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4" r:id="rId5"/>
    <p:sldMasterId id="214748366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Lst>
  <p:sldSz cy="6858000" cx="12188825"/>
  <p:notesSz cx="7099300" cy="102346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39">
          <p15:clr>
            <a:srgbClr val="A4A3A4"/>
          </p15:clr>
        </p15:guide>
        <p15:guide id="2" pos="845">
          <p15:clr>
            <a:srgbClr val="A4A3A4"/>
          </p15:clr>
        </p15:guide>
        <p15:guide id="3" pos="7014">
          <p15:clr>
            <a:srgbClr val="A4A3A4"/>
          </p15:clr>
        </p15:guide>
        <p15:guide id="4" orient="horz" pos="1375">
          <p15:clr>
            <a:srgbClr val="A4A3A4"/>
          </p15:clr>
        </p15:guide>
        <p15:guide id="5" pos="5622">
          <p15:clr>
            <a:srgbClr val="A4A3A4"/>
          </p15:clr>
        </p15:guide>
        <p15:guide id="6" orient="horz" pos="1243">
          <p15:clr>
            <a:srgbClr val="A4A3A4"/>
          </p15:clr>
        </p15:guide>
        <p15:guide id="7" orient="horz" pos="2711">
          <p15:clr>
            <a:srgbClr val="A4A3A4"/>
          </p15:clr>
        </p15:guide>
        <p15:guide id="8" orient="horz" pos="3407">
          <p15:clr>
            <a:srgbClr val="A4A3A4"/>
          </p15:clr>
        </p15:guide>
        <p15:guide id="9" pos="528">
          <p15:clr>
            <a:srgbClr val="A4A3A4"/>
          </p15:clr>
        </p15:guide>
        <p15:guide id="10" orient="horz" pos="2341">
          <p15:clr>
            <a:srgbClr val="A4A3A4"/>
          </p15:clr>
        </p15:guide>
        <p15:guide id="11" pos="6084">
          <p15:clr>
            <a:srgbClr val="A4A3A4"/>
          </p15:clr>
        </p15:guide>
        <p15:guide id="12" orient="horz" pos="25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7CF3AF4-21C3-456F-97FC-D5B352463DB0}">
  <a:tblStyle styleId="{D7CF3AF4-21C3-456F-97FC-D5B352463DB0}"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EF4E7"/>
          </a:solidFill>
        </a:fill>
      </a:tcStyle>
    </a:wholeTbl>
    <a:band1H>
      <a:tcTxStyle/>
      <a:tcStyle>
        <a:fill>
          <a:solidFill>
            <a:srgbClr val="DCE9CB"/>
          </a:solidFill>
        </a:fill>
      </a:tcStyle>
    </a:band1H>
    <a:band2H>
      <a:tcTxStyle/>
    </a:band2H>
    <a:band1V>
      <a:tcTxStyle/>
      <a:tcStyle>
        <a:fill>
          <a:solidFill>
            <a:srgbClr val="DCE9CB"/>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BCBD67A7-40DC-4F4B-A5A9-E672EEF802A9}"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839"/>
        <p:guide pos="845"/>
        <p:guide pos="7014"/>
        <p:guide pos="1375" orient="horz"/>
        <p:guide pos="5622"/>
        <p:guide pos="1243" orient="horz"/>
        <p:guide pos="2711" orient="horz"/>
        <p:guide pos="3407" orient="horz"/>
        <p:guide pos="528"/>
        <p:guide pos="2341" orient="horz"/>
        <p:guide pos="6084"/>
        <p:guide pos="258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slide" Target="slides/slide64.xml"/><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76364" cy="511730"/>
          </a:xfrm>
          <a:prstGeom prst="rect">
            <a:avLst/>
          </a:prstGeom>
          <a:noFill/>
          <a:ln>
            <a:noFill/>
          </a:ln>
        </p:spPr>
        <p:txBody>
          <a:bodyPr anchorCtr="0" anchor="t" bIns="47300" lIns="94600" spcFirstLastPara="1" rIns="94600" wrap="square" tIns="473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1294" y="0"/>
            <a:ext cx="3076364" cy="511730"/>
          </a:xfrm>
          <a:prstGeom prst="rect">
            <a:avLst/>
          </a:prstGeom>
          <a:noFill/>
          <a:ln>
            <a:noFill/>
          </a:ln>
        </p:spPr>
        <p:txBody>
          <a:bodyPr anchorCtr="0" anchor="t" bIns="47300" lIns="94600" spcFirstLastPara="1" rIns="94600" wrap="square" tIns="473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6364" cy="511730"/>
          </a:xfrm>
          <a:prstGeom prst="rect">
            <a:avLst/>
          </a:prstGeom>
          <a:noFill/>
          <a:ln>
            <a:noFill/>
          </a:ln>
        </p:spPr>
        <p:txBody>
          <a:bodyPr anchorCtr="0" anchor="b" bIns="47300" lIns="94600" spcFirstLastPara="1" rIns="94600" wrap="square" tIns="473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paho.org/hq/index.php?option=com_docman&amp;task=doc_download&amp;gid=14164&amp;Itemid=&amp;lang=f" TargetMode="External"/><Relationship Id="rId3" Type="http://schemas.openxmlformats.org/officeDocument/2006/relationships/hyperlink" Target="https://www.pharmac.govt.nz/assets/ptac-immunisation-subcommittee-minutes-2015-10.pdf" TargetMode="External"/><Relationship Id="rId4" Type="http://schemas.openxmlformats.org/officeDocument/2006/relationships/hyperlink" Target="http://en.opasnet.org/w/Tendering_process_for_pneumococcal_conjugate_vaccine" TargetMode="External"/><Relationship Id="rId5" Type="http://schemas.openxmlformats.org/officeDocument/2006/relationships/hyperlink" Target="https://www.inspq.qc.ca/sites/default/files/publications/2334_calendrier_vaccination_enfants_infections_pneumocoque.pdf"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spq.qc.ca/sites/default/files/publications/2334_calendrier_vaccination_enfants_infections_pneumocoque.pdf" TargetMode="External"/><Relationship Id="rId3" Type="http://schemas.openxmlformats.org/officeDocument/2006/relationships/hyperlink" Target="http://www.sante.public.lu/fr/espace-professionnel/recommandations/conseil-maladies-infectieuses/infection-pneumocoques/2016-09-20-vaccination-pneumocoque.pdf" TargetMode="External"/><Relationship Id="rId4" Type="http://schemas.openxmlformats.org/officeDocument/2006/relationships/hyperlink" Target="https://www.pharmac.govt.nz/assets/ptac-immunisation-subcommittee-minutes-2015-10.pdf"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1: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1: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97" name="Google Shape;97;p1: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p10: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10: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177416" lvl="0" marL="177416" rtl="0" algn="l">
              <a:spcBef>
                <a:spcPts val="0"/>
              </a:spcBef>
              <a:spcAft>
                <a:spcPts val="0"/>
              </a:spcAft>
              <a:buClr>
                <a:schemeClr val="dk1"/>
              </a:buClr>
              <a:buSzPts val="1200"/>
              <a:buFont typeface="Arial"/>
              <a:buChar char="•"/>
            </a:pPr>
            <a:r>
              <a:rPr lang="en-GB"/>
              <a:t>The FinIP vaccine trial was a nationwide phase III/IV cluster randomized, double-blind field trial conducted in 2009–2012 by the National Institute for Health and Welfare (THL) in Finland.</a:t>
            </a:r>
            <a:r>
              <a:rPr baseline="30000" lang="en-GB"/>
              <a:t>1</a:t>
            </a:r>
            <a:endParaRPr/>
          </a:p>
          <a:p>
            <a:pPr indent="-177416" lvl="0" marL="177416" rtl="0" algn="l">
              <a:spcBef>
                <a:spcPts val="0"/>
              </a:spcBef>
              <a:spcAft>
                <a:spcPts val="0"/>
              </a:spcAft>
              <a:buClr>
                <a:schemeClr val="dk1"/>
              </a:buClr>
              <a:buSzPts val="1200"/>
              <a:buFont typeface="Arial"/>
              <a:buChar char="•"/>
            </a:pPr>
            <a:r>
              <a:rPr lang="en-GB"/>
              <a:t>Children were also enrolled in a parallel acute otitis media (AOM) and carriage trial.</a:t>
            </a:r>
            <a:endParaRPr/>
          </a:p>
          <a:p>
            <a:pPr indent="-177416" lvl="0" marL="177416" rtl="0" algn="l">
              <a:spcBef>
                <a:spcPts val="0"/>
              </a:spcBef>
              <a:spcAft>
                <a:spcPts val="0"/>
              </a:spcAft>
              <a:buClr>
                <a:schemeClr val="dk1"/>
              </a:buClr>
              <a:buSzPts val="1200"/>
              <a:buFont typeface="Arial"/>
              <a:buChar char="•"/>
            </a:pPr>
            <a:r>
              <a:rPr lang="en-GB"/>
              <a:t>These trials included over 47,000 vaccinated children, with over 30,000 eligible for the infant schedule analyses.</a:t>
            </a:r>
            <a:r>
              <a:rPr baseline="30000" lang="en-GB"/>
              <a:t>1</a:t>
            </a:r>
            <a:endParaRPr/>
          </a:p>
          <a:p>
            <a:pPr indent="-177416" lvl="0" marL="177416" rtl="0" algn="l">
              <a:spcBef>
                <a:spcPts val="0"/>
              </a:spcBef>
              <a:spcAft>
                <a:spcPts val="0"/>
              </a:spcAft>
              <a:buClr>
                <a:schemeClr val="accent1"/>
              </a:buClr>
              <a:buSzPts val="1200"/>
              <a:buFont typeface="Arial"/>
              <a:buChar char="•"/>
            </a:pPr>
            <a:r>
              <a:rPr lang="en-GB">
                <a:solidFill>
                  <a:schemeClr val="accent1"/>
                </a:solidFill>
              </a:rPr>
              <a:t>While the efficacy results of this trial have been reported previously, this vaccine probe design also provides the opportunity to assess the true reduction in disease burden due specifically to vaccination.</a:t>
            </a:r>
            <a:endParaRPr/>
          </a:p>
          <a:p>
            <a:pPr indent="-177416" lvl="1" marL="650527" rtl="0" algn="l">
              <a:spcBef>
                <a:spcPts val="0"/>
              </a:spcBef>
              <a:spcAft>
                <a:spcPts val="0"/>
              </a:spcAft>
              <a:buClr>
                <a:schemeClr val="dk1"/>
              </a:buClr>
              <a:buSzPts val="1200"/>
              <a:buFont typeface="Arial"/>
              <a:buChar char="•"/>
            </a:pPr>
            <a:r>
              <a:rPr lang="en-GB"/>
              <a:t>Vaccines of known efficacy against a pathogen can be used to assess proportion of the disease caused by that pathogen.</a:t>
            </a:r>
            <a:r>
              <a:rPr baseline="30000" lang="en-GB"/>
              <a:t>1</a:t>
            </a:r>
            <a:r>
              <a:rPr lang="en-GB"/>
              <a:t> </a:t>
            </a:r>
            <a:endParaRPr/>
          </a:p>
          <a:p>
            <a:pPr indent="-177416" lvl="1" marL="650527" rtl="0" algn="l">
              <a:spcBef>
                <a:spcPts val="0"/>
              </a:spcBef>
              <a:spcAft>
                <a:spcPts val="0"/>
              </a:spcAft>
              <a:buClr>
                <a:schemeClr val="dk1"/>
              </a:buClr>
              <a:buSzPts val="1200"/>
              <a:buFont typeface="Arial"/>
              <a:buChar char="•"/>
            </a:pPr>
            <a:r>
              <a:rPr lang="en-GB"/>
              <a:t>Where incidence of a disease is known, vaccine probe data add evidence to potential public health impact for a vaccine program.</a:t>
            </a:r>
            <a:r>
              <a:rPr baseline="30000" lang="en-GB"/>
              <a:t>1</a:t>
            </a:r>
            <a:r>
              <a:rPr lang="en-GB"/>
              <a:t> </a:t>
            </a:r>
            <a:endParaRPr>
              <a:solidFill>
                <a:schemeClr val="accent1"/>
              </a:solidFill>
            </a:endParaRPr>
          </a:p>
          <a:p>
            <a:pPr indent="-177416" lvl="0" marL="177416" rtl="0" algn="l">
              <a:spcBef>
                <a:spcPts val="0"/>
              </a:spcBef>
              <a:spcAft>
                <a:spcPts val="0"/>
              </a:spcAft>
              <a:buClr>
                <a:schemeClr val="accent1"/>
              </a:buClr>
              <a:buSzPts val="1200"/>
              <a:buFont typeface="Arial"/>
              <a:buChar char="•"/>
            </a:pPr>
            <a:r>
              <a:rPr lang="en-GB">
                <a:solidFill>
                  <a:schemeClr val="accent1"/>
                </a:solidFill>
              </a:rPr>
              <a:t>“Vaccine probe studies are unique methods to reveal the biological role of a pathogen and the public health importance of a vaccine”.</a:t>
            </a:r>
            <a:r>
              <a:rPr baseline="30000" lang="en-GB">
                <a:solidFill>
                  <a:schemeClr val="accent1"/>
                </a:solidFill>
              </a:rPr>
              <a:t>2</a:t>
            </a:r>
            <a:endParaRPr b="0" baseline="30000"/>
          </a:p>
          <a:p>
            <a:pPr indent="0" lvl="0" marL="0" rtl="0" algn="l">
              <a:spcBef>
                <a:spcPts val="0"/>
              </a:spcBef>
              <a:spcAft>
                <a:spcPts val="0"/>
              </a:spcAft>
              <a:buNone/>
            </a:pPr>
            <a:r>
              <a:t/>
            </a:r>
            <a:endParaRPr/>
          </a:p>
          <a:p>
            <a:pPr indent="0" lvl="0" marL="0" rtl="0" algn="l">
              <a:spcBef>
                <a:spcPts val="0"/>
              </a:spcBef>
              <a:spcAft>
                <a:spcPts val="0"/>
              </a:spcAft>
              <a:buNone/>
            </a:pPr>
            <a:r>
              <a:rPr lang="en-GB"/>
              <a:t>References:</a:t>
            </a:r>
            <a:endParaRPr/>
          </a:p>
          <a:p>
            <a:pPr indent="0" lvl="0" marL="0" rtl="0" algn="l">
              <a:spcBef>
                <a:spcPts val="0"/>
              </a:spcBef>
              <a:spcAft>
                <a:spcPts val="0"/>
              </a:spcAft>
              <a:buNone/>
            </a:pPr>
            <a:r>
              <a:rPr lang="en-GB"/>
              <a:t>1. </a:t>
            </a:r>
            <a:r>
              <a:rPr lang="en-GB">
                <a:solidFill>
                  <a:srgbClr val="595959"/>
                </a:solidFill>
              </a:rPr>
              <a:t>Palmu AA, et al. Vaccine. 2018;36:1816-1822.</a:t>
            </a:r>
            <a:endParaRPr/>
          </a:p>
          <a:p>
            <a:pPr indent="0" lvl="0" marL="0" rtl="0" algn="l">
              <a:spcBef>
                <a:spcPts val="0"/>
              </a:spcBef>
              <a:spcAft>
                <a:spcPts val="0"/>
              </a:spcAft>
              <a:buNone/>
            </a:pPr>
            <a:r>
              <a:rPr lang="en-GB">
                <a:solidFill>
                  <a:srgbClr val="595959"/>
                </a:solidFill>
              </a:rPr>
              <a:t>2. Feikin DR, et al. Lancet. 2014;383(9930):1762-1770.</a:t>
            </a:r>
            <a:endParaRPr/>
          </a:p>
        </p:txBody>
      </p:sp>
      <p:sp>
        <p:nvSpPr>
          <p:cNvPr id="277" name="Google Shape;277;p10: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p11: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11: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177416" lvl="0" marL="177416" rtl="0" algn="l">
              <a:spcBef>
                <a:spcPts val="0"/>
              </a:spcBef>
              <a:spcAft>
                <a:spcPts val="0"/>
              </a:spcAft>
              <a:buClr>
                <a:schemeClr val="dk1"/>
              </a:buClr>
              <a:buSzPts val="1200"/>
              <a:buFont typeface="Arial"/>
              <a:buChar char="•"/>
            </a:pPr>
            <a:r>
              <a:rPr lang="en-GB"/>
              <a:t>Based on the observed vaccine efficacy in the FinIP study in over 30,000 vaccinated infants, </a:t>
            </a:r>
            <a:r>
              <a:rPr i="1" lang="en-GB"/>
              <a:t>Synflorix</a:t>
            </a:r>
            <a:r>
              <a:rPr lang="en-GB"/>
              <a:t> prevented:</a:t>
            </a:r>
            <a:r>
              <a:rPr baseline="30000" lang="en-GB"/>
              <a:t>1</a:t>
            </a:r>
            <a:endParaRPr/>
          </a:p>
          <a:p>
            <a:pPr indent="-177416" lvl="1" marL="650527" rtl="0" algn="l">
              <a:spcBef>
                <a:spcPts val="0"/>
              </a:spcBef>
              <a:spcAft>
                <a:spcPts val="0"/>
              </a:spcAft>
              <a:buClr>
                <a:schemeClr val="dk1"/>
              </a:buClr>
              <a:buSzPts val="1200"/>
              <a:buFont typeface="Arial"/>
              <a:buChar char="•"/>
            </a:pPr>
            <a:r>
              <a:rPr lang="en-GB"/>
              <a:t>94% of cases of overall IPD (laboratory-confirmed)</a:t>
            </a:r>
            <a:endParaRPr/>
          </a:p>
          <a:p>
            <a:pPr indent="-177416" lvl="1" marL="650527" rtl="0" algn="l">
              <a:spcBef>
                <a:spcPts val="0"/>
              </a:spcBef>
              <a:spcAft>
                <a:spcPts val="0"/>
              </a:spcAft>
              <a:buClr>
                <a:schemeClr val="dk1"/>
              </a:buClr>
              <a:buSzPts val="1200"/>
              <a:buFont typeface="Arial"/>
              <a:buChar char="•"/>
            </a:pPr>
            <a:r>
              <a:rPr lang="en-GB"/>
              <a:t>23% of hospital-diagnosed pneumonia</a:t>
            </a:r>
            <a:endParaRPr/>
          </a:p>
          <a:p>
            <a:pPr indent="-177416" lvl="1" marL="650527" rtl="0" algn="l">
              <a:spcBef>
                <a:spcPts val="0"/>
              </a:spcBef>
              <a:spcAft>
                <a:spcPts val="0"/>
              </a:spcAft>
              <a:buClr>
                <a:schemeClr val="dk1"/>
              </a:buClr>
              <a:buSzPts val="1200"/>
              <a:buFont typeface="Arial"/>
              <a:buChar char="•"/>
            </a:pPr>
            <a:r>
              <a:rPr lang="en-GB"/>
              <a:t>13% of tube placements for otitis (non-significant trend for reduction)</a:t>
            </a:r>
            <a:endParaRPr/>
          </a:p>
          <a:p>
            <a:pPr indent="-177416" lvl="1" marL="650527" rtl="0" algn="l">
              <a:spcBef>
                <a:spcPts val="0"/>
              </a:spcBef>
              <a:spcAft>
                <a:spcPts val="0"/>
              </a:spcAft>
              <a:buClr>
                <a:schemeClr val="dk1"/>
              </a:buClr>
              <a:buSzPts val="1200"/>
              <a:buFont typeface="Arial"/>
              <a:buChar char="•"/>
            </a:pPr>
            <a:r>
              <a:rPr lang="en-GB"/>
              <a:t>And 7% of antimicrobial prescriptions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Note on antimicrobial treatment:</a:t>
            </a:r>
            <a:endParaRPr/>
          </a:p>
          <a:p>
            <a:pPr indent="0" lvl="0" marL="0" rtl="0" algn="l">
              <a:spcBef>
                <a:spcPts val="0"/>
              </a:spcBef>
              <a:spcAft>
                <a:spcPts val="0"/>
              </a:spcAft>
              <a:buNone/>
            </a:pPr>
            <a:r>
              <a:rPr lang="en-GB"/>
              <a:t>‘Purchase of antimicrobials recommended for AOM including amoxicillin without (ATC-code J01CA04) and with enzyme inhibitor clavulanic acid (J01CR02), phenoxymethylpenicillin (J01CE02), cefuroxime (J01DC02), cefaclor (J01DC04), sulfadiazine and trimethoprim (J01EE02), clarithromycin (J01FA09), and azithromycin (J01FA10)’.</a:t>
            </a:r>
            <a:r>
              <a:rPr baseline="30000" lang="en-GB"/>
              <a:t>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Reference:</a:t>
            </a:r>
            <a:endParaRPr/>
          </a:p>
          <a:p>
            <a:pPr indent="0" lvl="0" marL="0" rtl="0" algn="l">
              <a:spcBef>
                <a:spcPts val="0"/>
              </a:spcBef>
              <a:spcAft>
                <a:spcPts val="0"/>
              </a:spcAft>
              <a:buNone/>
            </a:pPr>
            <a:r>
              <a:rPr lang="en-GB"/>
              <a:t>1. </a:t>
            </a:r>
            <a:r>
              <a:rPr lang="en-GB">
                <a:solidFill>
                  <a:srgbClr val="595959"/>
                </a:solidFill>
              </a:rPr>
              <a:t>Palmu AA, et al. Vaccine. 2018;36:1816-1822.</a:t>
            </a:r>
            <a:endParaRPr b="0"/>
          </a:p>
        </p:txBody>
      </p:sp>
      <p:sp>
        <p:nvSpPr>
          <p:cNvPr id="311" name="Google Shape;311;p11: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12: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12: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177416" lvl="0" marL="177416" rtl="0" algn="l">
              <a:spcBef>
                <a:spcPts val="0"/>
              </a:spcBef>
              <a:spcAft>
                <a:spcPts val="0"/>
              </a:spcAft>
              <a:buClr>
                <a:srgbClr val="7F7F7F"/>
              </a:buClr>
              <a:buSzPts val="1200"/>
              <a:buFont typeface="Arial"/>
              <a:buChar char="•"/>
            </a:pPr>
            <a:r>
              <a:rPr lang="en-GB">
                <a:solidFill>
                  <a:srgbClr val="7F7F7F"/>
                </a:solidFill>
              </a:rPr>
              <a:t>Calculating the difference in the absolute incidence of disease between control and </a:t>
            </a:r>
            <a:r>
              <a:rPr i="1" lang="en-GB">
                <a:solidFill>
                  <a:srgbClr val="7F7F7F"/>
                </a:solidFill>
              </a:rPr>
              <a:t>Synflorix </a:t>
            </a:r>
            <a:r>
              <a:rPr lang="en-GB">
                <a:solidFill>
                  <a:srgbClr val="7F7F7F"/>
                </a:solidFill>
              </a:rPr>
              <a:t>clusters yields an estimate for the vaccine-preventable disease incidence (VPDI) from which the number needed to vaccinate (NNV) to prevent each clinical outcome can be calculated.</a:t>
            </a:r>
            <a:endParaRPr/>
          </a:p>
          <a:p>
            <a:pPr indent="-177416" lvl="1" marL="634616" rtl="0" algn="l">
              <a:spcBef>
                <a:spcPts val="0"/>
              </a:spcBef>
              <a:spcAft>
                <a:spcPts val="0"/>
              </a:spcAft>
              <a:buClr>
                <a:srgbClr val="7F7F7F"/>
              </a:buClr>
              <a:buSzPts val="1200"/>
              <a:buFont typeface="Arial"/>
              <a:buChar char="•"/>
            </a:pPr>
            <a:r>
              <a:rPr lang="en-GB">
                <a:solidFill>
                  <a:srgbClr val="7F7F7F"/>
                </a:solidFill>
              </a:rPr>
              <a:t>Absolute incidences per 100,000 in control clusters versus </a:t>
            </a:r>
            <a:r>
              <a:rPr i="1" lang="en-GB">
                <a:solidFill>
                  <a:srgbClr val="7F7F7F"/>
                </a:solidFill>
              </a:rPr>
              <a:t>Synflorix </a:t>
            </a:r>
            <a:r>
              <a:rPr lang="en-GB">
                <a:solidFill>
                  <a:srgbClr val="7F7F7F"/>
                </a:solidFill>
              </a:rPr>
              <a:t>vaccinated clusters were 80 vs 5 for lab-confirmed IPD, 1234 vs 960 for hospital diagnosed pneumonia, 7980 vs 6776 for </a:t>
            </a:r>
            <a:r>
              <a:rPr lang="en-GB">
                <a:solidFill>
                  <a:srgbClr val="595959"/>
                </a:solidFill>
                <a:latin typeface="Arial"/>
                <a:ea typeface="Arial"/>
                <a:cs typeface="Arial"/>
                <a:sym typeface="Arial"/>
              </a:rPr>
              <a:t>tympanostomy tube surgery (serious AOM) and 154,700 vs 142,100 for antimicrobial prescriptions (for URTI, mostly AOM)</a:t>
            </a:r>
            <a:endParaRPr/>
          </a:p>
          <a:p>
            <a:pPr indent="-177416" lvl="1" marL="634616" rtl="0" algn="l">
              <a:spcBef>
                <a:spcPts val="0"/>
              </a:spcBef>
              <a:spcAft>
                <a:spcPts val="0"/>
              </a:spcAft>
              <a:buClr>
                <a:srgbClr val="595959"/>
              </a:buClr>
              <a:buSzPts val="1200"/>
              <a:buFont typeface="Arial"/>
              <a:buChar char="•"/>
            </a:pPr>
            <a:r>
              <a:rPr lang="en-GB">
                <a:solidFill>
                  <a:srgbClr val="595959"/>
                </a:solidFill>
                <a:latin typeface="Arial"/>
                <a:ea typeface="Arial"/>
                <a:cs typeface="Arial"/>
                <a:sym typeface="Arial"/>
              </a:rPr>
              <a:t>VPDIs per 1000,000 person-years were </a:t>
            </a:r>
            <a:r>
              <a:rPr lang="en-GB">
                <a:solidFill>
                  <a:srgbClr val="7F7F7F"/>
                </a:solidFill>
              </a:rPr>
              <a:t>75 for lab-confirmed IPD, 271 for hospital diagnosed pneumonia, 1143 for </a:t>
            </a:r>
            <a:r>
              <a:rPr lang="en-GB">
                <a:solidFill>
                  <a:srgbClr val="595959"/>
                </a:solidFill>
                <a:latin typeface="Arial"/>
                <a:ea typeface="Arial"/>
                <a:cs typeface="Arial"/>
                <a:sym typeface="Arial"/>
              </a:rPr>
              <a:t>tympanostomy tube surgery (serious AOM) and 11,381 for antimicrobial prescriptions (for URTI, mostly AOM)</a:t>
            </a:r>
            <a:endParaRPr/>
          </a:p>
          <a:p>
            <a:pPr indent="-177416" lvl="1" marL="634616" rtl="0" algn="l">
              <a:spcBef>
                <a:spcPts val="0"/>
              </a:spcBef>
              <a:spcAft>
                <a:spcPts val="0"/>
              </a:spcAft>
              <a:buClr>
                <a:srgbClr val="595959"/>
              </a:buClr>
              <a:buSzPts val="1200"/>
              <a:buFont typeface="Arial"/>
              <a:buChar char="•"/>
            </a:pPr>
            <a:r>
              <a:rPr lang="en-GB">
                <a:solidFill>
                  <a:srgbClr val="595959"/>
                </a:solidFill>
                <a:latin typeface="Arial"/>
                <a:ea typeface="Arial"/>
                <a:cs typeface="Arial"/>
                <a:sym typeface="Arial"/>
              </a:rPr>
              <a:t>The NNV is calculated as the reciprocal of the VPDI (1/VPDI) and further divided by 2 to account for the average two-year follow-up period per subject</a:t>
            </a:r>
            <a:endParaRPr>
              <a:solidFill>
                <a:srgbClr val="7F7F7F"/>
              </a:solidFill>
            </a:endParaRPr>
          </a:p>
          <a:p>
            <a:pPr indent="-177416" lvl="0" marL="177416" rtl="0" algn="l">
              <a:spcBef>
                <a:spcPts val="0"/>
              </a:spcBef>
              <a:spcAft>
                <a:spcPts val="0"/>
              </a:spcAft>
              <a:buClr>
                <a:srgbClr val="7F7F7F"/>
              </a:buClr>
              <a:buSzPts val="1200"/>
              <a:buFont typeface="Arial"/>
              <a:buChar char="•"/>
            </a:pPr>
            <a:r>
              <a:rPr lang="en-GB">
                <a:solidFill>
                  <a:srgbClr val="7F7F7F"/>
                </a:solidFill>
              </a:rPr>
              <a:t>The number of children needed to be vaccinated (NNV) with</a:t>
            </a:r>
            <a:r>
              <a:rPr i="1" lang="en-GB">
                <a:solidFill>
                  <a:srgbClr val="7F7F7F"/>
                </a:solidFill>
              </a:rPr>
              <a:t> Synflorix </a:t>
            </a:r>
            <a:r>
              <a:rPr lang="en-GB"/>
              <a:t>to prevent one episode for the different outcomes during 24 months after administration of the first dose (2+1 and 3+1 vaccination schedules combined) were</a:t>
            </a:r>
            <a:r>
              <a:rPr lang="en-GB">
                <a:solidFill>
                  <a:srgbClr val="7F7F7F"/>
                </a:solidFill>
              </a:rPr>
              <a:t>: 671 for IPD; 185 for pneumonia; 44 for serious AOM; 5 for antimicrobial purchases.</a:t>
            </a:r>
            <a:r>
              <a:rPr baseline="30000" lang="en-GB">
                <a:solidFill>
                  <a:srgbClr val="7F7F7F"/>
                </a:solidFill>
              </a:rPr>
              <a:t>1</a:t>
            </a:r>
            <a:endParaRPr/>
          </a:p>
          <a:p>
            <a:pPr indent="-177416" lvl="0" marL="177416" rtl="0" algn="l">
              <a:spcBef>
                <a:spcPts val="0"/>
              </a:spcBef>
              <a:spcAft>
                <a:spcPts val="0"/>
              </a:spcAft>
              <a:buClr>
                <a:srgbClr val="7F7F7F"/>
              </a:buClr>
              <a:buSzPts val="1200"/>
              <a:buFont typeface="Arial"/>
              <a:buChar char="•"/>
            </a:pPr>
            <a:r>
              <a:rPr lang="en-GB">
                <a:solidFill>
                  <a:srgbClr val="7F7F7F"/>
                </a:solidFill>
              </a:rPr>
              <a:t>Therefore, for every 1000 babies vaccinated the number of cases prevented with </a:t>
            </a:r>
            <a:r>
              <a:rPr i="1" lang="en-GB">
                <a:solidFill>
                  <a:srgbClr val="7F7F7F"/>
                </a:solidFill>
              </a:rPr>
              <a:t>Synflorix </a:t>
            </a:r>
            <a:r>
              <a:rPr lang="en-GB">
                <a:solidFill>
                  <a:srgbClr val="7F7F7F"/>
                </a:solidFill>
              </a:rPr>
              <a:t>vaccination were (rounded down to the nearest whole number):</a:t>
            </a:r>
            <a:r>
              <a:rPr baseline="30000" lang="en-GB">
                <a:solidFill>
                  <a:srgbClr val="7F7F7F"/>
                </a:solidFill>
              </a:rPr>
              <a:t>1</a:t>
            </a:r>
            <a:endParaRPr/>
          </a:p>
          <a:p>
            <a:pPr indent="-177416" lvl="1" marL="650527" rtl="0" algn="l">
              <a:spcBef>
                <a:spcPts val="0"/>
              </a:spcBef>
              <a:spcAft>
                <a:spcPts val="0"/>
              </a:spcAft>
              <a:buClr>
                <a:schemeClr val="dk1"/>
              </a:buClr>
              <a:buSzPts val="1200"/>
              <a:buFont typeface="Arial"/>
              <a:buChar char="•"/>
            </a:pPr>
            <a:r>
              <a:rPr b="1" lang="en-GB"/>
              <a:t>1 IPD </a:t>
            </a:r>
            <a:r>
              <a:rPr lang="en-GB"/>
              <a:t>[1000 / 671 = 1.49]</a:t>
            </a:r>
            <a:endParaRPr/>
          </a:p>
          <a:p>
            <a:pPr indent="-177416" lvl="1" marL="650527" rtl="0" algn="l">
              <a:spcBef>
                <a:spcPts val="0"/>
              </a:spcBef>
              <a:spcAft>
                <a:spcPts val="0"/>
              </a:spcAft>
              <a:buClr>
                <a:schemeClr val="dk1"/>
              </a:buClr>
              <a:buSzPts val="1200"/>
              <a:buFont typeface="Arial"/>
              <a:buChar char="•"/>
            </a:pPr>
            <a:r>
              <a:rPr b="1" lang="en-GB"/>
              <a:t>5 cases of pneumonia</a:t>
            </a:r>
            <a:r>
              <a:rPr lang="en-GB"/>
              <a:t> [1000 / 185 = 5.41]</a:t>
            </a:r>
            <a:endParaRPr/>
          </a:p>
          <a:p>
            <a:pPr indent="-177416" lvl="1" marL="650527" rtl="0" algn="l">
              <a:spcBef>
                <a:spcPts val="0"/>
              </a:spcBef>
              <a:spcAft>
                <a:spcPts val="0"/>
              </a:spcAft>
              <a:buClr>
                <a:schemeClr val="dk1"/>
              </a:buClr>
              <a:buSzPts val="1200"/>
              <a:buFont typeface="Arial"/>
              <a:buChar char="•"/>
            </a:pPr>
            <a:r>
              <a:rPr b="1" lang="en-GB"/>
              <a:t>22 cases of serious AOM</a:t>
            </a:r>
            <a:r>
              <a:rPr lang="en-GB"/>
              <a:t> [1000 / 44 = 22.73]</a:t>
            </a:r>
            <a:endParaRPr/>
          </a:p>
          <a:p>
            <a:pPr indent="-177416" lvl="1" marL="650527" rtl="0" algn="l">
              <a:spcBef>
                <a:spcPts val="0"/>
              </a:spcBef>
              <a:spcAft>
                <a:spcPts val="0"/>
              </a:spcAft>
              <a:buClr>
                <a:schemeClr val="dk1"/>
              </a:buClr>
              <a:buSzPts val="1200"/>
              <a:buFont typeface="Arial"/>
              <a:buChar char="•"/>
            </a:pPr>
            <a:r>
              <a:rPr b="1" lang="en-GB"/>
              <a:t>200 antimicrobial prescriptions</a:t>
            </a:r>
            <a:r>
              <a:rPr lang="en-GB"/>
              <a:t> [1000 / 5 = 200]</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Note on antimicrobial treatment:</a:t>
            </a:r>
            <a:endParaRPr/>
          </a:p>
          <a:p>
            <a:pPr indent="0" lvl="0" marL="0" rtl="0" algn="l">
              <a:spcBef>
                <a:spcPts val="0"/>
              </a:spcBef>
              <a:spcAft>
                <a:spcPts val="0"/>
              </a:spcAft>
              <a:buNone/>
            </a:pPr>
            <a:r>
              <a:rPr lang="en-GB"/>
              <a:t>‘Purchase of antimicrobials recommended for AOM including amoxicillin without (ATC-code J01CA04) and with enzyme inhibitor clavulanic acid (J01CR02), phenoxymethylpenicillin (J01CE02), cefuroxime (J01DC02), cefaclor (J01DC04), sulfadiazine and trimethoprim (J01EE02), clarithromycin (J01FA09), and azithromycin (J01FA10)’.</a:t>
            </a:r>
            <a:r>
              <a:rPr baseline="30000" lang="en-GB"/>
              <a:t>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Reference:</a:t>
            </a:r>
            <a:endParaRPr/>
          </a:p>
          <a:p>
            <a:pPr indent="0" lvl="0" marL="0" rtl="0" algn="l">
              <a:spcBef>
                <a:spcPts val="0"/>
              </a:spcBef>
              <a:spcAft>
                <a:spcPts val="0"/>
              </a:spcAft>
              <a:buNone/>
            </a:pPr>
            <a:r>
              <a:rPr lang="en-GB"/>
              <a:t>1. </a:t>
            </a:r>
            <a:r>
              <a:rPr lang="en-GB">
                <a:solidFill>
                  <a:srgbClr val="595959"/>
                </a:solidFill>
              </a:rPr>
              <a:t>Palmu AA, et al. Vaccine. 2018;36:1816-1822</a:t>
            </a:r>
            <a:r>
              <a:rPr lang="en-GB">
                <a:solidFill>
                  <a:srgbClr val="595959"/>
                </a:solidFill>
                <a:latin typeface="Arial"/>
                <a:ea typeface="Arial"/>
                <a:cs typeface="Arial"/>
                <a:sym typeface="Arial"/>
              </a:rPr>
              <a:t>.</a:t>
            </a:r>
            <a:endParaRPr b="0"/>
          </a:p>
        </p:txBody>
      </p:sp>
      <p:sp>
        <p:nvSpPr>
          <p:cNvPr id="347" name="Google Shape;347;p12: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p13: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13: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177416" lvl="0" marL="177416" rtl="0" algn="l">
              <a:spcBef>
                <a:spcPts val="0"/>
              </a:spcBef>
              <a:spcAft>
                <a:spcPts val="0"/>
              </a:spcAft>
              <a:buClr>
                <a:srgbClr val="7F7F7F"/>
              </a:buClr>
              <a:buSzPts val="1200"/>
              <a:buFont typeface="Arial"/>
              <a:buChar char="•"/>
            </a:pPr>
            <a:r>
              <a:rPr lang="en-GB">
                <a:solidFill>
                  <a:srgbClr val="7F7F7F"/>
                </a:solidFill>
              </a:rPr>
              <a:t>Calculating the difference in the absolute incidence of disease between control and </a:t>
            </a:r>
            <a:r>
              <a:rPr i="1" lang="en-GB">
                <a:solidFill>
                  <a:srgbClr val="7F7F7F"/>
                </a:solidFill>
              </a:rPr>
              <a:t>Synflorix</a:t>
            </a:r>
            <a:r>
              <a:rPr lang="en-GB">
                <a:solidFill>
                  <a:srgbClr val="7F7F7F"/>
                </a:solidFill>
              </a:rPr>
              <a:t> clusters yields an estimate for the vaccine-preventable disease incidence (VPDI) from which the number needed to vaccinate (NNV) to prevent each clinical outcome can be calculated.</a:t>
            </a:r>
            <a:r>
              <a:rPr baseline="30000" lang="en-GB">
                <a:solidFill>
                  <a:srgbClr val="7F7F7F"/>
                </a:solidFill>
              </a:rPr>
              <a:t>1</a:t>
            </a:r>
            <a:endParaRPr/>
          </a:p>
          <a:p>
            <a:pPr indent="-177416" lvl="1" marL="634616" rtl="0" algn="l">
              <a:spcBef>
                <a:spcPts val="0"/>
              </a:spcBef>
              <a:spcAft>
                <a:spcPts val="0"/>
              </a:spcAft>
              <a:buClr>
                <a:srgbClr val="7F7F7F"/>
              </a:buClr>
              <a:buSzPts val="1200"/>
              <a:buFont typeface="Arial"/>
              <a:buChar char="•"/>
            </a:pPr>
            <a:r>
              <a:rPr lang="en-GB">
                <a:solidFill>
                  <a:srgbClr val="7F7F7F"/>
                </a:solidFill>
              </a:rPr>
              <a:t>Absolute incidences per 100,000 in control clusters versus </a:t>
            </a:r>
            <a:r>
              <a:rPr i="1" lang="en-GB">
                <a:solidFill>
                  <a:srgbClr val="7F7F7F"/>
                </a:solidFill>
              </a:rPr>
              <a:t>Synflorix</a:t>
            </a:r>
            <a:r>
              <a:rPr lang="en-GB">
                <a:solidFill>
                  <a:srgbClr val="7F7F7F"/>
                </a:solidFill>
              </a:rPr>
              <a:t> vaccinated clusters were 80 vs 5 for lab-confirmed IPD, 1234 vs 960 for hospital diagnosed pneumonia, 7980 vs 6776 for </a:t>
            </a:r>
            <a:r>
              <a:rPr lang="en-GB">
                <a:solidFill>
                  <a:srgbClr val="595959"/>
                </a:solidFill>
                <a:latin typeface="Arial"/>
                <a:ea typeface="Arial"/>
                <a:cs typeface="Arial"/>
                <a:sym typeface="Arial"/>
              </a:rPr>
              <a:t>tympanostomy tube surgery (serious AOM) and 154,700 vs 142,100 for antimicrobial prescriptions (for URTI, mostly AOM)</a:t>
            </a:r>
            <a:endParaRPr/>
          </a:p>
          <a:p>
            <a:pPr indent="-177416" lvl="1" marL="634616" rtl="0" algn="l">
              <a:spcBef>
                <a:spcPts val="0"/>
              </a:spcBef>
              <a:spcAft>
                <a:spcPts val="0"/>
              </a:spcAft>
              <a:buClr>
                <a:srgbClr val="595959"/>
              </a:buClr>
              <a:buSzPts val="1200"/>
              <a:buFont typeface="Arial"/>
              <a:buChar char="•"/>
            </a:pPr>
            <a:r>
              <a:rPr lang="en-GB">
                <a:solidFill>
                  <a:srgbClr val="595959"/>
                </a:solidFill>
                <a:latin typeface="Arial"/>
                <a:ea typeface="Arial"/>
                <a:cs typeface="Arial"/>
                <a:sym typeface="Arial"/>
              </a:rPr>
              <a:t>VPDIs per 1000,000 person-years were </a:t>
            </a:r>
            <a:r>
              <a:rPr lang="en-GB">
                <a:solidFill>
                  <a:srgbClr val="7F7F7F"/>
                </a:solidFill>
              </a:rPr>
              <a:t>75 for lab-confirmed IPD, 271 for hospital diagnosed pneumonia, 1143 for </a:t>
            </a:r>
            <a:r>
              <a:rPr lang="en-GB">
                <a:solidFill>
                  <a:srgbClr val="595959"/>
                </a:solidFill>
                <a:latin typeface="Arial"/>
                <a:ea typeface="Arial"/>
                <a:cs typeface="Arial"/>
                <a:sym typeface="Arial"/>
              </a:rPr>
              <a:t>tympanostomy tube surgery (serious AOM) and 11,381 for antimicrobial prescriptions (for URTI, mostly AOM)</a:t>
            </a:r>
            <a:endParaRPr/>
          </a:p>
          <a:p>
            <a:pPr indent="-177416" lvl="1" marL="634616" rtl="0" algn="l">
              <a:spcBef>
                <a:spcPts val="0"/>
              </a:spcBef>
              <a:spcAft>
                <a:spcPts val="0"/>
              </a:spcAft>
              <a:buClr>
                <a:srgbClr val="595959"/>
              </a:buClr>
              <a:buSzPts val="1200"/>
              <a:buFont typeface="Arial"/>
              <a:buChar char="•"/>
            </a:pPr>
            <a:r>
              <a:rPr lang="en-GB">
                <a:solidFill>
                  <a:srgbClr val="595959"/>
                </a:solidFill>
                <a:latin typeface="Arial"/>
                <a:ea typeface="Arial"/>
                <a:cs typeface="Arial"/>
                <a:sym typeface="Arial"/>
              </a:rPr>
              <a:t>The NNV is calculated as the reciprocal of the VPDI (1/VPDI) and further divided by 2 to account for the average two-year follow-up period per subject</a:t>
            </a:r>
            <a:endParaRPr>
              <a:solidFill>
                <a:srgbClr val="7F7F7F"/>
              </a:solidFill>
            </a:endParaRPr>
          </a:p>
          <a:p>
            <a:pPr indent="-177416" lvl="0" marL="177416" rtl="0" algn="l">
              <a:spcBef>
                <a:spcPts val="0"/>
              </a:spcBef>
              <a:spcAft>
                <a:spcPts val="0"/>
              </a:spcAft>
              <a:buClr>
                <a:srgbClr val="7F7F7F"/>
              </a:buClr>
              <a:buSzPts val="1200"/>
              <a:buFont typeface="Arial"/>
              <a:buChar char="•"/>
            </a:pPr>
            <a:r>
              <a:rPr lang="en-GB">
                <a:solidFill>
                  <a:srgbClr val="7F7F7F"/>
                </a:solidFill>
              </a:rPr>
              <a:t>The number of children needed to be vaccinated (NNV) with</a:t>
            </a:r>
            <a:r>
              <a:rPr i="1" lang="en-GB">
                <a:solidFill>
                  <a:srgbClr val="7F7F7F"/>
                </a:solidFill>
              </a:rPr>
              <a:t> Synflorix </a:t>
            </a:r>
            <a:r>
              <a:rPr lang="en-GB"/>
              <a:t>to prevent one episode for the different outcomes during 24 months after administration of the first dose (2+1 and 3+1 vaccination schedules combined) were</a:t>
            </a:r>
            <a:r>
              <a:rPr lang="en-GB">
                <a:solidFill>
                  <a:srgbClr val="7F7F7F"/>
                </a:solidFill>
              </a:rPr>
              <a:t>: 671 for IPD; 185 for pneumonia; 44 for serious AOM; 5 for antimicrobial purchases.</a:t>
            </a:r>
            <a:r>
              <a:rPr baseline="30000" lang="en-GB">
                <a:solidFill>
                  <a:srgbClr val="7F7F7F"/>
                </a:solidFill>
              </a:rPr>
              <a:t>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Note on antimicrobial treatment:</a:t>
            </a:r>
            <a:endParaRPr/>
          </a:p>
          <a:p>
            <a:pPr indent="0" lvl="0" marL="0" rtl="0" algn="l">
              <a:spcBef>
                <a:spcPts val="0"/>
              </a:spcBef>
              <a:spcAft>
                <a:spcPts val="0"/>
              </a:spcAft>
              <a:buNone/>
            </a:pPr>
            <a:r>
              <a:rPr lang="en-GB"/>
              <a:t>‘Purchase of antimicrobials recommended for AOM including amoxicillin without (ATC-code J01CA04) and with enzyme inhibitor clavulanic acid (J01CR02), phenoxymethylpenicillin (J01CE02), cefuroxime (J01DC02), cefaclor (J01DC04), sulfadiazine and trimethoprim (J01EE02), clarithromycin (J01FA09), and azithromycin (J01FA10)’.</a:t>
            </a:r>
            <a:r>
              <a:rPr baseline="30000" lang="en-GB"/>
              <a:t>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Reference:</a:t>
            </a:r>
            <a:endParaRPr/>
          </a:p>
          <a:p>
            <a:pPr indent="0" lvl="0" marL="0" rtl="0" algn="l">
              <a:spcBef>
                <a:spcPts val="0"/>
              </a:spcBef>
              <a:spcAft>
                <a:spcPts val="0"/>
              </a:spcAft>
              <a:buNone/>
            </a:pPr>
            <a:r>
              <a:rPr lang="en-GB"/>
              <a:t>1. </a:t>
            </a:r>
            <a:r>
              <a:rPr lang="en-GB">
                <a:solidFill>
                  <a:srgbClr val="595959"/>
                </a:solidFill>
              </a:rPr>
              <a:t>Palmu AA, et al. Vaccine. 2018;36:1816-1822</a:t>
            </a:r>
            <a:r>
              <a:rPr lang="en-GB">
                <a:solidFill>
                  <a:srgbClr val="595959"/>
                </a:solidFill>
                <a:latin typeface="Arial"/>
                <a:ea typeface="Arial"/>
                <a:cs typeface="Arial"/>
                <a:sym typeface="Arial"/>
              </a:rPr>
              <a:t>.</a:t>
            </a:r>
            <a:endParaRPr b="0"/>
          </a:p>
        </p:txBody>
      </p:sp>
      <p:sp>
        <p:nvSpPr>
          <p:cNvPr id="396" name="Google Shape;396;p13: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p14: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14: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rPr lang="en-GB"/>
              <a:t>In the randomized, controlled COMPAS study, </a:t>
            </a:r>
            <a:r>
              <a:rPr lang="en-GB" sz="1200">
                <a:solidFill>
                  <a:schemeClr val="dk1"/>
                </a:solidFill>
                <a:latin typeface="Calibri"/>
                <a:ea typeface="Calibri"/>
                <a:cs typeface="Calibri"/>
                <a:sym typeface="Calibri"/>
              </a:rPr>
              <a:t>conducted between 28 June 2007 and 28 July 2011</a:t>
            </a:r>
            <a:r>
              <a:rPr lang="en-GB"/>
              <a:t> in Latin American infants (n=~24,000), </a:t>
            </a:r>
            <a:r>
              <a:rPr i="1" lang="en-GB"/>
              <a:t>Synflorix</a:t>
            </a:r>
            <a:r>
              <a:rPr lang="en-GB"/>
              <a:t> was proven to significantly reduce overall IPD and bacterial CAP (B-CAP).</a:t>
            </a:r>
            <a:r>
              <a:rPr baseline="30000" lang="en-GB"/>
              <a:t>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Reference:</a:t>
            </a:r>
            <a:endParaRPr/>
          </a:p>
          <a:p>
            <a:pPr indent="0" lvl="0" marL="0" rtl="0" algn="l">
              <a:spcBef>
                <a:spcPts val="0"/>
              </a:spcBef>
              <a:spcAft>
                <a:spcPts val="0"/>
              </a:spcAft>
              <a:buNone/>
            </a:pPr>
            <a:r>
              <a:rPr lang="en-GB"/>
              <a:t>1. </a:t>
            </a:r>
            <a:r>
              <a:rPr lang="en-GB">
                <a:solidFill>
                  <a:srgbClr val="595959"/>
                </a:solidFill>
              </a:rPr>
              <a:t>Tregnaghi MW, et al. PLoS Med. 2014;11(6):e1001657.</a:t>
            </a:r>
            <a:endParaRPr/>
          </a:p>
        </p:txBody>
      </p:sp>
      <p:sp>
        <p:nvSpPr>
          <p:cNvPr id="453" name="Google Shape;453;p14: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4" name="Shape 504"/>
        <p:cNvGrpSpPr/>
        <p:nvPr/>
      </p:nvGrpSpPr>
      <p:grpSpPr>
        <a:xfrm>
          <a:off x="0" y="0"/>
          <a:ext cx="0" cy="0"/>
          <a:chOff x="0" y="0"/>
          <a:chExt cx="0" cy="0"/>
        </a:xfrm>
      </p:grpSpPr>
      <p:sp>
        <p:nvSpPr>
          <p:cNvPr id="505" name="Google Shape;505;p15: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p15: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507" name="Google Shape;507;p15: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4" name="Shape 524"/>
        <p:cNvGrpSpPr/>
        <p:nvPr/>
      </p:nvGrpSpPr>
      <p:grpSpPr>
        <a:xfrm>
          <a:off x="0" y="0"/>
          <a:ext cx="0" cy="0"/>
          <a:chOff x="0" y="0"/>
          <a:chExt cx="0" cy="0"/>
        </a:xfrm>
      </p:grpSpPr>
      <p:sp>
        <p:nvSpPr>
          <p:cNvPr id="525" name="Google Shape;525;p16: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p16: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t/>
            </a:r>
            <a:endParaRPr sz="1600" u="none">
              <a:solidFill>
                <a:schemeClr val="dk1"/>
              </a:solidFill>
              <a:latin typeface="Calibri"/>
              <a:ea typeface="Calibri"/>
              <a:cs typeface="Calibri"/>
              <a:sym typeface="Calibri"/>
            </a:endParaRPr>
          </a:p>
        </p:txBody>
      </p:sp>
      <p:sp>
        <p:nvSpPr>
          <p:cNvPr id="527" name="Google Shape;527;p16: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8" name="Shape 618"/>
        <p:cNvGrpSpPr/>
        <p:nvPr/>
      </p:nvGrpSpPr>
      <p:grpSpPr>
        <a:xfrm>
          <a:off x="0" y="0"/>
          <a:ext cx="0" cy="0"/>
          <a:chOff x="0" y="0"/>
          <a:chExt cx="0" cy="0"/>
        </a:xfrm>
      </p:grpSpPr>
      <p:sp>
        <p:nvSpPr>
          <p:cNvPr id="619" name="Google Shape;619;p17:notes"/>
          <p:cNvSpPr txBox="1"/>
          <p:nvPr>
            <p:ph idx="1" type="body"/>
          </p:nvPr>
        </p:nvSpPr>
        <p:spPr>
          <a:xfrm>
            <a:off x="709930" y="4861442"/>
            <a:ext cx="5679440" cy="4605576"/>
          </a:xfrm>
          <a:prstGeom prst="rect">
            <a:avLst/>
          </a:prstGeom>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620" name="Google Shape;620;p17: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8" name="Shape 648"/>
        <p:cNvGrpSpPr/>
        <p:nvPr/>
      </p:nvGrpSpPr>
      <p:grpSpPr>
        <a:xfrm>
          <a:off x="0" y="0"/>
          <a:ext cx="0" cy="0"/>
          <a:chOff x="0" y="0"/>
          <a:chExt cx="0" cy="0"/>
        </a:xfrm>
      </p:grpSpPr>
      <p:sp>
        <p:nvSpPr>
          <p:cNvPr id="649" name="Google Shape;649;p18: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0" name="Google Shape;650;p18: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177416" lvl="0" marL="177416" rtl="0" algn="l">
              <a:spcBef>
                <a:spcPts val="0"/>
              </a:spcBef>
              <a:spcAft>
                <a:spcPts val="0"/>
              </a:spcAft>
              <a:buClr>
                <a:schemeClr val="dk1"/>
              </a:buClr>
              <a:buSzPts val="1200"/>
              <a:buFont typeface="Arial"/>
              <a:buChar char="•"/>
            </a:pPr>
            <a:r>
              <a:rPr lang="en-GB"/>
              <a:t>Izurieta et al. recently conducted an analysis of the impact of PCV programs on the incidence of overall IPD, and on the distribution of vaccine-preventable serotypes (VT) and non-vaccine-preventable serotypes (NVT) in children &lt;5 years old and adults ≥65 years old. </a:t>
            </a:r>
            <a:endParaRPr/>
          </a:p>
          <a:p>
            <a:pPr indent="-177416" lvl="0" marL="177416" rtl="0" algn="l">
              <a:spcBef>
                <a:spcPts val="0"/>
              </a:spcBef>
              <a:spcAft>
                <a:spcPts val="0"/>
              </a:spcAft>
              <a:buClr>
                <a:schemeClr val="dk1"/>
              </a:buClr>
              <a:buSzPts val="1200"/>
              <a:buFont typeface="Arial"/>
              <a:buChar char="•"/>
            </a:pPr>
            <a:r>
              <a:rPr lang="en-GB"/>
              <a:t>Datasets were retrieved from observational post-marketing studies and surveillance reports from countries with high-quality surveillance data available for at least 2 years before PCV program initiation and 3 years after higher-valent PCV implementation. </a:t>
            </a:r>
            <a:endParaRPr/>
          </a:p>
          <a:p>
            <a:pPr indent="-177416" lvl="0" marL="177416" rtl="0" algn="l">
              <a:spcBef>
                <a:spcPts val="0"/>
              </a:spcBef>
              <a:spcAft>
                <a:spcPts val="0"/>
              </a:spcAft>
              <a:buClr>
                <a:srgbClr val="595959"/>
              </a:buClr>
              <a:buSzPts val="1200"/>
              <a:buFont typeface="Arial"/>
              <a:buChar char="•"/>
            </a:pPr>
            <a:r>
              <a:rPr lang="en-GB">
                <a:solidFill>
                  <a:srgbClr val="595959"/>
                </a:solidFill>
              </a:rPr>
              <a:t>After the introduction of pediatric PCV programs, the </a:t>
            </a:r>
            <a:r>
              <a:rPr b="1" lang="en-GB">
                <a:solidFill>
                  <a:srgbClr val="595959"/>
                </a:solidFill>
              </a:rPr>
              <a:t>residual overall IPD burden in children was low </a:t>
            </a:r>
            <a:r>
              <a:rPr lang="en-GB">
                <a:solidFill>
                  <a:srgbClr val="595959"/>
                </a:solidFill>
              </a:rPr>
              <a:t>and in a narrow range across countries with high vaccination coverage, </a:t>
            </a:r>
            <a:r>
              <a:rPr b="1" lang="en-GB">
                <a:solidFill>
                  <a:srgbClr val="595959"/>
                </a:solidFill>
              </a:rPr>
              <a:t>irrespective of differences in PCV programs and pneumococcal epidemiology.</a:t>
            </a:r>
            <a:r>
              <a:rPr b="1" baseline="30000" lang="en-GB">
                <a:solidFill>
                  <a:srgbClr val="595959"/>
                </a:solidFill>
              </a:rPr>
              <a:t>1</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t>Reference:</a:t>
            </a:r>
            <a:endParaRPr/>
          </a:p>
          <a:p>
            <a:pPr indent="0" lvl="0" marL="0" rtl="0" algn="l">
              <a:spcBef>
                <a:spcPts val="360"/>
              </a:spcBef>
              <a:spcAft>
                <a:spcPts val="0"/>
              </a:spcAft>
              <a:buNone/>
            </a:pPr>
            <a:r>
              <a:rPr lang="en-GB"/>
              <a:t>1. </a:t>
            </a:r>
            <a:r>
              <a:rPr lang="en-GB">
                <a:solidFill>
                  <a:srgbClr val="595959"/>
                </a:solidFill>
              </a:rPr>
              <a:t>Izurieta P, et al. Expert Rev Vaccines. </a:t>
            </a:r>
            <a:r>
              <a:rPr lang="en-GB">
                <a:solidFill>
                  <a:srgbClr val="595959"/>
                </a:solidFill>
                <a:latin typeface="Arial"/>
                <a:ea typeface="Arial"/>
                <a:cs typeface="Arial"/>
                <a:sym typeface="Arial"/>
              </a:rPr>
              <a:t>2018;17(6):479-493.</a:t>
            </a:r>
            <a:endParaRPr/>
          </a:p>
        </p:txBody>
      </p:sp>
      <p:sp>
        <p:nvSpPr>
          <p:cNvPr id="651" name="Google Shape;651;p18: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1" name="Shape 751"/>
        <p:cNvGrpSpPr/>
        <p:nvPr/>
      </p:nvGrpSpPr>
      <p:grpSpPr>
        <a:xfrm>
          <a:off x="0" y="0"/>
          <a:ext cx="0" cy="0"/>
          <a:chOff x="0" y="0"/>
          <a:chExt cx="0" cy="0"/>
        </a:xfrm>
      </p:grpSpPr>
      <p:sp>
        <p:nvSpPr>
          <p:cNvPr id="752" name="Google Shape;752;p19: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3" name="Google Shape;753;p19: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754" name="Google Shape;754;p19: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2:notes"/>
          <p:cNvSpPr txBox="1"/>
          <p:nvPr>
            <p:ph idx="1" type="body"/>
          </p:nvPr>
        </p:nvSpPr>
        <p:spPr>
          <a:xfrm>
            <a:off x="709930" y="4861442"/>
            <a:ext cx="5679440" cy="4605576"/>
          </a:xfrm>
          <a:prstGeom prst="rect">
            <a:avLst/>
          </a:prstGeom>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107" name="Google Shape;107;p2: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5" name="Shape 835"/>
        <p:cNvGrpSpPr/>
        <p:nvPr/>
      </p:nvGrpSpPr>
      <p:grpSpPr>
        <a:xfrm>
          <a:off x="0" y="0"/>
          <a:ext cx="0" cy="0"/>
          <a:chOff x="0" y="0"/>
          <a:chExt cx="0" cy="0"/>
        </a:xfrm>
      </p:grpSpPr>
      <p:sp>
        <p:nvSpPr>
          <p:cNvPr id="836" name="Google Shape;836;p20: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7" name="Google Shape;837;p20: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rPr lang="en-GB"/>
              <a:t>Reductions of -73% and -70% are based on respective rate ratios in slide</a:t>
            </a:r>
            <a:endParaRPr/>
          </a:p>
        </p:txBody>
      </p:sp>
      <p:sp>
        <p:nvSpPr>
          <p:cNvPr id="838" name="Google Shape;838;p20: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0" name="Shape 950"/>
        <p:cNvGrpSpPr/>
        <p:nvPr/>
      </p:nvGrpSpPr>
      <p:grpSpPr>
        <a:xfrm>
          <a:off x="0" y="0"/>
          <a:ext cx="0" cy="0"/>
          <a:chOff x="0" y="0"/>
          <a:chExt cx="0" cy="0"/>
        </a:xfrm>
      </p:grpSpPr>
      <p:sp>
        <p:nvSpPr>
          <p:cNvPr id="951" name="Google Shape;951;p21: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2" name="Google Shape;952;p21: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rPr lang="en-GB"/>
              <a:t>A population-based case-control study was conducted in Quebec, Canada to evaluate vaccine effectiveness of each PCV used: PCV7 was replaced with </a:t>
            </a:r>
            <a:r>
              <a:rPr i="1" lang="en-GB"/>
              <a:t>Synflorix</a:t>
            </a:r>
            <a:r>
              <a:rPr lang="en-GB"/>
              <a:t> in June 2009, which was replaced with PCV13 in January 2011 (no catch-up in both instances).</a:t>
            </a:r>
            <a:r>
              <a:rPr baseline="30000" lang="en-GB"/>
              <a:t>1</a:t>
            </a:r>
            <a:endParaRPr/>
          </a:p>
          <a:p>
            <a:pPr indent="0" lvl="0" marL="0" rtl="0" algn="l">
              <a:spcBef>
                <a:spcPts val="360"/>
              </a:spcBef>
              <a:spcAft>
                <a:spcPts val="0"/>
              </a:spcAft>
              <a:buNone/>
            </a:pPr>
            <a:r>
              <a:t/>
            </a:r>
            <a:endParaRPr/>
          </a:p>
          <a:p>
            <a:pPr indent="-177416" lvl="0" marL="177416" rtl="0" algn="l">
              <a:spcBef>
                <a:spcPts val="360"/>
              </a:spcBef>
              <a:spcAft>
                <a:spcPts val="0"/>
              </a:spcAft>
              <a:buClr>
                <a:schemeClr val="dk1"/>
              </a:buClr>
              <a:buSzPts val="1200"/>
              <a:buFont typeface="Arial"/>
              <a:buChar char="•"/>
            </a:pPr>
            <a:r>
              <a:rPr lang="en-GB"/>
              <a:t>IPD cases in children 2–59 months during the years 2005–2013 were eligible. </a:t>
            </a:r>
            <a:endParaRPr/>
          </a:p>
          <a:p>
            <a:pPr indent="-177416" lvl="0" marL="177416" rtl="0" algn="l">
              <a:spcBef>
                <a:spcPts val="360"/>
              </a:spcBef>
              <a:spcAft>
                <a:spcPts val="0"/>
              </a:spcAft>
              <a:buClr>
                <a:schemeClr val="dk1"/>
              </a:buClr>
              <a:buSzPts val="1200"/>
              <a:buFont typeface="Arial"/>
              <a:buChar char="•"/>
            </a:pPr>
            <a:r>
              <a:rPr lang="en-GB"/>
              <a:t>Controls were randomly identified in the provincial health insurance registry. </a:t>
            </a:r>
            <a:endParaRPr/>
          </a:p>
          <a:p>
            <a:pPr indent="-177416" lvl="0" marL="177416" rtl="0" algn="l">
              <a:spcBef>
                <a:spcPts val="360"/>
              </a:spcBef>
              <a:spcAft>
                <a:spcPts val="0"/>
              </a:spcAft>
              <a:buClr>
                <a:schemeClr val="dk1"/>
              </a:buClr>
              <a:buSzPts val="1200"/>
              <a:buFont typeface="Arial"/>
              <a:buChar char="•"/>
            </a:pPr>
            <a:r>
              <a:rPr lang="en-GB"/>
              <a:t>Vaccine effectiveness (VE) was computed using multivariate logistic regression models.</a:t>
            </a:r>
            <a:endParaRPr baseline="30000"/>
          </a:p>
          <a:p>
            <a:pPr indent="-177416" lvl="0" marL="177416" rtl="0" algn="l">
              <a:spcBef>
                <a:spcPts val="360"/>
              </a:spcBef>
              <a:spcAft>
                <a:spcPts val="0"/>
              </a:spcAft>
              <a:buClr>
                <a:schemeClr val="dk1"/>
              </a:buClr>
              <a:buSzPts val="1200"/>
              <a:buFont typeface="Arial"/>
              <a:buChar char="•"/>
            </a:pPr>
            <a:r>
              <a:rPr lang="en-GB"/>
              <a:t>Effectiveness against overall IPD, PCV13 only serotypes and serotype 19A was not substantially different between children vaccinated with </a:t>
            </a:r>
            <a:r>
              <a:rPr i="1" lang="en-GB"/>
              <a:t>Synflorix</a:t>
            </a:r>
            <a:r>
              <a:rPr lang="en-GB"/>
              <a:t> or PCV13.</a:t>
            </a:r>
            <a:endParaRPr baseline="30000"/>
          </a:p>
          <a:p>
            <a:pPr indent="0" lvl="0" marL="0" rtl="0" algn="l">
              <a:spcBef>
                <a:spcPts val="360"/>
              </a:spcBef>
              <a:spcAft>
                <a:spcPts val="0"/>
              </a:spcAft>
              <a:buNone/>
            </a:pPr>
            <a:r>
              <a:t/>
            </a:r>
            <a:endParaRPr/>
          </a:p>
          <a:p>
            <a:pPr indent="0" lvl="0" marL="0" rtl="0" algn="l">
              <a:spcBef>
                <a:spcPts val="360"/>
              </a:spcBef>
              <a:spcAft>
                <a:spcPts val="0"/>
              </a:spcAft>
              <a:buNone/>
            </a:pPr>
            <a:r>
              <a:rPr lang="en-GB"/>
              <a:t>Reference:</a:t>
            </a:r>
            <a:endParaRPr/>
          </a:p>
          <a:p>
            <a:pPr indent="0" lvl="0" marL="0" rtl="0" algn="l">
              <a:spcBef>
                <a:spcPts val="360"/>
              </a:spcBef>
              <a:spcAft>
                <a:spcPts val="0"/>
              </a:spcAft>
              <a:buNone/>
            </a:pPr>
            <a:r>
              <a:rPr lang="en-GB"/>
              <a:t>1. </a:t>
            </a:r>
            <a:r>
              <a:rPr lang="en-GB">
                <a:solidFill>
                  <a:srgbClr val="595959"/>
                </a:solidFill>
              </a:rPr>
              <a:t>Deceuninck G, et al. Vaccine. 2015;33:2684-2689</a:t>
            </a:r>
            <a:r>
              <a:rPr lang="en-GB">
                <a:solidFill>
                  <a:srgbClr val="595959"/>
                </a:solidFill>
                <a:latin typeface="Arial"/>
                <a:ea typeface="Arial"/>
                <a:cs typeface="Arial"/>
                <a:sym typeface="Arial"/>
              </a:rPr>
              <a:t>.</a:t>
            </a:r>
            <a:endParaRPr/>
          </a:p>
        </p:txBody>
      </p:sp>
      <p:sp>
        <p:nvSpPr>
          <p:cNvPr id="953" name="Google Shape;953;p21: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5" name="Shape 995"/>
        <p:cNvGrpSpPr/>
        <p:nvPr/>
      </p:nvGrpSpPr>
      <p:grpSpPr>
        <a:xfrm>
          <a:off x="0" y="0"/>
          <a:ext cx="0" cy="0"/>
          <a:chOff x="0" y="0"/>
          <a:chExt cx="0" cy="0"/>
        </a:xfrm>
      </p:grpSpPr>
      <p:sp>
        <p:nvSpPr>
          <p:cNvPr id="996" name="Google Shape;996;p22: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7" name="Google Shape;997;p22:notes"/>
          <p:cNvSpPr txBox="1"/>
          <p:nvPr>
            <p:ph idx="1" type="body"/>
          </p:nvPr>
        </p:nvSpPr>
        <p:spPr>
          <a:xfrm>
            <a:off x="193813" y="4766763"/>
            <a:ext cx="6711674" cy="5210209"/>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Clr>
                <a:schemeClr val="dk1"/>
              </a:buClr>
              <a:buSzPts val="1100"/>
              <a:buFont typeface="Arial"/>
              <a:buNone/>
            </a:pPr>
            <a:r>
              <a:rPr lang="en-GB" sz="1100"/>
              <a:t>Analysis of data from the national notifiable disease surveillance system, New Zealand: PCV7 was replaced with</a:t>
            </a:r>
            <a:r>
              <a:rPr i="1" lang="en-GB" sz="1100"/>
              <a:t> Synflorix </a:t>
            </a:r>
            <a:r>
              <a:rPr lang="en-GB" sz="1100"/>
              <a:t>in July 2011, which was replaced with PCV13 in July 2014, which was then replaced with </a:t>
            </a:r>
            <a:r>
              <a:rPr i="1" lang="en-GB" sz="1100"/>
              <a:t>Synflorix</a:t>
            </a:r>
            <a:r>
              <a:rPr lang="en-GB" sz="1100"/>
              <a:t> in July 2017</a:t>
            </a:r>
            <a:endParaRPr baseline="30000" sz="1100"/>
          </a:p>
          <a:p>
            <a:pPr indent="-100203" lvl="0" marL="170053" rtl="0" algn="l">
              <a:spcBef>
                <a:spcPts val="0"/>
              </a:spcBef>
              <a:spcAft>
                <a:spcPts val="0"/>
              </a:spcAft>
              <a:buClr>
                <a:schemeClr val="dk1"/>
              </a:buClr>
              <a:buSzPts val="1100"/>
              <a:buFont typeface="Arial"/>
              <a:buNone/>
            </a:pPr>
            <a:r>
              <a:t/>
            </a:r>
            <a:endParaRPr sz="1100"/>
          </a:p>
          <a:p>
            <a:pPr indent="-170053" lvl="0" marL="170053" rtl="0" algn="l">
              <a:spcBef>
                <a:spcPts val="0"/>
              </a:spcBef>
              <a:spcAft>
                <a:spcPts val="0"/>
              </a:spcAft>
              <a:buClr>
                <a:schemeClr val="dk1"/>
              </a:buClr>
              <a:buSzPts val="1100"/>
              <a:buFont typeface="Arial"/>
              <a:buChar char="•"/>
            </a:pPr>
            <a:r>
              <a:rPr lang="en-GB" sz="1100"/>
              <a:t>The graph shows the serotype distribution in New Zealand in children less than 2 yoa</a:t>
            </a:r>
            <a:endParaRPr sz="1100"/>
          </a:p>
          <a:p>
            <a:pPr indent="-100203" lvl="0" marL="170053"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None/>
            </a:pPr>
            <a:r>
              <a:rPr lang="en-GB" sz="1100">
                <a:solidFill>
                  <a:schemeClr val="dk1"/>
                </a:solidFill>
                <a:latin typeface="Calibri"/>
                <a:ea typeface="Calibri"/>
                <a:cs typeface="Calibri"/>
                <a:sym typeface="Calibri"/>
              </a:rPr>
              <a:t>In young children directly receiving PCVs: the incidence of IPD is higher in this population but due to the small birth cohort in New Zealand, actual case numbers are small, resulting in substantial variation from year to year. </a:t>
            </a:r>
            <a:endParaRPr/>
          </a:p>
        </p:txBody>
      </p:sp>
      <p:sp>
        <p:nvSpPr>
          <p:cNvPr id="998" name="Google Shape;998;p22: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8" name="Shape 1038"/>
        <p:cNvGrpSpPr/>
        <p:nvPr/>
      </p:nvGrpSpPr>
      <p:grpSpPr>
        <a:xfrm>
          <a:off x="0" y="0"/>
          <a:ext cx="0" cy="0"/>
          <a:chOff x="0" y="0"/>
          <a:chExt cx="0" cy="0"/>
        </a:xfrm>
      </p:grpSpPr>
      <p:sp>
        <p:nvSpPr>
          <p:cNvPr id="1039" name="Google Shape;1039;p23: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0" name="Google Shape;1040;p23:notes"/>
          <p:cNvSpPr txBox="1"/>
          <p:nvPr>
            <p:ph idx="1" type="body"/>
          </p:nvPr>
        </p:nvSpPr>
        <p:spPr>
          <a:xfrm>
            <a:off x="184062" y="4598186"/>
            <a:ext cx="6373990" cy="5025948"/>
          </a:xfrm>
          <a:prstGeom prst="rect">
            <a:avLst/>
          </a:prstGeom>
          <a:noFill/>
          <a:ln>
            <a:noFill/>
          </a:ln>
        </p:spPr>
        <p:txBody>
          <a:bodyPr anchorCtr="0" anchor="t" bIns="47300" lIns="94600" spcFirstLastPara="1" rIns="94600" wrap="square" tIns="47300">
            <a:noAutofit/>
          </a:bodyPr>
          <a:lstStyle/>
          <a:p>
            <a:pPr indent="-170053" lvl="0" marL="170053" rtl="0" algn="l">
              <a:spcBef>
                <a:spcPts val="0"/>
              </a:spcBef>
              <a:spcAft>
                <a:spcPts val="0"/>
              </a:spcAft>
              <a:buClr>
                <a:schemeClr val="dk1"/>
              </a:buClr>
              <a:buSzPts val="1200"/>
              <a:buFont typeface="Arial"/>
              <a:buChar char="•"/>
            </a:pPr>
            <a:r>
              <a:rPr lang="en-GB"/>
              <a:t>Analysis of data from the national notifiable disease surveillance system, New Zealand: PCV7 was replaced with</a:t>
            </a:r>
            <a:r>
              <a:rPr i="1" lang="en-GB"/>
              <a:t> Synflorix </a:t>
            </a:r>
            <a:r>
              <a:rPr lang="en-GB"/>
              <a:t>in July 2011, which was replaced with PCV13 in July 2014, which was then replaced with </a:t>
            </a:r>
            <a:r>
              <a:rPr i="1" lang="en-GB"/>
              <a:t>Synflorix</a:t>
            </a:r>
            <a:r>
              <a:rPr lang="en-GB"/>
              <a:t> in July 2017.</a:t>
            </a:r>
            <a:r>
              <a:rPr baseline="30000" lang="en-GB"/>
              <a:t>1</a:t>
            </a:r>
            <a:endParaRPr/>
          </a:p>
          <a:p>
            <a:pPr indent="-170053" lvl="0" marL="170053" rtl="0" algn="l">
              <a:spcBef>
                <a:spcPts val="0"/>
              </a:spcBef>
              <a:spcAft>
                <a:spcPts val="0"/>
              </a:spcAft>
              <a:buClr>
                <a:schemeClr val="dk1"/>
              </a:buClr>
              <a:buSzPts val="1200"/>
              <a:buFont typeface="Arial"/>
              <a:buChar char="•"/>
            </a:pPr>
            <a:r>
              <a:rPr lang="en-GB"/>
              <a:t>The graph shows the number of notified cases of IPD in New Zealand by each annual to give a seasonal view of the fluctuation in IPD cases reported. </a:t>
            </a:r>
            <a:endParaRPr/>
          </a:p>
          <a:p>
            <a:pPr indent="-170053" lvl="0" marL="170053" rtl="0" algn="l">
              <a:spcBef>
                <a:spcPts val="0"/>
              </a:spcBef>
              <a:spcAft>
                <a:spcPts val="0"/>
              </a:spcAft>
              <a:buClr>
                <a:schemeClr val="dk1"/>
              </a:buClr>
              <a:buSzPts val="1200"/>
              <a:buFont typeface="Arial"/>
              <a:buChar char="•"/>
            </a:pPr>
            <a:r>
              <a:rPr lang="en-GB"/>
              <a:t>In contrast, after a switch from </a:t>
            </a:r>
            <a:r>
              <a:rPr i="1" lang="en-GB"/>
              <a:t>Synflorix</a:t>
            </a:r>
            <a:r>
              <a:rPr lang="en-GB"/>
              <a:t> to PCV13 in July 2014 there appears to be a steady increase in total number of IPD cases although no statistical analysis is given in the report to compare </a:t>
            </a:r>
            <a:r>
              <a:rPr i="1" lang="en-GB"/>
              <a:t>Synflorix</a:t>
            </a:r>
            <a:r>
              <a:rPr lang="en-GB"/>
              <a:t> with PCV13.</a:t>
            </a:r>
            <a:endParaRPr/>
          </a:p>
          <a:p>
            <a:pPr indent="-170053" lvl="0" marL="170053" rtl="0" algn="l">
              <a:spcBef>
                <a:spcPts val="0"/>
              </a:spcBef>
              <a:spcAft>
                <a:spcPts val="0"/>
              </a:spcAft>
              <a:buClr>
                <a:srgbClr val="595959"/>
              </a:buClr>
              <a:buSzPts val="1200"/>
              <a:buFont typeface="Arial"/>
              <a:buChar char="•"/>
            </a:pPr>
            <a:r>
              <a:rPr lang="en-GB">
                <a:solidFill>
                  <a:srgbClr val="595959"/>
                </a:solidFill>
              </a:rPr>
              <a:t>Therefore, it can at least be concluded that there have been no substantial differences in the seasonal pattern of overall IPD cases were seen before vs after a switch from </a:t>
            </a:r>
            <a:r>
              <a:rPr i="1" lang="en-GB">
                <a:solidFill>
                  <a:srgbClr val="595959"/>
                </a:solidFill>
              </a:rPr>
              <a:t>Synflorix</a:t>
            </a:r>
            <a:r>
              <a:rPr lang="en-GB">
                <a:solidFill>
                  <a:srgbClr val="595959"/>
                </a:solidFill>
              </a:rPr>
              <a:t> to PCV13.</a:t>
            </a:r>
            <a:endParaRPr baseline="30000">
              <a:solidFill>
                <a:srgbClr val="595959"/>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GB" sz="1100"/>
              <a:t>Reference:</a:t>
            </a:r>
            <a:endParaRPr/>
          </a:p>
          <a:p>
            <a:pPr indent="0" lvl="0" marL="0" rtl="0" algn="l">
              <a:spcBef>
                <a:spcPts val="0"/>
              </a:spcBef>
              <a:spcAft>
                <a:spcPts val="0"/>
              </a:spcAft>
              <a:buNone/>
            </a:pPr>
            <a:r>
              <a:rPr lang="en-GB" sz="1100"/>
              <a:t>1. </a:t>
            </a:r>
            <a:r>
              <a:rPr lang="en-GB" sz="1100">
                <a:solidFill>
                  <a:srgbClr val="595959"/>
                </a:solidFill>
                <a:latin typeface="Arial"/>
                <a:ea typeface="Arial"/>
                <a:cs typeface="Arial"/>
                <a:sym typeface="Arial"/>
              </a:rPr>
              <a:t>Institute of Environmental Science and Research Limited (ESR). Invasive Pneumococcal Disease Quarterly Reports. Available at: https://surv.esr.cri.nz/PDF_surveillance/IPD [last accessed July 2019].</a:t>
            </a:r>
            <a:endParaRPr sz="1100"/>
          </a:p>
          <a:p>
            <a:pPr indent="0" lvl="0" marL="0" rtl="0" algn="l">
              <a:spcBef>
                <a:spcPts val="0"/>
              </a:spcBef>
              <a:spcAft>
                <a:spcPts val="0"/>
              </a:spcAft>
              <a:buNone/>
            </a:pPr>
            <a:r>
              <a:t/>
            </a:r>
            <a:endParaRPr sz="1100"/>
          </a:p>
        </p:txBody>
      </p:sp>
      <p:sp>
        <p:nvSpPr>
          <p:cNvPr id="1041" name="Google Shape;1041;p23: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2" name="Shape 1082"/>
        <p:cNvGrpSpPr/>
        <p:nvPr/>
      </p:nvGrpSpPr>
      <p:grpSpPr>
        <a:xfrm>
          <a:off x="0" y="0"/>
          <a:ext cx="0" cy="0"/>
          <a:chOff x="0" y="0"/>
          <a:chExt cx="0" cy="0"/>
        </a:xfrm>
      </p:grpSpPr>
      <p:sp>
        <p:nvSpPr>
          <p:cNvPr id="1083" name="Google Shape;1083;p24: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4" name="Google Shape;1084;p24: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rPr lang="en-GB"/>
              <a:t>Laboratory-based surveillance of IPD among hospitalized children before and after the introduction of PCV in the NIP in Casablanca, Morocco: </a:t>
            </a:r>
            <a:endParaRPr/>
          </a:p>
          <a:p>
            <a:pPr indent="-177416" lvl="0" marL="177416" rtl="0" algn="l">
              <a:spcBef>
                <a:spcPts val="360"/>
              </a:spcBef>
              <a:spcAft>
                <a:spcPts val="0"/>
              </a:spcAft>
              <a:buClr>
                <a:schemeClr val="dk1"/>
              </a:buClr>
              <a:buSzPts val="1200"/>
              <a:buFont typeface="Arial"/>
              <a:buChar char="•"/>
            </a:pPr>
            <a:r>
              <a:rPr lang="en-GB"/>
              <a:t>PCV13 was introduced in October 2010 (2+1 schedule) and replaced with </a:t>
            </a:r>
            <a:r>
              <a:rPr i="1" lang="en-GB"/>
              <a:t>Synflorix</a:t>
            </a:r>
            <a:r>
              <a:rPr lang="en-GB"/>
              <a:t> in July 2012.</a:t>
            </a:r>
            <a:r>
              <a:rPr baseline="30000" lang="en-GB"/>
              <a:t>1</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solidFill>
                  <a:schemeClr val="accent1"/>
                </a:solidFill>
              </a:rPr>
              <a:t>IPD has continued to decline in Morocco with the switch from PCV13 to </a:t>
            </a:r>
            <a:r>
              <a:rPr i="1" lang="en-GB">
                <a:solidFill>
                  <a:schemeClr val="accent1"/>
                </a:solidFill>
              </a:rPr>
              <a:t>Synflorix</a:t>
            </a:r>
            <a:r>
              <a:rPr lang="en-GB">
                <a:solidFill>
                  <a:schemeClr val="accent1"/>
                </a:solidFill>
              </a:rPr>
              <a:t> without significant replacement disease.</a:t>
            </a:r>
            <a:r>
              <a:rPr baseline="30000" lang="en-GB">
                <a:solidFill>
                  <a:schemeClr val="accent1"/>
                </a:solidFill>
              </a:rPr>
              <a:t>1</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GB"/>
              <a:t>Reference:</a:t>
            </a:r>
            <a:endParaRPr/>
          </a:p>
          <a:p>
            <a:pPr indent="0" lvl="0" marL="0" rtl="0" algn="l">
              <a:spcBef>
                <a:spcPts val="360"/>
              </a:spcBef>
              <a:spcAft>
                <a:spcPts val="0"/>
              </a:spcAft>
              <a:buNone/>
            </a:pPr>
            <a:r>
              <a:rPr lang="en-GB"/>
              <a:t>1. </a:t>
            </a:r>
            <a:r>
              <a:rPr lang="en-GB">
                <a:solidFill>
                  <a:srgbClr val="595959"/>
                </a:solidFill>
              </a:rPr>
              <a:t>Diawara I, et al. Int J Infect Dis. 2015;40:95-101</a:t>
            </a:r>
            <a:r>
              <a:rPr lang="en-GB">
                <a:solidFill>
                  <a:srgbClr val="595959"/>
                </a:solidFill>
                <a:latin typeface="Arial"/>
                <a:ea typeface="Arial"/>
                <a:cs typeface="Arial"/>
                <a:sym typeface="Arial"/>
              </a:rPr>
              <a:t>.</a:t>
            </a:r>
            <a:endParaRPr/>
          </a:p>
        </p:txBody>
      </p:sp>
      <p:sp>
        <p:nvSpPr>
          <p:cNvPr id="1085" name="Google Shape;1085;p24: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9" name="Shape 1129"/>
        <p:cNvGrpSpPr/>
        <p:nvPr/>
      </p:nvGrpSpPr>
      <p:grpSpPr>
        <a:xfrm>
          <a:off x="0" y="0"/>
          <a:ext cx="0" cy="0"/>
          <a:chOff x="0" y="0"/>
          <a:chExt cx="0" cy="0"/>
        </a:xfrm>
      </p:grpSpPr>
      <p:sp>
        <p:nvSpPr>
          <p:cNvPr id="1130" name="Google Shape;1130;p25: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1" name="Google Shape;1131;p25: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rPr lang="en-GB" sz="600"/>
              <a:t> </a:t>
            </a:r>
            <a:r>
              <a:rPr b="1" lang="en-GB" sz="800"/>
              <a:t>References:</a:t>
            </a:r>
            <a:endParaRPr/>
          </a:p>
          <a:p>
            <a:pPr indent="-236554" lvl="0" marL="236554" rtl="0" algn="l">
              <a:spcBef>
                <a:spcPts val="240"/>
              </a:spcBef>
              <a:spcAft>
                <a:spcPts val="0"/>
              </a:spcAft>
              <a:buClr>
                <a:schemeClr val="dk1"/>
              </a:buClr>
              <a:buSzPts val="800"/>
              <a:buFont typeface="Calibri"/>
              <a:buAutoNum type="arabicPeriod"/>
            </a:pPr>
            <a:r>
              <a:rPr lang="en-GB" sz="800"/>
              <a:t>World Health Organization (WHO). Wkly Epidemiol Rec. 2019;94(8):85-104. </a:t>
            </a:r>
            <a:endParaRPr/>
          </a:p>
          <a:p>
            <a:pPr indent="-236554" lvl="0" marL="236554" rtl="0" algn="l">
              <a:spcBef>
                <a:spcPts val="240"/>
              </a:spcBef>
              <a:spcAft>
                <a:spcPts val="0"/>
              </a:spcAft>
              <a:buClr>
                <a:schemeClr val="dk1"/>
              </a:buClr>
              <a:buSzPts val="800"/>
              <a:buFont typeface="Calibri"/>
              <a:buAutoNum type="arabicPeriod"/>
            </a:pPr>
            <a:r>
              <a:rPr lang="en-GB" sz="800"/>
              <a:t>Pan American Health Organization. Technical Advisory Group on Vaccine-Preventable Diseases, editor. Final report of the 19th TAG Meeting; July 6–8 2011; Buenos Aires, Argentina. Available at: </a:t>
            </a:r>
            <a:r>
              <a:rPr lang="en-GB" sz="800" u="sng">
                <a:solidFill>
                  <a:schemeClr val="hlink"/>
                </a:solidFill>
                <a:hlinkClick r:id="rId2"/>
              </a:rPr>
              <a:t>http://www.paho.org/hq/index.php?option=com_docman&amp;task=doc_download&amp;gid=14164&amp;Itemid=&amp;lang=f</a:t>
            </a:r>
            <a:r>
              <a:rPr lang="en-GB" sz="800"/>
              <a:t> [</a:t>
            </a:r>
            <a:r>
              <a:rPr lang="en-GB" sz="800">
                <a:solidFill>
                  <a:schemeClr val="dk1"/>
                </a:solidFill>
                <a:latin typeface="Calibri"/>
                <a:ea typeface="Calibri"/>
                <a:cs typeface="Calibri"/>
                <a:sym typeface="Calibri"/>
              </a:rPr>
              <a:t>last accessed July 2019</a:t>
            </a:r>
            <a:r>
              <a:rPr lang="en-GB" sz="800"/>
              <a:t>].</a:t>
            </a:r>
            <a:endParaRPr/>
          </a:p>
          <a:p>
            <a:pPr indent="-236554" lvl="0" marL="236554" rtl="0" algn="l">
              <a:spcBef>
                <a:spcPts val="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Pharmacology and Therapeutics Advisory Committee (PTAC). Immunisation Subcommittee of PTAC. Meeting held 28 October 2015 (minutes for web publishing): Pharmaceutical Management Agency (PHARMAC), Wellington, New Zealand; March 2016. Available at: </a:t>
            </a:r>
            <a:r>
              <a:rPr lang="en-GB" sz="1200" u="sng">
                <a:solidFill>
                  <a:schemeClr val="hlink"/>
                </a:solidFill>
                <a:latin typeface="Calibri"/>
                <a:ea typeface="Calibri"/>
                <a:cs typeface="Calibri"/>
                <a:sym typeface="Calibri"/>
                <a:hlinkClick r:id="rId3"/>
              </a:rPr>
              <a:t>https://www.pharmac.govt.nz/assets/ptac-immunisation-subcommittee-minutes-2015-10.pdf</a:t>
            </a:r>
            <a:r>
              <a:rPr lang="en-GB" sz="1200">
                <a:solidFill>
                  <a:schemeClr val="dk1"/>
                </a:solidFill>
                <a:latin typeface="Calibri"/>
                <a:ea typeface="Calibri"/>
                <a:cs typeface="Calibri"/>
                <a:sym typeface="Calibri"/>
              </a:rPr>
              <a:t> [last accessed July 2019</a:t>
            </a:r>
            <a:r>
              <a:rPr lang="en-GB" sz="800"/>
              <a:t>].</a:t>
            </a:r>
            <a:endParaRPr sz="800"/>
          </a:p>
          <a:p>
            <a:pPr indent="-236554" lvl="0" marL="236554" rtl="0" algn="l">
              <a:spcBef>
                <a:spcPts val="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Health Council of the Netherlands. Executive summary. Vaccination of infants against pneumococcal infections: Health Council of the Netherlands, the Hague, The Netherlands; 2013. Available at: https://www.healthcouncil.nl/documents/advisory-reports/2013/11/27/vaccination-of-infants-against-pneumococcal-infections-3 </a:t>
            </a:r>
            <a:r>
              <a:rPr lang="en-GB" sz="800">
                <a:solidFill>
                  <a:schemeClr val="dk1"/>
                </a:solidFill>
                <a:latin typeface="Calibri"/>
                <a:ea typeface="Calibri"/>
                <a:cs typeface="Calibri"/>
                <a:sym typeface="Calibri"/>
              </a:rPr>
              <a:t>[last accessed July 2019</a:t>
            </a:r>
            <a:r>
              <a:rPr lang="en-GB" sz="300"/>
              <a:t>]</a:t>
            </a:r>
            <a:r>
              <a:rPr lang="en-GB" sz="800"/>
              <a:t>.</a:t>
            </a:r>
            <a:endParaRPr sz="800"/>
          </a:p>
          <a:p>
            <a:pPr indent="-236554" lvl="0" marL="236554" marR="0" rtl="0" algn="l">
              <a:lnSpc>
                <a:spcPct val="100000"/>
              </a:lnSpc>
              <a:spcBef>
                <a:spcPts val="0"/>
              </a:spcBef>
              <a:spcAft>
                <a:spcPts val="0"/>
              </a:spcAft>
              <a:buClr>
                <a:schemeClr val="dk1"/>
              </a:buClr>
              <a:buSzPts val="800"/>
              <a:buFont typeface="Calibri"/>
              <a:buAutoNum type="arabicPeriod"/>
            </a:pPr>
            <a:r>
              <a:rPr lang="en-GB" sz="800"/>
              <a:t>National Institute for Health and Welfare (Terveyden ja hyvinvoinnin laitos; THL). Tendering process for pneumococcal conjugate vaccine: THL, Helsinki, Finland; last updated March 2016. Available at: </a:t>
            </a:r>
            <a:r>
              <a:rPr lang="en-GB" sz="800" u="sng">
                <a:solidFill>
                  <a:schemeClr val="hlink"/>
                </a:solidFill>
                <a:hlinkClick r:id="rId4"/>
              </a:rPr>
              <a:t>http://en.opasnet.org/w/Tendering_process_for_pneumococcal_conjugate_vaccine</a:t>
            </a:r>
            <a:r>
              <a:rPr lang="en-GB" sz="800"/>
              <a:t> [</a:t>
            </a:r>
            <a:r>
              <a:rPr lang="en-GB" sz="800">
                <a:solidFill>
                  <a:schemeClr val="dk1"/>
                </a:solidFill>
                <a:latin typeface="Calibri"/>
                <a:ea typeface="Calibri"/>
                <a:cs typeface="Calibri"/>
                <a:sym typeface="Calibri"/>
              </a:rPr>
              <a:t>last accessed July 2019</a:t>
            </a:r>
            <a:r>
              <a:rPr lang="en-GB" sz="800"/>
              <a:t>].</a:t>
            </a:r>
            <a:endParaRPr sz="800"/>
          </a:p>
          <a:p>
            <a:pPr indent="-236554" lvl="0" marL="236554" rtl="0" algn="l">
              <a:spcBef>
                <a:spcPts val="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Polskiego Towarzystwa Wakcynologii. Stanowisko Zarządu Polskiego Towarzystwa Wakcynologii z dnia 30.01.2017 r. w sprawie wyboru szczepionki do powszechnego, bezpłatnego szczepienia dzieci przeciwko pneumokokom w Polsce w ramach Programu Szczepień Ochronnych: Polskiego Towarzystwa Wakcynologii, Warsaw, Poland; January 31, 2017. Available at: http://ptwakc.org.pl/wytyczne-i-stanowiska/stanowisko-zarzadu-polskiego-towarzystwa-wakcynologii-z-dnia-30-01-2017-r-w-sprawie-wyboru-szczepionki-do-powszechnego-bezplatnego-szczepienia-dzieci-przeciwko-pneumokokom-w-polsce-w-ramach-programu/ [last accessed July 2019]</a:t>
            </a:r>
            <a:r>
              <a:rPr lang="en-GB" sz="800"/>
              <a:t>.</a:t>
            </a:r>
            <a:endParaRPr sz="800"/>
          </a:p>
          <a:p>
            <a:pPr indent="-236554" lvl="0" marL="236554" rtl="0" algn="l">
              <a:spcBef>
                <a:spcPts val="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Ministerio de Salud [El Salvador]. Comunicado de prensa el minsal continuara vacunando gratuitamente contra los neumococis usando las vacunas recomendadas por la oms y ops: Twitter; March 17, 2018. Available at: https://twitter.com/minsalud/status/974762737795588096/photo/1?ref_src=twsrc%5Etfw&amp;ref_url=http%3A%2F%2Felmundo.sv%2Fminsal-confirma-cambio-de-vacuna-contra-el-neumococo%2F [last accessed July 2019</a:t>
            </a:r>
            <a:r>
              <a:rPr lang="en-GB" sz="800"/>
              <a:t>]. </a:t>
            </a:r>
            <a:endParaRPr sz="800"/>
          </a:p>
          <a:p>
            <a:pPr indent="-236554" lvl="0" marL="236554" rtl="0" algn="l">
              <a:spcBef>
                <a:spcPts val="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Comité sur l’immunisation du Québec. Avis sur le calendrier optimal de vaccination des enfants contre les infections à pneumocoque au Québec: Institut national de santé publique du Québec, Québec City, Québec, Canada; September 2017. Available at: </a:t>
            </a:r>
            <a:r>
              <a:rPr lang="en-GB" sz="1200" u="sng">
                <a:solidFill>
                  <a:schemeClr val="hlink"/>
                </a:solidFill>
                <a:latin typeface="Calibri"/>
                <a:ea typeface="Calibri"/>
                <a:cs typeface="Calibri"/>
                <a:sym typeface="Calibri"/>
                <a:hlinkClick r:id="rId5"/>
              </a:rPr>
              <a:t>https://www.inspq.qc.ca/sites/default/files/publications/2334_calendrier_vaccination_enfants_infections_pneumocoque.pdf</a:t>
            </a:r>
            <a:r>
              <a:rPr lang="en-GB" sz="1200">
                <a:solidFill>
                  <a:schemeClr val="dk1"/>
                </a:solidFill>
                <a:latin typeface="Calibri"/>
                <a:ea typeface="Calibri"/>
                <a:cs typeface="Calibri"/>
                <a:sym typeface="Calibri"/>
              </a:rPr>
              <a:t> [last accessed July 2019]</a:t>
            </a:r>
            <a:r>
              <a:rPr lang="en-GB" sz="800"/>
              <a:t>.</a:t>
            </a:r>
            <a:endParaRPr sz="800"/>
          </a:p>
          <a:p>
            <a:pPr indent="-160354" lvl="0" marL="236554" rtl="0" algn="l">
              <a:spcBef>
                <a:spcPts val="360"/>
              </a:spcBef>
              <a:spcAft>
                <a:spcPts val="0"/>
              </a:spcAft>
              <a:buClr>
                <a:schemeClr val="dk1"/>
              </a:buClr>
              <a:buSzPts val="1200"/>
              <a:buFont typeface="Calibri"/>
              <a:buNone/>
            </a:pPr>
            <a:r>
              <a:t/>
            </a:r>
            <a:endParaRPr/>
          </a:p>
          <a:p>
            <a:pPr indent="0" lvl="0" marL="0" rtl="0" algn="l">
              <a:spcBef>
                <a:spcPts val="360"/>
              </a:spcBef>
              <a:spcAft>
                <a:spcPts val="0"/>
              </a:spcAft>
              <a:buNone/>
            </a:pPr>
            <a:r>
              <a:t/>
            </a:r>
            <a:endParaRPr/>
          </a:p>
        </p:txBody>
      </p:sp>
      <p:sp>
        <p:nvSpPr>
          <p:cNvPr id="1132" name="Google Shape;1132;p25: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1" name="Shape 1141"/>
        <p:cNvGrpSpPr/>
        <p:nvPr/>
      </p:nvGrpSpPr>
      <p:grpSpPr>
        <a:xfrm>
          <a:off x="0" y="0"/>
          <a:ext cx="0" cy="0"/>
          <a:chOff x="0" y="0"/>
          <a:chExt cx="0" cy="0"/>
        </a:xfrm>
      </p:grpSpPr>
      <p:sp>
        <p:nvSpPr>
          <p:cNvPr id="1142" name="Google Shape;1142;p26: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3" name="Google Shape;1143;p26: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1144" name="Google Shape;1144;p26: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8" name="Shape 1168"/>
        <p:cNvGrpSpPr/>
        <p:nvPr/>
      </p:nvGrpSpPr>
      <p:grpSpPr>
        <a:xfrm>
          <a:off x="0" y="0"/>
          <a:ext cx="0" cy="0"/>
          <a:chOff x="0" y="0"/>
          <a:chExt cx="0" cy="0"/>
        </a:xfrm>
      </p:grpSpPr>
      <p:sp>
        <p:nvSpPr>
          <p:cNvPr id="1169" name="Google Shape;1169;p27: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0" name="Google Shape;1170;p27: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rPr lang="en-GB"/>
              <a:t>WHO statement on product choice:</a:t>
            </a:r>
            <a:endParaRPr/>
          </a:p>
          <a:p>
            <a:pPr indent="-228600" lvl="0" marL="228600" rtl="0" algn="l">
              <a:spcBef>
                <a:spcPts val="360"/>
              </a:spcBef>
              <a:spcAft>
                <a:spcPts val="0"/>
              </a:spcAft>
              <a:buClr>
                <a:schemeClr val="dk1"/>
              </a:buClr>
              <a:buSzPts val="1200"/>
              <a:buFont typeface="Calibri"/>
              <a:buAutoNum type="arabicParenR"/>
            </a:pPr>
            <a:r>
              <a:rPr lang="en-GB"/>
              <a:t>For shared serotypes: Both vaccines have comparable impact on IPD, pneumonia and carriage</a:t>
            </a:r>
            <a:endParaRPr/>
          </a:p>
          <a:p>
            <a:pPr indent="-228600" lvl="0" marL="228600" rtl="0" algn="l">
              <a:spcBef>
                <a:spcPts val="360"/>
              </a:spcBef>
              <a:spcAft>
                <a:spcPts val="0"/>
              </a:spcAft>
              <a:buClr>
                <a:schemeClr val="dk1"/>
              </a:buClr>
              <a:buSzPts val="1200"/>
              <a:buFont typeface="Calibri"/>
              <a:buAutoNum type="arabicParenR"/>
            </a:pPr>
            <a:r>
              <a:rPr lang="en-GB"/>
              <a:t>Overall, no evidence that the 2 vaccines differ on their impact on pneumococcal disease burden</a:t>
            </a:r>
            <a:endParaRPr/>
          </a:p>
        </p:txBody>
      </p:sp>
      <p:sp>
        <p:nvSpPr>
          <p:cNvPr id="1171" name="Google Shape;1171;p27: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7" name="Shape 1197"/>
        <p:cNvGrpSpPr/>
        <p:nvPr/>
      </p:nvGrpSpPr>
      <p:grpSpPr>
        <a:xfrm>
          <a:off x="0" y="0"/>
          <a:ext cx="0" cy="0"/>
          <a:chOff x="0" y="0"/>
          <a:chExt cx="0" cy="0"/>
        </a:xfrm>
      </p:grpSpPr>
      <p:sp>
        <p:nvSpPr>
          <p:cNvPr id="1198" name="Google Shape;1198;p28: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9" name="Google Shape;1199;p28: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rPr b="1" lang="en-GB" sz="800"/>
              <a:t>References</a:t>
            </a:r>
            <a:endParaRPr/>
          </a:p>
          <a:p>
            <a:pPr indent="-228600" lvl="0" marL="228600" marR="0" rtl="0" algn="l">
              <a:lnSpc>
                <a:spcPct val="100000"/>
              </a:lnSpc>
              <a:spcBef>
                <a:spcPts val="0"/>
              </a:spcBef>
              <a:spcAft>
                <a:spcPts val="0"/>
              </a:spcAft>
              <a:buClr>
                <a:schemeClr val="dk1"/>
              </a:buClr>
              <a:buSzPts val="800"/>
              <a:buFont typeface="Calibri"/>
              <a:buAutoNum type="arabicPeriod"/>
            </a:pPr>
            <a:r>
              <a:rPr lang="en-GB" sz="800"/>
              <a:t>Comité sur l’immunisation du Québec. Avis sur le calendrier optimal de vaccination des enfants contre les infections à pneumocoque au Québec: Institut national de santé publique du Québec, Québec City, Québec, Canada; September 2017. Available at: </a:t>
            </a:r>
            <a:r>
              <a:rPr lang="en-GB" sz="800" u="sng">
                <a:solidFill>
                  <a:schemeClr val="hlink"/>
                </a:solidFill>
                <a:hlinkClick r:id="rId2"/>
              </a:rPr>
              <a:t>https://www.inspq.qc.ca/sites/default/files/publications/2334_calendrier_vaccination_enfants_infections_pneumocoque.pdf</a:t>
            </a:r>
            <a:r>
              <a:rPr lang="en-GB" sz="800"/>
              <a:t> [last accessed July 2019].</a:t>
            </a:r>
            <a:endParaRPr/>
          </a:p>
          <a:p>
            <a:pPr indent="-228600" lvl="0" marL="228600" marR="0" rtl="0" algn="l">
              <a:lnSpc>
                <a:spcPct val="100000"/>
              </a:lnSpc>
              <a:spcBef>
                <a:spcPts val="0"/>
              </a:spcBef>
              <a:spcAft>
                <a:spcPts val="0"/>
              </a:spcAft>
              <a:buClr>
                <a:schemeClr val="dk1"/>
              </a:buClr>
              <a:buSzPts val="800"/>
              <a:buFont typeface="Calibri"/>
              <a:buAutoNum type="arabicPeriod"/>
            </a:pPr>
            <a:r>
              <a:rPr lang="en-GB" sz="800"/>
              <a:t>Ministerio de Salud [El Salvador]. Comunicado de prensa el minsal continuara vacunando gratuitamente contra los neumococis usando las vacunas recomendadas por la oms y ops: Twitter; March 17, 2018. Available at: https://twitter.com/minsalud/status/974762737795588096/photo/1?ref_src=twsrc%5Etfw&amp;ref_url=http%3A%2F%2Felmundo.sv%2Fminsal-confirma-cambio-de-vacuna-contra-el-neumococo%2F [last accessed July 2019].</a:t>
            </a:r>
            <a:endParaRPr/>
          </a:p>
          <a:p>
            <a:pPr indent="-236554" lvl="0" marL="236554" marR="0" rtl="0" algn="l">
              <a:lnSpc>
                <a:spcPct val="100000"/>
              </a:lnSpc>
              <a:spcBef>
                <a:spcPts val="0"/>
              </a:spcBef>
              <a:spcAft>
                <a:spcPts val="0"/>
              </a:spcAft>
              <a:buClr>
                <a:schemeClr val="dk1"/>
              </a:buClr>
              <a:buSzPts val="800"/>
              <a:buFont typeface="Calibri"/>
              <a:buAutoNum type="arabicPeriod"/>
            </a:pPr>
            <a:r>
              <a:rPr lang="en-GB" sz="800"/>
              <a:t>Conseil Supérieur des Maladies Infectieuses (CSMI). Avis du CSMI pour la vaccination universelle contre le pneumocoque: vaccin 10 ou 13-valent?: Ministère de la Santé, Luxembourg, Luxembourg; September, 2016. Available at: </a:t>
            </a:r>
            <a:r>
              <a:rPr lang="en-GB" sz="800" u="sng">
                <a:solidFill>
                  <a:schemeClr val="hlink"/>
                </a:solidFill>
                <a:hlinkClick r:id="rId3"/>
              </a:rPr>
              <a:t>http://www.sante.public.lu/fr/espace-professionnel/recommandations/conseil-maladies-infectieuses/infection-pneumocoques/2016-09-20-vaccination-pneumocoque.pdf</a:t>
            </a:r>
            <a:r>
              <a:rPr lang="en-GB" sz="800"/>
              <a:t> [last accessed July 2019].</a:t>
            </a:r>
            <a:endParaRPr sz="800"/>
          </a:p>
          <a:p>
            <a:pPr indent="-228600" lvl="0" marL="228600" marR="0" rtl="0" algn="l">
              <a:lnSpc>
                <a:spcPct val="100000"/>
              </a:lnSpc>
              <a:spcBef>
                <a:spcPts val="0"/>
              </a:spcBef>
              <a:spcAft>
                <a:spcPts val="0"/>
              </a:spcAft>
              <a:buClr>
                <a:schemeClr val="dk1"/>
              </a:buClr>
              <a:buSzPts val="800"/>
              <a:buFont typeface="Calibri"/>
              <a:buAutoNum type="arabicPeriod"/>
            </a:pPr>
            <a:r>
              <a:rPr lang="en-GB" sz="800"/>
              <a:t>Pharmacology and Therapeutics Advisory Committee (PTAC). Immunisation Subcommittee of PTAC. Meeting held 28 October 2015 (minutes for web publishing): Pharmaceutical Management Agency (PHARMAC), Wellington, New Zealand; March 2016. Available at: </a:t>
            </a:r>
            <a:r>
              <a:rPr lang="en-GB" sz="800" u="sng">
                <a:solidFill>
                  <a:schemeClr val="hlink"/>
                </a:solidFill>
                <a:hlinkClick r:id="rId4"/>
              </a:rPr>
              <a:t>https://www.pharmac.govt.nz/assets/ptac-immunisation-subcommittee-minutes-2015-10.pdf</a:t>
            </a:r>
            <a:r>
              <a:rPr lang="en-GB" sz="800"/>
              <a:t> [last accessed July 2019].</a:t>
            </a:r>
            <a:endParaRPr/>
          </a:p>
          <a:p>
            <a:pPr indent="-228600" lvl="0" marL="228600" marR="0" rtl="0" algn="l">
              <a:lnSpc>
                <a:spcPct val="100000"/>
              </a:lnSpc>
              <a:spcBef>
                <a:spcPts val="0"/>
              </a:spcBef>
              <a:spcAft>
                <a:spcPts val="0"/>
              </a:spcAft>
              <a:buClr>
                <a:schemeClr val="dk1"/>
              </a:buClr>
              <a:buSzPts val="800"/>
              <a:buFont typeface="Calibri"/>
              <a:buAutoNum type="arabicPeriod"/>
            </a:pPr>
            <a:r>
              <a:rPr lang="en-GB" sz="800"/>
              <a:t>Polskiego Towarzystwa Wakcynologii. Stanowisko Zarządu Polskiego Towarzystwa Wakcynologii z dnia 30.01.2017 r. w sprawie wyboru szczepionki do powszechnego, bezpłatnego szczepienia dzieci przeciwko pneumokokom w Polsce w ramach Programu Szczepień Ochronnych: Polskiego Towarzystwa Wakcynologii, Warsaw, Poland; January 31, 2017. Available at: http://ptwakc.org.pl/wytyczne-i-stanowiska/stanowisko-zarzadu-polskiego-towarzystwa-wakcynologii-z-dnia-30-01-2017-r-w-sprawie-wyboru-szczepionki-do-powszechnego-bezplatnego-szczepienia-dzieci-przeciwko-pneumokokom-w-polsce-w-ramach-programu/ [last accessed July 2019].</a:t>
            </a:r>
            <a:endParaRPr sz="800"/>
          </a:p>
          <a:p>
            <a:pPr indent="-228600" lvl="0" marL="228600" marR="0" rtl="0" algn="l">
              <a:lnSpc>
                <a:spcPct val="100000"/>
              </a:lnSpc>
              <a:spcBef>
                <a:spcPts val="0"/>
              </a:spcBef>
              <a:spcAft>
                <a:spcPts val="0"/>
              </a:spcAft>
              <a:buClr>
                <a:schemeClr val="dk1"/>
              </a:buClr>
              <a:buSzPts val="800"/>
              <a:buFont typeface="Calibri"/>
              <a:buAutoNum type="arabicPeriod"/>
            </a:pPr>
            <a:r>
              <a:rPr lang="en-GB" sz="800"/>
              <a:t>Health Council of the Netherlands. Executive summary. Vaccination of infants against pneumococcal infections: Health Council of the Netherlands, the Hague, The Netherlands; 2013. Available at: </a:t>
            </a:r>
            <a:r>
              <a:rPr lang="en-GB" sz="800">
                <a:solidFill>
                  <a:schemeClr val="dk1"/>
                </a:solidFill>
                <a:latin typeface="Calibri"/>
                <a:ea typeface="Calibri"/>
                <a:cs typeface="Calibri"/>
                <a:sym typeface="Calibri"/>
              </a:rPr>
              <a:t>https://www.healthcouncil.nl/documents/advisory-reports/2013/11/27/vaccination-of-infants-against-pneumococcal-infections-3 [last accessed 2019 July</a:t>
            </a:r>
            <a:r>
              <a:rPr lang="en-GB" sz="300"/>
              <a:t>]</a:t>
            </a:r>
            <a:r>
              <a:rPr lang="en-GB" sz="800"/>
              <a:t>.</a:t>
            </a:r>
            <a:endParaRPr/>
          </a:p>
          <a:p>
            <a:pPr indent="-177800" lvl="0" marL="228600" marR="0" rtl="0" algn="l">
              <a:lnSpc>
                <a:spcPct val="100000"/>
              </a:lnSpc>
              <a:spcBef>
                <a:spcPts val="0"/>
              </a:spcBef>
              <a:spcAft>
                <a:spcPts val="0"/>
              </a:spcAft>
              <a:buClr>
                <a:schemeClr val="dk1"/>
              </a:buClr>
              <a:buSzPts val="800"/>
              <a:buFont typeface="Calibri"/>
              <a:buNone/>
            </a:pPr>
            <a:r>
              <a:t/>
            </a:r>
            <a:endParaRPr sz="800"/>
          </a:p>
        </p:txBody>
      </p:sp>
      <p:sp>
        <p:nvSpPr>
          <p:cNvPr id="1200" name="Google Shape;1200;p28: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1" name="Shape 1251"/>
        <p:cNvGrpSpPr/>
        <p:nvPr/>
      </p:nvGrpSpPr>
      <p:grpSpPr>
        <a:xfrm>
          <a:off x="0" y="0"/>
          <a:ext cx="0" cy="0"/>
          <a:chOff x="0" y="0"/>
          <a:chExt cx="0" cy="0"/>
        </a:xfrm>
      </p:grpSpPr>
      <p:sp>
        <p:nvSpPr>
          <p:cNvPr id="1252" name="Google Shape;1252;p29: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3" name="Google Shape;1253;p29:notes"/>
          <p:cNvSpPr txBox="1"/>
          <p:nvPr>
            <p:ph idx="1" type="body"/>
          </p:nvPr>
        </p:nvSpPr>
        <p:spPr>
          <a:xfrm>
            <a:off x="289615" y="4898276"/>
            <a:ext cx="6520070" cy="5078696"/>
          </a:xfrm>
          <a:prstGeom prst="rect">
            <a:avLst/>
          </a:prstGeom>
          <a:noFill/>
          <a:ln>
            <a:noFill/>
          </a:ln>
        </p:spPr>
        <p:txBody>
          <a:bodyPr anchorCtr="0" anchor="t" bIns="47300" lIns="94600" spcFirstLastPara="1" rIns="94600" wrap="square" tIns="47300">
            <a:noAutofit/>
          </a:bodyPr>
          <a:lstStyle/>
          <a:p>
            <a:pPr indent="0" lvl="0" marL="0" marR="0" rtl="0" algn="l">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19A data accessible via the ‘+’ links are to be used on reactive basis and are not to be used as part of the core story flow.</a:t>
            </a:r>
            <a:endParaRPr/>
          </a:p>
          <a:p>
            <a:pPr indent="0" lvl="0" marL="0" marR="0" rtl="0" algn="l">
              <a:lnSpc>
                <a:spcPct val="100000"/>
              </a:lnSpc>
              <a:spcBef>
                <a:spcPts val="0"/>
              </a:spcBef>
              <a:spcAft>
                <a:spcPts val="0"/>
              </a:spcAft>
              <a:buClr>
                <a:schemeClr val="dk1"/>
              </a:buClr>
              <a:buSzPts val="1200"/>
              <a:buFont typeface="Calibri"/>
              <a:buNone/>
            </a:pPr>
            <a:r>
              <a:t/>
            </a:r>
            <a:endParaRPr>
              <a:solidFill>
                <a:srgbClr val="595959"/>
              </a:solidFill>
              <a:latin typeface="Arial"/>
              <a:ea typeface="Arial"/>
              <a:cs typeface="Arial"/>
              <a:sym typeface="Arial"/>
            </a:endParaRPr>
          </a:p>
          <a:p>
            <a:pPr indent="-228600" lvl="0" marL="228600" marR="0" rtl="0" algn="l">
              <a:lnSpc>
                <a:spcPct val="100000"/>
              </a:lnSpc>
              <a:spcBef>
                <a:spcPts val="0"/>
              </a:spcBef>
              <a:spcAft>
                <a:spcPts val="0"/>
              </a:spcAft>
              <a:buClr>
                <a:srgbClr val="595959"/>
              </a:buClr>
              <a:buSzPts val="1200"/>
              <a:buFont typeface="Calibri"/>
              <a:buAutoNum type="arabicPeriod"/>
            </a:pPr>
            <a:r>
              <a:rPr lang="en-GB">
                <a:solidFill>
                  <a:srgbClr val="595959"/>
                </a:solidFill>
                <a:latin typeface="Arial"/>
                <a:ea typeface="Arial"/>
                <a:cs typeface="Arial"/>
                <a:sym typeface="Arial"/>
              </a:rPr>
              <a:t>GlaxoSmithKline. </a:t>
            </a:r>
            <a:r>
              <a:rPr i="1" lang="en-GB">
                <a:solidFill>
                  <a:srgbClr val="595959"/>
                </a:solidFill>
                <a:latin typeface="Arial"/>
                <a:ea typeface="Arial"/>
                <a:cs typeface="Arial"/>
                <a:sym typeface="Arial"/>
              </a:rPr>
              <a:t>Synflorix</a:t>
            </a:r>
            <a:r>
              <a:rPr lang="en-GB">
                <a:solidFill>
                  <a:srgbClr val="595959"/>
                </a:solidFill>
                <a:latin typeface="Arial"/>
                <a:ea typeface="Arial"/>
                <a:cs typeface="Arial"/>
                <a:sym typeface="Arial"/>
              </a:rPr>
              <a:t> NIP/UMV status worldwide &amp; in EU as of September 2019. Data on File. 2019N416383_00; August 2019. </a:t>
            </a:r>
            <a:endParaRPr/>
          </a:p>
          <a:p>
            <a:pPr indent="-228600" lvl="0" marL="228600" marR="0" rtl="0" algn="l">
              <a:lnSpc>
                <a:spcPct val="100000"/>
              </a:lnSpc>
              <a:spcBef>
                <a:spcPts val="0"/>
              </a:spcBef>
              <a:spcAft>
                <a:spcPts val="0"/>
              </a:spcAft>
              <a:buClr>
                <a:srgbClr val="595959"/>
              </a:buClr>
              <a:buSzPts val="1200"/>
              <a:buFont typeface="Calibri"/>
              <a:buAutoNum type="arabicPeriod"/>
            </a:pPr>
            <a:r>
              <a:rPr lang="en-GB">
                <a:solidFill>
                  <a:srgbClr val="595959"/>
                </a:solidFill>
                <a:latin typeface="Arial"/>
                <a:ea typeface="Arial"/>
                <a:cs typeface="Arial"/>
                <a:sym typeface="Arial"/>
              </a:rPr>
              <a:t>Institute of Environmental Science and Research Limited (ESR). Invasive Pneumococcal Disease Quarterly Reports. Available at: https://surv.esr.cri.nz/PDF_surveillance/IPD [last accessed July 2019]. </a:t>
            </a:r>
            <a:endParaRPr>
              <a:solidFill>
                <a:srgbClr val="595959"/>
              </a:solidFill>
              <a:latin typeface="Arial"/>
              <a:ea typeface="Arial"/>
              <a:cs typeface="Arial"/>
              <a:sym typeface="Arial"/>
            </a:endParaRPr>
          </a:p>
          <a:p>
            <a:pPr indent="-228600" lvl="0" marL="228600" marR="0" rtl="0" algn="l">
              <a:lnSpc>
                <a:spcPct val="100000"/>
              </a:lnSpc>
              <a:spcBef>
                <a:spcPts val="0"/>
              </a:spcBef>
              <a:spcAft>
                <a:spcPts val="0"/>
              </a:spcAft>
              <a:buClr>
                <a:srgbClr val="595959"/>
              </a:buClr>
              <a:buSzPts val="1200"/>
              <a:buFont typeface="Calibri"/>
              <a:buAutoNum type="arabicPeriod"/>
            </a:pPr>
            <a:r>
              <a:rPr lang="en-GB">
                <a:solidFill>
                  <a:srgbClr val="595959"/>
                </a:solidFill>
                <a:latin typeface="Arial"/>
                <a:ea typeface="Arial"/>
                <a:cs typeface="Arial"/>
                <a:sym typeface="Arial"/>
              </a:rPr>
              <a:t>Pharmaceutical Management Agency (PHARMAC). Changes to the National Immunisation Schedule: PHARMAC, Wellington, New Zealand; July, 2016. Available at: https://www.pharmac.govt.nz/news/notification-2016-07-28-immunisation-schedule/ [last accessed July 2019].</a:t>
            </a:r>
            <a:endParaRPr/>
          </a:p>
          <a:p>
            <a:pPr indent="-228600" lvl="0" marL="228600" marR="0" rtl="0" algn="l">
              <a:lnSpc>
                <a:spcPct val="100000"/>
              </a:lnSpc>
              <a:spcBef>
                <a:spcPts val="0"/>
              </a:spcBef>
              <a:spcAft>
                <a:spcPts val="0"/>
              </a:spcAft>
              <a:buClr>
                <a:srgbClr val="595959"/>
              </a:buClr>
              <a:buSzPts val="1200"/>
              <a:buFont typeface="Calibri"/>
              <a:buAutoNum type="arabicPeriod"/>
            </a:pPr>
            <a:r>
              <a:rPr lang="en-GB">
                <a:solidFill>
                  <a:srgbClr val="595959"/>
                </a:solidFill>
                <a:latin typeface="Arial"/>
                <a:ea typeface="Arial"/>
                <a:cs typeface="Arial"/>
                <a:sym typeface="Arial"/>
              </a:rPr>
              <a:t>Naucler P, et al. Clin Infect Dis 2017;65(11):1780-1790. </a:t>
            </a:r>
            <a:endParaRPr/>
          </a:p>
          <a:p>
            <a:pPr indent="-228600" lvl="0" marL="228600" marR="0" rtl="0" algn="l">
              <a:lnSpc>
                <a:spcPct val="100000"/>
              </a:lnSpc>
              <a:spcBef>
                <a:spcPts val="0"/>
              </a:spcBef>
              <a:spcAft>
                <a:spcPts val="0"/>
              </a:spcAft>
              <a:buClr>
                <a:srgbClr val="595959"/>
              </a:buClr>
              <a:buSzPts val="1200"/>
              <a:buFont typeface="Calibri"/>
              <a:buAutoNum type="arabicPeriod"/>
            </a:pPr>
            <a:r>
              <a:rPr lang="en-GB">
                <a:solidFill>
                  <a:srgbClr val="595959"/>
                </a:solidFill>
                <a:latin typeface="Arial"/>
                <a:ea typeface="Arial"/>
                <a:cs typeface="Arial"/>
                <a:sym typeface="Arial"/>
              </a:rPr>
              <a:t>SKL Kommentus Inköpscentral. Avtalsnytt. Available at: http://www.anpdm.com/newsletterweb/45455F4174424B584477494359/42455E427746455C4679434B5C4771 [last accessed July 2019]. </a:t>
            </a:r>
            <a:endParaRPr/>
          </a:p>
          <a:p>
            <a:pPr indent="-228600" lvl="0" marL="228600" marR="0" rtl="0" algn="l">
              <a:lnSpc>
                <a:spcPct val="100000"/>
              </a:lnSpc>
              <a:spcBef>
                <a:spcPts val="0"/>
              </a:spcBef>
              <a:spcAft>
                <a:spcPts val="0"/>
              </a:spcAft>
              <a:buClr>
                <a:srgbClr val="595959"/>
              </a:buClr>
              <a:buSzPts val="1200"/>
              <a:buFont typeface="Calibri"/>
              <a:buAutoNum type="arabicPeriod"/>
            </a:pPr>
            <a:r>
              <a:rPr lang="en-GB">
                <a:solidFill>
                  <a:srgbClr val="595959"/>
                </a:solidFill>
                <a:latin typeface="Arial"/>
                <a:ea typeface="Arial"/>
                <a:cs typeface="Arial"/>
                <a:sym typeface="Arial"/>
              </a:rPr>
              <a:t>Gouvernement du Québec. Pneumococcal Conjugate Vaccine. Available at: https://www.quebec.ca/en/health/advice-and-prevention/vaccination/pneumococcal-conjugate-vaccine/ [last accessed July 2019]. </a:t>
            </a:r>
            <a:endParaRPr/>
          </a:p>
          <a:p>
            <a:pPr indent="-228600" lvl="0" marL="228600" marR="0" rtl="0" algn="l">
              <a:lnSpc>
                <a:spcPct val="100000"/>
              </a:lnSpc>
              <a:spcBef>
                <a:spcPts val="0"/>
              </a:spcBef>
              <a:spcAft>
                <a:spcPts val="0"/>
              </a:spcAft>
              <a:buClr>
                <a:srgbClr val="595959"/>
              </a:buClr>
              <a:buSzPts val="1200"/>
              <a:buFont typeface="Calibri"/>
              <a:buAutoNum type="arabicPeriod"/>
            </a:pPr>
            <a:r>
              <a:rPr lang="en-GB">
                <a:solidFill>
                  <a:srgbClr val="595959"/>
                </a:solidFill>
                <a:latin typeface="Arial"/>
                <a:ea typeface="Arial"/>
                <a:cs typeface="Arial"/>
                <a:sym typeface="Arial"/>
              </a:rPr>
              <a:t>Deceuninck G, et al. Vaccine. 2015;33:2684-2689. </a:t>
            </a:r>
            <a:endParaRPr/>
          </a:p>
          <a:p>
            <a:pPr indent="-228600" lvl="0" marL="228600" marR="0" rtl="0" algn="l">
              <a:lnSpc>
                <a:spcPct val="100000"/>
              </a:lnSpc>
              <a:spcBef>
                <a:spcPts val="0"/>
              </a:spcBef>
              <a:spcAft>
                <a:spcPts val="0"/>
              </a:spcAft>
              <a:buClr>
                <a:srgbClr val="595959"/>
              </a:buClr>
              <a:buSzPts val="1200"/>
              <a:buFont typeface="Calibri"/>
              <a:buAutoNum type="arabicPeriod"/>
            </a:pPr>
            <a:r>
              <a:rPr lang="en-GB">
                <a:solidFill>
                  <a:srgbClr val="595959"/>
                </a:solidFill>
                <a:latin typeface="Arial"/>
                <a:ea typeface="Arial"/>
                <a:cs typeface="Arial"/>
                <a:sym typeface="Arial"/>
              </a:rPr>
              <a:t>Diawara I, et al. Int J Infect Dis. 2015;40:95-101.</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54" name="Google Shape;1254;p29: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709930" y="4861442"/>
            <a:ext cx="5679440" cy="4605576"/>
          </a:xfrm>
          <a:prstGeom prst="rect">
            <a:avLst/>
          </a:prstGeom>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2" name="Shape 1352"/>
        <p:cNvGrpSpPr/>
        <p:nvPr/>
      </p:nvGrpSpPr>
      <p:grpSpPr>
        <a:xfrm>
          <a:off x="0" y="0"/>
          <a:ext cx="0" cy="0"/>
          <a:chOff x="0" y="0"/>
          <a:chExt cx="0" cy="0"/>
        </a:xfrm>
      </p:grpSpPr>
      <p:sp>
        <p:nvSpPr>
          <p:cNvPr id="1353" name="Google Shape;1353;p30: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4" name="Google Shape;1354;p30: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228600" lvl="0" marL="228600" rtl="0" algn="l">
              <a:spcBef>
                <a:spcPts val="0"/>
              </a:spcBef>
              <a:spcAft>
                <a:spcPts val="0"/>
              </a:spcAft>
              <a:buClr>
                <a:srgbClr val="595959"/>
              </a:buClr>
              <a:buSzPts val="1200"/>
              <a:buFont typeface="Calibri"/>
              <a:buAutoNum type="arabicPeriod"/>
            </a:pPr>
            <a:r>
              <a:rPr lang="en-GB">
                <a:solidFill>
                  <a:srgbClr val="595959"/>
                </a:solidFill>
                <a:latin typeface="Arial"/>
                <a:ea typeface="Arial"/>
                <a:cs typeface="Arial"/>
                <a:sym typeface="Arial"/>
              </a:rPr>
              <a:t>Palmu AA, et al. Vaccine. 2018;36:1816-1822. </a:t>
            </a:r>
            <a:endParaRPr/>
          </a:p>
          <a:p>
            <a:pPr indent="-228600" lvl="0" marL="228600" rtl="0" algn="l">
              <a:spcBef>
                <a:spcPts val="0"/>
              </a:spcBef>
              <a:spcAft>
                <a:spcPts val="0"/>
              </a:spcAft>
              <a:buClr>
                <a:srgbClr val="595959"/>
              </a:buClr>
              <a:buSzPts val="1200"/>
              <a:buFont typeface="Calibri"/>
              <a:buAutoNum type="arabicPeriod"/>
            </a:pPr>
            <a:r>
              <a:rPr lang="en-GB">
                <a:solidFill>
                  <a:srgbClr val="595959"/>
                </a:solidFill>
                <a:latin typeface="Arial"/>
                <a:ea typeface="Arial"/>
                <a:cs typeface="Arial"/>
                <a:sym typeface="Arial"/>
              </a:rPr>
              <a:t>Tregnaghi MW, et al. PLoS Med. 2014;11(6):e1001657</a:t>
            </a:r>
            <a:endParaRPr/>
          </a:p>
          <a:p>
            <a:pPr indent="-228600" lvl="0" marL="228600" marR="0" rtl="0" algn="l">
              <a:lnSpc>
                <a:spcPct val="100000"/>
              </a:lnSpc>
              <a:spcBef>
                <a:spcPts val="0"/>
              </a:spcBef>
              <a:spcAft>
                <a:spcPts val="0"/>
              </a:spcAft>
              <a:buClr>
                <a:srgbClr val="595959"/>
              </a:buClr>
              <a:buSzPts val="1200"/>
              <a:buFont typeface="Calibri"/>
              <a:buAutoNum type="arabicPeriod"/>
            </a:pPr>
            <a:r>
              <a:rPr lang="en-GB">
                <a:solidFill>
                  <a:srgbClr val="595959"/>
                </a:solidFill>
                <a:latin typeface="Arial"/>
                <a:ea typeface="Arial"/>
                <a:cs typeface="Arial"/>
                <a:sym typeface="Arial"/>
              </a:rPr>
              <a:t>Naucler P, et al. Clin Infect Dis. 2017;65(11):1780-1790 and supplementary material. </a:t>
            </a:r>
            <a:endParaRPr/>
          </a:p>
          <a:p>
            <a:pPr indent="-228600" lvl="0" marL="228600" marR="0" rtl="0" algn="l">
              <a:lnSpc>
                <a:spcPct val="100000"/>
              </a:lnSpc>
              <a:spcBef>
                <a:spcPts val="0"/>
              </a:spcBef>
              <a:spcAft>
                <a:spcPts val="0"/>
              </a:spcAft>
              <a:buClr>
                <a:srgbClr val="595959"/>
              </a:buClr>
              <a:buSzPts val="1200"/>
              <a:buFont typeface="Calibri"/>
              <a:buAutoNum type="arabicPeriod"/>
            </a:pPr>
            <a:r>
              <a:rPr lang="en-GB">
                <a:solidFill>
                  <a:srgbClr val="595959"/>
                </a:solidFill>
                <a:latin typeface="Arial"/>
                <a:ea typeface="Arial"/>
                <a:cs typeface="Arial"/>
                <a:sym typeface="Arial"/>
              </a:rPr>
              <a:t>Deceuninck G, et al. Vaccine. 2015;33:2684-2689. </a:t>
            </a:r>
            <a:endParaRPr/>
          </a:p>
          <a:p>
            <a:pPr indent="-228600" lvl="0" marL="228600" marR="0" rtl="0" algn="l">
              <a:lnSpc>
                <a:spcPct val="100000"/>
              </a:lnSpc>
              <a:spcBef>
                <a:spcPts val="0"/>
              </a:spcBef>
              <a:spcAft>
                <a:spcPts val="0"/>
              </a:spcAft>
              <a:buClr>
                <a:srgbClr val="595959"/>
              </a:buClr>
              <a:buSzPts val="1200"/>
              <a:buFont typeface="Calibri"/>
              <a:buAutoNum type="arabicPeriod"/>
            </a:pPr>
            <a:r>
              <a:rPr lang="en-GB">
                <a:solidFill>
                  <a:srgbClr val="595959"/>
                </a:solidFill>
                <a:latin typeface="Arial"/>
                <a:ea typeface="Arial"/>
                <a:cs typeface="Arial"/>
                <a:sym typeface="Arial"/>
              </a:rPr>
              <a:t>Institute of Environmental Science and Research Limited (ESR). Invasive Pneumococcal Disease Quarterly Reports. Available at: https://surv.esr.cri.nz/PDF_surveillance/IPD [last accessed July 2019]. </a:t>
            </a:r>
            <a:endParaRPr/>
          </a:p>
          <a:p>
            <a:pPr indent="-228600" lvl="0" marL="228600" rtl="0" algn="l">
              <a:spcBef>
                <a:spcPts val="0"/>
              </a:spcBef>
              <a:spcAft>
                <a:spcPts val="0"/>
              </a:spcAft>
              <a:buClr>
                <a:schemeClr val="dk1"/>
              </a:buClr>
              <a:buSzPts val="1200"/>
              <a:buFont typeface="Calibri"/>
              <a:buAutoNum type="arabicPeriod"/>
            </a:pPr>
            <a:r>
              <a:rPr lang="en-GB"/>
              <a:t>World Health Organization (WHO). Wkly Epidemiol Rec. 2019;94(8):85-104. </a:t>
            </a:r>
            <a:endParaRPr/>
          </a:p>
          <a:p>
            <a:pPr indent="-228600" lvl="0" marL="228600" rtl="0" algn="l">
              <a:spcBef>
                <a:spcPts val="0"/>
              </a:spcBef>
              <a:spcAft>
                <a:spcPts val="0"/>
              </a:spcAft>
              <a:buClr>
                <a:schemeClr val="dk1"/>
              </a:buClr>
              <a:buSzPts val="1200"/>
              <a:buFont typeface="Calibri"/>
              <a:buAutoNum type="arabicPeriod"/>
            </a:pPr>
            <a:r>
              <a:rPr lang="en-GB"/>
              <a:t>de Oliveira LH, et al. PLoS ONE. 2016;11(12):e0166736.</a:t>
            </a:r>
            <a:endParaRPr/>
          </a:p>
          <a:p>
            <a:pPr indent="-228600" lvl="0" marL="228600" marR="0" rtl="0" algn="l">
              <a:lnSpc>
                <a:spcPct val="100000"/>
              </a:lnSpc>
              <a:spcBef>
                <a:spcPts val="0"/>
              </a:spcBef>
              <a:spcAft>
                <a:spcPts val="0"/>
              </a:spcAft>
              <a:buClr>
                <a:srgbClr val="595959"/>
              </a:buClr>
              <a:buSzPts val="1200"/>
              <a:buFont typeface="Calibri"/>
              <a:buAutoNum type="arabicPeriod"/>
            </a:pPr>
            <a:r>
              <a:rPr lang="en-GB">
                <a:solidFill>
                  <a:srgbClr val="595959"/>
                </a:solidFill>
                <a:latin typeface="Arial"/>
                <a:ea typeface="Arial"/>
                <a:cs typeface="Arial"/>
                <a:sym typeface="Arial"/>
              </a:rPr>
              <a:t>Pharmacology and Therapeutics Advisory Committee (PTAC). Immunisation Subcommittee of PTAC. Meeting held 28 October 2015 (minutes for web publishing): Pharmaceutical Management Agency (PHARMAC), Wellington, New Zealand; March 2016. Available at: https://www.pharmac.govt.nz/assets/ptac-immunisation-subcommittee-minutes-2015-10.pdf [last accessed July 2019].</a:t>
            </a:r>
            <a:endParaRPr/>
          </a:p>
          <a:p>
            <a:pPr indent="-228600" lvl="0" marL="228600" marR="0" rtl="0" algn="l">
              <a:lnSpc>
                <a:spcPct val="100000"/>
              </a:lnSpc>
              <a:spcBef>
                <a:spcPts val="0"/>
              </a:spcBef>
              <a:spcAft>
                <a:spcPts val="0"/>
              </a:spcAft>
              <a:buClr>
                <a:srgbClr val="595959"/>
              </a:buClr>
              <a:buSzPts val="1200"/>
              <a:buFont typeface="Calibri"/>
              <a:buAutoNum type="arabicPeriod"/>
            </a:pPr>
            <a:r>
              <a:rPr lang="en-GB">
                <a:solidFill>
                  <a:srgbClr val="595959"/>
                </a:solidFill>
                <a:latin typeface="Arial"/>
                <a:ea typeface="Arial"/>
                <a:cs typeface="Arial"/>
                <a:sym typeface="Arial"/>
              </a:rPr>
              <a:t>Health Council of the Netherlands. Executive summary. Vaccination of infants against pneumococcal infections: Health Council of the Netherlands, the Hague, The Netherlands; 2013. Available at: </a:t>
            </a:r>
            <a:r>
              <a:rPr lang="en-GB" sz="1200">
                <a:solidFill>
                  <a:schemeClr val="dk1"/>
                </a:solidFill>
                <a:latin typeface="Calibri"/>
                <a:ea typeface="Calibri"/>
                <a:cs typeface="Calibri"/>
                <a:sym typeface="Calibri"/>
              </a:rPr>
              <a:t>https://www.healthcouncil.nl/documents/advisory-reports/2013/11/27/vaccination-of-infants-against-pneumococcal-infections-3 </a:t>
            </a:r>
            <a:r>
              <a:rPr lang="en-GB" sz="800">
                <a:solidFill>
                  <a:schemeClr val="dk1"/>
                </a:solidFill>
                <a:latin typeface="Calibri"/>
                <a:ea typeface="Calibri"/>
                <a:cs typeface="Calibri"/>
                <a:sym typeface="Calibri"/>
              </a:rPr>
              <a:t>[last accessed July 2019</a:t>
            </a:r>
            <a:r>
              <a:rPr lang="en-GB" sz="300"/>
              <a:t>]</a:t>
            </a:r>
            <a:r>
              <a:rPr lang="en-GB">
                <a:solidFill>
                  <a:srgbClr val="595959"/>
                </a:solidFill>
                <a:latin typeface="Arial"/>
                <a:ea typeface="Arial"/>
                <a:cs typeface="Arial"/>
                <a:sym typeface="Arial"/>
              </a:rPr>
              <a:t>.</a:t>
            </a:r>
            <a:endParaRPr/>
          </a:p>
          <a:p>
            <a:pPr indent="-228600" lvl="0" marL="228600" marR="0" rtl="0" algn="l">
              <a:lnSpc>
                <a:spcPct val="100000"/>
              </a:lnSpc>
              <a:spcBef>
                <a:spcPts val="0"/>
              </a:spcBef>
              <a:spcAft>
                <a:spcPts val="0"/>
              </a:spcAft>
              <a:buClr>
                <a:srgbClr val="595959"/>
              </a:buClr>
              <a:buSzPts val="1200"/>
              <a:buFont typeface="Calibri"/>
              <a:buAutoNum type="arabicPeriod"/>
            </a:pPr>
            <a:r>
              <a:rPr lang="en-GB">
                <a:solidFill>
                  <a:srgbClr val="595959"/>
                </a:solidFill>
                <a:latin typeface="Arial"/>
                <a:ea typeface="Arial"/>
                <a:cs typeface="Arial"/>
                <a:sym typeface="Arial"/>
              </a:rPr>
              <a:t>National Institute for Health and Welfare (Terveyden ja hyvinvoinnin laitos; THL). Tendering process for pneumococcal conjugate vaccine: THL, Helsinki, Finland; last updated March 2016. Available at: http://en.opasnet.org/w/Tendering_process_for_pneumococcal_conjugate_vaccine [last accessed July 2019].</a:t>
            </a:r>
            <a:endParaRPr/>
          </a:p>
          <a:p>
            <a:pPr indent="-228600" lvl="0" marL="228600" marR="0" rtl="0" algn="l">
              <a:lnSpc>
                <a:spcPct val="100000"/>
              </a:lnSpc>
              <a:spcBef>
                <a:spcPts val="0"/>
              </a:spcBef>
              <a:spcAft>
                <a:spcPts val="0"/>
              </a:spcAft>
              <a:buClr>
                <a:srgbClr val="595959"/>
              </a:buClr>
              <a:buSzPts val="1200"/>
              <a:buFont typeface="Calibri"/>
              <a:buAutoNum type="arabicPeriod"/>
            </a:pPr>
            <a:r>
              <a:rPr lang="en-GB">
                <a:solidFill>
                  <a:srgbClr val="595959"/>
                </a:solidFill>
                <a:latin typeface="Arial"/>
                <a:ea typeface="Arial"/>
                <a:cs typeface="Arial"/>
                <a:sym typeface="Arial"/>
              </a:rPr>
              <a:t>Polskiego Towarzystwa Wakcynologii. Stanowisko Zarządu Polskiego Towarzystwa Wakcynologii z dnia 30.01.2017 r. w sprawie wyboru szczepionki do powszechnego, bezpłatnego szczepienia dzieci przeciwko pneumokokom w Polsce w ramach Programu Szczepień Ochronnych: Polskiego Towarzystwa Wakcynologii, Warsaw, Poland; January 31, 2017. Available at: http://ptwakc.org.pl/wytyczne-i-stanowiska/stanowisko-zarzadu-polskiego-towarzystwa-wakcynologii-z-dnia-30-01-2017-r-w-sprawie-wyboru-szczepionki-do-powszechnego-bezplatnego-szczepienia-dzieci-przeciwko-pneumokokom-w-polsce-w-ramach-programu/ [last accessed July 2019] .</a:t>
            </a:r>
            <a:endParaRPr/>
          </a:p>
          <a:p>
            <a:pPr indent="-228600" lvl="0" marL="228600" marR="0" rtl="0" algn="l">
              <a:lnSpc>
                <a:spcPct val="100000"/>
              </a:lnSpc>
              <a:spcBef>
                <a:spcPts val="0"/>
              </a:spcBef>
              <a:spcAft>
                <a:spcPts val="0"/>
              </a:spcAft>
              <a:buClr>
                <a:srgbClr val="595959"/>
              </a:buClr>
              <a:buSzPts val="1200"/>
              <a:buFont typeface="Calibri"/>
              <a:buAutoNum type="arabicPeriod"/>
            </a:pPr>
            <a:r>
              <a:rPr lang="en-GB">
                <a:solidFill>
                  <a:srgbClr val="595959"/>
                </a:solidFill>
                <a:latin typeface="Arial"/>
                <a:ea typeface="Arial"/>
                <a:cs typeface="Arial"/>
                <a:sym typeface="Arial"/>
              </a:rPr>
              <a:t>Ministerio de Salud [El Salvador]. Comunicado de prensa el minsal continuara vacunando gratuitamente contra los neumococis usando las vacunas recomendadas por la oms y ops: Twitter; March 17, 2018. Available at: https://twitter.com/minsalud/status/974762737795588096/photo/1?ref_src=twsrc%5Etfw&amp;ref_url=http%3A%2F%2Felmundo.sv%2Fminsal-confirma-cambio-de-vacuna-contra-el-neumococo%2F [last accessed July 2019]. </a:t>
            </a:r>
            <a:endParaRPr/>
          </a:p>
          <a:p>
            <a:pPr indent="-228600" lvl="0" marL="228600" marR="0" rtl="0" algn="l">
              <a:lnSpc>
                <a:spcPct val="100000"/>
              </a:lnSpc>
              <a:spcBef>
                <a:spcPts val="0"/>
              </a:spcBef>
              <a:spcAft>
                <a:spcPts val="0"/>
              </a:spcAft>
              <a:buClr>
                <a:srgbClr val="595959"/>
              </a:buClr>
              <a:buSzPts val="1200"/>
              <a:buFont typeface="Calibri"/>
              <a:buAutoNum type="arabicPeriod"/>
            </a:pPr>
            <a:r>
              <a:rPr lang="en-GB">
                <a:solidFill>
                  <a:srgbClr val="595959"/>
                </a:solidFill>
                <a:latin typeface="Arial"/>
                <a:ea typeface="Arial"/>
                <a:cs typeface="Arial"/>
                <a:sym typeface="Arial"/>
              </a:rPr>
              <a:t>Comité sur l’immunisation du Québec. Avis sur le calendrier optimal de vaccination des enfants contre les infections à pneumocoque au Québec: Institut national de santé publique du Québec, Québec City, Québec, Canada; September 2017. Available at: https://www.inspq.qc.ca/sites/default/files/publications/2334_calendrier_vaccination_enfants_infections_pneumocoque.pdf [last accessed July 2019].</a:t>
            </a:r>
            <a:endParaRPr/>
          </a:p>
          <a:p>
            <a:pPr indent="-228600" lvl="0" marL="228600" marR="0" rtl="0" algn="l">
              <a:lnSpc>
                <a:spcPct val="100000"/>
              </a:lnSpc>
              <a:spcBef>
                <a:spcPts val="0"/>
              </a:spcBef>
              <a:spcAft>
                <a:spcPts val="0"/>
              </a:spcAft>
              <a:buClr>
                <a:schemeClr val="dk1"/>
              </a:buClr>
              <a:buSzPts val="1200"/>
              <a:buFont typeface="Calibri"/>
              <a:buAutoNum type="arabicPeriod"/>
            </a:pPr>
            <a:r>
              <a:rPr lang="en-GB" sz="1200">
                <a:solidFill>
                  <a:schemeClr val="dk1"/>
                </a:solidFill>
                <a:latin typeface="Calibri"/>
                <a:ea typeface="Calibri"/>
                <a:cs typeface="Calibri"/>
                <a:sym typeface="Calibri"/>
              </a:rPr>
              <a:t>GlaxoSmithKline. </a:t>
            </a:r>
            <a:r>
              <a:rPr i="1" lang="en-GB" sz="1200">
                <a:solidFill>
                  <a:schemeClr val="dk1"/>
                </a:solidFill>
                <a:latin typeface="Calibri"/>
                <a:ea typeface="Calibri"/>
                <a:cs typeface="Calibri"/>
                <a:sym typeface="Calibri"/>
              </a:rPr>
              <a:t>Synflorix</a:t>
            </a:r>
            <a:r>
              <a:rPr lang="en-GB" sz="1200">
                <a:solidFill>
                  <a:schemeClr val="dk1"/>
                </a:solidFill>
                <a:latin typeface="Calibri"/>
                <a:ea typeface="Calibri"/>
                <a:cs typeface="Calibri"/>
                <a:sym typeface="Calibri"/>
              </a:rPr>
              <a:t> NIP/UMV status worldwide &amp; in EU as of </a:t>
            </a:r>
            <a:r>
              <a:rPr lang="en-GB"/>
              <a:t>September 2019. Data on File. 2019N416383_00; August 2019</a:t>
            </a:r>
            <a:r>
              <a:rPr lang="en-GB">
                <a:solidFill>
                  <a:srgbClr val="595959"/>
                </a:solidFill>
                <a:latin typeface="Arial"/>
                <a:ea typeface="Arial"/>
                <a:cs typeface="Arial"/>
                <a:sym typeface="Arial"/>
              </a:rPr>
              <a:t>. </a:t>
            </a:r>
            <a:endParaRPr/>
          </a:p>
          <a:p>
            <a:pPr indent="-228600" lvl="0" marL="228600" marR="0" rtl="0" algn="l">
              <a:lnSpc>
                <a:spcPct val="100000"/>
              </a:lnSpc>
              <a:spcBef>
                <a:spcPts val="0"/>
              </a:spcBef>
              <a:spcAft>
                <a:spcPts val="0"/>
              </a:spcAft>
              <a:buClr>
                <a:srgbClr val="595959"/>
              </a:buClr>
              <a:buSzPts val="1200"/>
              <a:buFont typeface="Calibri"/>
              <a:buAutoNum type="arabicPeriod"/>
            </a:pPr>
            <a:r>
              <a:rPr lang="en-GB">
                <a:solidFill>
                  <a:srgbClr val="595959"/>
                </a:solidFill>
                <a:latin typeface="Arial"/>
                <a:ea typeface="Arial"/>
                <a:cs typeface="Arial"/>
                <a:sym typeface="Arial"/>
              </a:rPr>
              <a:t>Diawara I, et al. Int J Infect Dis. 2015;40:95-101. </a:t>
            </a:r>
            <a:endParaRPr/>
          </a:p>
          <a:p>
            <a:pPr indent="-228600" lvl="0" marL="228600" marR="0" rtl="0" algn="l">
              <a:lnSpc>
                <a:spcPct val="100000"/>
              </a:lnSpc>
              <a:spcBef>
                <a:spcPts val="0"/>
              </a:spcBef>
              <a:spcAft>
                <a:spcPts val="0"/>
              </a:spcAft>
              <a:buClr>
                <a:srgbClr val="595959"/>
              </a:buClr>
              <a:buSzPts val="1200"/>
              <a:buFont typeface="Calibri"/>
              <a:buAutoNum type="arabicPeriod"/>
            </a:pPr>
            <a:r>
              <a:rPr lang="en-GB">
                <a:solidFill>
                  <a:srgbClr val="595959"/>
                </a:solidFill>
                <a:latin typeface="Arial"/>
                <a:ea typeface="Arial"/>
                <a:cs typeface="Arial"/>
                <a:sym typeface="Arial"/>
              </a:rPr>
              <a:t>Gouvernement du Québec. Pneumococcal Conjugate Vaccine. Available at: https://www.quebec.ca/en/health/advice-and-prevention/vaccination/pneumococcal-conjugate-vaccine/ [last accessed July 2019]. </a:t>
            </a:r>
            <a:endParaRPr/>
          </a:p>
          <a:p>
            <a:pPr indent="-228600" lvl="0" marL="228600" marR="0" rtl="0" algn="l">
              <a:lnSpc>
                <a:spcPct val="100000"/>
              </a:lnSpc>
              <a:spcBef>
                <a:spcPts val="0"/>
              </a:spcBef>
              <a:spcAft>
                <a:spcPts val="0"/>
              </a:spcAft>
              <a:buClr>
                <a:srgbClr val="595959"/>
              </a:buClr>
              <a:buSzPts val="1200"/>
              <a:buFont typeface="Calibri"/>
              <a:buAutoNum type="arabicPeriod"/>
            </a:pPr>
            <a:r>
              <a:rPr lang="en-GB">
                <a:solidFill>
                  <a:srgbClr val="595959"/>
                </a:solidFill>
                <a:latin typeface="Arial"/>
                <a:ea typeface="Arial"/>
                <a:cs typeface="Arial"/>
                <a:sym typeface="Arial"/>
              </a:rPr>
              <a:t>SKL Kommentus Inköpscentral. Avtalsnytt. Available at: http://www.anpdm.com/newsletterweb/45455F4174424B584477494359/42455E427746455C4679434B5C4771 [last accessed July 2019].</a:t>
            </a:r>
            <a:endParaRPr/>
          </a:p>
          <a:p>
            <a:pPr indent="-228600" lvl="0" marL="228600" marR="0" rtl="0" algn="l">
              <a:lnSpc>
                <a:spcPct val="100000"/>
              </a:lnSpc>
              <a:spcBef>
                <a:spcPts val="0"/>
              </a:spcBef>
              <a:spcAft>
                <a:spcPts val="0"/>
              </a:spcAft>
              <a:buClr>
                <a:srgbClr val="595959"/>
              </a:buClr>
              <a:buSzPts val="1200"/>
              <a:buFont typeface="Calibri"/>
              <a:buAutoNum type="arabicPeriod"/>
            </a:pPr>
            <a:r>
              <a:rPr lang="en-GB">
                <a:solidFill>
                  <a:srgbClr val="595959"/>
                </a:solidFill>
                <a:latin typeface="Arial"/>
                <a:ea typeface="Arial"/>
                <a:cs typeface="Arial"/>
                <a:sym typeface="Arial"/>
              </a:rPr>
              <a:t>Pharmaceutical Management Agency (PHARMAC). Changes to the National Immunisation Schedule: PHARMAC, Wellington, New Zealand; July, 2016. Available at: https://www.pharmac.govt.nz/news/notification-2016-07-28-immunisation-schedule/ [last accessed July 2019].</a:t>
            </a:r>
            <a:endParaRPr/>
          </a:p>
          <a:p>
            <a:pPr indent="-228600" lvl="0" marL="228600" marR="0" rtl="0" algn="l">
              <a:lnSpc>
                <a:spcPct val="100000"/>
              </a:lnSpc>
              <a:spcBef>
                <a:spcPts val="0"/>
              </a:spcBef>
              <a:spcAft>
                <a:spcPts val="0"/>
              </a:spcAft>
              <a:buClr>
                <a:srgbClr val="595959"/>
              </a:buClr>
              <a:buSzPts val="1200"/>
              <a:buFont typeface="Calibri"/>
              <a:buAutoNum type="arabicPeriod"/>
            </a:pPr>
            <a:r>
              <a:rPr lang="en-GB">
                <a:solidFill>
                  <a:srgbClr val="595959"/>
                </a:solidFill>
                <a:latin typeface="Arial"/>
                <a:ea typeface="Arial"/>
                <a:cs typeface="Arial"/>
                <a:sym typeface="Arial"/>
              </a:rPr>
              <a:t>Garattini L, et al. Pharmacoeconomics. 2012;30(3):213-217.</a:t>
            </a:r>
            <a:endParaRPr/>
          </a:p>
          <a:p>
            <a:pPr indent="-228600" lvl="0" marL="228600" marR="0" rtl="0" algn="l">
              <a:lnSpc>
                <a:spcPct val="100000"/>
              </a:lnSpc>
              <a:spcBef>
                <a:spcPts val="0"/>
              </a:spcBef>
              <a:spcAft>
                <a:spcPts val="0"/>
              </a:spcAft>
              <a:buClr>
                <a:srgbClr val="595959"/>
              </a:buClr>
              <a:buSzPts val="1200"/>
              <a:buFont typeface="Calibri"/>
              <a:buAutoNum type="arabicPeriod"/>
            </a:pPr>
            <a:r>
              <a:rPr lang="en-GB">
                <a:solidFill>
                  <a:srgbClr val="595959"/>
                </a:solidFill>
                <a:latin typeface="Arial"/>
                <a:ea typeface="Arial"/>
                <a:cs typeface="Arial"/>
                <a:sym typeface="Arial"/>
              </a:rPr>
              <a:t>Garattini L, et al. J R SocMed. 2014;107(1):4-5.</a:t>
            </a:r>
            <a:endParaRPr/>
          </a:p>
        </p:txBody>
      </p:sp>
      <p:sp>
        <p:nvSpPr>
          <p:cNvPr id="1355" name="Google Shape;1355;p30: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6" name="Shape 1366"/>
        <p:cNvGrpSpPr/>
        <p:nvPr/>
      </p:nvGrpSpPr>
      <p:grpSpPr>
        <a:xfrm>
          <a:off x="0" y="0"/>
          <a:ext cx="0" cy="0"/>
          <a:chOff x="0" y="0"/>
          <a:chExt cx="0" cy="0"/>
        </a:xfrm>
      </p:grpSpPr>
      <p:sp>
        <p:nvSpPr>
          <p:cNvPr id="1367" name="Google Shape;1367;p31: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8" name="Google Shape;1368;p31: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1369" name="Google Shape;1369;p31: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4" name="Shape 1374"/>
        <p:cNvGrpSpPr/>
        <p:nvPr/>
      </p:nvGrpSpPr>
      <p:grpSpPr>
        <a:xfrm>
          <a:off x="0" y="0"/>
          <a:ext cx="0" cy="0"/>
          <a:chOff x="0" y="0"/>
          <a:chExt cx="0" cy="0"/>
        </a:xfrm>
      </p:grpSpPr>
      <p:sp>
        <p:nvSpPr>
          <p:cNvPr id="1375" name="Google Shape;1375;p32: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6" name="Google Shape;1376;p32: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1377" name="Google Shape;1377;p32: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1" name="Shape 1381"/>
        <p:cNvGrpSpPr/>
        <p:nvPr/>
      </p:nvGrpSpPr>
      <p:grpSpPr>
        <a:xfrm>
          <a:off x="0" y="0"/>
          <a:ext cx="0" cy="0"/>
          <a:chOff x="0" y="0"/>
          <a:chExt cx="0" cy="0"/>
        </a:xfrm>
      </p:grpSpPr>
      <p:sp>
        <p:nvSpPr>
          <p:cNvPr id="1382" name="Google Shape;1382;p33: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3" name="Google Shape;1383;p33: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1384" name="Google Shape;1384;p33: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9" name="Shape 1389"/>
        <p:cNvGrpSpPr/>
        <p:nvPr/>
      </p:nvGrpSpPr>
      <p:grpSpPr>
        <a:xfrm>
          <a:off x="0" y="0"/>
          <a:ext cx="0" cy="0"/>
          <a:chOff x="0" y="0"/>
          <a:chExt cx="0" cy="0"/>
        </a:xfrm>
      </p:grpSpPr>
      <p:sp>
        <p:nvSpPr>
          <p:cNvPr id="1390" name="Google Shape;1390;p34: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1" name="Google Shape;1391;p34: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1392" name="Google Shape;1392;p34: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7" name="Shape 1397"/>
        <p:cNvGrpSpPr/>
        <p:nvPr/>
      </p:nvGrpSpPr>
      <p:grpSpPr>
        <a:xfrm>
          <a:off x="0" y="0"/>
          <a:ext cx="0" cy="0"/>
          <a:chOff x="0" y="0"/>
          <a:chExt cx="0" cy="0"/>
        </a:xfrm>
      </p:grpSpPr>
      <p:sp>
        <p:nvSpPr>
          <p:cNvPr id="1398" name="Google Shape;1398;p35: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9" name="Google Shape;1399;p35: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1400" name="Google Shape;1400;p35: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6" name="Shape 1406"/>
        <p:cNvGrpSpPr/>
        <p:nvPr/>
      </p:nvGrpSpPr>
      <p:grpSpPr>
        <a:xfrm>
          <a:off x="0" y="0"/>
          <a:ext cx="0" cy="0"/>
          <a:chOff x="0" y="0"/>
          <a:chExt cx="0" cy="0"/>
        </a:xfrm>
      </p:grpSpPr>
      <p:sp>
        <p:nvSpPr>
          <p:cNvPr id="1407" name="Google Shape;1407;p36: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8" name="Google Shape;1408;p36: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1409" name="Google Shape;1409;p36: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4" name="Shape 1414"/>
        <p:cNvGrpSpPr/>
        <p:nvPr/>
      </p:nvGrpSpPr>
      <p:grpSpPr>
        <a:xfrm>
          <a:off x="0" y="0"/>
          <a:ext cx="0" cy="0"/>
          <a:chOff x="0" y="0"/>
          <a:chExt cx="0" cy="0"/>
        </a:xfrm>
      </p:grpSpPr>
      <p:sp>
        <p:nvSpPr>
          <p:cNvPr id="1415" name="Google Shape;1415;p37: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16" name="Google Shape;1416;p37: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t/>
            </a:r>
            <a:endParaRPr>
              <a:solidFill>
                <a:srgbClr val="000000"/>
              </a:solidFill>
            </a:endParaRPr>
          </a:p>
        </p:txBody>
      </p:sp>
      <p:sp>
        <p:nvSpPr>
          <p:cNvPr id="1417" name="Google Shape;1417;p37:notes"/>
          <p:cNvSpPr txBox="1"/>
          <p:nvPr>
            <p:ph idx="12" type="sldNum"/>
          </p:nvPr>
        </p:nvSpPr>
        <p:spPr>
          <a:xfrm>
            <a:off x="6542946" y="9939915"/>
            <a:ext cx="553043" cy="297967"/>
          </a:xfrm>
          <a:prstGeom prst="rect">
            <a:avLst/>
          </a:prstGeom>
          <a:noFill/>
          <a:ln>
            <a:noFill/>
          </a:ln>
        </p:spPr>
        <p:txBody>
          <a:bodyPr anchorCtr="0" anchor="b" bIns="47300" lIns="94600" spcFirstLastPara="1" rIns="94600" wrap="square" tIns="47300">
            <a:noAutofit/>
          </a:bodyPr>
          <a:lstStyle/>
          <a:p>
            <a:pPr indent="0" lvl="0" marL="0" marR="0" rtl="0" algn="r">
              <a:spcBef>
                <a:spcPts val="0"/>
              </a:spcBef>
              <a:spcAft>
                <a:spcPts val="0"/>
              </a:spcAft>
              <a:buNone/>
            </a:pPr>
            <a:fld id="{00000000-1234-1234-1234-123412341234}" type="slidenum">
              <a:rPr lang="en-GB"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4" name="Shape 1424"/>
        <p:cNvGrpSpPr/>
        <p:nvPr/>
      </p:nvGrpSpPr>
      <p:grpSpPr>
        <a:xfrm>
          <a:off x="0" y="0"/>
          <a:ext cx="0" cy="0"/>
          <a:chOff x="0" y="0"/>
          <a:chExt cx="0" cy="0"/>
        </a:xfrm>
      </p:grpSpPr>
      <p:sp>
        <p:nvSpPr>
          <p:cNvPr id="1425" name="Google Shape;1425;p38: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26" name="Google Shape;1426;p38: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t/>
            </a:r>
            <a:endParaRPr>
              <a:solidFill>
                <a:srgbClr val="000000"/>
              </a:solidFill>
            </a:endParaRPr>
          </a:p>
        </p:txBody>
      </p:sp>
      <p:sp>
        <p:nvSpPr>
          <p:cNvPr id="1427" name="Google Shape;1427;p38:notes"/>
          <p:cNvSpPr txBox="1"/>
          <p:nvPr>
            <p:ph idx="12" type="sldNum"/>
          </p:nvPr>
        </p:nvSpPr>
        <p:spPr>
          <a:xfrm>
            <a:off x="6648209" y="9939915"/>
            <a:ext cx="447781" cy="297967"/>
          </a:xfrm>
          <a:prstGeom prst="rect">
            <a:avLst/>
          </a:prstGeom>
          <a:noFill/>
          <a:ln>
            <a:noFill/>
          </a:ln>
        </p:spPr>
        <p:txBody>
          <a:bodyPr anchorCtr="0" anchor="b" bIns="47300" lIns="94600" spcFirstLastPara="1" rIns="94600" wrap="square" tIns="47300">
            <a:noAutofit/>
          </a:bodyPr>
          <a:lstStyle/>
          <a:p>
            <a:pPr indent="0" lvl="0" marL="0" marR="0" rtl="0" algn="r">
              <a:spcBef>
                <a:spcPts val="0"/>
              </a:spcBef>
              <a:spcAft>
                <a:spcPts val="0"/>
              </a:spcAft>
              <a:buNone/>
            </a:pPr>
            <a:fld id="{00000000-1234-1234-1234-123412341234}" type="slidenum">
              <a:rPr lang="en-GB"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2" name="Shape 1432"/>
        <p:cNvGrpSpPr/>
        <p:nvPr/>
      </p:nvGrpSpPr>
      <p:grpSpPr>
        <a:xfrm>
          <a:off x="0" y="0"/>
          <a:ext cx="0" cy="0"/>
          <a:chOff x="0" y="0"/>
          <a:chExt cx="0" cy="0"/>
        </a:xfrm>
      </p:grpSpPr>
      <p:sp>
        <p:nvSpPr>
          <p:cNvPr id="1433" name="Google Shape;1433;p39:notes"/>
          <p:cNvSpPr txBox="1"/>
          <p:nvPr>
            <p:ph idx="1" type="body"/>
          </p:nvPr>
        </p:nvSpPr>
        <p:spPr>
          <a:xfrm>
            <a:off x="709930" y="4861442"/>
            <a:ext cx="5679440" cy="4605576"/>
          </a:xfrm>
          <a:prstGeom prst="rect">
            <a:avLst/>
          </a:prstGeom>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1434" name="Google Shape;1434;p39: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4: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4: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123" name="Google Shape;123;p4: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8" name="Shape 1438"/>
        <p:cNvGrpSpPr/>
        <p:nvPr/>
      </p:nvGrpSpPr>
      <p:grpSpPr>
        <a:xfrm>
          <a:off x="0" y="0"/>
          <a:ext cx="0" cy="0"/>
          <a:chOff x="0" y="0"/>
          <a:chExt cx="0" cy="0"/>
        </a:xfrm>
      </p:grpSpPr>
      <p:sp>
        <p:nvSpPr>
          <p:cNvPr id="1439" name="Google Shape;1439;p40:notes"/>
          <p:cNvSpPr txBox="1"/>
          <p:nvPr>
            <p:ph idx="1" type="body"/>
          </p:nvPr>
        </p:nvSpPr>
        <p:spPr>
          <a:xfrm>
            <a:off x="709930" y="4861442"/>
            <a:ext cx="5679440" cy="4605576"/>
          </a:xfrm>
          <a:prstGeom prst="rect">
            <a:avLst/>
          </a:prstGeom>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1440" name="Google Shape;1440;p40: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6" name="Shape 1446"/>
        <p:cNvGrpSpPr/>
        <p:nvPr/>
      </p:nvGrpSpPr>
      <p:grpSpPr>
        <a:xfrm>
          <a:off x="0" y="0"/>
          <a:ext cx="0" cy="0"/>
          <a:chOff x="0" y="0"/>
          <a:chExt cx="0" cy="0"/>
        </a:xfrm>
      </p:grpSpPr>
      <p:sp>
        <p:nvSpPr>
          <p:cNvPr id="1447" name="Google Shape;1447;p41: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8" name="Google Shape;1448;p41: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rPr lang="en-GB"/>
              <a:t>The overall effectiveness of PCVs depends on reductions in vaccine serotype and vaccine-related serotype disease and changes in non-vaccine serotype disease (replacement disease).</a:t>
            </a:r>
            <a:r>
              <a:rPr baseline="30000" lang="en-GB"/>
              <a:t>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effects (effectiveness) of PCVs on vaccine serotypes and vaccine-related serotypes are dependent on:</a:t>
            </a:r>
            <a:r>
              <a:rPr baseline="30000" lang="en-GB"/>
              <a:t>2</a:t>
            </a:r>
            <a:endParaRPr/>
          </a:p>
          <a:p>
            <a:pPr indent="-187273" lvl="0" marL="187273" rtl="0" algn="l">
              <a:lnSpc>
                <a:spcPct val="90000"/>
              </a:lnSpc>
              <a:spcBef>
                <a:spcPts val="621"/>
              </a:spcBef>
              <a:spcAft>
                <a:spcPts val="0"/>
              </a:spcAft>
              <a:buClr>
                <a:srgbClr val="595959"/>
              </a:buClr>
              <a:buSzPts val="1200"/>
              <a:buFont typeface="Arial"/>
              <a:buChar char="•"/>
            </a:pPr>
            <a:r>
              <a:rPr lang="en-GB">
                <a:solidFill>
                  <a:srgbClr val="595959"/>
                </a:solidFill>
              </a:rPr>
              <a:t>Conjugation chemistry</a:t>
            </a:r>
            <a:endParaRPr/>
          </a:p>
          <a:p>
            <a:pPr indent="-187273" lvl="0" marL="187273" rtl="0" algn="l">
              <a:lnSpc>
                <a:spcPct val="90000"/>
              </a:lnSpc>
              <a:spcBef>
                <a:spcPts val="0"/>
              </a:spcBef>
              <a:spcAft>
                <a:spcPts val="0"/>
              </a:spcAft>
              <a:buClr>
                <a:srgbClr val="595959"/>
              </a:buClr>
              <a:buSzPts val="1200"/>
              <a:buFont typeface="Arial"/>
              <a:buChar char="•"/>
            </a:pPr>
            <a:r>
              <a:rPr lang="en-GB">
                <a:solidFill>
                  <a:srgbClr val="595959"/>
                </a:solidFill>
              </a:rPr>
              <a:t>Dosage level of each serotype</a:t>
            </a:r>
            <a:endParaRPr/>
          </a:p>
          <a:p>
            <a:pPr indent="-187273" lvl="0" marL="187273" rtl="0" algn="l">
              <a:lnSpc>
                <a:spcPct val="90000"/>
              </a:lnSpc>
              <a:spcBef>
                <a:spcPts val="0"/>
              </a:spcBef>
              <a:spcAft>
                <a:spcPts val="0"/>
              </a:spcAft>
              <a:buClr>
                <a:srgbClr val="595959"/>
              </a:buClr>
              <a:buSzPts val="1200"/>
              <a:buFont typeface="Arial"/>
              <a:buChar char="•"/>
            </a:pPr>
            <a:r>
              <a:rPr lang="en-GB">
                <a:solidFill>
                  <a:srgbClr val="595959"/>
                </a:solidFill>
              </a:rPr>
              <a:t>Carrier proteins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Reference:</a:t>
            </a:r>
            <a:endParaRPr/>
          </a:p>
          <a:p>
            <a:pPr indent="0" lvl="0" marL="0" rtl="0" algn="l">
              <a:spcBef>
                <a:spcPts val="0"/>
              </a:spcBef>
              <a:spcAft>
                <a:spcPts val="0"/>
              </a:spcAft>
              <a:buNone/>
            </a:pPr>
            <a:r>
              <a:rPr lang="en-GB"/>
              <a:t>1. </a:t>
            </a:r>
            <a:r>
              <a:rPr lang="en-GB">
                <a:solidFill>
                  <a:srgbClr val="595959"/>
                </a:solidFill>
              </a:rPr>
              <a:t>Castiglia P, et al. Hum Vaccin Immunother. 2017;13(10):2307-15.</a:t>
            </a:r>
            <a:endParaRPr/>
          </a:p>
          <a:p>
            <a:pPr indent="0" lvl="0" marL="0" rtl="0" algn="l">
              <a:spcBef>
                <a:spcPts val="0"/>
              </a:spcBef>
              <a:spcAft>
                <a:spcPts val="0"/>
              </a:spcAft>
              <a:buNone/>
            </a:pPr>
            <a:r>
              <a:rPr lang="en-GB"/>
              <a:t>2. Hausdorff WP, et al. Expert Rev Vaccines. 2015;14(3):413-28.</a:t>
            </a:r>
            <a:endParaRPr/>
          </a:p>
        </p:txBody>
      </p:sp>
      <p:sp>
        <p:nvSpPr>
          <p:cNvPr id="1449" name="Google Shape;1449;p41: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4" name="Shape 1484"/>
        <p:cNvGrpSpPr/>
        <p:nvPr/>
      </p:nvGrpSpPr>
      <p:grpSpPr>
        <a:xfrm>
          <a:off x="0" y="0"/>
          <a:ext cx="0" cy="0"/>
          <a:chOff x="0" y="0"/>
          <a:chExt cx="0" cy="0"/>
        </a:xfrm>
      </p:grpSpPr>
      <p:sp>
        <p:nvSpPr>
          <p:cNvPr id="1485" name="Google Shape;1485;p42: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6" name="Google Shape;1486;p42: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1487" name="Google Shape;1487;p42: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2" name="Shape 1492"/>
        <p:cNvGrpSpPr/>
        <p:nvPr/>
      </p:nvGrpSpPr>
      <p:grpSpPr>
        <a:xfrm>
          <a:off x="0" y="0"/>
          <a:ext cx="0" cy="0"/>
          <a:chOff x="0" y="0"/>
          <a:chExt cx="0" cy="0"/>
        </a:xfrm>
      </p:grpSpPr>
      <p:sp>
        <p:nvSpPr>
          <p:cNvPr id="1493" name="Google Shape;1493;p43:notes"/>
          <p:cNvSpPr txBox="1"/>
          <p:nvPr>
            <p:ph idx="1" type="body"/>
          </p:nvPr>
        </p:nvSpPr>
        <p:spPr>
          <a:xfrm>
            <a:off x="709930" y="4861442"/>
            <a:ext cx="5679440" cy="4605576"/>
          </a:xfrm>
          <a:prstGeom prst="rect">
            <a:avLst/>
          </a:prstGeom>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1494" name="Google Shape;1494;p43: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1" name="Shape 1501"/>
        <p:cNvGrpSpPr/>
        <p:nvPr/>
      </p:nvGrpSpPr>
      <p:grpSpPr>
        <a:xfrm>
          <a:off x="0" y="0"/>
          <a:ext cx="0" cy="0"/>
          <a:chOff x="0" y="0"/>
          <a:chExt cx="0" cy="0"/>
        </a:xfrm>
      </p:grpSpPr>
      <p:sp>
        <p:nvSpPr>
          <p:cNvPr id="1502" name="Google Shape;1502;p44:notes"/>
          <p:cNvSpPr txBox="1"/>
          <p:nvPr>
            <p:ph idx="1" type="body"/>
          </p:nvPr>
        </p:nvSpPr>
        <p:spPr>
          <a:xfrm>
            <a:off x="709930" y="4861442"/>
            <a:ext cx="5679440" cy="4605576"/>
          </a:xfrm>
          <a:prstGeom prst="rect">
            <a:avLst/>
          </a:prstGeom>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1503" name="Google Shape;1503;p44: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4" name="Shape 1514"/>
        <p:cNvGrpSpPr/>
        <p:nvPr/>
      </p:nvGrpSpPr>
      <p:grpSpPr>
        <a:xfrm>
          <a:off x="0" y="0"/>
          <a:ext cx="0" cy="0"/>
          <a:chOff x="0" y="0"/>
          <a:chExt cx="0" cy="0"/>
        </a:xfrm>
      </p:grpSpPr>
      <p:sp>
        <p:nvSpPr>
          <p:cNvPr id="1515" name="Google Shape;1515;p45:notes"/>
          <p:cNvSpPr txBox="1"/>
          <p:nvPr>
            <p:ph idx="1" type="body"/>
          </p:nvPr>
        </p:nvSpPr>
        <p:spPr>
          <a:xfrm>
            <a:off x="709930" y="4861442"/>
            <a:ext cx="5679440" cy="4605576"/>
          </a:xfrm>
          <a:prstGeom prst="rect">
            <a:avLst/>
          </a:prstGeom>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1516" name="Google Shape;1516;p45: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3" name="Shape 1523"/>
        <p:cNvGrpSpPr/>
        <p:nvPr/>
      </p:nvGrpSpPr>
      <p:grpSpPr>
        <a:xfrm>
          <a:off x="0" y="0"/>
          <a:ext cx="0" cy="0"/>
          <a:chOff x="0" y="0"/>
          <a:chExt cx="0" cy="0"/>
        </a:xfrm>
      </p:grpSpPr>
      <p:sp>
        <p:nvSpPr>
          <p:cNvPr id="1524" name="Google Shape;1524;p46: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5" name="Google Shape;1525;p46: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rPr lang="en-GB" sz="1000"/>
              <a:t>Since a PCV was introduced into the NZ NIS in 2008 there has been a significant 96% decrease in VT IPD, which is fantastic for NZ children as it means IPD is rarely seen now. Although we still see fluctuating low levels of 19A in the vaccinated groups irrespective of what vaccine is used, which is illustrated on the graph. </a:t>
            </a:r>
            <a:endParaRPr/>
          </a:p>
          <a:p>
            <a:pPr indent="0" lvl="0" marL="0" rtl="0" algn="l">
              <a:spcBef>
                <a:spcPts val="0"/>
              </a:spcBef>
              <a:spcAft>
                <a:spcPts val="0"/>
              </a:spcAft>
              <a:buNone/>
            </a:pPr>
            <a:r>
              <a:rPr lang="en-GB" sz="1000"/>
              <a:t>The coloured bars represent the years from 2008-2016 with 19A cases ranging from 2-12 per year in the &lt;2yrs and under 10 cases a year in 2-4yrs age group. While in unvaccinated &gt;5yr age group there is a high level of background 19A disease.</a:t>
            </a:r>
            <a:endParaRPr/>
          </a:p>
          <a:p>
            <a:pPr indent="0" lvl="0" marL="0" rtl="0" algn="l">
              <a:spcBef>
                <a:spcPts val="0"/>
              </a:spcBef>
              <a:spcAft>
                <a:spcPts val="0"/>
              </a:spcAft>
              <a:buNone/>
            </a:pPr>
            <a:r>
              <a:rPr lang="en-GB" sz="1000"/>
              <a:t>There is a real risk for us if 19A increases over the next 3yrs and PHARMAC will exercise a clause in the contract and revert back to PCV13 if an increased threshold of 19A cases is met during  use. This is based on some feelings from EES that the cross protection against 19A from  is not as good as the direct protection from PCV13</a:t>
            </a:r>
            <a:endParaRPr/>
          </a:p>
          <a:p>
            <a:pPr indent="0" lvl="0" marL="0" rtl="0" algn="l">
              <a:spcBef>
                <a:spcPts val="0"/>
              </a:spcBef>
              <a:spcAft>
                <a:spcPts val="0"/>
              </a:spcAft>
              <a:buNone/>
            </a:pPr>
            <a:r>
              <a:rPr lang="en-GB" sz="1000"/>
              <a:t>So let me explain the 3 keys actions to help mitigate this risk. 1) We are engaging closely with the MoH CD Team and they have agreed to share the 19A threshold model with us once it is finalised. 2) We are also engaging with ESR to ensure the commentary in the quarterly and annual IPD reports is balanced and fair, and 3) engaging with key EEs so potential small fluctuations in 19A are not taken out of context, and the value of overall disease reduction is emphasised which you will see coming through in the remainder of our presentation.</a:t>
            </a:r>
            <a:endParaRPr/>
          </a:p>
          <a:p>
            <a:pPr indent="0" lvl="0" marL="0" rtl="0" algn="l">
              <a:spcBef>
                <a:spcPts val="0"/>
              </a:spcBef>
              <a:spcAft>
                <a:spcPts val="0"/>
              </a:spcAft>
              <a:buNone/>
            </a:pPr>
            <a:r>
              <a:t/>
            </a:r>
            <a:endParaRPr sz="1000"/>
          </a:p>
        </p:txBody>
      </p:sp>
      <p:sp>
        <p:nvSpPr>
          <p:cNvPr id="1526" name="Google Shape;1526;p46: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4" name="Shape 1534"/>
        <p:cNvGrpSpPr/>
        <p:nvPr/>
      </p:nvGrpSpPr>
      <p:grpSpPr>
        <a:xfrm>
          <a:off x="0" y="0"/>
          <a:ext cx="0" cy="0"/>
          <a:chOff x="0" y="0"/>
          <a:chExt cx="0" cy="0"/>
        </a:xfrm>
      </p:grpSpPr>
      <p:sp>
        <p:nvSpPr>
          <p:cNvPr id="1535" name="Google Shape;1535;p47:notes"/>
          <p:cNvSpPr txBox="1"/>
          <p:nvPr>
            <p:ph idx="1" type="body"/>
          </p:nvPr>
        </p:nvSpPr>
        <p:spPr>
          <a:xfrm>
            <a:off x="709930" y="4861442"/>
            <a:ext cx="5679440" cy="4605576"/>
          </a:xfrm>
          <a:prstGeom prst="rect">
            <a:avLst/>
          </a:prstGeom>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1536" name="Google Shape;1536;p47: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9" name="Shape 1539"/>
        <p:cNvGrpSpPr/>
        <p:nvPr/>
      </p:nvGrpSpPr>
      <p:grpSpPr>
        <a:xfrm>
          <a:off x="0" y="0"/>
          <a:ext cx="0" cy="0"/>
          <a:chOff x="0" y="0"/>
          <a:chExt cx="0" cy="0"/>
        </a:xfrm>
      </p:grpSpPr>
      <p:sp>
        <p:nvSpPr>
          <p:cNvPr id="1540" name="Google Shape;1540;p48:notes"/>
          <p:cNvSpPr txBox="1"/>
          <p:nvPr>
            <p:ph idx="1" type="body"/>
          </p:nvPr>
        </p:nvSpPr>
        <p:spPr>
          <a:xfrm>
            <a:off x="709930" y="4861442"/>
            <a:ext cx="5679440" cy="4605576"/>
          </a:xfrm>
          <a:prstGeom prst="rect">
            <a:avLst/>
          </a:prstGeom>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1541" name="Google Shape;1541;p48: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5" name="Shape 1545"/>
        <p:cNvGrpSpPr/>
        <p:nvPr/>
      </p:nvGrpSpPr>
      <p:grpSpPr>
        <a:xfrm>
          <a:off x="0" y="0"/>
          <a:ext cx="0" cy="0"/>
          <a:chOff x="0" y="0"/>
          <a:chExt cx="0" cy="0"/>
        </a:xfrm>
      </p:grpSpPr>
      <p:sp>
        <p:nvSpPr>
          <p:cNvPr id="1546" name="Google Shape;1546;p49:notes"/>
          <p:cNvSpPr txBox="1"/>
          <p:nvPr>
            <p:ph idx="1" type="body"/>
          </p:nvPr>
        </p:nvSpPr>
        <p:spPr>
          <a:xfrm>
            <a:off x="709930" y="4861442"/>
            <a:ext cx="5679440" cy="4605576"/>
          </a:xfrm>
          <a:prstGeom prst="rect">
            <a:avLst/>
          </a:prstGeom>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1547" name="Google Shape;1547;p49: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p5: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5: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138" name="Google Shape;138;p5: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0" name="Shape 1560"/>
        <p:cNvGrpSpPr/>
        <p:nvPr/>
      </p:nvGrpSpPr>
      <p:grpSpPr>
        <a:xfrm>
          <a:off x="0" y="0"/>
          <a:ext cx="0" cy="0"/>
          <a:chOff x="0" y="0"/>
          <a:chExt cx="0" cy="0"/>
        </a:xfrm>
      </p:grpSpPr>
      <p:sp>
        <p:nvSpPr>
          <p:cNvPr id="1561" name="Google Shape;1561;p50:notes"/>
          <p:cNvSpPr txBox="1"/>
          <p:nvPr>
            <p:ph idx="1" type="body"/>
          </p:nvPr>
        </p:nvSpPr>
        <p:spPr>
          <a:xfrm>
            <a:off x="709930" y="4861442"/>
            <a:ext cx="5679440" cy="4605576"/>
          </a:xfrm>
          <a:prstGeom prst="rect">
            <a:avLst/>
          </a:prstGeom>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1562" name="Google Shape;1562;p50: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2" name="Shape 1582"/>
        <p:cNvGrpSpPr/>
        <p:nvPr/>
      </p:nvGrpSpPr>
      <p:grpSpPr>
        <a:xfrm>
          <a:off x="0" y="0"/>
          <a:ext cx="0" cy="0"/>
          <a:chOff x="0" y="0"/>
          <a:chExt cx="0" cy="0"/>
        </a:xfrm>
      </p:grpSpPr>
      <p:sp>
        <p:nvSpPr>
          <p:cNvPr id="1583" name="Google Shape;1583;p51:notes"/>
          <p:cNvSpPr txBox="1"/>
          <p:nvPr>
            <p:ph idx="1" type="body"/>
          </p:nvPr>
        </p:nvSpPr>
        <p:spPr>
          <a:xfrm>
            <a:off x="709930" y="4861442"/>
            <a:ext cx="5679440" cy="4605576"/>
          </a:xfrm>
          <a:prstGeom prst="rect">
            <a:avLst/>
          </a:prstGeom>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1584" name="Google Shape;1584;p51: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7" name="Shape 1607"/>
        <p:cNvGrpSpPr/>
        <p:nvPr/>
      </p:nvGrpSpPr>
      <p:grpSpPr>
        <a:xfrm>
          <a:off x="0" y="0"/>
          <a:ext cx="0" cy="0"/>
          <a:chOff x="0" y="0"/>
          <a:chExt cx="0" cy="0"/>
        </a:xfrm>
      </p:grpSpPr>
      <p:sp>
        <p:nvSpPr>
          <p:cNvPr id="1608" name="Google Shape;1608;p52: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9" name="Google Shape;1609;p52: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1610" name="Google Shape;1610;p52: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4" name="Shape 1634"/>
        <p:cNvGrpSpPr/>
        <p:nvPr/>
      </p:nvGrpSpPr>
      <p:grpSpPr>
        <a:xfrm>
          <a:off x="0" y="0"/>
          <a:ext cx="0" cy="0"/>
          <a:chOff x="0" y="0"/>
          <a:chExt cx="0" cy="0"/>
        </a:xfrm>
      </p:grpSpPr>
      <p:sp>
        <p:nvSpPr>
          <p:cNvPr id="1635" name="Google Shape;1635;p53: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6" name="Google Shape;1636;p53: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rPr lang="en-GB"/>
              <a:t>Status of UMV/NIP in the European Union (EU) in 2018.</a:t>
            </a:r>
            <a:r>
              <a:rPr baseline="30000" lang="en-GB"/>
              <a:t>1</a:t>
            </a:r>
            <a:endParaRPr/>
          </a:p>
          <a:p>
            <a:pPr indent="0" lvl="0" marL="0" rtl="0" algn="l">
              <a:spcBef>
                <a:spcPts val="0"/>
              </a:spcBef>
              <a:spcAft>
                <a:spcPts val="0"/>
              </a:spcAft>
              <a:buNone/>
            </a:pPr>
            <a:r>
              <a:rPr lang="en-GB"/>
              <a:t>Out of 27 countries:</a:t>
            </a:r>
            <a:endParaRPr/>
          </a:p>
          <a:p>
            <a:pPr indent="-177416" lvl="0" marL="177416" rtl="0" algn="l">
              <a:spcBef>
                <a:spcPts val="0"/>
              </a:spcBef>
              <a:spcAft>
                <a:spcPts val="0"/>
              </a:spcAft>
              <a:buClr>
                <a:schemeClr val="dk1"/>
              </a:buClr>
              <a:buSzPts val="1200"/>
              <a:buFont typeface="Arial"/>
              <a:buChar char="•"/>
            </a:pPr>
            <a:r>
              <a:rPr lang="en-GB"/>
              <a:t>10 with </a:t>
            </a:r>
            <a:r>
              <a:rPr i="1" lang="en-GB"/>
              <a:t>Synflorix</a:t>
            </a:r>
            <a:r>
              <a:rPr lang="en-GB"/>
              <a:t> only (Austria, Belgium, Bulgaria, Cyprus, Finland, Latvia, Lithuania, Netherlands, Poland, Slovenia)</a:t>
            </a:r>
            <a:endParaRPr/>
          </a:p>
          <a:p>
            <a:pPr indent="-177416" lvl="0" marL="177416" rtl="0" algn="l">
              <a:spcBef>
                <a:spcPts val="0"/>
              </a:spcBef>
              <a:spcAft>
                <a:spcPts val="0"/>
              </a:spcAft>
              <a:buClr>
                <a:schemeClr val="dk1"/>
              </a:buClr>
              <a:buSzPts val="1200"/>
              <a:buFont typeface="Arial"/>
              <a:buChar char="•"/>
            </a:pPr>
            <a:r>
              <a:rPr lang="en-GB"/>
              <a:t>4 with both </a:t>
            </a:r>
            <a:r>
              <a:rPr i="1" lang="en-GB"/>
              <a:t>Synflorix</a:t>
            </a:r>
            <a:r>
              <a:rPr lang="en-GB"/>
              <a:t> and PCV13 (Czech Republic, Italy, Slovakia, Sweden)</a:t>
            </a:r>
            <a:endParaRPr/>
          </a:p>
          <a:p>
            <a:pPr indent="-177416" lvl="0" marL="177416" rtl="0" algn="l">
              <a:spcBef>
                <a:spcPts val="0"/>
              </a:spcBef>
              <a:spcAft>
                <a:spcPts val="0"/>
              </a:spcAft>
              <a:buClr>
                <a:schemeClr val="dk1"/>
              </a:buClr>
              <a:buSzPts val="1200"/>
              <a:buFont typeface="Arial"/>
              <a:buChar char="•"/>
            </a:pPr>
            <a:r>
              <a:rPr lang="en-GB"/>
              <a:t>3 with no PCV program (Croatia, Estonia, Malta)</a:t>
            </a:r>
            <a:endParaRPr/>
          </a:p>
          <a:p>
            <a:pPr indent="-177416" lvl="0" marL="177416" rtl="0" algn="l">
              <a:spcBef>
                <a:spcPts val="0"/>
              </a:spcBef>
              <a:spcAft>
                <a:spcPts val="0"/>
              </a:spcAft>
              <a:buClr>
                <a:schemeClr val="dk1"/>
              </a:buClr>
              <a:buSzPts val="1200"/>
              <a:buFont typeface="Arial"/>
              <a:buChar char="•"/>
            </a:pPr>
            <a:r>
              <a:rPr lang="en-GB"/>
              <a:t>10 with PCV13 only (Denmark, France, Germany, Greece, Hungary, Ireland, Luxembourg, Portugal, Romania, Spain)</a:t>
            </a:r>
            <a:endParaRPr/>
          </a:p>
          <a:p>
            <a:pPr indent="0" lvl="0" marL="0" rtl="0" algn="l">
              <a:spcBef>
                <a:spcPts val="0"/>
              </a:spcBef>
              <a:spcAft>
                <a:spcPts val="0"/>
              </a:spcAft>
              <a:buNone/>
            </a:pPr>
            <a:r>
              <a:rPr lang="en-GB"/>
              <a:t>Note: United Kingdom not counted as an EU country</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Reference:</a:t>
            </a:r>
            <a:endParaRPr/>
          </a:p>
          <a:p>
            <a:pPr indent="-236554" lvl="0" marL="236554" rtl="0" algn="l">
              <a:spcBef>
                <a:spcPts val="0"/>
              </a:spcBef>
              <a:spcAft>
                <a:spcPts val="0"/>
              </a:spcAft>
              <a:buClr>
                <a:srgbClr val="595959"/>
              </a:buClr>
              <a:buSzPts val="1200"/>
              <a:buFont typeface="Calibri"/>
              <a:buAutoNum type="arabicPeriod"/>
            </a:pPr>
            <a:r>
              <a:rPr lang="en-GB">
                <a:solidFill>
                  <a:srgbClr val="595959"/>
                </a:solidFill>
              </a:rPr>
              <a:t>GSK Data on File 2018N371700_00.</a:t>
            </a:r>
            <a:endParaRPr/>
          </a:p>
        </p:txBody>
      </p:sp>
      <p:sp>
        <p:nvSpPr>
          <p:cNvPr id="1637" name="Google Shape;1637;p53: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7" name="Shape 1647"/>
        <p:cNvGrpSpPr/>
        <p:nvPr/>
      </p:nvGrpSpPr>
      <p:grpSpPr>
        <a:xfrm>
          <a:off x="0" y="0"/>
          <a:ext cx="0" cy="0"/>
          <a:chOff x="0" y="0"/>
          <a:chExt cx="0" cy="0"/>
        </a:xfrm>
      </p:grpSpPr>
      <p:sp>
        <p:nvSpPr>
          <p:cNvPr id="1648" name="Google Shape;1648;p54:notes"/>
          <p:cNvSpPr txBox="1"/>
          <p:nvPr>
            <p:ph idx="1" type="body"/>
          </p:nvPr>
        </p:nvSpPr>
        <p:spPr>
          <a:xfrm>
            <a:off x="709930" y="4861442"/>
            <a:ext cx="5679440" cy="4605576"/>
          </a:xfrm>
          <a:prstGeom prst="rect">
            <a:avLst/>
          </a:prstGeom>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1649" name="Google Shape;1649;p54: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3" name="Shape 1653"/>
        <p:cNvGrpSpPr/>
        <p:nvPr/>
      </p:nvGrpSpPr>
      <p:grpSpPr>
        <a:xfrm>
          <a:off x="0" y="0"/>
          <a:ext cx="0" cy="0"/>
          <a:chOff x="0" y="0"/>
          <a:chExt cx="0" cy="0"/>
        </a:xfrm>
      </p:grpSpPr>
      <p:sp>
        <p:nvSpPr>
          <p:cNvPr id="1654" name="Google Shape;1654;p55: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5" name="Google Shape;1655;p55: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rPr b="1" lang="en-GB"/>
              <a:t>Data for vaccination coverage:</a:t>
            </a:r>
            <a:endParaRPr/>
          </a:p>
          <a:p>
            <a:pPr indent="0" lvl="0" marL="0" rtl="0" algn="l">
              <a:spcBef>
                <a:spcPts val="0"/>
              </a:spcBef>
              <a:spcAft>
                <a:spcPts val="0"/>
              </a:spcAft>
              <a:buNone/>
            </a:pPr>
            <a:r>
              <a:rPr lang="en-GB"/>
              <a:t>https://www.zorg-en-gezondheid.be/sites/default/files/atoms/files/Vaccinatiegraadstudie%202016.pdf, Tabel 1 (Pnc 3)</a:t>
            </a:r>
            <a:endParaRPr/>
          </a:p>
          <a:p>
            <a:pPr indent="0" lvl="0" marL="0" rtl="0" algn="l">
              <a:spcBef>
                <a:spcPts val="0"/>
              </a:spcBef>
              <a:spcAft>
                <a:spcPts val="0"/>
              </a:spcAft>
              <a:buNone/>
            </a:pPr>
            <a:r>
              <a:rPr lang="en-GB"/>
              <a:t>http://www.vaxinfopro.be/spip.php?article2000&amp;lang=fr, Tableau 2 (4ème séance)</a:t>
            </a:r>
            <a:endParaRPr/>
          </a:p>
          <a:p>
            <a:pPr indent="0" lvl="0" marL="0" rtl="0" algn="l">
              <a:spcBef>
                <a:spcPts val="0"/>
              </a:spcBef>
              <a:spcAft>
                <a:spcPts val="0"/>
              </a:spcAft>
              <a:buNone/>
            </a:pPr>
            <a:r>
              <a:rPr b="1" lang="en-GB"/>
              <a:t>Introduction of PCVs (dates):</a:t>
            </a:r>
            <a:endParaRPr/>
          </a:p>
          <a:p>
            <a:pPr indent="0" lvl="0" marL="0" rtl="0" algn="l">
              <a:spcBef>
                <a:spcPts val="0"/>
              </a:spcBef>
              <a:spcAft>
                <a:spcPts val="0"/>
              </a:spcAft>
              <a:buNone/>
            </a:pPr>
            <a:r>
              <a:rPr lang="en-GB"/>
              <a:t>https://www.wiv-isp.be/pedisurv/AnnualReports/CurrentReport/jaarverslag_nl.pdf, p. 64-65</a:t>
            </a:r>
            <a:endParaRPr/>
          </a:p>
          <a:p>
            <a:pPr indent="0" lvl="0" marL="0" rtl="0" algn="l">
              <a:spcBef>
                <a:spcPts val="0"/>
              </a:spcBef>
              <a:spcAft>
                <a:spcPts val="0"/>
              </a:spcAft>
              <a:buNone/>
            </a:pPr>
            <a:r>
              <a:rPr b="1" lang="en-GB"/>
              <a:t>Recommendation on switch back to PCV13:</a:t>
            </a:r>
            <a:endParaRPr b="1"/>
          </a:p>
          <a:p>
            <a:pPr indent="0" lvl="0" marL="0" rtl="0" algn="l">
              <a:spcBef>
                <a:spcPts val="0"/>
              </a:spcBef>
              <a:spcAft>
                <a:spcPts val="0"/>
              </a:spcAft>
              <a:buNone/>
            </a:pPr>
            <a:r>
              <a:rPr lang="en-GB"/>
              <a:t>https://www.health.belgium.be/sites/default/files/uploads/fields/fpshealth_theme_file/hgr_9519_advies_vaccinatie_pneumokokken_kinderen_.pdf</a:t>
            </a:r>
            <a:endParaRPr/>
          </a:p>
        </p:txBody>
      </p:sp>
      <p:sp>
        <p:nvSpPr>
          <p:cNvPr id="1656" name="Google Shape;1656;p55: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1" name="Shape 1671"/>
        <p:cNvGrpSpPr/>
        <p:nvPr/>
      </p:nvGrpSpPr>
      <p:grpSpPr>
        <a:xfrm>
          <a:off x="0" y="0"/>
          <a:ext cx="0" cy="0"/>
          <a:chOff x="0" y="0"/>
          <a:chExt cx="0" cy="0"/>
        </a:xfrm>
      </p:grpSpPr>
      <p:sp>
        <p:nvSpPr>
          <p:cNvPr id="1672" name="Google Shape;1672;p56: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3" name="Google Shape;1673;p56: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rPr lang="en-GB"/>
              <a:t>Streptococcus pneumoniae 2017 (NRC report), Table 3, Table 4</a:t>
            </a:r>
            <a:endParaRPr/>
          </a:p>
          <a:p>
            <a:pPr indent="0" lvl="0" marL="0" rtl="0" algn="l">
              <a:spcBef>
                <a:spcPts val="0"/>
              </a:spcBef>
              <a:spcAft>
                <a:spcPts val="0"/>
              </a:spcAft>
              <a:buNone/>
            </a:pPr>
            <a:r>
              <a:rPr lang="en-GB"/>
              <a:t>https://nrchm.wiv-isp.be/nl/ref_centra_labo/streptococcus_pneumoniae_invasive/Rapporten/Streptococcus%20pneumoniae%202017.pdf</a:t>
            </a:r>
            <a:endParaRPr/>
          </a:p>
          <a:p>
            <a:pPr indent="0" lvl="0" marL="0" rtl="0" algn="l">
              <a:spcBef>
                <a:spcPts val="0"/>
              </a:spcBef>
              <a:spcAft>
                <a:spcPts val="0"/>
              </a:spcAft>
              <a:buNone/>
            </a:pPr>
            <a:r>
              <a:rPr lang="en-GB"/>
              <a:t>Graphs prepared by Meheni: Data in Belgium_Graph_MK_03122018 for </a:t>
            </a:r>
            <a:r>
              <a:rPr b="1" lang="en-GB"/>
              <a:t>confidence intervals</a:t>
            </a:r>
            <a:endParaRPr/>
          </a:p>
          <a:p>
            <a:pPr indent="0" lvl="0" marL="0" rtl="0" algn="l">
              <a:spcBef>
                <a:spcPts val="0"/>
              </a:spcBef>
              <a:spcAft>
                <a:spcPts val="0"/>
              </a:spcAft>
              <a:buNone/>
            </a:pPr>
            <a:r>
              <a:rPr b="1" lang="en-GB"/>
              <a:t>Continuing trend:</a:t>
            </a:r>
            <a:endParaRPr b="1"/>
          </a:p>
          <a:p>
            <a:pPr indent="0" lvl="0" marL="0" rtl="0" algn="l">
              <a:spcBef>
                <a:spcPts val="0"/>
              </a:spcBef>
              <a:spcAft>
                <a:spcPts val="0"/>
              </a:spcAft>
              <a:buNone/>
            </a:pPr>
            <a:r>
              <a:rPr lang="en-GB"/>
              <a:t>Preliminary Jan-Sep 2018: https://www.health.belgium.be/sites/default/files/uploads/fields/fpshealth_theme_file/hgr_9519_advies_vaccinatie_pneumokokken_kinderen_.pdf</a:t>
            </a:r>
            <a:endParaRPr/>
          </a:p>
          <a:p>
            <a:pPr indent="0" lvl="0" marL="0" rtl="0" algn="l">
              <a:spcBef>
                <a:spcPts val="0"/>
              </a:spcBef>
              <a:spcAft>
                <a:spcPts val="0"/>
              </a:spcAft>
              <a:buNone/>
            </a:pPr>
            <a:r>
              <a:rPr lang="en-GB"/>
              <a:t>Desmet et al ESPID abstract: https://cmoffice.kenes.com/cmsearchableProgrammeV15/conferencemanager/programme/ESPID19/Chair#!abstractdetails/0000373550</a:t>
            </a:r>
            <a:endParaRPr b="1"/>
          </a:p>
          <a:p>
            <a:pPr indent="0" lvl="0" marL="0" rtl="0" algn="l">
              <a:spcBef>
                <a:spcPts val="0"/>
              </a:spcBef>
              <a:spcAft>
                <a:spcPts val="0"/>
              </a:spcAft>
              <a:buNone/>
            </a:pPr>
            <a:r>
              <a:t/>
            </a:r>
            <a:endParaRPr/>
          </a:p>
        </p:txBody>
      </p:sp>
      <p:sp>
        <p:nvSpPr>
          <p:cNvPr id="1674" name="Google Shape;1674;p56: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7" name="Shape 1697"/>
        <p:cNvGrpSpPr/>
        <p:nvPr/>
      </p:nvGrpSpPr>
      <p:grpSpPr>
        <a:xfrm>
          <a:off x="0" y="0"/>
          <a:ext cx="0" cy="0"/>
          <a:chOff x="0" y="0"/>
          <a:chExt cx="0" cy="0"/>
        </a:xfrm>
      </p:grpSpPr>
      <p:sp>
        <p:nvSpPr>
          <p:cNvPr id="1698" name="Google Shape;1698;p57: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9" name="Google Shape;1699;p57: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rPr lang="en-GB"/>
              <a:t>Streptococcus pneumoniae 2017 (NRC report), Table 3, Table 4</a:t>
            </a:r>
            <a:endParaRPr/>
          </a:p>
          <a:p>
            <a:pPr indent="0" lvl="0" marL="0" rtl="0" algn="l">
              <a:spcBef>
                <a:spcPts val="0"/>
              </a:spcBef>
              <a:spcAft>
                <a:spcPts val="0"/>
              </a:spcAft>
              <a:buNone/>
            </a:pPr>
            <a:r>
              <a:rPr lang="en-GB"/>
              <a:t>https://nrchm.wiv-isp.be/nl/ref_centra_labo/streptococcus_pneumoniae_invasive/Rapporten/Streptococcus%20pneumoniae%202017.pdf</a:t>
            </a:r>
            <a:endParaRPr/>
          </a:p>
          <a:p>
            <a:pPr indent="0" lvl="0" marL="0" rtl="0" algn="l">
              <a:spcBef>
                <a:spcPts val="0"/>
              </a:spcBef>
              <a:spcAft>
                <a:spcPts val="0"/>
              </a:spcAft>
              <a:buNone/>
            </a:pPr>
            <a:r>
              <a:rPr lang="en-GB"/>
              <a:t>Graphs prepared by Meheni: Data in Belgium_Graph_MK_03122018 for </a:t>
            </a:r>
            <a:r>
              <a:rPr b="1" lang="en-GB"/>
              <a:t>confidence intervals</a:t>
            </a:r>
            <a:endParaRPr/>
          </a:p>
          <a:p>
            <a:pPr indent="0" lvl="0" marL="0" rtl="0" algn="l">
              <a:spcBef>
                <a:spcPts val="0"/>
              </a:spcBef>
              <a:spcAft>
                <a:spcPts val="0"/>
              </a:spcAft>
              <a:buNone/>
            </a:pPr>
            <a:r>
              <a:rPr b="1" lang="en-GB"/>
              <a:t>Vaccination status:</a:t>
            </a:r>
            <a:endParaRPr/>
          </a:p>
          <a:p>
            <a:pPr indent="0" lvl="0" marL="0" rtl="0" algn="l">
              <a:spcBef>
                <a:spcPts val="0"/>
              </a:spcBef>
              <a:spcAft>
                <a:spcPts val="0"/>
              </a:spcAft>
              <a:buNone/>
            </a:pPr>
            <a:r>
              <a:rPr lang="en-GB"/>
              <a:t>Lancet Infect Dis. 2018 Sep;18(9):945-946. doi: 10.1016/S1473-3099(18)30484-5.</a:t>
            </a:r>
            <a:endParaRPr/>
          </a:p>
          <a:p>
            <a:pPr indent="0" lvl="0" marL="0" rtl="0" algn="l">
              <a:spcBef>
                <a:spcPts val="0"/>
              </a:spcBef>
              <a:spcAft>
                <a:spcPts val="0"/>
              </a:spcAft>
              <a:buNone/>
            </a:pPr>
            <a:r>
              <a:rPr lang="en-GB"/>
              <a:t>https://www.thelancet.com/journals/laninf/article/PIIS1473-3099(18)30484-5/fulltext</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a:p>
        </p:txBody>
      </p:sp>
      <p:sp>
        <p:nvSpPr>
          <p:cNvPr id="1700" name="Google Shape;1700;p57: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3" name="Shape 1723"/>
        <p:cNvGrpSpPr/>
        <p:nvPr/>
      </p:nvGrpSpPr>
      <p:grpSpPr>
        <a:xfrm>
          <a:off x="0" y="0"/>
          <a:ext cx="0" cy="0"/>
          <a:chOff x="0" y="0"/>
          <a:chExt cx="0" cy="0"/>
        </a:xfrm>
      </p:grpSpPr>
      <p:sp>
        <p:nvSpPr>
          <p:cNvPr id="1724" name="Google Shape;1724;p58: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5" name="Google Shape;1725;p58: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rPr lang="en-GB"/>
              <a:t>Streptococcus pneumoniae 2017 (NRC report), Table 3, Table 4</a:t>
            </a:r>
            <a:endParaRPr/>
          </a:p>
          <a:p>
            <a:pPr indent="0" lvl="0" marL="0" rtl="0" algn="l">
              <a:spcBef>
                <a:spcPts val="0"/>
              </a:spcBef>
              <a:spcAft>
                <a:spcPts val="0"/>
              </a:spcAft>
              <a:buNone/>
            </a:pPr>
            <a:r>
              <a:rPr lang="en-GB"/>
              <a:t>https://nrchm.wiv-isp.be/nl/ref_centra_labo/streptococcus_pneumoniae_invasive/Rapporten/Streptococcus%20pneumoniae%202017.pdf</a:t>
            </a:r>
            <a:endParaRPr/>
          </a:p>
          <a:p>
            <a:pPr indent="0" lvl="0" marL="0" rtl="0" algn="l">
              <a:spcBef>
                <a:spcPts val="0"/>
              </a:spcBef>
              <a:spcAft>
                <a:spcPts val="0"/>
              </a:spcAft>
              <a:buNone/>
            </a:pPr>
            <a:r>
              <a:rPr lang="en-GB"/>
              <a:t>Graphs prepared by Meheni: Data in Belgium_Graph_MK_03122018 for </a:t>
            </a:r>
            <a:r>
              <a:rPr b="1" lang="en-GB"/>
              <a:t>confidence intervals</a:t>
            </a:r>
            <a:endParaRPr/>
          </a:p>
          <a:p>
            <a:pPr indent="0" lvl="0" marL="0" rtl="0" algn="l">
              <a:spcBef>
                <a:spcPts val="0"/>
              </a:spcBef>
              <a:spcAft>
                <a:spcPts val="0"/>
              </a:spcAft>
              <a:buNone/>
            </a:pPr>
            <a:r>
              <a:t/>
            </a:r>
            <a:endParaRPr/>
          </a:p>
        </p:txBody>
      </p:sp>
      <p:sp>
        <p:nvSpPr>
          <p:cNvPr id="1726" name="Google Shape;1726;p58: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8" name="Shape 1748"/>
        <p:cNvGrpSpPr/>
        <p:nvPr/>
      </p:nvGrpSpPr>
      <p:grpSpPr>
        <a:xfrm>
          <a:off x="0" y="0"/>
          <a:ext cx="0" cy="0"/>
          <a:chOff x="0" y="0"/>
          <a:chExt cx="0" cy="0"/>
        </a:xfrm>
      </p:grpSpPr>
      <p:sp>
        <p:nvSpPr>
          <p:cNvPr id="1749" name="Google Shape;1749;p59: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0" name="Google Shape;1750;p59: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rPr lang="en-GB"/>
              <a:t>Streptococcus pneumoniae 2017 (NRC report), Table 3, Table 4</a:t>
            </a:r>
            <a:endParaRPr/>
          </a:p>
          <a:p>
            <a:pPr indent="0" lvl="0" marL="0" rtl="0" algn="l">
              <a:spcBef>
                <a:spcPts val="0"/>
              </a:spcBef>
              <a:spcAft>
                <a:spcPts val="0"/>
              </a:spcAft>
              <a:buNone/>
            </a:pPr>
            <a:r>
              <a:rPr lang="en-GB"/>
              <a:t>https://nrchm.wiv-isp.be/nl/ref_centra_labo/streptococcus_pneumoniae_invasive/Rapporten/Streptococcus%20pneumoniae%202017.pdf</a:t>
            </a:r>
            <a:endParaRPr/>
          </a:p>
          <a:p>
            <a:pPr indent="0" lvl="0" marL="0" rtl="0" algn="l">
              <a:spcBef>
                <a:spcPts val="0"/>
              </a:spcBef>
              <a:spcAft>
                <a:spcPts val="0"/>
              </a:spcAft>
              <a:buNone/>
            </a:pPr>
            <a:r>
              <a:rPr lang="en-GB"/>
              <a:t>Graphs prepared by Meheni: Data in Belgium_Graph_MK_03122018 for </a:t>
            </a:r>
            <a:r>
              <a:rPr b="1" lang="en-GB"/>
              <a:t>confidence intervals</a:t>
            </a:r>
            <a:endParaRPr/>
          </a:p>
          <a:p>
            <a:pPr indent="0" lvl="0" marL="0" rtl="0" algn="l">
              <a:spcBef>
                <a:spcPts val="0"/>
              </a:spcBef>
              <a:spcAft>
                <a:spcPts val="0"/>
              </a:spcAft>
              <a:buNone/>
            </a:pPr>
            <a:r>
              <a:t/>
            </a:r>
            <a:endParaRPr/>
          </a:p>
        </p:txBody>
      </p:sp>
      <p:sp>
        <p:nvSpPr>
          <p:cNvPr id="1751" name="Google Shape;1751;p59: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6:notes"/>
          <p:cNvSpPr/>
          <p:nvPr>
            <p:ph idx="2" type="sldImg"/>
          </p:nvPr>
        </p:nvSpPr>
        <p:spPr>
          <a:xfrm>
            <a:off x="125413" y="762000"/>
            <a:ext cx="6778625" cy="38131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7" name="Google Shape;157;p6: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158" name="Google Shape;158;p6: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marR="0" rtl="0" algn="r">
              <a:spcBef>
                <a:spcPts val="0"/>
              </a:spcBef>
              <a:spcAft>
                <a:spcPts val="0"/>
              </a:spcAft>
              <a:buNone/>
            </a:pPr>
            <a:fld id="{00000000-1234-1234-1234-123412341234}" type="slidenum">
              <a:rPr lang="en-GB"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9" name="Shape 1769"/>
        <p:cNvGrpSpPr/>
        <p:nvPr/>
      </p:nvGrpSpPr>
      <p:grpSpPr>
        <a:xfrm>
          <a:off x="0" y="0"/>
          <a:ext cx="0" cy="0"/>
          <a:chOff x="0" y="0"/>
          <a:chExt cx="0" cy="0"/>
        </a:xfrm>
      </p:grpSpPr>
      <p:sp>
        <p:nvSpPr>
          <p:cNvPr id="1770" name="Google Shape;1770;p60: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1" name="Google Shape;1771;p60: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rPr lang="en-GB"/>
              <a:t>https://nrchm.wiv-isp.be/nl/ref_centra_labo/streptococcus_pneumoniae_invasive/Rapporten/Report_table_IPD_cases_per_age_group_2007_2017.pdf </a:t>
            </a:r>
            <a:endParaRPr/>
          </a:p>
          <a:p>
            <a:pPr indent="0" lvl="0" marL="0" rtl="0" algn="l">
              <a:spcBef>
                <a:spcPts val="0"/>
              </a:spcBef>
              <a:spcAft>
                <a:spcPts val="0"/>
              </a:spcAft>
              <a:buNone/>
            </a:pPr>
            <a:r>
              <a:t/>
            </a:r>
            <a:endParaRPr/>
          </a:p>
        </p:txBody>
      </p:sp>
      <p:sp>
        <p:nvSpPr>
          <p:cNvPr id="1772" name="Google Shape;1772;p60: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8" name="Shape 1788"/>
        <p:cNvGrpSpPr/>
        <p:nvPr/>
      </p:nvGrpSpPr>
      <p:grpSpPr>
        <a:xfrm>
          <a:off x="0" y="0"/>
          <a:ext cx="0" cy="0"/>
          <a:chOff x="0" y="0"/>
          <a:chExt cx="0" cy="0"/>
        </a:xfrm>
      </p:grpSpPr>
      <p:sp>
        <p:nvSpPr>
          <p:cNvPr id="1789" name="Google Shape;1789;p61: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0" name="Google Shape;1790;p61: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rPr lang="en-GB"/>
              <a:t>Belgium: https://www.wiv-isp.be/pedisurv/AnnualReports/CurrentReport/jaarverslag_nl.pdf </a:t>
            </a:r>
            <a:endParaRPr/>
          </a:p>
          <a:p>
            <a:pPr indent="0" lvl="0" marL="0" rtl="0" algn="l">
              <a:spcBef>
                <a:spcPts val="0"/>
              </a:spcBef>
              <a:spcAft>
                <a:spcPts val="0"/>
              </a:spcAft>
              <a:buNone/>
            </a:pPr>
            <a:r>
              <a:rPr lang="en-GB"/>
              <a:t>Denmark: Harboe et al. Clin Infect Dis 2014</a:t>
            </a:r>
            <a:endParaRPr/>
          </a:p>
          <a:p>
            <a:pPr indent="0" lvl="0" marL="0" rtl="0" algn="l">
              <a:spcBef>
                <a:spcPts val="0"/>
              </a:spcBef>
              <a:spcAft>
                <a:spcPts val="0"/>
              </a:spcAft>
              <a:buNone/>
            </a:pPr>
            <a:r>
              <a:rPr lang="en-GB"/>
              <a:t>England/Wales: Miller et al. Lancet Infect Dis 2011; Waight et al. Lancet Infect Dis 2015</a:t>
            </a:r>
            <a:endParaRPr/>
          </a:p>
          <a:p>
            <a:pPr indent="0" lvl="0" marL="0" rtl="0" algn="l">
              <a:spcBef>
                <a:spcPts val="0"/>
              </a:spcBef>
              <a:spcAft>
                <a:spcPts val="0"/>
              </a:spcAft>
              <a:buNone/>
            </a:pPr>
            <a:r>
              <a:rPr lang="en-GB"/>
              <a:t>Finland: https://thl.fi/en/web/thlfi-en/research-and-expertwork/projects-and-programmes/monitoring-the-population-effectiveness-of-pneumococcal-conjugate-vaccination-in-the-finnish-national-vaccination-programme/incidence-of-invasive-pneumococcal-disease-in-finland</a:t>
            </a:r>
            <a:endParaRPr/>
          </a:p>
          <a:p>
            <a:pPr indent="0" lvl="0" marL="0" rtl="0" algn="l">
              <a:spcBef>
                <a:spcPts val="0"/>
              </a:spcBef>
              <a:spcAft>
                <a:spcPts val="0"/>
              </a:spcAft>
              <a:buNone/>
            </a:pPr>
            <a:r>
              <a:rPr lang="en-GB"/>
              <a:t>France: Lepoutre et al. Vaccine 2015</a:t>
            </a:r>
            <a:endParaRPr/>
          </a:p>
          <a:p>
            <a:pPr indent="0" lvl="0" marL="0" rtl="0" algn="l">
              <a:spcBef>
                <a:spcPts val="0"/>
              </a:spcBef>
              <a:spcAft>
                <a:spcPts val="0"/>
              </a:spcAft>
              <a:buNone/>
            </a:pPr>
            <a:r>
              <a:rPr lang="en-GB"/>
              <a:t>The Netherlands: Knol et al. Emerg Infect Dis 2015</a:t>
            </a:r>
            <a:endParaRPr/>
          </a:p>
          <a:p>
            <a:pPr indent="0" lvl="0" marL="0" rtl="0" algn="l">
              <a:spcBef>
                <a:spcPts val="0"/>
              </a:spcBef>
              <a:spcAft>
                <a:spcPts val="0"/>
              </a:spcAft>
              <a:buNone/>
            </a:pPr>
            <a:r>
              <a:rPr lang="en-GB"/>
              <a:t>Norway: Steens et al. Vaccine 2013</a:t>
            </a:r>
            <a:endParaRPr/>
          </a:p>
          <a:p>
            <a:pPr indent="0" lvl="0" marL="0" rtl="0" algn="l">
              <a:spcBef>
                <a:spcPts val="0"/>
              </a:spcBef>
              <a:spcAft>
                <a:spcPts val="0"/>
              </a:spcAft>
              <a:buNone/>
            </a:pPr>
            <a:r>
              <a:t/>
            </a:r>
            <a:endParaRPr/>
          </a:p>
        </p:txBody>
      </p:sp>
      <p:sp>
        <p:nvSpPr>
          <p:cNvPr id="1791" name="Google Shape;1791;p61: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1" name="Shape 1821"/>
        <p:cNvGrpSpPr/>
        <p:nvPr/>
      </p:nvGrpSpPr>
      <p:grpSpPr>
        <a:xfrm>
          <a:off x="0" y="0"/>
          <a:ext cx="0" cy="0"/>
          <a:chOff x="0" y="0"/>
          <a:chExt cx="0" cy="0"/>
        </a:xfrm>
      </p:grpSpPr>
      <p:sp>
        <p:nvSpPr>
          <p:cNvPr id="1822" name="Google Shape;1822;p62: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3" name="Google Shape;1823;p62: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rPr b="1" lang="en-GB"/>
              <a:t>Note</a:t>
            </a:r>
            <a:r>
              <a:rPr lang="en-GB"/>
              <a:t>: temporary nature of effectiveness of PHiD-CV against 19A IPD – see: </a:t>
            </a:r>
            <a:r>
              <a:rPr lang="en-GB" sz="1200">
                <a:solidFill>
                  <a:schemeClr val="dk1"/>
                </a:solidFill>
                <a:latin typeface="Calibri"/>
                <a:ea typeface="Calibri"/>
                <a:cs typeface="Calibri"/>
                <a:sym typeface="Calibri"/>
              </a:rPr>
              <a:t>Rinta-Kokko H, Palmu AA, Auranen K et al. Long-term impact of 10-valent pneumococcal conjugate vaccination on invasive pneumococcal disease among children in Finland. Vaccine. 2018;36(15):1934-1940.</a:t>
            </a:r>
            <a:endParaRPr/>
          </a:p>
        </p:txBody>
      </p:sp>
      <p:sp>
        <p:nvSpPr>
          <p:cNvPr id="1824" name="Google Shape;1824;p62: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1" name="Shape 1831"/>
        <p:cNvGrpSpPr/>
        <p:nvPr/>
      </p:nvGrpSpPr>
      <p:grpSpPr>
        <a:xfrm>
          <a:off x="0" y="0"/>
          <a:ext cx="0" cy="0"/>
          <a:chOff x="0" y="0"/>
          <a:chExt cx="0" cy="0"/>
        </a:xfrm>
      </p:grpSpPr>
      <p:sp>
        <p:nvSpPr>
          <p:cNvPr id="1832" name="Google Shape;1832;p63:notes"/>
          <p:cNvSpPr txBox="1"/>
          <p:nvPr>
            <p:ph idx="1" type="body"/>
          </p:nvPr>
        </p:nvSpPr>
        <p:spPr>
          <a:xfrm>
            <a:off x="709930" y="4861442"/>
            <a:ext cx="5679440" cy="4605576"/>
          </a:xfrm>
          <a:prstGeom prst="rect">
            <a:avLst/>
          </a:prstGeom>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1833" name="Google Shape;1833;p63: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8" name="Shape 1838"/>
        <p:cNvGrpSpPr/>
        <p:nvPr/>
      </p:nvGrpSpPr>
      <p:grpSpPr>
        <a:xfrm>
          <a:off x="0" y="0"/>
          <a:ext cx="0" cy="0"/>
          <a:chOff x="0" y="0"/>
          <a:chExt cx="0" cy="0"/>
        </a:xfrm>
      </p:grpSpPr>
      <p:sp>
        <p:nvSpPr>
          <p:cNvPr id="1839" name="Google Shape;1839;p64: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40" name="Google Shape;1840;p64: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228600" lvl="0" marL="228600" rtl="0" algn="l">
              <a:spcBef>
                <a:spcPts val="0"/>
              </a:spcBef>
              <a:spcAft>
                <a:spcPts val="0"/>
              </a:spcAft>
              <a:buClr>
                <a:schemeClr val="dk1"/>
              </a:buClr>
              <a:buSzPts val="1200"/>
              <a:buFont typeface="Calibri"/>
              <a:buAutoNum type="arabicPeriod"/>
            </a:pPr>
            <a:r>
              <a:rPr lang="en-GB"/>
              <a:t>We agree with the Belgian experts that to properly understand the Belgian epidemiology, further follow-up is needed. </a:t>
            </a:r>
            <a:endParaRPr/>
          </a:p>
          <a:p>
            <a:pPr indent="-228600" lvl="0" marL="228600" rtl="0" algn="l">
              <a:spcBef>
                <a:spcPts val="0"/>
              </a:spcBef>
              <a:spcAft>
                <a:spcPts val="0"/>
              </a:spcAft>
              <a:buClr>
                <a:schemeClr val="dk1"/>
              </a:buClr>
              <a:buSzPts val="1200"/>
              <a:buFont typeface="Calibri"/>
              <a:buAutoNum type="arabicPeriod"/>
            </a:pPr>
            <a:r>
              <a:rPr lang="en-GB"/>
              <a:t>What creates confidence in Synflorix is that &gt;38 countries all over the world are using Synflorix in the NIP and no similar trends have been reported in any of this countries.</a:t>
            </a:r>
            <a:endParaRPr/>
          </a:p>
          <a:p>
            <a:pPr indent="0" lvl="0" marL="0" rtl="0" algn="l">
              <a:spcBef>
                <a:spcPts val="0"/>
              </a:spcBef>
              <a:spcAft>
                <a:spcPts val="0"/>
              </a:spcAft>
              <a:buNone/>
            </a:pPr>
            <a:r>
              <a:t/>
            </a:r>
            <a:endParaRPr/>
          </a:p>
        </p:txBody>
      </p:sp>
      <p:sp>
        <p:nvSpPr>
          <p:cNvPr id="1841" name="Google Shape;1841;p64: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marR="0" rtl="0" algn="r">
              <a:spcBef>
                <a:spcPts val="0"/>
              </a:spcBef>
              <a:spcAft>
                <a:spcPts val="0"/>
              </a:spcAft>
              <a:buNone/>
            </a:pPr>
            <a:fld id="{00000000-1234-1234-1234-123412341234}" type="slidenum">
              <a:rPr lang="en-GB"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6" name="Shape 1866"/>
        <p:cNvGrpSpPr/>
        <p:nvPr/>
      </p:nvGrpSpPr>
      <p:grpSpPr>
        <a:xfrm>
          <a:off x="0" y="0"/>
          <a:ext cx="0" cy="0"/>
          <a:chOff x="0" y="0"/>
          <a:chExt cx="0" cy="0"/>
        </a:xfrm>
      </p:grpSpPr>
      <p:sp>
        <p:nvSpPr>
          <p:cNvPr id="1867" name="Google Shape;1867;p65:notes"/>
          <p:cNvSpPr txBox="1"/>
          <p:nvPr>
            <p:ph idx="1" type="body"/>
          </p:nvPr>
        </p:nvSpPr>
        <p:spPr>
          <a:xfrm>
            <a:off x="709930" y="4861442"/>
            <a:ext cx="5679440" cy="4605576"/>
          </a:xfrm>
          <a:prstGeom prst="rect">
            <a:avLst/>
          </a:prstGeom>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1868" name="Google Shape;1868;p65: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2" name="Shape 1872"/>
        <p:cNvGrpSpPr/>
        <p:nvPr/>
      </p:nvGrpSpPr>
      <p:grpSpPr>
        <a:xfrm>
          <a:off x="0" y="0"/>
          <a:ext cx="0" cy="0"/>
          <a:chOff x="0" y="0"/>
          <a:chExt cx="0" cy="0"/>
        </a:xfrm>
      </p:grpSpPr>
      <p:sp>
        <p:nvSpPr>
          <p:cNvPr id="1873" name="Google Shape;1873;p66:notes"/>
          <p:cNvSpPr txBox="1"/>
          <p:nvPr>
            <p:ph idx="1" type="body"/>
          </p:nvPr>
        </p:nvSpPr>
        <p:spPr>
          <a:xfrm>
            <a:off x="709930" y="4861442"/>
            <a:ext cx="5679440" cy="4605576"/>
          </a:xfrm>
          <a:prstGeom prst="rect">
            <a:avLst/>
          </a:prstGeom>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1874" name="Google Shape;1874;p66: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7: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7: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rPr lang="en-GB"/>
              <a:t>The overall effectiveness of PCVs depends on reductions in vaccine serotype and vaccine-related serotype disease and changes in non-vaccine serotype disease (replacement disease).</a:t>
            </a:r>
            <a:r>
              <a:rPr baseline="30000" lang="en-GB"/>
              <a:t>1,2</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 effects (effectiveness) of PCVs on vaccine serotypes and vaccine-related serotypes are dependent on:</a:t>
            </a:r>
            <a:r>
              <a:rPr baseline="30000" lang="en-GB"/>
              <a:t>1</a:t>
            </a:r>
            <a:endParaRPr/>
          </a:p>
          <a:p>
            <a:pPr indent="-187273" lvl="0" marL="187273" rtl="0" algn="l">
              <a:lnSpc>
                <a:spcPct val="90000"/>
              </a:lnSpc>
              <a:spcBef>
                <a:spcPts val="621"/>
              </a:spcBef>
              <a:spcAft>
                <a:spcPts val="0"/>
              </a:spcAft>
              <a:buClr>
                <a:srgbClr val="595959"/>
              </a:buClr>
              <a:buSzPts val="1200"/>
              <a:buFont typeface="Arial"/>
              <a:buChar char="•"/>
            </a:pPr>
            <a:r>
              <a:rPr lang="en-GB">
                <a:solidFill>
                  <a:srgbClr val="595959"/>
                </a:solidFill>
              </a:rPr>
              <a:t>Conjugation chemistry</a:t>
            </a:r>
            <a:endParaRPr/>
          </a:p>
          <a:p>
            <a:pPr indent="-187273" lvl="0" marL="187273" rtl="0" algn="l">
              <a:lnSpc>
                <a:spcPct val="90000"/>
              </a:lnSpc>
              <a:spcBef>
                <a:spcPts val="0"/>
              </a:spcBef>
              <a:spcAft>
                <a:spcPts val="0"/>
              </a:spcAft>
              <a:buClr>
                <a:srgbClr val="595959"/>
              </a:buClr>
              <a:buSzPts val="1200"/>
              <a:buFont typeface="Arial"/>
              <a:buChar char="•"/>
            </a:pPr>
            <a:r>
              <a:rPr lang="en-GB">
                <a:solidFill>
                  <a:srgbClr val="595959"/>
                </a:solidFill>
              </a:rPr>
              <a:t>Dosage level of each serotype</a:t>
            </a:r>
            <a:endParaRPr/>
          </a:p>
          <a:p>
            <a:pPr indent="-187273" lvl="0" marL="187273" rtl="0" algn="l">
              <a:lnSpc>
                <a:spcPct val="90000"/>
              </a:lnSpc>
              <a:spcBef>
                <a:spcPts val="0"/>
              </a:spcBef>
              <a:spcAft>
                <a:spcPts val="0"/>
              </a:spcAft>
              <a:buClr>
                <a:srgbClr val="595959"/>
              </a:buClr>
              <a:buSzPts val="1200"/>
              <a:buFont typeface="Arial"/>
              <a:buChar char="•"/>
            </a:pPr>
            <a:r>
              <a:rPr lang="en-GB">
                <a:solidFill>
                  <a:srgbClr val="595959"/>
                </a:solidFill>
              </a:rPr>
              <a:t>Carrier proteins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Reference:</a:t>
            </a:r>
            <a:endParaRPr/>
          </a:p>
          <a:p>
            <a:pPr indent="0" lvl="0" marL="0" rtl="0" algn="l">
              <a:spcBef>
                <a:spcPts val="0"/>
              </a:spcBef>
              <a:spcAft>
                <a:spcPts val="0"/>
              </a:spcAft>
              <a:buNone/>
            </a:pPr>
            <a:r>
              <a:rPr lang="en-GB"/>
              <a:t>1. </a:t>
            </a:r>
            <a:r>
              <a:rPr lang="en-GB">
                <a:solidFill>
                  <a:srgbClr val="595959"/>
                </a:solidFill>
              </a:rPr>
              <a:t>Castiglia P, et al. Hum Vaccin Immunother. 2017;13(10):2307-2315.</a:t>
            </a:r>
            <a:endParaRPr/>
          </a:p>
          <a:p>
            <a:pPr indent="0" lvl="0" marL="0" rtl="0" algn="l">
              <a:spcBef>
                <a:spcPts val="0"/>
              </a:spcBef>
              <a:spcAft>
                <a:spcPts val="0"/>
              </a:spcAft>
              <a:buNone/>
            </a:pPr>
            <a:r>
              <a:rPr lang="en-GB"/>
              <a:t>2. Hausdorff WP, et al. Expert Rev Vaccines. 2015;14(3):413-428.</a:t>
            </a:r>
            <a:endParaRPr/>
          </a:p>
          <a:p>
            <a:pPr indent="0" lvl="0" marL="0" rtl="0" algn="l">
              <a:spcBef>
                <a:spcPts val="0"/>
              </a:spcBef>
              <a:spcAft>
                <a:spcPts val="0"/>
              </a:spcAft>
              <a:buNone/>
            </a:pPr>
            <a:r>
              <a:t/>
            </a:r>
            <a:endParaRPr/>
          </a:p>
        </p:txBody>
      </p:sp>
      <p:sp>
        <p:nvSpPr>
          <p:cNvPr id="199" name="Google Shape;199;p7: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8: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8: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239" name="Google Shape;239;p8: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9:notes"/>
          <p:cNvSpPr/>
          <p:nvPr>
            <p:ph idx="2" type="sldImg"/>
          </p:nvPr>
        </p:nvSpPr>
        <p:spPr>
          <a:xfrm>
            <a:off x="139700" y="768350"/>
            <a:ext cx="6819900" cy="3836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9:notes"/>
          <p:cNvSpPr txBox="1"/>
          <p:nvPr>
            <p:ph idx="1" type="body"/>
          </p:nvPr>
        </p:nvSpPr>
        <p:spPr>
          <a:xfrm>
            <a:off x="709930" y="4861442"/>
            <a:ext cx="5679440" cy="4605576"/>
          </a:xfrm>
          <a:prstGeom prst="rect">
            <a:avLst/>
          </a:prstGeom>
          <a:noFill/>
          <a:ln>
            <a:noFill/>
          </a:ln>
        </p:spPr>
        <p:txBody>
          <a:bodyPr anchorCtr="0" anchor="t" bIns="47300" lIns="94600" spcFirstLastPara="1" rIns="94600" wrap="square" tIns="47300">
            <a:noAutofit/>
          </a:bodyPr>
          <a:lstStyle/>
          <a:p>
            <a:pPr indent="0" lvl="0" marL="0" rtl="0" algn="l">
              <a:spcBef>
                <a:spcPts val="0"/>
              </a:spcBef>
              <a:spcAft>
                <a:spcPts val="0"/>
              </a:spcAft>
              <a:buNone/>
            </a:pPr>
            <a:r>
              <a:t/>
            </a:r>
            <a:endParaRPr/>
          </a:p>
        </p:txBody>
      </p:sp>
      <p:sp>
        <p:nvSpPr>
          <p:cNvPr id="257" name="Google Shape;257;p9:notes"/>
          <p:cNvSpPr txBox="1"/>
          <p:nvPr>
            <p:ph idx="12" type="sldNum"/>
          </p:nvPr>
        </p:nvSpPr>
        <p:spPr>
          <a:xfrm>
            <a:off x="4021294" y="9721107"/>
            <a:ext cx="3076364" cy="511730"/>
          </a:xfrm>
          <a:prstGeom prst="rect">
            <a:avLst/>
          </a:prstGeom>
          <a:noFill/>
          <a:ln>
            <a:noFill/>
          </a:ln>
        </p:spPr>
        <p:txBody>
          <a:bodyPr anchorCtr="0" anchor="b" bIns="47300" lIns="94600" spcFirstLastPara="1" rIns="94600" wrap="square" tIns="473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6.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titolo">
  <p:cSld name="Diapositiva titolo">
    <p:spTree>
      <p:nvGrpSpPr>
        <p:cNvPr id="18" name="Shape 18"/>
        <p:cNvGrpSpPr/>
        <p:nvPr/>
      </p:nvGrpSpPr>
      <p:grpSpPr>
        <a:xfrm>
          <a:off x="0" y="0"/>
          <a:ext cx="0" cy="0"/>
          <a:chOff x="0" y="0"/>
          <a:chExt cx="0" cy="0"/>
        </a:xfrm>
      </p:grpSpPr>
      <p:pic>
        <p:nvPicPr>
          <p:cNvPr id="19" name="Google Shape;19;p2"/>
          <p:cNvPicPr preferRelativeResize="0"/>
          <p:nvPr/>
        </p:nvPicPr>
        <p:blipFill rotWithShape="1">
          <a:blip r:embed="rId2">
            <a:alphaModFix/>
          </a:blip>
          <a:srcRect b="0" l="88" r="322" t="0"/>
          <a:stretch/>
        </p:blipFill>
        <p:spPr>
          <a:xfrm>
            <a:off x="0" y="2"/>
            <a:ext cx="12188825" cy="6857107"/>
          </a:xfrm>
          <a:prstGeom prst="rect">
            <a:avLst/>
          </a:prstGeom>
          <a:noFill/>
          <a:ln>
            <a:noFill/>
          </a:ln>
        </p:spPr>
      </p:pic>
      <p:sp>
        <p:nvSpPr>
          <p:cNvPr id="20" name="Google Shape;20;p2"/>
          <p:cNvSpPr txBox="1"/>
          <p:nvPr>
            <p:ph type="ctrTitle"/>
          </p:nvPr>
        </p:nvSpPr>
        <p:spPr>
          <a:xfrm>
            <a:off x="873127" y="2327901"/>
            <a:ext cx="5947804" cy="498598"/>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006782"/>
              </a:buClr>
              <a:buSzPts val="3599"/>
              <a:buFont typeface="Arial"/>
              <a:buNone/>
              <a:defRPr b="1" sz="3599">
                <a:solidFill>
                  <a:srgbClr val="00678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
          <p:cNvSpPr txBox="1"/>
          <p:nvPr>
            <p:ph idx="1" type="subTitle"/>
          </p:nvPr>
        </p:nvSpPr>
        <p:spPr>
          <a:xfrm>
            <a:off x="873125" y="3429000"/>
            <a:ext cx="5947805" cy="33227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6"/>
              </a:buClr>
              <a:buSzPts val="2398"/>
              <a:buNone/>
              <a:defRPr i="0" sz="2398">
                <a:solidFill>
                  <a:schemeClr val="accent6"/>
                </a:solidFill>
              </a:defRPr>
            </a:lvl1pPr>
            <a:lvl2pPr lvl="1" algn="ctr">
              <a:lnSpc>
                <a:spcPct val="90000"/>
              </a:lnSpc>
              <a:spcBef>
                <a:spcPts val="1200"/>
              </a:spcBef>
              <a:spcAft>
                <a:spcPts val="0"/>
              </a:spcAft>
              <a:buSzPts val="1799"/>
              <a:buNone/>
              <a:defRPr>
                <a:solidFill>
                  <a:srgbClr val="888888"/>
                </a:solidFill>
              </a:defRPr>
            </a:lvl2pPr>
            <a:lvl3pPr lvl="2" algn="ctr">
              <a:lnSpc>
                <a:spcPct val="90000"/>
              </a:lnSpc>
              <a:spcBef>
                <a:spcPts val="700"/>
              </a:spcBef>
              <a:spcAft>
                <a:spcPts val="0"/>
              </a:spcAft>
              <a:buClr>
                <a:srgbClr val="888888"/>
              </a:buClr>
              <a:buSzPts val="1500"/>
              <a:buNone/>
              <a:defRPr>
                <a:solidFill>
                  <a:srgbClr val="888888"/>
                </a:solidFill>
              </a:defRPr>
            </a:lvl3pPr>
            <a:lvl4pPr lvl="3" algn="ctr">
              <a:spcBef>
                <a:spcPts val="533"/>
              </a:spcBef>
              <a:spcAft>
                <a:spcPts val="0"/>
              </a:spcAft>
              <a:buClr>
                <a:srgbClr val="888888"/>
              </a:buClr>
              <a:buSzPts val="2665"/>
              <a:buNone/>
              <a:defRPr>
                <a:solidFill>
                  <a:srgbClr val="888888"/>
                </a:solidFill>
              </a:defRPr>
            </a:lvl4pPr>
            <a:lvl5pPr lvl="4" algn="ctr">
              <a:spcBef>
                <a:spcPts val="533"/>
              </a:spcBef>
              <a:spcAft>
                <a:spcPts val="0"/>
              </a:spcAft>
              <a:buClr>
                <a:srgbClr val="888888"/>
              </a:buClr>
              <a:buSzPts val="2665"/>
              <a:buNone/>
              <a:defRPr>
                <a:solidFill>
                  <a:srgbClr val="888888"/>
                </a:solidFill>
              </a:defRPr>
            </a:lvl5pPr>
            <a:lvl6pPr lvl="5" algn="ctr">
              <a:spcBef>
                <a:spcPts val="533"/>
              </a:spcBef>
              <a:spcAft>
                <a:spcPts val="0"/>
              </a:spcAft>
              <a:buClr>
                <a:srgbClr val="888888"/>
              </a:buClr>
              <a:buSzPts val="2665"/>
              <a:buNone/>
              <a:defRPr>
                <a:solidFill>
                  <a:srgbClr val="888888"/>
                </a:solidFill>
              </a:defRPr>
            </a:lvl6pPr>
            <a:lvl7pPr lvl="6" algn="ctr">
              <a:spcBef>
                <a:spcPts val="533"/>
              </a:spcBef>
              <a:spcAft>
                <a:spcPts val="0"/>
              </a:spcAft>
              <a:buClr>
                <a:srgbClr val="888888"/>
              </a:buClr>
              <a:buSzPts val="2665"/>
              <a:buNone/>
              <a:defRPr>
                <a:solidFill>
                  <a:srgbClr val="888888"/>
                </a:solidFill>
              </a:defRPr>
            </a:lvl7pPr>
            <a:lvl8pPr lvl="7" algn="ctr">
              <a:spcBef>
                <a:spcPts val="533"/>
              </a:spcBef>
              <a:spcAft>
                <a:spcPts val="0"/>
              </a:spcAft>
              <a:buClr>
                <a:srgbClr val="888888"/>
              </a:buClr>
              <a:buSzPts val="2665"/>
              <a:buNone/>
              <a:defRPr>
                <a:solidFill>
                  <a:srgbClr val="888888"/>
                </a:solidFill>
              </a:defRPr>
            </a:lvl8pPr>
            <a:lvl9pPr lvl="8" algn="ctr">
              <a:spcBef>
                <a:spcPts val="533"/>
              </a:spcBef>
              <a:spcAft>
                <a:spcPts val="0"/>
              </a:spcAft>
              <a:buClr>
                <a:srgbClr val="888888"/>
              </a:buClr>
              <a:buSzPts val="2665"/>
              <a:buNone/>
              <a:defRPr>
                <a:solidFill>
                  <a:srgbClr val="888888"/>
                </a:solidFill>
              </a:defRPr>
            </a:lvl9pPr>
          </a:lstStyle>
          <a:p/>
        </p:txBody>
      </p:sp>
      <p:pic>
        <p:nvPicPr>
          <p:cNvPr id="22" name="Google Shape;22;p2"/>
          <p:cNvPicPr preferRelativeResize="0"/>
          <p:nvPr/>
        </p:nvPicPr>
        <p:blipFill rotWithShape="1">
          <a:blip r:embed="rId3">
            <a:alphaModFix/>
          </a:blip>
          <a:srcRect b="0" l="0" r="0" t="0"/>
          <a:stretch/>
        </p:blipFill>
        <p:spPr>
          <a:xfrm>
            <a:off x="11049461" y="5959412"/>
            <a:ext cx="967914" cy="698624"/>
          </a:xfrm>
          <a:prstGeom prst="rect">
            <a:avLst/>
          </a:prstGeom>
          <a:noFill/>
          <a:ln>
            <a:noFill/>
          </a:ln>
        </p:spPr>
      </p:pic>
    </p:spTree>
  </p:cSld>
  <p:clrMapOvr>
    <a:masterClrMapping/>
  </p:clrMapOvr>
  <p:extLst>
    <p:ext uri="{DCECCB84-F9BA-43D5-87BE-67443E8EF086}">
      <p15:sldGuideLst>
        <p15:guide id="1" pos="55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and Content">
  <p:cSld name="3_Title and Content">
    <p:spTree>
      <p:nvGrpSpPr>
        <p:cNvPr id="63" name="Shape 63"/>
        <p:cNvGrpSpPr/>
        <p:nvPr/>
      </p:nvGrpSpPr>
      <p:grpSpPr>
        <a:xfrm>
          <a:off x="0" y="0"/>
          <a:ext cx="0" cy="0"/>
          <a:chOff x="0" y="0"/>
          <a:chExt cx="0" cy="0"/>
        </a:xfrm>
      </p:grpSpPr>
      <p:sp>
        <p:nvSpPr>
          <p:cNvPr id="64" name="Google Shape;64;p12"/>
          <p:cNvSpPr/>
          <p:nvPr/>
        </p:nvSpPr>
        <p:spPr>
          <a:xfrm>
            <a:off x="10859904" y="287339"/>
            <a:ext cx="964949" cy="612775"/>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72000" lIns="72000" spcFirstLastPara="1" rIns="72000" wrap="square" tIns="72000">
            <a:noAutofit/>
          </a:bodyPr>
          <a:lstStyle/>
          <a:p>
            <a:pPr indent="-104775" lvl="0" marL="180975" marR="0" rtl="0" algn="ctr">
              <a:spcBef>
                <a:spcPts val="0"/>
              </a:spcBef>
              <a:spcAft>
                <a:spcPts val="0"/>
              </a:spcAft>
              <a:buClr>
                <a:schemeClr val="lt1"/>
              </a:buClr>
              <a:buSzPts val="1200"/>
              <a:buFont typeface="Arial"/>
              <a:buNone/>
            </a:pPr>
            <a:r>
              <a:t/>
            </a:r>
            <a:endParaRPr b="1" sz="1200">
              <a:solidFill>
                <a:srgbClr val="FFFFFF"/>
              </a:solidFill>
              <a:latin typeface="Arial"/>
              <a:ea typeface="Arial"/>
              <a:cs typeface="Arial"/>
              <a:sym typeface="Arial"/>
            </a:endParaRPr>
          </a:p>
        </p:txBody>
      </p:sp>
      <p:sp>
        <p:nvSpPr>
          <p:cNvPr id="65" name="Google Shape;65;p12"/>
          <p:cNvSpPr txBox="1"/>
          <p:nvPr>
            <p:ph type="title"/>
          </p:nvPr>
        </p:nvSpPr>
        <p:spPr>
          <a:xfrm>
            <a:off x="486706" y="294810"/>
            <a:ext cx="10100221" cy="338554"/>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2"/>
          <p:cNvSpPr txBox="1"/>
          <p:nvPr>
            <p:ph idx="1" type="body"/>
          </p:nvPr>
        </p:nvSpPr>
        <p:spPr>
          <a:xfrm>
            <a:off x="486706" y="1196152"/>
            <a:ext cx="11228109" cy="4658549"/>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800"/>
              </a:spcBef>
              <a:spcAft>
                <a:spcPts val="0"/>
              </a:spcAft>
              <a:buClr>
                <a:schemeClr val="dk1"/>
              </a:buClr>
              <a:buSzPts val="2000"/>
              <a:buNone/>
              <a:defRPr>
                <a:solidFill>
                  <a:schemeClr val="dk1"/>
                </a:solidFill>
              </a:defRPr>
            </a:lvl1pPr>
            <a:lvl2pPr indent="-342900" lvl="1" marL="914400" algn="l">
              <a:lnSpc>
                <a:spcPct val="90000"/>
              </a:lnSpc>
              <a:spcBef>
                <a:spcPts val="1200"/>
              </a:spcBef>
              <a:spcAft>
                <a:spcPts val="0"/>
              </a:spcAft>
              <a:buSzPts val="1800"/>
              <a:buChar char="▪"/>
              <a:defRPr>
                <a:solidFill>
                  <a:schemeClr val="dk1"/>
                </a:solidFill>
              </a:defRPr>
            </a:lvl2pPr>
            <a:lvl3pPr indent="-323850" lvl="2" marL="1371600" algn="l">
              <a:lnSpc>
                <a:spcPct val="90000"/>
              </a:lnSpc>
              <a:spcBef>
                <a:spcPts val="700"/>
              </a:spcBef>
              <a:spcAft>
                <a:spcPts val="0"/>
              </a:spcAft>
              <a:buClr>
                <a:schemeClr val="dk1"/>
              </a:buClr>
              <a:buSzPts val="1500"/>
              <a:buChar char="−"/>
              <a:defRPr>
                <a:solidFill>
                  <a:schemeClr val="dk1"/>
                </a:solidFill>
              </a:defRPr>
            </a:lvl3pPr>
            <a:lvl4pPr indent="-397891" lvl="3" marL="1828800" algn="l">
              <a:spcBef>
                <a:spcPts val="533"/>
              </a:spcBef>
              <a:spcAft>
                <a:spcPts val="0"/>
              </a:spcAft>
              <a:buClr>
                <a:schemeClr val="dk1"/>
              </a:buClr>
              <a:buSzPts val="2666"/>
              <a:buChar char="–"/>
              <a:defRPr>
                <a:solidFill>
                  <a:schemeClr val="dk1"/>
                </a:solidFill>
              </a:defRPr>
            </a:lvl4pPr>
            <a:lvl5pPr indent="-397891" lvl="4" marL="2286000" algn="l">
              <a:spcBef>
                <a:spcPts val="533"/>
              </a:spcBef>
              <a:spcAft>
                <a:spcPts val="0"/>
              </a:spcAft>
              <a:buClr>
                <a:schemeClr val="dk1"/>
              </a:buClr>
              <a:buSzPts val="2666"/>
              <a:buChar char="»"/>
              <a:defRPr>
                <a:solidFill>
                  <a:schemeClr val="dk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7" name="Google Shape;67;p12"/>
          <p:cNvSpPr txBox="1"/>
          <p:nvPr>
            <p:ph idx="2" type="body"/>
          </p:nvPr>
        </p:nvSpPr>
        <p:spPr>
          <a:xfrm>
            <a:off x="486705" y="692554"/>
            <a:ext cx="10127730" cy="23495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800"/>
              </a:spcBef>
              <a:spcAft>
                <a:spcPts val="0"/>
              </a:spcAft>
              <a:buClr>
                <a:schemeClr val="accent6"/>
              </a:buClr>
              <a:buSzPts val="1800"/>
              <a:buNone/>
              <a:defRPr sz="1800"/>
            </a:lvl1pPr>
            <a:lvl2pPr indent="-228600" lvl="1" marL="914400" algn="l">
              <a:lnSpc>
                <a:spcPct val="90000"/>
              </a:lnSpc>
              <a:spcBef>
                <a:spcPts val="1200"/>
              </a:spcBef>
              <a:spcAft>
                <a:spcPts val="0"/>
              </a:spcAft>
              <a:buSzPts val="1800"/>
              <a:buNone/>
              <a:defRPr/>
            </a:lvl2pPr>
            <a:lvl3pPr indent="-228600" lvl="2" marL="1371600" algn="l">
              <a:lnSpc>
                <a:spcPct val="90000"/>
              </a:lnSpc>
              <a:spcBef>
                <a:spcPts val="700"/>
              </a:spcBef>
              <a:spcAft>
                <a:spcPts val="0"/>
              </a:spcAft>
              <a:buClr>
                <a:srgbClr val="595959"/>
              </a:buClr>
              <a:buSzPts val="1500"/>
              <a:buNone/>
              <a:defRPr/>
            </a:lvl3pPr>
            <a:lvl4pPr indent="-228600" lvl="3" marL="1828800" algn="l">
              <a:spcBef>
                <a:spcPts val="533"/>
              </a:spcBef>
              <a:spcAft>
                <a:spcPts val="0"/>
              </a:spcAft>
              <a:buClr>
                <a:srgbClr val="AA846A"/>
              </a:buClr>
              <a:buSzPts val="2666"/>
              <a:buNone/>
              <a:defRPr/>
            </a:lvl4pPr>
            <a:lvl5pPr indent="-228600" lvl="4" marL="2286000" algn="l">
              <a:spcBef>
                <a:spcPts val="533"/>
              </a:spcBef>
              <a:spcAft>
                <a:spcPts val="0"/>
              </a:spcAft>
              <a:buClr>
                <a:srgbClr val="AA846A"/>
              </a:buClr>
              <a:buSzPts val="2666"/>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8" name="Google Shape;68;p12"/>
          <p:cNvSpPr txBox="1"/>
          <p:nvPr>
            <p:ph idx="3" type="body"/>
          </p:nvPr>
        </p:nvSpPr>
        <p:spPr>
          <a:xfrm>
            <a:off x="492629" y="6070398"/>
            <a:ext cx="11258161" cy="1108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1800"/>
              </a:spcBef>
              <a:spcAft>
                <a:spcPts val="0"/>
              </a:spcAft>
              <a:buClr>
                <a:schemeClr val="accent6"/>
              </a:buClr>
              <a:buSzPts val="800"/>
              <a:buNone/>
              <a:defRPr sz="800"/>
            </a:lvl1pPr>
            <a:lvl2pPr indent="-228600" lvl="1" marL="914400" algn="l">
              <a:lnSpc>
                <a:spcPct val="90000"/>
              </a:lnSpc>
              <a:spcBef>
                <a:spcPts val="1200"/>
              </a:spcBef>
              <a:spcAft>
                <a:spcPts val="0"/>
              </a:spcAft>
              <a:buSzPts val="800"/>
              <a:buNone/>
              <a:defRPr sz="800"/>
            </a:lvl2pPr>
            <a:lvl3pPr indent="-228600" lvl="2" marL="1371600" algn="l">
              <a:lnSpc>
                <a:spcPct val="90000"/>
              </a:lnSpc>
              <a:spcBef>
                <a:spcPts val="700"/>
              </a:spcBef>
              <a:spcAft>
                <a:spcPts val="0"/>
              </a:spcAft>
              <a:buClr>
                <a:srgbClr val="595959"/>
              </a:buClr>
              <a:buSzPts val="800"/>
              <a:buNone/>
              <a:defRPr sz="800"/>
            </a:lvl3pPr>
            <a:lvl4pPr indent="-228600" lvl="3" marL="1828800" algn="l">
              <a:spcBef>
                <a:spcPts val="160"/>
              </a:spcBef>
              <a:spcAft>
                <a:spcPts val="0"/>
              </a:spcAft>
              <a:buClr>
                <a:srgbClr val="AA846A"/>
              </a:buClr>
              <a:buSzPts val="800"/>
              <a:buNone/>
              <a:defRPr sz="800"/>
            </a:lvl4pPr>
            <a:lvl5pPr indent="-228600" lvl="4" marL="2286000" algn="l">
              <a:spcBef>
                <a:spcPts val="160"/>
              </a:spcBef>
              <a:spcAft>
                <a:spcPts val="0"/>
              </a:spcAft>
              <a:buClr>
                <a:srgbClr val="AA846A"/>
              </a:buClr>
              <a:buSzPts val="800"/>
              <a:buNone/>
              <a:defRPr sz="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9" name="Google Shape;69;p1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0" name="Google Shape;70;p1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71" name="Shape 71"/>
        <p:cNvGrpSpPr/>
        <p:nvPr/>
      </p:nvGrpSpPr>
      <p:grpSpPr>
        <a:xfrm>
          <a:off x="0" y="0"/>
          <a:ext cx="0" cy="0"/>
          <a:chOff x="0" y="0"/>
          <a:chExt cx="0" cy="0"/>
        </a:xfrm>
      </p:grpSpPr>
      <p:cxnSp>
        <p:nvCxnSpPr>
          <p:cNvPr id="72" name="Google Shape;72;p13"/>
          <p:cNvCxnSpPr/>
          <p:nvPr/>
        </p:nvCxnSpPr>
        <p:spPr>
          <a:xfrm>
            <a:off x="499404" y="6323013"/>
            <a:ext cx="11219644" cy="0"/>
          </a:xfrm>
          <a:prstGeom prst="straightConnector1">
            <a:avLst/>
          </a:prstGeom>
          <a:noFill/>
          <a:ln cap="flat" cmpd="sng" w="12700">
            <a:solidFill>
              <a:schemeClr val="accent2"/>
            </a:solidFill>
            <a:prstDash val="solid"/>
            <a:round/>
            <a:headEnd len="sm" w="sm" type="none"/>
            <a:tailEnd len="sm" w="sm" type="none"/>
          </a:ln>
        </p:spPr>
      </p:cxnSp>
      <p:sp>
        <p:nvSpPr>
          <p:cNvPr id="73" name="Google Shape;73;p1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4" name="Google Shape;74;p1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5" name="Google Shape;75;p13"/>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showMasterSp="0">
  <p:cSld name="Custom Layout">
    <p:spTree>
      <p:nvGrpSpPr>
        <p:cNvPr id="76" name="Shape 76"/>
        <p:cNvGrpSpPr/>
        <p:nvPr/>
      </p:nvGrpSpPr>
      <p:grpSpPr>
        <a:xfrm>
          <a:off x="0" y="0"/>
          <a:ext cx="0" cy="0"/>
          <a:chOff x="0" y="0"/>
          <a:chExt cx="0" cy="0"/>
        </a:xfrm>
      </p:grpSpPr>
      <p:sp>
        <p:nvSpPr>
          <p:cNvPr id="77" name="Google Shape;77;p14"/>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Title and Content" showMasterSp="0" type="obj">
  <p:cSld name="OBJECT">
    <p:spTree>
      <p:nvGrpSpPr>
        <p:cNvPr id="78" name="Shape 78"/>
        <p:cNvGrpSpPr/>
        <p:nvPr/>
      </p:nvGrpSpPr>
      <p:grpSpPr>
        <a:xfrm>
          <a:off x="0" y="0"/>
          <a:ext cx="0" cy="0"/>
          <a:chOff x="0" y="0"/>
          <a:chExt cx="0" cy="0"/>
        </a:xfrm>
      </p:grpSpPr>
      <p:sp>
        <p:nvSpPr>
          <p:cNvPr id="79" name="Google Shape;79;p15"/>
          <p:cNvSpPr txBox="1"/>
          <p:nvPr>
            <p:ph type="title"/>
          </p:nvPr>
        </p:nvSpPr>
        <p:spPr>
          <a:xfrm>
            <a:off x="321650" y="177800"/>
            <a:ext cx="11627888" cy="1003300"/>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2400"/>
              <a:buFont typeface="Calibri"/>
              <a:buNone/>
              <a:defRPr sz="2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5"/>
          <p:cNvSpPr txBox="1"/>
          <p:nvPr>
            <p:ph idx="1" type="body"/>
          </p:nvPr>
        </p:nvSpPr>
        <p:spPr>
          <a:xfrm>
            <a:off x="335273" y="1412876"/>
            <a:ext cx="11614265" cy="5256213"/>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800"/>
              </a:spcBef>
              <a:spcAft>
                <a:spcPts val="0"/>
              </a:spcAft>
              <a:buClr>
                <a:schemeClr val="accent6"/>
              </a:buClr>
              <a:buSzPts val="2000"/>
              <a:buNone/>
              <a:defRPr>
                <a:latin typeface="Calibri"/>
                <a:ea typeface="Calibri"/>
                <a:cs typeface="Calibri"/>
                <a:sym typeface="Calibri"/>
              </a:defRPr>
            </a:lvl1pPr>
            <a:lvl2pPr indent="-342900" lvl="1" marL="914400" algn="l">
              <a:lnSpc>
                <a:spcPct val="90000"/>
              </a:lnSpc>
              <a:spcBef>
                <a:spcPts val="1200"/>
              </a:spcBef>
              <a:spcAft>
                <a:spcPts val="0"/>
              </a:spcAft>
              <a:buSzPts val="1800"/>
              <a:buChar char="▪"/>
              <a:defRPr>
                <a:latin typeface="Calibri"/>
                <a:ea typeface="Calibri"/>
                <a:cs typeface="Calibri"/>
                <a:sym typeface="Calibri"/>
              </a:defRPr>
            </a:lvl2pPr>
            <a:lvl3pPr indent="-323850" lvl="2" marL="1371600" algn="l">
              <a:lnSpc>
                <a:spcPct val="90000"/>
              </a:lnSpc>
              <a:spcBef>
                <a:spcPts val="700"/>
              </a:spcBef>
              <a:spcAft>
                <a:spcPts val="0"/>
              </a:spcAft>
              <a:buClr>
                <a:srgbClr val="595959"/>
              </a:buClr>
              <a:buSzPts val="1500"/>
              <a:buChar char="−"/>
              <a:defRPr>
                <a:latin typeface="Calibri"/>
                <a:ea typeface="Calibri"/>
                <a:cs typeface="Calibri"/>
                <a:sym typeface="Calibri"/>
              </a:defRPr>
            </a:lvl3pPr>
            <a:lvl4pPr indent="-397891" lvl="3" marL="1828800" algn="l">
              <a:spcBef>
                <a:spcPts val="533"/>
              </a:spcBef>
              <a:spcAft>
                <a:spcPts val="0"/>
              </a:spcAft>
              <a:buClr>
                <a:srgbClr val="AA846A"/>
              </a:buClr>
              <a:buSzPts val="2666"/>
              <a:buChar char="–"/>
              <a:defRPr>
                <a:latin typeface="Calibri"/>
                <a:ea typeface="Calibri"/>
                <a:cs typeface="Calibri"/>
                <a:sym typeface="Calibri"/>
              </a:defRPr>
            </a:lvl4pPr>
            <a:lvl5pPr indent="-397891" lvl="4" marL="2286000" algn="l">
              <a:spcBef>
                <a:spcPts val="533"/>
              </a:spcBef>
              <a:spcAft>
                <a:spcPts val="0"/>
              </a:spcAft>
              <a:buClr>
                <a:srgbClr val="AA846A"/>
              </a:buClr>
              <a:buSzPts val="2666"/>
              <a:buChar char="»"/>
              <a:defRPr>
                <a:latin typeface="Calibri"/>
                <a:ea typeface="Calibri"/>
                <a:cs typeface="Calibri"/>
                <a:sym typeface="Calibri"/>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81" name="Shape 81"/>
        <p:cNvGrpSpPr/>
        <p:nvPr/>
      </p:nvGrpSpPr>
      <p:grpSpPr>
        <a:xfrm>
          <a:off x="0" y="0"/>
          <a:ext cx="0" cy="0"/>
          <a:chOff x="0" y="0"/>
          <a:chExt cx="0" cy="0"/>
        </a:xfrm>
      </p:grpSpPr>
      <p:sp>
        <p:nvSpPr>
          <p:cNvPr id="82" name="Google Shape;82;p16"/>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6"/>
          <p:cNvSpPr txBox="1"/>
          <p:nvPr>
            <p:ph idx="1" type="body"/>
          </p:nvPr>
        </p:nvSpPr>
        <p:spPr>
          <a:xfrm>
            <a:off x="527246" y="1412776"/>
            <a:ext cx="11134337" cy="4896544"/>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800"/>
              </a:spcBef>
              <a:spcAft>
                <a:spcPts val="0"/>
              </a:spcAft>
              <a:buClr>
                <a:schemeClr val="lt2"/>
              </a:buClr>
              <a:buSzPts val="2000"/>
              <a:buNone/>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700"/>
              </a:spcBef>
              <a:spcAft>
                <a:spcPts val="0"/>
              </a:spcAft>
              <a:buClr>
                <a:srgbClr val="595959"/>
              </a:buClr>
              <a:buSzPts val="1800"/>
              <a:buChar char="−"/>
              <a:defRPr/>
            </a:lvl3pPr>
            <a:lvl4pPr indent="-342900" lvl="3" marL="1828800" algn="l">
              <a:spcBef>
                <a:spcPts val="360"/>
              </a:spcBef>
              <a:spcAft>
                <a:spcPts val="0"/>
              </a:spcAft>
              <a:buClr>
                <a:srgbClr val="AA846A"/>
              </a:buClr>
              <a:buSzPts val="1800"/>
              <a:buChar char="–"/>
              <a:defRPr/>
            </a:lvl4pPr>
            <a:lvl5pPr indent="-342900" lvl="4" marL="2286000" algn="l">
              <a:spcBef>
                <a:spcPts val="360"/>
              </a:spcBef>
              <a:spcAft>
                <a:spcPts val="0"/>
              </a:spcAft>
              <a:buClr>
                <a:srgbClr val="AA846A"/>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4" name="Google Shape;84;p16"/>
          <p:cNvSpPr txBox="1"/>
          <p:nvPr>
            <p:ph idx="2" type="body"/>
          </p:nvPr>
        </p:nvSpPr>
        <p:spPr>
          <a:xfrm>
            <a:off x="523740" y="707459"/>
            <a:ext cx="9890029" cy="41728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800"/>
              </a:spcBef>
              <a:spcAft>
                <a:spcPts val="0"/>
              </a:spcAft>
              <a:buClr>
                <a:schemeClr val="accent6"/>
              </a:buClr>
              <a:buSzPts val="1799"/>
              <a:buNone/>
              <a:defRPr sz="1799">
                <a:latin typeface="Arial"/>
                <a:ea typeface="Arial"/>
                <a:cs typeface="Arial"/>
                <a:sym typeface="Arial"/>
              </a:defRPr>
            </a:lvl1pPr>
            <a:lvl2pPr indent="-228600" lvl="1" marL="914400" algn="l">
              <a:lnSpc>
                <a:spcPct val="90000"/>
              </a:lnSpc>
              <a:spcBef>
                <a:spcPts val="1200"/>
              </a:spcBef>
              <a:spcAft>
                <a:spcPts val="0"/>
              </a:spcAft>
              <a:buSzPts val="1800"/>
              <a:buNone/>
              <a:defRPr>
                <a:latin typeface="Cambria"/>
                <a:ea typeface="Cambria"/>
                <a:cs typeface="Cambria"/>
                <a:sym typeface="Cambria"/>
              </a:defRPr>
            </a:lvl2pPr>
            <a:lvl3pPr indent="-228600" lvl="2" marL="1371600" algn="l">
              <a:lnSpc>
                <a:spcPct val="90000"/>
              </a:lnSpc>
              <a:spcBef>
                <a:spcPts val="700"/>
              </a:spcBef>
              <a:spcAft>
                <a:spcPts val="0"/>
              </a:spcAft>
              <a:buClr>
                <a:srgbClr val="595959"/>
              </a:buClr>
              <a:buSzPts val="1500"/>
              <a:buNone/>
              <a:defRPr>
                <a:latin typeface="Cambria"/>
                <a:ea typeface="Cambria"/>
                <a:cs typeface="Cambria"/>
                <a:sym typeface="Cambria"/>
              </a:defRPr>
            </a:lvl3pPr>
            <a:lvl4pPr indent="-228600" lvl="3" marL="1828800" algn="l">
              <a:spcBef>
                <a:spcPts val="533"/>
              </a:spcBef>
              <a:spcAft>
                <a:spcPts val="0"/>
              </a:spcAft>
              <a:buClr>
                <a:srgbClr val="AA846A"/>
              </a:buClr>
              <a:buSzPts val="2666"/>
              <a:buNone/>
              <a:defRPr>
                <a:latin typeface="Cambria"/>
                <a:ea typeface="Cambria"/>
                <a:cs typeface="Cambria"/>
                <a:sym typeface="Cambria"/>
              </a:defRPr>
            </a:lvl4pPr>
            <a:lvl5pPr indent="-228600" lvl="4" marL="2286000" algn="l">
              <a:spcBef>
                <a:spcPts val="533"/>
              </a:spcBef>
              <a:spcAft>
                <a:spcPts val="0"/>
              </a:spcAft>
              <a:buClr>
                <a:srgbClr val="AA846A"/>
              </a:buClr>
              <a:buSzPts val="2666"/>
              <a:buNone/>
              <a:defRPr>
                <a:latin typeface="Cambria"/>
                <a:ea typeface="Cambria"/>
                <a:cs typeface="Cambria"/>
                <a:sym typeface="Cambria"/>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5" name="Google Shape;85;p1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titolo">
  <p:cSld name="Diapositiva titolo">
    <p:spTree>
      <p:nvGrpSpPr>
        <p:cNvPr id="86" name="Shape 86"/>
        <p:cNvGrpSpPr/>
        <p:nvPr/>
      </p:nvGrpSpPr>
      <p:grpSpPr>
        <a:xfrm>
          <a:off x="0" y="0"/>
          <a:ext cx="0" cy="0"/>
          <a:chOff x="0" y="0"/>
          <a:chExt cx="0" cy="0"/>
        </a:xfrm>
      </p:grpSpPr>
      <p:pic>
        <p:nvPicPr>
          <p:cNvPr id="87" name="Google Shape;87;p17"/>
          <p:cNvPicPr preferRelativeResize="0"/>
          <p:nvPr/>
        </p:nvPicPr>
        <p:blipFill rotWithShape="1">
          <a:blip r:embed="rId2">
            <a:alphaModFix/>
          </a:blip>
          <a:srcRect b="0" l="118" r="353" t="0"/>
          <a:stretch/>
        </p:blipFill>
        <p:spPr>
          <a:xfrm>
            <a:off x="0" y="0"/>
            <a:ext cx="12188825" cy="6857107"/>
          </a:xfrm>
          <a:prstGeom prst="rect">
            <a:avLst/>
          </a:prstGeom>
          <a:noFill/>
          <a:ln>
            <a:noFill/>
          </a:ln>
        </p:spPr>
      </p:pic>
      <p:sp>
        <p:nvSpPr>
          <p:cNvPr id="88" name="Google Shape;88;p17"/>
          <p:cNvSpPr txBox="1"/>
          <p:nvPr>
            <p:ph type="ctrTitle"/>
          </p:nvPr>
        </p:nvSpPr>
        <p:spPr>
          <a:xfrm>
            <a:off x="873126" y="2327901"/>
            <a:ext cx="5947804" cy="498598"/>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rgbClr val="006782"/>
              </a:buClr>
              <a:buSzPts val="3600"/>
              <a:buFont typeface="Arial"/>
              <a:buNone/>
              <a:defRPr b="1" sz="3600">
                <a:solidFill>
                  <a:srgbClr val="00678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7"/>
          <p:cNvSpPr txBox="1"/>
          <p:nvPr>
            <p:ph idx="1" type="subTitle"/>
          </p:nvPr>
        </p:nvSpPr>
        <p:spPr>
          <a:xfrm>
            <a:off x="873125" y="3429000"/>
            <a:ext cx="5947805" cy="33227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6"/>
              </a:buClr>
              <a:buSzPts val="2399"/>
              <a:buNone/>
              <a:defRPr i="0" sz="2399">
                <a:solidFill>
                  <a:schemeClr val="accent6"/>
                </a:solidFill>
              </a:defRPr>
            </a:lvl1pPr>
            <a:lvl2pPr lvl="1" algn="ctr">
              <a:lnSpc>
                <a:spcPct val="90000"/>
              </a:lnSpc>
              <a:spcBef>
                <a:spcPts val="1200"/>
              </a:spcBef>
              <a:spcAft>
                <a:spcPts val="0"/>
              </a:spcAft>
              <a:buSzPts val="1800"/>
              <a:buNone/>
              <a:defRPr>
                <a:solidFill>
                  <a:srgbClr val="888888"/>
                </a:solidFill>
              </a:defRPr>
            </a:lvl2pPr>
            <a:lvl3pPr lvl="2" algn="ctr">
              <a:lnSpc>
                <a:spcPct val="90000"/>
              </a:lnSpc>
              <a:spcBef>
                <a:spcPts val="700"/>
              </a:spcBef>
              <a:spcAft>
                <a:spcPts val="0"/>
              </a:spcAft>
              <a:buClr>
                <a:srgbClr val="888888"/>
              </a:buClr>
              <a:buSzPts val="1500"/>
              <a:buNone/>
              <a:defRPr>
                <a:solidFill>
                  <a:srgbClr val="888888"/>
                </a:solidFill>
              </a:defRPr>
            </a:lvl3pPr>
            <a:lvl4pPr lvl="3" algn="ctr">
              <a:spcBef>
                <a:spcPts val="533"/>
              </a:spcBef>
              <a:spcAft>
                <a:spcPts val="0"/>
              </a:spcAft>
              <a:buClr>
                <a:srgbClr val="888888"/>
              </a:buClr>
              <a:buSzPts val="2666"/>
              <a:buNone/>
              <a:defRPr>
                <a:solidFill>
                  <a:srgbClr val="888888"/>
                </a:solidFill>
              </a:defRPr>
            </a:lvl4pPr>
            <a:lvl5pPr lvl="4" algn="ctr">
              <a:spcBef>
                <a:spcPts val="533"/>
              </a:spcBef>
              <a:spcAft>
                <a:spcPts val="0"/>
              </a:spcAft>
              <a:buClr>
                <a:srgbClr val="888888"/>
              </a:buClr>
              <a:buSzPts val="2666"/>
              <a:buNone/>
              <a:defRPr>
                <a:solidFill>
                  <a:srgbClr val="888888"/>
                </a:solidFill>
              </a:defRPr>
            </a:lvl5pPr>
            <a:lvl6pPr lvl="5" algn="ctr">
              <a:spcBef>
                <a:spcPts val="533"/>
              </a:spcBef>
              <a:spcAft>
                <a:spcPts val="0"/>
              </a:spcAft>
              <a:buClr>
                <a:srgbClr val="888888"/>
              </a:buClr>
              <a:buSzPts val="2666"/>
              <a:buNone/>
              <a:defRPr>
                <a:solidFill>
                  <a:srgbClr val="888888"/>
                </a:solidFill>
              </a:defRPr>
            </a:lvl6pPr>
            <a:lvl7pPr lvl="6" algn="ctr">
              <a:spcBef>
                <a:spcPts val="533"/>
              </a:spcBef>
              <a:spcAft>
                <a:spcPts val="0"/>
              </a:spcAft>
              <a:buClr>
                <a:srgbClr val="888888"/>
              </a:buClr>
              <a:buSzPts val="2666"/>
              <a:buNone/>
              <a:defRPr>
                <a:solidFill>
                  <a:srgbClr val="888888"/>
                </a:solidFill>
              </a:defRPr>
            </a:lvl7pPr>
            <a:lvl8pPr lvl="7" algn="ctr">
              <a:spcBef>
                <a:spcPts val="533"/>
              </a:spcBef>
              <a:spcAft>
                <a:spcPts val="0"/>
              </a:spcAft>
              <a:buClr>
                <a:srgbClr val="888888"/>
              </a:buClr>
              <a:buSzPts val="2666"/>
              <a:buNone/>
              <a:defRPr>
                <a:solidFill>
                  <a:srgbClr val="888888"/>
                </a:solidFill>
              </a:defRPr>
            </a:lvl8pPr>
            <a:lvl9pPr lvl="8" algn="ctr">
              <a:spcBef>
                <a:spcPts val="533"/>
              </a:spcBef>
              <a:spcAft>
                <a:spcPts val="0"/>
              </a:spcAft>
              <a:buClr>
                <a:srgbClr val="888888"/>
              </a:buClr>
              <a:buSzPts val="2666"/>
              <a:buNone/>
              <a:defRPr>
                <a:solidFill>
                  <a:srgbClr val="888888"/>
                </a:solidFill>
              </a:defRPr>
            </a:lvl9pPr>
          </a:lstStyle>
          <a:p/>
        </p:txBody>
      </p:sp>
    </p:spTree>
  </p:cSld>
  <p:clrMapOvr>
    <a:masterClrMapping/>
  </p:clrMapOvr>
  <p:extLst>
    <p:ext uri="{DCECCB84-F9BA-43D5-87BE-67443E8EF086}">
      <p15:sldGuideLst>
        <p15:guide id="1" pos="55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ue contenuti">
  <p:cSld name="Due contenuti">
    <p:spTree>
      <p:nvGrpSpPr>
        <p:cNvPr id="90" name="Shape 90"/>
        <p:cNvGrpSpPr/>
        <p:nvPr/>
      </p:nvGrpSpPr>
      <p:grpSpPr>
        <a:xfrm>
          <a:off x="0" y="0"/>
          <a:ext cx="0" cy="0"/>
          <a:chOff x="0" y="0"/>
          <a:chExt cx="0" cy="0"/>
        </a:xfrm>
      </p:grpSpPr>
      <p:sp>
        <p:nvSpPr>
          <p:cNvPr id="91" name="Google Shape;91;p18"/>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8"/>
          <p:cNvSpPr txBox="1"/>
          <p:nvPr>
            <p:ph idx="1" type="body"/>
          </p:nvPr>
        </p:nvSpPr>
        <p:spPr>
          <a:xfrm>
            <a:off x="585788" y="1268413"/>
            <a:ext cx="5334026" cy="462438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800"/>
              </a:spcBef>
              <a:spcAft>
                <a:spcPts val="0"/>
              </a:spcAft>
              <a:buClr>
                <a:schemeClr val="accent6"/>
              </a:buClr>
              <a:buSzPts val="1800"/>
              <a:buNone/>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700"/>
              </a:spcBef>
              <a:spcAft>
                <a:spcPts val="0"/>
              </a:spcAft>
              <a:buClr>
                <a:srgbClr val="595959"/>
              </a:buClr>
              <a:buSzPts val="1800"/>
              <a:buChar char="−"/>
              <a:defRPr/>
            </a:lvl3pPr>
            <a:lvl4pPr indent="-342900" lvl="3" marL="1828800" algn="l">
              <a:spcBef>
                <a:spcPts val="360"/>
              </a:spcBef>
              <a:spcAft>
                <a:spcPts val="0"/>
              </a:spcAft>
              <a:buClr>
                <a:srgbClr val="AA846A"/>
              </a:buClr>
              <a:buSzPts val="1800"/>
              <a:buChar char="–"/>
              <a:defRPr/>
            </a:lvl4pPr>
            <a:lvl5pPr indent="-342900" lvl="4" marL="2286000" algn="l">
              <a:spcBef>
                <a:spcPts val="360"/>
              </a:spcBef>
              <a:spcAft>
                <a:spcPts val="0"/>
              </a:spcAft>
              <a:buClr>
                <a:srgbClr val="AA846A"/>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3" name="Google Shape;93;p18"/>
          <p:cNvSpPr txBox="1"/>
          <p:nvPr>
            <p:ph idx="2" type="body"/>
          </p:nvPr>
        </p:nvSpPr>
        <p:spPr>
          <a:xfrm>
            <a:off x="6269013" y="1268413"/>
            <a:ext cx="5334026" cy="462438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800"/>
              </a:spcBef>
              <a:spcAft>
                <a:spcPts val="0"/>
              </a:spcAft>
              <a:buClr>
                <a:schemeClr val="accent6"/>
              </a:buClr>
              <a:buSzPts val="1800"/>
              <a:buNone/>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700"/>
              </a:spcBef>
              <a:spcAft>
                <a:spcPts val="0"/>
              </a:spcAft>
              <a:buClr>
                <a:srgbClr val="595959"/>
              </a:buClr>
              <a:buSzPts val="1800"/>
              <a:buChar char="−"/>
              <a:defRPr/>
            </a:lvl3pPr>
            <a:lvl4pPr indent="-342900" lvl="3" marL="1828800" algn="l">
              <a:spcBef>
                <a:spcPts val="360"/>
              </a:spcBef>
              <a:spcAft>
                <a:spcPts val="0"/>
              </a:spcAft>
              <a:buClr>
                <a:srgbClr val="AA846A"/>
              </a:buClr>
              <a:buSzPts val="1800"/>
              <a:buChar char="–"/>
              <a:defRPr/>
            </a:lvl4pPr>
            <a:lvl5pPr indent="-342900" lvl="4" marL="2286000" algn="l">
              <a:spcBef>
                <a:spcPts val="360"/>
              </a:spcBef>
              <a:spcAft>
                <a:spcPts val="0"/>
              </a:spcAft>
              <a:buClr>
                <a:srgbClr val="AA846A"/>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olo e contenuto">
  <p:cSld name="Titolo e contenuto">
    <p:spTree>
      <p:nvGrpSpPr>
        <p:cNvPr id="23" name="Shape 23"/>
        <p:cNvGrpSpPr/>
        <p:nvPr/>
      </p:nvGrpSpPr>
      <p:grpSpPr>
        <a:xfrm>
          <a:off x="0" y="0"/>
          <a:ext cx="0" cy="0"/>
          <a:chOff x="0" y="0"/>
          <a:chExt cx="0" cy="0"/>
        </a:xfrm>
      </p:grpSpPr>
      <p:sp>
        <p:nvSpPr>
          <p:cNvPr id="24" name="Google Shape;24;p3"/>
          <p:cNvSpPr txBox="1"/>
          <p:nvPr>
            <p:ph type="title"/>
          </p:nvPr>
        </p:nvSpPr>
        <p:spPr>
          <a:xfrm>
            <a:off x="585789" y="170330"/>
            <a:ext cx="11269661" cy="815022"/>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
          <p:cNvSpPr txBox="1"/>
          <p:nvPr>
            <p:ph idx="1" type="body"/>
          </p:nvPr>
        </p:nvSpPr>
        <p:spPr>
          <a:xfrm>
            <a:off x="585788" y="1268414"/>
            <a:ext cx="11017246" cy="456088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799"/>
              </a:spcBef>
              <a:spcAft>
                <a:spcPts val="0"/>
              </a:spcAft>
              <a:buClr>
                <a:schemeClr val="accent6"/>
              </a:buClr>
              <a:buSzPts val="1800"/>
              <a:buNone/>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700"/>
              </a:spcBef>
              <a:spcAft>
                <a:spcPts val="0"/>
              </a:spcAft>
              <a:buClr>
                <a:srgbClr val="595959"/>
              </a:buClr>
              <a:buSzPts val="1800"/>
              <a:buChar char="−"/>
              <a:defRPr/>
            </a:lvl3pPr>
            <a:lvl4pPr indent="-342900" lvl="3" marL="1828800" algn="l">
              <a:spcBef>
                <a:spcPts val="360"/>
              </a:spcBef>
              <a:spcAft>
                <a:spcPts val="0"/>
              </a:spcAft>
              <a:buClr>
                <a:srgbClr val="AA846A"/>
              </a:buClr>
              <a:buSzPts val="1800"/>
              <a:buChar char="–"/>
              <a:defRPr/>
            </a:lvl4pPr>
            <a:lvl5pPr indent="-342900" lvl="4" marL="2286000" algn="l">
              <a:spcBef>
                <a:spcPts val="360"/>
              </a:spcBef>
              <a:spcAft>
                <a:spcPts val="0"/>
              </a:spcAft>
              <a:buClr>
                <a:srgbClr val="AA846A"/>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testazione sezione" showMasterSp="0">
  <p:cSld name="Intestazione sezione">
    <p:spTree>
      <p:nvGrpSpPr>
        <p:cNvPr id="26"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b="0" l="0" r="0" t="0"/>
          <a:stretch/>
        </p:blipFill>
        <p:spPr>
          <a:xfrm>
            <a:off x="1" y="0"/>
            <a:ext cx="12188825" cy="6858000"/>
          </a:xfrm>
          <a:prstGeom prst="rect">
            <a:avLst/>
          </a:prstGeom>
          <a:noFill/>
          <a:ln>
            <a:noFill/>
          </a:ln>
        </p:spPr>
      </p:pic>
      <p:pic>
        <p:nvPicPr>
          <p:cNvPr id="28" name="Google Shape;28;p4"/>
          <p:cNvPicPr preferRelativeResize="0"/>
          <p:nvPr/>
        </p:nvPicPr>
        <p:blipFill rotWithShape="1">
          <a:blip r:embed="rId3">
            <a:alphaModFix/>
          </a:blip>
          <a:srcRect b="0" l="0" r="0" t="0"/>
          <a:stretch/>
        </p:blipFill>
        <p:spPr>
          <a:xfrm>
            <a:off x="9774082" y="1944548"/>
            <a:ext cx="2414744" cy="2338086"/>
          </a:xfrm>
          <a:prstGeom prst="rect">
            <a:avLst/>
          </a:prstGeom>
          <a:noFill/>
          <a:ln>
            <a:noFill/>
          </a:ln>
        </p:spPr>
      </p:pic>
      <p:sp>
        <p:nvSpPr>
          <p:cNvPr id="29" name="Google Shape;29;p4"/>
          <p:cNvSpPr txBox="1"/>
          <p:nvPr>
            <p:ph type="title"/>
          </p:nvPr>
        </p:nvSpPr>
        <p:spPr>
          <a:xfrm>
            <a:off x="1030148" y="1751225"/>
            <a:ext cx="8698053" cy="366254"/>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rgbClr val="215B6B"/>
              </a:buClr>
              <a:buSzPts val="2799"/>
              <a:buFont typeface="Arial"/>
              <a:buNone/>
              <a:defRPr b="0" i="1" sz="2799">
                <a:solidFill>
                  <a:srgbClr val="215B6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0" name="Google Shape;30;p4"/>
          <p:cNvPicPr preferRelativeResize="0"/>
          <p:nvPr/>
        </p:nvPicPr>
        <p:blipFill rotWithShape="1">
          <a:blip r:embed="rId4">
            <a:alphaModFix/>
          </a:blip>
          <a:srcRect b="0" l="0" r="0" t="0"/>
          <a:stretch/>
        </p:blipFill>
        <p:spPr>
          <a:xfrm>
            <a:off x="11471210" y="196036"/>
            <a:ext cx="494571" cy="425226"/>
          </a:xfrm>
          <a:prstGeom prst="rect">
            <a:avLst/>
          </a:prstGeom>
          <a:noFill/>
          <a:ln>
            <a:noFill/>
          </a:ln>
        </p:spPr>
      </p:pic>
      <p:pic>
        <p:nvPicPr>
          <p:cNvPr id="31" name="Google Shape;31;p4"/>
          <p:cNvPicPr preferRelativeResize="0"/>
          <p:nvPr/>
        </p:nvPicPr>
        <p:blipFill rotWithShape="1">
          <a:blip r:embed="rId5">
            <a:alphaModFix/>
          </a:blip>
          <a:srcRect b="0" l="0" r="0" t="0"/>
          <a:stretch/>
        </p:blipFill>
        <p:spPr>
          <a:xfrm>
            <a:off x="11049461" y="5959412"/>
            <a:ext cx="967914" cy="698624"/>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39">
          <p15:clr>
            <a:srgbClr val="FBAE40"/>
          </p15:clr>
        </p15:guide>
        <p15:guide id="3" pos="550">
          <p15:clr>
            <a:srgbClr val="FBAE40"/>
          </p15:clr>
        </p15:guide>
        <p15:guide id="4" orient="horz" pos="17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ue contenuti">
  <p:cSld name="Due contenuti">
    <p:spTree>
      <p:nvGrpSpPr>
        <p:cNvPr id="32" name="Shape 32"/>
        <p:cNvGrpSpPr/>
        <p:nvPr/>
      </p:nvGrpSpPr>
      <p:grpSpPr>
        <a:xfrm>
          <a:off x="0" y="0"/>
          <a:ext cx="0" cy="0"/>
          <a:chOff x="0" y="0"/>
          <a:chExt cx="0" cy="0"/>
        </a:xfrm>
      </p:grpSpPr>
      <p:sp>
        <p:nvSpPr>
          <p:cNvPr id="33" name="Google Shape;33;p5"/>
          <p:cNvSpPr txBox="1"/>
          <p:nvPr>
            <p:ph type="title"/>
          </p:nvPr>
        </p:nvSpPr>
        <p:spPr>
          <a:xfrm>
            <a:off x="585789" y="170330"/>
            <a:ext cx="11269661" cy="815022"/>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body"/>
          </p:nvPr>
        </p:nvSpPr>
        <p:spPr>
          <a:xfrm>
            <a:off x="585789" y="1268415"/>
            <a:ext cx="5334026" cy="462438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799"/>
              </a:spcBef>
              <a:spcAft>
                <a:spcPts val="0"/>
              </a:spcAft>
              <a:buClr>
                <a:schemeClr val="accent6"/>
              </a:buClr>
              <a:buSzPts val="1800"/>
              <a:buNone/>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700"/>
              </a:spcBef>
              <a:spcAft>
                <a:spcPts val="0"/>
              </a:spcAft>
              <a:buClr>
                <a:srgbClr val="595959"/>
              </a:buClr>
              <a:buSzPts val="1800"/>
              <a:buChar char="−"/>
              <a:defRPr/>
            </a:lvl3pPr>
            <a:lvl4pPr indent="-342900" lvl="3" marL="1828800" algn="l">
              <a:spcBef>
                <a:spcPts val="360"/>
              </a:spcBef>
              <a:spcAft>
                <a:spcPts val="0"/>
              </a:spcAft>
              <a:buClr>
                <a:srgbClr val="AA846A"/>
              </a:buClr>
              <a:buSzPts val="1800"/>
              <a:buChar char="–"/>
              <a:defRPr/>
            </a:lvl4pPr>
            <a:lvl5pPr indent="-342900" lvl="4" marL="2286000" algn="l">
              <a:spcBef>
                <a:spcPts val="360"/>
              </a:spcBef>
              <a:spcAft>
                <a:spcPts val="0"/>
              </a:spcAft>
              <a:buClr>
                <a:srgbClr val="AA846A"/>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5" name="Google Shape;35;p5"/>
          <p:cNvSpPr txBox="1"/>
          <p:nvPr>
            <p:ph idx="2" type="body"/>
          </p:nvPr>
        </p:nvSpPr>
        <p:spPr>
          <a:xfrm>
            <a:off x="6269013" y="1268415"/>
            <a:ext cx="5334026" cy="462438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799"/>
              </a:spcBef>
              <a:spcAft>
                <a:spcPts val="0"/>
              </a:spcAft>
              <a:buClr>
                <a:schemeClr val="accent6"/>
              </a:buClr>
              <a:buSzPts val="1800"/>
              <a:buNone/>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700"/>
              </a:spcBef>
              <a:spcAft>
                <a:spcPts val="0"/>
              </a:spcAft>
              <a:buClr>
                <a:srgbClr val="595959"/>
              </a:buClr>
              <a:buSzPts val="1800"/>
              <a:buChar char="−"/>
              <a:defRPr/>
            </a:lvl3pPr>
            <a:lvl4pPr indent="-342900" lvl="3" marL="1828800" algn="l">
              <a:spcBef>
                <a:spcPts val="360"/>
              </a:spcBef>
              <a:spcAft>
                <a:spcPts val="0"/>
              </a:spcAft>
              <a:buClr>
                <a:srgbClr val="AA846A"/>
              </a:buClr>
              <a:buSzPts val="1800"/>
              <a:buChar char="–"/>
              <a:defRPr/>
            </a:lvl4pPr>
            <a:lvl5pPr indent="-342900" lvl="4" marL="2286000" algn="l">
              <a:spcBef>
                <a:spcPts val="360"/>
              </a:spcBef>
              <a:spcAft>
                <a:spcPts val="0"/>
              </a:spcAft>
              <a:buClr>
                <a:srgbClr val="AA846A"/>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lo titolo">
  <p:cSld name="Solo titolo">
    <p:spTree>
      <p:nvGrpSpPr>
        <p:cNvPr id="36" name="Shape 36"/>
        <p:cNvGrpSpPr/>
        <p:nvPr/>
      </p:nvGrpSpPr>
      <p:grpSpPr>
        <a:xfrm>
          <a:off x="0" y="0"/>
          <a:ext cx="0" cy="0"/>
          <a:chOff x="0" y="0"/>
          <a:chExt cx="0" cy="0"/>
        </a:xfrm>
      </p:grpSpPr>
      <p:sp>
        <p:nvSpPr>
          <p:cNvPr id="37" name="Google Shape;37;p6"/>
          <p:cNvSpPr txBox="1"/>
          <p:nvPr>
            <p:ph type="title"/>
          </p:nvPr>
        </p:nvSpPr>
        <p:spPr>
          <a:xfrm>
            <a:off x="585789" y="170330"/>
            <a:ext cx="11269661" cy="815022"/>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38" name="Shape 38"/>
        <p:cNvGrpSpPr/>
        <p:nvPr/>
      </p:nvGrpSpPr>
      <p:grpSpPr>
        <a:xfrm>
          <a:off x="0" y="0"/>
          <a:ext cx="0" cy="0"/>
          <a:chOff x="0" y="0"/>
          <a:chExt cx="0" cy="0"/>
        </a:xfrm>
      </p:grpSpPr>
      <p:sp>
        <p:nvSpPr>
          <p:cNvPr id="39" name="Google Shape;39;p7"/>
          <p:cNvSpPr txBox="1"/>
          <p:nvPr>
            <p:ph type="title"/>
          </p:nvPr>
        </p:nvSpPr>
        <p:spPr>
          <a:xfrm>
            <a:off x="498634" y="294810"/>
            <a:ext cx="10088292" cy="338554"/>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7"/>
          <p:cNvSpPr txBox="1"/>
          <p:nvPr>
            <p:ph idx="1" type="body"/>
          </p:nvPr>
        </p:nvSpPr>
        <p:spPr>
          <a:xfrm>
            <a:off x="499966" y="1177489"/>
            <a:ext cx="11214848" cy="4658549"/>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799"/>
              </a:spcBef>
              <a:spcAft>
                <a:spcPts val="0"/>
              </a:spcAft>
              <a:buClr>
                <a:schemeClr val="accent2"/>
              </a:buClr>
              <a:buSzPts val="1999"/>
              <a:buNone/>
              <a:defRPr>
                <a:solidFill>
                  <a:schemeClr val="accent2"/>
                </a:solidFill>
              </a:defRPr>
            </a:lvl1pPr>
            <a:lvl2pPr indent="-342836" lvl="1" marL="914400" algn="l">
              <a:lnSpc>
                <a:spcPct val="90000"/>
              </a:lnSpc>
              <a:spcBef>
                <a:spcPts val="1200"/>
              </a:spcBef>
              <a:spcAft>
                <a:spcPts val="0"/>
              </a:spcAft>
              <a:buSzPts val="1799"/>
              <a:buChar char="▪"/>
              <a:defRPr>
                <a:solidFill>
                  <a:schemeClr val="accent2"/>
                </a:solidFill>
              </a:defRPr>
            </a:lvl2pPr>
            <a:lvl3pPr indent="-323850" lvl="2" marL="1371600" algn="l">
              <a:lnSpc>
                <a:spcPct val="90000"/>
              </a:lnSpc>
              <a:spcBef>
                <a:spcPts val="700"/>
              </a:spcBef>
              <a:spcAft>
                <a:spcPts val="0"/>
              </a:spcAft>
              <a:buClr>
                <a:schemeClr val="accent2"/>
              </a:buClr>
              <a:buSzPts val="1500"/>
              <a:buChar char="−"/>
              <a:defRPr>
                <a:solidFill>
                  <a:schemeClr val="accent2"/>
                </a:solidFill>
              </a:defRPr>
            </a:lvl3pPr>
            <a:lvl4pPr indent="-397827" lvl="3" marL="1828800" algn="l">
              <a:spcBef>
                <a:spcPts val="533"/>
              </a:spcBef>
              <a:spcAft>
                <a:spcPts val="0"/>
              </a:spcAft>
              <a:buClr>
                <a:schemeClr val="accent2"/>
              </a:buClr>
              <a:buSzPts val="2665"/>
              <a:buChar char="–"/>
              <a:defRPr>
                <a:solidFill>
                  <a:schemeClr val="accent2"/>
                </a:solidFill>
              </a:defRPr>
            </a:lvl4pPr>
            <a:lvl5pPr indent="-397827" lvl="4" marL="2286000" algn="l">
              <a:spcBef>
                <a:spcPts val="533"/>
              </a:spcBef>
              <a:spcAft>
                <a:spcPts val="0"/>
              </a:spcAft>
              <a:buClr>
                <a:schemeClr val="accent2"/>
              </a:buClr>
              <a:buSzPts val="2665"/>
              <a:buChar char="»"/>
              <a:defRPr>
                <a:solidFill>
                  <a:schemeClr val="accent2"/>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1" name="Google Shape;41;p7"/>
          <p:cNvSpPr txBox="1"/>
          <p:nvPr>
            <p:ph idx="2" type="body"/>
          </p:nvPr>
        </p:nvSpPr>
        <p:spPr>
          <a:xfrm>
            <a:off x="498665" y="692554"/>
            <a:ext cx="10115769" cy="23495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600"/>
              <a:buFont typeface="Arial"/>
              <a:buNone/>
              <a:defRPr i="0" sz="1600">
                <a:latin typeface="Arial"/>
                <a:ea typeface="Arial"/>
                <a:cs typeface="Arial"/>
                <a:sym typeface="Arial"/>
              </a:defRPr>
            </a:lvl1pPr>
            <a:lvl2pPr indent="-228600" lvl="1" marL="914400" algn="l">
              <a:lnSpc>
                <a:spcPct val="90000"/>
              </a:lnSpc>
              <a:spcBef>
                <a:spcPts val="1200"/>
              </a:spcBef>
              <a:spcAft>
                <a:spcPts val="0"/>
              </a:spcAft>
              <a:buSzPts val="1799"/>
              <a:buNone/>
              <a:defRPr/>
            </a:lvl2pPr>
            <a:lvl3pPr indent="-228600" lvl="2" marL="1371600" algn="l">
              <a:lnSpc>
                <a:spcPct val="90000"/>
              </a:lnSpc>
              <a:spcBef>
                <a:spcPts val="700"/>
              </a:spcBef>
              <a:spcAft>
                <a:spcPts val="0"/>
              </a:spcAft>
              <a:buClr>
                <a:srgbClr val="595959"/>
              </a:buClr>
              <a:buSzPts val="1500"/>
              <a:buNone/>
              <a:defRPr/>
            </a:lvl3pPr>
            <a:lvl4pPr indent="-228600" lvl="3" marL="1828800" algn="l">
              <a:spcBef>
                <a:spcPts val="533"/>
              </a:spcBef>
              <a:spcAft>
                <a:spcPts val="0"/>
              </a:spcAft>
              <a:buClr>
                <a:srgbClr val="AA846A"/>
              </a:buClr>
              <a:buSzPts val="2665"/>
              <a:buNone/>
              <a:defRPr/>
            </a:lvl4pPr>
            <a:lvl5pPr indent="-228600" lvl="4" marL="2286000" algn="l">
              <a:spcBef>
                <a:spcPts val="533"/>
              </a:spcBef>
              <a:spcAft>
                <a:spcPts val="0"/>
              </a:spcAft>
              <a:buClr>
                <a:srgbClr val="AA846A"/>
              </a:buClr>
              <a:buSzPts val="2665"/>
              <a:buNone/>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 name="Google Shape;42;p7"/>
          <p:cNvSpPr txBox="1"/>
          <p:nvPr>
            <p:ph idx="3" type="body"/>
          </p:nvPr>
        </p:nvSpPr>
        <p:spPr>
          <a:xfrm>
            <a:off x="499742" y="6070398"/>
            <a:ext cx="11258161" cy="1108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1799"/>
              </a:spcBef>
              <a:spcAft>
                <a:spcPts val="0"/>
              </a:spcAft>
              <a:buClr>
                <a:schemeClr val="accent6"/>
              </a:buClr>
              <a:buSzPts val="800"/>
              <a:buNone/>
              <a:defRPr sz="800"/>
            </a:lvl1pPr>
            <a:lvl2pPr indent="-228600" lvl="1" marL="914400" algn="l">
              <a:lnSpc>
                <a:spcPct val="90000"/>
              </a:lnSpc>
              <a:spcBef>
                <a:spcPts val="1200"/>
              </a:spcBef>
              <a:spcAft>
                <a:spcPts val="0"/>
              </a:spcAft>
              <a:buSzPts val="800"/>
              <a:buNone/>
              <a:defRPr sz="800"/>
            </a:lvl2pPr>
            <a:lvl3pPr indent="-228600" lvl="2" marL="1371600" algn="l">
              <a:lnSpc>
                <a:spcPct val="90000"/>
              </a:lnSpc>
              <a:spcBef>
                <a:spcPts val="700"/>
              </a:spcBef>
              <a:spcAft>
                <a:spcPts val="0"/>
              </a:spcAft>
              <a:buClr>
                <a:srgbClr val="595959"/>
              </a:buClr>
              <a:buSzPts val="800"/>
              <a:buNone/>
              <a:defRPr sz="800"/>
            </a:lvl3pPr>
            <a:lvl4pPr indent="-228600" lvl="3" marL="1828800" algn="l">
              <a:spcBef>
                <a:spcPts val="160"/>
              </a:spcBef>
              <a:spcAft>
                <a:spcPts val="0"/>
              </a:spcAft>
              <a:buClr>
                <a:srgbClr val="AA846A"/>
              </a:buClr>
              <a:buSzPts val="800"/>
              <a:buNone/>
              <a:defRPr sz="800"/>
            </a:lvl4pPr>
            <a:lvl5pPr indent="-228600" lvl="4" marL="2286000" algn="l">
              <a:spcBef>
                <a:spcPts val="160"/>
              </a:spcBef>
              <a:spcAft>
                <a:spcPts val="0"/>
              </a:spcAft>
              <a:buClr>
                <a:srgbClr val="AA846A"/>
              </a:buClr>
              <a:buSzPts val="800"/>
              <a:buNone/>
              <a:defRPr sz="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 name="Google Shape;43;p7"/>
          <p:cNvSpPr txBox="1"/>
          <p:nvPr/>
        </p:nvSpPr>
        <p:spPr>
          <a:xfrm>
            <a:off x="4109331" y="6544435"/>
            <a:ext cx="3435556" cy="2616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100">
                <a:solidFill>
                  <a:srgbClr val="163C47"/>
                </a:solidFill>
                <a:latin typeface="Arial"/>
                <a:ea typeface="Arial"/>
                <a:cs typeface="Arial"/>
                <a:sym typeface="Arial"/>
              </a:rPr>
              <a:t>CONFIDENTIAL FOR INTERNAL GSK USE ONLY</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testazione sezione" showMasterSp="0">
  <p:cSld name="Intestazione sezione">
    <p:spTree>
      <p:nvGrpSpPr>
        <p:cNvPr id="53" name="Shape 53"/>
        <p:cNvGrpSpPr/>
        <p:nvPr/>
      </p:nvGrpSpPr>
      <p:grpSpPr>
        <a:xfrm>
          <a:off x="0" y="0"/>
          <a:ext cx="0" cy="0"/>
          <a:chOff x="0" y="0"/>
          <a:chExt cx="0" cy="0"/>
        </a:xfrm>
      </p:grpSpPr>
      <p:pic>
        <p:nvPicPr>
          <p:cNvPr id="54" name="Google Shape;54;p9"/>
          <p:cNvPicPr preferRelativeResize="0"/>
          <p:nvPr/>
        </p:nvPicPr>
        <p:blipFill rotWithShape="1">
          <a:blip r:embed="rId2">
            <a:alphaModFix/>
          </a:blip>
          <a:srcRect b="0" l="0" r="0" t="0"/>
          <a:stretch/>
        </p:blipFill>
        <p:spPr>
          <a:xfrm>
            <a:off x="0" y="0"/>
            <a:ext cx="12188825" cy="6858000"/>
          </a:xfrm>
          <a:prstGeom prst="rect">
            <a:avLst/>
          </a:prstGeom>
          <a:noFill/>
          <a:ln>
            <a:noFill/>
          </a:ln>
        </p:spPr>
      </p:pic>
      <p:pic>
        <p:nvPicPr>
          <p:cNvPr id="55" name="Google Shape;55;p9"/>
          <p:cNvPicPr preferRelativeResize="0"/>
          <p:nvPr/>
        </p:nvPicPr>
        <p:blipFill rotWithShape="1">
          <a:blip r:embed="rId3">
            <a:alphaModFix/>
          </a:blip>
          <a:srcRect b="0" l="0" r="0" t="0"/>
          <a:stretch/>
        </p:blipFill>
        <p:spPr>
          <a:xfrm>
            <a:off x="11471210" y="196036"/>
            <a:ext cx="494571" cy="425226"/>
          </a:xfrm>
          <a:prstGeom prst="rect">
            <a:avLst/>
          </a:prstGeom>
          <a:noFill/>
          <a:ln>
            <a:noFill/>
          </a:ln>
        </p:spPr>
      </p:pic>
      <p:sp>
        <p:nvSpPr>
          <p:cNvPr id="56" name="Google Shape;56;p9"/>
          <p:cNvSpPr txBox="1"/>
          <p:nvPr>
            <p:ph type="title"/>
          </p:nvPr>
        </p:nvSpPr>
        <p:spPr>
          <a:xfrm>
            <a:off x="1030147" y="1751225"/>
            <a:ext cx="8698053" cy="366254"/>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rgbClr val="215B6B"/>
              </a:buClr>
              <a:buSzPts val="2800"/>
              <a:buFont typeface="Arial"/>
              <a:buNone/>
              <a:defRPr b="0" i="1" sz="2800">
                <a:solidFill>
                  <a:srgbClr val="215B6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7" name="Google Shape;57;p9"/>
          <p:cNvPicPr preferRelativeResize="0"/>
          <p:nvPr/>
        </p:nvPicPr>
        <p:blipFill rotWithShape="1">
          <a:blip r:embed="rId4">
            <a:alphaModFix/>
          </a:blip>
          <a:srcRect b="0" l="0" r="0" t="0"/>
          <a:stretch/>
        </p:blipFill>
        <p:spPr>
          <a:xfrm>
            <a:off x="11049461" y="5959412"/>
            <a:ext cx="967914" cy="698624"/>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39">
          <p15:clr>
            <a:srgbClr val="FBAE40"/>
          </p15:clr>
        </p15:guide>
        <p15:guide id="3" pos="550">
          <p15:clr>
            <a:srgbClr val="FBAE40"/>
          </p15:clr>
        </p15:guide>
        <p15:guide id="4" orient="horz" pos="179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olo e contenuto">
  <p:cSld name="Titolo e contenuto">
    <p:spTree>
      <p:nvGrpSpPr>
        <p:cNvPr id="58" name="Shape 58"/>
        <p:cNvGrpSpPr/>
        <p:nvPr/>
      </p:nvGrpSpPr>
      <p:grpSpPr>
        <a:xfrm>
          <a:off x="0" y="0"/>
          <a:ext cx="0" cy="0"/>
          <a:chOff x="0" y="0"/>
          <a:chExt cx="0" cy="0"/>
        </a:xfrm>
      </p:grpSpPr>
      <p:sp>
        <p:nvSpPr>
          <p:cNvPr id="59" name="Google Shape;59;p10"/>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0"/>
          <p:cNvSpPr txBox="1"/>
          <p:nvPr>
            <p:ph idx="1" type="body"/>
          </p:nvPr>
        </p:nvSpPr>
        <p:spPr>
          <a:xfrm>
            <a:off x="585788" y="1268413"/>
            <a:ext cx="11017246" cy="4560887"/>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800"/>
              </a:spcBef>
              <a:spcAft>
                <a:spcPts val="0"/>
              </a:spcAft>
              <a:buClr>
                <a:schemeClr val="accent6"/>
              </a:buClr>
              <a:buSzPts val="1800"/>
              <a:buNone/>
              <a:defRPr/>
            </a:lvl1pPr>
            <a:lvl2pPr indent="-342900" lvl="1" marL="914400" algn="l">
              <a:lnSpc>
                <a:spcPct val="90000"/>
              </a:lnSpc>
              <a:spcBef>
                <a:spcPts val="1200"/>
              </a:spcBef>
              <a:spcAft>
                <a:spcPts val="0"/>
              </a:spcAft>
              <a:buSzPts val="1800"/>
              <a:buChar char="▪"/>
              <a:defRPr/>
            </a:lvl2pPr>
            <a:lvl3pPr indent="-342900" lvl="2" marL="1371600" algn="l">
              <a:lnSpc>
                <a:spcPct val="90000"/>
              </a:lnSpc>
              <a:spcBef>
                <a:spcPts val="700"/>
              </a:spcBef>
              <a:spcAft>
                <a:spcPts val="0"/>
              </a:spcAft>
              <a:buClr>
                <a:srgbClr val="595959"/>
              </a:buClr>
              <a:buSzPts val="1800"/>
              <a:buChar char="−"/>
              <a:defRPr/>
            </a:lvl3pPr>
            <a:lvl4pPr indent="-342900" lvl="3" marL="1828800" algn="l">
              <a:spcBef>
                <a:spcPts val="360"/>
              </a:spcBef>
              <a:spcAft>
                <a:spcPts val="0"/>
              </a:spcAft>
              <a:buClr>
                <a:srgbClr val="AA846A"/>
              </a:buClr>
              <a:buSzPts val="1800"/>
              <a:buChar char="–"/>
              <a:defRPr/>
            </a:lvl4pPr>
            <a:lvl5pPr indent="-342900" lvl="4" marL="2286000" algn="l">
              <a:spcBef>
                <a:spcPts val="360"/>
              </a:spcBef>
              <a:spcAft>
                <a:spcPts val="0"/>
              </a:spcAft>
              <a:buClr>
                <a:srgbClr val="AA846A"/>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lo titolo">
  <p:cSld name="Solo titolo">
    <p:spTree>
      <p:nvGrpSpPr>
        <p:cNvPr id="61" name="Shape 61"/>
        <p:cNvGrpSpPr/>
        <p:nvPr/>
      </p:nvGrpSpPr>
      <p:grpSpPr>
        <a:xfrm>
          <a:off x="0" y="0"/>
          <a:ext cx="0" cy="0"/>
          <a:chOff x="0" y="0"/>
          <a:chExt cx="0" cy="0"/>
        </a:xfrm>
      </p:grpSpPr>
      <p:sp>
        <p:nvSpPr>
          <p:cNvPr id="62" name="Google Shape;62;p11"/>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lvl1pPr lvl="0" algn="l">
              <a:lnSpc>
                <a:spcPct val="85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theme" Target="../theme/theme3.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0" Type="http://schemas.openxmlformats.org/officeDocument/2006/relationships/slideLayout" Target="../slideLayouts/slideLayout14.xml"/><Relationship Id="rId13" Type="http://schemas.openxmlformats.org/officeDocument/2006/relationships/theme" Target="../theme/theme1.xml"/><Relationship Id="rId12" Type="http://schemas.openxmlformats.org/officeDocument/2006/relationships/slideLayout" Target="../slideLayouts/slideLayout16.xml"/><Relationship Id="rId1" Type="http://schemas.openxmlformats.org/officeDocument/2006/relationships/image" Target="../media/image5.png"/><Relationship Id="rId2" Type="http://schemas.openxmlformats.org/officeDocument/2006/relationships/image" Target="../media/image2.png"/><Relationship Id="rId3" Type="http://schemas.openxmlformats.org/officeDocument/2006/relationships/slideLayout" Target="../slideLayouts/slideLayout7.xml"/><Relationship Id="rId4" Type="http://schemas.openxmlformats.org/officeDocument/2006/relationships/slideLayout" Target="../slideLayouts/slideLayout8.xml"/><Relationship Id="rId9" Type="http://schemas.openxmlformats.org/officeDocument/2006/relationships/slideLayout" Target="../slideLayouts/slideLayout13.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1" y="0"/>
            <a:ext cx="12188825" cy="6858000"/>
          </a:xfrm>
          <a:prstGeom prst="rect">
            <a:avLst/>
          </a:prstGeom>
          <a:noFill/>
          <a:ln>
            <a:noFill/>
          </a:ln>
        </p:spPr>
      </p:pic>
      <p:sp>
        <p:nvSpPr>
          <p:cNvPr id="11" name="Google Shape;11;p1"/>
          <p:cNvSpPr/>
          <p:nvPr/>
        </p:nvSpPr>
        <p:spPr>
          <a:xfrm>
            <a:off x="1" y="-1"/>
            <a:ext cx="12188825" cy="6857999"/>
          </a:xfrm>
          <a:prstGeom prst="rect">
            <a:avLst/>
          </a:prstGeom>
          <a:solidFill>
            <a:srgbClr val="FFFFFF">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799" u="none" cap="none" strike="noStrike">
              <a:solidFill>
                <a:schemeClr val="lt1"/>
              </a:solidFill>
              <a:latin typeface="Arial"/>
              <a:ea typeface="Arial"/>
              <a:cs typeface="Arial"/>
              <a:sym typeface="Arial"/>
            </a:endParaRPr>
          </a:p>
        </p:txBody>
      </p:sp>
      <p:sp>
        <p:nvSpPr>
          <p:cNvPr id="12" name="Google Shape;12;p1"/>
          <p:cNvSpPr/>
          <p:nvPr/>
        </p:nvSpPr>
        <p:spPr>
          <a:xfrm>
            <a:off x="1" y="2"/>
            <a:ext cx="12188825" cy="1025611"/>
          </a:xfrm>
          <a:prstGeom prst="rect">
            <a:avLst/>
          </a:prstGeom>
          <a:solidFill>
            <a:srgbClr val="95C1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799" u="none" cap="none" strike="noStrike">
              <a:solidFill>
                <a:schemeClr val="lt1"/>
              </a:solidFill>
              <a:latin typeface="Arial"/>
              <a:ea typeface="Arial"/>
              <a:cs typeface="Arial"/>
              <a:sym typeface="Arial"/>
            </a:endParaRPr>
          </a:p>
        </p:txBody>
      </p:sp>
      <p:sp>
        <p:nvSpPr>
          <p:cNvPr id="13" name="Google Shape;13;p1"/>
          <p:cNvSpPr txBox="1"/>
          <p:nvPr>
            <p:ph type="title"/>
          </p:nvPr>
        </p:nvSpPr>
        <p:spPr>
          <a:xfrm>
            <a:off x="585789" y="170330"/>
            <a:ext cx="11269661" cy="815022"/>
          </a:xfrm>
          <a:prstGeom prst="rect">
            <a:avLst/>
          </a:prstGeom>
          <a:noFill/>
          <a:ln>
            <a:noFill/>
          </a:ln>
        </p:spPr>
        <p:txBody>
          <a:bodyPr anchorCtr="0" anchor="b" bIns="0" lIns="0" spcFirstLastPara="1" rIns="0" wrap="square" tIns="0">
            <a:noAutofit/>
          </a:bodyPr>
          <a:lstStyle>
            <a:lvl1pPr lvl="0" marR="0" rtl="0" algn="l">
              <a:lnSpc>
                <a:spcPct val="85000"/>
              </a:lnSpc>
              <a:spcBef>
                <a:spcPts val="0"/>
              </a:spcBef>
              <a:spcAft>
                <a:spcPts val="0"/>
              </a:spcAft>
              <a:buClr>
                <a:schemeClr val="lt1"/>
              </a:buClr>
              <a:buSzPts val="2799"/>
              <a:buFont typeface="Arial"/>
              <a:buNone/>
              <a:defRPr b="1" i="0" sz="2799"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 name="Google Shape;14;p1"/>
          <p:cNvSpPr txBox="1"/>
          <p:nvPr>
            <p:ph idx="1" type="body"/>
          </p:nvPr>
        </p:nvSpPr>
        <p:spPr>
          <a:xfrm>
            <a:off x="585789" y="1268415"/>
            <a:ext cx="11017246" cy="4611687"/>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799"/>
              </a:spcBef>
              <a:spcAft>
                <a:spcPts val="0"/>
              </a:spcAft>
              <a:buClr>
                <a:schemeClr val="accent6"/>
              </a:buClr>
              <a:buSzPts val="1999"/>
              <a:buFont typeface="Noto Sans Symbols"/>
              <a:buNone/>
              <a:defRPr b="0" i="0" sz="1999" u="none" cap="none" strike="noStrike">
                <a:solidFill>
                  <a:schemeClr val="accent6"/>
                </a:solidFill>
                <a:latin typeface="Arial"/>
                <a:ea typeface="Arial"/>
                <a:cs typeface="Arial"/>
                <a:sym typeface="Arial"/>
              </a:defRPr>
            </a:lvl1pPr>
            <a:lvl2pPr indent="-342836" lvl="1" marL="914400" marR="0" rtl="0" algn="l">
              <a:lnSpc>
                <a:spcPct val="90000"/>
              </a:lnSpc>
              <a:spcBef>
                <a:spcPts val="1200"/>
              </a:spcBef>
              <a:spcAft>
                <a:spcPts val="0"/>
              </a:spcAft>
              <a:buClr>
                <a:schemeClr val="accent3"/>
              </a:buClr>
              <a:buSzPts val="1799"/>
              <a:buFont typeface="Noto Sans Symbols"/>
              <a:buChar char="▪"/>
              <a:defRPr b="0" i="0" sz="1799" u="none" cap="none" strike="noStrike">
                <a:solidFill>
                  <a:srgbClr val="595959"/>
                </a:solidFill>
                <a:latin typeface="Arial"/>
                <a:ea typeface="Arial"/>
                <a:cs typeface="Arial"/>
                <a:sym typeface="Arial"/>
              </a:defRPr>
            </a:lvl2pPr>
            <a:lvl3pPr indent="-323850" lvl="2" marL="1371600" marR="0" rtl="0" algn="l">
              <a:lnSpc>
                <a:spcPct val="90000"/>
              </a:lnSpc>
              <a:spcBef>
                <a:spcPts val="700"/>
              </a:spcBef>
              <a:spcAft>
                <a:spcPts val="0"/>
              </a:spcAft>
              <a:buClr>
                <a:srgbClr val="595959"/>
              </a:buClr>
              <a:buSzPts val="1500"/>
              <a:buFont typeface="Arial"/>
              <a:buChar char="−"/>
              <a:defRPr b="0" i="0" sz="1500" u="none" cap="none" strike="noStrike">
                <a:solidFill>
                  <a:srgbClr val="595959"/>
                </a:solidFill>
                <a:latin typeface="Arial"/>
                <a:ea typeface="Arial"/>
                <a:cs typeface="Arial"/>
                <a:sym typeface="Arial"/>
              </a:defRPr>
            </a:lvl3pPr>
            <a:lvl4pPr indent="-397827" lvl="3" marL="1828800" marR="0" rtl="0" algn="l">
              <a:spcBef>
                <a:spcPts val="533"/>
              </a:spcBef>
              <a:spcAft>
                <a:spcPts val="0"/>
              </a:spcAft>
              <a:buClr>
                <a:srgbClr val="AA846A"/>
              </a:buClr>
              <a:buSzPts val="2665"/>
              <a:buFont typeface="Arial"/>
              <a:buChar char="–"/>
              <a:defRPr b="0" i="0" sz="2665" u="none" cap="none" strike="noStrike">
                <a:solidFill>
                  <a:srgbClr val="AA846A"/>
                </a:solidFill>
                <a:latin typeface="Arial"/>
                <a:ea typeface="Arial"/>
                <a:cs typeface="Arial"/>
                <a:sym typeface="Arial"/>
              </a:defRPr>
            </a:lvl4pPr>
            <a:lvl5pPr indent="-397827" lvl="4" marL="2286000" marR="0" rtl="0" algn="l">
              <a:spcBef>
                <a:spcPts val="533"/>
              </a:spcBef>
              <a:spcAft>
                <a:spcPts val="0"/>
              </a:spcAft>
              <a:buClr>
                <a:srgbClr val="AA846A"/>
              </a:buClr>
              <a:buSzPts val="2665"/>
              <a:buFont typeface="Arial"/>
              <a:buChar char="»"/>
              <a:defRPr b="0" i="0" sz="2665" u="none" cap="none" strike="noStrike">
                <a:solidFill>
                  <a:srgbClr val="AA846A"/>
                </a:solidFill>
                <a:latin typeface="Arial"/>
                <a:ea typeface="Arial"/>
                <a:cs typeface="Arial"/>
                <a:sym typeface="Arial"/>
              </a:defRPr>
            </a:lvl5pPr>
            <a:lvl6pPr indent="-397827" lvl="5" marL="2743200" marR="0" rtl="0" algn="l">
              <a:spcBef>
                <a:spcPts val="533"/>
              </a:spcBef>
              <a:spcAft>
                <a:spcPts val="0"/>
              </a:spcAft>
              <a:buClr>
                <a:schemeClr val="dk1"/>
              </a:buClr>
              <a:buSzPts val="2665"/>
              <a:buFont typeface="Arial"/>
              <a:buChar char="•"/>
              <a:defRPr b="0" i="0" sz="2665" u="none" cap="none" strike="noStrike">
                <a:solidFill>
                  <a:schemeClr val="dk1"/>
                </a:solidFill>
                <a:latin typeface="Arial"/>
                <a:ea typeface="Arial"/>
                <a:cs typeface="Arial"/>
                <a:sym typeface="Arial"/>
              </a:defRPr>
            </a:lvl6pPr>
            <a:lvl7pPr indent="-397827" lvl="6" marL="3200400" marR="0" rtl="0" algn="l">
              <a:spcBef>
                <a:spcPts val="533"/>
              </a:spcBef>
              <a:spcAft>
                <a:spcPts val="0"/>
              </a:spcAft>
              <a:buClr>
                <a:schemeClr val="dk1"/>
              </a:buClr>
              <a:buSzPts val="2665"/>
              <a:buFont typeface="Arial"/>
              <a:buChar char="•"/>
              <a:defRPr b="0" i="0" sz="2665" u="none" cap="none" strike="noStrike">
                <a:solidFill>
                  <a:schemeClr val="dk1"/>
                </a:solidFill>
                <a:latin typeface="Arial"/>
                <a:ea typeface="Arial"/>
                <a:cs typeface="Arial"/>
                <a:sym typeface="Arial"/>
              </a:defRPr>
            </a:lvl7pPr>
            <a:lvl8pPr indent="-397827" lvl="7" marL="3657600" marR="0" rtl="0" algn="l">
              <a:spcBef>
                <a:spcPts val="533"/>
              </a:spcBef>
              <a:spcAft>
                <a:spcPts val="0"/>
              </a:spcAft>
              <a:buClr>
                <a:schemeClr val="dk1"/>
              </a:buClr>
              <a:buSzPts val="2665"/>
              <a:buFont typeface="Arial"/>
              <a:buChar char="•"/>
              <a:defRPr b="0" i="0" sz="2665" u="none" cap="none" strike="noStrike">
                <a:solidFill>
                  <a:schemeClr val="dk1"/>
                </a:solidFill>
                <a:latin typeface="Arial"/>
                <a:ea typeface="Arial"/>
                <a:cs typeface="Arial"/>
                <a:sym typeface="Arial"/>
              </a:defRPr>
            </a:lvl8pPr>
            <a:lvl9pPr indent="-397827" lvl="8" marL="4114800" marR="0" rtl="0" algn="l">
              <a:spcBef>
                <a:spcPts val="533"/>
              </a:spcBef>
              <a:spcAft>
                <a:spcPts val="0"/>
              </a:spcAft>
              <a:buClr>
                <a:schemeClr val="dk1"/>
              </a:buClr>
              <a:buSzPts val="2665"/>
              <a:buFont typeface="Arial"/>
              <a:buChar char="•"/>
              <a:defRPr b="0" i="0" sz="2665" u="none" cap="none" strike="noStrike">
                <a:solidFill>
                  <a:schemeClr val="dk1"/>
                </a:solidFill>
                <a:latin typeface="Arial"/>
                <a:ea typeface="Arial"/>
                <a:cs typeface="Arial"/>
                <a:sym typeface="Arial"/>
              </a:defRPr>
            </a:lvl9pPr>
          </a:lstStyle>
          <a:p/>
        </p:txBody>
      </p:sp>
      <p:sp>
        <p:nvSpPr>
          <p:cNvPr id="15" name="Google Shape;15;p1"/>
          <p:cNvSpPr/>
          <p:nvPr/>
        </p:nvSpPr>
        <p:spPr>
          <a:xfrm rot="5400000">
            <a:off x="131785" y="641470"/>
            <a:ext cx="156087" cy="419659"/>
          </a:xfrm>
          <a:prstGeom prst="round2SameRect">
            <a:avLst>
              <a:gd fmla="val 50000" name="adj1"/>
              <a:gd fmla="val 0" name="adj2"/>
            </a:avLst>
          </a:prstGeom>
          <a:solidFill>
            <a:srgbClr val="FFFFF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txBox="1"/>
          <p:nvPr/>
        </p:nvSpPr>
        <p:spPr>
          <a:xfrm>
            <a:off x="-11" y="796094"/>
            <a:ext cx="396801" cy="110371"/>
          </a:xfrm>
          <a:prstGeom prst="rect">
            <a:avLst/>
          </a:prstGeom>
          <a:noFill/>
          <a:ln>
            <a:noFill/>
          </a:ln>
        </p:spPr>
        <p:txBody>
          <a:bodyPr anchorCtr="0" anchor="ctr" bIns="45700" lIns="91425" spcFirstLastPara="1" rIns="91425" wrap="square" tIns="45700">
            <a:noAutofit/>
          </a:bodyPr>
          <a:lstStyle/>
          <a:p>
            <a:pPr indent="-1587" lvl="0" marL="810970" marR="0" rtl="0" algn="l">
              <a:lnSpc>
                <a:spcPct val="89000"/>
              </a:lnSpc>
              <a:spcBef>
                <a:spcPts val="0"/>
              </a:spcBef>
              <a:spcAft>
                <a:spcPts val="0"/>
              </a:spcAft>
              <a:buNone/>
            </a:pPr>
            <a:r>
              <a:t/>
            </a:r>
            <a:endParaRPr b="0" i="0" sz="800" u="none" cap="none" strike="noStrike">
              <a:solidFill>
                <a:srgbClr val="00544E"/>
              </a:solidFill>
              <a:latin typeface="Arial"/>
              <a:ea typeface="Arial"/>
              <a:cs typeface="Arial"/>
              <a:sym typeface="Arial"/>
            </a:endParaRPr>
          </a:p>
        </p:txBody>
      </p:sp>
      <p:pic>
        <p:nvPicPr>
          <p:cNvPr id="17" name="Google Shape;17;p1"/>
          <p:cNvPicPr preferRelativeResize="0"/>
          <p:nvPr/>
        </p:nvPicPr>
        <p:blipFill rotWithShape="1">
          <a:blip r:embed="rId2">
            <a:alphaModFix/>
          </a:blip>
          <a:srcRect b="0" l="0" r="0" t="0"/>
          <a:stretch/>
        </p:blipFill>
        <p:spPr>
          <a:xfrm>
            <a:off x="10951371" y="5972833"/>
            <a:ext cx="1071562" cy="77343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39">
          <p15:clr>
            <a:srgbClr val="F26B43"/>
          </p15:clr>
        </p15:guide>
        <p15:guide id="2" pos="7513">
          <p15:clr>
            <a:srgbClr val="F26B43"/>
          </p15:clr>
        </p15:guide>
        <p15:guide id="3" pos="165">
          <p15:clr>
            <a:srgbClr val="F26B43"/>
          </p15:clr>
        </p15:guide>
        <p15:guide id="4" orient="horz" pos="799">
          <p15:clr>
            <a:srgbClr val="F26B43"/>
          </p15:clr>
        </p15:guide>
        <p15:guide id="5" pos="369">
          <p15:clr>
            <a:srgbClr val="F26B43"/>
          </p15:clr>
        </p15:guide>
        <p15:guide id="6" pos="7309">
          <p15:clr>
            <a:srgbClr val="F26B43"/>
          </p15:clr>
        </p15:guide>
        <p15:guide id="7" orient="horz" pos="417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4" name="Shape 44"/>
        <p:cNvGrpSpPr/>
        <p:nvPr/>
      </p:nvGrpSpPr>
      <p:grpSpPr>
        <a:xfrm>
          <a:off x="0" y="0"/>
          <a:ext cx="0" cy="0"/>
          <a:chOff x="0" y="0"/>
          <a:chExt cx="0" cy="0"/>
        </a:xfrm>
      </p:grpSpPr>
      <p:pic>
        <p:nvPicPr>
          <p:cNvPr id="45" name="Google Shape;45;p8"/>
          <p:cNvPicPr preferRelativeResize="0"/>
          <p:nvPr/>
        </p:nvPicPr>
        <p:blipFill rotWithShape="1">
          <a:blip r:embed="rId1">
            <a:alphaModFix/>
          </a:blip>
          <a:srcRect b="0" l="0" r="0" t="0"/>
          <a:stretch/>
        </p:blipFill>
        <p:spPr>
          <a:xfrm>
            <a:off x="0" y="0"/>
            <a:ext cx="12188825" cy="6858000"/>
          </a:xfrm>
          <a:prstGeom prst="rect">
            <a:avLst/>
          </a:prstGeom>
          <a:noFill/>
          <a:ln>
            <a:noFill/>
          </a:ln>
        </p:spPr>
      </p:pic>
      <p:sp>
        <p:nvSpPr>
          <p:cNvPr id="46" name="Google Shape;46;p8"/>
          <p:cNvSpPr/>
          <p:nvPr/>
        </p:nvSpPr>
        <p:spPr>
          <a:xfrm>
            <a:off x="0" y="-1"/>
            <a:ext cx="12188825" cy="6857999"/>
          </a:xfrm>
          <a:prstGeom prst="rect">
            <a:avLst/>
          </a:prstGeom>
          <a:solidFill>
            <a:srgbClr val="FFFFFF">
              <a:alpha val="2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7" name="Google Shape;47;p8"/>
          <p:cNvSpPr/>
          <p:nvPr/>
        </p:nvSpPr>
        <p:spPr>
          <a:xfrm>
            <a:off x="0" y="0"/>
            <a:ext cx="12188825" cy="1025611"/>
          </a:xfrm>
          <a:prstGeom prst="rect">
            <a:avLst/>
          </a:prstGeom>
          <a:solidFill>
            <a:srgbClr val="95C11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 name="Google Shape;48;p8"/>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lvl1pPr lvl="0" marR="0" rtl="0" algn="l">
              <a:lnSpc>
                <a:spcPct val="85000"/>
              </a:lnSpc>
              <a:spcBef>
                <a:spcPts val="0"/>
              </a:spcBef>
              <a:spcAft>
                <a:spcPts val="0"/>
              </a:spcAft>
              <a:buClr>
                <a:schemeClr val="lt1"/>
              </a:buClr>
              <a:buSzPts val="2800"/>
              <a:buFont typeface="Arial"/>
              <a:buNone/>
              <a:defRPr b="1" i="0" sz="28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 name="Google Shape;49;p8"/>
          <p:cNvSpPr txBox="1"/>
          <p:nvPr>
            <p:ph idx="1" type="body"/>
          </p:nvPr>
        </p:nvSpPr>
        <p:spPr>
          <a:xfrm>
            <a:off x="585789" y="1268413"/>
            <a:ext cx="11017246" cy="4611687"/>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800"/>
              </a:spcBef>
              <a:spcAft>
                <a:spcPts val="0"/>
              </a:spcAft>
              <a:buClr>
                <a:schemeClr val="accent6"/>
              </a:buClr>
              <a:buSzPts val="2000"/>
              <a:buFont typeface="Noto Sans Symbols"/>
              <a:buNone/>
              <a:defRPr b="0" i="0" sz="2000" u="none" cap="none" strike="noStrike">
                <a:solidFill>
                  <a:schemeClr val="accent6"/>
                </a:solidFill>
                <a:latin typeface="Arial"/>
                <a:ea typeface="Arial"/>
                <a:cs typeface="Arial"/>
                <a:sym typeface="Arial"/>
              </a:defRPr>
            </a:lvl1pPr>
            <a:lvl2pPr indent="-342900" lvl="1" marL="914400" marR="0" rtl="0" algn="l">
              <a:lnSpc>
                <a:spcPct val="90000"/>
              </a:lnSpc>
              <a:spcBef>
                <a:spcPts val="1200"/>
              </a:spcBef>
              <a:spcAft>
                <a:spcPts val="0"/>
              </a:spcAft>
              <a:buClr>
                <a:schemeClr val="accent3"/>
              </a:buClr>
              <a:buSzPts val="1800"/>
              <a:buFont typeface="Noto Sans Symbols"/>
              <a:buChar char="▪"/>
              <a:defRPr b="0" i="0" sz="1800" u="none" cap="none" strike="noStrike">
                <a:solidFill>
                  <a:srgbClr val="595959"/>
                </a:solidFill>
                <a:latin typeface="Arial"/>
                <a:ea typeface="Arial"/>
                <a:cs typeface="Arial"/>
                <a:sym typeface="Arial"/>
              </a:defRPr>
            </a:lvl2pPr>
            <a:lvl3pPr indent="-323850" lvl="2" marL="1371600" marR="0" rtl="0" algn="l">
              <a:lnSpc>
                <a:spcPct val="90000"/>
              </a:lnSpc>
              <a:spcBef>
                <a:spcPts val="700"/>
              </a:spcBef>
              <a:spcAft>
                <a:spcPts val="0"/>
              </a:spcAft>
              <a:buClr>
                <a:srgbClr val="595959"/>
              </a:buClr>
              <a:buSzPts val="1500"/>
              <a:buFont typeface="Arial"/>
              <a:buChar char="−"/>
              <a:defRPr b="0" i="0" sz="1500" u="none" cap="none" strike="noStrike">
                <a:solidFill>
                  <a:srgbClr val="595959"/>
                </a:solidFill>
                <a:latin typeface="Arial"/>
                <a:ea typeface="Arial"/>
                <a:cs typeface="Arial"/>
                <a:sym typeface="Arial"/>
              </a:defRPr>
            </a:lvl3pPr>
            <a:lvl4pPr indent="-397891" lvl="3" marL="1828800" marR="0" rtl="0" algn="l">
              <a:spcBef>
                <a:spcPts val="533"/>
              </a:spcBef>
              <a:spcAft>
                <a:spcPts val="0"/>
              </a:spcAft>
              <a:buClr>
                <a:srgbClr val="AA846A"/>
              </a:buClr>
              <a:buSzPts val="2666"/>
              <a:buFont typeface="Arial"/>
              <a:buChar char="–"/>
              <a:defRPr b="0" i="0" sz="2666" u="none" cap="none" strike="noStrike">
                <a:solidFill>
                  <a:srgbClr val="AA846A"/>
                </a:solidFill>
                <a:latin typeface="Arial"/>
                <a:ea typeface="Arial"/>
                <a:cs typeface="Arial"/>
                <a:sym typeface="Arial"/>
              </a:defRPr>
            </a:lvl4pPr>
            <a:lvl5pPr indent="-397891" lvl="4" marL="2286000" marR="0" rtl="0" algn="l">
              <a:spcBef>
                <a:spcPts val="533"/>
              </a:spcBef>
              <a:spcAft>
                <a:spcPts val="0"/>
              </a:spcAft>
              <a:buClr>
                <a:srgbClr val="AA846A"/>
              </a:buClr>
              <a:buSzPts val="2666"/>
              <a:buFont typeface="Arial"/>
              <a:buChar char="»"/>
              <a:defRPr b="0" i="0" sz="2666" u="none" cap="none" strike="noStrike">
                <a:solidFill>
                  <a:srgbClr val="AA846A"/>
                </a:solidFill>
                <a:latin typeface="Arial"/>
                <a:ea typeface="Arial"/>
                <a:cs typeface="Arial"/>
                <a:sym typeface="Arial"/>
              </a:defRPr>
            </a:lvl5pPr>
            <a:lvl6pPr indent="-397891" lvl="5" marL="27432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6pPr>
            <a:lvl7pPr indent="-397891" lvl="6" marL="32004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7pPr>
            <a:lvl8pPr indent="-397890" lvl="7" marL="36576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8pPr>
            <a:lvl9pPr indent="-397890" lvl="8" marL="4114800" marR="0" rtl="0" algn="l">
              <a:spcBef>
                <a:spcPts val="533"/>
              </a:spcBef>
              <a:spcAft>
                <a:spcPts val="0"/>
              </a:spcAft>
              <a:buClr>
                <a:schemeClr val="dk1"/>
              </a:buClr>
              <a:buSzPts val="2666"/>
              <a:buFont typeface="Arial"/>
              <a:buChar char="•"/>
              <a:defRPr b="0" i="0" sz="2666" u="none" cap="none" strike="noStrike">
                <a:solidFill>
                  <a:schemeClr val="dk1"/>
                </a:solidFill>
                <a:latin typeface="Arial"/>
                <a:ea typeface="Arial"/>
                <a:cs typeface="Arial"/>
                <a:sym typeface="Arial"/>
              </a:defRPr>
            </a:lvl9pPr>
          </a:lstStyle>
          <a:p/>
        </p:txBody>
      </p:sp>
      <p:sp>
        <p:nvSpPr>
          <p:cNvPr id="50" name="Google Shape;50;p8"/>
          <p:cNvSpPr/>
          <p:nvPr/>
        </p:nvSpPr>
        <p:spPr>
          <a:xfrm rot="5400000">
            <a:off x="131784" y="641469"/>
            <a:ext cx="156087" cy="419659"/>
          </a:xfrm>
          <a:prstGeom prst="round2SameRect">
            <a:avLst>
              <a:gd fmla="val 50000" name="adj1"/>
              <a:gd fmla="val 0" name="adj2"/>
            </a:avLst>
          </a:prstGeom>
          <a:solidFill>
            <a:srgbClr val="FFFFFF">
              <a:alpha val="4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8"/>
          <p:cNvSpPr txBox="1"/>
          <p:nvPr/>
        </p:nvSpPr>
        <p:spPr>
          <a:xfrm>
            <a:off x="-11" y="796094"/>
            <a:ext cx="396801" cy="110371"/>
          </a:xfrm>
          <a:prstGeom prst="rect">
            <a:avLst/>
          </a:prstGeom>
          <a:noFill/>
          <a:ln>
            <a:noFill/>
          </a:ln>
        </p:spPr>
        <p:txBody>
          <a:bodyPr anchorCtr="0" anchor="ctr" bIns="45700" lIns="91425" spcFirstLastPara="1" rIns="91425" wrap="square" tIns="45700">
            <a:noAutofit/>
          </a:bodyPr>
          <a:lstStyle/>
          <a:p>
            <a:pPr indent="-1587" lvl="0" marL="811213" marR="0" rtl="0" algn="l">
              <a:lnSpc>
                <a:spcPct val="89000"/>
              </a:lnSpc>
              <a:spcBef>
                <a:spcPts val="0"/>
              </a:spcBef>
              <a:spcAft>
                <a:spcPts val="0"/>
              </a:spcAft>
              <a:buNone/>
            </a:pPr>
            <a:r>
              <a:t/>
            </a:r>
            <a:endParaRPr sz="800">
              <a:solidFill>
                <a:srgbClr val="00544E"/>
              </a:solidFill>
              <a:latin typeface="Arial"/>
              <a:ea typeface="Arial"/>
              <a:cs typeface="Arial"/>
              <a:sym typeface="Arial"/>
            </a:endParaRPr>
          </a:p>
        </p:txBody>
      </p:sp>
      <p:pic>
        <p:nvPicPr>
          <p:cNvPr id="52" name="Google Shape;52;p8"/>
          <p:cNvPicPr preferRelativeResize="0"/>
          <p:nvPr/>
        </p:nvPicPr>
        <p:blipFill rotWithShape="1">
          <a:blip r:embed="rId2">
            <a:alphaModFix/>
          </a:blip>
          <a:srcRect b="0" l="0" r="0" t="0"/>
          <a:stretch/>
        </p:blipFill>
        <p:spPr>
          <a:xfrm>
            <a:off x="11049461" y="5959412"/>
            <a:ext cx="967914" cy="6986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39">
          <p15:clr>
            <a:srgbClr val="F26B43"/>
          </p15:clr>
        </p15:guide>
        <p15:guide id="2" pos="7513">
          <p15:clr>
            <a:srgbClr val="F26B43"/>
          </p15:clr>
        </p15:guide>
        <p15:guide id="3" pos="165">
          <p15:clr>
            <a:srgbClr val="F26B43"/>
          </p15:clr>
        </p15:guide>
        <p15:guide id="4" orient="horz" pos="799">
          <p15:clr>
            <a:srgbClr val="F26B43"/>
          </p15:clr>
        </p15:guide>
        <p15:guide id="5" pos="369">
          <p15:clr>
            <a:srgbClr val="F26B43"/>
          </p15:clr>
        </p15:guide>
        <p15:guide id="6" pos="7309">
          <p15:clr>
            <a:srgbClr val="F26B43"/>
          </p15:clr>
        </p15:guide>
        <p15:guide id="7" orient="horz" pos="417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16.png"/><Relationship Id="rId7"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16.png"/><Relationship Id="rId7" Type="http://schemas.openxmlformats.org/officeDocument/2006/relationships/image" Target="../media/image22.png"/><Relationship Id="rId8"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18.png"/><Relationship Id="rId4" Type="http://schemas.openxmlformats.org/officeDocument/2006/relationships/image" Target="../media/image34.png"/><Relationship Id="rId5" Type="http://schemas.openxmlformats.org/officeDocument/2006/relationships/image" Target="../media/image21.png"/><Relationship Id="rId6" Type="http://schemas.openxmlformats.org/officeDocument/2006/relationships/image" Target="../media/image13.png"/><Relationship Id="rId7"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slide" Target="/ppt/slides/slide9.xml"/><Relationship Id="rId4" Type="http://schemas.openxmlformats.org/officeDocument/2006/relationships/slide" Target="/ppt/slid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hyperlink" Target="http://www.ema.europa.eu/docs/en_GB/document_library/EPAR_-_Product_Information/human/000973/WC500054346.pdf" TargetMode="External"/><Relationship Id="rId4" Type="http://schemas.openxmlformats.org/officeDocument/2006/relationships/hyperlink" Target="http://www.ema.europa.eu/docs/en_GB/document_library/EPAR_-_Product_Information/human/001104/WC500057247.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7.png"/><Relationship Id="rId6" Type="http://schemas.openxmlformats.org/officeDocument/2006/relationships/image" Target="../media/image26.png"/><Relationship Id="rId7"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25.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75.png"/><Relationship Id="rId4" Type="http://schemas.openxmlformats.org/officeDocument/2006/relationships/image" Target="../media/image23.png"/><Relationship Id="rId5"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75.png"/><Relationship Id="rId4" Type="http://schemas.openxmlformats.org/officeDocument/2006/relationships/image" Target="../media/image23.png"/><Relationship Id="rId5"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32.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31.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6.png"/><Relationship Id="rId7" Type="http://schemas.openxmlformats.org/officeDocument/2006/relationships/image" Target="../media/image42.png"/><Relationship Id="rId8" Type="http://schemas.openxmlformats.org/officeDocument/2006/relationships/image" Target="../media/image39.png"/></Relationships>
</file>

<file path=ppt/slides/_rels/slide29.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slide" Target="/ppt/slides/slide31.xml"/><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slide" Target="/ppt/slides/slide30.xml"/><Relationship Id="rId4" Type="http://schemas.openxmlformats.org/officeDocument/2006/relationships/image" Target="../media/image23.png"/><Relationship Id="rId9" Type="http://schemas.openxmlformats.org/officeDocument/2006/relationships/slide" Target="/ppt/slides/slide29.xml"/><Relationship Id="rId5" Type="http://schemas.openxmlformats.org/officeDocument/2006/relationships/image" Target="../media/image29.png"/><Relationship Id="rId6" Type="http://schemas.openxmlformats.org/officeDocument/2006/relationships/image" Target="../media/image36.png"/><Relationship Id="rId7" Type="http://schemas.openxmlformats.org/officeDocument/2006/relationships/image" Target="../media/image47.png"/><Relationship Id="rId8"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6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 Id="rId3" Type="http://schemas.openxmlformats.org/officeDocument/2006/relationships/hyperlink" Target="mailto:ne.safety@gsk.co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slide" Target="/ppt/slides/slide5.xml"/><Relationship Id="rId4" Type="http://schemas.openxmlformats.org/officeDocument/2006/relationships/slide" Target="/ppt/slides/slide8.xml"/><Relationship Id="rId5" Type="http://schemas.openxmlformats.org/officeDocument/2006/relationships/slide" Target="/ppt/slides/slide25.xml"/><Relationship Id="rId6" Type="http://schemas.openxmlformats.org/officeDocument/2006/relationships/slide" Target="/ppt/slides/slide5.xml"/><Relationship Id="rId7" Type="http://schemas.openxmlformats.org/officeDocument/2006/relationships/slide" Target="/ppt/slides/slide25.xml"/><Relationship Id="rId8" Type="http://schemas.openxmlformats.org/officeDocument/2006/relationships/slide" Target="/ppt/slides/slide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image" Target="../media/image4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 Id="rId3" Type="http://schemas.openxmlformats.org/officeDocument/2006/relationships/image" Target="../media/image61.jpg"/><Relationship Id="rId4" Type="http://schemas.openxmlformats.org/officeDocument/2006/relationships/image" Target="../media/image54.jpg"/><Relationship Id="rId5" Type="http://schemas.openxmlformats.org/officeDocument/2006/relationships/hyperlink" Target="https://doi.org/10.1093/cid/cix685"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image" Target="../media/image40.png"/><Relationship Id="rId4" Type="http://schemas.openxmlformats.org/officeDocument/2006/relationships/hyperlink" Target="https://surv.esr.cri.nz/surveillance/IPD.php"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6.xml"/><Relationship Id="rId3" Type="http://schemas.openxmlformats.org/officeDocument/2006/relationships/image" Target="../media/image43.png"/><Relationship Id="rId4" Type="http://schemas.openxmlformats.org/officeDocument/2006/relationships/hyperlink" Target="https://surv.esr.cri.nz/surveillance/IPD.php"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44.png"/><Relationship Id="rId4" Type="http://schemas.openxmlformats.org/officeDocument/2006/relationships/image" Target="../media/image48.png"/><Relationship Id="rId5"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 Id="rId3" Type="http://schemas.openxmlformats.org/officeDocument/2006/relationships/image" Target="../media/image44.png"/><Relationship Id="rId4" Type="http://schemas.openxmlformats.org/officeDocument/2006/relationships/image" Target="../media/image48.png"/><Relationship Id="rId5" Type="http://schemas.openxmlformats.org/officeDocument/2006/relationships/image" Target="../media/image45.png"/><Relationship Id="rId6" Type="http://schemas.openxmlformats.org/officeDocument/2006/relationships/image" Target="../media/image50.png"/><Relationship Id="rId7" Type="http://schemas.openxmlformats.org/officeDocument/2006/relationships/image" Target="../media/image49.png"/><Relationship Id="rId8" Type="http://schemas.openxmlformats.org/officeDocument/2006/relationships/image" Target="../media/image5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image" Target="../media/image50.png"/><Relationship Id="rId4" Type="http://schemas.openxmlformats.org/officeDocument/2006/relationships/image" Target="../media/image49.png"/><Relationship Id="rId5" Type="http://schemas.openxmlformats.org/officeDocument/2006/relationships/image" Target="../media/image52.png"/><Relationship Id="rId6" Type="http://schemas.openxmlformats.org/officeDocument/2006/relationships/image" Target="../media/image57.png"/><Relationship Id="rId7" Type="http://schemas.openxmlformats.org/officeDocument/2006/relationships/image" Target="../media/image5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2.xml"/><Relationship Id="rId3" Type="http://schemas.openxmlformats.org/officeDocument/2006/relationships/image" Target="../media/image6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3.xml"/><Relationship Id="rId3" Type="http://schemas.openxmlformats.org/officeDocument/2006/relationships/image" Target="../media/image6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5.xml"/><Relationship Id="rId3" Type="http://schemas.openxmlformats.org/officeDocument/2006/relationships/image" Target="../media/image51.png"/><Relationship Id="rId4" Type="http://schemas.openxmlformats.org/officeDocument/2006/relationships/slide" Target="/ppt/slid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6.xml"/><Relationship Id="rId3" Type="http://schemas.openxmlformats.org/officeDocument/2006/relationships/image" Target="../media/image59.png"/><Relationship Id="rId4" Type="http://schemas.openxmlformats.org/officeDocument/2006/relationships/slide" Target="/ppt/slides/slide5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7.xml"/><Relationship Id="rId3" Type="http://schemas.openxmlformats.org/officeDocument/2006/relationships/image" Target="../media/image59.png"/><Relationship Id="rId4" Type="http://schemas.openxmlformats.org/officeDocument/2006/relationships/slide" Target="/ppt/slides/slide5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xml"/><Relationship Id="rId3" Type="http://schemas.openxmlformats.org/officeDocument/2006/relationships/image" Target="../media/image58.png"/><Relationship Id="rId4" Type="http://schemas.openxmlformats.org/officeDocument/2006/relationships/slide" Target="/ppt/slides/slide5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9.xml"/><Relationship Id="rId3" Type="http://schemas.openxmlformats.org/officeDocument/2006/relationships/image" Target="../media/image56.png"/><Relationship Id="rId4" Type="http://schemas.openxmlformats.org/officeDocument/2006/relationships/slide" Target="/ppt/slid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hyperlink" Target="https://www.ema.europa.eu/en/documents/product-information/synflorix-epar-product-information_en.pdf" TargetMode="External"/><Relationship Id="rId4" Type="http://schemas.openxmlformats.org/officeDocument/2006/relationships/image" Target="../media/image9.png"/><Relationship Id="rId5" Type="http://schemas.openxmlformats.org/officeDocument/2006/relationships/image" Target="../media/image15.png"/><Relationship Id="rId6"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0.xml"/><Relationship Id="rId3" Type="http://schemas.openxmlformats.org/officeDocument/2006/relationships/image" Target="../media/image66.png"/><Relationship Id="rId4" Type="http://schemas.openxmlformats.org/officeDocument/2006/relationships/slide" Target="/ppt/slides/slide55.xml"/></Relationships>
</file>

<file path=ppt/slides/_rels/slide61.xml.rels><?xml version="1.0" encoding="UTF-8" standalone="yes"?><Relationships xmlns="http://schemas.openxmlformats.org/package/2006/relationships"><Relationship Id="rId11" Type="http://schemas.openxmlformats.org/officeDocument/2006/relationships/slide" Target="/ppt/slides/slide55.xml"/><Relationship Id="rId10" Type="http://schemas.openxmlformats.org/officeDocument/2006/relationships/image" Target="../media/image69.png"/><Relationship Id="rId1" Type="http://schemas.openxmlformats.org/officeDocument/2006/relationships/slideLayout" Target="../slideLayouts/slideLayout14.xml"/><Relationship Id="rId2" Type="http://schemas.openxmlformats.org/officeDocument/2006/relationships/notesSlide" Target="../notesSlides/notesSlide61.xml"/><Relationship Id="rId3" Type="http://schemas.openxmlformats.org/officeDocument/2006/relationships/image" Target="../media/image68.png"/><Relationship Id="rId4" Type="http://schemas.openxmlformats.org/officeDocument/2006/relationships/image" Target="../media/image55.png"/><Relationship Id="rId9" Type="http://schemas.openxmlformats.org/officeDocument/2006/relationships/image" Target="../media/image67.png"/><Relationship Id="rId5" Type="http://schemas.openxmlformats.org/officeDocument/2006/relationships/image" Target="../media/image63.png"/><Relationship Id="rId6" Type="http://schemas.openxmlformats.org/officeDocument/2006/relationships/image" Target="../media/image65.png"/><Relationship Id="rId7" Type="http://schemas.openxmlformats.org/officeDocument/2006/relationships/image" Target="../media/image64.png"/><Relationship Id="rId8" Type="http://schemas.openxmlformats.org/officeDocument/2006/relationships/image" Target="../media/image7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2.xml"/><Relationship Id="rId3" Type="http://schemas.openxmlformats.org/officeDocument/2006/relationships/slide" Target="/ppt/slides/slide5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3.xml"/><Relationship Id="rId3" Type="http://schemas.openxmlformats.org/officeDocument/2006/relationships/slide" Target="/ppt/slides/slide5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4.xml"/><Relationship Id="rId3" Type="http://schemas.openxmlformats.org/officeDocument/2006/relationships/image" Target="../media/image6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5.xml"/><Relationship Id="rId3" Type="http://schemas.openxmlformats.org/officeDocument/2006/relationships/image" Target="../media/image7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6.xml"/><Relationship Id="rId3" Type="http://schemas.openxmlformats.org/officeDocument/2006/relationships/image" Target="../media/image73.png"/><Relationship Id="rId4" Type="http://schemas.openxmlformats.org/officeDocument/2006/relationships/image" Target="../media/image71.png"/><Relationship Id="rId5" Type="http://schemas.openxmlformats.org/officeDocument/2006/relationships/image" Target="../media/image7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slide" Target="/ppt/slides/slide9.xml"/><Relationship Id="rId4" Type="http://schemas.openxmlformats.org/officeDocument/2006/relationships/slide" Target="/ppt/slides/slide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slide" Target="/ppt/slides/slide1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9"/>
          <p:cNvSpPr txBox="1"/>
          <p:nvPr/>
        </p:nvSpPr>
        <p:spPr>
          <a:xfrm>
            <a:off x="2824796" y="6566203"/>
            <a:ext cx="5606829" cy="223138"/>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Clr>
                <a:srgbClr val="595959"/>
              </a:buClr>
              <a:buSzPts val="1000"/>
              <a:buFont typeface="Noto Sans Symbols"/>
              <a:buNone/>
            </a:pPr>
            <a:r>
              <a:rPr b="0" i="0" lang="en-GB" sz="1000" u="none" cap="none" strike="noStrike">
                <a:solidFill>
                  <a:srgbClr val="595959"/>
                </a:solidFill>
                <a:latin typeface="Calibri"/>
                <a:ea typeface="Calibri"/>
                <a:cs typeface="Calibri"/>
                <a:sym typeface="Calibri"/>
              </a:rPr>
              <a:t>The 16</a:t>
            </a:r>
            <a:r>
              <a:rPr b="0" baseline="30000" i="0" lang="en-GB" sz="1000" u="none" cap="none" strike="noStrike">
                <a:solidFill>
                  <a:srgbClr val="595959"/>
                </a:solidFill>
                <a:latin typeface="Calibri"/>
                <a:ea typeface="Calibri"/>
                <a:cs typeface="Calibri"/>
                <a:sym typeface="Calibri"/>
              </a:rPr>
              <a:t>th</a:t>
            </a:r>
            <a:r>
              <a:rPr b="0" i="0" lang="en-GB" sz="1000" u="none" cap="none" strike="noStrike">
                <a:solidFill>
                  <a:srgbClr val="595959"/>
                </a:solidFill>
                <a:latin typeface="Calibri"/>
                <a:ea typeface="Calibri"/>
                <a:cs typeface="Calibri"/>
                <a:sym typeface="Calibri"/>
              </a:rPr>
              <a:t> Annual Meeting of the Lebanese Paediatric Societies </a:t>
            </a:r>
            <a:r>
              <a:rPr b="0" i="0" lang="en-GB" sz="1000" u="none" cap="none" strike="noStrike">
                <a:solidFill>
                  <a:srgbClr val="000000"/>
                </a:solidFill>
                <a:latin typeface="Calibri"/>
                <a:ea typeface="Calibri"/>
                <a:cs typeface="Calibri"/>
                <a:sym typeface="Calibri"/>
              </a:rPr>
              <a:t>| </a:t>
            </a:r>
            <a:r>
              <a:rPr b="0" i="0" lang="en-GB" sz="1000" u="none" cap="none" strike="noStrike">
                <a:solidFill>
                  <a:schemeClr val="accent6"/>
                </a:solidFill>
                <a:latin typeface="Calibri"/>
                <a:ea typeface="Calibri"/>
                <a:cs typeface="Calibri"/>
                <a:sym typeface="Calibri"/>
              </a:rPr>
              <a:t>13 - 14 September, 2019 | Beirut - Lebanon</a:t>
            </a:r>
            <a:r>
              <a:rPr b="0" i="0" lang="en-GB" sz="1000" u="none" cap="none" strike="noStrike">
                <a:solidFill>
                  <a:srgbClr val="595959"/>
                </a:solidFill>
                <a:latin typeface="Calibri"/>
                <a:ea typeface="Calibri"/>
                <a:cs typeface="Calibri"/>
                <a:sym typeface="Calibri"/>
              </a:rPr>
              <a:t> </a:t>
            </a:r>
            <a:endParaRPr/>
          </a:p>
        </p:txBody>
      </p:sp>
      <p:sp>
        <p:nvSpPr>
          <p:cNvPr id="100" name="Google Shape;100;p19"/>
          <p:cNvSpPr txBox="1"/>
          <p:nvPr>
            <p:ph type="ctrTitle"/>
          </p:nvPr>
        </p:nvSpPr>
        <p:spPr>
          <a:xfrm>
            <a:off x="553889" y="1084237"/>
            <a:ext cx="5947804" cy="1107996"/>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rgbClr val="006782"/>
              </a:buClr>
              <a:buSzPts val="4000"/>
              <a:buFont typeface="Arial"/>
              <a:buNone/>
            </a:pPr>
            <a:r>
              <a:rPr lang="en-GB" sz="4000"/>
              <a:t>Where We Are Now and How We Can Do Better</a:t>
            </a:r>
            <a:endParaRPr sz="3600"/>
          </a:p>
        </p:txBody>
      </p:sp>
      <p:sp>
        <p:nvSpPr>
          <p:cNvPr id="101" name="Google Shape;101;p19"/>
          <p:cNvSpPr txBox="1"/>
          <p:nvPr/>
        </p:nvSpPr>
        <p:spPr>
          <a:xfrm>
            <a:off x="585788" y="819647"/>
            <a:ext cx="3993081" cy="30777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2000" u="none" cap="none" strike="noStrike">
                <a:solidFill>
                  <a:srgbClr val="006782"/>
                </a:solidFill>
                <a:latin typeface="Arial"/>
                <a:ea typeface="Arial"/>
                <a:cs typeface="Arial"/>
                <a:sym typeface="Arial"/>
              </a:rPr>
              <a:t>Pneumococcal disease vaccination</a:t>
            </a:r>
            <a:endParaRPr/>
          </a:p>
        </p:txBody>
      </p:sp>
      <p:sp>
        <p:nvSpPr>
          <p:cNvPr id="102" name="Google Shape;102;p19"/>
          <p:cNvSpPr/>
          <p:nvPr/>
        </p:nvSpPr>
        <p:spPr>
          <a:xfrm>
            <a:off x="873125" y="6618086"/>
            <a:ext cx="6092825" cy="223138"/>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None/>
            </a:pPr>
            <a:r>
              <a:t/>
            </a:r>
            <a:endParaRPr sz="1000">
              <a:solidFill>
                <a:srgbClr val="595959"/>
              </a:solidFill>
              <a:latin typeface="Arial"/>
              <a:ea typeface="Arial"/>
              <a:cs typeface="Arial"/>
              <a:sym typeface="Arial"/>
            </a:endParaRPr>
          </a:p>
        </p:txBody>
      </p:sp>
      <p:sp>
        <p:nvSpPr>
          <p:cNvPr id="103" name="Google Shape;103;p19"/>
          <p:cNvSpPr txBox="1"/>
          <p:nvPr/>
        </p:nvSpPr>
        <p:spPr>
          <a:xfrm>
            <a:off x="8623005" y="6347821"/>
            <a:ext cx="2381693" cy="430887"/>
          </a:xfrm>
          <a:prstGeom prst="rect">
            <a:avLst/>
          </a:prstGeom>
          <a:noFill/>
          <a:ln>
            <a:noFill/>
          </a:ln>
        </p:spPr>
        <p:txBody>
          <a:bodyPr anchorCtr="0" anchor="b" bIns="0" lIns="0" spcFirstLastPara="1" rIns="0" wrap="square" tIns="0">
            <a:noAutofit/>
          </a:bodyPr>
          <a:lstStyle/>
          <a:p>
            <a:pPr indent="0" lvl="0" marL="0" marR="0" rtl="0" algn="l">
              <a:spcBef>
                <a:spcPts val="0"/>
              </a:spcBef>
              <a:spcAft>
                <a:spcPts val="0"/>
              </a:spcAft>
              <a:buNone/>
            </a:pPr>
            <a:r>
              <a:rPr lang="en-GB" sz="700">
                <a:solidFill>
                  <a:srgbClr val="006782"/>
                </a:solidFill>
                <a:latin typeface="Arial"/>
                <a:ea typeface="Arial"/>
                <a:cs typeface="Arial"/>
                <a:sym typeface="Arial"/>
              </a:rPr>
              <a:t>GlaxoSmithKline Biologicals SA., Rixensart, Belgium.</a:t>
            </a:r>
            <a:endParaRPr/>
          </a:p>
          <a:p>
            <a:pPr indent="0" lvl="0" marL="0" marR="0" rtl="0" algn="l">
              <a:spcBef>
                <a:spcPts val="0"/>
              </a:spcBef>
              <a:spcAft>
                <a:spcPts val="0"/>
              </a:spcAft>
              <a:buNone/>
            </a:pPr>
            <a:r>
              <a:rPr lang="en-GB" sz="700">
                <a:solidFill>
                  <a:srgbClr val="006782"/>
                </a:solidFill>
                <a:latin typeface="Arial"/>
                <a:ea typeface="Arial"/>
                <a:cs typeface="Arial"/>
                <a:sym typeface="Arial"/>
              </a:rPr>
              <a:t>©2018 GSK group of companies or its licensor.</a:t>
            </a:r>
            <a:endParaRPr/>
          </a:p>
          <a:p>
            <a:pPr indent="0" lvl="0" marL="0" marR="0" rtl="0" algn="l">
              <a:spcBef>
                <a:spcPts val="0"/>
              </a:spcBef>
              <a:spcAft>
                <a:spcPts val="0"/>
              </a:spcAft>
              <a:buNone/>
            </a:pPr>
            <a:r>
              <a:rPr lang="en-GB" sz="700">
                <a:solidFill>
                  <a:srgbClr val="006782"/>
                </a:solidFill>
                <a:latin typeface="Arial"/>
                <a:ea typeface="Arial"/>
                <a:cs typeface="Arial"/>
                <a:sym typeface="Arial"/>
              </a:rPr>
              <a:t>Zinc Approval code : NE/SYN/0018/18</a:t>
            </a:r>
            <a:endParaRPr/>
          </a:p>
          <a:p>
            <a:pPr indent="0" lvl="0" marL="0" marR="0" rtl="0" algn="l">
              <a:spcBef>
                <a:spcPts val="0"/>
              </a:spcBef>
              <a:spcAft>
                <a:spcPts val="0"/>
              </a:spcAft>
              <a:buNone/>
            </a:pPr>
            <a:r>
              <a:rPr lang="en-GB" sz="700">
                <a:solidFill>
                  <a:srgbClr val="006782"/>
                </a:solidFill>
                <a:latin typeface="Arial"/>
                <a:ea typeface="Arial"/>
                <a:cs typeface="Arial"/>
                <a:sym typeface="Arial"/>
              </a:rPr>
              <a:t>Date : 13 September 2019</a:t>
            </a:r>
            <a:endParaRPr sz="700">
              <a:solidFill>
                <a:srgbClr val="006782"/>
              </a:solidFill>
              <a:latin typeface="Arial"/>
              <a:ea typeface="Arial"/>
              <a:cs typeface="Arial"/>
              <a:sym typeface="Arial"/>
            </a:endParaRPr>
          </a:p>
        </p:txBody>
      </p:sp>
      <p:sp>
        <p:nvSpPr>
          <p:cNvPr id="104" name="Google Shape;104;p19"/>
          <p:cNvSpPr/>
          <p:nvPr/>
        </p:nvSpPr>
        <p:spPr>
          <a:xfrm>
            <a:off x="221035" y="3210809"/>
            <a:ext cx="5947805" cy="80021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rgbClr val="225C6B"/>
                </a:solidFill>
                <a:latin typeface="Calibri"/>
                <a:ea typeface="Calibri"/>
                <a:cs typeface="Calibri"/>
                <a:sym typeface="Calibri"/>
              </a:rPr>
              <a:t>Mansour R Khalaf</a:t>
            </a:r>
            <a:r>
              <a:rPr lang="en-GB" sz="1800">
                <a:solidFill>
                  <a:srgbClr val="225C6B"/>
                </a:solidFill>
                <a:latin typeface="Calibri"/>
                <a:ea typeface="Calibri"/>
                <a:cs typeface="Calibri"/>
                <a:sym typeface="Calibri"/>
              </a:rPr>
              <a:t>, </a:t>
            </a:r>
            <a:r>
              <a:rPr lang="en-GB" sz="1400">
                <a:solidFill>
                  <a:srgbClr val="225C6B"/>
                </a:solidFill>
                <a:latin typeface="Calibri"/>
                <a:ea typeface="Calibri"/>
                <a:cs typeface="Calibri"/>
                <a:sym typeface="Calibri"/>
              </a:rPr>
              <a:t>Bsc Pharm, MPH</a:t>
            </a:r>
            <a:endParaRPr sz="1800">
              <a:solidFill>
                <a:srgbClr val="225C6B"/>
              </a:solidFill>
              <a:latin typeface="Calibri"/>
              <a:ea typeface="Calibri"/>
              <a:cs typeface="Calibri"/>
              <a:sym typeface="Calibri"/>
            </a:endParaRPr>
          </a:p>
          <a:p>
            <a:pPr indent="0" lvl="0" marL="0" marR="0" rtl="0" algn="l">
              <a:spcBef>
                <a:spcPts val="0"/>
              </a:spcBef>
              <a:spcAft>
                <a:spcPts val="0"/>
              </a:spcAft>
              <a:buNone/>
            </a:pPr>
            <a:r>
              <a:rPr lang="en-GB" sz="1400">
                <a:solidFill>
                  <a:srgbClr val="225C6B"/>
                </a:solidFill>
                <a:latin typeface="Calibri"/>
                <a:ea typeface="Calibri"/>
                <a:cs typeface="Calibri"/>
                <a:sym typeface="Calibri"/>
              </a:rPr>
              <a:t>Group Medical Manager, Vaccines</a:t>
            </a:r>
            <a:endParaRPr sz="1400">
              <a:solidFill>
                <a:srgbClr val="225C6B"/>
              </a:solidFill>
              <a:latin typeface="Calibri"/>
              <a:ea typeface="Calibri"/>
              <a:cs typeface="Calibri"/>
              <a:sym typeface="Calibri"/>
            </a:endParaRPr>
          </a:p>
          <a:p>
            <a:pPr indent="0" lvl="0" marL="0" marR="0" rtl="0" algn="l">
              <a:spcBef>
                <a:spcPts val="0"/>
              </a:spcBef>
              <a:spcAft>
                <a:spcPts val="0"/>
              </a:spcAft>
              <a:buNone/>
            </a:pPr>
            <a:r>
              <a:rPr lang="en-GB" sz="1400">
                <a:solidFill>
                  <a:srgbClr val="225C6B"/>
                </a:solidFill>
                <a:latin typeface="Calibri"/>
                <a:ea typeface="Calibri"/>
                <a:cs typeface="Calibri"/>
                <a:sym typeface="Calibri"/>
              </a:rPr>
              <a:t>September 2019</a:t>
            </a:r>
            <a:endParaRPr sz="1400">
              <a:solidFill>
                <a:srgbClr val="225C6B"/>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28"/>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800"/>
              <a:buFont typeface="Arial"/>
              <a:buNone/>
            </a:pPr>
            <a:r>
              <a:rPr i="1" lang="en-GB"/>
              <a:t>Synflorix</a:t>
            </a:r>
            <a:r>
              <a:rPr lang="en-GB"/>
              <a:t>: establishing the full impact on public health</a:t>
            </a:r>
            <a:r>
              <a:rPr baseline="30000" lang="en-GB"/>
              <a:t>1</a:t>
            </a:r>
            <a:endParaRPr/>
          </a:p>
        </p:txBody>
      </p:sp>
      <p:sp>
        <p:nvSpPr>
          <p:cNvPr id="280" name="Google Shape;280;p28"/>
          <p:cNvSpPr txBox="1"/>
          <p:nvPr/>
        </p:nvSpPr>
        <p:spPr>
          <a:xfrm>
            <a:off x="261938" y="6261706"/>
            <a:ext cx="10045700" cy="370871"/>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6600"/>
              </a:buClr>
              <a:buSzPts val="800"/>
              <a:buFont typeface="Arial"/>
              <a:buNone/>
            </a:pPr>
            <a:r>
              <a:rPr lang="en-GB" sz="800">
                <a:solidFill>
                  <a:srgbClr val="595959"/>
                </a:solidFill>
                <a:latin typeface="Arial"/>
                <a:ea typeface="Arial"/>
                <a:cs typeface="Arial"/>
                <a:sym typeface="Arial"/>
              </a:rPr>
              <a:t>The same results were first published in Palmu AA, et al. Vaccine. 2018. The table has been independently created by GSK from the original data.</a:t>
            </a:r>
            <a:br>
              <a:rPr lang="en-GB" sz="800">
                <a:solidFill>
                  <a:srgbClr val="595959"/>
                </a:solidFill>
                <a:latin typeface="Arial"/>
                <a:ea typeface="Arial"/>
                <a:cs typeface="Arial"/>
                <a:sym typeface="Arial"/>
              </a:rPr>
            </a:br>
            <a:r>
              <a:rPr b="1" lang="en-GB" sz="800">
                <a:solidFill>
                  <a:srgbClr val="595959"/>
                </a:solidFill>
                <a:latin typeface="Arial"/>
                <a:ea typeface="Arial"/>
                <a:cs typeface="Arial"/>
                <a:sym typeface="Arial"/>
              </a:rPr>
              <a:t>AOM</a:t>
            </a:r>
            <a:r>
              <a:rPr lang="en-GB" sz="800">
                <a:solidFill>
                  <a:srgbClr val="595959"/>
                </a:solidFill>
                <a:latin typeface="Arial"/>
                <a:ea typeface="Arial"/>
                <a:cs typeface="Arial"/>
                <a:sym typeface="Arial"/>
              </a:rPr>
              <a:t>, acute otitis media; </a:t>
            </a:r>
            <a:r>
              <a:rPr b="1" lang="en-GB" sz="800">
                <a:solidFill>
                  <a:srgbClr val="595959"/>
                </a:solidFill>
                <a:latin typeface="Arial"/>
                <a:ea typeface="Arial"/>
                <a:cs typeface="Arial"/>
                <a:sym typeface="Arial"/>
              </a:rPr>
              <a:t>FinIP</a:t>
            </a:r>
            <a:r>
              <a:rPr lang="en-GB" sz="800">
                <a:solidFill>
                  <a:srgbClr val="595959"/>
                </a:solidFill>
                <a:latin typeface="Arial"/>
                <a:ea typeface="Arial"/>
                <a:cs typeface="Arial"/>
                <a:sym typeface="Arial"/>
              </a:rPr>
              <a:t>, Finnish Invasive Pneumococcal disease study; </a:t>
            </a:r>
            <a:r>
              <a:rPr b="1" lang="en-GB" sz="800">
                <a:solidFill>
                  <a:srgbClr val="595959"/>
                </a:solidFill>
                <a:latin typeface="Arial"/>
                <a:ea typeface="Arial"/>
                <a:cs typeface="Arial"/>
                <a:sym typeface="Arial"/>
              </a:rPr>
              <a:t>IPD</a:t>
            </a:r>
            <a:r>
              <a:rPr lang="en-GB" sz="800">
                <a:solidFill>
                  <a:srgbClr val="595959"/>
                </a:solidFill>
                <a:latin typeface="Arial"/>
                <a:ea typeface="Arial"/>
                <a:cs typeface="Arial"/>
                <a:sym typeface="Arial"/>
              </a:rPr>
              <a:t>, invasive pneumococcal disease; </a:t>
            </a:r>
            <a:r>
              <a:rPr b="1" lang="en-GB" sz="800">
                <a:solidFill>
                  <a:srgbClr val="595959"/>
                </a:solidFill>
                <a:latin typeface="Arial"/>
                <a:ea typeface="Arial"/>
                <a:cs typeface="Arial"/>
                <a:sym typeface="Arial"/>
              </a:rPr>
              <a:t>OME</a:t>
            </a:r>
            <a:r>
              <a:rPr lang="en-GB" sz="800">
                <a:solidFill>
                  <a:srgbClr val="595959"/>
                </a:solidFill>
                <a:latin typeface="Arial"/>
                <a:ea typeface="Arial"/>
                <a:cs typeface="Arial"/>
                <a:sym typeface="Arial"/>
              </a:rPr>
              <a:t>, otitis media with effusion; </a:t>
            </a:r>
            <a:r>
              <a:rPr b="1" lang="en-GB" sz="800">
                <a:solidFill>
                  <a:srgbClr val="595959"/>
                </a:solidFill>
                <a:latin typeface="Arial"/>
                <a:ea typeface="Arial"/>
                <a:cs typeface="Arial"/>
                <a:sym typeface="Arial"/>
              </a:rPr>
              <a:t>URTI</a:t>
            </a:r>
            <a:r>
              <a:rPr lang="en-GB" sz="800">
                <a:solidFill>
                  <a:srgbClr val="595959"/>
                </a:solidFill>
                <a:latin typeface="Arial"/>
                <a:ea typeface="Arial"/>
                <a:cs typeface="Arial"/>
                <a:sym typeface="Arial"/>
              </a:rPr>
              <a:t>, upper respiratory tract infection.</a:t>
            </a:r>
            <a:endParaRPr/>
          </a:p>
          <a:p>
            <a:pPr indent="0" lvl="0" marL="0" marR="0" rtl="0" algn="l">
              <a:lnSpc>
                <a:spcPct val="90000"/>
              </a:lnSpc>
              <a:spcBef>
                <a:spcPts val="300"/>
              </a:spcBef>
              <a:spcAft>
                <a:spcPts val="0"/>
              </a:spcAft>
              <a:buClr>
                <a:srgbClr val="FF6600"/>
              </a:buClr>
              <a:buSzPts val="800"/>
              <a:buFont typeface="Arial"/>
              <a:buNone/>
            </a:pPr>
            <a:r>
              <a:rPr lang="en-GB" sz="800">
                <a:solidFill>
                  <a:srgbClr val="595959"/>
                </a:solidFill>
                <a:latin typeface="Arial"/>
                <a:ea typeface="Arial"/>
                <a:cs typeface="Arial"/>
                <a:sym typeface="Arial"/>
              </a:rPr>
              <a:t>1. Palmu AA, et al. Vaccine. 2018;36:1816-1822.</a:t>
            </a:r>
            <a:endParaRPr/>
          </a:p>
        </p:txBody>
      </p:sp>
      <p:sp>
        <p:nvSpPr>
          <p:cNvPr id="281" name="Google Shape;281;p28"/>
          <p:cNvSpPr txBox="1"/>
          <p:nvPr/>
        </p:nvSpPr>
        <p:spPr>
          <a:xfrm>
            <a:off x="585788" y="1412875"/>
            <a:ext cx="11522075" cy="249299"/>
          </a:xfrm>
          <a:prstGeom prst="rect">
            <a:avLst/>
          </a:prstGeom>
          <a:noFill/>
          <a:ln>
            <a:noFill/>
          </a:ln>
        </p:spPr>
        <p:txBody>
          <a:bodyPr anchorCtr="0" anchor="t" bIns="0" lIns="0" spcFirstLastPara="1" rIns="0" wrap="square" tIns="0">
            <a:noAutofit/>
          </a:bodyPr>
          <a:lstStyle/>
          <a:p>
            <a:pPr indent="0" lvl="1" marL="0" marR="0" rtl="0" algn="l">
              <a:lnSpc>
                <a:spcPct val="90000"/>
              </a:lnSpc>
              <a:spcBef>
                <a:spcPts val="0"/>
              </a:spcBef>
              <a:spcAft>
                <a:spcPts val="0"/>
              </a:spcAft>
              <a:buClr>
                <a:schemeClr val="accent3"/>
              </a:buClr>
              <a:buSzPts val="1800"/>
              <a:buFont typeface="Noto Sans Symbols"/>
              <a:buNone/>
            </a:pPr>
            <a:r>
              <a:rPr b="0" i="0" lang="en-GB" sz="1800" u="none" cap="none" strike="noStrike">
                <a:solidFill>
                  <a:schemeClr val="accent5"/>
                </a:solidFill>
                <a:latin typeface="Arial"/>
                <a:ea typeface="Arial"/>
                <a:cs typeface="Arial"/>
                <a:sym typeface="Arial"/>
              </a:rPr>
              <a:t>Vaccine probe study based on FinIP (&gt;30,000 vaccinated infants)</a:t>
            </a:r>
            <a:r>
              <a:rPr b="0" baseline="30000" i="0" lang="en-GB" sz="1800" u="none" cap="none" strike="noStrike">
                <a:solidFill>
                  <a:schemeClr val="accent5"/>
                </a:solidFill>
                <a:latin typeface="Arial"/>
                <a:ea typeface="Arial"/>
                <a:cs typeface="Arial"/>
                <a:sym typeface="Arial"/>
              </a:rPr>
              <a:t>1</a:t>
            </a:r>
            <a:endParaRPr/>
          </a:p>
        </p:txBody>
      </p:sp>
      <p:graphicFrame>
        <p:nvGraphicFramePr>
          <p:cNvPr id="282" name="Google Shape;282;p28"/>
          <p:cNvGraphicFramePr/>
          <p:nvPr/>
        </p:nvGraphicFramePr>
        <p:xfrm>
          <a:off x="813887" y="2112846"/>
          <a:ext cx="3000000" cy="3000000"/>
        </p:xfrm>
        <a:graphic>
          <a:graphicData uri="http://schemas.openxmlformats.org/drawingml/2006/table">
            <a:tbl>
              <a:tblPr bandRow="1" firstRow="1">
                <a:noFill/>
                <a:tableStyleId>{D7CF3AF4-21C3-456F-97FC-D5B352463DB0}</a:tableStyleId>
              </a:tblPr>
              <a:tblGrid>
                <a:gridCol w="899300"/>
                <a:gridCol w="5578225"/>
                <a:gridCol w="3267050"/>
              </a:tblGrid>
              <a:tr h="267450">
                <a:tc>
                  <a:txBody>
                    <a:bodyPr/>
                    <a:lstStyle/>
                    <a:p>
                      <a:pPr indent="0" lvl="0" marL="0" marR="0" rtl="0" algn="l">
                        <a:lnSpc>
                          <a:spcPct val="85000"/>
                        </a:lnSpc>
                        <a:spcBef>
                          <a:spcPts val="0"/>
                        </a:spcBef>
                        <a:spcAft>
                          <a:spcPts val="0"/>
                        </a:spcAft>
                        <a:buNone/>
                      </a:pPr>
                      <a:r>
                        <a:t/>
                      </a:r>
                      <a:endParaRPr b="1" sz="1200" u="none" cap="none" strike="noStrike">
                        <a:solidFill>
                          <a:srgbClr val="595959"/>
                        </a:solidFill>
                        <a:latin typeface="Arial"/>
                        <a:ea typeface="Arial"/>
                        <a:cs typeface="Arial"/>
                        <a:sym typeface="Arial"/>
                      </a:endParaRPr>
                    </a:p>
                  </a:txBody>
                  <a:tcPr marT="36000" marB="36000" marR="72000" marL="72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lnSpc>
                          <a:spcPct val="85000"/>
                        </a:lnSpc>
                        <a:spcBef>
                          <a:spcPts val="0"/>
                        </a:spcBef>
                        <a:spcAft>
                          <a:spcPts val="0"/>
                        </a:spcAft>
                        <a:buNone/>
                      </a:pPr>
                      <a:r>
                        <a:rPr b="1" lang="en-GB" sz="1400" u="none" cap="none" strike="noStrike">
                          <a:solidFill>
                            <a:srgbClr val="595959"/>
                          </a:solidFill>
                          <a:latin typeface="Arial"/>
                          <a:ea typeface="Arial"/>
                          <a:cs typeface="Arial"/>
                          <a:sym typeface="Arial"/>
                        </a:rPr>
                        <a:t>Pneumococcal disease syndrome</a:t>
                      </a:r>
                      <a:endParaRPr/>
                    </a:p>
                  </a:txBody>
                  <a:tcPr marT="36000" marB="36000" marR="72000" marL="72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lnSpc>
                          <a:spcPct val="85000"/>
                        </a:lnSpc>
                        <a:spcBef>
                          <a:spcPts val="0"/>
                        </a:spcBef>
                        <a:spcAft>
                          <a:spcPts val="0"/>
                        </a:spcAft>
                        <a:buNone/>
                      </a:pPr>
                      <a:r>
                        <a:rPr b="1" lang="en-GB" sz="1400" u="none" cap="none" strike="noStrike">
                          <a:solidFill>
                            <a:srgbClr val="595959"/>
                          </a:solidFill>
                          <a:latin typeface="Arial"/>
                          <a:ea typeface="Arial"/>
                          <a:cs typeface="Arial"/>
                          <a:sym typeface="Arial"/>
                        </a:rPr>
                        <a:t>Study outcome designation</a:t>
                      </a:r>
                      <a:endParaRPr/>
                    </a:p>
                  </a:txBody>
                  <a:tcPr marT="36000" marB="36000" marR="72000" marL="72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1"/>
                      </a:solidFill>
                      <a:prstDash val="solid"/>
                      <a:round/>
                      <a:headEnd len="sm" w="sm" type="none"/>
                      <a:tailEnd len="sm" w="sm" type="none"/>
                    </a:lnB>
                  </a:tcPr>
                </a:tc>
              </a:tr>
              <a:tr h="582700">
                <a:tc>
                  <a:txBody>
                    <a:bodyPr/>
                    <a:lstStyle/>
                    <a:p>
                      <a:pPr indent="0" lvl="0" marL="0" marR="0" rtl="0" algn="l">
                        <a:lnSpc>
                          <a:spcPct val="90000"/>
                        </a:lnSpc>
                        <a:spcBef>
                          <a:spcPts val="0"/>
                        </a:spcBef>
                        <a:spcAft>
                          <a:spcPts val="0"/>
                        </a:spcAft>
                        <a:buNone/>
                      </a:pPr>
                      <a:r>
                        <a:t/>
                      </a:r>
                      <a:endParaRPr sz="1100" u="none" cap="none" strike="noStrike">
                        <a:solidFill>
                          <a:srgbClr val="595959"/>
                        </a:solidFill>
                        <a:latin typeface="Arial"/>
                        <a:ea typeface="Arial"/>
                        <a:cs typeface="Arial"/>
                        <a:sym typeface="Arial"/>
                      </a:endParaRPr>
                    </a:p>
                  </a:txBody>
                  <a:tcPr marT="180000" marB="180000" marR="144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lnSpc>
                          <a:spcPct val="90000"/>
                        </a:lnSpc>
                        <a:spcBef>
                          <a:spcPts val="0"/>
                        </a:spcBef>
                        <a:spcAft>
                          <a:spcPts val="0"/>
                        </a:spcAft>
                        <a:buNone/>
                      </a:pPr>
                      <a:r>
                        <a:rPr lang="en-GB" sz="1600" u="none" cap="none" strike="noStrike">
                          <a:solidFill>
                            <a:srgbClr val="595959"/>
                          </a:solidFill>
                          <a:latin typeface="Arial"/>
                          <a:ea typeface="Arial"/>
                          <a:cs typeface="Arial"/>
                          <a:sym typeface="Arial"/>
                        </a:rPr>
                        <a:t>IPD irrespective of serotype</a:t>
                      </a:r>
                      <a:endParaRPr/>
                    </a:p>
                  </a:txBody>
                  <a:tcPr marT="216000" marB="216000" marR="144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lnSpc>
                          <a:spcPct val="90000"/>
                        </a:lnSpc>
                        <a:spcBef>
                          <a:spcPts val="0"/>
                        </a:spcBef>
                        <a:spcAft>
                          <a:spcPts val="0"/>
                        </a:spcAft>
                        <a:buNone/>
                      </a:pPr>
                      <a:r>
                        <a:rPr lang="en-GB" sz="1600" u="none" cap="none" strike="noStrike">
                          <a:solidFill>
                            <a:srgbClr val="595959"/>
                          </a:solidFill>
                          <a:latin typeface="Arial"/>
                          <a:ea typeface="Arial"/>
                          <a:cs typeface="Arial"/>
                          <a:sym typeface="Arial"/>
                        </a:rPr>
                        <a:t>Laboratory-confirmed IPD</a:t>
                      </a:r>
                      <a:endParaRPr/>
                    </a:p>
                  </a:txBody>
                  <a:tcPr marT="216000" marB="216000" marR="144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582700">
                <a:tc>
                  <a:txBody>
                    <a:bodyPr/>
                    <a:lstStyle/>
                    <a:p>
                      <a:pPr indent="0" lvl="0" marL="0" marR="0" rtl="0" algn="l">
                        <a:lnSpc>
                          <a:spcPct val="90000"/>
                        </a:lnSpc>
                        <a:spcBef>
                          <a:spcPts val="0"/>
                        </a:spcBef>
                        <a:spcAft>
                          <a:spcPts val="0"/>
                        </a:spcAft>
                        <a:buNone/>
                      </a:pPr>
                      <a:r>
                        <a:t/>
                      </a:r>
                      <a:endParaRPr sz="1100" u="none" cap="none" strike="noStrike">
                        <a:solidFill>
                          <a:srgbClr val="595959"/>
                        </a:solidFill>
                        <a:latin typeface="Arial"/>
                        <a:ea typeface="Arial"/>
                        <a:cs typeface="Arial"/>
                        <a:sym typeface="Arial"/>
                      </a:endParaRPr>
                    </a:p>
                  </a:txBody>
                  <a:tcPr marT="180000" marB="180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lnSpc>
                          <a:spcPct val="90000"/>
                        </a:lnSpc>
                        <a:spcBef>
                          <a:spcPts val="0"/>
                        </a:spcBef>
                        <a:spcAft>
                          <a:spcPts val="0"/>
                        </a:spcAft>
                        <a:buNone/>
                      </a:pPr>
                      <a:r>
                        <a:rPr lang="en-GB" sz="1600" u="none" cap="none" strike="noStrike">
                          <a:solidFill>
                            <a:srgbClr val="595959"/>
                          </a:solidFill>
                          <a:latin typeface="Arial"/>
                          <a:ea typeface="Arial"/>
                          <a:cs typeface="Arial"/>
                          <a:sym typeface="Arial"/>
                        </a:rPr>
                        <a:t>Community-acquired pneumonia diagnosed in hospital </a:t>
                      </a:r>
                      <a:endParaRPr/>
                    </a:p>
                  </a:txBody>
                  <a:tcPr marT="216000" marB="21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lnSpc>
                          <a:spcPct val="90000"/>
                        </a:lnSpc>
                        <a:spcBef>
                          <a:spcPts val="0"/>
                        </a:spcBef>
                        <a:spcAft>
                          <a:spcPts val="0"/>
                        </a:spcAft>
                        <a:buNone/>
                      </a:pPr>
                      <a:r>
                        <a:rPr lang="en-GB" sz="1600" u="none" cap="none" strike="noStrike">
                          <a:solidFill>
                            <a:srgbClr val="595959"/>
                          </a:solidFill>
                          <a:latin typeface="Arial"/>
                          <a:ea typeface="Arial"/>
                          <a:cs typeface="Arial"/>
                          <a:sym typeface="Arial"/>
                        </a:rPr>
                        <a:t>Hospital-diagnosed pneumonia</a:t>
                      </a:r>
                      <a:endParaRPr/>
                    </a:p>
                  </a:txBody>
                  <a:tcPr marT="216000" marB="21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582700">
                <a:tc>
                  <a:txBody>
                    <a:bodyPr/>
                    <a:lstStyle/>
                    <a:p>
                      <a:pPr indent="0" lvl="0" marL="0" marR="0" rtl="0" algn="l">
                        <a:lnSpc>
                          <a:spcPct val="90000"/>
                        </a:lnSpc>
                        <a:spcBef>
                          <a:spcPts val="0"/>
                        </a:spcBef>
                        <a:spcAft>
                          <a:spcPts val="0"/>
                        </a:spcAft>
                        <a:buNone/>
                      </a:pPr>
                      <a:r>
                        <a:t/>
                      </a:r>
                      <a:endParaRPr sz="1100" u="none" cap="none" strike="noStrike">
                        <a:solidFill>
                          <a:srgbClr val="595959"/>
                        </a:solidFill>
                        <a:latin typeface="Arial"/>
                        <a:ea typeface="Arial"/>
                        <a:cs typeface="Arial"/>
                        <a:sym typeface="Arial"/>
                      </a:endParaRPr>
                    </a:p>
                  </a:txBody>
                  <a:tcPr marT="180000" marB="180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lnSpc>
                          <a:spcPct val="90000"/>
                        </a:lnSpc>
                        <a:spcBef>
                          <a:spcPts val="0"/>
                        </a:spcBef>
                        <a:spcAft>
                          <a:spcPts val="0"/>
                        </a:spcAft>
                        <a:buNone/>
                      </a:pPr>
                      <a:r>
                        <a:rPr lang="en-GB" sz="1600" u="none" cap="none" strike="noStrike">
                          <a:solidFill>
                            <a:srgbClr val="595959"/>
                          </a:solidFill>
                          <a:latin typeface="Arial"/>
                          <a:ea typeface="Arial"/>
                          <a:cs typeface="Arial"/>
                          <a:sym typeface="Arial"/>
                        </a:rPr>
                        <a:t>Recurrent AOM/prolonged OME, complicated AOM</a:t>
                      </a:r>
                      <a:endParaRPr/>
                    </a:p>
                  </a:txBody>
                  <a:tcPr marT="216000" marB="21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lnSpc>
                          <a:spcPct val="90000"/>
                        </a:lnSpc>
                        <a:spcBef>
                          <a:spcPts val="0"/>
                        </a:spcBef>
                        <a:spcAft>
                          <a:spcPts val="0"/>
                        </a:spcAft>
                        <a:buNone/>
                      </a:pPr>
                      <a:r>
                        <a:rPr lang="en-GB" sz="1600" u="none" cap="none" strike="noStrike">
                          <a:solidFill>
                            <a:srgbClr val="595959"/>
                          </a:solidFill>
                          <a:latin typeface="Arial"/>
                          <a:ea typeface="Arial"/>
                          <a:cs typeface="Arial"/>
                          <a:sym typeface="Arial"/>
                        </a:rPr>
                        <a:t>Tympanostomy tube surgery</a:t>
                      </a:r>
                      <a:endParaRPr/>
                    </a:p>
                  </a:txBody>
                  <a:tcPr marT="216000" marB="21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582700">
                <a:tc>
                  <a:txBody>
                    <a:bodyPr/>
                    <a:lstStyle/>
                    <a:p>
                      <a:pPr indent="0" lvl="0" marL="0" marR="0" rtl="0" algn="l">
                        <a:lnSpc>
                          <a:spcPct val="90000"/>
                        </a:lnSpc>
                        <a:spcBef>
                          <a:spcPts val="0"/>
                        </a:spcBef>
                        <a:spcAft>
                          <a:spcPts val="0"/>
                        </a:spcAft>
                        <a:buNone/>
                      </a:pPr>
                      <a:r>
                        <a:t/>
                      </a:r>
                      <a:endParaRPr sz="1100" u="none" cap="none" strike="noStrike">
                        <a:solidFill>
                          <a:srgbClr val="595959"/>
                        </a:solidFill>
                        <a:latin typeface="Arial"/>
                        <a:ea typeface="Arial"/>
                        <a:cs typeface="Arial"/>
                        <a:sym typeface="Arial"/>
                      </a:endParaRPr>
                    </a:p>
                  </a:txBody>
                  <a:tcPr marT="180000" marB="180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l">
                        <a:lnSpc>
                          <a:spcPct val="90000"/>
                        </a:lnSpc>
                        <a:spcBef>
                          <a:spcPts val="0"/>
                        </a:spcBef>
                        <a:spcAft>
                          <a:spcPts val="0"/>
                        </a:spcAft>
                        <a:buNone/>
                      </a:pPr>
                      <a:r>
                        <a:rPr lang="en-GB" sz="1600" u="none" cap="none" strike="noStrike">
                          <a:solidFill>
                            <a:srgbClr val="595959"/>
                          </a:solidFill>
                          <a:latin typeface="Arial"/>
                          <a:ea typeface="Arial"/>
                          <a:cs typeface="Arial"/>
                          <a:sym typeface="Arial"/>
                        </a:rPr>
                        <a:t>URTI, mostly AOM requiring antimicrobial treatment</a:t>
                      </a:r>
                      <a:endParaRPr/>
                    </a:p>
                  </a:txBody>
                  <a:tcPr marT="216000" marB="21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l">
                        <a:lnSpc>
                          <a:spcPct val="90000"/>
                        </a:lnSpc>
                        <a:spcBef>
                          <a:spcPts val="0"/>
                        </a:spcBef>
                        <a:spcAft>
                          <a:spcPts val="0"/>
                        </a:spcAft>
                        <a:buNone/>
                      </a:pPr>
                      <a:r>
                        <a:rPr lang="en-GB" sz="1600" u="none" cap="none" strike="noStrike">
                          <a:solidFill>
                            <a:srgbClr val="595959"/>
                          </a:solidFill>
                          <a:latin typeface="Arial"/>
                          <a:ea typeface="Arial"/>
                          <a:cs typeface="Arial"/>
                          <a:sym typeface="Arial"/>
                        </a:rPr>
                        <a:t>Antimicrobial treatment</a:t>
                      </a:r>
                      <a:endParaRPr/>
                    </a:p>
                  </a:txBody>
                  <a:tcPr marT="216000" marB="21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r>
            </a:tbl>
          </a:graphicData>
        </a:graphic>
      </p:graphicFrame>
      <p:sp>
        <p:nvSpPr>
          <p:cNvPr id="283" name="Google Shape;283;p28"/>
          <p:cNvSpPr/>
          <p:nvPr/>
        </p:nvSpPr>
        <p:spPr>
          <a:xfrm flipH="1" rot="-5400000">
            <a:off x="11374055" y="673855"/>
            <a:ext cx="653134" cy="976406"/>
          </a:xfrm>
          <a:prstGeom prst="round2SameRect">
            <a:avLst>
              <a:gd fmla="val 50000" name="adj1"/>
              <a:gd fmla="val 0" name="adj2"/>
            </a:avLst>
          </a:prstGeom>
          <a:solidFill>
            <a:srgbClr val="FFFFFF">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84" name="Google Shape;284;p28"/>
          <p:cNvPicPr preferRelativeResize="0"/>
          <p:nvPr/>
        </p:nvPicPr>
        <p:blipFill rotWithShape="1">
          <a:blip r:embed="rId3">
            <a:alphaModFix/>
          </a:blip>
          <a:srcRect b="0" l="0" r="0" t="0"/>
          <a:stretch/>
        </p:blipFill>
        <p:spPr>
          <a:xfrm>
            <a:off x="11308542" y="925405"/>
            <a:ext cx="473304" cy="473304"/>
          </a:xfrm>
          <a:prstGeom prst="ellipse">
            <a:avLst/>
          </a:prstGeom>
          <a:noFill/>
          <a:ln cap="rnd" cmpd="sng" w="28575">
            <a:solidFill>
              <a:schemeClr val="lt1"/>
            </a:solidFill>
            <a:prstDash val="solid"/>
            <a:round/>
            <a:headEnd len="sm" w="sm" type="none"/>
            <a:tailEnd len="sm" w="sm" type="none"/>
          </a:ln>
          <a:effectLst>
            <a:outerShdw blurRad="139700" rotWithShape="0" algn="ctr">
              <a:srgbClr val="215B6B">
                <a:alpha val="40000"/>
              </a:srgbClr>
            </a:outerShdw>
          </a:effectLst>
        </p:spPr>
      </p:pic>
      <p:grpSp>
        <p:nvGrpSpPr>
          <p:cNvPr id="285" name="Google Shape;285;p28"/>
          <p:cNvGrpSpPr/>
          <p:nvPr/>
        </p:nvGrpSpPr>
        <p:grpSpPr>
          <a:xfrm>
            <a:off x="832112" y="5082193"/>
            <a:ext cx="9726351" cy="865936"/>
            <a:chOff x="1207158" y="5138695"/>
            <a:chExt cx="9511642" cy="616928"/>
          </a:xfrm>
        </p:grpSpPr>
        <p:sp>
          <p:nvSpPr>
            <p:cNvPr id="286" name="Google Shape;286;p28"/>
            <p:cNvSpPr/>
            <p:nvPr/>
          </p:nvSpPr>
          <p:spPr>
            <a:xfrm>
              <a:off x="1479646" y="5233173"/>
              <a:ext cx="8966666" cy="427973"/>
            </a:xfrm>
            <a:prstGeom prst="rect">
              <a:avLst/>
            </a:prstGeom>
            <a:noFill/>
            <a:ln>
              <a:noFill/>
            </a:ln>
          </p:spPr>
          <p:txBody>
            <a:bodyPr anchorCtr="0" anchor="ctr" bIns="72000" lIns="72000" spcFirstLastPara="1" rIns="72000" wrap="square" tIns="72000">
              <a:noAutofit/>
            </a:bodyPr>
            <a:lstStyle/>
            <a:p>
              <a:pPr indent="0" lvl="0" marL="0" marR="0" rtl="0" algn="ctr">
                <a:lnSpc>
                  <a:spcPct val="90000"/>
                </a:lnSpc>
                <a:spcBef>
                  <a:spcPts val="0"/>
                </a:spcBef>
                <a:spcAft>
                  <a:spcPts val="0"/>
                </a:spcAft>
                <a:buNone/>
              </a:pPr>
              <a:r>
                <a:rPr b="1" lang="en-GB" sz="1800">
                  <a:solidFill>
                    <a:schemeClr val="accent1"/>
                  </a:solidFill>
                  <a:latin typeface="Arial"/>
                  <a:ea typeface="Arial"/>
                  <a:cs typeface="Arial"/>
                  <a:sym typeface="Arial"/>
                </a:rPr>
                <a:t>This vaccine probe study is the first of its kind to evaluate the vaccine-preventable disease incidences (VPDIs) for a full range of pneumococcal disease outcomes using vaccine efficacy values derived from FinIP</a:t>
              </a:r>
              <a:r>
                <a:rPr b="1" baseline="30000" lang="en-GB" sz="1800">
                  <a:solidFill>
                    <a:schemeClr val="accent1"/>
                  </a:solidFill>
                  <a:latin typeface="Arial"/>
                  <a:ea typeface="Arial"/>
                  <a:cs typeface="Arial"/>
                  <a:sym typeface="Arial"/>
                </a:rPr>
                <a:t>1</a:t>
              </a:r>
              <a:endParaRPr/>
            </a:p>
          </p:txBody>
        </p:sp>
        <p:grpSp>
          <p:nvGrpSpPr>
            <p:cNvPr id="287" name="Google Shape;287;p28"/>
            <p:cNvGrpSpPr/>
            <p:nvPr/>
          </p:nvGrpSpPr>
          <p:grpSpPr>
            <a:xfrm>
              <a:off x="1207158" y="5138695"/>
              <a:ext cx="9511642" cy="616928"/>
              <a:chOff x="1877718" y="4570825"/>
              <a:chExt cx="8170522" cy="537998"/>
            </a:xfrm>
          </p:grpSpPr>
          <p:cxnSp>
            <p:nvCxnSpPr>
              <p:cNvPr id="288" name="Google Shape;288;p28"/>
              <p:cNvCxnSpPr/>
              <p:nvPr/>
            </p:nvCxnSpPr>
            <p:spPr>
              <a:xfrm>
                <a:off x="1877718" y="5108823"/>
                <a:ext cx="8170522" cy="0"/>
              </a:xfrm>
              <a:prstGeom prst="straightConnector1">
                <a:avLst/>
              </a:prstGeom>
              <a:noFill/>
              <a:ln cap="flat" cmpd="sng" w="19050">
                <a:solidFill>
                  <a:schemeClr val="accent1"/>
                </a:solidFill>
                <a:prstDash val="solid"/>
                <a:round/>
                <a:headEnd len="sm" w="sm" type="none"/>
                <a:tailEnd len="sm" w="sm" type="none"/>
              </a:ln>
            </p:spPr>
          </p:cxnSp>
          <p:cxnSp>
            <p:nvCxnSpPr>
              <p:cNvPr id="289" name="Google Shape;289;p28"/>
              <p:cNvCxnSpPr/>
              <p:nvPr/>
            </p:nvCxnSpPr>
            <p:spPr>
              <a:xfrm>
                <a:off x="1877718" y="4570825"/>
                <a:ext cx="8170522" cy="0"/>
              </a:xfrm>
              <a:prstGeom prst="straightConnector1">
                <a:avLst/>
              </a:prstGeom>
              <a:noFill/>
              <a:ln cap="flat" cmpd="sng" w="28575">
                <a:solidFill>
                  <a:schemeClr val="accent1"/>
                </a:solidFill>
                <a:prstDash val="solid"/>
                <a:round/>
                <a:headEnd len="sm" w="sm" type="none"/>
                <a:tailEnd len="sm" w="sm" type="none"/>
              </a:ln>
            </p:spPr>
          </p:cxnSp>
        </p:grpSp>
      </p:grpSp>
      <p:grpSp>
        <p:nvGrpSpPr>
          <p:cNvPr id="290" name="Google Shape;290;p28"/>
          <p:cNvGrpSpPr/>
          <p:nvPr/>
        </p:nvGrpSpPr>
        <p:grpSpPr>
          <a:xfrm>
            <a:off x="283287" y="1087796"/>
            <a:ext cx="605002" cy="112353"/>
            <a:chOff x="384140" y="1087797"/>
            <a:chExt cx="489288" cy="90864"/>
          </a:xfrm>
        </p:grpSpPr>
        <p:sp>
          <p:nvSpPr>
            <p:cNvPr id="291" name="Google Shape;291;p28"/>
            <p:cNvSpPr/>
            <p:nvPr/>
          </p:nvSpPr>
          <p:spPr>
            <a:xfrm>
              <a:off x="384140" y="1087797"/>
              <a:ext cx="90864" cy="90864"/>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 name="Google Shape;292;p28"/>
            <p:cNvSpPr/>
            <p:nvPr/>
          </p:nvSpPr>
          <p:spPr>
            <a:xfrm>
              <a:off x="516948" y="1087797"/>
              <a:ext cx="90864" cy="90864"/>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3" name="Google Shape;293;p28"/>
            <p:cNvSpPr/>
            <p:nvPr/>
          </p:nvSpPr>
          <p:spPr>
            <a:xfrm>
              <a:off x="649756" y="1087797"/>
              <a:ext cx="90864" cy="90864"/>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4" name="Google Shape;294;p28"/>
            <p:cNvSpPr/>
            <p:nvPr/>
          </p:nvSpPr>
          <p:spPr>
            <a:xfrm>
              <a:off x="782564" y="1087797"/>
              <a:ext cx="90864" cy="90864"/>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95" name="Google Shape;295;p28"/>
          <p:cNvSpPr txBox="1"/>
          <p:nvPr/>
        </p:nvSpPr>
        <p:spPr>
          <a:xfrm>
            <a:off x="64305" y="515121"/>
            <a:ext cx="495551" cy="492443"/>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lang="en-GB" sz="3200">
                <a:solidFill>
                  <a:srgbClr val="215B6B"/>
                </a:solidFill>
                <a:latin typeface="Impact"/>
                <a:ea typeface="Impact"/>
                <a:cs typeface="Impact"/>
                <a:sym typeface="Impact"/>
              </a:rPr>
              <a:t>2.1</a:t>
            </a:r>
            <a:endParaRPr sz="3200">
              <a:solidFill>
                <a:srgbClr val="215B6B"/>
              </a:solidFill>
              <a:latin typeface="Impact"/>
              <a:ea typeface="Impact"/>
              <a:cs typeface="Impact"/>
              <a:sym typeface="Impact"/>
            </a:endParaRPr>
          </a:p>
        </p:txBody>
      </p:sp>
      <p:grpSp>
        <p:nvGrpSpPr>
          <p:cNvPr id="296" name="Google Shape;296;p28"/>
          <p:cNvGrpSpPr/>
          <p:nvPr/>
        </p:nvGrpSpPr>
        <p:grpSpPr>
          <a:xfrm>
            <a:off x="10929568" y="1578539"/>
            <a:ext cx="1096573" cy="1951792"/>
            <a:chOff x="11075229" y="1578539"/>
            <a:chExt cx="950912" cy="1692530"/>
          </a:xfrm>
        </p:grpSpPr>
        <p:sp>
          <p:nvSpPr>
            <p:cNvPr id="297" name="Google Shape;297;p28"/>
            <p:cNvSpPr/>
            <p:nvPr/>
          </p:nvSpPr>
          <p:spPr>
            <a:xfrm>
              <a:off x="11075229" y="1578539"/>
              <a:ext cx="950912" cy="1692530"/>
            </a:xfrm>
            <a:custGeom>
              <a:rect b="b" l="l" r="r" t="t"/>
              <a:pathLst>
                <a:path extrusionOk="0" h="185" w="104">
                  <a:moveTo>
                    <a:pt x="82" y="171"/>
                  </a:moveTo>
                  <a:cubicBezTo>
                    <a:pt x="82" y="168"/>
                    <a:pt x="82" y="168"/>
                    <a:pt x="82" y="168"/>
                  </a:cubicBezTo>
                  <a:cubicBezTo>
                    <a:pt x="86" y="164"/>
                    <a:pt x="86" y="164"/>
                    <a:pt x="86" y="164"/>
                  </a:cubicBezTo>
                  <a:cubicBezTo>
                    <a:pt x="89" y="163"/>
                    <a:pt x="89" y="163"/>
                    <a:pt x="89" y="163"/>
                  </a:cubicBezTo>
                  <a:cubicBezTo>
                    <a:pt x="92" y="158"/>
                    <a:pt x="92" y="158"/>
                    <a:pt x="92" y="158"/>
                  </a:cubicBezTo>
                  <a:cubicBezTo>
                    <a:pt x="95" y="153"/>
                    <a:pt x="95" y="153"/>
                    <a:pt x="95" y="153"/>
                  </a:cubicBezTo>
                  <a:cubicBezTo>
                    <a:pt x="97" y="148"/>
                    <a:pt x="97" y="148"/>
                    <a:pt x="97" y="148"/>
                  </a:cubicBezTo>
                  <a:cubicBezTo>
                    <a:pt x="101" y="141"/>
                    <a:pt x="101" y="141"/>
                    <a:pt x="101" y="141"/>
                  </a:cubicBezTo>
                  <a:cubicBezTo>
                    <a:pt x="104" y="134"/>
                    <a:pt x="104" y="134"/>
                    <a:pt x="104" y="134"/>
                  </a:cubicBezTo>
                  <a:cubicBezTo>
                    <a:pt x="103" y="131"/>
                    <a:pt x="103" y="131"/>
                    <a:pt x="103" y="131"/>
                  </a:cubicBezTo>
                  <a:cubicBezTo>
                    <a:pt x="99" y="126"/>
                    <a:pt x="99" y="126"/>
                    <a:pt x="99" y="126"/>
                  </a:cubicBezTo>
                  <a:cubicBezTo>
                    <a:pt x="96" y="125"/>
                    <a:pt x="96" y="125"/>
                    <a:pt x="96" y="125"/>
                  </a:cubicBezTo>
                  <a:cubicBezTo>
                    <a:pt x="91" y="118"/>
                    <a:pt x="91" y="118"/>
                    <a:pt x="91" y="118"/>
                  </a:cubicBezTo>
                  <a:cubicBezTo>
                    <a:pt x="92" y="115"/>
                    <a:pt x="92" y="115"/>
                    <a:pt x="92" y="115"/>
                  </a:cubicBezTo>
                  <a:cubicBezTo>
                    <a:pt x="94" y="112"/>
                    <a:pt x="94" y="112"/>
                    <a:pt x="94" y="112"/>
                  </a:cubicBezTo>
                  <a:cubicBezTo>
                    <a:pt x="94" y="109"/>
                    <a:pt x="94" y="109"/>
                    <a:pt x="94" y="109"/>
                  </a:cubicBezTo>
                  <a:cubicBezTo>
                    <a:pt x="91" y="107"/>
                    <a:pt x="91" y="107"/>
                    <a:pt x="91" y="107"/>
                  </a:cubicBezTo>
                  <a:cubicBezTo>
                    <a:pt x="90" y="105"/>
                    <a:pt x="90" y="105"/>
                    <a:pt x="90" y="105"/>
                  </a:cubicBezTo>
                  <a:cubicBezTo>
                    <a:pt x="89" y="101"/>
                    <a:pt x="89" y="101"/>
                    <a:pt x="89" y="101"/>
                  </a:cubicBezTo>
                  <a:cubicBezTo>
                    <a:pt x="90" y="100"/>
                    <a:pt x="90" y="100"/>
                    <a:pt x="90" y="100"/>
                  </a:cubicBezTo>
                  <a:cubicBezTo>
                    <a:pt x="89" y="98"/>
                    <a:pt x="89" y="98"/>
                    <a:pt x="89" y="98"/>
                  </a:cubicBezTo>
                  <a:cubicBezTo>
                    <a:pt x="87" y="97"/>
                    <a:pt x="87" y="97"/>
                    <a:pt x="87" y="97"/>
                  </a:cubicBezTo>
                  <a:cubicBezTo>
                    <a:pt x="86" y="96"/>
                    <a:pt x="86" y="96"/>
                    <a:pt x="86" y="96"/>
                  </a:cubicBezTo>
                  <a:cubicBezTo>
                    <a:pt x="86" y="92"/>
                    <a:pt x="86" y="92"/>
                    <a:pt x="86" y="92"/>
                  </a:cubicBezTo>
                  <a:cubicBezTo>
                    <a:pt x="87" y="90"/>
                    <a:pt x="87" y="90"/>
                    <a:pt x="87" y="90"/>
                  </a:cubicBezTo>
                  <a:cubicBezTo>
                    <a:pt x="85" y="90"/>
                    <a:pt x="85" y="90"/>
                    <a:pt x="85" y="90"/>
                  </a:cubicBezTo>
                  <a:cubicBezTo>
                    <a:pt x="85" y="88"/>
                    <a:pt x="85" y="88"/>
                    <a:pt x="85" y="88"/>
                  </a:cubicBezTo>
                  <a:cubicBezTo>
                    <a:pt x="85" y="81"/>
                    <a:pt x="85" y="81"/>
                    <a:pt x="85" y="81"/>
                  </a:cubicBezTo>
                  <a:cubicBezTo>
                    <a:pt x="87" y="81"/>
                    <a:pt x="87" y="81"/>
                    <a:pt x="87" y="81"/>
                  </a:cubicBezTo>
                  <a:cubicBezTo>
                    <a:pt x="83" y="70"/>
                    <a:pt x="83" y="70"/>
                    <a:pt x="83" y="70"/>
                  </a:cubicBezTo>
                  <a:cubicBezTo>
                    <a:pt x="78" y="63"/>
                    <a:pt x="78" y="63"/>
                    <a:pt x="78" y="63"/>
                  </a:cubicBezTo>
                  <a:cubicBezTo>
                    <a:pt x="77" y="60"/>
                    <a:pt x="77" y="60"/>
                    <a:pt x="77" y="60"/>
                  </a:cubicBezTo>
                  <a:cubicBezTo>
                    <a:pt x="75" y="57"/>
                    <a:pt x="75" y="57"/>
                    <a:pt x="75" y="57"/>
                  </a:cubicBezTo>
                  <a:cubicBezTo>
                    <a:pt x="77" y="52"/>
                    <a:pt x="77" y="52"/>
                    <a:pt x="77" y="52"/>
                  </a:cubicBezTo>
                  <a:cubicBezTo>
                    <a:pt x="79" y="49"/>
                    <a:pt x="79" y="49"/>
                    <a:pt x="79" y="49"/>
                  </a:cubicBezTo>
                  <a:cubicBezTo>
                    <a:pt x="80" y="46"/>
                    <a:pt x="80" y="46"/>
                    <a:pt x="80" y="46"/>
                  </a:cubicBezTo>
                  <a:cubicBezTo>
                    <a:pt x="78" y="44"/>
                    <a:pt x="78" y="44"/>
                    <a:pt x="78" y="44"/>
                  </a:cubicBezTo>
                  <a:cubicBezTo>
                    <a:pt x="74" y="41"/>
                    <a:pt x="74" y="41"/>
                    <a:pt x="74" y="41"/>
                  </a:cubicBezTo>
                  <a:cubicBezTo>
                    <a:pt x="73" y="40"/>
                    <a:pt x="73" y="40"/>
                    <a:pt x="73" y="40"/>
                  </a:cubicBezTo>
                  <a:cubicBezTo>
                    <a:pt x="71" y="37"/>
                    <a:pt x="71" y="37"/>
                    <a:pt x="71" y="37"/>
                  </a:cubicBezTo>
                  <a:cubicBezTo>
                    <a:pt x="69" y="36"/>
                    <a:pt x="69" y="36"/>
                    <a:pt x="69" y="36"/>
                  </a:cubicBezTo>
                  <a:cubicBezTo>
                    <a:pt x="67" y="35"/>
                    <a:pt x="67" y="35"/>
                    <a:pt x="67" y="35"/>
                  </a:cubicBezTo>
                  <a:cubicBezTo>
                    <a:pt x="65" y="31"/>
                    <a:pt x="65" y="31"/>
                    <a:pt x="65" y="31"/>
                  </a:cubicBezTo>
                  <a:cubicBezTo>
                    <a:pt x="64" y="29"/>
                    <a:pt x="64" y="29"/>
                    <a:pt x="64" y="29"/>
                  </a:cubicBezTo>
                  <a:cubicBezTo>
                    <a:pt x="65" y="25"/>
                    <a:pt x="65" y="25"/>
                    <a:pt x="65" y="25"/>
                  </a:cubicBezTo>
                  <a:cubicBezTo>
                    <a:pt x="65" y="23"/>
                    <a:pt x="65" y="23"/>
                    <a:pt x="65" y="23"/>
                  </a:cubicBezTo>
                  <a:cubicBezTo>
                    <a:pt x="63" y="22"/>
                    <a:pt x="63" y="22"/>
                    <a:pt x="63" y="22"/>
                  </a:cubicBezTo>
                  <a:cubicBezTo>
                    <a:pt x="65" y="21"/>
                    <a:pt x="65" y="21"/>
                    <a:pt x="65" y="21"/>
                  </a:cubicBezTo>
                  <a:cubicBezTo>
                    <a:pt x="68" y="20"/>
                    <a:pt x="68" y="20"/>
                    <a:pt x="68" y="20"/>
                  </a:cubicBezTo>
                  <a:cubicBezTo>
                    <a:pt x="67" y="16"/>
                    <a:pt x="67" y="16"/>
                    <a:pt x="67" y="16"/>
                  </a:cubicBezTo>
                  <a:cubicBezTo>
                    <a:pt x="69" y="13"/>
                    <a:pt x="69" y="13"/>
                    <a:pt x="69" y="13"/>
                  </a:cubicBezTo>
                  <a:cubicBezTo>
                    <a:pt x="70" y="11"/>
                    <a:pt x="70" y="11"/>
                    <a:pt x="70" y="11"/>
                  </a:cubicBezTo>
                  <a:cubicBezTo>
                    <a:pt x="68" y="8"/>
                    <a:pt x="68" y="8"/>
                    <a:pt x="68" y="8"/>
                  </a:cubicBezTo>
                  <a:cubicBezTo>
                    <a:pt x="67" y="7"/>
                    <a:pt x="67" y="7"/>
                    <a:pt x="67" y="7"/>
                  </a:cubicBezTo>
                  <a:cubicBezTo>
                    <a:pt x="64" y="6"/>
                    <a:pt x="64" y="6"/>
                    <a:pt x="64" y="6"/>
                  </a:cubicBezTo>
                  <a:cubicBezTo>
                    <a:pt x="61" y="6"/>
                    <a:pt x="61" y="6"/>
                    <a:pt x="61" y="6"/>
                  </a:cubicBezTo>
                  <a:cubicBezTo>
                    <a:pt x="60" y="4"/>
                    <a:pt x="60" y="4"/>
                    <a:pt x="60" y="4"/>
                  </a:cubicBezTo>
                  <a:cubicBezTo>
                    <a:pt x="57" y="1"/>
                    <a:pt x="57" y="1"/>
                    <a:pt x="57" y="1"/>
                  </a:cubicBezTo>
                  <a:cubicBezTo>
                    <a:pt x="55" y="0"/>
                    <a:pt x="55" y="0"/>
                    <a:pt x="55" y="0"/>
                  </a:cubicBezTo>
                  <a:cubicBezTo>
                    <a:pt x="51" y="0"/>
                    <a:pt x="51" y="0"/>
                    <a:pt x="51" y="0"/>
                  </a:cubicBezTo>
                  <a:cubicBezTo>
                    <a:pt x="49" y="2"/>
                    <a:pt x="49" y="2"/>
                    <a:pt x="49" y="2"/>
                  </a:cubicBezTo>
                  <a:cubicBezTo>
                    <a:pt x="50" y="2"/>
                    <a:pt x="50" y="2"/>
                    <a:pt x="50" y="2"/>
                  </a:cubicBezTo>
                  <a:cubicBezTo>
                    <a:pt x="48" y="3"/>
                    <a:pt x="48" y="3"/>
                    <a:pt x="48" y="3"/>
                  </a:cubicBezTo>
                  <a:cubicBezTo>
                    <a:pt x="45" y="2"/>
                    <a:pt x="45" y="2"/>
                    <a:pt x="45" y="2"/>
                  </a:cubicBezTo>
                  <a:cubicBezTo>
                    <a:pt x="43" y="3"/>
                    <a:pt x="43" y="3"/>
                    <a:pt x="43" y="3"/>
                  </a:cubicBezTo>
                  <a:cubicBezTo>
                    <a:pt x="43" y="4"/>
                    <a:pt x="43" y="4"/>
                    <a:pt x="43" y="4"/>
                  </a:cubicBezTo>
                  <a:cubicBezTo>
                    <a:pt x="42" y="7"/>
                    <a:pt x="42" y="7"/>
                    <a:pt x="42" y="7"/>
                  </a:cubicBezTo>
                  <a:cubicBezTo>
                    <a:pt x="40" y="7"/>
                    <a:pt x="40" y="7"/>
                    <a:pt x="40" y="7"/>
                  </a:cubicBezTo>
                  <a:cubicBezTo>
                    <a:pt x="41" y="9"/>
                    <a:pt x="41" y="9"/>
                    <a:pt x="41" y="9"/>
                  </a:cubicBezTo>
                  <a:cubicBezTo>
                    <a:pt x="41" y="11"/>
                    <a:pt x="41" y="11"/>
                    <a:pt x="41" y="11"/>
                  </a:cubicBezTo>
                  <a:cubicBezTo>
                    <a:pt x="40" y="16"/>
                    <a:pt x="40" y="16"/>
                    <a:pt x="40" y="16"/>
                  </a:cubicBezTo>
                  <a:cubicBezTo>
                    <a:pt x="41" y="19"/>
                    <a:pt x="41" y="19"/>
                    <a:pt x="41" y="19"/>
                  </a:cubicBezTo>
                  <a:cubicBezTo>
                    <a:pt x="42" y="21"/>
                    <a:pt x="42" y="21"/>
                    <a:pt x="42" y="21"/>
                  </a:cubicBezTo>
                  <a:cubicBezTo>
                    <a:pt x="41" y="22"/>
                    <a:pt x="41" y="22"/>
                    <a:pt x="41" y="22"/>
                  </a:cubicBezTo>
                  <a:cubicBezTo>
                    <a:pt x="39" y="23"/>
                    <a:pt x="39" y="23"/>
                    <a:pt x="39" y="23"/>
                  </a:cubicBezTo>
                  <a:cubicBezTo>
                    <a:pt x="38" y="23"/>
                    <a:pt x="38" y="23"/>
                    <a:pt x="38" y="23"/>
                  </a:cubicBezTo>
                  <a:cubicBezTo>
                    <a:pt x="36" y="25"/>
                    <a:pt x="36" y="25"/>
                    <a:pt x="36" y="25"/>
                  </a:cubicBezTo>
                  <a:cubicBezTo>
                    <a:pt x="35" y="25"/>
                    <a:pt x="35" y="25"/>
                    <a:pt x="35" y="25"/>
                  </a:cubicBezTo>
                  <a:cubicBezTo>
                    <a:pt x="33" y="28"/>
                    <a:pt x="33" y="28"/>
                    <a:pt x="33" y="28"/>
                  </a:cubicBezTo>
                  <a:cubicBezTo>
                    <a:pt x="31" y="27"/>
                    <a:pt x="31" y="27"/>
                    <a:pt x="31" y="27"/>
                  </a:cubicBezTo>
                  <a:cubicBezTo>
                    <a:pt x="28" y="25"/>
                    <a:pt x="28" y="25"/>
                    <a:pt x="28" y="25"/>
                  </a:cubicBezTo>
                  <a:cubicBezTo>
                    <a:pt x="26" y="25"/>
                    <a:pt x="26" y="25"/>
                    <a:pt x="26" y="25"/>
                  </a:cubicBezTo>
                  <a:cubicBezTo>
                    <a:pt x="24" y="26"/>
                    <a:pt x="24" y="26"/>
                    <a:pt x="24" y="26"/>
                  </a:cubicBezTo>
                  <a:cubicBezTo>
                    <a:pt x="22" y="29"/>
                    <a:pt x="22" y="29"/>
                    <a:pt x="22" y="29"/>
                  </a:cubicBezTo>
                  <a:cubicBezTo>
                    <a:pt x="17" y="29"/>
                    <a:pt x="17" y="29"/>
                    <a:pt x="17" y="29"/>
                  </a:cubicBezTo>
                  <a:cubicBezTo>
                    <a:pt x="14" y="27"/>
                    <a:pt x="14" y="27"/>
                    <a:pt x="14" y="27"/>
                  </a:cubicBezTo>
                  <a:cubicBezTo>
                    <a:pt x="12" y="25"/>
                    <a:pt x="12" y="25"/>
                    <a:pt x="12" y="25"/>
                  </a:cubicBezTo>
                  <a:cubicBezTo>
                    <a:pt x="11" y="23"/>
                    <a:pt x="11" y="23"/>
                    <a:pt x="11" y="23"/>
                  </a:cubicBezTo>
                  <a:cubicBezTo>
                    <a:pt x="7" y="20"/>
                    <a:pt x="7" y="20"/>
                    <a:pt x="7" y="20"/>
                  </a:cubicBezTo>
                  <a:cubicBezTo>
                    <a:pt x="5" y="17"/>
                    <a:pt x="5" y="17"/>
                    <a:pt x="5" y="17"/>
                  </a:cubicBezTo>
                  <a:cubicBezTo>
                    <a:pt x="4" y="17"/>
                    <a:pt x="4" y="17"/>
                    <a:pt x="4" y="17"/>
                  </a:cubicBezTo>
                  <a:cubicBezTo>
                    <a:pt x="2" y="18"/>
                    <a:pt x="2" y="18"/>
                    <a:pt x="2" y="18"/>
                  </a:cubicBezTo>
                  <a:cubicBezTo>
                    <a:pt x="2" y="20"/>
                    <a:pt x="2" y="20"/>
                    <a:pt x="2" y="20"/>
                  </a:cubicBezTo>
                  <a:cubicBezTo>
                    <a:pt x="2" y="21"/>
                    <a:pt x="2" y="21"/>
                    <a:pt x="2" y="21"/>
                  </a:cubicBezTo>
                  <a:cubicBezTo>
                    <a:pt x="2" y="22"/>
                    <a:pt x="2" y="22"/>
                    <a:pt x="2" y="22"/>
                  </a:cubicBezTo>
                  <a:cubicBezTo>
                    <a:pt x="1" y="21"/>
                    <a:pt x="1" y="21"/>
                    <a:pt x="1" y="21"/>
                  </a:cubicBezTo>
                  <a:cubicBezTo>
                    <a:pt x="0" y="22"/>
                    <a:pt x="0" y="22"/>
                    <a:pt x="0" y="22"/>
                  </a:cubicBezTo>
                  <a:cubicBezTo>
                    <a:pt x="2" y="24"/>
                    <a:pt x="2" y="24"/>
                    <a:pt x="2" y="24"/>
                  </a:cubicBezTo>
                  <a:cubicBezTo>
                    <a:pt x="5" y="25"/>
                    <a:pt x="5" y="25"/>
                    <a:pt x="5" y="25"/>
                  </a:cubicBezTo>
                  <a:cubicBezTo>
                    <a:pt x="8" y="30"/>
                    <a:pt x="8" y="30"/>
                    <a:pt x="8" y="30"/>
                  </a:cubicBezTo>
                  <a:cubicBezTo>
                    <a:pt x="11" y="32"/>
                    <a:pt x="11" y="32"/>
                    <a:pt x="11" y="32"/>
                  </a:cubicBezTo>
                  <a:cubicBezTo>
                    <a:pt x="15" y="32"/>
                    <a:pt x="15" y="32"/>
                    <a:pt x="15" y="32"/>
                  </a:cubicBezTo>
                  <a:cubicBezTo>
                    <a:pt x="17" y="33"/>
                    <a:pt x="17" y="33"/>
                    <a:pt x="17" y="33"/>
                  </a:cubicBezTo>
                  <a:cubicBezTo>
                    <a:pt x="18" y="33"/>
                    <a:pt x="18" y="33"/>
                    <a:pt x="18" y="33"/>
                  </a:cubicBezTo>
                  <a:cubicBezTo>
                    <a:pt x="20" y="36"/>
                    <a:pt x="20" y="36"/>
                    <a:pt x="20" y="36"/>
                  </a:cubicBezTo>
                  <a:cubicBezTo>
                    <a:pt x="21" y="38"/>
                    <a:pt x="21" y="38"/>
                    <a:pt x="21" y="38"/>
                  </a:cubicBezTo>
                  <a:cubicBezTo>
                    <a:pt x="22" y="38"/>
                    <a:pt x="22" y="38"/>
                    <a:pt x="22" y="38"/>
                  </a:cubicBezTo>
                  <a:cubicBezTo>
                    <a:pt x="22" y="38"/>
                    <a:pt x="22" y="38"/>
                    <a:pt x="22" y="38"/>
                  </a:cubicBezTo>
                  <a:cubicBezTo>
                    <a:pt x="24" y="40"/>
                    <a:pt x="24" y="40"/>
                    <a:pt x="24" y="40"/>
                  </a:cubicBezTo>
                  <a:cubicBezTo>
                    <a:pt x="26" y="40"/>
                    <a:pt x="26" y="40"/>
                    <a:pt x="26" y="40"/>
                  </a:cubicBezTo>
                  <a:cubicBezTo>
                    <a:pt x="27" y="42"/>
                    <a:pt x="27" y="42"/>
                    <a:pt x="27" y="42"/>
                  </a:cubicBezTo>
                  <a:cubicBezTo>
                    <a:pt x="26" y="43"/>
                    <a:pt x="26" y="43"/>
                    <a:pt x="26" y="43"/>
                  </a:cubicBezTo>
                  <a:cubicBezTo>
                    <a:pt x="26" y="46"/>
                    <a:pt x="26" y="46"/>
                    <a:pt x="26" y="46"/>
                  </a:cubicBezTo>
                  <a:cubicBezTo>
                    <a:pt x="25" y="49"/>
                    <a:pt x="25" y="49"/>
                    <a:pt x="25" y="49"/>
                  </a:cubicBezTo>
                  <a:cubicBezTo>
                    <a:pt x="26" y="51"/>
                    <a:pt x="26" y="51"/>
                    <a:pt x="26" y="51"/>
                  </a:cubicBezTo>
                  <a:cubicBezTo>
                    <a:pt x="28" y="51"/>
                    <a:pt x="28" y="51"/>
                    <a:pt x="28" y="51"/>
                  </a:cubicBezTo>
                  <a:cubicBezTo>
                    <a:pt x="29" y="53"/>
                    <a:pt x="29" y="53"/>
                    <a:pt x="29" y="53"/>
                  </a:cubicBezTo>
                  <a:cubicBezTo>
                    <a:pt x="28" y="55"/>
                    <a:pt x="28" y="55"/>
                    <a:pt x="28" y="55"/>
                  </a:cubicBezTo>
                  <a:cubicBezTo>
                    <a:pt x="28" y="58"/>
                    <a:pt x="28" y="58"/>
                    <a:pt x="28" y="58"/>
                  </a:cubicBezTo>
                  <a:cubicBezTo>
                    <a:pt x="30" y="59"/>
                    <a:pt x="30" y="59"/>
                    <a:pt x="30" y="59"/>
                  </a:cubicBezTo>
                  <a:cubicBezTo>
                    <a:pt x="30" y="63"/>
                    <a:pt x="30" y="63"/>
                    <a:pt x="30" y="63"/>
                  </a:cubicBezTo>
                  <a:cubicBezTo>
                    <a:pt x="30" y="65"/>
                    <a:pt x="30" y="65"/>
                    <a:pt x="30" y="65"/>
                  </a:cubicBezTo>
                  <a:cubicBezTo>
                    <a:pt x="30" y="66"/>
                    <a:pt x="30" y="66"/>
                    <a:pt x="30" y="66"/>
                  </a:cubicBezTo>
                  <a:cubicBezTo>
                    <a:pt x="30" y="70"/>
                    <a:pt x="30" y="70"/>
                    <a:pt x="30" y="70"/>
                  </a:cubicBezTo>
                  <a:cubicBezTo>
                    <a:pt x="30" y="72"/>
                    <a:pt x="30" y="72"/>
                    <a:pt x="30" y="72"/>
                  </a:cubicBezTo>
                  <a:cubicBezTo>
                    <a:pt x="31" y="75"/>
                    <a:pt x="31" y="75"/>
                    <a:pt x="31" y="75"/>
                  </a:cubicBezTo>
                  <a:cubicBezTo>
                    <a:pt x="32" y="76"/>
                    <a:pt x="32" y="76"/>
                    <a:pt x="32" y="76"/>
                  </a:cubicBezTo>
                  <a:cubicBezTo>
                    <a:pt x="34" y="79"/>
                    <a:pt x="34" y="79"/>
                    <a:pt x="34" y="79"/>
                  </a:cubicBezTo>
                  <a:cubicBezTo>
                    <a:pt x="35" y="81"/>
                    <a:pt x="35" y="81"/>
                    <a:pt x="35" y="81"/>
                  </a:cubicBezTo>
                  <a:cubicBezTo>
                    <a:pt x="35" y="83"/>
                    <a:pt x="35" y="83"/>
                    <a:pt x="35" y="83"/>
                  </a:cubicBezTo>
                  <a:cubicBezTo>
                    <a:pt x="36" y="84"/>
                    <a:pt x="36" y="84"/>
                    <a:pt x="36" y="84"/>
                  </a:cubicBezTo>
                  <a:cubicBezTo>
                    <a:pt x="38" y="84"/>
                    <a:pt x="38" y="84"/>
                    <a:pt x="38" y="84"/>
                  </a:cubicBezTo>
                  <a:cubicBezTo>
                    <a:pt x="40" y="86"/>
                    <a:pt x="40" y="86"/>
                    <a:pt x="40" y="86"/>
                  </a:cubicBezTo>
                  <a:cubicBezTo>
                    <a:pt x="44" y="86"/>
                    <a:pt x="44" y="86"/>
                    <a:pt x="44" y="86"/>
                  </a:cubicBezTo>
                  <a:cubicBezTo>
                    <a:pt x="46" y="88"/>
                    <a:pt x="46" y="88"/>
                    <a:pt x="46" y="88"/>
                  </a:cubicBezTo>
                  <a:cubicBezTo>
                    <a:pt x="45" y="89"/>
                    <a:pt x="45" y="89"/>
                    <a:pt x="45" y="89"/>
                  </a:cubicBezTo>
                  <a:cubicBezTo>
                    <a:pt x="46" y="90"/>
                    <a:pt x="46" y="90"/>
                    <a:pt x="46" y="90"/>
                  </a:cubicBezTo>
                  <a:cubicBezTo>
                    <a:pt x="46" y="93"/>
                    <a:pt x="46" y="93"/>
                    <a:pt x="46" y="93"/>
                  </a:cubicBezTo>
                  <a:cubicBezTo>
                    <a:pt x="45" y="94"/>
                    <a:pt x="45" y="94"/>
                    <a:pt x="45" y="94"/>
                  </a:cubicBezTo>
                  <a:cubicBezTo>
                    <a:pt x="48" y="97"/>
                    <a:pt x="48" y="97"/>
                    <a:pt x="48" y="97"/>
                  </a:cubicBezTo>
                  <a:cubicBezTo>
                    <a:pt x="46" y="97"/>
                    <a:pt x="46" y="97"/>
                    <a:pt x="46" y="97"/>
                  </a:cubicBezTo>
                  <a:cubicBezTo>
                    <a:pt x="45" y="97"/>
                    <a:pt x="45" y="97"/>
                    <a:pt x="45" y="97"/>
                  </a:cubicBezTo>
                  <a:cubicBezTo>
                    <a:pt x="48" y="99"/>
                    <a:pt x="48" y="99"/>
                    <a:pt x="48" y="99"/>
                  </a:cubicBezTo>
                  <a:cubicBezTo>
                    <a:pt x="48" y="100"/>
                    <a:pt x="48" y="100"/>
                    <a:pt x="48" y="100"/>
                  </a:cubicBezTo>
                  <a:cubicBezTo>
                    <a:pt x="45" y="99"/>
                    <a:pt x="45" y="99"/>
                    <a:pt x="45" y="99"/>
                  </a:cubicBezTo>
                  <a:cubicBezTo>
                    <a:pt x="42" y="99"/>
                    <a:pt x="42" y="99"/>
                    <a:pt x="42" y="99"/>
                  </a:cubicBezTo>
                  <a:cubicBezTo>
                    <a:pt x="40" y="100"/>
                    <a:pt x="40" y="100"/>
                    <a:pt x="40" y="100"/>
                  </a:cubicBezTo>
                  <a:cubicBezTo>
                    <a:pt x="40" y="102"/>
                    <a:pt x="40" y="102"/>
                    <a:pt x="40" y="102"/>
                  </a:cubicBezTo>
                  <a:cubicBezTo>
                    <a:pt x="38" y="104"/>
                    <a:pt x="38" y="104"/>
                    <a:pt x="38" y="104"/>
                  </a:cubicBezTo>
                  <a:cubicBezTo>
                    <a:pt x="38" y="105"/>
                    <a:pt x="38" y="105"/>
                    <a:pt x="38" y="105"/>
                  </a:cubicBezTo>
                  <a:cubicBezTo>
                    <a:pt x="37" y="106"/>
                    <a:pt x="37" y="106"/>
                    <a:pt x="37" y="106"/>
                  </a:cubicBezTo>
                  <a:cubicBezTo>
                    <a:pt x="34" y="109"/>
                    <a:pt x="34" y="109"/>
                    <a:pt x="34" y="109"/>
                  </a:cubicBezTo>
                  <a:cubicBezTo>
                    <a:pt x="33" y="113"/>
                    <a:pt x="33" y="113"/>
                    <a:pt x="33" y="113"/>
                  </a:cubicBezTo>
                  <a:cubicBezTo>
                    <a:pt x="33" y="113"/>
                    <a:pt x="33" y="113"/>
                    <a:pt x="33" y="113"/>
                  </a:cubicBezTo>
                  <a:cubicBezTo>
                    <a:pt x="32" y="112"/>
                    <a:pt x="32" y="112"/>
                    <a:pt x="32" y="112"/>
                  </a:cubicBezTo>
                  <a:cubicBezTo>
                    <a:pt x="31" y="112"/>
                    <a:pt x="31" y="112"/>
                    <a:pt x="31" y="112"/>
                  </a:cubicBezTo>
                  <a:cubicBezTo>
                    <a:pt x="32" y="114"/>
                    <a:pt x="32" y="114"/>
                    <a:pt x="32" y="114"/>
                  </a:cubicBezTo>
                  <a:cubicBezTo>
                    <a:pt x="31" y="116"/>
                    <a:pt x="31" y="116"/>
                    <a:pt x="31" y="116"/>
                  </a:cubicBezTo>
                  <a:cubicBezTo>
                    <a:pt x="29" y="116"/>
                    <a:pt x="29" y="116"/>
                    <a:pt x="29" y="116"/>
                  </a:cubicBezTo>
                  <a:cubicBezTo>
                    <a:pt x="28" y="118"/>
                    <a:pt x="28" y="118"/>
                    <a:pt x="28" y="118"/>
                  </a:cubicBezTo>
                  <a:cubicBezTo>
                    <a:pt x="29" y="120"/>
                    <a:pt x="29" y="120"/>
                    <a:pt x="29" y="120"/>
                  </a:cubicBezTo>
                  <a:cubicBezTo>
                    <a:pt x="30" y="121"/>
                    <a:pt x="30" y="121"/>
                    <a:pt x="30" y="121"/>
                  </a:cubicBezTo>
                  <a:cubicBezTo>
                    <a:pt x="27" y="121"/>
                    <a:pt x="27" y="121"/>
                    <a:pt x="27" y="121"/>
                  </a:cubicBezTo>
                  <a:cubicBezTo>
                    <a:pt x="27" y="120"/>
                    <a:pt x="27" y="120"/>
                    <a:pt x="27" y="120"/>
                  </a:cubicBezTo>
                  <a:cubicBezTo>
                    <a:pt x="25" y="120"/>
                    <a:pt x="25" y="120"/>
                    <a:pt x="25" y="120"/>
                  </a:cubicBezTo>
                  <a:cubicBezTo>
                    <a:pt x="25" y="122"/>
                    <a:pt x="25" y="122"/>
                    <a:pt x="25" y="122"/>
                  </a:cubicBezTo>
                  <a:cubicBezTo>
                    <a:pt x="25" y="123"/>
                    <a:pt x="25" y="123"/>
                    <a:pt x="25" y="123"/>
                  </a:cubicBezTo>
                  <a:cubicBezTo>
                    <a:pt x="23" y="123"/>
                    <a:pt x="23" y="123"/>
                    <a:pt x="23" y="123"/>
                  </a:cubicBezTo>
                  <a:cubicBezTo>
                    <a:pt x="23" y="124"/>
                    <a:pt x="23" y="124"/>
                    <a:pt x="23" y="124"/>
                  </a:cubicBezTo>
                  <a:cubicBezTo>
                    <a:pt x="24" y="125"/>
                    <a:pt x="24" y="125"/>
                    <a:pt x="24" y="125"/>
                  </a:cubicBezTo>
                  <a:cubicBezTo>
                    <a:pt x="24" y="126"/>
                    <a:pt x="24" y="126"/>
                    <a:pt x="24" y="126"/>
                  </a:cubicBezTo>
                  <a:cubicBezTo>
                    <a:pt x="23" y="127"/>
                    <a:pt x="23" y="127"/>
                    <a:pt x="23" y="127"/>
                  </a:cubicBezTo>
                  <a:cubicBezTo>
                    <a:pt x="23" y="128"/>
                    <a:pt x="23" y="128"/>
                    <a:pt x="23" y="128"/>
                  </a:cubicBezTo>
                  <a:cubicBezTo>
                    <a:pt x="21" y="130"/>
                    <a:pt x="21" y="130"/>
                    <a:pt x="21" y="130"/>
                  </a:cubicBezTo>
                  <a:cubicBezTo>
                    <a:pt x="20" y="129"/>
                    <a:pt x="20" y="129"/>
                    <a:pt x="20" y="129"/>
                  </a:cubicBezTo>
                  <a:cubicBezTo>
                    <a:pt x="19" y="128"/>
                    <a:pt x="19" y="128"/>
                    <a:pt x="19" y="128"/>
                  </a:cubicBezTo>
                  <a:cubicBezTo>
                    <a:pt x="18" y="128"/>
                    <a:pt x="18" y="128"/>
                    <a:pt x="18" y="128"/>
                  </a:cubicBezTo>
                  <a:cubicBezTo>
                    <a:pt x="17" y="128"/>
                    <a:pt x="17" y="128"/>
                    <a:pt x="17" y="128"/>
                  </a:cubicBezTo>
                  <a:cubicBezTo>
                    <a:pt x="17" y="130"/>
                    <a:pt x="17" y="130"/>
                    <a:pt x="17" y="130"/>
                  </a:cubicBezTo>
                  <a:cubicBezTo>
                    <a:pt x="16" y="131"/>
                    <a:pt x="16" y="131"/>
                    <a:pt x="16" y="131"/>
                  </a:cubicBezTo>
                  <a:cubicBezTo>
                    <a:pt x="17" y="133"/>
                    <a:pt x="17" y="133"/>
                    <a:pt x="17" y="133"/>
                  </a:cubicBezTo>
                  <a:cubicBezTo>
                    <a:pt x="16" y="135"/>
                    <a:pt x="16" y="135"/>
                    <a:pt x="16" y="135"/>
                  </a:cubicBezTo>
                  <a:cubicBezTo>
                    <a:pt x="15" y="135"/>
                    <a:pt x="15" y="135"/>
                    <a:pt x="15" y="135"/>
                  </a:cubicBezTo>
                  <a:cubicBezTo>
                    <a:pt x="14" y="137"/>
                    <a:pt x="14" y="137"/>
                    <a:pt x="14" y="137"/>
                  </a:cubicBezTo>
                  <a:cubicBezTo>
                    <a:pt x="15" y="139"/>
                    <a:pt x="15" y="139"/>
                    <a:pt x="15" y="139"/>
                  </a:cubicBezTo>
                  <a:cubicBezTo>
                    <a:pt x="15" y="139"/>
                    <a:pt x="15" y="139"/>
                    <a:pt x="15" y="139"/>
                  </a:cubicBezTo>
                  <a:cubicBezTo>
                    <a:pt x="15" y="141"/>
                    <a:pt x="15" y="141"/>
                    <a:pt x="15" y="141"/>
                  </a:cubicBezTo>
                  <a:cubicBezTo>
                    <a:pt x="15" y="143"/>
                    <a:pt x="15" y="143"/>
                    <a:pt x="15" y="143"/>
                  </a:cubicBezTo>
                  <a:cubicBezTo>
                    <a:pt x="17" y="142"/>
                    <a:pt x="17" y="142"/>
                    <a:pt x="17" y="142"/>
                  </a:cubicBezTo>
                  <a:cubicBezTo>
                    <a:pt x="18" y="143"/>
                    <a:pt x="18" y="143"/>
                    <a:pt x="18" y="143"/>
                  </a:cubicBezTo>
                  <a:cubicBezTo>
                    <a:pt x="17" y="145"/>
                    <a:pt x="17" y="145"/>
                    <a:pt x="17" y="145"/>
                  </a:cubicBezTo>
                  <a:cubicBezTo>
                    <a:pt x="17" y="147"/>
                    <a:pt x="17" y="147"/>
                    <a:pt x="17" y="147"/>
                  </a:cubicBezTo>
                  <a:cubicBezTo>
                    <a:pt x="17" y="149"/>
                    <a:pt x="17" y="149"/>
                    <a:pt x="17" y="149"/>
                  </a:cubicBezTo>
                  <a:cubicBezTo>
                    <a:pt x="17" y="149"/>
                    <a:pt x="17" y="149"/>
                    <a:pt x="17" y="149"/>
                  </a:cubicBezTo>
                  <a:cubicBezTo>
                    <a:pt x="19" y="153"/>
                    <a:pt x="19" y="153"/>
                    <a:pt x="19" y="153"/>
                  </a:cubicBezTo>
                  <a:cubicBezTo>
                    <a:pt x="20" y="154"/>
                    <a:pt x="20" y="154"/>
                    <a:pt x="20" y="154"/>
                  </a:cubicBezTo>
                  <a:cubicBezTo>
                    <a:pt x="19" y="155"/>
                    <a:pt x="19" y="155"/>
                    <a:pt x="19" y="155"/>
                  </a:cubicBezTo>
                  <a:cubicBezTo>
                    <a:pt x="21" y="157"/>
                    <a:pt x="21" y="157"/>
                    <a:pt x="21" y="157"/>
                  </a:cubicBezTo>
                  <a:cubicBezTo>
                    <a:pt x="19" y="158"/>
                    <a:pt x="19" y="158"/>
                    <a:pt x="19" y="158"/>
                  </a:cubicBezTo>
                  <a:cubicBezTo>
                    <a:pt x="20" y="161"/>
                    <a:pt x="20" y="161"/>
                    <a:pt x="20" y="161"/>
                  </a:cubicBezTo>
                  <a:cubicBezTo>
                    <a:pt x="19" y="162"/>
                    <a:pt x="19" y="162"/>
                    <a:pt x="19" y="162"/>
                  </a:cubicBezTo>
                  <a:cubicBezTo>
                    <a:pt x="19" y="167"/>
                    <a:pt x="19" y="167"/>
                    <a:pt x="19" y="167"/>
                  </a:cubicBezTo>
                  <a:cubicBezTo>
                    <a:pt x="20" y="168"/>
                    <a:pt x="20" y="168"/>
                    <a:pt x="20" y="168"/>
                  </a:cubicBezTo>
                  <a:cubicBezTo>
                    <a:pt x="19" y="170"/>
                    <a:pt x="19" y="170"/>
                    <a:pt x="19" y="170"/>
                  </a:cubicBezTo>
                  <a:cubicBezTo>
                    <a:pt x="19" y="172"/>
                    <a:pt x="19" y="172"/>
                    <a:pt x="19" y="172"/>
                  </a:cubicBezTo>
                  <a:cubicBezTo>
                    <a:pt x="20" y="173"/>
                    <a:pt x="20" y="173"/>
                    <a:pt x="20" y="173"/>
                  </a:cubicBezTo>
                  <a:cubicBezTo>
                    <a:pt x="23" y="172"/>
                    <a:pt x="23" y="172"/>
                    <a:pt x="23" y="172"/>
                  </a:cubicBezTo>
                  <a:cubicBezTo>
                    <a:pt x="24" y="172"/>
                    <a:pt x="24" y="172"/>
                    <a:pt x="24" y="172"/>
                  </a:cubicBezTo>
                  <a:cubicBezTo>
                    <a:pt x="24" y="171"/>
                    <a:pt x="24" y="171"/>
                    <a:pt x="24" y="171"/>
                  </a:cubicBezTo>
                  <a:cubicBezTo>
                    <a:pt x="26" y="174"/>
                    <a:pt x="26" y="174"/>
                    <a:pt x="26" y="174"/>
                  </a:cubicBezTo>
                  <a:cubicBezTo>
                    <a:pt x="28" y="174"/>
                    <a:pt x="28" y="174"/>
                    <a:pt x="28" y="174"/>
                  </a:cubicBezTo>
                  <a:cubicBezTo>
                    <a:pt x="29" y="175"/>
                    <a:pt x="29" y="175"/>
                    <a:pt x="29" y="175"/>
                  </a:cubicBezTo>
                  <a:cubicBezTo>
                    <a:pt x="32" y="174"/>
                    <a:pt x="32" y="174"/>
                    <a:pt x="32" y="174"/>
                  </a:cubicBezTo>
                  <a:cubicBezTo>
                    <a:pt x="33" y="175"/>
                    <a:pt x="33" y="175"/>
                    <a:pt x="33" y="175"/>
                  </a:cubicBezTo>
                  <a:cubicBezTo>
                    <a:pt x="32" y="176"/>
                    <a:pt x="32" y="176"/>
                    <a:pt x="32" y="176"/>
                  </a:cubicBezTo>
                  <a:cubicBezTo>
                    <a:pt x="33" y="176"/>
                    <a:pt x="33" y="176"/>
                    <a:pt x="33" y="176"/>
                  </a:cubicBezTo>
                  <a:cubicBezTo>
                    <a:pt x="36" y="175"/>
                    <a:pt x="36" y="175"/>
                    <a:pt x="36" y="175"/>
                  </a:cubicBezTo>
                  <a:cubicBezTo>
                    <a:pt x="36" y="176"/>
                    <a:pt x="36" y="176"/>
                    <a:pt x="36" y="176"/>
                  </a:cubicBezTo>
                  <a:cubicBezTo>
                    <a:pt x="35" y="178"/>
                    <a:pt x="35" y="178"/>
                    <a:pt x="35" y="178"/>
                  </a:cubicBezTo>
                  <a:cubicBezTo>
                    <a:pt x="37" y="181"/>
                    <a:pt x="37" y="181"/>
                    <a:pt x="37" y="181"/>
                  </a:cubicBezTo>
                  <a:cubicBezTo>
                    <a:pt x="38" y="183"/>
                    <a:pt x="38" y="183"/>
                    <a:pt x="38" y="183"/>
                  </a:cubicBezTo>
                  <a:cubicBezTo>
                    <a:pt x="37" y="185"/>
                    <a:pt x="37" y="185"/>
                    <a:pt x="37" y="185"/>
                  </a:cubicBezTo>
                  <a:cubicBezTo>
                    <a:pt x="38" y="185"/>
                    <a:pt x="38" y="185"/>
                    <a:pt x="38" y="185"/>
                  </a:cubicBezTo>
                  <a:cubicBezTo>
                    <a:pt x="39" y="182"/>
                    <a:pt x="39" y="182"/>
                    <a:pt x="39" y="182"/>
                  </a:cubicBezTo>
                  <a:cubicBezTo>
                    <a:pt x="40" y="181"/>
                    <a:pt x="40" y="181"/>
                    <a:pt x="40" y="181"/>
                  </a:cubicBezTo>
                  <a:cubicBezTo>
                    <a:pt x="40" y="183"/>
                    <a:pt x="40" y="183"/>
                    <a:pt x="40" y="183"/>
                  </a:cubicBezTo>
                  <a:cubicBezTo>
                    <a:pt x="42" y="182"/>
                    <a:pt x="42" y="182"/>
                    <a:pt x="42" y="182"/>
                  </a:cubicBezTo>
                  <a:cubicBezTo>
                    <a:pt x="43" y="182"/>
                    <a:pt x="43" y="182"/>
                    <a:pt x="43" y="182"/>
                  </a:cubicBezTo>
                  <a:cubicBezTo>
                    <a:pt x="47" y="180"/>
                    <a:pt x="47" y="180"/>
                    <a:pt x="47" y="180"/>
                  </a:cubicBezTo>
                  <a:cubicBezTo>
                    <a:pt x="49" y="180"/>
                    <a:pt x="49" y="180"/>
                    <a:pt x="49" y="180"/>
                  </a:cubicBezTo>
                  <a:cubicBezTo>
                    <a:pt x="53" y="177"/>
                    <a:pt x="53" y="177"/>
                    <a:pt x="53" y="177"/>
                  </a:cubicBezTo>
                  <a:cubicBezTo>
                    <a:pt x="53" y="176"/>
                    <a:pt x="53" y="176"/>
                    <a:pt x="53" y="176"/>
                  </a:cubicBezTo>
                  <a:cubicBezTo>
                    <a:pt x="56" y="177"/>
                    <a:pt x="56" y="177"/>
                    <a:pt x="56" y="177"/>
                  </a:cubicBezTo>
                  <a:cubicBezTo>
                    <a:pt x="57" y="176"/>
                    <a:pt x="57" y="176"/>
                    <a:pt x="57" y="176"/>
                  </a:cubicBezTo>
                  <a:cubicBezTo>
                    <a:pt x="59" y="174"/>
                    <a:pt x="59" y="174"/>
                    <a:pt x="59" y="174"/>
                  </a:cubicBezTo>
                  <a:cubicBezTo>
                    <a:pt x="60" y="175"/>
                    <a:pt x="60" y="175"/>
                    <a:pt x="60" y="175"/>
                  </a:cubicBezTo>
                  <a:cubicBezTo>
                    <a:pt x="59" y="176"/>
                    <a:pt x="59" y="176"/>
                    <a:pt x="59" y="176"/>
                  </a:cubicBezTo>
                  <a:cubicBezTo>
                    <a:pt x="60" y="177"/>
                    <a:pt x="60" y="177"/>
                    <a:pt x="60" y="177"/>
                  </a:cubicBezTo>
                  <a:cubicBezTo>
                    <a:pt x="61" y="174"/>
                    <a:pt x="61" y="174"/>
                    <a:pt x="61" y="174"/>
                  </a:cubicBezTo>
                  <a:cubicBezTo>
                    <a:pt x="62" y="175"/>
                    <a:pt x="62" y="175"/>
                    <a:pt x="62" y="175"/>
                  </a:cubicBezTo>
                  <a:cubicBezTo>
                    <a:pt x="61" y="172"/>
                    <a:pt x="61" y="172"/>
                    <a:pt x="61" y="172"/>
                  </a:cubicBezTo>
                  <a:cubicBezTo>
                    <a:pt x="62" y="172"/>
                    <a:pt x="62" y="172"/>
                    <a:pt x="62" y="172"/>
                  </a:cubicBezTo>
                  <a:cubicBezTo>
                    <a:pt x="63" y="174"/>
                    <a:pt x="63" y="174"/>
                    <a:pt x="63" y="174"/>
                  </a:cubicBezTo>
                  <a:cubicBezTo>
                    <a:pt x="64" y="174"/>
                    <a:pt x="64" y="174"/>
                    <a:pt x="64" y="174"/>
                  </a:cubicBezTo>
                  <a:cubicBezTo>
                    <a:pt x="64" y="172"/>
                    <a:pt x="64" y="172"/>
                    <a:pt x="64" y="172"/>
                  </a:cubicBezTo>
                  <a:cubicBezTo>
                    <a:pt x="65" y="175"/>
                    <a:pt x="65" y="175"/>
                    <a:pt x="65" y="175"/>
                  </a:cubicBezTo>
                  <a:cubicBezTo>
                    <a:pt x="67" y="174"/>
                    <a:pt x="67" y="174"/>
                    <a:pt x="67" y="174"/>
                  </a:cubicBezTo>
                  <a:cubicBezTo>
                    <a:pt x="67" y="173"/>
                    <a:pt x="67" y="173"/>
                    <a:pt x="67" y="173"/>
                  </a:cubicBezTo>
                  <a:cubicBezTo>
                    <a:pt x="68" y="173"/>
                    <a:pt x="68" y="173"/>
                    <a:pt x="68" y="173"/>
                  </a:cubicBezTo>
                  <a:cubicBezTo>
                    <a:pt x="69" y="174"/>
                    <a:pt x="69" y="174"/>
                    <a:pt x="69" y="174"/>
                  </a:cubicBezTo>
                  <a:cubicBezTo>
                    <a:pt x="70" y="173"/>
                    <a:pt x="70" y="173"/>
                    <a:pt x="70" y="173"/>
                  </a:cubicBezTo>
                  <a:cubicBezTo>
                    <a:pt x="73" y="172"/>
                    <a:pt x="73" y="172"/>
                    <a:pt x="73" y="172"/>
                  </a:cubicBezTo>
                  <a:cubicBezTo>
                    <a:pt x="74" y="174"/>
                    <a:pt x="74" y="174"/>
                    <a:pt x="74" y="174"/>
                  </a:cubicBezTo>
                  <a:cubicBezTo>
                    <a:pt x="77" y="173"/>
                    <a:pt x="77" y="173"/>
                    <a:pt x="77" y="173"/>
                  </a:cubicBezTo>
                  <a:cubicBezTo>
                    <a:pt x="77" y="172"/>
                    <a:pt x="77" y="172"/>
                    <a:pt x="77" y="172"/>
                  </a:cubicBezTo>
                  <a:cubicBezTo>
                    <a:pt x="77" y="171"/>
                    <a:pt x="77" y="171"/>
                    <a:pt x="77" y="171"/>
                  </a:cubicBezTo>
                  <a:cubicBezTo>
                    <a:pt x="78" y="171"/>
                    <a:pt x="78" y="171"/>
                    <a:pt x="78" y="171"/>
                  </a:cubicBezTo>
                  <a:cubicBezTo>
                    <a:pt x="79" y="171"/>
                    <a:pt x="79" y="171"/>
                    <a:pt x="79" y="171"/>
                  </a:cubicBezTo>
                  <a:cubicBezTo>
                    <a:pt x="79" y="172"/>
                    <a:pt x="79" y="172"/>
                    <a:pt x="79" y="172"/>
                  </a:cubicBezTo>
                  <a:cubicBezTo>
                    <a:pt x="81" y="173"/>
                    <a:pt x="81" y="173"/>
                    <a:pt x="81" y="173"/>
                  </a:cubicBezTo>
                  <a:cubicBezTo>
                    <a:pt x="81" y="173"/>
                    <a:pt x="82" y="172"/>
                    <a:pt x="82" y="171"/>
                  </a:cubicBezTo>
                  <a:close/>
                  <a:moveTo>
                    <a:pt x="44" y="96"/>
                  </a:moveTo>
                  <a:cubicBezTo>
                    <a:pt x="43" y="97"/>
                    <a:pt x="43" y="97"/>
                    <a:pt x="43" y="97"/>
                  </a:cubicBezTo>
                  <a:cubicBezTo>
                    <a:pt x="41" y="97"/>
                    <a:pt x="41" y="97"/>
                    <a:pt x="41" y="97"/>
                  </a:cubicBezTo>
                  <a:cubicBezTo>
                    <a:pt x="40" y="95"/>
                    <a:pt x="40" y="95"/>
                    <a:pt x="40" y="95"/>
                  </a:cubicBezTo>
                  <a:cubicBezTo>
                    <a:pt x="41" y="94"/>
                    <a:pt x="41" y="94"/>
                    <a:pt x="41" y="94"/>
                  </a:cubicBezTo>
                  <a:cubicBezTo>
                    <a:pt x="45" y="94"/>
                    <a:pt x="45" y="94"/>
                    <a:pt x="45" y="94"/>
                  </a:cubicBezTo>
                  <a:cubicBezTo>
                    <a:pt x="44" y="95"/>
                    <a:pt x="44" y="95"/>
                    <a:pt x="44" y="95"/>
                  </a:cubicBezTo>
                  <a:cubicBezTo>
                    <a:pt x="43" y="95"/>
                    <a:pt x="43" y="95"/>
                    <a:pt x="43" y="95"/>
                  </a:cubicBezTo>
                  <a:cubicBezTo>
                    <a:pt x="44" y="96"/>
                    <a:pt x="44" y="96"/>
                    <a:pt x="44" y="96"/>
                  </a:cubicBezTo>
                  <a:close/>
                  <a:moveTo>
                    <a:pt x="15" y="125"/>
                  </a:moveTo>
                  <a:cubicBezTo>
                    <a:pt x="15" y="124"/>
                    <a:pt x="15" y="124"/>
                    <a:pt x="15" y="124"/>
                  </a:cubicBezTo>
                  <a:cubicBezTo>
                    <a:pt x="16" y="125"/>
                    <a:pt x="16" y="125"/>
                    <a:pt x="16" y="125"/>
                  </a:cubicBezTo>
                  <a:cubicBezTo>
                    <a:pt x="15" y="126"/>
                    <a:pt x="15" y="126"/>
                    <a:pt x="15" y="126"/>
                  </a:cubicBezTo>
                  <a:cubicBezTo>
                    <a:pt x="15" y="125"/>
                    <a:pt x="15" y="125"/>
                    <a:pt x="15" y="125"/>
                  </a:cubicBezTo>
                  <a:close/>
                  <a:moveTo>
                    <a:pt x="14" y="127"/>
                  </a:moveTo>
                  <a:cubicBezTo>
                    <a:pt x="15" y="128"/>
                    <a:pt x="15" y="128"/>
                    <a:pt x="15" y="128"/>
                  </a:cubicBezTo>
                  <a:cubicBezTo>
                    <a:pt x="16" y="127"/>
                    <a:pt x="16" y="127"/>
                    <a:pt x="16" y="127"/>
                  </a:cubicBezTo>
                  <a:cubicBezTo>
                    <a:pt x="16" y="129"/>
                    <a:pt x="16" y="129"/>
                    <a:pt x="16" y="129"/>
                  </a:cubicBezTo>
                  <a:cubicBezTo>
                    <a:pt x="14" y="130"/>
                    <a:pt x="14" y="130"/>
                    <a:pt x="14" y="130"/>
                  </a:cubicBezTo>
                  <a:cubicBezTo>
                    <a:pt x="13" y="128"/>
                    <a:pt x="13" y="128"/>
                    <a:pt x="13" y="128"/>
                  </a:cubicBezTo>
                  <a:cubicBezTo>
                    <a:pt x="14" y="127"/>
                    <a:pt x="14" y="127"/>
                    <a:pt x="14" y="127"/>
                  </a:cubicBezTo>
                  <a:close/>
                  <a:moveTo>
                    <a:pt x="35" y="181"/>
                  </a:moveTo>
                  <a:cubicBezTo>
                    <a:pt x="35" y="183"/>
                    <a:pt x="35" y="183"/>
                    <a:pt x="35" y="183"/>
                  </a:cubicBezTo>
                  <a:cubicBezTo>
                    <a:pt x="34" y="183"/>
                    <a:pt x="34" y="183"/>
                    <a:pt x="34" y="183"/>
                  </a:cubicBezTo>
                  <a:cubicBezTo>
                    <a:pt x="33" y="183"/>
                    <a:pt x="33" y="183"/>
                    <a:pt x="33" y="183"/>
                  </a:cubicBezTo>
                  <a:cubicBezTo>
                    <a:pt x="34" y="182"/>
                    <a:pt x="34" y="182"/>
                    <a:pt x="34" y="182"/>
                  </a:cubicBezTo>
                  <a:cubicBezTo>
                    <a:pt x="35" y="181"/>
                    <a:pt x="35" y="181"/>
                    <a:pt x="35" y="181"/>
                  </a:cubicBezTo>
                  <a:close/>
                  <a:moveTo>
                    <a:pt x="32" y="179"/>
                  </a:moveTo>
                  <a:cubicBezTo>
                    <a:pt x="32" y="179"/>
                    <a:pt x="33" y="180"/>
                    <a:pt x="33" y="180"/>
                  </a:cubicBezTo>
                  <a:cubicBezTo>
                    <a:pt x="32" y="180"/>
                    <a:pt x="32" y="180"/>
                    <a:pt x="32" y="180"/>
                  </a:cubicBezTo>
                  <a:cubicBezTo>
                    <a:pt x="32" y="179"/>
                    <a:pt x="32" y="179"/>
                    <a:pt x="32" y="179"/>
                  </a:cubicBezTo>
                  <a:close/>
                  <a:moveTo>
                    <a:pt x="28" y="177"/>
                  </a:moveTo>
                  <a:cubicBezTo>
                    <a:pt x="31" y="176"/>
                    <a:pt x="31" y="176"/>
                    <a:pt x="31" y="176"/>
                  </a:cubicBezTo>
                  <a:cubicBezTo>
                    <a:pt x="31" y="177"/>
                    <a:pt x="31" y="177"/>
                    <a:pt x="31" y="177"/>
                  </a:cubicBezTo>
                  <a:cubicBezTo>
                    <a:pt x="29" y="179"/>
                    <a:pt x="29" y="179"/>
                    <a:pt x="29" y="179"/>
                  </a:cubicBezTo>
                  <a:cubicBezTo>
                    <a:pt x="28" y="178"/>
                    <a:pt x="28" y="178"/>
                    <a:pt x="28" y="178"/>
                  </a:cubicBezTo>
                  <a:cubicBezTo>
                    <a:pt x="28" y="177"/>
                    <a:pt x="28" y="177"/>
                    <a:pt x="28" y="177"/>
                  </a:cubicBezTo>
                  <a:close/>
                  <a:moveTo>
                    <a:pt x="24" y="173"/>
                  </a:moveTo>
                  <a:cubicBezTo>
                    <a:pt x="26" y="175"/>
                    <a:pt x="26" y="175"/>
                    <a:pt x="26" y="175"/>
                  </a:cubicBezTo>
                  <a:cubicBezTo>
                    <a:pt x="25" y="176"/>
                    <a:pt x="25" y="176"/>
                    <a:pt x="25" y="176"/>
                  </a:cubicBezTo>
                  <a:cubicBezTo>
                    <a:pt x="24" y="175"/>
                    <a:pt x="24" y="175"/>
                    <a:pt x="24" y="175"/>
                  </a:cubicBezTo>
                  <a:cubicBezTo>
                    <a:pt x="24" y="173"/>
                    <a:pt x="24" y="173"/>
                    <a:pt x="24" y="173"/>
                  </a:cubicBezTo>
                  <a:close/>
                  <a:moveTo>
                    <a:pt x="19" y="174"/>
                  </a:moveTo>
                  <a:cubicBezTo>
                    <a:pt x="21" y="174"/>
                    <a:pt x="21" y="174"/>
                    <a:pt x="21" y="174"/>
                  </a:cubicBezTo>
                  <a:cubicBezTo>
                    <a:pt x="20" y="175"/>
                    <a:pt x="20" y="175"/>
                    <a:pt x="20" y="175"/>
                  </a:cubicBezTo>
                  <a:cubicBezTo>
                    <a:pt x="20" y="175"/>
                    <a:pt x="19" y="174"/>
                    <a:pt x="19" y="174"/>
                  </a:cubicBezTo>
                  <a:close/>
                  <a:moveTo>
                    <a:pt x="5" y="177"/>
                  </a:moveTo>
                  <a:cubicBezTo>
                    <a:pt x="8" y="178"/>
                    <a:pt x="8" y="178"/>
                    <a:pt x="8" y="178"/>
                  </a:cubicBezTo>
                  <a:cubicBezTo>
                    <a:pt x="8" y="177"/>
                    <a:pt x="8" y="177"/>
                    <a:pt x="8" y="177"/>
                  </a:cubicBezTo>
                  <a:cubicBezTo>
                    <a:pt x="7" y="176"/>
                    <a:pt x="7" y="176"/>
                    <a:pt x="7" y="176"/>
                  </a:cubicBezTo>
                  <a:cubicBezTo>
                    <a:pt x="7" y="174"/>
                    <a:pt x="7" y="174"/>
                    <a:pt x="7" y="174"/>
                  </a:cubicBezTo>
                  <a:cubicBezTo>
                    <a:pt x="8" y="174"/>
                    <a:pt x="8" y="174"/>
                    <a:pt x="8" y="174"/>
                  </a:cubicBezTo>
                  <a:cubicBezTo>
                    <a:pt x="11" y="176"/>
                    <a:pt x="11" y="176"/>
                    <a:pt x="11" y="176"/>
                  </a:cubicBezTo>
                  <a:cubicBezTo>
                    <a:pt x="11" y="178"/>
                    <a:pt x="11" y="178"/>
                    <a:pt x="11" y="178"/>
                  </a:cubicBezTo>
                  <a:cubicBezTo>
                    <a:pt x="10" y="178"/>
                    <a:pt x="10" y="178"/>
                    <a:pt x="10" y="178"/>
                  </a:cubicBezTo>
                  <a:cubicBezTo>
                    <a:pt x="9" y="178"/>
                    <a:pt x="9" y="178"/>
                    <a:pt x="9" y="178"/>
                  </a:cubicBezTo>
                  <a:cubicBezTo>
                    <a:pt x="10" y="180"/>
                    <a:pt x="10" y="180"/>
                    <a:pt x="10" y="180"/>
                  </a:cubicBezTo>
                  <a:cubicBezTo>
                    <a:pt x="12" y="180"/>
                    <a:pt x="12" y="180"/>
                    <a:pt x="12" y="180"/>
                  </a:cubicBezTo>
                  <a:cubicBezTo>
                    <a:pt x="12" y="182"/>
                    <a:pt x="12" y="182"/>
                    <a:pt x="12" y="182"/>
                  </a:cubicBezTo>
                  <a:cubicBezTo>
                    <a:pt x="11" y="183"/>
                    <a:pt x="11" y="183"/>
                    <a:pt x="11" y="183"/>
                  </a:cubicBezTo>
                  <a:cubicBezTo>
                    <a:pt x="9" y="181"/>
                    <a:pt x="9" y="181"/>
                    <a:pt x="9" y="181"/>
                  </a:cubicBezTo>
                  <a:cubicBezTo>
                    <a:pt x="7" y="180"/>
                    <a:pt x="7" y="180"/>
                    <a:pt x="7" y="180"/>
                  </a:cubicBezTo>
                  <a:cubicBezTo>
                    <a:pt x="6" y="179"/>
                    <a:pt x="6" y="179"/>
                    <a:pt x="6" y="179"/>
                  </a:cubicBezTo>
                  <a:cubicBezTo>
                    <a:pt x="5" y="178"/>
                    <a:pt x="5" y="178"/>
                    <a:pt x="5" y="178"/>
                  </a:cubicBezTo>
                  <a:lnTo>
                    <a:pt x="5" y="177"/>
                  </a:lnTo>
                  <a:close/>
                </a:path>
              </a:pathLst>
            </a:custGeom>
            <a:solidFill>
              <a:schemeClr val="accent1"/>
            </a:solidFill>
            <a:ln cap="flat" cmpd="sng" w="12700">
              <a:solidFill>
                <a:schemeClr val="lt1"/>
              </a:solidFill>
              <a:prstDash val="solid"/>
              <a:round/>
              <a:headEnd len="sm" w="sm" type="none"/>
              <a:tailEnd len="sm" w="sm" type="none"/>
            </a:ln>
            <a:effectLst>
              <a:outerShdw blurRad="63500" sx="102000" rotWithShape="0" algn="ctr" sy="102000">
                <a:srgbClr val="000000">
                  <a:alpha val="40000"/>
                </a:srgbClr>
              </a:outerShdw>
            </a:effectLst>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298" name="Google Shape;298;p28"/>
            <p:cNvSpPr/>
            <p:nvPr/>
          </p:nvSpPr>
          <p:spPr>
            <a:xfrm>
              <a:off x="11275769" y="2806728"/>
              <a:ext cx="549831" cy="1661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lang="en-GB" sz="1200">
                  <a:solidFill>
                    <a:schemeClr val="lt1"/>
                  </a:solidFill>
                  <a:latin typeface="Arial"/>
                  <a:ea typeface="Arial"/>
                  <a:cs typeface="Arial"/>
                  <a:sym typeface="Arial"/>
                </a:rPr>
                <a:t>Finland</a:t>
              </a:r>
              <a:endParaRPr/>
            </a:p>
          </p:txBody>
        </p:sp>
      </p:grpSp>
      <p:pic>
        <p:nvPicPr>
          <p:cNvPr id="299" name="Google Shape;299;p28"/>
          <p:cNvPicPr preferRelativeResize="0"/>
          <p:nvPr/>
        </p:nvPicPr>
        <p:blipFill rotWithShape="1">
          <a:blip r:embed="rId4">
            <a:alphaModFix/>
          </a:blip>
          <a:srcRect b="0" l="0" r="0" t="0"/>
          <a:stretch/>
        </p:blipFill>
        <p:spPr>
          <a:xfrm>
            <a:off x="915761" y="3089999"/>
            <a:ext cx="550353" cy="547559"/>
          </a:xfrm>
          <a:prstGeom prst="rect">
            <a:avLst/>
          </a:prstGeom>
          <a:noFill/>
          <a:ln>
            <a:noFill/>
          </a:ln>
        </p:spPr>
      </p:pic>
      <p:grpSp>
        <p:nvGrpSpPr>
          <p:cNvPr id="300" name="Google Shape;300;p28"/>
          <p:cNvGrpSpPr/>
          <p:nvPr/>
        </p:nvGrpSpPr>
        <p:grpSpPr>
          <a:xfrm>
            <a:off x="924705" y="2444189"/>
            <a:ext cx="524537" cy="524536"/>
            <a:chOff x="2670902" y="4036379"/>
            <a:chExt cx="1178856" cy="1178854"/>
          </a:xfrm>
        </p:grpSpPr>
        <p:sp>
          <p:nvSpPr>
            <p:cNvPr id="301" name="Google Shape;301;p28"/>
            <p:cNvSpPr/>
            <p:nvPr/>
          </p:nvSpPr>
          <p:spPr>
            <a:xfrm>
              <a:off x="2670902" y="4036379"/>
              <a:ext cx="1178856" cy="1178854"/>
            </a:xfrm>
            <a:prstGeom prst="ellipse">
              <a:avLst/>
            </a:prstGeom>
            <a:solidFill>
              <a:schemeClr val="lt1"/>
            </a:solidFill>
            <a:ln cap="flat" cmpd="sng" w="12700">
              <a:solidFill>
                <a:srgbClr val="5D9EA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02" name="Google Shape;302;p28"/>
            <p:cNvPicPr preferRelativeResize="0"/>
            <p:nvPr/>
          </p:nvPicPr>
          <p:blipFill rotWithShape="1">
            <a:blip r:embed="rId5">
              <a:alphaModFix/>
            </a:blip>
            <a:srcRect b="0" l="0" r="0" t="0"/>
            <a:stretch/>
          </p:blipFill>
          <p:spPr>
            <a:xfrm>
              <a:off x="2786107" y="4220564"/>
              <a:ext cx="925743" cy="812849"/>
            </a:xfrm>
            <a:prstGeom prst="rect">
              <a:avLst/>
            </a:prstGeom>
            <a:noFill/>
            <a:ln>
              <a:noFill/>
            </a:ln>
          </p:spPr>
        </p:pic>
      </p:grpSp>
      <p:pic>
        <p:nvPicPr>
          <p:cNvPr descr="Image result for pill symbol" id="303" name="Google Shape;303;p28"/>
          <p:cNvPicPr preferRelativeResize="0"/>
          <p:nvPr/>
        </p:nvPicPr>
        <p:blipFill rotWithShape="1">
          <a:blip r:embed="rId6">
            <a:alphaModFix/>
          </a:blip>
          <a:srcRect b="0" l="0" r="0" t="0"/>
          <a:stretch/>
        </p:blipFill>
        <p:spPr>
          <a:xfrm>
            <a:off x="939864" y="4411833"/>
            <a:ext cx="486538" cy="486538"/>
          </a:xfrm>
          <a:prstGeom prst="ellipse">
            <a:avLst/>
          </a:prstGeom>
          <a:noFill/>
          <a:ln cap="rnd" cmpd="sng" w="12700">
            <a:solidFill>
              <a:srgbClr val="CF9402"/>
            </a:solidFill>
            <a:prstDash val="solid"/>
            <a:round/>
            <a:headEnd len="sm" w="sm" type="none"/>
            <a:tailEnd len="sm" w="sm" type="none"/>
          </a:ln>
          <a:effectLst>
            <a:outerShdw blurRad="381000" sx="-80000" rotWithShape="0" dir="5400000" dist="292100" sy="-18000">
              <a:srgbClr val="000000">
                <a:alpha val="21960"/>
              </a:srgbClr>
            </a:outerShdw>
          </a:effectLst>
        </p:spPr>
      </p:pic>
      <p:grpSp>
        <p:nvGrpSpPr>
          <p:cNvPr id="304" name="Google Shape;304;p28"/>
          <p:cNvGrpSpPr/>
          <p:nvPr/>
        </p:nvGrpSpPr>
        <p:grpSpPr>
          <a:xfrm>
            <a:off x="924666" y="3748639"/>
            <a:ext cx="524175" cy="524173"/>
            <a:chOff x="1007474" y="3852954"/>
            <a:chExt cx="380145" cy="380145"/>
          </a:xfrm>
        </p:grpSpPr>
        <p:sp>
          <p:nvSpPr>
            <p:cNvPr id="305" name="Google Shape;305;p28"/>
            <p:cNvSpPr/>
            <p:nvPr/>
          </p:nvSpPr>
          <p:spPr>
            <a:xfrm>
              <a:off x="1007474" y="3852954"/>
              <a:ext cx="380145" cy="380145"/>
            </a:xfrm>
            <a:prstGeom prst="ellipse">
              <a:avLst/>
            </a:prstGeom>
            <a:solidFill>
              <a:schemeClr val="lt1"/>
            </a:solidFill>
            <a:ln cap="flat" cmpd="sng" w="12700">
              <a:solidFill>
                <a:srgbClr val="6F9B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Related image" id="306" name="Google Shape;306;p28"/>
            <p:cNvPicPr preferRelativeResize="0"/>
            <p:nvPr/>
          </p:nvPicPr>
          <p:blipFill rotWithShape="1">
            <a:blip r:embed="rId7">
              <a:alphaModFix/>
            </a:blip>
            <a:srcRect b="0" l="0" r="0" t="0"/>
            <a:stretch/>
          </p:blipFill>
          <p:spPr>
            <a:xfrm>
              <a:off x="1030649" y="3876200"/>
              <a:ext cx="352850" cy="352850"/>
            </a:xfrm>
            <a:prstGeom prst="rect">
              <a:avLst/>
            </a:prstGeom>
            <a:noFill/>
            <a:ln>
              <a:noFill/>
            </a:ln>
          </p:spPr>
        </p:pic>
      </p:grpSp>
      <p:sp>
        <p:nvSpPr>
          <p:cNvPr id="307" name="Google Shape;307;p28"/>
          <p:cNvSpPr txBox="1"/>
          <p:nvPr/>
        </p:nvSpPr>
        <p:spPr>
          <a:xfrm>
            <a:off x="2824796" y="6566203"/>
            <a:ext cx="5606829" cy="223138"/>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Clr>
                <a:srgbClr val="595959"/>
              </a:buClr>
              <a:buSzPts val="1000"/>
              <a:buFont typeface="Noto Sans Symbols"/>
              <a:buNone/>
            </a:pPr>
            <a:r>
              <a:rPr lang="en-GB" sz="1000">
                <a:solidFill>
                  <a:srgbClr val="595959"/>
                </a:solidFill>
                <a:latin typeface="Calibri"/>
                <a:ea typeface="Calibri"/>
                <a:cs typeface="Calibri"/>
                <a:sym typeface="Calibri"/>
              </a:rPr>
              <a:t>The 16</a:t>
            </a:r>
            <a:r>
              <a:rPr baseline="30000" lang="en-GB" sz="1000">
                <a:solidFill>
                  <a:srgbClr val="595959"/>
                </a:solidFill>
                <a:latin typeface="Calibri"/>
                <a:ea typeface="Calibri"/>
                <a:cs typeface="Calibri"/>
                <a:sym typeface="Calibri"/>
              </a:rPr>
              <a:t>th</a:t>
            </a:r>
            <a:r>
              <a:rPr lang="en-GB" sz="1000">
                <a:solidFill>
                  <a:srgbClr val="595959"/>
                </a:solidFill>
                <a:latin typeface="Calibri"/>
                <a:ea typeface="Calibri"/>
                <a:cs typeface="Calibri"/>
                <a:sym typeface="Calibri"/>
              </a:rPr>
              <a:t> Annual Meeting of the Lebanese Paediatric Societies </a:t>
            </a:r>
            <a:r>
              <a:rPr lang="en-GB" sz="1000">
                <a:solidFill>
                  <a:srgbClr val="000000"/>
                </a:solidFill>
                <a:latin typeface="Calibri"/>
                <a:ea typeface="Calibri"/>
                <a:cs typeface="Calibri"/>
                <a:sym typeface="Calibri"/>
              </a:rPr>
              <a:t>| </a:t>
            </a:r>
            <a:r>
              <a:rPr lang="en-GB" sz="1000">
                <a:solidFill>
                  <a:schemeClr val="accent6"/>
                </a:solidFill>
                <a:latin typeface="Calibri"/>
                <a:ea typeface="Calibri"/>
                <a:cs typeface="Calibri"/>
                <a:sym typeface="Calibri"/>
              </a:rPr>
              <a:t>13 - 14 September, 2019 | Beirut - Lebanon</a:t>
            </a:r>
            <a:r>
              <a:rPr lang="en-GB" sz="1000">
                <a:solidFill>
                  <a:srgbClr val="595959"/>
                </a:solidFill>
                <a:latin typeface="Calibri"/>
                <a:ea typeface="Calibri"/>
                <a:cs typeface="Calibri"/>
                <a:sym typeface="Calibri"/>
              </a:rPr>
              <a:t> </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500"/>
                                        <p:tgtEl>
                                          <p:spTgt spid="285"/>
                                        </p:tgtEl>
                                        <p:attrNameLst>
                                          <p:attrName>ppt_w</p:attrName>
                                        </p:attrNameLst>
                                      </p:cBhvr>
                                      <p:tavLst>
                                        <p:tav fmla="" tm="0">
                                          <p:val>
                                            <p:strVal val="0"/>
                                          </p:val>
                                        </p:tav>
                                        <p:tav fmla="" tm="100000">
                                          <p:val>
                                            <p:strVal val="#ppt_w"/>
                                          </p:val>
                                        </p:tav>
                                      </p:tavLst>
                                    </p:anim>
                                    <p:anim calcmode="lin" valueType="num">
                                      <p:cBhvr additive="base">
                                        <p:cTn dur="500"/>
                                        <p:tgtEl>
                                          <p:spTgt spid="28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29"/>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800"/>
              <a:buFont typeface="Arial"/>
              <a:buNone/>
            </a:pPr>
            <a:r>
              <a:rPr lang="en-GB"/>
              <a:t>Overall pneumococcal disease: </a:t>
            </a:r>
            <a:br>
              <a:rPr lang="en-GB"/>
            </a:br>
            <a:r>
              <a:rPr lang="en-GB"/>
              <a:t>proven protection with </a:t>
            </a:r>
            <a:r>
              <a:rPr i="1" lang="en-GB"/>
              <a:t>Synflorix</a:t>
            </a:r>
            <a:r>
              <a:rPr baseline="30000" lang="en-GB"/>
              <a:t>1</a:t>
            </a:r>
            <a:endParaRPr/>
          </a:p>
        </p:txBody>
      </p:sp>
      <p:sp>
        <p:nvSpPr>
          <p:cNvPr id="314" name="Google Shape;314;p29"/>
          <p:cNvSpPr txBox="1"/>
          <p:nvPr/>
        </p:nvSpPr>
        <p:spPr>
          <a:xfrm>
            <a:off x="585788" y="1412875"/>
            <a:ext cx="6862520" cy="249299"/>
          </a:xfrm>
          <a:prstGeom prst="rect">
            <a:avLst/>
          </a:prstGeom>
          <a:noFill/>
          <a:ln>
            <a:noFill/>
          </a:ln>
        </p:spPr>
        <p:txBody>
          <a:bodyPr anchorCtr="0" anchor="t" bIns="0" lIns="0" spcFirstLastPara="1" rIns="0" wrap="square" tIns="0">
            <a:noAutofit/>
          </a:bodyPr>
          <a:lstStyle/>
          <a:p>
            <a:pPr indent="0" lvl="1" marL="0" marR="0" rtl="0" algn="l">
              <a:lnSpc>
                <a:spcPct val="90000"/>
              </a:lnSpc>
              <a:spcBef>
                <a:spcPts val="0"/>
              </a:spcBef>
              <a:spcAft>
                <a:spcPts val="0"/>
              </a:spcAft>
              <a:buClr>
                <a:schemeClr val="accent3"/>
              </a:buClr>
              <a:buSzPts val="1800"/>
              <a:buFont typeface="Noto Sans Symbols"/>
              <a:buNone/>
            </a:pPr>
            <a:r>
              <a:rPr b="0" i="0" lang="en-GB" sz="1800" u="none" cap="none" strike="noStrike">
                <a:solidFill>
                  <a:schemeClr val="accent5"/>
                </a:solidFill>
                <a:latin typeface="Arial"/>
                <a:ea typeface="Arial"/>
                <a:cs typeface="Arial"/>
                <a:sym typeface="Arial"/>
              </a:rPr>
              <a:t>Vaccine probe study based on FinIP (&gt;30,000 vaccinated infants)</a:t>
            </a:r>
            <a:r>
              <a:rPr b="0" baseline="30000" i="0" lang="en-GB" sz="1800" u="none" cap="none" strike="noStrike">
                <a:solidFill>
                  <a:schemeClr val="accent5"/>
                </a:solidFill>
                <a:latin typeface="Arial"/>
                <a:ea typeface="Arial"/>
                <a:cs typeface="Arial"/>
                <a:sym typeface="Arial"/>
              </a:rPr>
              <a:t>1</a:t>
            </a:r>
            <a:endParaRPr/>
          </a:p>
        </p:txBody>
      </p:sp>
      <p:graphicFrame>
        <p:nvGraphicFramePr>
          <p:cNvPr id="315" name="Google Shape;315;p29"/>
          <p:cNvGraphicFramePr/>
          <p:nvPr/>
        </p:nvGraphicFramePr>
        <p:xfrm>
          <a:off x="813888" y="1944318"/>
          <a:ext cx="3000000" cy="3000000"/>
        </p:xfrm>
        <a:graphic>
          <a:graphicData uri="http://schemas.openxmlformats.org/drawingml/2006/table">
            <a:tbl>
              <a:tblPr bandRow="1" firstRow="1">
                <a:noFill/>
                <a:tableStyleId>{D7CF3AF4-21C3-456F-97FC-D5B352463DB0}</a:tableStyleId>
              </a:tblPr>
              <a:tblGrid>
                <a:gridCol w="890800"/>
                <a:gridCol w="5569775"/>
                <a:gridCol w="3284000"/>
              </a:tblGrid>
              <a:tr h="402025">
                <a:tc>
                  <a:txBody>
                    <a:bodyPr/>
                    <a:lstStyle/>
                    <a:p>
                      <a:pPr indent="0" lvl="0" marL="0" marR="0" rtl="0" algn="l">
                        <a:lnSpc>
                          <a:spcPct val="85000"/>
                        </a:lnSpc>
                        <a:spcBef>
                          <a:spcPts val="0"/>
                        </a:spcBef>
                        <a:spcAft>
                          <a:spcPts val="0"/>
                        </a:spcAft>
                        <a:buNone/>
                      </a:pPr>
                      <a:r>
                        <a:t/>
                      </a:r>
                      <a:endParaRPr b="1" sz="1300" u="none" cap="none" strike="noStrike">
                        <a:solidFill>
                          <a:srgbClr val="595959"/>
                        </a:solidFill>
                        <a:latin typeface="Arial"/>
                        <a:ea typeface="Arial"/>
                        <a:cs typeface="Arial"/>
                        <a:sym typeface="Arial"/>
                      </a:endParaRPr>
                    </a:p>
                  </a:txBody>
                  <a:tcPr marT="36000" marB="36000" marR="72000" marL="72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l">
                        <a:lnSpc>
                          <a:spcPct val="85000"/>
                        </a:lnSpc>
                        <a:spcBef>
                          <a:spcPts val="0"/>
                        </a:spcBef>
                        <a:spcAft>
                          <a:spcPts val="0"/>
                        </a:spcAft>
                        <a:buNone/>
                      </a:pPr>
                      <a:r>
                        <a:rPr b="1" lang="en-GB" sz="1400" u="none" cap="none" strike="noStrike">
                          <a:solidFill>
                            <a:srgbClr val="595959"/>
                          </a:solidFill>
                          <a:latin typeface="Arial"/>
                          <a:ea typeface="Arial"/>
                          <a:cs typeface="Arial"/>
                          <a:sym typeface="Arial"/>
                        </a:rPr>
                        <a:t>Study outcome</a:t>
                      </a:r>
                      <a:endParaRPr/>
                    </a:p>
                  </a:txBody>
                  <a:tcPr marT="36000" marB="36000" marR="72000" marL="72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ctr">
                        <a:lnSpc>
                          <a:spcPct val="85000"/>
                        </a:lnSpc>
                        <a:spcBef>
                          <a:spcPts val="0"/>
                        </a:spcBef>
                        <a:spcAft>
                          <a:spcPts val="0"/>
                        </a:spcAft>
                        <a:buNone/>
                      </a:pPr>
                      <a:r>
                        <a:rPr b="1" lang="en-GB" sz="1400" u="none" cap="none" strike="noStrike">
                          <a:solidFill>
                            <a:srgbClr val="595959"/>
                          </a:solidFill>
                          <a:latin typeface="Arial"/>
                          <a:ea typeface="Arial"/>
                          <a:cs typeface="Arial"/>
                          <a:sym typeface="Arial"/>
                        </a:rPr>
                        <a:t>Vaccine effectiveness</a:t>
                      </a:r>
                      <a:br>
                        <a:rPr b="1" lang="en-GB" sz="1400" u="none" cap="none" strike="noStrike">
                          <a:solidFill>
                            <a:srgbClr val="595959"/>
                          </a:solidFill>
                          <a:latin typeface="Arial"/>
                          <a:ea typeface="Arial"/>
                          <a:cs typeface="Arial"/>
                          <a:sym typeface="Arial"/>
                        </a:rPr>
                      </a:br>
                      <a:r>
                        <a:rPr b="0" lang="en-GB" sz="1400" u="none" cap="none" strike="noStrike">
                          <a:solidFill>
                            <a:srgbClr val="595959"/>
                          </a:solidFill>
                          <a:latin typeface="Arial"/>
                          <a:ea typeface="Arial"/>
                          <a:cs typeface="Arial"/>
                          <a:sym typeface="Arial"/>
                        </a:rPr>
                        <a:t>3+1 and 2+1 combined (95% CI)</a:t>
                      </a:r>
                      <a:endParaRPr b="0" sz="1400" u="none" cap="none" strike="noStrike">
                        <a:solidFill>
                          <a:srgbClr val="595959"/>
                        </a:solidFill>
                        <a:latin typeface="Arial"/>
                        <a:ea typeface="Arial"/>
                        <a:cs typeface="Arial"/>
                        <a:sym typeface="Arial"/>
                      </a:endParaRPr>
                    </a:p>
                  </a:txBody>
                  <a:tcPr marT="36000" marB="36000" marR="72000" marL="72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1"/>
                      </a:solidFill>
                      <a:prstDash val="solid"/>
                      <a:round/>
                      <a:headEnd len="sm" w="sm" type="none"/>
                      <a:tailEnd len="sm" w="sm" type="none"/>
                    </a:lnB>
                  </a:tcPr>
                </a:tc>
              </a:tr>
              <a:tr h="577125">
                <a:tc>
                  <a:txBody>
                    <a:bodyPr/>
                    <a:lstStyle/>
                    <a:p>
                      <a:pPr indent="0" lvl="0" marL="0" marR="0" rtl="0" algn="l">
                        <a:lnSpc>
                          <a:spcPct val="90000"/>
                        </a:lnSpc>
                        <a:spcBef>
                          <a:spcPts val="0"/>
                        </a:spcBef>
                        <a:spcAft>
                          <a:spcPts val="0"/>
                        </a:spcAft>
                        <a:buNone/>
                      </a:pPr>
                      <a:r>
                        <a:t/>
                      </a:r>
                      <a:endParaRPr sz="1200" u="none" cap="none" strike="noStrike">
                        <a:solidFill>
                          <a:srgbClr val="595959"/>
                        </a:solidFill>
                        <a:latin typeface="Arial"/>
                        <a:ea typeface="Arial"/>
                        <a:cs typeface="Arial"/>
                        <a:sym typeface="Arial"/>
                      </a:endParaRPr>
                    </a:p>
                  </a:txBody>
                  <a:tcPr marT="216000" marB="216000" marR="144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lnSpc>
                          <a:spcPct val="90000"/>
                        </a:lnSpc>
                        <a:spcBef>
                          <a:spcPts val="0"/>
                        </a:spcBef>
                        <a:spcAft>
                          <a:spcPts val="0"/>
                        </a:spcAft>
                        <a:buNone/>
                      </a:pPr>
                      <a:r>
                        <a:rPr lang="en-GB" sz="1600" u="none" cap="none" strike="noStrike">
                          <a:solidFill>
                            <a:srgbClr val="595959"/>
                          </a:solidFill>
                          <a:latin typeface="Arial"/>
                          <a:ea typeface="Arial"/>
                          <a:cs typeface="Arial"/>
                          <a:sym typeface="Arial"/>
                        </a:rPr>
                        <a:t>Laboratory-confirmed overall IPD</a:t>
                      </a:r>
                      <a:endParaRPr/>
                    </a:p>
                  </a:txBody>
                  <a:tcPr marT="216000" marB="216000" marR="144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ctr">
                        <a:lnSpc>
                          <a:spcPct val="90000"/>
                        </a:lnSpc>
                        <a:spcBef>
                          <a:spcPts val="0"/>
                        </a:spcBef>
                        <a:spcAft>
                          <a:spcPts val="0"/>
                        </a:spcAft>
                        <a:buNone/>
                      </a:pPr>
                      <a:r>
                        <a:rPr b="1" lang="en-GB" sz="1600" u="none" cap="none" strike="noStrike">
                          <a:solidFill>
                            <a:srgbClr val="595959"/>
                          </a:solidFill>
                          <a:latin typeface="Arial"/>
                          <a:ea typeface="Arial"/>
                          <a:cs typeface="Arial"/>
                          <a:sym typeface="Arial"/>
                        </a:rPr>
                        <a:t>94% </a:t>
                      </a:r>
                      <a:r>
                        <a:rPr b="0" lang="en-GB" sz="1600" u="none" cap="none" strike="noStrike">
                          <a:solidFill>
                            <a:srgbClr val="595959"/>
                          </a:solidFill>
                          <a:latin typeface="Arial"/>
                          <a:ea typeface="Arial"/>
                          <a:cs typeface="Arial"/>
                          <a:sym typeface="Arial"/>
                        </a:rPr>
                        <a:t>(77–99)</a:t>
                      </a:r>
                      <a:endParaRPr b="0" sz="1600" u="none" cap="none" strike="noStrike">
                        <a:solidFill>
                          <a:srgbClr val="595959"/>
                        </a:solidFill>
                        <a:latin typeface="Arial"/>
                        <a:ea typeface="Arial"/>
                        <a:cs typeface="Arial"/>
                        <a:sym typeface="Arial"/>
                      </a:endParaRPr>
                    </a:p>
                  </a:txBody>
                  <a:tcPr marT="216000" marB="21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577125">
                <a:tc>
                  <a:txBody>
                    <a:bodyPr/>
                    <a:lstStyle/>
                    <a:p>
                      <a:pPr indent="0" lvl="0" marL="0" marR="0" rtl="0" algn="l">
                        <a:lnSpc>
                          <a:spcPct val="90000"/>
                        </a:lnSpc>
                        <a:spcBef>
                          <a:spcPts val="0"/>
                        </a:spcBef>
                        <a:spcAft>
                          <a:spcPts val="0"/>
                        </a:spcAft>
                        <a:buClr>
                          <a:schemeClr val="dk1"/>
                        </a:buClr>
                        <a:buSzPts val="1200"/>
                        <a:buFont typeface="Arial"/>
                        <a:buNone/>
                      </a:pPr>
                      <a:r>
                        <a:t/>
                      </a:r>
                      <a:endParaRPr sz="1200" u="none" cap="none" strike="noStrike">
                        <a:solidFill>
                          <a:srgbClr val="595959"/>
                        </a:solidFill>
                        <a:latin typeface="Arial"/>
                        <a:ea typeface="Arial"/>
                        <a:cs typeface="Arial"/>
                        <a:sym typeface="Arial"/>
                      </a:endParaRPr>
                    </a:p>
                  </a:txBody>
                  <a:tcPr marT="144000" marB="144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lnSpc>
                          <a:spcPct val="90000"/>
                        </a:lnSpc>
                        <a:spcBef>
                          <a:spcPts val="0"/>
                        </a:spcBef>
                        <a:spcAft>
                          <a:spcPts val="0"/>
                        </a:spcAft>
                        <a:buClr>
                          <a:srgbClr val="595959"/>
                        </a:buClr>
                        <a:buSzPts val="1600"/>
                        <a:buFont typeface="Arial"/>
                        <a:buNone/>
                      </a:pPr>
                      <a:r>
                        <a:rPr lang="en-GB" sz="1600" u="none" cap="none" strike="noStrike">
                          <a:solidFill>
                            <a:srgbClr val="595959"/>
                          </a:solidFill>
                          <a:latin typeface="Arial"/>
                          <a:ea typeface="Arial"/>
                          <a:cs typeface="Arial"/>
                          <a:sym typeface="Arial"/>
                        </a:rPr>
                        <a:t>Hospital-diagnosed pneumonia</a:t>
                      </a:r>
                      <a:endParaRPr/>
                    </a:p>
                  </a:txBody>
                  <a:tcPr marT="216000" marB="21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ctr">
                        <a:lnSpc>
                          <a:spcPct val="90000"/>
                        </a:lnSpc>
                        <a:spcBef>
                          <a:spcPts val="0"/>
                        </a:spcBef>
                        <a:spcAft>
                          <a:spcPts val="0"/>
                        </a:spcAft>
                        <a:buNone/>
                      </a:pPr>
                      <a:r>
                        <a:rPr b="1" lang="en-GB" sz="1600" u="none" cap="none" strike="noStrike">
                          <a:solidFill>
                            <a:srgbClr val="595959"/>
                          </a:solidFill>
                          <a:latin typeface="Arial"/>
                          <a:ea typeface="Arial"/>
                          <a:cs typeface="Arial"/>
                          <a:sym typeface="Arial"/>
                        </a:rPr>
                        <a:t>23% </a:t>
                      </a:r>
                      <a:r>
                        <a:rPr lang="en-GB" sz="1600" u="none" cap="none" strike="noStrike">
                          <a:solidFill>
                            <a:srgbClr val="595959"/>
                          </a:solidFill>
                          <a:latin typeface="Arial"/>
                          <a:ea typeface="Arial"/>
                          <a:cs typeface="Arial"/>
                          <a:sym typeface="Arial"/>
                        </a:rPr>
                        <a:t>(3–39)</a:t>
                      </a:r>
                      <a:endParaRPr sz="1600" u="none" cap="none" strike="noStrike">
                        <a:solidFill>
                          <a:srgbClr val="595959"/>
                        </a:solidFill>
                        <a:latin typeface="Arial"/>
                        <a:ea typeface="Arial"/>
                        <a:cs typeface="Arial"/>
                        <a:sym typeface="Arial"/>
                      </a:endParaRPr>
                    </a:p>
                  </a:txBody>
                  <a:tcPr marT="216000" marB="21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577125">
                <a:tc>
                  <a:txBody>
                    <a:bodyPr/>
                    <a:lstStyle/>
                    <a:p>
                      <a:pPr indent="0" lvl="0" marL="0" marR="0" rtl="0" algn="l">
                        <a:lnSpc>
                          <a:spcPct val="90000"/>
                        </a:lnSpc>
                        <a:spcBef>
                          <a:spcPts val="0"/>
                        </a:spcBef>
                        <a:spcAft>
                          <a:spcPts val="0"/>
                        </a:spcAft>
                        <a:buNone/>
                      </a:pPr>
                      <a:r>
                        <a:t/>
                      </a:r>
                      <a:endParaRPr sz="1200" u="none" cap="none" strike="noStrike">
                        <a:solidFill>
                          <a:srgbClr val="595959"/>
                        </a:solidFill>
                        <a:latin typeface="Arial"/>
                        <a:ea typeface="Arial"/>
                        <a:cs typeface="Arial"/>
                        <a:sym typeface="Arial"/>
                      </a:endParaRPr>
                    </a:p>
                  </a:txBody>
                  <a:tcPr marT="144000" marB="144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lnSpc>
                          <a:spcPct val="90000"/>
                        </a:lnSpc>
                        <a:spcBef>
                          <a:spcPts val="0"/>
                        </a:spcBef>
                        <a:spcAft>
                          <a:spcPts val="0"/>
                        </a:spcAft>
                        <a:buNone/>
                      </a:pPr>
                      <a:r>
                        <a:rPr lang="en-GB" sz="1600" u="none" cap="none" strike="noStrike">
                          <a:solidFill>
                            <a:srgbClr val="595959"/>
                          </a:solidFill>
                          <a:latin typeface="Arial"/>
                          <a:ea typeface="Arial"/>
                          <a:cs typeface="Arial"/>
                          <a:sym typeface="Arial"/>
                        </a:rPr>
                        <a:t>Tympanostomy tube surgery</a:t>
                      </a:r>
                      <a:endParaRPr/>
                    </a:p>
                  </a:txBody>
                  <a:tcPr marT="216000" marB="21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ctr">
                        <a:lnSpc>
                          <a:spcPct val="90000"/>
                        </a:lnSpc>
                        <a:spcBef>
                          <a:spcPts val="0"/>
                        </a:spcBef>
                        <a:spcAft>
                          <a:spcPts val="0"/>
                        </a:spcAft>
                        <a:buNone/>
                      </a:pPr>
                      <a:r>
                        <a:rPr b="1" lang="en-GB" sz="1600" u="none" cap="none" strike="noStrike">
                          <a:solidFill>
                            <a:srgbClr val="595959"/>
                          </a:solidFill>
                          <a:latin typeface="Arial"/>
                          <a:ea typeface="Arial"/>
                          <a:cs typeface="Arial"/>
                          <a:sym typeface="Arial"/>
                        </a:rPr>
                        <a:t>13% </a:t>
                      </a:r>
                      <a:r>
                        <a:rPr lang="en-GB" sz="1600" u="none" cap="none" strike="noStrike">
                          <a:solidFill>
                            <a:srgbClr val="595959"/>
                          </a:solidFill>
                          <a:latin typeface="Arial"/>
                          <a:ea typeface="Arial"/>
                          <a:cs typeface="Arial"/>
                          <a:sym typeface="Arial"/>
                        </a:rPr>
                        <a:t>(-2 to 26)</a:t>
                      </a:r>
                      <a:endParaRPr sz="1600" u="none" cap="none" strike="noStrike">
                        <a:solidFill>
                          <a:srgbClr val="595959"/>
                        </a:solidFill>
                        <a:latin typeface="Arial"/>
                        <a:ea typeface="Arial"/>
                        <a:cs typeface="Arial"/>
                        <a:sym typeface="Arial"/>
                      </a:endParaRPr>
                    </a:p>
                  </a:txBody>
                  <a:tcPr marT="216000" marB="21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577125">
                <a:tc>
                  <a:txBody>
                    <a:bodyPr/>
                    <a:lstStyle/>
                    <a:p>
                      <a:pPr indent="0" lvl="0" marL="0" marR="0" rtl="0" algn="l">
                        <a:lnSpc>
                          <a:spcPct val="90000"/>
                        </a:lnSpc>
                        <a:spcBef>
                          <a:spcPts val="0"/>
                        </a:spcBef>
                        <a:spcAft>
                          <a:spcPts val="0"/>
                        </a:spcAft>
                        <a:buNone/>
                      </a:pPr>
                      <a:r>
                        <a:t/>
                      </a:r>
                      <a:endParaRPr sz="1200" u="none" cap="none" strike="noStrike">
                        <a:solidFill>
                          <a:srgbClr val="595959"/>
                        </a:solidFill>
                        <a:latin typeface="Arial"/>
                        <a:ea typeface="Arial"/>
                        <a:cs typeface="Arial"/>
                        <a:sym typeface="Arial"/>
                      </a:endParaRPr>
                    </a:p>
                  </a:txBody>
                  <a:tcPr marT="144000" marB="144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l">
                        <a:lnSpc>
                          <a:spcPct val="90000"/>
                        </a:lnSpc>
                        <a:spcBef>
                          <a:spcPts val="0"/>
                        </a:spcBef>
                        <a:spcAft>
                          <a:spcPts val="0"/>
                        </a:spcAft>
                        <a:buNone/>
                      </a:pPr>
                      <a:r>
                        <a:rPr lang="en-GB" sz="1600" u="none" cap="none" strike="noStrike">
                          <a:solidFill>
                            <a:srgbClr val="595959"/>
                          </a:solidFill>
                          <a:latin typeface="Arial"/>
                          <a:ea typeface="Arial"/>
                          <a:cs typeface="Arial"/>
                          <a:sym typeface="Arial"/>
                        </a:rPr>
                        <a:t>Antimicrobial treatment (for URTI, mostly AOM)</a:t>
                      </a:r>
                      <a:endParaRPr/>
                    </a:p>
                  </a:txBody>
                  <a:tcPr marT="216000" marB="21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ctr">
                        <a:lnSpc>
                          <a:spcPct val="90000"/>
                        </a:lnSpc>
                        <a:spcBef>
                          <a:spcPts val="0"/>
                        </a:spcBef>
                        <a:spcAft>
                          <a:spcPts val="0"/>
                        </a:spcAft>
                        <a:buNone/>
                      </a:pPr>
                      <a:r>
                        <a:rPr b="1" lang="en-GB" sz="1600" u="none" cap="none" strike="noStrike">
                          <a:solidFill>
                            <a:srgbClr val="595959"/>
                          </a:solidFill>
                          <a:latin typeface="Arial"/>
                          <a:ea typeface="Arial"/>
                          <a:cs typeface="Arial"/>
                          <a:sym typeface="Arial"/>
                        </a:rPr>
                        <a:t>7% </a:t>
                      </a:r>
                      <a:r>
                        <a:rPr lang="en-GB" sz="1600" u="none" cap="none" strike="noStrike">
                          <a:solidFill>
                            <a:srgbClr val="595959"/>
                          </a:solidFill>
                          <a:latin typeface="Arial"/>
                          <a:ea typeface="Arial"/>
                          <a:cs typeface="Arial"/>
                          <a:sym typeface="Arial"/>
                        </a:rPr>
                        <a:t>(0–14)</a:t>
                      </a:r>
                      <a:endParaRPr sz="1600" u="none" cap="none" strike="noStrike">
                        <a:solidFill>
                          <a:srgbClr val="595959"/>
                        </a:solidFill>
                        <a:latin typeface="Arial"/>
                        <a:ea typeface="Arial"/>
                        <a:cs typeface="Arial"/>
                        <a:sym typeface="Arial"/>
                      </a:endParaRPr>
                    </a:p>
                  </a:txBody>
                  <a:tcPr marT="216000" marB="216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r>
            </a:tbl>
          </a:graphicData>
        </a:graphic>
      </p:graphicFrame>
      <p:sp>
        <p:nvSpPr>
          <p:cNvPr id="316" name="Google Shape;316;p29"/>
          <p:cNvSpPr/>
          <p:nvPr/>
        </p:nvSpPr>
        <p:spPr>
          <a:xfrm>
            <a:off x="813889" y="2372875"/>
            <a:ext cx="9744574" cy="649245"/>
          </a:xfrm>
          <a:prstGeom prst="rect">
            <a:avLst/>
          </a:prstGeom>
          <a:noFill/>
          <a:ln cap="flat" cmpd="sng" w="381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595959"/>
              </a:solidFill>
              <a:latin typeface="Arial"/>
              <a:ea typeface="Arial"/>
              <a:cs typeface="Arial"/>
              <a:sym typeface="Arial"/>
            </a:endParaRPr>
          </a:p>
        </p:txBody>
      </p:sp>
      <p:grpSp>
        <p:nvGrpSpPr>
          <p:cNvPr id="317" name="Google Shape;317;p29"/>
          <p:cNvGrpSpPr/>
          <p:nvPr/>
        </p:nvGrpSpPr>
        <p:grpSpPr>
          <a:xfrm>
            <a:off x="832111" y="5082191"/>
            <a:ext cx="9726351" cy="692967"/>
            <a:chOff x="1207158" y="5138695"/>
            <a:chExt cx="9511642" cy="616928"/>
          </a:xfrm>
        </p:grpSpPr>
        <p:sp>
          <p:nvSpPr>
            <p:cNvPr id="318" name="Google Shape;318;p29"/>
            <p:cNvSpPr/>
            <p:nvPr/>
          </p:nvSpPr>
          <p:spPr>
            <a:xfrm>
              <a:off x="1479646" y="5233173"/>
              <a:ext cx="8966666" cy="427973"/>
            </a:xfrm>
            <a:prstGeom prst="rect">
              <a:avLst/>
            </a:prstGeom>
            <a:noFill/>
            <a:ln>
              <a:noFill/>
            </a:ln>
          </p:spPr>
          <p:txBody>
            <a:bodyPr anchorCtr="0" anchor="ctr" bIns="72000" lIns="72000" spcFirstLastPara="1" rIns="72000" wrap="square" tIns="72000">
              <a:noAutofit/>
            </a:bodyPr>
            <a:lstStyle/>
            <a:p>
              <a:pPr indent="0" lvl="0" marL="0" marR="0" rtl="0" algn="ctr">
                <a:lnSpc>
                  <a:spcPct val="90000"/>
                </a:lnSpc>
                <a:spcBef>
                  <a:spcPts val="0"/>
                </a:spcBef>
                <a:spcAft>
                  <a:spcPts val="0"/>
                </a:spcAft>
                <a:buNone/>
              </a:pPr>
              <a:r>
                <a:rPr b="1" i="1" lang="en-GB" sz="2000">
                  <a:solidFill>
                    <a:schemeClr val="accent1"/>
                  </a:solidFill>
                  <a:latin typeface="Arial"/>
                  <a:ea typeface="Arial"/>
                  <a:cs typeface="Arial"/>
                  <a:sym typeface="Arial"/>
                </a:rPr>
                <a:t>Synflorix</a:t>
              </a:r>
              <a:r>
                <a:rPr b="1" lang="en-GB" sz="2000">
                  <a:solidFill>
                    <a:schemeClr val="accent1"/>
                  </a:solidFill>
                  <a:latin typeface="Arial"/>
                  <a:ea typeface="Arial"/>
                  <a:cs typeface="Arial"/>
                  <a:sym typeface="Arial"/>
                </a:rPr>
                <a:t> dramatically reduced overall IPD and</a:t>
              </a:r>
              <a:endParaRPr/>
            </a:p>
            <a:p>
              <a:pPr indent="0" lvl="0" marL="0" marR="0" rtl="0" algn="ctr">
                <a:lnSpc>
                  <a:spcPct val="90000"/>
                </a:lnSpc>
                <a:spcBef>
                  <a:spcPts val="0"/>
                </a:spcBef>
                <a:spcAft>
                  <a:spcPts val="0"/>
                </a:spcAft>
                <a:buNone/>
              </a:pPr>
              <a:r>
                <a:rPr b="1" lang="en-GB" sz="2000">
                  <a:solidFill>
                    <a:schemeClr val="accent1"/>
                  </a:solidFill>
                  <a:latin typeface="Arial"/>
                  <a:ea typeface="Arial"/>
                  <a:cs typeface="Arial"/>
                  <a:sym typeface="Arial"/>
                </a:rPr>
                <a:t>also had a major impact on pneumonia</a:t>
              </a:r>
              <a:r>
                <a:rPr b="1" baseline="30000" lang="en-GB" sz="2000">
                  <a:solidFill>
                    <a:schemeClr val="accent1"/>
                  </a:solidFill>
                  <a:latin typeface="Arial"/>
                  <a:ea typeface="Arial"/>
                  <a:cs typeface="Arial"/>
                  <a:sym typeface="Arial"/>
                </a:rPr>
                <a:t>1</a:t>
              </a:r>
              <a:endParaRPr b="1" baseline="30000" sz="2000">
                <a:solidFill>
                  <a:schemeClr val="accent1"/>
                </a:solidFill>
                <a:latin typeface="Arial"/>
                <a:ea typeface="Arial"/>
                <a:cs typeface="Arial"/>
                <a:sym typeface="Arial"/>
              </a:endParaRPr>
            </a:p>
          </p:txBody>
        </p:sp>
        <p:grpSp>
          <p:nvGrpSpPr>
            <p:cNvPr id="319" name="Google Shape;319;p29"/>
            <p:cNvGrpSpPr/>
            <p:nvPr/>
          </p:nvGrpSpPr>
          <p:grpSpPr>
            <a:xfrm>
              <a:off x="1207158" y="5138695"/>
              <a:ext cx="9511642" cy="616928"/>
              <a:chOff x="1877718" y="4570825"/>
              <a:chExt cx="8170522" cy="537998"/>
            </a:xfrm>
          </p:grpSpPr>
          <p:cxnSp>
            <p:nvCxnSpPr>
              <p:cNvPr id="320" name="Google Shape;320;p29"/>
              <p:cNvCxnSpPr/>
              <p:nvPr/>
            </p:nvCxnSpPr>
            <p:spPr>
              <a:xfrm>
                <a:off x="1877718" y="5108823"/>
                <a:ext cx="8170522" cy="0"/>
              </a:xfrm>
              <a:prstGeom prst="straightConnector1">
                <a:avLst/>
              </a:prstGeom>
              <a:noFill/>
              <a:ln cap="flat" cmpd="sng" w="19050">
                <a:solidFill>
                  <a:schemeClr val="accent1"/>
                </a:solidFill>
                <a:prstDash val="solid"/>
                <a:round/>
                <a:headEnd len="sm" w="sm" type="none"/>
                <a:tailEnd len="sm" w="sm" type="none"/>
              </a:ln>
            </p:spPr>
          </p:cxnSp>
          <p:cxnSp>
            <p:nvCxnSpPr>
              <p:cNvPr id="321" name="Google Shape;321;p29"/>
              <p:cNvCxnSpPr/>
              <p:nvPr/>
            </p:nvCxnSpPr>
            <p:spPr>
              <a:xfrm>
                <a:off x="1877718" y="4570825"/>
                <a:ext cx="8170522" cy="0"/>
              </a:xfrm>
              <a:prstGeom prst="straightConnector1">
                <a:avLst/>
              </a:prstGeom>
              <a:noFill/>
              <a:ln cap="flat" cmpd="sng" w="28575">
                <a:solidFill>
                  <a:schemeClr val="accent1"/>
                </a:solidFill>
                <a:prstDash val="solid"/>
                <a:round/>
                <a:headEnd len="sm" w="sm" type="none"/>
                <a:tailEnd len="sm" w="sm" type="none"/>
              </a:ln>
            </p:spPr>
          </p:cxnSp>
        </p:grpSp>
      </p:grpSp>
      <p:sp>
        <p:nvSpPr>
          <p:cNvPr id="322" name="Google Shape;322;p29"/>
          <p:cNvSpPr/>
          <p:nvPr/>
        </p:nvSpPr>
        <p:spPr>
          <a:xfrm flipH="1" rot="-5400000">
            <a:off x="11374055" y="673855"/>
            <a:ext cx="653134" cy="976406"/>
          </a:xfrm>
          <a:prstGeom prst="round2SameRect">
            <a:avLst>
              <a:gd fmla="val 50000" name="adj1"/>
              <a:gd fmla="val 0" name="adj2"/>
            </a:avLst>
          </a:prstGeom>
          <a:solidFill>
            <a:srgbClr val="FFFFFF">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23" name="Google Shape;323;p29"/>
          <p:cNvPicPr preferRelativeResize="0"/>
          <p:nvPr/>
        </p:nvPicPr>
        <p:blipFill rotWithShape="1">
          <a:blip r:embed="rId3">
            <a:alphaModFix/>
          </a:blip>
          <a:srcRect b="0" l="0" r="0" t="0"/>
          <a:stretch/>
        </p:blipFill>
        <p:spPr>
          <a:xfrm>
            <a:off x="11308542" y="925405"/>
            <a:ext cx="473304" cy="473304"/>
          </a:xfrm>
          <a:prstGeom prst="ellipse">
            <a:avLst/>
          </a:prstGeom>
          <a:noFill/>
          <a:ln cap="rnd" cmpd="sng" w="28575">
            <a:solidFill>
              <a:schemeClr val="lt1"/>
            </a:solidFill>
            <a:prstDash val="solid"/>
            <a:round/>
            <a:headEnd len="sm" w="sm" type="none"/>
            <a:tailEnd len="sm" w="sm" type="none"/>
          </a:ln>
          <a:effectLst>
            <a:outerShdw blurRad="139700" rotWithShape="0" algn="ctr">
              <a:srgbClr val="215B6B">
                <a:alpha val="40000"/>
              </a:srgbClr>
            </a:outerShdw>
          </a:effectLst>
        </p:spPr>
      </p:pic>
      <p:sp>
        <p:nvSpPr>
          <p:cNvPr id="324" name="Google Shape;324;p29"/>
          <p:cNvSpPr txBox="1"/>
          <p:nvPr/>
        </p:nvSpPr>
        <p:spPr>
          <a:xfrm>
            <a:off x="261938" y="6261706"/>
            <a:ext cx="10045700" cy="370871"/>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6600"/>
              </a:buClr>
              <a:buSzPts val="800"/>
              <a:buFont typeface="Arial"/>
              <a:buNone/>
            </a:pPr>
            <a:r>
              <a:rPr lang="en-GB" sz="800">
                <a:solidFill>
                  <a:srgbClr val="595959"/>
                </a:solidFill>
                <a:latin typeface="Arial"/>
                <a:ea typeface="Arial"/>
                <a:cs typeface="Arial"/>
                <a:sym typeface="Arial"/>
              </a:rPr>
              <a:t>The same results were first published in Palmu AA, et al. Vaccine. 2018. The table has been independently created by GSK from the original data.</a:t>
            </a:r>
            <a:br>
              <a:rPr lang="en-GB" sz="800">
                <a:solidFill>
                  <a:srgbClr val="595959"/>
                </a:solidFill>
                <a:latin typeface="Arial"/>
                <a:ea typeface="Arial"/>
                <a:cs typeface="Arial"/>
                <a:sym typeface="Arial"/>
              </a:rPr>
            </a:br>
            <a:r>
              <a:rPr b="1" lang="en-GB" sz="800">
                <a:solidFill>
                  <a:srgbClr val="595959"/>
                </a:solidFill>
                <a:latin typeface="Arial"/>
                <a:ea typeface="Arial"/>
                <a:cs typeface="Arial"/>
                <a:sym typeface="Arial"/>
              </a:rPr>
              <a:t>AOM</a:t>
            </a:r>
            <a:r>
              <a:rPr lang="en-GB" sz="800">
                <a:solidFill>
                  <a:srgbClr val="595959"/>
                </a:solidFill>
                <a:latin typeface="Arial"/>
                <a:ea typeface="Arial"/>
                <a:cs typeface="Arial"/>
                <a:sym typeface="Arial"/>
              </a:rPr>
              <a:t>, acute otitis media; </a:t>
            </a:r>
            <a:r>
              <a:rPr b="1" lang="en-GB" sz="800">
                <a:solidFill>
                  <a:srgbClr val="595959"/>
                </a:solidFill>
                <a:latin typeface="Arial"/>
                <a:ea typeface="Arial"/>
                <a:cs typeface="Arial"/>
                <a:sym typeface="Arial"/>
              </a:rPr>
              <a:t>CI</a:t>
            </a:r>
            <a:r>
              <a:rPr lang="en-GB" sz="800">
                <a:solidFill>
                  <a:srgbClr val="595959"/>
                </a:solidFill>
                <a:latin typeface="Arial"/>
                <a:ea typeface="Arial"/>
                <a:cs typeface="Arial"/>
                <a:sym typeface="Arial"/>
              </a:rPr>
              <a:t>, confidence interval; </a:t>
            </a:r>
            <a:r>
              <a:rPr b="1" lang="en-GB" sz="800">
                <a:solidFill>
                  <a:srgbClr val="595959"/>
                </a:solidFill>
                <a:latin typeface="Arial"/>
                <a:ea typeface="Arial"/>
                <a:cs typeface="Arial"/>
                <a:sym typeface="Arial"/>
              </a:rPr>
              <a:t>FinIP</a:t>
            </a:r>
            <a:r>
              <a:rPr lang="en-GB" sz="800">
                <a:solidFill>
                  <a:srgbClr val="595959"/>
                </a:solidFill>
                <a:latin typeface="Arial"/>
                <a:ea typeface="Arial"/>
                <a:cs typeface="Arial"/>
                <a:sym typeface="Arial"/>
              </a:rPr>
              <a:t>, Finnish Invasive Pneumococcal disease study; </a:t>
            </a:r>
            <a:r>
              <a:rPr b="1" lang="en-GB" sz="800">
                <a:solidFill>
                  <a:srgbClr val="595959"/>
                </a:solidFill>
                <a:latin typeface="Arial"/>
                <a:ea typeface="Arial"/>
                <a:cs typeface="Arial"/>
                <a:sym typeface="Arial"/>
              </a:rPr>
              <a:t>IPD</a:t>
            </a:r>
            <a:r>
              <a:rPr lang="en-GB" sz="800">
                <a:solidFill>
                  <a:srgbClr val="595959"/>
                </a:solidFill>
                <a:latin typeface="Arial"/>
                <a:ea typeface="Arial"/>
                <a:cs typeface="Arial"/>
                <a:sym typeface="Arial"/>
              </a:rPr>
              <a:t>, invasive pneumococcal disease; </a:t>
            </a:r>
            <a:r>
              <a:rPr b="1" lang="en-GB" sz="800">
                <a:solidFill>
                  <a:srgbClr val="595959"/>
                </a:solidFill>
                <a:latin typeface="Arial"/>
                <a:ea typeface="Arial"/>
                <a:cs typeface="Arial"/>
                <a:sym typeface="Arial"/>
              </a:rPr>
              <a:t>URTI</a:t>
            </a:r>
            <a:r>
              <a:rPr lang="en-GB" sz="800">
                <a:solidFill>
                  <a:srgbClr val="595959"/>
                </a:solidFill>
                <a:latin typeface="Arial"/>
                <a:ea typeface="Arial"/>
                <a:cs typeface="Arial"/>
                <a:sym typeface="Arial"/>
              </a:rPr>
              <a:t>, upper respiratory tract infection.</a:t>
            </a:r>
            <a:endParaRPr/>
          </a:p>
          <a:p>
            <a:pPr indent="0" lvl="0" marL="0" marR="0" rtl="0" algn="l">
              <a:lnSpc>
                <a:spcPct val="90000"/>
              </a:lnSpc>
              <a:spcBef>
                <a:spcPts val="300"/>
              </a:spcBef>
              <a:spcAft>
                <a:spcPts val="0"/>
              </a:spcAft>
              <a:buClr>
                <a:srgbClr val="FF6600"/>
              </a:buClr>
              <a:buSzPts val="800"/>
              <a:buFont typeface="Arial"/>
              <a:buNone/>
            </a:pPr>
            <a:r>
              <a:rPr lang="en-GB" sz="800">
                <a:solidFill>
                  <a:srgbClr val="595959"/>
                </a:solidFill>
                <a:latin typeface="Arial"/>
                <a:ea typeface="Arial"/>
                <a:cs typeface="Arial"/>
                <a:sym typeface="Arial"/>
              </a:rPr>
              <a:t>1. Palmu AA, et al. Vaccine. 2018;36:1816-1822.</a:t>
            </a:r>
            <a:endParaRPr/>
          </a:p>
        </p:txBody>
      </p:sp>
      <p:grpSp>
        <p:nvGrpSpPr>
          <p:cNvPr id="325" name="Google Shape;325;p29"/>
          <p:cNvGrpSpPr/>
          <p:nvPr/>
        </p:nvGrpSpPr>
        <p:grpSpPr>
          <a:xfrm>
            <a:off x="10929568" y="1578539"/>
            <a:ext cx="1096573" cy="1951792"/>
            <a:chOff x="11075229" y="1578539"/>
            <a:chExt cx="950912" cy="1692530"/>
          </a:xfrm>
        </p:grpSpPr>
        <p:sp>
          <p:nvSpPr>
            <p:cNvPr id="326" name="Google Shape;326;p29"/>
            <p:cNvSpPr/>
            <p:nvPr/>
          </p:nvSpPr>
          <p:spPr>
            <a:xfrm>
              <a:off x="11075229" y="1578539"/>
              <a:ext cx="950912" cy="1692530"/>
            </a:xfrm>
            <a:custGeom>
              <a:rect b="b" l="l" r="r" t="t"/>
              <a:pathLst>
                <a:path extrusionOk="0" h="185" w="104">
                  <a:moveTo>
                    <a:pt x="82" y="171"/>
                  </a:moveTo>
                  <a:cubicBezTo>
                    <a:pt x="82" y="168"/>
                    <a:pt x="82" y="168"/>
                    <a:pt x="82" y="168"/>
                  </a:cubicBezTo>
                  <a:cubicBezTo>
                    <a:pt x="86" y="164"/>
                    <a:pt x="86" y="164"/>
                    <a:pt x="86" y="164"/>
                  </a:cubicBezTo>
                  <a:cubicBezTo>
                    <a:pt x="89" y="163"/>
                    <a:pt x="89" y="163"/>
                    <a:pt x="89" y="163"/>
                  </a:cubicBezTo>
                  <a:cubicBezTo>
                    <a:pt x="92" y="158"/>
                    <a:pt x="92" y="158"/>
                    <a:pt x="92" y="158"/>
                  </a:cubicBezTo>
                  <a:cubicBezTo>
                    <a:pt x="95" y="153"/>
                    <a:pt x="95" y="153"/>
                    <a:pt x="95" y="153"/>
                  </a:cubicBezTo>
                  <a:cubicBezTo>
                    <a:pt x="97" y="148"/>
                    <a:pt x="97" y="148"/>
                    <a:pt x="97" y="148"/>
                  </a:cubicBezTo>
                  <a:cubicBezTo>
                    <a:pt x="101" y="141"/>
                    <a:pt x="101" y="141"/>
                    <a:pt x="101" y="141"/>
                  </a:cubicBezTo>
                  <a:cubicBezTo>
                    <a:pt x="104" y="134"/>
                    <a:pt x="104" y="134"/>
                    <a:pt x="104" y="134"/>
                  </a:cubicBezTo>
                  <a:cubicBezTo>
                    <a:pt x="103" y="131"/>
                    <a:pt x="103" y="131"/>
                    <a:pt x="103" y="131"/>
                  </a:cubicBezTo>
                  <a:cubicBezTo>
                    <a:pt x="99" y="126"/>
                    <a:pt x="99" y="126"/>
                    <a:pt x="99" y="126"/>
                  </a:cubicBezTo>
                  <a:cubicBezTo>
                    <a:pt x="96" y="125"/>
                    <a:pt x="96" y="125"/>
                    <a:pt x="96" y="125"/>
                  </a:cubicBezTo>
                  <a:cubicBezTo>
                    <a:pt x="91" y="118"/>
                    <a:pt x="91" y="118"/>
                    <a:pt x="91" y="118"/>
                  </a:cubicBezTo>
                  <a:cubicBezTo>
                    <a:pt x="92" y="115"/>
                    <a:pt x="92" y="115"/>
                    <a:pt x="92" y="115"/>
                  </a:cubicBezTo>
                  <a:cubicBezTo>
                    <a:pt x="94" y="112"/>
                    <a:pt x="94" y="112"/>
                    <a:pt x="94" y="112"/>
                  </a:cubicBezTo>
                  <a:cubicBezTo>
                    <a:pt x="94" y="109"/>
                    <a:pt x="94" y="109"/>
                    <a:pt x="94" y="109"/>
                  </a:cubicBezTo>
                  <a:cubicBezTo>
                    <a:pt x="91" y="107"/>
                    <a:pt x="91" y="107"/>
                    <a:pt x="91" y="107"/>
                  </a:cubicBezTo>
                  <a:cubicBezTo>
                    <a:pt x="90" y="105"/>
                    <a:pt x="90" y="105"/>
                    <a:pt x="90" y="105"/>
                  </a:cubicBezTo>
                  <a:cubicBezTo>
                    <a:pt x="89" y="101"/>
                    <a:pt x="89" y="101"/>
                    <a:pt x="89" y="101"/>
                  </a:cubicBezTo>
                  <a:cubicBezTo>
                    <a:pt x="90" y="100"/>
                    <a:pt x="90" y="100"/>
                    <a:pt x="90" y="100"/>
                  </a:cubicBezTo>
                  <a:cubicBezTo>
                    <a:pt x="89" y="98"/>
                    <a:pt x="89" y="98"/>
                    <a:pt x="89" y="98"/>
                  </a:cubicBezTo>
                  <a:cubicBezTo>
                    <a:pt x="87" y="97"/>
                    <a:pt x="87" y="97"/>
                    <a:pt x="87" y="97"/>
                  </a:cubicBezTo>
                  <a:cubicBezTo>
                    <a:pt x="86" y="96"/>
                    <a:pt x="86" y="96"/>
                    <a:pt x="86" y="96"/>
                  </a:cubicBezTo>
                  <a:cubicBezTo>
                    <a:pt x="86" y="92"/>
                    <a:pt x="86" y="92"/>
                    <a:pt x="86" y="92"/>
                  </a:cubicBezTo>
                  <a:cubicBezTo>
                    <a:pt x="87" y="90"/>
                    <a:pt x="87" y="90"/>
                    <a:pt x="87" y="90"/>
                  </a:cubicBezTo>
                  <a:cubicBezTo>
                    <a:pt x="85" y="90"/>
                    <a:pt x="85" y="90"/>
                    <a:pt x="85" y="90"/>
                  </a:cubicBezTo>
                  <a:cubicBezTo>
                    <a:pt x="85" y="88"/>
                    <a:pt x="85" y="88"/>
                    <a:pt x="85" y="88"/>
                  </a:cubicBezTo>
                  <a:cubicBezTo>
                    <a:pt x="85" y="81"/>
                    <a:pt x="85" y="81"/>
                    <a:pt x="85" y="81"/>
                  </a:cubicBezTo>
                  <a:cubicBezTo>
                    <a:pt x="87" y="81"/>
                    <a:pt x="87" y="81"/>
                    <a:pt x="87" y="81"/>
                  </a:cubicBezTo>
                  <a:cubicBezTo>
                    <a:pt x="83" y="70"/>
                    <a:pt x="83" y="70"/>
                    <a:pt x="83" y="70"/>
                  </a:cubicBezTo>
                  <a:cubicBezTo>
                    <a:pt x="78" y="63"/>
                    <a:pt x="78" y="63"/>
                    <a:pt x="78" y="63"/>
                  </a:cubicBezTo>
                  <a:cubicBezTo>
                    <a:pt x="77" y="60"/>
                    <a:pt x="77" y="60"/>
                    <a:pt x="77" y="60"/>
                  </a:cubicBezTo>
                  <a:cubicBezTo>
                    <a:pt x="75" y="57"/>
                    <a:pt x="75" y="57"/>
                    <a:pt x="75" y="57"/>
                  </a:cubicBezTo>
                  <a:cubicBezTo>
                    <a:pt x="77" y="52"/>
                    <a:pt x="77" y="52"/>
                    <a:pt x="77" y="52"/>
                  </a:cubicBezTo>
                  <a:cubicBezTo>
                    <a:pt x="79" y="49"/>
                    <a:pt x="79" y="49"/>
                    <a:pt x="79" y="49"/>
                  </a:cubicBezTo>
                  <a:cubicBezTo>
                    <a:pt x="80" y="46"/>
                    <a:pt x="80" y="46"/>
                    <a:pt x="80" y="46"/>
                  </a:cubicBezTo>
                  <a:cubicBezTo>
                    <a:pt x="78" y="44"/>
                    <a:pt x="78" y="44"/>
                    <a:pt x="78" y="44"/>
                  </a:cubicBezTo>
                  <a:cubicBezTo>
                    <a:pt x="74" y="41"/>
                    <a:pt x="74" y="41"/>
                    <a:pt x="74" y="41"/>
                  </a:cubicBezTo>
                  <a:cubicBezTo>
                    <a:pt x="73" y="40"/>
                    <a:pt x="73" y="40"/>
                    <a:pt x="73" y="40"/>
                  </a:cubicBezTo>
                  <a:cubicBezTo>
                    <a:pt x="71" y="37"/>
                    <a:pt x="71" y="37"/>
                    <a:pt x="71" y="37"/>
                  </a:cubicBezTo>
                  <a:cubicBezTo>
                    <a:pt x="69" y="36"/>
                    <a:pt x="69" y="36"/>
                    <a:pt x="69" y="36"/>
                  </a:cubicBezTo>
                  <a:cubicBezTo>
                    <a:pt x="67" y="35"/>
                    <a:pt x="67" y="35"/>
                    <a:pt x="67" y="35"/>
                  </a:cubicBezTo>
                  <a:cubicBezTo>
                    <a:pt x="65" y="31"/>
                    <a:pt x="65" y="31"/>
                    <a:pt x="65" y="31"/>
                  </a:cubicBezTo>
                  <a:cubicBezTo>
                    <a:pt x="64" y="29"/>
                    <a:pt x="64" y="29"/>
                    <a:pt x="64" y="29"/>
                  </a:cubicBezTo>
                  <a:cubicBezTo>
                    <a:pt x="65" y="25"/>
                    <a:pt x="65" y="25"/>
                    <a:pt x="65" y="25"/>
                  </a:cubicBezTo>
                  <a:cubicBezTo>
                    <a:pt x="65" y="23"/>
                    <a:pt x="65" y="23"/>
                    <a:pt x="65" y="23"/>
                  </a:cubicBezTo>
                  <a:cubicBezTo>
                    <a:pt x="63" y="22"/>
                    <a:pt x="63" y="22"/>
                    <a:pt x="63" y="22"/>
                  </a:cubicBezTo>
                  <a:cubicBezTo>
                    <a:pt x="65" y="21"/>
                    <a:pt x="65" y="21"/>
                    <a:pt x="65" y="21"/>
                  </a:cubicBezTo>
                  <a:cubicBezTo>
                    <a:pt x="68" y="20"/>
                    <a:pt x="68" y="20"/>
                    <a:pt x="68" y="20"/>
                  </a:cubicBezTo>
                  <a:cubicBezTo>
                    <a:pt x="67" y="16"/>
                    <a:pt x="67" y="16"/>
                    <a:pt x="67" y="16"/>
                  </a:cubicBezTo>
                  <a:cubicBezTo>
                    <a:pt x="69" y="13"/>
                    <a:pt x="69" y="13"/>
                    <a:pt x="69" y="13"/>
                  </a:cubicBezTo>
                  <a:cubicBezTo>
                    <a:pt x="70" y="11"/>
                    <a:pt x="70" y="11"/>
                    <a:pt x="70" y="11"/>
                  </a:cubicBezTo>
                  <a:cubicBezTo>
                    <a:pt x="68" y="8"/>
                    <a:pt x="68" y="8"/>
                    <a:pt x="68" y="8"/>
                  </a:cubicBezTo>
                  <a:cubicBezTo>
                    <a:pt x="67" y="7"/>
                    <a:pt x="67" y="7"/>
                    <a:pt x="67" y="7"/>
                  </a:cubicBezTo>
                  <a:cubicBezTo>
                    <a:pt x="64" y="6"/>
                    <a:pt x="64" y="6"/>
                    <a:pt x="64" y="6"/>
                  </a:cubicBezTo>
                  <a:cubicBezTo>
                    <a:pt x="61" y="6"/>
                    <a:pt x="61" y="6"/>
                    <a:pt x="61" y="6"/>
                  </a:cubicBezTo>
                  <a:cubicBezTo>
                    <a:pt x="60" y="4"/>
                    <a:pt x="60" y="4"/>
                    <a:pt x="60" y="4"/>
                  </a:cubicBezTo>
                  <a:cubicBezTo>
                    <a:pt x="57" y="1"/>
                    <a:pt x="57" y="1"/>
                    <a:pt x="57" y="1"/>
                  </a:cubicBezTo>
                  <a:cubicBezTo>
                    <a:pt x="55" y="0"/>
                    <a:pt x="55" y="0"/>
                    <a:pt x="55" y="0"/>
                  </a:cubicBezTo>
                  <a:cubicBezTo>
                    <a:pt x="51" y="0"/>
                    <a:pt x="51" y="0"/>
                    <a:pt x="51" y="0"/>
                  </a:cubicBezTo>
                  <a:cubicBezTo>
                    <a:pt x="49" y="2"/>
                    <a:pt x="49" y="2"/>
                    <a:pt x="49" y="2"/>
                  </a:cubicBezTo>
                  <a:cubicBezTo>
                    <a:pt x="50" y="2"/>
                    <a:pt x="50" y="2"/>
                    <a:pt x="50" y="2"/>
                  </a:cubicBezTo>
                  <a:cubicBezTo>
                    <a:pt x="48" y="3"/>
                    <a:pt x="48" y="3"/>
                    <a:pt x="48" y="3"/>
                  </a:cubicBezTo>
                  <a:cubicBezTo>
                    <a:pt x="45" y="2"/>
                    <a:pt x="45" y="2"/>
                    <a:pt x="45" y="2"/>
                  </a:cubicBezTo>
                  <a:cubicBezTo>
                    <a:pt x="43" y="3"/>
                    <a:pt x="43" y="3"/>
                    <a:pt x="43" y="3"/>
                  </a:cubicBezTo>
                  <a:cubicBezTo>
                    <a:pt x="43" y="4"/>
                    <a:pt x="43" y="4"/>
                    <a:pt x="43" y="4"/>
                  </a:cubicBezTo>
                  <a:cubicBezTo>
                    <a:pt x="42" y="7"/>
                    <a:pt x="42" y="7"/>
                    <a:pt x="42" y="7"/>
                  </a:cubicBezTo>
                  <a:cubicBezTo>
                    <a:pt x="40" y="7"/>
                    <a:pt x="40" y="7"/>
                    <a:pt x="40" y="7"/>
                  </a:cubicBezTo>
                  <a:cubicBezTo>
                    <a:pt x="41" y="9"/>
                    <a:pt x="41" y="9"/>
                    <a:pt x="41" y="9"/>
                  </a:cubicBezTo>
                  <a:cubicBezTo>
                    <a:pt x="41" y="11"/>
                    <a:pt x="41" y="11"/>
                    <a:pt x="41" y="11"/>
                  </a:cubicBezTo>
                  <a:cubicBezTo>
                    <a:pt x="40" y="16"/>
                    <a:pt x="40" y="16"/>
                    <a:pt x="40" y="16"/>
                  </a:cubicBezTo>
                  <a:cubicBezTo>
                    <a:pt x="41" y="19"/>
                    <a:pt x="41" y="19"/>
                    <a:pt x="41" y="19"/>
                  </a:cubicBezTo>
                  <a:cubicBezTo>
                    <a:pt x="42" y="21"/>
                    <a:pt x="42" y="21"/>
                    <a:pt x="42" y="21"/>
                  </a:cubicBezTo>
                  <a:cubicBezTo>
                    <a:pt x="41" y="22"/>
                    <a:pt x="41" y="22"/>
                    <a:pt x="41" y="22"/>
                  </a:cubicBezTo>
                  <a:cubicBezTo>
                    <a:pt x="39" y="23"/>
                    <a:pt x="39" y="23"/>
                    <a:pt x="39" y="23"/>
                  </a:cubicBezTo>
                  <a:cubicBezTo>
                    <a:pt x="38" y="23"/>
                    <a:pt x="38" y="23"/>
                    <a:pt x="38" y="23"/>
                  </a:cubicBezTo>
                  <a:cubicBezTo>
                    <a:pt x="36" y="25"/>
                    <a:pt x="36" y="25"/>
                    <a:pt x="36" y="25"/>
                  </a:cubicBezTo>
                  <a:cubicBezTo>
                    <a:pt x="35" y="25"/>
                    <a:pt x="35" y="25"/>
                    <a:pt x="35" y="25"/>
                  </a:cubicBezTo>
                  <a:cubicBezTo>
                    <a:pt x="33" y="28"/>
                    <a:pt x="33" y="28"/>
                    <a:pt x="33" y="28"/>
                  </a:cubicBezTo>
                  <a:cubicBezTo>
                    <a:pt x="31" y="27"/>
                    <a:pt x="31" y="27"/>
                    <a:pt x="31" y="27"/>
                  </a:cubicBezTo>
                  <a:cubicBezTo>
                    <a:pt x="28" y="25"/>
                    <a:pt x="28" y="25"/>
                    <a:pt x="28" y="25"/>
                  </a:cubicBezTo>
                  <a:cubicBezTo>
                    <a:pt x="26" y="25"/>
                    <a:pt x="26" y="25"/>
                    <a:pt x="26" y="25"/>
                  </a:cubicBezTo>
                  <a:cubicBezTo>
                    <a:pt x="24" y="26"/>
                    <a:pt x="24" y="26"/>
                    <a:pt x="24" y="26"/>
                  </a:cubicBezTo>
                  <a:cubicBezTo>
                    <a:pt x="22" y="29"/>
                    <a:pt x="22" y="29"/>
                    <a:pt x="22" y="29"/>
                  </a:cubicBezTo>
                  <a:cubicBezTo>
                    <a:pt x="17" y="29"/>
                    <a:pt x="17" y="29"/>
                    <a:pt x="17" y="29"/>
                  </a:cubicBezTo>
                  <a:cubicBezTo>
                    <a:pt x="14" y="27"/>
                    <a:pt x="14" y="27"/>
                    <a:pt x="14" y="27"/>
                  </a:cubicBezTo>
                  <a:cubicBezTo>
                    <a:pt x="12" y="25"/>
                    <a:pt x="12" y="25"/>
                    <a:pt x="12" y="25"/>
                  </a:cubicBezTo>
                  <a:cubicBezTo>
                    <a:pt x="11" y="23"/>
                    <a:pt x="11" y="23"/>
                    <a:pt x="11" y="23"/>
                  </a:cubicBezTo>
                  <a:cubicBezTo>
                    <a:pt x="7" y="20"/>
                    <a:pt x="7" y="20"/>
                    <a:pt x="7" y="20"/>
                  </a:cubicBezTo>
                  <a:cubicBezTo>
                    <a:pt x="5" y="17"/>
                    <a:pt x="5" y="17"/>
                    <a:pt x="5" y="17"/>
                  </a:cubicBezTo>
                  <a:cubicBezTo>
                    <a:pt x="4" y="17"/>
                    <a:pt x="4" y="17"/>
                    <a:pt x="4" y="17"/>
                  </a:cubicBezTo>
                  <a:cubicBezTo>
                    <a:pt x="2" y="18"/>
                    <a:pt x="2" y="18"/>
                    <a:pt x="2" y="18"/>
                  </a:cubicBezTo>
                  <a:cubicBezTo>
                    <a:pt x="2" y="20"/>
                    <a:pt x="2" y="20"/>
                    <a:pt x="2" y="20"/>
                  </a:cubicBezTo>
                  <a:cubicBezTo>
                    <a:pt x="2" y="21"/>
                    <a:pt x="2" y="21"/>
                    <a:pt x="2" y="21"/>
                  </a:cubicBezTo>
                  <a:cubicBezTo>
                    <a:pt x="2" y="22"/>
                    <a:pt x="2" y="22"/>
                    <a:pt x="2" y="22"/>
                  </a:cubicBezTo>
                  <a:cubicBezTo>
                    <a:pt x="1" y="21"/>
                    <a:pt x="1" y="21"/>
                    <a:pt x="1" y="21"/>
                  </a:cubicBezTo>
                  <a:cubicBezTo>
                    <a:pt x="0" y="22"/>
                    <a:pt x="0" y="22"/>
                    <a:pt x="0" y="22"/>
                  </a:cubicBezTo>
                  <a:cubicBezTo>
                    <a:pt x="2" y="24"/>
                    <a:pt x="2" y="24"/>
                    <a:pt x="2" y="24"/>
                  </a:cubicBezTo>
                  <a:cubicBezTo>
                    <a:pt x="5" y="25"/>
                    <a:pt x="5" y="25"/>
                    <a:pt x="5" y="25"/>
                  </a:cubicBezTo>
                  <a:cubicBezTo>
                    <a:pt x="8" y="30"/>
                    <a:pt x="8" y="30"/>
                    <a:pt x="8" y="30"/>
                  </a:cubicBezTo>
                  <a:cubicBezTo>
                    <a:pt x="11" y="32"/>
                    <a:pt x="11" y="32"/>
                    <a:pt x="11" y="32"/>
                  </a:cubicBezTo>
                  <a:cubicBezTo>
                    <a:pt x="15" y="32"/>
                    <a:pt x="15" y="32"/>
                    <a:pt x="15" y="32"/>
                  </a:cubicBezTo>
                  <a:cubicBezTo>
                    <a:pt x="17" y="33"/>
                    <a:pt x="17" y="33"/>
                    <a:pt x="17" y="33"/>
                  </a:cubicBezTo>
                  <a:cubicBezTo>
                    <a:pt x="18" y="33"/>
                    <a:pt x="18" y="33"/>
                    <a:pt x="18" y="33"/>
                  </a:cubicBezTo>
                  <a:cubicBezTo>
                    <a:pt x="20" y="36"/>
                    <a:pt x="20" y="36"/>
                    <a:pt x="20" y="36"/>
                  </a:cubicBezTo>
                  <a:cubicBezTo>
                    <a:pt x="21" y="38"/>
                    <a:pt x="21" y="38"/>
                    <a:pt x="21" y="38"/>
                  </a:cubicBezTo>
                  <a:cubicBezTo>
                    <a:pt x="22" y="38"/>
                    <a:pt x="22" y="38"/>
                    <a:pt x="22" y="38"/>
                  </a:cubicBezTo>
                  <a:cubicBezTo>
                    <a:pt x="22" y="38"/>
                    <a:pt x="22" y="38"/>
                    <a:pt x="22" y="38"/>
                  </a:cubicBezTo>
                  <a:cubicBezTo>
                    <a:pt x="24" y="40"/>
                    <a:pt x="24" y="40"/>
                    <a:pt x="24" y="40"/>
                  </a:cubicBezTo>
                  <a:cubicBezTo>
                    <a:pt x="26" y="40"/>
                    <a:pt x="26" y="40"/>
                    <a:pt x="26" y="40"/>
                  </a:cubicBezTo>
                  <a:cubicBezTo>
                    <a:pt x="27" y="42"/>
                    <a:pt x="27" y="42"/>
                    <a:pt x="27" y="42"/>
                  </a:cubicBezTo>
                  <a:cubicBezTo>
                    <a:pt x="26" y="43"/>
                    <a:pt x="26" y="43"/>
                    <a:pt x="26" y="43"/>
                  </a:cubicBezTo>
                  <a:cubicBezTo>
                    <a:pt x="26" y="46"/>
                    <a:pt x="26" y="46"/>
                    <a:pt x="26" y="46"/>
                  </a:cubicBezTo>
                  <a:cubicBezTo>
                    <a:pt x="25" y="49"/>
                    <a:pt x="25" y="49"/>
                    <a:pt x="25" y="49"/>
                  </a:cubicBezTo>
                  <a:cubicBezTo>
                    <a:pt x="26" y="51"/>
                    <a:pt x="26" y="51"/>
                    <a:pt x="26" y="51"/>
                  </a:cubicBezTo>
                  <a:cubicBezTo>
                    <a:pt x="28" y="51"/>
                    <a:pt x="28" y="51"/>
                    <a:pt x="28" y="51"/>
                  </a:cubicBezTo>
                  <a:cubicBezTo>
                    <a:pt x="29" y="53"/>
                    <a:pt x="29" y="53"/>
                    <a:pt x="29" y="53"/>
                  </a:cubicBezTo>
                  <a:cubicBezTo>
                    <a:pt x="28" y="55"/>
                    <a:pt x="28" y="55"/>
                    <a:pt x="28" y="55"/>
                  </a:cubicBezTo>
                  <a:cubicBezTo>
                    <a:pt x="28" y="58"/>
                    <a:pt x="28" y="58"/>
                    <a:pt x="28" y="58"/>
                  </a:cubicBezTo>
                  <a:cubicBezTo>
                    <a:pt x="30" y="59"/>
                    <a:pt x="30" y="59"/>
                    <a:pt x="30" y="59"/>
                  </a:cubicBezTo>
                  <a:cubicBezTo>
                    <a:pt x="30" y="63"/>
                    <a:pt x="30" y="63"/>
                    <a:pt x="30" y="63"/>
                  </a:cubicBezTo>
                  <a:cubicBezTo>
                    <a:pt x="30" y="65"/>
                    <a:pt x="30" y="65"/>
                    <a:pt x="30" y="65"/>
                  </a:cubicBezTo>
                  <a:cubicBezTo>
                    <a:pt x="30" y="66"/>
                    <a:pt x="30" y="66"/>
                    <a:pt x="30" y="66"/>
                  </a:cubicBezTo>
                  <a:cubicBezTo>
                    <a:pt x="30" y="70"/>
                    <a:pt x="30" y="70"/>
                    <a:pt x="30" y="70"/>
                  </a:cubicBezTo>
                  <a:cubicBezTo>
                    <a:pt x="30" y="72"/>
                    <a:pt x="30" y="72"/>
                    <a:pt x="30" y="72"/>
                  </a:cubicBezTo>
                  <a:cubicBezTo>
                    <a:pt x="31" y="75"/>
                    <a:pt x="31" y="75"/>
                    <a:pt x="31" y="75"/>
                  </a:cubicBezTo>
                  <a:cubicBezTo>
                    <a:pt x="32" y="76"/>
                    <a:pt x="32" y="76"/>
                    <a:pt x="32" y="76"/>
                  </a:cubicBezTo>
                  <a:cubicBezTo>
                    <a:pt x="34" y="79"/>
                    <a:pt x="34" y="79"/>
                    <a:pt x="34" y="79"/>
                  </a:cubicBezTo>
                  <a:cubicBezTo>
                    <a:pt x="35" y="81"/>
                    <a:pt x="35" y="81"/>
                    <a:pt x="35" y="81"/>
                  </a:cubicBezTo>
                  <a:cubicBezTo>
                    <a:pt x="35" y="83"/>
                    <a:pt x="35" y="83"/>
                    <a:pt x="35" y="83"/>
                  </a:cubicBezTo>
                  <a:cubicBezTo>
                    <a:pt x="36" y="84"/>
                    <a:pt x="36" y="84"/>
                    <a:pt x="36" y="84"/>
                  </a:cubicBezTo>
                  <a:cubicBezTo>
                    <a:pt x="38" y="84"/>
                    <a:pt x="38" y="84"/>
                    <a:pt x="38" y="84"/>
                  </a:cubicBezTo>
                  <a:cubicBezTo>
                    <a:pt x="40" y="86"/>
                    <a:pt x="40" y="86"/>
                    <a:pt x="40" y="86"/>
                  </a:cubicBezTo>
                  <a:cubicBezTo>
                    <a:pt x="44" y="86"/>
                    <a:pt x="44" y="86"/>
                    <a:pt x="44" y="86"/>
                  </a:cubicBezTo>
                  <a:cubicBezTo>
                    <a:pt x="46" y="88"/>
                    <a:pt x="46" y="88"/>
                    <a:pt x="46" y="88"/>
                  </a:cubicBezTo>
                  <a:cubicBezTo>
                    <a:pt x="45" y="89"/>
                    <a:pt x="45" y="89"/>
                    <a:pt x="45" y="89"/>
                  </a:cubicBezTo>
                  <a:cubicBezTo>
                    <a:pt x="46" y="90"/>
                    <a:pt x="46" y="90"/>
                    <a:pt x="46" y="90"/>
                  </a:cubicBezTo>
                  <a:cubicBezTo>
                    <a:pt x="46" y="93"/>
                    <a:pt x="46" y="93"/>
                    <a:pt x="46" y="93"/>
                  </a:cubicBezTo>
                  <a:cubicBezTo>
                    <a:pt x="45" y="94"/>
                    <a:pt x="45" y="94"/>
                    <a:pt x="45" y="94"/>
                  </a:cubicBezTo>
                  <a:cubicBezTo>
                    <a:pt x="48" y="97"/>
                    <a:pt x="48" y="97"/>
                    <a:pt x="48" y="97"/>
                  </a:cubicBezTo>
                  <a:cubicBezTo>
                    <a:pt x="46" y="97"/>
                    <a:pt x="46" y="97"/>
                    <a:pt x="46" y="97"/>
                  </a:cubicBezTo>
                  <a:cubicBezTo>
                    <a:pt x="45" y="97"/>
                    <a:pt x="45" y="97"/>
                    <a:pt x="45" y="97"/>
                  </a:cubicBezTo>
                  <a:cubicBezTo>
                    <a:pt x="48" y="99"/>
                    <a:pt x="48" y="99"/>
                    <a:pt x="48" y="99"/>
                  </a:cubicBezTo>
                  <a:cubicBezTo>
                    <a:pt x="48" y="100"/>
                    <a:pt x="48" y="100"/>
                    <a:pt x="48" y="100"/>
                  </a:cubicBezTo>
                  <a:cubicBezTo>
                    <a:pt x="45" y="99"/>
                    <a:pt x="45" y="99"/>
                    <a:pt x="45" y="99"/>
                  </a:cubicBezTo>
                  <a:cubicBezTo>
                    <a:pt x="42" y="99"/>
                    <a:pt x="42" y="99"/>
                    <a:pt x="42" y="99"/>
                  </a:cubicBezTo>
                  <a:cubicBezTo>
                    <a:pt x="40" y="100"/>
                    <a:pt x="40" y="100"/>
                    <a:pt x="40" y="100"/>
                  </a:cubicBezTo>
                  <a:cubicBezTo>
                    <a:pt x="40" y="102"/>
                    <a:pt x="40" y="102"/>
                    <a:pt x="40" y="102"/>
                  </a:cubicBezTo>
                  <a:cubicBezTo>
                    <a:pt x="38" y="104"/>
                    <a:pt x="38" y="104"/>
                    <a:pt x="38" y="104"/>
                  </a:cubicBezTo>
                  <a:cubicBezTo>
                    <a:pt x="38" y="105"/>
                    <a:pt x="38" y="105"/>
                    <a:pt x="38" y="105"/>
                  </a:cubicBezTo>
                  <a:cubicBezTo>
                    <a:pt x="37" y="106"/>
                    <a:pt x="37" y="106"/>
                    <a:pt x="37" y="106"/>
                  </a:cubicBezTo>
                  <a:cubicBezTo>
                    <a:pt x="34" y="109"/>
                    <a:pt x="34" y="109"/>
                    <a:pt x="34" y="109"/>
                  </a:cubicBezTo>
                  <a:cubicBezTo>
                    <a:pt x="33" y="113"/>
                    <a:pt x="33" y="113"/>
                    <a:pt x="33" y="113"/>
                  </a:cubicBezTo>
                  <a:cubicBezTo>
                    <a:pt x="33" y="113"/>
                    <a:pt x="33" y="113"/>
                    <a:pt x="33" y="113"/>
                  </a:cubicBezTo>
                  <a:cubicBezTo>
                    <a:pt x="32" y="112"/>
                    <a:pt x="32" y="112"/>
                    <a:pt x="32" y="112"/>
                  </a:cubicBezTo>
                  <a:cubicBezTo>
                    <a:pt x="31" y="112"/>
                    <a:pt x="31" y="112"/>
                    <a:pt x="31" y="112"/>
                  </a:cubicBezTo>
                  <a:cubicBezTo>
                    <a:pt x="32" y="114"/>
                    <a:pt x="32" y="114"/>
                    <a:pt x="32" y="114"/>
                  </a:cubicBezTo>
                  <a:cubicBezTo>
                    <a:pt x="31" y="116"/>
                    <a:pt x="31" y="116"/>
                    <a:pt x="31" y="116"/>
                  </a:cubicBezTo>
                  <a:cubicBezTo>
                    <a:pt x="29" y="116"/>
                    <a:pt x="29" y="116"/>
                    <a:pt x="29" y="116"/>
                  </a:cubicBezTo>
                  <a:cubicBezTo>
                    <a:pt x="28" y="118"/>
                    <a:pt x="28" y="118"/>
                    <a:pt x="28" y="118"/>
                  </a:cubicBezTo>
                  <a:cubicBezTo>
                    <a:pt x="29" y="120"/>
                    <a:pt x="29" y="120"/>
                    <a:pt x="29" y="120"/>
                  </a:cubicBezTo>
                  <a:cubicBezTo>
                    <a:pt x="30" y="121"/>
                    <a:pt x="30" y="121"/>
                    <a:pt x="30" y="121"/>
                  </a:cubicBezTo>
                  <a:cubicBezTo>
                    <a:pt x="27" y="121"/>
                    <a:pt x="27" y="121"/>
                    <a:pt x="27" y="121"/>
                  </a:cubicBezTo>
                  <a:cubicBezTo>
                    <a:pt x="27" y="120"/>
                    <a:pt x="27" y="120"/>
                    <a:pt x="27" y="120"/>
                  </a:cubicBezTo>
                  <a:cubicBezTo>
                    <a:pt x="25" y="120"/>
                    <a:pt x="25" y="120"/>
                    <a:pt x="25" y="120"/>
                  </a:cubicBezTo>
                  <a:cubicBezTo>
                    <a:pt x="25" y="122"/>
                    <a:pt x="25" y="122"/>
                    <a:pt x="25" y="122"/>
                  </a:cubicBezTo>
                  <a:cubicBezTo>
                    <a:pt x="25" y="123"/>
                    <a:pt x="25" y="123"/>
                    <a:pt x="25" y="123"/>
                  </a:cubicBezTo>
                  <a:cubicBezTo>
                    <a:pt x="23" y="123"/>
                    <a:pt x="23" y="123"/>
                    <a:pt x="23" y="123"/>
                  </a:cubicBezTo>
                  <a:cubicBezTo>
                    <a:pt x="23" y="124"/>
                    <a:pt x="23" y="124"/>
                    <a:pt x="23" y="124"/>
                  </a:cubicBezTo>
                  <a:cubicBezTo>
                    <a:pt x="24" y="125"/>
                    <a:pt x="24" y="125"/>
                    <a:pt x="24" y="125"/>
                  </a:cubicBezTo>
                  <a:cubicBezTo>
                    <a:pt x="24" y="126"/>
                    <a:pt x="24" y="126"/>
                    <a:pt x="24" y="126"/>
                  </a:cubicBezTo>
                  <a:cubicBezTo>
                    <a:pt x="23" y="127"/>
                    <a:pt x="23" y="127"/>
                    <a:pt x="23" y="127"/>
                  </a:cubicBezTo>
                  <a:cubicBezTo>
                    <a:pt x="23" y="128"/>
                    <a:pt x="23" y="128"/>
                    <a:pt x="23" y="128"/>
                  </a:cubicBezTo>
                  <a:cubicBezTo>
                    <a:pt x="21" y="130"/>
                    <a:pt x="21" y="130"/>
                    <a:pt x="21" y="130"/>
                  </a:cubicBezTo>
                  <a:cubicBezTo>
                    <a:pt x="20" y="129"/>
                    <a:pt x="20" y="129"/>
                    <a:pt x="20" y="129"/>
                  </a:cubicBezTo>
                  <a:cubicBezTo>
                    <a:pt x="19" y="128"/>
                    <a:pt x="19" y="128"/>
                    <a:pt x="19" y="128"/>
                  </a:cubicBezTo>
                  <a:cubicBezTo>
                    <a:pt x="18" y="128"/>
                    <a:pt x="18" y="128"/>
                    <a:pt x="18" y="128"/>
                  </a:cubicBezTo>
                  <a:cubicBezTo>
                    <a:pt x="17" y="128"/>
                    <a:pt x="17" y="128"/>
                    <a:pt x="17" y="128"/>
                  </a:cubicBezTo>
                  <a:cubicBezTo>
                    <a:pt x="17" y="130"/>
                    <a:pt x="17" y="130"/>
                    <a:pt x="17" y="130"/>
                  </a:cubicBezTo>
                  <a:cubicBezTo>
                    <a:pt x="16" y="131"/>
                    <a:pt x="16" y="131"/>
                    <a:pt x="16" y="131"/>
                  </a:cubicBezTo>
                  <a:cubicBezTo>
                    <a:pt x="17" y="133"/>
                    <a:pt x="17" y="133"/>
                    <a:pt x="17" y="133"/>
                  </a:cubicBezTo>
                  <a:cubicBezTo>
                    <a:pt x="16" y="135"/>
                    <a:pt x="16" y="135"/>
                    <a:pt x="16" y="135"/>
                  </a:cubicBezTo>
                  <a:cubicBezTo>
                    <a:pt x="15" y="135"/>
                    <a:pt x="15" y="135"/>
                    <a:pt x="15" y="135"/>
                  </a:cubicBezTo>
                  <a:cubicBezTo>
                    <a:pt x="14" y="137"/>
                    <a:pt x="14" y="137"/>
                    <a:pt x="14" y="137"/>
                  </a:cubicBezTo>
                  <a:cubicBezTo>
                    <a:pt x="15" y="139"/>
                    <a:pt x="15" y="139"/>
                    <a:pt x="15" y="139"/>
                  </a:cubicBezTo>
                  <a:cubicBezTo>
                    <a:pt x="15" y="139"/>
                    <a:pt x="15" y="139"/>
                    <a:pt x="15" y="139"/>
                  </a:cubicBezTo>
                  <a:cubicBezTo>
                    <a:pt x="15" y="141"/>
                    <a:pt x="15" y="141"/>
                    <a:pt x="15" y="141"/>
                  </a:cubicBezTo>
                  <a:cubicBezTo>
                    <a:pt x="15" y="143"/>
                    <a:pt x="15" y="143"/>
                    <a:pt x="15" y="143"/>
                  </a:cubicBezTo>
                  <a:cubicBezTo>
                    <a:pt x="17" y="142"/>
                    <a:pt x="17" y="142"/>
                    <a:pt x="17" y="142"/>
                  </a:cubicBezTo>
                  <a:cubicBezTo>
                    <a:pt x="18" y="143"/>
                    <a:pt x="18" y="143"/>
                    <a:pt x="18" y="143"/>
                  </a:cubicBezTo>
                  <a:cubicBezTo>
                    <a:pt x="17" y="145"/>
                    <a:pt x="17" y="145"/>
                    <a:pt x="17" y="145"/>
                  </a:cubicBezTo>
                  <a:cubicBezTo>
                    <a:pt x="17" y="147"/>
                    <a:pt x="17" y="147"/>
                    <a:pt x="17" y="147"/>
                  </a:cubicBezTo>
                  <a:cubicBezTo>
                    <a:pt x="17" y="149"/>
                    <a:pt x="17" y="149"/>
                    <a:pt x="17" y="149"/>
                  </a:cubicBezTo>
                  <a:cubicBezTo>
                    <a:pt x="17" y="149"/>
                    <a:pt x="17" y="149"/>
                    <a:pt x="17" y="149"/>
                  </a:cubicBezTo>
                  <a:cubicBezTo>
                    <a:pt x="19" y="153"/>
                    <a:pt x="19" y="153"/>
                    <a:pt x="19" y="153"/>
                  </a:cubicBezTo>
                  <a:cubicBezTo>
                    <a:pt x="20" y="154"/>
                    <a:pt x="20" y="154"/>
                    <a:pt x="20" y="154"/>
                  </a:cubicBezTo>
                  <a:cubicBezTo>
                    <a:pt x="19" y="155"/>
                    <a:pt x="19" y="155"/>
                    <a:pt x="19" y="155"/>
                  </a:cubicBezTo>
                  <a:cubicBezTo>
                    <a:pt x="21" y="157"/>
                    <a:pt x="21" y="157"/>
                    <a:pt x="21" y="157"/>
                  </a:cubicBezTo>
                  <a:cubicBezTo>
                    <a:pt x="19" y="158"/>
                    <a:pt x="19" y="158"/>
                    <a:pt x="19" y="158"/>
                  </a:cubicBezTo>
                  <a:cubicBezTo>
                    <a:pt x="20" y="161"/>
                    <a:pt x="20" y="161"/>
                    <a:pt x="20" y="161"/>
                  </a:cubicBezTo>
                  <a:cubicBezTo>
                    <a:pt x="19" y="162"/>
                    <a:pt x="19" y="162"/>
                    <a:pt x="19" y="162"/>
                  </a:cubicBezTo>
                  <a:cubicBezTo>
                    <a:pt x="19" y="167"/>
                    <a:pt x="19" y="167"/>
                    <a:pt x="19" y="167"/>
                  </a:cubicBezTo>
                  <a:cubicBezTo>
                    <a:pt x="20" y="168"/>
                    <a:pt x="20" y="168"/>
                    <a:pt x="20" y="168"/>
                  </a:cubicBezTo>
                  <a:cubicBezTo>
                    <a:pt x="19" y="170"/>
                    <a:pt x="19" y="170"/>
                    <a:pt x="19" y="170"/>
                  </a:cubicBezTo>
                  <a:cubicBezTo>
                    <a:pt x="19" y="172"/>
                    <a:pt x="19" y="172"/>
                    <a:pt x="19" y="172"/>
                  </a:cubicBezTo>
                  <a:cubicBezTo>
                    <a:pt x="20" y="173"/>
                    <a:pt x="20" y="173"/>
                    <a:pt x="20" y="173"/>
                  </a:cubicBezTo>
                  <a:cubicBezTo>
                    <a:pt x="23" y="172"/>
                    <a:pt x="23" y="172"/>
                    <a:pt x="23" y="172"/>
                  </a:cubicBezTo>
                  <a:cubicBezTo>
                    <a:pt x="24" y="172"/>
                    <a:pt x="24" y="172"/>
                    <a:pt x="24" y="172"/>
                  </a:cubicBezTo>
                  <a:cubicBezTo>
                    <a:pt x="24" y="171"/>
                    <a:pt x="24" y="171"/>
                    <a:pt x="24" y="171"/>
                  </a:cubicBezTo>
                  <a:cubicBezTo>
                    <a:pt x="26" y="174"/>
                    <a:pt x="26" y="174"/>
                    <a:pt x="26" y="174"/>
                  </a:cubicBezTo>
                  <a:cubicBezTo>
                    <a:pt x="28" y="174"/>
                    <a:pt x="28" y="174"/>
                    <a:pt x="28" y="174"/>
                  </a:cubicBezTo>
                  <a:cubicBezTo>
                    <a:pt x="29" y="175"/>
                    <a:pt x="29" y="175"/>
                    <a:pt x="29" y="175"/>
                  </a:cubicBezTo>
                  <a:cubicBezTo>
                    <a:pt x="32" y="174"/>
                    <a:pt x="32" y="174"/>
                    <a:pt x="32" y="174"/>
                  </a:cubicBezTo>
                  <a:cubicBezTo>
                    <a:pt x="33" y="175"/>
                    <a:pt x="33" y="175"/>
                    <a:pt x="33" y="175"/>
                  </a:cubicBezTo>
                  <a:cubicBezTo>
                    <a:pt x="32" y="176"/>
                    <a:pt x="32" y="176"/>
                    <a:pt x="32" y="176"/>
                  </a:cubicBezTo>
                  <a:cubicBezTo>
                    <a:pt x="33" y="176"/>
                    <a:pt x="33" y="176"/>
                    <a:pt x="33" y="176"/>
                  </a:cubicBezTo>
                  <a:cubicBezTo>
                    <a:pt x="36" y="175"/>
                    <a:pt x="36" y="175"/>
                    <a:pt x="36" y="175"/>
                  </a:cubicBezTo>
                  <a:cubicBezTo>
                    <a:pt x="36" y="176"/>
                    <a:pt x="36" y="176"/>
                    <a:pt x="36" y="176"/>
                  </a:cubicBezTo>
                  <a:cubicBezTo>
                    <a:pt x="35" y="178"/>
                    <a:pt x="35" y="178"/>
                    <a:pt x="35" y="178"/>
                  </a:cubicBezTo>
                  <a:cubicBezTo>
                    <a:pt x="37" y="181"/>
                    <a:pt x="37" y="181"/>
                    <a:pt x="37" y="181"/>
                  </a:cubicBezTo>
                  <a:cubicBezTo>
                    <a:pt x="38" y="183"/>
                    <a:pt x="38" y="183"/>
                    <a:pt x="38" y="183"/>
                  </a:cubicBezTo>
                  <a:cubicBezTo>
                    <a:pt x="37" y="185"/>
                    <a:pt x="37" y="185"/>
                    <a:pt x="37" y="185"/>
                  </a:cubicBezTo>
                  <a:cubicBezTo>
                    <a:pt x="38" y="185"/>
                    <a:pt x="38" y="185"/>
                    <a:pt x="38" y="185"/>
                  </a:cubicBezTo>
                  <a:cubicBezTo>
                    <a:pt x="39" y="182"/>
                    <a:pt x="39" y="182"/>
                    <a:pt x="39" y="182"/>
                  </a:cubicBezTo>
                  <a:cubicBezTo>
                    <a:pt x="40" y="181"/>
                    <a:pt x="40" y="181"/>
                    <a:pt x="40" y="181"/>
                  </a:cubicBezTo>
                  <a:cubicBezTo>
                    <a:pt x="40" y="183"/>
                    <a:pt x="40" y="183"/>
                    <a:pt x="40" y="183"/>
                  </a:cubicBezTo>
                  <a:cubicBezTo>
                    <a:pt x="42" y="182"/>
                    <a:pt x="42" y="182"/>
                    <a:pt x="42" y="182"/>
                  </a:cubicBezTo>
                  <a:cubicBezTo>
                    <a:pt x="43" y="182"/>
                    <a:pt x="43" y="182"/>
                    <a:pt x="43" y="182"/>
                  </a:cubicBezTo>
                  <a:cubicBezTo>
                    <a:pt x="47" y="180"/>
                    <a:pt x="47" y="180"/>
                    <a:pt x="47" y="180"/>
                  </a:cubicBezTo>
                  <a:cubicBezTo>
                    <a:pt x="49" y="180"/>
                    <a:pt x="49" y="180"/>
                    <a:pt x="49" y="180"/>
                  </a:cubicBezTo>
                  <a:cubicBezTo>
                    <a:pt x="53" y="177"/>
                    <a:pt x="53" y="177"/>
                    <a:pt x="53" y="177"/>
                  </a:cubicBezTo>
                  <a:cubicBezTo>
                    <a:pt x="53" y="176"/>
                    <a:pt x="53" y="176"/>
                    <a:pt x="53" y="176"/>
                  </a:cubicBezTo>
                  <a:cubicBezTo>
                    <a:pt x="56" y="177"/>
                    <a:pt x="56" y="177"/>
                    <a:pt x="56" y="177"/>
                  </a:cubicBezTo>
                  <a:cubicBezTo>
                    <a:pt x="57" y="176"/>
                    <a:pt x="57" y="176"/>
                    <a:pt x="57" y="176"/>
                  </a:cubicBezTo>
                  <a:cubicBezTo>
                    <a:pt x="59" y="174"/>
                    <a:pt x="59" y="174"/>
                    <a:pt x="59" y="174"/>
                  </a:cubicBezTo>
                  <a:cubicBezTo>
                    <a:pt x="60" y="175"/>
                    <a:pt x="60" y="175"/>
                    <a:pt x="60" y="175"/>
                  </a:cubicBezTo>
                  <a:cubicBezTo>
                    <a:pt x="59" y="176"/>
                    <a:pt x="59" y="176"/>
                    <a:pt x="59" y="176"/>
                  </a:cubicBezTo>
                  <a:cubicBezTo>
                    <a:pt x="60" y="177"/>
                    <a:pt x="60" y="177"/>
                    <a:pt x="60" y="177"/>
                  </a:cubicBezTo>
                  <a:cubicBezTo>
                    <a:pt x="61" y="174"/>
                    <a:pt x="61" y="174"/>
                    <a:pt x="61" y="174"/>
                  </a:cubicBezTo>
                  <a:cubicBezTo>
                    <a:pt x="62" y="175"/>
                    <a:pt x="62" y="175"/>
                    <a:pt x="62" y="175"/>
                  </a:cubicBezTo>
                  <a:cubicBezTo>
                    <a:pt x="61" y="172"/>
                    <a:pt x="61" y="172"/>
                    <a:pt x="61" y="172"/>
                  </a:cubicBezTo>
                  <a:cubicBezTo>
                    <a:pt x="62" y="172"/>
                    <a:pt x="62" y="172"/>
                    <a:pt x="62" y="172"/>
                  </a:cubicBezTo>
                  <a:cubicBezTo>
                    <a:pt x="63" y="174"/>
                    <a:pt x="63" y="174"/>
                    <a:pt x="63" y="174"/>
                  </a:cubicBezTo>
                  <a:cubicBezTo>
                    <a:pt x="64" y="174"/>
                    <a:pt x="64" y="174"/>
                    <a:pt x="64" y="174"/>
                  </a:cubicBezTo>
                  <a:cubicBezTo>
                    <a:pt x="64" y="172"/>
                    <a:pt x="64" y="172"/>
                    <a:pt x="64" y="172"/>
                  </a:cubicBezTo>
                  <a:cubicBezTo>
                    <a:pt x="65" y="175"/>
                    <a:pt x="65" y="175"/>
                    <a:pt x="65" y="175"/>
                  </a:cubicBezTo>
                  <a:cubicBezTo>
                    <a:pt x="67" y="174"/>
                    <a:pt x="67" y="174"/>
                    <a:pt x="67" y="174"/>
                  </a:cubicBezTo>
                  <a:cubicBezTo>
                    <a:pt x="67" y="173"/>
                    <a:pt x="67" y="173"/>
                    <a:pt x="67" y="173"/>
                  </a:cubicBezTo>
                  <a:cubicBezTo>
                    <a:pt x="68" y="173"/>
                    <a:pt x="68" y="173"/>
                    <a:pt x="68" y="173"/>
                  </a:cubicBezTo>
                  <a:cubicBezTo>
                    <a:pt x="69" y="174"/>
                    <a:pt x="69" y="174"/>
                    <a:pt x="69" y="174"/>
                  </a:cubicBezTo>
                  <a:cubicBezTo>
                    <a:pt x="70" y="173"/>
                    <a:pt x="70" y="173"/>
                    <a:pt x="70" y="173"/>
                  </a:cubicBezTo>
                  <a:cubicBezTo>
                    <a:pt x="73" y="172"/>
                    <a:pt x="73" y="172"/>
                    <a:pt x="73" y="172"/>
                  </a:cubicBezTo>
                  <a:cubicBezTo>
                    <a:pt x="74" y="174"/>
                    <a:pt x="74" y="174"/>
                    <a:pt x="74" y="174"/>
                  </a:cubicBezTo>
                  <a:cubicBezTo>
                    <a:pt x="77" y="173"/>
                    <a:pt x="77" y="173"/>
                    <a:pt x="77" y="173"/>
                  </a:cubicBezTo>
                  <a:cubicBezTo>
                    <a:pt x="77" y="172"/>
                    <a:pt x="77" y="172"/>
                    <a:pt x="77" y="172"/>
                  </a:cubicBezTo>
                  <a:cubicBezTo>
                    <a:pt x="77" y="171"/>
                    <a:pt x="77" y="171"/>
                    <a:pt x="77" y="171"/>
                  </a:cubicBezTo>
                  <a:cubicBezTo>
                    <a:pt x="78" y="171"/>
                    <a:pt x="78" y="171"/>
                    <a:pt x="78" y="171"/>
                  </a:cubicBezTo>
                  <a:cubicBezTo>
                    <a:pt x="79" y="171"/>
                    <a:pt x="79" y="171"/>
                    <a:pt x="79" y="171"/>
                  </a:cubicBezTo>
                  <a:cubicBezTo>
                    <a:pt x="79" y="172"/>
                    <a:pt x="79" y="172"/>
                    <a:pt x="79" y="172"/>
                  </a:cubicBezTo>
                  <a:cubicBezTo>
                    <a:pt x="81" y="173"/>
                    <a:pt x="81" y="173"/>
                    <a:pt x="81" y="173"/>
                  </a:cubicBezTo>
                  <a:cubicBezTo>
                    <a:pt x="81" y="173"/>
                    <a:pt x="82" y="172"/>
                    <a:pt x="82" y="171"/>
                  </a:cubicBezTo>
                  <a:close/>
                  <a:moveTo>
                    <a:pt x="44" y="96"/>
                  </a:moveTo>
                  <a:cubicBezTo>
                    <a:pt x="43" y="97"/>
                    <a:pt x="43" y="97"/>
                    <a:pt x="43" y="97"/>
                  </a:cubicBezTo>
                  <a:cubicBezTo>
                    <a:pt x="41" y="97"/>
                    <a:pt x="41" y="97"/>
                    <a:pt x="41" y="97"/>
                  </a:cubicBezTo>
                  <a:cubicBezTo>
                    <a:pt x="40" y="95"/>
                    <a:pt x="40" y="95"/>
                    <a:pt x="40" y="95"/>
                  </a:cubicBezTo>
                  <a:cubicBezTo>
                    <a:pt x="41" y="94"/>
                    <a:pt x="41" y="94"/>
                    <a:pt x="41" y="94"/>
                  </a:cubicBezTo>
                  <a:cubicBezTo>
                    <a:pt x="45" y="94"/>
                    <a:pt x="45" y="94"/>
                    <a:pt x="45" y="94"/>
                  </a:cubicBezTo>
                  <a:cubicBezTo>
                    <a:pt x="44" y="95"/>
                    <a:pt x="44" y="95"/>
                    <a:pt x="44" y="95"/>
                  </a:cubicBezTo>
                  <a:cubicBezTo>
                    <a:pt x="43" y="95"/>
                    <a:pt x="43" y="95"/>
                    <a:pt x="43" y="95"/>
                  </a:cubicBezTo>
                  <a:cubicBezTo>
                    <a:pt x="44" y="96"/>
                    <a:pt x="44" y="96"/>
                    <a:pt x="44" y="96"/>
                  </a:cubicBezTo>
                  <a:close/>
                  <a:moveTo>
                    <a:pt x="15" y="125"/>
                  </a:moveTo>
                  <a:cubicBezTo>
                    <a:pt x="15" y="124"/>
                    <a:pt x="15" y="124"/>
                    <a:pt x="15" y="124"/>
                  </a:cubicBezTo>
                  <a:cubicBezTo>
                    <a:pt x="16" y="125"/>
                    <a:pt x="16" y="125"/>
                    <a:pt x="16" y="125"/>
                  </a:cubicBezTo>
                  <a:cubicBezTo>
                    <a:pt x="15" y="126"/>
                    <a:pt x="15" y="126"/>
                    <a:pt x="15" y="126"/>
                  </a:cubicBezTo>
                  <a:cubicBezTo>
                    <a:pt x="15" y="125"/>
                    <a:pt x="15" y="125"/>
                    <a:pt x="15" y="125"/>
                  </a:cubicBezTo>
                  <a:close/>
                  <a:moveTo>
                    <a:pt x="14" y="127"/>
                  </a:moveTo>
                  <a:cubicBezTo>
                    <a:pt x="15" y="128"/>
                    <a:pt x="15" y="128"/>
                    <a:pt x="15" y="128"/>
                  </a:cubicBezTo>
                  <a:cubicBezTo>
                    <a:pt x="16" y="127"/>
                    <a:pt x="16" y="127"/>
                    <a:pt x="16" y="127"/>
                  </a:cubicBezTo>
                  <a:cubicBezTo>
                    <a:pt x="16" y="129"/>
                    <a:pt x="16" y="129"/>
                    <a:pt x="16" y="129"/>
                  </a:cubicBezTo>
                  <a:cubicBezTo>
                    <a:pt x="14" y="130"/>
                    <a:pt x="14" y="130"/>
                    <a:pt x="14" y="130"/>
                  </a:cubicBezTo>
                  <a:cubicBezTo>
                    <a:pt x="13" y="128"/>
                    <a:pt x="13" y="128"/>
                    <a:pt x="13" y="128"/>
                  </a:cubicBezTo>
                  <a:cubicBezTo>
                    <a:pt x="14" y="127"/>
                    <a:pt x="14" y="127"/>
                    <a:pt x="14" y="127"/>
                  </a:cubicBezTo>
                  <a:close/>
                  <a:moveTo>
                    <a:pt x="35" y="181"/>
                  </a:moveTo>
                  <a:cubicBezTo>
                    <a:pt x="35" y="183"/>
                    <a:pt x="35" y="183"/>
                    <a:pt x="35" y="183"/>
                  </a:cubicBezTo>
                  <a:cubicBezTo>
                    <a:pt x="34" y="183"/>
                    <a:pt x="34" y="183"/>
                    <a:pt x="34" y="183"/>
                  </a:cubicBezTo>
                  <a:cubicBezTo>
                    <a:pt x="33" y="183"/>
                    <a:pt x="33" y="183"/>
                    <a:pt x="33" y="183"/>
                  </a:cubicBezTo>
                  <a:cubicBezTo>
                    <a:pt x="34" y="182"/>
                    <a:pt x="34" y="182"/>
                    <a:pt x="34" y="182"/>
                  </a:cubicBezTo>
                  <a:cubicBezTo>
                    <a:pt x="35" y="181"/>
                    <a:pt x="35" y="181"/>
                    <a:pt x="35" y="181"/>
                  </a:cubicBezTo>
                  <a:close/>
                  <a:moveTo>
                    <a:pt x="32" y="179"/>
                  </a:moveTo>
                  <a:cubicBezTo>
                    <a:pt x="32" y="179"/>
                    <a:pt x="33" y="180"/>
                    <a:pt x="33" y="180"/>
                  </a:cubicBezTo>
                  <a:cubicBezTo>
                    <a:pt x="32" y="180"/>
                    <a:pt x="32" y="180"/>
                    <a:pt x="32" y="180"/>
                  </a:cubicBezTo>
                  <a:cubicBezTo>
                    <a:pt x="32" y="179"/>
                    <a:pt x="32" y="179"/>
                    <a:pt x="32" y="179"/>
                  </a:cubicBezTo>
                  <a:close/>
                  <a:moveTo>
                    <a:pt x="28" y="177"/>
                  </a:moveTo>
                  <a:cubicBezTo>
                    <a:pt x="31" y="176"/>
                    <a:pt x="31" y="176"/>
                    <a:pt x="31" y="176"/>
                  </a:cubicBezTo>
                  <a:cubicBezTo>
                    <a:pt x="31" y="177"/>
                    <a:pt x="31" y="177"/>
                    <a:pt x="31" y="177"/>
                  </a:cubicBezTo>
                  <a:cubicBezTo>
                    <a:pt x="29" y="179"/>
                    <a:pt x="29" y="179"/>
                    <a:pt x="29" y="179"/>
                  </a:cubicBezTo>
                  <a:cubicBezTo>
                    <a:pt x="28" y="178"/>
                    <a:pt x="28" y="178"/>
                    <a:pt x="28" y="178"/>
                  </a:cubicBezTo>
                  <a:cubicBezTo>
                    <a:pt x="28" y="177"/>
                    <a:pt x="28" y="177"/>
                    <a:pt x="28" y="177"/>
                  </a:cubicBezTo>
                  <a:close/>
                  <a:moveTo>
                    <a:pt x="24" y="173"/>
                  </a:moveTo>
                  <a:cubicBezTo>
                    <a:pt x="26" y="175"/>
                    <a:pt x="26" y="175"/>
                    <a:pt x="26" y="175"/>
                  </a:cubicBezTo>
                  <a:cubicBezTo>
                    <a:pt x="25" y="176"/>
                    <a:pt x="25" y="176"/>
                    <a:pt x="25" y="176"/>
                  </a:cubicBezTo>
                  <a:cubicBezTo>
                    <a:pt x="24" y="175"/>
                    <a:pt x="24" y="175"/>
                    <a:pt x="24" y="175"/>
                  </a:cubicBezTo>
                  <a:cubicBezTo>
                    <a:pt x="24" y="173"/>
                    <a:pt x="24" y="173"/>
                    <a:pt x="24" y="173"/>
                  </a:cubicBezTo>
                  <a:close/>
                  <a:moveTo>
                    <a:pt x="19" y="174"/>
                  </a:moveTo>
                  <a:cubicBezTo>
                    <a:pt x="21" y="174"/>
                    <a:pt x="21" y="174"/>
                    <a:pt x="21" y="174"/>
                  </a:cubicBezTo>
                  <a:cubicBezTo>
                    <a:pt x="20" y="175"/>
                    <a:pt x="20" y="175"/>
                    <a:pt x="20" y="175"/>
                  </a:cubicBezTo>
                  <a:cubicBezTo>
                    <a:pt x="20" y="175"/>
                    <a:pt x="19" y="174"/>
                    <a:pt x="19" y="174"/>
                  </a:cubicBezTo>
                  <a:close/>
                  <a:moveTo>
                    <a:pt x="5" y="177"/>
                  </a:moveTo>
                  <a:cubicBezTo>
                    <a:pt x="8" y="178"/>
                    <a:pt x="8" y="178"/>
                    <a:pt x="8" y="178"/>
                  </a:cubicBezTo>
                  <a:cubicBezTo>
                    <a:pt x="8" y="177"/>
                    <a:pt x="8" y="177"/>
                    <a:pt x="8" y="177"/>
                  </a:cubicBezTo>
                  <a:cubicBezTo>
                    <a:pt x="7" y="176"/>
                    <a:pt x="7" y="176"/>
                    <a:pt x="7" y="176"/>
                  </a:cubicBezTo>
                  <a:cubicBezTo>
                    <a:pt x="7" y="174"/>
                    <a:pt x="7" y="174"/>
                    <a:pt x="7" y="174"/>
                  </a:cubicBezTo>
                  <a:cubicBezTo>
                    <a:pt x="8" y="174"/>
                    <a:pt x="8" y="174"/>
                    <a:pt x="8" y="174"/>
                  </a:cubicBezTo>
                  <a:cubicBezTo>
                    <a:pt x="11" y="176"/>
                    <a:pt x="11" y="176"/>
                    <a:pt x="11" y="176"/>
                  </a:cubicBezTo>
                  <a:cubicBezTo>
                    <a:pt x="11" y="178"/>
                    <a:pt x="11" y="178"/>
                    <a:pt x="11" y="178"/>
                  </a:cubicBezTo>
                  <a:cubicBezTo>
                    <a:pt x="10" y="178"/>
                    <a:pt x="10" y="178"/>
                    <a:pt x="10" y="178"/>
                  </a:cubicBezTo>
                  <a:cubicBezTo>
                    <a:pt x="9" y="178"/>
                    <a:pt x="9" y="178"/>
                    <a:pt x="9" y="178"/>
                  </a:cubicBezTo>
                  <a:cubicBezTo>
                    <a:pt x="10" y="180"/>
                    <a:pt x="10" y="180"/>
                    <a:pt x="10" y="180"/>
                  </a:cubicBezTo>
                  <a:cubicBezTo>
                    <a:pt x="12" y="180"/>
                    <a:pt x="12" y="180"/>
                    <a:pt x="12" y="180"/>
                  </a:cubicBezTo>
                  <a:cubicBezTo>
                    <a:pt x="12" y="182"/>
                    <a:pt x="12" y="182"/>
                    <a:pt x="12" y="182"/>
                  </a:cubicBezTo>
                  <a:cubicBezTo>
                    <a:pt x="11" y="183"/>
                    <a:pt x="11" y="183"/>
                    <a:pt x="11" y="183"/>
                  </a:cubicBezTo>
                  <a:cubicBezTo>
                    <a:pt x="9" y="181"/>
                    <a:pt x="9" y="181"/>
                    <a:pt x="9" y="181"/>
                  </a:cubicBezTo>
                  <a:cubicBezTo>
                    <a:pt x="7" y="180"/>
                    <a:pt x="7" y="180"/>
                    <a:pt x="7" y="180"/>
                  </a:cubicBezTo>
                  <a:cubicBezTo>
                    <a:pt x="6" y="179"/>
                    <a:pt x="6" y="179"/>
                    <a:pt x="6" y="179"/>
                  </a:cubicBezTo>
                  <a:cubicBezTo>
                    <a:pt x="5" y="178"/>
                    <a:pt x="5" y="178"/>
                    <a:pt x="5" y="178"/>
                  </a:cubicBezTo>
                  <a:lnTo>
                    <a:pt x="5" y="177"/>
                  </a:lnTo>
                  <a:close/>
                </a:path>
              </a:pathLst>
            </a:custGeom>
            <a:solidFill>
              <a:schemeClr val="accent1"/>
            </a:solidFill>
            <a:ln cap="flat" cmpd="sng" w="12700">
              <a:solidFill>
                <a:schemeClr val="lt1"/>
              </a:solidFill>
              <a:prstDash val="solid"/>
              <a:round/>
              <a:headEnd len="sm" w="sm" type="none"/>
              <a:tailEnd len="sm" w="sm" type="none"/>
            </a:ln>
            <a:effectLst>
              <a:outerShdw blurRad="63500" sx="102000" rotWithShape="0" algn="ctr" sy="102000">
                <a:srgbClr val="000000">
                  <a:alpha val="40000"/>
                </a:srgbClr>
              </a:outerShdw>
            </a:effectLst>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327" name="Google Shape;327;p29"/>
            <p:cNvSpPr/>
            <p:nvPr/>
          </p:nvSpPr>
          <p:spPr>
            <a:xfrm>
              <a:off x="11275769" y="2806728"/>
              <a:ext cx="549831" cy="1661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lang="en-GB" sz="1200">
                  <a:solidFill>
                    <a:schemeClr val="lt1"/>
                  </a:solidFill>
                  <a:latin typeface="Arial"/>
                  <a:ea typeface="Arial"/>
                  <a:cs typeface="Arial"/>
                  <a:sym typeface="Arial"/>
                </a:rPr>
                <a:t>Finland</a:t>
              </a:r>
              <a:endParaRPr/>
            </a:p>
          </p:txBody>
        </p:sp>
      </p:grpSp>
      <p:pic>
        <p:nvPicPr>
          <p:cNvPr id="328" name="Google Shape;328;p29"/>
          <p:cNvPicPr preferRelativeResize="0"/>
          <p:nvPr/>
        </p:nvPicPr>
        <p:blipFill rotWithShape="1">
          <a:blip r:embed="rId4">
            <a:alphaModFix/>
          </a:blip>
          <a:srcRect b="0" l="0" r="0" t="0"/>
          <a:stretch/>
        </p:blipFill>
        <p:spPr>
          <a:xfrm>
            <a:off x="915761" y="3089999"/>
            <a:ext cx="550353" cy="547559"/>
          </a:xfrm>
          <a:prstGeom prst="rect">
            <a:avLst/>
          </a:prstGeom>
          <a:noFill/>
          <a:ln>
            <a:noFill/>
          </a:ln>
        </p:spPr>
      </p:pic>
      <p:grpSp>
        <p:nvGrpSpPr>
          <p:cNvPr id="329" name="Google Shape;329;p29"/>
          <p:cNvGrpSpPr/>
          <p:nvPr/>
        </p:nvGrpSpPr>
        <p:grpSpPr>
          <a:xfrm>
            <a:off x="924705" y="2444189"/>
            <a:ext cx="524537" cy="524536"/>
            <a:chOff x="2670902" y="4036379"/>
            <a:chExt cx="1178856" cy="1178854"/>
          </a:xfrm>
        </p:grpSpPr>
        <p:sp>
          <p:nvSpPr>
            <p:cNvPr id="330" name="Google Shape;330;p29"/>
            <p:cNvSpPr/>
            <p:nvPr/>
          </p:nvSpPr>
          <p:spPr>
            <a:xfrm>
              <a:off x="2670902" y="4036379"/>
              <a:ext cx="1178856" cy="1178854"/>
            </a:xfrm>
            <a:prstGeom prst="ellipse">
              <a:avLst/>
            </a:prstGeom>
            <a:solidFill>
              <a:schemeClr val="lt1"/>
            </a:solidFill>
            <a:ln cap="flat" cmpd="sng" w="12700">
              <a:solidFill>
                <a:srgbClr val="5D9EA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31" name="Google Shape;331;p29"/>
            <p:cNvPicPr preferRelativeResize="0"/>
            <p:nvPr/>
          </p:nvPicPr>
          <p:blipFill rotWithShape="1">
            <a:blip r:embed="rId5">
              <a:alphaModFix/>
            </a:blip>
            <a:srcRect b="0" l="0" r="0" t="0"/>
            <a:stretch/>
          </p:blipFill>
          <p:spPr>
            <a:xfrm>
              <a:off x="2786107" y="4220564"/>
              <a:ext cx="925743" cy="812849"/>
            </a:xfrm>
            <a:prstGeom prst="rect">
              <a:avLst/>
            </a:prstGeom>
            <a:noFill/>
            <a:ln>
              <a:noFill/>
            </a:ln>
          </p:spPr>
        </p:pic>
      </p:grpSp>
      <p:pic>
        <p:nvPicPr>
          <p:cNvPr descr="Image result for pill symbol" id="332" name="Google Shape;332;p29"/>
          <p:cNvPicPr preferRelativeResize="0"/>
          <p:nvPr/>
        </p:nvPicPr>
        <p:blipFill rotWithShape="1">
          <a:blip r:embed="rId6">
            <a:alphaModFix/>
          </a:blip>
          <a:srcRect b="0" l="0" r="0" t="0"/>
          <a:stretch/>
        </p:blipFill>
        <p:spPr>
          <a:xfrm>
            <a:off x="939864" y="4411833"/>
            <a:ext cx="486538" cy="486538"/>
          </a:xfrm>
          <a:prstGeom prst="ellipse">
            <a:avLst/>
          </a:prstGeom>
          <a:noFill/>
          <a:ln cap="rnd" cmpd="sng" w="12700">
            <a:solidFill>
              <a:srgbClr val="CF9402"/>
            </a:solidFill>
            <a:prstDash val="solid"/>
            <a:round/>
            <a:headEnd len="sm" w="sm" type="none"/>
            <a:tailEnd len="sm" w="sm" type="none"/>
          </a:ln>
          <a:effectLst>
            <a:outerShdw blurRad="381000" sx="-80000" rotWithShape="0" dir="5400000" dist="292100" sy="-18000">
              <a:srgbClr val="000000">
                <a:alpha val="21960"/>
              </a:srgbClr>
            </a:outerShdw>
          </a:effectLst>
        </p:spPr>
      </p:pic>
      <p:grpSp>
        <p:nvGrpSpPr>
          <p:cNvPr id="333" name="Google Shape;333;p29"/>
          <p:cNvGrpSpPr/>
          <p:nvPr/>
        </p:nvGrpSpPr>
        <p:grpSpPr>
          <a:xfrm>
            <a:off x="924666" y="3748639"/>
            <a:ext cx="524175" cy="524173"/>
            <a:chOff x="1007474" y="3852954"/>
            <a:chExt cx="380145" cy="380145"/>
          </a:xfrm>
        </p:grpSpPr>
        <p:sp>
          <p:nvSpPr>
            <p:cNvPr id="334" name="Google Shape;334;p29"/>
            <p:cNvSpPr/>
            <p:nvPr/>
          </p:nvSpPr>
          <p:spPr>
            <a:xfrm>
              <a:off x="1007474" y="3852954"/>
              <a:ext cx="380145" cy="380145"/>
            </a:xfrm>
            <a:prstGeom prst="ellipse">
              <a:avLst/>
            </a:prstGeom>
            <a:solidFill>
              <a:schemeClr val="lt1"/>
            </a:solidFill>
            <a:ln cap="flat" cmpd="sng" w="12700">
              <a:solidFill>
                <a:srgbClr val="6F9B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Related image" id="335" name="Google Shape;335;p29"/>
            <p:cNvPicPr preferRelativeResize="0"/>
            <p:nvPr/>
          </p:nvPicPr>
          <p:blipFill rotWithShape="1">
            <a:blip r:embed="rId7">
              <a:alphaModFix/>
            </a:blip>
            <a:srcRect b="0" l="0" r="0" t="0"/>
            <a:stretch/>
          </p:blipFill>
          <p:spPr>
            <a:xfrm>
              <a:off x="1030649" y="3876200"/>
              <a:ext cx="352850" cy="352850"/>
            </a:xfrm>
            <a:prstGeom prst="rect">
              <a:avLst/>
            </a:prstGeom>
            <a:noFill/>
            <a:ln>
              <a:noFill/>
            </a:ln>
          </p:spPr>
        </p:pic>
      </p:grpSp>
      <p:sp>
        <p:nvSpPr>
          <p:cNvPr id="336" name="Google Shape;336;p29"/>
          <p:cNvSpPr txBox="1"/>
          <p:nvPr/>
        </p:nvSpPr>
        <p:spPr>
          <a:xfrm>
            <a:off x="64305" y="515121"/>
            <a:ext cx="495551" cy="492443"/>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lang="en-GB" sz="3200">
                <a:solidFill>
                  <a:srgbClr val="215B6B"/>
                </a:solidFill>
                <a:latin typeface="Impact"/>
                <a:ea typeface="Impact"/>
                <a:cs typeface="Impact"/>
                <a:sym typeface="Impact"/>
              </a:rPr>
              <a:t>2.1</a:t>
            </a:r>
            <a:endParaRPr sz="3200">
              <a:solidFill>
                <a:srgbClr val="215B6B"/>
              </a:solidFill>
              <a:latin typeface="Impact"/>
              <a:ea typeface="Impact"/>
              <a:cs typeface="Impact"/>
              <a:sym typeface="Impact"/>
            </a:endParaRPr>
          </a:p>
        </p:txBody>
      </p:sp>
      <p:grpSp>
        <p:nvGrpSpPr>
          <p:cNvPr id="337" name="Google Shape;337;p29"/>
          <p:cNvGrpSpPr/>
          <p:nvPr/>
        </p:nvGrpSpPr>
        <p:grpSpPr>
          <a:xfrm>
            <a:off x="283287" y="1087796"/>
            <a:ext cx="605002" cy="112353"/>
            <a:chOff x="283287" y="1087796"/>
            <a:chExt cx="605002" cy="112353"/>
          </a:xfrm>
        </p:grpSpPr>
        <p:grpSp>
          <p:nvGrpSpPr>
            <p:cNvPr id="338" name="Google Shape;338;p29"/>
            <p:cNvGrpSpPr/>
            <p:nvPr/>
          </p:nvGrpSpPr>
          <p:grpSpPr>
            <a:xfrm flipH="1">
              <a:off x="283287" y="1087796"/>
              <a:ext cx="276569" cy="112353"/>
              <a:chOff x="283287" y="1087796"/>
              <a:chExt cx="276569" cy="112353"/>
            </a:xfrm>
          </p:grpSpPr>
          <p:sp>
            <p:nvSpPr>
              <p:cNvPr id="339" name="Google Shape;339;p29"/>
              <p:cNvSpPr/>
              <p:nvPr/>
            </p:nvSpPr>
            <p:spPr>
              <a:xfrm>
                <a:off x="283287" y="1087796"/>
                <a:ext cx="112353" cy="112353"/>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0" name="Google Shape;340;p29"/>
              <p:cNvSpPr/>
              <p:nvPr/>
            </p:nvSpPr>
            <p:spPr>
              <a:xfrm>
                <a:off x="447503" y="1087796"/>
                <a:ext cx="112353" cy="112353"/>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41" name="Google Shape;341;p29"/>
            <p:cNvSpPr/>
            <p:nvPr/>
          </p:nvSpPr>
          <p:spPr>
            <a:xfrm>
              <a:off x="611720" y="1087796"/>
              <a:ext cx="112353" cy="112353"/>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2" name="Google Shape;342;p29"/>
            <p:cNvSpPr/>
            <p:nvPr/>
          </p:nvSpPr>
          <p:spPr>
            <a:xfrm>
              <a:off x="775936" y="1087796"/>
              <a:ext cx="112353" cy="112353"/>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43" name="Google Shape;343;p29"/>
          <p:cNvSpPr txBox="1"/>
          <p:nvPr/>
        </p:nvSpPr>
        <p:spPr>
          <a:xfrm>
            <a:off x="2824796" y="6566203"/>
            <a:ext cx="5606829" cy="223138"/>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Clr>
                <a:srgbClr val="595959"/>
              </a:buClr>
              <a:buSzPts val="1000"/>
              <a:buFont typeface="Noto Sans Symbols"/>
              <a:buNone/>
            </a:pPr>
            <a:r>
              <a:rPr lang="en-GB" sz="1000">
                <a:solidFill>
                  <a:srgbClr val="595959"/>
                </a:solidFill>
                <a:latin typeface="Calibri"/>
                <a:ea typeface="Calibri"/>
                <a:cs typeface="Calibri"/>
                <a:sym typeface="Calibri"/>
              </a:rPr>
              <a:t>The 16</a:t>
            </a:r>
            <a:r>
              <a:rPr baseline="30000" lang="en-GB" sz="1000">
                <a:solidFill>
                  <a:srgbClr val="595959"/>
                </a:solidFill>
                <a:latin typeface="Calibri"/>
                <a:ea typeface="Calibri"/>
                <a:cs typeface="Calibri"/>
                <a:sym typeface="Calibri"/>
              </a:rPr>
              <a:t>th</a:t>
            </a:r>
            <a:r>
              <a:rPr lang="en-GB" sz="1000">
                <a:solidFill>
                  <a:srgbClr val="595959"/>
                </a:solidFill>
                <a:latin typeface="Calibri"/>
                <a:ea typeface="Calibri"/>
                <a:cs typeface="Calibri"/>
                <a:sym typeface="Calibri"/>
              </a:rPr>
              <a:t> Annual Meeting of the Lebanese Paediatric Societies </a:t>
            </a:r>
            <a:r>
              <a:rPr lang="en-GB" sz="1000">
                <a:solidFill>
                  <a:srgbClr val="000000"/>
                </a:solidFill>
                <a:latin typeface="Calibri"/>
                <a:ea typeface="Calibri"/>
                <a:cs typeface="Calibri"/>
                <a:sym typeface="Calibri"/>
              </a:rPr>
              <a:t>| </a:t>
            </a:r>
            <a:r>
              <a:rPr lang="en-GB" sz="1000">
                <a:solidFill>
                  <a:schemeClr val="accent6"/>
                </a:solidFill>
                <a:latin typeface="Calibri"/>
                <a:ea typeface="Calibri"/>
                <a:cs typeface="Calibri"/>
                <a:sym typeface="Calibri"/>
              </a:rPr>
              <a:t>13 - 14 September, 2019 | Beirut - Lebanon</a:t>
            </a:r>
            <a:r>
              <a:rPr lang="en-GB" sz="1000">
                <a:solidFill>
                  <a:srgbClr val="595959"/>
                </a:solidFill>
                <a:latin typeface="Calibri"/>
                <a:ea typeface="Calibri"/>
                <a:cs typeface="Calibri"/>
                <a:sym typeface="Calibri"/>
              </a:rPr>
              <a:t> </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7"/>
                                        </p:tgtEl>
                                        <p:attrNameLst>
                                          <p:attrName>style.visibility</p:attrName>
                                        </p:attrNameLst>
                                      </p:cBhvr>
                                      <p:to>
                                        <p:strVal val="visible"/>
                                      </p:to>
                                    </p:set>
                                    <p:anim calcmode="lin" valueType="num">
                                      <p:cBhvr additive="base">
                                        <p:cTn dur="500"/>
                                        <p:tgtEl>
                                          <p:spTgt spid="317"/>
                                        </p:tgtEl>
                                        <p:attrNameLst>
                                          <p:attrName>ppt_w</p:attrName>
                                        </p:attrNameLst>
                                      </p:cBhvr>
                                      <p:tavLst>
                                        <p:tav fmla="" tm="0">
                                          <p:val>
                                            <p:strVal val="0"/>
                                          </p:val>
                                        </p:tav>
                                        <p:tav fmla="" tm="100000">
                                          <p:val>
                                            <p:strVal val="#ppt_w"/>
                                          </p:val>
                                        </p:tav>
                                      </p:tavLst>
                                    </p:anim>
                                    <p:anim calcmode="lin" valueType="num">
                                      <p:cBhvr additive="base">
                                        <p:cTn dur="500"/>
                                        <p:tgtEl>
                                          <p:spTgt spid="31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30"/>
          <p:cNvSpPr txBox="1"/>
          <p:nvPr/>
        </p:nvSpPr>
        <p:spPr>
          <a:xfrm>
            <a:off x="624346" y="2310142"/>
            <a:ext cx="5841939" cy="332399"/>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b="1" lang="en-GB" sz="2400">
                <a:solidFill>
                  <a:srgbClr val="215B6B"/>
                </a:solidFill>
                <a:latin typeface="Arial"/>
                <a:ea typeface="Arial"/>
                <a:cs typeface="Arial"/>
                <a:sym typeface="Arial"/>
              </a:rPr>
              <a:t>Number of cases prevented</a:t>
            </a:r>
            <a:endParaRPr/>
          </a:p>
        </p:txBody>
      </p:sp>
      <p:sp>
        <p:nvSpPr>
          <p:cNvPr id="350" name="Google Shape;350;p30"/>
          <p:cNvSpPr txBox="1"/>
          <p:nvPr/>
        </p:nvSpPr>
        <p:spPr>
          <a:xfrm>
            <a:off x="624345" y="2657706"/>
            <a:ext cx="5860415" cy="498598"/>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b="1" lang="en-GB" sz="2400">
                <a:solidFill>
                  <a:srgbClr val="215B6B"/>
                </a:solidFill>
                <a:latin typeface="Arial"/>
                <a:ea typeface="Arial"/>
                <a:cs typeface="Arial"/>
                <a:sym typeface="Arial"/>
              </a:rPr>
              <a:t>per</a:t>
            </a:r>
            <a:r>
              <a:rPr lang="en-GB" sz="2800">
                <a:solidFill>
                  <a:srgbClr val="215B6B"/>
                </a:solidFill>
                <a:latin typeface="Arial"/>
                <a:ea typeface="Arial"/>
                <a:cs typeface="Arial"/>
                <a:sym typeface="Arial"/>
              </a:rPr>
              <a:t> </a:t>
            </a:r>
            <a:r>
              <a:rPr lang="en-GB" sz="3600">
                <a:solidFill>
                  <a:srgbClr val="215B6B"/>
                </a:solidFill>
                <a:latin typeface="Impact"/>
                <a:ea typeface="Impact"/>
                <a:cs typeface="Impact"/>
                <a:sym typeface="Impact"/>
              </a:rPr>
              <a:t>1000</a:t>
            </a:r>
            <a:r>
              <a:rPr lang="en-GB" sz="2800">
                <a:solidFill>
                  <a:srgbClr val="215B6B"/>
                </a:solidFill>
                <a:latin typeface="Arial"/>
                <a:ea typeface="Arial"/>
                <a:cs typeface="Arial"/>
                <a:sym typeface="Arial"/>
              </a:rPr>
              <a:t> </a:t>
            </a:r>
            <a:r>
              <a:rPr b="1" lang="en-GB" sz="2400">
                <a:solidFill>
                  <a:srgbClr val="215B6B"/>
                </a:solidFill>
                <a:latin typeface="Arial"/>
                <a:ea typeface="Arial"/>
                <a:cs typeface="Arial"/>
                <a:sym typeface="Arial"/>
              </a:rPr>
              <a:t>babies vaccinated</a:t>
            </a:r>
            <a:r>
              <a:rPr b="1" baseline="30000" lang="en-GB" sz="2400">
                <a:solidFill>
                  <a:srgbClr val="215B6B"/>
                </a:solidFill>
                <a:latin typeface="Arial"/>
                <a:ea typeface="Arial"/>
                <a:cs typeface="Arial"/>
                <a:sym typeface="Arial"/>
              </a:rPr>
              <a:t>*1</a:t>
            </a:r>
            <a:endParaRPr/>
          </a:p>
        </p:txBody>
      </p:sp>
      <p:cxnSp>
        <p:nvCxnSpPr>
          <p:cNvPr id="351" name="Google Shape;351;p30"/>
          <p:cNvCxnSpPr/>
          <p:nvPr/>
        </p:nvCxnSpPr>
        <p:spPr>
          <a:xfrm>
            <a:off x="0" y="3271069"/>
            <a:ext cx="12188825" cy="0"/>
          </a:xfrm>
          <a:prstGeom prst="straightConnector1">
            <a:avLst/>
          </a:prstGeom>
          <a:noFill/>
          <a:ln cap="flat" cmpd="sng" w="28575">
            <a:solidFill>
              <a:srgbClr val="69BCD1"/>
            </a:solidFill>
            <a:prstDash val="solid"/>
            <a:round/>
            <a:headEnd len="sm" w="sm" type="none"/>
            <a:tailEnd len="sm" w="sm" type="none"/>
          </a:ln>
        </p:spPr>
      </p:cxnSp>
      <p:cxnSp>
        <p:nvCxnSpPr>
          <p:cNvPr id="352" name="Google Shape;352;p30"/>
          <p:cNvCxnSpPr/>
          <p:nvPr/>
        </p:nvCxnSpPr>
        <p:spPr>
          <a:xfrm>
            <a:off x="0" y="2182498"/>
            <a:ext cx="6552341" cy="0"/>
          </a:xfrm>
          <a:prstGeom prst="straightConnector1">
            <a:avLst/>
          </a:prstGeom>
          <a:noFill/>
          <a:ln cap="flat" cmpd="sng" w="28575">
            <a:solidFill>
              <a:schemeClr val="lt1"/>
            </a:solidFill>
            <a:prstDash val="solid"/>
            <a:round/>
            <a:headEnd len="sm" w="sm" type="none"/>
            <a:tailEnd len="sm" w="sm" type="none"/>
          </a:ln>
        </p:spPr>
      </p:cxnSp>
      <p:sp>
        <p:nvSpPr>
          <p:cNvPr id="353" name="Google Shape;353;p30"/>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800"/>
              <a:buFont typeface="Arial"/>
              <a:buNone/>
            </a:pPr>
            <a:r>
              <a:rPr i="1" lang="en-GB"/>
              <a:t>Synflorix</a:t>
            </a:r>
            <a:r>
              <a:rPr lang="en-GB"/>
              <a:t>: helps to prevent a large number</a:t>
            </a:r>
            <a:br>
              <a:rPr lang="en-GB"/>
            </a:br>
            <a:r>
              <a:rPr lang="en-GB"/>
              <a:t>of pneumococcal-related events</a:t>
            </a:r>
            <a:r>
              <a:rPr baseline="30000" lang="en-GB"/>
              <a:t>1</a:t>
            </a:r>
            <a:endParaRPr/>
          </a:p>
        </p:txBody>
      </p:sp>
      <p:sp>
        <p:nvSpPr>
          <p:cNvPr id="354" name="Google Shape;354;p30"/>
          <p:cNvSpPr txBox="1"/>
          <p:nvPr/>
        </p:nvSpPr>
        <p:spPr>
          <a:xfrm>
            <a:off x="261938" y="5890833"/>
            <a:ext cx="10045700" cy="741742"/>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6600"/>
              </a:buClr>
              <a:buSzPts val="800"/>
              <a:buFont typeface="Arial"/>
              <a:buNone/>
            </a:pPr>
            <a:r>
              <a:rPr lang="en-GB" sz="800">
                <a:solidFill>
                  <a:srgbClr val="595959"/>
                </a:solidFill>
                <a:latin typeface="Arial"/>
                <a:ea typeface="Arial"/>
                <a:cs typeface="Arial"/>
                <a:sym typeface="Arial"/>
              </a:rPr>
              <a:t>The same results were first published in Palmu AA, et al. Vaccine. 2018. The figure has been independently created by GSK from the original data. </a:t>
            </a:r>
            <a:br>
              <a:rPr lang="en-GB" sz="800">
                <a:solidFill>
                  <a:srgbClr val="595959"/>
                </a:solidFill>
                <a:latin typeface="Arial"/>
                <a:ea typeface="Arial"/>
                <a:cs typeface="Arial"/>
                <a:sym typeface="Arial"/>
              </a:rPr>
            </a:br>
            <a:r>
              <a:rPr lang="en-GB" sz="800">
                <a:solidFill>
                  <a:srgbClr val="595959"/>
                </a:solidFill>
                <a:latin typeface="Arial"/>
                <a:ea typeface="Arial"/>
                <a:cs typeface="Arial"/>
                <a:sym typeface="Arial"/>
              </a:rPr>
              <a:t>* Based on number needed to vaccinate (NNV) data: 671 for IPD; 185 for pneumonia; 44 for serious AOM; 5 for antimicrobial purchases.</a:t>
            </a:r>
            <a:br>
              <a:rPr lang="en-GB" sz="800">
                <a:solidFill>
                  <a:srgbClr val="595959"/>
                </a:solidFill>
                <a:latin typeface="Arial"/>
                <a:ea typeface="Arial"/>
                <a:cs typeface="Arial"/>
                <a:sym typeface="Arial"/>
              </a:rPr>
            </a:br>
            <a:r>
              <a:rPr lang="en-GB" sz="800">
                <a:solidFill>
                  <a:srgbClr val="595959"/>
                </a:solidFill>
                <a:latin typeface="Arial"/>
                <a:ea typeface="Arial"/>
                <a:cs typeface="Arial"/>
                <a:sym typeface="Arial"/>
              </a:rPr>
              <a:t>† Requiring tympanostomy tube surgery.</a:t>
            </a:r>
            <a:endParaRPr/>
          </a:p>
          <a:p>
            <a:pPr indent="0" lvl="0" marL="0" marR="0" rtl="0" algn="l">
              <a:lnSpc>
                <a:spcPct val="90000"/>
              </a:lnSpc>
              <a:spcBef>
                <a:spcPts val="300"/>
              </a:spcBef>
              <a:spcAft>
                <a:spcPts val="0"/>
              </a:spcAft>
              <a:buClr>
                <a:srgbClr val="FF6600"/>
              </a:buClr>
              <a:buSzPts val="800"/>
              <a:buFont typeface="Arial"/>
              <a:buNone/>
            </a:pPr>
            <a:r>
              <a:rPr lang="en-GB" sz="800">
                <a:solidFill>
                  <a:srgbClr val="595959"/>
                </a:solidFill>
                <a:latin typeface="Arial"/>
                <a:ea typeface="Arial"/>
                <a:cs typeface="Arial"/>
                <a:sym typeface="Arial"/>
              </a:rPr>
              <a:t>‡ For upper respiratory tract infection, mostly AOM.</a:t>
            </a:r>
            <a:br>
              <a:rPr lang="en-GB" sz="800">
                <a:solidFill>
                  <a:srgbClr val="595959"/>
                </a:solidFill>
                <a:latin typeface="Arial"/>
                <a:ea typeface="Arial"/>
                <a:cs typeface="Arial"/>
                <a:sym typeface="Arial"/>
              </a:rPr>
            </a:br>
            <a:r>
              <a:rPr b="1" lang="en-GB" sz="800">
                <a:solidFill>
                  <a:srgbClr val="595959"/>
                </a:solidFill>
                <a:latin typeface="Arial"/>
                <a:ea typeface="Arial"/>
                <a:cs typeface="Arial"/>
                <a:sym typeface="Arial"/>
              </a:rPr>
              <a:t>AOM</a:t>
            </a:r>
            <a:r>
              <a:rPr lang="en-GB" sz="800">
                <a:solidFill>
                  <a:srgbClr val="595959"/>
                </a:solidFill>
                <a:latin typeface="Arial"/>
                <a:ea typeface="Arial"/>
                <a:cs typeface="Arial"/>
                <a:sym typeface="Arial"/>
              </a:rPr>
              <a:t>, acute otitis media; </a:t>
            </a:r>
            <a:r>
              <a:rPr b="1" lang="en-GB" sz="800">
                <a:solidFill>
                  <a:srgbClr val="595959"/>
                </a:solidFill>
                <a:latin typeface="Arial"/>
                <a:ea typeface="Arial"/>
                <a:cs typeface="Arial"/>
                <a:sym typeface="Arial"/>
              </a:rPr>
              <a:t>FinIP</a:t>
            </a:r>
            <a:r>
              <a:rPr lang="en-GB" sz="800">
                <a:solidFill>
                  <a:srgbClr val="595959"/>
                </a:solidFill>
                <a:latin typeface="Arial"/>
                <a:ea typeface="Arial"/>
                <a:cs typeface="Arial"/>
                <a:sym typeface="Arial"/>
              </a:rPr>
              <a:t>, Finnish Invasive Pneumococcal disease study; </a:t>
            </a:r>
            <a:r>
              <a:rPr b="1" lang="en-GB" sz="800">
                <a:solidFill>
                  <a:srgbClr val="595959"/>
                </a:solidFill>
                <a:latin typeface="Arial"/>
                <a:ea typeface="Arial"/>
                <a:cs typeface="Arial"/>
                <a:sym typeface="Arial"/>
              </a:rPr>
              <a:t>IPD</a:t>
            </a:r>
            <a:r>
              <a:rPr lang="en-GB" sz="800">
                <a:solidFill>
                  <a:srgbClr val="595959"/>
                </a:solidFill>
                <a:latin typeface="Arial"/>
                <a:ea typeface="Arial"/>
                <a:cs typeface="Arial"/>
                <a:sym typeface="Arial"/>
              </a:rPr>
              <a:t>, invasive pneumococcal disease.</a:t>
            </a:r>
            <a:endParaRPr/>
          </a:p>
          <a:p>
            <a:pPr indent="0" lvl="0" marL="0" marR="0" rtl="0" algn="l">
              <a:lnSpc>
                <a:spcPct val="90000"/>
              </a:lnSpc>
              <a:spcBef>
                <a:spcPts val="300"/>
              </a:spcBef>
              <a:spcAft>
                <a:spcPts val="0"/>
              </a:spcAft>
              <a:buClr>
                <a:srgbClr val="FF6600"/>
              </a:buClr>
              <a:buSzPts val="800"/>
              <a:buFont typeface="Arial"/>
              <a:buNone/>
            </a:pPr>
            <a:r>
              <a:rPr lang="en-GB" sz="800">
                <a:solidFill>
                  <a:srgbClr val="595959"/>
                </a:solidFill>
                <a:latin typeface="Arial"/>
                <a:ea typeface="Arial"/>
                <a:cs typeface="Arial"/>
                <a:sym typeface="Arial"/>
              </a:rPr>
              <a:t>1. Palmu AA, et al. Vaccine. 2018;36:1816-1822.</a:t>
            </a:r>
            <a:endParaRPr/>
          </a:p>
        </p:txBody>
      </p:sp>
      <p:sp>
        <p:nvSpPr>
          <p:cNvPr id="355" name="Google Shape;355;p30"/>
          <p:cNvSpPr/>
          <p:nvPr/>
        </p:nvSpPr>
        <p:spPr>
          <a:xfrm flipH="1" rot="-5400000">
            <a:off x="11374055" y="673855"/>
            <a:ext cx="653134" cy="976406"/>
          </a:xfrm>
          <a:prstGeom prst="round2SameRect">
            <a:avLst>
              <a:gd fmla="val 50000" name="adj1"/>
              <a:gd fmla="val 0" name="adj2"/>
            </a:avLst>
          </a:prstGeom>
          <a:solidFill>
            <a:srgbClr val="FFFFFF">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56" name="Google Shape;356;p30"/>
          <p:cNvPicPr preferRelativeResize="0"/>
          <p:nvPr/>
        </p:nvPicPr>
        <p:blipFill rotWithShape="1">
          <a:blip r:embed="rId3">
            <a:alphaModFix/>
          </a:blip>
          <a:srcRect b="0" l="0" r="0" t="0"/>
          <a:stretch/>
        </p:blipFill>
        <p:spPr>
          <a:xfrm>
            <a:off x="11308542" y="925405"/>
            <a:ext cx="473304" cy="473304"/>
          </a:xfrm>
          <a:prstGeom prst="ellipse">
            <a:avLst/>
          </a:prstGeom>
          <a:noFill/>
          <a:ln cap="rnd" cmpd="sng" w="28575">
            <a:solidFill>
              <a:schemeClr val="lt1"/>
            </a:solidFill>
            <a:prstDash val="solid"/>
            <a:round/>
            <a:headEnd len="sm" w="sm" type="none"/>
            <a:tailEnd len="sm" w="sm" type="none"/>
          </a:ln>
          <a:effectLst>
            <a:outerShdw blurRad="139700" rotWithShape="0" algn="ctr">
              <a:srgbClr val="215B6B">
                <a:alpha val="40000"/>
              </a:srgbClr>
            </a:outerShdw>
          </a:effectLst>
        </p:spPr>
      </p:pic>
      <p:sp>
        <p:nvSpPr>
          <p:cNvPr id="357" name="Google Shape;357;p30"/>
          <p:cNvSpPr txBox="1"/>
          <p:nvPr/>
        </p:nvSpPr>
        <p:spPr>
          <a:xfrm>
            <a:off x="585788" y="1412875"/>
            <a:ext cx="6862520" cy="249299"/>
          </a:xfrm>
          <a:prstGeom prst="rect">
            <a:avLst/>
          </a:prstGeom>
          <a:noFill/>
          <a:ln>
            <a:noFill/>
          </a:ln>
        </p:spPr>
        <p:txBody>
          <a:bodyPr anchorCtr="0" anchor="t" bIns="0" lIns="0" spcFirstLastPara="1" rIns="0" wrap="square" tIns="0">
            <a:noAutofit/>
          </a:bodyPr>
          <a:lstStyle/>
          <a:p>
            <a:pPr indent="0" lvl="1" marL="0" marR="0" rtl="0" algn="l">
              <a:lnSpc>
                <a:spcPct val="90000"/>
              </a:lnSpc>
              <a:spcBef>
                <a:spcPts val="0"/>
              </a:spcBef>
              <a:spcAft>
                <a:spcPts val="0"/>
              </a:spcAft>
              <a:buClr>
                <a:schemeClr val="accent3"/>
              </a:buClr>
              <a:buSzPts val="1800"/>
              <a:buFont typeface="Noto Sans Symbols"/>
              <a:buNone/>
            </a:pPr>
            <a:r>
              <a:rPr b="0" i="0" lang="en-GB" sz="1800" u="none" cap="none" strike="noStrike">
                <a:solidFill>
                  <a:schemeClr val="accent5"/>
                </a:solidFill>
                <a:latin typeface="Arial"/>
                <a:ea typeface="Arial"/>
                <a:cs typeface="Arial"/>
                <a:sym typeface="Arial"/>
              </a:rPr>
              <a:t>Vaccine probe study based on FinIP (&gt;30,000 vaccinated infants)</a:t>
            </a:r>
            <a:r>
              <a:rPr b="0" baseline="30000" i="0" lang="en-GB" sz="1800" u="none" cap="none" strike="noStrike">
                <a:solidFill>
                  <a:schemeClr val="accent5"/>
                </a:solidFill>
                <a:latin typeface="Arial"/>
                <a:ea typeface="Arial"/>
                <a:cs typeface="Arial"/>
                <a:sym typeface="Arial"/>
              </a:rPr>
              <a:t>1</a:t>
            </a:r>
            <a:endParaRPr b="0" baseline="30000" i="0" sz="1800" u="none" cap="none" strike="noStrike">
              <a:solidFill>
                <a:schemeClr val="accent5"/>
              </a:solidFill>
              <a:latin typeface="Arial"/>
              <a:ea typeface="Arial"/>
              <a:cs typeface="Arial"/>
              <a:sym typeface="Arial"/>
            </a:endParaRPr>
          </a:p>
        </p:txBody>
      </p:sp>
      <p:grpSp>
        <p:nvGrpSpPr>
          <p:cNvPr id="358" name="Google Shape;358;p30"/>
          <p:cNvGrpSpPr/>
          <p:nvPr/>
        </p:nvGrpSpPr>
        <p:grpSpPr>
          <a:xfrm>
            <a:off x="283287" y="1087796"/>
            <a:ext cx="605002" cy="112353"/>
            <a:chOff x="384140" y="1087797"/>
            <a:chExt cx="489288" cy="90864"/>
          </a:xfrm>
        </p:grpSpPr>
        <p:sp>
          <p:nvSpPr>
            <p:cNvPr id="359" name="Google Shape;359;p30"/>
            <p:cNvSpPr/>
            <p:nvPr/>
          </p:nvSpPr>
          <p:spPr>
            <a:xfrm>
              <a:off x="384140" y="1087797"/>
              <a:ext cx="90864" cy="90864"/>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0" name="Google Shape;360;p30"/>
            <p:cNvSpPr/>
            <p:nvPr/>
          </p:nvSpPr>
          <p:spPr>
            <a:xfrm>
              <a:off x="516948" y="1087797"/>
              <a:ext cx="90864" cy="90864"/>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1" name="Google Shape;361;p30"/>
            <p:cNvSpPr/>
            <p:nvPr/>
          </p:nvSpPr>
          <p:spPr>
            <a:xfrm>
              <a:off x="649756" y="1087797"/>
              <a:ext cx="90864" cy="90864"/>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2" name="Google Shape;362;p30"/>
            <p:cNvSpPr/>
            <p:nvPr/>
          </p:nvSpPr>
          <p:spPr>
            <a:xfrm>
              <a:off x="782564" y="1087797"/>
              <a:ext cx="90864" cy="90864"/>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363" name="Google Shape;363;p30"/>
          <p:cNvGrpSpPr/>
          <p:nvPr/>
        </p:nvGrpSpPr>
        <p:grpSpPr>
          <a:xfrm>
            <a:off x="10929568" y="1578539"/>
            <a:ext cx="1096573" cy="1951792"/>
            <a:chOff x="11075229" y="1578539"/>
            <a:chExt cx="950912" cy="1692530"/>
          </a:xfrm>
        </p:grpSpPr>
        <p:sp>
          <p:nvSpPr>
            <p:cNvPr id="364" name="Google Shape;364;p30"/>
            <p:cNvSpPr/>
            <p:nvPr/>
          </p:nvSpPr>
          <p:spPr>
            <a:xfrm>
              <a:off x="11075229" y="1578539"/>
              <a:ext cx="950912" cy="1692530"/>
            </a:xfrm>
            <a:custGeom>
              <a:rect b="b" l="l" r="r" t="t"/>
              <a:pathLst>
                <a:path extrusionOk="0" h="185" w="104">
                  <a:moveTo>
                    <a:pt x="82" y="171"/>
                  </a:moveTo>
                  <a:cubicBezTo>
                    <a:pt x="82" y="168"/>
                    <a:pt x="82" y="168"/>
                    <a:pt x="82" y="168"/>
                  </a:cubicBezTo>
                  <a:cubicBezTo>
                    <a:pt x="86" y="164"/>
                    <a:pt x="86" y="164"/>
                    <a:pt x="86" y="164"/>
                  </a:cubicBezTo>
                  <a:cubicBezTo>
                    <a:pt x="89" y="163"/>
                    <a:pt x="89" y="163"/>
                    <a:pt x="89" y="163"/>
                  </a:cubicBezTo>
                  <a:cubicBezTo>
                    <a:pt x="92" y="158"/>
                    <a:pt x="92" y="158"/>
                    <a:pt x="92" y="158"/>
                  </a:cubicBezTo>
                  <a:cubicBezTo>
                    <a:pt x="95" y="153"/>
                    <a:pt x="95" y="153"/>
                    <a:pt x="95" y="153"/>
                  </a:cubicBezTo>
                  <a:cubicBezTo>
                    <a:pt x="97" y="148"/>
                    <a:pt x="97" y="148"/>
                    <a:pt x="97" y="148"/>
                  </a:cubicBezTo>
                  <a:cubicBezTo>
                    <a:pt x="101" y="141"/>
                    <a:pt x="101" y="141"/>
                    <a:pt x="101" y="141"/>
                  </a:cubicBezTo>
                  <a:cubicBezTo>
                    <a:pt x="104" y="134"/>
                    <a:pt x="104" y="134"/>
                    <a:pt x="104" y="134"/>
                  </a:cubicBezTo>
                  <a:cubicBezTo>
                    <a:pt x="103" y="131"/>
                    <a:pt x="103" y="131"/>
                    <a:pt x="103" y="131"/>
                  </a:cubicBezTo>
                  <a:cubicBezTo>
                    <a:pt x="99" y="126"/>
                    <a:pt x="99" y="126"/>
                    <a:pt x="99" y="126"/>
                  </a:cubicBezTo>
                  <a:cubicBezTo>
                    <a:pt x="96" y="125"/>
                    <a:pt x="96" y="125"/>
                    <a:pt x="96" y="125"/>
                  </a:cubicBezTo>
                  <a:cubicBezTo>
                    <a:pt x="91" y="118"/>
                    <a:pt x="91" y="118"/>
                    <a:pt x="91" y="118"/>
                  </a:cubicBezTo>
                  <a:cubicBezTo>
                    <a:pt x="92" y="115"/>
                    <a:pt x="92" y="115"/>
                    <a:pt x="92" y="115"/>
                  </a:cubicBezTo>
                  <a:cubicBezTo>
                    <a:pt x="94" y="112"/>
                    <a:pt x="94" y="112"/>
                    <a:pt x="94" y="112"/>
                  </a:cubicBezTo>
                  <a:cubicBezTo>
                    <a:pt x="94" y="109"/>
                    <a:pt x="94" y="109"/>
                    <a:pt x="94" y="109"/>
                  </a:cubicBezTo>
                  <a:cubicBezTo>
                    <a:pt x="91" y="107"/>
                    <a:pt x="91" y="107"/>
                    <a:pt x="91" y="107"/>
                  </a:cubicBezTo>
                  <a:cubicBezTo>
                    <a:pt x="90" y="105"/>
                    <a:pt x="90" y="105"/>
                    <a:pt x="90" y="105"/>
                  </a:cubicBezTo>
                  <a:cubicBezTo>
                    <a:pt x="89" y="101"/>
                    <a:pt x="89" y="101"/>
                    <a:pt x="89" y="101"/>
                  </a:cubicBezTo>
                  <a:cubicBezTo>
                    <a:pt x="90" y="100"/>
                    <a:pt x="90" y="100"/>
                    <a:pt x="90" y="100"/>
                  </a:cubicBezTo>
                  <a:cubicBezTo>
                    <a:pt x="89" y="98"/>
                    <a:pt x="89" y="98"/>
                    <a:pt x="89" y="98"/>
                  </a:cubicBezTo>
                  <a:cubicBezTo>
                    <a:pt x="87" y="97"/>
                    <a:pt x="87" y="97"/>
                    <a:pt x="87" y="97"/>
                  </a:cubicBezTo>
                  <a:cubicBezTo>
                    <a:pt x="86" y="96"/>
                    <a:pt x="86" y="96"/>
                    <a:pt x="86" y="96"/>
                  </a:cubicBezTo>
                  <a:cubicBezTo>
                    <a:pt x="86" y="92"/>
                    <a:pt x="86" y="92"/>
                    <a:pt x="86" y="92"/>
                  </a:cubicBezTo>
                  <a:cubicBezTo>
                    <a:pt x="87" y="90"/>
                    <a:pt x="87" y="90"/>
                    <a:pt x="87" y="90"/>
                  </a:cubicBezTo>
                  <a:cubicBezTo>
                    <a:pt x="85" y="90"/>
                    <a:pt x="85" y="90"/>
                    <a:pt x="85" y="90"/>
                  </a:cubicBezTo>
                  <a:cubicBezTo>
                    <a:pt x="85" y="88"/>
                    <a:pt x="85" y="88"/>
                    <a:pt x="85" y="88"/>
                  </a:cubicBezTo>
                  <a:cubicBezTo>
                    <a:pt x="85" y="81"/>
                    <a:pt x="85" y="81"/>
                    <a:pt x="85" y="81"/>
                  </a:cubicBezTo>
                  <a:cubicBezTo>
                    <a:pt x="87" y="81"/>
                    <a:pt x="87" y="81"/>
                    <a:pt x="87" y="81"/>
                  </a:cubicBezTo>
                  <a:cubicBezTo>
                    <a:pt x="83" y="70"/>
                    <a:pt x="83" y="70"/>
                    <a:pt x="83" y="70"/>
                  </a:cubicBezTo>
                  <a:cubicBezTo>
                    <a:pt x="78" y="63"/>
                    <a:pt x="78" y="63"/>
                    <a:pt x="78" y="63"/>
                  </a:cubicBezTo>
                  <a:cubicBezTo>
                    <a:pt x="77" y="60"/>
                    <a:pt x="77" y="60"/>
                    <a:pt x="77" y="60"/>
                  </a:cubicBezTo>
                  <a:cubicBezTo>
                    <a:pt x="75" y="57"/>
                    <a:pt x="75" y="57"/>
                    <a:pt x="75" y="57"/>
                  </a:cubicBezTo>
                  <a:cubicBezTo>
                    <a:pt x="77" y="52"/>
                    <a:pt x="77" y="52"/>
                    <a:pt x="77" y="52"/>
                  </a:cubicBezTo>
                  <a:cubicBezTo>
                    <a:pt x="79" y="49"/>
                    <a:pt x="79" y="49"/>
                    <a:pt x="79" y="49"/>
                  </a:cubicBezTo>
                  <a:cubicBezTo>
                    <a:pt x="80" y="46"/>
                    <a:pt x="80" y="46"/>
                    <a:pt x="80" y="46"/>
                  </a:cubicBezTo>
                  <a:cubicBezTo>
                    <a:pt x="78" y="44"/>
                    <a:pt x="78" y="44"/>
                    <a:pt x="78" y="44"/>
                  </a:cubicBezTo>
                  <a:cubicBezTo>
                    <a:pt x="74" y="41"/>
                    <a:pt x="74" y="41"/>
                    <a:pt x="74" y="41"/>
                  </a:cubicBezTo>
                  <a:cubicBezTo>
                    <a:pt x="73" y="40"/>
                    <a:pt x="73" y="40"/>
                    <a:pt x="73" y="40"/>
                  </a:cubicBezTo>
                  <a:cubicBezTo>
                    <a:pt x="71" y="37"/>
                    <a:pt x="71" y="37"/>
                    <a:pt x="71" y="37"/>
                  </a:cubicBezTo>
                  <a:cubicBezTo>
                    <a:pt x="69" y="36"/>
                    <a:pt x="69" y="36"/>
                    <a:pt x="69" y="36"/>
                  </a:cubicBezTo>
                  <a:cubicBezTo>
                    <a:pt x="67" y="35"/>
                    <a:pt x="67" y="35"/>
                    <a:pt x="67" y="35"/>
                  </a:cubicBezTo>
                  <a:cubicBezTo>
                    <a:pt x="65" y="31"/>
                    <a:pt x="65" y="31"/>
                    <a:pt x="65" y="31"/>
                  </a:cubicBezTo>
                  <a:cubicBezTo>
                    <a:pt x="64" y="29"/>
                    <a:pt x="64" y="29"/>
                    <a:pt x="64" y="29"/>
                  </a:cubicBezTo>
                  <a:cubicBezTo>
                    <a:pt x="65" y="25"/>
                    <a:pt x="65" y="25"/>
                    <a:pt x="65" y="25"/>
                  </a:cubicBezTo>
                  <a:cubicBezTo>
                    <a:pt x="65" y="23"/>
                    <a:pt x="65" y="23"/>
                    <a:pt x="65" y="23"/>
                  </a:cubicBezTo>
                  <a:cubicBezTo>
                    <a:pt x="63" y="22"/>
                    <a:pt x="63" y="22"/>
                    <a:pt x="63" y="22"/>
                  </a:cubicBezTo>
                  <a:cubicBezTo>
                    <a:pt x="65" y="21"/>
                    <a:pt x="65" y="21"/>
                    <a:pt x="65" y="21"/>
                  </a:cubicBezTo>
                  <a:cubicBezTo>
                    <a:pt x="68" y="20"/>
                    <a:pt x="68" y="20"/>
                    <a:pt x="68" y="20"/>
                  </a:cubicBezTo>
                  <a:cubicBezTo>
                    <a:pt x="67" y="16"/>
                    <a:pt x="67" y="16"/>
                    <a:pt x="67" y="16"/>
                  </a:cubicBezTo>
                  <a:cubicBezTo>
                    <a:pt x="69" y="13"/>
                    <a:pt x="69" y="13"/>
                    <a:pt x="69" y="13"/>
                  </a:cubicBezTo>
                  <a:cubicBezTo>
                    <a:pt x="70" y="11"/>
                    <a:pt x="70" y="11"/>
                    <a:pt x="70" y="11"/>
                  </a:cubicBezTo>
                  <a:cubicBezTo>
                    <a:pt x="68" y="8"/>
                    <a:pt x="68" y="8"/>
                    <a:pt x="68" y="8"/>
                  </a:cubicBezTo>
                  <a:cubicBezTo>
                    <a:pt x="67" y="7"/>
                    <a:pt x="67" y="7"/>
                    <a:pt x="67" y="7"/>
                  </a:cubicBezTo>
                  <a:cubicBezTo>
                    <a:pt x="64" y="6"/>
                    <a:pt x="64" y="6"/>
                    <a:pt x="64" y="6"/>
                  </a:cubicBezTo>
                  <a:cubicBezTo>
                    <a:pt x="61" y="6"/>
                    <a:pt x="61" y="6"/>
                    <a:pt x="61" y="6"/>
                  </a:cubicBezTo>
                  <a:cubicBezTo>
                    <a:pt x="60" y="4"/>
                    <a:pt x="60" y="4"/>
                    <a:pt x="60" y="4"/>
                  </a:cubicBezTo>
                  <a:cubicBezTo>
                    <a:pt x="57" y="1"/>
                    <a:pt x="57" y="1"/>
                    <a:pt x="57" y="1"/>
                  </a:cubicBezTo>
                  <a:cubicBezTo>
                    <a:pt x="55" y="0"/>
                    <a:pt x="55" y="0"/>
                    <a:pt x="55" y="0"/>
                  </a:cubicBezTo>
                  <a:cubicBezTo>
                    <a:pt x="51" y="0"/>
                    <a:pt x="51" y="0"/>
                    <a:pt x="51" y="0"/>
                  </a:cubicBezTo>
                  <a:cubicBezTo>
                    <a:pt x="49" y="2"/>
                    <a:pt x="49" y="2"/>
                    <a:pt x="49" y="2"/>
                  </a:cubicBezTo>
                  <a:cubicBezTo>
                    <a:pt x="50" y="2"/>
                    <a:pt x="50" y="2"/>
                    <a:pt x="50" y="2"/>
                  </a:cubicBezTo>
                  <a:cubicBezTo>
                    <a:pt x="48" y="3"/>
                    <a:pt x="48" y="3"/>
                    <a:pt x="48" y="3"/>
                  </a:cubicBezTo>
                  <a:cubicBezTo>
                    <a:pt x="45" y="2"/>
                    <a:pt x="45" y="2"/>
                    <a:pt x="45" y="2"/>
                  </a:cubicBezTo>
                  <a:cubicBezTo>
                    <a:pt x="43" y="3"/>
                    <a:pt x="43" y="3"/>
                    <a:pt x="43" y="3"/>
                  </a:cubicBezTo>
                  <a:cubicBezTo>
                    <a:pt x="43" y="4"/>
                    <a:pt x="43" y="4"/>
                    <a:pt x="43" y="4"/>
                  </a:cubicBezTo>
                  <a:cubicBezTo>
                    <a:pt x="42" y="7"/>
                    <a:pt x="42" y="7"/>
                    <a:pt x="42" y="7"/>
                  </a:cubicBezTo>
                  <a:cubicBezTo>
                    <a:pt x="40" y="7"/>
                    <a:pt x="40" y="7"/>
                    <a:pt x="40" y="7"/>
                  </a:cubicBezTo>
                  <a:cubicBezTo>
                    <a:pt x="41" y="9"/>
                    <a:pt x="41" y="9"/>
                    <a:pt x="41" y="9"/>
                  </a:cubicBezTo>
                  <a:cubicBezTo>
                    <a:pt x="41" y="11"/>
                    <a:pt x="41" y="11"/>
                    <a:pt x="41" y="11"/>
                  </a:cubicBezTo>
                  <a:cubicBezTo>
                    <a:pt x="40" y="16"/>
                    <a:pt x="40" y="16"/>
                    <a:pt x="40" y="16"/>
                  </a:cubicBezTo>
                  <a:cubicBezTo>
                    <a:pt x="41" y="19"/>
                    <a:pt x="41" y="19"/>
                    <a:pt x="41" y="19"/>
                  </a:cubicBezTo>
                  <a:cubicBezTo>
                    <a:pt x="42" y="21"/>
                    <a:pt x="42" y="21"/>
                    <a:pt x="42" y="21"/>
                  </a:cubicBezTo>
                  <a:cubicBezTo>
                    <a:pt x="41" y="22"/>
                    <a:pt x="41" y="22"/>
                    <a:pt x="41" y="22"/>
                  </a:cubicBezTo>
                  <a:cubicBezTo>
                    <a:pt x="39" y="23"/>
                    <a:pt x="39" y="23"/>
                    <a:pt x="39" y="23"/>
                  </a:cubicBezTo>
                  <a:cubicBezTo>
                    <a:pt x="38" y="23"/>
                    <a:pt x="38" y="23"/>
                    <a:pt x="38" y="23"/>
                  </a:cubicBezTo>
                  <a:cubicBezTo>
                    <a:pt x="36" y="25"/>
                    <a:pt x="36" y="25"/>
                    <a:pt x="36" y="25"/>
                  </a:cubicBezTo>
                  <a:cubicBezTo>
                    <a:pt x="35" y="25"/>
                    <a:pt x="35" y="25"/>
                    <a:pt x="35" y="25"/>
                  </a:cubicBezTo>
                  <a:cubicBezTo>
                    <a:pt x="33" y="28"/>
                    <a:pt x="33" y="28"/>
                    <a:pt x="33" y="28"/>
                  </a:cubicBezTo>
                  <a:cubicBezTo>
                    <a:pt x="31" y="27"/>
                    <a:pt x="31" y="27"/>
                    <a:pt x="31" y="27"/>
                  </a:cubicBezTo>
                  <a:cubicBezTo>
                    <a:pt x="28" y="25"/>
                    <a:pt x="28" y="25"/>
                    <a:pt x="28" y="25"/>
                  </a:cubicBezTo>
                  <a:cubicBezTo>
                    <a:pt x="26" y="25"/>
                    <a:pt x="26" y="25"/>
                    <a:pt x="26" y="25"/>
                  </a:cubicBezTo>
                  <a:cubicBezTo>
                    <a:pt x="24" y="26"/>
                    <a:pt x="24" y="26"/>
                    <a:pt x="24" y="26"/>
                  </a:cubicBezTo>
                  <a:cubicBezTo>
                    <a:pt x="22" y="29"/>
                    <a:pt x="22" y="29"/>
                    <a:pt x="22" y="29"/>
                  </a:cubicBezTo>
                  <a:cubicBezTo>
                    <a:pt x="17" y="29"/>
                    <a:pt x="17" y="29"/>
                    <a:pt x="17" y="29"/>
                  </a:cubicBezTo>
                  <a:cubicBezTo>
                    <a:pt x="14" y="27"/>
                    <a:pt x="14" y="27"/>
                    <a:pt x="14" y="27"/>
                  </a:cubicBezTo>
                  <a:cubicBezTo>
                    <a:pt x="12" y="25"/>
                    <a:pt x="12" y="25"/>
                    <a:pt x="12" y="25"/>
                  </a:cubicBezTo>
                  <a:cubicBezTo>
                    <a:pt x="11" y="23"/>
                    <a:pt x="11" y="23"/>
                    <a:pt x="11" y="23"/>
                  </a:cubicBezTo>
                  <a:cubicBezTo>
                    <a:pt x="7" y="20"/>
                    <a:pt x="7" y="20"/>
                    <a:pt x="7" y="20"/>
                  </a:cubicBezTo>
                  <a:cubicBezTo>
                    <a:pt x="5" y="17"/>
                    <a:pt x="5" y="17"/>
                    <a:pt x="5" y="17"/>
                  </a:cubicBezTo>
                  <a:cubicBezTo>
                    <a:pt x="4" y="17"/>
                    <a:pt x="4" y="17"/>
                    <a:pt x="4" y="17"/>
                  </a:cubicBezTo>
                  <a:cubicBezTo>
                    <a:pt x="2" y="18"/>
                    <a:pt x="2" y="18"/>
                    <a:pt x="2" y="18"/>
                  </a:cubicBezTo>
                  <a:cubicBezTo>
                    <a:pt x="2" y="20"/>
                    <a:pt x="2" y="20"/>
                    <a:pt x="2" y="20"/>
                  </a:cubicBezTo>
                  <a:cubicBezTo>
                    <a:pt x="2" y="21"/>
                    <a:pt x="2" y="21"/>
                    <a:pt x="2" y="21"/>
                  </a:cubicBezTo>
                  <a:cubicBezTo>
                    <a:pt x="2" y="22"/>
                    <a:pt x="2" y="22"/>
                    <a:pt x="2" y="22"/>
                  </a:cubicBezTo>
                  <a:cubicBezTo>
                    <a:pt x="1" y="21"/>
                    <a:pt x="1" y="21"/>
                    <a:pt x="1" y="21"/>
                  </a:cubicBezTo>
                  <a:cubicBezTo>
                    <a:pt x="0" y="22"/>
                    <a:pt x="0" y="22"/>
                    <a:pt x="0" y="22"/>
                  </a:cubicBezTo>
                  <a:cubicBezTo>
                    <a:pt x="2" y="24"/>
                    <a:pt x="2" y="24"/>
                    <a:pt x="2" y="24"/>
                  </a:cubicBezTo>
                  <a:cubicBezTo>
                    <a:pt x="5" y="25"/>
                    <a:pt x="5" y="25"/>
                    <a:pt x="5" y="25"/>
                  </a:cubicBezTo>
                  <a:cubicBezTo>
                    <a:pt x="8" y="30"/>
                    <a:pt x="8" y="30"/>
                    <a:pt x="8" y="30"/>
                  </a:cubicBezTo>
                  <a:cubicBezTo>
                    <a:pt x="11" y="32"/>
                    <a:pt x="11" y="32"/>
                    <a:pt x="11" y="32"/>
                  </a:cubicBezTo>
                  <a:cubicBezTo>
                    <a:pt x="15" y="32"/>
                    <a:pt x="15" y="32"/>
                    <a:pt x="15" y="32"/>
                  </a:cubicBezTo>
                  <a:cubicBezTo>
                    <a:pt x="17" y="33"/>
                    <a:pt x="17" y="33"/>
                    <a:pt x="17" y="33"/>
                  </a:cubicBezTo>
                  <a:cubicBezTo>
                    <a:pt x="18" y="33"/>
                    <a:pt x="18" y="33"/>
                    <a:pt x="18" y="33"/>
                  </a:cubicBezTo>
                  <a:cubicBezTo>
                    <a:pt x="20" y="36"/>
                    <a:pt x="20" y="36"/>
                    <a:pt x="20" y="36"/>
                  </a:cubicBezTo>
                  <a:cubicBezTo>
                    <a:pt x="21" y="38"/>
                    <a:pt x="21" y="38"/>
                    <a:pt x="21" y="38"/>
                  </a:cubicBezTo>
                  <a:cubicBezTo>
                    <a:pt x="22" y="38"/>
                    <a:pt x="22" y="38"/>
                    <a:pt x="22" y="38"/>
                  </a:cubicBezTo>
                  <a:cubicBezTo>
                    <a:pt x="22" y="38"/>
                    <a:pt x="22" y="38"/>
                    <a:pt x="22" y="38"/>
                  </a:cubicBezTo>
                  <a:cubicBezTo>
                    <a:pt x="24" y="40"/>
                    <a:pt x="24" y="40"/>
                    <a:pt x="24" y="40"/>
                  </a:cubicBezTo>
                  <a:cubicBezTo>
                    <a:pt x="26" y="40"/>
                    <a:pt x="26" y="40"/>
                    <a:pt x="26" y="40"/>
                  </a:cubicBezTo>
                  <a:cubicBezTo>
                    <a:pt x="27" y="42"/>
                    <a:pt x="27" y="42"/>
                    <a:pt x="27" y="42"/>
                  </a:cubicBezTo>
                  <a:cubicBezTo>
                    <a:pt x="26" y="43"/>
                    <a:pt x="26" y="43"/>
                    <a:pt x="26" y="43"/>
                  </a:cubicBezTo>
                  <a:cubicBezTo>
                    <a:pt x="26" y="46"/>
                    <a:pt x="26" y="46"/>
                    <a:pt x="26" y="46"/>
                  </a:cubicBezTo>
                  <a:cubicBezTo>
                    <a:pt x="25" y="49"/>
                    <a:pt x="25" y="49"/>
                    <a:pt x="25" y="49"/>
                  </a:cubicBezTo>
                  <a:cubicBezTo>
                    <a:pt x="26" y="51"/>
                    <a:pt x="26" y="51"/>
                    <a:pt x="26" y="51"/>
                  </a:cubicBezTo>
                  <a:cubicBezTo>
                    <a:pt x="28" y="51"/>
                    <a:pt x="28" y="51"/>
                    <a:pt x="28" y="51"/>
                  </a:cubicBezTo>
                  <a:cubicBezTo>
                    <a:pt x="29" y="53"/>
                    <a:pt x="29" y="53"/>
                    <a:pt x="29" y="53"/>
                  </a:cubicBezTo>
                  <a:cubicBezTo>
                    <a:pt x="28" y="55"/>
                    <a:pt x="28" y="55"/>
                    <a:pt x="28" y="55"/>
                  </a:cubicBezTo>
                  <a:cubicBezTo>
                    <a:pt x="28" y="58"/>
                    <a:pt x="28" y="58"/>
                    <a:pt x="28" y="58"/>
                  </a:cubicBezTo>
                  <a:cubicBezTo>
                    <a:pt x="30" y="59"/>
                    <a:pt x="30" y="59"/>
                    <a:pt x="30" y="59"/>
                  </a:cubicBezTo>
                  <a:cubicBezTo>
                    <a:pt x="30" y="63"/>
                    <a:pt x="30" y="63"/>
                    <a:pt x="30" y="63"/>
                  </a:cubicBezTo>
                  <a:cubicBezTo>
                    <a:pt x="30" y="65"/>
                    <a:pt x="30" y="65"/>
                    <a:pt x="30" y="65"/>
                  </a:cubicBezTo>
                  <a:cubicBezTo>
                    <a:pt x="30" y="66"/>
                    <a:pt x="30" y="66"/>
                    <a:pt x="30" y="66"/>
                  </a:cubicBezTo>
                  <a:cubicBezTo>
                    <a:pt x="30" y="70"/>
                    <a:pt x="30" y="70"/>
                    <a:pt x="30" y="70"/>
                  </a:cubicBezTo>
                  <a:cubicBezTo>
                    <a:pt x="30" y="72"/>
                    <a:pt x="30" y="72"/>
                    <a:pt x="30" y="72"/>
                  </a:cubicBezTo>
                  <a:cubicBezTo>
                    <a:pt x="31" y="75"/>
                    <a:pt x="31" y="75"/>
                    <a:pt x="31" y="75"/>
                  </a:cubicBezTo>
                  <a:cubicBezTo>
                    <a:pt x="32" y="76"/>
                    <a:pt x="32" y="76"/>
                    <a:pt x="32" y="76"/>
                  </a:cubicBezTo>
                  <a:cubicBezTo>
                    <a:pt x="34" y="79"/>
                    <a:pt x="34" y="79"/>
                    <a:pt x="34" y="79"/>
                  </a:cubicBezTo>
                  <a:cubicBezTo>
                    <a:pt x="35" y="81"/>
                    <a:pt x="35" y="81"/>
                    <a:pt x="35" y="81"/>
                  </a:cubicBezTo>
                  <a:cubicBezTo>
                    <a:pt x="35" y="83"/>
                    <a:pt x="35" y="83"/>
                    <a:pt x="35" y="83"/>
                  </a:cubicBezTo>
                  <a:cubicBezTo>
                    <a:pt x="36" y="84"/>
                    <a:pt x="36" y="84"/>
                    <a:pt x="36" y="84"/>
                  </a:cubicBezTo>
                  <a:cubicBezTo>
                    <a:pt x="38" y="84"/>
                    <a:pt x="38" y="84"/>
                    <a:pt x="38" y="84"/>
                  </a:cubicBezTo>
                  <a:cubicBezTo>
                    <a:pt x="40" y="86"/>
                    <a:pt x="40" y="86"/>
                    <a:pt x="40" y="86"/>
                  </a:cubicBezTo>
                  <a:cubicBezTo>
                    <a:pt x="44" y="86"/>
                    <a:pt x="44" y="86"/>
                    <a:pt x="44" y="86"/>
                  </a:cubicBezTo>
                  <a:cubicBezTo>
                    <a:pt x="46" y="88"/>
                    <a:pt x="46" y="88"/>
                    <a:pt x="46" y="88"/>
                  </a:cubicBezTo>
                  <a:cubicBezTo>
                    <a:pt x="45" y="89"/>
                    <a:pt x="45" y="89"/>
                    <a:pt x="45" y="89"/>
                  </a:cubicBezTo>
                  <a:cubicBezTo>
                    <a:pt x="46" y="90"/>
                    <a:pt x="46" y="90"/>
                    <a:pt x="46" y="90"/>
                  </a:cubicBezTo>
                  <a:cubicBezTo>
                    <a:pt x="46" y="93"/>
                    <a:pt x="46" y="93"/>
                    <a:pt x="46" y="93"/>
                  </a:cubicBezTo>
                  <a:cubicBezTo>
                    <a:pt x="45" y="94"/>
                    <a:pt x="45" y="94"/>
                    <a:pt x="45" y="94"/>
                  </a:cubicBezTo>
                  <a:cubicBezTo>
                    <a:pt x="48" y="97"/>
                    <a:pt x="48" y="97"/>
                    <a:pt x="48" y="97"/>
                  </a:cubicBezTo>
                  <a:cubicBezTo>
                    <a:pt x="46" y="97"/>
                    <a:pt x="46" y="97"/>
                    <a:pt x="46" y="97"/>
                  </a:cubicBezTo>
                  <a:cubicBezTo>
                    <a:pt x="45" y="97"/>
                    <a:pt x="45" y="97"/>
                    <a:pt x="45" y="97"/>
                  </a:cubicBezTo>
                  <a:cubicBezTo>
                    <a:pt x="48" y="99"/>
                    <a:pt x="48" y="99"/>
                    <a:pt x="48" y="99"/>
                  </a:cubicBezTo>
                  <a:cubicBezTo>
                    <a:pt x="48" y="100"/>
                    <a:pt x="48" y="100"/>
                    <a:pt x="48" y="100"/>
                  </a:cubicBezTo>
                  <a:cubicBezTo>
                    <a:pt x="45" y="99"/>
                    <a:pt x="45" y="99"/>
                    <a:pt x="45" y="99"/>
                  </a:cubicBezTo>
                  <a:cubicBezTo>
                    <a:pt x="42" y="99"/>
                    <a:pt x="42" y="99"/>
                    <a:pt x="42" y="99"/>
                  </a:cubicBezTo>
                  <a:cubicBezTo>
                    <a:pt x="40" y="100"/>
                    <a:pt x="40" y="100"/>
                    <a:pt x="40" y="100"/>
                  </a:cubicBezTo>
                  <a:cubicBezTo>
                    <a:pt x="40" y="102"/>
                    <a:pt x="40" y="102"/>
                    <a:pt x="40" y="102"/>
                  </a:cubicBezTo>
                  <a:cubicBezTo>
                    <a:pt x="38" y="104"/>
                    <a:pt x="38" y="104"/>
                    <a:pt x="38" y="104"/>
                  </a:cubicBezTo>
                  <a:cubicBezTo>
                    <a:pt x="38" y="105"/>
                    <a:pt x="38" y="105"/>
                    <a:pt x="38" y="105"/>
                  </a:cubicBezTo>
                  <a:cubicBezTo>
                    <a:pt x="37" y="106"/>
                    <a:pt x="37" y="106"/>
                    <a:pt x="37" y="106"/>
                  </a:cubicBezTo>
                  <a:cubicBezTo>
                    <a:pt x="34" y="109"/>
                    <a:pt x="34" y="109"/>
                    <a:pt x="34" y="109"/>
                  </a:cubicBezTo>
                  <a:cubicBezTo>
                    <a:pt x="33" y="113"/>
                    <a:pt x="33" y="113"/>
                    <a:pt x="33" y="113"/>
                  </a:cubicBezTo>
                  <a:cubicBezTo>
                    <a:pt x="33" y="113"/>
                    <a:pt x="33" y="113"/>
                    <a:pt x="33" y="113"/>
                  </a:cubicBezTo>
                  <a:cubicBezTo>
                    <a:pt x="32" y="112"/>
                    <a:pt x="32" y="112"/>
                    <a:pt x="32" y="112"/>
                  </a:cubicBezTo>
                  <a:cubicBezTo>
                    <a:pt x="31" y="112"/>
                    <a:pt x="31" y="112"/>
                    <a:pt x="31" y="112"/>
                  </a:cubicBezTo>
                  <a:cubicBezTo>
                    <a:pt x="32" y="114"/>
                    <a:pt x="32" y="114"/>
                    <a:pt x="32" y="114"/>
                  </a:cubicBezTo>
                  <a:cubicBezTo>
                    <a:pt x="31" y="116"/>
                    <a:pt x="31" y="116"/>
                    <a:pt x="31" y="116"/>
                  </a:cubicBezTo>
                  <a:cubicBezTo>
                    <a:pt x="29" y="116"/>
                    <a:pt x="29" y="116"/>
                    <a:pt x="29" y="116"/>
                  </a:cubicBezTo>
                  <a:cubicBezTo>
                    <a:pt x="28" y="118"/>
                    <a:pt x="28" y="118"/>
                    <a:pt x="28" y="118"/>
                  </a:cubicBezTo>
                  <a:cubicBezTo>
                    <a:pt x="29" y="120"/>
                    <a:pt x="29" y="120"/>
                    <a:pt x="29" y="120"/>
                  </a:cubicBezTo>
                  <a:cubicBezTo>
                    <a:pt x="30" y="121"/>
                    <a:pt x="30" y="121"/>
                    <a:pt x="30" y="121"/>
                  </a:cubicBezTo>
                  <a:cubicBezTo>
                    <a:pt x="27" y="121"/>
                    <a:pt x="27" y="121"/>
                    <a:pt x="27" y="121"/>
                  </a:cubicBezTo>
                  <a:cubicBezTo>
                    <a:pt x="27" y="120"/>
                    <a:pt x="27" y="120"/>
                    <a:pt x="27" y="120"/>
                  </a:cubicBezTo>
                  <a:cubicBezTo>
                    <a:pt x="25" y="120"/>
                    <a:pt x="25" y="120"/>
                    <a:pt x="25" y="120"/>
                  </a:cubicBezTo>
                  <a:cubicBezTo>
                    <a:pt x="25" y="122"/>
                    <a:pt x="25" y="122"/>
                    <a:pt x="25" y="122"/>
                  </a:cubicBezTo>
                  <a:cubicBezTo>
                    <a:pt x="25" y="123"/>
                    <a:pt x="25" y="123"/>
                    <a:pt x="25" y="123"/>
                  </a:cubicBezTo>
                  <a:cubicBezTo>
                    <a:pt x="23" y="123"/>
                    <a:pt x="23" y="123"/>
                    <a:pt x="23" y="123"/>
                  </a:cubicBezTo>
                  <a:cubicBezTo>
                    <a:pt x="23" y="124"/>
                    <a:pt x="23" y="124"/>
                    <a:pt x="23" y="124"/>
                  </a:cubicBezTo>
                  <a:cubicBezTo>
                    <a:pt x="24" y="125"/>
                    <a:pt x="24" y="125"/>
                    <a:pt x="24" y="125"/>
                  </a:cubicBezTo>
                  <a:cubicBezTo>
                    <a:pt x="24" y="126"/>
                    <a:pt x="24" y="126"/>
                    <a:pt x="24" y="126"/>
                  </a:cubicBezTo>
                  <a:cubicBezTo>
                    <a:pt x="23" y="127"/>
                    <a:pt x="23" y="127"/>
                    <a:pt x="23" y="127"/>
                  </a:cubicBezTo>
                  <a:cubicBezTo>
                    <a:pt x="23" y="128"/>
                    <a:pt x="23" y="128"/>
                    <a:pt x="23" y="128"/>
                  </a:cubicBezTo>
                  <a:cubicBezTo>
                    <a:pt x="21" y="130"/>
                    <a:pt x="21" y="130"/>
                    <a:pt x="21" y="130"/>
                  </a:cubicBezTo>
                  <a:cubicBezTo>
                    <a:pt x="20" y="129"/>
                    <a:pt x="20" y="129"/>
                    <a:pt x="20" y="129"/>
                  </a:cubicBezTo>
                  <a:cubicBezTo>
                    <a:pt x="19" y="128"/>
                    <a:pt x="19" y="128"/>
                    <a:pt x="19" y="128"/>
                  </a:cubicBezTo>
                  <a:cubicBezTo>
                    <a:pt x="18" y="128"/>
                    <a:pt x="18" y="128"/>
                    <a:pt x="18" y="128"/>
                  </a:cubicBezTo>
                  <a:cubicBezTo>
                    <a:pt x="17" y="128"/>
                    <a:pt x="17" y="128"/>
                    <a:pt x="17" y="128"/>
                  </a:cubicBezTo>
                  <a:cubicBezTo>
                    <a:pt x="17" y="130"/>
                    <a:pt x="17" y="130"/>
                    <a:pt x="17" y="130"/>
                  </a:cubicBezTo>
                  <a:cubicBezTo>
                    <a:pt x="16" y="131"/>
                    <a:pt x="16" y="131"/>
                    <a:pt x="16" y="131"/>
                  </a:cubicBezTo>
                  <a:cubicBezTo>
                    <a:pt x="17" y="133"/>
                    <a:pt x="17" y="133"/>
                    <a:pt x="17" y="133"/>
                  </a:cubicBezTo>
                  <a:cubicBezTo>
                    <a:pt x="16" y="135"/>
                    <a:pt x="16" y="135"/>
                    <a:pt x="16" y="135"/>
                  </a:cubicBezTo>
                  <a:cubicBezTo>
                    <a:pt x="15" y="135"/>
                    <a:pt x="15" y="135"/>
                    <a:pt x="15" y="135"/>
                  </a:cubicBezTo>
                  <a:cubicBezTo>
                    <a:pt x="14" y="137"/>
                    <a:pt x="14" y="137"/>
                    <a:pt x="14" y="137"/>
                  </a:cubicBezTo>
                  <a:cubicBezTo>
                    <a:pt x="15" y="139"/>
                    <a:pt x="15" y="139"/>
                    <a:pt x="15" y="139"/>
                  </a:cubicBezTo>
                  <a:cubicBezTo>
                    <a:pt x="15" y="139"/>
                    <a:pt x="15" y="139"/>
                    <a:pt x="15" y="139"/>
                  </a:cubicBezTo>
                  <a:cubicBezTo>
                    <a:pt x="15" y="141"/>
                    <a:pt x="15" y="141"/>
                    <a:pt x="15" y="141"/>
                  </a:cubicBezTo>
                  <a:cubicBezTo>
                    <a:pt x="15" y="143"/>
                    <a:pt x="15" y="143"/>
                    <a:pt x="15" y="143"/>
                  </a:cubicBezTo>
                  <a:cubicBezTo>
                    <a:pt x="17" y="142"/>
                    <a:pt x="17" y="142"/>
                    <a:pt x="17" y="142"/>
                  </a:cubicBezTo>
                  <a:cubicBezTo>
                    <a:pt x="18" y="143"/>
                    <a:pt x="18" y="143"/>
                    <a:pt x="18" y="143"/>
                  </a:cubicBezTo>
                  <a:cubicBezTo>
                    <a:pt x="17" y="145"/>
                    <a:pt x="17" y="145"/>
                    <a:pt x="17" y="145"/>
                  </a:cubicBezTo>
                  <a:cubicBezTo>
                    <a:pt x="17" y="147"/>
                    <a:pt x="17" y="147"/>
                    <a:pt x="17" y="147"/>
                  </a:cubicBezTo>
                  <a:cubicBezTo>
                    <a:pt x="17" y="149"/>
                    <a:pt x="17" y="149"/>
                    <a:pt x="17" y="149"/>
                  </a:cubicBezTo>
                  <a:cubicBezTo>
                    <a:pt x="17" y="149"/>
                    <a:pt x="17" y="149"/>
                    <a:pt x="17" y="149"/>
                  </a:cubicBezTo>
                  <a:cubicBezTo>
                    <a:pt x="19" y="153"/>
                    <a:pt x="19" y="153"/>
                    <a:pt x="19" y="153"/>
                  </a:cubicBezTo>
                  <a:cubicBezTo>
                    <a:pt x="20" y="154"/>
                    <a:pt x="20" y="154"/>
                    <a:pt x="20" y="154"/>
                  </a:cubicBezTo>
                  <a:cubicBezTo>
                    <a:pt x="19" y="155"/>
                    <a:pt x="19" y="155"/>
                    <a:pt x="19" y="155"/>
                  </a:cubicBezTo>
                  <a:cubicBezTo>
                    <a:pt x="21" y="157"/>
                    <a:pt x="21" y="157"/>
                    <a:pt x="21" y="157"/>
                  </a:cubicBezTo>
                  <a:cubicBezTo>
                    <a:pt x="19" y="158"/>
                    <a:pt x="19" y="158"/>
                    <a:pt x="19" y="158"/>
                  </a:cubicBezTo>
                  <a:cubicBezTo>
                    <a:pt x="20" y="161"/>
                    <a:pt x="20" y="161"/>
                    <a:pt x="20" y="161"/>
                  </a:cubicBezTo>
                  <a:cubicBezTo>
                    <a:pt x="19" y="162"/>
                    <a:pt x="19" y="162"/>
                    <a:pt x="19" y="162"/>
                  </a:cubicBezTo>
                  <a:cubicBezTo>
                    <a:pt x="19" y="167"/>
                    <a:pt x="19" y="167"/>
                    <a:pt x="19" y="167"/>
                  </a:cubicBezTo>
                  <a:cubicBezTo>
                    <a:pt x="20" y="168"/>
                    <a:pt x="20" y="168"/>
                    <a:pt x="20" y="168"/>
                  </a:cubicBezTo>
                  <a:cubicBezTo>
                    <a:pt x="19" y="170"/>
                    <a:pt x="19" y="170"/>
                    <a:pt x="19" y="170"/>
                  </a:cubicBezTo>
                  <a:cubicBezTo>
                    <a:pt x="19" y="172"/>
                    <a:pt x="19" y="172"/>
                    <a:pt x="19" y="172"/>
                  </a:cubicBezTo>
                  <a:cubicBezTo>
                    <a:pt x="20" y="173"/>
                    <a:pt x="20" y="173"/>
                    <a:pt x="20" y="173"/>
                  </a:cubicBezTo>
                  <a:cubicBezTo>
                    <a:pt x="23" y="172"/>
                    <a:pt x="23" y="172"/>
                    <a:pt x="23" y="172"/>
                  </a:cubicBezTo>
                  <a:cubicBezTo>
                    <a:pt x="24" y="172"/>
                    <a:pt x="24" y="172"/>
                    <a:pt x="24" y="172"/>
                  </a:cubicBezTo>
                  <a:cubicBezTo>
                    <a:pt x="24" y="171"/>
                    <a:pt x="24" y="171"/>
                    <a:pt x="24" y="171"/>
                  </a:cubicBezTo>
                  <a:cubicBezTo>
                    <a:pt x="26" y="174"/>
                    <a:pt x="26" y="174"/>
                    <a:pt x="26" y="174"/>
                  </a:cubicBezTo>
                  <a:cubicBezTo>
                    <a:pt x="28" y="174"/>
                    <a:pt x="28" y="174"/>
                    <a:pt x="28" y="174"/>
                  </a:cubicBezTo>
                  <a:cubicBezTo>
                    <a:pt x="29" y="175"/>
                    <a:pt x="29" y="175"/>
                    <a:pt x="29" y="175"/>
                  </a:cubicBezTo>
                  <a:cubicBezTo>
                    <a:pt x="32" y="174"/>
                    <a:pt x="32" y="174"/>
                    <a:pt x="32" y="174"/>
                  </a:cubicBezTo>
                  <a:cubicBezTo>
                    <a:pt x="33" y="175"/>
                    <a:pt x="33" y="175"/>
                    <a:pt x="33" y="175"/>
                  </a:cubicBezTo>
                  <a:cubicBezTo>
                    <a:pt x="32" y="176"/>
                    <a:pt x="32" y="176"/>
                    <a:pt x="32" y="176"/>
                  </a:cubicBezTo>
                  <a:cubicBezTo>
                    <a:pt x="33" y="176"/>
                    <a:pt x="33" y="176"/>
                    <a:pt x="33" y="176"/>
                  </a:cubicBezTo>
                  <a:cubicBezTo>
                    <a:pt x="36" y="175"/>
                    <a:pt x="36" y="175"/>
                    <a:pt x="36" y="175"/>
                  </a:cubicBezTo>
                  <a:cubicBezTo>
                    <a:pt x="36" y="176"/>
                    <a:pt x="36" y="176"/>
                    <a:pt x="36" y="176"/>
                  </a:cubicBezTo>
                  <a:cubicBezTo>
                    <a:pt x="35" y="178"/>
                    <a:pt x="35" y="178"/>
                    <a:pt x="35" y="178"/>
                  </a:cubicBezTo>
                  <a:cubicBezTo>
                    <a:pt x="37" y="181"/>
                    <a:pt x="37" y="181"/>
                    <a:pt x="37" y="181"/>
                  </a:cubicBezTo>
                  <a:cubicBezTo>
                    <a:pt x="38" y="183"/>
                    <a:pt x="38" y="183"/>
                    <a:pt x="38" y="183"/>
                  </a:cubicBezTo>
                  <a:cubicBezTo>
                    <a:pt x="37" y="185"/>
                    <a:pt x="37" y="185"/>
                    <a:pt x="37" y="185"/>
                  </a:cubicBezTo>
                  <a:cubicBezTo>
                    <a:pt x="38" y="185"/>
                    <a:pt x="38" y="185"/>
                    <a:pt x="38" y="185"/>
                  </a:cubicBezTo>
                  <a:cubicBezTo>
                    <a:pt x="39" y="182"/>
                    <a:pt x="39" y="182"/>
                    <a:pt x="39" y="182"/>
                  </a:cubicBezTo>
                  <a:cubicBezTo>
                    <a:pt x="40" y="181"/>
                    <a:pt x="40" y="181"/>
                    <a:pt x="40" y="181"/>
                  </a:cubicBezTo>
                  <a:cubicBezTo>
                    <a:pt x="40" y="183"/>
                    <a:pt x="40" y="183"/>
                    <a:pt x="40" y="183"/>
                  </a:cubicBezTo>
                  <a:cubicBezTo>
                    <a:pt x="42" y="182"/>
                    <a:pt x="42" y="182"/>
                    <a:pt x="42" y="182"/>
                  </a:cubicBezTo>
                  <a:cubicBezTo>
                    <a:pt x="43" y="182"/>
                    <a:pt x="43" y="182"/>
                    <a:pt x="43" y="182"/>
                  </a:cubicBezTo>
                  <a:cubicBezTo>
                    <a:pt x="47" y="180"/>
                    <a:pt x="47" y="180"/>
                    <a:pt x="47" y="180"/>
                  </a:cubicBezTo>
                  <a:cubicBezTo>
                    <a:pt x="49" y="180"/>
                    <a:pt x="49" y="180"/>
                    <a:pt x="49" y="180"/>
                  </a:cubicBezTo>
                  <a:cubicBezTo>
                    <a:pt x="53" y="177"/>
                    <a:pt x="53" y="177"/>
                    <a:pt x="53" y="177"/>
                  </a:cubicBezTo>
                  <a:cubicBezTo>
                    <a:pt x="53" y="176"/>
                    <a:pt x="53" y="176"/>
                    <a:pt x="53" y="176"/>
                  </a:cubicBezTo>
                  <a:cubicBezTo>
                    <a:pt x="56" y="177"/>
                    <a:pt x="56" y="177"/>
                    <a:pt x="56" y="177"/>
                  </a:cubicBezTo>
                  <a:cubicBezTo>
                    <a:pt x="57" y="176"/>
                    <a:pt x="57" y="176"/>
                    <a:pt x="57" y="176"/>
                  </a:cubicBezTo>
                  <a:cubicBezTo>
                    <a:pt x="59" y="174"/>
                    <a:pt x="59" y="174"/>
                    <a:pt x="59" y="174"/>
                  </a:cubicBezTo>
                  <a:cubicBezTo>
                    <a:pt x="60" y="175"/>
                    <a:pt x="60" y="175"/>
                    <a:pt x="60" y="175"/>
                  </a:cubicBezTo>
                  <a:cubicBezTo>
                    <a:pt x="59" y="176"/>
                    <a:pt x="59" y="176"/>
                    <a:pt x="59" y="176"/>
                  </a:cubicBezTo>
                  <a:cubicBezTo>
                    <a:pt x="60" y="177"/>
                    <a:pt x="60" y="177"/>
                    <a:pt x="60" y="177"/>
                  </a:cubicBezTo>
                  <a:cubicBezTo>
                    <a:pt x="61" y="174"/>
                    <a:pt x="61" y="174"/>
                    <a:pt x="61" y="174"/>
                  </a:cubicBezTo>
                  <a:cubicBezTo>
                    <a:pt x="62" y="175"/>
                    <a:pt x="62" y="175"/>
                    <a:pt x="62" y="175"/>
                  </a:cubicBezTo>
                  <a:cubicBezTo>
                    <a:pt x="61" y="172"/>
                    <a:pt x="61" y="172"/>
                    <a:pt x="61" y="172"/>
                  </a:cubicBezTo>
                  <a:cubicBezTo>
                    <a:pt x="62" y="172"/>
                    <a:pt x="62" y="172"/>
                    <a:pt x="62" y="172"/>
                  </a:cubicBezTo>
                  <a:cubicBezTo>
                    <a:pt x="63" y="174"/>
                    <a:pt x="63" y="174"/>
                    <a:pt x="63" y="174"/>
                  </a:cubicBezTo>
                  <a:cubicBezTo>
                    <a:pt x="64" y="174"/>
                    <a:pt x="64" y="174"/>
                    <a:pt x="64" y="174"/>
                  </a:cubicBezTo>
                  <a:cubicBezTo>
                    <a:pt x="64" y="172"/>
                    <a:pt x="64" y="172"/>
                    <a:pt x="64" y="172"/>
                  </a:cubicBezTo>
                  <a:cubicBezTo>
                    <a:pt x="65" y="175"/>
                    <a:pt x="65" y="175"/>
                    <a:pt x="65" y="175"/>
                  </a:cubicBezTo>
                  <a:cubicBezTo>
                    <a:pt x="67" y="174"/>
                    <a:pt x="67" y="174"/>
                    <a:pt x="67" y="174"/>
                  </a:cubicBezTo>
                  <a:cubicBezTo>
                    <a:pt x="67" y="173"/>
                    <a:pt x="67" y="173"/>
                    <a:pt x="67" y="173"/>
                  </a:cubicBezTo>
                  <a:cubicBezTo>
                    <a:pt x="68" y="173"/>
                    <a:pt x="68" y="173"/>
                    <a:pt x="68" y="173"/>
                  </a:cubicBezTo>
                  <a:cubicBezTo>
                    <a:pt x="69" y="174"/>
                    <a:pt x="69" y="174"/>
                    <a:pt x="69" y="174"/>
                  </a:cubicBezTo>
                  <a:cubicBezTo>
                    <a:pt x="70" y="173"/>
                    <a:pt x="70" y="173"/>
                    <a:pt x="70" y="173"/>
                  </a:cubicBezTo>
                  <a:cubicBezTo>
                    <a:pt x="73" y="172"/>
                    <a:pt x="73" y="172"/>
                    <a:pt x="73" y="172"/>
                  </a:cubicBezTo>
                  <a:cubicBezTo>
                    <a:pt x="74" y="174"/>
                    <a:pt x="74" y="174"/>
                    <a:pt x="74" y="174"/>
                  </a:cubicBezTo>
                  <a:cubicBezTo>
                    <a:pt x="77" y="173"/>
                    <a:pt x="77" y="173"/>
                    <a:pt x="77" y="173"/>
                  </a:cubicBezTo>
                  <a:cubicBezTo>
                    <a:pt x="77" y="172"/>
                    <a:pt x="77" y="172"/>
                    <a:pt x="77" y="172"/>
                  </a:cubicBezTo>
                  <a:cubicBezTo>
                    <a:pt x="77" y="171"/>
                    <a:pt x="77" y="171"/>
                    <a:pt x="77" y="171"/>
                  </a:cubicBezTo>
                  <a:cubicBezTo>
                    <a:pt x="78" y="171"/>
                    <a:pt x="78" y="171"/>
                    <a:pt x="78" y="171"/>
                  </a:cubicBezTo>
                  <a:cubicBezTo>
                    <a:pt x="79" y="171"/>
                    <a:pt x="79" y="171"/>
                    <a:pt x="79" y="171"/>
                  </a:cubicBezTo>
                  <a:cubicBezTo>
                    <a:pt x="79" y="172"/>
                    <a:pt x="79" y="172"/>
                    <a:pt x="79" y="172"/>
                  </a:cubicBezTo>
                  <a:cubicBezTo>
                    <a:pt x="81" y="173"/>
                    <a:pt x="81" y="173"/>
                    <a:pt x="81" y="173"/>
                  </a:cubicBezTo>
                  <a:cubicBezTo>
                    <a:pt x="81" y="173"/>
                    <a:pt x="82" y="172"/>
                    <a:pt x="82" y="171"/>
                  </a:cubicBezTo>
                  <a:close/>
                  <a:moveTo>
                    <a:pt x="44" y="96"/>
                  </a:moveTo>
                  <a:cubicBezTo>
                    <a:pt x="43" y="97"/>
                    <a:pt x="43" y="97"/>
                    <a:pt x="43" y="97"/>
                  </a:cubicBezTo>
                  <a:cubicBezTo>
                    <a:pt x="41" y="97"/>
                    <a:pt x="41" y="97"/>
                    <a:pt x="41" y="97"/>
                  </a:cubicBezTo>
                  <a:cubicBezTo>
                    <a:pt x="40" y="95"/>
                    <a:pt x="40" y="95"/>
                    <a:pt x="40" y="95"/>
                  </a:cubicBezTo>
                  <a:cubicBezTo>
                    <a:pt x="41" y="94"/>
                    <a:pt x="41" y="94"/>
                    <a:pt x="41" y="94"/>
                  </a:cubicBezTo>
                  <a:cubicBezTo>
                    <a:pt x="45" y="94"/>
                    <a:pt x="45" y="94"/>
                    <a:pt x="45" y="94"/>
                  </a:cubicBezTo>
                  <a:cubicBezTo>
                    <a:pt x="44" y="95"/>
                    <a:pt x="44" y="95"/>
                    <a:pt x="44" y="95"/>
                  </a:cubicBezTo>
                  <a:cubicBezTo>
                    <a:pt x="43" y="95"/>
                    <a:pt x="43" y="95"/>
                    <a:pt x="43" y="95"/>
                  </a:cubicBezTo>
                  <a:cubicBezTo>
                    <a:pt x="44" y="96"/>
                    <a:pt x="44" y="96"/>
                    <a:pt x="44" y="96"/>
                  </a:cubicBezTo>
                  <a:close/>
                  <a:moveTo>
                    <a:pt x="15" y="125"/>
                  </a:moveTo>
                  <a:cubicBezTo>
                    <a:pt x="15" y="124"/>
                    <a:pt x="15" y="124"/>
                    <a:pt x="15" y="124"/>
                  </a:cubicBezTo>
                  <a:cubicBezTo>
                    <a:pt x="16" y="125"/>
                    <a:pt x="16" y="125"/>
                    <a:pt x="16" y="125"/>
                  </a:cubicBezTo>
                  <a:cubicBezTo>
                    <a:pt x="15" y="126"/>
                    <a:pt x="15" y="126"/>
                    <a:pt x="15" y="126"/>
                  </a:cubicBezTo>
                  <a:cubicBezTo>
                    <a:pt x="15" y="125"/>
                    <a:pt x="15" y="125"/>
                    <a:pt x="15" y="125"/>
                  </a:cubicBezTo>
                  <a:close/>
                  <a:moveTo>
                    <a:pt x="14" y="127"/>
                  </a:moveTo>
                  <a:cubicBezTo>
                    <a:pt x="15" y="128"/>
                    <a:pt x="15" y="128"/>
                    <a:pt x="15" y="128"/>
                  </a:cubicBezTo>
                  <a:cubicBezTo>
                    <a:pt x="16" y="127"/>
                    <a:pt x="16" y="127"/>
                    <a:pt x="16" y="127"/>
                  </a:cubicBezTo>
                  <a:cubicBezTo>
                    <a:pt x="16" y="129"/>
                    <a:pt x="16" y="129"/>
                    <a:pt x="16" y="129"/>
                  </a:cubicBezTo>
                  <a:cubicBezTo>
                    <a:pt x="14" y="130"/>
                    <a:pt x="14" y="130"/>
                    <a:pt x="14" y="130"/>
                  </a:cubicBezTo>
                  <a:cubicBezTo>
                    <a:pt x="13" y="128"/>
                    <a:pt x="13" y="128"/>
                    <a:pt x="13" y="128"/>
                  </a:cubicBezTo>
                  <a:cubicBezTo>
                    <a:pt x="14" y="127"/>
                    <a:pt x="14" y="127"/>
                    <a:pt x="14" y="127"/>
                  </a:cubicBezTo>
                  <a:close/>
                  <a:moveTo>
                    <a:pt x="35" y="181"/>
                  </a:moveTo>
                  <a:cubicBezTo>
                    <a:pt x="35" y="183"/>
                    <a:pt x="35" y="183"/>
                    <a:pt x="35" y="183"/>
                  </a:cubicBezTo>
                  <a:cubicBezTo>
                    <a:pt x="34" y="183"/>
                    <a:pt x="34" y="183"/>
                    <a:pt x="34" y="183"/>
                  </a:cubicBezTo>
                  <a:cubicBezTo>
                    <a:pt x="33" y="183"/>
                    <a:pt x="33" y="183"/>
                    <a:pt x="33" y="183"/>
                  </a:cubicBezTo>
                  <a:cubicBezTo>
                    <a:pt x="34" y="182"/>
                    <a:pt x="34" y="182"/>
                    <a:pt x="34" y="182"/>
                  </a:cubicBezTo>
                  <a:cubicBezTo>
                    <a:pt x="35" y="181"/>
                    <a:pt x="35" y="181"/>
                    <a:pt x="35" y="181"/>
                  </a:cubicBezTo>
                  <a:close/>
                  <a:moveTo>
                    <a:pt x="32" y="179"/>
                  </a:moveTo>
                  <a:cubicBezTo>
                    <a:pt x="32" y="179"/>
                    <a:pt x="33" y="180"/>
                    <a:pt x="33" y="180"/>
                  </a:cubicBezTo>
                  <a:cubicBezTo>
                    <a:pt x="32" y="180"/>
                    <a:pt x="32" y="180"/>
                    <a:pt x="32" y="180"/>
                  </a:cubicBezTo>
                  <a:cubicBezTo>
                    <a:pt x="32" y="179"/>
                    <a:pt x="32" y="179"/>
                    <a:pt x="32" y="179"/>
                  </a:cubicBezTo>
                  <a:close/>
                  <a:moveTo>
                    <a:pt x="28" y="177"/>
                  </a:moveTo>
                  <a:cubicBezTo>
                    <a:pt x="31" y="176"/>
                    <a:pt x="31" y="176"/>
                    <a:pt x="31" y="176"/>
                  </a:cubicBezTo>
                  <a:cubicBezTo>
                    <a:pt x="31" y="177"/>
                    <a:pt x="31" y="177"/>
                    <a:pt x="31" y="177"/>
                  </a:cubicBezTo>
                  <a:cubicBezTo>
                    <a:pt x="29" y="179"/>
                    <a:pt x="29" y="179"/>
                    <a:pt x="29" y="179"/>
                  </a:cubicBezTo>
                  <a:cubicBezTo>
                    <a:pt x="28" y="178"/>
                    <a:pt x="28" y="178"/>
                    <a:pt x="28" y="178"/>
                  </a:cubicBezTo>
                  <a:cubicBezTo>
                    <a:pt x="28" y="177"/>
                    <a:pt x="28" y="177"/>
                    <a:pt x="28" y="177"/>
                  </a:cubicBezTo>
                  <a:close/>
                  <a:moveTo>
                    <a:pt x="24" y="173"/>
                  </a:moveTo>
                  <a:cubicBezTo>
                    <a:pt x="26" y="175"/>
                    <a:pt x="26" y="175"/>
                    <a:pt x="26" y="175"/>
                  </a:cubicBezTo>
                  <a:cubicBezTo>
                    <a:pt x="25" y="176"/>
                    <a:pt x="25" y="176"/>
                    <a:pt x="25" y="176"/>
                  </a:cubicBezTo>
                  <a:cubicBezTo>
                    <a:pt x="24" y="175"/>
                    <a:pt x="24" y="175"/>
                    <a:pt x="24" y="175"/>
                  </a:cubicBezTo>
                  <a:cubicBezTo>
                    <a:pt x="24" y="173"/>
                    <a:pt x="24" y="173"/>
                    <a:pt x="24" y="173"/>
                  </a:cubicBezTo>
                  <a:close/>
                  <a:moveTo>
                    <a:pt x="19" y="174"/>
                  </a:moveTo>
                  <a:cubicBezTo>
                    <a:pt x="21" y="174"/>
                    <a:pt x="21" y="174"/>
                    <a:pt x="21" y="174"/>
                  </a:cubicBezTo>
                  <a:cubicBezTo>
                    <a:pt x="20" y="175"/>
                    <a:pt x="20" y="175"/>
                    <a:pt x="20" y="175"/>
                  </a:cubicBezTo>
                  <a:cubicBezTo>
                    <a:pt x="20" y="175"/>
                    <a:pt x="19" y="174"/>
                    <a:pt x="19" y="174"/>
                  </a:cubicBezTo>
                  <a:close/>
                  <a:moveTo>
                    <a:pt x="5" y="177"/>
                  </a:moveTo>
                  <a:cubicBezTo>
                    <a:pt x="8" y="178"/>
                    <a:pt x="8" y="178"/>
                    <a:pt x="8" y="178"/>
                  </a:cubicBezTo>
                  <a:cubicBezTo>
                    <a:pt x="8" y="177"/>
                    <a:pt x="8" y="177"/>
                    <a:pt x="8" y="177"/>
                  </a:cubicBezTo>
                  <a:cubicBezTo>
                    <a:pt x="7" y="176"/>
                    <a:pt x="7" y="176"/>
                    <a:pt x="7" y="176"/>
                  </a:cubicBezTo>
                  <a:cubicBezTo>
                    <a:pt x="7" y="174"/>
                    <a:pt x="7" y="174"/>
                    <a:pt x="7" y="174"/>
                  </a:cubicBezTo>
                  <a:cubicBezTo>
                    <a:pt x="8" y="174"/>
                    <a:pt x="8" y="174"/>
                    <a:pt x="8" y="174"/>
                  </a:cubicBezTo>
                  <a:cubicBezTo>
                    <a:pt x="11" y="176"/>
                    <a:pt x="11" y="176"/>
                    <a:pt x="11" y="176"/>
                  </a:cubicBezTo>
                  <a:cubicBezTo>
                    <a:pt x="11" y="178"/>
                    <a:pt x="11" y="178"/>
                    <a:pt x="11" y="178"/>
                  </a:cubicBezTo>
                  <a:cubicBezTo>
                    <a:pt x="10" y="178"/>
                    <a:pt x="10" y="178"/>
                    <a:pt x="10" y="178"/>
                  </a:cubicBezTo>
                  <a:cubicBezTo>
                    <a:pt x="9" y="178"/>
                    <a:pt x="9" y="178"/>
                    <a:pt x="9" y="178"/>
                  </a:cubicBezTo>
                  <a:cubicBezTo>
                    <a:pt x="10" y="180"/>
                    <a:pt x="10" y="180"/>
                    <a:pt x="10" y="180"/>
                  </a:cubicBezTo>
                  <a:cubicBezTo>
                    <a:pt x="12" y="180"/>
                    <a:pt x="12" y="180"/>
                    <a:pt x="12" y="180"/>
                  </a:cubicBezTo>
                  <a:cubicBezTo>
                    <a:pt x="12" y="182"/>
                    <a:pt x="12" y="182"/>
                    <a:pt x="12" y="182"/>
                  </a:cubicBezTo>
                  <a:cubicBezTo>
                    <a:pt x="11" y="183"/>
                    <a:pt x="11" y="183"/>
                    <a:pt x="11" y="183"/>
                  </a:cubicBezTo>
                  <a:cubicBezTo>
                    <a:pt x="9" y="181"/>
                    <a:pt x="9" y="181"/>
                    <a:pt x="9" y="181"/>
                  </a:cubicBezTo>
                  <a:cubicBezTo>
                    <a:pt x="7" y="180"/>
                    <a:pt x="7" y="180"/>
                    <a:pt x="7" y="180"/>
                  </a:cubicBezTo>
                  <a:cubicBezTo>
                    <a:pt x="6" y="179"/>
                    <a:pt x="6" y="179"/>
                    <a:pt x="6" y="179"/>
                  </a:cubicBezTo>
                  <a:cubicBezTo>
                    <a:pt x="5" y="178"/>
                    <a:pt x="5" y="178"/>
                    <a:pt x="5" y="178"/>
                  </a:cubicBezTo>
                  <a:lnTo>
                    <a:pt x="5" y="177"/>
                  </a:lnTo>
                  <a:close/>
                </a:path>
              </a:pathLst>
            </a:custGeom>
            <a:solidFill>
              <a:schemeClr val="accent1"/>
            </a:solidFill>
            <a:ln cap="flat" cmpd="sng" w="12700">
              <a:solidFill>
                <a:schemeClr val="lt1"/>
              </a:solidFill>
              <a:prstDash val="solid"/>
              <a:round/>
              <a:headEnd len="sm" w="sm" type="none"/>
              <a:tailEnd len="sm" w="sm" type="none"/>
            </a:ln>
            <a:effectLst>
              <a:outerShdw blurRad="63500" sx="102000" rotWithShape="0" algn="ctr" sy="102000">
                <a:srgbClr val="000000">
                  <a:alpha val="40000"/>
                </a:srgbClr>
              </a:outerShdw>
            </a:effectLst>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365" name="Google Shape;365;p30"/>
            <p:cNvSpPr/>
            <p:nvPr/>
          </p:nvSpPr>
          <p:spPr>
            <a:xfrm>
              <a:off x="11275769" y="2806728"/>
              <a:ext cx="549831" cy="1661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lang="en-GB" sz="1200">
                  <a:solidFill>
                    <a:schemeClr val="lt1"/>
                  </a:solidFill>
                  <a:latin typeface="Arial"/>
                  <a:ea typeface="Arial"/>
                  <a:cs typeface="Arial"/>
                  <a:sym typeface="Arial"/>
                </a:rPr>
                <a:t>Finland</a:t>
              </a:r>
              <a:endParaRPr/>
            </a:p>
          </p:txBody>
        </p:sp>
      </p:grpSp>
      <p:grpSp>
        <p:nvGrpSpPr>
          <p:cNvPr id="366" name="Google Shape;366;p30"/>
          <p:cNvGrpSpPr/>
          <p:nvPr/>
        </p:nvGrpSpPr>
        <p:grpSpPr>
          <a:xfrm>
            <a:off x="2113544" y="3509235"/>
            <a:ext cx="7472355" cy="2007060"/>
            <a:chOff x="2234760" y="3587799"/>
            <a:chExt cx="7472355" cy="2007060"/>
          </a:xfrm>
        </p:grpSpPr>
        <p:sp>
          <p:nvSpPr>
            <p:cNvPr id="367" name="Google Shape;367;p30"/>
            <p:cNvSpPr/>
            <p:nvPr/>
          </p:nvSpPr>
          <p:spPr>
            <a:xfrm rot="6851181">
              <a:off x="2326633" y="3886712"/>
              <a:ext cx="1351699" cy="1076110"/>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81CBD6">
                    <a:alpha val="0"/>
                  </a:srgbClr>
                </a:gs>
                <a:gs pos="34000">
                  <a:srgbClr val="81CBD6">
                    <a:alpha val="0"/>
                  </a:srgbClr>
                </a:gs>
                <a:gs pos="100000">
                  <a:srgbClr val="40B0C0"/>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pic>
          <p:nvPicPr>
            <p:cNvPr id="368" name="Google Shape;368;p30"/>
            <p:cNvPicPr preferRelativeResize="0"/>
            <p:nvPr/>
          </p:nvPicPr>
          <p:blipFill rotWithShape="1">
            <a:blip r:embed="rId4">
              <a:alphaModFix/>
            </a:blip>
            <a:srcRect b="0" l="0" r="0" t="0"/>
            <a:stretch/>
          </p:blipFill>
          <p:spPr>
            <a:xfrm>
              <a:off x="2659683" y="4029646"/>
              <a:ext cx="1209675" cy="1209675"/>
            </a:xfrm>
            <a:prstGeom prst="rect">
              <a:avLst/>
            </a:prstGeom>
            <a:noFill/>
            <a:ln>
              <a:noFill/>
            </a:ln>
          </p:spPr>
        </p:pic>
        <p:grpSp>
          <p:nvGrpSpPr>
            <p:cNvPr id="369" name="Google Shape;369;p30"/>
            <p:cNvGrpSpPr/>
            <p:nvPr/>
          </p:nvGrpSpPr>
          <p:grpSpPr>
            <a:xfrm>
              <a:off x="2512459" y="3601237"/>
              <a:ext cx="770896" cy="1993622"/>
              <a:chOff x="601843" y="3601237"/>
              <a:chExt cx="770896" cy="1993622"/>
            </a:xfrm>
          </p:grpSpPr>
          <p:sp>
            <p:nvSpPr>
              <p:cNvPr id="370" name="Google Shape;370;p30"/>
              <p:cNvSpPr/>
              <p:nvPr/>
            </p:nvSpPr>
            <p:spPr>
              <a:xfrm>
                <a:off x="688474" y="5345560"/>
                <a:ext cx="384721" cy="2492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GB" sz="1800">
                    <a:solidFill>
                      <a:srgbClr val="595959"/>
                    </a:solidFill>
                    <a:latin typeface="Arial"/>
                    <a:ea typeface="Arial"/>
                    <a:cs typeface="Arial"/>
                    <a:sym typeface="Arial"/>
                  </a:rPr>
                  <a:t>IPD</a:t>
                </a:r>
                <a:endParaRPr sz="1800">
                  <a:solidFill>
                    <a:srgbClr val="595959"/>
                  </a:solidFill>
                  <a:latin typeface="Arial"/>
                  <a:ea typeface="Arial"/>
                  <a:cs typeface="Arial"/>
                  <a:sym typeface="Arial"/>
                </a:endParaRPr>
              </a:p>
            </p:txBody>
          </p:sp>
          <p:sp>
            <p:nvSpPr>
              <p:cNvPr id="371" name="Google Shape;371;p30"/>
              <p:cNvSpPr/>
              <p:nvPr/>
            </p:nvSpPr>
            <p:spPr>
              <a:xfrm>
                <a:off x="688474" y="3601237"/>
                <a:ext cx="157094" cy="443198"/>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lang="en-GB" sz="3200">
                    <a:solidFill>
                      <a:srgbClr val="215B6B"/>
                    </a:solidFill>
                    <a:latin typeface="Impact"/>
                    <a:ea typeface="Impact"/>
                    <a:cs typeface="Impact"/>
                    <a:sym typeface="Impact"/>
                  </a:rPr>
                  <a:t>1</a:t>
                </a:r>
                <a:endParaRPr sz="3200">
                  <a:solidFill>
                    <a:srgbClr val="215B6B"/>
                  </a:solidFill>
                  <a:latin typeface="Impact"/>
                  <a:ea typeface="Impact"/>
                  <a:cs typeface="Impact"/>
                  <a:sym typeface="Impact"/>
                </a:endParaRPr>
              </a:p>
            </p:txBody>
          </p:sp>
          <p:sp>
            <p:nvSpPr>
              <p:cNvPr id="372" name="Google Shape;372;p30"/>
              <p:cNvSpPr/>
              <p:nvPr/>
            </p:nvSpPr>
            <p:spPr>
              <a:xfrm rot="-4986676">
                <a:off x="702424" y="3751681"/>
                <a:ext cx="569735" cy="707670"/>
              </a:xfrm>
              <a:custGeom>
                <a:rect b="b" l="l" r="r" t="t"/>
                <a:pathLst>
                  <a:path extrusionOk="0" h="1160206" w="934065">
                    <a:moveTo>
                      <a:pt x="0" y="412955"/>
                    </a:moveTo>
                    <a:lnTo>
                      <a:pt x="334297" y="0"/>
                    </a:lnTo>
                    <a:lnTo>
                      <a:pt x="934065" y="1160206"/>
                    </a:lnTo>
                    <a:lnTo>
                      <a:pt x="0" y="412955"/>
                    </a:lnTo>
                    <a:close/>
                  </a:path>
                </a:pathLst>
              </a:custGeom>
              <a:solidFill>
                <a:srgbClr val="E4F4F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grpSp>
        <p:sp>
          <p:nvSpPr>
            <p:cNvPr id="373" name="Google Shape;373;p30"/>
            <p:cNvSpPr/>
            <p:nvPr/>
          </p:nvSpPr>
          <p:spPr>
            <a:xfrm rot="6851181">
              <a:off x="4304456" y="3886712"/>
              <a:ext cx="1351699" cy="1076110"/>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81CBD6">
                    <a:alpha val="0"/>
                  </a:srgbClr>
                </a:gs>
                <a:gs pos="34000">
                  <a:srgbClr val="81CBD6">
                    <a:alpha val="0"/>
                  </a:srgbClr>
                </a:gs>
                <a:gs pos="100000">
                  <a:srgbClr val="40B0C0"/>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374" name="Google Shape;374;p30"/>
            <p:cNvSpPr/>
            <p:nvPr/>
          </p:nvSpPr>
          <p:spPr>
            <a:xfrm rot="6851181">
              <a:off x="6283779" y="3886710"/>
              <a:ext cx="1351699" cy="1076110"/>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81CBD6">
                    <a:alpha val="0"/>
                  </a:srgbClr>
                </a:gs>
                <a:gs pos="34000">
                  <a:srgbClr val="81CBD6">
                    <a:alpha val="0"/>
                  </a:srgbClr>
                </a:gs>
                <a:gs pos="100000">
                  <a:srgbClr val="40B0C0"/>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375" name="Google Shape;375;p30"/>
            <p:cNvSpPr/>
            <p:nvPr/>
          </p:nvSpPr>
          <p:spPr>
            <a:xfrm rot="6851181">
              <a:off x="8263543" y="3886710"/>
              <a:ext cx="1351699" cy="1076110"/>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81CBD6">
                    <a:alpha val="0"/>
                  </a:srgbClr>
                </a:gs>
                <a:gs pos="34000">
                  <a:srgbClr val="81CBD6">
                    <a:alpha val="0"/>
                  </a:srgbClr>
                </a:gs>
                <a:gs pos="100000">
                  <a:srgbClr val="40B0C0"/>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grpSp>
      <p:grpSp>
        <p:nvGrpSpPr>
          <p:cNvPr id="376" name="Google Shape;376;p30"/>
          <p:cNvGrpSpPr/>
          <p:nvPr/>
        </p:nvGrpSpPr>
        <p:grpSpPr>
          <a:xfrm>
            <a:off x="6338315" y="3522673"/>
            <a:ext cx="1805050" cy="2242921"/>
            <a:chOff x="6335706" y="3601237"/>
            <a:chExt cx="1805050" cy="2242921"/>
          </a:xfrm>
        </p:grpSpPr>
        <p:pic>
          <p:nvPicPr>
            <p:cNvPr id="377" name="Google Shape;377;p30"/>
            <p:cNvPicPr preferRelativeResize="0"/>
            <p:nvPr/>
          </p:nvPicPr>
          <p:blipFill rotWithShape="1">
            <a:blip r:embed="rId5">
              <a:alphaModFix/>
            </a:blip>
            <a:srcRect b="0" l="0" r="0" t="0"/>
            <a:stretch/>
          </p:blipFill>
          <p:spPr>
            <a:xfrm>
              <a:off x="6501016" y="4030887"/>
              <a:ext cx="1207191" cy="1207191"/>
            </a:xfrm>
            <a:prstGeom prst="rect">
              <a:avLst/>
            </a:prstGeom>
            <a:noFill/>
            <a:ln>
              <a:noFill/>
            </a:ln>
          </p:spPr>
        </p:pic>
        <p:sp>
          <p:nvSpPr>
            <p:cNvPr id="378" name="Google Shape;378;p30"/>
            <p:cNvSpPr/>
            <p:nvPr/>
          </p:nvSpPr>
          <p:spPr>
            <a:xfrm>
              <a:off x="6422337" y="5345560"/>
              <a:ext cx="1718419" cy="49859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GB" sz="1800">
                  <a:solidFill>
                    <a:srgbClr val="595959"/>
                  </a:solidFill>
                  <a:latin typeface="Arial"/>
                  <a:ea typeface="Arial"/>
                  <a:cs typeface="Arial"/>
                  <a:sym typeface="Arial"/>
                </a:rPr>
                <a:t>Cases of serious</a:t>
              </a:r>
              <a:br>
                <a:rPr lang="en-GB" sz="1800">
                  <a:solidFill>
                    <a:srgbClr val="595959"/>
                  </a:solidFill>
                  <a:latin typeface="Arial"/>
                  <a:ea typeface="Arial"/>
                  <a:cs typeface="Arial"/>
                  <a:sym typeface="Arial"/>
                </a:rPr>
              </a:br>
              <a:r>
                <a:rPr lang="en-GB" sz="1800">
                  <a:solidFill>
                    <a:srgbClr val="595959"/>
                  </a:solidFill>
                  <a:latin typeface="Arial"/>
                  <a:ea typeface="Arial"/>
                  <a:cs typeface="Arial"/>
                  <a:sym typeface="Arial"/>
                </a:rPr>
                <a:t>AOM</a:t>
              </a:r>
              <a:r>
                <a:rPr baseline="30000" lang="en-GB" sz="1800">
                  <a:solidFill>
                    <a:srgbClr val="595959"/>
                  </a:solidFill>
                  <a:latin typeface="Arial"/>
                  <a:ea typeface="Arial"/>
                  <a:cs typeface="Arial"/>
                  <a:sym typeface="Arial"/>
                </a:rPr>
                <a:t>†</a:t>
              </a:r>
              <a:endParaRPr/>
            </a:p>
          </p:txBody>
        </p:sp>
        <p:sp>
          <p:nvSpPr>
            <p:cNvPr id="379" name="Google Shape;379;p30"/>
            <p:cNvSpPr/>
            <p:nvPr/>
          </p:nvSpPr>
          <p:spPr>
            <a:xfrm rot="-4986676">
              <a:off x="6436287" y="3751681"/>
              <a:ext cx="569735" cy="707670"/>
            </a:xfrm>
            <a:custGeom>
              <a:rect b="b" l="l" r="r" t="t"/>
              <a:pathLst>
                <a:path extrusionOk="0" h="1160206" w="934065">
                  <a:moveTo>
                    <a:pt x="0" y="412955"/>
                  </a:moveTo>
                  <a:lnTo>
                    <a:pt x="334297" y="0"/>
                  </a:lnTo>
                  <a:lnTo>
                    <a:pt x="934065" y="1160206"/>
                  </a:lnTo>
                  <a:lnTo>
                    <a:pt x="0" y="412955"/>
                  </a:lnTo>
                  <a:close/>
                </a:path>
              </a:pathLst>
            </a:custGeom>
            <a:solidFill>
              <a:srgbClr val="E4F4F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380" name="Google Shape;380;p30"/>
            <p:cNvSpPr/>
            <p:nvPr/>
          </p:nvSpPr>
          <p:spPr>
            <a:xfrm>
              <a:off x="6422337" y="3601237"/>
              <a:ext cx="413575" cy="443198"/>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lang="en-GB" sz="3200">
                  <a:solidFill>
                    <a:srgbClr val="215B6B"/>
                  </a:solidFill>
                  <a:latin typeface="Impact"/>
                  <a:ea typeface="Impact"/>
                  <a:cs typeface="Impact"/>
                  <a:sym typeface="Impact"/>
                </a:rPr>
                <a:t>22</a:t>
              </a:r>
              <a:endParaRPr sz="3200">
                <a:solidFill>
                  <a:srgbClr val="215B6B"/>
                </a:solidFill>
                <a:latin typeface="Impact"/>
                <a:ea typeface="Impact"/>
                <a:cs typeface="Impact"/>
                <a:sym typeface="Impact"/>
              </a:endParaRPr>
            </a:p>
          </p:txBody>
        </p:sp>
      </p:grpSp>
      <p:grpSp>
        <p:nvGrpSpPr>
          <p:cNvPr id="381" name="Google Shape;381;p30"/>
          <p:cNvGrpSpPr/>
          <p:nvPr/>
        </p:nvGrpSpPr>
        <p:grpSpPr>
          <a:xfrm>
            <a:off x="8322691" y="3522673"/>
            <a:ext cx="1522922" cy="2242921"/>
            <a:chOff x="8443907" y="3601237"/>
            <a:chExt cx="1522922" cy="2242921"/>
          </a:xfrm>
        </p:grpSpPr>
        <p:pic>
          <p:nvPicPr>
            <p:cNvPr id="382" name="Google Shape;382;p30"/>
            <p:cNvPicPr preferRelativeResize="0"/>
            <p:nvPr/>
          </p:nvPicPr>
          <p:blipFill rotWithShape="1">
            <a:blip r:embed="rId6">
              <a:alphaModFix/>
            </a:blip>
            <a:srcRect b="0" l="0" r="0" t="0"/>
            <a:stretch/>
          </p:blipFill>
          <p:spPr>
            <a:xfrm>
              <a:off x="8595533" y="4030887"/>
              <a:ext cx="1204891" cy="1207191"/>
            </a:xfrm>
            <a:prstGeom prst="rect">
              <a:avLst/>
            </a:prstGeom>
            <a:noFill/>
            <a:ln>
              <a:noFill/>
            </a:ln>
          </p:spPr>
        </p:pic>
        <p:sp>
          <p:nvSpPr>
            <p:cNvPr id="383" name="Google Shape;383;p30"/>
            <p:cNvSpPr/>
            <p:nvPr/>
          </p:nvSpPr>
          <p:spPr>
            <a:xfrm>
              <a:off x="8530538" y="5345560"/>
              <a:ext cx="1436291" cy="49859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GB" sz="1800">
                  <a:solidFill>
                    <a:srgbClr val="595959"/>
                  </a:solidFill>
                  <a:latin typeface="Arial"/>
                  <a:ea typeface="Arial"/>
                  <a:cs typeface="Arial"/>
                  <a:sym typeface="Arial"/>
                </a:rPr>
                <a:t>Antimicrobial</a:t>
              </a:r>
              <a:br>
                <a:rPr lang="en-GB" sz="1800">
                  <a:solidFill>
                    <a:srgbClr val="595959"/>
                  </a:solidFill>
                  <a:latin typeface="Arial"/>
                  <a:ea typeface="Arial"/>
                  <a:cs typeface="Arial"/>
                  <a:sym typeface="Arial"/>
                </a:rPr>
              </a:br>
              <a:r>
                <a:rPr lang="en-GB" sz="1800">
                  <a:solidFill>
                    <a:srgbClr val="595959"/>
                  </a:solidFill>
                  <a:latin typeface="Arial"/>
                  <a:ea typeface="Arial"/>
                  <a:cs typeface="Arial"/>
                  <a:sym typeface="Arial"/>
                </a:rPr>
                <a:t>prescriptions</a:t>
              </a:r>
              <a:r>
                <a:rPr baseline="30000" lang="en-GB" sz="1800">
                  <a:solidFill>
                    <a:srgbClr val="595959"/>
                  </a:solidFill>
                  <a:latin typeface="Arial"/>
                  <a:ea typeface="Arial"/>
                  <a:cs typeface="Arial"/>
                  <a:sym typeface="Arial"/>
                </a:rPr>
                <a:t>‡</a:t>
              </a:r>
              <a:endParaRPr/>
            </a:p>
          </p:txBody>
        </p:sp>
        <p:sp>
          <p:nvSpPr>
            <p:cNvPr id="384" name="Google Shape;384;p30"/>
            <p:cNvSpPr/>
            <p:nvPr/>
          </p:nvSpPr>
          <p:spPr>
            <a:xfrm rot="-4986676">
              <a:off x="8544488" y="3751681"/>
              <a:ext cx="569735" cy="707670"/>
            </a:xfrm>
            <a:custGeom>
              <a:rect b="b" l="l" r="r" t="t"/>
              <a:pathLst>
                <a:path extrusionOk="0" h="1160206" w="934065">
                  <a:moveTo>
                    <a:pt x="0" y="412955"/>
                  </a:moveTo>
                  <a:lnTo>
                    <a:pt x="334297" y="0"/>
                  </a:lnTo>
                  <a:lnTo>
                    <a:pt x="934065" y="1160206"/>
                  </a:lnTo>
                  <a:lnTo>
                    <a:pt x="0" y="412955"/>
                  </a:lnTo>
                  <a:close/>
                </a:path>
              </a:pathLst>
            </a:custGeom>
            <a:solidFill>
              <a:srgbClr val="E4F4F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385" name="Google Shape;385;p30"/>
            <p:cNvSpPr/>
            <p:nvPr/>
          </p:nvSpPr>
          <p:spPr>
            <a:xfrm>
              <a:off x="8530538" y="3601237"/>
              <a:ext cx="646011" cy="443198"/>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lang="en-GB" sz="3200">
                  <a:solidFill>
                    <a:srgbClr val="215B6B"/>
                  </a:solidFill>
                  <a:latin typeface="Impact"/>
                  <a:ea typeface="Impact"/>
                  <a:cs typeface="Impact"/>
                  <a:sym typeface="Impact"/>
                </a:rPr>
                <a:t>200</a:t>
              </a:r>
              <a:endParaRPr sz="3200">
                <a:solidFill>
                  <a:srgbClr val="215B6B"/>
                </a:solidFill>
                <a:latin typeface="Impact"/>
                <a:ea typeface="Impact"/>
                <a:cs typeface="Impact"/>
                <a:sym typeface="Impact"/>
              </a:endParaRPr>
            </a:p>
          </p:txBody>
        </p:sp>
      </p:grpSp>
      <p:grpSp>
        <p:nvGrpSpPr>
          <p:cNvPr id="386" name="Google Shape;386;p30"/>
          <p:cNvGrpSpPr/>
          <p:nvPr/>
        </p:nvGrpSpPr>
        <p:grpSpPr>
          <a:xfrm>
            <a:off x="4358083" y="3522673"/>
            <a:ext cx="1360942" cy="2242921"/>
            <a:chOff x="4422149" y="3601237"/>
            <a:chExt cx="1360942" cy="2242921"/>
          </a:xfrm>
        </p:grpSpPr>
        <p:pic>
          <p:nvPicPr>
            <p:cNvPr id="387" name="Google Shape;387;p30"/>
            <p:cNvPicPr preferRelativeResize="0"/>
            <p:nvPr/>
          </p:nvPicPr>
          <p:blipFill rotWithShape="1">
            <a:blip r:embed="rId7">
              <a:alphaModFix/>
            </a:blip>
            <a:srcRect b="0" l="0" r="0" t="0"/>
            <a:stretch/>
          </p:blipFill>
          <p:spPr>
            <a:xfrm>
              <a:off x="4575900" y="4029646"/>
              <a:ext cx="1207191" cy="1209675"/>
            </a:xfrm>
            <a:prstGeom prst="rect">
              <a:avLst/>
            </a:prstGeom>
            <a:noFill/>
            <a:ln>
              <a:noFill/>
            </a:ln>
          </p:spPr>
        </p:pic>
        <p:sp>
          <p:nvSpPr>
            <p:cNvPr id="388" name="Google Shape;388;p30"/>
            <p:cNvSpPr/>
            <p:nvPr/>
          </p:nvSpPr>
          <p:spPr>
            <a:xfrm>
              <a:off x="4508780" y="5345560"/>
              <a:ext cx="1141338" cy="49859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GB" sz="1800">
                  <a:solidFill>
                    <a:srgbClr val="595959"/>
                  </a:solidFill>
                  <a:latin typeface="Arial"/>
                  <a:ea typeface="Arial"/>
                  <a:cs typeface="Arial"/>
                  <a:sym typeface="Arial"/>
                </a:rPr>
                <a:t>Cases of</a:t>
              </a:r>
              <a:br>
                <a:rPr lang="en-GB" sz="1800">
                  <a:solidFill>
                    <a:srgbClr val="595959"/>
                  </a:solidFill>
                  <a:latin typeface="Arial"/>
                  <a:ea typeface="Arial"/>
                  <a:cs typeface="Arial"/>
                  <a:sym typeface="Arial"/>
                </a:rPr>
              </a:br>
              <a:r>
                <a:rPr lang="en-GB" sz="1800">
                  <a:solidFill>
                    <a:srgbClr val="595959"/>
                  </a:solidFill>
                  <a:latin typeface="Arial"/>
                  <a:ea typeface="Arial"/>
                  <a:cs typeface="Arial"/>
                  <a:sym typeface="Arial"/>
                </a:rPr>
                <a:t>pneumonia</a:t>
              </a:r>
              <a:endParaRPr/>
            </a:p>
          </p:txBody>
        </p:sp>
        <p:sp>
          <p:nvSpPr>
            <p:cNvPr id="389" name="Google Shape;389;p30"/>
            <p:cNvSpPr/>
            <p:nvPr/>
          </p:nvSpPr>
          <p:spPr>
            <a:xfrm>
              <a:off x="4508780" y="3601237"/>
              <a:ext cx="219612" cy="443198"/>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lang="en-GB" sz="3200">
                  <a:solidFill>
                    <a:srgbClr val="215B6B"/>
                  </a:solidFill>
                  <a:latin typeface="Impact"/>
                  <a:ea typeface="Impact"/>
                  <a:cs typeface="Impact"/>
                  <a:sym typeface="Impact"/>
                </a:rPr>
                <a:t>5</a:t>
              </a:r>
              <a:endParaRPr sz="3200">
                <a:solidFill>
                  <a:srgbClr val="215B6B"/>
                </a:solidFill>
                <a:latin typeface="Impact"/>
                <a:ea typeface="Impact"/>
                <a:cs typeface="Impact"/>
                <a:sym typeface="Impact"/>
              </a:endParaRPr>
            </a:p>
          </p:txBody>
        </p:sp>
        <p:sp>
          <p:nvSpPr>
            <p:cNvPr id="390" name="Google Shape;390;p30"/>
            <p:cNvSpPr/>
            <p:nvPr/>
          </p:nvSpPr>
          <p:spPr>
            <a:xfrm rot="-4986676">
              <a:off x="4522730" y="3751681"/>
              <a:ext cx="569735" cy="707670"/>
            </a:xfrm>
            <a:custGeom>
              <a:rect b="b" l="l" r="r" t="t"/>
              <a:pathLst>
                <a:path extrusionOk="0" h="1160206" w="934065">
                  <a:moveTo>
                    <a:pt x="0" y="412955"/>
                  </a:moveTo>
                  <a:lnTo>
                    <a:pt x="334297" y="0"/>
                  </a:lnTo>
                  <a:lnTo>
                    <a:pt x="934065" y="1160206"/>
                  </a:lnTo>
                  <a:lnTo>
                    <a:pt x="0" y="412955"/>
                  </a:lnTo>
                  <a:close/>
                </a:path>
              </a:pathLst>
            </a:custGeom>
            <a:solidFill>
              <a:srgbClr val="E4F4F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grpSp>
      <p:sp>
        <p:nvSpPr>
          <p:cNvPr id="391" name="Google Shape;391;p30"/>
          <p:cNvSpPr txBox="1"/>
          <p:nvPr/>
        </p:nvSpPr>
        <p:spPr>
          <a:xfrm>
            <a:off x="64305" y="515121"/>
            <a:ext cx="495551" cy="492443"/>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lang="en-GB" sz="3200">
                <a:solidFill>
                  <a:srgbClr val="215B6B"/>
                </a:solidFill>
                <a:latin typeface="Impact"/>
                <a:ea typeface="Impact"/>
                <a:cs typeface="Impact"/>
                <a:sym typeface="Impact"/>
              </a:rPr>
              <a:t>2.1</a:t>
            </a:r>
            <a:endParaRPr sz="3200">
              <a:solidFill>
                <a:srgbClr val="215B6B"/>
              </a:solidFill>
              <a:latin typeface="Impact"/>
              <a:ea typeface="Impact"/>
              <a:cs typeface="Impact"/>
              <a:sym typeface="Impact"/>
            </a:endParaRPr>
          </a:p>
        </p:txBody>
      </p:sp>
      <p:sp>
        <p:nvSpPr>
          <p:cNvPr id="392" name="Google Shape;392;p30"/>
          <p:cNvSpPr txBox="1"/>
          <p:nvPr/>
        </p:nvSpPr>
        <p:spPr>
          <a:xfrm>
            <a:off x="2824796" y="6566203"/>
            <a:ext cx="5606829" cy="223138"/>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Clr>
                <a:srgbClr val="595959"/>
              </a:buClr>
              <a:buSzPts val="1000"/>
              <a:buFont typeface="Noto Sans Symbols"/>
              <a:buNone/>
            </a:pPr>
            <a:r>
              <a:rPr lang="en-GB" sz="1000">
                <a:solidFill>
                  <a:srgbClr val="595959"/>
                </a:solidFill>
                <a:latin typeface="Calibri"/>
                <a:ea typeface="Calibri"/>
                <a:cs typeface="Calibri"/>
                <a:sym typeface="Calibri"/>
              </a:rPr>
              <a:t>The 16</a:t>
            </a:r>
            <a:r>
              <a:rPr baseline="30000" lang="en-GB" sz="1000">
                <a:solidFill>
                  <a:srgbClr val="595959"/>
                </a:solidFill>
                <a:latin typeface="Calibri"/>
                <a:ea typeface="Calibri"/>
                <a:cs typeface="Calibri"/>
                <a:sym typeface="Calibri"/>
              </a:rPr>
              <a:t>th</a:t>
            </a:r>
            <a:r>
              <a:rPr lang="en-GB" sz="1000">
                <a:solidFill>
                  <a:srgbClr val="595959"/>
                </a:solidFill>
                <a:latin typeface="Calibri"/>
                <a:ea typeface="Calibri"/>
                <a:cs typeface="Calibri"/>
                <a:sym typeface="Calibri"/>
              </a:rPr>
              <a:t> Annual Meeting of the Lebanese Paediatric Societies </a:t>
            </a:r>
            <a:r>
              <a:rPr lang="en-GB" sz="1000">
                <a:solidFill>
                  <a:srgbClr val="000000"/>
                </a:solidFill>
                <a:latin typeface="Calibri"/>
                <a:ea typeface="Calibri"/>
                <a:cs typeface="Calibri"/>
                <a:sym typeface="Calibri"/>
              </a:rPr>
              <a:t>| </a:t>
            </a:r>
            <a:r>
              <a:rPr lang="en-GB" sz="1000">
                <a:solidFill>
                  <a:schemeClr val="accent6"/>
                </a:solidFill>
                <a:latin typeface="Calibri"/>
                <a:ea typeface="Calibri"/>
                <a:cs typeface="Calibri"/>
                <a:sym typeface="Calibri"/>
              </a:rPr>
              <a:t>13 - 14 September, 2019 | Beirut - Lebanon</a:t>
            </a:r>
            <a:r>
              <a:rPr lang="en-GB" sz="1000">
                <a:solidFill>
                  <a:srgbClr val="595959"/>
                </a:solidFill>
                <a:latin typeface="Calibri"/>
                <a:ea typeface="Calibri"/>
                <a:cs typeface="Calibri"/>
                <a:sym typeface="Calibri"/>
              </a:rP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Google Shape;398;p31"/>
          <p:cNvSpPr/>
          <p:nvPr/>
        </p:nvSpPr>
        <p:spPr>
          <a:xfrm rot="6851181">
            <a:off x="9260901" y="3801676"/>
            <a:ext cx="1351699" cy="1076110"/>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81CBD6">
                  <a:alpha val="0"/>
                </a:srgbClr>
              </a:gs>
              <a:gs pos="34000">
                <a:srgbClr val="81CBD6">
                  <a:alpha val="0"/>
                </a:srgbClr>
              </a:gs>
              <a:gs pos="100000">
                <a:srgbClr val="40B0C0"/>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399" name="Google Shape;399;p31"/>
          <p:cNvSpPr/>
          <p:nvPr/>
        </p:nvSpPr>
        <p:spPr>
          <a:xfrm rot="6851181">
            <a:off x="7253103" y="3801676"/>
            <a:ext cx="1351699" cy="1076110"/>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81CBD6">
                  <a:alpha val="0"/>
                </a:srgbClr>
              </a:gs>
              <a:gs pos="34000">
                <a:srgbClr val="81CBD6">
                  <a:alpha val="0"/>
                </a:srgbClr>
              </a:gs>
              <a:gs pos="100000">
                <a:srgbClr val="40B0C0"/>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400" name="Google Shape;400;p31"/>
          <p:cNvSpPr/>
          <p:nvPr/>
        </p:nvSpPr>
        <p:spPr>
          <a:xfrm rot="6851181">
            <a:off x="5250274" y="3808147"/>
            <a:ext cx="1351699" cy="1076110"/>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81CBD6">
                  <a:alpha val="0"/>
                </a:srgbClr>
              </a:gs>
              <a:gs pos="34000">
                <a:srgbClr val="81CBD6">
                  <a:alpha val="0"/>
                </a:srgbClr>
              </a:gs>
              <a:gs pos="100000">
                <a:srgbClr val="40B0C0"/>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401" name="Google Shape;401;p31"/>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800"/>
              <a:buFont typeface="Arial"/>
              <a:buNone/>
            </a:pPr>
            <a:r>
              <a:rPr i="1" lang="en-GB"/>
              <a:t>Synflorix</a:t>
            </a:r>
            <a:r>
              <a:rPr lang="en-GB"/>
              <a:t>: helps to prevent a large number</a:t>
            </a:r>
            <a:br>
              <a:rPr lang="en-GB"/>
            </a:br>
            <a:r>
              <a:rPr lang="en-GB"/>
              <a:t>of pneumococcal-related events</a:t>
            </a:r>
            <a:r>
              <a:rPr baseline="30000" lang="en-GB"/>
              <a:t>1</a:t>
            </a:r>
            <a:endParaRPr/>
          </a:p>
        </p:txBody>
      </p:sp>
      <p:sp>
        <p:nvSpPr>
          <p:cNvPr id="402" name="Google Shape;402;p31"/>
          <p:cNvSpPr txBox="1"/>
          <p:nvPr/>
        </p:nvSpPr>
        <p:spPr>
          <a:xfrm>
            <a:off x="261938" y="6001633"/>
            <a:ext cx="10045700" cy="630942"/>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6600"/>
              </a:buClr>
              <a:buSzPts val="800"/>
              <a:buFont typeface="Arial"/>
              <a:buNone/>
            </a:pPr>
            <a:r>
              <a:rPr lang="en-GB" sz="800">
                <a:solidFill>
                  <a:srgbClr val="595959"/>
                </a:solidFill>
                <a:latin typeface="Arial"/>
                <a:ea typeface="Arial"/>
                <a:cs typeface="Arial"/>
                <a:sym typeface="Arial"/>
              </a:rPr>
              <a:t>The same results were first published in Palmu AA, et al. Vaccine. 2018. The figure has been independently created by GSK from the original data. </a:t>
            </a:r>
            <a:br>
              <a:rPr lang="en-GB" sz="800">
                <a:solidFill>
                  <a:srgbClr val="595959"/>
                </a:solidFill>
                <a:latin typeface="Arial"/>
                <a:ea typeface="Arial"/>
                <a:cs typeface="Arial"/>
                <a:sym typeface="Arial"/>
              </a:rPr>
            </a:br>
            <a:r>
              <a:rPr lang="en-GB" sz="800">
                <a:solidFill>
                  <a:srgbClr val="595959"/>
                </a:solidFill>
                <a:latin typeface="Arial"/>
                <a:ea typeface="Arial"/>
                <a:cs typeface="Arial"/>
                <a:sym typeface="Arial"/>
              </a:rPr>
              <a:t>* Requiring tympanostomy tube surgery.</a:t>
            </a:r>
            <a:endParaRPr/>
          </a:p>
          <a:p>
            <a:pPr indent="0" lvl="0" marL="0" marR="0" rtl="0" algn="l">
              <a:lnSpc>
                <a:spcPct val="90000"/>
              </a:lnSpc>
              <a:spcBef>
                <a:spcPts val="300"/>
              </a:spcBef>
              <a:spcAft>
                <a:spcPts val="0"/>
              </a:spcAft>
              <a:buClr>
                <a:srgbClr val="FF6600"/>
              </a:buClr>
              <a:buSzPts val="800"/>
              <a:buFont typeface="Arial"/>
              <a:buNone/>
            </a:pPr>
            <a:r>
              <a:rPr lang="en-GB" sz="800">
                <a:solidFill>
                  <a:srgbClr val="595959"/>
                </a:solidFill>
                <a:latin typeface="Arial"/>
                <a:ea typeface="Arial"/>
                <a:cs typeface="Arial"/>
                <a:sym typeface="Arial"/>
              </a:rPr>
              <a:t>† For upper respiratory infection, mostly AOM.</a:t>
            </a:r>
            <a:br>
              <a:rPr lang="en-GB" sz="800">
                <a:solidFill>
                  <a:srgbClr val="595959"/>
                </a:solidFill>
                <a:latin typeface="Arial"/>
                <a:ea typeface="Arial"/>
                <a:cs typeface="Arial"/>
                <a:sym typeface="Arial"/>
              </a:rPr>
            </a:br>
            <a:r>
              <a:rPr b="1" lang="en-GB" sz="800">
                <a:solidFill>
                  <a:srgbClr val="595959"/>
                </a:solidFill>
                <a:latin typeface="Arial"/>
                <a:ea typeface="Arial"/>
                <a:cs typeface="Arial"/>
                <a:sym typeface="Arial"/>
              </a:rPr>
              <a:t>AOM</a:t>
            </a:r>
            <a:r>
              <a:rPr lang="en-GB" sz="800">
                <a:solidFill>
                  <a:srgbClr val="595959"/>
                </a:solidFill>
                <a:latin typeface="Arial"/>
                <a:ea typeface="Arial"/>
                <a:cs typeface="Arial"/>
                <a:sym typeface="Arial"/>
              </a:rPr>
              <a:t>, acute otitis media; </a:t>
            </a:r>
            <a:r>
              <a:rPr b="1" lang="en-GB" sz="800">
                <a:solidFill>
                  <a:srgbClr val="595959"/>
                </a:solidFill>
                <a:latin typeface="Arial"/>
                <a:ea typeface="Arial"/>
                <a:cs typeface="Arial"/>
                <a:sym typeface="Arial"/>
              </a:rPr>
              <a:t>FinIP</a:t>
            </a:r>
            <a:r>
              <a:rPr lang="en-GB" sz="800">
                <a:solidFill>
                  <a:srgbClr val="595959"/>
                </a:solidFill>
                <a:latin typeface="Arial"/>
                <a:ea typeface="Arial"/>
                <a:cs typeface="Arial"/>
                <a:sym typeface="Arial"/>
              </a:rPr>
              <a:t>, Finnish Invasive Pneumococcal disease study; </a:t>
            </a:r>
            <a:r>
              <a:rPr b="1" lang="en-GB" sz="800">
                <a:solidFill>
                  <a:srgbClr val="595959"/>
                </a:solidFill>
                <a:latin typeface="Arial"/>
                <a:ea typeface="Arial"/>
                <a:cs typeface="Arial"/>
                <a:sym typeface="Arial"/>
              </a:rPr>
              <a:t>IPD</a:t>
            </a:r>
            <a:r>
              <a:rPr lang="en-GB" sz="800">
                <a:solidFill>
                  <a:srgbClr val="595959"/>
                </a:solidFill>
                <a:latin typeface="Arial"/>
                <a:ea typeface="Arial"/>
                <a:cs typeface="Arial"/>
                <a:sym typeface="Arial"/>
              </a:rPr>
              <a:t>, invasive pneumococcal disease.</a:t>
            </a:r>
            <a:endParaRPr/>
          </a:p>
          <a:p>
            <a:pPr indent="0" lvl="0" marL="0" marR="0" rtl="0" algn="l">
              <a:lnSpc>
                <a:spcPct val="90000"/>
              </a:lnSpc>
              <a:spcBef>
                <a:spcPts val="300"/>
              </a:spcBef>
              <a:spcAft>
                <a:spcPts val="0"/>
              </a:spcAft>
              <a:buClr>
                <a:srgbClr val="FF6600"/>
              </a:buClr>
              <a:buSzPts val="800"/>
              <a:buFont typeface="Arial"/>
              <a:buNone/>
            </a:pPr>
            <a:r>
              <a:rPr lang="en-GB" sz="800">
                <a:solidFill>
                  <a:srgbClr val="595959"/>
                </a:solidFill>
                <a:latin typeface="Arial"/>
                <a:ea typeface="Arial"/>
                <a:cs typeface="Arial"/>
                <a:sym typeface="Arial"/>
              </a:rPr>
              <a:t>1. Palmu AA, et al. Vaccine. 2018;36:1816-1822.</a:t>
            </a:r>
            <a:endParaRPr/>
          </a:p>
        </p:txBody>
      </p:sp>
      <p:sp>
        <p:nvSpPr>
          <p:cNvPr id="403" name="Google Shape;403;p31"/>
          <p:cNvSpPr/>
          <p:nvPr/>
        </p:nvSpPr>
        <p:spPr>
          <a:xfrm flipH="1" rot="-5400000">
            <a:off x="11374055" y="673855"/>
            <a:ext cx="653134" cy="976406"/>
          </a:xfrm>
          <a:prstGeom prst="round2SameRect">
            <a:avLst>
              <a:gd fmla="val 50000" name="adj1"/>
              <a:gd fmla="val 0" name="adj2"/>
            </a:avLst>
          </a:prstGeom>
          <a:solidFill>
            <a:srgbClr val="FFFFFF">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04" name="Google Shape;404;p31"/>
          <p:cNvPicPr preferRelativeResize="0"/>
          <p:nvPr/>
        </p:nvPicPr>
        <p:blipFill rotWithShape="1">
          <a:blip r:embed="rId3">
            <a:alphaModFix/>
          </a:blip>
          <a:srcRect b="0" l="0" r="0" t="0"/>
          <a:stretch/>
        </p:blipFill>
        <p:spPr>
          <a:xfrm>
            <a:off x="11308542" y="925405"/>
            <a:ext cx="473304" cy="473304"/>
          </a:xfrm>
          <a:prstGeom prst="ellipse">
            <a:avLst/>
          </a:prstGeom>
          <a:noFill/>
          <a:ln cap="rnd" cmpd="sng" w="28575">
            <a:solidFill>
              <a:schemeClr val="lt1"/>
            </a:solidFill>
            <a:prstDash val="solid"/>
            <a:round/>
            <a:headEnd len="sm" w="sm" type="none"/>
            <a:tailEnd len="sm" w="sm" type="none"/>
          </a:ln>
          <a:effectLst>
            <a:outerShdw blurRad="139700" rotWithShape="0" algn="ctr">
              <a:srgbClr val="215B6B">
                <a:alpha val="40000"/>
              </a:srgbClr>
            </a:outerShdw>
          </a:effectLst>
        </p:spPr>
      </p:pic>
      <p:sp>
        <p:nvSpPr>
          <p:cNvPr id="405" name="Google Shape;405;p31"/>
          <p:cNvSpPr txBox="1"/>
          <p:nvPr/>
        </p:nvSpPr>
        <p:spPr>
          <a:xfrm>
            <a:off x="585788" y="1412875"/>
            <a:ext cx="6678623" cy="249299"/>
          </a:xfrm>
          <a:prstGeom prst="rect">
            <a:avLst/>
          </a:prstGeom>
          <a:noFill/>
          <a:ln>
            <a:noFill/>
          </a:ln>
        </p:spPr>
        <p:txBody>
          <a:bodyPr anchorCtr="0" anchor="t" bIns="0" lIns="0" spcFirstLastPara="1" rIns="0" wrap="square" tIns="0">
            <a:noAutofit/>
          </a:bodyPr>
          <a:lstStyle/>
          <a:p>
            <a:pPr indent="0" lvl="1" marL="0" marR="0" rtl="0" algn="l">
              <a:lnSpc>
                <a:spcPct val="90000"/>
              </a:lnSpc>
              <a:spcBef>
                <a:spcPts val="0"/>
              </a:spcBef>
              <a:spcAft>
                <a:spcPts val="0"/>
              </a:spcAft>
              <a:buClr>
                <a:schemeClr val="accent3"/>
              </a:buClr>
              <a:buSzPts val="1800"/>
              <a:buFont typeface="Noto Sans Symbols"/>
              <a:buNone/>
            </a:pPr>
            <a:r>
              <a:rPr b="0" i="0" lang="en-GB" sz="1800" u="none" cap="none" strike="noStrike">
                <a:solidFill>
                  <a:schemeClr val="accent5"/>
                </a:solidFill>
                <a:latin typeface="Arial"/>
                <a:ea typeface="Arial"/>
                <a:cs typeface="Arial"/>
                <a:sym typeface="Arial"/>
              </a:rPr>
              <a:t>Vaccine probe study based on FinIP (&gt;30,000 vaccinated infants)</a:t>
            </a:r>
            <a:r>
              <a:rPr b="0" baseline="30000" i="0" lang="en-GB" sz="1800" u="none" cap="none" strike="noStrike">
                <a:solidFill>
                  <a:schemeClr val="accent5"/>
                </a:solidFill>
                <a:latin typeface="Arial"/>
                <a:ea typeface="Arial"/>
                <a:cs typeface="Arial"/>
                <a:sym typeface="Arial"/>
              </a:rPr>
              <a:t>1</a:t>
            </a:r>
            <a:endParaRPr b="0" baseline="30000" i="0" sz="1800" u="none" cap="none" strike="noStrike">
              <a:solidFill>
                <a:schemeClr val="accent5"/>
              </a:solidFill>
              <a:latin typeface="Arial"/>
              <a:ea typeface="Arial"/>
              <a:cs typeface="Arial"/>
              <a:sym typeface="Arial"/>
            </a:endParaRPr>
          </a:p>
        </p:txBody>
      </p:sp>
      <p:grpSp>
        <p:nvGrpSpPr>
          <p:cNvPr id="406" name="Google Shape;406;p31"/>
          <p:cNvGrpSpPr/>
          <p:nvPr/>
        </p:nvGrpSpPr>
        <p:grpSpPr>
          <a:xfrm>
            <a:off x="283287" y="1087796"/>
            <a:ext cx="605002" cy="112353"/>
            <a:chOff x="384140" y="1087797"/>
            <a:chExt cx="489288" cy="90864"/>
          </a:xfrm>
        </p:grpSpPr>
        <p:sp>
          <p:nvSpPr>
            <p:cNvPr id="407" name="Google Shape;407;p31"/>
            <p:cNvSpPr/>
            <p:nvPr/>
          </p:nvSpPr>
          <p:spPr>
            <a:xfrm>
              <a:off x="384140" y="1087797"/>
              <a:ext cx="90864" cy="90864"/>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8" name="Google Shape;408;p31"/>
            <p:cNvSpPr/>
            <p:nvPr/>
          </p:nvSpPr>
          <p:spPr>
            <a:xfrm>
              <a:off x="516948" y="1087797"/>
              <a:ext cx="90864" cy="90864"/>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9" name="Google Shape;409;p31"/>
            <p:cNvSpPr/>
            <p:nvPr/>
          </p:nvSpPr>
          <p:spPr>
            <a:xfrm>
              <a:off x="649756" y="1087797"/>
              <a:ext cx="90864" cy="90864"/>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0" name="Google Shape;410;p31"/>
            <p:cNvSpPr/>
            <p:nvPr/>
          </p:nvSpPr>
          <p:spPr>
            <a:xfrm>
              <a:off x="782564" y="1087797"/>
              <a:ext cx="90864" cy="90864"/>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411" name="Google Shape;411;p31"/>
          <p:cNvSpPr/>
          <p:nvPr/>
        </p:nvSpPr>
        <p:spPr>
          <a:xfrm>
            <a:off x="10193771" y="142504"/>
            <a:ext cx="1995054" cy="21375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rgbClr val="215B6B"/>
                </a:solidFill>
                <a:latin typeface="Arial"/>
                <a:ea typeface="Arial"/>
                <a:cs typeface="Arial"/>
                <a:sym typeface="Arial"/>
              </a:rPr>
              <a:t>ALTERNATIVE SLIDE</a:t>
            </a:r>
            <a:endParaRPr sz="1200">
              <a:solidFill>
                <a:srgbClr val="215B6B"/>
              </a:solidFill>
              <a:latin typeface="Arial"/>
              <a:ea typeface="Arial"/>
              <a:cs typeface="Arial"/>
              <a:sym typeface="Arial"/>
            </a:endParaRPr>
          </a:p>
        </p:txBody>
      </p:sp>
      <p:sp>
        <p:nvSpPr>
          <p:cNvPr id="412" name="Google Shape;412;p31"/>
          <p:cNvSpPr txBox="1"/>
          <p:nvPr/>
        </p:nvSpPr>
        <p:spPr>
          <a:xfrm>
            <a:off x="624346" y="2310142"/>
            <a:ext cx="5841939" cy="332399"/>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b="1" lang="en-GB" sz="2400">
                <a:solidFill>
                  <a:srgbClr val="215B6B"/>
                </a:solidFill>
                <a:latin typeface="Arial"/>
                <a:ea typeface="Arial"/>
                <a:cs typeface="Arial"/>
                <a:sym typeface="Arial"/>
              </a:rPr>
              <a:t>Number needed to vaccinate with </a:t>
            </a:r>
            <a:endParaRPr b="1" baseline="30000" sz="2400">
              <a:solidFill>
                <a:srgbClr val="215B6B"/>
              </a:solidFill>
              <a:latin typeface="Arial"/>
              <a:ea typeface="Arial"/>
              <a:cs typeface="Arial"/>
              <a:sym typeface="Arial"/>
            </a:endParaRPr>
          </a:p>
        </p:txBody>
      </p:sp>
      <p:sp>
        <p:nvSpPr>
          <p:cNvPr id="413" name="Google Shape;413;p31"/>
          <p:cNvSpPr txBox="1"/>
          <p:nvPr/>
        </p:nvSpPr>
        <p:spPr>
          <a:xfrm>
            <a:off x="624345" y="2657706"/>
            <a:ext cx="5860415" cy="498598"/>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i="1" lang="en-GB" sz="3600">
                <a:solidFill>
                  <a:srgbClr val="215B6B"/>
                </a:solidFill>
                <a:latin typeface="Impact"/>
                <a:ea typeface="Impact"/>
                <a:cs typeface="Impact"/>
                <a:sym typeface="Impact"/>
              </a:rPr>
              <a:t>Synflorix</a:t>
            </a:r>
            <a:r>
              <a:rPr lang="en-GB" sz="2800">
                <a:solidFill>
                  <a:srgbClr val="215B6B"/>
                </a:solidFill>
                <a:latin typeface="Arial"/>
                <a:ea typeface="Arial"/>
                <a:cs typeface="Arial"/>
                <a:sym typeface="Arial"/>
              </a:rPr>
              <a:t> </a:t>
            </a:r>
            <a:r>
              <a:rPr b="1" lang="en-GB" sz="2400">
                <a:solidFill>
                  <a:srgbClr val="215B6B"/>
                </a:solidFill>
                <a:latin typeface="Arial"/>
                <a:ea typeface="Arial"/>
                <a:cs typeface="Arial"/>
                <a:sym typeface="Arial"/>
              </a:rPr>
              <a:t>to prevent one episode</a:t>
            </a:r>
            <a:r>
              <a:rPr b="1" baseline="30000" lang="en-GB" sz="2400">
                <a:solidFill>
                  <a:srgbClr val="215B6B"/>
                </a:solidFill>
                <a:latin typeface="Arial"/>
                <a:ea typeface="Arial"/>
                <a:cs typeface="Arial"/>
                <a:sym typeface="Arial"/>
              </a:rPr>
              <a:t>1</a:t>
            </a:r>
            <a:endParaRPr/>
          </a:p>
        </p:txBody>
      </p:sp>
      <p:cxnSp>
        <p:nvCxnSpPr>
          <p:cNvPr id="414" name="Google Shape;414;p31"/>
          <p:cNvCxnSpPr/>
          <p:nvPr/>
        </p:nvCxnSpPr>
        <p:spPr>
          <a:xfrm>
            <a:off x="0" y="3271069"/>
            <a:ext cx="12188825" cy="0"/>
          </a:xfrm>
          <a:prstGeom prst="straightConnector1">
            <a:avLst/>
          </a:prstGeom>
          <a:noFill/>
          <a:ln cap="flat" cmpd="sng" w="28575">
            <a:solidFill>
              <a:srgbClr val="69BCD1"/>
            </a:solidFill>
            <a:prstDash val="solid"/>
            <a:round/>
            <a:headEnd len="sm" w="sm" type="none"/>
            <a:tailEnd len="sm" w="sm" type="none"/>
          </a:ln>
        </p:spPr>
      </p:cxnSp>
      <p:cxnSp>
        <p:nvCxnSpPr>
          <p:cNvPr id="415" name="Google Shape;415;p31"/>
          <p:cNvCxnSpPr/>
          <p:nvPr/>
        </p:nvCxnSpPr>
        <p:spPr>
          <a:xfrm>
            <a:off x="0" y="2182498"/>
            <a:ext cx="6552341" cy="0"/>
          </a:xfrm>
          <a:prstGeom prst="straightConnector1">
            <a:avLst/>
          </a:prstGeom>
          <a:noFill/>
          <a:ln cap="flat" cmpd="sng" w="28575">
            <a:solidFill>
              <a:schemeClr val="lt1"/>
            </a:solidFill>
            <a:prstDash val="solid"/>
            <a:round/>
            <a:headEnd len="sm" w="sm" type="none"/>
            <a:tailEnd len="sm" w="sm" type="none"/>
          </a:ln>
        </p:spPr>
      </p:cxnSp>
      <p:grpSp>
        <p:nvGrpSpPr>
          <p:cNvPr id="416" name="Google Shape;416;p31"/>
          <p:cNvGrpSpPr/>
          <p:nvPr/>
        </p:nvGrpSpPr>
        <p:grpSpPr>
          <a:xfrm>
            <a:off x="10929568" y="1578539"/>
            <a:ext cx="1096573" cy="1951792"/>
            <a:chOff x="11075229" y="1578539"/>
            <a:chExt cx="950912" cy="1692530"/>
          </a:xfrm>
        </p:grpSpPr>
        <p:sp>
          <p:nvSpPr>
            <p:cNvPr id="417" name="Google Shape;417;p31"/>
            <p:cNvSpPr/>
            <p:nvPr/>
          </p:nvSpPr>
          <p:spPr>
            <a:xfrm>
              <a:off x="11075229" y="1578539"/>
              <a:ext cx="950912" cy="1692530"/>
            </a:xfrm>
            <a:custGeom>
              <a:rect b="b" l="l" r="r" t="t"/>
              <a:pathLst>
                <a:path extrusionOk="0" h="185" w="104">
                  <a:moveTo>
                    <a:pt x="82" y="171"/>
                  </a:moveTo>
                  <a:cubicBezTo>
                    <a:pt x="82" y="168"/>
                    <a:pt x="82" y="168"/>
                    <a:pt x="82" y="168"/>
                  </a:cubicBezTo>
                  <a:cubicBezTo>
                    <a:pt x="86" y="164"/>
                    <a:pt x="86" y="164"/>
                    <a:pt x="86" y="164"/>
                  </a:cubicBezTo>
                  <a:cubicBezTo>
                    <a:pt x="89" y="163"/>
                    <a:pt x="89" y="163"/>
                    <a:pt x="89" y="163"/>
                  </a:cubicBezTo>
                  <a:cubicBezTo>
                    <a:pt x="92" y="158"/>
                    <a:pt x="92" y="158"/>
                    <a:pt x="92" y="158"/>
                  </a:cubicBezTo>
                  <a:cubicBezTo>
                    <a:pt x="95" y="153"/>
                    <a:pt x="95" y="153"/>
                    <a:pt x="95" y="153"/>
                  </a:cubicBezTo>
                  <a:cubicBezTo>
                    <a:pt x="97" y="148"/>
                    <a:pt x="97" y="148"/>
                    <a:pt x="97" y="148"/>
                  </a:cubicBezTo>
                  <a:cubicBezTo>
                    <a:pt x="101" y="141"/>
                    <a:pt x="101" y="141"/>
                    <a:pt x="101" y="141"/>
                  </a:cubicBezTo>
                  <a:cubicBezTo>
                    <a:pt x="104" y="134"/>
                    <a:pt x="104" y="134"/>
                    <a:pt x="104" y="134"/>
                  </a:cubicBezTo>
                  <a:cubicBezTo>
                    <a:pt x="103" y="131"/>
                    <a:pt x="103" y="131"/>
                    <a:pt x="103" y="131"/>
                  </a:cubicBezTo>
                  <a:cubicBezTo>
                    <a:pt x="99" y="126"/>
                    <a:pt x="99" y="126"/>
                    <a:pt x="99" y="126"/>
                  </a:cubicBezTo>
                  <a:cubicBezTo>
                    <a:pt x="96" y="125"/>
                    <a:pt x="96" y="125"/>
                    <a:pt x="96" y="125"/>
                  </a:cubicBezTo>
                  <a:cubicBezTo>
                    <a:pt x="91" y="118"/>
                    <a:pt x="91" y="118"/>
                    <a:pt x="91" y="118"/>
                  </a:cubicBezTo>
                  <a:cubicBezTo>
                    <a:pt x="92" y="115"/>
                    <a:pt x="92" y="115"/>
                    <a:pt x="92" y="115"/>
                  </a:cubicBezTo>
                  <a:cubicBezTo>
                    <a:pt x="94" y="112"/>
                    <a:pt x="94" y="112"/>
                    <a:pt x="94" y="112"/>
                  </a:cubicBezTo>
                  <a:cubicBezTo>
                    <a:pt x="94" y="109"/>
                    <a:pt x="94" y="109"/>
                    <a:pt x="94" y="109"/>
                  </a:cubicBezTo>
                  <a:cubicBezTo>
                    <a:pt x="91" y="107"/>
                    <a:pt x="91" y="107"/>
                    <a:pt x="91" y="107"/>
                  </a:cubicBezTo>
                  <a:cubicBezTo>
                    <a:pt x="90" y="105"/>
                    <a:pt x="90" y="105"/>
                    <a:pt x="90" y="105"/>
                  </a:cubicBezTo>
                  <a:cubicBezTo>
                    <a:pt x="89" y="101"/>
                    <a:pt x="89" y="101"/>
                    <a:pt x="89" y="101"/>
                  </a:cubicBezTo>
                  <a:cubicBezTo>
                    <a:pt x="90" y="100"/>
                    <a:pt x="90" y="100"/>
                    <a:pt x="90" y="100"/>
                  </a:cubicBezTo>
                  <a:cubicBezTo>
                    <a:pt x="89" y="98"/>
                    <a:pt x="89" y="98"/>
                    <a:pt x="89" y="98"/>
                  </a:cubicBezTo>
                  <a:cubicBezTo>
                    <a:pt x="87" y="97"/>
                    <a:pt x="87" y="97"/>
                    <a:pt x="87" y="97"/>
                  </a:cubicBezTo>
                  <a:cubicBezTo>
                    <a:pt x="86" y="96"/>
                    <a:pt x="86" y="96"/>
                    <a:pt x="86" y="96"/>
                  </a:cubicBezTo>
                  <a:cubicBezTo>
                    <a:pt x="86" y="92"/>
                    <a:pt x="86" y="92"/>
                    <a:pt x="86" y="92"/>
                  </a:cubicBezTo>
                  <a:cubicBezTo>
                    <a:pt x="87" y="90"/>
                    <a:pt x="87" y="90"/>
                    <a:pt x="87" y="90"/>
                  </a:cubicBezTo>
                  <a:cubicBezTo>
                    <a:pt x="85" y="90"/>
                    <a:pt x="85" y="90"/>
                    <a:pt x="85" y="90"/>
                  </a:cubicBezTo>
                  <a:cubicBezTo>
                    <a:pt x="85" y="88"/>
                    <a:pt x="85" y="88"/>
                    <a:pt x="85" y="88"/>
                  </a:cubicBezTo>
                  <a:cubicBezTo>
                    <a:pt x="85" y="81"/>
                    <a:pt x="85" y="81"/>
                    <a:pt x="85" y="81"/>
                  </a:cubicBezTo>
                  <a:cubicBezTo>
                    <a:pt x="87" y="81"/>
                    <a:pt x="87" y="81"/>
                    <a:pt x="87" y="81"/>
                  </a:cubicBezTo>
                  <a:cubicBezTo>
                    <a:pt x="83" y="70"/>
                    <a:pt x="83" y="70"/>
                    <a:pt x="83" y="70"/>
                  </a:cubicBezTo>
                  <a:cubicBezTo>
                    <a:pt x="78" y="63"/>
                    <a:pt x="78" y="63"/>
                    <a:pt x="78" y="63"/>
                  </a:cubicBezTo>
                  <a:cubicBezTo>
                    <a:pt x="77" y="60"/>
                    <a:pt x="77" y="60"/>
                    <a:pt x="77" y="60"/>
                  </a:cubicBezTo>
                  <a:cubicBezTo>
                    <a:pt x="75" y="57"/>
                    <a:pt x="75" y="57"/>
                    <a:pt x="75" y="57"/>
                  </a:cubicBezTo>
                  <a:cubicBezTo>
                    <a:pt x="77" y="52"/>
                    <a:pt x="77" y="52"/>
                    <a:pt x="77" y="52"/>
                  </a:cubicBezTo>
                  <a:cubicBezTo>
                    <a:pt x="79" y="49"/>
                    <a:pt x="79" y="49"/>
                    <a:pt x="79" y="49"/>
                  </a:cubicBezTo>
                  <a:cubicBezTo>
                    <a:pt x="80" y="46"/>
                    <a:pt x="80" y="46"/>
                    <a:pt x="80" y="46"/>
                  </a:cubicBezTo>
                  <a:cubicBezTo>
                    <a:pt x="78" y="44"/>
                    <a:pt x="78" y="44"/>
                    <a:pt x="78" y="44"/>
                  </a:cubicBezTo>
                  <a:cubicBezTo>
                    <a:pt x="74" y="41"/>
                    <a:pt x="74" y="41"/>
                    <a:pt x="74" y="41"/>
                  </a:cubicBezTo>
                  <a:cubicBezTo>
                    <a:pt x="73" y="40"/>
                    <a:pt x="73" y="40"/>
                    <a:pt x="73" y="40"/>
                  </a:cubicBezTo>
                  <a:cubicBezTo>
                    <a:pt x="71" y="37"/>
                    <a:pt x="71" y="37"/>
                    <a:pt x="71" y="37"/>
                  </a:cubicBezTo>
                  <a:cubicBezTo>
                    <a:pt x="69" y="36"/>
                    <a:pt x="69" y="36"/>
                    <a:pt x="69" y="36"/>
                  </a:cubicBezTo>
                  <a:cubicBezTo>
                    <a:pt x="67" y="35"/>
                    <a:pt x="67" y="35"/>
                    <a:pt x="67" y="35"/>
                  </a:cubicBezTo>
                  <a:cubicBezTo>
                    <a:pt x="65" y="31"/>
                    <a:pt x="65" y="31"/>
                    <a:pt x="65" y="31"/>
                  </a:cubicBezTo>
                  <a:cubicBezTo>
                    <a:pt x="64" y="29"/>
                    <a:pt x="64" y="29"/>
                    <a:pt x="64" y="29"/>
                  </a:cubicBezTo>
                  <a:cubicBezTo>
                    <a:pt x="65" y="25"/>
                    <a:pt x="65" y="25"/>
                    <a:pt x="65" y="25"/>
                  </a:cubicBezTo>
                  <a:cubicBezTo>
                    <a:pt x="65" y="23"/>
                    <a:pt x="65" y="23"/>
                    <a:pt x="65" y="23"/>
                  </a:cubicBezTo>
                  <a:cubicBezTo>
                    <a:pt x="63" y="22"/>
                    <a:pt x="63" y="22"/>
                    <a:pt x="63" y="22"/>
                  </a:cubicBezTo>
                  <a:cubicBezTo>
                    <a:pt x="65" y="21"/>
                    <a:pt x="65" y="21"/>
                    <a:pt x="65" y="21"/>
                  </a:cubicBezTo>
                  <a:cubicBezTo>
                    <a:pt x="68" y="20"/>
                    <a:pt x="68" y="20"/>
                    <a:pt x="68" y="20"/>
                  </a:cubicBezTo>
                  <a:cubicBezTo>
                    <a:pt x="67" y="16"/>
                    <a:pt x="67" y="16"/>
                    <a:pt x="67" y="16"/>
                  </a:cubicBezTo>
                  <a:cubicBezTo>
                    <a:pt x="69" y="13"/>
                    <a:pt x="69" y="13"/>
                    <a:pt x="69" y="13"/>
                  </a:cubicBezTo>
                  <a:cubicBezTo>
                    <a:pt x="70" y="11"/>
                    <a:pt x="70" y="11"/>
                    <a:pt x="70" y="11"/>
                  </a:cubicBezTo>
                  <a:cubicBezTo>
                    <a:pt x="68" y="8"/>
                    <a:pt x="68" y="8"/>
                    <a:pt x="68" y="8"/>
                  </a:cubicBezTo>
                  <a:cubicBezTo>
                    <a:pt x="67" y="7"/>
                    <a:pt x="67" y="7"/>
                    <a:pt x="67" y="7"/>
                  </a:cubicBezTo>
                  <a:cubicBezTo>
                    <a:pt x="64" y="6"/>
                    <a:pt x="64" y="6"/>
                    <a:pt x="64" y="6"/>
                  </a:cubicBezTo>
                  <a:cubicBezTo>
                    <a:pt x="61" y="6"/>
                    <a:pt x="61" y="6"/>
                    <a:pt x="61" y="6"/>
                  </a:cubicBezTo>
                  <a:cubicBezTo>
                    <a:pt x="60" y="4"/>
                    <a:pt x="60" y="4"/>
                    <a:pt x="60" y="4"/>
                  </a:cubicBezTo>
                  <a:cubicBezTo>
                    <a:pt x="57" y="1"/>
                    <a:pt x="57" y="1"/>
                    <a:pt x="57" y="1"/>
                  </a:cubicBezTo>
                  <a:cubicBezTo>
                    <a:pt x="55" y="0"/>
                    <a:pt x="55" y="0"/>
                    <a:pt x="55" y="0"/>
                  </a:cubicBezTo>
                  <a:cubicBezTo>
                    <a:pt x="51" y="0"/>
                    <a:pt x="51" y="0"/>
                    <a:pt x="51" y="0"/>
                  </a:cubicBezTo>
                  <a:cubicBezTo>
                    <a:pt x="49" y="2"/>
                    <a:pt x="49" y="2"/>
                    <a:pt x="49" y="2"/>
                  </a:cubicBezTo>
                  <a:cubicBezTo>
                    <a:pt x="50" y="2"/>
                    <a:pt x="50" y="2"/>
                    <a:pt x="50" y="2"/>
                  </a:cubicBezTo>
                  <a:cubicBezTo>
                    <a:pt x="48" y="3"/>
                    <a:pt x="48" y="3"/>
                    <a:pt x="48" y="3"/>
                  </a:cubicBezTo>
                  <a:cubicBezTo>
                    <a:pt x="45" y="2"/>
                    <a:pt x="45" y="2"/>
                    <a:pt x="45" y="2"/>
                  </a:cubicBezTo>
                  <a:cubicBezTo>
                    <a:pt x="43" y="3"/>
                    <a:pt x="43" y="3"/>
                    <a:pt x="43" y="3"/>
                  </a:cubicBezTo>
                  <a:cubicBezTo>
                    <a:pt x="43" y="4"/>
                    <a:pt x="43" y="4"/>
                    <a:pt x="43" y="4"/>
                  </a:cubicBezTo>
                  <a:cubicBezTo>
                    <a:pt x="42" y="7"/>
                    <a:pt x="42" y="7"/>
                    <a:pt x="42" y="7"/>
                  </a:cubicBezTo>
                  <a:cubicBezTo>
                    <a:pt x="40" y="7"/>
                    <a:pt x="40" y="7"/>
                    <a:pt x="40" y="7"/>
                  </a:cubicBezTo>
                  <a:cubicBezTo>
                    <a:pt x="41" y="9"/>
                    <a:pt x="41" y="9"/>
                    <a:pt x="41" y="9"/>
                  </a:cubicBezTo>
                  <a:cubicBezTo>
                    <a:pt x="41" y="11"/>
                    <a:pt x="41" y="11"/>
                    <a:pt x="41" y="11"/>
                  </a:cubicBezTo>
                  <a:cubicBezTo>
                    <a:pt x="40" y="16"/>
                    <a:pt x="40" y="16"/>
                    <a:pt x="40" y="16"/>
                  </a:cubicBezTo>
                  <a:cubicBezTo>
                    <a:pt x="41" y="19"/>
                    <a:pt x="41" y="19"/>
                    <a:pt x="41" y="19"/>
                  </a:cubicBezTo>
                  <a:cubicBezTo>
                    <a:pt x="42" y="21"/>
                    <a:pt x="42" y="21"/>
                    <a:pt x="42" y="21"/>
                  </a:cubicBezTo>
                  <a:cubicBezTo>
                    <a:pt x="41" y="22"/>
                    <a:pt x="41" y="22"/>
                    <a:pt x="41" y="22"/>
                  </a:cubicBezTo>
                  <a:cubicBezTo>
                    <a:pt x="39" y="23"/>
                    <a:pt x="39" y="23"/>
                    <a:pt x="39" y="23"/>
                  </a:cubicBezTo>
                  <a:cubicBezTo>
                    <a:pt x="38" y="23"/>
                    <a:pt x="38" y="23"/>
                    <a:pt x="38" y="23"/>
                  </a:cubicBezTo>
                  <a:cubicBezTo>
                    <a:pt x="36" y="25"/>
                    <a:pt x="36" y="25"/>
                    <a:pt x="36" y="25"/>
                  </a:cubicBezTo>
                  <a:cubicBezTo>
                    <a:pt x="35" y="25"/>
                    <a:pt x="35" y="25"/>
                    <a:pt x="35" y="25"/>
                  </a:cubicBezTo>
                  <a:cubicBezTo>
                    <a:pt x="33" y="28"/>
                    <a:pt x="33" y="28"/>
                    <a:pt x="33" y="28"/>
                  </a:cubicBezTo>
                  <a:cubicBezTo>
                    <a:pt x="31" y="27"/>
                    <a:pt x="31" y="27"/>
                    <a:pt x="31" y="27"/>
                  </a:cubicBezTo>
                  <a:cubicBezTo>
                    <a:pt x="28" y="25"/>
                    <a:pt x="28" y="25"/>
                    <a:pt x="28" y="25"/>
                  </a:cubicBezTo>
                  <a:cubicBezTo>
                    <a:pt x="26" y="25"/>
                    <a:pt x="26" y="25"/>
                    <a:pt x="26" y="25"/>
                  </a:cubicBezTo>
                  <a:cubicBezTo>
                    <a:pt x="24" y="26"/>
                    <a:pt x="24" y="26"/>
                    <a:pt x="24" y="26"/>
                  </a:cubicBezTo>
                  <a:cubicBezTo>
                    <a:pt x="22" y="29"/>
                    <a:pt x="22" y="29"/>
                    <a:pt x="22" y="29"/>
                  </a:cubicBezTo>
                  <a:cubicBezTo>
                    <a:pt x="17" y="29"/>
                    <a:pt x="17" y="29"/>
                    <a:pt x="17" y="29"/>
                  </a:cubicBezTo>
                  <a:cubicBezTo>
                    <a:pt x="14" y="27"/>
                    <a:pt x="14" y="27"/>
                    <a:pt x="14" y="27"/>
                  </a:cubicBezTo>
                  <a:cubicBezTo>
                    <a:pt x="12" y="25"/>
                    <a:pt x="12" y="25"/>
                    <a:pt x="12" y="25"/>
                  </a:cubicBezTo>
                  <a:cubicBezTo>
                    <a:pt x="11" y="23"/>
                    <a:pt x="11" y="23"/>
                    <a:pt x="11" y="23"/>
                  </a:cubicBezTo>
                  <a:cubicBezTo>
                    <a:pt x="7" y="20"/>
                    <a:pt x="7" y="20"/>
                    <a:pt x="7" y="20"/>
                  </a:cubicBezTo>
                  <a:cubicBezTo>
                    <a:pt x="5" y="17"/>
                    <a:pt x="5" y="17"/>
                    <a:pt x="5" y="17"/>
                  </a:cubicBezTo>
                  <a:cubicBezTo>
                    <a:pt x="4" y="17"/>
                    <a:pt x="4" y="17"/>
                    <a:pt x="4" y="17"/>
                  </a:cubicBezTo>
                  <a:cubicBezTo>
                    <a:pt x="2" y="18"/>
                    <a:pt x="2" y="18"/>
                    <a:pt x="2" y="18"/>
                  </a:cubicBezTo>
                  <a:cubicBezTo>
                    <a:pt x="2" y="20"/>
                    <a:pt x="2" y="20"/>
                    <a:pt x="2" y="20"/>
                  </a:cubicBezTo>
                  <a:cubicBezTo>
                    <a:pt x="2" y="21"/>
                    <a:pt x="2" y="21"/>
                    <a:pt x="2" y="21"/>
                  </a:cubicBezTo>
                  <a:cubicBezTo>
                    <a:pt x="2" y="22"/>
                    <a:pt x="2" y="22"/>
                    <a:pt x="2" y="22"/>
                  </a:cubicBezTo>
                  <a:cubicBezTo>
                    <a:pt x="1" y="21"/>
                    <a:pt x="1" y="21"/>
                    <a:pt x="1" y="21"/>
                  </a:cubicBezTo>
                  <a:cubicBezTo>
                    <a:pt x="0" y="22"/>
                    <a:pt x="0" y="22"/>
                    <a:pt x="0" y="22"/>
                  </a:cubicBezTo>
                  <a:cubicBezTo>
                    <a:pt x="2" y="24"/>
                    <a:pt x="2" y="24"/>
                    <a:pt x="2" y="24"/>
                  </a:cubicBezTo>
                  <a:cubicBezTo>
                    <a:pt x="5" y="25"/>
                    <a:pt x="5" y="25"/>
                    <a:pt x="5" y="25"/>
                  </a:cubicBezTo>
                  <a:cubicBezTo>
                    <a:pt x="8" y="30"/>
                    <a:pt x="8" y="30"/>
                    <a:pt x="8" y="30"/>
                  </a:cubicBezTo>
                  <a:cubicBezTo>
                    <a:pt x="11" y="32"/>
                    <a:pt x="11" y="32"/>
                    <a:pt x="11" y="32"/>
                  </a:cubicBezTo>
                  <a:cubicBezTo>
                    <a:pt x="15" y="32"/>
                    <a:pt x="15" y="32"/>
                    <a:pt x="15" y="32"/>
                  </a:cubicBezTo>
                  <a:cubicBezTo>
                    <a:pt x="17" y="33"/>
                    <a:pt x="17" y="33"/>
                    <a:pt x="17" y="33"/>
                  </a:cubicBezTo>
                  <a:cubicBezTo>
                    <a:pt x="18" y="33"/>
                    <a:pt x="18" y="33"/>
                    <a:pt x="18" y="33"/>
                  </a:cubicBezTo>
                  <a:cubicBezTo>
                    <a:pt x="20" y="36"/>
                    <a:pt x="20" y="36"/>
                    <a:pt x="20" y="36"/>
                  </a:cubicBezTo>
                  <a:cubicBezTo>
                    <a:pt x="21" y="38"/>
                    <a:pt x="21" y="38"/>
                    <a:pt x="21" y="38"/>
                  </a:cubicBezTo>
                  <a:cubicBezTo>
                    <a:pt x="22" y="38"/>
                    <a:pt x="22" y="38"/>
                    <a:pt x="22" y="38"/>
                  </a:cubicBezTo>
                  <a:cubicBezTo>
                    <a:pt x="22" y="38"/>
                    <a:pt x="22" y="38"/>
                    <a:pt x="22" y="38"/>
                  </a:cubicBezTo>
                  <a:cubicBezTo>
                    <a:pt x="24" y="40"/>
                    <a:pt x="24" y="40"/>
                    <a:pt x="24" y="40"/>
                  </a:cubicBezTo>
                  <a:cubicBezTo>
                    <a:pt x="26" y="40"/>
                    <a:pt x="26" y="40"/>
                    <a:pt x="26" y="40"/>
                  </a:cubicBezTo>
                  <a:cubicBezTo>
                    <a:pt x="27" y="42"/>
                    <a:pt x="27" y="42"/>
                    <a:pt x="27" y="42"/>
                  </a:cubicBezTo>
                  <a:cubicBezTo>
                    <a:pt x="26" y="43"/>
                    <a:pt x="26" y="43"/>
                    <a:pt x="26" y="43"/>
                  </a:cubicBezTo>
                  <a:cubicBezTo>
                    <a:pt x="26" y="46"/>
                    <a:pt x="26" y="46"/>
                    <a:pt x="26" y="46"/>
                  </a:cubicBezTo>
                  <a:cubicBezTo>
                    <a:pt x="25" y="49"/>
                    <a:pt x="25" y="49"/>
                    <a:pt x="25" y="49"/>
                  </a:cubicBezTo>
                  <a:cubicBezTo>
                    <a:pt x="26" y="51"/>
                    <a:pt x="26" y="51"/>
                    <a:pt x="26" y="51"/>
                  </a:cubicBezTo>
                  <a:cubicBezTo>
                    <a:pt x="28" y="51"/>
                    <a:pt x="28" y="51"/>
                    <a:pt x="28" y="51"/>
                  </a:cubicBezTo>
                  <a:cubicBezTo>
                    <a:pt x="29" y="53"/>
                    <a:pt x="29" y="53"/>
                    <a:pt x="29" y="53"/>
                  </a:cubicBezTo>
                  <a:cubicBezTo>
                    <a:pt x="28" y="55"/>
                    <a:pt x="28" y="55"/>
                    <a:pt x="28" y="55"/>
                  </a:cubicBezTo>
                  <a:cubicBezTo>
                    <a:pt x="28" y="58"/>
                    <a:pt x="28" y="58"/>
                    <a:pt x="28" y="58"/>
                  </a:cubicBezTo>
                  <a:cubicBezTo>
                    <a:pt x="30" y="59"/>
                    <a:pt x="30" y="59"/>
                    <a:pt x="30" y="59"/>
                  </a:cubicBezTo>
                  <a:cubicBezTo>
                    <a:pt x="30" y="63"/>
                    <a:pt x="30" y="63"/>
                    <a:pt x="30" y="63"/>
                  </a:cubicBezTo>
                  <a:cubicBezTo>
                    <a:pt x="30" y="65"/>
                    <a:pt x="30" y="65"/>
                    <a:pt x="30" y="65"/>
                  </a:cubicBezTo>
                  <a:cubicBezTo>
                    <a:pt x="30" y="66"/>
                    <a:pt x="30" y="66"/>
                    <a:pt x="30" y="66"/>
                  </a:cubicBezTo>
                  <a:cubicBezTo>
                    <a:pt x="30" y="70"/>
                    <a:pt x="30" y="70"/>
                    <a:pt x="30" y="70"/>
                  </a:cubicBezTo>
                  <a:cubicBezTo>
                    <a:pt x="30" y="72"/>
                    <a:pt x="30" y="72"/>
                    <a:pt x="30" y="72"/>
                  </a:cubicBezTo>
                  <a:cubicBezTo>
                    <a:pt x="31" y="75"/>
                    <a:pt x="31" y="75"/>
                    <a:pt x="31" y="75"/>
                  </a:cubicBezTo>
                  <a:cubicBezTo>
                    <a:pt x="32" y="76"/>
                    <a:pt x="32" y="76"/>
                    <a:pt x="32" y="76"/>
                  </a:cubicBezTo>
                  <a:cubicBezTo>
                    <a:pt x="34" y="79"/>
                    <a:pt x="34" y="79"/>
                    <a:pt x="34" y="79"/>
                  </a:cubicBezTo>
                  <a:cubicBezTo>
                    <a:pt x="35" y="81"/>
                    <a:pt x="35" y="81"/>
                    <a:pt x="35" y="81"/>
                  </a:cubicBezTo>
                  <a:cubicBezTo>
                    <a:pt x="35" y="83"/>
                    <a:pt x="35" y="83"/>
                    <a:pt x="35" y="83"/>
                  </a:cubicBezTo>
                  <a:cubicBezTo>
                    <a:pt x="36" y="84"/>
                    <a:pt x="36" y="84"/>
                    <a:pt x="36" y="84"/>
                  </a:cubicBezTo>
                  <a:cubicBezTo>
                    <a:pt x="38" y="84"/>
                    <a:pt x="38" y="84"/>
                    <a:pt x="38" y="84"/>
                  </a:cubicBezTo>
                  <a:cubicBezTo>
                    <a:pt x="40" y="86"/>
                    <a:pt x="40" y="86"/>
                    <a:pt x="40" y="86"/>
                  </a:cubicBezTo>
                  <a:cubicBezTo>
                    <a:pt x="44" y="86"/>
                    <a:pt x="44" y="86"/>
                    <a:pt x="44" y="86"/>
                  </a:cubicBezTo>
                  <a:cubicBezTo>
                    <a:pt x="46" y="88"/>
                    <a:pt x="46" y="88"/>
                    <a:pt x="46" y="88"/>
                  </a:cubicBezTo>
                  <a:cubicBezTo>
                    <a:pt x="45" y="89"/>
                    <a:pt x="45" y="89"/>
                    <a:pt x="45" y="89"/>
                  </a:cubicBezTo>
                  <a:cubicBezTo>
                    <a:pt x="46" y="90"/>
                    <a:pt x="46" y="90"/>
                    <a:pt x="46" y="90"/>
                  </a:cubicBezTo>
                  <a:cubicBezTo>
                    <a:pt x="46" y="93"/>
                    <a:pt x="46" y="93"/>
                    <a:pt x="46" y="93"/>
                  </a:cubicBezTo>
                  <a:cubicBezTo>
                    <a:pt x="45" y="94"/>
                    <a:pt x="45" y="94"/>
                    <a:pt x="45" y="94"/>
                  </a:cubicBezTo>
                  <a:cubicBezTo>
                    <a:pt x="48" y="97"/>
                    <a:pt x="48" y="97"/>
                    <a:pt x="48" y="97"/>
                  </a:cubicBezTo>
                  <a:cubicBezTo>
                    <a:pt x="46" y="97"/>
                    <a:pt x="46" y="97"/>
                    <a:pt x="46" y="97"/>
                  </a:cubicBezTo>
                  <a:cubicBezTo>
                    <a:pt x="45" y="97"/>
                    <a:pt x="45" y="97"/>
                    <a:pt x="45" y="97"/>
                  </a:cubicBezTo>
                  <a:cubicBezTo>
                    <a:pt x="48" y="99"/>
                    <a:pt x="48" y="99"/>
                    <a:pt x="48" y="99"/>
                  </a:cubicBezTo>
                  <a:cubicBezTo>
                    <a:pt x="48" y="100"/>
                    <a:pt x="48" y="100"/>
                    <a:pt x="48" y="100"/>
                  </a:cubicBezTo>
                  <a:cubicBezTo>
                    <a:pt x="45" y="99"/>
                    <a:pt x="45" y="99"/>
                    <a:pt x="45" y="99"/>
                  </a:cubicBezTo>
                  <a:cubicBezTo>
                    <a:pt x="42" y="99"/>
                    <a:pt x="42" y="99"/>
                    <a:pt x="42" y="99"/>
                  </a:cubicBezTo>
                  <a:cubicBezTo>
                    <a:pt x="40" y="100"/>
                    <a:pt x="40" y="100"/>
                    <a:pt x="40" y="100"/>
                  </a:cubicBezTo>
                  <a:cubicBezTo>
                    <a:pt x="40" y="102"/>
                    <a:pt x="40" y="102"/>
                    <a:pt x="40" y="102"/>
                  </a:cubicBezTo>
                  <a:cubicBezTo>
                    <a:pt x="38" y="104"/>
                    <a:pt x="38" y="104"/>
                    <a:pt x="38" y="104"/>
                  </a:cubicBezTo>
                  <a:cubicBezTo>
                    <a:pt x="38" y="105"/>
                    <a:pt x="38" y="105"/>
                    <a:pt x="38" y="105"/>
                  </a:cubicBezTo>
                  <a:cubicBezTo>
                    <a:pt x="37" y="106"/>
                    <a:pt x="37" y="106"/>
                    <a:pt x="37" y="106"/>
                  </a:cubicBezTo>
                  <a:cubicBezTo>
                    <a:pt x="34" y="109"/>
                    <a:pt x="34" y="109"/>
                    <a:pt x="34" y="109"/>
                  </a:cubicBezTo>
                  <a:cubicBezTo>
                    <a:pt x="33" y="113"/>
                    <a:pt x="33" y="113"/>
                    <a:pt x="33" y="113"/>
                  </a:cubicBezTo>
                  <a:cubicBezTo>
                    <a:pt x="33" y="113"/>
                    <a:pt x="33" y="113"/>
                    <a:pt x="33" y="113"/>
                  </a:cubicBezTo>
                  <a:cubicBezTo>
                    <a:pt x="32" y="112"/>
                    <a:pt x="32" y="112"/>
                    <a:pt x="32" y="112"/>
                  </a:cubicBezTo>
                  <a:cubicBezTo>
                    <a:pt x="31" y="112"/>
                    <a:pt x="31" y="112"/>
                    <a:pt x="31" y="112"/>
                  </a:cubicBezTo>
                  <a:cubicBezTo>
                    <a:pt x="32" y="114"/>
                    <a:pt x="32" y="114"/>
                    <a:pt x="32" y="114"/>
                  </a:cubicBezTo>
                  <a:cubicBezTo>
                    <a:pt x="31" y="116"/>
                    <a:pt x="31" y="116"/>
                    <a:pt x="31" y="116"/>
                  </a:cubicBezTo>
                  <a:cubicBezTo>
                    <a:pt x="29" y="116"/>
                    <a:pt x="29" y="116"/>
                    <a:pt x="29" y="116"/>
                  </a:cubicBezTo>
                  <a:cubicBezTo>
                    <a:pt x="28" y="118"/>
                    <a:pt x="28" y="118"/>
                    <a:pt x="28" y="118"/>
                  </a:cubicBezTo>
                  <a:cubicBezTo>
                    <a:pt x="29" y="120"/>
                    <a:pt x="29" y="120"/>
                    <a:pt x="29" y="120"/>
                  </a:cubicBezTo>
                  <a:cubicBezTo>
                    <a:pt x="30" y="121"/>
                    <a:pt x="30" y="121"/>
                    <a:pt x="30" y="121"/>
                  </a:cubicBezTo>
                  <a:cubicBezTo>
                    <a:pt x="27" y="121"/>
                    <a:pt x="27" y="121"/>
                    <a:pt x="27" y="121"/>
                  </a:cubicBezTo>
                  <a:cubicBezTo>
                    <a:pt x="27" y="120"/>
                    <a:pt x="27" y="120"/>
                    <a:pt x="27" y="120"/>
                  </a:cubicBezTo>
                  <a:cubicBezTo>
                    <a:pt x="25" y="120"/>
                    <a:pt x="25" y="120"/>
                    <a:pt x="25" y="120"/>
                  </a:cubicBezTo>
                  <a:cubicBezTo>
                    <a:pt x="25" y="122"/>
                    <a:pt x="25" y="122"/>
                    <a:pt x="25" y="122"/>
                  </a:cubicBezTo>
                  <a:cubicBezTo>
                    <a:pt x="25" y="123"/>
                    <a:pt x="25" y="123"/>
                    <a:pt x="25" y="123"/>
                  </a:cubicBezTo>
                  <a:cubicBezTo>
                    <a:pt x="23" y="123"/>
                    <a:pt x="23" y="123"/>
                    <a:pt x="23" y="123"/>
                  </a:cubicBezTo>
                  <a:cubicBezTo>
                    <a:pt x="23" y="124"/>
                    <a:pt x="23" y="124"/>
                    <a:pt x="23" y="124"/>
                  </a:cubicBezTo>
                  <a:cubicBezTo>
                    <a:pt x="24" y="125"/>
                    <a:pt x="24" y="125"/>
                    <a:pt x="24" y="125"/>
                  </a:cubicBezTo>
                  <a:cubicBezTo>
                    <a:pt x="24" y="126"/>
                    <a:pt x="24" y="126"/>
                    <a:pt x="24" y="126"/>
                  </a:cubicBezTo>
                  <a:cubicBezTo>
                    <a:pt x="23" y="127"/>
                    <a:pt x="23" y="127"/>
                    <a:pt x="23" y="127"/>
                  </a:cubicBezTo>
                  <a:cubicBezTo>
                    <a:pt x="23" y="128"/>
                    <a:pt x="23" y="128"/>
                    <a:pt x="23" y="128"/>
                  </a:cubicBezTo>
                  <a:cubicBezTo>
                    <a:pt x="21" y="130"/>
                    <a:pt x="21" y="130"/>
                    <a:pt x="21" y="130"/>
                  </a:cubicBezTo>
                  <a:cubicBezTo>
                    <a:pt x="20" y="129"/>
                    <a:pt x="20" y="129"/>
                    <a:pt x="20" y="129"/>
                  </a:cubicBezTo>
                  <a:cubicBezTo>
                    <a:pt x="19" y="128"/>
                    <a:pt x="19" y="128"/>
                    <a:pt x="19" y="128"/>
                  </a:cubicBezTo>
                  <a:cubicBezTo>
                    <a:pt x="18" y="128"/>
                    <a:pt x="18" y="128"/>
                    <a:pt x="18" y="128"/>
                  </a:cubicBezTo>
                  <a:cubicBezTo>
                    <a:pt x="17" y="128"/>
                    <a:pt x="17" y="128"/>
                    <a:pt x="17" y="128"/>
                  </a:cubicBezTo>
                  <a:cubicBezTo>
                    <a:pt x="17" y="130"/>
                    <a:pt x="17" y="130"/>
                    <a:pt x="17" y="130"/>
                  </a:cubicBezTo>
                  <a:cubicBezTo>
                    <a:pt x="16" y="131"/>
                    <a:pt x="16" y="131"/>
                    <a:pt x="16" y="131"/>
                  </a:cubicBezTo>
                  <a:cubicBezTo>
                    <a:pt x="17" y="133"/>
                    <a:pt x="17" y="133"/>
                    <a:pt x="17" y="133"/>
                  </a:cubicBezTo>
                  <a:cubicBezTo>
                    <a:pt x="16" y="135"/>
                    <a:pt x="16" y="135"/>
                    <a:pt x="16" y="135"/>
                  </a:cubicBezTo>
                  <a:cubicBezTo>
                    <a:pt x="15" y="135"/>
                    <a:pt x="15" y="135"/>
                    <a:pt x="15" y="135"/>
                  </a:cubicBezTo>
                  <a:cubicBezTo>
                    <a:pt x="14" y="137"/>
                    <a:pt x="14" y="137"/>
                    <a:pt x="14" y="137"/>
                  </a:cubicBezTo>
                  <a:cubicBezTo>
                    <a:pt x="15" y="139"/>
                    <a:pt x="15" y="139"/>
                    <a:pt x="15" y="139"/>
                  </a:cubicBezTo>
                  <a:cubicBezTo>
                    <a:pt x="15" y="139"/>
                    <a:pt x="15" y="139"/>
                    <a:pt x="15" y="139"/>
                  </a:cubicBezTo>
                  <a:cubicBezTo>
                    <a:pt x="15" y="141"/>
                    <a:pt x="15" y="141"/>
                    <a:pt x="15" y="141"/>
                  </a:cubicBezTo>
                  <a:cubicBezTo>
                    <a:pt x="15" y="143"/>
                    <a:pt x="15" y="143"/>
                    <a:pt x="15" y="143"/>
                  </a:cubicBezTo>
                  <a:cubicBezTo>
                    <a:pt x="17" y="142"/>
                    <a:pt x="17" y="142"/>
                    <a:pt x="17" y="142"/>
                  </a:cubicBezTo>
                  <a:cubicBezTo>
                    <a:pt x="18" y="143"/>
                    <a:pt x="18" y="143"/>
                    <a:pt x="18" y="143"/>
                  </a:cubicBezTo>
                  <a:cubicBezTo>
                    <a:pt x="17" y="145"/>
                    <a:pt x="17" y="145"/>
                    <a:pt x="17" y="145"/>
                  </a:cubicBezTo>
                  <a:cubicBezTo>
                    <a:pt x="17" y="147"/>
                    <a:pt x="17" y="147"/>
                    <a:pt x="17" y="147"/>
                  </a:cubicBezTo>
                  <a:cubicBezTo>
                    <a:pt x="17" y="149"/>
                    <a:pt x="17" y="149"/>
                    <a:pt x="17" y="149"/>
                  </a:cubicBezTo>
                  <a:cubicBezTo>
                    <a:pt x="17" y="149"/>
                    <a:pt x="17" y="149"/>
                    <a:pt x="17" y="149"/>
                  </a:cubicBezTo>
                  <a:cubicBezTo>
                    <a:pt x="19" y="153"/>
                    <a:pt x="19" y="153"/>
                    <a:pt x="19" y="153"/>
                  </a:cubicBezTo>
                  <a:cubicBezTo>
                    <a:pt x="20" y="154"/>
                    <a:pt x="20" y="154"/>
                    <a:pt x="20" y="154"/>
                  </a:cubicBezTo>
                  <a:cubicBezTo>
                    <a:pt x="19" y="155"/>
                    <a:pt x="19" y="155"/>
                    <a:pt x="19" y="155"/>
                  </a:cubicBezTo>
                  <a:cubicBezTo>
                    <a:pt x="21" y="157"/>
                    <a:pt x="21" y="157"/>
                    <a:pt x="21" y="157"/>
                  </a:cubicBezTo>
                  <a:cubicBezTo>
                    <a:pt x="19" y="158"/>
                    <a:pt x="19" y="158"/>
                    <a:pt x="19" y="158"/>
                  </a:cubicBezTo>
                  <a:cubicBezTo>
                    <a:pt x="20" y="161"/>
                    <a:pt x="20" y="161"/>
                    <a:pt x="20" y="161"/>
                  </a:cubicBezTo>
                  <a:cubicBezTo>
                    <a:pt x="19" y="162"/>
                    <a:pt x="19" y="162"/>
                    <a:pt x="19" y="162"/>
                  </a:cubicBezTo>
                  <a:cubicBezTo>
                    <a:pt x="19" y="167"/>
                    <a:pt x="19" y="167"/>
                    <a:pt x="19" y="167"/>
                  </a:cubicBezTo>
                  <a:cubicBezTo>
                    <a:pt x="20" y="168"/>
                    <a:pt x="20" y="168"/>
                    <a:pt x="20" y="168"/>
                  </a:cubicBezTo>
                  <a:cubicBezTo>
                    <a:pt x="19" y="170"/>
                    <a:pt x="19" y="170"/>
                    <a:pt x="19" y="170"/>
                  </a:cubicBezTo>
                  <a:cubicBezTo>
                    <a:pt x="19" y="172"/>
                    <a:pt x="19" y="172"/>
                    <a:pt x="19" y="172"/>
                  </a:cubicBezTo>
                  <a:cubicBezTo>
                    <a:pt x="20" y="173"/>
                    <a:pt x="20" y="173"/>
                    <a:pt x="20" y="173"/>
                  </a:cubicBezTo>
                  <a:cubicBezTo>
                    <a:pt x="23" y="172"/>
                    <a:pt x="23" y="172"/>
                    <a:pt x="23" y="172"/>
                  </a:cubicBezTo>
                  <a:cubicBezTo>
                    <a:pt x="24" y="172"/>
                    <a:pt x="24" y="172"/>
                    <a:pt x="24" y="172"/>
                  </a:cubicBezTo>
                  <a:cubicBezTo>
                    <a:pt x="24" y="171"/>
                    <a:pt x="24" y="171"/>
                    <a:pt x="24" y="171"/>
                  </a:cubicBezTo>
                  <a:cubicBezTo>
                    <a:pt x="26" y="174"/>
                    <a:pt x="26" y="174"/>
                    <a:pt x="26" y="174"/>
                  </a:cubicBezTo>
                  <a:cubicBezTo>
                    <a:pt x="28" y="174"/>
                    <a:pt x="28" y="174"/>
                    <a:pt x="28" y="174"/>
                  </a:cubicBezTo>
                  <a:cubicBezTo>
                    <a:pt x="29" y="175"/>
                    <a:pt x="29" y="175"/>
                    <a:pt x="29" y="175"/>
                  </a:cubicBezTo>
                  <a:cubicBezTo>
                    <a:pt x="32" y="174"/>
                    <a:pt x="32" y="174"/>
                    <a:pt x="32" y="174"/>
                  </a:cubicBezTo>
                  <a:cubicBezTo>
                    <a:pt x="33" y="175"/>
                    <a:pt x="33" y="175"/>
                    <a:pt x="33" y="175"/>
                  </a:cubicBezTo>
                  <a:cubicBezTo>
                    <a:pt x="32" y="176"/>
                    <a:pt x="32" y="176"/>
                    <a:pt x="32" y="176"/>
                  </a:cubicBezTo>
                  <a:cubicBezTo>
                    <a:pt x="33" y="176"/>
                    <a:pt x="33" y="176"/>
                    <a:pt x="33" y="176"/>
                  </a:cubicBezTo>
                  <a:cubicBezTo>
                    <a:pt x="36" y="175"/>
                    <a:pt x="36" y="175"/>
                    <a:pt x="36" y="175"/>
                  </a:cubicBezTo>
                  <a:cubicBezTo>
                    <a:pt x="36" y="176"/>
                    <a:pt x="36" y="176"/>
                    <a:pt x="36" y="176"/>
                  </a:cubicBezTo>
                  <a:cubicBezTo>
                    <a:pt x="35" y="178"/>
                    <a:pt x="35" y="178"/>
                    <a:pt x="35" y="178"/>
                  </a:cubicBezTo>
                  <a:cubicBezTo>
                    <a:pt x="37" y="181"/>
                    <a:pt x="37" y="181"/>
                    <a:pt x="37" y="181"/>
                  </a:cubicBezTo>
                  <a:cubicBezTo>
                    <a:pt x="38" y="183"/>
                    <a:pt x="38" y="183"/>
                    <a:pt x="38" y="183"/>
                  </a:cubicBezTo>
                  <a:cubicBezTo>
                    <a:pt x="37" y="185"/>
                    <a:pt x="37" y="185"/>
                    <a:pt x="37" y="185"/>
                  </a:cubicBezTo>
                  <a:cubicBezTo>
                    <a:pt x="38" y="185"/>
                    <a:pt x="38" y="185"/>
                    <a:pt x="38" y="185"/>
                  </a:cubicBezTo>
                  <a:cubicBezTo>
                    <a:pt x="39" y="182"/>
                    <a:pt x="39" y="182"/>
                    <a:pt x="39" y="182"/>
                  </a:cubicBezTo>
                  <a:cubicBezTo>
                    <a:pt x="40" y="181"/>
                    <a:pt x="40" y="181"/>
                    <a:pt x="40" y="181"/>
                  </a:cubicBezTo>
                  <a:cubicBezTo>
                    <a:pt x="40" y="183"/>
                    <a:pt x="40" y="183"/>
                    <a:pt x="40" y="183"/>
                  </a:cubicBezTo>
                  <a:cubicBezTo>
                    <a:pt x="42" y="182"/>
                    <a:pt x="42" y="182"/>
                    <a:pt x="42" y="182"/>
                  </a:cubicBezTo>
                  <a:cubicBezTo>
                    <a:pt x="43" y="182"/>
                    <a:pt x="43" y="182"/>
                    <a:pt x="43" y="182"/>
                  </a:cubicBezTo>
                  <a:cubicBezTo>
                    <a:pt x="47" y="180"/>
                    <a:pt x="47" y="180"/>
                    <a:pt x="47" y="180"/>
                  </a:cubicBezTo>
                  <a:cubicBezTo>
                    <a:pt x="49" y="180"/>
                    <a:pt x="49" y="180"/>
                    <a:pt x="49" y="180"/>
                  </a:cubicBezTo>
                  <a:cubicBezTo>
                    <a:pt x="53" y="177"/>
                    <a:pt x="53" y="177"/>
                    <a:pt x="53" y="177"/>
                  </a:cubicBezTo>
                  <a:cubicBezTo>
                    <a:pt x="53" y="176"/>
                    <a:pt x="53" y="176"/>
                    <a:pt x="53" y="176"/>
                  </a:cubicBezTo>
                  <a:cubicBezTo>
                    <a:pt x="56" y="177"/>
                    <a:pt x="56" y="177"/>
                    <a:pt x="56" y="177"/>
                  </a:cubicBezTo>
                  <a:cubicBezTo>
                    <a:pt x="57" y="176"/>
                    <a:pt x="57" y="176"/>
                    <a:pt x="57" y="176"/>
                  </a:cubicBezTo>
                  <a:cubicBezTo>
                    <a:pt x="59" y="174"/>
                    <a:pt x="59" y="174"/>
                    <a:pt x="59" y="174"/>
                  </a:cubicBezTo>
                  <a:cubicBezTo>
                    <a:pt x="60" y="175"/>
                    <a:pt x="60" y="175"/>
                    <a:pt x="60" y="175"/>
                  </a:cubicBezTo>
                  <a:cubicBezTo>
                    <a:pt x="59" y="176"/>
                    <a:pt x="59" y="176"/>
                    <a:pt x="59" y="176"/>
                  </a:cubicBezTo>
                  <a:cubicBezTo>
                    <a:pt x="60" y="177"/>
                    <a:pt x="60" y="177"/>
                    <a:pt x="60" y="177"/>
                  </a:cubicBezTo>
                  <a:cubicBezTo>
                    <a:pt x="61" y="174"/>
                    <a:pt x="61" y="174"/>
                    <a:pt x="61" y="174"/>
                  </a:cubicBezTo>
                  <a:cubicBezTo>
                    <a:pt x="62" y="175"/>
                    <a:pt x="62" y="175"/>
                    <a:pt x="62" y="175"/>
                  </a:cubicBezTo>
                  <a:cubicBezTo>
                    <a:pt x="61" y="172"/>
                    <a:pt x="61" y="172"/>
                    <a:pt x="61" y="172"/>
                  </a:cubicBezTo>
                  <a:cubicBezTo>
                    <a:pt x="62" y="172"/>
                    <a:pt x="62" y="172"/>
                    <a:pt x="62" y="172"/>
                  </a:cubicBezTo>
                  <a:cubicBezTo>
                    <a:pt x="63" y="174"/>
                    <a:pt x="63" y="174"/>
                    <a:pt x="63" y="174"/>
                  </a:cubicBezTo>
                  <a:cubicBezTo>
                    <a:pt x="64" y="174"/>
                    <a:pt x="64" y="174"/>
                    <a:pt x="64" y="174"/>
                  </a:cubicBezTo>
                  <a:cubicBezTo>
                    <a:pt x="64" y="172"/>
                    <a:pt x="64" y="172"/>
                    <a:pt x="64" y="172"/>
                  </a:cubicBezTo>
                  <a:cubicBezTo>
                    <a:pt x="65" y="175"/>
                    <a:pt x="65" y="175"/>
                    <a:pt x="65" y="175"/>
                  </a:cubicBezTo>
                  <a:cubicBezTo>
                    <a:pt x="67" y="174"/>
                    <a:pt x="67" y="174"/>
                    <a:pt x="67" y="174"/>
                  </a:cubicBezTo>
                  <a:cubicBezTo>
                    <a:pt x="67" y="173"/>
                    <a:pt x="67" y="173"/>
                    <a:pt x="67" y="173"/>
                  </a:cubicBezTo>
                  <a:cubicBezTo>
                    <a:pt x="68" y="173"/>
                    <a:pt x="68" y="173"/>
                    <a:pt x="68" y="173"/>
                  </a:cubicBezTo>
                  <a:cubicBezTo>
                    <a:pt x="69" y="174"/>
                    <a:pt x="69" y="174"/>
                    <a:pt x="69" y="174"/>
                  </a:cubicBezTo>
                  <a:cubicBezTo>
                    <a:pt x="70" y="173"/>
                    <a:pt x="70" y="173"/>
                    <a:pt x="70" y="173"/>
                  </a:cubicBezTo>
                  <a:cubicBezTo>
                    <a:pt x="73" y="172"/>
                    <a:pt x="73" y="172"/>
                    <a:pt x="73" y="172"/>
                  </a:cubicBezTo>
                  <a:cubicBezTo>
                    <a:pt x="74" y="174"/>
                    <a:pt x="74" y="174"/>
                    <a:pt x="74" y="174"/>
                  </a:cubicBezTo>
                  <a:cubicBezTo>
                    <a:pt x="77" y="173"/>
                    <a:pt x="77" y="173"/>
                    <a:pt x="77" y="173"/>
                  </a:cubicBezTo>
                  <a:cubicBezTo>
                    <a:pt x="77" y="172"/>
                    <a:pt x="77" y="172"/>
                    <a:pt x="77" y="172"/>
                  </a:cubicBezTo>
                  <a:cubicBezTo>
                    <a:pt x="77" y="171"/>
                    <a:pt x="77" y="171"/>
                    <a:pt x="77" y="171"/>
                  </a:cubicBezTo>
                  <a:cubicBezTo>
                    <a:pt x="78" y="171"/>
                    <a:pt x="78" y="171"/>
                    <a:pt x="78" y="171"/>
                  </a:cubicBezTo>
                  <a:cubicBezTo>
                    <a:pt x="79" y="171"/>
                    <a:pt x="79" y="171"/>
                    <a:pt x="79" y="171"/>
                  </a:cubicBezTo>
                  <a:cubicBezTo>
                    <a:pt x="79" y="172"/>
                    <a:pt x="79" y="172"/>
                    <a:pt x="79" y="172"/>
                  </a:cubicBezTo>
                  <a:cubicBezTo>
                    <a:pt x="81" y="173"/>
                    <a:pt x="81" y="173"/>
                    <a:pt x="81" y="173"/>
                  </a:cubicBezTo>
                  <a:cubicBezTo>
                    <a:pt x="81" y="173"/>
                    <a:pt x="82" y="172"/>
                    <a:pt x="82" y="171"/>
                  </a:cubicBezTo>
                  <a:close/>
                  <a:moveTo>
                    <a:pt x="44" y="96"/>
                  </a:moveTo>
                  <a:cubicBezTo>
                    <a:pt x="43" y="97"/>
                    <a:pt x="43" y="97"/>
                    <a:pt x="43" y="97"/>
                  </a:cubicBezTo>
                  <a:cubicBezTo>
                    <a:pt x="41" y="97"/>
                    <a:pt x="41" y="97"/>
                    <a:pt x="41" y="97"/>
                  </a:cubicBezTo>
                  <a:cubicBezTo>
                    <a:pt x="40" y="95"/>
                    <a:pt x="40" y="95"/>
                    <a:pt x="40" y="95"/>
                  </a:cubicBezTo>
                  <a:cubicBezTo>
                    <a:pt x="41" y="94"/>
                    <a:pt x="41" y="94"/>
                    <a:pt x="41" y="94"/>
                  </a:cubicBezTo>
                  <a:cubicBezTo>
                    <a:pt x="45" y="94"/>
                    <a:pt x="45" y="94"/>
                    <a:pt x="45" y="94"/>
                  </a:cubicBezTo>
                  <a:cubicBezTo>
                    <a:pt x="44" y="95"/>
                    <a:pt x="44" y="95"/>
                    <a:pt x="44" y="95"/>
                  </a:cubicBezTo>
                  <a:cubicBezTo>
                    <a:pt x="43" y="95"/>
                    <a:pt x="43" y="95"/>
                    <a:pt x="43" y="95"/>
                  </a:cubicBezTo>
                  <a:cubicBezTo>
                    <a:pt x="44" y="96"/>
                    <a:pt x="44" y="96"/>
                    <a:pt x="44" y="96"/>
                  </a:cubicBezTo>
                  <a:close/>
                  <a:moveTo>
                    <a:pt x="15" y="125"/>
                  </a:moveTo>
                  <a:cubicBezTo>
                    <a:pt x="15" y="124"/>
                    <a:pt x="15" y="124"/>
                    <a:pt x="15" y="124"/>
                  </a:cubicBezTo>
                  <a:cubicBezTo>
                    <a:pt x="16" y="125"/>
                    <a:pt x="16" y="125"/>
                    <a:pt x="16" y="125"/>
                  </a:cubicBezTo>
                  <a:cubicBezTo>
                    <a:pt x="15" y="126"/>
                    <a:pt x="15" y="126"/>
                    <a:pt x="15" y="126"/>
                  </a:cubicBezTo>
                  <a:cubicBezTo>
                    <a:pt x="15" y="125"/>
                    <a:pt x="15" y="125"/>
                    <a:pt x="15" y="125"/>
                  </a:cubicBezTo>
                  <a:close/>
                  <a:moveTo>
                    <a:pt x="14" y="127"/>
                  </a:moveTo>
                  <a:cubicBezTo>
                    <a:pt x="15" y="128"/>
                    <a:pt x="15" y="128"/>
                    <a:pt x="15" y="128"/>
                  </a:cubicBezTo>
                  <a:cubicBezTo>
                    <a:pt x="16" y="127"/>
                    <a:pt x="16" y="127"/>
                    <a:pt x="16" y="127"/>
                  </a:cubicBezTo>
                  <a:cubicBezTo>
                    <a:pt x="16" y="129"/>
                    <a:pt x="16" y="129"/>
                    <a:pt x="16" y="129"/>
                  </a:cubicBezTo>
                  <a:cubicBezTo>
                    <a:pt x="14" y="130"/>
                    <a:pt x="14" y="130"/>
                    <a:pt x="14" y="130"/>
                  </a:cubicBezTo>
                  <a:cubicBezTo>
                    <a:pt x="13" y="128"/>
                    <a:pt x="13" y="128"/>
                    <a:pt x="13" y="128"/>
                  </a:cubicBezTo>
                  <a:cubicBezTo>
                    <a:pt x="14" y="127"/>
                    <a:pt x="14" y="127"/>
                    <a:pt x="14" y="127"/>
                  </a:cubicBezTo>
                  <a:close/>
                  <a:moveTo>
                    <a:pt x="35" y="181"/>
                  </a:moveTo>
                  <a:cubicBezTo>
                    <a:pt x="35" y="183"/>
                    <a:pt x="35" y="183"/>
                    <a:pt x="35" y="183"/>
                  </a:cubicBezTo>
                  <a:cubicBezTo>
                    <a:pt x="34" y="183"/>
                    <a:pt x="34" y="183"/>
                    <a:pt x="34" y="183"/>
                  </a:cubicBezTo>
                  <a:cubicBezTo>
                    <a:pt x="33" y="183"/>
                    <a:pt x="33" y="183"/>
                    <a:pt x="33" y="183"/>
                  </a:cubicBezTo>
                  <a:cubicBezTo>
                    <a:pt x="34" y="182"/>
                    <a:pt x="34" y="182"/>
                    <a:pt x="34" y="182"/>
                  </a:cubicBezTo>
                  <a:cubicBezTo>
                    <a:pt x="35" y="181"/>
                    <a:pt x="35" y="181"/>
                    <a:pt x="35" y="181"/>
                  </a:cubicBezTo>
                  <a:close/>
                  <a:moveTo>
                    <a:pt x="32" y="179"/>
                  </a:moveTo>
                  <a:cubicBezTo>
                    <a:pt x="32" y="179"/>
                    <a:pt x="33" y="180"/>
                    <a:pt x="33" y="180"/>
                  </a:cubicBezTo>
                  <a:cubicBezTo>
                    <a:pt x="32" y="180"/>
                    <a:pt x="32" y="180"/>
                    <a:pt x="32" y="180"/>
                  </a:cubicBezTo>
                  <a:cubicBezTo>
                    <a:pt x="32" y="179"/>
                    <a:pt x="32" y="179"/>
                    <a:pt x="32" y="179"/>
                  </a:cubicBezTo>
                  <a:close/>
                  <a:moveTo>
                    <a:pt x="28" y="177"/>
                  </a:moveTo>
                  <a:cubicBezTo>
                    <a:pt x="31" y="176"/>
                    <a:pt x="31" y="176"/>
                    <a:pt x="31" y="176"/>
                  </a:cubicBezTo>
                  <a:cubicBezTo>
                    <a:pt x="31" y="177"/>
                    <a:pt x="31" y="177"/>
                    <a:pt x="31" y="177"/>
                  </a:cubicBezTo>
                  <a:cubicBezTo>
                    <a:pt x="29" y="179"/>
                    <a:pt x="29" y="179"/>
                    <a:pt x="29" y="179"/>
                  </a:cubicBezTo>
                  <a:cubicBezTo>
                    <a:pt x="28" y="178"/>
                    <a:pt x="28" y="178"/>
                    <a:pt x="28" y="178"/>
                  </a:cubicBezTo>
                  <a:cubicBezTo>
                    <a:pt x="28" y="177"/>
                    <a:pt x="28" y="177"/>
                    <a:pt x="28" y="177"/>
                  </a:cubicBezTo>
                  <a:close/>
                  <a:moveTo>
                    <a:pt x="24" y="173"/>
                  </a:moveTo>
                  <a:cubicBezTo>
                    <a:pt x="26" y="175"/>
                    <a:pt x="26" y="175"/>
                    <a:pt x="26" y="175"/>
                  </a:cubicBezTo>
                  <a:cubicBezTo>
                    <a:pt x="25" y="176"/>
                    <a:pt x="25" y="176"/>
                    <a:pt x="25" y="176"/>
                  </a:cubicBezTo>
                  <a:cubicBezTo>
                    <a:pt x="24" y="175"/>
                    <a:pt x="24" y="175"/>
                    <a:pt x="24" y="175"/>
                  </a:cubicBezTo>
                  <a:cubicBezTo>
                    <a:pt x="24" y="173"/>
                    <a:pt x="24" y="173"/>
                    <a:pt x="24" y="173"/>
                  </a:cubicBezTo>
                  <a:close/>
                  <a:moveTo>
                    <a:pt x="19" y="174"/>
                  </a:moveTo>
                  <a:cubicBezTo>
                    <a:pt x="21" y="174"/>
                    <a:pt x="21" y="174"/>
                    <a:pt x="21" y="174"/>
                  </a:cubicBezTo>
                  <a:cubicBezTo>
                    <a:pt x="20" y="175"/>
                    <a:pt x="20" y="175"/>
                    <a:pt x="20" y="175"/>
                  </a:cubicBezTo>
                  <a:cubicBezTo>
                    <a:pt x="20" y="175"/>
                    <a:pt x="19" y="174"/>
                    <a:pt x="19" y="174"/>
                  </a:cubicBezTo>
                  <a:close/>
                  <a:moveTo>
                    <a:pt x="5" y="177"/>
                  </a:moveTo>
                  <a:cubicBezTo>
                    <a:pt x="8" y="178"/>
                    <a:pt x="8" y="178"/>
                    <a:pt x="8" y="178"/>
                  </a:cubicBezTo>
                  <a:cubicBezTo>
                    <a:pt x="8" y="177"/>
                    <a:pt x="8" y="177"/>
                    <a:pt x="8" y="177"/>
                  </a:cubicBezTo>
                  <a:cubicBezTo>
                    <a:pt x="7" y="176"/>
                    <a:pt x="7" y="176"/>
                    <a:pt x="7" y="176"/>
                  </a:cubicBezTo>
                  <a:cubicBezTo>
                    <a:pt x="7" y="174"/>
                    <a:pt x="7" y="174"/>
                    <a:pt x="7" y="174"/>
                  </a:cubicBezTo>
                  <a:cubicBezTo>
                    <a:pt x="8" y="174"/>
                    <a:pt x="8" y="174"/>
                    <a:pt x="8" y="174"/>
                  </a:cubicBezTo>
                  <a:cubicBezTo>
                    <a:pt x="11" y="176"/>
                    <a:pt x="11" y="176"/>
                    <a:pt x="11" y="176"/>
                  </a:cubicBezTo>
                  <a:cubicBezTo>
                    <a:pt x="11" y="178"/>
                    <a:pt x="11" y="178"/>
                    <a:pt x="11" y="178"/>
                  </a:cubicBezTo>
                  <a:cubicBezTo>
                    <a:pt x="10" y="178"/>
                    <a:pt x="10" y="178"/>
                    <a:pt x="10" y="178"/>
                  </a:cubicBezTo>
                  <a:cubicBezTo>
                    <a:pt x="9" y="178"/>
                    <a:pt x="9" y="178"/>
                    <a:pt x="9" y="178"/>
                  </a:cubicBezTo>
                  <a:cubicBezTo>
                    <a:pt x="10" y="180"/>
                    <a:pt x="10" y="180"/>
                    <a:pt x="10" y="180"/>
                  </a:cubicBezTo>
                  <a:cubicBezTo>
                    <a:pt x="12" y="180"/>
                    <a:pt x="12" y="180"/>
                    <a:pt x="12" y="180"/>
                  </a:cubicBezTo>
                  <a:cubicBezTo>
                    <a:pt x="12" y="182"/>
                    <a:pt x="12" y="182"/>
                    <a:pt x="12" y="182"/>
                  </a:cubicBezTo>
                  <a:cubicBezTo>
                    <a:pt x="11" y="183"/>
                    <a:pt x="11" y="183"/>
                    <a:pt x="11" y="183"/>
                  </a:cubicBezTo>
                  <a:cubicBezTo>
                    <a:pt x="9" y="181"/>
                    <a:pt x="9" y="181"/>
                    <a:pt x="9" y="181"/>
                  </a:cubicBezTo>
                  <a:cubicBezTo>
                    <a:pt x="7" y="180"/>
                    <a:pt x="7" y="180"/>
                    <a:pt x="7" y="180"/>
                  </a:cubicBezTo>
                  <a:cubicBezTo>
                    <a:pt x="6" y="179"/>
                    <a:pt x="6" y="179"/>
                    <a:pt x="6" y="179"/>
                  </a:cubicBezTo>
                  <a:cubicBezTo>
                    <a:pt x="5" y="178"/>
                    <a:pt x="5" y="178"/>
                    <a:pt x="5" y="178"/>
                  </a:cubicBezTo>
                  <a:lnTo>
                    <a:pt x="5" y="177"/>
                  </a:lnTo>
                  <a:close/>
                </a:path>
              </a:pathLst>
            </a:custGeom>
            <a:solidFill>
              <a:schemeClr val="accent1"/>
            </a:solidFill>
            <a:ln cap="flat" cmpd="sng" w="12700">
              <a:solidFill>
                <a:schemeClr val="lt1"/>
              </a:solidFill>
              <a:prstDash val="solid"/>
              <a:round/>
              <a:headEnd len="sm" w="sm" type="none"/>
              <a:tailEnd len="sm" w="sm" type="none"/>
            </a:ln>
            <a:effectLst>
              <a:outerShdw blurRad="63500" sx="102000" rotWithShape="0" algn="ctr" sy="102000">
                <a:srgbClr val="000000">
                  <a:alpha val="40000"/>
                </a:srgbClr>
              </a:outerShdw>
            </a:effectLst>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418" name="Google Shape;418;p31"/>
            <p:cNvSpPr/>
            <p:nvPr/>
          </p:nvSpPr>
          <p:spPr>
            <a:xfrm>
              <a:off x="11275769" y="2806728"/>
              <a:ext cx="549831" cy="1661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lang="en-GB" sz="1200">
                  <a:solidFill>
                    <a:schemeClr val="lt1"/>
                  </a:solidFill>
                  <a:latin typeface="Arial"/>
                  <a:ea typeface="Arial"/>
                  <a:cs typeface="Arial"/>
                  <a:sym typeface="Arial"/>
                </a:rPr>
                <a:t>Finland</a:t>
              </a:r>
              <a:endParaRPr/>
            </a:p>
          </p:txBody>
        </p:sp>
      </p:grpSp>
      <p:grpSp>
        <p:nvGrpSpPr>
          <p:cNvPr id="419" name="Google Shape;419;p31"/>
          <p:cNvGrpSpPr/>
          <p:nvPr/>
        </p:nvGrpSpPr>
        <p:grpSpPr>
          <a:xfrm>
            <a:off x="1141077" y="3509237"/>
            <a:ext cx="1640719" cy="2007058"/>
            <a:chOff x="324144" y="3587801"/>
            <a:chExt cx="1640719" cy="2007058"/>
          </a:xfrm>
        </p:grpSpPr>
        <p:sp>
          <p:nvSpPr>
            <p:cNvPr id="420" name="Google Shape;420;p31"/>
            <p:cNvSpPr/>
            <p:nvPr/>
          </p:nvSpPr>
          <p:spPr>
            <a:xfrm rot="6851181">
              <a:off x="416017" y="3886712"/>
              <a:ext cx="1351699" cy="1076110"/>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81CBD6">
                    <a:alpha val="0"/>
                  </a:srgbClr>
                </a:gs>
                <a:gs pos="34000">
                  <a:srgbClr val="81CBD6">
                    <a:alpha val="0"/>
                  </a:srgbClr>
                </a:gs>
                <a:gs pos="100000">
                  <a:srgbClr val="40B0C0"/>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pic>
          <p:nvPicPr>
            <p:cNvPr id="421" name="Google Shape;421;p31"/>
            <p:cNvPicPr preferRelativeResize="0"/>
            <p:nvPr/>
          </p:nvPicPr>
          <p:blipFill rotWithShape="1">
            <a:blip r:embed="rId4">
              <a:alphaModFix/>
            </a:blip>
            <a:srcRect b="0" l="0" r="0" t="0"/>
            <a:stretch/>
          </p:blipFill>
          <p:spPr>
            <a:xfrm>
              <a:off x="755188" y="4029646"/>
              <a:ext cx="1209675" cy="1209675"/>
            </a:xfrm>
            <a:prstGeom prst="rect">
              <a:avLst/>
            </a:prstGeom>
            <a:noFill/>
            <a:ln>
              <a:noFill/>
            </a:ln>
          </p:spPr>
        </p:pic>
        <p:grpSp>
          <p:nvGrpSpPr>
            <p:cNvPr id="422" name="Google Shape;422;p31"/>
            <p:cNvGrpSpPr/>
            <p:nvPr/>
          </p:nvGrpSpPr>
          <p:grpSpPr>
            <a:xfrm>
              <a:off x="601843" y="3601237"/>
              <a:ext cx="770896" cy="1993622"/>
              <a:chOff x="601843" y="3601237"/>
              <a:chExt cx="770896" cy="1993622"/>
            </a:xfrm>
          </p:grpSpPr>
          <p:sp>
            <p:nvSpPr>
              <p:cNvPr id="423" name="Google Shape;423;p31"/>
              <p:cNvSpPr/>
              <p:nvPr/>
            </p:nvSpPr>
            <p:spPr>
              <a:xfrm>
                <a:off x="688474" y="5345560"/>
                <a:ext cx="384721" cy="2492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GB" sz="1800">
                    <a:solidFill>
                      <a:srgbClr val="595959"/>
                    </a:solidFill>
                    <a:latin typeface="Arial"/>
                    <a:ea typeface="Arial"/>
                    <a:cs typeface="Arial"/>
                    <a:sym typeface="Arial"/>
                  </a:rPr>
                  <a:t>IPD</a:t>
                </a:r>
                <a:endParaRPr sz="1800">
                  <a:solidFill>
                    <a:srgbClr val="595959"/>
                  </a:solidFill>
                  <a:latin typeface="Arial"/>
                  <a:ea typeface="Arial"/>
                  <a:cs typeface="Arial"/>
                  <a:sym typeface="Arial"/>
                </a:endParaRPr>
              </a:p>
            </p:txBody>
          </p:sp>
          <p:sp>
            <p:nvSpPr>
              <p:cNvPr id="424" name="Google Shape;424;p31"/>
              <p:cNvSpPr/>
              <p:nvPr/>
            </p:nvSpPr>
            <p:spPr>
              <a:xfrm rot="-4986676">
                <a:off x="702424" y="3751681"/>
                <a:ext cx="569735" cy="707670"/>
              </a:xfrm>
              <a:custGeom>
                <a:rect b="b" l="l" r="r" t="t"/>
                <a:pathLst>
                  <a:path extrusionOk="0" h="1160206" w="934065">
                    <a:moveTo>
                      <a:pt x="0" y="412955"/>
                    </a:moveTo>
                    <a:lnTo>
                      <a:pt x="334297" y="0"/>
                    </a:lnTo>
                    <a:lnTo>
                      <a:pt x="934065" y="1160206"/>
                    </a:lnTo>
                    <a:lnTo>
                      <a:pt x="0" y="412955"/>
                    </a:lnTo>
                    <a:close/>
                  </a:path>
                </a:pathLst>
              </a:custGeom>
              <a:solidFill>
                <a:srgbClr val="E4F4F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425" name="Google Shape;425;p31"/>
              <p:cNvSpPr/>
              <p:nvPr/>
            </p:nvSpPr>
            <p:spPr>
              <a:xfrm>
                <a:off x="688474" y="3601237"/>
                <a:ext cx="543867" cy="443198"/>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lang="en-GB" sz="3200">
                    <a:solidFill>
                      <a:srgbClr val="215B6B"/>
                    </a:solidFill>
                    <a:latin typeface="Impact"/>
                    <a:ea typeface="Impact"/>
                    <a:cs typeface="Impact"/>
                    <a:sym typeface="Impact"/>
                  </a:rPr>
                  <a:t>671</a:t>
                </a:r>
                <a:endParaRPr/>
              </a:p>
            </p:txBody>
          </p:sp>
        </p:grpSp>
      </p:grpSp>
      <p:grpSp>
        <p:nvGrpSpPr>
          <p:cNvPr id="426" name="Google Shape;426;p31"/>
          <p:cNvGrpSpPr/>
          <p:nvPr/>
        </p:nvGrpSpPr>
        <p:grpSpPr>
          <a:xfrm>
            <a:off x="5432523" y="3522673"/>
            <a:ext cx="1535810" cy="1993622"/>
            <a:chOff x="4425090" y="3601237"/>
            <a:chExt cx="1535810" cy="1993622"/>
          </a:xfrm>
        </p:grpSpPr>
        <p:pic>
          <p:nvPicPr>
            <p:cNvPr id="427" name="Google Shape;427;p31"/>
            <p:cNvPicPr preferRelativeResize="0"/>
            <p:nvPr/>
          </p:nvPicPr>
          <p:blipFill rotWithShape="1">
            <a:blip r:embed="rId5">
              <a:alphaModFix/>
            </a:blip>
            <a:srcRect b="0" l="0" r="0" t="0"/>
            <a:stretch/>
          </p:blipFill>
          <p:spPr>
            <a:xfrm>
              <a:off x="4578120" y="4030887"/>
              <a:ext cx="1207191" cy="1207191"/>
            </a:xfrm>
            <a:prstGeom prst="rect">
              <a:avLst/>
            </a:prstGeom>
            <a:noFill/>
            <a:ln>
              <a:noFill/>
            </a:ln>
          </p:spPr>
        </p:pic>
        <p:sp>
          <p:nvSpPr>
            <p:cNvPr id="428" name="Google Shape;428;p31"/>
            <p:cNvSpPr/>
            <p:nvPr/>
          </p:nvSpPr>
          <p:spPr>
            <a:xfrm>
              <a:off x="4511721" y="5345560"/>
              <a:ext cx="1449179" cy="2492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GB" sz="1800">
                  <a:solidFill>
                    <a:srgbClr val="595959"/>
                  </a:solidFill>
                  <a:latin typeface="Arial"/>
                  <a:ea typeface="Arial"/>
                  <a:cs typeface="Arial"/>
                  <a:sym typeface="Arial"/>
                </a:rPr>
                <a:t>Serious AOM*</a:t>
              </a:r>
              <a:endParaRPr/>
            </a:p>
          </p:txBody>
        </p:sp>
        <p:sp>
          <p:nvSpPr>
            <p:cNvPr id="429" name="Google Shape;429;p31"/>
            <p:cNvSpPr/>
            <p:nvPr/>
          </p:nvSpPr>
          <p:spPr>
            <a:xfrm rot="-4986676">
              <a:off x="4525671" y="3751681"/>
              <a:ext cx="569735" cy="707670"/>
            </a:xfrm>
            <a:custGeom>
              <a:rect b="b" l="l" r="r" t="t"/>
              <a:pathLst>
                <a:path extrusionOk="0" h="1160206" w="934065">
                  <a:moveTo>
                    <a:pt x="0" y="412955"/>
                  </a:moveTo>
                  <a:lnTo>
                    <a:pt x="334297" y="0"/>
                  </a:lnTo>
                  <a:lnTo>
                    <a:pt x="934065" y="1160206"/>
                  </a:lnTo>
                  <a:lnTo>
                    <a:pt x="0" y="412955"/>
                  </a:lnTo>
                  <a:close/>
                </a:path>
              </a:pathLst>
            </a:custGeom>
            <a:solidFill>
              <a:srgbClr val="E4F4F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430" name="Google Shape;430;p31"/>
            <p:cNvSpPr/>
            <p:nvPr/>
          </p:nvSpPr>
          <p:spPr>
            <a:xfrm>
              <a:off x="4511721" y="3601237"/>
              <a:ext cx="410369" cy="443198"/>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lang="en-GB" sz="3200">
                  <a:solidFill>
                    <a:srgbClr val="215B6B"/>
                  </a:solidFill>
                  <a:latin typeface="Impact"/>
                  <a:ea typeface="Impact"/>
                  <a:cs typeface="Impact"/>
                  <a:sym typeface="Impact"/>
                </a:rPr>
                <a:t>44</a:t>
              </a:r>
              <a:endParaRPr sz="3200">
                <a:solidFill>
                  <a:srgbClr val="215B6B"/>
                </a:solidFill>
                <a:latin typeface="Impact"/>
                <a:ea typeface="Impact"/>
                <a:cs typeface="Impact"/>
                <a:sym typeface="Impact"/>
              </a:endParaRPr>
            </a:p>
          </p:txBody>
        </p:sp>
      </p:grpSp>
      <p:grpSp>
        <p:nvGrpSpPr>
          <p:cNvPr id="431" name="Google Shape;431;p31"/>
          <p:cNvGrpSpPr/>
          <p:nvPr/>
        </p:nvGrpSpPr>
        <p:grpSpPr>
          <a:xfrm>
            <a:off x="7435949" y="3522673"/>
            <a:ext cx="1522921" cy="2242921"/>
            <a:chOff x="6533291" y="3601237"/>
            <a:chExt cx="1522921" cy="2242921"/>
          </a:xfrm>
        </p:grpSpPr>
        <p:pic>
          <p:nvPicPr>
            <p:cNvPr id="432" name="Google Shape;432;p31"/>
            <p:cNvPicPr preferRelativeResize="0"/>
            <p:nvPr/>
          </p:nvPicPr>
          <p:blipFill rotWithShape="1">
            <a:blip r:embed="rId6">
              <a:alphaModFix/>
            </a:blip>
            <a:srcRect b="0" l="0" r="0" t="0"/>
            <a:stretch/>
          </p:blipFill>
          <p:spPr>
            <a:xfrm>
              <a:off x="6690736" y="4030887"/>
              <a:ext cx="1204891" cy="1207191"/>
            </a:xfrm>
            <a:prstGeom prst="rect">
              <a:avLst/>
            </a:prstGeom>
            <a:noFill/>
            <a:ln>
              <a:noFill/>
            </a:ln>
          </p:spPr>
        </p:pic>
        <p:sp>
          <p:nvSpPr>
            <p:cNvPr id="433" name="Google Shape;433;p31"/>
            <p:cNvSpPr/>
            <p:nvPr/>
          </p:nvSpPr>
          <p:spPr>
            <a:xfrm>
              <a:off x="6619922" y="5345560"/>
              <a:ext cx="1436291" cy="49859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GB" sz="1800">
                  <a:solidFill>
                    <a:srgbClr val="595959"/>
                  </a:solidFill>
                  <a:latin typeface="Arial"/>
                  <a:ea typeface="Arial"/>
                  <a:cs typeface="Arial"/>
                  <a:sym typeface="Arial"/>
                </a:rPr>
                <a:t>Antimicrobial</a:t>
              </a:r>
              <a:br>
                <a:rPr lang="en-GB" sz="1800">
                  <a:solidFill>
                    <a:srgbClr val="595959"/>
                  </a:solidFill>
                  <a:latin typeface="Arial"/>
                  <a:ea typeface="Arial"/>
                  <a:cs typeface="Arial"/>
                  <a:sym typeface="Arial"/>
                </a:rPr>
              </a:br>
              <a:r>
                <a:rPr lang="en-GB" sz="1800">
                  <a:solidFill>
                    <a:srgbClr val="595959"/>
                  </a:solidFill>
                  <a:latin typeface="Arial"/>
                  <a:ea typeface="Arial"/>
                  <a:cs typeface="Arial"/>
                  <a:sym typeface="Arial"/>
                </a:rPr>
                <a:t>prescriptions</a:t>
              </a:r>
              <a:r>
                <a:rPr baseline="30000" lang="en-GB" sz="1800">
                  <a:solidFill>
                    <a:srgbClr val="595959"/>
                  </a:solidFill>
                  <a:latin typeface="Arial"/>
                  <a:ea typeface="Arial"/>
                  <a:cs typeface="Arial"/>
                  <a:sym typeface="Arial"/>
                </a:rPr>
                <a:t>†</a:t>
              </a:r>
              <a:endParaRPr/>
            </a:p>
          </p:txBody>
        </p:sp>
        <p:sp>
          <p:nvSpPr>
            <p:cNvPr id="434" name="Google Shape;434;p31"/>
            <p:cNvSpPr/>
            <p:nvPr/>
          </p:nvSpPr>
          <p:spPr>
            <a:xfrm rot="-4986676">
              <a:off x="6633872" y="3751681"/>
              <a:ext cx="569735" cy="707670"/>
            </a:xfrm>
            <a:custGeom>
              <a:rect b="b" l="l" r="r" t="t"/>
              <a:pathLst>
                <a:path extrusionOk="0" h="1160206" w="934065">
                  <a:moveTo>
                    <a:pt x="0" y="412955"/>
                  </a:moveTo>
                  <a:lnTo>
                    <a:pt x="334297" y="0"/>
                  </a:lnTo>
                  <a:lnTo>
                    <a:pt x="934065" y="1160206"/>
                  </a:lnTo>
                  <a:lnTo>
                    <a:pt x="0" y="412955"/>
                  </a:lnTo>
                  <a:close/>
                </a:path>
              </a:pathLst>
            </a:custGeom>
            <a:solidFill>
              <a:srgbClr val="E4F4F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435" name="Google Shape;435;p31"/>
            <p:cNvSpPr/>
            <p:nvPr/>
          </p:nvSpPr>
          <p:spPr>
            <a:xfrm>
              <a:off x="6619922" y="3601237"/>
              <a:ext cx="219612" cy="443198"/>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lang="en-GB" sz="3200">
                  <a:solidFill>
                    <a:srgbClr val="215B6B"/>
                  </a:solidFill>
                  <a:latin typeface="Impact"/>
                  <a:ea typeface="Impact"/>
                  <a:cs typeface="Impact"/>
                  <a:sym typeface="Impact"/>
                </a:rPr>
                <a:t>5</a:t>
              </a:r>
              <a:endParaRPr sz="3200">
                <a:solidFill>
                  <a:srgbClr val="215B6B"/>
                </a:solidFill>
                <a:latin typeface="Impact"/>
                <a:ea typeface="Impact"/>
                <a:cs typeface="Impact"/>
                <a:sym typeface="Impact"/>
              </a:endParaRPr>
            </a:p>
          </p:txBody>
        </p:sp>
      </p:grpSp>
      <p:grpSp>
        <p:nvGrpSpPr>
          <p:cNvPr id="436" name="Google Shape;436;p31"/>
          <p:cNvGrpSpPr/>
          <p:nvPr/>
        </p:nvGrpSpPr>
        <p:grpSpPr>
          <a:xfrm>
            <a:off x="9445535" y="3522672"/>
            <a:ext cx="1372543" cy="1993622"/>
            <a:chOff x="8628602" y="3601236"/>
            <a:chExt cx="1372543" cy="1993622"/>
          </a:xfrm>
        </p:grpSpPr>
        <p:pic>
          <p:nvPicPr>
            <p:cNvPr id="437" name="Google Shape;437;p31"/>
            <p:cNvPicPr preferRelativeResize="0"/>
            <p:nvPr/>
          </p:nvPicPr>
          <p:blipFill rotWithShape="1">
            <a:blip r:embed="rId7">
              <a:alphaModFix/>
            </a:blip>
            <a:srcRect b="0" l="0" r="0" t="0"/>
            <a:stretch/>
          </p:blipFill>
          <p:spPr>
            <a:xfrm>
              <a:off x="8796255" y="4032037"/>
              <a:ext cx="1204891" cy="1204891"/>
            </a:xfrm>
            <a:prstGeom prst="rect">
              <a:avLst/>
            </a:prstGeom>
            <a:noFill/>
            <a:ln>
              <a:noFill/>
            </a:ln>
          </p:spPr>
        </p:pic>
        <p:grpSp>
          <p:nvGrpSpPr>
            <p:cNvPr id="438" name="Google Shape;438;p31"/>
            <p:cNvGrpSpPr/>
            <p:nvPr/>
          </p:nvGrpSpPr>
          <p:grpSpPr>
            <a:xfrm>
              <a:off x="8628602" y="3601236"/>
              <a:ext cx="1356209" cy="1993622"/>
              <a:chOff x="8081024" y="3601236"/>
              <a:chExt cx="1356209" cy="1993622"/>
            </a:xfrm>
          </p:grpSpPr>
          <p:sp>
            <p:nvSpPr>
              <p:cNvPr id="439" name="Google Shape;439;p31"/>
              <p:cNvSpPr/>
              <p:nvPr/>
            </p:nvSpPr>
            <p:spPr>
              <a:xfrm>
                <a:off x="8167655" y="5345559"/>
                <a:ext cx="1269578" cy="2492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GB" sz="1800">
                    <a:solidFill>
                      <a:srgbClr val="595959"/>
                    </a:solidFill>
                    <a:latin typeface="Arial"/>
                    <a:ea typeface="Arial"/>
                    <a:cs typeface="Arial"/>
                    <a:sym typeface="Arial"/>
                  </a:rPr>
                  <a:t>Any episode</a:t>
                </a:r>
                <a:endParaRPr/>
              </a:p>
            </p:txBody>
          </p:sp>
          <p:sp>
            <p:nvSpPr>
              <p:cNvPr id="440" name="Google Shape;440;p31"/>
              <p:cNvSpPr/>
              <p:nvPr/>
            </p:nvSpPr>
            <p:spPr>
              <a:xfrm>
                <a:off x="8167655" y="3601236"/>
                <a:ext cx="205184" cy="443198"/>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lang="en-GB" sz="3200">
                    <a:solidFill>
                      <a:srgbClr val="215B6B"/>
                    </a:solidFill>
                    <a:latin typeface="Impact"/>
                    <a:ea typeface="Impact"/>
                    <a:cs typeface="Impact"/>
                    <a:sym typeface="Impact"/>
                  </a:rPr>
                  <a:t>4</a:t>
                </a:r>
                <a:endParaRPr sz="3200">
                  <a:solidFill>
                    <a:srgbClr val="215B6B"/>
                  </a:solidFill>
                  <a:latin typeface="Impact"/>
                  <a:ea typeface="Impact"/>
                  <a:cs typeface="Impact"/>
                  <a:sym typeface="Impact"/>
                </a:endParaRPr>
              </a:p>
            </p:txBody>
          </p:sp>
          <p:sp>
            <p:nvSpPr>
              <p:cNvPr id="441" name="Google Shape;441;p31"/>
              <p:cNvSpPr/>
              <p:nvPr/>
            </p:nvSpPr>
            <p:spPr>
              <a:xfrm rot="-4986676">
                <a:off x="8181605" y="3751680"/>
                <a:ext cx="569735" cy="707670"/>
              </a:xfrm>
              <a:custGeom>
                <a:rect b="b" l="l" r="r" t="t"/>
                <a:pathLst>
                  <a:path extrusionOk="0" h="1160206" w="934065">
                    <a:moveTo>
                      <a:pt x="0" y="412955"/>
                    </a:moveTo>
                    <a:lnTo>
                      <a:pt x="334297" y="0"/>
                    </a:lnTo>
                    <a:lnTo>
                      <a:pt x="934065" y="1160206"/>
                    </a:lnTo>
                    <a:lnTo>
                      <a:pt x="0" y="412955"/>
                    </a:lnTo>
                    <a:close/>
                  </a:path>
                </a:pathLst>
              </a:custGeom>
              <a:solidFill>
                <a:srgbClr val="E4F4F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grpSp>
      </p:grpSp>
      <p:grpSp>
        <p:nvGrpSpPr>
          <p:cNvPr id="442" name="Google Shape;442;p31"/>
          <p:cNvGrpSpPr/>
          <p:nvPr/>
        </p:nvGrpSpPr>
        <p:grpSpPr>
          <a:xfrm>
            <a:off x="3149883" y="3509237"/>
            <a:ext cx="1630762" cy="2007058"/>
            <a:chOff x="2237700" y="3587801"/>
            <a:chExt cx="1630762" cy="2007058"/>
          </a:xfrm>
        </p:grpSpPr>
        <p:sp>
          <p:nvSpPr>
            <p:cNvPr id="443" name="Google Shape;443;p31"/>
            <p:cNvSpPr/>
            <p:nvPr/>
          </p:nvSpPr>
          <p:spPr>
            <a:xfrm rot="6851181">
              <a:off x="2329573" y="3886712"/>
              <a:ext cx="1351699" cy="1076110"/>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81CBD6">
                    <a:alpha val="0"/>
                  </a:srgbClr>
                </a:gs>
                <a:gs pos="34000">
                  <a:srgbClr val="81CBD6">
                    <a:alpha val="0"/>
                  </a:srgbClr>
                </a:gs>
                <a:gs pos="100000">
                  <a:srgbClr val="40B0C0"/>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pic>
          <p:nvPicPr>
            <p:cNvPr id="444" name="Google Shape;444;p31"/>
            <p:cNvPicPr preferRelativeResize="0"/>
            <p:nvPr/>
          </p:nvPicPr>
          <p:blipFill rotWithShape="1">
            <a:blip r:embed="rId8">
              <a:alphaModFix/>
            </a:blip>
            <a:srcRect b="0" l="0" r="0" t="0"/>
            <a:stretch/>
          </p:blipFill>
          <p:spPr>
            <a:xfrm>
              <a:off x="2661271" y="4029646"/>
              <a:ext cx="1207191" cy="1209675"/>
            </a:xfrm>
            <a:prstGeom prst="rect">
              <a:avLst/>
            </a:prstGeom>
            <a:noFill/>
            <a:ln>
              <a:noFill/>
            </a:ln>
          </p:spPr>
        </p:pic>
        <p:sp>
          <p:nvSpPr>
            <p:cNvPr id="445" name="Google Shape;445;p31"/>
            <p:cNvSpPr/>
            <p:nvPr/>
          </p:nvSpPr>
          <p:spPr>
            <a:xfrm>
              <a:off x="2598164" y="5345560"/>
              <a:ext cx="1166986" cy="2492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GB" sz="1800">
                  <a:solidFill>
                    <a:srgbClr val="595959"/>
                  </a:solidFill>
                  <a:latin typeface="Arial"/>
                  <a:ea typeface="Arial"/>
                  <a:cs typeface="Arial"/>
                  <a:sym typeface="Arial"/>
                </a:rPr>
                <a:t>Pneumonia</a:t>
              </a:r>
              <a:endParaRPr/>
            </a:p>
          </p:txBody>
        </p:sp>
        <p:sp>
          <p:nvSpPr>
            <p:cNvPr id="446" name="Google Shape;446;p31"/>
            <p:cNvSpPr/>
            <p:nvPr/>
          </p:nvSpPr>
          <p:spPr>
            <a:xfrm rot="-4986676">
              <a:off x="2612114" y="3751681"/>
              <a:ext cx="569735" cy="707670"/>
            </a:xfrm>
            <a:custGeom>
              <a:rect b="b" l="l" r="r" t="t"/>
              <a:pathLst>
                <a:path extrusionOk="0" h="1160206" w="934065">
                  <a:moveTo>
                    <a:pt x="0" y="412955"/>
                  </a:moveTo>
                  <a:lnTo>
                    <a:pt x="334297" y="0"/>
                  </a:lnTo>
                  <a:lnTo>
                    <a:pt x="934065" y="1160206"/>
                  </a:lnTo>
                  <a:lnTo>
                    <a:pt x="0" y="412955"/>
                  </a:lnTo>
                  <a:close/>
                </a:path>
              </a:pathLst>
            </a:custGeom>
            <a:solidFill>
              <a:srgbClr val="E4F4F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447" name="Google Shape;447;p31"/>
            <p:cNvSpPr/>
            <p:nvPr/>
          </p:nvSpPr>
          <p:spPr>
            <a:xfrm>
              <a:off x="2598164" y="3601237"/>
              <a:ext cx="596317" cy="443198"/>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lang="en-GB" sz="3200">
                  <a:solidFill>
                    <a:srgbClr val="215B6B"/>
                  </a:solidFill>
                  <a:latin typeface="Impact"/>
                  <a:ea typeface="Impact"/>
                  <a:cs typeface="Impact"/>
                  <a:sym typeface="Impact"/>
                </a:rPr>
                <a:t>185</a:t>
              </a:r>
              <a:endParaRPr sz="3200">
                <a:solidFill>
                  <a:srgbClr val="215B6B"/>
                </a:solidFill>
                <a:latin typeface="Impact"/>
                <a:ea typeface="Impact"/>
                <a:cs typeface="Impact"/>
                <a:sym typeface="Impact"/>
              </a:endParaRPr>
            </a:p>
          </p:txBody>
        </p:sp>
      </p:grpSp>
      <p:sp>
        <p:nvSpPr>
          <p:cNvPr id="448" name="Google Shape;448;p31"/>
          <p:cNvSpPr txBox="1"/>
          <p:nvPr/>
        </p:nvSpPr>
        <p:spPr>
          <a:xfrm>
            <a:off x="64305" y="515121"/>
            <a:ext cx="495551" cy="492443"/>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lang="en-GB" sz="3200">
                <a:solidFill>
                  <a:srgbClr val="215B6B"/>
                </a:solidFill>
                <a:latin typeface="Impact"/>
                <a:ea typeface="Impact"/>
                <a:cs typeface="Impact"/>
                <a:sym typeface="Impact"/>
              </a:rPr>
              <a:t>2.1</a:t>
            </a:r>
            <a:endParaRPr sz="3200">
              <a:solidFill>
                <a:srgbClr val="215B6B"/>
              </a:solidFill>
              <a:latin typeface="Impact"/>
              <a:ea typeface="Impact"/>
              <a:cs typeface="Impact"/>
              <a:sym typeface="Impact"/>
            </a:endParaRPr>
          </a:p>
        </p:txBody>
      </p:sp>
      <p:sp>
        <p:nvSpPr>
          <p:cNvPr id="449" name="Google Shape;449;p31"/>
          <p:cNvSpPr txBox="1"/>
          <p:nvPr/>
        </p:nvSpPr>
        <p:spPr>
          <a:xfrm>
            <a:off x="2824796" y="6566203"/>
            <a:ext cx="5606829" cy="223138"/>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Clr>
                <a:srgbClr val="595959"/>
              </a:buClr>
              <a:buSzPts val="1000"/>
              <a:buFont typeface="Noto Sans Symbols"/>
              <a:buNone/>
            </a:pPr>
            <a:r>
              <a:rPr lang="en-GB" sz="1000">
                <a:solidFill>
                  <a:srgbClr val="595959"/>
                </a:solidFill>
                <a:latin typeface="Calibri"/>
                <a:ea typeface="Calibri"/>
                <a:cs typeface="Calibri"/>
                <a:sym typeface="Calibri"/>
              </a:rPr>
              <a:t>The 16</a:t>
            </a:r>
            <a:r>
              <a:rPr baseline="30000" lang="en-GB" sz="1000">
                <a:solidFill>
                  <a:srgbClr val="595959"/>
                </a:solidFill>
                <a:latin typeface="Calibri"/>
                <a:ea typeface="Calibri"/>
                <a:cs typeface="Calibri"/>
                <a:sym typeface="Calibri"/>
              </a:rPr>
              <a:t>th</a:t>
            </a:r>
            <a:r>
              <a:rPr lang="en-GB" sz="1000">
                <a:solidFill>
                  <a:srgbClr val="595959"/>
                </a:solidFill>
                <a:latin typeface="Calibri"/>
                <a:ea typeface="Calibri"/>
                <a:cs typeface="Calibri"/>
                <a:sym typeface="Calibri"/>
              </a:rPr>
              <a:t> Annual Meeting of the Lebanese Paediatric Societies </a:t>
            </a:r>
            <a:r>
              <a:rPr lang="en-GB" sz="1000">
                <a:solidFill>
                  <a:srgbClr val="000000"/>
                </a:solidFill>
                <a:latin typeface="Calibri"/>
                <a:ea typeface="Calibri"/>
                <a:cs typeface="Calibri"/>
                <a:sym typeface="Calibri"/>
              </a:rPr>
              <a:t>| </a:t>
            </a:r>
            <a:r>
              <a:rPr lang="en-GB" sz="1000">
                <a:solidFill>
                  <a:schemeClr val="accent6"/>
                </a:solidFill>
                <a:latin typeface="Calibri"/>
                <a:ea typeface="Calibri"/>
                <a:cs typeface="Calibri"/>
                <a:sym typeface="Calibri"/>
              </a:rPr>
              <a:t>13 - 14 September, 2019 | Beirut - Lebanon</a:t>
            </a:r>
            <a:r>
              <a:rPr lang="en-GB" sz="1000">
                <a:solidFill>
                  <a:srgbClr val="595959"/>
                </a:solidFill>
                <a:latin typeface="Calibri"/>
                <a:ea typeface="Calibri"/>
                <a:cs typeface="Calibri"/>
                <a:sym typeface="Calibri"/>
              </a:rP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Google Shape;455;p32"/>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800"/>
              <a:buFont typeface="Arial"/>
              <a:buNone/>
            </a:pPr>
            <a:r>
              <a:rPr i="1" lang="en-GB"/>
              <a:t>Synflorix</a:t>
            </a:r>
            <a:r>
              <a:rPr lang="en-GB"/>
              <a:t>: significant efficacy demonstrated</a:t>
            </a:r>
            <a:br>
              <a:rPr lang="en-GB"/>
            </a:br>
            <a:r>
              <a:rPr lang="en-GB"/>
              <a:t>in Latin America</a:t>
            </a:r>
            <a:endParaRPr/>
          </a:p>
        </p:txBody>
      </p:sp>
      <p:sp>
        <p:nvSpPr>
          <p:cNvPr id="456" name="Google Shape;456;p32"/>
          <p:cNvSpPr txBox="1"/>
          <p:nvPr/>
        </p:nvSpPr>
        <p:spPr>
          <a:xfrm>
            <a:off x="261938" y="6261704"/>
            <a:ext cx="10045700" cy="370871"/>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6600"/>
              </a:buClr>
              <a:buSzPts val="800"/>
              <a:buFont typeface="Arial"/>
              <a:buNone/>
            </a:pPr>
            <a:r>
              <a:rPr lang="en-GB" sz="800">
                <a:solidFill>
                  <a:srgbClr val="595959"/>
                </a:solidFill>
                <a:latin typeface="Arial"/>
                <a:ea typeface="Arial"/>
                <a:cs typeface="Arial"/>
                <a:sym typeface="Arial"/>
              </a:rPr>
              <a:t>The same results were first published in Tregnaghi MW, et al. PLoS Med. 2014. The table has been independently created by GSK from the original data.</a:t>
            </a:r>
            <a:br>
              <a:rPr lang="en-GB" sz="800">
                <a:solidFill>
                  <a:srgbClr val="595959"/>
                </a:solidFill>
                <a:latin typeface="Arial"/>
                <a:ea typeface="Arial"/>
                <a:cs typeface="Arial"/>
                <a:sym typeface="Arial"/>
              </a:rPr>
            </a:br>
            <a:r>
              <a:rPr b="1" lang="en-GB" sz="800">
                <a:solidFill>
                  <a:srgbClr val="595959"/>
                </a:solidFill>
                <a:latin typeface="Arial"/>
                <a:ea typeface="Arial"/>
                <a:cs typeface="Arial"/>
                <a:sym typeface="Arial"/>
              </a:rPr>
              <a:t>CAP</a:t>
            </a:r>
            <a:r>
              <a:rPr lang="en-GB" sz="800">
                <a:solidFill>
                  <a:srgbClr val="595959"/>
                </a:solidFill>
                <a:latin typeface="Arial"/>
                <a:ea typeface="Arial"/>
                <a:cs typeface="Arial"/>
                <a:sym typeface="Arial"/>
              </a:rPr>
              <a:t>, community-acquired pneumonia; </a:t>
            </a:r>
            <a:r>
              <a:rPr b="1" lang="en-GB" sz="800">
                <a:solidFill>
                  <a:srgbClr val="595959"/>
                </a:solidFill>
                <a:latin typeface="Arial"/>
                <a:ea typeface="Arial"/>
                <a:cs typeface="Arial"/>
                <a:sym typeface="Arial"/>
              </a:rPr>
              <a:t>CI</a:t>
            </a:r>
            <a:r>
              <a:rPr lang="en-GB" sz="800">
                <a:solidFill>
                  <a:srgbClr val="595959"/>
                </a:solidFill>
                <a:latin typeface="Arial"/>
                <a:ea typeface="Arial"/>
                <a:cs typeface="Arial"/>
                <a:sym typeface="Arial"/>
              </a:rPr>
              <a:t>, confidence interval; </a:t>
            </a:r>
            <a:r>
              <a:rPr b="1" lang="en-GB" sz="800">
                <a:solidFill>
                  <a:srgbClr val="595959"/>
                </a:solidFill>
                <a:latin typeface="Arial"/>
                <a:ea typeface="Arial"/>
                <a:cs typeface="Arial"/>
                <a:sym typeface="Arial"/>
              </a:rPr>
              <a:t>COMPAS</a:t>
            </a:r>
            <a:r>
              <a:rPr lang="en-GB" sz="800">
                <a:solidFill>
                  <a:srgbClr val="595959"/>
                </a:solidFill>
                <a:latin typeface="Arial"/>
                <a:ea typeface="Arial"/>
                <a:cs typeface="Arial"/>
                <a:sym typeface="Arial"/>
              </a:rPr>
              <a:t>, Clinical Otitis Media and Pneumonia Study; </a:t>
            </a:r>
            <a:r>
              <a:rPr b="1" lang="en-GB" sz="800">
                <a:solidFill>
                  <a:srgbClr val="595959"/>
                </a:solidFill>
                <a:latin typeface="Arial"/>
                <a:ea typeface="Arial"/>
                <a:cs typeface="Arial"/>
                <a:sym typeface="Arial"/>
              </a:rPr>
              <a:t>IPD</a:t>
            </a:r>
            <a:r>
              <a:rPr lang="en-GB" sz="800">
                <a:solidFill>
                  <a:srgbClr val="595959"/>
                </a:solidFill>
                <a:latin typeface="Arial"/>
                <a:ea typeface="Arial"/>
                <a:cs typeface="Arial"/>
                <a:sym typeface="Arial"/>
              </a:rPr>
              <a:t>, invasive pneumococcal disease.</a:t>
            </a:r>
            <a:endParaRPr/>
          </a:p>
          <a:p>
            <a:pPr indent="0" lvl="0" marL="0" marR="0" rtl="0" algn="l">
              <a:lnSpc>
                <a:spcPct val="90000"/>
              </a:lnSpc>
              <a:spcBef>
                <a:spcPts val="300"/>
              </a:spcBef>
              <a:spcAft>
                <a:spcPts val="0"/>
              </a:spcAft>
              <a:buClr>
                <a:srgbClr val="FF6600"/>
              </a:buClr>
              <a:buSzPts val="800"/>
              <a:buFont typeface="Arial"/>
              <a:buNone/>
            </a:pPr>
            <a:r>
              <a:rPr lang="en-GB" sz="800">
                <a:solidFill>
                  <a:srgbClr val="595959"/>
                </a:solidFill>
                <a:latin typeface="Arial"/>
                <a:ea typeface="Arial"/>
                <a:cs typeface="Arial"/>
                <a:sym typeface="Arial"/>
              </a:rPr>
              <a:t>1. Tregnaghi MW, et al. PLoS Med. 2014;11(6):e1001657.</a:t>
            </a:r>
            <a:endParaRPr/>
          </a:p>
        </p:txBody>
      </p:sp>
      <p:graphicFrame>
        <p:nvGraphicFramePr>
          <p:cNvPr id="457" name="Google Shape;457;p32"/>
          <p:cNvGraphicFramePr/>
          <p:nvPr/>
        </p:nvGraphicFramePr>
        <p:xfrm>
          <a:off x="5662573" y="2661534"/>
          <a:ext cx="3000000" cy="3000000"/>
        </p:xfrm>
        <a:graphic>
          <a:graphicData uri="http://schemas.openxmlformats.org/drawingml/2006/table">
            <a:tbl>
              <a:tblPr bandRow="1" firstRow="1">
                <a:noFill/>
                <a:tableStyleId>{D7CF3AF4-21C3-456F-97FC-D5B352463DB0}</a:tableStyleId>
              </a:tblPr>
              <a:tblGrid>
                <a:gridCol w="905575"/>
                <a:gridCol w="2262075"/>
                <a:gridCol w="3358600"/>
              </a:tblGrid>
              <a:tr h="521150">
                <a:tc>
                  <a:txBody>
                    <a:bodyPr/>
                    <a:lstStyle/>
                    <a:p>
                      <a:pPr indent="0" lvl="0" marL="0" marR="0" rtl="0" algn="l">
                        <a:lnSpc>
                          <a:spcPct val="85000"/>
                        </a:lnSpc>
                        <a:spcBef>
                          <a:spcPts val="0"/>
                        </a:spcBef>
                        <a:spcAft>
                          <a:spcPts val="0"/>
                        </a:spcAft>
                        <a:buNone/>
                      </a:pPr>
                      <a:r>
                        <a:t/>
                      </a:r>
                      <a:endParaRPr b="1" sz="1300" u="none" cap="none" strike="noStrike">
                        <a:solidFill>
                          <a:srgbClr val="595959"/>
                        </a:solidFill>
                        <a:latin typeface="Arial"/>
                        <a:ea typeface="Arial"/>
                        <a:cs typeface="Arial"/>
                        <a:sym typeface="Arial"/>
                      </a:endParaRPr>
                    </a:p>
                  </a:txBody>
                  <a:tcPr marT="108000" marB="108000" marR="72000" marL="72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l">
                        <a:lnSpc>
                          <a:spcPct val="85000"/>
                        </a:lnSpc>
                        <a:spcBef>
                          <a:spcPts val="0"/>
                        </a:spcBef>
                        <a:spcAft>
                          <a:spcPts val="0"/>
                        </a:spcAft>
                        <a:buNone/>
                      </a:pPr>
                      <a:r>
                        <a:t/>
                      </a:r>
                      <a:endParaRPr b="1" sz="1300" u="none" cap="none" strike="noStrike">
                        <a:solidFill>
                          <a:srgbClr val="595959"/>
                        </a:solidFill>
                        <a:latin typeface="Arial"/>
                        <a:ea typeface="Arial"/>
                        <a:cs typeface="Arial"/>
                        <a:sym typeface="Arial"/>
                      </a:endParaRPr>
                    </a:p>
                  </a:txBody>
                  <a:tcPr marT="108000" marB="108000" marR="72000" marL="72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85000"/>
                        </a:lnSpc>
                        <a:spcBef>
                          <a:spcPts val="0"/>
                        </a:spcBef>
                        <a:spcAft>
                          <a:spcPts val="0"/>
                        </a:spcAft>
                        <a:buClr>
                          <a:srgbClr val="595959"/>
                        </a:buClr>
                        <a:buSzPts val="1600"/>
                        <a:buFont typeface="Arial"/>
                        <a:buNone/>
                      </a:pPr>
                      <a:r>
                        <a:rPr b="1" lang="en-GB" sz="1600" u="none" cap="none" strike="noStrike">
                          <a:solidFill>
                            <a:srgbClr val="595959"/>
                          </a:solidFill>
                          <a:latin typeface="Arial"/>
                          <a:ea typeface="Arial"/>
                          <a:cs typeface="Arial"/>
                          <a:sym typeface="Arial"/>
                        </a:rPr>
                        <a:t>Vaccine efficacy </a:t>
                      </a:r>
                      <a:r>
                        <a:rPr b="0" lang="en-GB" sz="1600" u="none" cap="none" strike="noStrike">
                          <a:solidFill>
                            <a:srgbClr val="595959"/>
                          </a:solidFill>
                          <a:latin typeface="Arial"/>
                          <a:ea typeface="Arial"/>
                          <a:cs typeface="Arial"/>
                          <a:sym typeface="Arial"/>
                        </a:rPr>
                        <a:t>(95% CI)</a:t>
                      </a:r>
                      <a:endParaRPr b="0" sz="1600" u="none" cap="none" strike="noStrike">
                        <a:solidFill>
                          <a:srgbClr val="595959"/>
                        </a:solidFill>
                        <a:latin typeface="Arial"/>
                        <a:ea typeface="Arial"/>
                        <a:cs typeface="Arial"/>
                        <a:sym typeface="Arial"/>
                      </a:endParaRPr>
                    </a:p>
                  </a:txBody>
                  <a:tcPr marT="108000" marB="108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chemeClr val="accent1"/>
                      </a:solidFill>
                      <a:prstDash val="solid"/>
                      <a:round/>
                      <a:headEnd len="sm" w="sm" type="none"/>
                      <a:tailEnd len="sm" w="sm" type="none"/>
                    </a:lnB>
                  </a:tcPr>
                </a:tc>
              </a:tr>
              <a:tr h="616725">
                <a:tc>
                  <a:txBody>
                    <a:bodyPr/>
                    <a:lstStyle/>
                    <a:p>
                      <a:pPr indent="0" lvl="0" marL="0" marR="0" rtl="0" algn="l">
                        <a:lnSpc>
                          <a:spcPct val="90000"/>
                        </a:lnSpc>
                        <a:spcBef>
                          <a:spcPts val="0"/>
                        </a:spcBef>
                        <a:spcAft>
                          <a:spcPts val="0"/>
                        </a:spcAft>
                        <a:buNone/>
                      </a:pPr>
                      <a:r>
                        <a:t/>
                      </a:r>
                      <a:endParaRPr sz="1600" u="none" cap="none" strike="noStrike">
                        <a:solidFill>
                          <a:srgbClr val="595959"/>
                        </a:solidFill>
                        <a:latin typeface="Arial"/>
                        <a:ea typeface="Arial"/>
                        <a:cs typeface="Arial"/>
                        <a:sym typeface="Arial"/>
                      </a:endParaRPr>
                    </a:p>
                  </a:txBody>
                  <a:tcPr marT="108000" marB="108000" marR="144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lnSpc>
                          <a:spcPct val="90000"/>
                        </a:lnSpc>
                        <a:spcBef>
                          <a:spcPts val="0"/>
                        </a:spcBef>
                        <a:spcAft>
                          <a:spcPts val="0"/>
                        </a:spcAft>
                        <a:buNone/>
                      </a:pPr>
                      <a:r>
                        <a:rPr lang="en-GB" sz="1600" u="none" cap="none" strike="noStrike">
                          <a:solidFill>
                            <a:srgbClr val="595959"/>
                          </a:solidFill>
                          <a:latin typeface="Arial"/>
                          <a:ea typeface="Arial"/>
                          <a:cs typeface="Arial"/>
                          <a:sym typeface="Arial"/>
                        </a:rPr>
                        <a:t>Overall IPD</a:t>
                      </a:r>
                      <a:endParaRPr/>
                    </a:p>
                  </a:txBody>
                  <a:tcPr marT="108000" marB="108000" marR="144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12700">
                      <a:solidFill>
                        <a:srgbClr val="BFBFBF"/>
                      </a:solidFill>
                      <a:prstDash val="solid"/>
                      <a:round/>
                      <a:headEnd len="sm" w="sm" type="none"/>
                      <a:tailEnd len="sm" w="sm" type="none"/>
                    </a:lnB>
                    <a:solidFill>
                      <a:srgbClr val="E4F4F6"/>
                    </a:solidFill>
                  </a:tcPr>
                </a:tc>
                <a:tc>
                  <a:txBody>
                    <a:bodyPr/>
                    <a:lstStyle/>
                    <a:p>
                      <a:pPr indent="0" lvl="0" marL="0" marR="0" rtl="0" algn="ctr">
                        <a:lnSpc>
                          <a:spcPct val="90000"/>
                        </a:lnSpc>
                        <a:spcBef>
                          <a:spcPts val="0"/>
                        </a:spcBef>
                        <a:spcAft>
                          <a:spcPts val="0"/>
                        </a:spcAft>
                        <a:buNone/>
                      </a:pPr>
                      <a:r>
                        <a:rPr b="1" lang="en-GB" sz="1600" u="none" cap="none" strike="noStrike">
                          <a:solidFill>
                            <a:srgbClr val="595959"/>
                          </a:solidFill>
                          <a:latin typeface="Arial"/>
                          <a:ea typeface="Arial"/>
                          <a:cs typeface="Arial"/>
                          <a:sym typeface="Arial"/>
                        </a:rPr>
                        <a:t>65% </a:t>
                      </a:r>
                      <a:r>
                        <a:rPr b="0" lang="en-GB" sz="1600" u="none" cap="none" strike="noStrike">
                          <a:solidFill>
                            <a:srgbClr val="595959"/>
                          </a:solidFill>
                          <a:latin typeface="Arial"/>
                          <a:ea typeface="Arial"/>
                          <a:cs typeface="Arial"/>
                          <a:sym typeface="Arial"/>
                        </a:rPr>
                        <a:t>(11.1–86.2)</a:t>
                      </a:r>
                      <a:endParaRPr/>
                    </a:p>
                  </a:txBody>
                  <a:tcPr marT="108000" marB="108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12700">
                      <a:solidFill>
                        <a:srgbClr val="BFBFBF"/>
                      </a:solidFill>
                      <a:prstDash val="solid"/>
                      <a:round/>
                      <a:headEnd len="sm" w="sm" type="none"/>
                      <a:tailEnd len="sm" w="sm" type="none"/>
                    </a:lnB>
                  </a:tcPr>
                </a:tc>
              </a:tr>
              <a:tr h="616725">
                <a:tc>
                  <a:txBody>
                    <a:bodyPr/>
                    <a:lstStyle/>
                    <a:p>
                      <a:pPr indent="0" lvl="0" marL="0" marR="0" rtl="0" algn="l">
                        <a:lnSpc>
                          <a:spcPct val="90000"/>
                        </a:lnSpc>
                        <a:spcBef>
                          <a:spcPts val="0"/>
                        </a:spcBef>
                        <a:spcAft>
                          <a:spcPts val="0"/>
                        </a:spcAft>
                        <a:buNone/>
                      </a:pPr>
                      <a:r>
                        <a:t/>
                      </a:r>
                      <a:endParaRPr sz="1600" u="none" cap="none" strike="noStrike">
                        <a:solidFill>
                          <a:srgbClr val="595959"/>
                        </a:solidFill>
                        <a:latin typeface="Arial"/>
                        <a:ea typeface="Arial"/>
                        <a:cs typeface="Arial"/>
                        <a:sym typeface="Arial"/>
                      </a:endParaRPr>
                    </a:p>
                  </a:txBody>
                  <a:tcPr marT="108000" marB="108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lt1"/>
                    </a:solidFill>
                  </a:tcPr>
                </a:tc>
                <a:tc>
                  <a:txBody>
                    <a:bodyPr/>
                    <a:lstStyle/>
                    <a:p>
                      <a:pPr indent="0" lvl="0" marL="0" marR="0" rtl="0" algn="l">
                        <a:lnSpc>
                          <a:spcPct val="90000"/>
                        </a:lnSpc>
                        <a:spcBef>
                          <a:spcPts val="0"/>
                        </a:spcBef>
                        <a:spcAft>
                          <a:spcPts val="0"/>
                        </a:spcAft>
                        <a:buNone/>
                      </a:pPr>
                      <a:r>
                        <a:rPr lang="en-GB" sz="1600" u="none" cap="none" strike="noStrike">
                          <a:solidFill>
                            <a:srgbClr val="595959"/>
                          </a:solidFill>
                          <a:latin typeface="Arial"/>
                          <a:ea typeface="Arial"/>
                          <a:cs typeface="Arial"/>
                          <a:sym typeface="Arial"/>
                        </a:rPr>
                        <a:t>Bacterial CAP</a:t>
                      </a:r>
                      <a:endParaRPr/>
                    </a:p>
                  </a:txBody>
                  <a:tcPr marT="108000" marB="108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E4F4F6"/>
                    </a:solidFill>
                  </a:tcPr>
                </a:tc>
                <a:tc>
                  <a:txBody>
                    <a:bodyPr/>
                    <a:lstStyle/>
                    <a:p>
                      <a:pPr indent="0" lvl="0" marL="0" marR="0" rtl="0" algn="ctr">
                        <a:lnSpc>
                          <a:spcPct val="90000"/>
                        </a:lnSpc>
                        <a:spcBef>
                          <a:spcPts val="0"/>
                        </a:spcBef>
                        <a:spcAft>
                          <a:spcPts val="0"/>
                        </a:spcAft>
                        <a:buClr>
                          <a:srgbClr val="595959"/>
                        </a:buClr>
                        <a:buSzPts val="1600"/>
                        <a:buFont typeface="Arial"/>
                        <a:buNone/>
                      </a:pPr>
                      <a:r>
                        <a:rPr b="1" lang="en-GB" sz="1600" u="none" cap="none" strike="noStrike">
                          <a:solidFill>
                            <a:srgbClr val="595959"/>
                          </a:solidFill>
                          <a:latin typeface="Arial"/>
                          <a:ea typeface="Arial"/>
                          <a:cs typeface="Arial"/>
                          <a:sym typeface="Arial"/>
                        </a:rPr>
                        <a:t>22% </a:t>
                      </a:r>
                      <a:r>
                        <a:rPr b="0" lang="en-GB" sz="1600" u="none" cap="none" strike="noStrike">
                          <a:solidFill>
                            <a:srgbClr val="595959"/>
                          </a:solidFill>
                          <a:latin typeface="Arial"/>
                          <a:ea typeface="Arial"/>
                          <a:cs typeface="Arial"/>
                          <a:sym typeface="Arial"/>
                        </a:rPr>
                        <a:t>(7.7–34.2)</a:t>
                      </a:r>
                      <a:endParaRPr/>
                    </a:p>
                  </a:txBody>
                  <a:tcPr marT="108000" marB="108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28575">
                      <a:solidFill>
                        <a:schemeClr val="accent1"/>
                      </a:solidFill>
                      <a:prstDash val="solid"/>
                      <a:round/>
                      <a:headEnd len="sm" w="sm" type="none"/>
                      <a:tailEnd len="sm" w="sm" type="none"/>
                    </a:lnB>
                  </a:tcPr>
                </a:tc>
              </a:tr>
            </a:tbl>
          </a:graphicData>
        </a:graphic>
      </p:graphicFrame>
      <p:sp>
        <p:nvSpPr>
          <p:cNvPr id="458" name="Google Shape;458;p32"/>
          <p:cNvSpPr txBox="1"/>
          <p:nvPr/>
        </p:nvSpPr>
        <p:spPr>
          <a:xfrm>
            <a:off x="585788" y="1412875"/>
            <a:ext cx="6723507" cy="249299"/>
          </a:xfrm>
          <a:prstGeom prst="rect">
            <a:avLst/>
          </a:prstGeom>
          <a:noFill/>
          <a:ln>
            <a:noFill/>
          </a:ln>
        </p:spPr>
        <p:txBody>
          <a:bodyPr anchorCtr="0" anchor="t" bIns="0" lIns="0" spcFirstLastPara="1" rIns="0" wrap="square" tIns="0">
            <a:noAutofit/>
          </a:bodyPr>
          <a:lstStyle/>
          <a:p>
            <a:pPr indent="0" lvl="1" marL="0" marR="0" rtl="0" algn="l">
              <a:lnSpc>
                <a:spcPct val="90000"/>
              </a:lnSpc>
              <a:spcBef>
                <a:spcPts val="0"/>
              </a:spcBef>
              <a:spcAft>
                <a:spcPts val="0"/>
              </a:spcAft>
              <a:buClr>
                <a:schemeClr val="accent3"/>
              </a:buClr>
              <a:buSzPts val="1800"/>
              <a:buFont typeface="Noto Sans Symbols"/>
              <a:buNone/>
            </a:pPr>
            <a:r>
              <a:rPr b="0" i="0" lang="en-GB" sz="1800" u="none" cap="none" strike="noStrike">
                <a:solidFill>
                  <a:schemeClr val="accent5"/>
                </a:solidFill>
                <a:latin typeface="Arial"/>
                <a:ea typeface="Arial"/>
                <a:cs typeface="Arial"/>
                <a:sym typeface="Arial"/>
              </a:rPr>
              <a:t>COMPAS double-blind, randomized controlled study (n=~24,000)</a:t>
            </a:r>
            <a:r>
              <a:rPr b="0" baseline="30000" i="0" lang="en-GB" sz="1800" u="none" cap="none" strike="noStrike">
                <a:solidFill>
                  <a:schemeClr val="accent5"/>
                </a:solidFill>
                <a:latin typeface="Arial"/>
                <a:ea typeface="Arial"/>
                <a:cs typeface="Arial"/>
                <a:sym typeface="Arial"/>
              </a:rPr>
              <a:t>1</a:t>
            </a:r>
            <a:endParaRPr/>
          </a:p>
        </p:txBody>
      </p:sp>
      <p:grpSp>
        <p:nvGrpSpPr>
          <p:cNvPr id="459" name="Google Shape;459;p32"/>
          <p:cNvGrpSpPr/>
          <p:nvPr/>
        </p:nvGrpSpPr>
        <p:grpSpPr>
          <a:xfrm>
            <a:off x="1912139" y="1934449"/>
            <a:ext cx="2782370" cy="4107977"/>
            <a:chOff x="2036450" y="2172823"/>
            <a:chExt cx="2620917" cy="3869603"/>
          </a:xfrm>
        </p:grpSpPr>
        <p:sp>
          <p:nvSpPr>
            <p:cNvPr id="460" name="Google Shape;460;p32"/>
            <p:cNvSpPr/>
            <p:nvPr/>
          </p:nvSpPr>
          <p:spPr>
            <a:xfrm>
              <a:off x="2457826" y="2589786"/>
              <a:ext cx="253709" cy="114720"/>
            </a:xfrm>
            <a:custGeom>
              <a:rect b="b" l="l" r="r" t="t"/>
              <a:pathLst>
                <a:path extrusionOk="0" h="52" w="115">
                  <a:moveTo>
                    <a:pt x="103" y="50"/>
                  </a:moveTo>
                  <a:lnTo>
                    <a:pt x="99" y="46"/>
                  </a:lnTo>
                  <a:lnTo>
                    <a:pt x="95" y="40"/>
                  </a:lnTo>
                  <a:lnTo>
                    <a:pt x="93" y="34"/>
                  </a:lnTo>
                  <a:lnTo>
                    <a:pt x="95" y="32"/>
                  </a:lnTo>
                  <a:lnTo>
                    <a:pt x="97" y="26"/>
                  </a:lnTo>
                  <a:lnTo>
                    <a:pt x="99" y="26"/>
                  </a:lnTo>
                  <a:lnTo>
                    <a:pt x="101" y="24"/>
                  </a:lnTo>
                  <a:lnTo>
                    <a:pt x="101" y="22"/>
                  </a:lnTo>
                  <a:lnTo>
                    <a:pt x="99" y="22"/>
                  </a:lnTo>
                  <a:lnTo>
                    <a:pt x="95" y="26"/>
                  </a:lnTo>
                  <a:lnTo>
                    <a:pt x="95" y="26"/>
                  </a:lnTo>
                  <a:lnTo>
                    <a:pt x="93" y="24"/>
                  </a:lnTo>
                  <a:lnTo>
                    <a:pt x="91" y="20"/>
                  </a:lnTo>
                  <a:lnTo>
                    <a:pt x="87" y="16"/>
                  </a:lnTo>
                  <a:lnTo>
                    <a:pt x="85" y="16"/>
                  </a:lnTo>
                  <a:lnTo>
                    <a:pt x="81" y="12"/>
                  </a:lnTo>
                  <a:lnTo>
                    <a:pt x="79" y="10"/>
                  </a:lnTo>
                  <a:lnTo>
                    <a:pt x="73" y="10"/>
                  </a:lnTo>
                  <a:lnTo>
                    <a:pt x="67" y="14"/>
                  </a:lnTo>
                  <a:lnTo>
                    <a:pt x="67" y="18"/>
                  </a:lnTo>
                  <a:lnTo>
                    <a:pt x="67" y="20"/>
                  </a:lnTo>
                  <a:lnTo>
                    <a:pt x="67" y="22"/>
                  </a:lnTo>
                  <a:lnTo>
                    <a:pt x="63" y="26"/>
                  </a:lnTo>
                  <a:lnTo>
                    <a:pt x="55" y="28"/>
                  </a:lnTo>
                  <a:lnTo>
                    <a:pt x="53" y="30"/>
                  </a:lnTo>
                  <a:lnTo>
                    <a:pt x="51" y="32"/>
                  </a:lnTo>
                  <a:lnTo>
                    <a:pt x="53" y="36"/>
                  </a:lnTo>
                  <a:lnTo>
                    <a:pt x="57" y="38"/>
                  </a:lnTo>
                  <a:lnTo>
                    <a:pt x="59" y="40"/>
                  </a:lnTo>
                  <a:lnTo>
                    <a:pt x="59" y="44"/>
                  </a:lnTo>
                  <a:lnTo>
                    <a:pt x="57" y="46"/>
                  </a:lnTo>
                  <a:lnTo>
                    <a:pt x="53" y="44"/>
                  </a:lnTo>
                  <a:lnTo>
                    <a:pt x="51" y="48"/>
                  </a:lnTo>
                  <a:lnTo>
                    <a:pt x="49" y="52"/>
                  </a:lnTo>
                  <a:lnTo>
                    <a:pt x="43" y="50"/>
                  </a:lnTo>
                  <a:lnTo>
                    <a:pt x="41" y="48"/>
                  </a:lnTo>
                  <a:lnTo>
                    <a:pt x="41" y="46"/>
                  </a:lnTo>
                  <a:lnTo>
                    <a:pt x="41" y="42"/>
                  </a:lnTo>
                  <a:lnTo>
                    <a:pt x="41" y="38"/>
                  </a:lnTo>
                  <a:lnTo>
                    <a:pt x="41" y="38"/>
                  </a:lnTo>
                  <a:lnTo>
                    <a:pt x="37" y="36"/>
                  </a:lnTo>
                  <a:lnTo>
                    <a:pt x="37" y="38"/>
                  </a:lnTo>
                  <a:lnTo>
                    <a:pt x="37" y="40"/>
                  </a:lnTo>
                  <a:lnTo>
                    <a:pt x="37" y="42"/>
                  </a:lnTo>
                  <a:lnTo>
                    <a:pt x="32" y="44"/>
                  </a:lnTo>
                  <a:lnTo>
                    <a:pt x="28" y="42"/>
                  </a:lnTo>
                  <a:lnTo>
                    <a:pt x="26" y="36"/>
                  </a:lnTo>
                  <a:lnTo>
                    <a:pt x="26" y="30"/>
                  </a:lnTo>
                  <a:lnTo>
                    <a:pt x="18" y="30"/>
                  </a:lnTo>
                  <a:lnTo>
                    <a:pt x="16" y="28"/>
                  </a:lnTo>
                  <a:lnTo>
                    <a:pt x="16" y="28"/>
                  </a:lnTo>
                  <a:lnTo>
                    <a:pt x="14" y="26"/>
                  </a:lnTo>
                  <a:lnTo>
                    <a:pt x="12" y="26"/>
                  </a:lnTo>
                  <a:lnTo>
                    <a:pt x="8" y="28"/>
                  </a:lnTo>
                  <a:lnTo>
                    <a:pt x="4" y="26"/>
                  </a:lnTo>
                  <a:lnTo>
                    <a:pt x="2" y="28"/>
                  </a:lnTo>
                  <a:lnTo>
                    <a:pt x="0" y="26"/>
                  </a:lnTo>
                  <a:lnTo>
                    <a:pt x="0" y="24"/>
                  </a:lnTo>
                  <a:lnTo>
                    <a:pt x="0" y="20"/>
                  </a:lnTo>
                  <a:lnTo>
                    <a:pt x="4" y="18"/>
                  </a:lnTo>
                  <a:lnTo>
                    <a:pt x="2" y="14"/>
                  </a:lnTo>
                  <a:lnTo>
                    <a:pt x="0" y="12"/>
                  </a:lnTo>
                  <a:lnTo>
                    <a:pt x="0" y="10"/>
                  </a:lnTo>
                  <a:lnTo>
                    <a:pt x="2" y="6"/>
                  </a:lnTo>
                  <a:lnTo>
                    <a:pt x="2" y="4"/>
                  </a:lnTo>
                  <a:lnTo>
                    <a:pt x="4" y="2"/>
                  </a:lnTo>
                  <a:lnTo>
                    <a:pt x="8" y="2"/>
                  </a:lnTo>
                  <a:lnTo>
                    <a:pt x="8" y="4"/>
                  </a:lnTo>
                  <a:lnTo>
                    <a:pt x="10" y="6"/>
                  </a:lnTo>
                  <a:lnTo>
                    <a:pt x="14" y="8"/>
                  </a:lnTo>
                  <a:lnTo>
                    <a:pt x="16" y="8"/>
                  </a:lnTo>
                  <a:lnTo>
                    <a:pt x="16" y="8"/>
                  </a:lnTo>
                  <a:lnTo>
                    <a:pt x="14" y="10"/>
                  </a:lnTo>
                  <a:lnTo>
                    <a:pt x="14" y="10"/>
                  </a:lnTo>
                  <a:lnTo>
                    <a:pt x="14" y="12"/>
                  </a:lnTo>
                  <a:lnTo>
                    <a:pt x="18" y="14"/>
                  </a:lnTo>
                  <a:lnTo>
                    <a:pt x="22" y="12"/>
                  </a:lnTo>
                  <a:lnTo>
                    <a:pt x="22" y="10"/>
                  </a:lnTo>
                  <a:lnTo>
                    <a:pt x="20" y="10"/>
                  </a:lnTo>
                  <a:lnTo>
                    <a:pt x="20" y="8"/>
                  </a:lnTo>
                  <a:lnTo>
                    <a:pt x="26" y="10"/>
                  </a:lnTo>
                  <a:lnTo>
                    <a:pt x="32" y="16"/>
                  </a:lnTo>
                  <a:lnTo>
                    <a:pt x="41" y="16"/>
                  </a:lnTo>
                  <a:lnTo>
                    <a:pt x="43" y="16"/>
                  </a:lnTo>
                  <a:lnTo>
                    <a:pt x="47" y="12"/>
                  </a:lnTo>
                  <a:lnTo>
                    <a:pt x="59" y="6"/>
                  </a:lnTo>
                  <a:lnTo>
                    <a:pt x="67" y="4"/>
                  </a:lnTo>
                  <a:lnTo>
                    <a:pt x="73" y="0"/>
                  </a:lnTo>
                  <a:lnTo>
                    <a:pt x="75" y="0"/>
                  </a:lnTo>
                  <a:lnTo>
                    <a:pt x="77" y="0"/>
                  </a:lnTo>
                  <a:lnTo>
                    <a:pt x="79" y="2"/>
                  </a:lnTo>
                  <a:lnTo>
                    <a:pt x="81" y="4"/>
                  </a:lnTo>
                  <a:lnTo>
                    <a:pt x="91" y="4"/>
                  </a:lnTo>
                  <a:lnTo>
                    <a:pt x="95" y="4"/>
                  </a:lnTo>
                  <a:lnTo>
                    <a:pt x="105" y="10"/>
                  </a:lnTo>
                  <a:lnTo>
                    <a:pt x="107" y="14"/>
                  </a:lnTo>
                  <a:lnTo>
                    <a:pt x="109" y="16"/>
                  </a:lnTo>
                  <a:lnTo>
                    <a:pt x="111" y="18"/>
                  </a:lnTo>
                  <a:lnTo>
                    <a:pt x="113" y="20"/>
                  </a:lnTo>
                  <a:lnTo>
                    <a:pt x="113" y="22"/>
                  </a:lnTo>
                  <a:lnTo>
                    <a:pt x="113" y="26"/>
                  </a:lnTo>
                  <a:lnTo>
                    <a:pt x="115" y="30"/>
                  </a:lnTo>
                  <a:lnTo>
                    <a:pt x="111" y="36"/>
                  </a:lnTo>
                  <a:lnTo>
                    <a:pt x="111" y="40"/>
                  </a:lnTo>
                  <a:lnTo>
                    <a:pt x="107" y="42"/>
                  </a:lnTo>
                  <a:lnTo>
                    <a:pt x="105" y="44"/>
                  </a:lnTo>
                  <a:lnTo>
                    <a:pt x="103" y="50"/>
                  </a:lnTo>
                  <a:close/>
                </a:path>
              </a:pathLst>
            </a:custGeom>
            <a:solidFill>
              <a:schemeClr val="accent1"/>
            </a:solidFill>
            <a:ln cap="flat" cmpd="sng" w="12700">
              <a:solidFill>
                <a:schemeClr val="lt1"/>
              </a:solidFill>
              <a:prstDash val="solid"/>
              <a:round/>
              <a:headEnd len="sm" w="sm" type="none"/>
              <a:tailEnd len="sm" w="sm" type="none"/>
            </a:ln>
            <a:effectLst>
              <a:outerShdw blurRad="190500" rotWithShape="0" algn="ctr">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1" name="Google Shape;461;p32"/>
            <p:cNvSpPr/>
            <p:nvPr/>
          </p:nvSpPr>
          <p:spPr>
            <a:xfrm>
              <a:off x="2321044" y="2514777"/>
              <a:ext cx="154431" cy="145607"/>
            </a:xfrm>
            <a:custGeom>
              <a:rect b="b" l="l" r="r" t="t"/>
              <a:pathLst>
                <a:path extrusionOk="0" h="66" w="70">
                  <a:moveTo>
                    <a:pt x="62" y="60"/>
                  </a:moveTo>
                  <a:lnTo>
                    <a:pt x="62" y="60"/>
                  </a:lnTo>
                  <a:lnTo>
                    <a:pt x="64" y="62"/>
                  </a:lnTo>
                  <a:lnTo>
                    <a:pt x="62" y="62"/>
                  </a:lnTo>
                  <a:lnTo>
                    <a:pt x="64" y="64"/>
                  </a:lnTo>
                  <a:lnTo>
                    <a:pt x="62" y="66"/>
                  </a:lnTo>
                  <a:lnTo>
                    <a:pt x="60" y="66"/>
                  </a:lnTo>
                  <a:lnTo>
                    <a:pt x="58" y="64"/>
                  </a:lnTo>
                  <a:lnTo>
                    <a:pt x="58" y="64"/>
                  </a:lnTo>
                  <a:lnTo>
                    <a:pt x="56" y="62"/>
                  </a:lnTo>
                  <a:lnTo>
                    <a:pt x="56" y="58"/>
                  </a:lnTo>
                  <a:lnTo>
                    <a:pt x="52" y="54"/>
                  </a:lnTo>
                  <a:lnTo>
                    <a:pt x="50" y="52"/>
                  </a:lnTo>
                  <a:lnTo>
                    <a:pt x="48" y="54"/>
                  </a:lnTo>
                  <a:lnTo>
                    <a:pt x="48" y="54"/>
                  </a:lnTo>
                  <a:lnTo>
                    <a:pt x="52" y="56"/>
                  </a:lnTo>
                  <a:lnTo>
                    <a:pt x="54" y="58"/>
                  </a:lnTo>
                  <a:lnTo>
                    <a:pt x="54" y="62"/>
                  </a:lnTo>
                  <a:lnTo>
                    <a:pt x="52" y="64"/>
                  </a:lnTo>
                  <a:lnTo>
                    <a:pt x="48" y="62"/>
                  </a:lnTo>
                  <a:lnTo>
                    <a:pt x="44" y="60"/>
                  </a:lnTo>
                  <a:lnTo>
                    <a:pt x="42" y="56"/>
                  </a:lnTo>
                  <a:lnTo>
                    <a:pt x="42" y="54"/>
                  </a:lnTo>
                  <a:lnTo>
                    <a:pt x="44" y="50"/>
                  </a:lnTo>
                  <a:lnTo>
                    <a:pt x="44" y="48"/>
                  </a:lnTo>
                  <a:lnTo>
                    <a:pt x="40" y="44"/>
                  </a:lnTo>
                  <a:lnTo>
                    <a:pt x="36" y="42"/>
                  </a:lnTo>
                  <a:lnTo>
                    <a:pt x="34" y="38"/>
                  </a:lnTo>
                  <a:lnTo>
                    <a:pt x="28" y="36"/>
                  </a:lnTo>
                  <a:lnTo>
                    <a:pt x="28" y="32"/>
                  </a:lnTo>
                  <a:lnTo>
                    <a:pt x="24" y="28"/>
                  </a:lnTo>
                  <a:lnTo>
                    <a:pt x="22" y="26"/>
                  </a:lnTo>
                  <a:lnTo>
                    <a:pt x="20" y="24"/>
                  </a:lnTo>
                  <a:lnTo>
                    <a:pt x="16" y="20"/>
                  </a:lnTo>
                  <a:lnTo>
                    <a:pt x="14" y="22"/>
                  </a:lnTo>
                  <a:lnTo>
                    <a:pt x="16" y="24"/>
                  </a:lnTo>
                  <a:lnTo>
                    <a:pt x="20" y="28"/>
                  </a:lnTo>
                  <a:lnTo>
                    <a:pt x="22" y="32"/>
                  </a:lnTo>
                  <a:lnTo>
                    <a:pt x="20" y="36"/>
                  </a:lnTo>
                  <a:lnTo>
                    <a:pt x="18" y="36"/>
                  </a:lnTo>
                  <a:lnTo>
                    <a:pt x="16" y="32"/>
                  </a:lnTo>
                  <a:lnTo>
                    <a:pt x="12" y="30"/>
                  </a:lnTo>
                  <a:lnTo>
                    <a:pt x="6" y="30"/>
                  </a:lnTo>
                  <a:lnTo>
                    <a:pt x="2" y="26"/>
                  </a:lnTo>
                  <a:lnTo>
                    <a:pt x="0" y="22"/>
                  </a:lnTo>
                  <a:lnTo>
                    <a:pt x="2" y="16"/>
                  </a:lnTo>
                  <a:lnTo>
                    <a:pt x="6" y="14"/>
                  </a:lnTo>
                  <a:lnTo>
                    <a:pt x="4" y="10"/>
                  </a:lnTo>
                  <a:lnTo>
                    <a:pt x="2" y="10"/>
                  </a:lnTo>
                  <a:lnTo>
                    <a:pt x="0" y="8"/>
                  </a:lnTo>
                  <a:lnTo>
                    <a:pt x="2" y="8"/>
                  </a:lnTo>
                  <a:lnTo>
                    <a:pt x="4" y="2"/>
                  </a:lnTo>
                  <a:lnTo>
                    <a:pt x="2" y="2"/>
                  </a:lnTo>
                  <a:lnTo>
                    <a:pt x="4" y="2"/>
                  </a:lnTo>
                  <a:lnTo>
                    <a:pt x="4" y="0"/>
                  </a:lnTo>
                  <a:lnTo>
                    <a:pt x="10" y="0"/>
                  </a:lnTo>
                  <a:lnTo>
                    <a:pt x="22" y="2"/>
                  </a:lnTo>
                  <a:lnTo>
                    <a:pt x="26" y="2"/>
                  </a:lnTo>
                  <a:lnTo>
                    <a:pt x="32" y="2"/>
                  </a:lnTo>
                  <a:lnTo>
                    <a:pt x="34" y="6"/>
                  </a:lnTo>
                  <a:lnTo>
                    <a:pt x="36" y="6"/>
                  </a:lnTo>
                  <a:lnTo>
                    <a:pt x="36" y="8"/>
                  </a:lnTo>
                  <a:lnTo>
                    <a:pt x="40" y="12"/>
                  </a:lnTo>
                  <a:lnTo>
                    <a:pt x="42" y="10"/>
                  </a:lnTo>
                  <a:lnTo>
                    <a:pt x="46" y="10"/>
                  </a:lnTo>
                  <a:lnTo>
                    <a:pt x="44" y="12"/>
                  </a:lnTo>
                  <a:lnTo>
                    <a:pt x="48" y="12"/>
                  </a:lnTo>
                  <a:lnTo>
                    <a:pt x="50" y="10"/>
                  </a:lnTo>
                  <a:lnTo>
                    <a:pt x="50" y="10"/>
                  </a:lnTo>
                  <a:lnTo>
                    <a:pt x="52" y="14"/>
                  </a:lnTo>
                  <a:lnTo>
                    <a:pt x="52" y="18"/>
                  </a:lnTo>
                  <a:lnTo>
                    <a:pt x="56" y="22"/>
                  </a:lnTo>
                  <a:lnTo>
                    <a:pt x="60" y="26"/>
                  </a:lnTo>
                  <a:lnTo>
                    <a:pt x="60" y="30"/>
                  </a:lnTo>
                  <a:lnTo>
                    <a:pt x="64" y="32"/>
                  </a:lnTo>
                  <a:lnTo>
                    <a:pt x="66" y="32"/>
                  </a:lnTo>
                  <a:lnTo>
                    <a:pt x="70" y="36"/>
                  </a:lnTo>
                  <a:lnTo>
                    <a:pt x="70" y="36"/>
                  </a:lnTo>
                  <a:lnTo>
                    <a:pt x="66" y="36"/>
                  </a:lnTo>
                  <a:lnTo>
                    <a:pt x="64" y="38"/>
                  </a:lnTo>
                  <a:lnTo>
                    <a:pt x="64" y="40"/>
                  </a:lnTo>
                  <a:lnTo>
                    <a:pt x="62" y="44"/>
                  </a:lnTo>
                  <a:lnTo>
                    <a:pt x="62" y="46"/>
                  </a:lnTo>
                  <a:lnTo>
                    <a:pt x="64" y="48"/>
                  </a:lnTo>
                  <a:lnTo>
                    <a:pt x="66" y="52"/>
                  </a:lnTo>
                  <a:lnTo>
                    <a:pt x="62" y="54"/>
                  </a:lnTo>
                  <a:lnTo>
                    <a:pt x="62" y="58"/>
                  </a:lnTo>
                  <a:lnTo>
                    <a:pt x="62" y="60"/>
                  </a:lnTo>
                  <a:lnTo>
                    <a:pt x="62" y="60"/>
                  </a:lnTo>
                  <a:lnTo>
                    <a:pt x="62" y="60"/>
                  </a:lnTo>
                  <a:close/>
                </a:path>
              </a:pathLst>
            </a:custGeom>
            <a:solidFill>
              <a:srgbClr val="E4E4E4"/>
            </a:solidFill>
            <a:ln cap="flat" cmpd="sng" w="12700">
              <a:solidFill>
                <a:schemeClr val="lt1"/>
              </a:solidFill>
              <a:prstDash val="solid"/>
              <a:round/>
              <a:headEnd len="sm" w="sm" type="none"/>
              <a:tailEnd len="sm" w="sm" type="none"/>
            </a:ln>
            <a:effectLst>
              <a:outerShdw blurRad="190500" rotWithShape="0" algn="ctr">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2" name="Google Shape;462;p32"/>
            <p:cNvSpPr/>
            <p:nvPr/>
          </p:nvSpPr>
          <p:spPr>
            <a:xfrm>
              <a:off x="2246034" y="2333872"/>
              <a:ext cx="211791" cy="207379"/>
            </a:xfrm>
            <a:custGeom>
              <a:rect b="b" l="l" r="r" t="t"/>
              <a:pathLst>
                <a:path extrusionOk="0" h="47" w="48">
                  <a:moveTo>
                    <a:pt x="18" y="42"/>
                  </a:moveTo>
                  <a:cubicBezTo>
                    <a:pt x="19" y="42"/>
                    <a:pt x="19" y="42"/>
                    <a:pt x="19" y="42"/>
                  </a:cubicBezTo>
                  <a:cubicBezTo>
                    <a:pt x="19" y="41"/>
                    <a:pt x="19" y="41"/>
                    <a:pt x="19" y="41"/>
                  </a:cubicBezTo>
                  <a:cubicBezTo>
                    <a:pt x="22" y="41"/>
                    <a:pt x="22" y="41"/>
                    <a:pt x="22" y="41"/>
                  </a:cubicBezTo>
                  <a:cubicBezTo>
                    <a:pt x="28" y="42"/>
                    <a:pt x="28" y="42"/>
                    <a:pt x="28" y="42"/>
                  </a:cubicBezTo>
                  <a:cubicBezTo>
                    <a:pt x="30" y="42"/>
                    <a:pt x="30" y="42"/>
                    <a:pt x="30" y="42"/>
                  </a:cubicBezTo>
                  <a:cubicBezTo>
                    <a:pt x="33" y="42"/>
                    <a:pt x="33" y="42"/>
                    <a:pt x="33" y="42"/>
                  </a:cubicBezTo>
                  <a:cubicBezTo>
                    <a:pt x="34" y="44"/>
                    <a:pt x="34" y="44"/>
                    <a:pt x="34" y="44"/>
                  </a:cubicBezTo>
                  <a:cubicBezTo>
                    <a:pt x="35" y="44"/>
                    <a:pt x="35" y="44"/>
                    <a:pt x="35" y="44"/>
                  </a:cubicBezTo>
                  <a:cubicBezTo>
                    <a:pt x="35" y="45"/>
                    <a:pt x="35" y="45"/>
                    <a:pt x="35" y="45"/>
                  </a:cubicBezTo>
                  <a:cubicBezTo>
                    <a:pt x="37" y="47"/>
                    <a:pt x="37" y="47"/>
                    <a:pt x="37" y="47"/>
                  </a:cubicBezTo>
                  <a:cubicBezTo>
                    <a:pt x="38" y="46"/>
                    <a:pt x="38" y="46"/>
                    <a:pt x="38" y="46"/>
                  </a:cubicBezTo>
                  <a:cubicBezTo>
                    <a:pt x="40" y="46"/>
                    <a:pt x="40" y="46"/>
                    <a:pt x="40" y="46"/>
                  </a:cubicBezTo>
                  <a:cubicBezTo>
                    <a:pt x="40" y="46"/>
                    <a:pt x="40" y="46"/>
                    <a:pt x="40" y="46"/>
                  </a:cubicBezTo>
                  <a:cubicBezTo>
                    <a:pt x="41" y="45"/>
                    <a:pt x="41" y="45"/>
                    <a:pt x="41" y="45"/>
                  </a:cubicBezTo>
                  <a:cubicBezTo>
                    <a:pt x="40" y="44"/>
                    <a:pt x="40" y="44"/>
                    <a:pt x="40" y="44"/>
                  </a:cubicBezTo>
                  <a:cubicBezTo>
                    <a:pt x="39" y="42"/>
                    <a:pt x="39" y="42"/>
                    <a:pt x="39" y="42"/>
                  </a:cubicBezTo>
                  <a:cubicBezTo>
                    <a:pt x="39" y="40"/>
                    <a:pt x="39" y="40"/>
                    <a:pt x="39" y="40"/>
                  </a:cubicBezTo>
                  <a:cubicBezTo>
                    <a:pt x="40" y="38"/>
                    <a:pt x="40" y="38"/>
                    <a:pt x="40" y="38"/>
                  </a:cubicBezTo>
                  <a:cubicBezTo>
                    <a:pt x="41" y="36"/>
                    <a:pt x="41" y="36"/>
                    <a:pt x="41" y="36"/>
                  </a:cubicBezTo>
                  <a:cubicBezTo>
                    <a:pt x="41" y="34"/>
                    <a:pt x="41" y="34"/>
                    <a:pt x="41" y="34"/>
                  </a:cubicBezTo>
                  <a:cubicBezTo>
                    <a:pt x="40" y="35"/>
                    <a:pt x="40" y="35"/>
                    <a:pt x="40" y="35"/>
                  </a:cubicBezTo>
                  <a:cubicBezTo>
                    <a:pt x="40" y="36"/>
                    <a:pt x="40" y="36"/>
                    <a:pt x="40" y="36"/>
                  </a:cubicBezTo>
                  <a:cubicBezTo>
                    <a:pt x="39" y="37"/>
                    <a:pt x="39" y="37"/>
                    <a:pt x="39" y="37"/>
                  </a:cubicBezTo>
                  <a:cubicBezTo>
                    <a:pt x="39" y="35"/>
                    <a:pt x="39" y="35"/>
                    <a:pt x="39" y="35"/>
                  </a:cubicBezTo>
                  <a:cubicBezTo>
                    <a:pt x="39" y="34"/>
                    <a:pt x="39" y="34"/>
                    <a:pt x="39" y="34"/>
                  </a:cubicBezTo>
                  <a:cubicBezTo>
                    <a:pt x="40" y="31"/>
                    <a:pt x="40" y="31"/>
                    <a:pt x="40" y="31"/>
                  </a:cubicBezTo>
                  <a:cubicBezTo>
                    <a:pt x="40" y="30"/>
                    <a:pt x="40" y="30"/>
                    <a:pt x="40" y="30"/>
                  </a:cubicBezTo>
                  <a:cubicBezTo>
                    <a:pt x="40" y="29"/>
                    <a:pt x="40" y="29"/>
                    <a:pt x="40" y="29"/>
                  </a:cubicBezTo>
                  <a:cubicBezTo>
                    <a:pt x="41" y="26"/>
                    <a:pt x="41" y="26"/>
                    <a:pt x="41" y="26"/>
                  </a:cubicBezTo>
                  <a:cubicBezTo>
                    <a:pt x="42" y="26"/>
                    <a:pt x="42" y="26"/>
                    <a:pt x="42" y="26"/>
                  </a:cubicBezTo>
                  <a:cubicBezTo>
                    <a:pt x="42" y="27"/>
                    <a:pt x="42" y="27"/>
                    <a:pt x="42" y="27"/>
                  </a:cubicBezTo>
                  <a:cubicBezTo>
                    <a:pt x="42" y="27"/>
                    <a:pt x="42" y="28"/>
                    <a:pt x="42" y="28"/>
                  </a:cubicBezTo>
                  <a:cubicBezTo>
                    <a:pt x="42" y="29"/>
                    <a:pt x="42" y="30"/>
                    <a:pt x="42" y="30"/>
                  </a:cubicBezTo>
                  <a:cubicBezTo>
                    <a:pt x="42" y="31"/>
                    <a:pt x="42" y="31"/>
                    <a:pt x="42" y="31"/>
                  </a:cubicBezTo>
                  <a:cubicBezTo>
                    <a:pt x="43" y="29"/>
                    <a:pt x="43" y="29"/>
                    <a:pt x="43" y="29"/>
                  </a:cubicBezTo>
                  <a:cubicBezTo>
                    <a:pt x="44" y="25"/>
                    <a:pt x="44" y="25"/>
                    <a:pt x="44" y="25"/>
                  </a:cubicBezTo>
                  <a:cubicBezTo>
                    <a:pt x="43" y="20"/>
                    <a:pt x="43" y="20"/>
                    <a:pt x="43" y="20"/>
                  </a:cubicBezTo>
                  <a:cubicBezTo>
                    <a:pt x="44" y="19"/>
                    <a:pt x="44" y="19"/>
                    <a:pt x="44" y="19"/>
                  </a:cubicBezTo>
                  <a:cubicBezTo>
                    <a:pt x="43" y="18"/>
                    <a:pt x="43" y="18"/>
                    <a:pt x="43" y="18"/>
                  </a:cubicBezTo>
                  <a:cubicBezTo>
                    <a:pt x="42" y="18"/>
                    <a:pt x="42" y="18"/>
                    <a:pt x="42" y="18"/>
                  </a:cubicBezTo>
                  <a:cubicBezTo>
                    <a:pt x="42" y="17"/>
                    <a:pt x="42" y="17"/>
                    <a:pt x="42" y="17"/>
                  </a:cubicBezTo>
                  <a:cubicBezTo>
                    <a:pt x="43" y="16"/>
                    <a:pt x="43" y="16"/>
                    <a:pt x="43" y="16"/>
                  </a:cubicBezTo>
                  <a:cubicBezTo>
                    <a:pt x="44" y="16"/>
                    <a:pt x="44" y="16"/>
                    <a:pt x="44" y="16"/>
                  </a:cubicBezTo>
                  <a:cubicBezTo>
                    <a:pt x="44" y="17"/>
                    <a:pt x="44" y="17"/>
                    <a:pt x="44" y="17"/>
                  </a:cubicBezTo>
                  <a:cubicBezTo>
                    <a:pt x="45" y="14"/>
                    <a:pt x="45" y="14"/>
                    <a:pt x="45" y="14"/>
                  </a:cubicBezTo>
                  <a:cubicBezTo>
                    <a:pt x="46" y="12"/>
                    <a:pt x="46" y="12"/>
                    <a:pt x="46" y="12"/>
                  </a:cubicBezTo>
                  <a:cubicBezTo>
                    <a:pt x="47" y="11"/>
                    <a:pt x="47" y="11"/>
                    <a:pt x="47" y="11"/>
                  </a:cubicBezTo>
                  <a:cubicBezTo>
                    <a:pt x="47" y="10"/>
                    <a:pt x="47" y="10"/>
                    <a:pt x="47" y="10"/>
                  </a:cubicBezTo>
                  <a:cubicBezTo>
                    <a:pt x="46" y="9"/>
                    <a:pt x="46" y="9"/>
                    <a:pt x="46" y="9"/>
                  </a:cubicBezTo>
                  <a:cubicBezTo>
                    <a:pt x="46" y="8"/>
                    <a:pt x="46" y="8"/>
                    <a:pt x="46" y="8"/>
                  </a:cubicBezTo>
                  <a:cubicBezTo>
                    <a:pt x="47" y="7"/>
                    <a:pt x="47" y="7"/>
                    <a:pt x="47" y="7"/>
                  </a:cubicBezTo>
                  <a:cubicBezTo>
                    <a:pt x="47" y="5"/>
                    <a:pt x="47" y="5"/>
                    <a:pt x="47" y="5"/>
                  </a:cubicBezTo>
                  <a:cubicBezTo>
                    <a:pt x="47" y="2"/>
                    <a:pt x="47" y="2"/>
                    <a:pt x="47" y="2"/>
                  </a:cubicBezTo>
                  <a:cubicBezTo>
                    <a:pt x="47" y="1"/>
                    <a:pt x="47" y="1"/>
                    <a:pt x="47" y="1"/>
                  </a:cubicBezTo>
                  <a:cubicBezTo>
                    <a:pt x="48" y="1"/>
                    <a:pt x="48" y="1"/>
                    <a:pt x="48" y="1"/>
                  </a:cubicBezTo>
                  <a:cubicBezTo>
                    <a:pt x="47" y="1"/>
                    <a:pt x="47" y="1"/>
                    <a:pt x="47" y="1"/>
                  </a:cubicBezTo>
                  <a:cubicBezTo>
                    <a:pt x="45" y="1"/>
                    <a:pt x="45" y="1"/>
                    <a:pt x="45" y="1"/>
                  </a:cubicBezTo>
                  <a:cubicBezTo>
                    <a:pt x="45" y="0"/>
                    <a:pt x="45" y="0"/>
                    <a:pt x="45" y="0"/>
                  </a:cubicBezTo>
                  <a:cubicBezTo>
                    <a:pt x="44" y="0"/>
                    <a:pt x="44" y="0"/>
                    <a:pt x="44" y="0"/>
                  </a:cubicBezTo>
                  <a:cubicBezTo>
                    <a:pt x="43" y="1"/>
                    <a:pt x="43" y="1"/>
                    <a:pt x="43" y="1"/>
                  </a:cubicBezTo>
                  <a:cubicBezTo>
                    <a:pt x="42" y="2"/>
                    <a:pt x="42" y="2"/>
                    <a:pt x="42" y="2"/>
                  </a:cubicBezTo>
                  <a:cubicBezTo>
                    <a:pt x="41" y="3"/>
                    <a:pt x="41" y="3"/>
                    <a:pt x="41" y="3"/>
                  </a:cubicBezTo>
                  <a:cubicBezTo>
                    <a:pt x="39" y="4"/>
                    <a:pt x="39" y="4"/>
                    <a:pt x="39" y="4"/>
                  </a:cubicBezTo>
                  <a:cubicBezTo>
                    <a:pt x="38" y="4"/>
                    <a:pt x="38" y="4"/>
                    <a:pt x="38" y="4"/>
                  </a:cubicBezTo>
                  <a:cubicBezTo>
                    <a:pt x="37" y="5"/>
                    <a:pt x="37" y="5"/>
                    <a:pt x="37" y="5"/>
                  </a:cubicBezTo>
                  <a:cubicBezTo>
                    <a:pt x="36" y="5"/>
                    <a:pt x="36" y="5"/>
                    <a:pt x="36" y="5"/>
                  </a:cubicBezTo>
                  <a:cubicBezTo>
                    <a:pt x="34" y="5"/>
                    <a:pt x="34" y="5"/>
                    <a:pt x="34" y="5"/>
                  </a:cubicBezTo>
                  <a:cubicBezTo>
                    <a:pt x="34" y="4"/>
                    <a:pt x="34" y="4"/>
                    <a:pt x="34" y="4"/>
                  </a:cubicBezTo>
                  <a:cubicBezTo>
                    <a:pt x="32" y="3"/>
                    <a:pt x="32" y="3"/>
                    <a:pt x="32" y="3"/>
                  </a:cubicBezTo>
                  <a:cubicBezTo>
                    <a:pt x="31" y="3"/>
                    <a:pt x="31" y="3"/>
                    <a:pt x="31" y="3"/>
                  </a:cubicBezTo>
                  <a:cubicBezTo>
                    <a:pt x="31" y="5"/>
                    <a:pt x="31" y="5"/>
                    <a:pt x="31" y="5"/>
                  </a:cubicBezTo>
                  <a:cubicBezTo>
                    <a:pt x="29" y="5"/>
                    <a:pt x="29" y="5"/>
                    <a:pt x="29" y="5"/>
                  </a:cubicBezTo>
                  <a:cubicBezTo>
                    <a:pt x="27" y="8"/>
                    <a:pt x="27" y="8"/>
                    <a:pt x="27" y="8"/>
                  </a:cubicBezTo>
                  <a:cubicBezTo>
                    <a:pt x="27" y="9"/>
                    <a:pt x="27" y="9"/>
                    <a:pt x="27" y="9"/>
                  </a:cubicBezTo>
                  <a:cubicBezTo>
                    <a:pt x="26" y="9"/>
                    <a:pt x="26" y="9"/>
                    <a:pt x="26" y="9"/>
                  </a:cubicBezTo>
                  <a:cubicBezTo>
                    <a:pt x="24" y="11"/>
                    <a:pt x="24" y="11"/>
                    <a:pt x="24" y="11"/>
                  </a:cubicBezTo>
                  <a:cubicBezTo>
                    <a:pt x="22" y="12"/>
                    <a:pt x="22" y="12"/>
                    <a:pt x="22" y="12"/>
                  </a:cubicBezTo>
                  <a:cubicBezTo>
                    <a:pt x="21" y="13"/>
                    <a:pt x="21" y="13"/>
                    <a:pt x="21" y="13"/>
                  </a:cubicBezTo>
                  <a:cubicBezTo>
                    <a:pt x="20" y="13"/>
                    <a:pt x="20" y="13"/>
                    <a:pt x="20" y="13"/>
                  </a:cubicBezTo>
                  <a:cubicBezTo>
                    <a:pt x="19" y="13"/>
                    <a:pt x="19" y="13"/>
                    <a:pt x="19" y="13"/>
                  </a:cubicBezTo>
                  <a:cubicBezTo>
                    <a:pt x="18" y="12"/>
                    <a:pt x="18" y="12"/>
                    <a:pt x="18" y="12"/>
                  </a:cubicBezTo>
                  <a:cubicBezTo>
                    <a:pt x="15" y="12"/>
                    <a:pt x="15" y="12"/>
                    <a:pt x="15" y="12"/>
                  </a:cubicBezTo>
                  <a:cubicBezTo>
                    <a:pt x="12" y="13"/>
                    <a:pt x="12" y="13"/>
                    <a:pt x="12" y="13"/>
                  </a:cubicBezTo>
                  <a:cubicBezTo>
                    <a:pt x="9" y="14"/>
                    <a:pt x="9" y="14"/>
                    <a:pt x="9" y="14"/>
                  </a:cubicBezTo>
                  <a:cubicBezTo>
                    <a:pt x="9" y="16"/>
                    <a:pt x="9" y="16"/>
                    <a:pt x="9" y="16"/>
                  </a:cubicBezTo>
                  <a:cubicBezTo>
                    <a:pt x="9" y="17"/>
                    <a:pt x="9" y="17"/>
                    <a:pt x="9" y="17"/>
                  </a:cubicBezTo>
                  <a:cubicBezTo>
                    <a:pt x="9" y="20"/>
                    <a:pt x="9" y="20"/>
                    <a:pt x="9" y="20"/>
                  </a:cubicBezTo>
                  <a:cubicBezTo>
                    <a:pt x="8" y="21"/>
                    <a:pt x="8" y="21"/>
                    <a:pt x="8" y="21"/>
                  </a:cubicBezTo>
                  <a:cubicBezTo>
                    <a:pt x="5" y="22"/>
                    <a:pt x="5" y="22"/>
                    <a:pt x="5" y="22"/>
                  </a:cubicBezTo>
                  <a:cubicBezTo>
                    <a:pt x="4" y="22"/>
                    <a:pt x="4" y="22"/>
                    <a:pt x="4" y="22"/>
                  </a:cubicBezTo>
                  <a:cubicBezTo>
                    <a:pt x="4" y="23"/>
                    <a:pt x="4" y="23"/>
                    <a:pt x="4" y="23"/>
                  </a:cubicBezTo>
                  <a:cubicBezTo>
                    <a:pt x="3" y="23"/>
                    <a:pt x="3" y="23"/>
                    <a:pt x="3" y="23"/>
                  </a:cubicBezTo>
                  <a:cubicBezTo>
                    <a:pt x="1" y="22"/>
                    <a:pt x="1" y="22"/>
                    <a:pt x="1" y="22"/>
                  </a:cubicBezTo>
                  <a:cubicBezTo>
                    <a:pt x="0" y="23"/>
                    <a:pt x="0" y="23"/>
                    <a:pt x="0" y="23"/>
                  </a:cubicBezTo>
                  <a:cubicBezTo>
                    <a:pt x="4" y="28"/>
                    <a:pt x="4" y="28"/>
                    <a:pt x="4" y="28"/>
                  </a:cubicBezTo>
                  <a:cubicBezTo>
                    <a:pt x="6" y="29"/>
                    <a:pt x="6" y="29"/>
                    <a:pt x="6" y="29"/>
                  </a:cubicBezTo>
                  <a:cubicBezTo>
                    <a:pt x="6" y="30"/>
                    <a:pt x="6" y="30"/>
                    <a:pt x="6" y="30"/>
                  </a:cubicBezTo>
                  <a:cubicBezTo>
                    <a:pt x="9" y="33"/>
                    <a:pt x="9" y="33"/>
                    <a:pt x="9" y="33"/>
                  </a:cubicBezTo>
                  <a:cubicBezTo>
                    <a:pt x="12" y="36"/>
                    <a:pt x="12" y="36"/>
                    <a:pt x="12" y="36"/>
                  </a:cubicBezTo>
                  <a:cubicBezTo>
                    <a:pt x="16" y="42"/>
                    <a:pt x="16" y="42"/>
                    <a:pt x="16" y="42"/>
                  </a:cubicBezTo>
                  <a:cubicBezTo>
                    <a:pt x="18" y="42"/>
                    <a:pt x="18" y="42"/>
                    <a:pt x="18" y="42"/>
                  </a:cubicBezTo>
                  <a:close/>
                </a:path>
              </a:pathLst>
            </a:custGeom>
            <a:solidFill>
              <a:srgbClr val="E4E4E4"/>
            </a:solidFill>
            <a:ln cap="flat" cmpd="sng" w="12700">
              <a:solidFill>
                <a:schemeClr val="lt1"/>
              </a:solidFill>
              <a:prstDash val="solid"/>
              <a:round/>
              <a:headEnd len="sm" w="sm" type="none"/>
              <a:tailEnd len="sm" w="sm" type="none"/>
            </a:ln>
            <a:effectLst>
              <a:outerShdw blurRad="190500" rotWithShape="0" algn="ctr">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3" name="Google Shape;463;p32"/>
            <p:cNvSpPr/>
            <p:nvPr/>
          </p:nvSpPr>
          <p:spPr>
            <a:xfrm>
              <a:off x="2157788" y="2278718"/>
              <a:ext cx="304450" cy="152226"/>
            </a:xfrm>
            <a:custGeom>
              <a:rect b="b" l="l" r="r" t="t"/>
              <a:pathLst>
                <a:path extrusionOk="0" h="69" w="138">
                  <a:moveTo>
                    <a:pt x="48" y="69"/>
                  </a:moveTo>
                  <a:lnTo>
                    <a:pt x="50" y="69"/>
                  </a:lnTo>
                  <a:lnTo>
                    <a:pt x="56" y="67"/>
                  </a:lnTo>
                  <a:lnTo>
                    <a:pt x="58" y="65"/>
                  </a:lnTo>
                  <a:lnTo>
                    <a:pt x="58" y="59"/>
                  </a:lnTo>
                  <a:lnTo>
                    <a:pt x="58" y="57"/>
                  </a:lnTo>
                  <a:lnTo>
                    <a:pt x="58" y="53"/>
                  </a:lnTo>
                  <a:lnTo>
                    <a:pt x="64" y="51"/>
                  </a:lnTo>
                  <a:lnTo>
                    <a:pt x="70" y="49"/>
                  </a:lnTo>
                  <a:lnTo>
                    <a:pt x="76" y="49"/>
                  </a:lnTo>
                  <a:lnTo>
                    <a:pt x="78" y="51"/>
                  </a:lnTo>
                  <a:lnTo>
                    <a:pt x="80" y="51"/>
                  </a:lnTo>
                  <a:lnTo>
                    <a:pt x="82" y="51"/>
                  </a:lnTo>
                  <a:lnTo>
                    <a:pt x="84" y="49"/>
                  </a:lnTo>
                  <a:lnTo>
                    <a:pt x="88" y="47"/>
                  </a:lnTo>
                  <a:lnTo>
                    <a:pt x="92" y="43"/>
                  </a:lnTo>
                  <a:lnTo>
                    <a:pt x="94" y="43"/>
                  </a:lnTo>
                  <a:lnTo>
                    <a:pt x="94" y="41"/>
                  </a:lnTo>
                  <a:lnTo>
                    <a:pt x="98" y="35"/>
                  </a:lnTo>
                  <a:lnTo>
                    <a:pt x="102" y="35"/>
                  </a:lnTo>
                  <a:lnTo>
                    <a:pt x="102" y="31"/>
                  </a:lnTo>
                  <a:lnTo>
                    <a:pt x="104" y="31"/>
                  </a:lnTo>
                  <a:lnTo>
                    <a:pt x="108" y="33"/>
                  </a:lnTo>
                  <a:lnTo>
                    <a:pt x="108" y="35"/>
                  </a:lnTo>
                  <a:lnTo>
                    <a:pt x="112" y="35"/>
                  </a:lnTo>
                  <a:lnTo>
                    <a:pt x="114" y="35"/>
                  </a:lnTo>
                  <a:lnTo>
                    <a:pt x="116" y="33"/>
                  </a:lnTo>
                  <a:lnTo>
                    <a:pt x="118" y="33"/>
                  </a:lnTo>
                  <a:lnTo>
                    <a:pt x="122" y="31"/>
                  </a:lnTo>
                  <a:lnTo>
                    <a:pt x="124" y="29"/>
                  </a:lnTo>
                  <a:lnTo>
                    <a:pt x="126" y="27"/>
                  </a:lnTo>
                  <a:lnTo>
                    <a:pt x="128" y="25"/>
                  </a:lnTo>
                  <a:lnTo>
                    <a:pt x="130" y="25"/>
                  </a:lnTo>
                  <a:lnTo>
                    <a:pt x="130" y="27"/>
                  </a:lnTo>
                  <a:lnTo>
                    <a:pt x="134" y="27"/>
                  </a:lnTo>
                  <a:lnTo>
                    <a:pt x="136" y="27"/>
                  </a:lnTo>
                  <a:lnTo>
                    <a:pt x="138" y="25"/>
                  </a:lnTo>
                  <a:lnTo>
                    <a:pt x="136" y="22"/>
                  </a:lnTo>
                  <a:lnTo>
                    <a:pt x="132" y="18"/>
                  </a:lnTo>
                  <a:lnTo>
                    <a:pt x="126" y="16"/>
                  </a:lnTo>
                  <a:lnTo>
                    <a:pt x="126" y="16"/>
                  </a:lnTo>
                  <a:lnTo>
                    <a:pt x="128" y="20"/>
                  </a:lnTo>
                  <a:lnTo>
                    <a:pt x="124" y="20"/>
                  </a:lnTo>
                  <a:lnTo>
                    <a:pt x="118" y="20"/>
                  </a:lnTo>
                  <a:lnTo>
                    <a:pt x="116" y="18"/>
                  </a:lnTo>
                  <a:lnTo>
                    <a:pt x="112" y="18"/>
                  </a:lnTo>
                  <a:lnTo>
                    <a:pt x="110" y="18"/>
                  </a:lnTo>
                  <a:lnTo>
                    <a:pt x="110" y="16"/>
                  </a:lnTo>
                  <a:lnTo>
                    <a:pt x="112" y="14"/>
                  </a:lnTo>
                  <a:lnTo>
                    <a:pt x="112" y="12"/>
                  </a:lnTo>
                  <a:lnTo>
                    <a:pt x="114" y="12"/>
                  </a:lnTo>
                  <a:lnTo>
                    <a:pt x="118" y="14"/>
                  </a:lnTo>
                  <a:lnTo>
                    <a:pt x="124" y="14"/>
                  </a:lnTo>
                  <a:lnTo>
                    <a:pt x="124" y="14"/>
                  </a:lnTo>
                  <a:lnTo>
                    <a:pt x="120" y="12"/>
                  </a:lnTo>
                  <a:lnTo>
                    <a:pt x="114" y="8"/>
                  </a:lnTo>
                  <a:lnTo>
                    <a:pt x="112" y="8"/>
                  </a:lnTo>
                  <a:lnTo>
                    <a:pt x="108" y="8"/>
                  </a:lnTo>
                  <a:lnTo>
                    <a:pt x="106" y="8"/>
                  </a:lnTo>
                  <a:lnTo>
                    <a:pt x="104" y="10"/>
                  </a:lnTo>
                  <a:lnTo>
                    <a:pt x="102" y="8"/>
                  </a:lnTo>
                  <a:lnTo>
                    <a:pt x="94" y="8"/>
                  </a:lnTo>
                  <a:lnTo>
                    <a:pt x="84" y="8"/>
                  </a:lnTo>
                  <a:lnTo>
                    <a:pt x="80" y="4"/>
                  </a:lnTo>
                  <a:lnTo>
                    <a:pt x="76" y="0"/>
                  </a:lnTo>
                  <a:lnTo>
                    <a:pt x="74" y="4"/>
                  </a:lnTo>
                  <a:lnTo>
                    <a:pt x="76" y="4"/>
                  </a:lnTo>
                  <a:lnTo>
                    <a:pt x="72" y="6"/>
                  </a:lnTo>
                  <a:lnTo>
                    <a:pt x="70" y="8"/>
                  </a:lnTo>
                  <a:lnTo>
                    <a:pt x="68" y="6"/>
                  </a:lnTo>
                  <a:lnTo>
                    <a:pt x="60" y="8"/>
                  </a:lnTo>
                  <a:lnTo>
                    <a:pt x="52" y="8"/>
                  </a:lnTo>
                  <a:lnTo>
                    <a:pt x="40" y="8"/>
                  </a:lnTo>
                  <a:lnTo>
                    <a:pt x="34" y="10"/>
                  </a:lnTo>
                  <a:lnTo>
                    <a:pt x="32" y="8"/>
                  </a:lnTo>
                  <a:lnTo>
                    <a:pt x="30" y="10"/>
                  </a:lnTo>
                  <a:lnTo>
                    <a:pt x="28" y="12"/>
                  </a:lnTo>
                  <a:lnTo>
                    <a:pt x="26" y="16"/>
                  </a:lnTo>
                  <a:lnTo>
                    <a:pt x="22" y="20"/>
                  </a:lnTo>
                  <a:lnTo>
                    <a:pt x="18" y="20"/>
                  </a:lnTo>
                  <a:lnTo>
                    <a:pt x="12" y="25"/>
                  </a:lnTo>
                  <a:lnTo>
                    <a:pt x="10" y="29"/>
                  </a:lnTo>
                  <a:lnTo>
                    <a:pt x="10" y="33"/>
                  </a:lnTo>
                  <a:lnTo>
                    <a:pt x="8" y="39"/>
                  </a:lnTo>
                  <a:lnTo>
                    <a:pt x="2" y="43"/>
                  </a:lnTo>
                  <a:lnTo>
                    <a:pt x="2" y="43"/>
                  </a:lnTo>
                  <a:lnTo>
                    <a:pt x="2" y="45"/>
                  </a:lnTo>
                  <a:lnTo>
                    <a:pt x="2" y="45"/>
                  </a:lnTo>
                  <a:lnTo>
                    <a:pt x="0" y="55"/>
                  </a:lnTo>
                  <a:lnTo>
                    <a:pt x="2" y="61"/>
                  </a:lnTo>
                  <a:lnTo>
                    <a:pt x="4" y="59"/>
                  </a:lnTo>
                  <a:lnTo>
                    <a:pt x="12" y="63"/>
                  </a:lnTo>
                  <a:lnTo>
                    <a:pt x="18" y="67"/>
                  </a:lnTo>
                  <a:lnTo>
                    <a:pt x="18" y="65"/>
                  </a:lnTo>
                  <a:lnTo>
                    <a:pt x="16" y="63"/>
                  </a:lnTo>
                  <a:lnTo>
                    <a:pt x="18" y="63"/>
                  </a:lnTo>
                  <a:lnTo>
                    <a:pt x="20" y="63"/>
                  </a:lnTo>
                  <a:lnTo>
                    <a:pt x="24" y="67"/>
                  </a:lnTo>
                  <a:lnTo>
                    <a:pt x="26" y="69"/>
                  </a:lnTo>
                  <a:lnTo>
                    <a:pt x="36" y="69"/>
                  </a:lnTo>
                  <a:lnTo>
                    <a:pt x="38" y="65"/>
                  </a:lnTo>
                  <a:lnTo>
                    <a:pt x="38" y="63"/>
                  </a:lnTo>
                  <a:lnTo>
                    <a:pt x="38" y="61"/>
                  </a:lnTo>
                  <a:lnTo>
                    <a:pt x="40" y="63"/>
                  </a:lnTo>
                  <a:lnTo>
                    <a:pt x="42" y="65"/>
                  </a:lnTo>
                  <a:lnTo>
                    <a:pt x="44" y="65"/>
                  </a:lnTo>
                  <a:lnTo>
                    <a:pt x="44" y="63"/>
                  </a:lnTo>
                  <a:lnTo>
                    <a:pt x="46" y="63"/>
                  </a:lnTo>
                  <a:lnTo>
                    <a:pt x="46" y="67"/>
                  </a:lnTo>
                  <a:lnTo>
                    <a:pt x="48" y="69"/>
                  </a:lnTo>
                  <a:lnTo>
                    <a:pt x="48" y="69"/>
                  </a:lnTo>
                  <a:close/>
                </a:path>
              </a:pathLst>
            </a:custGeom>
            <a:solidFill>
              <a:srgbClr val="E4E4E4"/>
            </a:solidFill>
            <a:ln cap="flat" cmpd="sng" w="12700">
              <a:solidFill>
                <a:schemeClr val="lt1"/>
              </a:solidFill>
              <a:prstDash val="solid"/>
              <a:round/>
              <a:headEnd len="sm" w="sm" type="none"/>
              <a:tailEnd len="sm" w="sm" type="none"/>
            </a:ln>
            <a:effectLst>
              <a:outerShdw blurRad="190500" rotWithShape="0" algn="ctr">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4" name="Google Shape;464;p32"/>
            <p:cNvSpPr/>
            <p:nvPr/>
          </p:nvSpPr>
          <p:spPr>
            <a:xfrm>
              <a:off x="2131314" y="2364758"/>
              <a:ext cx="114720" cy="66185"/>
            </a:xfrm>
            <a:custGeom>
              <a:rect b="b" l="l" r="r" t="t"/>
              <a:pathLst>
                <a:path extrusionOk="0" h="30" w="52">
                  <a:moveTo>
                    <a:pt x="20" y="0"/>
                  </a:moveTo>
                  <a:lnTo>
                    <a:pt x="22" y="0"/>
                  </a:lnTo>
                  <a:lnTo>
                    <a:pt x="24" y="2"/>
                  </a:lnTo>
                  <a:lnTo>
                    <a:pt x="26" y="2"/>
                  </a:lnTo>
                  <a:lnTo>
                    <a:pt x="28" y="4"/>
                  </a:lnTo>
                  <a:lnTo>
                    <a:pt x="32" y="4"/>
                  </a:lnTo>
                  <a:lnTo>
                    <a:pt x="36" y="4"/>
                  </a:lnTo>
                  <a:lnTo>
                    <a:pt x="38" y="8"/>
                  </a:lnTo>
                  <a:lnTo>
                    <a:pt x="38" y="10"/>
                  </a:lnTo>
                  <a:lnTo>
                    <a:pt x="42" y="12"/>
                  </a:lnTo>
                  <a:lnTo>
                    <a:pt x="42" y="10"/>
                  </a:lnTo>
                  <a:lnTo>
                    <a:pt x="44" y="8"/>
                  </a:lnTo>
                  <a:lnTo>
                    <a:pt x="46" y="8"/>
                  </a:lnTo>
                  <a:lnTo>
                    <a:pt x="48" y="8"/>
                  </a:lnTo>
                  <a:lnTo>
                    <a:pt x="52" y="10"/>
                  </a:lnTo>
                  <a:lnTo>
                    <a:pt x="52" y="12"/>
                  </a:lnTo>
                  <a:lnTo>
                    <a:pt x="50" y="16"/>
                  </a:lnTo>
                  <a:lnTo>
                    <a:pt x="52" y="18"/>
                  </a:lnTo>
                  <a:lnTo>
                    <a:pt x="50" y="22"/>
                  </a:lnTo>
                  <a:lnTo>
                    <a:pt x="50" y="22"/>
                  </a:lnTo>
                  <a:lnTo>
                    <a:pt x="50" y="24"/>
                  </a:lnTo>
                  <a:lnTo>
                    <a:pt x="50" y="26"/>
                  </a:lnTo>
                  <a:lnTo>
                    <a:pt x="48" y="30"/>
                  </a:lnTo>
                  <a:lnTo>
                    <a:pt x="38" y="30"/>
                  </a:lnTo>
                  <a:lnTo>
                    <a:pt x="36" y="28"/>
                  </a:lnTo>
                  <a:lnTo>
                    <a:pt x="32" y="24"/>
                  </a:lnTo>
                  <a:lnTo>
                    <a:pt x="30" y="24"/>
                  </a:lnTo>
                  <a:lnTo>
                    <a:pt x="28" y="24"/>
                  </a:lnTo>
                  <a:lnTo>
                    <a:pt x="30" y="26"/>
                  </a:lnTo>
                  <a:lnTo>
                    <a:pt x="30" y="28"/>
                  </a:lnTo>
                  <a:lnTo>
                    <a:pt x="24" y="24"/>
                  </a:lnTo>
                  <a:lnTo>
                    <a:pt x="16" y="20"/>
                  </a:lnTo>
                  <a:lnTo>
                    <a:pt x="14" y="22"/>
                  </a:lnTo>
                  <a:lnTo>
                    <a:pt x="10" y="20"/>
                  </a:lnTo>
                  <a:lnTo>
                    <a:pt x="6" y="16"/>
                  </a:lnTo>
                  <a:lnTo>
                    <a:pt x="2" y="16"/>
                  </a:lnTo>
                  <a:lnTo>
                    <a:pt x="0" y="16"/>
                  </a:lnTo>
                  <a:lnTo>
                    <a:pt x="2" y="14"/>
                  </a:lnTo>
                  <a:lnTo>
                    <a:pt x="2" y="12"/>
                  </a:lnTo>
                  <a:lnTo>
                    <a:pt x="6" y="8"/>
                  </a:lnTo>
                  <a:lnTo>
                    <a:pt x="10" y="6"/>
                  </a:lnTo>
                  <a:lnTo>
                    <a:pt x="14" y="6"/>
                  </a:lnTo>
                  <a:lnTo>
                    <a:pt x="14" y="4"/>
                  </a:lnTo>
                  <a:lnTo>
                    <a:pt x="20" y="0"/>
                  </a:lnTo>
                  <a:close/>
                </a:path>
              </a:pathLst>
            </a:custGeom>
            <a:solidFill>
              <a:srgbClr val="E4E4E4"/>
            </a:solidFill>
            <a:ln cap="flat" cmpd="sng" w="12700">
              <a:solidFill>
                <a:schemeClr val="lt1"/>
              </a:solidFill>
              <a:prstDash val="solid"/>
              <a:round/>
              <a:headEnd len="sm" w="sm" type="none"/>
              <a:tailEnd len="sm" w="sm" type="none"/>
            </a:ln>
            <a:effectLst>
              <a:outerShdw blurRad="190500" rotWithShape="0" algn="ctr">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5" name="Google Shape;465;p32"/>
            <p:cNvSpPr/>
            <p:nvPr/>
          </p:nvSpPr>
          <p:spPr>
            <a:xfrm>
              <a:off x="2184262" y="2172823"/>
              <a:ext cx="52948" cy="114720"/>
            </a:xfrm>
            <a:custGeom>
              <a:rect b="b" l="l" r="r" t="t"/>
              <a:pathLst>
                <a:path extrusionOk="0" h="52" w="24">
                  <a:moveTo>
                    <a:pt x="0" y="14"/>
                  </a:moveTo>
                  <a:lnTo>
                    <a:pt x="0" y="14"/>
                  </a:lnTo>
                  <a:lnTo>
                    <a:pt x="0" y="10"/>
                  </a:lnTo>
                  <a:lnTo>
                    <a:pt x="2" y="10"/>
                  </a:lnTo>
                  <a:lnTo>
                    <a:pt x="6" y="10"/>
                  </a:lnTo>
                  <a:lnTo>
                    <a:pt x="6" y="10"/>
                  </a:lnTo>
                  <a:lnTo>
                    <a:pt x="6" y="12"/>
                  </a:lnTo>
                  <a:lnTo>
                    <a:pt x="8" y="10"/>
                  </a:lnTo>
                  <a:lnTo>
                    <a:pt x="8" y="10"/>
                  </a:lnTo>
                  <a:lnTo>
                    <a:pt x="8" y="10"/>
                  </a:lnTo>
                  <a:lnTo>
                    <a:pt x="12" y="6"/>
                  </a:lnTo>
                  <a:lnTo>
                    <a:pt x="12" y="2"/>
                  </a:lnTo>
                  <a:lnTo>
                    <a:pt x="14" y="0"/>
                  </a:lnTo>
                  <a:lnTo>
                    <a:pt x="16" y="0"/>
                  </a:lnTo>
                  <a:lnTo>
                    <a:pt x="18" y="0"/>
                  </a:lnTo>
                  <a:lnTo>
                    <a:pt x="18" y="2"/>
                  </a:lnTo>
                  <a:lnTo>
                    <a:pt x="20" y="0"/>
                  </a:lnTo>
                  <a:lnTo>
                    <a:pt x="22" y="0"/>
                  </a:lnTo>
                  <a:lnTo>
                    <a:pt x="24" y="2"/>
                  </a:lnTo>
                  <a:lnTo>
                    <a:pt x="22" y="4"/>
                  </a:lnTo>
                  <a:lnTo>
                    <a:pt x="22" y="14"/>
                  </a:lnTo>
                  <a:lnTo>
                    <a:pt x="20" y="18"/>
                  </a:lnTo>
                  <a:lnTo>
                    <a:pt x="20" y="24"/>
                  </a:lnTo>
                  <a:lnTo>
                    <a:pt x="22" y="26"/>
                  </a:lnTo>
                  <a:lnTo>
                    <a:pt x="22" y="34"/>
                  </a:lnTo>
                  <a:lnTo>
                    <a:pt x="20" y="40"/>
                  </a:lnTo>
                  <a:lnTo>
                    <a:pt x="14" y="48"/>
                  </a:lnTo>
                  <a:lnTo>
                    <a:pt x="12" y="46"/>
                  </a:lnTo>
                  <a:lnTo>
                    <a:pt x="8" y="50"/>
                  </a:lnTo>
                  <a:lnTo>
                    <a:pt x="6" y="52"/>
                  </a:lnTo>
                  <a:lnTo>
                    <a:pt x="6" y="52"/>
                  </a:lnTo>
                  <a:lnTo>
                    <a:pt x="4" y="52"/>
                  </a:lnTo>
                  <a:lnTo>
                    <a:pt x="2" y="52"/>
                  </a:lnTo>
                  <a:lnTo>
                    <a:pt x="0" y="52"/>
                  </a:lnTo>
                  <a:lnTo>
                    <a:pt x="0" y="14"/>
                  </a:lnTo>
                  <a:lnTo>
                    <a:pt x="0" y="14"/>
                  </a:lnTo>
                  <a:close/>
                </a:path>
              </a:pathLst>
            </a:custGeom>
            <a:solidFill>
              <a:srgbClr val="E4E4E4"/>
            </a:solidFill>
            <a:ln cap="flat" cmpd="sng" w="12700">
              <a:solidFill>
                <a:schemeClr val="lt1"/>
              </a:solidFill>
              <a:prstDash val="solid"/>
              <a:round/>
              <a:headEnd len="sm" w="sm" type="none"/>
              <a:tailEnd len="sm" w="sm" type="none"/>
            </a:ln>
            <a:effectLst>
              <a:outerShdw blurRad="190500" rotWithShape="0" algn="ctr">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6" name="Google Shape;466;p32"/>
            <p:cNvSpPr/>
            <p:nvPr/>
          </p:nvSpPr>
          <p:spPr>
            <a:xfrm>
              <a:off x="2036450" y="2203709"/>
              <a:ext cx="191937" cy="196349"/>
            </a:xfrm>
            <a:custGeom>
              <a:rect b="b" l="l" r="r" t="t"/>
              <a:pathLst>
                <a:path extrusionOk="0" h="89" w="87">
                  <a:moveTo>
                    <a:pt x="43" y="89"/>
                  </a:moveTo>
                  <a:lnTo>
                    <a:pt x="45" y="87"/>
                  </a:lnTo>
                  <a:lnTo>
                    <a:pt x="45" y="85"/>
                  </a:lnTo>
                  <a:lnTo>
                    <a:pt x="49" y="81"/>
                  </a:lnTo>
                  <a:lnTo>
                    <a:pt x="53" y="79"/>
                  </a:lnTo>
                  <a:lnTo>
                    <a:pt x="57" y="79"/>
                  </a:lnTo>
                  <a:lnTo>
                    <a:pt x="57" y="77"/>
                  </a:lnTo>
                  <a:lnTo>
                    <a:pt x="63" y="73"/>
                  </a:lnTo>
                  <a:lnTo>
                    <a:pt x="65" y="67"/>
                  </a:lnTo>
                  <a:lnTo>
                    <a:pt x="65" y="63"/>
                  </a:lnTo>
                  <a:lnTo>
                    <a:pt x="67" y="59"/>
                  </a:lnTo>
                  <a:lnTo>
                    <a:pt x="73" y="54"/>
                  </a:lnTo>
                  <a:lnTo>
                    <a:pt x="77" y="54"/>
                  </a:lnTo>
                  <a:lnTo>
                    <a:pt x="81" y="50"/>
                  </a:lnTo>
                  <a:lnTo>
                    <a:pt x="83" y="46"/>
                  </a:lnTo>
                  <a:lnTo>
                    <a:pt x="85" y="44"/>
                  </a:lnTo>
                  <a:lnTo>
                    <a:pt x="87" y="42"/>
                  </a:lnTo>
                  <a:lnTo>
                    <a:pt x="85" y="42"/>
                  </a:lnTo>
                  <a:lnTo>
                    <a:pt x="81" y="40"/>
                  </a:lnTo>
                  <a:lnTo>
                    <a:pt x="81" y="44"/>
                  </a:lnTo>
                  <a:lnTo>
                    <a:pt x="77" y="42"/>
                  </a:lnTo>
                  <a:lnTo>
                    <a:pt x="73" y="42"/>
                  </a:lnTo>
                  <a:lnTo>
                    <a:pt x="73" y="38"/>
                  </a:lnTo>
                  <a:lnTo>
                    <a:pt x="71" y="38"/>
                  </a:lnTo>
                  <a:lnTo>
                    <a:pt x="69" y="38"/>
                  </a:lnTo>
                  <a:lnTo>
                    <a:pt x="67" y="38"/>
                  </a:lnTo>
                  <a:lnTo>
                    <a:pt x="67" y="0"/>
                  </a:lnTo>
                  <a:lnTo>
                    <a:pt x="67" y="0"/>
                  </a:lnTo>
                  <a:lnTo>
                    <a:pt x="31" y="0"/>
                  </a:lnTo>
                  <a:lnTo>
                    <a:pt x="31" y="10"/>
                  </a:lnTo>
                  <a:lnTo>
                    <a:pt x="21" y="10"/>
                  </a:lnTo>
                  <a:lnTo>
                    <a:pt x="25" y="14"/>
                  </a:lnTo>
                  <a:lnTo>
                    <a:pt x="25" y="16"/>
                  </a:lnTo>
                  <a:lnTo>
                    <a:pt x="29" y="20"/>
                  </a:lnTo>
                  <a:lnTo>
                    <a:pt x="33" y="22"/>
                  </a:lnTo>
                  <a:lnTo>
                    <a:pt x="35" y="22"/>
                  </a:lnTo>
                  <a:lnTo>
                    <a:pt x="37" y="24"/>
                  </a:lnTo>
                  <a:lnTo>
                    <a:pt x="37" y="28"/>
                  </a:lnTo>
                  <a:lnTo>
                    <a:pt x="37" y="28"/>
                  </a:lnTo>
                  <a:lnTo>
                    <a:pt x="41" y="30"/>
                  </a:lnTo>
                  <a:lnTo>
                    <a:pt x="43" y="30"/>
                  </a:lnTo>
                  <a:lnTo>
                    <a:pt x="43" y="34"/>
                  </a:lnTo>
                  <a:lnTo>
                    <a:pt x="41" y="36"/>
                  </a:lnTo>
                  <a:lnTo>
                    <a:pt x="14" y="36"/>
                  </a:lnTo>
                  <a:lnTo>
                    <a:pt x="2" y="56"/>
                  </a:lnTo>
                  <a:lnTo>
                    <a:pt x="2" y="59"/>
                  </a:lnTo>
                  <a:lnTo>
                    <a:pt x="2" y="61"/>
                  </a:lnTo>
                  <a:lnTo>
                    <a:pt x="2" y="63"/>
                  </a:lnTo>
                  <a:lnTo>
                    <a:pt x="4" y="65"/>
                  </a:lnTo>
                  <a:lnTo>
                    <a:pt x="4" y="65"/>
                  </a:lnTo>
                  <a:lnTo>
                    <a:pt x="4" y="67"/>
                  </a:lnTo>
                  <a:lnTo>
                    <a:pt x="2" y="69"/>
                  </a:lnTo>
                  <a:lnTo>
                    <a:pt x="0" y="71"/>
                  </a:lnTo>
                  <a:lnTo>
                    <a:pt x="0" y="71"/>
                  </a:lnTo>
                  <a:lnTo>
                    <a:pt x="4" y="75"/>
                  </a:lnTo>
                  <a:lnTo>
                    <a:pt x="6" y="79"/>
                  </a:lnTo>
                  <a:lnTo>
                    <a:pt x="10" y="79"/>
                  </a:lnTo>
                  <a:lnTo>
                    <a:pt x="12" y="83"/>
                  </a:lnTo>
                  <a:lnTo>
                    <a:pt x="23" y="87"/>
                  </a:lnTo>
                  <a:lnTo>
                    <a:pt x="31" y="87"/>
                  </a:lnTo>
                  <a:lnTo>
                    <a:pt x="35" y="87"/>
                  </a:lnTo>
                  <a:lnTo>
                    <a:pt x="43" y="89"/>
                  </a:lnTo>
                  <a:close/>
                </a:path>
              </a:pathLst>
            </a:custGeom>
            <a:solidFill>
              <a:srgbClr val="E4E4E4"/>
            </a:solidFill>
            <a:ln cap="flat" cmpd="sng" w="12700">
              <a:solidFill>
                <a:schemeClr val="lt1"/>
              </a:solidFill>
              <a:prstDash val="solid"/>
              <a:round/>
              <a:headEnd len="sm" w="sm" type="none"/>
              <a:tailEnd len="sm" w="sm" type="none"/>
            </a:ln>
            <a:effectLst>
              <a:outerShdw blurRad="190500" rotWithShape="0" algn="ctr">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7" name="Google Shape;467;p32"/>
            <p:cNvSpPr/>
            <p:nvPr/>
          </p:nvSpPr>
          <p:spPr>
            <a:xfrm>
              <a:off x="2865966" y="2794960"/>
              <a:ext cx="1791401" cy="1881855"/>
            </a:xfrm>
            <a:custGeom>
              <a:rect b="b" l="l" r="r" t="t"/>
              <a:pathLst>
                <a:path extrusionOk="0" h="424" w="404">
                  <a:moveTo>
                    <a:pt x="236" y="63"/>
                  </a:moveTo>
                  <a:cubicBezTo>
                    <a:pt x="237" y="62"/>
                    <a:pt x="237" y="62"/>
                    <a:pt x="237" y="62"/>
                  </a:cubicBezTo>
                  <a:cubicBezTo>
                    <a:pt x="239" y="61"/>
                    <a:pt x="239" y="61"/>
                    <a:pt x="239" y="61"/>
                  </a:cubicBezTo>
                  <a:cubicBezTo>
                    <a:pt x="239" y="61"/>
                    <a:pt x="239" y="61"/>
                    <a:pt x="239" y="61"/>
                  </a:cubicBezTo>
                  <a:cubicBezTo>
                    <a:pt x="239" y="62"/>
                    <a:pt x="239" y="62"/>
                    <a:pt x="239" y="62"/>
                  </a:cubicBezTo>
                  <a:cubicBezTo>
                    <a:pt x="237" y="63"/>
                    <a:pt x="237" y="63"/>
                    <a:pt x="237" y="63"/>
                  </a:cubicBezTo>
                  <a:cubicBezTo>
                    <a:pt x="236" y="63"/>
                    <a:pt x="236" y="63"/>
                    <a:pt x="236" y="63"/>
                  </a:cubicBezTo>
                  <a:close/>
                  <a:moveTo>
                    <a:pt x="235" y="63"/>
                  </a:moveTo>
                  <a:cubicBezTo>
                    <a:pt x="235" y="62"/>
                    <a:pt x="235" y="62"/>
                    <a:pt x="235" y="62"/>
                  </a:cubicBezTo>
                  <a:cubicBezTo>
                    <a:pt x="236" y="62"/>
                    <a:pt x="236" y="62"/>
                    <a:pt x="236" y="62"/>
                  </a:cubicBezTo>
                  <a:cubicBezTo>
                    <a:pt x="238" y="59"/>
                    <a:pt x="238" y="59"/>
                    <a:pt x="238" y="59"/>
                  </a:cubicBezTo>
                  <a:cubicBezTo>
                    <a:pt x="239" y="59"/>
                    <a:pt x="239" y="59"/>
                    <a:pt x="239" y="59"/>
                  </a:cubicBezTo>
                  <a:cubicBezTo>
                    <a:pt x="241" y="57"/>
                    <a:pt x="241" y="57"/>
                    <a:pt x="241" y="57"/>
                  </a:cubicBezTo>
                  <a:cubicBezTo>
                    <a:pt x="240" y="57"/>
                    <a:pt x="240" y="57"/>
                    <a:pt x="240" y="57"/>
                  </a:cubicBezTo>
                  <a:cubicBezTo>
                    <a:pt x="240" y="57"/>
                    <a:pt x="240" y="57"/>
                    <a:pt x="240" y="57"/>
                  </a:cubicBezTo>
                  <a:cubicBezTo>
                    <a:pt x="239" y="57"/>
                    <a:pt x="239" y="57"/>
                    <a:pt x="239" y="57"/>
                  </a:cubicBezTo>
                  <a:cubicBezTo>
                    <a:pt x="238" y="57"/>
                    <a:pt x="238" y="57"/>
                    <a:pt x="238" y="57"/>
                  </a:cubicBezTo>
                  <a:cubicBezTo>
                    <a:pt x="236" y="59"/>
                    <a:pt x="236" y="59"/>
                    <a:pt x="236" y="59"/>
                  </a:cubicBezTo>
                  <a:cubicBezTo>
                    <a:pt x="235" y="63"/>
                    <a:pt x="235" y="63"/>
                    <a:pt x="235" y="63"/>
                  </a:cubicBezTo>
                  <a:close/>
                  <a:moveTo>
                    <a:pt x="243" y="55"/>
                  </a:moveTo>
                  <a:cubicBezTo>
                    <a:pt x="243" y="54"/>
                    <a:pt x="243" y="54"/>
                    <a:pt x="243" y="54"/>
                  </a:cubicBezTo>
                  <a:cubicBezTo>
                    <a:pt x="242" y="54"/>
                    <a:pt x="242" y="54"/>
                    <a:pt x="242" y="54"/>
                  </a:cubicBezTo>
                  <a:cubicBezTo>
                    <a:pt x="242" y="55"/>
                    <a:pt x="242" y="55"/>
                    <a:pt x="242" y="55"/>
                  </a:cubicBezTo>
                  <a:cubicBezTo>
                    <a:pt x="242" y="56"/>
                    <a:pt x="242" y="56"/>
                    <a:pt x="242" y="56"/>
                  </a:cubicBezTo>
                  <a:cubicBezTo>
                    <a:pt x="243" y="56"/>
                    <a:pt x="243" y="56"/>
                    <a:pt x="243" y="56"/>
                  </a:cubicBezTo>
                  <a:cubicBezTo>
                    <a:pt x="243" y="55"/>
                    <a:pt x="243" y="55"/>
                    <a:pt x="243" y="55"/>
                  </a:cubicBezTo>
                  <a:close/>
                  <a:moveTo>
                    <a:pt x="243" y="53"/>
                  </a:moveTo>
                  <a:cubicBezTo>
                    <a:pt x="243" y="51"/>
                    <a:pt x="243" y="51"/>
                    <a:pt x="243" y="51"/>
                  </a:cubicBezTo>
                  <a:cubicBezTo>
                    <a:pt x="244" y="50"/>
                    <a:pt x="244" y="50"/>
                    <a:pt x="244" y="50"/>
                  </a:cubicBezTo>
                  <a:cubicBezTo>
                    <a:pt x="245" y="49"/>
                    <a:pt x="245" y="49"/>
                    <a:pt x="245" y="49"/>
                  </a:cubicBezTo>
                  <a:cubicBezTo>
                    <a:pt x="247" y="48"/>
                    <a:pt x="247" y="48"/>
                    <a:pt x="247" y="48"/>
                  </a:cubicBezTo>
                  <a:cubicBezTo>
                    <a:pt x="248" y="49"/>
                    <a:pt x="248" y="49"/>
                    <a:pt x="248" y="49"/>
                  </a:cubicBezTo>
                  <a:cubicBezTo>
                    <a:pt x="247" y="50"/>
                    <a:pt x="247" y="50"/>
                    <a:pt x="247" y="50"/>
                  </a:cubicBezTo>
                  <a:cubicBezTo>
                    <a:pt x="246" y="50"/>
                    <a:pt x="246" y="50"/>
                    <a:pt x="246" y="50"/>
                  </a:cubicBezTo>
                  <a:cubicBezTo>
                    <a:pt x="245" y="52"/>
                    <a:pt x="245" y="52"/>
                    <a:pt x="245" y="52"/>
                  </a:cubicBezTo>
                  <a:cubicBezTo>
                    <a:pt x="243" y="53"/>
                    <a:pt x="243" y="53"/>
                    <a:pt x="243" y="53"/>
                  </a:cubicBezTo>
                  <a:close/>
                  <a:moveTo>
                    <a:pt x="244" y="54"/>
                  </a:moveTo>
                  <a:cubicBezTo>
                    <a:pt x="245" y="55"/>
                    <a:pt x="245" y="55"/>
                    <a:pt x="245" y="55"/>
                  </a:cubicBezTo>
                  <a:cubicBezTo>
                    <a:pt x="248" y="55"/>
                    <a:pt x="248" y="55"/>
                    <a:pt x="248" y="55"/>
                  </a:cubicBezTo>
                  <a:cubicBezTo>
                    <a:pt x="248" y="56"/>
                    <a:pt x="248" y="56"/>
                    <a:pt x="248" y="56"/>
                  </a:cubicBezTo>
                  <a:cubicBezTo>
                    <a:pt x="250" y="55"/>
                    <a:pt x="250" y="55"/>
                    <a:pt x="250" y="55"/>
                  </a:cubicBezTo>
                  <a:cubicBezTo>
                    <a:pt x="250" y="54"/>
                    <a:pt x="250" y="54"/>
                    <a:pt x="250" y="54"/>
                  </a:cubicBezTo>
                  <a:cubicBezTo>
                    <a:pt x="249" y="53"/>
                    <a:pt x="249" y="53"/>
                    <a:pt x="249" y="53"/>
                  </a:cubicBezTo>
                  <a:cubicBezTo>
                    <a:pt x="246" y="53"/>
                    <a:pt x="246" y="53"/>
                    <a:pt x="246" y="53"/>
                  </a:cubicBezTo>
                  <a:cubicBezTo>
                    <a:pt x="245" y="54"/>
                    <a:pt x="245" y="54"/>
                    <a:pt x="245" y="54"/>
                  </a:cubicBezTo>
                  <a:cubicBezTo>
                    <a:pt x="244" y="54"/>
                    <a:pt x="244" y="54"/>
                    <a:pt x="244" y="54"/>
                  </a:cubicBezTo>
                  <a:close/>
                  <a:moveTo>
                    <a:pt x="250" y="57"/>
                  </a:moveTo>
                  <a:cubicBezTo>
                    <a:pt x="252" y="56"/>
                    <a:pt x="252" y="56"/>
                    <a:pt x="252" y="56"/>
                  </a:cubicBezTo>
                  <a:cubicBezTo>
                    <a:pt x="252" y="55"/>
                    <a:pt x="252" y="55"/>
                    <a:pt x="252" y="55"/>
                  </a:cubicBezTo>
                  <a:cubicBezTo>
                    <a:pt x="253" y="55"/>
                    <a:pt x="253" y="55"/>
                    <a:pt x="253" y="55"/>
                  </a:cubicBezTo>
                  <a:cubicBezTo>
                    <a:pt x="255" y="56"/>
                    <a:pt x="255" y="56"/>
                    <a:pt x="255" y="56"/>
                  </a:cubicBezTo>
                  <a:cubicBezTo>
                    <a:pt x="254" y="57"/>
                    <a:pt x="254" y="57"/>
                    <a:pt x="254" y="57"/>
                  </a:cubicBezTo>
                  <a:cubicBezTo>
                    <a:pt x="252" y="57"/>
                    <a:pt x="252" y="57"/>
                    <a:pt x="252" y="57"/>
                  </a:cubicBezTo>
                  <a:cubicBezTo>
                    <a:pt x="250" y="57"/>
                    <a:pt x="250" y="57"/>
                    <a:pt x="250" y="57"/>
                  </a:cubicBezTo>
                  <a:close/>
                  <a:moveTo>
                    <a:pt x="244" y="35"/>
                  </a:moveTo>
                  <a:cubicBezTo>
                    <a:pt x="243" y="34"/>
                    <a:pt x="243" y="34"/>
                    <a:pt x="243" y="34"/>
                  </a:cubicBezTo>
                  <a:cubicBezTo>
                    <a:pt x="242" y="31"/>
                    <a:pt x="242" y="31"/>
                    <a:pt x="242" y="31"/>
                  </a:cubicBezTo>
                  <a:cubicBezTo>
                    <a:pt x="242" y="31"/>
                    <a:pt x="242" y="31"/>
                    <a:pt x="242" y="31"/>
                  </a:cubicBezTo>
                  <a:cubicBezTo>
                    <a:pt x="243" y="31"/>
                    <a:pt x="243" y="31"/>
                    <a:pt x="243" y="31"/>
                  </a:cubicBezTo>
                  <a:cubicBezTo>
                    <a:pt x="245" y="34"/>
                    <a:pt x="245" y="34"/>
                    <a:pt x="245" y="34"/>
                  </a:cubicBezTo>
                  <a:cubicBezTo>
                    <a:pt x="245" y="36"/>
                    <a:pt x="245" y="36"/>
                    <a:pt x="245" y="36"/>
                  </a:cubicBezTo>
                  <a:cubicBezTo>
                    <a:pt x="245" y="36"/>
                    <a:pt x="244" y="35"/>
                    <a:pt x="244" y="35"/>
                  </a:cubicBezTo>
                  <a:close/>
                  <a:moveTo>
                    <a:pt x="234" y="15"/>
                  </a:moveTo>
                  <a:cubicBezTo>
                    <a:pt x="234" y="14"/>
                    <a:pt x="234" y="14"/>
                    <a:pt x="234" y="14"/>
                  </a:cubicBezTo>
                  <a:cubicBezTo>
                    <a:pt x="233" y="12"/>
                    <a:pt x="233" y="12"/>
                    <a:pt x="233" y="12"/>
                  </a:cubicBezTo>
                  <a:cubicBezTo>
                    <a:pt x="232" y="10"/>
                    <a:pt x="232" y="10"/>
                    <a:pt x="232" y="10"/>
                  </a:cubicBezTo>
                  <a:cubicBezTo>
                    <a:pt x="231" y="10"/>
                    <a:pt x="231" y="10"/>
                    <a:pt x="231" y="10"/>
                  </a:cubicBezTo>
                  <a:cubicBezTo>
                    <a:pt x="232" y="12"/>
                    <a:pt x="232" y="12"/>
                    <a:pt x="232" y="12"/>
                  </a:cubicBezTo>
                  <a:cubicBezTo>
                    <a:pt x="231" y="13"/>
                    <a:pt x="231" y="13"/>
                    <a:pt x="231" y="13"/>
                  </a:cubicBezTo>
                  <a:cubicBezTo>
                    <a:pt x="228" y="14"/>
                    <a:pt x="228" y="14"/>
                    <a:pt x="228" y="14"/>
                  </a:cubicBezTo>
                  <a:cubicBezTo>
                    <a:pt x="228" y="14"/>
                    <a:pt x="228" y="14"/>
                    <a:pt x="228" y="14"/>
                  </a:cubicBezTo>
                  <a:cubicBezTo>
                    <a:pt x="228" y="15"/>
                    <a:pt x="228" y="15"/>
                    <a:pt x="228" y="15"/>
                  </a:cubicBezTo>
                  <a:cubicBezTo>
                    <a:pt x="228" y="16"/>
                    <a:pt x="228" y="16"/>
                    <a:pt x="228" y="16"/>
                  </a:cubicBezTo>
                  <a:cubicBezTo>
                    <a:pt x="225" y="19"/>
                    <a:pt x="225" y="19"/>
                    <a:pt x="225" y="19"/>
                  </a:cubicBezTo>
                  <a:cubicBezTo>
                    <a:pt x="222" y="22"/>
                    <a:pt x="222" y="22"/>
                    <a:pt x="222" y="22"/>
                  </a:cubicBezTo>
                  <a:cubicBezTo>
                    <a:pt x="222" y="24"/>
                    <a:pt x="222" y="24"/>
                    <a:pt x="222" y="24"/>
                  </a:cubicBezTo>
                  <a:cubicBezTo>
                    <a:pt x="220" y="29"/>
                    <a:pt x="220" y="29"/>
                    <a:pt x="220" y="29"/>
                  </a:cubicBezTo>
                  <a:cubicBezTo>
                    <a:pt x="219" y="31"/>
                    <a:pt x="219" y="31"/>
                    <a:pt x="219" y="31"/>
                  </a:cubicBezTo>
                  <a:cubicBezTo>
                    <a:pt x="217" y="34"/>
                    <a:pt x="217" y="34"/>
                    <a:pt x="217" y="34"/>
                  </a:cubicBezTo>
                  <a:cubicBezTo>
                    <a:pt x="216" y="34"/>
                    <a:pt x="216" y="34"/>
                    <a:pt x="216" y="34"/>
                  </a:cubicBezTo>
                  <a:cubicBezTo>
                    <a:pt x="214" y="35"/>
                    <a:pt x="214" y="35"/>
                    <a:pt x="214" y="35"/>
                  </a:cubicBezTo>
                  <a:cubicBezTo>
                    <a:pt x="214" y="37"/>
                    <a:pt x="214" y="37"/>
                    <a:pt x="214" y="37"/>
                  </a:cubicBezTo>
                  <a:cubicBezTo>
                    <a:pt x="212" y="38"/>
                    <a:pt x="212" y="38"/>
                    <a:pt x="212" y="38"/>
                  </a:cubicBezTo>
                  <a:cubicBezTo>
                    <a:pt x="211" y="37"/>
                    <a:pt x="211" y="37"/>
                    <a:pt x="211" y="37"/>
                  </a:cubicBezTo>
                  <a:cubicBezTo>
                    <a:pt x="211" y="35"/>
                    <a:pt x="211" y="35"/>
                    <a:pt x="211" y="35"/>
                  </a:cubicBezTo>
                  <a:cubicBezTo>
                    <a:pt x="210" y="34"/>
                    <a:pt x="210" y="34"/>
                    <a:pt x="210" y="34"/>
                  </a:cubicBezTo>
                  <a:cubicBezTo>
                    <a:pt x="210" y="34"/>
                    <a:pt x="210" y="34"/>
                    <a:pt x="210" y="34"/>
                  </a:cubicBezTo>
                  <a:cubicBezTo>
                    <a:pt x="209" y="33"/>
                    <a:pt x="209" y="33"/>
                    <a:pt x="209" y="33"/>
                  </a:cubicBezTo>
                  <a:cubicBezTo>
                    <a:pt x="207" y="34"/>
                    <a:pt x="207" y="34"/>
                    <a:pt x="207" y="34"/>
                  </a:cubicBezTo>
                  <a:cubicBezTo>
                    <a:pt x="206" y="35"/>
                    <a:pt x="206" y="35"/>
                    <a:pt x="206" y="35"/>
                  </a:cubicBezTo>
                  <a:cubicBezTo>
                    <a:pt x="204" y="35"/>
                    <a:pt x="204" y="35"/>
                    <a:pt x="204" y="35"/>
                  </a:cubicBezTo>
                  <a:cubicBezTo>
                    <a:pt x="203" y="33"/>
                    <a:pt x="203" y="33"/>
                    <a:pt x="203" y="33"/>
                  </a:cubicBezTo>
                  <a:cubicBezTo>
                    <a:pt x="203" y="32"/>
                    <a:pt x="203" y="32"/>
                    <a:pt x="203" y="32"/>
                  </a:cubicBezTo>
                  <a:cubicBezTo>
                    <a:pt x="203" y="32"/>
                    <a:pt x="203" y="32"/>
                    <a:pt x="203" y="32"/>
                  </a:cubicBezTo>
                  <a:cubicBezTo>
                    <a:pt x="202" y="30"/>
                    <a:pt x="202" y="30"/>
                    <a:pt x="202" y="30"/>
                  </a:cubicBezTo>
                  <a:cubicBezTo>
                    <a:pt x="201" y="29"/>
                    <a:pt x="201" y="29"/>
                    <a:pt x="201" y="29"/>
                  </a:cubicBezTo>
                  <a:cubicBezTo>
                    <a:pt x="200" y="29"/>
                    <a:pt x="200" y="29"/>
                    <a:pt x="200" y="29"/>
                  </a:cubicBezTo>
                  <a:cubicBezTo>
                    <a:pt x="198" y="27"/>
                    <a:pt x="198" y="27"/>
                    <a:pt x="198" y="27"/>
                  </a:cubicBezTo>
                  <a:cubicBezTo>
                    <a:pt x="195" y="27"/>
                    <a:pt x="195" y="27"/>
                    <a:pt x="195" y="27"/>
                  </a:cubicBezTo>
                  <a:cubicBezTo>
                    <a:pt x="193" y="28"/>
                    <a:pt x="193" y="28"/>
                    <a:pt x="193" y="28"/>
                  </a:cubicBezTo>
                  <a:cubicBezTo>
                    <a:pt x="189" y="28"/>
                    <a:pt x="189" y="28"/>
                    <a:pt x="189" y="28"/>
                  </a:cubicBezTo>
                  <a:cubicBezTo>
                    <a:pt x="187" y="27"/>
                    <a:pt x="187" y="27"/>
                    <a:pt x="187" y="27"/>
                  </a:cubicBezTo>
                  <a:cubicBezTo>
                    <a:pt x="185" y="29"/>
                    <a:pt x="185" y="29"/>
                    <a:pt x="185" y="29"/>
                  </a:cubicBezTo>
                  <a:cubicBezTo>
                    <a:pt x="184" y="31"/>
                    <a:pt x="184" y="31"/>
                    <a:pt x="184" y="31"/>
                  </a:cubicBezTo>
                  <a:cubicBezTo>
                    <a:pt x="186" y="32"/>
                    <a:pt x="186" y="32"/>
                    <a:pt x="186" y="32"/>
                  </a:cubicBezTo>
                  <a:cubicBezTo>
                    <a:pt x="187" y="34"/>
                    <a:pt x="187" y="34"/>
                    <a:pt x="187" y="34"/>
                  </a:cubicBezTo>
                  <a:cubicBezTo>
                    <a:pt x="188" y="36"/>
                    <a:pt x="188" y="36"/>
                    <a:pt x="188" y="36"/>
                  </a:cubicBezTo>
                  <a:cubicBezTo>
                    <a:pt x="187" y="37"/>
                    <a:pt x="187" y="37"/>
                    <a:pt x="187" y="37"/>
                  </a:cubicBezTo>
                  <a:cubicBezTo>
                    <a:pt x="186" y="37"/>
                    <a:pt x="186" y="37"/>
                    <a:pt x="186" y="37"/>
                  </a:cubicBezTo>
                  <a:cubicBezTo>
                    <a:pt x="183" y="36"/>
                    <a:pt x="183" y="36"/>
                    <a:pt x="183" y="36"/>
                  </a:cubicBezTo>
                  <a:cubicBezTo>
                    <a:pt x="182" y="35"/>
                    <a:pt x="182" y="35"/>
                    <a:pt x="182" y="35"/>
                  </a:cubicBezTo>
                  <a:cubicBezTo>
                    <a:pt x="182" y="35"/>
                    <a:pt x="182" y="35"/>
                    <a:pt x="182" y="35"/>
                  </a:cubicBezTo>
                  <a:cubicBezTo>
                    <a:pt x="181" y="35"/>
                    <a:pt x="181" y="35"/>
                    <a:pt x="181" y="35"/>
                  </a:cubicBezTo>
                  <a:cubicBezTo>
                    <a:pt x="181" y="35"/>
                    <a:pt x="181" y="35"/>
                    <a:pt x="181" y="35"/>
                  </a:cubicBezTo>
                  <a:cubicBezTo>
                    <a:pt x="178" y="35"/>
                    <a:pt x="178" y="35"/>
                    <a:pt x="178" y="35"/>
                  </a:cubicBezTo>
                  <a:cubicBezTo>
                    <a:pt x="176" y="36"/>
                    <a:pt x="176" y="36"/>
                    <a:pt x="176" y="36"/>
                  </a:cubicBezTo>
                  <a:cubicBezTo>
                    <a:pt x="175" y="35"/>
                    <a:pt x="175" y="35"/>
                    <a:pt x="175" y="35"/>
                  </a:cubicBezTo>
                  <a:cubicBezTo>
                    <a:pt x="172" y="35"/>
                    <a:pt x="172" y="35"/>
                    <a:pt x="172" y="35"/>
                  </a:cubicBezTo>
                  <a:cubicBezTo>
                    <a:pt x="170" y="36"/>
                    <a:pt x="170" y="36"/>
                    <a:pt x="170" y="36"/>
                  </a:cubicBezTo>
                  <a:cubicBezTo>
                    <a:pt x="169" y="39"/>
                    <a:pt x="169" y="39"/>
                    <a:pt x="169" y="39"/>
                  </a:cubicBezTo>
                  <a:cubicBezTo>
                    <a:pt x="165" y="39"/>
                    <a:pt x="165" y="39"/>
                    <a:pt x="165" y="39"/>
                  </a:cubicBezTo>
                  <a:cubicBezTo>
                    <a:pt x="163" y="40"/>
                    <a:pt x="163" y="40"/>
                    <a:pt x="163" y="40"/>
                  </a:cubicBezTo>
                  <a:cubicBezTo>
                    <a:pt x="162" y="41"/>
                    <a:pt x="162" y="41"/>
                    <a:pt x="162" y="41"/>
                  </a:cubicBezTo>
                  <a:cubicBezTo>
                    <a:pt x="161" y="42"/>
                    <a:pt x="161" y="42"/>
                    <a:pt x="161" y="42"/>
                  </a:cubicBezTo>
                  <a:cubicBezTo>
                    <a:pt x="159" y="43"/>
                    <a:pt x="159" y="43"/>
                    <a:pt x="159" y="43"/>
                  </a:cubicBezTo>
                  <a:cubicBezTo>
                    <a:pt x="158" y="42"/>
                    <a:pt x="158" y="42"/>
                    <a:pt x="158" y="42"/>
                  </a:cubicBezTo>
                  <a:cubicBezTo>
                    <a:pt x="157" y="42"/>
                    <a:pt x="157" y="42"/>
                    <a:pt x="157" y="42"/>
                  </a:cubicBezTo>
                  <a:cubicBezTo>
                    <a:pt x="156" y="44"/>
                    <a:pt x="156" y="44"/>
                    <a:pt x="156" y="44"/>
                  </a:cubicBezTo>
                  <a:cubicBezTo>
                    <a:pt x="154" y="43"/>
                    <a:pt x="154" y="43"/>
                    <a:pt x="154" y="43"/>
                  </a:cubicBezTo>
                  <a:cubicBezTo>
                    <a:pt x="150" y="40"/>
                    <a:pt x="150" y="40"/>
                    <a:pt x="150" y="40"/>
                  </a:cubicBezTo>
                  <a:cubicBezTo>
                    <a:pt x="148" y="38"/>
                    <a:pt x="148" y="38"/>
                    <a:pt x="148" y="38"/>
                  </a:cubicBezTo>
                  <a:cubicBezTo>
                    <a:pt x="148" y="36"/>
                    <a:pt x="148" y="36"/>
                    <a:pt x="148" y="36"/>
                  </a:cubicBezTo>
                  <a:cubicBezTo>
                    <a:pt x="146" y="34"/>
                    <a:pt x="146" y="34"/>
                    <a:pt x="146" y="34"/>
                  </a:cubicBezTo>
                  <a:cubicBezTo>
                    <a:pt x="144" y="32"/>
                    <a:pt x="144" y="32"/>
                    <a:pt x="144" y="32"/>
                  </a:cubicBezTo>
                  <a:cubicBezTo>
                    <a:pt x="144" y="30"/>
                    <a:pt x="144" y="30"/>
                    <a:pt x="144" y="30"/>
                  </a:cubicBezTo>
                  <a:cubicBezTo>
                    <a:pt x="144" y="29"/>
                    <a:pt x="144" y="29"/>
                    <a:pt x="144" y="29"/>
                  </a:cubicBezTo>
                  <a:cubicBezTo>
                    <a:pt x="144" y="28"/>
                    <a:pt x="144" y="28"/>
                    <a:pt x="144" y="28"/>
                  </a:cubicBezTo>
                  <a:cubicBezTo>
                    <a:pt x="144" y="26"/>
                    <a:pt x="144" y="26"/>
                    <a:pt x="144" y="26"/>
                  </a:cubicBezTo>
                  <a:cubicBezTo>
                    <a:pt x="145" y="24"/>
                    <a:pt x="145" y="24"/>
                    <a:pt x="145" y="24"/>
                  </a:cubicBezTo>
                  <a:cubicBezTo>
                    <a:pt x="145" y="22"/>
                    <a:pt x="145" y="22"/>
                    <a:pt x="145" y="22"/>
                  </a:cubicBezTo>
                  <a:cubicBezTo>
                    <a:pt x="147" y="19"/>
                    <a:pt x="147" y="19"/>
                    <a:pt x="147" y="19"/>
                  </a:cubicBezTo>
                  <a:cubicBezTo>
                    <a:pt x="147" y="16"/>
                    <a:pt x="147" y="16"/>
                    <a:pt x="147" y="16"/>
                  </a:cubicBezTo>
                  <a:cubicBezTo>
                    <a:pt x="149" y="14"/>
                    <a:pt x="149" y="14"/>
                    <a:pt x="149" y="14"/>
                  </a:cubicBezTo>
                  <a:cubicBezTo>
                    <a:pt x="149" y="12"/>
                    <a:pt x="149" y="12"/>
                    <a:pt x="149" y="12"/>
                  </a:cubicBezTo>
                  <a:cubicBezTo>
                    <a:pt x="147" y="13"/>
                    <a:pt x="147" y="13"/>
                    <a:pt x="147" y="13"/>
                  </a:cubicBezTo>
                  <a:cubicBezTo>
                    <a:pt x="146" y="11"/>
                    <a:pt x="146" y="11"/>
                    <a:pt x="146" y="11"/>
                  </a:cubicBezTo>
                  <a:cubicBezTo>
                    <a:pt x="146" y="10"/>
                    <a:pt x="146" y="10"/>
                    <a:pt x="146" y="10"/>
                  </a:cubicBezTo>
                  <a:cubicBezTo>
                    <a:pt x="144" y="10"/>
                    <a:pt x="144" y="10"/>
                    <a:pt x="144" y="10"/>
                  </a:cubicBezTo>
                  <a:cubicBezTo>
                    <a:pt x="142" y="9"/>
                    <a:pt x="142" y="9"/>
                    <a:pt x="142" y="9"/>
                  </a:cubicBezTo>
                  <a:cubicBezTo>
                    <a:pt x="143" y="8"/>
                    <a:pt x="143" y="8"/>
                    <a:pt x="143" y="8"/>
                  </a:cubicBezTo>
                  <a:cubicBezTo>
                    <a:pt x="144" y="6"/>
                    <a:pt x="144" y="6"/>
                    <a:pt x="144" y="6"/>
                  </a:cubicBezTo>
                  <a:cubicBezTo>
                    <a:pt x="144" y="3"/>
                    <a:pt x="144" y="3"/>
                    <a:pt x="144" y="3"/>
                  </a:cubicBezTo>
                  <a:cubicBezTo>
                    <a:pt x="142" y="1"/>
                    <a:pt x="142" y="1"/>
                    <a:pt x="142" y="1"/>
                  </a:cubicBezTo>
                  <a:cubicBezTo>
                    <a:pt x="140" y="0"/>
                    <a:pt x="140" y="0"/>
                    <a:pt x="140" y="0"/>
                  </a:cubicBezTo>
                  <a:cubicBezTo>
                    <a:pt x="139" y="1"/>
                    <a:pt x="139" y="1"/>
                    <a:pt x="139" y="1"/>
                  </a:cubicBezTo>
                  <a:cubicBezTo>
                    <a:pt x="138" y="0"/>
                    <a:pt x="138" y="0"/>
                    <a:pt x="138" y="0"/>
                  </a:cubicBezTo>
                  <a:cubicBezTo>
                    <a:pt x="137" y="0"/>
                    <a:pt x="137" y="0"/>
                    <a:pt x="137" y="0"/>
                  </a:cubicBezTo>
                  <a:cubicBezTo>
                    <a:pt x="137" y="2"/>
                    <a:pt x="137" y="2"/>
                    <a:pt x="137" y="2"/>
                  </a:cubicBezTo>
                  <a:cubicBezTo>
                    <a:pt x="136" y="5"/>
                    <a:pt x="136" y="5"/>
                    <a:pt x="136" y="5"/>
                  </a:cubicBezTo>
                  <a:cubicBezTo>
                    <a:pt x="131" y="9"/>
                    <a:pt x="131" y="9"/>
                    <a:pt x="131" y="9"/>
                  </a:cubicBezTo>
                  <a:cubicBezTo>
                    <a:pt x="127" y="9"/>
                    <a:pt x="127" y="9"/>
                    <a:pt x="127" y="9"/>
                  </a:cubicBezTo>
                  <a:cubicBezTo>
                    <a:pt x="123" y="11"/>
                    <a:pt x="123" y="11"/>
                    <a:pt x="123" y="11"/>
                  </a:cubicBezTo>
                  <a:cubicBezTo>
                    <a:pt x="121" y="10"/>
                    <a:pt x="121" y="10"/>
                    <a:pt x="121" y="10"/>
                  </a:cubicBezTo>
                  <a:cubicBezTo>
                    <a:pt x="118" y="10"/>
                    <a:pt x="118" y="10"/>
                    <a:pt x="118" y="10"/>
                  </a:cubicBezTo>
                  <a:cubicBezTo>
                    <a:pt x="115" y="13"/>
                    <a:pt x="115" y="13"/>
                    <a:pt x="115" y="13"/>
                  </a:cubicBezTo>
                  <a:cubicBezTo>
                    <a:pt x="112" y="14"/>
                    <a:pt x="112" y="14"/>
                    <a:pt x="112" y="14"/>
                  </a:cubicBezTo>
                  <a:cubicBezTo>
                    <a:pt x="111" y="14"/>
                    <a:pt x="111" y="14"/>
                    <a:pt x="111" y="14"/>
                  </a:cubicBezTo>
                  <a:cubicBezTo>
                    <a:pt x="106" y="14"/>
                    <a:pt x="106" y="14"/>
                    <a:pt x="106" y="14"/>
                  </a:cubicBezTo>
                  <a:cubicBezTo>
                    <a:pt x="102" y="14"/>
                    <a:pt x="102" y="14"/>
                    <a:pt x="102" y="14"/>
                  </a:cubicBezTo>
                  <a:cubicBezTo>
                    <a:pt x="99" y="13"/>
                    <a:pt x="99" y="13"/>
                    <a:pt x="99" y="13"/>
                  </a:cubicBezTo>
                  <a:cubicBezTo>
                    <a:pt x="96" y="12"/>
                    <a:pt x="96" y="12"/>
                    <a:pt x="96" y="12"/>
                  </a:cubicBezTo>
                  <a:cubicBezTo>
                    <a:pt x="93" y="11"/>
                    <a:pt x="93" y="11"/>
                    <a:pt x="93" y="11"/>
                  </a:cubicBezTo>
                  <a:cubicBezTo>
                    <a:pt x="94" y="14"/>
                    <a:pt x="94" y="14"/>
                    <a:pt x="94" y="14"/>
                  </a:cubicBezTo>
                  <a:cubicBezTo>
                    <a:pt x="96" y="15"/>
                    <a:pt x="96" y="15"/>
                    <a:pt x="96" y="15"/>
                  </a:cubicBezTo>
                  <a:cubicBezTo>
                    <a:pt x="99" y="17"/>
                    <a:pt x="99" y="17"/>
                    <a:pt x="99" y="17"/>
                  </a:cubicBezTo>
                  <a:cubicBezTo>
                    <a:pt x="99" y="19"/>
                    <a:pt x="99" y="19"/>
                    <a:pt x="99" y="19"/>
                  </a:cubicBezTo>
                  <a:cubicBezTo>
                    <a:pt x="97" y="23"/>
                    <a:pt x="97" y="23"/>
                    <a:pt x="97" y="23"/>
                  </a:cubicBezTo>
                  <a:cubicBezTo>
                    <a:pt x="98" y="25"/>
                    <a:pt x="98" y="25"/>
                    <a:pt x="98" y="25"/>
                  </a:cubicBezTo>
                  <a:cubicBezTo>
                    <a:pt x="97" y="29"/>
                    <a:pt x="97" y="29"/>
                    <a:pt x="97" y="29"/>
                  </a:cubicBezTo>
                  <a:cubicBezTo>
                    <a:pt x="102" y="30"/>
                    <a:pt x="102" y="30"/>
                    <a:pt x="102" y="30"/>
                  </a:cubicBezTo>
                  <a:cubicBezTo>
                    <a:pt x="105" y="30"/>
                    <a:pt x="105" y="30"/>
                    <a:pt x="105" y="30"/>
                  </a:cubicBezTo>
                  <a:cubicBezTo>
                    <a:pt x="108" y="30"/>
                    <a:pt x="108" y="30"/>
                    <a:pt x="108" y="30"/>
                  </a:cubicBezTo>
                  <a:cubicBezTo>
                    <a:pt x="108" y="32"/>
                    <a:pt x="108" y="32"/>
                    <a:pt x="108" y="32"/>
                  </a:cubicBezTo>
                  <a:cubicBezTo>
                    <a:pt x="106" y="34"/>
                    <a:pt x="106" y="34"/>
                    <a:pt x="106" y="34"/>
                  </a:cubicBezTo>
                  <a:cubicBezTo>
                    <a:pt x="101" y="35"/>
                    <a:pt x="101" y="35"/>
                    <a:pt x="101" y="35"/>
                  </a:cubicBezTo>
                  <a:cubicBezTo>
                    <a:pt x="100" y="36"/>
                    <a:pt x="100" y="36"/>
                    <a:pt x="100" y="36"/>
                  </a:cubicBezTo>
                  <a:cubicBezTo>
                    <a:pt x="99" y="39"/>
                    <a:pt x="99" y="39"/>
                    <a:pt x="99" y="39"/>
                  </a:cubicBezTo>
                  <a:cubicBezTo>
                    <a:pt x="93" y="42"/>
                    <a:pt x="93" y="42"/>
                    <a:pt x="93" y="42"/>
                  </a:cubicBezTo>
                  <a:cubicBezTo>
                    <a:pt x="92" y="44"/>
                    <a:pt x="92" y="44"/>
                    <a:pt x="92" y="44"/>
                  </a:cubicBezTo>
                  <a:cubicBezTo>
                    <a:pt x="88" y="46"/>
                    <a:pt x="88" y="46"/>
                    <a:pt x="88" y="46"/>
                  </a:cubicBezTo>
                  <a:cubicBezTo>
                    <a:pt x="86" y="49"/>
                    <a:pt x="86" y="49"/>
                    <a:pt x="86" y="49"/>
                  </a:cubicBezTo>
                  <a:cubicBezTo>
                    <a:pt x="81" y="49"/>
                    <a:pt x="81" y="49"/>
                    <a:pt x="81" y="49"/>
                  </a:cubicBezTo>
                  <a:cubicBezTo>
                    <a:pt x="79" y="49"/>
                    <a:pt x="79" y="49"/>
                    <a:pt x="79" y="49"/>
                  </a:cubicBezTo>
                  <a:cubicBezTo>
                    <a:pt x="75" y="46"/>
                    <a:pt x="75" y="46"/>
                    <a:pt x="75" y="46"/>
                  </a:cubicBezTo>
                  <a:cubicBezTo>
                    <a:pt x="71" y="43"/>
                    <a:pt x="71" y="43"/>
                    <a:pt x="71" y="43"/>
                  </a:cubicBezTo>
                  <a:cubicBezTo>
                    <a:pt x="68" y="43"/>
                    <a:pt x="68" y="43"/>
                    <a:pt x="68" y="43"/>
                  </a:cubicBezTo>
                  <a:cubicBezTo>
                    <a:pt x="68" y="41"/>
                    <a:pt x="68" y="41"/>
                    <a:pt x="68" y="41"/>
                  </a:cubicBezTo>
                  <a:cubicBezTo>
                    <a:pt x="68" y="38"/>
                    <a:pt x="68" y="38"/>
                    <a:pt x="68" y="38"/>
                  </a:cubicBezTo>
                  <a:cubicBezTo>
                    <a:pt x="66" y="36"/>
                    <a:pt x="66" y="36"/>
                    <a:pt x="66" y="36"/>
                  </a:cubicBezTo>
                  <a:cubicBezTo>
                    <a:pt x="66" y="35"/>
                    <a:pt x="66" y="35"/>
                    <a:pt x="66" y="35"/>
                  </a:cubicBezTo>
                  <a:cubicBezTo>
                    <a:pt x="63" y="35"/>
                    <a:pt x="63" y="35"/>
                    <a:pt x="63" y="35"/>
                  </a:cubicBezTo>
                  <a:cubicBezTo>
                    <a:pt x="61" y="38"/>
                    <a:pt x="61" y="38"/>
                    <a:pt x="61" y="38"/>
                  </a:cubicBezTo>
                  <a:cubicBezTo>
                    <a:pt x="59" y="38"/>
                    <a:pt x="59" y="38"/>
                    <a:pt x="59" y="38"/>
                  </a:cubicBezTo>
                  <a:cubicBezTo>
                    <a:pt x="58" y="37"/>
                    <a:pt x="58" y="37"/>
                    <a:pt x="58" y="37"/>
                  </a:cubicBezTo>
                  <a:cubicBezTo>
                    <a:pt x="56" y="37"/>
                    <a:pt x="56" y="37"/>
                    <a:pt x="56" y="37"/>
                  </a:cubicBezTo>
                  <a:cubicBezTo>
                    <a:pt x="55" y="38"/>
                    <a:pt x="55" y="38"/>
                    <a:pt x="55" y="38"/>
                  </a:cubicBezTo>
                  <a:cubicBezTo>
                    <a:pt x="43" y="38"/>
                    <a:pt x="43" y="38"/>
                    <a:pt x="43" y="38"/>
                  </a:cubicBezTo>
                  <a:cubicBezTo>
                    <a:pt x="43" y="42"/>
                    <a:pt x="43" y="42"/>
                    <a:pt x="43" y="42"/>
                  </a:cubicBezTo>
                  <a:cubicBezTo>
                    <a:pt x="44" y="44"/>
                    <a:pt x="44" y="44"/>
                    <a:pt x="44" y="44"/>
                  </a:cubicBezTo>
                  <a:cubicBezTo>
                    <a:pt x="48" y="45"/>
                    <a:pt x="48" y="45"/>
                    <a:pt x="48" y="45"/>
                  </a:cubicBezTo>
                  <a:cubicBezTo>
                    <a:pt x="49" y="48"/>
                    <a:pt x="49" y="48"/>
                    <a:pt x="49" y="48"/>
                  </a:cubicBezTo>
                  <a:cubicBezTo>
                    <a:pt x="48" y="49"/>
                    <a:pt x="48" y="49"/>
                    <a:pt x="48" y="49"/>
                  </a:cubicBezTo>
                  <a:cubicBezTo>
                    <a:pt x="49" y="50"/>
                    <a:pt x="49" y="50"/>
                    <a:pt x="49" y="50"/>
                  </a:cubicBezTo>
                  <a:cubicBezTo>
                    <a:pt x="49" y="52"/>
                    <a:pt x="49" y="52"/>
                    <a:pt x="49" y="52"/>
                  </a:cubicBezTo>
                  <a:cubicBezTo>
                    <a:pt x="46" y="50"/>
                    <a:pt x="46" y="50"/>
                    <a:pt x="46" y="50"/>
                  </a:cubicBezTo>
                  <a:cubicBezTo>
                    <a:pt x="39" y="53"/>
                    <a:pt x="39" y="53"/>
                    <a:pt x="39" y="53"/>
                  </a:cubicBezTo>
                  <a:cubicBezTo>
                    <a:pt x="40" y="58"/>
                    <a:pt x="40" y="58"/>
                    <a:pt x="40" y="58"/>
                  </a:cubicBezTo>
                  <a:cubicBezTo>
                    <a:pt x="41" y="61"/>
                    <a:pt x="41" y="61"/>
                    <a:pt x="41" y="61"/>
                  </a:cubicBezTo>
                  <a:cubicBezTo>
                    <a:pt x="45" y="64"/>
                    <a:pt x="45" y="64"/>
                    <a:pt x="45" y="64"/>
                  </a:cubicBezTo>
                  <a:cubicBezTo>
                    <a:pt x="48" y="68"/>
                    <a:pt x="48" y="68"/>
                    <a:pt x="48" y="68"/>
                  </a:cubicBezTo>
                  <a:cubicBezTo>
                    <a:pt x="48" y="72"/>
                    <a:pt x="48" y="72"/>
                    <a:pt x="48" y="72"/>
                  </a:cubicBezTo>
                  <a:cubicBezTo>
                    <a:pt x="48" y="73"/>
                    <a:pt x="48" y="73"/>
                    <a:pt x="48" y="73"/>
                  </a:cubicBezTo>
                  <a:cubicBezTo>
                    <a:pt x="42" y="95"/>
                    <a:pt x="42" y="95"/>
                    <a:pt x="42" y="95"/>
                  </a:cubicBezTo>
                  <a:cubicBezTo>
                    <a:pt x="40" y="101"/>
                    <a:pt x="40" y="101"/>
                    <a:pt x="40" y="101"/>
                  </a:cubicBezTo>
                  <a:cubicBezTo>
                    <a:pt x="40" y="102"/>
                    <a:pt x="40" y="102"/>
                    <a:pt x="40" y="102"/>
                  </a:cubicBezTo>
                  <a:cubicBezTo>
                    <a:pt x="39" y="103"/>
                    <a:pt x="39" y="103"/>
                    <a:pt x="39" y="103"/>
                  </a:cubicBezTo>
                  <a:cubicBezTo>
                    <a:pt x="37" y="102"/>
                    <a:pt x="37" y="102"/>
                    <a:pt x="37" y="102"/>
                  </a:cubicBezTo>
                  <a:cubicBezTo>
                    <a:pt x="37" y="102"/>
                    <a:pt x="37" y="102"/>
                    <a:pt x="37" y="102"/>
                  </a:cubicBezTo>
                  <a:cubicBezTo>
                    <a:pt x="35" y="100"/>
                    <a:pt x="35" y="100"/>
                    <a:pt x="35" y="100"/>
                  </a:cubicBezTo>
                  <a:cubicBezTo>
                    <a:pt x="34" y="101"/>
                    <a:pt x="34" y="101"/>
                    <a:pt x="34" y="101"/>
                  </a:cubicBezTo>
                  <a:cubicBezTo>
                    <a:pt x="32" y="101"/>
                    <a:pt x="32" y="101"/>
                    <a:pt x="32" y="101"/>
                  </a:cubicBezTo>
                  <a:cubicBezTo>
                    <a:pt x="31" y="100"/>
                    <a:pt x="31" y="100"/>
                    <a:pt x="31" y="100"/>
                  </a:cubicBezTo>
                  <a:cubicBezTo>
                    <a:pt x="31" y="102"/>
                    <a:pt x="31" y="102"/>
                    <a:pt x="31" y="102"/>
                  </a:cubicBezTo>
                  <a:cubicBezTo>
                    <a:pt x="24" y="104"/>
                    <a:pt x="24" y="104"/>
                    <a:pt x="24" y="104"/>
                  </a:cubicBezTo>
                  <a:cubicBezTo>
                    <a:pt x="18" y="105"/>
                    <a:pt x="18" y="105"/>
                    <a:pt x="18" y="105"/>
                  </a:cubicBezTo>
                  <a:cubicBezTo>
                    <a:pt x="17" y="107"/>
                    <a:pt x="17" y="107"/>
                    <a:pt x="17" y="107"/>
                  </a:cubicBezTo>
                  <a:cubicBezTo>
                    <a:pt x="16" y="107"/>
                    <a:pt x="16" y="107"/>
                    <a:pt x="16" y="107"/>
                  </a:cubicBezTo>
                  <a:cubicBezTo>
                    <a:pt x="14" y="109"/>
                    <a:pt x="14" y="109"/>
                    <a:pt x="14" y="109"/>
                  </a:cubicBezTo>
                  <a:cubicBezTo>
                    <a:pt x="11" y="110"/>
                    <a:pt x="11" y="110"/>
                    <a:pt x="11" y="110"/>
                  </a:cubicBezTo>
                  <a:cubicBezTo>
                    <a:pt x="9" y="111"/>
                    <a:pt x="9" y="111"/>
                    <a:pt x="9" y="111"/>
                  </a:cubicBezTo>
                  <a:cubicBezTo>
                    <a:pt x="10" y="114"/>
                    <a:pt x="10" y="114"/>
                    <a:pt x="10" y="114"/>
                  </a:cubicBezTo>
                  <a:cubicBezTo>
                    <a:pt x="8" y="116"/>
                    <a:pt x="8" y="116"/>
                    <a:pt x="8" y="116"/>
                  </a:cubicBezTo>
                  <a:cubicBezTo>
                    <a:pt x="9" y="117"/>
                    <a:pt x="9" y="117"/>
                    <a:pt x="9" y="117"/>
                  </a:cubicBezTo>
                  <a:cubicBezTo>
                    <a:pt x="6" y="120"/>
                    <a:pt x="6" y="120"/>
                    <a:pt x="6" y="120"/>
                  </a:cubicBezTo>
                  <a:cubicBezTo>
                    <a:pt x="7" y="124"/>
                    <a:pt x="7" y="124"/>
                    <a:pt x="7" y="124"/>
                  </a:cubicBezTo>
                  <a:cubicBezTo>
                    <a:pt x="8" y="126"/>
                    <a:pt x="8" y="126"/>
                    <a:pt x="8" y="126"/>
                  </a:cubicBezTo>
                  <a:cubicBezTo>
                    <a:pt x="6" y="127"/>
                    <a:pt x="6" y="127"/>
                    <a:pt x="6" y="127"/>
                  </a:cubicBezTo>
                  <a:cubicBezTo>
                    <a:pt x="5" y="127"/>
                    <a:pt x="5" y="127"/>
                    <a:pt x="5" y="127"/>
                  </a:cubicBezTo>
                  <a:cubicBezTo>
                    <a:pt x="2" y="129"/>
                    <a:pt x="2" y="129"/>
                    <a:pt x="2" y="129"/>
                  </a:cubicBezTo>
                  <a:cubicBezTo>
                    <a:pt x="2" y="131"/>
                    <a:pt x="2" y="131"/>
                    <a:pt x="2" y="131"/>
                  </a:cubicBezTo>
                  <a:cubicBezTo>
                    <a:pt x="1" y="132"/>
                    <a:pt x="1" y="132"/>
                    <a:pt x="1" y="132"/>
                  </a:cubicBezTo>
                  <a:cubicBezTo>
                    <a:pt x="1" y="133"/>
                    <a:pt x="1" y="133"/>
                    <a:pt x="1" y="133"/>
                  </a:cubicBezTo>
                  <a:cubicBezTo>
                    <a:pt x="1" y="136"/>
                    <a:pt x="1" y="136"/>
                    <a:pt x="1" y="136"/>
                  </a:cubicBezTo>
                  <a:cubicBezTo>
                    <a:pt x="0" y="138"/>
                    <a:pt x="0" y="138"/>
                    <a:pt x="0" y="138"/>
                  </a:cubicBezTo>
                  <a:cubicBezTo>
                    <a:pt x="1" y="139"/>
                    <a:pt x="1" y="139"/>
                    <a:pt x="1" y="139"/>
                  </a:cubicBezTo>
                  <a:cubicBezTo>
                    <a:pt x="0" y="141"/>
                    <a:pt x="0" y="141"/>
                    <a:pt x="0" y="141"/>
                  </a:cubicBezTo>
                  <a:cubicBezTo>
                    <a:pt x="3" y="144"/>
                    <a:pt x="3" y="144"/>
                    <a:pt x="3" y="144"/>
                  </a:cubicBezTo>
                  <a:cubicBezTo>
                    <a:pt x="8" y="152"/>
                    <a:pt x="8" y="152"/>
                    <a:pt x="8" y="152"/>
                  </a:cubicBezTo>
                  <a:cubicBezTo>
                    <a:pt x="6" y="155"/>
                    <a:pt x="6" y="155"/>
                    <a:pt x="6" y="155"/>
                  </a:cubicBezTo>
                  <a:cubicBezTo>
                    <a:pt x="12" y="155"/>
                    <a:pt x="12" y="155"/>
                    <a:pt x="12" y="155"/>
                  </a:cubicBezTo>
                  <a:cubicBezTo>
                    <a:pt x="15" y="155"/>
                    <a:pt x="15" y="155"/>
                    <a:pt x="15" y="155"/>
                  </a:cubicBezTo>
                  <a:cubicBezTo>
                    <a:pt x="17" y="158"/>
                    <a:pt x="17" y="158"/>
                    <a:pt x="17" y="158"/>
                  </a:cubicBezTo>
                  <a:cubicBezTo>
                    <a:pt x="18" y="161"/>
                    <a:pt x="18" y="161"/>
                    <a:pt x="18" y="161"/>
                  </a:cubicBezTo>
                  <a:cubicBezTo>
                    <a:pt x="23" y="161"/>
                    <a:pt x="23" y="161"/>
                    <a:pt x="23" y="161"/>
                  </a:cubicBezTo>
                  <a:cubicBezTo>
                    <a:pt x="28" y="162"/>
                    <a:pt x="28" y="162"/>
                    <a:pt x="28" y="162"/>
                  </a:cubicBezTo>
                  <a:cubicBezTo>
                    <a:pt x="32" y="158"/>
                    <a:pt x="32" y="158"/>
                    <a:pt x="32" y="158"/>
                  </a:cubicBezTo>
                  <a:cubicBezTo>
                    <a:pt x="36" y="156"/>
                    <a:pt x="36" y="156"/>
                    <a:pt x="36" y="156"/>
                  </a:cubicBezTo>
                  <a:cubicBezTo>
                    <a:pt x="37" y="157"/>
                    <a:pt x="37" y="157"/>
                    <a:pt x="37" y="157"/>
                  </a:cubicBezTo>
                  <a:cubicBezTo>
                    <a:pt x="36" y="159"/>
                    <a:pt x="36" y="159"/>
                    <a:pt x="36" y="159"/>
                  </a:cubicBezTo>
                  <a:cubicBezTo>
                    <a:pt x="36" y="160"/>
                    <a:pt x="36" y="160"/>
                    <a:pt x="36" y="160"/>
                  </a:cubicBezTo>
                  <a:cubicBezTo>
                    <a:pt x="36" y="164"/>
                    <a:pt x="36" y="164"/>
                    <a:pt x="36" y="164"/>
                  </a:cubicBezTo>
                  <a:cubicBezTo>
                    <a:pt x="36" y="170"/>
                    <a:pt x="36" y="170"/>
                    <a:pt x="36" y="170"/>
                  </a:cubicBezTo>
                  <a:cubicBezTo>
                    <a:pt x="36" y="172"/>
                    <a:pt x="36" y="172"/>
                    <a:pt x="36" y="172"/>
                  </a:cubicBezTo>
                  <a:cubicBezTo>
                    <a:pt x="37" y="173"/>
                    <a:pt x="37" y="173"/>
                    <a:pt x="37" y="173"/>
                  </a:cubicBezTo>
                  <a:cubicBezTo>
                    <a:pt x="40" y="173"/>
                    <a:pt x="40" y="173"/>
                    <a:pt x="40" y="173"/>
                  </a:cubicBezTo>
                  <a:cubicBezTo>
                    <a:pt x="42" y="172"/>
                    <a:pt x="42" y="172"/>
                    <a:pt x="42" y="172"/>
                  </a:cubicBezTo>
                  <a:cubicBezTo>
                    <a:pt x="44" y="172"/>
                    <a:pt x="44" y="172"/>
                    <a:pt x="44" y="172"/>
                  </a:cubicBezTo>
                  <a:cubicBezTo>
                    <a:pt x="45" y="172"/>
                    <a:pt x="45" y="172"/>
                    <a:pt x="45" y="172"/>
                  </a:cubicBezTo>
                  <a:cubicBezTo>
                    <a:pt x="46" y="173"/>
                    <a:pt x="46" y="173"/>
                    <a:pt x="46" y="173"/>
                  </a:cubicBezTo>
                  <a:cubicBezTo>
                    <a:pt x="46" y="173"/>
                    <a:pt x="46" y="173"/>
                    <a:pt x="46" y="173"/>
                  </a:cubicBezTo>
                  <a:cubicBezTo>
                    <a:pt x="46" y="173"/>
                    <a:pt x="46" y="173"/>
                    <a:pt x="46" y="173"/>
                  </a:cubicBezTo>
                  <a:cubicBezTo>
                    <a:pt x="53" y="173"/>
                    <a:pt x="53" y="173"/>
                    <a:pt x="53" y="173"/>
                  </a:cubicBezTo>
                  <a:cubicBezTo>
                    <a:pt x="56" y="173"/>
                    <a:pt x="56" y="173"/>
                    <a:pt x="56" y="173"/>
                  </a:cubicBezTo>
                  <a:cubicBezTo>
                    <a:pt x="59" y="171"/>
                    <a:pt x="59" y="171"/>
                    <a:pt x="59" y="171"/>
                  </a:cubicBezTo>
                  <a:cubicBezTo>
                    <a:pt x="60" y="171"/>
                    <a:pt x="60" y="171"/>
                    <a:pt x="60" y="171"/>
                  </a:cubicBezTo>
                  <a:cubicBezTo>
                    <a:pt x="63" y="169"/>
                    <a:pt x="63" y="169"/>
                    <a:pt x="63" y="169"/>
                  </a:cubicBezTo>
                  <a:cubicBezTo>
                    <a:pt x="65" y="169"/>
                    <a:pt x="65" y="169"/>
                    <a:pt x="65" y="169"/>
                  </a:cubicBezTo>
                  <a:cubicBezTo>
                    <a:pt x="68" y="168"/>
                    <a:pt x="68" y="168"/>
                    <a:pt x="68" y="168"/>
                  </a:cubicBezTo>
                  <a:cubicBezTo>
                    <a:pt x="70" y="164"/>
                    <a:pt x="70" y="164"/>
                    <a:pt x="70" y="164"/>
                  </a:cubicBezTo>
                  <a:cubicBezTo>
                    <a:pt x="75" y="161"/>
                    <a:pt x="75" y="161"/>
                    <a:pt x="75" y="161"/>
                  </a:cubicBezTo>
                  <a:cubicBezTo>
                    <a:pt x="78" y="160"/>
                    <a:pt x="78" y="160"/>
                    <a:pt x="78" y="160"/>
                  </a:cubicBezTo>
                  <a:cubicBezTo>
                    <a:pt x="81" y="158"/>
                    <a:pt x="81" y="158"/>
                    <a:pt x="81" y="158"/>
                  </a:cubicBezTo>
                  <a:cubicBezTo>
                    <a:pt x="84" y="158"/>
                    <a:pt x="84" y="158"/>
                    <a:pt x="84" y="158"/>
                  </a:cubicBezTo>
                  <a:cubicBezTo>
                    <a:pt x="86" y="160"/>
                    <a:pt x="86" y="160"/>
                    <a:pt x="86" y="160"/>
                  </a:cubicBezTo>
                  <a:cubicBezTo>
                    <a:pt x="88" y="158"/>
                    <a:pt x="88" y="158"/>
                    <a:pt x="88" y="158"/>
                  </a:cubicBezTo>
                  <a:cubicBezTo>
                    <a:pt x="89" y="160"/>
                    <a:pt x="89" y="160"/>
                    <a:pt x="89" y="160"/>
                  </a:cubicBezTo>
                  <a:cubicBezTo>
                    <a:pt x="89" y="162"/>
                    <a:pt x="89" y="162"/>
                    <a:pt x="89" y="162"/>
                  </a:cubicBezTo>
                  <a:cubicBezTo>
                    <a:pt x="90" y="166"/>
                    <a:pt x="90" y="166"/>
                    <a:pt x="90" y="166"/>
                  </a:cubicBezTo>
                  <a:cubicBezTo>
                    <a:pt x="89" y="169"/>
                    <a:pt x="89" y="169"/>
                    <a:pt x="89" y="169"/>
                  </a:cubicBezTo>
                  <a:cubicBezTo>
                    <a:pt x="90" y="173"/>
                    <a:pt x="90" y="173"/>
                    <a:pt x="90" y="173"/>
                  </a:cubicBezTo>
                  <a:cubicBezTo>
                    <a:pt x="89" y="175"/>
                    <a:pt x="89" y="175"/>
                    <a:pt x="89" y="175"/>
                  </a:cubicBezTo>
                  <a:cubicBezTo>
                    <a:pt x="91" y="179"/>
                    <a:pt x="91" y="179"/>
                    <a:pt x="91" y="179"/>
                  </a:cubicBezTo>
                  <a:cubicBezTo>
                    <a:pt x="93" y="180"/>
                    <a:pt x="93" y="180"/>
                    <a:pt x="93" y="180"/>
                  </a:cubicBezTo>
                  <a:cubicBezTo>
                    <a:pt x="94" y="184"/>
                    <a:pt x="94" y="184"/>
                    <a:pt x="94" y="184"/>
                  </a:cubicBezTo>
                  <a:cubicBezTo>
                    <a:pt x="96" y="185"/>
                    <a:pt x="96" y="185"/>
                    <a:pt x="96" y="185"/>
                  </a:cubicBezTo>
                  <a:cubicBezTo>
                    <a:pt x="100" y="187"/>
                    <a:pt x="100" y="187"/>
                    <a:pt x="100" y="187"/>
                  </a:cubicBezTo>
                  <a:cubicBezTo>
                    <a:pt x="102" y="189"/>
                    <a:pt x="102" y="189"/>
                    <a:pt x="102" y="189"/>
                  </a:cubicBezTo>
                  <a:cubicBezTo>
                    <a:pt x="103" y="188"/>
                    <a:pt x="103" y="188"/>
                    <a:pt x="103" y="188"/>
                  </a:cubicBezTo>
                  <a:cubicBezTo>
                    <a:pt x="107" y="187"/>
                    <a:pt x="107" y="187"/>
                    <a:pt x="107" y="187"/>
                  </a:cubicBezTo>
                  <a:cubicBezTo>
                    <a:pt x="111" y="190"/>
                    <a:pt x="111" y="190"/>
                    <a:pt x="111" y="190"/>
                  </a:cubicBezTo>
                  <a:cubicBezTo>
                    <a:pt x="113" y="190"/>
                    <a:pt x="113" y="190"/>
                    <a:pt x="113" y="190"/>
                  </a:cubicBezTo>
                  <a:cubicBezTo>
                    <a:pt x="117" y="194"/>
                    <a:pt x="117" y="194"/>
                    <a:pt x="117" y="194"/>
                  </a:cubicBezTo>
                  <a:cubicBezTo>
                    <a:pt x="119" y="193"/>
                    <a:pt x="119" y="193"/>
                    <a:pt x="119" y="193"/>
                  </a:cubicBezTo>
                  <a:cubicBezTo>
                    <a:pt x="123" y="195"/>
                    <a:pt x="123" y="195"/>
                    <a:pt x="123" y="195"/>
                  </a:cubicBezTo>
                  <a:cubicBezTo>
                    <a:pt x="126" y="196"/>
                    <a:pt x="126" y="196"/>
                    <a:pt x="126" y="196"/>
                  </a:cubicBezTo>
                  <a:cubicBezTo>
                    <a:pt x="127" y="199"/>
                    <a:pt x="127" y="199"/>
                    <a:pt x="127" y="199"/>
                  </a:cubicBezTo>
                  <a:cubicBezTo>
                    <a:pt x="129" y="200"/>
                    <a:pt x="129" y="200"/>
                    <a:pt x="129" y="200"/>
                  </a:cubicBezTo>
                  <a:cubicBezTo>
                    <a:pt x="131" y="201"/>
                    <a:pt x="131" y="201"/>
                    <a:pt x="131" y="201"/>
                  </a:cubicBezTo>
                  <a:cubicBezTo>
                    <a:pt x="137" y="200"/>
                    <a:pt x="137" y="200"/>
                    <a:pt x="137" y="200"/>
                  </a:cubicBezTo>
                  <a:cubicBezTo>
                    <a:pt x="142" y="203"/>
                    <a:pt x="142" y="203"/>
                    <a:pt x="142" y="203"/>
                  </a:cubicBezTo>
                  <a:cubicBezTo>
                    <a:pt x="142" y="205"/>
                    <a:pt x="142" y="205"/>
                    <a:pt x="142" y="205"/>
                  </a:cubicBezTo>
                  <a:cubicBezTo>
                    <a:pt x="142" y="209"/>
                    <a:pt x="142" y="209"/>
                    <a:pt x="142" y="209"/>
                  </a:cubicBezTo>
                  <a:cubicBezTo>
                    <a:pt x="143" y="213"/>
                    <a:pt x="143" y="213"/>
                    <a:pt x="143" y="213"/>
                  </a:cubicBezTo>
                  <a:cubicBezTo>
                    <a:pt x="142" y="216"/>
                    <a:pt x="142" y="216"/>
                    <a:pt x="142" y="216"/>
                  </a:cubicBezTo>
                  <a:cubicBezTo>
                    <a:pt x="145" y="222"/>
                    <a:pt x="145" y="222"/>
                    <a:pt x="145" y="222"/>
                  </a:cubicBezTo>
                  <a:cubicBezTo>
                    <a:pt x="145" y="227"/>
                    <a:pt x="145" y="227"/>
                    <a:pt x="145" y="227"/>
                  </a:cubicBezTo>
                  <a:cubicBezTo>
                    <a:pt x="163" y="227"/>
                    <a:pt x="163" y="227"/>
                    <a:pt x="163" y="227"/>
                  </a:cubicBezTo>
                  <a:cubicBezTo>
                    <a:pt x="164" y="234"/>
                    <a:pt x="164" y="234"/>
                    <a:pt x="164" y="234"/>
                  </a:cubicBezTo>
                  <a:cubicBezTo>
                    <a:pt x="164" y="238"/>
                    <a:pt x="164" y="238"/>
                    <a:pt x="164" y="238"/>
                  </a:cubicBezTo>
                  <a:cubicBezTo>
                    <a:pt x="169" y="239"/>
                    <a:pt x="169" y="239"/>
                    <a:pt x="169" y="239"/>
                  </a:cubicBezTo>
                  <a:cubicBezTo>
                    <a:pt x="175" y="249"/>
                    <a:pt x="175" y="249"/>
                    <a:pt x="175" y="249"/>
                  </a:cubicBezTo>
                  <a:cubicBezTo>
                    <a:pt x="175" y="254"/>
                    <a:pt x="175" y="254"/>
                    <a:pt x="175" y="254"/>
                  </a:cubicBezTo>
                  <a:cubicBezTo>
                    <a:pt x="170" y="264"/>
                    <a:pt x="170" y="264"/>
                    <a:pt x="170" y="264"/>
                  </a:cubicBezTo>
                  <a:cubicBezTo>
                    <a:pt x="170" y="265"/>
                    <a:pt x="170" y="265"/>
                    <a:pt x="170" y="265"/>
                  </a:cubicBezTo>
                  <a:cubicBezTo>
                    <a:pt x="169" y="267"/>
                    <a:pt x="169" y="267"/>
                    <a:pt x="169" y="267"/>
                  </a:cubicBezTo>
                  <a:cubicBezTo>
                    <a:pt x="170" y="268"/>
                    <a:pt x="170" y="268"/>
                    <a:pt x="170" y="268"/>
                  </a:cubicBezTo>
                  <a:cubicBezTo>
                    <a:pt x="169" y="271"/>
                    <a:pt x="169" y="271"/>
                    <a:pt x="169" y="271"/>
                  </a:cubicBezTo>
                  <a:cubicBezTo>
                    <a:pt x="172" y="273"/>
                    <a:pt x="172" y="273"/>
                    <a:pt x="172" y="273"/>
                  </a:cubicBezTo>
                  <a:cubicBezTo>
                    <a:pt x="172" y="276"/>
                    <a:pt x="172" y="276"/>
                    <a:pt x="172" y="276"/>
                  </a:cubicBezTo>
                  <a:cubicBezTo>
                    <a:pt x="174" y="279"/>
                    <a:pt x="174" y="279"/>
                    <a:pt x="174" y="279"/>
                  </a:cubicBezTo>
                  <a:cubicBezTo>
                    <a:pt x="173" y="285"/>
                    <a:pt x="173" y="285"/>
                    <a:pt x="173" y="285"/>
                  </a:cubicBezTo>
                  <a:cubicBezTo>
                    <a:pt x="173" y="288"/>
                    <a:pt x="173" y="288"/>
                    <a:pt x="173" y="288"/>
                  </a:cubicBezTo>
                  <a:cubicBezTo>
                    <a:pt x="173" y="290"/>
                    <a:pt x="173" y="290"/>
                    <a:pt x="173" y="290"/>
                  </a:cubicBezTo>
                  <a:cubicBezTo>
                    <a:pt x="173" y="292"/>
                    <a:pt x="173" y="292"/>
                    <a:pt x="173" y="292"/>
                  </a:cubicBezTo>
                  <a:cubicBezTo>
                    <a:pt x="177" y="292"/>
                    <a:pt x="177" y="292"/>
                    <a:pt x="177" y="292"/>
                  </a:cubicBezTo>
                  <a:cubicBezTo>
                    <a:pt x="179" y="293"/>
                    <a:pt x="179" y="293"/>
                    <a:pt x="179" y="293"/>
                  </a:cubicBezTo>
                  <a:cubicBezTo>
                    <a:pt x="184" y="292"/>
                    <a:pt x="184" y="292"/>
                    <a:pt x="184" y="292"/>
                  </a:cubicBezTo>
                  <a:cubicBezTo>
                    <a:pt x="187" y="293"/>
                    <a:pt x="187" y="293"/>
                    <a:pt x="187" y="293"/>
                  </a:cubicBezTo>
                  <a:cubicBezTo>
                    <a:pt x="191" y="291"/>
                    <a:pt x="191" y="291"/>
                    <a:pt x="191" y="291"/>
                  </a:cubicBezTo>
                  <a:cubicBezTo>
                    <a:pt x="194" y="293"/>
                    <a:pt x="194" y="293"/>
                    <a:pt x="194" y="293"/>
                  </a:cubicBezTo>
                  <a:cubicBezTo>
                    <a:pt x="196" y="294"/>
                    <a:pt x="196" y="294"/>
                    <a:pt x="196" y="294"/>
                  </a:cubicBezTo>
                  <a:cubicBezTo>
                    <a:pt x="197" y="296"/>
                    <a:pt x="197" y="296"/>
                    <a:pt x="197" y="296"/>
                  </a:cubicBezTo>
                  <a:cubicBezTo>
                    <a:pt x="199" y="307"/>
                    <a:pt x="199" y="307"/>
                    <a:pt x="199" y="307"/>
                  </a:cubicBezTo>
                  <a:cubicBezTo>
                    <a:pt x="201" y="311"/>
                    <a:pt x="201" y="311"/>
                    <a:pt x="201" y="311"/>
                  </a:cubicBezTo>
                  <a:cubicBezTo>
                    <a:pt x="203" y="312"/>
                    <a:pt x="203" y="312"/>
                    <a:pt x="203" y="312"/>
                  </a:cubicBezTo>
                  <a:cubicBezTo>
                    <a:pt x="207" y="310"/>
                    <a:pt x="207" y="310"/>
                    <a:pt x="207" y="310"/>
                  </a:cubicBezTo>
                  <a:cubicBezTo>
                    <a:pt x="209" y="310"/>
                    <a:pt x="209" y="310"/>
                    <a:pt x="209" y="310"/>
                  </a:cubicBezTo>
                  <a:cubicBezTo>
                    <a:pt x="211" y="312"/>
                    <a:pt x="211" y="312"/>
                    <a:pt x="211" y="312"/>
                  </a:cubicBezTo>
                  <a:cubicBezTo>
                    <a:pt x="212" y="312"/>
                    <a:pt x="212" y="312"/>
                    <a:pt x="212" y="312"/>
                  </a:cubicBezTo>
                  <a:cubicBezTo>
                    <a:pt x="211" y="314"/>
                    <a:pt x="211" y="314"/>
                    <a:pt x="211" y="314"/>
                  </a:cubicBezTo>
                  <a:cubicBezTo>
                    <a:pt x="211" y="324"/>
                    <a:pt x="211" y="324"/>
                    <a:pt x="211" y="324"/>
                  </a:cubicBezTo>
                  <a:cubicBezTo>
                    <a:pt x="211" y="325"/>
                    <a:pt x="211" y="325"/>
                    <a:pt x="211" y="325"/>
                  </a:cubicBezTo>
                  <a:cubicBezTo>
                    <a:pt x="210" y="325"/>
                    <a:pt x="210" y="325"/>
                    <a:pt x="210" y="325"/>
                  </a:cubicBezTo>
                  <a:cubicBezTo>
                    <a:pt x="210" y="326"/>
                    <a:pt x="210" y="326"/>
                    <a:pt x="210" y="326"/>
                  </a:cubicBezTo>
                  <a:cubicBezTo>
                    <a:pt x="210" y="327"/>
                    <a:pt x="210" y="327"/>
                    <a:pt x="210" y="327"/>
                  </a:cubicBezTo>
                  <a:cubicBezTo>
                    <a:pt x="210" y="329"/>
                    <a:pt x="210" y="329"/>
                    <a:pt x="210" y="329"/>
                  </a:cubicBezTo>
                  <a:cubicBezTo>
                    <a:pt x="212" y="327"/>
                    <a:pt x="212" y="327"/>
                    <a:pt x="212" y="327"/>
                  </a:cubicBezTo>
                  <a:cubicBezTo>
                    <a:pt x="217" y="328"/>
                    <a:pt x="217" y="328"/>
                    <a:pt x="217" y="328"/>
                  </a:cubicBezTo>
                  <a:cubicBezTo>
                    <a:pt x="217" y="330"/>
                    <a:pt x="217" y="330"/>
                    <a:pt x="217" y="330"/>
                  </a:cubicBezTo>
                  <a:cubicBezTo>
                    <a:pt x="219" y="335"/>
                    <a:pt x="219" y="335"/>
                    <a:pt x="219" y="335"/>
                  </a:cubicBezTo>
                  <a:cubicBezTo>
                    <a:pt x="219" y="338"/>
                    <a:pt x="219" y="338"/>
                    <a:pt x="219" y="338"/>
                  </a:cubicBezTo>
                  <a:cubicBezTo>
                    <a:pt x="219" y="342"/>
                    <a:pt x="219" y="342"/>
                    <a:pt x="219" y="342"/>
                  </a:cubicBezTo>
                  <a:cubicBezTo>
                    <a:pt x="219" y="346"/>
                    <a:pt x="219" y="346"/>
                    <a:pt x="219" y="346"/>
                  </a:cubicBezTo>
                  <a:cubicBezTo>
                    <a:pt x="219" y="347"/>
                    <a:pt x="219" y="347"/>
                    <a:pt x="219" y="347"/>
                  </a:cubicBezTo>
                  <a:cubicBezTo>
                    <a:pt x="217" y="347"/>
                    <a:pt x="217" y="347"/>
                    <a:pt x="217" y="347"/>
                  </a:cubicBezTo>
                  <a:cubicBezTo>
                    <a:pt x="214" y="349"/>
                    <a:pt x="214" y="349"/>
                    <a:pt x="214" y="349"/>
                  </a:cubicBezTo>
                  <a:cubicBezTo>
                    <a:pt x="214" y="349"/>
                    <a:pt x="214" y="349"/>
                    <a:pt x="214" y="349"/>
                  </a:cubicBezTo>
                  <a:cubicBezTo>
                    <a:pt x="212" y="351"/>
                    <a:pt x="212" y="351"/>
                    <a:pt x="212" y="351"/>
                  </a:cubicBezTo>
                  <a:cubicBezTo>
                    <a:pt x="212" y="350"/>
                    <a:pt x="212" y="350"/>
                    <a:pt x="212" y="350"/>
                  </a:cubicBezTo>
                  <a:cubicBezTo>
                    <a:pt x="207" y="353"/>
                    <a:pt x="207" y="353"/>
                    <a:pt x="207" y="353"/>
                  </a:cubicBezTo>
                  <a:cubicBezTo>
                    <a:pt x="207" y="354"/>
                    <a:pt x="207" y="354"/>
                    <a:pt x="207" y="354"/>
                  </a:cubicBezTo>
                  <a:cubicBezTo>
                    <a:pt x="205" y="355"/>
                    <a:pt x="205" y="355"/>
                    <a:pt x="205" y="355"/>
                  </a:cubicBezTo>
                  <a:cubicBezTo>
                    <a:pt x="201" y="358"/>
                    <a:pt x="201" y="358"/>
                    <a:pt x="201" y="358"/>
                  </a:cubicBezTo>
                  <a:cubicBezTo>
                    <a:pt x="200" y="359"/>
                    <a:pt x="200" y="359"/>
                    <a:pt x="200" y="359"/>
                  </a:cubicBezTo>
                  <a:cubicBezTo>
                    <a:pt x="200" y="361"/>
                    <a:pt x="200" y="361"/>
                    <a:pt x="200" y="361"/>
                  </a:cubicBezTo>
                  <a:cubicBezTo>
                    <a:pt x="198" y="362"/>
                    <a:pt x="198" y="362"/>
                    <a:pt x="198" y="362"/>
                  </a:cubicBezTo>
                  <a:cubicBezTo>
                    <a:pt x="197" y="361"/>
                    <a:pt x="197" y="361"/>
                    <a:pt x="197" y="361"/>
                  </a:cubicBezTo>
                  <a:cubicBezTo>
                    <a:pt x="194" y="365"/>
                    <a:pt x="194" y="365"/>
                    <a:pt x="194" y="365"/>
                  </a:cubicBezTo>
                  <a:cubicBezTo>
                    <a:pt x="193" y="367"/>
                    <a:pt x="193" y="367"/>
                    <a:pt x="193" y="367"/>
                  </a:cubicBezTo>
                  <a:cubicBezTo>
                    <a:pt x="193" y="369"/>
                    <a:pt x="193" y="369"/>
                    <a:pt x="193" y="369"/>
                  </a:cubicBezTo>
                  <a:cubicBezTo>
                    <a:pt x="192" y="370"/>
                    <a:pt x="192" y="370"/>
                    <a:pt x="192" y="370"/>
                  </a:cubicBezTo>
                  <a:cubicBezTo>
                    <a:pt x="191" y="371"/>
                    <a:pt x="191" y="371"/>
                    <a:pt x="191" y="371"/>
                  </a:cubicBezTo>
                  <a:cubicBezTo>
                    <a:pt x="189" y="375"/>
                    <a:pt x="189" y="375"/>
                    <a:pt x="189" y="375"/>
                  </a:cubicBezTo>
                  <a:cubicBezTo>
                    <a:pt x="187" y="376"/>
                    <a:pt x="187" y="376"/>
                    <a:pt x="187" y="376"/>
                  </a:cubicBezTo>
                  <a:cubicBezTo>
                    <a:pt x="186" y="379"/>
                    <a:pt x="186" y="379"/>
                    <a:pt x="186" y="379"/>
                  </a:cubicBezTo>
                  <a:cubicBezTo>
                    <a:pt x="186" y="380"/>
                    <a:pt x="186" y="380"/>
                    <a:pt x="186" y="380"/>
                  </a:cubicBezTo>
                  <a:cubicBezTo>
                    <a:pt x="184" y="381"/>
                    <a:pt x="184" y="381"/>
                    <a:pt x="184" y="381"/>
                  </a:cubicBezTo>
                  <a:cubicBezTo>
                    <a:pt x="183" y="382"/>
                    <a:pt x="183" y="382"/>
                    <a:pt x="183" y="382"/>
                  </a:cubicBezTo>
                  <a:cubicBezTo>
                    <a:pt x="185" y="382"/>
                    <a:pt x="185" y="382"/>
                    <a:pt x="185" y="382"/>
                  </a:cubicBezTo>
                  <a:cubicBezTo>
                    <a:pt x="186" y="383"/>
                    <a:pt x="186" y="383"/>
                    <a:pt x="186" y="383"/>
                  </a:cubicBezTo>
                  <a:cubicBezTo>
                    <a:pt x="191" y="381"/>
                    <a:pt x="191" y="381"/>
                    <a:pt x="191" y="381"/>
                  </a:cubicBezTo>
                  <a:cubicBezTo>
                    <a:pt x="193" y="383"/>
                    <a:pt x="193" y="383"/>
                    <a:pt x="193" y="383"/>
                  </a:cubicBezTo>
                  <a:cubicBezTo>
                    <a:pt x="196" y="386"/>
                    <a:pt x="196" y="386"/>
                    <a:pt x="196" y="386"/>
                  </a:cubicBezTo>
                  <a:cubicBezTo>
                    <a:pt x="198" y="387"/>
                    <a:pt x="198" y="387"/>
                    <a:pt x="198" y="387"/>
                  </a:cubicBezTo>
                  <a:cubicBezTo>
                    <a:pt x="199" y="390"/>
                    <a:pt x="199" y="390"/>
                    <a:pt x="199" y="390"/>
                  </a:cubicBezTo>
                  <a:cubicBezTo>
                    <a:pt x="202" y="394"/>
                    <a:pt x="202" y="394"/>
                    <a:pt x="202" y="394"/>
                  </a:cubicBezTo>
                  <a:cubicBezTo>
                    <a:pt x="203" y="394"/>
                    <a:pt x="203" y="394"/>
                    <a:pt x="203" y="394"/>
                  </a:cubicBezTo>
                  <a:cubicBezTo>
                    <a:pt x="205" y="392"/>
                    <a:pt x="205" y="392"/>
                    <a:pt x="205" y="392"/>
                  </a:cubicBezTo>
                  <a:cubicBezTo>
                    <a:pt x="206" y="392"/>
                    <a:pt x="206" y="392"/>
                    <a:pt x="206" y="392"/>
                  </a:cubicBezTo>
                  <a:cubicBezTo>
                    <a:pt x="208" y="396"/>
                    <a:pt x="208" y="396"/>
                    <a:pt x="208" y="396"/>
                  </a:cubicBezTo>
                  <a:cubicBezTo>
                    <a:pt x="211" y="397"/>
                    <a:pt x="211" y="397"/>
                    <a:pt x="211" y="397"/>
                  </a:cubicBezTo>
                  <a:cubicBezTo>
                    <a:pt x="213" y="397"/>
                    <a:pt x="213" y="397"/>
                    <a:pt x="213" y="397"/>
                  </a:cubicBezTo>
                  <a:cubicBezTo>
                    <a:pt x="216" y="400"/>
                    <a:pt x="216" y="400"/>
                    <a:pt x="216" y="400"/>
                  </a:cubicBezTo>
                  <a:cubicBezTo>
                    <a:pt x="216" y="403"/>
                    <a:pt x="216" y="403"/>
                    <a:pt x="216" y="403"/>
                  </a:cubicBezTo>
                  <a:cubicBezTo>
                    <a:pt x="218" y="402"/>
                    <a:pt x="218" y="402"/>
                    <a:pt x="218" y="402"/>
                  </a:cubicBezTo>
                  <a:cubicBezTo>
                    <a:pt x="222" y="404"/>
                    <a:pt x="222" y="404"/>
                    <a:pt x="222" y="404"/>
                  </a:cubicBezTo>
                  <a:cubicBezTo>
                    <a:pt x="224" y="407"/>
                    <a:pt x="224" y="407"/>
                    <a:pt x="224" y="407"/>
                  </a:cubicBezTo>
                  <a:cubicBezTo>
                    <a:pt x="227" y="411"/>
                    <a:pt x="227" y="411"/>
                    <a:pt x="227" y="411"/>
                  </a:cubicBezTo>
                  <a:cubicBezTo>
                    <a:pt x="229" y="412"/>
                    <a:pt x="229" y="412"/>
                    <a:pt x="229" y="412"/>
                  </a:cubicBezTo>
                  <a:cubicBezTo>
                    <a:pt x="229" y="415"/>
                    <a:pt x="229" y="415"/>
                    <a:pt x="229" y="415"/>
                  </a:cubicBezTo>
                  <a:cubicBezTo>
                    <a:pt x="227" y="418"/>
                    <a:pt x="227" y="418"/>
                    <a:pt x="227" y="418"/>
                  </a:cubicBezTo>
                  <a:cubicBezTo>
                    <a:pt x="228" y="421"/>
                    <a:pt x="228" y="421"/>
                    <a:pt x="228" y="421"/>
                  </a:cubicBezTo>
                  <a:cubicBezTo>
                    <a:pt x="228" y="422"/>
                    <a:pt x="228" y="422"/>
                    <a:pt x="228" y="422"/>
                  </a:cubicBezTo>
                  <a:cubicBezTo>
                    <a:pt x="228" y="422"/>
                    <a:pt x="228" y="422"/>
                    <a:pt x="228" y="422"/>
                  </a:cubicBezTo>
                  <a:cubicBezTo>
                    <a:pt x="230" y="424"/>
                    <a:pt x="230" y="424"/>
                    <a:pt x="230" y="424"/>
                  </a:cubicBezTo>
                  <a:cubicBezTo>
                    <a:pt x="230" y="424"/>
                    <a:pt x="230" y="424"/>
                    <a:pt x="230" y="424"/>
                  </a:cubicBezTo>
                  <a:cubicBezTo>
                    <a:pt x="234" y="421"/>
                    <a:pt x="234" y="421"/>
                    <a:pt x="234" y="421"/>
                  </a:cubicBezTo>
                  <a:cubicBezTo>
                    <a:pt x="235" y="418"/>
                    <a:pt x="235" y="418"/>
                    <a:pt x="235" y="418"/>
                  </a:cubicBezTo>
                  <a:cubicBezTo>
                    <a:pt x="237" y="411"/>
                    <a:pt x="237" y="411"/>
                    <a:pt x="237" y="411"/>
                  </a:cubicBezTo>
                  <a:cubicBezTo>
                    <a:pt x="239" y="406"/>
                    <a:pt x="239" y="406"/>
                    <a:pt x="239" y="406"/>
                  </a:cubicBezTo>
                  <a:cubicBezTo>
                    <a:pt x="239" y="405"/>
                    <a:pt x="239" y="405"/>
                    <a:pt x="239" y="405"/>
                  </a:cubicBezTo>
                  <a:cubicBezTo>
                    <a:pt x="239" y="404"/>
                    <a:pt x="239" y="404"/>
                    <a:pt x="239" y="404"/>
                  </a:cubicBezTo>
                  <a:cubicBezTo>
                    <a:pt x="237" y="401"/>
                    <a:pt x="237" y="401"/>
                    <a:pt x="237" y="401"/>
                  </a:cubicBezTo>
                  <a:cubicBezTo>
                    <a:pt x="238" y="399"/>
                    <a:pt x="238" y="399"/>
                    <a:pt x="238" y="399"/>
                  </a:cubicBezTo>
                  <a:cubicBezTo>
                    <a:pt x="239" y="399"/>
                    <a:pt x="239" y="399"/>
                    <a:pt x="239" y="399"/>
                  </a:cubicBezTo>
                  <a:cubicBezTo>
                    <a:pt x="239" y="397"/>
                    <a:pt x="239" y="397"/>
                    <a:pt x="239" y="397"/>
                  </a:cubicBezTo>
                  <a:cubicBezTo>
                    <a:pt x="241" y="395"/>
                    <a:pt x="241" y="395"/>
                    <a:pt x="241" y="395"/>
                  </a:cubicBezTo>
                  <a:cubicBezTo>
                    <a:pt x="241" y="394"/>
                    <a:pt x="241" y="394"/>
                    <a:pt x="241" y="394"/>
                  </a:cubicBezTo>
                  <a:cubicBezTo>
                    <a:pt x="242" y="395"/>
                    <a:pt x="242" y="395"/>
                    <a:pt x="242" y="395"/>
                  </a:cubicBezTo>
                  <a:cubicBezTo>
                    <a:pt x="244" y="395"/>
                    <a:pt x="244" y="395"/>
                    <a:pt x="244" y="395"/>
                  </a:cubicBezTo>
                  <a:cubicBezTo>
                    <a:pt x="245" y="393"/>
                    <a:pt x="245" y="393"/>
                    <a:pt x="245" y="393"/>
                  </a:cubicBezTo>
                  <a:cubicBezTo>
                    <a:pt x="245" y="391"/>
                    <a:pt x="245" y="391"/>
                    <a:pt x="245" y="391"/>
                  </a:cubicBezTo>
                  <a:cubicBezTo>
                    <a:pt x="246" y="390"/>
                    <a:pt x="246" y="390"/>
                    <a:pt x="246" y="390"/>
                  </a:cubicBezTo>
                  <a:cubicBezTo>
                    <a:pt x="246" y="388"/>
                    <a:pt x="246" y="388"/>
                    <a:pt x="246" y="388"/>
                  </a:cubicBezTo>
                  <a:cubicBezTo>
                    <a:pt x="247" y="387"/>
                    <a:pt x="247" y="387"/>
                    <a:pt x="247" y="387"/>
                  </a:cubicBezTo>
                  <a:cubicBezTo>
                    <a:pt x="248" y="387"/>
                    <a:pt x="248" y="387"/>
                    <a:pt x="248" y="387"/>
                  </a:cubicBezTo>
                  <a:cubicBezTo>
                    <a:pt x="249" y="385"/>
                    <a:pt x="249" y="385"/>
                    <a:pt x="249" y="385"/>
                  </a:cubicBezTo>
                  <a:cubicBezTo>
                    <a:pt x="248" y="383"/>
                    <a:pt x="248" y="383"/>
                    <a:pt x="248" y="383"/>
                  </a:cubicBezTo>
                  <a:cubicBezTo>
                    <a:pt x="247" y="382"/>
                    <a:pt x="247" y="382"/>
                    <a:pt x="247" y="382"/>
                  </a:cubicBezTo>
                  <a:cubicBezTo>
                    <a:pt x="247" y="379"/>
                    <a:pt x="247" y="379"/>
                    <a:pt x="247" y="379"/>
                  </a:cubicBezTo>
                  <a:cubicBezTo>
                    <a:pt x="246" y="378"/>
                    <a:pt x="246" y="378"/>
                    <a:pt x="246" y="378"/>
                  </a:cubicBezTo>
                  <a:cubicBezTo>
                    <a:pt x="247" y="378"/>
                    <a:pt x="247" y="378"/>
                    <a:pt x="247" y="378"/>
                  </a:cubicBezTo>
                  <a:cubicBezTo>
                    <a:pt x="249" y="381"/>
                    <a:pt x="249" y="381"/>
                    <a:pt x="249" y="381"/>
                  </a:cubicBezTo>
                  <a:cubicBezTo>
                    <a:pt x="251" y="384"/>
                    <a:pt x="251" y="384"/>
                    <a:pt x="251" y="384"/>
                  </a:cubicBezTo>
                  <a:cubicBezTo>
                    <a:pt x="252" y="384"/>
                    <a:pt x="252" y="384"/>
                    <a:pt x="252" y="384"/>
                  </a:cubicBezTo>
                  <a:cubicBezTo>
                    <a:pt x="253" y="383"/>
                    <a:pt x="253" y="383"/>
                    <a:pt x="253" y="383"/>
                  </a:cubicBezTo>
                  <a:cubicBezTo>
                    <a:pt x="254" y="384"/>
                    <a:pt x="254" y="384"/>
                    <a:pt x="254" y="384"/>
                  </a:cubicBezTo>
                  <a:cubicBezTo>
                    <a:pt x="254" y="385"/>
                    <a:pt x="254" y="385"/>
                    <a:pt x="254" y="385"/>
                  </a:cubicBezTo>
                  <a:cubicBezTo>
                    <a:pt x="253" y="386"/>
                    <a:pt x="253" y="386"/>
                    <a:pt x="253" y="386"/>
                  </a:cubicBezTo>
                  <a:cubicBezTo>
                    <a:pt x="252" y="389"/>
                    <a:pt x="252" y="389"/>
                    <a:pt x="252" y="389"/>
                  </a:cubicBezTo>
                  <a:cubicBezTo>
                    <a:pt x="250" y="393"/>
                    <a:pt x="250" y="393"/>
                    <a:pt x="250" y="393"/>
                  </a:cubicBezTo>
                  <a:cubicBezTo>
                    <a:pt x="248" y="393"/>
                    <a:pt x="248" y="393"/>
                    <a:pt x="248" y="393"/>
                  </a:cubicBezTo>
                  <a:cubicBezTo>
                    <a:pt x="247" y="396"/>
                    <a:pt x="247" y="396"/>
                    <a:pt x="247" y="396"/>
                  </a:cubicBezTo>
                  <a:cubicBezTo>
                    <a:pt x="247" y="397"/>
                    <a:pt x="247" y="397"/>
                    <a:pt x="247" y="397"/>
                  </a:cubicBezTo>
                  <a:cubicBezTo>
                    <a:pt x="246" y="397"/>
                    <a:pt x="246" y="397"/>
                    <a:pt x="246" y="397"/>
                  </a:cubicBezTo>
                  <a:cubicBezTo>
                    <a:pt x="244" y="398"/>
                    <a:pt x="244" y="398"/>
                    <a:pt x="244" y="398"/>
                  </a:cubicBezTo>
                  <a:cubicBezTo>
                    <a:pt x="242" y="400"/>
                    <a:pt x="242" y="400"/>
                    <a:pt x="242" y="400"/>
                  </a:cubicBezTo>
                  <a:cubicBezTo>
                    <a:pt x="242" y="401"/>
                    <a:pt x="242" y="401"/>
                    <a:pt x="242" y="401"/>
                  </a:cubicBezTo>
                  <a:cubicBezTo>
                    <a:pt x="240" y="401"/>
                    <a:pt x="240" y="401"/>
                    <a:pt x="240" y="401"/>
                  </a:cubicBezTo>
                  <a:cubicBezTo>
                    <a:pt x="240" y="402"/>
                    <a:pt x="240" y="402"/>
                    <a:pt x="240" y="402"/>
                  </a:cubicBezTo>
                  <a:cubicBezTo>
                    <a:pt x="240" y="403"/>
                    <a:pt x="240" y="403"/>
                    <a:pt x="240" y="403"/>
                  </a:cubicBezTo>
                  <a:cubicBezTo>
                    <a:pt x="242" y="404"/>
                    <a:pt x="242" y="404"/>
                    <a:pt x="242" y="404"/>
                  </a:cubicBezTo>
                  <a:cubicBezTo>
                    <a:pt x="248" y="399"/>
                    <a:pt x="248" y="399"/>
                    <a:pt x="248" y="399"/>
                  </a:cubicBezTo>
                  <a:cubicBezTo>
                    <a:pt x="252" y="395"/>
                    <a:pt x="252" y="395"/>
                    <a:pt x="252" y="395"/>
                  </a:cubicBezTo>
                  <a:cubicBezTo>
                    <a:pt x="256" y="387"/>
                    <a:pt x="256" y="387"/>
                    <a:pt x="256" y="387"/>
                  </a:cubicBezTo>
                  <a:cubicBezTo>
                    <a:pt x="258" y="382"/>
                    <a:pt x="258" y="382"/>
                    <a:pt x="258" y="382"/>
                  </a:cubicBezTo>
                  <a:cubicBezTo>
                    <a:pt x="260" y="377"/>
                    <a:pt x="260" y="377"/>
                    <a:pt x="260" y="377"/>
                  </a:cubicBezTo>
                  <a:cubicBezTo>
                    <a:pt x="265" y="368"/>
                    <a:pt x="265" y="368"/>
                    <a:pt x="265" y="368"/>
                  </a:cubicBezTo>
                  <a:cubicBezTo>
                    <a:pt x="269" y="363"/>
                    <a:pt x="269" y="363"/>
                    <a:pt x="269" y="363"/>
                  </a:cubicBezTo>
                  <a:cubicBezTo>
                    <a:pt x="270" y="361"/>
                    <a:pt x="270" y="361"/>
                    <a:pt x="270" y="361"/>
                  </a:cubicBezTo>
                  <a:cubicBezTo>
                    <a:pt x="270" y="360"/>
                    <a:pt x="270" y="360"/>
                    <a:pt x="270" y="360"/>
                  </a:cubicBezTo>
                  <a:cubicBezTo>
                    <a:pt x="270" y="359"/>
                    <a:pt x="270" y="359"/>
                    <a:pt x="270" y="359"/>
                  </a:cubicBezTo>
                  <a:cubicBezTo>
                    <a:pt x="271" y="359"/>
                    <a:pt x="271" y="359"/>
                    <a:pt x="271" y="359"/>
                  </a:cubicBezTo>
                  <a:cubicBezTo>
                    <a:pt x="272" y="356"/>
                    <a:pt x="272" y="356"/>
                    <a:pt x="272" y="356"/>
                  </a:cubicBezTo>
                  <a:cubicBezTo>
                    <a:pt x="273" y="356"/>
                    <a:pt x="273" y="356"/>
                    <a:pt x="273" y="356"/>
                  </a:cubicBezTo>
                  <a:cubicBezTo>
                    <a:pt x="273" y="354"/>
                    <a:pt x="273" y="354"/>
                    <a:pt x="273" y="354"/>
                  </a:cubicBezTo>
                  <a:cubicBezTo>
                    <a:pt x="273" y="352"/>
                    <a:pt x="273" y="352"/>
                    <a:pt x="273" y="352"/>
                  </a:cubicBezTo>
                  <a:cubicBezTo>
                    <a:pt x="273" y="352"/>
                    <a:pt x="273" y="352"/>
                    <a:pt x="273" y="352"/>
                  </a:cubicBezTo>
                  <a:cubicBezTo>
                    <a:pt x="272" y="351"/>
                    <a:pt x="272" y="351"/>
                    <a:pt x="272" y="351"/>
                  </a:cubicBezTo>
                  <a:cubicBezTo>
                    <a:pt x="272" y="349"/>
                    <a:pt x="272" y="349"/>
                    <a:pt x="272" y="349"/>
                  </a:cubicBezTo>
                  <a:cubicBezTo>
                    <a:pt x="270" y="346"/>
                    <a:pt x="270" y="346"/>
                    <a:pt x="270" y="346"/>
                  </a:cubicBezTo>
                  <a:cubicBezTo>
                    <a:pt x="270" y="345"/>
                    <a:pt x="270" y="345"/>
                    <a:pt x="270" y="345"/>
                  </a:cubicBezTo>
                  <a:cubicBezTo>
                    <a:pt x="270" y="344"/>
                    <a:pt x="270" y="344"/>
                    <a:pt x="270" y="344"/>
                  </a:cubicBezTo>
                  <a:cubicBezTo>
                    <a:pt x="270" y="342"/>
                    <a:pt x="270" y="342"/>
                    <a:pt x="270" y="342"/>
                  </a:cubicBezTo>
                  <a:cubicBezTo>
                    <a:pt x="269" y="339"/>
                    <a:pt x="269" y="339"/>
                    <a:pt x="269" y="339"/>
                  </a:cubicBezTo>
                  <a:cubicBezTo>
                    <a:pt x="268" y="336"/>
                    <a:pt x="268" y="336"/>
                    <a:pt x="268" y="336"/>
                  </a:cubicBezTo>
                  <a:cubicBezTo>
                    <a:pt x="269" y="335"/>
                    <a:pt x="269" y="335"/>
                    <a:pt x="269" y="335"/>
                  </a:cubicBezTo>
                  <a:cubicBezTo>
                    <a:pt x="272" y="335"/>
                    <a:pt x="272" y="335"/>
                    <a:pt x="272" y="335"/>
                  </a:cubicBezTo>
                  <a:cubicBezTo>
                    <a:pt x="271" y="333"/>
                    <a:pt x="271" y="333"/>
                    <a:pt x="271" y="333"/>
                  </a:cubicBezTo>
                  <a:cubicBezTo>
                    <a:pt x="270" y="332"/>
                    <a:pt x="270" y="332"/>
                    <a:pt x="270" y="332"/>
                  </a:cubicBezTo>
                  <a:cubicBezTo>
                    <a:pt x="272" y="332"/>
                    <a:pt x="272" y="332"/>
                    <a:pt x="272" y="332"/>
                  </a:cubicBezTo>
                  <a:cubicBezTo>
                    <a:pt x="272" y="330"/>
                    <a:pt x="272" y="330"/>
                    <a:pt x="272" y="330"/>
                  </a:cubicBezTo>
                  <a:cubicBezTo>
                    <a:pt x="270" y="329"/>
                    <a:pt x="270" y="329"/>
                    <a:pt x="270" y="329"/>
                  </a:cubicBezTo>
                  <a:cubicBezTo>
                    <a:pt x="272" y="328"/>
                    <a:pt x="272" y="328"/>
                    <a:pt x="272" y="328"/>
                  </a:cubicBezTo>
                  <a:cubicBezTo>
                    <a:pt x="273" y="326"/>
                    <a:pt x="273" y="326"/>
                    <a:pt x="273" y="326"/>
                  </a:cubicBezTo>
                  <a:cubicBezTo>
                    <a:pt x="274" y="327"/>
                    <a:pt x="274" y="327"/>
                    <a:pt x="274" y="327"/>
                  </a:cubicBezTo>
                  <a:cubicBezTo>
                    <a:pt x="277" y="324"/>
                    <a:pt x="277" y="324"/>
                    <a:pt x="277" y="324"/>
                  </a:cubicBezTo>
                  <a:cubicBezTo>
                    <a:pt x="279" y="323"/>
                    <a:pt x="279" y="323"/>
                    <a:pt x="279" y="323"/>
                  </a:cubicBezTo>
                  <a:cubicBezTo>
                    <a:pt x="279" y="322"/>
                    <a:pt x="279" y="322"/>
                    <a:pt x="279" y="322"/>
                  </a:cubicBezTo>
                  <a:cubicBezTo>
                    <a:pt x="282" y="319"/>
                    <a:pt x="282" y="319"/>
                    <a:pt x="282" y="319"/>
                  </a:cubicBezTo>
                  <a:cubicBezTo>
                    <a:pt x="285" y="317"/>
                    <a:pt x="285" y="317"/>
                    <a:pt x="285" y="317"/>
                  </a:cubicBezTo>
                  <a:cubicBezTo>
                    <a:pt x="289" y="312"/>
                    <a:pt x="289" y="312"/>
                    <a:pt x="289" y="312"/>
                  </a:cubicBezTo>
                  <a:cubicBezTo>
                    <a:pt x="293" y="312"/>
                    <a:pt x="293" y="312"/>
                    <a:pt x="293" y="312"/>
                  </a:cubicBezTo>
                  <a:cubicBezTo>
                    <a:pt x="295" y="310"/>
                    <a:pt x="295" y="310"/>
                    <a:pt x="295" y="310"/>
                  </a:cubicBezTo>
                  <a:cubicBezTo>
                    <a:pt x="297" y="308"/>
                    <a:pt x="297" y="308"/>
                    <a:pt x="297" y="308"/>
                  </a:cubicBezTo>
                  <a:cubicBezTo>
                    <a:pt x="299" y="308"/>
                    <a:pt x="299" y="308"/>
                    <a:pt x="299" y="308"/>
                  </a:cubicBezTo>
                  <a:cubicBezTo>
                    <a:pt x="301" y="309"/>
                    <a:pt x="301" y="309"/>
                    <a:pt x="301" y="309"/>
                  </a:cubicBezTo>
                  <a:cubicBezTo>
                    <a:pt x="302" y="310"/>
                    <a:pt x="302" y="310"/>
                    <a:pt x="302" y="310"/>
                  </a:cubicBezTo>
                  <a:cubicBezTo>
                    <a:pt x="302" y="308"/>
                    <a:pt x="302" y="308"/>
                    <a:pt x="302" y="308"/>
                  </a:cubicBezTo>
                  <a:cubicBezTo>
                    <a:pt x="304" y="305"/>
                    <a:pt x="304" y="305"/>
                    <a:pt x="304" y="305"/>
                  </a:cubicBezTo>
                  <a:cubicBezTo>
                    <a:pt x="308" y="303"/>
                    <a:pt x="308" y="303"/>
                    <a:pt x="308" y="303"/>
                  </a:cubicBezTo>
                  <a:cubicBezTo>
                    <a:pt x="310" y="302"/>
                    <a:pt x="310" y="302"/>
                    <a:pt x="310" y="302"/>
                  </a:cubicBezTo>
                  <a:cubicBezTo>
                    <a:pt x="310" y="301"/>
                    <a:pt x="310" y="301"/>
                    <a:pt x="310" y="301"/>
                  </a:cubicBezTo>
                  <a:cubicBezTo>
                    <a:pt x="309" y="301"/>
                    <a:pt x="309" y="301"/>
                    <a:pt x="309" y="301"/>
                  </a:cubicBezTo>
                  <a:cubicBezTo>
                    <a:pt x="308" y="300"/>
                    <a:pt x="308" y="300"/>
                    <a:pt x="308" y="300"/>
                  </a:cubicBezTo>
                  <a:cubicBezTo>
                    <a:pt x="307" y="299"/>
                    <a:pt x="307" y="299"/>
                    <a:pt x="307" y="299"/>
                  </a:cubicBezTo>
                  <a:cubicBezTo>
                    <a:pt x="309" y="299"/>
                    <a:pt x="309" y="299"/>
                    <a:pt x="309" y="299"/>
                  </a:cubicBezTo>
                  <a:cubicBezTo>
                    <a:pt x="311" y="297"/>
                    <a:pt x="311" y="297"/>
                    <a:pt x="311" y="297"/>
                  </a:cubicBezTo>
                  <a:cubicBezTo>
                    <a:pt x="313" y="298"/>
                    <a:pt x="313" y="298"/>
                    <a:pt x="313" y="298"/>
                  </a:cubicBezTo>
                  <a:cubicBezTo>
                    <a:pt x="314" y="297"/>
                    <a:pt x="314" y="297"/>
                    <a:pt x="314" y="297"/>
                  </a:cubicBezTo>
                  <a:cubicBezTo>
                    <a:pt x="316" y="296"/>
                    <a:pt x="316" y="296"/>
                    <a:pt x="316" y="296"/>
                  </a:cubicBezTo>
                  <a:cubicBezTo>
                    <a:pt x="318" y="297"/>
                    <a:pt x="318" y="297"/>
                    <a:pt x="318" y="297"/>
                  </a:cubicBezTo>
                  <a:cubicBezTo>
                    <a:pt x="317" y="297"/>
                    <a:pt x="317" y="297"/>
                    <a:pt x="317" y="297"/>
                  </a:cubicBezTo>
                  <a:cubicBezTo>
                    <a:pt x="315" y="299"/>
                    <a:pt x="315" y="299"/>
                    <a:pt x="315" y="299"/>
                  </a:cubicBezTo>
                  <a:cubicBezTo>
                    <a:pt x="312" y="299"/>
                    <a:pt x="312" y="299"/>
                    <a:pt x="312" y="299"/>
                  </a:cubicBezTo>
                  <a:cubicBezTo>
                    <a:pt x="312" y="300"/>
                    <a:pt x="312" y="300"/>
                    <a:pt x="312" y="300"/>
                  </a:cubicBezTo>
                  <a:cubicBezTo>
                    <a:pt x="313" y="301"/>
                    <a:pt x="313" y="301"/>
                    <a:pt x="313" y="301"/>
                  </a:cubicBezTo>
                  <a:cubicBezTo>
                    <a:pt x="317" y="299"/>
                    <a:pt x="317" y="299"/>
                    <a:pt x="317" y="299"/>
                  </a:cubicBezTo>
                  <a:cubicBezTo>
                    <a:pt x="321" y="297"/>
                    <a:pt x="321" y="297"/>
                    <a:pt x="321" y="297"/>
                  </a:cubicBezTo>
                  <a:cubicBezTo>
                    <a:pt x="321" y="296"/>
                    <a:pt x="321" y="296"/>
                    <a:pt x="321" y="296"/>
                  </a:cubicBezTo>
                  <a:cubicBezTo>
                    <a:pt x="322" y="295"/>
                    <a:pt x="322" y="295"/>
                    <a:pt x="322" y="295"/>
                  </a:cubicBezTo>
                  <a:cubicBezTo>
                    <a:pt x="323" y="295"/>
                    <a:pt x="323" y="295"/>
                    <a:pt x="323" y="295"/>
                  </a:cubicBezTo>
                  <a:cubicBezTo>
                    <a:pt x="323" y="297"/>
                    <a:pt x="323" y="297"/>
                    <a:pt x="323" y="297"/>
                  </a:cubicBezTo>
                  <a:cubicBezTo>
                    <a:pt x="323" y="297"/>
                    <a:pt x="323" y="298"/>
                    <a:pt x="323" y="298"/>
                  </a:cubicBezTo>
                  <a:cubicBezTo>
                    <a:pt x="324" y="299"/>
                    <a:pt x="326" y="299"/>
                    <a:pt x="326" y="299"/>
                  </a:cubicBezTo>
                  <a:cubicBezTo>
                    <a:pt x="328" y="298"/>
                    <a:pt x="328" y="298"/>
                    <a:pt x="328" y="298"/>
                  </a:cubicBezTo>
                  <a:cubicBezTo>
                    <a:pt x="331" y="298"/>
                    <a:pt x="331" y="298"/>
                    <a:pt x="331" y="298"/>
                  </a:cubicBezTo>
                  <a:cubicBezTo>
                    <a:pt x="334" y="298"/>
                    <a:pt x="334" y="298"/>
                    <a:pt x="334" y="298"/>
                  </a:cubicBezTo>
                  <a:cubicBezTo>
                    <a:pt x="336" y="297"/>
                    <a:pt x="336" y="297"/>
                    <a:pt x="336" y="297"/>
                  </a:cubicBezTo>
                  <a:cubicBezTo>
                    <a:pt x="336" y="296"/>
                    <a:pt x="336" y="296"/>
                    <a:pt x="336" y="296"/>
                  </a:cubicBezTo>
                  <a:cubicBezTo>
                    <a:pt x="336" y="295"/>
                    <a:pt x="336" y="295"/>
                    <a:pt x="336" y="295"/>
                  </a:cubicBezTo>
                  <a:cubicBezTo>
                    <a:pt x="336" y="294"/>
                    <a:pt x="336" y="294"/>
                    <a:pt x="336" y="294"/>
                  </a:cubicBezTo>
                  <a:cubicBezTo>
                    <a:pt x="341" y="291"/>
                    <a:pt x="341" y="291"/>
                    <a:pt x="341" y="291"/>
                  </a:cubicBezTo>
                  <a:cubicBezTo>
                    <a:pt x="345" y="290"/>
                    <a:pt x="345" y="290"/>
                    <a:pt x="345" y="290"/>
                  </a:cubicBezTo>
                  <a:cubicBezTo>
                    <a:pt x="347" y="289"/>
                    <a:pt x="347" y="289"/>
                    <a:pt x="347" y="289"/>
                  </a:cubicBezTo>
                  <a:cubicBezTo>
                    <a:pt x="347" y="287"/>
                    <a:pt x="347" y="287"/>
                    <a:pt x="347" y="287"/>
                  </a:cubicBezTo>
                  <a:cubicBezTo>
                    <a:pt x="347" y="286"/>
                    <a:pt x="347" y="286"/>
                    <a:pt x="347" y="286"/>
                  </a:cubicBezTo>
                  <a:cubicBezTo>
                    <a:pt x="345" y="283"/>
                    <a:pt x="345" y="283"/>
                    <a:pt x="345" y="283"/>
                  </a:cubicBezTo>
                  <a:cubicBezTo>
                    <a:pt x="346" y="280"/>
                    <a:pt x="346" y="280"/>
                    <a:pt x="346" y="280"/>
                  </a:cubicBezTo>
                  <a:cubicBezTo>
                    <a:pt x="348" y="278"/>
                    <a:pt x="348" y="278"/>
                    <a:pt x="348" y="278"/>
                  </a:cubicBezTo>
                  <a:cubicBezTo>
                    <a:pt x="348" y="276"/>
                    <a:pt x="348" y="276"/>
                    <a:pt x="348" y="276"/>
                  </a:cubicBezTo>
                  <a:cubicBezTo>
                    <a:pt x="349" y="275"/>
                    <a:pt x="349" y="275"/>
                    <a:pt x="349" y="275"/>
                  </a:cubicBezTo>
                  <a:cubicBezTo>
                    <a:pt x="351" y="274"/>
                    <a:pt x="351" y="274"/>
                    <a:pt x="351" y="274"/>
                  </a:cubicBezTo>
                  <a:cubicBezTo>
                    <a:pt x="351" y="272"/>
                    <a:pt x="351" y="272"/>
                    <a:pt x="351" y="272"/>
                  </a:cubicBezTo>
                  <a:cubicBezTo>
                    <a:pt x="350" y="272"/>
                    <a:pt x="350" y="272"/>
                    <a:pt x="350" y="272"/>
                  </a:cubicBezTo>
                  <a:cubicBezTo>
                    <a:pt x="353" y="267"/>
                    <a:pt x="353" y="267"/>
                    <a:pt x="353" y="267"/>
                  </a:cubicBezTo>
                  <a:cubicBezTo>
                    <a:pt x="357" y="262"/>
                    <a:pt x="357" y="262"/>
                    <a:pt x="357" y="262"/>
                  </a:cubicBezTo>
                  <a:cubicBezTo>
                    <a:pt x="357" y="260"/>
                    <a:pt x="357" y="260"/>
                    <a:pt x="357" y="260"/>
                  </a:cubicBezTo>
                  <a:cubicBezTo>
                    <a:pt x="357" y="254"/>
                    <a:pt x="357" y="254"/>
                    <a:pt x="357" y="254"/>
                  </a:cubicBezTo>
                  <a:cubicBezTo>
                    <a:pt x="356" y="253"/>
                    <a:pt x="356" y="253"/>
                    <a:pt x="356" y="253"/>
                  </a:cubicBezTo>
                  <a:cubicBezTo>
                    <a:pt x="357" y="249"/>
                    <a:pt x="357" y="249"/>
                    <a:pt x="357" y="249"/>
                  </a:cubicBezTo>
                  <a:cubicBezTo>
                    <a:pt x="358" y="247"/>
                    <a:pt x="358" y="247"/>
                    <a:pt x="358" y="247"/>
                  </a:cubicBezTo>
                  <a:cubicBezTo>
                    <a:pt x="358" y="246"/>
                    <a:pt x="358" y="246"/>
                    <a:pt x="358" y="246"/>
                  </a:cubicBezTo>
                  <a:cubicBezTo>
                    <a:pt x="361" y="243"/>
                    <a:pt x="361" y="243"/>
                    <a:pt x="361" y="243"/>
                  </a:cubicBezTo>
                  <a:cubicBezTo>
                    <a:pt x="362" y="242"/>
                    <a:pt x="362" y="242"/>
                    <a:pt x="362" y="242"/>
                  </a:cubicBezTo>
                  <a:cubicBezTo>
                    <a:pt x="361" y="238"/>
                    <a:pt x="361" y="238"/>
                    <a:pt x="361" y="238"/>
                  </a:cubicBezTo>
                  <a:cubicBezTo>
                    <a:pt x="363" y="234"/>
                    <a:pt x="363" y="234"/>
                    <a:pt x="363" y="234"/>
                  </a:cubicBezTo>
                  <a:cubicBezTo>
                    <a:pt x="362" y="230"/>
                    <a:pt x="362" y="230"/>
                    <a:pt x="362" y="230"/>
                  </a:cubicBezTo>
                  <a:cubicBezTo>
                    <a:pt x="363" y="227"/>
                    <a:pt x="363" y="227"/>
                    <a:pt x="363" y="227"/>
                  </a:cubicBezTo>
                  <a:cubicBezTo>
                    <a:pt x="363" y="226"/>
                    <a:pt x="363" y="226"/>
                    <a:pt x="363" y="226"/>
                  </a:cubicBezTo>
                  <a:cubicBezTo>
                    <a:pt x="364" y="222"/>
                    <a:pt x="364" y="222"/>
                    <a:pt x="364" y="222"/>
                  </a:cubicBezTo>
                  <a:cubicBezTo>
                    <a:pt x="363" y="208"/>
                    <a:pt x="363" y="208"/>
                    <a:pt x="363" y="208"/>
                  </a:cubicBezTo>
                  <a:cubicBezTo>
                    <a:pt x="363" y="205"/>
                    <a:pt x="363" y="205"/>
                    <a:pt x="363" y="205"/>
                  </a:cubicBezTo>
                  <a:cubicBezTo>
                    <a:pt x="363" y="203"/>
                    <a:pt x="363" y="203"/>
                    <a:pt x="363" y="203"/>
                  </a:cubicBezTo>
                  <a:cubicBezTo>
                    <a:pt x="363" y="202"/>
                    <a:pt x="363" y="202"/>
                    <a:pt x="363" y="202"/>
                  </a:cubicBezTo>
                  <a:cubicBezTo>
                    <a:pt x="363" y="203"/>
                    <a:pt x="363" y="203"/>
                    <a:pt x="363" y="203"/>
                  </a:cubicBezTo>
                  <a:cubicBezTo>
                    <a:pt x="361" y="201"/>
                    <a:pt x="361" y="201"/>
                    <a:pt x="361" y="201"/>
                  </a:cubicBezTo>
                  <a:cubicBezTo>
                    <a:pt x="361" y="200"/>
                    <a:pt x="361" y="200"/>
                    <a:pt x="361" y="200"/>
                  </a:cubicBezTo>
                  <a:cubicBezTo>
                    <a:pt x="362" y="198"/>
                    <a:pt x="362" y="198"/>
                    <a:pt x="362" y="198"/>
                  </a:cubicBezTo>
                  <a:cubicBezTo>
                    <a:pt x="362" y="196"/>
                    <a:pt x="362" y="196"/>
                    <a:pt x="362" y="196"/>
                  </a:cubicBezTo>
                  <a:cubicBezTo>
                    <a:pt x="362" y="194"/>
                    <a:pt x="362" y="194"/>
                    <a:pt x="362" y="194"/>
                  </a:cubicBezTo>
                  <a:cubicBezTo>
                    <a:pt x="364" y="194"/>
                    <a:pt x="364" y="194"/>
                    <a:pt x="364" y="194"/>
                  </a:cubicBezTo>
                  <a:cubicBezTo>
                    <a:pt x="364" y="191"/>
                    <a:pt x="364" y="191"/>
                    <a:pt x="364" y="191"/>
                  </a:cubicBezTo>
                  <a:cubicBezTo>
                    <a:pt x="363" y="189"/>
                    <a:pt x="363" y="189"/>
                    <a:pt x="363" y="189"/>
                  </a:cubicBezTo>
                  <a:cubicBezTo>
                    <a:pt x="360" y="188"/>
                    <a:pt x="360" y="188"/>
                    <a:pt x="360" y="188"/>
                  </a:cubicBezTo>
                  <a:cubicBezTo>
                    <a:pt x="361" y="187"/>
                    <a:pt x="361" y="187"/>
                    <a:pt x="361" y="187"/>
                  </a:cubicBezTo>
                  <a:cubicBezTo>
                    <a:pt x="361" y="186"/>
                    <a:pt x="361" y="186"/>
                    <a:pt x="361" y="186"/>
                  </a:cubicBezTo>
                  <a:cubicBezTo>
                    <a:pt x="361" y="188"/>
                    <a:pt x="361" y="188"/>
                    <a:pt x="361" y="188"/>
                  </a:cubicBezTo>
                  <a:cubicBezTo>
                    <a:pt x="363" y="188"/>
                    <a:pt x="363" y="188"/>
                    <a:pt x="363" y="188"/>
                  </a:cubicBezTo>
                  <a:cubicBezTo>
                    <a:pt x="365" y="189"/>
                    <a:pt x="365" y="189"/>
                    <a:pt x="365" y="189"/>
                  </a:cubicBezTo>
                  <a:cubicBezTo>
                    <a:pt x="365" y="187"/>
                    <a:pt x="365" y="187"/>
                    <a:pt x="365" y="187"/>
                  </a:cubicBezTo>
                  <a:cubicBezTo>
                    <a:pt x="367" y="187"/>
                    <a:pt x="367" y="187"/>
                    <a:pt x="367" y="187"/>
                  </a:cubicBezTo>
                  <a:cubicBezTo>
                    <a:pt x="367" y="188"/>
                    <a:pt x="367" y="188"/>
                    <a:pt x="367" y="188"/>
                  </a:cubicBezTo>
                  <a:cubicBezTo>
                    <a:pt x="368" y="189"/>
                    <a:pt x="368" y="189"/>
                    <a:pt x="368" y="189"/>
                  </a:cubicBezTo>
                  <a:cubicBezTo>
                    <a:pt x="367" y="190"/>
                    <a:pt x="367" y="190"/>
                    <a:pt x="367" y="190"/>
                  </a:cubicBezTo>
                  <a:cubicBezTo>
                    <a:pt x="366" y="191"/>
                    <a:pt x="366" y="191"/>
                    <a:pt x="366" y="191"/>
                  </a:cubicBezTo>
                  <a:cubicBezTo>
                    <a:pt x="365" y="193"/>
                    <a:pt x="365" y="193"/>
                    <a:pt x="365" y="193"/>
                  </a:cubicBezTo>
                  <a:cubicBezTo>
                    <a:pt x="366" y="193"/>
                    <a:pt x="366" y="193"/>
                    <a:pt x="366" y="193"/>
                  </a:cubicBezTo>
                  <a:cubicBezTo>
                    <a:pt x="368" y="191"/>
                    <a:pt x="368" y="191"/>
                    <a:pt x="368" y="191"/>
                  </a:cubicBezTo>
                  <a:cubicBezTo>
                    <a:pt x="371" y="189"/>
                    <a:pt x="371" y="189"/>
                    <a:pt x="371" y="189"/>
                  </a:cubicBezTo>
                  <a:cubicBezTo>
                    <a:pt x="375" y="184"/>
                    <a:pt x="375" y="184"/>
                    <a:pt x="375" y="184"/>
                  </a:cubicBezTo>
                  <a:cubicBezTo>
                    <a:pt x="376" y="180"/>
                    <a:pt x="376" y="180"/>
                    <a:pt x="376" y="180"/>
                  </a:cubicBezTo>
                  <a:cubicBezTo>
                    <a:pt x="377" y="178"/>
                    <a:pt x="377" y="178"/>
                    <a:pt x="377" y="178"/>
                  </a:cubicBezTo>
                  <a:cubicBezTo>
                    <a:pt x="378" y="177"/>
                    <a:pt x="378" y="177"/>
                    <a:pt x="378" y="177"/>
                  </a:cubicBezTo>
                  <a:cubicBezTo>
                    <a:pt x="379" y="173"/>
                    <a:pt x="379" y="173"/>
                    <a:pt x="379" y="173"/>
                  </a:cubicBezTo>
                  <a:cubicBezTo>
                    <a:pt x="381" y="170"/>
                    <a:pt x="381" y="170"/>
                    <a:pt x="381" y="170"/>
                  </a:cubicBezTo>
                  <a:cubicBezTo>
                    <a:pt x="386" y="166"/>
                    <a:pt x="386" y="166"/>
                    <a:pt x="386" y="166"/>
                  </a:cubicBezTo>
                  <a:cubicBezTo>
                    <a:pt x="387" y="164"/>
                    <a:pt x="387" y="164"/>
                    <a:pt x="387" y="164"/>
                  </a:cubicBezTo>
                  <a:cubicBezTo>
                    <a:pt x="389" y="164"/>
                    <a:pt x="389" y="164"/>
                    <a:pt x="389" y="164"/>
                  </a:cubicBezTo>
                  <a:cubicBezTo>
                    <a:pt x="390" y="162"/>
                    <a:pt x="390" y="162"/>
                    <a:pt x="390" y="162"/>
                  </a:cubicBezTo>
                  <a:cubicBezTo>
                    <a:pt x="394" y="158"/>
                    <a:pt x="394" y="158"/>
                    <a:pt x="394" y="158"/>
                  </a:cubicBezTo>
                  <a:cubicBezTo>
                    <a:pt x="398" y="152"/>
                    <a:pt x="398" y="152"/>
                    <a:pt x="398" y="152"/>
                  </a:cubicBezTo>
                  <a:cubicBezTo>
                    <a:pt x="399" y="151"/>
                    <a:pt x="399" y="151"/>
                    <a:pt x="399" y="151"/>
                  </a:cubicBezTo>
                  <a:cubicBezTo>
                    <a:pt x="402" y="145"/>
                    <a:pt x="402" y="145"/>
                    <a:pt x="402" y="145"/>
                  </a:cubicBezTo>
                  <a:cubicBezTo>
                    <a:pt x="403" y="143"/>
                    <a:pt x="403" y="143"/>
                    <a:pt x="403" y="143"/>
                  </a:cubicBezTo>
                  <a:cubicBezTo>
                    <a:pt x="404" y="141"/>
                    <a:pt x="404" y="141"/>
                    <a:pt x="404" y="141"/>
                  </a:cubicBezTo>
                  <a:cubicBezTo>
                    <a:pt x="404" y="139"/>
                    <a:pt x="404" y="139"/>
                    <a:pt x="404" y="139"/>
                  </a:cubicBezTo>
                  <a:cubicBezTo>
                    <a:pt x="403" y="137"/>
                    <a:pt x="403" y="137"/>
                    <a:pt x="403" y="137"/>
                  </a:cubicBezTo>
                  <a:cubicBezTo>
                    <a:pt x="403" y="135"/>
                    <a:pt x="403" y="135"/>
                    <a:pt x="403" y="135"/>
                  </a:cubicBezTo>
                  <a:cubicBezTo>
                    <a:pt x="404" y="134"/>
                    <a:pt x="404" y="134"/>
                    <a:pt x="404" y="134"/>
                  </a:cubicBezTo>
                  <a:cubicBezTo>
                    <a:pt x="404" y="129"/>
                    <a:pt x="404" y="129"/>
                    <a:pt x="404" y="129"/>
                  </a:cubicBezTo>
                  <a:cubicBezTo>
                    <a:pt x="403" y="128"/>
                    <a:pt x="403" y="128"/>
                    <a:pt x="403" y="128"/>
                  </a:cubicBezTo>
                  <a:cubicBezTo>
                    <a:pt x="402" y="126"/>
                    <a:pt x="402" y="126"/>
                    <a:pt x="402" y="126"/>
                  </a:cubicBezTo>
                  <a:cubicBezTo>
                    <a:pt x="399" y="118"/>
                    <a:pt x="399" y="118"/>
                    <a:pt x="399" y="118"/>
                  </a:cubicBezTo>
                  <a:cubicBezTo>
                    <a:pt x="399" y="115"/>
                    <a:pt x="399" y="115"/>
                    <a:pt x="399" y="115"/>
                  </a:cubicBezTo>
                  <a:cubicBezTo>
                    <a:pt x="398" y="112"/>
                    <a:pt x="398" y="112"/>
                    <a:pt x="398" y="112"/>
                  </a:cubicBezTo>
                  <a:cubicBezTo>
                    <a:pt x="391" y="109"/>
                    <a:pt x="391" y="109"/>
                    <a:pt x="391" y="109"/>
                  </a:cubicBezTo>
                  <a:cubicBezTo>
                    <a:pt x="388" y="109"/>
                    <a:pt x="388" y="109"/>
                    <a:pt x="388" y="109"/>
                  </a:cubicBezTo>
                  <a:cubicBezTo>
                    <a:pt x="385" y="110"/>
                    <a:pt x="385" y="110"/>
                    <a:pt x="385" y="110"/>
                  </a:cubicBezTo>
                  <a:cubicBezTo>
                    <a:pt x="383" y="107"/>
                    <a:pt x="383" y="107"/>
                    <a:pt x="383" y="107"/>
                  </a:cubicBezTo>
                  <a:cubicBezTo>
                    <a:pt x="381" y="107"/>
                    <a:pt x="381" y="107"/>
                    <a:pt x="381" y="107"/>
                  </a:cubicBezTo>
                  <a:cubicBezTo>
                    <a:pt x="378" y="104"/>
                    <a:pt x="378" y="104"/>
                    <a:pt x="378" y="104"/>
                  </a:cubicBezTo>
                  <a:cubicBezTo>
                    <a:pt x="375" y="103"/>
                    <a:pt x="375" y="103"/>
                    <a:pt x="375" y="103"/>
                  </a:cubicBezTo>
                  <a:cubicBezTo>
                    <a:pt x="373" y="103"/>
                    <a:pt x="373" y="103"/>
                    <a:pt x="373" y="103"/>
                  </a:cubicBezTo>
                  <a:cubicBezTo>
                    <a:pt x="369" y="98"/>
                    <a:pt x="369" y="98"/>
                    <a:pt x="369" y="98"/>
                  </a:cubicBezTo>
                  <a:cubicBezTo>
                    <a:pt x="365" y="93"/>
                    <a:pt x="365" y="93"/>
                    <a:pt x="365" y="93"/>
                  </a:cubicBezTo>
                  <a:cubicBezTo>
                    <a:pt x="363" y="92"/>
                    <a:pt x="363" y="92"/>
                    <a:pt x="363" y="92"/>
                  </a:cubicBezTo>
                  <a:cubicBezTo>
                    <a:pt x="361" y="90"/>
                    <a:pt x="361" y="90"/>
                    <a:pt x="361" y="90"/>
                  </a:cubicBezTo>
                  <a:cubicBezTo>
                    <a:pt x="358" y="90"/>
                    <a:pt x="358" y="90"/>
                    <a:pt x="358" y="90"/>
                  </a:cubicBezTo>
                  <a:cubicBezTo>
                    <a:pt x="352" y="85"/>
                    <a:pt x="352" y="85"/>
                    <a:pt x="352" y="85"/>
                  </a:cubicBezTo>
                  <a:cubicBezTo>
                    <a:pt x="349" y="85"/>
                    <a:pt x="349" y="85"/>
                    <a:pt x="349" y="85"/>
                  </a:cubicBezTo>
                  <a:cubicBezTo>
                    <a:pt x="346" y="84"/>
                    <a:pt x="346" y="84"/>
                    <a:pt x="346" y="84"/>
                  </a:cubicBezTo>
                  <a:cubicBezTo>
                    <a:pt x="344" y="85"/>
                    <a:pt x="344" y="85"/>
                    <a:pt x="344" y="85"/>
                  </a:cubicBezTo>
                  <a:cubicBezTo>
                    <a:pt x="341" y="85"/>
                    <a:pt x="341" y="85"/>
                    <a:pt x="341" y="85"/>
                  </a:cubicBezTo>
                  <a:cubicBezTo>
                    <a:pt x="339" y="84"/>
                    <a:pt x="339" y="84"/>
                    <a:pt x="339" y="84"/>
                  </a:cubicBezTo>
                  <a:cubicBezTo>
                    <a:pt x="338" y="85"/>
                    <a:pt x="338" y="85"/>
                    <a:pt x="338" y="85"/>
                  </a:cubicBezTo>
                  <a:cubicBezTo>
                    <a:pt x="337" y="86"/>
                    <a:pt x="337" y="86"/>
                    <a:pt x="337" y="86"/>
                  </a:cubicBezTo>
                  <a:cubicBezTo>
                    <a:pt x="335" y="85"/>
                    <a:pt x="335" y="85"/>
                    <a:pt x="335" y="85"/>
                  </a:cubicBezTo>
                  <a:cubicBezTo>
                    <a:pt x="333" y="83"/>
                    <a:pt x="333" y="83"/>
                    <a:pt x="333" y="83"/>
                  </a:cubicBezTo>
                  <a:cubicBezTo>
                    <a:pt x="332" y="84"/>
                    <a:pt x="332" y="84"/>
                    <a:pt x="332" y="84"/>
                  </a:cubicBezTo>
                  <a:cubicBezTo>
                    <a:pt x="331" y="83"/>
                    <a:pt x="331" y="83"/>
                    <a:pt x="331" y="83"/>
                  </a:cubicBezTo>
                  <a:cubicBezTo>
                    <a:pt x="331" y="84"/>
                    <a:pt x="331" y="84"/>
                    <a:pt x="331" y="84"/>
                  </a:cubicBezTo>
                  <a:cubicBezTo>
                    <a:pt x="331" y="85"/>
                    <a:pt x="331" y="85"/>
                    <a:pt x="331" y="85"/>
                  </a:cubicBezTo>
                  <a:cubicBezTo>
                    <a:pt x="329" y="84"/>
                    <a:pt x="329" y="84"/>
                    <a:pt x="329" y="84"/>
                  </a:cubicBezTo>
                  <a:cubicBezTo>
                    <a:pt x="329" y="83"/>
                    <a:pt x="329" y="83"/>
                    <a:pt x="329" y="83"/>
                  </a:cubicBezTo>
                  <a:cubicBezTo>
                    <a:pt x="327" y="83"/>
                    <a:pt x="327" y="83"/>
                    <a:pt x="327" y="83"/>
                  </a:cubicBezTo>
                  <a:cubicBezTo>
                    <a:pt x="328" y="84"/>
                    <a:pt x="328" y="84"/>
                    <a:pt x="328" y="84"/>
                  </a:cubicBezTo>
                  <a:cubicBezTo>
                    <a:pt x="327" y="84"/>
                    <a:pt x="327" y="84"/>
                    <a:pt x="327" y="84"/>
                  </a:cubicBezTo>
                  <a:cubicBezTo>
                    <a:pt x="324" y="83"/>
                    <a:pt x="324" y="83"/>
                    <a:pt x="324" y="83"/>
                  </a:cubicBezTo>
                  <a:cubicBezTo>
                    <a:pt x="323" y="83"/>
                    <a:pt x="323" y="83"/>
                    <a:pt x="323" y="83"/>
                  </a:cubicBezTo>
                  <a:cubicBezTo>
                    <a:pt x="321" y="83"/>
                    <a:pt x="321" y="83"/>
                    <a:pt x="321" y="83"/>
                  </a:cubicBezTo>
                  <a:cubicBezTo>
                    <a:pt x="315" y="80"/>
                    <a:pt x="315" y="80"/>
                    <a:pt x="315" y="80"/>
                  </a:cubicBezTo>
                  <a:cubicBezTo>
                    <a:pt x="313" y="80"/>
                    <a:pt x="313" y="80"/>
                    <a:pt x="313" y="80"/>
                  </a:cubicBezTo>
                  <a:cubicBezTo>
                    <a:pt x="313" y="81"/>
                    <a:pt x="313" y="81"/>
                    <a:pt x="313" y="81"/>
                  </a:cubicBezTo>
                  <a:cubicBezTo>
                    <a:pt x="313" y="82"/>
                    <a:pt x="313" y="82"/>
                    <a:pt x="313" y="82"/>
                  </a:cubicBezTo>
                  <a:cubicBezTo>
                    <a:pt x="313" y="82"/>
                    <a:pt x="313" y="82"/>
                    <a:pt x="313" y="82"/>
                  </a:cubicBezTo>
                  <a:cubicBezTo>
                    <a:pt x="311" y="82"/>
                    <a:pt x="311" y="82"/>
                    <a:pt x="311" y="82"/>
                  </a:cubicBezTo>
                  <a:cubicBezTo>
                    <a:pt x="311" y="82"/>
                    <a:pt x="311" y="82"/>
                    <a:pt x="311" y="82"/>
                  </a:cubicBezTo>
                  <a:cubicBezTo>
                    <a:pt x="311" y="83"/>
                    <a:pt x="311" y="83"/>
                    <a:pt x="311" y="83"/>
                  </a:cubicBezTo>
                  <a:cubicBezTo>
                    <a:pt x="309" y="84"/>
                    <a:pt x="309" y="84"/>
                    <a:pt x="309" y="84"/>
                  </a:cubicBezTo>
                  <a:cubicBezTo>
                    <a:pt x="308" y="85"/>
                    <a:pt x="308" y="85"/>
                    <a:pt x="308" y="85"/>
                  </a:cubicBezTo>
                  <a:cubicBezTo>
                    <a:pt x="308" y="87"/>
                    <a:pt x="308" y="87"/>
                    <a:pt x="308" y="87"/>
                  </a:cubicBezTo>
                  <a:cubicBezTo>
                    <a:pt x="307" y="86"/>
                    <a:pt x="307" y="86"/>
                    <a:pt x="307" y="86"/>
                  </a:cubicBezTo>
                  <a:cubicBezTo>
                    <a:pt x="306" y="84"/>
                    <a:pt x="306" y="84"/>
                    <a:pt x="306" y="84"/>
                  </a:cubicBezTo>
                  <a:cubicBezTo>
                    <a:pt x="305" y="84"/>
                    <a:pt x="305" y="84"/>
                    <a:pt x="305" y="84"/>
                  </a:cubicBezTo>
                  <a:cubicBezTo>
                    <a:pt x="305" y="86"/>
                    <a:pt x="305" y="86"/>
                    <a:pt x="305" y="86"/>
                  </a:cubicBezTo>
                  <a:cubicBezTo>
                    <a:pt x="303" y="90"/>
                    <a:pt x="303" y="90"/>
                    <a:pt x="303" y="90"/>
                  </a:cubicBezTo>
                  <a:cubicBezTo>
                    <a:pt x="303" y="92"/>
                    <a:pt x="303" y="92"/>
                    <a:pt x="303" y="92"/>
                  </a:cubicBezTo>
                  <a:cubicBezTo>
                    <a:pt x="303" y="90"/>
                    <a:pt x="303" y="90"/>
                    <a:pt x="303" y="90"/>
                  </a:cubicBezTo>
                  <a:cubicBezTo>
                    <a:pt x="303" y="87"/>
                    <a:pt x="303" y="87"/>
                    <a:pt x="303" y="87"/>
                  </a:cubicBezTo>
                  <a:cubicBezTo>
                    <a:pt x="303" y="85"/>
                    <a:pt x="303" y="85"/>
                    <a:pt x="303" y="85"/>
                  </a:cubicBezTo>
                  <a:cubicBezTo>
                    <a:pt x="304" y="82"/>
                    <a:pt x="304" y="82"/>
                    <a:pt x="304" y="82"/>
                  </a:cubicBezTo>
                  <a:cubicBezTo>
                    <a:pt x="305" y="81"/>
                    <a:pt x="305" y="81"/>
                    <a:pt x="305" y="81"/>
                  </a:cubicBezTo>
                  <a:cubicBezTo>
                    <a:pt x="304" y="80"/>
                    <a:pt x="304" y="80"/>
                    <a:pt x="304" y="80"/>
                  </a:cubicBezTo>
                  <a:cubicBezTo>
                    <a:pt x="303" y="80"/>
                    <a:pt x="303" y="80"/>
                    <a:pt x="303" y="80"/>
                  </a:cubicBezTo>
                  <a:cubicBezTo>
                    <a:pt x="305" y="78"/>
                    <a:pt x="305" y="78"/>
                    <a:pt x="305" y="78"/>
                  </a:cubicBezTo>
                  <a:cubicBezTo>
                    <a:pt x="302" y="74"/>
                    <a:pt x="302" y="74"/>
                    <a:pt x="302" y="74"/>
                  </a:cubicBezTo>
                  <a:cubicBezTo>
                    <a:pt x="300" y="72"/>
                    <a:pt x="300" y="72"/>
                    <a:pt x="300" y="72"/>
                  </a:cubicBezTo>
                  <a:cubicBezTo>
                    <a:pt x="299" y="72"/>
                    <a:pt x="299" y="72"/>
                    <a:pt x="299" y="72"/>
                  </a:cubicBezTo>
                  <a:cubicBezTo>
                    <a:pt x="296" y="72"/>
                    <a:pt x="296" y="72"/>
                    <a:pt x="296" y="72"/>
                  </a:cubicBezTo>
                  <a:cubicBezTo>
                    <a:pt x="295" y="73"/>
                    <a:pt x="295" y="73"/>
                    <a:pt x="295" y="73"/>
                  </a:cubicBezTo>
                  <a:cubicBezTo>
                    <a:pt x="294" y="74"/>
                    <a:pt x="294" y="74"/>
                    <a:pt x="294" y="74"/>
                  </a:cubicBezTo>
                  <a:cubicBezTo>
                    <a:pt x="293" y="72"/>
                    <a:pt x="293" y="72"/>
                    <a:pt x="293" y="72"/>
                  </a:cubicBezTo>
                  <a:cubicBezTo>
                    <a:pt x="292" y="72"/>
                    <a:pt x="292" y="72"/>
                    <a:pt x="292" y="72"/>
                  </a:cubicBezTo>
                  <a:cubicBezTo>
                    <a:pt x="292" y="70"/>
                    <a:pt x="292" y="70"/>
                    <a:pt x="292" y="70"/>
                  </a:cubicBezTo>
                  <a:cubicBezTo>
                    <a:pt x="290" y="69"/>
                    <a:pt x="290" y="69"/>
                    <a:pt x="290" y="69"/>
                  </a:cubicBezTo>
                  <a:cubicBezTo>
                    <a:pt x="289" y="70"/>
                    <a:pt x="289" y="70"/>
                    <a:pt x="289" y="70"/>
                  </a:cubicBezTo>
                  <a:cubicBezTo>
                    <a:pt x="288" y="69"/>
                    <a:pt x="288" y="69"/>
                    <a:pt x="288" y="69"/>
                  </a:cubicBezTo>
                  <a:cubicBezTo>
                    <a:pt x="287" y="68"/>
                    <a:pt x="287" y="68"/>
                    <a:pt x="287" y="68"/>
                  </a:cubicBezTo>
                  <a:cubicBezTo>
                    <a:pt x="286" y="69"/>
                    <a:pt x="286" y="69"/>
                    <a:pt x="286" y="69"/>
                  </a:cubicBezTo>
                  <a:cubicBezTo>
                    <a:pt x="286" y="68"/>
                    <a:pt x="286" y="68"/>
                    <a:pt x="286" y="68"/>
                  </a:cubicBezTo>
                  <a:cubicBezTo>
                    <a:pt x="285" y="67"/>
                    <a:pt x="285" y="67"/>
                    <a:pt x="285" y="67"/>
                  </a:cubicBezTo>
                  <a:cubicBezTo>
                    <a:pt x="284" y="66"/>
                    <a:pt x="284" y="66"/>
                    <a:pt x="284" y="66"/>
                  </a:cubicBezTo>
                  <a:cubicBezTo>
                    <a:pt x="283" y="67"/>
                    <a:pt x="283" y="67"/>
                    <a:pt x="283" y="67"/>
                  </a:cubicBezTo>
                  <a:cubicBezTo>
                    <a:pt x="280" y="66"/>
                    <a:pt x="280" y="66"/>
                    <a:pt x="280" y="66"/>
                  </a:cubicBezTo>
                  <a:cubicBezTo>
                    <a:pt x="277" y="64"/>
                    <a:pt x="277" y="64"/>
                    <a:pt x="277" y="64"/>
                  </a:cubicBezTo>
                  <a:cubicBezTo>
                    <a:pt x="276" y="64"/>
                    <a:pt x="276" y="64"/>
                    <a:pt x="276" y="64"/>
                  </a:cubicBezTo>
                  <a:cubicBezTo>
                    <a:pt x="276" y="65"/>
                    <a:pt x="276" y="65"/>
                    <a:pt x="276" y="65"/>
                  </a:cubicBezTo>
                  <a:cubicBezTo>
                    <a:pt x="274" y="64"/>
                    <a:pt x="274" y="64"/>
                    <a:pt x="274" y="64"/>
                  </a:cubicBezTo>
                  <a:cubicBezTo>
                    <a:pt x="273" y="64"/>
                    <a:pt x="273" y="64"/>
                    <a:pt x="273" y="64"/>
                  </a:cubicBezTo>
                  <a:cubicBezTo>
                    <a:pt x="272" y="65"/>
                    <a:pt x="272" y="65"/>
                    <a:pt x="272" y="65"/>
                  </a:cubicBezTo>
                  <a:cubicBezTo>
                    <a:pt x="271" y="65"/>
                    <a:pt x="271" y="65"/>
                    <a:pt x="271" y="65"/>
                  </a:cubicBezTo>
                  <a:cubicBezTo>
                    <a:pt x="271" y="64"/>
                    <a:pt x="271" y="64"/>
                    <a:pt x="271" y="64"/>
                  </a:cubicBezTo>
                  <a:cubicBezTo>
                    <a:pt x="269" y="64"/>
                    <a:pt x="269" y="64"/>
                    <a:pt x="269" y="64"/>
                  </a:cubicBezTo>
                  <a:cubicBezTo>
                    <a:pt x="267" y="65"/>
                    <a:pt x="267" y="65"/>
                    <a:pt x="267" y="65"/>
                  </a:cubicBezTo>
                  <a:cubicBezTo>
                    <a:pt x="265" y="67"/>
                    <a:pt x="265" y="67"/>
                    <a:pt x="265" y="67"/>
                  </a:cubicBezTo>
                  <a:cubicBezTo>
                    <a:pt x="266" y="68"/>
                    <a:pt x="266" y="68"/>
                    <a:pt x="266" y="68"/>
                  </a:cubicBezTo>
                  <a:cubicBezTo>
                    <a:pt x="263" y="70"/>
                    <a:pt x="263" y="70"/>
                    <a:pt x="263" y="70"/>
                  </a:cubicBezTo>
                  <a:cubicBezTo>
                    <a:pt x="260" y="72"/>
                    <a:pt x="260" y="72"/>
                    <a:pt x="260" y="72"/>
                  </a:cubicBezTo>
                  <a:cubicBezTo>
                    <a:pt x="257" y="74"/>
                    <a:pt x="257" y="74"/>
                    <a:pt x="257" y="74"/>
                  </a:cubicBezTo>
                  <a:cubicBezTo>
                    <a:pt x="255" y="76"/>
                    <a:pt x="255" y="76"/>
                    <a:pt x="255" y="76"/>
                  </a:cubicBezTo>
                  <a:cubicBezTo>
                    <a:pt x="254" y="79"/>
                    <a:pt x="254" y="79"/>
                    <a:pt x="254" y="79"/>
                  </a:cubicBezTo>
                  <a:cubicBezTo>
                    <a:pt x="253" y="82"/>
                    <a:pt x="253" y="82"/>
                    <a:pt x="253" y="82"/>
                  </a:cubicBezTo>
                  <a:cubicBezTo>
                    <a:pt x="252" y="83"/>
                    <a:pt x="252" y="83"/>
                    <a:pt x="252" y="83"/>
                  </a:cubicBezTo>
                  <a:cubicBezTo>
                    <a:pt x="251" y="85"/>
                    <a:pt x="251" y="85"/>
                    <a:pt x="251" y="85"/>
                  </a:cubicBezTo>
                  <a:cubicBezTo>
                    <a:pt x="251" y="86"/>
                    <a:pt x="251" y="86"/>
                    <a:pt x="251" y="86"/>
                  </a:cubicBezTo>
                  <a:cubicBezTo>
                    <a:pt x="251" y="89"/>
                    <a:pt x="251" y="89"/>
                    <a:pt x="251" y="89"/>
                  </a:cubicBezTo>
                  <a:cubicBezTo>
                    <a:pt x="251" y="92"/>
                    <a:pt x="251" y="92"/>
                    <a:pt x="251" y="92"/>
                  </a:cubicBezTo>
                  <a:cubicBezTo>
                    <a:pt x="250" y="90"/>
                    <a:pt x="250" y="90"/>
                    <a:pt x="250" y="90"/>
                  </a:cubicBezTo>
                  <a:cubicBezTo>
                    <a:pt x="249" y="88"/>
                    <a:pt x="249" y="88"/>
                    <a:pt x="249" y="88"/>
                  </a:cubicBezTo>
                  <a:cubicBezTo>
                    <a:pt x="249" y="86"/>
                    <a:pt x="249" y="86"/>
                    <a:pt x="249" y="86"/>
                  </a:cubicBezTo>
                  <a:cubicBezTo>
                    <a:pt x="250" y="84"/>
                    <a:pt x="250" y="84"/>
                    <a:pt x="250" y="84"/>
                  </a:cubicBezTo>
                  <a:cubicBezTo>
                    <a:pt x="252" y="83"/>
                    <a:pt x="252" y="83"/>
                    <a:pt x="252" y="83"/>
                  </a:cubicBezTo>
                  <a:cubicBezTo>
                    <a:pt x="252" y="80"/>
                    <a:pt x="252" y="80"/>
                    <a:pt x="252" y="80"/>
                  </a:cubicBezTo>
                  <a:cubicBezTo>
                    <a:pt x="253" y="78"/>
                    <a:pt x="253" y="78"/>
                    <a:pt x="253" y="78"/>
                  </a:cubicBezTo>
                  <a:cubicBezTo>
                    <a:pt x="252" y="76"/>
                    <a:pt x="252" y="76"/>
                    <a:pt x="252" y="76"/>
                  </a:cubicBezTo>
                  <a:cubicBezTo>
                    <a:pt x="251" y="76"/>
                    <a:pt x="251" y="76"/>
                    <a:pt x="251" y="76"/>
                  </a:cubicBezTo>
                  <a:cubicBezTo>
                    <a:pt x="249" y="77"/>
                    <a:pt x="249" y="77"/>
                    <a:pt x="249" y="77"/>
                  </a:cubicBezTo>
                  <a:cubicBezTo>
                    <a:pt x="246" y="76"/>
                    <a:pt x="246" y="76"/>
                    <a:pt x="246" y="76"/>
                  </a:cubicBezTo>
                  <a:cubicBezTo>
                    <a:pt x="244" y="77"/>
                    <a:pt x="244" y="77"/>
                    <a:pt x="244" y="77"/>
                  </a:cubicBezTo>
                  <a:cubicBezTo>
                    <a:pt x="242" y="77"/>
                    <a:pt x="242" y="77"/>
                    <a:pt x="242" y="77"/>
                  </a:cubicBezTo>
                  <a:cubicBezTo>
                    <a:pt x="241" y="76"/>
                    <a:pt x="241" y="76"/>
                    <a:pt x="241" y="76"/>
                  </a:cubicBezTo>
                  <a:cubicBezTo>
                    <a:pt x="242" y="76"/>
                    <a:pt x="242" y="76"/>
                    <a:pt x="242" y="76"/>
                  </a:cubicBezTo>
                  <a:cubicBezTo>
                    <a:pt x="244" y="75"/>
                    <a:pt x="244" y="75"/>
                    <a:pt x="244" y="75"/>
                  </a:cubicBezTo>
                  <a:cubicBezTo>
                    <a:pt x="246" y="74"/>
                    <a:pt x="246" y="74"/>
                    <a:pt x="246" y="74"/>
                  </a:cubicBezTo>
                  <a:cubicBezTo>
                    <a:pt x="249" y="75"/>
                    <a:pt x="249" y="75"/>
                    <a:pt x="249" y="75"/>
                  </a:cubicBezTo>
                  <a:cubicBezTo>
                    <a:pt x="250" y="75"/>
                    <a:pt x="250" y="75"/>
                    <a:pt x="250" y="75"/>
                  </a:cubicBezTo>
                  <a:cubicBezTo>
                    <a:pt x="252" y="72"/>
                    <a:pt x="252" y="72"/>
                    <a:pt x="252" y="72"/>
                  </a:cubicBezTo>
                  <a:cubicBezTo>
                    <a:pt x="253" y="72"/>
                    <a:pt x="253" y="72"/>
                    <a:pt x="253" y="72"/>
                  </a:cubicBezTo>
                  <a:cubicBezTo>
                    <a:pt x="254" y="73"/>
                    <a:pt x="254" y="73"/>
                    <a:pt x="254" y="73"/>
                  </a:cubicBezTo>
                  <a:cubicBezTo>
                    <a:pt x="255" y="73"/>
                    <a:pt x="255" y="73"/>
                    <a:pt x="255" y="73"/>
                  </a:cubicBezTo>
                  <a:cubicBezTo>
                    <a:pt x="257" y="72"/>
                    <a:pt x="257" y="72"/>
                    <a:pt x="257" y="72"/>
                  </a:cubicBezTo>
                  <a:cubicBezTo>
                    <a:pt x="260" y="71"/>
                    <a:pt x="260" y="71"/>
                    <a:pt x="260" y="71"/>
                  </a:cubicBezTo>
                  <a:cubicBezTo>
                    <a:pt x="260" y="68"/>
                    <a:pt x="260" y="68"/>
                    <a:pt x="260" y="68"/>
                  </a:cubicBezTo>
                  <a:cubicBezTo>
                    <a:pt x="262" y="65"/>
                    <a:pt x="262" y="65"/>
                    <a:pt x="262" y="65"/>
                  </a:cubicBezTo>
                  <a:cubicBezTo>
                    <a:pt x="262" y="63"/>
                    <a:pt x="262" y="63"/>
                    <a:pt x="262" y="63"/>
                  </a:cubicBezTo>
                  <a:cubicBezTo>
                    <a:pt x="263" y="62"/>
                    <a:pt x="263" y="62"/>
                    <a:pt x="263" y="62"/>
                  </a:cubicBezTo>
                  <a:cubicBezTo>
                    <a:pt x="264" y="60"/>
                    <a:pt x="264" y="60"/>
                    <a:pt x="264" y="60"/>
                  </a:cubicBezTo>
                  <a:cubicBezTo>
                    <a:pt x="261" y="59"/>
                    <a:pt x="261" y="59"/>
                    <a:pt x="261" y="59"/>
                  </a:cubicBezTo>
                  <a:cubicBezTo>
                    <a:pt x="258" y="57"/>
                    <a:pt x="258" y="57"/>
                    <a:pt x="258" y="57"/>
                  </a:cubicBezTo>
                  <a:cubicBezTo>
                    <a:pt x="256" y="57"/>
                    <a:pt x="256" y="57"/>
                    <a:pt x="256" y="57"/>
                  </a:cubicBezTo>
                  <a:cubicBezTo>
                    <a:pt x="253" y="59"/>
                    <a:pt x="253" y="59"/>
                    <a:pt x="253" y="59"/>
                  </a:cubicBezTo>
                  <a:cubicBezTo>
                    <a:pt x="251" y="59"/>
                    <a:pt x="251" y="59"/>
                    <a:pt x="251" y="59"/>
                  </a:cubicBezTo>
                  <a:cubicBezTo>
                    <a:pt x="247" y="58"/>
                    <a:pt x="247" y="58"/>
                    <a:pt x="247" y="58"/>
                  </a:cubicBezTo>
                  <a:cubicBezTo>
                    <a:pt x="243" y="58"/>
                    <a:pt x="243" y="58"/>
                    <a:pt x="243" y="58"/>
                  </a:cubicBezTo>
                  <a:cubicBezTo>
                    <a:pt x="241" y="61"/>
                    <a:pt x="241" y="61"/>
                    <a:pt x="241" y="61"/>
                  </a:cubicBezTo>
                  <a:cubicBezTo>
                    <a:pt x="241" y="62"/>
                    <a:pt x="241" y="62"/>
                    <a:pt x="241" y="62"/>
                  </a:cubicBezTo>
                  <a:cubicBezTo>
                    <a:pt x="242" y="62"/>
                    <a:pt x="242" y="62"/>
                    <a:pt x="242" y="62"/>
                  </a:cubicBezTo>
                  <a:cubicBezTo>
                    <a:pt x="242" y="63"/>
                    <a:pt x="242" y="63"/>
                    <a:pt x="242" y="63"/>
                  </a:cubicBezTo>
                  <a:cubicBezTo>
                    <a:pt x="241" y="64"/>
                    <a:pt x="241" y="64"/>
                    <a:pt x="241" y="64"/>
                  </a:cubicBezTo>
                  <a:cubicBezTo>
                    <a:pt x="240" y="64"/>
                    <a:pt x="240" y="64"/>
                    <a:pt x="240" y="64"/>
                  </a:cubicBezTo>
                  <a:cubicBezTo>
                    <a:pt x="239" y="66"/>
                    <a:pt x="239" y="66"/>
                    <a:pt x="239" y="66"/>
                  </a:cubicBezTo>
                  <a:cubicBezTo>
                    <a:pt x="239" y="64"/>
                    <a:pt x="239" y="64"/>
                    <a:pt x="239" y="64"/>
                  </a:cubicBezTo>
                  <a:cubicBezTo>
                    <a:pt x="238" y="64"/>
                    <a:pt x="238" y="64"/>
                    <a:pt x="238" y="64"/>
                  </a:cubicBezTo>
                  <a:cubicBezTo>
                    <a:pt x="236" y="65"/>
                    <a:pt x="236" y="65"/>
                    <a:pt x="236" y="65"/>
                  </a:cubicBezTo>
                  <a:cubicBezTo>
                    <a:pt x="233" y="68"/>
                    <a:pt x="233" y="68"/>
                    <a:pt x="233" y="68"/>
                  </a:cubicBezTo>
                  <a:cubicBezTo>
                    <a:pt x="230" y="72"/>
                    <a:pt x="230" y="72"/>
                    <a:pt x="230" y="72"/>
                  </a:cubicBezTo>
                  <a:cubicBezTo>
                    <a:pt x="232" y="68"/>
                    <a:pt x="232" y="68"/>
                    <a:pt x="232" y="68"/>
                  </a:cubicBezTo>
                  <a:cubicBezTo>
                    <a:pt x="232" y="66"/>
                    <a:pt x="232" y="66"/>
                    <a:pt x="232" y="66"/>
                  </a:cubicBezTo>
                  <a:cubicBezTo>
                    <a:pt x="233" y="65"/>
                    <a:pt x="233" y="65"/>
                    <a:pt x="233" y="65"/>
                  </a:cubicBezTo>
                  <a:cubicBezTo>
                    <a:pt x="233" y="64"/>
                    <a:pt x="233" y="64"/>
                    <a:pt x="233" y="64"/>
                  </a:cubicBezTo>
                  <a:cubicBezTo>
                    <a:pt x="232" y="64"/>
                    <a:pt x="232" y="64"/>
                    <a:pt x="232" y="64"/>
                  </a:cubicBezTo>
                  <a:cubicBezTo>
                    <a:pt x="230" y="65"/>
                    <a:pt x="230" y="65"/>
                    <a:pt x="230" y="65"/>
                  </a:cubicBezTo>
                  <a:cubicBezTo>
                    <a:pt x="229" y="68"/>
                    <a:pt x="229" y="68"/>
                    <a:pt x="229" y="68"/>
                  </a:cubicBezTo>
                  <a:cubicBezTo>
                    <a:pt x="228" y="70"/>
                    <a:pt x="228" y="70"/>
                    <a:pt x="228" y="70"/>
                  </a:cubicBezTo>
                  <a:cubicBezTo>
                    <a:pt x="226" y="71"/>
                    <a:pt x="226" y="71"/>
                    <a:pt x="226" y="71"/>
                  </a:cubicBezTo>
                  <a:cubicBezTo>
                    <a:pt x="228" y="68"/>
                    <a:pt x="228" y="68"/>
                    <a:pt x="228" y="68"/>
                  </a:cubicBezTo>
                  <a:cubicBezTo>
                    <a:pt x="228" y="66"/>
                    <a:pt x="228" y="66"/>
                    <a:pt x="228" y="66"/>
                  </a:cubicBezTo>
                  <a:cubicBezTo>
                    <a:pt x="232" y="61"/>
                    <a:pt x="232" y="61"/>
                    <a:pt x="232" y="61"/>
                  </a:cubicBezTo>
                  <a:cubicBezTo>
                    <a:pt x="233" y="58"/>
                    <a:pt x="233" y="58"/>
                    <a:pt x="233" y="58"/>
                  </a:cubicBezTo>
                  <a:cubicBezTo>
                    <a:pt x="234" y="56"/>
                    <a:pt x="234" y="56"/>
                    <a:pt x="234" y="56"/>
                  </a:cubicBezTo>
                  <a:cubicBezTo>
                    <a:pt x="236" y="55"/>
                    <a:pt x="236" y="55"/>
                    <a:pt x="236" y="55"/>
                  </a:cubicBezTo>
                  <a:cubicBezTo>
                    <a:pt x="238" y="54"/>
                    <a:pt x="238" y="54"/>
                    <a:pt x="238" y="54"/>
                  </a:cubicBezTo>
                  <a:cubicBezTo>
                    <a:pt x="240" y="53"/>
                    <a:pt x="240" y="53"/>
                    <a:pt x="240" y="53"/>
                  </a:cubicBezTo>
                  <a:cubicBezTo>
                    <a:pt x="242" y="50"/>
                    <a:pt x="242" y="50"/>
                    <a:pt x="242" y="50"/>
                  </a:cubicBezTo>
                  <a:cubicBezTo>
                    <a:pt x="246" y="45"/>
                    <a:pt x="246" y="45"/>
                    <a:pt x="246" y="45"/>
                  </a:cubicBezTo>
                  <a:cubicBezTo>
                    <a:pt x="247" y="44"/>
                    <a:pt x="247" y="44"/>
                    <a:pt x="247" y="44"/>
                  </a:cubicBezTo>
                  <a:cubicBezTo>
                    <a:pt x="248" y="43"/>
                    <a:pt x="248" y="43"/>
                    <a:pt x="248" y="43"/>
                  </a:cubicBezTo>
                  <a:cubicBezTo>
                    <a:pt x="247" y="42"/>
                    <a:pt x="247" y="42"/>
                    <a:pt x="247" y="42"/>
                  </a:cubicBezTo>
                  <a:cubicBezTo>
                    <a:pt x="247" y="41"/>
                    <a:pt x="247" y="41"/>
                    <a:pt x="247" y="41"/>
                  </a:cubicBezTo>
                  <a:cubicBezTo>
                    <a:pt x="248" y="40"/>
                    <a:pt x="248" y="40"/>
                    <a:pt x="248" y="40"/>
                  </a:cubicBezTo>
                  <a:cubicBezTo>
                    <a:pt x="248" y="38"/>
                    <a:pt x="248" y="38"/>
                    <a:pt x="248" y="38"/>
                  </a:cubicBezTo>
                  <a:cubicBezTo>
                    <a:pt x="246" y="37"/>
                    <a:pt x="246" y="37"/>
                    <a:pt x="246" y="37"/>
                  </a:cubicBezTo>
                  <a:cubicBezTo>
                    <a:pt x="244" y="37"/>
                    <a:pt x="244" y="37"/>
                    <a:pt x="244" y="37"/>
                  </a:cubicBezTo>
                  <a:cubicBezTo>
                    <a:pt x="243" y="37"/>
                    <a:pt x="243" y="37"/>
                    <a:pt x="243" y="37"/>
                  </a:cubicBezTo>
                  <a:cubicBezTo>
                    <a:pt x="242" y="36"/>
                    <a:pt x="242" y="36"/>
                    <a:pt x="242" y="36"/>
                  </a:cubicBezTo>
                  <a:cubicBezTo>
                    <a:pt x="241" y="32"/>
                    <a:pt x="241" y="32"/>
                    <a:pt x="241" y="32"/>
                  </a:cubicBezTo>
                  <a:cubicBezTo>
                    <a:pt x="238" y="26"/>
                    <a:pt x="238" y="26"/>
                    <a:pt x="238" y="26"/>
                  </a:cubicBezTo>
                  <a:cubicBezTo>
                    <a:pt x="236" y="23"/>
                    <a:pt x="236" y="23"/>
                    <a:pt x="236" y="23"/>
                  </a:cubicBezTo>
                  <a:cubicBezTo>
                    <a:pt x="235" y="19"/>
                    <a:pt x="235" y="19"/>
                    <a:pt x="235" y="19"/>
                  </a:cubicBezTo>
                  <a:cubicBezTo>
                    <a:pt x="235" y="17"/>
                    <a:pt x="235" y="17"/>
                    <a:pt x="235" y="17"/>
                  </a:cubicBezTo>
                  <a:lnTo>
                    <a:pt x="234" y="15"/>
                  </a:lnTo>
                  <a:close/>
                </a:path>
              </a:pathLst>
            </a:custGeom>
            <a:solidFill>
              <a:srgbClr val="E4E4E4"/>
            </a:solidFill>
            <a:ln cap="flat" cmpd="sng" w="12700">
              <a:solidFill>
                <a:schemeClr val="lt1"/>
              </a:solidFill>
              <a:prstDash val="solid"/>
              <a:round/>
              <a:headEnd len="sm" w="sm" type="none"/>
              <a:tailEnd len="sm" w="sm" type="none"/>
            </a:ln>
            <a:effectLst>
              <a:outerShdw blurRad="190500" rotWithShape="0" algn="ctr">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8" name="Google Shape;468;p32"/>
            <p:cNvSpPr/>
            <p:nvPr/>
          </p:nvSpPr>
          <p:spPr>
            <a:xfrm>
              <a:off x="3757254" y="2777310"/>
              <a:ext cx="127957" cy="185317"/>
            </a:xfrm>
            <a:custGeom>
              <a:rect b="b" l="l" r="r" t="t"/>
              <a:pathLst>
                <a:path extrusionOk="0" h="84" w="58">
                  <a:moveTo>
                    <a:pt x="0" y="66"/>
                  </a:moveTo>
                  <a:lnTo>
                    <a:pt x="2" y="68"/>
                  </a:lnTo>
                  <a:lnTo>
                    <a:pt x="4" y="72"/>
                  </a:lnTo>
                  <a:lnTo>
                    <a:pt x="4" y="72"/>
                  </a:lnTo>
                  <a:lnTo>
                    <a:pt x="4" y="74"/>
                  </a:lnTo>
                  <a:lnTo>
                    <a:pt x="6" y="78"/>
                  </a:lnTo>
                  <a:lnTo>
                    <a:pt x="10" y="78"/>
                  </a:lnTo>
                  <a:lnTo>
                    <a:pt x="12" y="76"/>
                  </a:lnTo>
                  <a:lnTo>
                    <a:pt x="16" y="74"/>
                  </a:lnTo>
                  <a:lnTo>
                    <a:pt x="18" y="76"/>
                  </a:lnTo>
                  <a:lnTo>
                    <a:pt x="18" y="76"/>
                  </a:lnTo>
                  <a:lnTo>
                    <a:pt x="20" y="78"/>
                  </a:lnTo>
                  <a:lnTo>
                    <a:pt x="20" y="82"/>
                  </a:lnTo>
                  <a:lnTo>
                    <a:pt x="22" y="84"/>
                  </a:lnTo>
                  <a:lnTo>
                    <a:pt x="26" y="82"/>
                  </a:lnTo>
                  <a:lnTo>
                    <a:pt x="26" y="78"/>
                  </a:lnTo>
                  <a:lnTo>
                    <a:pt x="30" y="76"/>
                  </a:lnTo>
                  <a:lnTo>
                    <a:pt x="32" y="76"/>
                  </a:lnTo>
                  <a:lnTo>
                    <a:pt x="36" y="70"/>
                  </a:lnTo>
                  <a:lnTo>
                    <a:pt x="38" y="66"/>
                  </a:lnTo>
                  <a:lnTo>
                    <a:pt x="42" y="56"/>
                  </a:lnTo>
                  <a:lnTo>
                    <a:pt x="42" y="52"/>
                  </a:lnTo>
                  <a:lnTo>
                    <a:pt x="48" y="46"/>
                  </a:lnTo>
                  <a:lnTo>
                    <a:pt x="54" y="40"/>
                  </a:lnTo>
                  <a:lnTo>
                    <a:pt x="54" y="38"/>
                  </a:lnTo>
                  <a:lnTo>
                    <a:pt x="54" y="36"/>
                  </a:lnTo>
                  <a:lnTo>
                    <a:pt x="58" y="32"/>
                  </a:lnTo>
                  <a:lnTo>
                    <a:pt x="58" y="26"/>
                  </a:lnTo>
                  <a:lnTo>
                    <a:pt x="54" y="22"/>
                  </a:lnTo>
                  <a:lnTo>
                    <a:pt x="52" y="24"/>
                  </a:lnTo>
                  <a:lnTo>
                    <a:pt x="50" y="22"/>
                  </a:lnTo>
                  <a:lnTo>
                    <a:pt x="50" y="20"/>
                  </a:lnTo>
                  <a:lnTo>
                    <a:pt x="42" y="12"/>
                  </a:lnTo>
                  <a:lnTo>
                    <a:pt x="40" y="10"/>
                  </a:lnTo>
                  <a:lnTo>
                    <a:pt x="36" y="6"/>
                  </a:lnTo>
                  <a:lnTo>
                    <a:pt x="24" y="4"/>
                  </a:lnTo>
                  <a:lnTo>
                    <a:pt x="18" y="0"/>
                  </a:lnTo>
                  <a:lnTo>
                    <a:pt x="12" y="0"/>
                  </a:lnTo>
                  <a:lnTo>
                    <a:pt x="10" y="2"/>
                  </a:lnTo>
                  <a:lnTo>
                    <a:pt x="6" y="4"/>
                  </a:lnTo>
                  <a:lnTo>
                    <a:pt x="6" y="4"/>
                  </a:lnTo>
                  <a:lnTo>
                    <a:pt x="6" y="4"/>
                  </a:lnTo>
                  <a:lnTo>
                    <a:pt x="4" y="6"/>
                  </a:lnTo>
                  <a:lnTo>
                    <a:pt x="0" y="10"/>
                  </a:lnTo>
                  <a:lnTo>
                    <a:pt x="0" y="16"/>
                  </a:lnTo>
                  <a:lnTo>
                    <a:pt x="2" y="20"/>
                  </a:lnTo>
                  <a:lnTo>
                    <a:pt x="2" y="26"/>
                  </a:lnTo>
                  <a:lnTo>
                    <a:pt x="2" y="28"/>
                  </a:lnTo>
                  <a:lnTo>
                    <a:pt x="6" y="30"/>
                  </a:lnTo>
                  <a:lnTo>
                    <a:pt x="8" y="34"/>
                  </a:lnTo>
                  <a:lnTo>
                    <a:pt x="10" y="38"/>
                  </a:lnTo>
                  <a:lnTo>
                    <a:pt x="10" y="42"/>
                  </a:lnTo>
                  <a:lnTo>
                    <a:pt x="10" y="44"/>
                  </a:lnTo>
                  <a:lnTo>
                    <a:pt x="10" y="48"/>
                  </a:lnTo>
                  <a:lnTo>
                    <a:pt x="8" y="50"/>
                  </a:lnTo>
                  <a:lnTo>
                    <a:pt x="8" y="56"/>
                  </a:lnTo>
                  <a:lnTo>
                    <a:pt x="8" y="58"/>
                  </a:lnTo>
                  <a:lnTo>
                    <a:pt x="8" y="64"/>
                  </a:lnTo>
                  <a:lnTo>
                    <a:pt x="2" y="66"/>
                  </a:lnTo>
                  <a:lnTo>
                    <a:pt x="0" y="66"/>
                  </a:lnTo>
                  <a:close/>
                </a:path>
              </a:pathLst>
            </a:custGeom>
            <a:solidFill>
              <a:srgbClr val="E4E4E4"/>
            </a:solidFill>
            <a:ln cap="flat" cmpd="sng" w="12700">
              <a:solidFill>
                <a:schemeClr val="lt1"/>
              </a:solidFill>
              <a:prstDash val="solid"/>
              <a:round/>
              <a:headEnd len="sm" w="sm" type="none"/>
              <a:tailEnd len="sm" w="sm" type="none"/>
            </a:ln>
            <a:effectLst>
              <a:outerShdw blurRad="190500" rotWithShape="0" algn="ctr">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9" name="Google Shape;469;p32"/>
            <p:cNvSpPr/>
            <p:nvPr/>
          </p:nvSpPr>
          <p:spPr>
            <a:xfrm>
              <a:off x="3598411" y="2755249"/>
              <a:ext cx="180905" cy="202967"/>
            </a:xfrm>
            <a:custGeom>
              <a:rect b="b" l="l" r="r" t="t"/>
              <a:pathLst>
                <a:path extrusionOk="0" h="92" w="82">
                  <a:moveTo>
                    <a:pt x="32" y="88"/>
                  </a:moveTo>
                  <a:lnTo>
                    <a:pt x="34" y="88"/>
                  </a:lnTo>
                  <a:lnTo>
                    <a:pt x="34" y="88"/>
                  </a:lnTo>
                  <a:lnTo>
                    <a:pt x="36" y="90"/>
                  </a:lnTo>
                  <a:lnTo>
                    <a:pt x="42" y="92"/>
                  </a:lnTo>
                  <a:lnTo>
                    <a:pt x="44" y="92"/>
                  </a:lnTo>
                  <a:lnTo>
                    <a:pt x="46" y="90"/>
                  </a:lnTo>
                  <a:lnTo>
                    <a:pt x="44" y="86"/>
                  </a:lnTo>
                  <a:lnTo>
                    <a:pt x="42" y="82"/>
                  </a:lnTo>
                  <a:lnTo>
                    <a:pt x="38" y="80"/>
                  </a:lnTo>
                  <a:lnTo>
                    <a:pt x="40" y="76"/>
                  </a:lnTo>
                  <a:lnTo>
                    <a:pt x="44" y="72"/>
                  </a:lnTo>
                  <a:lnTo>
                    <a:pt x="48" y="74"/>
                  </a:lnTo>
                  <a:lnTo>
                    <a:pt x="56" y="74"/>
                  </a:lnTo>
                  <a:lnTo>
                    <a:pt x="60" y="72"/>
                  </a:lnTo>
                  <a:lnTo>
                    <a:pt x="66" y="72"/>
                  </a:lnTo>
                  <a:lnTo>
                    <a:pt x="70" y="76"/>
                  </a:lnTo>
                  <a:lnTo>
                    <a:pt x="74" y="76"/>
                  </a:lnTo>
                  <a:lnTo>
                    <a:pt x="80" y="74"/>
                  </a:lnTo>
                  <a:lnTo>
                    <a:pt x="80" y="68"/>
                  </a:lnTo>
                  <a:lnTo>
                    <a:pt x="80" y="66"/>
                  </a:lnTo>
                  <a:lnTo>
                    <a:pt x="80" y="60"/>
                  </a:lnTo>
                  <a:lnTo>
                    <a:pt x="82" y="58"/>
                  </a:lnTo>
                  <a:lnTo>
                    <a:pt x="82" y="54"/>
                  </a:lnTo>
                  <a:lnTo>
                    <a:pt x="82" y="52"/>
                  </a:lnTo>
                  <a:lnTo>
                    <a:pt x="82" y="48"/>
                  </a:lnTo>
                  <a:lnTo>
                    <a:pt x="80" y="44"/>
                  </a:lnTo>
                  <a:lnTo>
                    <a:pt x="78" y="40"/>
                  </a:lnTo>
                  <a:lnTo>
                    <a:pt x="74" y="38"/>
                  </a:lnTo>
                  <a:lnTo>
                    <a:pt x="74" y="36"/>
                  </a:lnTo>
                  <a:lnTo>
                    <a:pt x="74" y="30"/>
                  </a:lnTo>
                  <a:lnTo>
                    <a:pt x="72" y="26"/>
                  </a:lnTo>
                  <a:lnTo>
                    <a:pt x="72" y="20"/>
                  </a:lnTo>
                  <a:lnTo>
                    <a:pt x="76" y="16"/>
                  </a:lnTo>
                  <a:lnTo>
                    <a:pt x="78" y="14"/>
                  </a:lnTo>
                  <a:lnTo>
                    <a:pt x="78" y="14"/>
                  </a:lnTo>
                  <a:lnTo>
                    <a:pt x="82" y="10"/>
                  </a:lnTo>
                  <a:lnTo>
                    <a:pt x="82" y="6"/>
                  </a:lnTo>
                  <a:lnTo>
                    <a:pt x="76" y="4"/>
                  </a:lnTo>
                  <a:lnTo>
                    <a:pt x="70" y="4"/>
                  </a:lnTo>
                  <a:lnTo>
                    <a:pt x="62" y="0"/>
                  </a:lnTo>
                  <a:lnTo>
                    <a:pt x="58" y="0"/>
                  </a:lnTo>
                  <a:lnTo>
                    <a:pt x="56" y="2"/>
                  </a:lnTo>
                  <a:lnTo>
                    <a:pt x="48" y="2"/>
                  </a:lnTo>
                  <a:lnTo>
                    <a:pt x="40" y="4"/>
                  </a:lnTo>
                  <a:lnTo>
                    <a:pt x="34" y="2"/>
                  </a:lnTo>
                  <a:lnTo>
                    <a:pt x="24" y="2"/>
                  </a:lnTo>
                  <a:lnTo>
                    <a:pt x="20" y="4"/>
                  </a:lnTo>
                  <a:lnTo>
                    <a:pt x="18" y="8"/>
                  </a:lnTo>
                  <a:lnTo>
                    <a:pt x="18" y="8"/>
                  </a:lnTo>
                  <a:lnTo>
                    <a:pt x="18" y="12"/>
                  </a:lnTo>
                  <a:lnTo>
                    <a:pt x="18" y="16"/>
                  </a:lnTo>
                  <a:lnTo>
                    <a:pt x="14" y="20"/>
                  </a:lnTo>
                  <a:lnTo>
                    <a:pt x="12" y="22"/>
                  </a:lnTo>
                  <a:lnTo>
                    <a:pt x="6" y="22"/>
                  </a:lnTo>
                  <a:lnTo>
                    <a:pt x="4" y="26"/>
                  </a:lnTo>
                  <a:lnTo>
                    <a:pt x="4" y="30"/>
                  </a:lnTo>
                  <a:lnTo>
                    <a:pt x="0" y="40"/>
                  </a:lnTo>
                  <a:lnTo>
                    <a:pt x="0" y="42"/>
                  </a:lnTo>
                  <a:lnTo>
                    <a:pt x="4" y="44"/>
                  </a:lnTo>
                  <a:lnTo>
                    <a:pt x="6" y="46"/>
                  </a:lnTo>
                  <a:lnTo>
                    <a:pt x="6" y="48"/>
                  </a:lnTo>
                  <a:lnTo>
                    <a:pt x="10" y="52"/>
                  </a:lnTo>
                  <a:lnTo>
                    <a:pt x="10" y="54"/>
                  </a:lnTo>
                  <a:lnTo>
                    <a:pt x="12" y="56"/>
                  </a:lnTo>
                  <a:lnTo>
                    <a:pt x="14" y="56"/>
                  </a:lnTo>
                  <a:lnTo>
                    <a:pt x="16" y="58"/>
                  </a:lnTo>
                  <a:lnTo>
                    <a:pt x="18" y="62"/>
                  </a:lnTo>
                  <a:lnTo>
                    <a:pt x="18" y="68"/>
                  </a:lnTo>
                  <a:lnTo>
                    <a:pt x="18" y="72"/>
                  </a:lnTo>
                  <a:lnTo>
                    <a:pt x="20" y="74"/>
                  </a:lnTo>
                  <a:lnTo>
                    <a:pt x="24" y="78"/>
                  </a:lnTo>
                  <a:lnTo>
                    <a:pt x="24" y="80"/>
                  </a:lnTo>
                  <a:lnTo>
                    <a:pt x="28" y="82"/>
                  </a:lnTo>
                  <a:lnTo>
                    <a:pt x="28" y="84"/>
                  </a:lnTo>
                  <a:lnTo>
                    <a:pt x="30" y="86"/>
                  </a:lnTo>
                  <a:lnTo>
                    <a:pt x="32" y="88"/>
                  </a:lnTo>
                  <a:close/>
                </a:path>
              </a:pathLst>
            </a:custGeom>
            <a:solidFill>
              <a:srgbClr val="E4E4E4"/>
            </a:solidFill>
            <a:ln cap="flat" cmpd="sng" w="12700">
              <a:solidFill>
                <a:schemeClr val="lt1"/>
              </a:solidFill>
              <a:prstDash val="solid"/>
              <a:round/>
              <a:headEnd len="sm" w="sm" type="none"/>
              <a:tailEnd len="sm" w="sm" type="none"/>
            </a:ln>
            <a:effectLst>
              <a:outerShdw blurRad="190500" rotWithShape="0" algn="ctr">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0" name="Google Shape;470;p32"/>
            <p:cNvSpPr/>
            <p:nvPr/>
          </p:nvSpPr>
          <p:spPr>
            <a:xfrm>
              <a:off x="3437360" y="2642734"/>
              <a:ext cx="231647" cy="346368"/>
            </a:xfrm>
            <a:custGeom>
              <a:rect b="b" l="l" r="r" t="t"/>
              <a:pathLst>
                <a:path extrusionOk="0" h="157" w="105">
                  <a:moveTo>
                    <a:pt x="17" y="69"/>
                  </a:moveTo>
                  <a:lnTo>
                    <a:pt x="19" y="69"/>
                  </a:lnTo>
                  <a:lnTo>
                    <a:pt x="21" y="71"/>
                  </a:lnTo>
                  <a:lnTo>
                    <a:pt x="23" y="69"/>
                  </a:lnTo>
                  <a:lnTo>
                    <a:pt x="27" y="71"/>
                  </a:lnTo>
                  <a:lnTo>
                    <a:pt x="31" y="75"/>
                  </a:lnTo>
                  <a:lnTo>
                    <a:pt x="31" y="81"/>
                  </a:lnTo>
                  <a:lnTo>
                    <a:pt x="29" y="85"/>
                  </a:lnTo>
                  <a:lnTo>
                    <a:pt x="27" y="87"/>
                  </a:lnTo>
                  <a:lnTo>
                    <a:pt x="31" y="89"/>
                  </a:lnTo>
                  <a:lnTo>
                    <a:pt x="35" y="89"/>
                  </a:lnTo>
                  <a:lnTo>
                    <a:pt x="35" y="91"/>
                  </a:lnTo>
                  <a:lnTo>
                    <a:pt x="37" y="95"/>
                  </a:lnTo>
                  <a:lnTo>
                    <a:pt x="41" y="93"/>
                  </a:lnTo>
                  <a:lnTo>
                    <a:pt x="41" y="97"/>
                  </a:lnTo>
                  <a:lnTo>
                    <a:pt x="37" y="101"/>
                  </a:lnTo>
                  <a:lnTo>
                    <a:pt x="37" y="107"/>
                  </a:lnTo>
                  <a:lnTo>
                    <a:pt x="33" y="113"/>
                  </a:lnTo>
                  <a:lnTo>
                    <a:pt x="33" y="117"/>
                  </a:lnTo>
                  <a:lnTo>
                    <a:pt x="31" y="121"/>
                  </a:lnTo>
                  <a:lnTo>
                    <a:pt x="31" y="125"/>
                  </a:lnTo>
                  <a:lnTo>
                    <a:pt x="31" y="127"/>
                  </a:lnTo>
                  <a:lnTo>
                    <a:pt x="31" y="129"/>
                  </a:lnTo>
                  <a:lnTo>
                    <a:pt x="31" y="133"/>
                  </a:lnTo>
                  <a:lnTo>
                    <a:pt x="35" y="137"/>
                  </a:lnTo>
                  <a:lnTo>
                    <a:pt x="39" y="141"/>
                  </a:lnTo>
                  <a:lnTo>
                    <a:pt x="39" y="145"/>
                  </a:lnTo>
                  <a:lnTo>
                    <a:pt x="43" y="149"/>
                  </a:lnTo>
                  <a:lnTo>
                    <a:pt x="51" y="155"/>
                  </a:lnTo>
                  <a:lnTo>
                    <a:pt x="55" y="157"/>
                  </a:lnTo>
                  <a:lnTo>
                    <a:pt x="57" y="153"/>
                  </a:lnTo>
                  <a:lnTo>
                    <a:pt x="59" y="153"/>
                  </a:lnTo>
                  <a:lnTo>
                    <a:pt x="61" y="155"/>
                  </a:lnTo>
                  <a:lnTo>
                    <a:pt x="65" y="153"/>
                  </a:lnTo>
                  <a:lnTo>
                    <a:pt x="67" y="151"/>
                  </a:lnTo>
                  <a:lnTo>
                    <a:pt x="69" y="149"/>
                  </a:lnTo>
                  <a:lnTo>
                    <a:pt x="73" y="147"/>
                  </a:lnTo>
                  <a:lnTo>
                    <a:pt x="81" y="147"/>
                  </a:lnTo>
                  <a:lnTo>
                    <a:pt x="83" y="141"/>
                  </a:lnTo>
                  <a:lnTo>
                    <a:pt x="87" y="139"/>
                  </a:lnTo>
                  <a:lnTo>
                    <a:pt x="93" y="139"/>
                  </a:lnTo>
                  <a:lnTo>
                    <a:pt x="95" y="141"/>
                  </a:lnTo>
                  <a:lnTo>
                    <a:pt x="99" y="139"/>
                  </a:lnTo>
                  <a:lnTo>
                    <a:pt x="105" y="139"/>
                  </a:lnTo>
                  <a:lnTo>
                    <a:pt x="103" y="137"/>
                  </a:lnTo>
                  <a:lnTo>
                    <a:pt x="101" y="135"/>
                  </a:lnTo>
                  <a:lnTo>
                    <a:pt x="101" y="133"/>
                  </a:lnTo>
                  <a:lnTo>
                    <a:pt x="97" y="131"/>
                  </a:lnTo>
                  <a:lnTo>
                    <a:pt x="97" y="129"/>
                  </a:lnTo>
                  <a:lnTo>
                    <a:pt x="93" y="125"/>
                  </a:lnTo>
                  <a:lnTo>
                    <a:pt x="91" y="123"/>
                  </a:lnTo>
                  <a:lnTo>
                    <a:pt x="91" y="119"/>
                  </a:lnTo>
                  <a:lnTo>
                    <a:pt x="91" y="113"/>
                  </a:lnTo>
                  <a:lnTo>
                    <a:pt x="89" y="109"/>
                  </a:lnTo>
                  <a:lnTo>
                    <a:pt x="87" y="107"/>
                  </a:lnTo>
                  <a:lnTo>
                    <a:pt x="85" y="107"/>
                  </a:lnTo>
                  <a:lnTo>
                    <a:pt x="83" y="105"/>
                  </a:lnTo>
                  <a:lnTo>
                    <a:pt x="83" y="103"/>
                  </a:lnTo>
                  <a:lnTo>
                    <a:pt x="79" y="99"/>
                  </a:lnTo>
                  <a:lnTo>
                    <a:pt x="79" y="97"/>
                  </a:lnTo>
                  <a:lnTo>
                    <a:pt x="77" y="95"/>
                  </a:lnTo>
                  <a:lnTo>
                    <a:pt x="73" y="93"/>
                  </a:lnTo>
                  <a:lnTo>
                    <a:pt x="73" y="91"/>
                  </a:lnTo>
                  <a:lnTo>
                    <a:pt x="77" y="81"/>
                  </a:lnTo>
                  <a:lnTo>
                    <a:pt x="77" y="77"/>
                  </a:lnTo>
                  <a:lnTo>
                    <a:pt x="79" y="73"/>
                  </a:lnTo>
                  <a:lnTo>
                    <a:pt x="85" y="73"/>
                  </a:lnTo>
                  <a:lnTo>
                    <a:pt x="87" y="71"/>
                  </a:lnTo>
                  <a:lnTo>
                    <a:pt x="91" y="67"/>
                  </a:lnTo>
                  <a:lnTo>
                    <a:pt x="91" y="63"/>
                  </a:lnTo>
                  <a:lnTo>
                    <a:pt x="91" y="59"/>
                  </a:lnTo>
                  <a:lnTo>
                    <a:pt x="91" y="59"/>
                  </a:lnTo>
                  <a:lnTo>
                    <a:pt x="91" y="59"/>
                  </a:lnTo>
                  <a:lnTo>
                    <a:pt x="91" y="55"/>
                  </a:lnTo>
                  <a:lnTo>
                    <a:pt x="91" y="51"/>
                  </a:lnTo>
                  <a:lnTo>
                    <a:pt x="89" y="47"/>
                  </a:lnTo>
                  <a:lnTo>
                    <a:pt x="81" y="45"/>
                  </a:lnTo>
                  <a:lnTo>
                    <a:pt x="75" y="37"/>
                  </a:lnTo>
                  <a:lnTo>
                    <a:pt x="71" y="35"/>
                  </a:lnTo>
                  <a:lnTo>
                    <a:pt x="69" y="37"/>
                  </a:lnTo>
                  <a:lnTo>
                    <a:pt x="65" y="37"/>
                  </a:lnTo>
                  <a:lnTo>
                    <a:pt x="61" y="41"/>
                  </a:lnTo>
                  <a:lnTo>
                    <a:pt x="61" y="45"/>
                  </a:lnTo>
                  <a:lnTo>
                    <a:pt x="59" y="39"/>
                  </a:lnTo>
                  <a:lnTo>
                    <a:pt x="61" y="32"/>
                  </a:lnTo>
                  <a:lnTo>
                    <a:pt x="63" y="28"/>
                  </a:lnTo>
                  <a:lnTo>
                    <a:pt x="59" y="22"/>
                  </a:lnTo>
                  <a:lnTo>
                    <a:pt x="57" y="20"/>
                  </a:lnTo>
                  <a:lnTo>
                    <a:pt x="49" y="14"/>
                  </a:lnTo>
                  <a:lnTo>
                    <a:pt x="43" y="8"/>
                  </a:lnTo>
                  <a:lnTo>
                    <a:pt x="43" y="6"/>
                  </a:lnTo>
                  <a:lnTo>
                    <a:pt x="39" y="2"/>
                  </a:lnTo>
                  <a:lnTo>
                    <a:pt x="35" y="0"/>
                  </a:lnTo>
                  <a:lnTo>
                    <a:pt x="33" y="0"/>
                  </a:lnTo>
                  <a:lnTo>
                    <a:pt x="33" y="2"/>
                  </a:lnTo>
                  <a:lnTo>
                    <a:pt x="27" y="8"/>
                  </a:lnTo>
                  <a:lnTo>
                    <a:pt x="23" y="12"/>
                  </a:lnTo>
                  <a:lnTo>
                    <a:pt x="19" y="12"/>
                  </a:lnTo>
                  <a:lnTo>
                    <a:pt x="15" y="18"/>
                  </a:lnTo>
                  <a:lnTo>
                    <a:pt x="15" y="22"/>
                  </a:lnTo>
                  <a:lnTo>
                    <a:pt x="17" y="26"/>
                  </a:lnTo>
                  <a:lnTo>
                    <a:pt x="23" y="26"/>
                  </a:lnTo>
                  <a:lnTo>
                    <a:pt x="27" y="28"/>
                  </a:lnTo>
                  <a:lnTo>
                    <a:pt x="27" y="35"/>
                  </a:lnTo>
                  <a:lnTo>
                    <a:pt x="19" y="37"/>
                  </a:lnTo>
                  <a:lnTo>
                    <a:pt x="15" y="37"/>
                  </a:lnTo>
                  <a:lnTo>
                    <a:pt x="12" y="37"/>
                  </a:lnTo>
                  <a:lnTo>
                    <a:pt x="8" y="37"/>
                  </a:lnTo>
                  <a:lnTo>
                    <a:pt x="6" y="39"/>
                  </a:lnTo>
                  <a:lnTo>
                    <a:pt x="4" y="45"/>
                  </a:lnTo>
                  <a:lnTo>
                    <a:pt x="0" y="49"/>
                  </a:lnTo>
                  <a:lnTo>
                    <a:pt x="2" y="55"/>
                  </a:lnTo>
                  <a:lnTo>
                    <a:pt x="8" y="63"/>
                  </a:lnTo>
                  <a:lnTo>
                    <a:pt x="17" y="69"/>
                  </a:lnTo>
                  <a:lnTo>
                    <a:pt x="17" y="69"/>
                  </a:lnTo>
                  <a:close/>
                </a:path>
              </a:pathLst>
            </a:custGeom>
            <a:solidFill>
              <a:srgbClr val="E4E4E4"/>
            </a:solidFill>
            <a:ln cap="flat" cmpd="sng" w="12700">
              <a:solidFill>
                <a:schemeClr val="lt1"/>
              </a:solidFill>
              <a:prstDash val="solid"/>
              <a:round/>
              <a:headEnd len="sm" w="sm" type="none"/>
              <a:tailEnd len="sm" w="sm" type="none"/>
            </a:ln>
            <a:effectLst>
              <a:outerShdw blurRad="190500" rotWithShape="0" algn="ctr">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1" name="Google Shape;471;p32"/>
            <p:cNvSpPr/>
            <p:nvPr/>
          </p:nvSpPr>
          <p:spPr>
            <a:xfrm>
              <a:off x="2901264" y="2448592"/>
              <a:ext cx="608900" cy="562571"/>
            </a:xfrm>
            <a:custGeom>
              <a:rect b="b" l="l" r="r" t="t"/>
              <a:pathLst>
                <a:path extrusionOk="0" h="127" w="137">
                  <a:moveTo>
                    <a:pt x="63" y="121"/>
                  </a:moveTo>
                  <a:cubicBezTo>
                    <a:pt x="67" y="124"/>
                    <a:pt x="67" y="124"/>
                    <a:pt x="67" y="124"/>
                  </a:cubicBezTo>
                  <a:cubicBezTo>
                    <a:pt x="71" y="127"/>
                    <a:pt x="71" y="127"/>
                    <a:pt x="71" y="127"/>
                  </a:cubicBezTo>
                  <a:cubicBezTo>
                    <a:pt x="73" y="127"/>
                    <a:pt x="73" y="127"/>
                    <a:pt x="73" y="127"/>
                  </a:cubicBezTo>
                  <a:cubicBezTo>
                    <a:pt x="78" y="127"/>
                    <a:pt x="78" y="127"/>
                    <a:pt x="78" y="127"/>
                  </a:cubicBezTo>
                  <a:cubicBezTo>
                    <a:pt x="80" y="124"/>
                    <a:pt x="80" y="124"/>
                    <a:pt x="80" y="124"/>
                  </a:cubicBezTo>
                  <a:cubicBezTo>
                    <a:pt x="84" y="122"/>
                    <a:pt x="84" y="122"/>
                    <a:pt x="84" y="122"/>
                  </a:cubicBezTo>
                  <a:cubicBezTo>
                    <a:pt x="85" y="120"/>
                    <a:pt x="85" y="120"/>
                    <a:pt x="85" y="120"/>
                  </a:cubicBezTo>
                  <a:cubicBezTo>
                    <a:pt x="91" y="117"/>
                    <a:pt x="91" y="117"/>
                    <a:pt x="91" y="117"/>
                  </a:cubicBezTo>
                  <a:cubicBezTo>
                    <a:pt x="92" y="114"/>
                    <a:pt x="92" y="114"/>
                    <a:pt x="92" y="114"/>
                  </a:cubicBezTo>
                  <a:cubicBezTo>
                    <a:pt x="93" y="113"/>
                    <a:pt x="93" y="113"/>
                    <a:pt x="93" y="113"/>
                  </a:cubicBezTo>
                  <a:cubicBezTo>
                    <a:pt x="98" y="112"/>
                    <a:pt x="98" y="112"/>
                    <a:pt x="98" y="112"/>
                  </a:cubicBezTo>
                  <a:cubicBezTo>
                    <a:pt x="100" y="110"/>
                    <a:pt x="100" y="110"/>
                    <a:pt x="100" y="110"/>
                  </a:cubicBezTo>
                  <a:cubicBezTo>
                    <a:pt x="100" y="108"/>
                    <a:pt x="100" y="108"/>
                    <a:pt x="100" y="108"/>
                  </a:cubicBezTo>
                  <a:cubicBezTo>
                    <a:pt x="97" y="108"/>
                    <a:pt x="97" y="108"/>
                    <a:pt x="97" y="108"/>
                  </a:cubicBezTo>
                  <a:cubicBezTo>
                    <a:pt x="94" y="108"/>
                    <a:pt x="94" y="108"/>
                    <a:pt x="94" y="108"/>
                  </a:cubicBezTo>
                  <a:cubicBezTo>
                    <a:pt x="89" y="107"/>
                    <a:pt x="89" y="107"/>
                    <a:pt x="89" y="107"/>
                  </a:cubicBezTo>
                  <a:cubicBezTo>
                    <a:pt x="90" y="103"/>
                    <a:pt x="90" y="103"/>
                    <a:pt x="90" y="103"/>
                  </a:cubicBezTo>
                  <a:cubicBezTo>
                    <a:pt x="89" y="101"/>
                    <a:pt x="89" y="101"/>
                    <a:pt x="89" y="101"/>
                  </a:cubicBezTo>
                  <a:cubicBezTo>
                    <a:pt x="91" y="97"/>
                    <a:pt x="91" y="97"/>
                    <a:pt x="91" y="97"/>
                  </a:cubicBezTo>
                  <a:cubicBezTo>
                    <a:pt x="91" y="95"/>
                    <a:pt x="91" y="95"/>
                    <a:pt x="91" y="95"/>
                  </a:cubicBezTo>
                  <a:cubicBezTo>
                    <a:pt x="88" y="93"/>
                    <a:pt x="88" y="93"/>
                    <a:pt x="88" y="93"/>
                  </a:cubicBezTo>
                  <a:cubicBezTo>
                    <a:pt x="86" y="92"/>
                    <a:pt x="86" y="92"/>
                    <a:pt x="86" y="92"/>
                  </a:cubicBezTo>
                  <a:cubicBezTo>
                    <a:pt x="85" y="89"/>
                    <a:pt x="85" y="89"/>
                    <a:pt x="85" y="89"/>
                  </a:cubicBezTo>
                  <a:cubicBezTo>
                    <a:pt x="88" y="90"/>
                    <a:pt x="88" y="90"/>
                    <a:pt x="88" y="90"/>
                  </a:cubicBezTo>
                  <a:cubicBezTo>
                    <a:pt x="91" y="91"/>
                    <a:pt x="91" y="91"/>
                    <a:pt x="91" y="91"/>
                  </a:cubicBezTo>
                  <a:cubicBezTo>
                    <a:pt x="94" y="92"/>
                    <a:pt x="94" y="92"/>
                    <a:pt x="94" y="92"/>
                  </a:cubicBezTo>
                  <a:cubicBezTo>
                    <a:pt x="98" y="92"/>
                    <a:pt x="98" y="92"/>
                    <a:pt x="98" y="92"/>
                  </a:cubicBezTo>
                  <a:cubicBezTo>
                    <a:pt x="103" y="92"/>
                    <a:pt x="103" y="92"/>
                    <a:pt x="103" y="92"/>
                  </a:cubicBezTo>
                  <a:cubicBezTo>
                    <a:pt x="104" y="92"/>
                    <a:pt x="104" y="92"/>
                    <a:pt x="104" y="92"/>
                  </a:cubicBezTo>
                  <a:cubicBezTo>
                    <a:pt x="107" y="91"/>
                    <a:pt x="107" y="91"/>
                    <a:pt x="107" y="91"/>
                  </a:cubicBezTo>
                  <a:cubicBezTo>
                    <a:pt x="110" y="88"/>
                    <a:pt x="110" y="88"/>
                    <a:pt x="110" y="88"/>
                  </a:cubicBezTo>
                  <a:cubicBezTo>
                    <a:pt x="113" y="88"/>
                    <a:pt x="113" y="88"/>
                    <a:pt x="113" y="88"/>
                  </a:cubicBezTo>
                  <a:cubicBezTo>
                    <a:pt x="115" y="89"/>
                    <a:pt x="115" y="89"/>
                    <a:pt x="115" y="89"/>
                  </a:cubicBezTo>
                  <a:cubicBezTo>
                    <a:pt x="119" y="87"/>
                    <a:pt x="119" y="87"/>
                    <a:pt x="119" y="87"/>
                  </a:cubicBezTo>
                  <a:cubicBezTo>
                    <a:pt x="123" y="87"/>
                    <a:pt x="123" y="87"/>
                    <a:pt x="123" y="87"/>
                  </a:cubicBezTo>
                  <a:cubicBezTo>
                    <a:pt x="128" y="83"/>
                    <a:pt x="128" y="83"/>
                    <a:pt x="128" y="83"/>
                  </a:cubicBezTo>
                  <a:cubicBezTo>
                    <a:pt x="129" y="80"/>
                    <a:pt x="129" y="80"/>
                    <a:pt x="129" y="80"/>
                  </a:cubicBezTo>
                  <a:cubicBezTo>
                    <a:pt x="129" y="78"/>
                    <a:pt x="129" y="78"/>
                    <a:pt x="129" y="78"/>
                  </a:cubicBezTo>
                  <a:cubicBezTo>
                    <a:pt x="125" y="75"/>
                    <a:pt x="125" y="75"/>
                    <a:pt x="125" y="75"/>
                  </a:cubicBezTo>
                  <a:cubicBezTo>
                    <a:pt x="122" y="71"/>
                    <a:pt x="122" y="71"/>
                    <a:pt x="122" y="71"/>
                  </a:cubicBezTo>
                  <a:cubicBezTo>
                    <a:pt x="121" y="68"/>
                    <a:pt x="121" y="68"/>
                    <a:pt x="121" y="68"/>
                  </a:cubicBezTo>
                  <a:cubicBezTo>
                    <a:pt x="123" y="66"/>
                    <a:pt x="123" y="66"/>
                    <a:pt x="123" y="66"/>
                  </a:cubicBezTo>
                  <a:cubicBezTo>
                    <a:pt x="124" y="63"/>
                    <a:pt x="124" y="63"/>
                    <a:pt x="124" y="63"/>
                  </a:cubicBezTo>
                  <a:cubicBezTo>
                    <a:pt x="125" y="62"/>
                    <a:pt x="125" y="62"/>
                    <a:pt x="125" y="62"/>
                  </a:cubicBezTo>
                  <a:cubicBezTo>
                    <a:pt x="127" y="62"/>
                    <a:pt x="127" y="62"/>
                    <a:pt x="127" y="62"/>
                  </a:cubicBezTo>
                  <a:cubicBezTo>
                    <a:pt x="128" y="62"/>
                    <a:pt x="128" y="62"/>
                    <a:pt x="128" y="62"/>
                  </a:cubicBezTo>
                  <a:cubicBezTo>
                    <a:pt x="130" y="62"/>
                    <a:pt x="130" y="62"/>
                    <a:pt x="130" y="62"/>
                  </a:cubicBezTo>
                  <a:cubicBezTo>
                    <a:pt x="134" y="61"/>
                    <a:pt x="134" y="61"/>
                    <a:pt x="134" y="61"/>
                  </a:cubicBezTo>
                  <a:cubicBezTo>
                    <a:pt x="134" y="58"/>
                    <a:pt x="134" y="58"/>
                    <a:pt x="134" y="58"/>
                  </a:cubicBezTo>
                  <a:cubicBezTo>
                    <a:pt x="132" y="57"/>
                    <a:pt x="132" y="57"/>
                    <a:pt x="132" y="57"/>
                  </a:cubicBezTo>
                  <a:cubicBezTo>
                    <a:pt x="129" y="57"/>
                    <a:pt x="129" y="57"/>
                    <a:pt x="129" y="57"/>
                  </a:cubicBezTo>
                  <a:cubicBezTo>
                    <a:pt x="128" y="55"/>
                    <a:pt x="128" y="55"/>
                    <a:pt x="128" y="55"/>
                  </a:cubicBezTo>
                  <a:cubicBezTo>
                    <a:pt x="128" y="53"/>
                    <a:pt x="128" y="53"/>
                    <a:pt x="128" y="53"/>
                  </a:cubicBezTo>
                  <a:cubicBezTo>
                    <a:pt x="130" y="50"/>
                    <a:pt x="130" y="50"/>
                    <a:pt x="130" y="50"/>
                  </a:cubicBezTo>
                  <a:cubicBezTo>
                    <a:pt x="132" y="50"/>
                    <a:pt x="132" y="50"/>
                    <a:pt x="132" y="50"/>
                  </a:cubicBezTo>
                  <a:cubicBezTo>
                    <a:pt x="134" y="48"/>
                    <a:pt x="134" y="48"/>
                    <a:pt x="134" y="48"/>
                  </a:cubicBezTo>
                  <a:cubicBezTo>
                    <a:pt x="137" y="45"/>
                    <a:pt x="137" y="45"/>
                    <a:pt x="137" y="45"/>
                  </a:cubicBezTo>
                  <a:cubicBezTo>
                    <a:pt x="137" y="44"/>
                    <a:pt x="137" y="44"/>
                    <a:pt x="137" y="44"/>
                  </a:cubicBezTo>
                  <a:cubicBezTo>
                    <a:pt x="137" y="43"/>
                    <a:pt x="137" y="43"/>
                    <a:pt x="137" y="43"/>
                  </a:cubicBezTo>
                  <a:cubicBezTo>
                    <a:pt x="133" y="42"/>
                    <a:pt x="133" y="42"/>
                    <a:pt x="133" y="42"/>
                  </a:cubicBezTo>
                  <a:cubicBezTo>
                    <a:pt x="132" y="42"/>
                    <a:pt x="132" y="42"/>
                    <a:pt x="132" y="42"/>
                  </a:cubicBezTo>
                  <a:cubicBezTo>
                    <a:pt x="130" y="42"/>
                    <a:pt x="130" y="42"/>
                    <a:pt x="130" y="42"/>
                  </a:cubicBezTo>
                  <a:cubicBezTo>
                    <a:pt x="128" y="42"/>
                    <a:pt x="128" y="42"/>
                    <a:pt x="128" y="42"/>
                  </a:cubicBezTo>
                  <a:cubicBezTo>
                    <a:pt x="127" y="42"/>
                    <a:pt x="127" y="42"/>
                    <a:pt x="127" y="42"/>
                  </a:cubicBezTo>
                  <a:cubicBezTo>
                    <a:pt x="125" y="43"/>
                    <a:pt x="125" y="43"/>
                    <a:pt x="125" y="43"/>
                  </a:cubicBezTo>
                  <a:cubicBezTo>
                    <a:pt x="122" y="43"/>
                    <a:pt x="122" y="43"/>
                    <a:pt x="122" y="43"/>
                  </a:cubicBezTo>
                  <a:cubicBezTo>
                    <a:pt x="119" y="43"/>
                    <a:pt x="119" y="43"/>
                    <a:pt x="119" y="43"/>
                  </a:cubicBezTo>
                  <a:cubicBezTo>
                    <a:pt x="118" y="43"/>
                    <a:pt x="118" y="43"/>
                    <a:pt x="118" y="43"/>
                  </a:cubicBezTo>
                  <a:cubicBezTo>
                    <a:pt x="120" y="42"/>
                    <a:pt x="120" y="42"/>
                    <a:pt x="120" y="42"/>
                  </a:cubicBezTo>
                  <a:cubicBezTo>
                    <a:pt x="122" y="42"/>
                    <a:pt x="122" y="42"/>
                    <a:pt x="122" y="42"/>
                  </a:cubicBezTo>
                  <a:cubicBezTo>
                    <a:pt x="123" y="41"/>
                    <a:pt x="123" y="41"/>
                    <a:pt x="123" y="41"/>
                  </a:cubicBezTo>
                  <a:cubicBezTo>
                    <a:pt x="124" y="40"/>
                    <a:pt x="124" y="40"/>
                    <a:pt x="124" y="40"/>
                  </a:cubicBezTo>
                  <a:cubicBezTo>
                    <a:pt x="126" y="38"/>
                    <a:pt x="126" y="38"/>
                    <a:pt x="126" y="38"/>
                  </a:cubicBezTo>
                  <a:cubicBezTo>
                    <a:pt x="127" y="37"/>
                    <a:pt x="127" y="37"/>
                    <a:pt x="127" y="37"/>
                  </a:cubicBezTo>
                  <a:cubicBezTo>
                    <a:pt x="125" y="36"/>
                    <a:pt x="125" y="36"/>
                    <a:pt x="125" y="36"/>
                  </a:cubicBezTo>
                  <a:cubicBezTo>
                    <a:pt x="125" y="36"/>
                    <a:pt x="125" y="36"/>
                    <a:pt x="125" y="36"/>
                  </a:cubicBezTo>
                  <a:cubicBezTo>
                    <a:pt x="125" y="34"/>
                    <a:pt x="125" y="34"/>
                    <a:pt x="125" y="34"/>
                  </a:cubicBezTo>
                  <a:cubicBezTo>
                    <a:pt x="122" y="32"/>
                    <a:pt x="122" y="32"/>
                    <a:pt x="122" y="32"/>
                  </a:cubicBezTo>
                  <a:cubicBezTo>
                    <a:pt x="118" y="31"/>
                    <a:pt x="118" y="31"/>
                    <a:pt x="118" y="31"/>
                  </a:cubicBezTo>
                  <a:cubicBezTo>
                    <a:pt x="117" y="30"/>
                    <a:pt x="117" y="30"/>
                    <a:pt x="117" y="30"/>
                  </a:cubicBezTo>
                  <a:cubicBezTo>
                    <a:pt x="116" y="30"/>
                    <a:pt x="116" y="30"/>
                    <a:pt x="116" y="30"/>
                  </a:cubicBezTo>
                  <a:cubicBezTo>
                    <a:pt x="114" y="30"/>
                    <a:pt x="114" y="30"/>
                    <a:pt x="114" y="30"/>
                  </a:cubicBezTo>
                  <a:cubicBezTo>
                    <a:pt x="113" y="29"/>
                    <a:pt x="113" y="29"/>
                    <a:pt x="113" y="29"/>
                  </a:cubicBezTo>
                  <a:cubicBezTo>
                    <a:pt x="111" y="28"/>
                    <a:pt x="111" y="28"/>
                    <a:pt x="111" y="28"/>
                  </a:cubicBezTo>
                  <a:cubicBezTo>
                    <a:pt x="110" y="28"/>
                    <a:pt x="110" y="28"/>
                    <a:pt x="110" y="28"/>
                  </a:cubicBezTo>
                  <a:cubicBezTo>
                    <a:pt x="110" y="29"/>
                    <a:pt x="110" y="29"/>
                    <a:pt x="110" y="29"/>
                  </a:cubicBezTo>
                  <a:cubicBezTo>
                    <a:pt x="109" y="28"/>
                    <a:pt x="109" y="28"/>
                    <a:pt x="109" y="28"/>
                  </a:cubicBezTo>
                  <a:cubicBezTo>
                    <a:pt x="108" y="26"/>
                    <a:pt x="108" y="26"/>
                    <a:pt x="108" y="26"/>
                  </a:cubicBezTo>
                  <a:cubicBezTo>
                    <a:pt x="106" y="25"/>
                    <a:pt x="106" y="25"/>
                    <a:pt x="106" y="25"/>
                  </a:cubicBezTo>
                  <a:cubicBezTo>
                    <a:pt x="106" y="24"/>
                    <a:pt x="106" y="24"/>
                    <a:pt x="106" y="24"/>
                  </a:cubicBezTo>
                  <a:cubicBezTo>
                    <a:pt x="107" y="23"/>
                    <a:pt x="107" y="23"/>
                    <a:pt x="107" y="23"/>
                  </a:cubicBezTo>
                  <a:cubicBezTo>
                    <a:pt x="111" y="23"/>
                    <a:pt x="111" y="23"/>
                    <a:pt x="111" y="23"/>
                  </a:cubicBezTo>
                  <a:cubicBezTo>
                    <a:pt x="113" y="22"/>
                    <a:pt x="113" y="22"/>
                    <a:pt x="113" y="22"/>
                  </a:cubicBezTo>
                  <a:cubicBezTo>
                    <a:pt x="116" y="21"/>
                    <a:pt x="116" y="21"/>
                    <a:pt x="116" y="21"/>
                  </a:cubicBezTo>
                  <a:cubicBezTo>
                    <a:pt x="116" y="20"/>
                    <a:pt x="116" y="20"/>
                    <a:pt x="116" y="20"/>
                  </a:cubicBezTo>
                  <a:cubicBezTo>
                    <a:pt x="113" y="20"/>
                    <a:pt x="113" y="20"/>
                    <a:pt x="113" y="20"/>
                  </a:cubicBezTo>
                  <a:cubicBezTo>
                    <a:pt x="109" y="19"/>
                    <a:pt x="109" y="19"/>
                    <a:pt x="109" y="19"/>
                  </a:cubicBezTo>
                  <a:cubicBezTo>
                    <a:pt x="106" y="20"/>
                    <a:pt x="106" y="20"/>
                    <a:pt x="106" y="20"/>
                  </a:cubicBezTo>
                  <a:cubicBezTo>
                    <a:pt x="103" y="20"/>
                    <a:pt x="103" y="20"/>
                    <a:pt x="103" y="20"/>
                  </a:cubicBezTo>
                  <a:cubicBezTo>
                    <a:pt x="99" y="21"/>
                    <a:pt x="99" y="21"/>
                    <a:pt x="99" y="21"/>
                  </a:cubicBezTo>
                  <a:cubicBezTo>
                    <a:pt x="97" y="20"/>
                    <a:pt x="97" y="20"/>
                    <a:pt x="97" y="20"/>
                  </a:cubicBezTo>
                  <a:cubicBezTo>
                    <a:pt x="95" y="21"/>
                    <a:pt x="95" y="21"/>
                    <a:pt x="95" y="21"/>
                  </a:cubicBezTo>
                  <a:cubicBezTo>
                    <a:pt x="92" y="23"/>
                    <a:pt x="92" y="23"/>
                    <a:pt x="92" y="23"/>
                  </a:cubicBezTo>
                  <a:cubicBezTo>
                    <a:pt x="90" y="24"/>
                    <a:pt x="90" y="24"/>
                    <a:pt x="90" y="24"/>
                  </a:cubicBezTo>
                  <a:cubicBezTo>
                    <a:pt x="87" y="25"/>
                    <a:pt x="87" y="25"/>
                    <a:pt x="87" y="25"/>
                  </a:cubicBezTo>
                  <a:cubicBezTo>
                    <a:pt x="86" y="26"/>
                    <a:pt x="86" y="26"/>
                    <a:pt x="86" y="26"/>
                  </a:cubicBezTo>
                  <a:cubicBezTo>
                    <a:pt x="83" y="27"/>
                    <a:pt x="83" y="27"/>
                    <a:pt x="83" y="27"/>
                  </a:cubicBezTo>
                  <a:cubicBezTo>
                    <a:pt x="82" y="27"/>
                    <a:pt x="82" y="27"/>
                    <a:pt x="82" y="27"/>
                  </a:cubicBezTo>
                  <a:cubicBezTo>
                    <a:pt x="81" y="27"/>
                    <a:pt x="81" y="27"/>
                    <a:pt x="81" y="27"/>
                  </a:cubicBezTo>
                  <a:cubicBezTo>
                    <a:pt x="76" y="24"/>
                    <a:pt x="76" y="24"/>
                    <a:pt x="76" y="24"/>
                  </a:cubicBezTo>
                  <a:cubicBezTo>
                    <a:pt x="75" y="22"/>
                    <a:pt x="75" y="22"/>
                    <a:pt x="75" y="22"/>
                  </a:cubicBezTo>
                  <a:cubicBezTo>
                    <a:pt x="74" y="21"/>
                    <a:pt x="74" y="21"/>
                    <a:pt x="74" y="21"/>
                  </a:cubicBezTo>
                  <a:cubicBezTo>
                    <a:pt x="69" y="22"/>
                    <a:pt x="69" y="22"/>
                    <a:pt x="69" y="22"/>
                  </a:cubicBezTo>
                  <a:cubicBezTo>
                    <a:pt x="59" y="23"/>
                    <a:pt x="59" y="23"/>
                    <a:pt x="59" y="23"/>
                  </a:cubicBezTo>
                  <a:cubicBezTo>
                    <a:pt x="55" y="23"/>
                    <a:pt x="55" y="23"/>
                    <a:pt x="55" y="23"/>
                  </a:cubicBezTo>
                  <a:cubicBezTo>
                    <a:pt x="53" y="22"/>
                    <a:pt x="53" y="22"/>
                    <a:pt x="53" y="22"/>
                  </a:cubicBezTo>
                  <a:cubicBezTo>
                    <a:pt x="52" y="21"/>
                    <a:pt x="52" y="21"/>
                    <a:pt x="52" y="21"/>
                  </a:cubicBezTo>
                  <a:cubicBezTo>
                    <a:pt x="52" y="19"/>
                    <a:pt x="52" y="19"/>
                    <a:pt x="52" y="19"/>
                  </a:cubicBezTo>
                  <a:cubicBezTo>
                    <a:pt x="53" y="19"/>
                    <a:pt x="53" y="19"/>
                    <a:pt x="53" y="19"/>
                  </a:cubicBezTo>
                  <a:cubicBezTo>
                    <a:pt x="53" y="17"/>
                    <a:pt x="53" y="17"/>
                    <a:pt x="53" y="17"/>
                  </a:cubicBezTo>
                  <a:cubicBezTo>
                    <a:pt x="51" y="14"/>
                    <a:pt x="51" y="14"/>
                    <a:pt x="51" y="14"/>
                  </a:cubicBezTo>
                  <a:cubicBezTo>
                    <a:pt x="49" y="14"/>
                    <a:pt x="49" y="14"/>
                    <a:pt x="49" y="14"/>
                  </a:cubicBezTo>
                  <a:cubicBezTo>
                    <a:pt x="44" y="14"/>
                    <a:pt x="44" y="14"/>
                    <a:pt x="44" y="14"/>
                  </a:cubicBezTo>
                  <a:cubicBezTo>
                    <a:pt x="42" y="13"/>
                    <a:pt x="42" y="13"/>
                    <a:pt x="42" y="13"/>
                  </a:cubicBezTo>
                  <a:cubicBezTo>
                    <a:pt x="40" y="13"/>
                    <a:pt x="40" y="13"/>
                    <a:pt x="40" y="13"/>
                  </a:cubicBezTo>
                  <a:cubicBezTo>
                    <a:pt x="39" y="13"/>
                    <a:pt x="39" y="13"/>
                    <a:pt x="39" y="13"/>
                  </a:cubicBezTo>
                  <a:cubicBezTo>
                    <a:pt x="37" y="10"/>
                    <a:pt x="37" y="10"/>
                    <a:pt x="37" y="10"/>
                  </a:cubicBezTo>
                  <a:cubicBezTo>
                    <a:pt x="37" y="8"/>
                    <a:pt x="37" y="8"/>
                    <a:pt x="37" y="8"/>
                  </a:cubicBezTo>
                  <a:cubicBezTo>
                    <a:pt x="36" y="4"/>
                    <a:pt x="36" y="4"/>
                    <a:pt x="36" y="4"/>
                  </a:cubicBezTo>
                  <a:cubicBezTo>
                    <a:pt x="35" y="4"/>
                    <a:pt x="35" y="4"/>
                    <a:pt x="35" y="4"/>
                  </a:cubicBezTo>
                  <a:cubicBezTo>
                    <a:pt x="32" y="5"/>
                    <a:pt x="32" y="5"/>
                    <a:pt x="32" y="5"/>
                  </a:cubicBezTo>
                  <a:cubicBezTo>
                    <a:pt x="30" y="8"/>
                    <a:pt x="30" y="8"/>
                    <a:pt x="30" y="8"/>
                  </a:cubicBezTo>
                  <a:cubicBezTo>
                    <a:pt x="30" y="11"/>
                    <a:pt x="30" y="11"/>
                    <a:pt x="30" y="11"/>
                  </a:cubicBezTo>
                  <a:cubicBezTo>
                    <a:pt x="31" y="12"/>
                    <a:pt x="31" y="12"/>
                    <a:pt x="31" y="12"/>
                  </a:cubicBezTo>
                  <a:cubicBezTo>
                    <a:pt x="33" y="11"/>
                    <a:pt x="33" y="11"/>
                    <a:pt x="33" y="11"/>
                  </a:cubicBezTo>
                  <a:cubicBezTo>
                    <a:pt x="35" y="11"/>
                    <a:pt x="35" y="11"/>
                    <a:pt x="35" y="11"/>
                  </a:cubicBezTo>
                  <a:cubicBezTo>
                    <a:pt x="37" y="12"/>
                    <a:pt x="37" y="12"/>
                    <a:pt x="37" y="12"/>
                  </a:cubicBezTo>
                  <a:cubicBezTo>
                    <a:pt x="36" y="14"/>
                    <a:pt x="36" y="14"/>
                    <a:pt x="36" y="14"/>
                  </a:cubicBezTo>
                  <a:cubicBezTo>
                    <a:pt x="35" y="14"/>
                    <a:pt x="35" y="14"/>
                    <a:pt x="35" y="14"/>
                  </a:cubicBezTo>
                  <a:cubicBezTo>
                    <a:pt x="32" y="13"/>
                    <a:pt x="32" y="13"/>
                    <a:pt x="32" y="13"/>
                  </a:cubicBezTo>
                  <a:cubicBezTo>
                    <a:pt x="32" y="13"/>
                    <a:pt x="32" y="13"/>
                    <a:pt x="32" y="13"/>
                  </a:cubicBezTo>
                  <a:cubicBezTo>
                    <a:pt x="31" y="13"/>
                    <a:pt x="31" y="13"/>
                    <a:pt x="31" y="13"/>
                  </a:cubicBezTo>
                  <a:cubicBezTo>
                    <a:pt x="31" y="14"/>
                    <a:pt x="31" y="14"/>
                    <a:pt x="31" y="14"/>
                  </a:cubicBezTo>
                  <a:cubicBezTo>
                    <a:pt x="29" y="15"/>
                    <a:pt x="29" y="15"/>
                    <a:pt x="29" y="15"/>
                  </a:cubicBezTo>
                  <a:cubicBezTo>
                    <a:pt x="24" y="16"/>
                    <a:pt x="24" y="16"/>
                    <a:pt x="24" y="16"/>
                  </a:cubicBezTo>
                  <a:cubicBezTo>
                    <a:pt x="20" y="18"/>
                    <a:pt x="20" y="18"/>
                    <a:pt x="20" y="18"/>
                  </a:cubicBezTo>
                  <a:cubicBezTo>
                    <a:pt x="18" y="20"/>
                    <a:pt x="18" y="20"/>
                    <a:pt x="18" y="20"/>
                  </a:cubicBezTo>
                  <a:cubicBezTo>
                    <a:pt x="18" y="22"/>
                    <a:pt x="18" y="22"/>
                    <a:pt x="18" y="22"/>
                  </a:cubicBezTo>
                  <a:cubicBezTo>
                    <a:pt x="19" y="24"/>
                    <a:pt x="19" y="24"/>
                    <a:pt x="19" y="24"/>
                  </a:cubicBezTo>
                  <a:cubicBezTo>
                    <a:pt x="19" y="28"/>
                    <a:pt x="19" y="28"/>
                    <a:pt x="19" y="28"/>
                  </a:cubicBezTo>
                  <a:cubicBezTo>
                    <a:pt x="20" y="31"/>
                    <a:pt x="20" y="31"/>
                    <a:pt x="20" y="31"/>
                  </a:cubicBezTo>
                  <a:cubicBezTo>
                    <a:pt x="21" y="33"/>
                    <a:pt x="21" y="33"/>
                    <a:pt x="21" y="33"/>
                  </a:cubicBezTo>
                  <a:cubicBezTo>
                    <a:pt x="19" y="36"/>
                    <a:pt x="19" y="36"/>
                    <a:pt x="19" y="36"/>
                  </a:cubicBezTo>
                  <a:cubicBezTo>
                    <a:pt x="16" y="38"/>
                    <a:pt x="16" y="38"/>
                    <a:pt x="16" y="38"/>
                  </a:cubicBezTo>
                  <a:cubicBezTo>
                    <a:pt x="14" y="38"/>
                    <a:pt x="14" y="38"/>
                    <a:pt x="14" y="38"/>
                  </a:cubicBezTo>
                  <a:cubicBezTo>
                    <a:pt x="14" y="35"/>
                    <a:pt x="14" y="35"/>
                    <a:pt x="14" y="35"/>
                  </a:cubicBezTo>
                  <a:cubicBezTo>
                    <a:pt x="12" y="33"/>
                    <a:pt x="12" y="33"/>
                    <a:pt x="12" y="33"/>
                  </a:cubicBezTo>
                  <a:cubicBezTo>
                    <a:pt x="11" y="31"/>
                    <a:pt x="11" y="31"/>
                    <a:pt x="11" y="31"/>
                  </a:cubicBezTo>
                  <a:cubicBezTo>
                    <a:pt x="13" y="29"/>
                    <a:pt x="13" y="29"/>
                    <a:pt x="13" y="29"/>
                  </a:cubicBezTo>
                  <a:cubicBezTo>
                    <a:pt x="13" y="28"/>
                    <a:pt x="13" y="28"/>
                    <a:pt x="13" y="28"/>
                  </a:cubicBezTo>
                  <a:cubicBezTo>
                    <a:pt x="17" y="24"/>
                    <a:pt x="17" y="24"/>
                    <a:pt x="17" y="24"/>
                  </a:cubicBezTo>
                  <a:cubicBezTo>
                    <a:pt x="17" y="21"/>
                    <a:pt x="17" y="21"/>
                    <a:pt x="17" y="21"/>
                  </a:cubicBezTo>
                  <a:cubicBezTo>
                    <a:pt x="16" y="18"/>
                    <a:pt x="16" y="18"/>
                    <a:pt x="16" y="18"/>
                  </a:cubicBezTo>
                  <a:cubicBezTo>
                    <a:pt x="16" y="17"/>
                    <a:pt x="16" y="17"/>
                    <a:pt x="16" y="17"/>
                  </a:cubicBezTo>
                  <a:cubicBezTo>
                    <a:pt x="16" y="16"/>
                    <a:pt x="16" y="16"/>
                    <a:pt x="16" y="16"/>
                  </a:cubicBezTo>
                  <a:cubicBezTo>
                    <a:pt x="14" y="15"/>
                    <a:pt x="14" y="15"/>
                    <a:pt x="14" y="15"/>
                  </a:cubicBezTo>
                  <a:cubicBezTo>
                    <a:pt x="13" y="13"/>
                    <a:pt x="13" y="13"/>
                    <a:pt x="13" y="13"/>
                  </a:cubicBezTo>
                  <a:cubicBezTo>
                    <a:pt x="14" y="12"/>
                    <a:pt x="14" y="12"/>
                    <a:pt x="14" y="12"/>
                  </a:cubicBezTo>
                  <a:cubicBezTo>
                    <a:pt x="16" y="11"/>
                    <a:pt x="16" y="11"/>
                    <a:pt x="16" y="11"/>
                  </a:cubicBezTo>
                  <a:cubicBezTo>
                    <a:pt x="19" y="10"/>
                    <a:pt x="19" y="10"/>
                    <a:pt x="19" y="10"/>
                  </a:cubicBezTo>
                  <a:cubicBezTo>
                    <a:pt x="21" y="8"/>
                    <a:pt x="21" y="8"/>
                    <a:pt x="21" y="8"/>
                  </a:cubicBezTo>
                  <a:cubicBezTo>
                    <a:pt x="20" y="8"/>
                    <a:pt x="20" y="8"/>
                    <a:pt x="20" y="8"/>
                  </a:cubicBezTo>
                  <a:cubicBezTo>
                    <a:pt x="19" y="8"/>
                    <a:pt x="19" y="8"/>
                    <a:pt x="19" y="8"/>
                  </a:cubicBezTo>
                  <a:cubicBezTo>
                    <a:pt x="14" y="10"/>
                    <a:pt x="14" y="10"/>
                    <a:pt x="14" y="10"/>
                  </a:cubicBezTo>
                  <a:cubicBezTo>
                    <a:pt x="11" y="15"/>
                    <a:pt x="11" y="15"/>
                    <a:pt x="11" y="15"/>
                  </a:cubicBezTo>
                  <a:cubicBezTo>
                    <a:pt x="10" y="16"/>
                    <a:pt x="10" y="16"/>
                    <a:pt x="10" y="16"/>
                  </a:cubicBezTo>
                  <a:cubicBezTo>
                    <a:pt x="8" y="17"/>
                    <a:pt x="8" y="17"/>
                    <a:pt x="8" y="17"/>
                  </a:cubicBezTo>
                  <a:cubicBezTo>
                    <a:pt x="7" y="19"/>
                    <a:pt x="7" y="19"/>
                    <a:pt x="7" y="19"/>
                  </a:cubicBezTo>
                  <a:cubicBezTo>
                    <a:pt x="5" y="20"/>
                    <a:pt x="5" y="20"/>
                    <a:pt x="5" y="20"/>
                  </a:cubicBezTo>
                  <a:cubicBezTo>
                    <a:pt x="2" y="25"/>
                    <a:pt x="2" y="25"/>
                    <a:pt x="2" y="25"/>
                  </a:cubicBezTo>
                  <a:cubicBezTo>
                    <a:pt x="1" y="27"/>
                    <a:pt x="1" y="27"/>
                    <a:pt x="1" y="27"/>
                  </a:cubicBezTo>
                  <a:cubicBezTo>
                    <a:pt x="2" y="29"/>
                    <a:pt x="2" y="29"/>
                    <a:pt x="2" y="29"/>
                  </a:cubicBezTo>
                  <a:cubicBezTo>
                    <a:pt x="1" y="32"/>
                    <a:pt x="1" y="32"/>
                    <a:pt x="1" y="32"/>
                  </a:cubicBezTo>
                  <a:cubicBezTo>
                    <a:pt x="0" y="36"/>
                    <a:pt x="0" y="36"/>
                    <a:pt x="0" y="36"/>
                  </a:cubicBezTo>
                  <a:cubicBezTo>
                    <a:pt x="0" y="37"/>
                    <a:pt x="0" y="37"/>
                    <a:pt x="0" y="37"/>
                  </a:cubicBezTo>
                  <a:cubicBezTo>
                    <a:pt x="1" y="37"/>
                    <a:pt x="1" y="37"/>
                    <a:pt x="1" y="37"/>
                  </a:cubicBezTo>
                  <a:cubicBezTo>
                    <a:pt x="3" y="37"/>
                    <a:pt x="3" y="37"/>
                    <a:pt x="3" y="37"/>
                  </a:cubicBezTo>
                  <a:cubicBezTo>
                    <a:pt x="7" y="44"/>
                    <a:pt x="7" y="44"/>
                    <a:pt x="7" y="44"/>
                  </a:cubicBezTo>
                  <a:cubicBezTo>
                    <a:pt x="9" y="47"/>
                    <a:pt x="9" y="47"/>
                    <a:pt x="9" y="47"/>
                  </a:cubicBezTo>
                  <a:cubicBezTo>
                    <a:pt x="9" y="49"/>
                    <a:pt x="9" y="49"/>
                    <a:pt x="9" y="49"/>
                  </a:cubicBezTo>
                  <a:cubicBezTo>
                    <a:pt x="8" y="51"/>
                    <a:pt x="8" y="51"/>
                    <a:pt x="8" y="51"/>
                  </a:cubicBezTo>
                  <a:cubicBezTo>
                    <a:pt x="8" y="52"/>
                    <a:pt x="8" y="52"/>
                    <a:pt x="8" y="52"/>
                  </a:cubicBezTo>
                  <a:cubicBezTo>
                    <a:pt x="8" y="54"/>
                    <a:pt x="8" y="54"/>
                    <a:pt x="8" y="54"/>
                  </a:cubicBezTo>
                  <a:cubicBezTo>
                    <a:pt x="8" y="55"/>
                    <a:pt x="8" y="55"/>
                    <a:pt x="8" y="55"/>
                  </a:cubicBezTo>
                  <a:cubicBezTo>
                    <a:pt x="10" y="57"/>
                    <a:pt x="10" y="57"/>
                    <a:pt x="10" y="57"/>
                  </a:cubicBezTo>
                  <a:cubicBezTo>
                    <a:pt x="13" y="58"/>
                    <a:pt x="13" y="58"/>
                    <a:pt x="13" y="58"/>
                  </a:cubicBezTo>
                  <a:cubicBezTo>
                    <a:pt x="15" y="59"/>
                    <a:pt x="15" y="59"/>
                    <a:pt x="15" y="59"/>
                  </a:cubicBezTo>
                  <a:cubicBezTo>
                    <a:pt x="17" y="60"/>
                    <a:pt x="17" y="60"/>
                    <a:pt x="17" y="60"/>
                  </a:cubicBezTo>
                  <a:cubicBezTo>
                    <a:pt x="19" y="59"/>
                    <a:pt x="19" y="59"/>
                    <a:pt x="19" y="59"/>
                  </a:cubicBezTo>
                  <a:cubicBezTo>
                    <a:pt x="21" y="59"/>
                    <a:pt x="21" y="59"/>
                    <a:pt x="21" y="59"/>
                  </a:cubicBezTo>
                  <a:cubicBezTo>
                    <a:pt x="24" y="60"/>
                    <a:pt x="24" y="60"/>
                    <a:pt x="24" y="60"/>
                  </a:cubicBezTo>
                  <a:cubicBezTo>
                    <a:pt x="25" y="59"/>
                    <a:pt x="25" y="59"/>
                    <a:pt x="25" y="59"/>
                  </a:cubicBezTo>
                  <a:cubicBezTo>
                    <a:pt x="28" y="58"/>
                    <a:pt x="28" y="58"/>
                    <a:pt x="28" y="58"/>
                  </a:cubicBezTo>
                  <a:cubicBezTo>
                    <a:pt x="31" y="59"/>
                    <a:pt x="31" y="59"/>
                    <a:pt x="31" y="59"/>
                  </a:cubicBezTo>
                  <a:cubicBezTo>
                    <a:pt x="33" y="60"/>
                    <a:pt x="33" y="60"/>
                    <a:pt x="33" y="60"/>
                  </a:cubicBezTo>
                  <a:cubicBezTo>
                    <a:pt x="40" y="68"/>
                    <a:pt x="40" y="68"/>
                    <a:pt x="40" y="68"/>
                  </a:cubicBezTo>
                  <a:cubicBezTo>
                    <a:pt x="43" y="67"/>
                    <a:pt x="43" y="67"/>
                    <a:pt x="43" y="67"/>
                  </a:cubicBezTo>
                  <a:cubicBezTo>
                    <a:pt x="44" y="68"/>
                    <a:pt x="44" y="68"/>
                    <a:pt x="44" y="68"/>
                  </a:cubicBezTo>
                  <a:cubicBezTo>
                    <a:pt x="45" y="67"/>
                    <a:pt x="45" y="67"/>
                    <a:pt x="45" y="67"/>
                  </a:cubicBezTo>
                  <a:cubicBezTo>
                    <a:pt x="47" y="68"/>
                    <a:pt x="47" y="68"/>
                    <a:pt x="47" y="68"/>
                  </a:cubicBezTo>
                  <a:cubicBezTo>
                    <a:pt x="48" y="69"/>
                    <a:pt x="48" y="69"/>
                    <a:pt x="48" y="69"/>
                  </a:cubicBezTo>
                  <a:cubicBezTo>
                    <a:pt x="50" y="68"/>
                    <a:pt x="50" y="68"/>
                    <a:pt x="50" y="68"/>
                  </a:cubicBezTo>
                  <a:cubicBezTo>
                    <a:pt x="52" y="68"/>
                    <a:pt x="52" y="68"/>
                    <a:pt x="52" y="68"/>
                  </a:cubicBezTo>
                  <a:cubicBezTo>
                    <a:pt x="55" y="68"/>
                    <a:pt x="55" y="68"/>
                    <a:pt x="55" y="68"/>
                  </a:cubicBezTo>
                  <a:cubicBezTo>
                    <a:pt x="56" y="67"/>
                    <a:pt x="56" y="67"/>
                    <a:pt x="56" y="67"/>
                  </a:cubicBezTo>
                  <a:cubicBezTo>
                    <a:pt x="57" y="67"/>
                    <a:pt x="57" y="67"/>
                    <a:pt x="57" y="67"/>
                  </a:cubicBezTo>
                  <a:cubicBezTo>
                    <a:pt x="59" y="68"/>
                    <a:pt x="59" y="68"/>
                    <a:pt x="59" y="68"/>
                  </a:cubicBezTo>
                  <a:cubicBezTo>
                    <a:pt x="60" y="72"/>
                    <a:pt x="60" y="72"/>
                    <a:pt x="60" y="72"/>
                  </a:cubicBezTo>
                  <a:cubicBezTo>
                    <a:pt x="59" y="74"/>
                    <a:pt x="59" y="74"/>
                    <a:pt x="59" y="74"/>
                  </a:cubicBezTo>
                  <a:cubicBezTo>
                    <a:pt x="59" y="75"/>
                    <a:pt x="59" y="75"/>
                    <a:pt x="59" y="75"/>
                  </a:cubicBezTo>
                  <a:cubicBezTo>
                    <a:pt x="58" y="77"/>
                    <a:pt x="58" y="77"/>
                    <a:pt x="58" y="77"/>
                  </a:cubicBezTo>
                  <a:cubicBezTo>
                    <a:pt x="56" y="77"/>
                    <a:pt x="56" y="77"/>
                    <a:pt x="56" y="77"/>
                  </a:cubicBezTo>
                  <a:cubicBezTo>
                    <a:pt x="55" y="79"/>
                    <a:pt x="55" y="79"/>
                    <a:pt x="55" y="79"/>
                  </a:cubicBezTo>
                  <a:cubicBezTo>
                    <a:pt x="55" y="83"/>
                    <a:pt x="55" y="83"/>
                    <a:pt x="55" y="83"/>
                  </a:cubicBezTo>
                  <a:cubicBezTo>
                    <a:pt x="55" y="84"/>
                    <a:pt x="55" y="84"/>
                    <a:pt x="55" y="84"/>
                  </a:cubicBezTo>
                  <a:cubicBezTo>
                    <a:pt x="55" y="87"/>
                    <a:pt x="55" y="87"/>
                    <a:pt x="55" y="87"/>
                  </a:cubicBezTo>
                  <a:cubicBezTo>
                    <a:pt x="55" y="90"/>
                    <a:pt x="55" y="90"/>
                    <a:pt x="55" y="90"/>
                  </a:cubicBezTo>
                  <a:cubicBezTo>
                    <a:pt x="56" y="91"/>
                    <a:pt x="56" y="91"/>
                    <a:pt x="56" y="91"/>
                  </a:cubicBezTo>
                  <a:cubicBezTo>
                    <a:pt x="56" y="93"/>
                    <a:pt x="56" y="93"/>
                    <a:pt x="56" y="93"/>
                  </a:cubicBezTo>
                  <a:cubicBezTo>
                    <a:pt x="58" y="98"/>
                    <a:pt x="58" y="98"/>
                    <a:pt x="58" y="98"/>
                  </a:cubicBezTo>
                  <a:cubicBezTo>
                    <a:pt x="55" y="104"/>
                    <a:pt x="55" y="104"/>
                    <a:pt x="55" y="104"/>
                  </a:cubicBezTo>
                  <a:cubicBezTo>
                    <a:pt x="55" y="106"/>
                    <a:pt x="55" y="106"/>
                    <a:pt x="55" y="106"/>
                  </a:cubicBezTo>
                  <a:cubicBezTo>
                    <a:pt x="56" y="106"/>
                    <a:pt x="56" y="106"/>
                    <a:pt x="56" y="106"/>
                  </a:cubicBezTo>
                  <a:cubicBezTo>
                    <a:pt x="57" y="105"/>
                    <a:pt x="57" y="105"/>
                    <a:pt x="57" y="105"/>
                  </a:cubicBezTo>
                  <a:cubicBezTo>
                    <a:pt x="58" y="106"/>
                    <a:pt x="58" y="106"/>
                    <a:pt x="58" y="106"/>
                  </a:cubicBezTo>
                  <a:cubicBezTo>
                    <a:pt x="58" y="107"/>
                    <a:pt x="58" y="107"/>
                    <a:pt x="58" y="107"/>
                  </a:cubicBezTo>
                  <a:cubicBezTo>
                    <a:pt x="59" y="108"/>
                    <a:pt x="59" y="108"/>
                    <a:pt x="59" y="108"/>
                  </a:cubicBezTo>
                  <a:cubicBezTo>
                    <a:pt x="60" y="110"/>
                    <a:pt x="60" y="110"/>
                    <a:pt x="60" y="110"/>
                  </a:cubicBezTo>
                  <a:cubicBezTo>
                    <a:pt x="60" y="111"/>
                    <a:pt x="60" y="111"/>
                    <a:pt x="60" y="111"/>
                  </a:cubicBezTo>
                  <a:cubicBezTo>
                    <a:pt x="61" y="114"/>
                    <a:pt x="61" y="114"/>
                    <a:pt x="61" y="114"/>
                  </a:cubicBezTo>
                  <a:cubicBezTo>
                    <a:pt x="63" y="119"/>
                    <a:pt x="63" y="119"/>
                    <a:pt x="63" y="119"/>
                  </a:cubicBezTo>
                  <a:cubicBezTo>
                    <a:pt x="63" y="121"/>
                    <a:pt x="63" y="121"/>
                    <a:pt x="63" y="121"/>
                  </a:cubicBezTo>
                  <a:cubicBezTo>
                    <a:pt x="63" y="121"/>
                    <a:pt x="63" y="121"/>
                    <a:pt x="63" y="121"/>
                  </a:cubicBezTo>
                  <a:close/>
                  <a:moveTo>
                    <a:pt x="49" y="3"/>
                  </a:moveTo>
                  <a:cubicBezTo>
                    <a:pt x="51" y="3"/>
                    <a:pt x="51" y="3"/>
                    <a:pt x="51" y="3"/>
                  </a:cubicBezTo>
                  <a:cubicBezTo>
                    <a:pt x="53" y="5"/>
                    <a:pt x="53" y="5"/>
                    <a:pt x="53" y="5"/>
                  </a:cubicBezTo>
                  <a:cubicBezTo>
                    <a:pt x="53" y="7"/>
                    <a:pt x="53" y="7"/>
                    <a:pt x="53" y="7"/>
                  </a:cubicBezTo>
                  <a:cubicBezTo>
                    <a:pt x="52" y="5"/>
                    <a:pt x="52" y="5"/>
                    <a:pt x="52" y="5"/>
                  </a:cubicBezTo>
                  <a:cubicBezTo>
                    <a:pt x="50" y="5"/>
                    <a:pt x="50" y="5"/>
                    <a:pt x="50" y="5"/>
                  </a:cubicBezTo>
                  <a:cubicBezTo>
                    <a:pt x="49" y="3"/>
                    <a:pt x="49" y="3"/>
                    <a:pt x="49" y="3"/>
                  </a:cubicBezTo>
                  <a:close/>
                  <a:moveTo>
                    <a:pt x="42" y="2"/>
                  </a:moveTo>
                  <a:cubicBezTo>
                    <a:pt x="44" y="5"/>
                    <a:pt x="44" y="5"/>
                    <a:pt x="44" y="5"/>
                  </a:cubicBezTo>
                  <a:cubicBezTo>
                    <a:pt x="46" y="5"/>
                    <a:pt x="46" y="5"/>
                    <a:pt x="46" y="5"/>
                  </a:cubicBezTo>
                  <a:cubicBezTo>
                    <a:pt x="45" y="6"/>
                    <a:pt x="45" y="6"/>
                    <a:pt x="45" y="6"/>
                  </a:cubicBezTo>
                  <a:cubicBezTo>
                    <a:pt x="43" y="5"/>
                    <a:pt x="43" y="5"/>
                    <a:pt x="43" y="5"/>
                  </a:cubicBezTo>
                  <a:cubicBezTo>
                    <a:pt x="42" y="3"/>
                    <a:pt x="42" y="3"/>
                    <a:pt x="42" y="3"/>
                  </a:cubicBezTo>
                  <a:cubicBezTo>
                    <a:pt x="42" y="2"/>
                    <a:pt x="42" y="2"/>
                    <a:pt x="42" y="2"/>
                  </a:cubicBezTo>
                  <a:close/>
                  <a:moveTo>
                    <a:pt x="33" y="0"/>
                  </a:moveTo>
                  <a:cubicBezTo>
                    <a:pt x="34" y="2"/>
                    <a:pt x="34" y="2"/>
                    <a:pt x="34" y="2"/>
                  </a:cubicBezTo>
                  <a:cubicBezTo>
                    <a:pt x="36" y="2"/>
                    <a:pt x="36" y="2"/>
                    <a:pt x="36" y="2"/>
                  </a:cubicBezTo>
                  <a:cubicBezTo>
                    <a:pt x="34" y="0"/>
                    <a:pt x="34" y="0"/>
                    <a:pt x="34" y="0"/>
                  </a:cubicBezTo>
                  <a:cubicBezTo>
                    <a:pt x="33" y="0"/>
                    <a:pt x="33" y="0"/>
                    <a:pt x="33" y="0"/>
                  </a:cubicBezTo>
                  <a:close/>
                  <a:moveTo>
                    <a:pt x="91" y="18"/>
                  </a:moveTo>
                  <a:cubicBezTo>
                    <a:pt x="93" y="16"/>
                    <a:pt x="93" y="16"/>
                    <a:pt x="93" y="16"/>
                  </a:cubicBezTo>
                  <a:cubicBezTo>
                    <a:pt x="94" y="18"/>
                    <a:pt x="94" y="18"/>
                    <a:pt x="94" y="18"/>
                  </a:cubicBezTo>
                  <a:cubicBezTo>
                    <a:pt x="97" y="15"/>
                    <a:pt x="97" y="15"/>
                    <a:pt x="97" y="15"/>
                  </a:cubicBezTo>
                  <a:cubicBezTo>
                    <a:pt x="98" y="17"/>
                    <a:pt x="98" y="17"/>
                    <a:pt x="98" y="17"/>
                  </a:cubicBezTo>
                  <a:cubicBezTo>
                    <a:pt x="96" y="19"/>
                    <a:pt x="96" y="19"/>
                    <a:pt x="96" y="19"/>
                  </a:cubicBezTo>
                  <a:cubicBezTo>
                    <a:pt x="94" y="18"/>
                    <a:pt x="94" y="18"/>
                    <a:pt x="94" y="18"/>
                  </a:cubicBezTo>
                  <a:cubicBezTo>
                    <a:pt x="92" y="19"/>
                    <a:pt x="92" y="19"/>
                    <a:pt x="92" y="19"/>
                  </a:cubicBezTo>
                  <a:cubicBezTo>
                    <a:pt x="92" y="19"/>
                    <a:pt x="91" y="18"/>
                    <a:pt x="91" y="18"/>
                  </a:cubicBezTo>
                  <a:close/>
                </a:path>
              </a:pathLst>
            </a:custGeom>
            <a:solidFill>
              <a:srgbClr val="E4E4E4"/>
            </a:solidFill>
            <a:ln cap="flat" cmpd="sng" w="12700">
              <a:solidFill>
                <a:schemeClr val="lt1"/>
              </a:solidFill>
              <a:prstDash val="solid"/>
              <a:round/>
              <a:headEnd len="sm" w="sm" type="none"/>
              <a:tailEnd len="sm" w="sm" type="none"/>
            </a:ln>
            <a:effectLst>
              <a:outerShdw blurRad="190500" rotWithShape="0" algn="ctr">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2" name="Google Shape;472;p32"/>
            <p:cNvSpPr/>
            <p:nvPr/>
          </p:nvSpPr>
          <p:spPr>
            <a:xfrm>
              <a:off x="2632113" y="2457417"/>
              <a:ext cx="549334" cy="785393"/>
            </a:xfrm>
            <a:custGeom>
              <a:rect b="b" l="l" r="r" t="t"/>
              <a:pathLst>
                <a:path extrusionOk="0" h="356" w="249">
                  <a:moveTo>
                    <a:pt x="187" y="356"/>
                  </a:moveTo>
                  <a:lnTo>
                    <a:pt x="191" y="344"/>
                  </a:lnTo>
                  <a:lnTo>
                    <a:pt x="203" y="300"/>
                  </a:lnTo>
                  <a:lnTo>
                    <a:pt x="203" y="298"/>
                  </a:lnTo>
                  <a:lnTo>
                    <a:pt x="203" y="289"/>
                  </a:lnTo>
                  <a:lnTo>
                    <a:pt x="197" y="281"/>
                  </a:lnTo>
                  <a:lnTo>
                    <a:pt x="189" y="275"/>
                  </a:lnTo>
                  <a:lnTo>
                    <a:pt x="187" y="269"/>
                  </a:lnTo>
                  <a:lnTo>
                    <a:pt x="185" y="259"/>
                  </a:lnTo>
                  <a:lnTo>
                    <a:pt x="199" y="253"/>
                  </a:lnTo>
                  <a:lnTo>
                    <a:pt x="205" y="257"/>
                  </a:lnTo>
                  <a:lnTo>
                    <a:pt x="205" y="253"/>
                  </a:lnTo>
                  <a:lnTo>
                    <a:pt x="203" y="251"/>
                  </a:lnTo>
                  <a:lnTo>
                    <a:pt x="205" y="249"/>
                  </a:lnTo>
                  <a:lnTo>
                    <a:pt x="203" y="243"/>
                  </a:lnTo>
                  <a:lnTo>
                    <a:pt x="195" y="241"/>
                  </a:lnTo>
                  <a:lnTo>
                    <a:pt x="193" y="237"/>
                  </a:lnTo>
                  <a:lnTo>
                    <a:pt x="193" y="229"/>
                  </a:lnTo>
                  <a:lnTo>
                    <a:pt x="217" y="229"/>
                  </a:lnTo>
                  <a:lnTo>
                    <a:pt x="219" y="227"/>
                  </a:lnTo>
                  <a:lnTo>
                    <a:pt x="223" y="227"/>
                  </a:lnTo>
                  <a:lnTo>
                    <a:pt x="225" y="229"/>
                  </a:lnTo>
                  <a:lnTo>
                    <a:pt x="229" y="229"/>
                  </a:lnTo>
                  <a:lnTo>
                    <a:pt x="233" y="223"/>
                  </a:lnTo>
                  <a:lnTo>
                    <a:pt x="239" y="223"/>
                  </a:lnTo>
                  <a:lnTo>
                    <a:pt x="239" y="225"/>
                  </a:lnTo>
                  <a:lnTo>
                    <a:pt x="243" y="229"/>
                  </a:lnTo>
                  <a:lnTo>
                    <a:pt x="243" y="235"/>
                  </a:lnTo>
                  <a:lnTo>
                    <a:pt x="243" y="239"/>
                  </a:lnTo>
                  <a:lnTo>
                    <a:pt x="249" y="239"/>
                  </a:lnTo>
                  <a:lnTo>
                    <a:pt x="249" y="235"/>
                  </a:lnTo>
                  <a:lnTo>
                    <a:pt x="245" y="225"/>
                  </a:lnTo>
                  <a:lnTo>
                    <a:pt x="243" y="219"/>
                  </a:lnTo>
                  <a:lnTo>
                    <a:pt x="243" y="217"/>
                  </a:lnTo>
                  <a:lnTo>
                    <a:pt x="241" y="213"/>
                  </a:lnTo>
                  <a:lnTo>
                    <a:pt x="239" y="211"/>
                  </a:lnTo>
                  <a:lnTo>
                    <a:pt x="239" y="209"/>
                  </a:lnTo>
                  <a:lnTo>
                    <a:pt x="237" y="207"/>
                  </a:lnTo>
                  <a:lnTo>
                    <a:pt x="235" y="209"/>
                  </a:lnTo>
                  <a:lnTo>
                    <a:pt x="233" y="209"/>
                  </a:lnTo>
                  <a:lnTo>
                    <a:pt x="233" y="205"/>
                  </a:lnTo>
                  <a:lnTo>
                    <a:pt x="239" y="193"/>
                  </a:lnTo>
                  <a:lnTo>
                    <a:pt x="235" y="183"/>
                  </a:lnTo>
                  <a:lnTo>
                    <a:pt x="235" y="179"/>
                  </a:lnTo>
                  <a:lnTo>
                    <a:pt x="233" y="177"/>
                  </a:lnTo>
                  <a:lnTo>
                    <a:pt x="233" y="171"/>
                  </a:lnTo>
                  <a:lnTo>
                    <a:pt x="233" y="165"/>
                  </a:lnTo>
                  <a:lnTo>
                    <a:pt x="233" y="163"/>
                  </a:lnTo>
                  <a:lnTo>
                    <a:pt x="233" y="155"/>
                  </a:lnTo>
                  <a:lnTo>
                    <a:pt x="235" y="151"/>
                  </a:lnTo>
                  <a:lnTo>
                    <a:pt x="239" y="151"/>
                  </a:lnTo>
                  <a:lnTo>
                    <a:pt x="241" y="147"/>
                  </a:lnTo>
                  <a:lnTo>
                    <a:pt x="241" y="145"/>
                  </a:lnTo>
                  <a:lnTo>
                    <a:pt x="243" y="141"/>
                  </a:lnTo>
                  <a:lnTo>
                    <a:pt x="241" y="133"/>
                  </a:lnTo>
                  <a:lnTo>
                    <a:pt x="237" y="131"/>
                  </a:lnTo>
                  <a:lnTo>
                    <a:pt x="235" y="131"/>
                  </a:lnTo>
                  <a:lnTo>
                    <a:pt x="233" y="133"/>
                  </a:lnTo>
                  <a:lnTo>
                    <a:pt x="227" y="133"/>
                  </a:lnTo>
                  <a:lnTo>
                    <a:pt x="223" y="133"/>
                  </a:lnTo>
                  <a:lnTo>
                    <a:pt x="219" y="135"/>
                  </a:lnTo>
                  <a:lnTo>
                    <a:pt x="217" y="133"/>
                  </a:lnTo>
                  <a:lnTo>
                    <a:pt x="213" y="131"/>
                  </a:lnTo>
                  <a:lnTo>
                    <a:pt x="211" y="133"/>
                  </a:lnTo>
                  <a:lnTo>
                    <a:pt x="209" y="131"/>
                  </a:lnTo>
                  <a:lnTo>
                    <a:pt x="203" y="133"/>
                  </a:lnTo>
                  <a:lnTo>
                    <a:pt x="189" y="116"/>
                  </a:lnTo>
                  <a:lnTo>
                    <a:pt x="185" y="114"/>
                  </a:lnTo>
                  <a:lnTo>
                    <a:pt x="179" y="112"/>
                  </a:lnTo>
                  <a:lnTo>
                    <a:pt x="173" y="114"/>
                  </a:lnTo>
                  <a:lnTo>
                    <a:pt x="171" y="116"/>
                  </a:lnTo>
                  <a:lnTo>
                    <a:pt x="164" y="114"/>
                  </a:lnTo>
                  <a:lnTo>
                    <a:pt x="160" y="114"/>
                  </a:lnTo>
                  <a:lnTo>
                    <a:pt x="156" y="116"/>
                  </a:lnTo>
                  <a:lnTo>
                    <a:pt x="152" y="114"/>
                  </a:lnTo>
                  <a:lnTo>
                    <a:pt x="148" y="112"/>
                  </a:lnTo>
                  <a:lnTo>
                    <a:pt x="142" y="110"/>
                  </a:lnTo>
                  <a:lnTo>
                    <a:pt x="138" y="106"/>
                  </a:lnTo>
                  <a:lnTo>
                    <a:pt x="138" y="104"/>
                  </a:lnTo>
                  <a:lnTo>
                    <a:pt x="138" y="100"/>
                  </a:lnTo>
                  <a:lnTo>
                    <a:pt x="138" y="98"/>
                  </a:lnTo>
                  <a:lnTo>
                    <a:pt x="140" y="94"/>
                  </a:lnTo>
                  <a:lnTo>
                    <a:pt x="140" y="90"/>
                  </a:lnTo>
                  <a:lnTo>
                    <a:pt x="136" y="84"/>
                  </a:lnTo>
                  <a:lnTo>
                    <a:pt x="128" y="70"/>
                  </a:lnTo>
                  <a:lnTo>
                    <a:pt x="124" y="70"/>
                  </a:lnTo>
                  <a:lnTo>
                    <a:pt x="122" y="70"/>
                  </a:lnTo>
                  <a:lnTo>
                    <a:pt x="122" y="68"/>
                  </a:lnTo>
                  <a:lnTo>
                    <a:pt x="124" y="60"/>
                  </a:lnTo>
                  <a:lnTo>
                    <a:pt x="126" y="54"/>
                  </a:lnTo>
                  <a:lnTo>
                    <a:pt x="124" y="50"/>
                  </a:lnTo>
                  <a:lnTo>
                    <a:pt x="126" y="46"/>
                  </a:lnTo>
                  <a:lnTo>
                    <a:pt x="132" y="36"/>
                  </a:lnTo>
                  <a:lnTo>
                    <a:pt x="136" y="34"/>
                  </a:lnTo>
                  <a:lnTo>
                    <a:pt x="138" y="30"/>
                  </a:lnTo>
                  <a:lnTo>
                    <a:pt x="142" y="28"/>
                  </a:lnTo>
                  <a:lnTo>
                    <a:pt x="144" y="26"/>
                  </a:lnTo>
                  <a:lnTo>
                    <a:pt x="150" y="16"/>
                  </a:lnTo>
                  <a:lnTo>
                    <a:pt x="160" y="12"/>
                  </a:lnTo>
                  <a:lnTo>
                    <a:pt x="162" y="12"/>
                  </a:lnTo>
                  <a:lnTo>
                    <a:pt x="164" y="12"/>
                  </a:lnTo>
                  <a:lnTo>
                    <a:pt x="164" y="10"/>
                  </a:lnTo>
                  <a:lnTo>
                    <a:pt x="166" y="10"/>
                  </a:lnTo>
                  <a:lnTo>
                    <a:pt x="169" y="6"/>
                  </a:lnTo>
                  <a:lnTo>
                    <a:pt x="166" y="4"/>
                  </a:lnTo>
                  <a:lnTo>
                    <a:pt x="158" y="0"/>
                  </a:lnTo>
                  <a:lnTo>
                    <a:pt x="156" y="0"/>
                  </a:lnTo>
                  <a:lnTo>
                    <a:pt x="154" y="2"/>
                  </a:lnTo>
                  <a:lnTo>
                    <a:pt x="154" y="4"/>
                  </a:lnTo>
                  <a:lnTo>
                    <a:pt x="150" y="4"/>
                  </a:lnTo>
                  <a:lnTo>
                    <a:pt x="148" y="4"/>
                  </a:lnTo>
                  <a:lnTo>
                    <a:pt x="146" y="4"/>
                  </a:lnTo>
                  <a:lnTo>
                    <a:pt x="142" y="6"/>
                  </a:lnTo>
                  <a:lnTo>
                    <a:pt x="140" y="8"/>
                  </a:lnTo>
                  <a:lnTo>
                    <a:pt x="142" y="10"/>
                  </a:lnTo>
                  <a:lnTo>
                    <a:pt x="142" y="12"/>
                  </a:lnTo>
                  <a:lnTo>
                    <a:pt x="136" y="14"/>
                  </a:lnTo>
                  <a:lnTo>
                    <a:pt x="128" y="18"/>
                  </a:lnTo>
                  <a:lnTo>
                    <a:pt x="124" y="22"/>
                  </a:lnTo>
                  <a:lnTo>
                    <a:pt x="118" y="24"/>
                  </a:lnTo>
                  <a:lnTo>
                    <a:pt x="112" y="24"/>
                  </a:lnTo>
                  <a:lnTo>
                    <a:pt x="106" y="22"/>
                  </a:lnTo>
                  <a:lnTo>
                    <a:pt x="102" y="26"/>
                  </a:lnTo>
                  <a:lnTo>
                    <a:pt x="102" y="28"/>
                  </a:lnTo>
                  <a:lnTo>
                    <a:pt x="104" y="30"/>
                  </a:lnTo>
                  <a:lnTo>
                    <a:pt x="102" y="34"/>
                  </a:lnTo>
                  <a:lnTo>
                    <a:pt x="100" y="36"/>
                  </a:lnTo>
                  <a:lnTo>
                    <a:pt x="98" y="36"/>
                  </a:lnTo>
                  <a:lnTo>
                    <a:pt x="98" y="32"/>
                  </a:lnTo>
                  <a:lnTo>
                    <a:pt x="98" y="32"/>
                  </a:lnTo>
                  <a:lnTo>
                    <a:pt x="100" y="30"/>
                  </a:lnTo>
                  <a:lnTo>
                    <a:pt x="96" y="30"/>
                  </a:lnTo>
                  <a:lnTo>
                    <a:pt x="92" y="28"/>
                  </a:lnTo>
                  <a:lnTo>
                    <a:pt x="88" y="28"/>
                  </a:lnTo>
                  <a:lnTo>
                    <a:pt x="82" y="32"/>
                  </a:lnTo>
                  <a:lnTo>
                    <a:pt x="80" y="36"/>
                  </a:lnTo>
                  <a:lnTo>
                    <a:pt x="76" y="40"/>
                  </a:lnTo>
                  <a:lnTo>
                    <a:pt x="70" y="50"/>
                  </a:lnTo>
                  <a:lnTo>
                    <a:pt x="70" y="54"/>
                  </a:lnTo>
                  <a:lnTo>
                    <a:pt x="70" y="54"/>
                  </a:lnTo>
                  <a:lnTo>
                    <a:pt x="72" y="54"/>
                  </a:lnTo>
                  <a:lnTo>
                    <a:pt x="74" y="58"/>
                  </a:lnTo>
                  <a:lnTo>
                    <a:pt x="72" y="62"/>
                  </a:lnTo>
                  <a:lnTo>
                    <a:pt x="68" y="64"/>
                  </a:lnTo>
                  <a:lnTo>
                    <a:pt x="66" y="64"/>
                  </a:lnTo>
                  <a:lnTo>
                    <a:pt x="62" y="66"/>
                  </a:lnTo>
                  <a:lnTo>
                    <a:pt x="56" y="70"/>
                  </a:lnTo>
                  <a:lnTo>
                    <a:pt x="54" y="72"/>
                  </a:lnTo>
                  <a:lnTo>
                    <a:pt x="50" y="78"/>
                  </a:lnTo>
                  <a:lnTo>
                    <a:pt x="48" y="78"/>
                  </a:lnTo>
                  <a:lnTo>
                    <a:pt x="44" y="78"/>
                  </a:lnTo>
                  <a:lnTo>
                    <a:pt x="46" y="82"/>
                  </a:lnTo>
                  <a:lnTo>
                    <a:pt x="50" y="86"/>
                  </a:lnTo>
                  <a:lnTo>
                    <a:pt x="50" y="92"/>
                  </a:lnTo>
                  <a:lnTo>
                    <a:pt x="48" y="96"/>
                  </a:lnTo>
                  <a:lnTo>
                    <a:pt x="46" y="96"/>
                  </a:lnTo>
                  <a:lnTo>
                    <a:pt x="42" y="92"/>
                  </a:lnTo>
                  <a:lnTo>
                    <a:pt x="42" y="90"/>
                  </a:lnTo>
                  <a:lnTo>
                    <a:pt x="44" y="88"/>
                  </a:lnTo>
                  <a:lnTo>
                    <a:pt x="40" y="88"/>
                  </a:lnTo>
                  <a:lnTo>
                    <a:pt x="38" y="84"/>
                  </a:lnTo>
                  <a:lnTo>
                    <a:pt x="34" y="80"/>
                  </a:lnTo>
                  <a:lnTo>
                    <a:pt x="34" y="82"/>
                  </a:lnTo>
                  <a:lnTo>
                    <a:pt x="34" y="86"/>
                  </a:lnTo>
                  <a:lnTo>
                    <a:pt x="36" y="90"/>
                  </a:lnTo>
                  <a:lnTo>
                    <a:pt x="32" y="96"/>
                  </a:lnTo>
                  <a:lnTo>
                    <a:pt x="32" y="100"/>
                  </a:lnTo>
                  <a:lnTo>
                    <a:pt x="28" y="102"/>
                  </a:lnTo>
                  <a:lnTo>
                    <a:pt x="26" y="104"/>
                  </a:lnTo>
                  <a:lnTo>
                    <a:pt x="24" y="110"/>
                  </a:lnTo>
                  <a:lnTo>
                    <a:pt x="26" y="110"/>
                  </a:lnTo>
                  <a:lnTo>
                    <a:pt x="26" y="114"/>
                  </a:lnTo>
                  <a:lnTo>
                    <a:pt x="26" y="121"/>
                  </a:lnTo>
                  <a:lnTo>
                    <a:pt x="30" y="125"/>
                  </a:lnTo>
                  <a:lnTo>
                    <a:pt x="32" y="125"/>
                  </a:lnTo>
                  <a:lnTo>
                    <a:pt x="34" y="125"/>
                  </a:lnTo>
                  <a:lnTo>
                    <a:pt x="36" y="127"/>
                  </a:lnTo>
                  <a:lnTo>
                    <a:pt x="36" y="131"/>
                  </a:lnTo>
                  <a:lnTo>
                    <a:pt x="34" y="133"/>
                  </a:lnTo>
                  <a:lnTo>
                    <a:pt x="34" y="135"/>
                  </a:lnTo>
                  <a:lnTo>
                    <a:pt x="36" y="139"/>
                  </a:lnTo>
                  <a:lnTo>
                    <a:pt x="36" y="143"/>
                  </a:lnTo>
                  <a:lnTo>
                    <a:pt x="32" y="145"/>
                  </a:lnTo>
                  <a:lnTo>
                    <a:pt x="32" y="149"/>
                  </a:lnTo>
                  <a:lnTo>
                    <a:pt x="32" y="149"/>
                  </a:lnTo>
                  <a:lnTo>
                    <a:pt x="34" y="153"/>
                  </a:lnTo>
                  <a:lnTo>
                    <a:pt x="34" y="161"/>
                  </a:lnTo>
                  <a:lnTo>
                    <a:pt x="34" y="169"/>
                  </a:lnTo>
                  <a:lnTo>
                    <a:pt x="32" y="173"/>
                  </a:lnTo>
                  <a:lnTo>
                    <a:pt x="30" y="177"/>
                  </a:lnTo>
                  <a:lnTo>
                    <a:pt x="34" y="179"/>
                  </a:lnTo>
                  <a:lnTo>
                    <a:pt x="38" y="179"/>
                  </a:lnTo>
                  <a:lnTo>
                    <a:pt x="36" y="181"/>
                  </a:lnTo>
                  <a:lnTo>
                    <a:pt x="38" y="183"/>
                  </a:lnTo>
                  <a:lnTo>
                    <a:pt x="40" y="183"/>
                  </a:lnTo>
                  <a:lnTo>
                    <a:pt x="40" y="185"/>
                  </a:lnTo>
                  <a:lnTo>
                    <a:pt x="38" y="187"/>
                  </a:lnTo>
                  <a:lnTo>
                    <a:pt x="38" y="193"/>
                  </a:lnTo>
                  <a:lnTo>
                    <a:pt x="30" y="201"/>
                  </a:lnTo>
                  <a:lnTo>
                    <a:pt x="28" y="205"/>
                  </a:lnTo>
                  <a:lnTo>
                    <a:pt x="22" y="211"/>
                  </a:lnTo>
                  <a:lnTo>
                    <a:pt x="14" y="211"/>
                  </a:lnTo>
                  <a:lnTo>
                    <a:pt x="8" y="217"/>
                  </a:lnTo>
                  <a:lnTo>
                    <a:pt x="2" y="225"/>
                  </a:lnTo>
                  <a:lnTo>
                    <a:pt x="2" y="231"/>
                  </a:lnTo>
                  <a:lnTo>
                    <a:pt x="0" y="235"/>
                  </a:lnTo>
                  <a:lnTo>
                    <a:pt x="6" y="237"/>
                  </a:lnTo>
                  <a:lnTo>
                    <a:pt x="14" y="243"/>
                  </a:lnTo>
                  <a:lnTo>
                    <a:pt x="22" y="249"/>
                  </a:lnTo>
                  <a:lnTo>
                    <a:pt x="26" y="249"/>
                  </a:lnTo>
                  <a:lnTo>
                    <a:pt x="30" y="253"/>
                  </a:lnTo>
                  <a:lnTo>
                    <a:pt x="30" y="257"/>
                  </a:lnTo>
                  <a:lnTo>
                    <a:pt x="30" y="259"/>
                  </a:lnTo>
                  <a:lnTo>
                    <a:pt x="38" y="259"/>
                  </a:lnTo>
                  <a:lnTo>
                    <a:pt x="44" y="263"/>
                  </a:lnTo>
                  <a:lnTo>
                    <a:pt x="46" y="265"/>
                  </a:lnTo>
                  <a:lnTo>
                    <a:pt x="54" y="267"/>
                  </a:lnTo>
                  <a:lnTo>
                    <a:pt x="56" y="265"/>
                  </a:lnTo>
                  <a:lnTo>
                    <a:pt x="56" y="261"/>
                  </a:lnTo>
                  <a:lnTo>
                    <a:pt x="58" y="257"/>
                  </a:lnTo>
                  <a:lnTo>
                    <a:pt x="60" y="257"/>
                  </a:lnTo>
                  <a:lnTo>
                    <a:pt x="66" y="259"/>
                  </a:lnTo>
                  <a:lnTo>
                    <a:pt x="70" y="261"/>
                  </a:lnTo>
                  <a:lnTo>
                    <a:pt x="70" y="265"/>
                  </a:lnTo>
                  <a:lnTo>
                    <a:pt x="74" y="265"/>
                  </a:lnTo>
                  <a:lnTo>
                    <a:pt x="74" y="267"/>
                  </a:lnTo>
                  <a:lnTo>
                    <a:pt x="76" y="267"/>
                  </a:lnTo>
                  <a:lnTo>
                    <a:pt x="78" y="269"/>
                  </a:lnTo>
                  <a:lnTo>
                    <a:pt x="86" y="271"/>
                  </a:lnTo>
                  <a:lnTo>
                    <a:pt x="90" y="271"/>
                  </a:lnTo>
                  <a:lnTo>
                    <a:pt x="90" y="273"/>
                  </a:lnTo>
                  <a:lnTo>
                    <a:pt x="96" y="279"/>
                  </a:lnTo>
                  <a:lnTo>
                    <a:pt x="96" y="283"/>
                  </a:lnTo>
                  <a:lnTo>
                    <a:pt x="100" y="289"/>
                  </a:lnTo>
                  <a:lnTo>
                    <a:pt x="102" y="289"/>
                  </a:lnTo>
                  <a:lnTo>
                    <a:pt x="112" y="294"/>
                  </a:lnTo>
                  <a:lnTo>
                    <a:pt x="116" y="300"/>
                  </a:lnTo>
                  <a:lnTo>
                    <a:pt x="116" y="304"/>
                  </a:lnTo>
                  <a:lnTo>
                    <a:pt x="118" y="306"/>
                  </a:lnTo>
                  <a:lnTo>
                    <a:pt x="122" y="306"/>
                  </a:lnTo>
                  <a:lnTo>
                    <a:pt x="122" y="312"/>
                  </a:lnTo>
                  <a:lnTo>
                    <a:pt x="122" y="314"/>
                  </a:lnTo>
                  <a:lnTo>
                    <a:pt x="122" y="318"/>
                  </a:lnTo>
                  <a:lnTo>
                    <a:pt x="126" y="318"/>
                  </a:lnTo>
                  <a:lnTo>
                    <a:pt x="130" y="318"/>
                  </a:lnTo>
                  <a:lnTo>
                    <a:pt x="134" y="318"/>
                  </a:lnTo>
                  <a:lnTo>
                    <a:pt x="140" y="318"/>
                  </a:lnTo>
                  <a:lnTo>
                    <a:pt x="142" y="316"/>
                  </a:lnTo>
                  <a:lnTo>
                    <a:pt x="148" y="314"/>
                  </a:lnTo>
                  <a:lnTo>
                    <a:pt x="154" y="314"/>
                  </a:lnTo>
                  <a:lnTo>
                    <a:pt x="158" y="318"/>
                  </a:lnTo>
                  <a:lnTo>
                    <a:pt x="166" y="314"/>
                  </a:lnTo>
                  <a:lnTo>
                    <a:pt x="171" y="314"/>
                  </a:lnTo>
                  <a:lnTo>
                    <a:pt x="173" y="316"/>
                  </a:lnTo>
                  <a:lnTo>
                    <a:pt x="175" y="316"/>
                  </a:lnTo>
                  <a:lnTo>
                    <a:pt x="179" y="318"/>
                  </a:lnTo>
                  <a:lnTo>
                    <a:pt x="181" y="322"/>
                  </a:lnTo>
                  <a:lnTo>
                    <a:pt x="185" y="320"/>
                  </a:lnTo>
                  <a:lnTo>
                    <a:pt x="185" y="322"/>
                  </a:lnTo>
                  <a:lnTo>
                    <a:pt x="173" y="346"/>
                  </a:lnTo>
                  <a:lnTo>
                    <a:pt x="173" y="348"/>
                  </a:lnTo>
                  <a:lnTo>
                    <a:pt x="177" y="348"/>
                  </a:lnTo>
                  <a:lnTo>
                    <a:pt x="183" y="348"/>
                  </a:lnTo>
                  <a:lnTo>
                    <a:pt x="185" y="350"/>
                  </a:lnTo>
                  <a:lnTo>
                    <a:pt x="187" y="356"/>
                  </a:lnTo>
                  <a:close/>
                </a:path>
              </a:pathLst>
            </a:custGeom>
            <a:solidFill>
              <a:schemeClr val="accent1"/>
            </a:solidFill>
            <a:ln cap="flat" cmpd="sng" w="12700">
              <a:solidFill>
                <a:schemeClr val="lt1"/>
              </a:solidFill>
              <a:prstDash val="solid"/>
              <a:round/>
              <a:headEnd len="sm" w="sm" type="none"/>
              <a:tailEnd len="sm" w="sm" type="none"/>
            </a:ln>
            <a:effectLst>
              <a:outerShdw blurRad="190500" rotWithShape="0" algn="ctr">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3" name="Google Shape;473;p32"/>
            <p:cNvSpPr/>
            <p:nvPr/>
          </p:nvSpPr>
          <p:spPr>
            <a:xfrm>
              <a:off x="2539454" y="2975865"/>
              <a:ext cx="269151" cy="302245"/>
            </a:xfrm>
            <a:custGeom>
              <a:rect b="b" l="l" r="r" t="t"/>
              <a:pathLst>
                <a:path extrusionOk="0" h="137" w="122">
                  <a:moveTo>
                    <a:pt x="116" y="32"/>
                  </a:moveTo>
                  <a:lnTo>
                    <a:pt x="116" y="30"/>
                  </a:lnTo>
                  <a:lnTo>
                    <a:pt x="112" y="30"/>
                  </a:lnTo>
                  <a:lnTo>
                    <a:pt x="112" y="26"/>
                  </a:lnTo>
                  <a:lnTo>
                    <a:pt x="108" y="24"/>
                  </a:lnTo>
                  <a:lnTo>
                    <a:pt x="102" y="22"/>
                  </a:lnTo>
                  <a:lnTo>
                    <a:pt x="100" y="22"/>
                  </a:lnTo>
                  <a:lnTo>
                    <a:pt x="98" y="26"/>
                  </a:lnTo>
                  <a:lnTo>
                    <a:pt x="98" y="30"/>
                  </a:lnTo>
                  <a:lnTo>
                    <a:pt x="96" y="32"/>
                  </a:lnTo>
                  <a:lnTo>
                    <a:pt x="88" y="30"/>
                  </a:lnTo>
                  <a:lnTo>
                    <a:pt x="86" y="28"/>
                  </a:lnTo>
                  <a:lnTo>
                    <a:pt x="80" y="24"/>
                  </a:lnTo>
                  <a:lnTo>
                    <a:pt x="72" y="24"/>
                  </a:lnTo>
                  <a:lnTo>
                    <a:pt x="72" y="22"/>
                  </a:lnTo>
                  <a:lnTo>
                    <a:pt x="72" y="18"/>
                  </a:lnTo>
                  <a:lnTo>
                    <a:pt x="68" y="14"/>
                  </a:lnTo>
                  <a:lnTo>
                    <a:pt x="64" y="14"/>
                  </a:lnTo>
                  <a:lnTo>
                    <a:pt x="56" y="8"/>
                  </a:lnTo>
                  <a:lnTo>
                    <a:pt x="48" y="2"/>
                  </a:lnTo>
                  <a:lnTo>
                    <a:pt x="42" y="0"/>
                  </a:lnTo>
                  <a:lnTo>
                    <a:pt x="42" y="6"/>
                  </a:lnTo>
                  <a:lnTo>
                    <a:pt x="36" y="6"/>
                  </a:lnTo>
                  <a:lnTo>
                    <a:pt x="26" y="12"/>
                  </a:lnTo>
                  <a:lnTo>
                    <a:pt x="20" y="12"/>
                  </a:lnTo>
                  <a:lnTo>
                    <a:pt x="14" y="16"/>
                  </a:lnTo>
                  <a:lnTo>
                    <a:pt x="18" y="20"/>
                  </a:lnTo>
                  <a:lnTo>
                    <a:pt x="18" y="24"/>
                  </a:lnTo>
                  <a:lnTo>
                    <a:pt x="20" y="26"/>
                  </a:lnTo>
                  <a:lnTo>
                    <a:pt x="18" y="32"/>
                  </a:lnTo>
                  <a:lnTo>
                    <a:pt x="10" y="40"/>
                  </a:lnTo>
                  <a:lnTo>
                    <a:pt x="10" y="44"/>
                  </a:lnTo>
                  <a:lnTo>
                    <a:pt x="12" y="46"/>
                  </a:lnTo>
                  <a:lnTo>
                    <a:pt x="8" y="52"/>
                  </a:lnTo>
                  <a:lnTo>
                    <a:pt x="4" y="52"/>
                  </a:lnTo>
                  <a:lnTo>
                    <a:pt x="0" y="59"/>
                  </a:lnTo>
                  <a:lnTo>
                    <a:pt x="2" y="61"/>
                  </a:lnTo>
                  <a:lnTo>
                    <a:pt x="4" y="67"/>
                  </a:lnTo>
                  <a:lnTo>
                    <a:pt x="2" y="69"/>
                  </a:lnTo>
                  <a:lnTo>
                    <a:pt x="4" y="75"/>
                  </a:lnTo>
                  <a:lnTo>
                    <a:pt x="2" y="79"/>
                  </a:lnTo>
                  <a:lnTo>
                    <a:pt x="0" y="81"/>
                  </a:lnTo>
                  <a:lnTo>
                    <a:pt x="2" y="85"/>
                  </a:lnTo>
                  <a:lnTo>
                    <a:pt x="6" y="87"/>
                  </a:lnTo>
                  <a:lnTo>
                    <a:pt x="10" y="91"/>
                  </a:lnTo>
                  <a:lnTo>
                    <a:pt x="14" y="93"/>
                  </a:lnTo>
                  <a:lnTo>
                    <a:pt x="16" y="91"/>
                  </a:lnTo>
                  <a:lnTo>
                    <a:pt x="16" y="87"/>
                  </a:lnTo>
                  <a:lnTo>
                    <a:pt x="18" y="85"/>
                  </a:lnTo>
                  <a:lnTo>
                    <a:pt x="22" y="81"/>
                  </a:lnTo>
                  <a:lnTo>
                    <a:pt x="22" y="85"/>
                  </a:lnTo>
                  <a:lnTo>
                    <a:pt x="22" y="87"/>
                  </a:lnTo>
                  <a:lnTo>
                    <a:pt x="22" y="85"/>
                  </a:lnTo>
                  <a:lnTo>
                    <a:pt x="22" y="83"/>
                  </a:lnTo>
                  <a:lnTo>
                    <a:pt x="24" y="83"/>
                  </a:lnTo>
                  <a:lnTo>
                    <a:pt x="24" y="89"/>
                  </a:lnTo>
                  <a:lnTo>
                    <a:pt x="24" y="93"/>
                  </a:lnTo>
                  <a:lnTo>
                    <a:pt x="24" y="97"/>
                  </a:lnTo>
                  <a:lnTo>
                    <a:pt x="22" y="103"/>
                  </a:lnTo>
                  <a:lnTo>
                    <a:pt x="18" y="107"/>
                  </a:lnTo>
                  <a:lnTo>
                    <a:pt x="18" y="107"/>
                  </a:lnTo>
                  <a:lnTo>
                    <a:pt x="20" y="113"/>
                  </a:lnTo>
                  <a:lnTo>
                    <a:pt x="16" y="115"/>
                  </a:lnTo>
                  <a:lnTo>
                    <a:pt x="12" y="119"/>
                  </a:lnTo>
                  <a:lnTo>
                    <a:pt x="14" y="123"/>
                  </a:lnTo>
                  <a:lnTo>
                    <a:pt x="18" y="123"/>
                  </a:lnTo>
                  <a:lnTo>
                    <a:pt x="22" y="121"/>
                  </a:lnTo>
                  <a:lnTo>
                    <a:pt x="24" y="125"/>
                  </a:lnTo>
                  <a:lnTo>
                    <a:pt x="30" y="127"/>
                  </a:lnTo>
                  <a:lnTo>
                    <a:pt x="34" y="127"/>
                  </a:lnTo>
                  <a:lnTo>
                    <a:pt x="40" y="137"/>
                  </a:lnTo>
                  <a:lnTo>
                    <a:pt x="42" y="137"/>
                  </a:lnTo>
                  <a:lnTo>
                    <a:pt x="46" y="133"/>
                  </a:lnTo>
                  <a:lnTo>
                    <a:pt x="62" y="99"/>
                  </a:lnTo>
                  <a:lnTo>
                    <a:pt x="66" y="97"/>
                  </a:lnTo>
                  <a:lnTo>
                    <a:pt x="86" y="89"/>
                  </a:lnTo>
                  <a:lnTo>
                    <a:pt x="96" y="83"/>
                  </a:lnTo>
                  <a:lnTo>
                    <a:pt x="110" y="69"/>
                  </a:lnTo>
                  <a:lnTo>
                    <a:pt x="116" y="56"/>
                  </a:lnTo>
                  <a:lnTo>
                    <a:pt x="120" y="56"/>
                  </a:lnTo>
                  <a:lnTo>
                    <a:pt x="120" y="54"/>
                  </a:lnTo>
                  <a:lnTo>
                    <a:pt x="122" y="48"/>
                  </a:lnTo>
                  <a:lnTo>
                    <a:pt x="120" y="44"/>
                  </a:lnTo>
                  <a:lnTo>
                    <a:pt x="116" y="36"/>
                  </a:lnTo>
                  <a:lnTo>
                    <a:pt x="116" y="34"/>
                  </a:lnTo>
                  <a:lnTo>
                    <a:pt x="116" y="32"/>
                  </a:lnTo>
                  <a:lnTo>
                    <a:pt x="116" y="32"/>
                  </a:lnTo>
                  <a:lnTo>
                    <a:pt x="116" y="32"/>
                  </a:lnTo>
                  <a:close/>
                  <a:moveTo>
                    <a:pt x="14" y="99"/>
                  </a:moveTo>
                  <a:lnTo>
                    <a:pt x="14" y="97"/>
                  </a:lnTo>
                  <a:lnTo>
                    <a:pt x="16" y="93"/>
                  </a:lnTo>
                  <a:lnTo>
                    <a:pt x="20" y="91"/>
                  </a:lnTo>
                  <a:lnTo>
                    <a:pt x="20" y="91"/>
                  </a:lnTo>
                  <a:lnTo>
                    <a:pt x="18" y="95"/>
                  </a:lnTo>
                  <a:lnTo>
                    <a:pt x="18" y="97"/>
                  </a:lnTo>
                  <a:lnTo>
                    <a:pt x="18" y="99"/>
                  </a:lnTo>
                  <a:lnTo>
                    <a:pt x="14" y="101"/>
                  </a:lnTo>
                  <a:lnTo>
                    <a:pt x="14" y="99"/>
                  </a:lnTo>
                  <a:close/>
                </a:path>
              </a:pathLst>
            </a:custGeom>
            <a:solidFill>
              <a:srgbClr val="E4E4E4"/>
            </a:solidFill>
            <a:ln cap="flat" cmpd="sng" w="12700">
              <a:solidFill>
                <a:schemeClr val="lt1"/>
              </a:solidFill>
              <a:prstDash val="solid"/>
              <a:round/>
              <a:headEnd len="sm" w="sm" type="none"/>
              <a:tailEnd len="sm" w="sm" type="none"/>
            </a:ln>
            <a:effectLst>
              <a:outerShdw blurRad="190500" rotWithShape="0" algn="ctr">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4" name="Google Shape;474;p32"/>
            <p:cNvSpPr/>
            <p:nvPr/>
          </p:nvSpPr>
          <p:spPr>
            <a:xfrm>
              <a:off x="2519598" y="3046462"/>
              <a:ext cx="595663" cy="871434"/>
            </a:xfrm>
            <a:custGeom>
              <a:rect b="b" l="l" r="r" t="t"/>
              <a:pathLst>
                <a:path extrusionOk="0" h="395" w="270">
                  <a:moveTo>
                    <a:pt x="250" y="234"/>
                  </a:moveTo>
                  <a:lnTo>
                    <a:pt x="250" y="234"/>
                  </a:lnTo>
                  <a:lnTo>
                    <a:pt x="248" y="232"/>
                  </a:lnTo>
                  <a:lnTo>
                    <a:pt x="246" y="232"/>
                  </a:lnTo>
                  <a:lnTo>
                    <a:pt x="242" y="232"/>
                  </a:lnTo>
                  <a:lnTo>
                    <a:pt x="238" y="234"/>
                  </a:lnTo>
                  <a:lnTo>
                    <a:pt x="232" y="234"/>
                  </a:lnTo>
                  <a:lnTo>
                    <a:pt x="230" y="232"/>
                  </a:lnTo>
                  <a:lnTo>
                    <a:pt x="230" y="228"/>
                  </a:lnTo>
                  <a:lnTo>
                    <a:pt x="230" y="216"/>
                  </a:lnTo>
                  <a:lnTo>
                    <a:pt x="230" y="208"/>
                  </a:lnTo>
                  <a:lnTo>
                    <a:pt x="230" y="206"/>
                  </a:lnTo>
                  <a:lnTo>
                    <a:pt x="232" y="202"/>
                  </a:lnTo>
                  <a:lnTo>
                    <a:pt x="230" y="200"/>
                  </a:lnTo>
                  <a:lnTo>
                    <a:pt x="222" y="204"/>
                  </a:lnTo>
                  <a:lnTo>
                    <a:pt x="213" y="212"/>
                  </a:lnTo>
                  <a:lnTo>
                    <a:pt x="203" y="210"/>
                  </a:lnTo>
                  <a:lnTo>
                    <a:pt x="193" y="210"/>
                  </a:lnTo>
                  <a:lnTo>
                    <a:pt x="191" y="204"/>
                  </a:lnTo>
                  <a:lnTo>
                    <a:pt x="187" y="197"/>
                  </a:lnTo>
                  <a:lnTo>
                    <a:pt x="181" y="197"/>
                  </a:lnTo>
                  <a:lnTo>
                    <a:pt x="169" y="197"/>
                  </a:lnTo>
                  <a:lnTo>
                    <a:pt x="173" y="191"/>
                  </a:lnTo>
                  <a:lnTo>
                    <a:pt x="163" y="175"/>
                  </a:lnTo>
                  <a:lnTo>
                    <a:pt x="157" y="169"/>
                  </a:lnTo>
                  <a:lnTo>
                    <a:pt x="159" y="165"/>
                  </a:lnTo>
                  <a:lnTo>
                    <a:pt x="157" y="163"/>
                  </a:lnTo>
                  <a:lnTo>
                    <a:pt x="159" y="159"/>
                  </a:lnTo>
                  <a:lnTo>
                    <a:pt x="159" y="153"/>
                  </a:lnTo>
                  <a:lnTo>
                    <a:pt x="159" y="151"/>
                  </a:lnTo>
                  <a:lnTo>
                    <a:pt x="161" y="149"/>
                  </a:lnTo>
                  <a:lnTo>
                    <a:pt x="161" y="145"/>
                  </a:lnTo>
                  <a:lnTo>
                    <a:pt x="167" y="141"/>
                  </a:lnTo>
                  <a:lnTo>
                    <a:pt x="169" y="141"/>
                  </a:lnTo>
                  <a:lnTo>
                    <a:pt x="173" y="139"/>
                  </a:lnTo>
                  <a:lnTo>
                    <a:pt x="171" y="135"/>
                  </a:lnTo>
                  <a:lnTo>
                    <a:pt x="169" y="127"/>
                  </a:lnTo>
                  <a:lnTo>
                    <a:pt x="175" y="121"/>
                  </a:lnTo>
                  <a:lnTo>
                    <a:pt x="173" y="119"/>
                  </a:lnTo>
                  <a:lnTo>
                    <a:pt x="177" y="115"/>
                  </a:lnTo>
                  <a:lnTo>
                    <a:pt x="175" y="109"/>
                  </a:lnTo>
                  <a:lnTo>
                    <a:pt x="179" y="107"/>
                  </a:lnTo>
                  <a:lnTo>
                    <a:pt x="185" y="105"/>
                  </a:lnTo>
                  <a:lnTo>
                    <a:pt x="189" y="101"/>
                  </a:lnTo>
                  <a:lnTo>
                    <a:pt x="191" y="101"/>
                  </a:lnTo>
                  <a:lnTo>
                    <a:pt x="193" y="97"/>
                  </a:lnTo>
                  <a:lnTo>
                    <a:pt x="205" y="95"/>
                  </a:lnTo>
                  <a:lnTo>
                    <a:pt x="220" y="91"/>
                  </a:lnTo>
                  <a:lnTo>
                    <a:pt x="220" y="87"/>
                  </a:lnTo>
                  <a:lnTo>
                    <a:pt x="222" y="89"/>
                  </a:lnTo>
                  <a:lnTo>
                    <a:pt x="226" y="89"/>
                  </a:lnTo>
                  <a:lnTo>
                    <a:pt x="228" y="87"/>
                  </a:lnTo>
                  <a:lnTo>
                    <a:pt x="232" y="91"/>
                  </a:lnTo>
                  <a:lnTo>
                    <a:pt x="232" y="91"/>
                  </a:lnTo>
                  <a:lnTo>
                    <a:pt x="236" y="93"/>
                  </a:lnTo>
                  <a:lnTo>
                    <a:pt x="238" y="91"/>
                  </a:lnTo>
                  <a:lnTo>
                    <a:pt x="236" y="83"/>
                  </a:lnTo>
                  <a:lnTo>
                    <a:pt x="234" y="81"/>
                  </a:lnTo>
                  <a:lnTo>
                    <a:pt x="228" y="81"/>
                  </a:lnTo>
                  <a:lnTo>
                    <a:pt x="224" y="81"/>
                  </a:lnTo>
                  <a:lnTo>
                    <a:pt x="224" y="79"/>
                  </a:lnTo>
                  <a:lnTo>
                    <a:pt x="236" y="55"/>
                  </a:lnTo>
                  <a:lnTo>
                    <a:pt x="236" y="53"/>
                  </a:lnTo>
                  <a:lnTo>
                    <a:pt x="232" y="55"/>
                  </a:lnTo>
                  <a:lnTo>
                    <a:pt x="230" y="51"/>
                  </a:lnTo>
                  <a:lnTo>
                    <a:pt x="226" y="49"/>
                  </a:lnTo>
                  <a:lnTo>
                    <a:pt x="224" y="49"/>
                  </a:lnTo>
                  <a:lnTo>
                    <a:pt x="222" y="47"/>
                  </a:lnTo>
                  <a:lnTo>
                    <a:pt x="217" y="47"/>
                  </a:lnTo>
                  <a:lnTo>
                    <a:pt x="209" y="51"/>
                  </a:lnTo>
                  <a:lnTo>
                    <a:pt x="205" y="47"/>
                  </a:lnTo>
                  <a:lnTo>
                    <a:pt x="199" y="47"/>
                  </a:lnTo>
                  <a:lnTo>
                    <a:pt x="193" y="49"/>
                  </a:lnTo>
                  <a:lnTo>
                    <a:pt x="191" y="51"/>
                  </a:lnTo>
                  <a:lnTo>
                    <a:pt x="185" y="51"/>
                  </a:lnTo>
                  <a:lnTo>
                    <a:pt x="181" y="51"/>
                  </a:lnTo>
                  <a:lnTo>
                    <a:pt x="177" y="51"/>
                  </a:lnTo>
                  <a:lnTo>
                    <a:pt x="173" y="51"/>
                  </a:lnTo>
                  <a:lnTo>
                    <a:pt x="173" y="47"/>
                  </a:lnTo>
                  <a:lnTo>
                    <a:pt x="173" y="45"/>
                  </a:lnTo>
                  <a:lnTo>
                    <a:pt x="173" y="39"/>
                  </a:lnTo>
                  <a:lnTo>
                    <a:pt x="169" y="39"/>
                  </a:lnTo>
                  <a:lnTo>
                    <a:pt x="167" y="37"/>
                  </a:lnTo>
                  <a:lnTo>
                    <a:pt x="167" y="33"/>
                  </a:lnTo>
                  <a:lnTo>
                    <a:pt x="163" y="27"/>
                  </a:lnTo>
                  <a:lnTo>
                    <a:pt x="153" y="22"/>
                  </a:lnTo>
                  <a:lnTo>
                    <a:pt x="151" y="22"/>
                  </a:lnTo>
                  <a:lnTo>
                    <a:pt x="147" y="16"/>
                  </a:lnTo>
                  <a:lnTo>
                    <a:pt x="147" y="12"/>
                  </a:lnTo>
                  <a:lnTo>
                    <a:pt x="141" y="6"/>
                  </a:lnTo>
                  <a:lnTo>
                    <a:pt x="141" y="4"/>
                  </a:lnTo>
                  <a:lnTo>
                    <a:pt x="137" y="4"/>
                  </a:lnTo>
                  <a:lnTo>
                    <a:pt x="129" y="2"/>
                  </a:lnTo>
                  <a:lnTo>
                    <a:pt x="127" y="0"/>
                  </a:lnTo>
                  <a:lnTo>
                    <a:pt x="125" y="0"/>
                  </a:lnTo>
                  <a:lnTo>
                    <a:pt x="125" y="2"/>
                  </a:lnTo>
                  <a:lnTo>
                    <a:pt x="125" y="4"/>
                  </a:lnTo>
                  <a:lnTo>
                    <a:pt x="129" y="12"/>
                  </a:lnTo>
                  <a:lnTo>
                    <a:pt x="131" y="16"/>
                  </a:lnTo>
                  <a:lnTo>
                    <a:pt x="129" y="22"/>
                  </a:lnTo>
                  <a:lnTo>
                    <a:pt x="129" y="24"/>
                  </a:lnTo>
                  <a:lnTo>
                    <a:pt x="125" y="24"/>
                  </a:lnTo>
                  <a:lnTo>
                    <a:pt x="119" y="37"/>
                  </a:lnTo>
                  <a:lnTo>
                    <a:pt x="105" y="51"/>
                  </a:lnTo>
                  <a:lnTo>
                    <a:pt x="95" y="57"/>
                  </a:lnTo>
                  <a:lnTo>
                    <a:pt x="75" y="65"/>
                  </a:lnTo>
                  <a:lnTo>
                    <a:pt x="71" y="67"/>
                  </a:lnTo>
                  <a:lnTo>
                    <a:pt x="55" y="101"/>
                  </a:lnTo>
                  <a:lnTo>
                    <a:pt x="51" y="105"/>
                  </a:lnTo>
                  <a:lnTo>
                    <a:pt x="49" y="105"/>
                  </a:lnTo>
                  <a:lnTo>
                    <a:pt x="43" y="95"/>
                  </a:lnTo>
                  <a:lnTo>
                    <a:pt x="39" y="95"/>
                  </a:lnTo>
                  <a:lnTo>
                    <a:pt x="33" y="93"/>
                  </a:lnTo>
                  <a:lnTo>
                    <a:pt x="31" y="89"/>
                  </a:lnTo>
                  <a:lnTo>
                    <a:pt x="27" y="91"/>
                  </a:lnTo>
                  <a:lnTo>
                    <a:pt x="23" y="91"/>
                  </a:lnTo>
                  <a:lnTo>
                    <a:pt x="21" y="87"/>
                  </a:lnTo>
                  <a:lnTo>
                    <a:pt x="25" y="83"/>
                  </a:lnTo>
                  <a:lnTo>
                    <a:pt x="29" y="81"/>
                  </a:lnTo>
                  <a:lnTo>
                    <a:pt x="27" y="75"/>
                  </a:lnTo>
                  <a:lnTo>
                    <a:pt x="27" y="75"/>
                  </a:lnTo>
                  <a:lnTo>
                    <a:pt x="25" y="75"/>
                  </a:lnTo>
                  <a:lnTo>
                    <a:pt x="15" y="79"/>
                  </a:lnTo>
                  <a:lnTo>
                    <a:pt x="11" y="83"/>
                  </a:lnTo>
                  <a:lnTo>
                    <a:pt x="4" y="89"/>
                  </a:lnTo>
                  <a:lnTo>
                    <a:pt x="2" y="95"/>
                  </a:lnTo>
                  <a:lnTo>
                    <a:pt x="0" y="99"/>
                  </a:lnTo>
                  <a:lnTo>
                    <a:pt x="2" y="101"/>
                  </a:lnTo>
                  <a:lnTo>
                    <a:pt x="4" y="103"/>
                  </a:lnTo>
                  <a:lnTo>
                    <a:pt x="4" y="107"/>
                  </a:lnTo>
                  <a:lnTo>
                    <a:pt x="2" y="109"/>
                  </a:lnTo>
                  <a:lnTo>
                    <a:pt x="2" y="111"/>
                  </a:lnTo>
                  <a:lnTo>
                    <a:pt x="6" y="115"/>
                  </a:lnTo>
                  <a:lnTo>
                    <a:pt x="11" y="121"/>
                  </a:lnTo>
                  <a:lnTo>
                    <a:pt x="9" y="125"/>
                  </a:lnTo>
                  <a:lnTo>
                    <a:pt x="6" y="125"/>
                  </a:lnTo>
                  <a:lnTo>
                    <a:pt x="2" y="125"/>
                  </a:lnTo>
                  <a:lnTo>
                    <a:pt x="2" y="129"/>
                  </a:lnTo>
                  <a:lnTo>
                    <a:pt x="4" y="133"/>
                  </a:lnTo>
                  <a:lnTo>
                    <a:pt x="9" y="133"/>
                  </a:lnTo>
                  <a:lnTo>
                    <a:pt x="17" y="139"/>
                  </a:lnTo>
                  <a:lnTo>
                    <a:pt x="21" y="139"/>
                  </a:lnTo>
                  <a:lnTo>
                    <a:pt x="31" y="145"/>
                  </a:lnTo>
                  <a:lnTo>
                    <a:pt x="35" y="147"/>
                  </a:lnTo>
                  <a:lnTo>
                    <a:pt x="35" y="149"/>
                  </a:lnTo>
                  <a:lnTo>
                    <a:pt x="41" y="157"/>
                  </a:lnTo>
                  <a:lnTo>
                    <a:pt x="41" y="163"/>
                  </a:lnTo>
                  <a:lnTo>
                    <a:pt x="43" y="167"/>
                  </a:lnTo>
                  <a:lnTo>
                    <a:pt x="51" y="171"/>
                  </a:lnTo>
                  <a:lnTo>
                    <a:pt x="55" y="177"/>
                  </a:lnTo>
                  <a:lnTo>
                    <a:pt x="57" y="183"/>
                  </a:lnTo>
                  <a:lnTo>
                    <a:pt x="59" y="187"/>
                  </a:lnTo>
                  <a:lnTo>
                    <a:pt x="59" y="193"/>
                  </a:lnTo>
                  <a:lnTo>
                    <a:pt x="63" y="197"/>
                  </a:lnTo>
                  <a:lnTo>
                    <a:pt x="65" y="200"/>
                  </a:lnTo>
                  <a:lnTo>
                    <a:pt x="69" y="208"/>
                  </a:lnTo>
                  <a:lnTo>
                    <a:pt x="69" y="212"/>
                  </a:lnTo>
                  <a:lnTo>
                    <a:pt x="69" y="214"/>
                  </a:lnTo>
                  <a:lnTo>
                    <a:pt x="71" y="222"/>
                  </a:lnTo>
                  <a:lnTo>
                    <a:pt x="79" y="230"/>
                  </a:lnTo>
                  <a:lnTo>
                    <a:pt x="81" y="234"/>
                  </a:lnTo>
                  <a:lnTo>
                    <a:pt x="81" y="238"/>
                  </a:lnTo>
                  <a:lnTo>
                    <a:pt x="81" y="240"/>
                  </a:lnTo>
                  <a:lnTo>
                    <a:pt x="83" y="240"/>
                  </a:lnTo>
                  <a:lnTo>
                    <a:pt x="91" y="248"/>
                  </a:lnTo>
                  <a:lnTo>
                    <a:pt x="93" y="250"/>
                  </a:lnTo>
                  <a:lnTo>
                    <a:pt x="93" y="256"/>
                  </a:lnTo>
                  <a:lnTo>
                    <a:pt x="95" y="260"/>
                  </a:lnTo>
                  <a:lnTo>
                    <a:pt x="101" y="262"/>
                  </a:lnTo>
                  <a:lnTo>
                    <a:pt x="101" y="266"/>
                  </a:lnTo>
                  <a:lnTo>
                    <a:pt x="107" y="276"/>
                  </a:lnTo>
                  <a:lnTo>
                    <a:pt x="109" y="280"/>
                  </a:lnTo>
                  <a:lnTo>
                    <a:pt x="115" y="290"/>
                  </a:lnTo>
                  <a:lnTo>
                    <a:pt x="115" y="294"/>
                  </a:lnTo>
                  <a:lnTo>
                    <a:pt x="113" y="294"/>
                  </a:lnTo>
                  <a:lnTo>
                    <a:pt x="113" y="294"/>
                  </a:lnTo>
                  <a:lnTo>
                    <a:pt x="111" y="296"/>
                  </a:lnTo>
                  <a:lnTo>
                    <a:pt x="113" y="298"/>
                  </a:lnTo>
                  <a:lnTo>
                    <a:pt x="113" y="302"/>
                  </a:lnTo>
                  <a:lnTo>
                    <a:pt x="115" y="302"/>
                  </a:lnTo>
                  <a:lnTo>
                    <a:pt x="117" y="304"/>
                  </a:lnTo>
                  <a:lnTo>
                    <a:pt x="119" y="306"/>
                  </a:lnTo>
                  <a:lnTo>
                    <a:pt x="117" y="308"/>
                  </a:lnTo>
                  <a:lnTo>
                    <a:pt x="125" y="312"/>
                  </a:lnTo>
                  <a:lnTo>
                    <a:pt x="131" y="316"/>
                  </a:lnTo>
                  <a:lnTo>
                    <a:pt x="131" y="318"/>
                  </a:lnTo>
                  <a:lnTo>
                    <a:pt x="135" y="322"/>
                  </a:lnTo>
                  <a:lnTo>
                    <a:pt x="139" y="324"/>
                  </a:lnTo>
                  <a:lnTo>
                    <a:pt x="139" y="326"/>
                  </a:lnTo>
                  <a:lnTo>
                    <a:pt x="141" y="328"/>
                  </a:lnTo>
                  <a:lnTo>
                    <a:pt x="143" y="330"/>
                  </a:lnTo>
                  <a:lnTo>
                    <a:pt x="149" y="330"/>
                  </a:lnTo>
                  <a:lnTo>
                    <a:pt x="151" y="328"/>
                  </a:lnTo>
                  <a:lnTo>
                    <a:pt x="151" y="332"/>
                  </a:lnTo>
                  <a:lnTo>
                    <a:pt x="155" y="336"/>
                  </a:lnTo>
                  <a:lnTo>
                    <a:pt x="161" y="338"/>
                  </a:lnTo>
                  <a:lnTo>
                    <a:pt x="163" y="342"/>
                  </a:lnTo>
                  <a:lnTo>
                    <a:pt x="165" y="344"/>
                  </a:lnTo>
                  <a:lnTo>
                    <a:pt x="167" y="346"/>
                  </a:lnTo>
                  <a:lnTo>
                    <a:pt x="173" y="348"/>
                  </a:lnTo>
                  <a:lnTo>
                    <a:pt x="175" y="348"/>
                  </a:lnTo>
                  <a:lnTo>
                    <a:pt x="177" y="348"/>
                  </a:lnTo>
                  <a:lnTo>
                    <a:pt x="185" y="354"/>
                  </a:lnTo>
                  <a:lnTo>
                    <a:pt x="191" y="356"/>
                  </a:lnTo>
                  <a:lnTo>
                    <a:pt x="195" y="356"/>
                  </a:lnTo>
                  <a:lnTo>
                    <a:pt x="197" y="356"/>
                  </a:lnTo>
                  <a:lnTo>
                    <a:pt x="199" y="360"/>
                  </a:lnTo>
                  <a:lnTo>
                    <a:pt x="203" y="364"/>
                  </a:lnTo>
                  <a:lnTo>
                    <a:pt x="207" y="366"/>
                  </a:lnTo>
                  <a:lnTo>
                    <a:pt x="211" y="370"/>
                  </a:lnTo>
                  <a:lnTo>
                    <a:pt x="215" y="370"/>
                  </a:lnTo>
                  <a:lnTo>
                    <a:pt x="215" y="375"/>
                  </a:lnTo>
                  <a:lnTo>
                    <a:pt x="215" y="377"/>
                  </a:lnTo>
                  <a:lnTo>
                    <a:pt x="215" y="379"/>
                  </a:lnTo>
                  <a:lnTo>
                    <a:pt x="220" y="381"/>
                  </a:lnTo>
                  <a:lnTo>
                    <a:pt x="226" y="383"/>
                  </a:lnTo>
                  <a:lnTo>
                    <a:pt x="232" y="389"/>
                  </a:lnTo>
                  <a:lnTo>
                    <a:pt x="236" y="393"/>
                  </a:lnTo>
                  <a:lnTo>
                    <a:pt x="240" y="395"/>
                  </a:lnTo>
                  <a:lnTo>
                    <a:pt x="240" y="395"/>
                  </a:lnTo>
                  <a:lnTo>
                    <a:pt x="246" y="393"/>
                  </a:lnTo>
                  <a:lnTo>
                    <a:pt x="250" y="389"/>
                  </a:lnTo>
                  <a:lnTo>
                    <a:pt x="254" y="391"/>
                  </a:lnTo>
                  <a:lnTo>
                    <a:pt x="258" y="387"/>
                  </a:lnTo>
                  <a:lnTo>
                    <a:pt x="258" y="385"/>
                  </a:lnTo>
                  <a:lnTo>
                    <a:pt x="254" y="381"/>
                  </a:lnTo>
                  <a:lnTo>
                    <a:pt x="256" y="377"/>
                  </a:lnTo>
                  <a:lnTo>
                    <a:pt x="258" y="372"/>
                  </a:lnTo>
                  <a:lnTo>
                    <a:pt x="262" y="375"/>
                  </a:lnTo>
                  <a:lnTo>
                    <a:pt x="260" y="370"/>
                  </a:lnTo>
                  <a:lnTo>
                    <a:pt x="258" y="370"/>
                  </a:lnTo>
                  <a:lnTo>
                    <a:pt x="256" y="368"/>
                  </a:lnTo>
                  <a:lnTo>
                    <a:pt x="260" y="362"/>
                  </a:lnTo>
                  <a:lnTo>
                    <a:pt x="264" y="358"/>
                  </a:lnTo>
                  <a:lnTo>
                    <a:pt x="268" y="354"/>
                  </a:lnTo>
                  <a:lnTo>
                    <a:pt x="268" y="348"/>
                  </a:lnTo>
                  <a:lnTo>
                    <a:pt x="262" y="334"/>
                  </a:lnTo>
                  <a:lnTo>
                    <a:pt x="264" y="332"/>
                  </a:lnTo>
                  <a:lnTo>
                    <a:pt x="264" y="326"/>
                  </a:lnTo>
                  <a:lnTo>
                    <a:pt x="264" y="324"/>
                  </a:lnTo>
                  <a:lnTo>
                    <a:pt x="262" y="318"/>
                  </a:lnTo>
                  <a:lnTo>
                    <a:pt x="264" y="316"/>
                  </a:lnTo>
                  <a:lnTo>
                    <a:pt x="266" y="310"/>
                  </a:lnTo>
                  <a:lnTo>
                    <a:pt x="266" y="296"/>
                  </a:lnTo>
                  <a:lnTo>
                    <a:pt x="264" y="290"/>
                  </a:lnTo>
                  <a:lnTo>
                    <a:pt x="266" y="284"/>
                  </a:lnTo>
                  <a:lnTo>
                    <a:pt x="266" y="270"/>
                  </a:lnTo>
                  <a:lnTo>
                    <a:pt x="270" y="264"/>
                  </a:lnTo>
                  <a:lnTo>
                    <a:pt x="270" y="260"/>
                  </a:lnTo>
                  <a:lnTo>
                    <a:pt x="250" y="234"/>
                  </a:lnTo>
                  <a:close/>
                </a:path>
              </a:pathLst>
            </a:custGeom>
            <a:solidFill>
              <a:srgbClr val="E4E4E4"/>
            </a:solidFill>
            <a:ln cap="flat" cmpd="sng" w="12700">
              <a:solidFill>
                <a:schemeClr val="lt1"/>
              </a:solidFill>
              <a:prstDash val="solid"/>
              <a:round/>
              <a:headEnd len="sm" w="sm" type="none"/>
              <a:tailEnd len="sm" w="sm" type="none"/>
            </a:ln>
            <a:effectLst>
              <a:outerShdw blurRad="190500" rotWithShape="0" algn="ctr">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5" name="Google Shape;475;p32"/>
            <p:cNvSpPr/>
            <p:nvPr/>
          </p:nvSpPr>
          <p:spPr>
            <a:xfrm>
              <a:off x="3071138" y="3496518"/>
              <a:ext cx="571396" cy="637581"/>
            </a:xfrm>
            <a:custGeom>
              <a:rect b="b" l="l" r="r" t="t"/>
              <a:pathLst>
                <a:path extrusionOk="0" h="289" w="259">
                  <a:moveTo>
                    <a:pt x="247" y="219"/>
                  </a:moveTo>
                  <a:lnTo>
                    <a:pt x="249" y="215"/>
                  </a:lnTo>
                  <a:lnTo>
                    <a:pt x="249" y="213"/>
                  </a:lnTo>
                  <a:lnTo>
                    <a:pt x="259" y="193"/>
                  </a:lnTo>
                  <a:lnTo>
                    <a:pt x="259" y="183"/>
                  </a:lnTo>
                  <a:lnTo>
                    <a:pt x="247" y="162"/>
                  </a:lnTo>
                  <a:lnTo>
                    <a:pt x="237" y="160"/>
                  </a:lnTo>
                  <a:lnTo>
                    <a:pt x="237" y="152"/>
                  </a:lnTo>
                  <a:lnTo>
                    <a:pt x="235" y="138"/>
                  </a:lnTo>
                  <a:lnTo>
                    <a:pt x="199" y="138"/>
                  </a:lnTo>
                  <a:lnTo>
                    <a:pt x="199" y="128"/>
                  </a:lnTo>
                  <a:lnTo>
                    <a:pt x="193" y="116"/>
                  </a:lnTo>
                  <a:lnTo>
                    <a:pt x="195" y="110"/>
                  </a:lnTo>
                  <a:lnTo>
                    <a:pt x="193" y="102"/>
                  </a:lnTo>
                  <a:lnTo>
                    <a:pt x="193" y="94"/>
                  </a:lnTo>
                  <a:lnTo>
                    <a:pt x="193" y="90"/>
                  </a:lnTo>
                  <a:lnTo>
                    <a:pt x="183" y="84"/>
                  </a:lnTo>
                  <a:lnTo>
                    <a:pt x="170" y="86"/>
                  </a:lnTo>
                  <a:lnTo>
                    <a:pt x="166" y="84"/>
                  </a:lnTo>
                  <a:lnTo>
                    <a:pt x="162" y="82"/>
                  </a:lnTo>
                  <a:lnTo>
                    <a:pt x="160" y="76"/>
                  </a:lnTo>
                  <a:lnTo>
                    <a:pt x="154" y="74"/>
                  </a:lnTo>
                  <a:lnTo>
                    <a:pt x="146" y="70"/>
                  </a:lnTo>
                  <a:lnTo>
                    <a:pt x="142" y="72"/>
                  </a:lnTo>
                  <a:lnTo>
                    <a:pt x="134" y="64"/>
                  </a:lnTo>
                  <a:lnTo>
                    <a:pt x="130" y="64"/>
                  </a:lnTo>
                  <a:lnTo>
                    <a:pt x="122" y="58"/>
                  </a:lnTo>
                  <a:lnTo>
                    <a:pt x="114" y="60"/>
                  </a:lnTo>
                  <a:lnTo>
                    <a:pt x="112" y="62"/>
                  </a:lnTo>
                  <a:lnTo>
                    <a:pt x="108" y="58"/>
                  </a:lnTo>
                  <a:lnTo>
                    <a:pt x="100" y="54"/>
                  </a:lnTo>
                  <a:lnTo>
                    <a:pt x="96" y="52"/>
                  </a:lnTo>
                  <a:lnTo>
                    <a:pt x="94" y="44"/>
                  </a:lnTo>
                  <a:lnTo>
                    <a:pt x="90" y="42"/>
                  </a:lnTo>
                  <a:lnTo>
                    <a:pt x="86" y="34"/>
                  </a:lnTo>
                  <a:lnTo>
                    <a:pt x="88" y="30"/>
                  </a:lnTo>
                  <a:lnTo>
                    <a:pt x="86" y="22"/>
                  </a:lnTo>
                  <a:lnTo>
                    <a:pt x="88" y="16"/>
                  </a:lnTo>
                  <a:lnTo>
                    <a:pt x="86" y="8"/>
                  </a:lnTo>
                  <a:lnTo>
                    <a:pt x="86" y="4"/>
                  </a:lnTo>
                  <a:lnTo>
                    <a:pt x="84" y="0"/>
                  </a:lnTo>
                  <a:lnTo>
                    <a:pt x="80" y="4"/>
                  </a:lnTo>
                  <a:lnTo>
                    <a:pt x="76" y="0"/>
                  </a:lnTo>
                  <a:lnTo>
                    <a:pt x="70" y="0"/>
                  </a:lnTo>
                  <a:lnTo>
                    <a:pt x="64" y="4"/>
                  </a:lnTo>
                  <a:lnTo>
                    <a:pt x="58" y="6"/>
                  </a:lnTo>
                  <a:lnTo>
                    <a:pt x="48" y="12"/>
                  </a:lnTo>
                  <a:lnTo>
                    <a:pt x="44" y="20"/>
                  </a:lnTo>
                  <a:lnTo>
                    <a:pt x="38" y="22"/>
                  </a:lnTo>
                  <a:lnTo>
                    <a:pt x="34" y="22"/>
                  </a:lnTo>
                  <a:lnTo>
                    <a:pt x="28" y="26"/>
                  </a:lnTo>
                  <a:lnTo>
                    <a:pt x="26" y="26"/>
                  </a:lnTo>
                  <a:lnTo>
                    <a:pt x="20" y="30"/>
                  </a:lnTo>
                  <a:lnTo>
                    <a:pt x="14" y="30"/>
                  </a:lnTo>
                  <a:lnTo>
                    <a:pt x="0" y="30"/>
                  </a:lnTo>
                  <a:lnTo>
                    <a:pt x="20" y="56"/>
                  </a:lnTo>
                  <a:lnTo>
                    <a:pt x="20" y="60"/>
                  </a:lnTo>
                  <a:lnTo>
                    <a:pt x="16" y="66"/>
                  </a:lnTo>
                  <a:lnTo>
                    <a:pt x="16" y="80"/>
                  </a:lnTo>
                  <a:lnTo>
                    <a:pt x="14" y="86"/>
                  </a:lnTo>
                  <a:lnTo>
                    <a:pt x="16" y="92"/>
                  </a:lnTo>
                  <a:lnTo>
                    <a:pt x="16" y="106"/>
                  </a:lnTo>
                  <a:lnTo>
                    <a:pt x="14" y="112"/>
                  </a:lnTo>
                  <a:lnTo>
                    <a:pt x="12" y="114"/>
                  </a:lnTo>
                  <a:lnTo>
                    <a:pt x="14" y="120"/>
                  </a:lnTo>
                  <a:lnTo>
                    <a:pt x="14" y="122"/>
                  </a:lnTo>
                  <a:lnTo>
                    <a:pt x="14" y="128"/>
                  </a:lnTo>
                  <a:lnTo>
                    <a:pt x="12" y="130"/>
                  </a:lnTo>
                  <a:lnTo>
                    <a:pt x="18" y="144"/>
                  </a:lnTo>
                  <a:lnTo>
                    <a:pt x="18" y="150"/>
                  </a:lnTo>
                  <a:lnTo>
                    <a:pt x="14" y="154"/>
                  </a:lnTo>
                  <a:lnTo>
                    <a:pt x="10" y="158"/>
                  </a:lnTo>
                  <a:lnTo>
                    <a:pt x="6" y="164"/>
                  </a:lnTo>
                  <a:lnTo>
                    <a:pt x="8" y="166"/>
                  </a:lnTo>
                  <a:lnTo>
                    <a:pt x="10" y="166"/>
                  </a:lnTo>
                  <a:lnTo>
                    <a:pt x="12" y="171"/>
                  </a:lnTo>
                  <a:lnTo>
                    <a:pt x="12" y="171"/>
                  </a:lnTo>
                  <a:lnTo>
                    <a:pt x="12" y="175"/>
                  </a:lnTo>
                  <a:lnTo>
                    <a:pt x="16" y="179"/>
                  </a:lnTo>
                  <a:lnTo>
                    <a:pt x="20" y="181"/>
                  </a:lnTo>
                  <a:lnTo>
                    <a:pt x="20" y="185"/>
                  </a:lnTo>
                  <a:lnTo>
                    <a:pt x="18" y="189"/>
                  </a:lnTo>
                  <a:lnTo>
                    <a:pt x="20" y="191"/>
                  </a:lnTo>
                  <a:lnTo>
                    <a:pt x="20" y="199"/>
                  </a:lnTo>
                  <a:lnTo>
                    <a:pt x="24" y="203"/>
                  </a:lnTo>
                  <a:lnTo>
                    <a:pt x="34" y="211"/>
                  </a:lnTo>
                  <a:lnTo>
                    <a:pt x="34" y="215"/>
                  </a:lnTo>
                  <a:lnTo>
                    <a:pt x="32" y="221"/>
                  </a:lnTo>
                  <a:lnTo>
                    <a:pt x="34" y="225"/>
                  </a:lnTo>
                  <a:lnTo>
                    <a:pt x="28" y="235"/>
                  </a:lnTo>
                  <a:lnTo>
                    <a:pt x="32" y="239"/>
                  </a:lnTo>
                  <a:lnTo>
                    <a:pt x="42" y="249"/>
                  </a:lnTo>
                  <a:lnTo>
                    <a:pt x="56" y="289"/>
                  </a:lnTo>
                  <a:lnTo>
                    <a:pt x="62" y="289"/>
                  </a:lnTo>
                  <a:lnTo>
                    <a:pt x="64" y="287"/>
                  </a:lnTo>
                  <a:lnTo>
                    <a:pt x="66" y="287"/>
                  </a:lnTo>
                  <a:lnTo>
                    <a:pt x="66" y="287"/>
                  </a:lnTo>
                  <a:lnTo>
                    <a:pt x="70" y="283"/>
                  </a:lnTo>
                  <a:lnTo>
                    <a:pt x="74" y="275"/>
                  </a:lnTo>
                  <a:lnTo>
                    <a:pt x="82" y="267"/>
                  </a:lnTo>
                  <a:lnTo>
                    <a:pt x="86" y="265"/>
                  </a:lnTo>
                  <a:lnTo>
                    <a:pt x="92" y="271"/>
                  </a:lnTo>
                  <a:lnTo>
                    <a:pt x="98" y="269"/>
                  </a:lnTo>
                  <a:lnTo>
                    <a:pt x="102" y="269"/>
                  </a:lnTo>
                  <a:lnTo>
                    <a:pt x="106" y="269"/>
                  </a:lnTo>
                  <a:lnTo>
                    <a:pt x="112" y="269"/>
                  </a:lnTo>
                  <a:lnTo>
                    <a:pt x="116" y="269"/>
                  </a:lnTo>
                  <a:lnTo>
                    <a:pt x="118" y="275"/>
                  </a:lnTo>
                  <a:lnTo>
                    <a:pt x="120" y="283"/>
                  </a:lnTo>
                  <a:lnTo>
                    <a:pt x="122" y="285"/>
                  </a:lnTo>
                  <a:lnTo>
                    <a:pt x="124" y="283"/>
                  </a:lnTo>
                  <a:lnTo>
                    <a:pt x="124" y="279"/>
                  </a:lnTo>
                  <a:lnTo>
                    <a:pt x="126" y="275"/>
                  </a:lnTo>
                  <a:lnTo>
                    <a:pt x="126" y="271"/>
                  </a:lnTo>
                  <a:lnTo>
                    <a:pt x="130" y="267"/>
                  </a:lnTo>
                  <a:lnTo>
                    <a:pt x="142" y="267"/>
                  </a:lnTo>
                  <a:lnTo>
                    <a:pt x="152" y="267"/>
                  </a:lnTo>
                  <a:lnTo>
                    <a:pt x="156" y="271"/>
                  </a:lnTo>
                  <a:lnTo>
                    <a:pt x="158" y="263"/>
                  </a:lnTo>
                  <a:lnTo>
                    <a:pt x="162" y="253"/>
                  </a:lnTo>
                  <a:lnTo>
                    <a:pt x="164" y="247"/>
                  </a:lnTo>
                  <a:lnTo>
                    <a:pt x="162" y="241"/>
                  </a:lnTo>
                  <a:lnTo>
                    <a:pt x="160" y="237"/>
                  </a:lnTo>
                  <a:lnTo>
                    <a:pt x="166" y="229"/>
                  </a:lnTo>
                  <a:lnTo>
                    <a:pt x="170" y="221"/>
                  </a:lnTo>
                  <a:lnTo>
                    <a:pt x="170" y="217"/>
                  </a:lnTo>
                  <a:lnTo>
                    <a:pt x="174" y="213"/>
                  </a:lnTo>
                  <a:lnTo>
                    <a:pt x="203" y="207"/>
                  </a:lnTo>
                  <a:lnTo>
                    <a:pt x="227" y="207"/>
                  </a:lnTo>
                  <a:lnTo>
                    <a:pt x="241" y="217"/>
                  </a:lnTo>
                  <a:lnTo>
                    <a:pt x="245" y="217"/>
                  </a:lnTo>
                  <a:lnTo>
                    <a:pt x="247" y="219"/>
                  </a:lnTo>
                  <a:close/>
                </a:path>
              </a:pathLst>
            </a:custGeom>
            <a:solidFill>
              <a:srgbClr val="E4E4E4"/>
            </a:solidFill>
            <a:ln cap="flat" cmpd="sng" w="12700">
              <a:solidFill>
                <a:schemeClr val="lt1"/>
              </a:solidFill>
              <a:prstDash val="solid"/>
              <a:round/>
              <a:headEnd len="sm" w="sm" type="none"/>
              <a:tailEnd len="sm" w="sm" type="none"/>
            </a:ln>
            <a:effectLst>
              <a:outerShdw blurRad="190500" rotWithShape="0" algn="ctr">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6" name="Google Shape;476;p32"/>
            <p:cNvSpPr/>
            <p:nvPr/>
          </p:nvSpPr>
          <p:spPr>
            <a:xfrm>
              <a:off x="3415299" y="3953193"/>
              <a:ext cx="390491" cy="412552"/>
            </a:xfrm>
            <a:custGeom>
              <a:rect b="b" l="l" r="r" t="t"/>
              <a:pathLst>
                <a:path extrusionOk="0" h="187" w="177">
                  <a:moveTo>
                    <a:pt x="0" y="64"/>
                  </a:moveTo>
                  <a:lnTo>
                    <a:pt x="2" y="56"/>
                  </a:lnTo>
                  <a:lnTo>
                    <a:pt x="6" y="46"/>
                  </a:lnTo>
                  <a:lnTo>
                    <a:pt x="8" y="40"/>
                  </a:lnTo>
                  <a:lnTo>
                    <a:pt x="6" y="34"/>
                  </a:lnTo>
                  <a:lnTo>
                    <a:pt x="4" y="30"/>
                  </a:lnTo>
                  <a:lnTo>
                    <a:pt x="10" y="22"/>
                  </a:lnTo>
                  <a:lnTo>
                    <a:pt x="14" y="14"/>
                  </a:lnTo>
                  <a:lnTo>
                    <a:pt x="14" y="10"/>
                  </a:lnTo>
                  <a:lnTo>
                    <a:pt x="18" y="6"/>
                  </a:lnTo>
                  <a:lnTo>
                    <a:pt x="47" y="0"/>
                  </a:lnTo>
                  <a:lnTo>
                    <a:pt x="71" y="0"/>
                  </a:lnTo>
                  <a:lnTo>
                    <a:pt x="85" y="10"/>
                  </a:lnTo>
                  <a:lnTo>
                    <a:pt x="89" y="10"/>
                  </a:lnTo>
                  <a:lnTo>
                    <a:pt x="93" y="14"/>
                  </a:lnTo>
                  <a:lnTo>
                    <a:pt x="91" y="20"/>
                  </a:lnTo>
                  <a:lnTo>
                    <a:pt x="97" y="24"/>
                  </a:lnTo>
                  <a:lnTo>
                    <a:pt x="97" y="30"/>
                  </a:lnTo>
                  <a:lnTo>
                    <a:pt x="101" y="36"/>
                  </a:lnTo>
                  <a:lnTo>
                    <a:pt x="99" y="48"/>
                  </a:lnTo>
                  <a:lnTo>
                    <a:pt x="99" y="54"/>
                  </a:lnTo>
                  <a:lnTo>
                    <a:pt x="99" y="58"/>
                  </a:lnTo>
                  <a:lnTo>
                    <a:pt x="99" y="62"/>
                  </a:lnTo>
                  <a:lnTo>
                    <a:pt x="107" y="62"/>
                  </a:lnTo>
                  <a:lnTo>
                    <a:pt x="111" y="64"/>
                  </a:lnTo>
                  <a:lnTo>
                    <a:pt x="121" y="62"/>
                  </a:lnTo>
                  <a:lnTo>
                    <a:pt x="127" y="64"/>
                  </a:lnTo>
                  <a:lnTo>
                    <a:pt x="135" y="60"/>
                  </a:lnTo>
                  <a:lnTo>
                    <a:pt x="141" y="64"/>
                  </a:lnTo>
                  <a:lnTo>
                    <a:pt x="145" y="66"/>
                  </a:lnTo>
                  <a:lnTo>
                    <a:pt x="147" y="70"/>
                  </a:lnTo>
                  <a:lnTo>
                    <a:pt x="151" y="92"/>
                  </a:lnTo>
                  <a:lnTo>
                    <a:pt x="155" y="100"/>
                  </a:lnTo>
                  <a:lnTo>
                    <a:pt x="159" y="102"/>
                  </a:lnTo>
                  <a:lnTo>
                    <a:pt x="167" y="98"/>
                  </a:lnTo>
                  <a:lnTo>
                    <a:pt x="171" y="98"/>
                  </a:lnTo>
                  <a:lnTo>
                    <a:pt x="175" y="102"/>
                  </a:lnTo>
                  <a:lnTo>
                    <a:pt x="177" y="102"/>
                  </a:lnTo>
                  <a:lnTo>
                    <a:pt x="175" y="106"/>
                  </a:lnTo>
                  <a:lnTo>
                    <a:pt x="175" y="126"/>
                  </a:lnTo>
                  <a:lnTo>
                    <a:pt x="175" y="128"/>
                  </a:lnTo>
                  <a:lnTo>
                    <a:pt x="173" y="128"/>
                  </a:lnTo>
                  <a:lnTo>
                    <a:pt x="173" y="130"/>
                  </a:lnTo>
                  <a:lnTo>
                    <a:pt x="173" y="132"/>
                  </a:lnTo>
                  <a:lnTo>
                    <a:pt x="173" y="136"/>
                  </a:lnTo>
                  <a:lnTo>
                    <a:pt x="171" y="136"/>
                  </a:lnTo>
                  <a:lnTo>
                    <a:pt x="171" y="143"/>
                  </a:lnTo>
                  <a:lnTo>
                    <a:pt x="173" y="145"/>
                  </a:lnTo>
                  <a:lnTo>
                    <a:pt x="171" y="153"/>
                  </a:lnTo>
                  <a:lnTo>
                    <a:pt x="169" y="155"/>
                  </a:lnTo>
                  <a:lnTo>
                    <a:pt x="165" y="161"/>
                  </a:lnTo>
                  <a:lnTo>
                    <a:pt x="163" y="165"/>
                  </a:lnTo>
                  <a:lnTo>
                    <a:pt x="155" y="171"/>
                  </a:lnTo>
                  <a:lnTo>
                    <a:pt x="153" y="177"/>
                  </a:lnTo>
                  <a:lnTo>
                    <a:pt x="149" y="181"/>
                  </a:lnTo>
                  <a:lnTo>
                    <a:pt x="145" y="181"/>
                  </a:lnTo>
                  <a:lnTo>
                    <a:pt x="143" y="181"/>
                  </a:lnTo>
                  <a:lnTo>
                    <a:pt x="139" y="187"/>
                  </a:lnTo>
                  <a:lnTo>
                    <a:pt x="137" y="185"/>
                  </a:lnTo>
                  <a:lnTo>
                    <a:pt x="133" y="185"/>
                  </a:lnTo>
                  <a:lnTo>
                    <a:pt x="129" y="187"/>
                  </a:lnTo>
                  <a:lnTo>
                    <a:pt x="121" y="181"/>
                  </a:lnTo>
                  <a:lnTo>
                    <a:pt x="109" y="177"/>
                  </a:lnTo>
                  <a:lnTo>
                    <a:pt x="93" y="179"/>
                  </a:lnTo>
                  <a:lnTo>
                    <a:pt x="89" y="181"/>
                  </a:lnTo>
                  <a:lnTo>
                    <a:pt x="91" y="175"/>
                  </a:lnTo>
                  <a:lnTo>
                    <a:pt x="97" y="169"/>
                  </a:lnTo>
                  <a:lnTo>
                    <a:pt x="101" y="161"/>
                  </a:lnTo>
                  <a:lnTo>
                    <a:pt x="99" y="157"/>
                  </a:lnTo>
                  <a:lnTo>
                    <a:pt x="101" y="153"/>
                  </a:lnTo>
                  <a:lnTo>
                    <a:pt x="105" y="151"/>
                  </a:lnTo>
                  <a:lnTo>
                    <a:pt x="109" y="145"/>
                  </a:lnTo>
                  <a:lnTo>
                    <a:pt x="109" y="141"/>
                  </a:lnTo>
                  <a:lnTo>
                    <a:pt x="107" y="136"/>
                  </a:lnTo>
                  <a:lnTo>
                    <a:pt x="101" y="130"/>
                  </a:lnTo>
                  <a:lnTo>
                    <a:pt x="97" y="124"/>
                  </a:lnTo>
                  <a:lnTo>
                    <a:pt x="83" y="122"/>
                  </a:lnTo>
                  <a:lnTo>
                    <a:pt x="75" y="118"/>
                  </a:lnTo>
                  <a:lnTo>
                    <a:pt x="65" y="110"/>
                  </a:lnTo>
                  <a:lnTo>
                    <a:pt x="61" y="110"/>
                  </a:lnTo>
                  <a:lnTo>
                    <a:pt x="53" y="106"/>
                  </a:lnTo>
                  <a:lnTo>
                    <a:pt x="41" y="102"/>
                  </a:lnTo>
                  <a:lnTo>
                    <a:pt x="37" y="98"/>
                  </a:lnTo>
                  <a:lnTo>
                    <a:pt x="33" y="92"/>
                  </a:lnTo>
                  <a:lnTo>
                    <a:pt x="27" y="92"/>
                  </a:lnTo>
                  <a:lnTo>
                    <a:pt x="14" y="80"/>
                  </a:lnTo>
                  <a:lnTo>
                    <a:pt x="8" y="70"/>
                  </a:lnTo>
                  <a:lnTo>
                    <a:pt x="4" y="70"/>
                  </a:lnTo>
                  <a:lnTo>
                    <a:pt x="0" y="64"/>
                  </a:lnTo>
                  <a:lnTo>
                    <a:pt x="0" y="64"/>
                  </a:lnTo>
                  <a:close/>
                </a:path>
              </a:pathLst>
            </a:custGeom>
            <a:solidFill>
              <a:srgbClr val="E4E4E4"/>
            </a:solidFill>
            <a:ln cap="flat" cmpd="sng" w="12700">
              <a:solidFill>
                <a:schemeClr val="lt1"/>
              </a:solidFill>
              <a:prstDash val="solid"/>
              <a:round/>
              <a:headEnd len="sm" w="sm" type="none"/>
              <a:tailEnd len="sm" w="sm" type="none"/>
            </a:ln>
            <a:effectLst>
              <a:outerShdw blurRad="190500" rotWithShape="0" algn="ctr">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7" name="Google Shape;477;p32"/>
            <p:cNvSpPr/>
            <p:nvPr/>
          </p:nvSpPr>
          <p:spPr>
            <a:xfrm>
              <a:off x="3655771" y="4484878"/>
              <a:ext cx="229441" cy="266946"/>
            </a:xfrm>
            <a:custGeom>
              <a:rect b="b" l="l" r="r" t="t"/>
              <a:pathLst>
                <a:path extrusionOk="0" h="121" w="104">
                  <a:moveTo>
                    <a:pt x="10" y="2"/>
                  </a:moveTo>
                  <a:lnTo>
                    <a:pt x="14" y="2"/>
                  </a:lnTo>
                  <a:lnTo>
                    <a:pt x="16" y="4"/>
                  </a:lnTo>
                  <a:lnTo>
                    <a:pt x="26" y="0"/>
                  </a:lnTo>
                  <a:lnTo>
                    <a:pt x="30" y="4"/>
                  </a:lnTo>
                  <a:lnTo>
                    <a:pt x="36" y="10"/>
                  </a:lnTo>
                  <a:lnTo>
                    <a:pt x="40" y="12"/>
                  </a:lnTo>
                  <a:lnTo>
                    <a:pt x="42" y="18"/>
                  </a:lnTo>
                  <a:lnTo>
                    <a:pt x="48" y="26"/>
                  </a:lnTo>
                  <a:lnTo>
                    <a:pt x="50" y="26"/>
                  </a:lnTo>
                  <a:lnTo>
                    <a:pt x="54" y="22"/>
                  </a:lnTo>
                  <a:lnTo>
                    <a:pt x="56" y="22"/>
                  </a:lnTo>
                  <a:lnTo>
                    <a:pt x="60" y="30"/>
                  </a:lnTo>
                  <a:lnTo>
                    <a:pt x="66" y="32"/>
                  </a:lnTo>
                  <a:lnTo>
                    <a:pt x="70" y="32"/>
                  </a:lnTo>
                  <a:lnTo>
                    <a:pt x="76" y="38"/>
                  </a:lnTo>
                  <a:lnTo>
                    <a:pt x="76" y="44"/>
                  </a:lnTo>
                  <a:lnTo>
                    <a:pt x="80" y="42"/>
                  </a:lnTo>
                  <a:lnTo>
                    <a:pt x="88" y="46"/>
                  </a:lnTo>
                  <a:lnTo>
                    <a:pt x="92" y="52"/>
                  </a:lnTo>
                  <a:lnTo>
                    <a:pt x="98" y="60"/>
                  </a:lnTo>
                  <a:lnTo>
                    <a:pt x="102" y="62"/>
                  </a:lnTo>
                  <a:lnTo>
                    <a:pt x="102" y="68"/>
                  </a:lnTo>
                  <a:lnTo>
                    <a:pt x="98" y="75"/>
                  </a:lnTo>
                  <a:lnTo>
                    <a:pt x="100" y="81"/>
                  </a:lnTo>
                  <a:lnTo>
                    <a:pt x="100" y="83"/>
                  </a:lnTo>
                  <a:lnTo>
                    <a:pt x="100" y="83"/>
                  </a:lnTo>
                  <a:lnTo>
                    <a:pt x="104" y="87"/>
                  </a:lnTo>
                  <a:lnTo>
                    <a:pt x="104" y="87"/>
                  </a:lnTo>
                  <a:lnTo>
                    <a:pt x="102" y="89"/>
                  </a:lnTo>
                  <a:lnTo>
                    <a:pt x="100" y="93"/>
                  </a:lnTo>
                  <a:lnTo>
                    <a:pt x="100" y="99"/>
                  </a:lnTo>
                  <a:lnTo>
                    <a:pt x="96" y="103"/>
                  </a:lnTo>
                  <a:lnTo>
                    <a:pt x="94" y="105"/>
                  </a:lnTo>
                  <a:lnTo>
                    <a:pt x="94" y="107"/>
                  </a:lnTo>
                  <a:lnTo>
                    <a:pt x="92" y="109"/>
                  </a:lnTo>
                  <a:lnTo>
                    <a:pt x="88" y="115"/>
                  </a:lnTo>
                  <a:lnTo>
                    <a:pt x="80" y="117"/>
                  </a:lnTo>
                  <a:lnTo>
                    <a:pt x="78" y="115"/>
                  </a:lnTo>
                  <a:lnTo>
                    <a:pt x="78" y="117"/>
                  </a:lnTo>
                  <a:lnTo>
                    <a:pt x="76" y="119"/>
                  </a:lnTo>
                  <a:lnTo>
                    <a:pt x="74" y="121"/>
                  </a:lnTo>
                  <a:lnTo>
                    <a:pt x="72" y="121"/>
                  </a:lnTo>
                  <a:lnTo>
                    <a:pt x="68" y="119"/>
                  </a:lnTo>
                  <a:lnTo>
                    <a:pt x="66" y="119"/>
                  </a:lnTo>
                  <a:lnTo>
                    <a:pt x="64" y="117"/>
                  </a:lnTo>
                  <a:lnTo>
                    <a:pt x="60" y="117"/>
                  </a:lnTo>
                  <a:lnTo>
                    <a:pt x="54" y="117"/>
                  </a:lnTo>
                  <a:lnTo>
                    <a:pt x="50" y="121"/>
                  </a:lnTo>
                  <a:lnTo>
                    <a:pt x="46" y="121"/>
                  </a:lnTo>
                  <a:lnTo>
                    <a:pt x="46" y="117"/>
                  </a:lnTo>
                  <a:lnTo>
                    <a:pt x="46" y="117"/>
                  </a:lnTo>
                  <a:lnTo>
                    <a:pt x="46" y="115"/>
                  </a:lnTo>
                  <a:lnTo>
                    <a:pt x="42" y="115"/>
                  </a:lnTo>
                  <a:lnTo>
                    <a:pt x="38" y="115"/>
                  </a:lnTo>
                  <a:lnTo>
                    <a:pt x="34" y="111"/>
                  </a:lnTo>
                  <a:lnTo>
                    <a:pt x="28" y="111"/>
                  </a:lnTo>
                  <a:lnTo>
                    <a:pt x="20" y="111"/>
                  </a:lnTo>
                  <a:lnTo>
                    <a:pt x="16" y="111"/>
                  </a:lnTo>
                  <a:lnTo>
                    <a:pt x="10" y="105"/>
                  </a:lnTo>
                  <a:lnTo>
                    <a:pt x="8" y="105"/>
                  </a:lnTo>
                  <a:lnTo>
                    <a:pt x="2" y="97"/>
                  </a:lnTo>
                  <a:lnTo>
                    <a:pt x="0" y="89"/>
                  </a:lnTo>
                  <a:lnTo>
                    <a:pt x="0" y="79"/>
                  </a:lnTo>
                  <a:lnTo>
                    <a:pt x="0" y="79"/>
                  </a:lnTo>
                  <a:lnTo>
                    <a:pt x="0" y="79"/>
                  </a:lnTo>
                  <a:lnTo>
                    <a:pt x="4" y="75"/>
                  </a:lnTo>
                  <a:lnTo>
                    <a:pt x="4" y="73"/>
                  </a:lnTo>
                  <a:lnTo>
                    <a:pt x="2" y="64"/>
                  </a:lnTo>
                  <a:lnTo>
                    <a:pt x="2" y="56"/>
                  </a:lnTo>
                  <a:lnTo>
                    <a:pt x="4" y="54"/>
                  </a:lnTo>
                  <a:lnTo>
                    <a:pt x="2" y="46"/>
                  </a:lnTo>
                  <a:lnTo>
                    <a:pt x="4" y="42"/>
                  </a:lnTo>
                  <a:lnTo>
                    <a:pt x="4" y="38"/>
                  </a:lnTo>
                  <a:lnTo>
                    <a:pt x="4" y="36"/>
                  </a:lnTo>
                  <a:lnTo>
                    <a:pt x="6" y="26"/>
                  </a:lnTo>
                  <a:lnTo>
                    <a:pt x="4" y="22"/>
                  </a:lnTo>
                  <a:lnTo>
                    <a:pt x="6" y="20"/>
                  </a:lnTo>
                  <a:lnTo>
                    <a:pt x="4" y="14"/>
                  </a:lnTo>
                  <a:lnTo>
                    <a:pt x="8" y="8"/>
                  </a:lnTo>
                  <a:lnTo>
                    <a:pt x="10" y="4"/>
                  </a:lnTo>
                  <a:lnTo>
                    <a:pt x="10" y="2"/>
                  </a:lnTo>
                  <a:close/>
                </a:path>
              </a:pathLst>
            </a:custGeom>
            <a:solidFill>
              <a:srgbClr val="E4E4E4"/>
            </a:solidFill>
            <a:ln cap="flat" cmpd="sng" w="12700">
              <a:solidFill>
                <a:schemeClr val="lt1"/>
              </a:solidFill>
              <a:prstDash val="solid"/>
              <a:round/>
              <a:headEnd len="sm" w="sm" type="none"/>
              <a:tailEnd len="sm" w="sm" type="none"/>
            </a:ln>
            <a:effectLst>
              <a:outerShdw blurRad="190500" rotWithShape="0" algn="ctr">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8" name="Google Shape;478;p32"/>
            <p:cNvSpPr/>
            <p:nvPr/>
          </p:nvSpPr>
          <p:spPr>
            <a:xfrm>
              <a:off x="3106436" y="4081150"/>
              <a:ext cx="730239" cy="1899504"/>
            </a:xfrm>
            <a:custGeom>
              <a:rect b="b" l="l" r="r" t="t"/>
              <a:pathLst>
                <a:path extrusionOk="0" h="861" w="331">
                  <a:moveTo>
                    <a:pt x="50" y="22"/>
                  </a:moveTo>
                  <a:lnTo>
                    <a:pt x="54" y="18"/>
                  </a:lnTo>
                  <a:lnTo>
                    <a:pt x="58" y="10"/>
                  </a:lnTo>
                  <a:lnTo>
                    <a:pt x="66" y="2"/>
                  </a:lnTo>
                  <a:lnTo>
                    <a:pt x="70" y="0"/>
                  </a:lnTo>
                  <a:lnTo>
                    <a:pt x="76" y="6"/>
                  </a:lnTo>
                  <a:lnTo>
                    <a:pt x="82" y="4"/>
                  </a:lnTo>
                  <a:lnTo>
                    <a:pt x="86" y="4"/>
                  </a:lnTo>
                  <a:lnTo>
                    <a:pt x="90" y="4"/>
                  </a:lnTo>
                  <a:lnTo>
                    <a:pt x="96" y="4"/>
                  </a:lnTo>
                  <a:lnTo>
                    <a:pt x="100" y="4"/>
                  </a:lnTo>
                  <a:lnTo>
                    <a:pt x="102" y="10"/>
                  </a:lnTo>
                  <a:lnTo>
                    <a:pt x="104" y="18"/>
                  </a:lnTo>
                  <a:lnTo>
                    <a:pt x="106" y="20"/>
                  </a:lnTo>
                  <a:lnTo>
                    <a:pt x="108" y="18"/>
                  </a:lnTo>
                  <a:lnTo>
                    <a:pt x="108" y="14"/>
                  </a:lnTo>
                  <a:lnTo>
                    <a:pt x="110" y="10"/>
                  </a:lnTo>
                  <a:lnTo>
                    <a:pt x="110" y="6"/>
                  </a:lnTo>
                  <a:lnTo>
                    <a:pt x="114" y="2"/>
                  </a:lnTo>
                  <a:lnTo>
                    <a:pt x="126" y="2"/>
                  </a:lnTo>
                  <a:lnTo>
                    <a:pt x="136" y="2"/>
                  </a:lnTo>
                  <a:lnTo>
                    <a:pt x="140" y="6"/>
                  </a:lnTo>
                  <a:lnTo>
                    <a:pt x="144" y="12"/>
                  </a:lnTo>
                  <a:lnTo>
                    <a:pt x="148" y="12"/>
                  </a:lnTo>
                  <a:lnTo>
                    <a:pt x="154" y="22"/>
                  </a:lnTo>
                  <a:lnTo>
                    <a:pt x="167" y="34"/>
                  </a:lnTo>
                  <a:lnTo>
                    <a:pt x="173" y="34"/>
                  </a:lnTo>
                  <a:lnTo>
                    <a:pt x="177" y="40"/>
                  </a:lnTo>
                  <a:lnTo>
                    <a:pt x="181" y="44"/>
                  </a:lnTo>
                  <a:lnTo>
                    <a:pt x="193" y="48"/>
                  </a:lnTo>
                  <a:lnTo>
                    <a:pt x="201" y="52"/>
                  </a:lnTo>
                  <a:lnTo>
                    <a:pt x="205" y="52"/>
                  </a:lnTo>
                  <a:lnTo>
                    <a:pt x="215" y="60"/>
                  </a:lnTo>
                  <a:lnTo>
                    <a:pt x="223" y="64"/>
                  </a:lnTo>
                  <a:lnTo>
                    <a:pt x="237" y="66"/>
                  </a:lnTo>
                  <a:lnTo>
                    <a:pt x="241" y="72"/>
                  </a:lnTo>
                  <a:lnTo>
                    <a:pt x="247" y="78"/>
                  </a:lnTo>
                  <a:lnTo>
                    <a:pt x="249" y="83"/>
                  </a:lnTo>
                  <a:lnTo>
                    <a:pt x="249" y="87"/>
                  </a:lnTo>
                  <a:lnTo>
                    <a:pt x="245" y="93"/>
                  </a:lnTo>
                  <a:lnTo>
                    <a:pt x="241" y="95"/>
                  </a:lnTo>
                  <a:lnTo>
                    <a:pt x="239" y="99"/>
                  </a:lnTo>
                  <a:lnTo>
                    <a:pt x="241" y="103"/>
                  </a:lnTo>
                  <a:lnTo>
                    <a:pt x="237" y="111"/>
                  </a:lnTo>
                  <a:lnTo>
                    <a:pt x="231" y="117"/>
                  </a:lnTo>
                  <a:lnTo>
                    <a:pt x="229" y="123"/>
                  </a:lnTo>
                  <a:lnTo>
                    <a:pt x="233" y="121"/>
                  </a:lnTo>
                  <a:lnTo>
                    <a:pt x="249" y="119"/>
                  </a:lnTo>
                  <a:lnTo>
                    <a:pt x="261" y="123"/>
                  </a:lnTo>
                  <a:lnTo>
                    <a:pt x="269" y="129"/>
                  </a:lnTo>
                  <a:lnTo>
                    <a:pt x="273" y="127"/>
                  </a:lnTo>
                  <a:lnTo>
                    <a:pt x="277" y="127"/>
                  </a:lnTo>
                  <a:lnTo>
                    <a:pt x="279" y="129"/>
                  </a:lnTo>
                  <a:lnTo>
                    <a:pt x="283" y="123"/>
                  </a:lnTo>
                  <a:lnTo>
                    <a:pt x="285" y="123"/>
                  </a:lnTo>
                  <a:lnTo>
                    <a:pt x="289" y="123"/>
                  </a:lnTo>
                  <a:lnTo>
                    <a:pt x="293" y="119"/>
                  </a:lnTo>
                  <a:lnTo>
                    <a:pt x="295" y="113"/>
                  </a:lnTo>
                  <a:lnTo>
                    <a:pt x="303" y="107"/>
                  </a:lnTo>
                  <a:lnTo>
                    <a:pt x="305" y="103"/>
                  </a:lnTo>
                  <a:lnTo>
                    <a:pt x="309" y="97"/>
                  </a:lnTo>
                  <a:lnTo>
                    <a:pt x="311" y="95"/>
                  </a:lnTo>
                  <a:lnTo>
                    <a:pt x="313" y="87"/>
                  </a:lnTo>
                  <a:lnTo>
                    <a:pt x="311" y="85"/>
                  </a:lnTo>
                  <a:lnTo>
                    <a:pt x="311" y="78"/>
                  </a:lnTo>
                  <a:lnTo>
                    <a:pt x="317" y="74"/>
                  </a:lnTo>
                  <a:lnTo>
                    <a:pt x="327" y="76"/>
                  </a:lnTo>
                  <a:lnTo>
                    <a:pt x="327" y="81"/>
                  </a:lnTo>
                  <a:lnTo>
                    <a:pt x="331" y="91"/>
                  </a:lnTo>
                  <a:lnTo>
                    <a:pt x="331" y="97"/>
                  </a:lnTo>
                  <a:lnTo>
                    <a:pt x="331" y="105"/>
                  </a:lnTo>
                  <a:lnTo>
                    <a:pt x="331" y="113"/>
                  </a:lnTo>
                  <a:lnTo>
                    <a:pt x="331" y="115"/>
                  </a:lnTo>
                  <a:lnTo>
                    <a:pt x="327" y="115"/>
                  </a:lnTo>
                  <a:lnTo>
                    <a:pt x="321" y="119"/>
                  </a:lnTo>
                  <a:lnTo>
                    <a:pt x="321" y="119"/>
                  </a:lnTo>
                  <a:lnTo>
                    <a:pt x="317" y="123"/>
                  </a:lnTo>
                  <a:lnTo>
                    <a:pt x="317" y="121"/>
                  </a:lnTo>
                  <a:lnTo>
                    <a:pt x="307" y="127"/>
                  </a:lnTo>
                  <a:lnTo>
                    <a:pt x="307" y="129"/>
                  </a:lnTo>
                  <a:lnTo>
                    <a:pt x="303" y="131"/>
                  </a:lnTo>
                  <a:lnTo>
                    <a:pt x="295" y="137"/>
                  </a:lnTo>
                  <a:lnTo>
                    <a:pt x="293" y="139"/>
                  </a:lnTo>
                  <a:lnTo>
                    <a:pt x="293" y="143"/>
                  </a:lnTo>
                  <a:lnTo>
                    <a:pt x="289" y="145"/>
                  </a:lnTo>
                  <a:lnTo>
                    <a:pt x="287" y="143"/>
                  </a:lnTo>
                  <a:lnTo>
                    <a:pt x="281" y="151"/>
                  </a:lnTo>
                  <a:lnTo>
                    <a:pt x="279" y="155"/>
                  </a:lnTo>
                  <a:lnTo>
                    <a:pt x="279" y="159"/>
                  </a:lnTo>
                  <a:lnTo>
                    <a:pt x="277" y="161"/>
                  </a:lnTo>
                  <a:lnTo>
                    <a:pt x="275" y="163"/>
                  </a:lnTo>
                  <a:lnTo>
                    <a:pt x="271" y="171"/>
                  </a:lnTo>
                  <a:lnTo>
                    <a:pt x="267" y="173"/>
                  </a:lnTo>
                  <a:lnTo>
                    <a:pt x="265" y="179"/>
                  </a:lnTo>
                  <a:lnTo>
                    <a:pt x="265" y="181"/>
                  </a:lnTo>
                  <a:lnTo>
                    <a:pt x="261" y="183"/>
                  </a:lnTo>
                  <a:lnTo>
                    <a:pt x="259" y="187"/>
                  </a:lnTo>
                  <a:lnTo>
                    <a:pt x="257" y="191"/>
                  </a:lnTo>
                  <a:lnTo>
                    <a:pt x="253" y="197"/>
                  </a:lnTo>
                  <a:lnTo>
                    <a:pt x="255" y="203"/>
                  </a:lnTo>
                  <a:lnTo>
                    <a:pt x="253" y="205"/>
                  </a:lnTo>
                  <a:lnTo>
                    <a:pt x="255" y="209"/>
                  </a:lnTo>
                  <a:lnTo>
                    <a:pt x="253" y="219"/>
                  </a:lnTo>
                  <a:lnTo>
                    <a:pt x="253" y="221"/>
                  </a:lnTo>
                  <a:lnTo>
                    <a:pt x="253" y="225"/>
                  </a:lnTo>
                  <a:lnTo>
                    <a:pt x="251" y="229"/>
                  </a:lnTo>
                  <a:lnTo>
                    <a:pt x="253" y="237"/>
                  </a:lnTo>
                  <a:lnTo>
                    <a:pt x="251" y="239"/>
                  </a:lnTo>
                  <a:lnTo>
                    <a:pt x="251" y="247"/>
                  </a:lnTo>
                  <a:lnTo>
                    <a:pt x="253" y="256"/>
                  </a:lnTo>
                  <a:lnTo>
                    <a:pt x="253" y="258"/>
                  </a:lnTo>
                  <a:lnTo>
                    <a:pt x="249" y="262"/>
                  </a:lnTo>
                  <a:lnTo>
                    <a:pt x="249" y="262"/>
                  </a:lnTo>
                  <a:lnTo>
                    <a:pt x="249" y="262"/>
                  </a:lnTo>
                  <a:lnTo>
                    <a:pt x="249" y="262"/>
                  </a:lnTo>
                  <a:lnTo>
                    <a:pt x="247" y="272"/>
                  </a:lnTo>
                  <a:lnTo>
                    <a:pt x="249" y="278"/>
                  </a:lnTo>
                  <a:lnTo>
                    <a:pt x="249" y="282"/>
                  </a:lnTo>
                  <a:lnTo>
                    <a:pt x="251" y="284"/>
                  </a:lnTo>
                  <a:lnTo>
                    <a:pt x="251" y="288"/>
                  </a:lnTo>
                  <a:lnTo>
                    <a:pt x="249" y="288"/>
                  </a:lnTo>
                  <a:lnTo>
                    <a:pt x="251" y="292"/>
                  </a:lnTo>
                  <a:lnTo>
                    <a:pt x="261" y="300"/>
                  </a:lnTo>
                  <a:lnTo>
                    <a:pt x="269" y="302"/>
                  </a:lnTo>
                  <a:lnTo>
                    <a:pt x="279" y="310"/>
                  </a:lnTo>
                  <a:lnTo>
                    <a:pt x="283" y="314"/>
                  </a:lnTo>
                  <a:lnTo>
                    <a:pt x="281" y="318"/>
                  </a:lnTo>
                  <a:lnTo>
                    <a:pt x="277" y="328"/>
                  </a:lnTo>
                  <a:lnTo>
                    <a:pt x="277" y="330"/>
                  </a:lnTo>
                  <a:lnTo>
                    <a:pt x="279" y="336"/>
                  </a:lnTo>
                  <a:lnTo>
                    <a:pt x="285" y="340"/>
                  </a:lnTo>
                  <a:lnTo>
                    <a:pt x="289" y="340"/>
                  </a:lnTo>
                  <a:lnTo>
                    <a:pt x="291" y="338"/>
                  </a:lnTo>
                  <a:lnTo>
                    <a:pt x="293" y="338"/>
                  </a:lnTo>
                  <a:lnTo>
                    <a:pt x="293" y="342"/>
                  </a:lnTo>
                  <a:lnTo>
                    <a:pt x="293" y="350"/>
                  </a:lnTo>
                  <a:lnTo>
                    <a:pt x="293" y="354"/>
                  </a:lnTo>
                  <a:lnTo>
                    <a:pt x="289" y="360"/>
                  </a:lnTo>
                  <a:lnTo>
                    <a:pt x="287" y="368"/>
                  </a:lnTo>
                  <a:lnTo>
                    <a:pt x="287" y="370"/>
                  </a:lnTo>
                  <a:lnTo>
                    <a:pt x="285" y="368"/>
                  </a:lnTo>
                  <a:lnTo>
                    <a:pt x="283" y="368"/>
                  </a:lnTo>
                  <a:lnTo>
                    <a:pt x="281" y="374"/>
                  </a:lnTo>
                  <a:lnTo>
                    <a:pt x="283" y="380"/>
                  </a:lnTo>
                  <a:lnTo>
                    <a:pt x="281" y="384"/>
                  </a:lnTo>
                  <a:lnTo>
                    <a:pt x="271" y="390"/>
                  </a:lnTo>
                  <a:lnTo>
                    <a:pt x="261" y="394"/>
                  </a:lnTo>
                  <a:lnTo>
                    <a:pt x="259" y="392"/>
                  </a:lnTo>
                  <a:lnTo>
                    <a:pt x="259" y="394"/>
                  </a:lnTo>
                  <a:lnTo>
                    <a:pt x="247" y="400"/>
                  </a:lnTo>
                  <a:lnTo>
                    <a:pt x="233" y="402"/>
                  </a:lnTo>
                  <a:lnTo>
                    <a:pt x="223" y="404"/>
                  </a:lnTo>
                  <a:lnTo>
                    <a:pt x="217" y="402"/>
                  </a:lnTo>
                  <a:lnTo>
                    <a:pt x="211" y="404"/>
                  </a:lnTo>
                  <a:lnTo>
                    <a:pt x="207" y="404"/>
                  </a:lnTo>
                  <a:lnTo>
                    <a:pt x="201" y="400"/>
                  </a:lnTo>
                  <a:lnTo>
                    <a:pt x="195" y="398"/>
                  </a:lnTo>
                  <a:lnTo>
                    <a:pt x="193" y="398"/>
                  </a:lnTo>
                  <a:lnTo>
                    <a:pt x="191" y="396"/>
                  </a:lnTo>
                  <a:lnTo>
                    <a:pt x="189" y="398"/>
                  </a:lnTo>
                  <a:lnTo>
                    <a:pt x="189" y="402"/>
                  </a:lnTo>
                  <a:lnTo>
                    <a:pt x="191" y="404"/>
                  </a:lnTo>
                  <a:lnTo>
                    <a:pt x="191" y="410"/>
                  </a:lnTo>
                  <a:lnTo>
                    <a:pt x="193" y="414"/>
                  </a:lnTo>
                  <a:lnTo>
                    <a:pt x="193" y="416"/>
                  </a:lnTo>
                  <a:lnTo>
                    <a:pt x="195" y="416"/>
                  </a:lnTo>
                  <a:lnTo>
                    <a:pt x="197" y="420"/>
                  </a:lnTo>
                  <a:lnTo>
                    <a:pt x="195" y="422"/>
                  </a:lnTo>
                  <a:lnTo>
                    <a:pt x="195" y="422"/>
                  </a:lnTo>
                  <a:lnTo>
                    <a:pt x="195" y="424"/>
                  </a:lnTo>
                  <a:lnTo>
                    <a:pt x="191" y="429"/>
                  </a:lnTo>
                  <a:lnTo>
                    <a:pt x="191" y="431"/>
                  </a:lnTo>
                  <a:lnTo>
                    <a:pt x="191" y="433"/>
                  </a:lnTo>
                  <a:lnTo>
                    <a:pt x="191" y="437"/>
                  </a:lnTo>
                  <a:lnTo>
                    <a:pt x="193" y="441"/>
                  </a:lnTo>
                  <a:lnTo>
                    <a:pt x="197" y="443"/>
                  </a:lnTo>
                  <a:lnTo>
                    <a:pt x="195" y="447"/>
                  </a:lnTo>
                  <a:lnTo>
                    <a:pt x="193" y="449"/>
                  </a:lnTo>
                  <a:lnTo>
                    <a:pt x="195" y="451"/>
                  </a:lnTo>
                  <a:lnTo>
                    <a:pt x="195" y="455"/>
                  </a:lnTo>
                  <a:lnTo>
                    <a:pt x="189" y="459"/>
                  </a:lnTo>
                  <a:lnTo>
                    <a:pt x="189" y="459"/>
                  </a:lnTo>
                  <a:lnTo>
                    <a:pt x="183" y="465"/>
                  </a:lnTo>
                  <a:lnTo>
                    <a:pt x="171" y="465"/>
                  </a:lnTo>
                  <a:lnTo>
                    <a:pt x="165" y="463"/>
                  </a:lnTo>
                  <a:lnTo>
                    <a:pt x="156" y="457"/>
                  </a:lnTo>
                  <a:lnTo>
                    <a:pt x="148" y="455"/>
                  </a:lnTo>
                  <a:lnTo>
                    <a:pt x="144" y="455"/>
                  </a:lnTo>
                  <a:lnTo>
                    <a:pt x="144" y="455"/>
                  </a:lnTo>
                  <a:lnTo>
                    <a:pt x="144" y="453"/>
                  </a:lnTo>
                  <a:lnTo>
                    <a:pt x="142" y="453"/>
                  </a:lnTo>
                  <a:lnTo>
                    <a:pt x="138" y="457"/>
                  </a:lnTo>
                  <a:lnTo>
                    <a:pt x="138" y="463"/>
                  </a:lnTo>
                  <a:lnTo>
                    <a:pt x="142" y="467"/>
                  </a:lnTo>
                  <a:lnTo>
                    <a:pt x="144" y="475"/>
                  </a:lnTo>
                  <a:lnTo>
                    <a:pt x="142" y="485"/>
                  </a:lnTo>
                  <a:lnTo>
                    <a:pt x="144" y="489"/>
                  </a:lnTo>
                  <a:lnTo>
                    <a:pt x="150" y="491"/>
                  </a:lnTo>
                  <a:lnTo>
                    <a:pt x="156" y="491"/>
                  </a:lnTo>
                  <a:lnTo>
                    <a:pt x="158" y="493"/>
                  </a:lnTo>
                  <a:lnTo>
                    <a:pt x="156" y="493"/>
                  </a:lnTo>
                  <a:lnTo>
                    <a:pt x="154" y="495"/>
                  </a:lnTo>
                  <a:lnTo>
                    <a:pt x="156" y="497"/>
                  </a:lnTo>
                  <a:lnTo>
                    <a:pt x="165" y="495"/>
                  </a:lnTo>
                  <a:lnTo>
                    <a:pt x="165" y="493"/>
                  </a:lnTo>
                  <a:lnTo>
                    <a:pt x="160" y="491"/>
                  </a:lnTo>
                  <a:lnTo>
                    <a:pt x="160" y="491"/>
                  </a:lnTo>
                  <a:lnTo>
                    <a:pt x="160" y="489"/>
                  </a:lnTo>
                  <a:lnTo>
                    <a:pt x="165" y="489"/>
                  </a:lnTo>
                  <a:lnTo>
                    <a:pt x="169" y="485"/>
                  </a:lnTo>
                  <a:lnTo>
                    <a:pt x="173" y="487"/>
                  </a:lnTo>
                  <a:lnTo>
                    <a:pt x="175" y="491"/>
                  </a:lnTo>
                  <a:lnTo>
                    <a:pt x="175" y="495"/>
                  </a:lnTo>
                  <a:lnTo>
                    <a:pt x="173" y="495"/>
                  </a:lnTo>
                  <a:lnTo>
                    <a:pt x="175" y="499"/>
                  </a:lnTo>
                  <a:lnTo>
                    <a:pt x="177" y="503"/>
                  </a:lnTo>
                  <a:lnTo>
                    <a:pt x="175" y="507"/>
                  </a:lnTo>
                  <a:lnTo>
                    <a:pt x="167" y="511"/>
                  </a:lnTo>
                  <a:lnTo>
                    <a:pt x="165" y="511"/>
                  </a:lnTo>
                  <a:lnTo>
                    <a:pt x="162" y="507"/>
                  </a:lnTo>
                  <a:lnTo>
                    <a:pt x="165" y="505"/>
                  </a:lnTo>
                  <a:lnTo>
                    <a:pt x="165" y="503"/>
                  </a:lnTo>
                  <a:lnTo>
                    <a:pt x="158" y="499"/>
                  </a:lnTo>
                  <a:lnTo>
                    <a:pt x="152" y="501"/>
                  </a:lnTo>
                  <a:lnTo>
                    <a:pt x="148" y="505"/>
                  </a:lnTo>
                  <a:lnTo>
                    <a:pt x="148" y="507"/>
                  </a:lnTo>
                  <a:lnTo>
                    <a:pt x="150" y="509"/>
                  </a:lnTo>
                  <a:lnTo>
                    <a:pt x="154" y="511"/>
                  </a:lnTo>
                  <a:lnTo>
                    <a:pt x="160" y="511"/>
                  </a:lnTo>
                  <a:lnTo>
                    <a:pt x="160" y="513"/>
                  </a:lnTo>
                  <a:lnTo>
                    <a:pt x="156" y="519"/>
                  </a:lnTo>
                  <a:lnTo>
                    <a:pt x="150" y="521"/>
                  </a:lnTo>
                  <a:lnTo>
                    <a:pt x="148" y="523"/>
                  </a:lnTo>
                  <a:lnTo>
                    <a:pt x="148" y="525"/>
                  </a:lnTo>
                  <a:lnTo>
                    <a:pt x="146" y="529"/>
                  </a:lnTo>
                  <a:lnTo>
                    <a:pt x="144" y="533"/>
                  </a:lnTo>
                  <a:lnTo>
                    <a:pt x="144" y="537"/>
                  </a:lnTo>
                  <a:lnTo>
                    <a:pt x="146" y="539"/>
                  </a:lnTo>
                  <a:lnTo>
                    <a:pt x="146" y="543"/>
                  </a:lnTo>
                  <a:lnTo>
                    <a:pt x="146" y="545"/>
                  </a:lnTo>
                  <a:lnTo>
                    <a:pt x="150" y="551"/>
                  </a:lnTo>
                  <a:lnTo>
                    <a:pt x="150" y="553"/>
                  </a:lnTo>
                  <a:lnTo>
                    <a:pt x="148" y="555"/>
                  </a:lnTo>
                  <a:lnTo>
                    <a:pt x="150" y="557"/>
                  </a:lnTo>
                  <a:lnTo>
                    <a:pt x="144" y="561"/>
                  </a:lnTo>
                  <a:lnTo>
                    <a:pt x="144" y="563"/>
                  </a:lnTo>
                  <a:lnTo>
                    <a:pt x="142" y="565"/>
                  </a:lnTo>
                  <a:lnTo>
                    <a:pt x="146" y="567"/>
                  </a:lnTo>
                  <a:lnTo>
                    <a:pt x="148" y="569"/>
                  </a:lnTo>
                  <a:lnTo>
                    <a:pt x="148" y="571"/>
                  </a:lnTo>
                  <a:lnTo>
                    <a:pt x="142" y="571"/>
                  </a:lnTo>
                  <a:lnTo>
                    <a:pt x="138" y="571"/>
                  </a:lnTo>
                  <a:lnTo>
                    <a:pt x="132" y="571"/>
                  </a:lnTo>
                  <a:lnTo>
                    <a:pt x="128" y="575"/>
                  </a:lnTo>
                  <a:lnTo>
                    <a:pt x="124" y="577"/>
                  </a:lnTo>
                  <a:lnTo>
                    <a:pt x="120" y="581"/>
                  </a:lnTo>
                  <a:lnTo>
                    <a:pt x="118" y="581"/>
                  </a:lnTo>
                  <a:lnTo>
                    <a:pt x="116" y="585"/>
                  </a:lnTo>
                  <a:lnTo>
                    <a:pt x="114" y="589"/>
                  </a:lnTo>
                  <a:lnTo>
                    <a:pt x="110" y="593"/>
                  </a:lnTo>
                  <a:lnTo>
                    <a:pt x="110" y="595"/>
                  </a:lnTo>
                  <a:lnTo>
                    <a:pt x="112" y="599"/>
                  </a:lnTo>
                  <a:lnTo>
                    <a:pt x="112" y="604"/>
                  </a:lnTo>
                  <a:lnTo>
                    <a:pt x="116" y="612"/>
                  </a:lnTo>
                  <a:lnTo>
                    <a:pt x="120" y="614"/>
                  </a:lnTo>
                  <a:lnTo>
                    <a:pt x="124" y="616"/>
                  </a:lnTo>
                  <a:lnTo>
                    <a:pt x="128" y="620"/>
                  </a:lnTo>
                  <a:lnTo>
                    <a:pt x="138" y="628"/>
                  </a:lnTo>
                  <a:lnTo>
                    <a:pt x="144" y="628"/>
                  </a:lnTo>
                  <a:lnTo>
                    <a:pt x="148" y="628"/>
                  </a:lnTo>
                  <a:lnTo>
                    <a:pt x="150" y="626"/>
                  </a:lnTo>
                  <a:lnTo>
                    <a:pt x="152" y="628"/>
                  </a:lnTo>
                  <a:lnTo>
                    <a:pt x="154" y="630"/>
                  </a:lnTo>
                  <a:lnTo>
                    <a:pt x="152" y="632"/>
                  </a:lnTo>
                  <a:lnTo>
                    <a:pt x="152" y="634"/>
                  </a:lnTo>
                  <a:lnTo>
                    <a:pt x="154" y="638"/>
                  </a:lnTo>
                  <a:lnTo>
                    <a:pt x="154" y="642"/>
                  </a:lnTo>
                  <a:lnTo>
                    <a:pt x="152" y="646"/>
                  </a:lnTo>
                  <a:lnTo>
                    <a:pt x="154" y="646"/>
                  </a:lnTo>
                  <a:lnTo>
                    <a:pt x="158" y="650"/>
                  </a:lnTo>
                  <a:lnTo>
                    <a:pt x="154" y="650"/>
                  </a:lnTo>
                  <a:lnTo>
                    <a:pt x="154" y="654"/>
                  </a:lnTo>
                  <a:lnTo>
                    <a:pt x="156" y="654"/>
                  </a:lnTo>
                  <a:lnTo>
                    <a:pt x="152" y="658"/>
                  </a:lnTo>
                  <a:lnTo>
                    <a:pt x="148" y="660"/>
                  </a:lnTo>
                  <a:lnTo>
                    <a:pt x="148" y="664"/>
                  </a:lnTo>
                  <a:lnTo>
                    <a:pt x="146" y="664"/>
                  </a:lnTo>
                  <a:lnTo>
                    <a:pt x="142" y="668"/>
                  </a:lnTo>
                  <a:lnTo>
                    <a:pt x="142" y="674"/>
                  </a:lnTo>
                  <a:lnTo>
                    <a:pt x="138" y="674"/>
                  </a:lnTo>
                  <a:lnTo>
                    <a:pt x="132" y="678"/>
                  </a:lnTo>
                  <a:lnTo>
                    <a:pt x="132" y="682"/>
                  </a:lnTo>
                  <a:lnTo>
                    <a:pt x="130" y="688"/>
                  </a:lnTo>
                  <a:lnTo>
                    <a:pt x="126" y="690"/>
                  </a:lnTo>
                  <a:lnTo>
                    <a:pt x="126" y="694"/>
                  </a:lnTo>
                  <a:lnTo>
                    <a:pt x="128" y="692"/>
                  </a:lnTo>
                  <a:lnTo>
                    <a:pt x="130" y="692"/>
                  </a:lnTo>
                  <a:lnTo>
                    <a:pt x="132" y="698"/>
                  </a:lnTo>
                  <a:lnTo>
                    <a:pt x="130" y="702"/>
                  </a:lnTo>
                  <a:lnTo>
                    <a:pt x="128" y="706"/>
                  </a:lnTo>
                  <a:lnTo>
                    <a:pt x="126" y="710"/>
                  </a:lnTo>
                  <a:lnTo>
                    <a:pt x="122" y="714"/>
                  </a:lnTo>
                  <a:lnTo>
                    <a:pt x="120" y="712"/>
                  </a:lnTo>
                  <a:lnTo>
                    <a:pt x="116" y="710"/>
                  </a:lnTo>
                  <a:lnTo>
                    <a:pt x="114" y="708"/>
                  </a:lnTo>
                  <a:lnTo>
                    <a:pt x="116" y="710"/>
                  </a:lnTo>
                  <a:lnTo>
                    <a:pt x="116" y="714"/>
                  </a:lnTo>
                  <a:lnTo>
                    <a:pt x="118" y="716"/>
                  </a:lnTo>
                  <a:lnTo>
                    <a:pt x="116" y="718"/>
                  </a:lnTo>
                  <a:lnTo>
                    <a:pt x="110" y="722"/>
                  </a:lnTo>
                  <a:lnTo>
                    <a:pt x="108" y="730"/>
                  </a:lnTo>
                  <a:lnTo>
                    <a:pt x="108" y="736"/>
                  </a:lnTo>
                  <a:lnTo>
                    <a:pt x="112" y="742"/>
                  </a:lnTo>
                  <a:lnTo>
                    <a:pt x="116" y="752"/>
                  </a:lnTo>
                  <a:lnTo>
                    <a:pt x="116" y="754"/>
                  </a:lnTo>
                  <a:lnTo>
                    <a:pt x="118" y="756"/>
                  </a:lnTo>
                  <a:lnTo>
                    <a:pt x="116" y="758"/>
                  </a:lnTo>
                  <a:lnTo>
                    <a:pt x="114" y="760"/>
                  </a:lnTo>
                  <a:lnTo>
                    <a:pt x="116" y="762"/>
                  </a:lnTo>
                  <a:lnTo>
                    <a:pt x="118" y="762"/>
                  </a:lnTo>
                  <a:lnTo>
                    <a:pt x="122" y="764"/>
                  </a:lnTo>
                  <a:lnTo>
                    <a:pt x="122" y="768"/>
                  </a:lnTo>
                  <a:lnTo>
                    <a:pt x="130" y="772"/>
                  </a:lnTo>
                  <a:lnTo>
                    <a:pt x="134" y="777"/>
                  </a:lnTo>
                  <a:lnTo>
                    <a:pt x="134" y="781"/>
                  </a:lnTo>
                  <a:lnTo>
                    <a:pt x="132" y="781"/>
                  </a:lnTo>
                  <a:lnTo>
                    <a:pt x="128" y="779"/>
                  </a:lnTo>
                  <a:lnTo>
                    <a:pt x="122" y="772"/>
                  </a:lnTo>
                  <a:lnTo>
                    <a:pt x="118" y="772"/>
                  </a:lnTo>
                  <a:lnTo>
                    <a:pt x="116" y="770"/>
                  </a:lnTo>
                  <a:lnTo>
                    <a:pt x="90" y="770"/>
                  </a:lnTo>
                  <a:lnTo>
                    <a:pt x="74" y="772"/>
                  </a:lnTo>
                  <a:lnTo>
                    <a:pt x="70" y="770"/>
                  </a:lnTo>
                  <a:lnTo>
                    <a:pt x="60" y="770"/>
                  </a:lnTo>
                  <a:lnTo>
                    <a:pt x="58" y="762"/>
                  </a:lnTo>
                  <a:lnTo>
                    <a:pt x="56" y="754"/>
                  </a:lnTo>
                  <a:lnTo>
                    <a:pt x="52" y="750"/>
                  </a:lnTo>
                  <a:lnTo>
                    <a:pt x="50" y="738"/>
                  </a:lnTo>
                  <a:lnTo>
                    <a:pt x="50" y="732"/>
                  </a:lnTo>
                  <a:lnTo>
                    <a:pt x="46" y="732"/>
                  </a:lnTo>
                  <a:lnTo>
                    <a:pt x="38" y="736"/>
                  </a:lnTo>
                  <a:lnTo>
                    <a:pt x="36" y="740"/>
                  </a:lnTo>
                  <a:lnTo>
                    <a:pt x="32" y="740"/>
                  </a:lnTo>
                  <a:lnTo>
                    <a:pt x="22" y="722"/>
                  </a:lnTo>
                  <a:lnTo>
                    <a:pt x="20" y="716"/>
                  </a:lnTo>
                  <a:lnTo>
                    <a:pt x="24" y="696"/>
                  </a:lnTo>
                  <a:lnTo>
                    <a:pt x="28" y="690"/>
                  </a:lnTo>
                  <a:lnTo>
                    <a:pt x="34" y="684"/>
                  </a:lnTo>
                  <a:lnTo>
                    <a:pt x="38" y="672"/>
                  </a:lnTo>
                  <a:lnTo>
                    <a:pt x="34" y="662"/>
                  </a:lnTo>
                  <a:lnTo>
                    <a:pt x="32" y="654"/>
                  </a:lnTo>
                  <a:lnTo>
                    <a:pt x="34" y="644"/>
                  </a:lnTo>
                  <a:lnTo>
                    <a:pt x="38" y="640"/>
                  </a:lnTo>
                  <a:lnTo>
                    <a:pt x="34" y="630"/>
                  </a:lnTo>
                  <a:lnTo>
                    <a:pt x="34" y="626"/>
                  </a:lnTo>
                  <a:lnTo>
                    <a:pt x="38" y="622"/>
                  </a:lnTo>
                  <a:lnTo>
                    <a:pt x="36" y="612"/>
                  </a:lnTo>
                  <a:lnTo>
                    <a:pt x="34" y="601"/>
                  </a:lnTo>
                  <a:lnTo>
                    <a:pt x="32" y="595"/>
                  </a:lnTo>
                  <a:lnTo>
                    <a:pt x="32" y="591"/>
                  </a:lnTo>
                  <a:lnTo>
                    <a:pt x="38" y="585"/>
                  </a:lnTo>
                  <a:lnTo>
                    <a:pt x="38" y="581"/>
                  </a:lnTo>
                  <a:lnTo>
                    <a:pt x="32" y="573"/>
                  </a:lnTo>
                  <a:lnTo>
                    <a:pt x="26" y="569"/>
                  </a:lnTo>
                  <a:lnTo>
                    <a:pt x="22" y="569"/>
                  </a:lnTo>
                  <a:lnTo>
                    <a:pt x="20" y="571"/>
                  </a:lnTo>
                  <a:lnTo>
                    <a:pt x="18" y="567"/>
                  </a:lnTo>
                  <a:lnTo>
                    <a:pt x="20" y="565"/>
                  </a:lnTo>
                  <a:lnTo>
                    <a:pt x="28" y="565"/>
                  </a:lnTo>
                  <a:lnTo>
                    <a:pt x="34" y="559"/>
                  </a:lnTo>
                  <a:lnTo>
                    <a:pt x="32" y="553"/>
                  </a:lnTo>
                  <a:lnTo>
                    <a:pt x="30" y="553"/>
                  </a:lnTo>
                  <a:lnTo>
                    <a:pt x="28" y="555"/>
                  </a:lnTo>
                  <a:lnTo>
                    <a:pt x="24" y="555"/>
                  </a:lnTo>
                  <a:lnTo>
                    <a:pt x="22" y="545"/>
                  </a:lnTo>
                  <a:lnTo>
                    <a:pt x="18" y="537"/>
                  </a:lnTo>
                  <a:lnTo>
                    <a:pt x="18" y="531"/>
                  </a:lnTo>
                  <a:lnTo>
                    <a:pt x="18" y="523"/>
                  </a:lnTo>
                  <a:lnTo>
                    <a:pt x="10" y="521"/>
                  </a:lnTo>
                  <a:lnTo>
                    <a:pt x="10" y="515"/>
                  </a:lnTo>
                  <a:lnTo>
                    <a:pt x="8" y="499"/>
                  </a:lnTo>
                  <a:lnTo>
                    <a:pt x="12" y="497"/>
                  </a:lnTo>
                  <a:lnTo>
                    <a:pt x="14" y="491"/>
                  </a:lnTo>
                  <a:lnTo>
                    <a:pt x="12" y="487"/>
                  </a:lnTo>
                  <a:lnTo>
                    <a:pt x="8" y="485"/>
                  </a:lnTo>
                  <a:lnTo>
                    <a:pt x="6" y="475"/>
                  </a:lnTo>
                  <a:lnTo>
                    <a:pt x="6" y="461"/>
                  </a:lnTo>
                  <a:lnTo>
                    <a:pt x="6" y="447"/>
                  </a:lnTo>
                  <a:lnTo>
                    <a:pt x="2" y="439"/>
                  </a:lnTo>
                  <a:lnTo>
                    <a:pt x="2" y="433"/>
                  </a:lnTo>
                  <a:lnTo>
                    <a:pt x="10" y="422"/>
                  </a:lnTo>
                  <a:lnTo>
                    <a:pt x="10" y="410"/>
                  </a:lnTo>
                  <a:lnTo>
                    <a:pt x="16" y="408"/>
                  </a:lnTo>
                  <a:lnTo>
                    <a:pt x="20" y="404"/>
                  </a:lnTo>
                  <a:lnTo>
                    <a:pt x="6" y="380"/>
                  </a:lnTo>
                  <a:lnTo>
                    <a:pt x="8" y="372"/>
                  </a:lnTo>
                  <a:lnTo>
                    <a:pt x="8" y="366"/>
                  </a:lnTo>
                  <a:lnTo>
                    <a:pt x="8" y="352"/>
                  </a:lnTo>
                  <a:lnTo>
                    <a:pt x="12" y="342"/>
                  </a:lnTo>
                  <a:lnTo>
                    <a:pt x="18" y="338"/>
                  </a:lnTo>
                  <a:lnTo>
                    <a:pt x="16" y="330"/>
                  </a:lnTo>
                  <a:lnTo>
                    <a:pt x="12" y="324"/>
                  </a:lnTo>
                  <a:lnTo>
                    <a:pt x="10" y="320"/>
                  </a:lnTo>
                  <a:lnTo>
                    <a:pt x="14" y="314"/>
                  </a:lnTo>
                  <a:lnTo>
                    <a:pt x="12" y="306"/>
                  </a:lnTo>
                  <a:lnTo>
                    <a:pt x="16" y="298"/>
                  </a:lnTo>
                  <a:lnTo>
                    <a:pt x="20" y="296"/>
                  </a:lnTo>
                  <a:lnTo>
                    <a:pt x="22" y="286"/>
                  </a:lnTo>
                  <a:lnTo>
                    <a:pt x="20" y="270"/>
                  </a:lnTo>
                  <a:lnTo>
                    <a:pt x="16" y="268"/>
                  </a:lnTo>
                  <a:lnTo>
                    <a:pt x="14" y="256"/>
                  </a:lnTo>
                  <a:lnTo>
                    <a:pt x="10" y="249"/>
                  </a:lnTo>
                  <a:lnTo>
                    <a:pt x="6" y="241"/>
                  </a:lnTo>
                  <a:lnTo>
                    <a:pt x="6" y="237"/>
                  </a:lnTo>
                  <a:lnTo>
                    <a:pt x="2" y="231"/>
                  </a:lnTo>
                  <a:lnTo>
                    <a:pt x="0" y="221"/>
                  </a:lnTo>
                  <a:lnTo>
                    <a:pt x="0" y="213"/>
                  </a:lnTo>
                  <a:lnTo>
                    <a:pt x="6" y="211"/>
                  </a:lnTo>
                  <a:lnTo>
                    <a:pt x="6" y="201"/>
                  </a:lnTo>
                  <a:lnTo>
                    <a:pt x="10" y="197"/>
                  </a:lnTo>
                  <a:lnTo>
                    <a:pt x="10" y="187"/>
                  </a:lnTo>
                  <a:lnTo>
                    <a:pt x="6" y="181"/>
                  </a:lnTo>
                  <a:lnTo>
                    <a:pt x="6" y="167"/>
                  </a:lnTo>
                  <a:lnTo>
                    <a:pt x="8" y="165"/>
                  </a:lnTo>
                  <a:lnTo>
                    <a:pt x="10" y="149"/>
                  </a:lnTo>
                  <a:lnTo>
                    <a:pt x="14" y="145"/>
                  </a:lnTo>
                  <a:lnTo>
                    <a:pt x="20" y="131"/>
                  </a:lnTo>
                  <a:lnTo>
                    <a:pt x="24" y="125"/>
                  </a:lnTo>
                  <a:lnTo>
                    <a:pt x="28" y="123"/>
                  </a:lnTo>
                  <a:lnTo>
                    <a:pt x="32" y="119"/>
                  </a:lnTo>
                  <a:lnTo>
                    <a:pt x="30" y="117"/>
                  </a:lnTo>
                  <a:lnTo>
                    <a:pt x="30" y="111"/>
                  </a:lnTo>
                  <a:lnTo>
                    <a:pt x="28" y="109"/>
                  </a:lnTo>
                  <a:lnTo>
                    <a:pt x="26" y="107"/>
                  </a:lnTo>
                  <a:lnTo>
                    <a:pt x="26" y="103"/>
                  </a:lnTo>
                  <a:lnTo>
                    <a:pt x="30" y="99"/>
                  </a:lnTo>
                  <a:lnTo>
                    <a:pt x="30" y="95"/>
                  </a:lnTo>
                  <a:lnTo>
                    <a:pt x="26" y="89"/>
                  </a:lnTo>
                  <a:lnTo>
                    <a:pt x="24" y="81"/>
                  </a:lnTo>
                  <a:lnTo>
                    <a:pt x="28" y="76"/>
                  </a:lnTo>
                  <a:lnTo>
                    <a:pt x="26" y="72"/>
                  </a:lnTo>
                  <a:lnTo>
                    <a:pt x="22" y="68"/>
                  </a:lnTo>
                  <a:lnTo>
                    <a:pt x="24" y="64"/>
                  </a:lnTo>
                  <a:lnTo>
                    <a:pt x="48" y="50"/>
                  </a:lnTo>
                  <a:lnTo>
                    <a:pt x="54" y="28"/>
                  </a:lnTo>
                  <a:lnTo>
                    <a:pt x="50" y="22"/>
                  </a:lnTo>
                  <a:lnTo>
                    <a:pt x="50" y="22"/>
                  </a:lnTo>
                  <a:close/>
                  <a:moveTo>
                    <a:pt x="221" y="851"/>
                  </a:moveTo>
                  <a:lnTo>
                    <a:pt x="225" y="855"/>
                  </a:lnTo>
                  <a:lnTo>
                    <a:pt x="229" y="851"/>
                  </a:lnTo>
                  <a:lnTo>
                    <a:pt x="233" y="851"/>
                  </a:lnTo>
                  <a:lnTo>
                    <a:pt x="237" y="847"/>
                  </a:lnTo>
                  <a:lnTo>
                    <a:pt x="233" y="847"/>
                  </a:lnTo>
                  <a:lnTo>
                    <a:pt x="229" y="849"/>
                  </a:lnTo>
                  <a:lnTo>
                    <a:pt x="223" y="849"/>
                  </a:lnTo>
                  <a:lnTo>
                    <a:pt x="221" y="851"/>
                  </a:lnTo>
                  <a:lnTo>
                    <a:pt x="221" y="851"/>
                  </a:lnTo>
                  <a:close/>
                  <a:moveTo>
                    <a:pt x="128" y="785"/>
                  </a:moveTo>
                  <a:lnTo>
                    <a:pt x="128" y="785"/>
                  </a:lnTo>
                  <a:lnTo>
                    <a:pt x="132" y="789"/>
                  </a:lnTo>
                  <a:lnTo>
                    <a:pt x="138" y="797"/>
                  </a:lnTo>
                  <a:lnTo>
                    <a:pt x="140" y="807"/>
                  </a:lnTo>
                  <a:lnTo>
                    <a:pt x="138" y="805"/>
                  </a:lnTo>
                  <a:lnTo>
                    <a:pt x="136" y="805"/>
                  </a:lnTo>
                  <a:lnTo>
                    <a:pt x="134" y="809"/>
                  </a:lnTo>
                  <a:lnTo>
                    <a:pt x="128" y="785"/>
                  </a:lnTo>
                  <a:lnTo>
                    <a:pt x="128" y="785"/>
                  </a:lnTo>
                  <a:close/>
                  <a:moveTo>
                    <a:pt x="134" y="811"/>
                  </a:moveTo>
                  <a:lnTo>
                    <a:pt x="138" y="811"/>
                  </a:lnTo>
                  <a:lnTo>
                    <a:pt x="144" y="811"/>
                  </a:lnTo>
                  <a:lnTo>
                    <a:pt x="146" y="815"/>
                  </a:lnTo>
                  <a:lnTo>
                    <a:pt x="148" y="821"/>
                  </a:lnTo>
                  <a:lnTo>
                    <a:pt x="154" y="823"/>
                  </a:lnTo>
                  <a:lnTo>
                    <a:pt x="158" y="827"/>
                  </a:lnTo>
                  <a:lnTo>
                    <a:pt x="160" y="831"/>
                  </a:lnTo>
                  <a:lnTo>
                    <a:pt x="165" y="833"/>
                  </a:lnTo>
                  <a:lnTo>
                    <a:pt x="181" y="839"/>
                  </a:lnTo>
                  <a:lnTo>
                    <a:pt x="183" y="841"/>
                  </a:lnTo>
                  <a:lnTo>
                    <a:pt x="189" y="843"/>
                  </a:lnTo>
                  <a:lnTo>
                    <a:pt x="193" y="847"/>
                  </a:lnTo>
                  <a:lnTo>
                    <a:pt x="197" y="847"/>
                  </a:lnTo>
                  <a:lnTo>
                    <a:pt x="205" y="845"/>
                  </a:lnTo>
                  <a:lnTo>
                    <a:pt x="209" y="847"/>
                  </a:lnTo>
                  <a:lnTo>
                    <a:pt x="209" y="851"/>
                  </a:lnTo>
                  <a:lnTo>
                    <a:pt x="205" y="853"/>
                  </a:lnTo>
                  <a:lnTo>
                    <a:pt x="203" y="851"/>
                  </a:lnTo>
                  <a:lnTo>
                    <a:pt x="199" y="853"/>
                  </a:lnTo>
                  <a:lnTo>
                    <a:pt x="197" y="857"/>
                  </a:lnTo>
                  <a:lnTo>
                    <a:pt x="193" y="861"/>
                  </a:lnTo>
                  <a:lnTo>
                    <a:pt x="189" y="861"/>
                  </a:lnTo>
                  <a:lnTo>
                    <a:pt x="185" y="859"/>
                  </a:lnTo>
                  <a:lnTo>
                    <a:pt x="179" y="857"/>
                  </a:lnTo>
                  <a:lnTo>
                    <a:pt x="171" y="857"/>
                  </a:lnTo>
                  <a:lnTo>
                    <a:pt x="165" y="857"/>
                  </a:lnTo>
                  <a:lnTo>
                    <a:pt x="156" y="857"/>
                  </a:lnTo>
                  <a:lnTo>
                    <a:pt x="148" y="859"/>
                  </a:lnTo>
                  <a:lnTo>
                    <a:pt x="146" y="859"/>
                  </a:lnTo>
                  <a:lnTo>
                    <a:pt x="144" y="851"/>
                  </a:lnTo>
                  <a:lnTo>
                    <a:pt x="154" y="851"/>
                  </a:lnTo>
                  <a:lnTo>
                    <a:pt x="160" y="849"/>
                  </a:lnTo>
                  <a:lnTo>
                    <a:pt x="165" y="847"/>
                  </a:lnTo>
                  <a:lnTo>
                    <a:pt x="165" y="847"/>
                  </a:lnTo>
                  <a:lnTo>
                    <a:pt x="158" y="847"/>
                  </a:lnTo>
                  <a:lnTo>
                    <a:pt x="152" y="847"/>
                  </a:lnTo>
                  <a:lnTo>
                    <a:pt x="146" y="849"/>
                  </a:lnTo>
                  <a:lnTo>
                    <a:pt x="144" y="849"/>
                  </a:lnTo>
                  <a:lnTo>
                    <a:pt x="134" y="811"/>
                  </a:lnTo>
                  <a:close/>
                </a:path>
              </a:pathLst>
            </a:custGeom>
            <a:solidFill>
              <a:schemeClr val="accent1"/>
            </a:solidFill>
            <a:ln cap="flat" cmpd="sng" w="12700">
              <a:solidFill>
                <a:schemeClr val="lt1"/>
              </a:solidFill>
              <a:prstDash val="solid"/>
              <a:round/>
              <a:headEnd len="sm" w="sm" type="none"/>
              <a:tailEnd len="sm" w="sm" type="none"/>
            </a:ln>
            <a:effectLst>
              <a:outerShdw blurRad="190500" rotWithShape="0" algn="ctr">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9" name="Google Shape;479;p32"/>
            <p:cNvSpPr/>
            <p:nvPr/>
          </p:nvSpPr>
          <p:spPr>
            <a:xfrm>
              <a:off x="3004953" y="3867153"/>
              <a:ext cx="496386" cy="2175273"/>
            </a:xfrm>
            <a:custGeom>
              <a:rect b="b" l="l" r="r" t="t"/>
              <a:pathLst>
                <a:path extrusionOk="0" h="490" w="112">
                  <a:moveTo>
                    <a:pt x="96" y="475"/>
                  </a:moveTo>
                  <a:cubicBezTo>
                    <a:pt x="95" y="471"/>
                    <a:pt x="95" y="471"/>
                    <a:pt x="95" y="471"/>
                  </a:cubicBezTo>
                  <a:cubicBezTo>
                    <a:pt x="94" y="471"/>
                    <a:pt x="94" y="471"/>
                    <a:pt x="94" y="471"/>
                  </a:cubicBezTo>
                  <a:cubicBezTo>
                    <a:pt x="92" y="470"/>
                    <a:pt x="92" y="470"/>
                    <a:pt x="92" y="470"/>
                  </a:cubicBezTo>
                  <a:cubicBezTo>
                    <a:pt x="88" y="468"/>
                    <a:pt x="88" y="468"/>
                    <a:pt x="88" y="468"/>
                  </a:cubicBezTo>
                  <a:cubicBezTo>
                    <a:pt x="83" y="467"/>
                    <a:pt x="83" y="467"/>
                    <a:pt x="83" y="467"/>
                  </a:cubicBezTo>
                  <a:cubicBezTo>
                    <a:pt x="81" y="466"/>
                    <a:pt x="81" y="466"/>
                    <a:pt x="81" y="466"/>
                  </a:cubicBezTo>
                  <a:cubicBezTo>
                    <a:pt x="81" y="467"/>
                    <a:pt x="81" y="467"/>
                    <a:pt x="81" y="467"/>
                  </a:cubicBezTo>
                  <a:cubicBezTo>
                    <a:pt x="81" y="468"/>
                    <a:pt x="81" y="468"/>
                    <a:pt x="81" y="468"/>
                  </a:cubicBezTo>
                  <a:cubicBezTo>
                    <a:pt x="81" y="468"/>
                    <a:pt x="81" y="468"/>
                    <a:pt x="81" y="468"/>
                  </a:cubicBezTo>
                  <a:cubicBezTo>
                    <a:pt x="80" y="468"/>
                    <a:pt x="80" y="468"/>
                    <a:pt x="80" y="468"/>
                  </a:cubicBezTo>
                  <a:cubicBezTo>
                    <a:pt x="76" y="467"/>
                    <a:pt x="76" y="467"/>
                    <a:pt x="76" y="467"/>
                  </a:cubicBezTo>
                  <a:cubicBezTo>
                    <a:pt x="74" y="465"/>
                    <a:pt x="74" y="465"/>
                    <a:pt x="74" y="465"/>
                  </a:cubicBezTo>
                  <a:cubicBezTo>
                    <a:pt x="74" y="466"/>
                    <a:pt x="74" y="466"/>
                    <a:pt x="74" y="466"/>
                  </a:cubicBezTo>
                  <a:cubicBezTo>
                    <a:pt x="75" y="467"/>
                    <a:pt x="75" y="467"/>
                    <a:pt x="75" y="467"/>
                  </a:cubicBezTo>
                  <a:cubicBezTo>
                    <a:pt x="79" y="469"/>
                    <a:pt x="79" y="469"/>
                    <a:pt x="79" y="469"/>
                  </a:cubicBezTo>
                  <a:cubicBezTo>
                    <a:pt x="79" y="470"/>
                    <a:pt x="79" y="470"/>
                    <a:pt x="79" y="470"/>
                  </a:cubicBezTo>
                  <a:cubicBezTo>
                    <a:pt x="78" y="470"/>
                    <a:pt x="78" y="470"/>
                    <a:pt x="78" y="470"/>
                  </a:cubicBezTo>
                  <a:cubicBezTo>
                    <a:pt x="78" y="470"/>
                    <a:pt x="78" y="470"/>
                    <a:pt x="78" y="470"/>
                  </a:cubicBezTo>
                  <a:cubicBezTo>
                    <a:pt x="78" y="471"/>
                    <a:pt x="78" y="471"/>
                    <a:pt x="78" y="471"/>
                  </a:cubicBezTo>
                  <a:cubicBezTo>
                    <a:pt x="77" y="471"/>
                    <a:pt x="77" y="471"/>
                    <a:pt x="77" y="471"/>
                  </a:cubicBezTo>
                  <a:cubicBezTo>
                    <a:pt x="76" y="470"/>
                    <a:pt x="76" y="470"/>
                    <a:pt x="76" y="470"/>
                  </a:cubicBezTo>
                  <a:cubicBezTo>
                    <a:pt x="74" y="469"/>
                    <a:pt x="74" y="469"/>
                    <a:pt x="74" y="469"/>
                  </a:cubicBezTo>
                  <a:cubicBezTo>
                    <a:pt x="73" y="469"/>
                    <a:pt x="73" y="469"/>
                    <a:pt x="73" y="469"/>
                  </a:cubicBezTo>
                  <a:cubicBezTo>
                    <a:pt x="74" y="470"/>
                    <a:pt x="74" y="470"/>
                    <a:pt x="74" y="470"/>
                  </a:cubicBezTo>
                  <a:cubicBezTo>
                    <a:pt x="72" y="471"/>
                    <a:pt x="72" y="471"/>
                    <a:pt x="72" y="471"/>
                  </a:cubicBezTo>
                  <a:cubicBezTo>
                    <a:pt x="69" y="471"/>
                    <a:pt x="69" y="471"/>
                    <a:pt x="69" y="471"/>
                  </a:cubicBezTo>
                  <a:cubicBezTo>
                    <a:pt x="68" y="471"/>
                    <a:pt x="68" y="471"/>
                    <a:pt x="68" y="471"/>
                  </a:cubicBezTo>
                  <a:cubicBezTo>
                    <a:pt x="69" y="472"/>
                    <a:pt x="69" y="472"/>
                    <a:pt x="69" y="472"/>
                  </a:cubicBezTo>
                  <a:cubicBezTo>
                    <a:pt x="69" y="473"/>
                    <a:pt x="69" y="473"/>
                    <a:pt x="69" y="473"/>
                  </a:cubicBezTo>
                  <a:cubicBezTo>
                    <a:pt x="67" y="472"/>
                    <a:pt x="67" y="472"/>
                    <a:pt x="67" y="472"/>
                  </a:cubicBezTo>
                  <a:cubicBezTo>
                    <a:pt x="65" y="473"/>
                    <a:pt x="65" y="473"/>
                    <a:pt x="65" y="473"/>
                  </a:cubicBezTo>
                  <a:cubicBezTo>
                    <a:pt x="65" y="474"/>
                    <a:pt x="65" y="474"/>
                    <a:pt x="65" y="474"/>
                  </a:cubicBezTo>
                  <a:cubicBezTo>
                    <a:pt x="68" y="474"/>
                    <a:pt x="68" y="474"/>
                    <a:pt x="68" y="474"/>
                  </a:cubicBezTo>
                  <a:cubicBezTo>
                    <a:pt x="69" y="474"/>
                    <a:pt x="69" y="474"/>
                    <a:pt x="69" y="474"/>
                  </a:cubicBezTo>
                  <a:cubicBezTo>
                    <a:pt x="70" y="473"/>
                    <a:pt x="70" y="473"/>
                    <a:pt x="70" y="473"/>
                  </a:cubicBezTo>
                  <a:cubicBezTo>
                    <a:pt x="71" y="473"/>
                    <a:pt x="71" y="473"/>
                    <a:pt x="71" y="473"/>
                  </a:cubicBezTo>
                  <a:cubicBezTo>
                    <a:pt x="72" y="474"/>
                    <a:pt x="72" y="474"/>
                    <a:pt x="72" y="474"/>
                  </a:cubicBezTo>
                  <a:cubicBezTo>
                    <a:pt x="74" y="475"/>
                    <a:pt x="74" y="475"/>
                    <a:pt x="74" y="475"/>
                  </a:cubicBezTo>
                  <a:cubicBezTo>
                    <a:pt x="75" y="474"/>
                    <a:pt x="75" y="474"/>
                    <a:pt x="75" y="474"/>
                  </a:cubicBezTo>
                  <a:cubicBezTo>
                    <a:pt x="75" y="475"/>
                    <a:pt x="75" y="475"/>
                    <a:pt x="75" y="475"/>
                  </a:cubicBezTo>
                  <a:cubicBezTo>
                    <a:pt x="75" y="476"/>
                    <a:pt x="75" y="476"/>
                    <a:pt x="75" y="476"/>
                  </a:cubicBezTo>
                  <a:cubicBezTo>
                    <a:pt x="77" y="477"/>
                    <a:pt x="77" y="477"/>
                    <a:pt x="77" y="477"/>
                  </a:cubicBezTo>
                  <a:cubicBezTo>
                    <a:pt x="75" y="478"/>
                    <a:pt x="75" y="478"/>
                    <a:pt x="75" y="478"/>
                  </a:cubicBezTo>
                  <a:cubicBezTo>
                    <a:pt x="74" y="480"/>
                    <a:pt x="74" y="480"/>
                    <a:pt x="74" y="480"/>
                  </a:cubicBezTo>
                  <a:cubicBezTo>
                    <a:pt x="75" y="481"/>
                    <a:pt x="75" y="481"/>
                    <a:pt x="75" y="481"/>
                  </a:cubicBezTo>
                  <a:cubicBezTo>
                    <a:pt x="77" y="481"/>
                    <a:pt x="77" y="481"/>
                    <a:pt x="77" y="481"/>
                  </a:cubicBezTo>
                  <a:cubicBezTo>
                    <a:pt x="78" y="481"/>
                    <a:pt x="78" y="481"/>
                    <a:pt x="78" y="481"/>
                  </a:cubicBezTo>
                  <a:cubicBezTo>
                    <a:pt x="80" y="483"/>
                    <a:pt x="80" y="483"/>
                    <a:pt x="80" y="483"/>
                  </a:cubicBezTo>
                  <a:cubicBezTo>
                    <a:pt x="81" y="483"/>
                    <a:pt x="81" y="483"/>
                    <a:pt x="81" y="483"/>
                  </a:cubicBezTo>
                  <a:cubicBezTo>
                    <a:pt x="81" y="483"/>
                    <a:pt x="81" y="483"/>
                    <a:pt x="81" y="483"/>
                  </a:cubicBezTo>
                  <a:cubicBezTo>
                    <a:pt x="80" y="482"/>
                    <a:pt x="80" y="482"/>
                    <a:pt x="80" y="482"/>
                  </a:cubicBezTo>
                  <a:cubicBezTo>
                    <a:pt x="78" y="480"/>
                    <a:pt x="78" y="480"/>
                    <a:pt x="78" y="480"/>
                  </a:cubicBezTo>
                  <a:cubicBezTo>
                    <a:pt x="78" y="479"/>
                    <a:pt x="78" y="479"/>
                    <a:pt x="78" y="479"/>
                  </a:cubicBezTo>
                  <a:cubicBezTo>
                    <a:pt x="78" y="479"/>
                    <a:pt x="78" y="479"/>
                    <a:pt x="78" y="479"/>
                  </a:cubicBezTo>
                  <a:cubicBezTo>
                    <a:pt x="80" y="480"/>
                    <a:pt x="80" y="480"/>
                    <a:pt x="80" y="480"/>
                  </a:cubicBezTo>
                  <a:cubicBezTo>
                    <a:pt x="81" y="479"/>
                    <a:pt x="81" y="479"/>
                    <a:pt x="81" y="479"/>
                  </a:cubicBezTo>
                  <a:cubicBezTo>
                    <a:pt x="81" y="478"/>
                    <a:pt x="81" y="478"/>
                    <a:pt x="81" y="478"/>
                  </a:cubicBezTo>
                  <a:cubicBezTo>
                    <a:pt x="80" y="478"/>
                    <a:pt x="80" y="478"/>
                    <a:pt x="80" y="478"/>
                  </a:cubicBezTo>
                  <a:cubicBezTo>
                    <a:pt x="79" y="477"/>
                    <a:pt x="79" y="477"/>
                    <a:pt x="79" y="477"/>
                  </a:cubicBezTo>
                  <a:cubicBezTo>
                    <a:pt x="83" y="475"/>
                    <a:pt x="83" y="475"/>
                    <a:pt x="83" y="475"/>
                  </a:cubicBezTo>
                  <a:cubicBezTo>
                    <a:pt x="85" y="474"/>
                    <a:pt x="85" y="474"/>
                    <a:pt x="85" y="474"/>
                  </a:cubicBezTo>
                  <a:cubicBezTo>
                    <a:pt x="93" y="477"/>
                    <a:pt x="93" y="477"/>
                    <a:pt x="93" y="477"/>
                  </a:cubicBezTo>
                  <a:cubicBezTo>
                    <a:pt x="94" y="476"/>
                    <a:pt x="94" y="476"/>
                    <a:pt x="94" y="476"/>
                  </a:cubicBezTo>
                  <a:cubicBezTo>
                    <a:pt x="94" y="475"/>
                    <a:pt x="94" y="475"/>
                    <a:pt x="94" y="475"/>
                  </a:cubicBezTo>
                  <a:cubicBezTo>
                    <a:pt x="96" y="475"/>
                    <a:pt x="96" y="475"/>
                    <a:pt x="96" y="475"/>
                  </a:cubicBezTo>
                  <a:close/>
                  <a:moveTo>
                    <a:pt x="95" y="470"/>
                  </a:moveTo>
                  <a:cubicBezTo>
                    <a:pt x="93" y="469"/>
                    <a:pt x="93" y="469"/>
                    <a:pt x="93" y="469"/>
                  </a:cubicBezTo>
                  <a:cubicBezTo>
                    <a:pt x="88" y="466"/>
                    <a:pt x="88" y="466"/>
                    <a:pt x="88" y="466"/>
                  </a:cubicBezTo>
                  <a:cubicBezTo>
                    <a:pt x="84" y="465"/>
                    <a:pt x="84" y="465"/>
                    <a:pt x="84" y="465"/>
                  </a:cubicBezTo>
                  <a:cubicBezTo>
                    <a:pt x="82" y="465"/>
                    <a:pt x="82" y="465"/>
                    <a:pt x="82" y="465"/>
                  </a:cubicBezTo>
                  <a:cubicBezTo>
                    <a:pt x="80" y="463"/>
                    <a:pt x="80" y="463"/>
                    <a:pt x="80" y="463"/>
                  </a:cubicBezTo>
                  <a:cubicBezTo>
                    <a:pt x="78" y="462"/>
                    <a:pt x="78" y="462"/>
                    <a:pt x="78" y="462"/>
                  </a:cubicBezTo>
                  <a:cubicBezTo>
                    <a:pt x="78" y="461"/>
                    <a:pt x="78" y="461"/>
                    <a:pt x="78" y="461"/>
                  </a:cubicBezTo>
                  <a:cubicBezTo>
                    <a:pt x="78" y="460"/>
                    <a:pt x="78" y="460"/>
                    <a:pt x="78" y="460"/>
                  </a:cubicBezTo>
                  <a:cubicBezTo>
                    <a:pt x="81" y="458"/>
                    <a:pt x="81" y="458"/>
                    <a:pt x="81" y="458"/>
                  </a:cubicBezTo>
                  <a:cubicBezTo>
                    <a:pt x="82" y="457"/>
                    <a:pt x="82" y="457"/>
                    <a:pt x="82" y="457"/>
                  </a:cubicBezTo>
                  <a:cubicBezTo>
                    <a:pt x="84" y="457"/>
                    <a:pt x="84" y="457"/>
                    <a:pt x="84" y="457"/>
                  </a:cubicBezTo>
                  <a:cubicBezTo>
                    <a:pt x="85" y="454"/>
                    <a:pt x="85" y="454"/>
                    <a:pt x="85" y="454"/>
                  </a:cubicBezTo>
                  <a:cubicBezTo>
                    <a:pt x="84" y="452"/>
                    <a:pt x="84" y="452"/>
                    <a:pt x="84" y="452"/>
                  </a:cubicBezTo>
                  <a:cubicBezTo>
                    <a:pt x="82" y="452"/>
                    <a:pt x="82" y="452"/>
                    <a:pt x="82" y="452"/>
                  </a:cubicBezTo>
                  <a:cubicBezTo>
                    <a:pt x="79" y="454"/>
                    <a:pt x="79" y="454"/>
                    <a:pt x="79" y="454"/>
                  </a:cubicBezTo>
                  <a:cubicBezTo>
                    <a:pt x="78" y="456"/>
                    <a:pt x="78" y="456"/>
                    <a:pt x="78" y="456"/>
                  </a:cubicBezTo>
                  <a:cubicBezTo>
                    <a:pt x="76" y="456"/>
                    <a:pt x="76" y="456"/>
                    <a:pt x="76" y="456"/>
                  </a:cubicBezTo>
                  <a:cubicBezTo>
                    <a:pt x="74" y="453"/>
                    <a:pt x="74" y="453"/>
                    <a:pt x="74" y="453"/>
                  </a:cubicBezTo>
                  <a:cubicBezTo>
                    <a:pt x="74" y="451"/>
                    <a:pt x="74" y="451"/>
                    <a:pt x="74" y="451"/>
                  </a:cubicBezTo>
                  <a:cubicBezTo>
                    <a:pt x="73" y="450"/>
                    <a:pt x="73" y="450"/>
                    <a:pt x="73" y="450"/>
                  </a:cubicBezTo>
                  <a:cubicBezTo>
                    <a:pt x="75" y="448"/>
                    <a:pt x="75" y="448"/>
                    <a:pt x="75" y="448"/>
                  </a:cubicBezTo>
                  <a:cubicBezTo>
                    <a:pt x="75" y="446"/>
                    <a:pt x="75" y="446"/>
                    <a:pt x="75" y="446"/>
                  </a:cubicBezTo>
                  <a:cubicBezTo>
                    <a:pt x="74" y="447"/>
                    <a:pt x="74" y="447"/>
                    <a:pt x="74" y="447"/>
                  </a:cubicBezTo>
                  <a:cubicBezTo>
                    <a:pt x="73" y="446"/>
                    <a:pt x="73" y="446"/>
                    <a:pt x="73" y="446"/>
                  </a:cubicBezTo>
                  <a:cubicBezTo>
                    <a:pt x="74" y="444"/>
                    <a:pt x="74" y="444"/>
                    <a:pt x="74" y="444"/>
                  </a:cubicBezTo>
                  <a:cubicBezTo>
                    <a:pt x="75" y="444"/>
                    <a:pt x="75" y="444"/>
                    <a:pt x="75" y="444"/>
                  </a:cubicBezTo>
                  <a:cubicBezTo>
                    <a:pt x="77" y="445"/>
                    <a:pt x="77" y="445"/>
                    <a:pt x="77" y="445"/>
                  </a:cubicBezTo>
                  <a:cubicBezTo>
                    <a:pt x="78" y="445"/>
                    <a:pt x="78" y="445"/>
                    <a:pt x="78" y="445"/>
                  </a:cubicBezTo>
                  <a:cubicBezTo>
                    <a:pt x="80" y="443"/>
                    <a:pt x="80" y="443"/>
                    <a:pt x="80" y="443"/>
                  </a:cubicBezTo>
                  <a:cubicBezTo>
                    <a:pt x="80" y="442"/>
                    <a:pt x="80" y="442"/>
                    <a:pt x="80" y="442"/>
                  </a:cubicBezTo>
                  <a:cubicBezTo>
                    <a:pt x="79" y="440"/>
                    <a:pt x="79" y="440"/>
                    <a:pt x="79" y="440"/>
                  </a:cubicBezTo>
                  <a:cubicBezTo>
                    <a:pt x="80" y="438"/>
                    <a:pt x="80" y="438"/>
                    <a:pt x="80" y="438"/>
                  </a:cubicBezTo>
                  <a:cubicBezTo>
                    <a:pt x="82" y="439"/>
                    <a:pt x="82" y="439"/>
                    <a:pt x="82" y="439"/>
                  </a:cubicBezTo>
                  <a:cubicBezTo>
                    <a:pt x="83" y="440"/>
                    <a:pt x="83" y="440"/>
                    <a:pt x="83" y="440"/>
                  </a:cubicBezTo>
                  <a:cubicBezTo>
                    <a:pt x="84" y="439"/>
                    <a:pt x="84" y="439"/>
                    <a:pt x="84" y="439"/>
                  </a:cubicBezTo>
                  <a:cubicBezTo>
                    <a:pt x="87" y="438"/>
                    <a:pt x="87" y="438"/>
                    <a:pt x="87" y="438"/>
                  </a:cubicBezTo>
                  <a:cubicBezTo>
                    <a:pt x="90" y="450"/>
                    <a:pt x="90" y="450"/>
                    <a:pt x="90" y="450"/>
                  </a:cubicBezTo>
                  <a:cubicBezTo>
                    <a:pt x="90" y="450"/>
                    <a:pt x="90" y="450"/>
                    <a:pt x="90" y="450"/>
                  </a:cubicBezTo>
                  <a:cubicBezTo>
                    <a:pt x="90" y="451"/>
                    <a:pt x="90" y="451"/>
                    <a:pt x="90" y="451"/>
                  </a:cubicBezTo>
                  <a:cubicBezTo>
                    <a:pt x="95" y="470"/>
                    <a:pt x="95" y="470"/>
                    <a:pt x="95" y="470"/>
                  </a:cubicBezTo>
                  <a:close/>
                  <a:moveTo>
                    <a:pt x="87" y="435"/>
                  </a:moveTo>
                  <a:cubicBezTo>
                    <a:pt x="84" y="432"/>
                    <a:pt x="84" y="432"/>
                    <a:pt x="84" y="432"/>
                  </a:cubicBezTo>
                  <a:cubicBezTo>
                    <a:pt x="82" y="432"/>
                    <a:pt x="82" y="432"/>
                    <a:pt x="82" y="432"/>
                  </a:cubicBezTo>
                  <a:cubicBezTo>
                    <a:pt x="81" y="431"/>
                    <a:pt x="81" y="431"/>
                    <a:pt x="81" y="431"/>
                  </a:cubicBezTo>
                  <a:cubicBezTo>
                    <a:pt x="68" y="431"/>
                    <a:pt x="68" y="431"/>
                    <a:pt x="68" y="431"/>
                  </a:cubicBezTo>
                  <a:cubicBezTo>
                    <a:pt x="60" y="432"/>
                    <a:pt x="60" y="432"/>
                    <a:pt x="60" y="432"/>
                  </a:cubicBezTo>
                  <a:cubicBezTo>
                    <a:pt x="58" y="431"/>
                    <a:pt x="58" y="431"/>
                    <a:pt x="58" y="431"/>
                  </a:cubicBezTo>
                  <a:cubicBezTo>
                    <a:pt x="53" y="431"/>
                    <a:pt x="53" y="431"/>
                    <a:pt x="53" y="431"/>
                  </a:cubicBezTo>
                  <a:cubicBezTo>
                    <a:pt x="52" y="427"/>
                    <a:pt x="52" y="427"/>
                    <a:pt x="52" y="427"/>
                  </a:cubicBezTo>
                  <a:cubicBezTo>
                    <a:pt x="51" y="423"/>
                    <a:pt x="51" y="423"/>
                    <a:pt x="51" y="423"/>
                  </a:cubicBezTo>
                  <a:cubicBezTo>
                    <a:pt x="49" y="421"/>
                    <a:pt x="49" y="421"/>
                    <a:pt x="49" y="421"/>
                  </a:cubicBezTo>
                  <a:cubicBezTo>
                    <a:pt x="48" y="415"/>
                    <a:pt x="48" y="415"/>
                    <a:pt x="48" y="415"/>
                  </a:cubicBezTo>
                  <a:cubicBezTo>
                    <a:pt x="48" y="412"/>
                    <a:pt x="48" y="412"/>
                    <a:pt x="48" y="412"/>
                  </a:cubicBezTo>
                  <a:cubicBezTo>
                    <a:pt x="46" y="412"/>
                    <a:pt x="46" y="412"/>
                    <a:pt x="46" y="412"/>
                  </a:cubicBezTo>
                  <a:cubicBezTo>
                    <a:pt x="42" y="414"/>
                    <a:pt x="42" y="414"/>
                    <a:pt x="42" y="414"/>
                  </a:cubicBezTo>
                  <a:cubicBezTo>
                    <a:pt x="41" y="416"/>
                    <a:pt x="41" y="416"/>
                    <a:pt x="41" y="416"/>
                  </a:cubicBezTo>
                  <a:cubicBezTo>
                    <a:pt x="39" y="416"/>
                    <a:pt x="39" y="416"/>
                    <a:pt x="39" y="416"/>
                  </a:cubicBezTo>
                  <a:cubicBezTo>
                    <a:pt x="34" y="407"/>
                    <a:pt x="34" y="407"/>
                    <a:pt x="34" y="407"/>
                  </a:cubicBezTo>
                  <a:cubicBezTo>
                    <a:pt x="33" y="404"/>
                    <a:pt x="33" y="404"/>
                    <a:pt x="33" y="404"/>
                  </a:cubicBezTo>
                  <a:cubicBezTo>
                    <a:pt x="35" y="394"/>
                    <a:pt x="35" y="394"/>
                    <a:pt x="35" y="394"/>
                  </a:cubicBezTo>
                  <a:cubicBezTo>
                    <a:pt x="37" y="391"/>
                    <a:pt x="37" y="391"/>
                    <a:pt x="37" y="391"/>
                  </a:cubicBezTo>
                  <a:cubicBezTo>
                    <a:pt x="40" y="388"/>
                    <a:pt x="40" y="388"/>
                    <a:pt x="40" y="388"/>
                  </a:cubicBezTo>
                  <a:cubicBezTo>
                    <a:pt x="42" y="382"/>
                    <a:pt x="42" y="382"/>
                    <a:pt x="42" y="382"/>
                  </a:cubicBezTo>
                  <a:cubicBezTo>
                    <a:pt x="40" y="377"/>
                    <a:pt x="40" y="377"/>
                    <a:pt x="40" y="377"/>
                  </a:cubicBezTo>
                  <a:cubicBezTo>
                    <a:pt x="39" y="373"/>
                    <a:pt x="39" y="373"/>
                    <a:pt x="39" y="373"/>
                  </a:cubicBezTo>
                  <a:cubicBezTo>
                    <a:pt x="40" y="368"/>
                    <a:pt x="40" y="368"/>
                    <a:pt x="40" y="368"/>
                  </a:cubicBezTo>
                  <a:cubicBezTo>
                    <a:pt x="42" y="366"/>
                    <a:pt x="42" y="366"/>
                    <a:pt x="42" y="366"/>
                  </a:cubicBezTo>
                  <a:cubicBezTo>
                    <a:pt x="40" y="361"/>
                    <a:pt x="40" y="361"/>
                    <a:pt x="40" y="361"/>
                  </a:cubicBezTo>
                  <a:cubicBezTo>
                    <a:pt x="40" y="359"/>
                    <a:pt x="40" y="359"/>
                    <a:pt x="40" y="359"/>
                  </a:cubicBezTo>
                  <a:cubicBezTo>
                    <a:pt x="42" y="357"/>
                    <a:pt x="42" y="357"/>
                    <a:pt x="42" y="357"/>
                  </a:cubicBezTo>
                  <a:cubicBezTo>
                    <a:pt x="41" y="352"/>
                    <a:pt x="41" y="352"/>
                    <a:pt x="41" y="352"/>
                  </a:cubicBezTo>
                  <a:cubicBezTo>
                    <a:pt x="40" y="347"/>
                    <a:pt x="40" y="347"/>
                    <a:pt x="40" y="347"/>
                  </a:cubicBezTo>
                  <a:cubicBezTo>
                    <a:pt x="39" y="344"/>
                    <a:pt x="39" y="344"/>
                    <a:pt x="39" y="344"/>
                  </a:cubicBezTo>
                  <a:cubicBezTo>
                    <a:pt x="39" y="342"/>
                    <a:pt x="39" y="342"/>
                    <a:pt x="39" y="342"/>
                  </a:cubicBezTo>
                  <a:cubicBezTo>
                    <a:pt x="42" y="339"/>
                    <a:pt x="42" y="339"/>
                    <a:pt x="42" y="339"/>
                  </a:cubicBezTo>
                  <a:cubicBezTo>
                    <a:pt x="42" y="337"/>
                    <a:pt x="42" y="337"/>
                    <a:pt x="42" y="337"/>
                  </a:cubicBezTo>
                  <a:cubicBezTo>
                    <a:pt x="39" y="333"/>
                    <a:pt x="39" y="333"/>
                    <a:pt x="39" y="333"/>
                  </a:cubicBezTo>
                  <a:cubicBezTo>
                    <a:pt x="36" y="331"/>
                    <a:pt x="36" y="331"/>
                    <a:pt x="36" y="331"/>
                  </a:cubicBezTo>
                  <a:cubicBezTo>
                    <a:pt x="34" y="331"/>
                    <a:pt x="34" y="331"/>
                    <a:pt x="34" y="331"/>
                  </a:cubicBezTo>
                  <a:cubicBezTo>
                    <a:pt x="33" y="332"/>
                    <a:pt x="33" y="332"/>
                    <a:pt x="33" y="332"/>
                  </a:cubicBezTo>
                  <a:cubicBezTo>
                    <a:pt x="32" y="330"/>
                    <a:pt x="32" y="330"/>
                    <a:pt x="32" y="330"/>
                  </a:cubicBezTo>
                  <a:cubicBezTo>
                    <a:pt x="33" y="329"/>
                    <a:pt x="33" y="329"/>
                    <a:pt x="33" y="329"/>
                  </a:cubicBezTo>
                  <a:cubicBezTo>
                    <a:pt x="37" y="329"/>
                    <a:pt x="37" y="329"/>
                    <a:pt x="37" y="329"/>
                  </a:cubicBezTo>
                  <a:cubicBezTo>
                    <a:pt x="40" y="326"/>
                    <a:pt x="40" y="326"/>
                    <a:pt x="40" y="326"/>
                  </a:cubicBezTo>
                  <a:cubicBezTo>
                    <a:pt x="39" y="323"/>
                    <a:pt x="39" y="323"/>
                    <a:pt x="39" y="323"/>
                  </a:cubicBezTo>
                  <a:cubicBezTo>
                    <a:pt x="38" y="323"/>
                    <a:pt x="38" y="323"/>
                    <a:pt x="38" y="323"/>
                  </a:cubicBezTo>
                  <a:cubicBezTo>
                    <a:pt x="37" y="324"/>
                    <a:pt x="37" y="324"/>
                    <a:pt x="37" y="324"/>
                  </a:cubicBezTo>
                  <a:cubicBezTo>
                    <a:pt x="35" y="324"/>
                    <a:pt x="35" y="324"/>
                    <a:pt x="35" y="324"/>
                  </a:cubicBezTo>
                  <a:cubicBezTo>
                    <a:pt x="34" y="319"/>
                    <a:pt x="34" y="319"/>
                    <a:pt x="34" y="319"/>
                  </a:cubicBezTo>
                  <a:cubicBezTo>
                    <a:pt x="32" y="315"/>
                    <a:pt x="32" y="315"/>
                    <a:pt x="32" y="315"/>
                  </a:cubicBezTo>
                  <a:cubicBezTo>
                    <a:pt x="32" y="312"/>
                    <a:pt x="32" y="312"/>
                    <a:pt x="32" y="312"/>
                  </a:cubicBezTo>
                  <a:cubicBezTo>
                    <a:pt x="32" y="308"/>
                    <a:pt x="32" y="308"/>
                    <a:pt x="32" y="308"/>
                  </a:cubicBezTo>
                  <a:cubicBezTo>
                    <a:pt x="28" y="307"/>
                    <a:pt x="28" y="307"/>
                    <a:pt x="28" y="307"/>
                  </a:cubicBezTo>
                  <a:cubicBezTo>
                    <a:pt x="28" y="304"/>
                    <a:pt x="28" y="304"/>
                    <a:pt x="28" y="304"/>
                  </a:cubicBezTo>
                  <a:cubicBezTo>
                    <a:pt x="27" y="296"/>
                    <a:pt x="27" y="296"/>
                    <a:pt x="27" y="296"/>
                  </a:cubicBezTo>
                  <a:cubicBezTo>
                    <a:pt x="29" y="295"/>
                    <a:pt x="29" y="295"/>
                    <a:pt x="29" y="295"/>
                  </a:cubicBezTo>
                  <a:cubicBezTo>
                    <a:pt x="30" y="292"/>
                    <a:pt x="30" y="292"/>
                    <a:pt x="30" y="292"/>
                  </a:cubicBezTo>
                  <a:cubicBezTo>
                    <a:pt x="29" y="290"/>
                    <a:pt x="29" y="290"/>
                    <a:pt x="29" y="290"/>
                  </a:cubicBezTo>
                  <a:cubicBezTo>
                    <a:pt x="27" y="289"/>
                    <a:pt x="27" y="289"/>
                    <a:pt x="27" y="289"/>
                  </a:cubicBezTo>
                  <a:cubicBezTo>
                    <a:pt x="26" y="284"/>
                    <a:pt x="26" y="284"/>
                    <a:pt x="26" y="284"/>
                  </a:cubicBezTo>
                  <a:cubicBezTo>
                    <a:pt x="26" y="277"/>
                    <a:pt x="26" y="277"/>
                    <a:pt x="26" y="277"/>
                  </a:cubicBezTo>
                  <a:cubicBezTo>
                    <a:pt x="26" y="270"/>
                    <a:pt x="26" y="270"/>
                    <a:pt x="26" y="270"/>
                  </a:cubicBezTo>
                  <a:cubicBezTo>
                    <a:pt x="24" y="266"/>
                    <a:pt x="24" y="266"/>
                    <a:pt x="24" y="266"/>
                  </a:cubicBezTo>
                  <a:cubicBezTo>
                    <a:pt x="24" y="263"/>
                    <a:pt x="24" y="263"/>
                    <a:pt x="24" y="263"/>
                  </a:cubicBezTo>
                  <a:cubicBezTo>
                    <a:pt x="28" y="258"/>
                    <a:pt x="28" y="258"/>
                    <a:pt x="28" y="258"/>
                  </a:cubicBezTo>
                  <a:cubicBezTo>
                    <a:pt x="28" y="252"/>
                    <a:pt x="28" y="252"/>
                    <a:pt x="28" y="252"/>
                  </a:cubicBezTo>
                  <a:cubicBezTo>
                    <a:pt x="31" y="251"/>
                    <a:pt x="31" y="251"/>
                    <a:pt x="31" y="251"/>
                  </a:cubicBezTo>
                  <a:cubicBezTo>
                    <a:pt x="33" y="249"/>
                    <a:pt x="33" y="249"/>
                    <a:pt x="33" y="249"/>
                  </a:cubicBezTo>
                  <a:cubicBezTo>
                    <a:pt x="26" y="237"/>
                    <a:pt x="26" y="237"/>
                    <a:pt x="26" y="237"/>
                  </a:cubicBezTo>
                  <a:cubicBezTo>
                    <a:pt x="27" y="233"/>
                    <a:pt x="27" y="233"/>
                    <a:pt x="27" y="233"/>
                  </a:cubicBezTo>
                  <a:cubicBezTo>
                    <a:pt x="27" y="230"/>
                    <a:pt x="27" y="230"/>
                    <a:pt x="27" y="230"/>
                  </a:cubicBezTo>
                  <a:cubicBezTo>
                    <a:pt x="27" y="223"/>
                    <a:pt x="27" y="223"/>
                    <a:pt x="27" y="223"/>
                  </a:cubicBezTo>
                  <a:cubicBezTo>
                    <a:pt x="29" y="218"/>
                    <a:pt x="29" y="218"/>
                    <a:pt x="29" y="218"/>
                  </a:cubicBezTo>
                  <a:cubicBezTo>
                    <a:pt x="32" y="216"/>
                    <a:pt x="32" y="216"/>
                    <a:pt x="32" y="216"/>
                  </a:cubicBezTo>
                  <a:cubicBezTo>
                    <a:pt x="31" y="212"/>
                    <a:pt x="31" y="212"/>
                    <a:pt x="31" y="212"/>
                  </a:cubicBezTo>
                  <a:cubicBezTo>
                    <a:pt x="29" y="209"/>
                    <a:pt x="29" y="209"/>
                    <a:pt x="29" y="209"/>
                  </a:cubicBezTo>
                  <a:cubicBezTo>
                    <a:pt x="28" y="207"/>
                    <a:pt x="28" y="207"/>
                    <a:pt x="28" y="207"/>
                  </a:cubicBezTo>
                  <a:cubicBezTo>
                    <a:pt x="30" y="204"/>
                    <a:pt x="30" y="204"/>
                    <a:pt x="30" y="204"/>
                  </a:cubicBezTo>
                  <a:cubicBezTo>
                    <a:pt x="29" y="200"/>
                    <a:pt x="29" y="200"/>
                    <a:pt x="29" y="200"/>
                  </a:cubicBezTo>
                  <a:cubicBezTo>
                    <a:pt x="31" y="196"/>
                    <a:pt x="31" y="196"/>
                    <a:pt x="31" y="196"/>
                  </a:cubicBezTo>
                  <a:cubicBezTo>
                    <a:pt x="33" y="195"/>
                    <a:pt x="33" y="195"/>
                    <a:pt x="33" y="195"/>
                  </a:cubicBezTo>
                  <a:cubicBezTo>
                    <a:pt x="34" y="190"/>
                    <a:pt x="34" y="190"/>
                    <a:pt x="34" y="190"/>
                  </a:cubicBezTo>
                  <a:cubicBezTo>
                    <a:pt x="33" y="182"/>
                    <a:pt x="33" y="182"/>
                    <a:pt x="33" y="182"/>
                  </a:cubicBezTo>
                  <a:cubicBezTo>
                    <a:pt x="31" y="181"/>
                    <a:pt x="31" y="181"/>
                    <a:pt x="31" y="181"/>
                  </a:cubicBezTo>
                  <a:cubicBezTo>
                    <a:pt x="30" y="175"/>
                    <a:pt x="30" y="175"/>
                    <a:pt x="30" y="175"/>
                  </a:cubicBezTo>
                  <a:cubicBezTo>
                    <a:pt x="28" y="172"/>
                    <a:pt x="28" y="172"/>
                    <a:pt x="28" y="172"/>
                  </a:cubicBezTo>
                  <a:cubicBezTo>
                    <a:pt x="26" y="168"/>
                    <a:pt x="26" y="168"/>
                    <a:pt x="26" y="168"/>
                  </a:cubicBezTo>
                  <a:cubicBezTo>
                    <a:pt x="26" y="166"/>
                    <a:pt x="26" y="166"/>
                    <a:pt x="26" y="166"/>
                  </a:cubicBezTo>
                  <a:cubicBezTo>
                    <a:pt x="24" y="163"/>
                    <a:pt x="24" y="163"/>
                    <a:pt x="24" y="163"/>
                  </a:cubicBezTo>
                  <a:cubicBezTo>
                    <a:pt x="23" y="158"/>
                    <a:pt x="23" y="158"/>
                    <a:pt x="23" y="158"/>
                  </a:cubicBezTo>
                  <a:cubicBezTo>
                    <a:pt x="23" y="154"/>
                    <a:pt x="23" y="154"/>
                    <a:pt x="23" y="154"/>
                  </a:cubicBezTo>
                  <a:cubicBezTo>
                    <a:pt x="26" y="153"/>
                    <a:pt x="26" y="153"/>
                    <a:pt x="26" y="153"/>
                  </a:cubicBezTo>
                  <a:cubicBezTo>
                    <a:pt x="26" y="148"/>
                    <a:pt x="26" y="148"/>
                    <a:pt x="26" y="148"/>
                  </a:cubicBezTo>
                  <a:cubicBezTo>
                    <a:pt x="28" y="146"/>
                    <a:pt x="28" y="146"/>
                    <a:pt x="28" y="146"/>
                  </a:cubicBezTo>
                  <a:cubicBezTo>
                    <a:pt x="28" y="141"/>
                    <a:pt x="28" y="141"/>
                    <a:pt x="28" y="141"/>
                  </a:cubicBezTo>
                  <a:cubicBezTo>
                    <a:pt x="26" y="138"/>
                    <a:pt x="26" y="138"/>
                    <a:pt x="26" y="138"/>
                  </a:cubicBezTo>
                  <a:cubicBezTo>
                    <a:pt x="26" y="131"/>
                    <a:pt x="26" y="131"/>
                    <a:pt x="26" y="131"/>
                  </a:cubicBezTo>
                  <a:cubicBezTo>
                    <a:pt x="27" y="130"/>
                    <a:pt x="27" y="130"/>
                    <a:pt x="27" y="130"/>
                  </a:cubicBezTo>
                  <a:cubicBezTo>
                    <a:pt x="28" y="122"/>
                    <a:pt x="28" y="122"/>
                    <a:pt x="28" y="122"/>
                  </a:cubicBezTo>
                  <a:cubicBezTo>
                    <a:pt x="30" y="120"/>
                    <a:pt x="30" y="120"/>
                    <a:pt x="30" y="120"/>
                  </a:cubicBezTo>
                  <a:cubicBezTo>
                    <a:pt x="33" y="113"/>
                    <a:pt x="33" y="113"/>
                    <a:pt x="33" y="113"/>
                  </a:cubicBezTo>
                  <a:cubicBezTo>
                    <a:pt x="35" y="110"/>
                    <a:pt x="35" y="110"/>
                    <a:pt x="35" y="110"/>
                  </a:cubicBezTo>
                  <a:cubicBezTo>
                    <a:pt x="37" y="109"/>
                    <a:pt x="37" y="109"/>
                    <a:pt x="37" y="109"/>
                  </a:cubicBezTo>
                  <a:cubicBezTo>
                    <a:pt x="39" y="107"/>
                    <a:pt x="39" y="107"/>
                    <a:pt x="39" y="107"/>
                  </a:cubicBezTo>
                  <a:cubicBezTo>
                    <a:pt x="38" y="106"/>
                    <a:pt x="38" y="106"/>
                    <a:pt x="38" y="106"/>
                  </a:cubicBezTo>
                  <a:cubicBezTo>
                    <a:pt x="38" y="103"/>
                    <a:pt x="38" y="103"/>
                    <a:pt x="38" y="103"/>
                  </a:cubicBezTo>
                  <a:cubicBezTo>
                    <a:pt x="37" y="102"/>
                    <a:pt x="37" y="102"/>
                    <a:pt x="37" y="102"/>
                  </a:cubicBezTo>
                  <a:cubicBezTo>
                    <a:pt x="36" y="101"/>
                    <a:pt x="36" y="101"/>
                    <a:pt x="36" y="101"/>
                  </a:cubicBezTo>
                  <a:cubicBezTo>
                    <a:pt x="36" y="99"/>
                    <a:pt x="36" y="99"/>
                    <a:pt x="36" y="99"/>
                  </a:cubicBezTo>
                  <a:cubicBezTo>
                    <a:pt x="38" y="97"/>
                    <a:pt x="38" y="97"/>
                    <a:pt x="38" y="97"/>
                  </a:cubicBezTo>
                  <a:cubicBezTo>
                    <a:pt x="38" y="95"/>
                    <a:pt x="38" y="95"/>
                    <a:pt x="38" y="95"/>
                  </a:cubicBezTo>
                  <a:cubicBezTo>
                    <a:pt x="36" y="92"/>
                    <a:pt x="36" y="92"/>
                    <a:pt x="36" y="92"/>
                  </a:cubicBezTo>
                  <a:cubicBezTo>
                    <a:pt x="35" y="88"/>
                    <a:pt x="35" y="88"/>
                    <a:pt x="35" y="88"/>
                  </a:cubicBezTo>
                  <a:cubicBezTo>
                    <a:pt x="37" y="86"/>
                    <a:pt x="37" y="86"/>
                    <a:pt x="37" y="86"/>
                  </a:cubicBezTo>
                  <a:cubicBezTo>
                    <a:pt x="36" y="84"/>
                    <a:pt x="36" y="84"/>
                    <a:pt x="36" y="84"/>
                  </a:cubicBezTo>
                  <a:cubicBezTo>
                    <a:pt x="34" y="82"/>
                    <a:pt x="34" y="82"/>
                    <a:pt x="34" y="82"/>
                  </a:cubicBezTo>
                  <a:cubicBezTo>
                    <a:pt x="35" y="80"/>
                    <a:pt x="35" y="80"/>
                    <a:pt x="35" y="80"/>
                  </a:cubicBezTo>
                  <a:cubicBezTo>
                    <a:pt x="47" y="73"/>
                    <a:pt x="47" y="73"/>
                    <a:pt x="47" y="73"/>
                  </a:cubicBezTo>
                  <a:cubicBezTo>
                    <a:pt x="50" y="62"/>
                    <a:pt x="50" y="62"/>
                    <a:pt x="50" y="62"/>
                  </a:cubicBezTo>
                  <a:cubicBezTo>
                    <a:pt x="48" y="59"/>
                    <a:pt x="48" y="59"/>
                    <a:pt x="48" y="59"/>
                  </a:cubicBezTo>
                  <a:cubicBezTo>
                    <a:pt x="47" y="59"/>
                    <a:pt x="47" y="59"/>
                    <a:pt x="47" y="59"/>
                  </a:cubicBezTo>
                  <a:cubicBezTo>
                    <a:pt x="46" y="60"/>
                    <a:pt x="46" y="60"/>
                    <a:pt x="46" y="60"/>
                  </a:cubicBezTo>
                  <a:cubicBezTo>
                    <a:pt x="43" y="60"/>
                    <a:pt x="43" y="60"/>
                    <a:pt x="43" y="60"/>
                  </a:cubicBezTo>
                  <a:cubicBezTo>
                    <a:pt x="36" y="40"/>
                    <a:pt x="36" y="40"/>
                    <a:pt x="36" y="40"/>
                  </a:cubicBezTo>
                  <a:cubicBezTo>
                    <a:pt x="31" y="35"/>
                    <a:pt x="31" y="35"/>
                    <a:pt x="31" y="35"/>
                  </a:cubicBezTo>
                  <a:cubicBezTo>
                    <a:pt x="29" y="33"/>
                    <a:pt x="29" y="33"/>
                    <a:pt x="29" y="33"/>
                  </a:cubicBezTo>
                  <a:cubicBezTo>
                    <a:pt x="32" y="28"/>
                    <a:pt x="32" y="28"/>
                    <a:pt x="32" y="28"/>
                  </a:cubicBezTo>
                  <a:cubicBezTo>
                    <a:pt x="31" y="26"/>
                    <a:pt x="31" y="26"/>
                    <a:pt x="31" y="26"/>
                  </a:cubicBezTo>
                  <a:cubicBezTo>
                    <a:pt x="32" y="23"/>
                    <a:pt x="32" y="23"/>
                    <a:pt x="32" y="23"/>
                  </a:cubicBezTo>
                  <a:cubicBezTo>
                    <a:pt x="32" y="21"/>
                    <a:pt x="32" y="21"/>
                    <a:pt x="32" y="21"/>
                  </a:cubicBezTo>
                  <a:cubicBezTo>
                    <a:pt x="27" y="17"/>
                    <a:pt x="27" y="17"/>
                    <a:pt x="27" y="17"/>
                  </a:cubicBezTo>
                  <a:cubicBezTo>
                    <a:pt x="25" y="15"/>
                    <a:pt x="25" y="15"/>
                    <a:pt x="25" y="15"/>
                  </a:cubicBezTo>
                  <a:cubicBezTo>
                    <a:pt x="25" y="11"/>
                    <a:pt x="25" y="11"/>
                    <a:pt x="25" y="11"/>
                  </a:cubicBezTo>
                  <a:cubicBezTo>
                    <a:pt x="24" y="10"/>
                    <a:pt x="24" y="10"/>
                    <a:pt x="24" y="10"/>
                  </a:cubicBezTo>
                  <a:cubicBezTo>
                    <a:pt x="25" y="8"/>
                    <a:pt x="25" y="8"/>
                    <a:pt x="25" y="8"/>
                  </a:cubicBezTo>
                  <a:cubicBezTo>
                    <a:pt x="25" y="6"/>
                    <a:pt x="25" y="6"/>
                    <a:pt x="25" y="6"/>
                  </a:cubicBezTo>
                  <a:cubicBezTo>
                    <a:pt x="23" y="5"/>
                    <a:pt x="23" y="5"/>
                    <a:pt x="23" y="5"/>
                  </a:cubicBezTo>
                  <a:cubicBezTo>
                    <a:pt x="21" y="3"/>
                    <a:pt x="21" y="3"/>
                    <a:pt x="21" y="3"/>
                  </a:cubicBezTo>
                  <a:cubicBezTo>
                    <a:pt x="21" y="1"/>
                    <a:pt x="21" y="1"/>
                    <a:pt x="21" y="1"/>
                  </a:cubicBezTo>
                  <a:cubicBezTo>
                    <a:pt x="19" y="0"/>
                    <a:pt x="19" y="0"/>
                    <a:pt x="19" y="0"/>
                  </a:cubicBezTo>
                  <a:cubicBezTo>
                    <a:pt x="18" y="2"/>
                    <a:pt x="18" y="2"/>
                    <a:pt x="18" y="2"/>
                  </a:cubicBezTo>
                  <a:cubicBezTo>
                    <a:pt x="17" y="4"/>
                    <a:pt x="17" y="4"/>
                    <a:pt x="17" y="4"/>
                  </a:cubicBezTo>
                  <a:cubicBezTo>
                    <a:pt x="19" y="6"/>
                    <a:pt x="19" y="6"/>
                    <a:pt x="19" y="6"/>
                  </a:cubicBezTo>
                  <a:cubicBezTo>
                    <a:pt x="19" y="7"/>
                    <a:pt x="19" y="7"/>
                    <a:pt x="19" y="7"/>
                  </a:cubicBezTo>
                  <a:cubicBezTo>
                    <a:pt x="17" y="9"/>
                    <a:pt x="17" y="9"/>
                    <a:pt x="17" y="9"/>
                  </a:cubicBezTo>
                  <a:cubicBezTo>
                    <a:pt x="15" y="8"/>
                    <a:pt x="15" y="8"/>
                    <a:pt x="15" y="8"/>
                  </a:cubicBezTo>
                  <a:cubicBezTo>
                    <a:pt x="13" y="10"/>
                    <a:pt x="13" y="10"/>
                    <a:pt x="13" y="10"/>
                  </a:cubicBezTo>
                  <a:cubicBezTo>
                    <a:pt x="10" y="11"/>
                    <a:pt x="10" y="11"/>
                    <a:pt x="10" y="11"/>
                  </a:cubicBezTo>
                  <a:cubicBezTo>
                    <a:pt x="11" y="12"/>
                    <a:pt x="11" y="12"/>
                    <a:pt x="11" y="12"/>
                  </a:cubicBezTo>
                  <a:cubicBezTo>
                    <a:pt x="12" y="15"/>
                    <a:pt x="12" y="15"/>
                    <a:pt x="12" y="15"/>
                  </a:cubicBezTo>
                  <a:cubicBezTo>
                    <a:pt x="11" y="17"/>
                    <a:pt x="11" y="17"/>
                    <a:pt x="11" y="17"/>
                  </a:cubicBezTo>
                  <a:cubicBezTo>
                    <a:pt x="12" y="20"/>
                    <a:pt x="12" y="20"/>
                    <a:pt x="12" y="20"/>
                  </a:cubicBezTo>
                  <a:cubicBezTo>
                    <a:pt x="13" y="28"/>
                    <a:pt x="13" y="28"/>
                    <a:pt x="13" y="28"/>
                  </a:cubicBezTo>
                  <a:cubicBezTo>
                    <a:pt x="13" y="30"/>
                    <a:pt x="13" y="30"/>
                    <a:pt x="13" y="30"/>
                  </a:cubicBezTo>
                  <a:cubicBezTo>
                    <a:pt x="13" y="33"/>
                    <a:pt x="13" y="33"/>
                    <a:pt x="13" y="33"/>
                  </a:cubicBezTo>
                  <a:cubicBezTo>
                    <a:pt x="12" y="34"/>
                    <a:pt x="12" y="34"/>
                    <a:pt x="12" y="34"/>
                  </a:cubicBezTo>
                  <a:cubicBezTo>
                    <a:pt x="13" y="38"/>
                    <a:pt x="13" y="38"/>
                    <a:pt x="13" y="38"/>
                  </a:cubicBezTo>
                  <a:cubicBezTo>
                    <a:pt x="14" y="42"/>
                    <a:pt x="14" y="42"/>
                    <a:pt x="14" y="42"/>
                  </a:cubicBezTo>
                  <a:cubicBezTo>
                    <a:pt x="15" y="45"/>
                    <a:pt x="15" y="45"/>
                    <a:pt x="15" y="45"/>
                  </a:cubicBezTo>
                  <a:cubicBezTo>
                    <a:pt x="15" y="50"/>
                    <a:pt x="15" y="50"/>
                    <a:pt x="15" y="50"/>
                  </a:cubicBezTo>
                  <a:cubicBezTo>
                    <a:pt x="15" y="52"/>
                    <a:pt x="15" y="52"/>
                    <a:pt x="15" y="52"/>
                  </a:cubicBezTo>
                  <a:cubicBezTo>
                    <a:pt x="14" y="53"/>
                    <a:pt x="14" y="53"/>
                    <a:pt x="14" y="53"/>
                  </a:cubicBezTo>
                  <a:cubicBezTo>
                    <a:pt x="14" y="60"/>
                    <a:pt x="14" y="60"/>
                    <a:pt x="14" y="60"/>
                  </a:cubicBezTo>
                  <a:cubicBezTo>
                    <a:pt x="14" y="62"/>
                    <a:pt x="14" y="62"/>
                    <a:pt x="14" y="62"/>
                  </a:cubicBezTo>
                  <a:cubicBezTo>
                    <a:pt x="13" y="63"/>
                    <a:pt x="13" y="63"/>
                    <a:pt x="13" y="63"/>
                  </a:cubicBezTo>
                  <a:cubicBezTo>
                    <a:pt x="12" y="64"/>
                    <a:pt x="12" y="64"/>
                    <a:pt x="12" y="64"/>
                  </a:cubicBezTo>
                  <a:cubicBezTo>
                    <a:pt x="12" y="68"/>
                    <a:pt x="12" y="68"/>
                    <a:pt x="12" y="68"/>
                  </a:cubicBezTo>
                  <a:cubicBezTo>
                    <a:pt x="12" y="69"/>
                    <a:pt x="12" y="69"/>
                    <a:pt x="12" y="69"/>
                  </a:cubicBezTo>
                  <a:cubicBezTo>
                    <a:pt x="14" y="68"/>
                    <a:pt x="14" y="68"/>
                    <a:pt x="14" y="68"/>
                  </a:cubicBezTo>
                  <a:cubicBezTo>
                    <a:pt x="15" y="68"/>
                    <a:pt x="15" y="68"/>
                    <a:pt x="15" y="68"/>
                  </a:cubicBezTo>
                  <a:cubicBezTo>
                    <a:pt x="13" y="70"/>
                    <a:pt x="13" y="70"/>
                    <a:pt x="13" y="70"/>
                  </a:cubicBezTo>
                  <a:cubicBezTo>
                    <a:pt x="13" y="80"/>
                    <a:pt x="13" y="80"/>
                    <a:pt x="13" y="80"/>
                  </a:cubicBezTo>
                  <a:cubicBezTo>
                    <a:pt x="15" y="85"/>
                    <a:pt x="15" y="85"/>
                    <a:pt x="15" y="85"/>
                  </a:cubicBezTo>
                  <a:cubicBezTo>
                    <a:pt x="15" y="88"/>
                    <a:pt x="15" y="88"/>
                    <a:pt x="15" y="88"/>
                  </a:cubicBezTo>
                  <a:cubicBezTo>
                    <a:pt x="15" y="90"/>
                    <a:pt x="15" y="90"/>
                    <a:pt x="15" y="90"/>
                  </a:cubicBezTo>
                  <a:cubicBezTo>
                    <a:pt x="13" y="93"/>
                    <a:pt x="13" y="93"/>
                    <a:pt x="13" y="93"/>
                  </a:cubicBezTo>
                  <a:cubicBezTo>
                    <a:pt x="13" y="96"/>
                    <a:pt x="13" y="96"/>
                    <a:pt x="13" y="96"/>
                  </a:cubicBezTo>
                  <a:cubicBezTo>
                    <a:pt x="15" y="99"/>
                    <a:pt x="15" y="99"/>
                    <a:pt x="15" y="99"/>
                  </a:cubicBezTo>
                  <a:cubicBezTo>
                    <a:pt x="15" y="101"/>
                    <a:pt x="15" y="101"/>
                    <a:pt x="15" y="101"/>
                  </a:cubicBezTo>
                  <a:cubicBezTo>
                    <a:pt x="14" y="107"/>
                    <a:pt x="14" y="107"/>
                    <a:pt x="14" y="107"/>
                  </a:cubicBezTo>
                  <a:cubicBezTo>
                    <a:pt x="13" y="109"/>
                    <a:pt x="13" y="109"/>
                    <a:pt x="13" y="109"/>
                  </a:cubicBezTo>
                  <a:cubicBezTo>
                    <a:pt x="13" y="111"/>
                    <a:pt x="13" y="111"/>
                    <a:pt x="13" y="111"/>
                  </a:cubicBezTo>
                  <a:cubicBezTo>
                    <a:pt x="14" y="113"/>
                    <a:pt x="14" y="113"/>
                    <a:pt x="14" y="113"/>
                  </a:cubicBezTo>
                  <a:cubicBezTo>
                    <a:pt x="14" y="114"/>
                    <a:pt x="14" y="114"/>
                    <a:pt x="14" y="114"/>
                  </a:cubicBezTo>
                  <a:cubicBezTo>
                    <a:pt x="12" y="117"/>
                    <a:pt x="12" y="117"/>
                    <a:pt x="12" y="117"/>
                  </a:cubicBezTo>
                  <a:cubicBezTo>
                    <a:pt x="12" y="119"/>
                    <a:pt x="12" y="119"/>
                    <a:pt x="12" y="119"/>
                  </a:cubicBezTo>
                  <a:cubicBezTo>
                    <a:pt x="11" y="121"/>
                    <a:pt x="11" y="121"/>
                    <a:pt x="11" y="121"/>
                  </a:cubicBezTo>
                  <a:cubicBezTo>
                    <a:pt x="12" y="124"/>
                    <a:pt x="12" y="124"/>
                    <a:pt x="12" y="124"/>
                  </a:cubicBezTo>
                  <a:cubicBezTo>
                    <a:pt x="11" y="126"/>
                    <a:pt x="11" y="126"/>
                    <a:pt x="11" y="126"/>
                  </a:cubicBezTo>
                  <a:cubicBezTo>
                    <a:pt x="9" y="130"/>
                    <a:pt x="9" y="130"/>
                    <a:pt x="9" y="130"/>
                  </a:cubicBezTo>
                  <a:cubicBezTo>
                    <a:pt x="9" y="131"/>
                    <a:pt x="9" y="131"/>
                    <a:pt x="9" y="131"/>
                  </a:cubicBezTo>
                  <a:cubicBezTo>
                    <a:pt x="11" y="134"/>
                    <a:pt x="11" y="134"/>
                    <a:pt x="11" y="134"/>
                  </a:cubicBezTo>
                  <a:cubicBezTo>
                    <a:pt x="12" y="137"/>
                    <a:pt x="12" y="137"/>
                    <a:pt x="12" y="137"/>
                  </a:cubicBezTo>
                  <a:cubicBezTo>
                    <a:pt x="13" y="139"/>
                    <a:pt x="13" y="139"/>
                    <a:pt x="13" y="139"/>
                  </a:cubicBezTo>
                  <a:cubicBezTo>
                    <a:pt x="11" y="140"/>
                    <a:pt x="11" y="140"/>
                    <a:pt x="11" y="140"/>
                  </a:cubicBezTo>
                  <a:cubicBezTo>
                    <a:pt x="10" y="142"/>
                    <a:pt x="10" y="142"/>
                    <a:pt x="10" y="142"/>
                  </a:cubicBezTo>
                  <a:cubicBezTo>
                    <a:pt x="12" y="144"/>
                    <a:pt x="12" y="144"/>
                    <a:pt x="12" y="144"/>
                  </a:cubicBezTo>
                  <a:cubicBezTo>
                    <a:pt x="10" y="146"/>
                    <a:pt x="10" y="146"/>
                    <a:pt x="10" y="146"/>
                  </a:cubicBezTo>
                  <a:cubicBezTo>
                    <a:pt x="9" y="147"/>
                    <a:pt x="9" y="147"/>
                    <a:pt x="9" y="147"/>
                  </a:cubicBezTo>
                  <a:cubicBezTo>
                    <a:pt x="9" y="149"/>
                    <a:pt x="9" y="149"/>
                    <a:pt x="9" y="149"/>
                  </a:cubicBezTo>
                  <a:cubicBezTo>
                    <a:pt x="9" y="152"/>
                    <a:pt x="9" y="152"/>
                    <a:pt x="9" y="152"/>
                  </a:cubicBezTo>
                  <a:cubicBezTo>
                    <a:pt x="10" y="154"/>
                    <a:pt x="10" y="154"/>
                    <a:pt x="10" y="154"/>
                  </a:cubicBezTo>
                  <a:cubicBezTo>
                    <a:pt x="12" y="160"/>
                    <a:pt x="12" y="160"/>
                    <a:pt x="12" y="160"/>
                  </a:cubicBezTo>
                  <a:cubicBezTo>
                    <a:pt x="12" y="163"/>
                    <a:pt x="12" y="163"/>
                    <a:pt x="12" y="163"/>
                  </a:cubicBezTo>
                  <a:cubicBezTo>
                    <a:pt x="11" y="164"/>
                    <a:pt x="11" y="164"/>
                    <a:pt x="11" y="164"/>
                  </a:cubicBezTo>
                  <a:cubicBezTo>
                    <a:pt x="11" y="166"/>
                    <a:pt x="11" y="166"/>
                    <a:pt x="11" y="166"/>
                  </a:cubicBezTo>
                  <a:cubicBezTo>
                    <a:pt x="13" y="169"/>
                    <a:pt x="13" y="169"/>
                    <a:pt x="13" y="169"/>
                  </a:cubicBezTo>
                  <a:cubicBezTo>
                    <a:pt x="14" y="173"/>
                    <a:pt x="14" y="173"/>
                    <a:pt x="14" y="173"/>
                  </a:cubicBezTo>
                  <a:cubicBezTo>
                    <a:pt x="13" y="176"/>
                    <a:pt x="13" y="176"/>
                    <a:pt x="13" y="176"/>
                  </a:cubicBezTo>
                  <a:cubicBezTo>
                    <a:pt x="13" y="177"/>
                    <a:pt x="13" y="177"/>
                    <a:pt x="13" y="177"/>
                  </a:cubicBezTo>
                  <a:cubicBezTo>
                    <a:pt x="13" y="178"/>
                    <a:pt x="13" y="178"/>
                    <a:pt x="13" y="178"/>
                  </a:cubicBezTo>
                  <a:cubicBezTo>
                    <a:pt x="13" y="180"/>
                    <a:pt x="13" y="180"/>
                    <a:pt x="13" y="180"/>
                  </a:cubicBezTo>
                  <a:cubicBezTo>
                    <a:pt x="13" y="182"/>
                    <a:pt x="13" y="182"/>
                    <a:pt x="13" y="182"/>
                  </a:cubicBezTo>
                  <a:cubicBezTo>
                    <a:pt x="13" y="183"/>
                    <a:pt x="13" y="183"/>
                    <a:pt x="13" y="183"/>
                  </a:cubicBezTo>
                  <a:cubicBezTo>
                    <a:pt x="16" y="186"/>
                    <a:pt x="16" y="186"/>
                    <a:pt x="16" y="186"/>
                  </a:cubicBezTo>
                  <a:cubicBezTo>
                    <a:pt x="16" y="188"/>
                    <a:pt x="16" y="188"/>
                    <a:pt x="16" y="188"/>
                  </a:cubicBezTo>
                  <a:cubicBezTo>
                    <a:pt x="15" y="190"/>
                    <a:pt x="15" y="190"/>
                    <a:pt x="15" y="190"/>
                  </a:cubicBezTo>
                  <a:cubicBezTo>
                    <a:pt x="13" y="191"/>
                    <a:pt x="13" y="191"/>
                    <a:pt x="13" y="191"/>
                  </a:cubicBezTo>
                  <a:cubicBezTo>
                    <a:pt x="12" y="193"/>
                    <a:pt x="12" y="193"/>
                    <a:pt x="12" y="193"/>
                  </a:cubicBezTo>
                  <a:cubicBezTo>
                    <a:pt x="12" y="194"/>
                    <a:pt x="12" y="194"/>
                    <a:pt x="12" y="194"/>
                  </a:cubicBezTo>
                  <a:cubicBezTo>
                    <a:pt x="13" y="195"/>
                    <a:pt x="13" y="195"/>
                    <a:pt x="13" y="195"/>
                  </a:cubicBezTo>
                  <a:cubicBezTo>
                    <a:pt x="12" y="198"/>
                    <a:pt x="12" y="198"/>
                    <a:pt x="12" y="198"/>
                  </a:cubicBezTo>
                  <a:cubicBezTo>
                    <a:pt x="11" y="199"/>
                    <a:pt x="11" y="199"/>
                    <a:pt x="11" y="199"/>
                  </a:cubicBezTo>
                  <a:cubicBezTo>
                    <a:pt x="11" y="201"/>
                    <a:pt x="11" y="201"/>
                    <a:pt x="11" y="201"/>
                  </a:cubicBezTo>
                  <a:cubicBezTo>
                    <a:pt x="10" y="204"/>
                    <a:pt x="10" y="204"/>
                    <a:pt x="10" y="204"/>
                  </a:cubicBezTo>
                  <a:cubicBezTo>
                    <a:pt x="9" y="206"/>
                    <a:pt x="9" y="206"/>
                    <a:pt x="9" y="206"/>
                  </a:cubicBezTo>
                  <a:cubicBezTo>
                    <a:pt x="10" y="208"/>
                    <a:pt x="10" y="208"/>
                    <a:pt x="10" y="208"/>
                  </a:cubicBezTo>
                  <a:cubicBezTo>
                    <a:pt x="9" y="208"/>
                    <a:pt x="9" y="208"/>
                    <a:pt x="9" y="208"/>
                  </a:cubicBezTo>
                  <a:cubicBezTo>
                    <a:pt x="9" y="211"/>
                    <a:pt x="9" y="211"/>
                    <a:pt x="9" y="211"/>
                  </a:cubicBezTo>
                  <a:cubicBezTo>
                    <a:pt x="8" y="212"/>
                    <a:pt x="8" y="212"/>
                    <a:pt x="8" y="212"/>
                  </a:cubicBezTo>
                  <a:cubicBezTo>
                    <a:pt x="8" y="213"/>
                    <a:pt x="8" y="213"/>
                    <a:pt x="8" y="213"/>
                  </a:cubicBezTo>
                  <a:cubicBezTo>
                    <a:pt x="9" y="215"/>
                    <a:pt x="9" y="215"/>
                    <a:pt x="9" y="215"/>
                  </a:cubicBezTo>
                  <a:cubicBezTo>
                    <a:pt x="7" y="216"/>
                    <a:pt x="7" y="216"/>
                    <a:pt x="7" y="216"/>
                  </a:cubicBezTo>
                  <a:cubicBezTo>
                    <a:pt x="7" y="219"/>
                    <a:pt x="7" y="219"/>
                    <a:pt x="7" y="219"/>
                  </a:cubicBezTo>
                  <a:cubicBezTo>
                    <a:pt x="7" y="221"/>
                    <a:pt x="7" y="221"/>
                    <a:pt x="7" y="221"/>
                  </a:cubicBezTo>
                  <a:cubicBezTo>
                    <a:pt x="6" y="222"/>
                    <a:pt x="6" y="222"/>
                    <a:pt x="6" y="222"/>
                  </a:cubicBezTo>
                  <a:cubicBezTo>
                    <a:pt x="6" y="224"/>
                    <a:pt x="6" y="224"/>
                    <a:pt x="6" y="224"/>
                  </a:cubicBezTo>
                  <a:cubicBezTo>
                    <a:pt x="5" y="225"/>
                    <a:pt x="5" y="225"/>
                    <a:pt x="5" y="225"/>
                  </a:cubicBezTo>
                  <a:cubicBezTo>
                    <a:pt x="5" y="227"/>
                    <a:pt x="5" y="227"/>
                    <a:pt x="5" y="227"/>
                  </a:cubicBezTo>
                  <a:cubicBezTo>
                    <a:pt x="5" y="228"/>
                    <a:pt x="5" y="228"/>
                    <a:pt x="5" y="228"/>
                  </a:cubicBezTo>
                  <a:cubicBezTo>
                    <a:pt x="5" y="230"/>
                    <a:pt x="5" y="230"/>
                    <a:pt x="5" y="230"/>
                  </a:cubicBezTo>
                  <a:cubicBezTo>
                    <a:pt x="4" y="232"/>
                    <a:pt x="4" y="232"/>
                    <a:pt x="4" y="232"/>
                  </a:cubicBezTo>
                  <a:cubicBezTo>
                    <a:pt x="3" y="232"/>
                    <a:pt x="3" y="232"/>
                    <a:pt x="3" y="232"/>
                  </a:cubicBezTo>
                  <a:cubicBezTo>
                    <a:pt x="2" y="231"/>
                    <a:pt x="2" y="231"/>
                    <a:pt x="2" y="231"/>
                  </a:cubicBezTo>
                  <a:cubicBezTo>
                    <a:pt x="0" y="232"/>
                    <a:pt x="0" y="232"/>
                    <a:pt x="0" y="232"/>
                  </a:cubicBezTo>
                  <a:cubicBezTo>
                    <a:pt x="0" y="233"/>
                    <a:pt x="0" y="233"/>
                    <a:pt x="0" y="233"/>
                  </a:cubicBezTo>
                  <a:cubicBezTo>
                    <a:pt x="0" y="235"/>
                    <a:pt x="0" y="235"/>
                    <a:pt x="0" y="235"/>
                  </a:cubicBezTo>
                  <a:cubicBezTo>
                    <a:pt x="1" y="238"/>
                    <a:pt x="1" y="238"/>
                    <a:pt x="1" y="238"/>
                  </a:cubicBezTo>
                  <a:cubicBezTo>
                    <a:pt x="2" y="240"/>
                    <a:pt x="2" y="240"/>
                    <a:pt x="2" y="240"/>
                  </a:cubicBezTo>
                  <a:cubicBezTo>
                    <a:pt x="4" y="242"/>
                    <a:pt x="4" y="242"/>
                    <a:pt x="4" y="242"/>
                  </a:cubicBezTo>
                  <a:cubicBezTo>
                    <a:pt x="5" y="244"/>
                    <a:pt x="5" y="244"/>
                    <a:pt x="5" y="244"/>
                  </a:cubicBezTo>
                  <a:cubicBezTo>
                    <a:pt x="4" y="247"/>
                    <a:pt x="4" y="247"/>
                    <a:pt x="4" y="247"/>
                  </a:cubicBezTo>
                  <a:cubicBezTo>
                    <a:pt x="7" y="253"/>
                    <a:pt x="7" y="253"/>
                    <a:pt x="7" y="253"/>
                  </a:cubicBezTo>
                  <a:cubicBezTo>
                    <a:pt x="8" y="254"/>
                    <a:pt x="8" y="254"/>
                    <a:pt x="8" y="254"/>
                  </a:cubicBezTo>
                  <a:cubicBezTo>
                    <a:pt x="9" y="255"/>
                    <a:pt x="9" y="255"/>
                    <a:pt x="9" y="255"/>
                  </a:cubicBezTo>
                  <a:cubicBezTo>
                    <a:pt x="9" y="259"/>
                    <a:pt x="9" y="259"/>
                    <a:pt x="9" y="259"/>
                  </a:cubicBezTo>
                  <a:cubicBezTo>
                    <a:pt x="8" y="263"/>
                    <a:pt x="8" y="263"/>
                    <a:pt x="8" y="263"/>
                  </a:cubicBezTo>
                  <a:cubicBezTo>
                    <a:pt x="7" y="264"/>
                    <a:pt x="7" y="264"/>
                    <a:pt x="7" y="264"/>
                  </a:cubicBezTo>
                  <a:cubicBezTo>
                    <a:pt x="8" y="265"/>
                    <a:pt x="8" y="265"/>
                    <a:pt x="8" y="265"/>
                  </a:cubicBezTo>
                  <a:cubicBezTo>
                    <a:pt x="7" y="267"/>
                    <a:pt x="7" y="267"/>
                    <a:pt x="7" y="267"/>
                  </a:cubicBezTo>
                  <a:cubicBezTo>
                    <a:pt x="7" y="266"/>
                    <a:pt x="7" y="266"/>
                    <a:pt x="7" y="266"/>
                  </a:cubicBezTo>
                  <a:cubicBezTo>
                    <a:pt x="6" y="266"/>
                    <a:pt x="6" y="266"/>
                    <a:pt x="6" y="266"/>
                  </a:cubicBezTo>
                  <a:cubicBezTo>
                    <a:pt x="5" y="268"/>
                    <a:pt x="5" y="268"/>
                    <a:pt x="5" y="268"/>
                  </a:cubicBezTo>
                  <a:cubicBezTo>
                    <a:pt x="5" y="270"/>
                    <a:pt x="5" y="270"/>
                    <a:pt x="5" y="270"/>
                  </a:cubicBezTo>
                  <a:cubicBezTo>
                    <a:pt x="7" y="271"/>
                    <a:pt x="7" y="271"/>
                    <a:pt x="7" y="271"/>
                  </a:cubicBezTo>
                  <a:cubicBezTo>
                    <a:pt x="6" y="275"/>
                    <a:pt x="6" y="275"/>
                    <a:pt x="6" y="275"/>
                  </a:cubicBezTo>
                  <a:cubicBezTo>
                    <a:pt x="6" y="277"/>
                    <a:pt x="6" y="277"/>
                    <a:pt x="6" y="277"/>
                  </a:cubicBezTo>
                  <a:cubicBezTo>
                    <a:pt x="5" y="279"/>
                    <a:pt x="5" y="279"/>
                    <a:pt x="5" y="279"/>
                  </a:cubicBezTo>
                  <a:cubicBezTo>
                    <a:pt x="6" y="279"/>
                    <a:pt x="6" y="279"/>
                    <a:pt x="6" y="279"/>
                  </a:cubicBezTo>
                  <a:cubicBezTo>
                    <a:pt x="6" y="281"/>
                    <a:pt x="6" y="281"/>
                    <a:pt x="6" y="281"/>
                  </a:cubicBezTo>
                  <a:cubicBezTo>
                    <a:pt x="5" y="282"/>
                    <a:pt x="5" y="282"/>
                    <a:pt x="5" y="282"/>
                  </a:cubicBezTo>
                  <a:cubicBezTo>
                    <a:pt x="6" y="283"/>
                    <a:pt x="6" y="283"/>
                    <a:pt x="6" y="283"/>
                  </a:cubicBezTo>
                  <a:cubicBezTo>
                    <a:pt x="9" y="288"/>
                    <a:pt x="9" y="288"/>
                    <a:pt x="9" y="288"/>
                  </a:cubicBezTo>
                  <a:cubicBezTo>
                    <a:pt x="10" y="289"/>
                    <a:pt x="10" y="289"/>
                    <a:pt x="10" y="289"/>
                  </a:cubicBezTo>
                  <a:cubicBezTo>
                    <a:pt x="11" y="290"/>
                    <a:pt x="11" y="290"/>
                    <a:pt x="11" y="290"/>
                  </a:cubicBezTo>
                  <a:cubicBezTo>
                    <a:pt x="14" y="291"/>
                    <a:pt x="14" y="291"/>
                    <a:pt x="14" y="291"/>
                  </a:cubicBezTo>
                  <a:cubicBezTo>
                    <a:pt x="17" y="291"/>
                    <a:pt x="17" y="291"/>
                    <a:pt x="17" y="291"/>
                  </a:cubicBezTo>
                  <a:cubicBezTo>
                    <a:pt x="17" y="288"/>
                    <a:pt x="17" y="288"/>
                    <a:pt x="17" y="288"/>
                  </a:cubicBezTo>
                  <a:cubicBezTo>
                    <a:pt x="17" y="287"/>
                    <a:pt x="17" y="287"/>
                    <a:pt x="17" y="287"/>
                  </a:cubicBezTo>
                  <a:cubicBezTo>
                    <a:pt x="19" y="287"/>
                    <a:pt x="19" y="287"/>
                    <a:pt x="19" y="287"/>
                  </a:cubicBezTo>
                  <a:cubicBezTo>
                    <a:pt x="21" y="289"/>
                    <a:pt x="21" y="289"/>
                    <a:pt x="21" y="289"/>
                  </a:cubicBezTo>
                  <a:cubicBezTo>
                    <a:pt x="21" y="289"/>
                    <a:pt x="21" y="289"/>
                    <a:pt x="21" y="289"/>
                  </a:cubicBezTo>
                  <a:cubicBezTo>
                    <a:pt x="23" y="288"/>
                    <a:pt x="23" y="288"/>
                    <a:pt x="23" y="288"/>
                  </a:cubicBezTo>
                  <a:cubicBezTo>
                    <a:pt x="22" y="290"/>
                    <a:pt x="22" y="290"/>
                    <a:pt x="22" y="290"/>
                  </a:cubicBezTo>
                  <a:cubicBezTo>
                    <a:pt x="19" y="292"/>
                    <a:pt x="19" y="292"/>
                    <a:pt x="19" y="292"/>
                  </a:cubicBezTo>
                  <a:cubicBezTo>
                    <a:pt x="19" y="293"/>
                    <a:pt x="19" y="293"/>
                    <a:pt x="19" y="293"/>
                  </a:cubicBezTo>
                  <a:cubicBezTo>
                    <a:pt x="21" y="294"/>
                    <a:pt x="21" y="294"/>
                    <a:pt x="21" y="294"/>
                  </a:cubicBezTo>
                  <a:cubicBezTo>
                    <a:pt x="22" y="293"/>
                    <a:pt x="22" y="293"/>
                    <a:pt x="22" y="293"/>
                  </a:cubicBezTo>
                  <a:cubicBezTo>
                    <a:pt x="23" y="295"/>
                    <a:pt x="23" y="295"/>
                    <a:pt x="23" y="295"/>
                  </a:cubicBezTo>
                  <a:cubicBezTo>
                    <a:pt x="23" y="298"/>
                    <a:pt x="23" y="298"/>
                    <a:pt x="23" y="298"/>
                  </a:cubicBezTo>
                  <a:cubicBezTo>
                    <a:pt x="24" y="300"/>
                    <a:pt x="24" y="300"/>
                    <a:pt x="24" y="300"/>
                  </a:cubicBezTo>
                  <a:cubicBezTo>
                    <a:pt x="23" y="300"/>
                    <a:pt x="23" y="300"/>
                    <a:pt x="23" y="300"/>
                  </a:cubicBezTo>
                  <a:cubicBezTo>
                    <a:pt x="22" y="299"/>
                    <a:pt x="22" y="299"/>
                    <a:pt x="22" y="299"/>
                  </a:cubicBezTo>
                  <a:cubicBezTo>
                    <a:pt x="22" y="297"/>
                    <a:pt x="22" y="297"/>
                    <a:pt x="22" y="297"/>
                  </a:cubicBezTo>
                  <a:cubicBezTo>
                    <a:pt x="20" y="297"/>
                    <a:pt x="20" y="297"/>
                    <a:pt x="20" y="297"/>
                  </a:cubicBezTo>
                  <a:cubicBezTo>
                    <a:pt x="20" y="298"/>
                    <a:pt x="20" y="298"/>
                    <a:pt x="20" y="298"/>
                  </a:cubicBezTo>
                  <a:cubicBezTo>
                    <a:pt x="20" y="299"/>
                    <a:pt x="20" y="299"/>
                    <a:pt x="20" y="299"/>
                  </a:cubicBezTo>
                  <a:cubicBezTo>
                    <a:pt x="22" y="300"/>
                    <a:pt x="22" y="300"/>
                    <a:pt x="22" y="300"/>
                  </a:cubicBezTo>
                  <a:cubicBezTo>
                    <a:pt x="22" y="301"/>
                    <a:pt x="22" y="301"/>
                    <a:pt x="22" y="301"/>
                  </a:cubicBezTo>
                  <a:cubicBezTo>
                    <a:pt x="21" y="302"/>
                    <a:pt x="21" y="302"/>
                    <a:pt x="21" y="302"/>
                  </a:cubicBezTo>
                  <a:cubicBezTo>
                    <a:pt x="20" y="303"/>
                    <a:pt x="20" y="303"/>
                    <a:pt x="20" y="303"/>
                  </a:cubicBezTo>
                  <a:cubicBezTo>
                    <a:pt x="20" y="305"/>
                    <a:pt x="20" y="305"/>
                    <a:pt x="20" y="305"/>
                  </a:cubicBezTo>
                  <a:cubicBezTo>
                    <a:pt x="22" y="307"/>
                    <a:pt x="22" y="307"/>
                    <a:pt x="22" y="307"/>
                  </a:cubicBezTo>
                  <a:cubicBezTo>
                    <a:pt x="20" y="309"/>
                    <a:pt x="20" y="309"/>
                    <a:pt x="20" y="309"/>
                  </a:cubicBezTo>
                  <a:cubicBezTo>
                    <a:pt x="20" y="310"/>
                    <a:pt x="20" y="310"/>
                    <a:pt x="20" y="310"/>
                  </a:cubicBezTo>
                  <a:cubicBezTo>
                    <a:pt x="21" y="311"/>
                    <a:pt x="21" y="311"/>
                    <a:pt x="21" y="311"/>
                  </a:cubicBezTo>
                  <a:cubicBezTo>
                    <a:pt x="19" y="313"/>
                    <a:pt x="19" y="313"/>
                    <a:pt x="19" y="313"/>
                  </a:cubicBezTo>
                  <a:cubicBezTo>
                    <a:pt x="19" y="314"/>
                    <a:pt x="19" y="314"/>
                    <a:pt x="19" y="314"/>
                  </a:cubicBezTo>
                  <a:cubicBezTo>
                    <a:pt x="22" y="315"/>
                    <a:pt x="22" y="315"/>
                    <a:pt x="22" y="315"/>
                  </a:cubicBezTo>
                  <a:cubicBezTo>
                    <a:pt x="21" y="317"/>
                    <a:pt x="21" y="317"/>
                    <a:pt x="21" y="317"/>
                  </a:cubicBezTo>
                  <a:cubicBezTo>
                    <a:pt x="21" y="319"/>
                    <a:pt x="21" y="319"/>
                    <a:pt x="21" y="319"/>
                  </a:cubicBezTo>
                  <a:cubicBezTo>
                    <a:pt x="19" y="321"/>
                    <a:pt x="19" y="321"/>
                    <a:pt x="19" y="321"/>
                  </a:cubicBezTo>
                  <a:cubicBezTo>
                    <a:pt x="19" y="322"/>
                    <a:pt x="19" y="322"/>
                    <a:pt x="19" y="322"/>
                  </a:cubicBezTo>
                  <a:cubicBezTo>
                    <a:pt x="20" y="323"/>
                    <a:pt x="20" y="323"/>
                    <a:pt x="20" y="323"/>
                  </a:cubicBezTo>
                  <a:cubicBezTo>
                    <a:pt x="22" y="323"/>
                    <a:pt x="22" y="323"/>
                    <a:pt x="22" y="323"/>
                  </a:cubicBezTo>
                  <a:cubicBezTo>
                    <a:pt x="24" y="324"/>
                    <a:pt x="24" y="324"/>
                    <a:pt x="24" y="324"/>
                  </a:cubicBezTo>
                  <a:cubicBezTo>
                    <a:pt x="24" y="326"/>
                    <a:pt x="24" y="326"/>
                    <a:pt x="24" y="326"/>
                  </a:cubicBezTo>
                  <a:cubicBezTo>
                    <a:pt x="26" y="326"/>
                    <a:pt x="26" y="326"/>
                    <a:pt x="26" y="326"/>
                  </a:cubicBezTo>
                  <a:cubicBezTo>
                    <a:pt x="26" y="328"/>
                    <a:pt x="26" y="328"/>
                    <a:pt x="26" y="328"/>
                  </a:cubicBezTo>
                  <a:cubicBezTo>
                    <a:pt x="26" y="331"/>
                    <a:pt x="26" y="331"/>
                    <a:pt x="26" y="331"/>
                  </a:cubicBezTo>
                  <a:cubicBezTo>
                    <a:pt x="25" y="333"/>
                    <a:pt x="25" y="333"/>
                    <a:pt x="25" y="333"/>
                  </a:cubicBezTo>
                  <a:cubicBezTo>
                    <a:pt x="22" y="335"/>
                    <a:pt x="22" y="335"/>
                    <a:pt x="22" y="335"/>
                  </a:cubicBezTo>
                  <a:cubicBezTo>
                    <a:pt x="21" y="335"/>
                    <a:pt x="21" y="335"/>
                    <a:pt x="21" y="335"/>
                  </a:cubicBezTo>
                  <a:cubicBezTo>
                    <a:pt x="21" y="337"/>
                    <a:pt x="21" y="337"/>
                    <a:pt x="21" y="337"/>
                  </a:cubicBezTo>
                  <a:cubicBezTo>
                    <a:pt x="21" y="339"/>
                    <a:pt x="21" y="339"/>
                    <a:pt x="21" y="339"/>
                  </a:cubicBezTo>
                  <a:cubicBezTo>
                    <a:pt x="21" y="340"/>
                    <a:pt x="21" y="340"/>
                    <a:pt x="21" y="340"/>
                  </a:cubicBezTo>
                  <a:cubicBezTo>
                    <a:pt x="21" y="341"/>
                    <a:pt x="21" y="341"/>
                    <a:pt x="21" y="341"/>
                  </a:cubicBezTo>
                  <a:cubicBezTo>
                    <a:pt x="22" y="342"/>
                    <a:pt x="22" y="342"/>
                    <a:pt x="22" y="342"/>
                  </a:cubicBezTo>
                  <a:cubicBezTo>
                    <a:pt x="20" y="343"/>
                    <a:pt x="20" y="343"/>
                    <a:pt x="20" y="343"/>
                  </a:cubicBezTo>
                  <a:cubicBezTo>
                    <a:pt x="19" y="347"/>
                    <a:pt x="19" y="347"/>
                    <a:pt x="19" y="347"/>
                  </a:cubicBezTo>
                  <a:cubicBezTo>
                    <a:pt x="19" y="349"/>
                    <a:pt x="19" y="349"/>
                    <a:pt x="19" y="349"/>
                  </a:cubicBezTo>
                  <a:cubicBezTo>
                    <a:pt x="20" y="349"/>
                    <a:pt x="20" y="349"/>
                    <a:pt x="20" y="349"/>
                  </a:cubicBezTo>
                  <a:cubicBezTo>
                    <a:pt x="20" y="351"/>
                    <a:pt x="20" y="351"/>
                    <a:pt x="20" y="351"/>
                  </a:cubicBezTo>
                  <a:cubicBezTo>
                    <a:pt x="19" y="355"/>
                    <a:pt x="19" y="355"/>
                    <a:pt x="19" y="355"/>
                  </a:cubicBezTo>
                  <a:cubicBezTo>
                    <a:pt x="18" y="355"/>
                    <a:pt x="18" y="355"/>
                    <a:pt x="18" y="355"/>
                  </a:cubicBezTo>
                  <a:cubicBezTo>
                    <a:pt x="18" y="357"/>
                    <a:pt x="18" y="357"/>
                    <a:pt x="18" y="357"/>
                  </a:cubicBezTo>
                  <a:cubicBezTo>
                    <a:pt x="17" y="356"/>
                    <a:pt x="17" y="356"/>
                    <a:pt x="17" y="356"/>
                  </a:cubicBezTo>
                  <a:cubicBezTo>
                    <a:pt x="18" y="355"/>
                    <a:pt x="18" y="355"/>
                    <a:pt x="18" y="355"/>
                  </a:cubicBezTo>
                  <a:cubicBezTo>
                    <a:pt x="18" y="352"/>
                    <a:pt x="18" y="352"/>
                    <a:pt x="18" y="352"/>
                  </a:cubicBezTo>
                  <a:cubicBezTo>
                    <a:pt x="18" y="350"/>
                    <a:pt x="18" y="350"/>
                    <a:pt x="18" y="350"/>
                  </a:cubicBezTo>
                  <a:cubicBezTo>
                    <a:pt x="18" y="349"/>
                    <a:pt x="18" y="349"/>
                    <a:pt x="18" y="349"/>
                  </a:cubicBezTo>
                  <a:cubicBezTo>
                    <a:pt x="17" y="349"/>
                    <a:pt x="17" y="349"/>
                    <a:pt x="17" y="349"/>
                  </a:cubicBezTo>
                  <a:cubicBezTo>
                    <a:pt x="15" y="350"/>
                    <a:pt x="15" y="350"/>
                    <a:pt x="15" y="350"/>
                  </a:cubicBezTo>
                  <a:cubicBezTo>
                    <a:pt x="13" y="351"/>
                    <a:pt x="13" y="351"/>
                    <a:pt x="13" y="351"/>
                  </a:cubicBezTo>
                  <a:cubicBezTo>
                    <a:pt x="12" y="351"/>
                    <a:pt x="12" y="351"/>
                    <a:pt x="12" y="351"/>
                  </a:cubicBezTo>
                  <a:cubicBezTo>
                    <a:pt x="12" y="350"/>
                    <a:pt x="12" y="350"/>
                    <a:pt x="12" y="350"/>
                  </a:cubicBezTo>
                  <a:cubicBezTo>
                    <a:pt x="14" y="349"/>
                    <a:pt x="14" y="349"/>
                    <a:pt x="14" y="349"/>
                  </a:cubicBezTo>
                  <a:cubicBezTo>
                    <a:pt x="15" y="348"/>
                    <a:pt x="15" y="348"/>
                    <a:pt x="15" y="348"/>
                  </a:cubicBezTo>
                  <a:cubicBezTo>
                    <a:pt x="15" y="346"/>
                    <a:pt x="15" y="346"/>
                    <a:pt x="15" y="346"/>
                  </a:cubicBezTo>
                  <a:cubicBezTo>
                    <a:pt x="14" y="345"/>
                    <a:pt x="14" y="345"/>
                    <a:pt x="14" y="345"/>
                  </a:cubicBezTo>
                  <a:cubicBezTo>
                    <a:pt x="12" y="346"/>
                    <a:pt x="12" y="346"/>
                    <a:pt x="12" y="346"/>
                  </a:cubicBezTo>
                  <a:cubicBezTo>
                    <a:pt x="8" y="346"/>
                    <a:pt x="8" y="346"/>
                    <a:pt x="8" y="346"/>
                  </a:cubicBezTo>
                  <a:cubicBezTo>
                    <a:pt x="7" y="346"/>
                    <a:pt x="7" y="346"/>
                    <a:pt x="7" y="346"/>
                  </a:cubicBezTo>
                  <a:cubicBezTo>
                    <a:pt x="6" y="346"/>
                    <a:pt x="6" y="346"/>
                    <a:pt x="6" y="346"/>
                  </a:cubicBezTo>
                  <a:cubicBezTo>
                    <a:pt x="6" y="347"/>
                    <a:pt x="6" y="347"/>
                    <a:pt x="6" y="347"/>
                  </a:cubicBezTo>
                  <a:cubicBezTo>
                    <a:pt x="7" y="349"/>
                    <a:pt x="7" y="349"/>
                    <a:pt x="7" y="349"/>
                  </a:cubicBezTo>
                  <a:cubicBezTo>
                    <a:pt x="7" y="349"/>
                    <a:pt x="7" y="349"/>
                    <a:pt x="7" y="349"/>
                  </a:cubicBezTo>
                  <a:cubicBezTo>
                    <a:pt x="8" y="351"/>
                    <a:pt x="8" y="351"/>
                    <a:pt x="8" y="351"/>
                  </a:cubicBezTo>
                  <a:cubicBezTo>
                    <a:pt x="7" y="351"/>
                    <a:pt x="7" y="351"/>
                    <a:pt x="7" y="351"/>
                  </a:cubicBezTo>
                  <a:cubicBezTo>
                    <a:pt x="6" y="353"/>
                    <a:pt x="6" y="353"/>
                    <a:pt x="6" y="353"/>
                  </a:cubicBezTo>
                  <a:cubicBezTo>
                    <a:pt x="5" y="354"/>
                    <a:pt x="5" y="354"/>
                    <a:pt x="5" y="354"/>
                  </a:cubicBezTo>
                  <a:cubicBezTo>
                    <a:pt x="4" y="356"/>
                    <a:pt x="4" y="356"/>
                    <a:pt x="4" y="356"/>
                  </a:cubicBezTo>
                  <a:cubicBezTo>
                    <a:pt x="1" y="357"/>
                    <a:pt x="1" y="357"/>
                    <a:pt x="1" y="357"/>
                  </a:cubicBezTo>
                  <a:cubicBezTo>
                    <a:pt x="1" y="359"/>
                    <a:pt x="1" y="359"/>
                    <a:pt x="1" y="359"/>
                  </a:cubicBezTo>
                  <a:cubicBezTo>
                    <a:pt x="4" y="362"/>
                    <a:pt x="4" y="362"/>
                    <a:pt x="4" y="362"/>
                  </a:cubicBezTo>
                  <a:cubicBezTo>
                    <a:pt x="5" y="362"/>
                    <a:pt x="5" y="362"/>
                    <a:pt x="5" y="362"/>
                  </a:cubicBezTo>
                  <a:cubicBezTo>
                    <a:pt x="6" y="361"/>
                    <a:pt x="6" y="361"/>
                    <a:pt x="6" y="361"/>
                  </a:cubicBezTo>
                  <a:cubicBezTo>
                    <a:pt x="6" y="360"/>
                    <a:pt x="6" y="360"/>
                    <a:pt x="6" y="360"/>
                  </a:cubicBezTo>
                  <a:cubicBezTo>
                    <a:pt x="4" y="360"/>
                    <a:pt x="4" y="360"/>
                    <a:pt x="4" y="360"/>
                  </a:cubicBezTo>
                  <a:cubicBezTo>
                    <a:pt x="4" y="358"/>
                    <a:pt x="4" y="358"/>
                    <a:pt x="4" y="358"/>
                  </a:cubicBezTo>
                  <a:cubicBezTo>
                    <a:pt x="5" y="357"/>
                    <a:pt x="5" y="357"/>
                    <a:pt x="5" y="357"/>
                  </a:cubicBezTo>
                  <a:cubicBezTo>
                    <a:pt x="8" y="356"/>
                    <a:pt x="8" y="356"/>
                    <a:pt x="8" y="356"/>
                  </a:cubicBezTo>
                  <a:cubicBezTo>
                    <a:pt x="8" y="356"/>
                    <a:pt x="8" y="356"/>
                    <a:pt x="8" y="356"/>
                  </a:cubicBezTo>
                  <a:cubicBezTo>
                    <a:pt x="9" y="358"/>
                    <a:pt x="9" y="358"/>
                    <a:pt x="9" y="358"/>
                  </a:cubicBezTo>
                  <a:cubicBezTo>
                    <a:pt x="11" y="359"/>
                    <a:pt x="11" y="359"/>
                    <a:pt x="11" y="359"/>
                  </a:cubicBezTo>
                  <a:cubicBezTo>
                    <a:pt x="13" y="359"/>
                    <a:pt x="13" y="359"/>
                    <a:pt x="13" y="359"/>
                  </a:cubicBezTo>
                  <a:cubicBezTo>
                    <a:pt x="14" y="358"/>
                    <a:pt x="14" y="358"/>
                    <a:pt x="14" y="358"/>
                  </a:cubicBezTo>
                  <a:cubicBezTo>
                    <a:pt x="15" y="359"/>
                    <a:pt x="15" y="359"/>
                    <a:pt x="15" y="359"/>
                  </a:cubicBezTo>
                  <a:cubicBezTo>
                    <a:pt x="16" y="360"/>
                    <a:pt x="16" y="360"/>
                    <a:pt x="16" y="360"/>
                  </a:cubicBezTo>
                  <a:cubicBezTo>
                    <a:pt x="18" y="361"/>
                    <a:pt x="18" y="361"/>
                    <a:pt x="18" y="361"/>
                  </a:cubicBezTo>
                  <a:cubicBezTo>
                    <a:pt x="20" y="362"/>
                    <a:pt x="20" y="362"/>
                    <a:pt x="20" y="362"/>
                  </a:cubicBezTo>
                  <a:cubicBezTo>
                    <a:pt x="18" y="363"/>
                    <a:pt x="18" y="363"/>
                    <a:pt x="18" y="363"/>
                  </a:cubicBezTo>
                  <a:cubicBezTo>
                    <a:pt x="18" y="364"/>
                    <a:pt x="18" y="364"/>
                    <a:pt x="18" y="364"/>
                  </a:cubicBezTo>
                  <a:cubicBezTo>
                    <a:pt x="19" y="365"/>
                    <a:pt x="19" y="365"/>
                    <a:pt x="19" y="365"/>
                  </a:cubicBezTo>
                  <a:cubicBezTo>
                    <a:pt x="18" y="366"/>
                    <a:pt x="18" y="366"/>
                    <a:pt x="18" y="366"/>
                  </a:cubicBezTo>
                  <a:cubicBezTo>
                    <a:pt x="17" y="367"/>
                    <a:pt x="17" y="367"/>
                    <a:pt x="17" y="367"/>
                  </a:cubicBezTo>
                  <a:cubicBezTo>
                    <a:pt x="18" y="368"/>
                    <a:pt x="18" y="368"/>
                    <a:pt x="18" y="368"/>
                  </a:cubicBezTo>
                  <a:cubicBezTo>
                    <a:pt x="19" y="370"/>
                    <a:pt x="19" y="370"/>
                    <a:pt x="19" y="370"/>
                  </a:cubicBezTo>
                  <a:cubicBezTo>
                    <a:pt x="19" y="370"/>
                    <a:pt x="19" y="370"/>
                    <a:pt x="19" y="370"/>
                  </a:cubicBezTo>
                  <a:cubicBezTo>
                    <a:pt x="17" y="369"/>
                    <a:pt x="17" y="369"/>
                    <a:pt x="17" y="369"/>
                  </a:cubicBezTo>
                  <a:cubicBezTo>
                    <a:pt x="17" y="368"/>
                    <a:pt x="17" y="368"/>
                    <a:pt x="17" y="368"/>
                  </a:cubicBezTo>
                  <a:cubicBezTo>
                    <a:pt x="15" y="369"/>
                    <a:pt x="15" y="369"/>
                    <a:pt x="15" y="369"/>
                  </a:cubicBezTo>
                  <a:cubicBezTo>
                    <a:pt x="15" y="370"/>
                    <a:pt x="15" y="370"/>
                    <a:pt x="15" y="370"/>
                  </a:cubicBezTo>
                  <a:cubicBezTo>
                    <a:pt x="17" y="372"/>
                    <a:pt x="17" y="372"/>
                    <a:pt x="17" y="372"/>
                  </a:cubicBezTo>
                  <a:cubicBezTo>
                    <a:pt x="18" y="373"/>
                    <a:pt x="18" y="373"/>
                    <a:pt x="18" y="373"/>
                  </a:cubicBezTo>
                  <a:cubicBezTo>
                    <a:pt x="20" y="373"/>
                    <a:pt x="20" y="373"/>
                    <a:pt x="20" y="373"/>
                  </a:cubicBezTo>
                  <a:cubicBezTo>
                    <a:pt x="23" y="372"/>
                    <a:pt x="23" y="372"/>
                    <a:pt x="23" y="372"/>
                  </a:cubicBezTo>
                  <a:cubicBezTo>
                    <a:pt x="24" y="373"/>
                    <a:pt x="24" y="373"/>
                    <a:pt x="24" y="373"/>
                  </a:cubicBezTo>
                  <a:cubicBezTo>
                    <a:pt x="25" y="373"/>
                    <a:pt x="25" y="373"/>
                    <a:pt x="25" y="373"/>
                  </a:cubicBezTo>
                  <a:cubicBezTo>
                    <a:pt x="27" y="372"/>
                    <a:pt x="27" y="372"/>
                    <a:pt x="27" y="372"/>
                  </a:cubicBezTo>
                  <a:cubicBezTo>
                    <a:pt x="26" y="374"/>
                    <a:pt x="26" y="374"/>
                    <a:pt x="26" y="374"/>
                  </a:cubicBezTo>
                  <a:cubicBezTo>
                    <a:pt x="27" y="374"/>
                    <a:pt x="27" y="374"/>
                    <a:pt x="27" y="374"/>
                  </a:cubicBezTo>
                  <a:cubicBezTo>
                    <a:pt x="26" y="375"/>
                    <a:pt x="26" y="375"/>
                    <a:pt x="26" y="375"/>
                  </a:cubicBezTo>
                  <a:cubicBezTo>
                    <a:pt x="24" y="375"/>
                    <a:pt x="24" y="375"/>
                    <a:pt x="24" y="375"/>
                  </a:cubicBezTo>
                  <a:cubicBezTo>
                    <a:pt x="23" y="376"/>
                    <a:pt x="23" y="376"/>
                    <a:pt x="23" y="376"/>
                  </a:cubicBezTo>
                  <a:cubicBezTo>
                    <a:pt x="22" y="375"/>
                    <a:pt x="22" y="375"/>
                    <a:pt x="22" y="375"/>
                  </a:cubicBezTo>
                  <a:cubicBezTo>
                    <a:pt x="19" y="375"/>
                    <a:pt x="19" y="375"/>
                    <a:pt x="19" y="375"/>
                  </a:cubicBezTo>
                  <a:cubicBezTo>
                    <a:pt x="18" y="377"/>
                    <a:pt x="18" y="377"/>
                    <a:pt x="18" y="377"/>
                  </a:cubicBezTo>
                  <a:cubicBezTo>
                    <a:pt x="19" y="378"/>
                    <a:pt x="19" y="378"/>
                    <a:pt x="19" y="378"/>
                  </a:cubicBezTo>
                  <a:cubicBezTo>
                    <a:pt x="21" y="379"/>
                    <a:pt x="21" y="379"/>
                    <a:pt x="21" y="379"/>
                  </a:cubicBezTo>
                  <a:cubicBezTo>
                    <a:pt x="21" y="381"/>
                    <a:pt x="21" y="381"/>
                    <a:pt x="21" y="381"/>
                  </a:cubicBezTo>
                  <a:cubicBezTo>
                    <a:pt x="23" y="381"/>
                    <a:pt x="23" y="381"/>
                    <a:pt x="23" y="381"/>
                  </a:cubicBezTo>
                  <a:cubicBezTo>
                    <a:pt x="24" y="380"/>
                    <a:pt x="24" y="380"/>
                    <a:pt x="24" y="380"/>
                  </a:cubicBezTo>
                  <a:cubicBezTo>
                    <a:pt x="24" y="382"/>
                    <a:pt x="24" y="382"/>
                    <a:pt x="24" y="382"/>
                  </a:cubicBezTo>
                  <a:cubicBezTo>
                    <a:pt x="22" y="383"/>
                    <a:pt x="22" y="383"/>
                    <a:pt x="22" y="383"/>
                  </a:cubicBezTo>
                  <a:cubicBezTo>
                    <a:pt x="23" y="384"/>
                    <a:pt x="23" y="384"/>
                    <a:pt x="23" y="384"/>
                  </a:cubicBezTo>
                  <a:cubicBezTo>
                    <a:pt x="23" y="385"/>
                    <a:pt x="23" y="385"/>
                    <a:pt x="23" y="385"/>
                  </a:cubicBezTo>
                  <a:cubicBezTo>
                    <a:pt x="22" y="386"/>
                    <a:pt x="22" y="386"/>
                    <a:pt x="22" y="386"/>
                  </a:cubicBezTo>
                  <a:cubicBezTo>
                    <a:pt x="21" y="386"/>
                    <a:pt x="21" y="386"/>
                    <a:pt x="21" y="386"/>
                  </a:cubicBezTo>
                  <a:cubicBezTo>
                    <a:pt x="21" y="388"/>
                    <a:pt x="21" y="388"/>
                    <a:pt x="21" y="388"/>
                  </a:cubicBezTo>
                  <a:cubicBezTo>
                    <a:pt x="22" y="393"/>
                    <a:pt x="22" y="393"/>
                    <a:pt x="22" y="393"/>
                  </a:cubicBezTo>
                  <a:cubicBezTo>
                    <a:pt x="23" y="394"/>
                    <a:pt x="23" y="394"/>
                    <a:pt x="23" y="394"/>
                  </a:cubicBezTo>
                  <a:cubicBezTo>
                    <a:pt x="23" y="396"/>
                    <a:pt x="23" y="396"/>
                    <a:pt x="23" y="396"/>
                  </a:cubicBezTo>
                  <a:cubicBezTo>
                    <a:pt x="24" y="398"/>
                    <a:pt x="24" y="398"/>
                    <a:pt x="24" y="398"/>
                  </a:cubicBezTo>
                  <a:cubicBezTo>
                    <a:pt x="26" y="399"/>
                    <a:pt x="26" y="399"/>
                    <a:pt x="26" y="399"/>
                  </a:cubicBezTo>
                  <a:cubicBezTo>
                    <a:pt x="26" y="396"/>
                    <a:pt x="26" y="396"/>
                    <a:pt x="26" y="396"/>
                  </a:cubicBezTo>
                  <a:cubicBezTo>
                    <a:pt x="27" y="392"/>
                    <a:pt x="27" y="392"/>
                    <a:pt x="27" y="392"/>
                  </a:cubicBezTo>
                  <a:cubicBezTo>
                    <a:pt x="28" y="391"/>
                    <a:pt x="28" y="391"/>
                    <a:pt x="28" y="391"/>
                  </a:cubicBezTo>
                  <a:cubicBezTo>
                    <a:pt x="29" y="392"/>
                    <a:pt x="29" y="392"/>
                    <a:pt x="29" y="392"/>
                  </a:cubicBezTo>
                  <a:cubicBezTo>
                    <a:pt x="28" y="392"/>
                    <a:pt x="28" y="392"/>
                    <a:pt x="28" y="392"/>
                  </a:cubicBezTo>
                  <a:cubicBezTo>
                    <a:pt x="27" y="396"/>
                    <a:pt x="27" y="396"/>
                    <a:pt x="27" y="396"/>
                  </a:cubicBezTo>
                  <a:cubicBezTo>
                    <a:pt x="27" y="397"/>
                    <a:pt x="27" y="397"/>
                    <a:pt x="27" y="397"/>
                  </a:cubicBezTo>
                  <a:cubicBezTo>
                    <a:pt x="29" y="398"/>
                    <a:pt x="29" y="398"/>
                    <a:pt x="29" y="398"/>
                  </a:cubicBezTo>
                  <a:cubicBezTo>
                    <a:pt x="30" y="398"/>
                    <a:pt x="30" y="398"/>
                    <a:pt x="30" y="398"/>
                  </a:cubicBezTo>
                  <a:cubicBezTo>
                    <a:pt x="29" y="399"/>
                    <a:pt x="29" y="399"/>
                    <a:pt x="29" y="399"/>
                  </a:cubicBezTo>
                  <a:cubicBezTo>
                    <a:pt x="27" y="399"/>
                    <a:pt x="27" y="399"/>
                    <a:pt x="27" y="399"/>
                  </a:cubicBezTo>
                  <a:cubicBezTo>
                    <a:pt x="25" y="401"/>
                    <a:pt x="25" y="401"/>
                    <a:pt x="25" y="401"/>
                  </a:cubicBezTo>
                  <a:cubicBezTo>
                    <a:pt x="25" y="402"/>
                    <a:pt x="25" y="402"/>
                    <a:pt x="25" y="402"/>
                  </a:cubicBezTo>
                  <a:cubicBezTo>
                    <a:pt x="25" y="404"/>
                    <a:pt x="25" y="404"/>
                    <a:pt x="25" y="404"/>
                  </a:cubicBezTo>
                  <a:cubicBezTo>
                    <a:pt x="25" y="405"/>
                    <a:pt x="25" y="405"/>
                    <a:pt x="25" y="405"/>
                  </a:cubicBezTo>
                  <a:cubicBezTo>
                    <a:pt x="24" y="406"/>
                    <a:pt x="24" y="406"/>
                    <a:pt x="24" y="406"/>
                  </a:cubicBezTo>
                  <a:cubicBezTo>
                    <a:pt x="23" y="408"/>
                    <a:pt x="23" y="408"/>
                    <a:pt x="23" y="408"/>
                  </a:cubicBezTo>
                  <a:cubicBezTo>
                    <a:pt x="23" y="409"/>
                    <a:pt x="23" y="409"/>
                    <a:pt x="23" y="409"/>
                  </a:cubicBezTo>
                  <a:cubicBezTo>
                    <a:pt x="26" y="411"/>
                    <a:pt x="26" y="411"/>
                    <a:pt x="26" y="411"/>
                  </a:cubicBezTo>
                  <a:cubicBezTo>
                    <a:pt x="30" y="412"/>
                    <a:pt x="30" y="412"/>
                    <a:pt x="30" y="412"/>
                  </a:cubicBezTo>
                  <a:cubicBezTo>
                    <a:pt x="32" y="413"/>
                    <a:pt x="32" y="413"/>
                    <a:pt x="32" y="413"/>
                  </a:cubicBezTo>
                  <a:cubicBezTo>
                    <a:pt x="31" y="414"/>
                    <a:pt x="31" y="414"/>
                    <a:pt x="31" y="414"/>
                  </a:cubicBezTo>
                  <a:cubicBezTo>
                    <a:pt x="30" y="414"/>
                    <a:pt x="30" y="414"/>
                    <a:pt x="30" y="414"/>
                  </a:cubicBezTo>
                  <a:cubicBezTo>
                    <a:pt x="31" y="416"/>
                    <a:pt x="31" y="416"/>
                    <a:pt x="31" y="416"/>
                  </a:cubicBezTo>
                  <a:cubicBezTo>
                    <a:pt x="32" y="417"/>
                    <a:pt x="32" y="417"/>
                    <a:pt x="32" y="417"/>
                  </a:cubicBezTo>
                  <a:cubicBezTo>
                    <a:pt x="33" y="416"/>
                    <a:pt x="33" y="416"/>
                    <a:pt x="33" y="416"/>
                  </a:cubicBezTo>
                  <a:cubicBezTo>
                    <a:pt x="33" y="417"/>
                    <a:pt x="33" y="417"/>
                    <a:pt x="33" y="417"/>
                  </a:cubicBezTo>
                  <a:cubicBezTo>
                    <a:pt x="33" y="418"/>
                    <a:pt x="33" y="418"/>
                    <a:pt x="33" y="418"/>
                  </a:cubicBezTo>
                  <a:cubicBezTo>
                    <a:pt x="31" y="419"/>
                    <a:pt x="31" y="419"/>
                    <a:pt x="31" y="419"/>
                  </a:cubicBezTo>
                  <a:cubicBezTo>
                    <a:pt x="30" y="421"/>
                    <a:pt x="30" y="421"/>
                    <a:pt x="30" y="421"/>
                  </a:cubicBezTo>
                  <a:cubicBezTo>
                    <a:pt x="31" y="421"/>
                    <a:pt x="31" y="421"/>
                    <a:pt x="31" y="421"/>
                  </a:cubicBezTo>
                  <a:cubicBezTo>
                    <a:pt x="33" y="421"/>
                    <a:pt x="33" y="421"/>
                    <a:pt x="33" y="421"/>
                  </a:cubicBezTo>
                  <a:cubicBezTo>
                    <a:pt x="33" y="423"/>
                    <a:pt x="33" y="423"/>
                    <a:pt x="33" y="423"/>
                  </a:cubicBezTo>
                  <a:cubicBezTo>
                    <a:pt x="34" y="424"/>
                    <a:pt x="34" y="424"/>
                    <a:pt x="34" y="424"/>
                  </a:cubicBezTo>
                  <a:cubicBezTo>
                    <a:pt x="35" y="424"/>
                    <a:pt x="35" y="424"/>
                    <a:pt x="35" y="424"/>
                  </a:cubicBezTo>
                  <a:cubicBezTo>
                    <a:pt x="36" y="423"/>
                    <a:pt x="36" y="423"/>
                    <a:pt x="36" y="423"/>
                  </a:cubicBezTo>
                  <a:cubicBezTo>
                    <a:pt x="36" y="425"/>
                    <a:pt x="36" y="425"/>
                    <a:pt x="36" y="425"/>
                  </a:cubicBezTo>
                  <a:cubicBezTo>
                    <a:pt x="37" y="427"/>
                    <a:pt x="37" y="427"/>
                    <a:pt x="37" y="427"/>
                  </a:cubicBezTo>
                  <a:cubicBezTo>
                    <a:pt x="36" y="427"/>
                    <a:pt x="36" y="427"/>
                    <a:pt x="36" y="427"/>
                  </a:cubicBezTo>
                  <a:cubicBezTo>
                    <a:pt x="35" y="426"/>
                    <a:pt x="35" y="426"/>
                    <a:pt x="35" y="426"/>
                  </a:cubicBezTo>
                  <a:cubicBezTo>
                    <a:pt x="34" y="427"/>
                    <a:pt x="34" y="427"/>
                    <a:pt x="34" y="427"/>
                  </a:cubicBezTo>
                  <a:cubicBezTo>
                    <a:pt x="33" y="428"/>
                    <a:pt x="33" y="428"/>
                    <a:pt x="33" y="428"/>
                  </a:cubicBezTo>
                  <a:cubicBezTo>
                    <a:pt x="35" y="430"/>
                    <a:pt x="35" y="430"/>
                    <a:pt x="35" y="430"/>
                  </a:cubicBezTo>
                  <a:cubicBezTo>
                    <a:pt x="36" y="430"/>
                    <a:pt x="36" y="430"/>
                    <a:pt x="36" y="430"/>
                  </a:cubicBezTo>
                  <a:cubicBezTo>
                    <a:pt x="37" y="432"/>
                    <a:pt x="37" y="432"/>
                    <a:pt x="37" y="432"/>
                  </a:cubicBezTo>
                  <a:cubicBezTo>
                    <a:pt x="38" y="434"/>
                    <a:pt x="38" y="434"/>
                    <a:pt x="38" y="434"/>
                  </a:cubicBezTo>
                  <a:cubicBezTo>
                    <a:pt x="39" y="435"/>
                    <a:pt x="39" y="435"/>
                    <a:pt x="39" y="435"/>
                  </a:cubicBezTo>
                  <a:cubicBezTo>
                    <a:pt x="41" y="435"/>
                    <a:pt x="41" y="435"/>
                    <a:pt x="41" y="435"/>
                  </a:cubicBezTo>
                  <a:cubicBezTo>
                    <a:pt x="40" y="432"/>
                    <a:pt x="40" y="432"/>
                    <a:pt x="40" y="432"/>
                  </a:cubicBezTo>
                  <a:cubicBezTo>
                    <a:pt x="40" y="431"/>
                    <a:pt x="40" y="431"/>
                    <a:pt x="40" y="431"/>
                  </a:cubicBezTo>
                  <a:cubicBezTo>
                    <a:pt x="40" y="430"/>
                    <a:pt x="40" y="430"/>
                    <a:pt x="40" y="430"/>
                  </a:cubicBezTo>
                  <a:cubicBezTo>
                    <a:pt x="41" y="431"/>
                    <a:pt x="41" y="431"/>
                    <a:pt x="41" y="431"/>
                  </a:cubicBezTo>
                  <a:cubicBezTo>
                    <a:pt x="42" y="432"/>
                    <a:pt x="42" y="432"/>
                    <a:pt x="42" y="432"/>
                  </a:cubicBezTo>
                  <a:cubicBezTo>
                    <a:pt x="43" y="434"/>
                    <a:pt x="43" y="434"/>
                    <a:pt x="43" y="434"/>
                  </a:cubicBezTo>
                  <a:cubicBezTo>
                    <a:pt x="44" y="432"/>
                    <a:pt x="44" y="432"/>
                    <a:pt x="44" y="432"/>
                  </a:cubicBezTo>
                  <a:cubicBezTo>
                    <a:pt x="45" y="431"/>
                    <a:pt x="45" y="431"/>
                    <a:pt x="45" y="431"/>
                  </a:cubicBezTo>
                  <a:cubicBezTo>
                    <a:pt x="45" y="429"/>
                    <a:pt x="45" y="429"/>
                    <a:pt x="45" y="429"/>
                  </a:cubicBezTo>
                  <a:cubicBezTo>
                    <a:pt x="43" y="429"/>
                    <a:pt x="43" y="429"/>
                    <a:pt x="43" y="429"/>
                  </a:cubicBezTo>
                  <a:cubicBezTo>
                    <a:pt x="41" y="429"/>
                    <a:pt x="41" y="429"/>
                    <a:pt x="41" y="429"/>
                  </a:cubicBezTo>
                  <a:cubicBezTo>
                    <a:pt x="41" y="428"/>
                    <a:pt x="41" y="428"/>
                    <a:pt x="41" y="428"/>
                  </a:cubicBezTo>
                  <a:cubicBezTo>
                    <a:pt x="43" y="428"/>
                    <a:pt x="43" y="428"/>
                    <a:pt x="43" y="428"/>
                  </a:cubicBezTo>
                  <a:cubicBezTo>
                    <a:pt x="46" y="429"/>
                    <a:pt x="46" y="429"/>
                    <a:pt x="46" y="429"/>
                  </a:cubicBezTo>
                  <a:cubicBezTo>
                    <a:pt x="46" y="429"/>
                    <a:pt x="46" y="429"/>
                    <a:pt x="46" y="429"/>
                  </a:cubicBezTo>
                  <a:cubicBezTo>
                    <a:pt x="48" y="430"/>
                    <a:pt x="48" y="430"/>
                    <a:pt x="48" y="430"/>
                  </a:cubicBezTo>
                  <a:cubicBezTo>
                    <a:pt x="48" y="428"/>
                    <a:pt x="48" y="428"/>
                    <a:pt x="48" y="428"/>
                  </a:cubicBezTo>
                  <a:cubicBezTo>
                    <a:pt x="46" y="427"/>
                    <a:pt x="46" y="427"/>
                    <a:pt x="46" y="427"/>
                  </a:cubicBezTo>
                  <a:cubicBezTo>
                    <a:pt x="42" y="427"/>
                    <a:pt x="42" y="427"/>
                    <a:pt x="42" y="427"/>
                  </a:cubicBezTo>
                  <a:cubicBezTo>
                    <a:pt x="42" y="426"/>
                    <a:pt x="42" y="426"/>
                    <a:pt x="42" y="426"/>
                  </a:cubicBezTo>
                  <a:cubicBezTo>
                    <a:pt x="43" y="425"/>
                    <a:pt x="43" y="425"/>
                    <a:pt x="43" y="425"/>
                  </a:cubicBezTo>
                  <a:cubicBezTo>
                    <a:pt x="46" y="426"/>
                    <a:pt x="46" y="426"/>
                    <a:pt x="46" y="426"/>
                  </a:cubicBezTo>
                  <a:cubicBezTo>
                    <a:pt x="50" y="428"/>
                    <a:pt x="50" y="428"/>
                    <a:pt x="50" y="428"/>
                  </a:cubicBezTo>
                  <a:cubicBezTo>
                    <a:pt x="50" y="431"/>
                    <a:pt x="50" y="431"/>
                    <a:pt x="50" y="431"/>
                  </a:cubicBezTo>
                  <a:cubicBezTo>
                    <a:pt x="49" y="432"/>
                    <a:pt x="49" y="432"/>
                    <a:pt x="49" y="432"/>
                  </a:cubicBezTo>
                  <a:cubicBezTo>
                    <a:pt x="49" y="434"/>
                    <a:pt x="49" y="434"/>
                    <a:pt x="49" y="434"/>
                  </a:cubicBezTo>
                  <a:cubicBezTo>
                    <a:pt x="50" y="436"/>
                    <a:pt x="50" y="436"/>
                    <a:pt x="50" y="436"/>
                  </a:cubicBezTo>
                  <a:cubicBezTo>
                    <a:pt x="50" y="438"/>
                    <a:pt x="50" y="438"/>
                    <a:pt x="50" y="438"/>
                  </a:cubicBezTo>
                  <a:cubicBezTo>
                    <a:pt x="49" y="439"/>
                    <a:pt x="49" y="439"/>
                    <a:pt x="49" y="439"/>
                  </a:cubicBezTo>
                  <a:cubicBezTo>
                    <a:pt x="49" y="437"/>
                    <a:pt x="49" y="437"/>
                    <a:pt x="49" y="437"/>
                  </a:cubicBezTo>
                  <a:cubicBezTo>
                    <a:pt x="48" y="433"/>
                    <a:pt x="48" y="433"/>
                    <a:pt x="48" y="433"/>
                  </a:cubicBezTo>
                  <a:cubicBezTo>
                    <a:pt x="46" y="432"/>
                    <a:pt x="46" y="432"/>
                    <a:pt x="46" y="432"/>
                  </a:cubicBezTo>
                  <a:cubicBezTo>
                    <a:pt x="46" y="433"/>
                    <a:pt x="46" y="433"/>
                    <a:pt x="46" y="433"/>
                  </a:cubicBezTo>
                  <a:cubicBezTo>
                    <a:pt x="45" y="435"/>
                    <a:pt x="45" y="435"/>
                    <a:pt x="45" y="435"/>
                  </a:cubicBezTo>
                  <a:cubicBezTo>
                    <a:pt x="46" y="436"/>
                    <a:pt x="46" y="436"/>
                    <a:pt x="46" y="436"/>
                  </a:cubicBezTo>
                  <a:cubicBezTo>
                    <a:pt x="46" y="438"/>
                    <a:pt x="46" y="438"/>
                    <a:pt x="46" y="438"/>
                  </a:cubicBezTo>
                  <a:cubicBezTo>
                    <a:pt x="45" y="437"/>
                    <a:pt x="45" y="437"/>
                    <a:pt x="45" y="437"/>
                  </a:cubicBezTo>
                  <a:cubicBezTo>
                    <a:pt x="44" y="435"/>
                    <a:pt x="44" y="435"/>
                    <a:pt x="44" y="435"/>
                  </a:cubicBezTo>
                  <a:cubicBezTo>
                    <a:pt x="43" y="435"/>
                    <a:pt x="43" y="435"/>
                    <a:pt x="43" y="435"/>
                  </a:cubicBezTo>
                  <a:cubicBezTo>
                    <a:pt x="42" y="436"/>
                    <a:pt x="42" y="436"/>
                    <a:pt x="42" y="436"/>
                  </a:cubicBezTo>
                  <a:cubicBezTo>
                    <a:pt x="39" y="436"/>
                    <a:pt x="39" y="436"/>
                    <a:pt x="39" y="436"/>
                  </a:cubicBezTo>
                  <a:cubicBezTo>
                    <a:pt x="38" y="437"/>
                    <a:pt x="38" y="437"/>
                    <a:pt x="38" y="437"/>
                  </a:cubicBezTo>
                  <a:cubicBezTo>
                    <a:pt x="39" y="439"/>
                    <a:pt x="39" y="439"/>
                    <a:pt x="39" y="439"/>
                  </a:cubicBezTo>
                  <a:cubicBezTo>
                    <a:pt x="39" y="441"/>
                    <a:pt x="39" y="441"/>
                    <a:pt x="39" y="441"/>
                  </a:cubicBezTo>
                  <a:cubicBezTo>
                    <a:pt x="40" y="443"/>
                    <a:pt x="40" y="443"/>
                    <a:pt x="40" y="443"/>
                  </a:cubicBezTo>
                  <a:cubicBezTo>
                    <a:pt x="41" y="444"/>
                    <a:pt x="41" y="444"/>
                    <a:pt x="41" y="444"/>
                  </a:cubicBezTo>
                  <a:cubicBezTo>
                    <a:pt x="40" y="445"/>
                    <a:pt x="40" y="445"/>
                    <a:pt x="40" y="445"/>
                  </a:cubicBezTo>
                  <a:cubicBezTo>
                    <a:pt x="40" y="446"/>
                    <a:pt x="40" y="446"/>
                    <a:pt x="40" y="446"/>
                  </a:cubicBezTo>
                  <a:cubicBezTo>
                    <a:pt x="42" y="446"/>
                    <a:pt x="42" y="446"/>
                    <a:pt x="42" y="446"/>
                  </a:cubicBezTo>
                  <a:cubicBezTo>
                    <a:pt x="43" y="444"/>
                    <a:pt x="43" y="444"/>
                    <a:pt x="43" y="444"/>
                  </a:cubicBezTo>
                  <a:cubicBezTo>
                    <a:pt x="43" y="445"/>
                    <a:pt x="43" y="445"/>
                    <a:pt x="43" y="445"/>
                  </a:cubicBezTo>
                  <a:cubicBezTo>
                    <a:pt x="45" y="445"/>
                    <a:pt x="45" y="445"/>
                    <a:pt x="45" y="445"/>
                  </a:cubicBezTo>
                  <a:cubicBezTo>
                    <a:pt x="45" y="446"/>
                    <a:pt x="45" y="446"/>
                    <a:pt x="45" y="446"/>
                  </a:cubicBezTo>
                  <a:cubicBezTo>
                    <a:pt x="44" y="447"/>
                    <a:pt x="44" y="447"/>
                    <a:pt x="44" y="447"/>
                  </a:cubicBezTo>
                  <a:cubicBezTo>
                    <a:pt x="42" y="448"/>
                    <a:pt x="42" y="448"/>
                    <a:pt x="42" y="448"/>
                  </a:cubicBezTo>
                  <a:cubicBezTo>
                    <a:pt x="43" y="449"/>
                    <a:pt x="43" y="449"/>
                    <a:pt x="43" y="449"/>
                  </a:cubicBezTo>
                  <a:cubicBezTo>
                    <a:pt x="45" y="449"/>
                    <a:pt x="45" y="449"/>
                    <a:pt x="45" y="449"/>
                  </a:cubicBezTo>
                  <a:cubicBezTo>
                    <a:pt x="48" y="451"/>
                    <a:pt x="48" y="451"/>
                    <a:pt x="48" y="451"/>
                  </a:cubicBezTo>
                  <a:cubicBezTo>
                    <a:pt x="49" y="450"/>
                    <a:pt x="49" y="450"/>
                    <a:pt x="49" y="450"/>
                  </a:cubicBezTo>
                  <a:cubicBezTo>
                    <a:pt x="50" y="449"/>
                    <a:pt x="50" y="449"/>
                    <a:pt x="50" y="449"/>
                  </a:cubicBezTo>
                  <a:cubicBezTo>
                    <a:pt x="49" y="447"/>
                    <a:pt x="49" y="447"/>
                    <a:pt x="49" y="447"/>
                  </a:cubicBezTo>
                  <a:cubicBezTo>
                    <a:pt x="49" y="445"/>
                    <a:pt x="49" y="445"/>
                    <a:pt x="49" y="445"/>
                  </a:cubicBezTo>
                  <a:cubicBezTo>
                    <a:pt x="49" y="444"/>
                    <a:pt x="49" y="444"/>
                    <a:pt x="49" y="444"/>
                  </a:cubicBezTo>
                  <a:cubicBezTo>
                    <a:pt x="48" y="444"/>
                    <a:pt x="48" y="444"/>
                    <a:pt x="48" y="444"/>
                  </a:cubicBezTo>
                  <a:cubicBezTo>
                    <a:pt x="47" y="444"/>
                    <a:pt x="47" y="444"/>
                    <a:pt x="47" y="444"/>
                  </a:cubicBezTo>
                  <a:cubicBezTo>
                    <a:pt x="47" y="443"/>
                    <a:pt x="47" y="443"/>
                    <a:pt x="47" y="443"/>
                  </a:cubicBezTo>
                  <a:cubicBezTo>
                    <a:pt x="48" y="443"/>
                    <a:pt x="48" y="443"/>
                    <a:pt x="48" y="443"/>
                  </a:cubicBezTo>
                  <a:cubicBezTo>
                    <a:pt x="48" y="441"/>
                    <a:pt x="48" y="441"/>
                    <a:pt x="48" y="441"/>
                  </a:cubicBezTo>
                  <a:cubicBezTo>
                    <a:pt x="49" y="441"/>
                    <a:pt x="49" y="441"/>
                    <a:pt x="49" y="441"/>
                  </a:cubicBezTo>
                  <a:cubicBezTo>
                    <a:pt x="51" y="442"/>
                    <a:pt x="51" y="442"/>
                    <a:pt x="51" y="442"/>
                  </a:cubicBezTo>
                  <a:cubicBezTo>
                    <a:pt x="52" y="441"/>
                    <a:pt x="52" y="441"/>
                    <a:pt x="52" y="441"/>
                  </a:cubicBezTo>
                  <a:cubicBezTo>
                    <a:pt x="53" y="442"/>
                    <a:pt x="53" y="442"/>
                    <a:pt x="53" y="442"/>
                  </a:cubicBezTo>
                  <a:cubicBezTo>
                    <a:pt x="54" y="443"/>
                    <a:pt x="54" y="443"/>
                    <a:pt x="54" y="443"/>
                  </a:cubicBezTo>
                  <a:cubicBezTo>
                    <a:pt x="54" y="442"/>
                    <a:pt x="54" y="442"/>
                    <a:pt x="54" y="442"/>
                  </a:cubicBezTo>
                  <a:cubicBezTo>
                    <a:pt x="56" y="441"/>
                    <a:pt x="56" y="441"/>
                    <a:pt x="56" y="441"/>
                  </a:cubicBezTo>
                  <a:cubicBezTo>
                    <a:pt x="58" y="442"/>
                    <a:pt x="58" y="442"/>
                    <a:pt x="58" y="442"/>
                  </a:cubicBezTo>
                  <a:cubicBezTo>
                    <a:pt x="60" y="442"/>
                    <a:pt x="60" y="442"/>
                    <a:pt x="60" y="442"/>
                  </a:cubicBezTo>
                  <a:cubicBezTo>
                    <a:pt x="62" y="442"/>
                    <a:pt x="62" y="442"/>
                    <a:pt x="62" y="442"/>
                  </a:cubicBezTo>
                  <a:cubicBezTo>
                    <a:pt x="62" y="442"/>
                    <a:pt x="62" y="442"/>
                    <a:pt x="62" y="442"/>
                  </a:cubicBezTo>
                  <a:cubicBezTo>
                    <a:pt x="61" y="443"/>
                    <a:pt x="61" y="443"/>
                    <a:pt x="61" y="443"/>
                  </a:cubicBezTo>
                  <a:cubicBezTo>
                    <a:pt x="60" y="444"/>
                    <a:pt x="60" y="444"/>
                    <a:pt x="60" y="444"/>
                  </a:cubicBezTo>
                  <a:cubicBezTo>
                    <a:pt x="59" y="444"/>
                    <a:pt x="59" y="444"/>
                    <a:pt x="59" y="444"/>
                  </a:cubicBezTo>
                  <a:cubicBezTo>
                    <a:pt x="58" y="443"/>
                    <a:pt x="58" y="443"/>
                    <a:pt x="58" y="443"/>
                  </a:cubicBezTo>
                  <a:cubicBezTo>
                    <a:pt x="56" y="443"/>
                    <a:pt x="56" y="443"/>
                    <a:pt x="56" y="443"/>
                  </a:cubicBezTo>
                  <a:cubicBezTo>
                    <a:pt x="53" y="446"/>
                    <a:pt x="53" y="446"/>
                    <a:pt x="53" y="446"/>
                  </a:cubicBezTo>
                  <a:cubicBezTo>
                    <a:pt x="52" y="446"/>
                    <a:pt x="52" y="446"/>
                    <a:pt x="52" y="446"/>
                  </a:cubicBezTo>
                  <a:cubicBezTo>
                    <a:pt x="51" y="446"/>
                    <a:pt x="51" y="446"/>
                    <a:pt x="51" y="446"/>
                  </a:cubicBezTo>
                  <a:cubicBezTo>
                    <a:pt x="50" y="447"/>
                    <a:pt x="50" y="447"/>
                    <a:pt x="50" y="447"/>
                  </a:cubicBezTo>
                  <a:cubicBezTo>
                    <a:pt x="50" y="449"/>
                    <a:pt x="50" y="449"/>
                    <a:pt x="50" y="449"/>
                  </a:cubicBezTo>
                  <a:cubicBezTo>
                    <a:pt x="50" y="450"/>
                    <a:pt x="50" y="450"/>
                    <a:pt x="50" y="450"/>
                  </a:cubicBezTo>
                  <a:cubicBezTo>
                    <a:pt x="49" y="451"/>
                    <a:pt x="49" y="451"/>
                    <a:pt x="49" y="451"/>
                  </a:cubicBezTo>
                  <a:cubicBezTo>
                    <a:pt x="49" y="452"/>
                    <a:pt x="49" y="452"/>
                    <a:pt x="49" y="452"/>
                  </a:cubicBezTo>
                  <a:cubicBezTo>
                    <a:pt x="50" y="452"/>
                    <a:pt x="50" y="452"/>
                    <a:pt x="50" y="452"/>
                  </a:cubicBezTo>
                  <a:cubicBezTo>
                    <a:pt x="49" y="453"/>
                    <a:pt x="49" y="453"/>
                    <a:pt x="49" y="453"/>
                  </a:cubicBezTo>
                  <a:cubicBezTo>
                    <a:pt x="49" y="454"/>
                    <a:pt x="49" y="454"/>
                    <a:pt x="49" y="454"/>
                  </a:cubicBezTo>
                  <a:cubicBezTo>
                    <a:pt x="52" y="455"/>
                    <a:pt x="52" y="455"/>
                    <a:pt x="52" y="455"/>
                  </a:cubicBezTo>
                  <a:cubicBezTo>
                    <a:pt x="54" y="457"/>
                    <a:pt x="54" y="457"/>
                    <a:pt x="54" y="457"/>
                  </a:cubicBezTo>
                  <a:cubicBezTo>
                    <a:pt x="55" y="457"/>
                    <a:pt x="55" y="457"/>
                    <a:pt x="55" y="457"/>
                  </a:cubicBezTo>
                  <a:cubicBezTo>
                    <a:pt x="56" y="456"/>
                    <a:pt x="56" y="456"/>
                    <a:pt x="56" y="456"/>
                  </a:cubicBezTo>
                  <a:cubicBezTo>
                    <a:pt x="55" y="454"/>
                    <a:pt x="55" y="454"/>
                    <a:pt x="55" y="454"/>
                  </a:cubicBezTo>
                  <a:cubicBezTo>
                    <a:pt x="56" y="453"/>
                    <a:pt x="56" y="453"/>
                    <a:pt x="56" y="453"/>
                  </a:cubicBezTo>
                  <a:cubicBezTo>
                    <a:pt x="58" y="453"/>
                    <a:pt x="58" y="453"/>
                    <a:pt x="58" y="453"/>
                  </a:cubicBezTo>
                  <a:cubicBezTo>
                    <a:pt x="58" y="452"/>
                    <a:pt x="58" y="452"/>
                    <a:pt x="58" y="452"/>
                  </a:cubicBezTo>
                  <a:cubicBezTo>
                    <a:pt x="56" y="450"/>
                    <a:pt x="56" y="450"/>
                    <a:pt x="56" y="450"/>
                  </a:cubicBezTo>
                  <a:cubicBezTo>
                    <a:pt x="59" y="449"/>
                    <a:pt x="59" y="449"/>
                    <a:pt x="59" y="449"/>
                  </a:cubicBezTo>
                  <a:cubicBezTo>
                    <a:pt x="61" y="448"/>
                    <a:pt x="61" y="448"/>
                    <a:pt x="61" y="448"/>
                  </a:cubicBezTo>
                  <a:cubicBezTo>
                    <a:pt x="62" y="445"/>
                    <a:pt x="62" y="445"/>
                    <a:pt x="62" y="445"/>
                  </a:cubicBezTo>
                  <a:cubicBezTo>
                    <a:pt x="64" y="444"/>
                    <a:pt x="64" y="444"/>
                    <a:pt x="64" y="444"/>
                  </a:cubicBezTo>
                  <a:cubicBezTo>
                    <a:pt x="64" y="445"/>
                    <a:pt x="64" y="445"/>
                    <a:pt x="64" y="445"/>
                  </a:cubicBezTo>
                  <a:cubicBezTo>
                    <a:pt x="65" y="446"/>
                    <a:pt x="65" y="446"/>
                    <a:pt x="65" y="446"/>
                  </a:cubicBezTo>
                  <a:cubicBezTo>
                    <a:pt x="67" y="446"/>
                    <a:pt x="67" y="446"/>
                    <a:pt x="67" y="446"/>
                  </a:cubicBezTo>
                  <a:cubicBezTo>
                    <a:pt x="67" y="446"/>
                    <a:pt x="67" y="446"/>
                    <a:pt x="67" y="446"/>
                  </a:cubicBezTo>
                  <a:cubicBezTo>
                    <a:pt x="65" y="447"/>
                    <a:pt x="65" y="447"/>
                    <a:pt x="65" y="447"/>
                  </a:cubicBezTo>
                  <a:cubicBezTo>
                    <a:pt x="64" y="449"/>
                    <a:pt x="64" y="449"/>
                    <a:pt x="64" y="449"/>
                  </a:cubicBezTo>
                  <a:cubicBezTo>
                    <a:pt x="64" y="450"/>
                    <a:pt x="64" y="450"/>
                    <a:pt x="64" y="450"/>
                  </a:cubicBezTo>
                  <a:cubicBezTo>
                    <a:pt x="62" y="452"/>
                    <a:pt x="62" y="452"/>
                    <a:pt x="62" y="452"/>
                  </a:cubicBezTo>
                  <a:cubicBezTo>
                    <a:pt x="62" y="454"/>
                    <a:pt x="62" y="454"/>
                    <a:pt x="62" y="454"/>
                  </a:cubicBezTo>
                  <a:cubicBezTo>
                    <a:pt x="63" y="455"/>
                    <a:pt x="63" y="455"/>
                    <a:pt x="63" y="455"/>
                  </a:cubicBezTo>
                  <a:cubicBezTo>
                    <a:pt x="62" y="456"/>
                    <a:pt x="62" y="456"/>
                    <a:pt x="62" y="456"/>
                  </a:cubicBezTo>
                  <a:cubicBezTo>
                    <a:pt x="60" y="457"/>
                    <a:pt x="60" y="457"/>
                    <a:pt x="60" y="457"/>
                  </a:cubicBezTo>
                  <a:cubicBezTo>
                    <a:pt x="60" y="456"/>
                    <a:pt x="60" y="456"/>
                    <a:pt x="60" y="456"/>
                  </a:cubicBezTo>
                  <a:cubicBezTo>
                    <a:pt x="61" y="455"/>
                    <a:pt x="61" y="455"/>
                    <a:pt x="61" y="455"/>
                  </a:cubicBezTo>
                  <a:cubicBezTo>
                    <a:pt x="61" y="453"/>
                    <a:pt x="61" y="453"/>
                    <a:pt x="61" y="453"/>
                  </a:cubicBezTo>
                  <a:cubicBezTo>
                    <a:pt x="60" y="453"/>
                    <a:pt x="60" y="453"/>
                    <a:pt x="60" y="453"/>
                  </a:cubicBezTo>
                  <a:cubicBezTo>
                    <a:pt x="60" y="453"/>
                    <a:pt x="60" y="453"/>
                    <a:pt x="60" y="453"/>
                  </a:cubicBezTo>
                  <a:cubicBezTo>
                    <a:pt x="59" y="455"/>
                    <a:pt x="59" y="455"/>
                    <a:pt x="59" y="455"/>
                  </a:cubicBezTo>
                  <a:cubicBezTo>
                    <a:pt x="58" y="454"/>
                    <a:pt x="58" y="454"/>
                    <a:pt x="58" y="454"/>
                  </a:cubicBezTo>
                  <a:cubicBezTo>
                    <a:pt x="57" y="454"/>
                    <a:pt x="57" y="454"/>
                    <a:pt x="57" y="454"/>
                  </a:cubicBezTo>
                  <a:cubicBezTo>
                    <a:pt x="57" y="455"/>
                    <a:pt x="57" y="455"/>
                    <a:pt x="57" y="455"/>
                  </a:cubicBezTo>
                  <a:cubicBezTo>
                    <a:pt x="58" y="457"/>
                    <a:pt x="58" y="457"/>
                    <a:pt x="58" y="457"/>
                  </a:cubicBezTo>
                  <a:cubicBezTo>
                    <a:pt x="61" y="460"/>
                    <a:pt x="61" y="460"/>
                    <a:pt x="61" y="460"/>
                  </a:cubicBezTo>
                  <a:cubicBezTo>
                    <a:pt x="64" y="461"/>
                    <a:pt x="64" y="461"/>
                    <a:pt x="64" y="461"/>
                  </a:cubicBezTo>
                  <a:cubicBezTo>
                    <a:pt x="66" y="462"/>
                    <a:pt x="66" y="462"/>
                    <a:pt x="66" y="462"/>
                  </a:cubicBezTo>
                  <a:cubicBezTo>
                    <a:pt x="67" y="462"/>
                    <a:pt x="67" y="462"/>
                    <a:pt x="67" y="462"/>
                  </a:cubicBezTo>
                  <a:cubicBezTo>
                    <a:pt x="68" y="463"/>
                    <a:pt x="68" y="463"/>
                    <a:pt x="68" y="463"/>
                  </a:cubicBezTo>
                  <a:cubicBezTo>
                    <a:pt x="69" y="462"/>
                    <a:pt x="69" y="462"/>
                    <a:pt x="69" y="462"/>
                  </a:cubicBezTo>
                  <a:cubicBezTo>
                    <a:pt x="71" y="459"/>
                    <a:pt x="71" y="459"/>
                    <a:pt x="71" y="459"/>
                  </a:cubicBezTo>
                  <a:cubicBezTo>
                    <a:pt x="69" y="456"/>
                    <a:pt x="69" y="456"/>
                    <a:pt x="69" y="456"/>
                  </a:cubicBezTo>
                  <a:cubicBezTo>
                    <a:pt x="70" y="455"/>
                    <a:pt x="70" y="455"/>
                    <a:pt x="70" y="455"/>
                  </a:cubicBezTo>
                  <a:cubicBezTo>
                    <a:pt x="70" y="453"/>
                    <a:pt x="70" y="453"/>
                    <a:pt x="70" y="453"/>
                  </a:cubicBezTo>
                  <a:cubicBezTo>
                    <a:pt x="70" y="450"/>
                    <a:pt x="70" y="450"/>
                    <a:pt x="70" y="450"/>
                  </a:cubicBezTo>
                  <a:cubicBezTo>
                    <a:pt x="70" y="447"/>
                    <a:pt x="70" y="447"/>
                    <a:pt x="70" y="447"/>
                  </a:cubicBezTo>
                  <a:cubicBezTo>
                    <a:pt x="70" y="445"/>
                    <a:pt x="70" y="445"/>
                    <a:pt x="70" y="445"/>
                  </a:cubicBezTo>
                  <a:cubicBezTo>
                    <a:pt x="70" y="444"/>
                    <a:pt x="70" y="444"/>
                    <a:pt x="70" y="444"/>
                  </a:cubicBezTo>
                  <a:cubicBezTo>
                    <a:pt x="72" y="442"/>
                    <a:pt x="72" y="442"/>
                    <a:pt x="72" y="442"/>
                  </a:cubicBezTo>
                  <a:cubicBezTo>
                    <a:pt x="75" y="440"/>
                    <a:pt x="75" y="440"/>
                    <a:pt x="75" y="440"/>
                  </a:cubicBezTo>
                  <a:cubicBezTo>
                    <a:pt x="76" y="439"/>
                    <a:pt x="76" y="439"/>
                    <a:pt x="76" y="439"/>
                  </a:cubicBezTo>
                  <a:cubicBezTo>
                    <a:pt x="78" y="439"/>
                    <a:pt x="78" y="439"/>
                    <a:pt x="78" y="439"/>
                  </a:cubicBezTo>
                  <a:cubicBezTo>
                    <a:pt x="79" y="438"/>
                    <a:pt x="79" y="438"/>
                    <a:pt x="79" y="438"/>
                  </a:cubicBezTo>
                  <a:cubicBezTo>
                    <a:pt x="79" y="436"/>
                    <a:pt x="79" y="436"/>
                    <a:pt x="79" y="436"/>
                  </a:cubicBezTo>
                  <a:cubicBezTo>
                    <a:pt x="80" y="434"/>
                    <a:pt x="80" y="434"/>
                    <a:pt x="80" y="434"/>
                  </a:cubicBezTo>
                  <a:cubicBezTo>
                    <a:pt x="82" y="434"/>
                    <a:pt x="82" y="434"/>
                    <a:pt x="82" y="434"/>
                  </a:cubicBezTo>
                  <a:cubicBezTo>
                    <a:pt x="85" y="435"/>
                    <a:pt x="85" y="435"/>
                    <a:pt x="85" y="435"/>
                  </a:cubicBezTo>
                  <a:cubicBezTo>
                    <a:pt x="86" y="435"/>
                    <a:pt x="86" y="435"/>
                    <a:pt x="86" y="435"/>
                  </a:cubicBezTo>
                  <a:cubicBezTo>
                    <a:pt x="87" y="435"/>
                    <a:pt x="87" y="435"/>
                    <a:pt x="87" y="435"/>
                  </a:cubicBezTo>
                  <a:close/>
                  <a:moveTo>
                    <a:pt x="107" y="490"/>
                  </a:moveTo>
                  <a:cubicBezTo>
                    <a:pt x="108" y="490"/>
                    <a:pt x="108" y="490"/>
                    <a:pt x="108" y="490"/>
                  </a:cubicBezTo>
                  <a:cubicBezTo>
                    <a:pt x="110" y="489"/>
                    <a:pt x="110" y="489"/>
                    <a:pt x="110" y="489"/>
                  </a:cubicBezTo>
                  <a:cubicBezTo>
                    <a:pt x="109" y="489"/>
                    <a:pt x="109" y="489"/>
                    <a:pt x="109" y="489"/>
                  </a:cubicBezTo>
                  <a:cubicBezTo>
                    <a:pt x="109" y="489"/>
                    <a:pt x="107" y="490"/>
                    <a:pt x="107" y="490"/>
                  </a:cubicBezTo>
                  <a:close/>
                  <a:moveTo>
                    <a:pt x="14" y="302"/>
                  </a:moveTo>
                  <a:cubicBezTo>
                    <a:pt x="12" y="301"/>
                    <a:pt x="12" y="301"/>
                    <a:pt x="12" y="301"/>
                  </a:cubicBezTo>
                  <a:cubicBezTo>
                    <a:pt x="11" y="301"/>
                    <a:pt x="11" y="301"/>
                    <a:pt x="11" y="301"/>
                  </a:cubicBezTo>
                  <a:cubicBezTo>
                    <a:pt x="11" y="303"/>
                    <a:pt x="11" y="303"/>
                    <a:pt x="11" y="303"/>
                  </a:cubicBezTo>
                  <a:cubicBezTo>
                    <a:pt x="13" y="305"/>
                    <a:pt x="13" y="305"/>
                    <a:pt x="13" y="305"/>
                  </a:cubicBezTo>
                  <a:cubicBezTo>
                    <a:pt x="12" y="306"/>
                    <a:pt x="12" y="306"/>
                    <a:pt x="12" y="306"/>
                  </a:cubicBezTo>
                  <a:cubicBezTo>
                    <a:pt x="15" y="308"/>
                    <a:pt x="15" y="308"/>
                    <a:pt x="15" y="308"/>
                  </a:cubicBezTo>
                  <a:cubicBezTo>
                    <a:pt x="14" y="308"/>
                    <a:pt x="14" y="308"/>
                    <a:pt x="14" y="308"/>
                  </a:cubicBezTo>
                  <a:cubicBezTo>
                    <a:pt x="12" y="308"/>
                    <a:pt x="12" y="308"/>
                    <a:pt x="12" y="308"/>
                  </a:cubicBezTo>
                  <a:cubicBezTo>
                    <a:pt x="11" y="309"/>
                    <a:pt x="11" y="309"/>
                    <a:pt x="11" y="309"/>
                  </a:cubicBezTo>
                  <a:cubicBezTo>
                    <a:pt x="11" y="311"/>
                    <a:pt x="11" y="311"/>
                    <a:pt x="11" y="311"/>
                  </a:cubicBezTo>
                  <a:cubicBezTo>
                    <a:pt x="11" y="312"/>
                    <a:pt x="11" y="312"/>
                    <a:pt x="11" y="312"/>
                  </a:cubicBezTo>
                  <a:cubicBezTo>
                    <a:pt x="8" y="312"/>
                    <a:pt x="8" y="312"/>
                    <a:pt x="8" y="312"/>
                  </a:cubicBezTo>
                  <a:cubicBezTo>
                    <a:pt x="6" y="311"/>
                    <a:pt x="6" y="311"/>
                    <a:pt x="6" y="311"/>
                  </a:cubicBezTo>
                  <a:cubicBezTo>
                    <a:pt x="7" y="309"/>
                    <a:pt x="7" y="309"/>
                    <a:pt x="7" y="309"/>
                  </a:cubicBezTo>
                  <a:cubicBezTo>
                    <a:pt x="6" y="303"/>
                    <a:pt x="6" y="303"/>
                    <a:pt x="6" y="303"/>
                  </a:cubicBezTo>
                  <a:cubicBezTo>
                    <a:pt x="5" y="300"/>
                    <a:pt x="5" y="300"/>
                    <a:pt x="5" y="300"/>
                  </a:cubicBezTo>
                  <a:cubicBezTo>
                    <a:pt x="5" y="300"/>
                    <a:pt x="5" y="300"/>
                    <a:pt x="5" y="300"/>
                  </a:cubicBezTo>
                  <a:cubicBezTo>
                    <a:pt x="4" y="298"/>
                    <a:pt x="4" y="298"/>
                    <a:pt x="4" y="298"/>
                  </a:cubicBezTo>
                  <a:cubicBezTo>
                    <a:pt x="5" y="297"/>
                    <a:pt x="5" y="297"/>
                    <a:pt x="5" y="297"/>
                  </a:cubicBezTo>
                  <a:cubicBezTo>
                    <a:pt x="6" y="296"/>
                    <a:pt x="6" y="296"/>
                    <a:pt x="6" y="296"/>
                  </a:cubicBezTo>
                  <a:cubicBezTo>
                    <a:pt x="6" y="294"/>
                    <a:pt x="6" y="294"/>
                    <a:pt x="6" y="294"/>
                  </a:cubicBezTo>
                  <a:cubicBezTo>
                    <a:pt x="5" y="293"/>
                    <a:pt x="5" y="293"/>
                    <a:pt x="5" y="293"/>
                  </a:cubicBezTo>
                  <a:cubicBezTo>
                    <a:pt x="5" y="292"/>
                    <a:pt x="5" y="292"/>
                    <a:pt x="5" y="292"/>
                  </a:cubicBezTo>
                  <a:cubicBezTo>
                    <a:pt x="7" y="291"/>
                    <a:pt x="7" y="291"/>
                    <a:pt x="7" y="291"/>
                  </a:cubicBezTo>
                  <a:cubicBezTo>
                    <a:pt x="9" y="291"/>
                    <a:pt x="9" y="291"/>
                    <a:pt x="9" y="291"/>
                  </a:cubicBezTo>
                  <a:cubicBezTo>
                    <a:pt x="11" y="292"/>
                    <a:pt x="11" y="292"/>
                    <a:pt x="11" y="292"/>
                  </a:cubicBezTo>
                  <a:cubicBezTo>
                    <a:pt x="13" y="294"/>
                    <a:pt x="13" y="294"/>
                    <a:pt x="13" y="294"/>
                  </a:cubicBezTo>
                  <a:cubicBezTo>
                    <a:pt x="13" y="297"/>
                    <a:pt x="13" y="297"/>
                    <a:pt x="13" y="297"/>
                  </a:cubicBezTo>
                  <a:cubicBezTo>
                    <a:pt x="13" y="298"/>
                    <a:pt x="13" y="298"/>
                    <a:pt x="13" y="298"/>
                  </a:cubicBezTo>
                  <a:cubicBezTo>
                    <a:pt x="13" y="300"/>
                    <a:pt x="13" y="300"/>
                    <a:pt x="13" y="300"/>
                  </a:cubicBezTo>
                  <a:cubicBezTo>
                    <a:pt x="11" y="299"/>
                    <a:pt x="11" y="299"/>
                    <a:pt x="11" y="299"/>
                  </a:cubicBezTo>
                  <a:cubicBezTo>
                    <a:pt x="13" y="301"/>
                    <a:pt x="13" y="301"/>
                    <a:pt x="13" y="301"/>
                  </a:cubicBezTo>
                  <a:cubicBezTo>
                    <a:pt x="14" y="302"/>
                    <a:pt x="14" y="302"/>
                    <a:pt x="14" y="302"/>
                  </a:cubicBezTo>
                  <a:cubicBezTo>
                    <a:pt x="14" y="302"/>
                    <a:pt x="14" y="302"/>
                    <a:pt x="14" y="302"/>
                  </a:cubicBezTo>
                  <a:close/>
                  <a:moveTo>
                    <a:pt x="15" y="297"/>
                  </a:moveTo>
                  <a:cubicBezTo>
                    <a:pt x="17" y="297"/>
                    <a:pt x="17" y="297"/>
                    <a:pt x="17" y="297"/>
                  </a:cubicBezTo>
                  <a:cubicBezTo>
                    <a:pt x="18" y="298"/>
                    <a:pt x="18" y="298"/>
                    <a:pt x="18" y="298"/>
                  </a:cubicBezTo>
                  <a:cubicBezTo>
                    <a:pt x="17" y="299"/>
                    <a:pt x="17" y="299"/>
                    <a:pt x="17" y="299"/>
                  </a:cubicBezTo>
                  <a:cubicBezTo>
                    <a:pt x="15" y="297"/>
                    <a:pt x="15" y="297"/>
                    <a:pt x="15" y="297"/>
                  </a:cubicBezTo>
                  <a:close/>
                  <a:moveTo>
                    <a:pt x="3" y="317"/>
                  </a:moveTo>
                  <a:cubicBezTo>
                    <a:pt x="4" y="316"/>
                    <a:pt x="4" y="316"/>
                    <a:pt x="4" y="316"/>
                  </a:cubicBezTo>
                  <a:cubicBezTo>
                    <a:pt x="6" y="316"/>
                    <a:pt x="6" y="316"/>
                    <a:pt x="6" y="316"/>
                  </a:cubicBezTo>
                  <a:cubicBezTo>
                    <a:pt x="7" y="317"/>
                    <a:pt x="7" y="317"/>
                    <a:pt x="7" y="317"/>
                  </a:cubicBezTo>
                  <a:cubicBezTo>
                    <a:pt x="4" y="318"/>
                    <a:pt x="4" y="318"/>
                    <a:pt x="4" y="318"/>
                  </a:cubicBezTo>
                  <a:cubicBezTo>
                    <a:pt x="3" y="317"/>
                    <a:pt x="3" y="317"/>
                    <a:pt x="3" y="317"/>
                  </a:cubicBezTo>
                  <a:close/>
                  <a:moveTo>
                    <a:pt x="18" y="319"/>
                  </a:moveTo>
                  <a:cubicBezTo>
                    <a:pt x="19" y="318"/>
                    <a:pt x="19" y="318"/>
                    <a:pt x="19" y="318"/>
                  </a:cubicBezTo>
                  <a:cubicBezTo>
                    <a:pt x="19" y="319"/>
                    <a:pt x="19" y="319"/>
                    <a:pt x="19" y="319"/>
                  </a:cubicBezTo>
                  <a:cubicBezTo>
                    <a:pt x="18" y="320"/>
                    <a:pt x="18" y="320"/>
                    <a:pt x="18" y="320"/>
                  </a:cubicBezTo>
                  <a:cubicBezTo>
                    <a:pt x="18" y="319"/>
                    <a:pt x="18" y="319"/>
                    <a:pt x="18" y="319"/>
                  </a:cubicBezTo>
                  <a:close/>
                  <a:moveTo>
                    <a:pt x="14" y="319"/>
                  </a:moveTo>
                  <a:cubicBezTo>
                    <a:pt x="16" y="319"/>
                    <a:pt x="16" y="319"/>
                    <a:pt x="16" y="319"/>
                  </a:cubicBezTo>
                  <a:cubicBezTo>
                    <a:pt x="16" y="321"/>
                    <a:pt x="16" y="321"/>
                    <a:pt x="16" y="321"/>
                  </a:cubicBezTo>
                  <a:cubicBezTo>
                    <a:pt x="15" y="322"/>
                    <a:pt x="15" y="322"/>
                    <a:pt x="15" y="322"/>
                  </a:cubicBezTo>
                  <a:cubicBezTo>
                    <a:pt x="15" y="321"/>
                    <a:pt x="15" y="321"/>
                    <a:pt x="15" y="321"/>
                  </a:cubicBezTo>
                  <a:cubicBezTo>
                    <a:pt x="13" y="320"/>
                    <a:pt x="13" y="320"/>
                    <a:pt x="13" y="320"/>
                  </a:cubicBezTo>
                  <a:cubicBezTo>
                    <a:pt x="14" y="319"/>
                    <a:pt x="14" y="319"/>
                    <a:pt x="14" y="319"/>
                  </a:cubicBezTo>
                  <a:close/>
                  <a:moveTo>
                    <a:pt x="10" y="318"/>
                  </a:moveTo>
                  <a:cubicBezTo>
                    <a:pt x="10" y="317"/>
                    <a:pt x="10" y="317"/>
                    <a:pt x="10" y="317"/>
                  </a:cubicBezTo>
                  <a:cubicBezTo>
                    <a:pt x="13" y="318"/>
                    <a:pt x="13" y="318"/>
                    <a:pt x="13" y="318"/>
                  </a:cubicBezTo>
                  <a:cubicBezTo>
                    <a:pt x="11" y="319"/>
                    <a:pt x="11" y="319"/>
                    <a:pt x="11" y="319"/>
                  </a:cubicBezTo>
                  <a:cubicBezTo>
                    <a:pt x="10" y="318"/>
                    <a:pt x="10" y="318"/>
                    <a:pt x="10" y="318"/>
                  </a:cubicBezTo>
                  <a:close/>
                  <a:moveTo>
                    <a:pt x="10" y="322"/>
                  </a:moveTo>
                  <a:cubicBezTo>
                    <a:pt x="11" y="321"/>
                    <a:pt x="11" y="321"/>
                    <a:pt x="11" y="321"/>
                  </a:cubicBezTo>
                  <a:cubicBezTo>
                    <a:pt x="12" y="322"/>
                    <a:pt x="12" y="322"/>
                    <a:pt x="12" y="322"/>
                  </a:cubicBezTo>
                  <a:cubicBezTo>
                    <a:pt x="11" y="323"/>
                    <a:pt x="11" y="323"/>
                    <a:pt x="11" y="323"/>
                  </a:cubicBezTo>
                  <a:cubicBezTo>
                    <a:pt x="10" y="322"/>
                    <a:pt x="10" y="322"/>
                    <a:pt x="10" y="322"/>
                  </a:cubicBezTo>
                  <a:close/>
                  <a:moveTo>
                    <a:pt x="8" y="325"/>
                  </a:moveTo>
                  <a:cubicBezTo>
                    <a:pt x="8" y="323"/>
                    <a:pt x="8" y="323"/>
                    <a:pt x="8" y="323"/>
                  </a:cubicBezTo>
                  <a:cubicBezTo>
                    <a:pt x="10" y="323"/>
                    <a:pt x="10" y="323"/>
                    <a:pt x="10" y="323"/>
                  </a:cubicBezTo>
                  <a:cubicBezTo>
                    <a:pt x="11" y="324"/>
                    <a:pt x="11" y="324"/>
                    <a:pt x="11" y="324"/>
                  </a:cubicBezTo>
                  <a:cubicBezTo>
                    <a:pt x="11" y="325"/>
                    <a:pt x="11" y="325"/>
                    <a:pt x="11" y="325"/>
                  </a:cubicBezTo>
                  <a:cubicBezTo>
                    <a:pt x="9" y="326"/>
                    <a:pt x="9" y="326"/>
                    <a:pt x="9" y="326"/>
                  </a:cubicBezTo>
                  <a:cubicBezTo>
                    <a:pt x="8" y="326"/>
                    <a:pt x="8" y="326"/>
                    <a:pt x="8" y="326"/>
                  </a:cubicBezTo>
                  <a:cubicBezTo>
                    <a:pt x="8" y="325"/>
                    <a:pt x="8" y="325"/>
                    <a:pt x="8" y="325"/>
                  </a:cubicBezTo>
                  <a:close/>
                  <a:moveTo>
                    <a:pt x="6" y="328"/>
                  </a:moveTo>
                  <a:cubicBezTo>
                    <a:pt x="7" y="329"/>
                    <a:pt x="7" y="329"/>
                    <a:pt x="7" y="329"/>
                  </a:cubicBezTo>
                  <a:cubicBezTo>
                    <a:pt x="6" y="330"/>
                    <a:pt x="6" y="330"/>
                    <a:pt x="6" y="330"/>
                  </a:cubicBezTo>
                  <a:cubicBezTo>
                    <a:pt x="5" y="329"/>
                    <a:pt x="5" y="329"/>
                    <a:pt x="5" y="329"/>
                  </a:cubicBezTo>
                  <a:cubicBezTo>
                    <a:pt x="6" y="328"/>
                    <a:pt x="6" y="328"/>
                    <a:pt x="6" y="328"/>
                  </a:cubicBezTo>
                  <a:close/>
                  <a:moveTo>
                    <a:pt x="16" y="327"/>
                  </a:moveTo>
                  <a:cubicBezTo>
                    <a:pt x="17" y="330"/>
                    <a:pt x="17" y="330"/>
                    <a:pt x="17" y="330"/>
                  </a:cubicBezTo>
                  <a:cubicBezTo>
                    <a:pt x="15" y="330"/>
                    <a:pt x="15" y="330"/>
                    <a:pt x="15" y="330"/>
                  </a:cubicBezTo>
                  <a:cubicBezTo>
                    <a:pt x="16" y="327"/>
                    <a:pt x="16" y="327"/>
                    <a:pt x="16" y="327"/>
                  </a:cubicBezTo>
                  <a:close/>
                  <a:moveTo>
                    <a:pt x="12" y="327"/>
                  </a:moveTo>
                  <a:cubicBezTo>
                    <a:pt x="14" y="326"/>
                    <a:pt x="14" y="326"/>
                    <a:pt x="14" y="326"/>
                  </a:cubicBezTo>
                  <a:cubicBezTo>
                    <a:pt x="14" y="329"/>
                    <a:pt x="14" y="329"/>
                    <a:pt x="14" y="329"/>
                  </a:cubicBezTo>
                  <a:cubicBezTo>
                    <a:pt x="12" y="327"/>
                    <a:pt x="12" y="327"/>
                    <a:pt x="12" y="327"/>
                  </a:cubicBezTo>
                  <a:close/>
                  <a:moveTo>
                    <a:pt x="8" y="343"/>
                  </a:moveTo>
                  <a:cubicBezTo>
                    <a:pt x="9" y="343"/>
                    <a:pt x="9" y="343"/>
                    <a:pt x="9" y="343"/>
                  </a:cubicBezTo>
                  <a:cubicBezTo>
                    <a:pt x="9" y="344"/>
                    <a:pt x="9" y="344"/>
                    <a:pt x="9" y="344"/>
                  </a:cubicBezTo>
                  <a:cubicBezTo>
                    <a:pt x="8" y="344"/>
                    <a:pt x="8" y="344"/>
                    <a:pt x="8" y="344"/>
                  </a:cubicBezTo>
                  <a:cubicBezTo>
                    <a:pt x="8" y="343"/>
                    <a:pt x="8" y="343"/>
                    <a:pt x="8" y="343"/>
                  </a:cubicBezTo>
                  <a:close/>
                  <a:moveTo>
                    <a:pt x="8" y="329"/>
                  </a:moveTo>
                  <a:cubicBezTo>
                    <a:pt x="8" y="328"/>
                    <a:pt x="8" y="328"/>
                    <a:pt x="8" y="328"/>
                  </a:cubicBezTo>
                  <a:cubicBezTo>
                    <a:pt x="8" y="326"/>
                    <a:pt x="8" y="326"/>
                    <a:pt x="8" y="326"/>
                  </a:cubicBezTo>
                  <a:cubicBezTo>
                    <a:pt x="10" y="327"/>
                    <a:pt x="10" y="327"/>
                    <a:pt x="10" y="327"/>
                  </a:cubicBezTo>
                  <a:cubicBezTo>
                    <a:pt x="11" y="329"/>
                    <a:pt x="11" y="329"/>
                    <a:pt x="11" y="329"/>
                  </a:cubicBezTo>
                  <a:cubicBezTo>
                    <a:pt x="9" y="329"/>
                    <a:pt x="9" y="329"/>
                    <a:pt x="9" y="329"/>
                  </a:cubicBezTo>
                  <a:cubicBezTo>
                    <a:pt x="8" y="329"/>
                    <a:pt x="8" y="329"/>
                    <a:pt x="8" y="329"/>
                  </a:cubicBezTo>
                  <a:close/>
                  <a:moveTo>
                    <a:pt x="4" y="333"/>
                  </a:moveTo>
                  <a:cubicBezTo>
                    <a:pt x="1" y="332"/>
                    <a:pt x="1" y="332"/>
                    <a:pt x="1" y="332"/>
                  </a:cubicBezTo>
                  <a:cubicBezTo>
                    <a:pt x="2" y="330"/>
                    <a:pt x="2" y="330"/>
                    <a:pt x="2" y="330"/>
                  </a:cubicBezTo>
                  <a:cubicBezTo>
                    <a:pt x="4" y="330"/>
                    <a:pt x="4" y="330"/>
                    <a:pt x="4" y="330"/>
                  </a:cubicBezTo>
                  <a:cubicBezTo>
                    <a:pt x="5" y="331"/>
                    <a:pt x="5" y="331"/>
                    <a:pt x="5" y="331"/>
                  </a:cubicBezTo>
                  <a:cubicBezTo>
                    <a:pt x="4" y="333"/>
                    <a:pt x="4" y="333"/>
                    <a:pt x="4" y="333"/>
                  </a:cubicBezTo>
                  <a:close/>
                  <a:moveTo>
                    <a:pt x="11" y="340"/>
                  </a:moveTo>
                  <a:cubicBezTo>
                    <a:pt x="13" y="339"/>
                    <a:pt x="13" y="339"/>
                    <a:pt x="13" y="339"/>
                  </a:cubicBezTo>
                  <a:cubicBezTo>
                    <a:pt x="13" y="341"/>
                    <a:pt x="13" y="341"/>
                    <a:pt x="13" y="341"/>
                  </a:cubicBezTo>
                  <a:cubicBezTo>
                    <a:pt x="11" y="340"/>
                    <a:pt x="11" y="340"/>
                    <a:pt x="11" y="340"/>
                  </a:cubicBezTo>
                  <a:close/>
                  <a:moveTo>
                    <a:pt x="14" y="342"/>
                  </a:moveTo>
                  <a:cubicBezTo>
                    <a:pt x="16" y="342"/>
                    <a:pt x="16" y="342"/>
                    <a:pt x="16" y="342"/>
                  </a:cubicBezTo>
                  <a:cubicBezTo>
                    <a:pt x="15" y="343"/>
                    <a:pt x="15" y="343"/>
                    <a:pt x="15" y="343"/>
                  </a:cubicBezTo>
                  <a:cubicBezTo>
                    <a:pt x="14" y="342"/>
                    <a:pt x="14" y="342"/>
                    <a:pt x="14" y="342"/>
                  </a:cubicBezTo>
                  <a:close/>
                  <a:moveTo>
                    <a:pt x="18" y="324"/>
                  </a:moveTo>
                  <a:cubicBezTo>
                    <a:pt x="19" y="323"/>
                    <a:pt x="19" y="323"/>
                    <a:pt x="19" y="323"/>
                  </a:cubicBezTo>
                  <a:cubicBezTo>
                    <a:pt x="20" y="325"/>
                    <a:pt x="20" y="325"/>
                    <a:pt x="20" y="325"/>
                  </a:cubicBezTo>
                  <a:cubicBezTo>
                    <a:pt x="18" y="325"/>
                    <a:pt x="18" y="325"/>
                    <a:pt x="18" y="325"/>
                  </a:cubicBezTo>
                  <a:cubicBezTo>
                    <a:pt x="18" y="324"/>
                    <a:pt x="18" y="324"/>
                    <a:pt x="18" y="324"/>
                  </a:cubicBezTo>
                  <a:close/>
                  <a:moveTo>
                    <a:pt x="21" y="326"/>
                  </a:moveTo>
                  <a:cubicBezTo>
                    <a:pt x="23" y="326"/>
                    <a:pt x="23" y="326"/>
                    <a:pt x="23" y="326"/>
                  </a:cubicBezTo>
                  <a:cubicBezTo>
                    <a:pt x="23" y="327"/>
                    <a:pt x="23" y="327"/>
                    <a:pt x="23" y="327"/>
                  </a:cubicBezTo>
                  <a:cubicBezTo>
                    <a:pt x="25" y="329"/>
                    <a:pt x="25" y="329"/>
                    <a:pt x="25" y="329"/>
                  </a:cubicBezTo>
                  <a:cubicBezTo>
                    <a:pt x="24" y="331"/>
                    <a:pt x="24" y="331"/>
                    <a:pt x="24" y="331"/>
                  </a:cubicBezTo>
                  <a:cubicBezTo>
                    <a:pt x="23" y="332"/>
                    <a:pt x="23" y="332"/>
                    <a:pt x="23" y="332"/>
                  </a:cubicBezTo>
                  <a:cubicBezTo>
                    <a:pt x="22" y="333"/>
                    <a:pt x="22" y="333"/>
                    <a:pt x="22" y="333"/>
                  </a:cubicBezTo>
                  <a:cubicBezTo>
                    <a:pt x="21" y="332"/>
                    <a:pt x="21" y="332"/>
                    <a:pt x="21" y="332"/>
                  </a:cubicBezTo>
                  <a:cubicBezTo>
                    <a:pt x="20" y="332"/>
                    <a:pt x="20" y="332"/>
                    <a:pt x="20" y="332"/>
                  </a:cubicBezTo>
                  <a:cubicBezTo>
                    <a:pt x="19" y="333"/>
                    <a:pt x="19" y="333"/>
                    <a:pt x="19" y="333"/>
                  </a:cubicBezTo>
                  <a:cubicBezTo>
                    <a:pt x="18" y="331"/>
                    <a:pt x="18" y="331"/>
                    <a:pt x="18" y="331"/>
                  </a:cubicBezTo>
                  <a:cubicBezTo>
                    <a:pt x="18" y="329"/>
                    <a:pt x="18" y="329"/>
                    <a:pt x="18" y="329"/>
                  </a:cubicBezTo>
                  <a:cubicBezTo>
                    <a:pt x="19" y="326"/>
                    <a:pt x="19" y="326"/>
                    <a:pt x="19" y="326"/>
                  </a:cubicBezTo>
                  <a:cubicBezTo>
                    <a:pt x="21" y="326"/>
                    <a:pt x="21" y="326"/>
                    <a:pt x="21" y="326"/>
                  </a:cubicBezTo>
                  <a:close/>
                  <a:moveTo>
                    <a:pt x="10" y="332"/>
                  </a:moveTo>
                  <a:cubicBezTo>
                    <a:pt x="10" y="330"/>
                    <a:pt x="10" y="330"/>
                    <a:pt x="10" y="330"/>
                  </a:cubicBezTo>
                  <a:cubicBezTo>
                    <a:pt x="14" y="330"/>
                    <a:pt x="14" y="330"/>
                    <a:pt x="14" y="330"/>
                  </a:cubicBezTo>
                  <a:cubicBezTo>
                    <a:pt x="13" y="331"/>
                    <a:pt x="13" y="331"/>
                    <a:pt x="13" y="331"/>
                  </a:cubicBezTo>
                  <a:cubicBezTo>
                    <a:pt x="11" y="332"/>
                    <a:pt x="11" y="332"/>
                    <a:pt x="11" y="332"/>
                  </a:cubicBezTo>
                  <a:cubicBezTo>
                    <a:pt x="10" y="333"/>
                    <a:pt x="10" y="333"/>
                    <a:pt x="10" y="333"/>
                  </a:cubicBezTo>
                  <a:cubicBezTo>
                    <a:pt x="10" y="333"/>
                    <a:pt x="10" y="332"/>
                    <a:pt x="10" y="332"/>
                  </a:cubicBezTo>
                  <a:close/>
                  <a:moveTo>
                    <a:pt x="12" y="336"/>
                  </a:moveTo>
                  <a:cubicBezTo>
                    <a:pt x="11" y="335"/>
                    <a:pt x="11" y="335"/>
                    <a:pt x="11" y="335"/>
                  </a:cubicBezTo>
                  <a:cubicBezTo>
                    <a:pt x="13" y="334"/>
                    <a:pt x="13" y="334"/>
                    <a:pt x="13" y="334"/>
                  </a:cubicBezTo>
                  <a:cubicBezTo>
                    <a:pt x="15" y="334"/>
                    <a:pt x="15" y="334"/>
                    <a:pt x="15" y="334"/>
                  </a:cubicBezTo>
                  <a:cubicBezTo>
                    <a:pt x="15" y="336"/>
                    <a:pt x="15" y="336"/>
                    <a:pt x="15" y="336"/>
                  </a:cubicBezTo>
                  <a:cubicBezTo>
                    <a:pt x="12" y="336"/>
                    <a:pt x="12" y="336"/>
                    <a:pt x="12" y="336"/>
                  </a:cubicBezTo>
                  <a:close/>
                  <a:moveTo>
                    <a:pt x="13" y="337"/>
                  </a:moveTo>
                  <a:cubicBezTo>
                    <a:pt x="15" y="336"/>
                    <a:pt x="15" y="336"/>
                    <a:pt x="15" y="336"/>
                  </a:cubicBezTo>
                  <a:cubicBezTo>
                    <a:pt x="17" y="336"/>
                    <a:pt x="17" y="336"/>
                    <a:pt x="17" y="336"/>
                  </a:cubicBezTo>
                  <a:cubicBezTo>
                    <a:pt x="17" y="339"/>
                    <a:pt x="17" y="339"/>
                    <a:pt x="17" y="339"/>
                  </a:cubicBezTo>
                  <a:cubicBezTo>
                    <a:pt x="16" y="341"/>
                    <a:pt x="16" y="341"/>
                    <a:pt x="16" y="341"/>
                  </a:cubicBezTo>
                  <a:cubicBezTo>
                    <a:pt x="15" y="340"/>
                    <a:pt x="15" y="340"/>
                    <a:pt x="15" y="340"/>
                  </a:cubicBezTo>
                  <a:cubicBezTo>
                    <a:pt x="14" y="338"/>
                    <a:pt x="14" y="338"/>
                    <a:pt x="14" y="338"/>
                  </a:cubicBezTo>
                  <a:cubicBezTo>
                    <a:pt x="13" y="337"/>
                    <a:pt x="13" y="337"/>
                    <a:pt x="13" y="337"/>
                  </a:cubicBezTo>
                  <a:close/>
                  <a:moveTo>
                    <a:pt x="10" y="343"/>
                  </a:moveTo>
                  <a:cubicBezTo>
                    <a:pt x="11" y="341"/>
                    <a:pt x="11" y="341"/>
                    <a:pt x="11" y="341"/>
                  </a:cubicBezTo>
                  <a:cubicBezTo>
                    <a:pt x="11" y="342"/>
                    <a:pt x="11" y="342"/>
                    <a:pt x="11" y="342"/>
                  </a:cubicBezTo>
                  <a:cubicBezTo>
                    <a:pt x="13" y="343"/>
                    <a:pt x="13" y="343"/>
                    <a:pt x="13" y="343"/>
                  </a:cubicBezTo>
                  <a:cubicBezTo>
                    <a:pt x="14" y="344"/>
                    <a:pt x="14" y="344"/>
                    <a:pt x="14" y="344"/>
                  </a:cubicBezTo>
                  <a:cubicBezTo>
                    <a:pt x="12" y="345"/>
                    <a:pt x="12" y="345"/>
                    <a:pt x="12" y="345"/>
                  </a:cubicBezTo>
                  <a:cubicBezTo>
                    <a:pt x="10" y="343"/>
                    <a:pt x="10" y="343"/>
                    <a:pt x="10" y="343"/>
                  </a:cubicBezTo>
                  <a:close/>
                  <a:moveTo>
                    <a:pt x="15" y="383"/>
                  </a:moveTo>
                  <a:cubicBezTo>
                    <a:pt x="17" y="382"/>
                    <a:pt x="17" y="382"/>
                    <a:pt x="17" y="382"/>
                  </a:cubicBezTo>
                  <a:cubicBezTo>
                    <a:pt x="16" y="381"/>
                    <a:pt x="16" y="381"/>
                    <a:pt x="16" y="381"/>
                  </a:cubicBezTo>
                  <a:cubicBezTo>
                    <a:pt x="15" y="381"/>
                    <a:pt x="15" y="381"/>
                    <a:pt x="15" y="381"/>
                  </a:cubicBezTo>
                  <a:cubicBezTo>
                    <a:pt x="13" y="378"/>
                    <a:pt x="13" y="378"/>
                    <a:pt x="13" y="378"/>
                  </a:cubicBezTo>
                  <a:cubicBezTo>
                    <a:pt x="11" y="376"/>
                    <a:pt x="11" y="376"/>
                    <a:pt x="11" y="376"/>
                  </a:cubicBezTo>
                  <a:cubicBezTo>
                    <a:pt x="12" y="375"/>
                    <a:pt x="12" y="375"/>
                    <a:pt x="12" y="375"/>
                  </a:cubicBezTo>
                  <a:cubicBezTo>
                    <a:pt x="13" y="375"/>
                    <a:pt x="13" y="375"/>
                    <a:pt x="13" y="375"/>
                  </a:cubicBezTo>
                  <a:cubicBezTo>
                    <a:pt x="15" y="374"/>
                    <a:pt x="15" y="374"/>
                    <a:pt x="15" y="374"/>
                  </a:cubicBezTo>
                  <a:cubicBezTo>
                    <a:pt x="15" y="377"/>
                    <a:pt x="15" y="377"/>
                    <a:pt x="15" y="377"/>
                  </a:cubicBezTo>
                  <a:cubicBezTo>
                    <a:pt x="17" y="378"/>
                    <a:pt x="17" y="378"/>
                    <a:pt x="17" y="378"/>
                  </a:cubicBezTo>
                  <a:cubicBezTo>
                    <a:pt x="17" y="380"/>
                    <a:pt x="17" y="380"/>
                    <a:pt x="17" y="380"/>
                  </a:cubicBezTo>
                  <a:cubicBezTo>
                    <a:pt x="19" y="382"/>
                    <a:pt x="19" y="382"/>
                    <a:pt x="19" y="382"/>
                  </a:cubicBezTo>
                  <a:cubicBezTo>
                    <a:pt x="20" y="385"/>
                    <a:pt x="20" y="385"/>
                    <a:pt x="20" y="385"/>
                  </a:cubicBezTo>
                  <a:cubicBezTo>
                    <a:pt x="18" y="385"/>
                    <a:pt x="18" y="385"/>
                    <a:pt x="18" y="385"/>
                  </a:cubicBezTo>
                  <a:cubicBezTo>
                    <a:pt x="16" y="385"/>
                    <a:pt x="16" y="385"/>
                    <a:pt x="16" y="385"/>
                  </a:cubicBezTo>
                  <a:cubicBezTo>
                    <a:pt x="15" y="383"/>
                    <a:pt x="15" y="383"/>
                    <a:pt x="15" y="383"/>
                  </a:cubicBezTo>
                  <a:close/>
                  <a:moveTo>
                    <a:pt x="8" y="379"/>
                  </a:moveTo>
                  <a:cubicBezTo>
                    <a:pt x="8" y="377"/>
                    <a:pt x="8" y="377"/>
                    <a:pt x="8" y="377"/>
                  </a:cubicBezTo>
                  <a:cubicBezTo>
                    <a:pt x="8" y="377"/>
                    <a:pt x="8" y="377"/>
                    <a:pt x="8" y="377"/>
                  </a:cubicBezTo>
                  <a:cubicBezTo>
                    <a:pt x="10" y="377"/>
                    <a:pt x="10" y="377"/>
                    <a:pt x="10" y="377"/>
                  </a:cubicBezTo>
                  <a:cubicBezTo>
                    <a:pt x="13" y="381"/>
                    <a:pt x="13" y="381"/>
                    <a:pt x="13" y="381"/>
                  </a:cubicBezTo>
                  <a:cubicBezTo>
                    <a:pt x="15" y="384"/>
                    <a:pt x="15" y="384"/>
                    <a:pt x="15" y="384"/>
                  </a:cubicBezTo>
                  <a:cubicBezTo>
                    <a:pt x="14" y="386"/>
                    <a:pt x="14" y="386"/>
                    <a:pt x="14" y="386"/>
                  </a:cubicBezTo>
                  <a:cubicBezTo>
                    <a:pt x="14" y="387"/>
                    <a:pt x="14" y="387"/>
                    <a:pt x="14" y="387"/>
                  </a:cubicBezTo>
                  <a:cubicBezTo>
                    <a:pt x="12" y="386"/>
                    <a:pt x="12" y="386"/>
                    <a:pt x="12" y="386"/>
                  </a:cubicBezTo>
                  <a:cubicBezTo>
                    <a:pt x="11" y="383"/>
                    <a:pt x="11" y="383"/>
                    <a:pt x="11" y="383"/>
                  </a:cubicBezTo>
                  <a:cubicBezTo>
                    <a:pt x="12" y="383"/>
                    <a:pt x="12" y="383"/>
                    <a:pt x="12" y="383"/>
                  </a:cubicBezTo>
                  <a:cubicBezTo>
                    <a:pt x="10" y="382"/>
                    <a:pt x="10" y="382"/>
                    <a:pt x="10" y="382"/>
                  </a:cubicBezTo>
                  <a:cubicBezTo>
                    <a:pt x="8" y="381"/>
                    <a:pt x="8" y="381"/>
                    <a:pt x="8" y="381"/>
                  </a:cubicBezTo>
                  <a:cubicBezTo>
                    <a:pt x="8" y="379"/>
                    <a:pt x="8" y="379"/>
                    <a:pt x="8" y="379"/>
                  </a:cubicBezTo>
                  <a:close/>
                  <a:moveTo>
                    <a:pt x="8" y="382"/>
                  </a:moveTo>
                  <a:cubicBezTo>
                    <a:pt x="9" y="382"/>
                    <a:pt x="9" y="382"/>
                    <a:pt x="9" y="382"/>
                  </a:cubicBezTo>
                  <a:cubicBezTo>
                    <a:pt x="10" y="383"/>
                    <a:pt x="10" y="383"/>
                    <a:pt x="10" y="383"/>
                  </a:cubicBezTo>
                  <a:cubicBezTo>
                    <a:pt x="11" y="385"/>
                    <a:pt x="11" y="385"/>
                    <a:pt x="11" y="385"/>
                  </a:cubicBezTo>
                  <a:cubicBezTo>
                    <a:pt x="11" y="387"/>
                    <a:pt x="11" y="387"/>
                    <a:pt x="11" y="387"/>
                  </a:cubicBezTo>
                  <a:cubicBezTo>
                    <a:pt x="9" y="387"/>
                    <a:pt x="9" y="387"/>
                    <a:pt x="9" y="387"/>
                  </a:cubicBezTo>
                  <a:cubicBezTo>
                    <a:pt x="9" y="386"/>
                    <a:pt x="9" y="386"/>
                    <a:pt x="9" y="386"/>
                  </a:cubicBezTo>
                  <a:cubicBezTo>
                    <a:pt x="8" y="385"/>
                    <a:pt x="8" y="385"/>
                    <a:pt x="8" y="385"/>
                  </a:cubicBezTo>
                  <a:cubicBezTo>
                    <a:pt x="8" y="382"/>
                    <a:pt x="8" y="382"/>
                    <a:pt x="8" y="382"/>
                  </a:cubicBezTo>
                  <a:close/>
                  <a:moveTo>
                    <a:pt x="12" y="394"/>
                  </a:moveTo>
                  <a:cubicBezTo>
                    <a:pt x="11" y="394"/>
                    <a:pt x="11" y="394"/>
                    <a:pt x="11" y="394"/>
                  </a:cubicBezTo>
                  <a:cubicBezTo>
                    <a:pt x="11" y="392"/>
                    <a:pt x="11" y="392"/>
                    <a:pt x="11" y="392"/>
                  </a:cubicBezTo>
                  <a:cubicBezTo>
                    <a:pt x="10" y="389"/>
                    <a:pt x="10" y="389"/>
                    <a:pt x="10" y="389"/>
                  </a:cubicBezTo>
                  <a:cubicBezTo>
                    <a:pt x="11" y="388"/>
                    <a:pt x="11" y="388"/>
                    <a:pt x="11" y="388"/>
                  </a:cubicBezTo>
                  <a:cubicBezTo>
                    <a:pt x="12" y="388"/>
                    <a:pt x="12" y="388"/>
                    <a:pt x="12" y="388"/>
                  </a:cubicBezTo>
                  <a:cubicBezTo>
                    <a:pt x="14" y="389"/>
                    <a:pt x="14" y="389"/>
                    <a:pt x="14" y="389"/>
                  </a:cubicBezTo>
                  <a:cubicBezTo>
                    <a:pt x="15" y="391"/>
                    <a:pt x="15" y="391"/>
                    <a:pt x="15" y="391"/>
                  </a:cubicBezTo>
                  <a:cubicBezTo>
                    <a:pt x="14" y="392"/>
                    <a:pt x="14" y="392"/>
                    <a:pt x="14" y="392"/>
                  </a:cubicBezTo>
                  <a:cubicBezTo>
                    <a:pt x="12" y="394"/>
                    <a:pt x="12" y="394"/>
                    <a:pt x="12" y="394"/>
                  </a:cubicBezTo>
                  <a:close/>
                  <a:moveTo>
                    <a:pt x="15" y="402"/>
                  </a:moveTo>
                  <a:cubicBezTo>
                    <a:pt x="13" y="403"/>
                    <a:pt x="13" y="403"/>
                    <a:pt x="13" y="403"/>
                  </a:cubicBezTo>
                  <a:cubicBezTo>
                    <a:pt x="12" y="402"/>
                    <a:pt x="12" y="402"/>
                    <a:pt x="12" y="402"/>
                  </a:cubicBezTo>
                  <a:cubicBezTo>
                    <a:pt x="13" y="401"/>
                    <a:pt x="13" y="401"/>
                    <a:pt x="13" y="401"/>
                  </a:cubicBezTo>
                  <a:cubicBezTo>
                    <a:pt x="12" y="400"/>
                    <a:pt x="12" y="400"/>
                    <a:pt x="12" y="400"/>
                  </a:cubicBezTo>
                  <a:cubicBezTo>
                    <a:pt x="14" y="398"/>
                    <a:pt x="14" y="398"/>
                    <a:pt x="14" y="398"/>
                  </a:cubicBezTo>
                  <a:cubicBezTo>
                    <a:pt x="15" y="400"/>
                    <a:pt x="15" y="400"/>
                    <a:pt x="15" y="400"/>
                  </a:cubicBezTo>
                  <a:cubicBezTo>
                    <a:pt x="15" y="402"/>
                    <a:pt x="15" y="402"/>
                    <a:pt x="15" y="402"/>
                  </a:cubicBezTo>
                  <a:close/>
                  <a:moveTo>
                    <a:pt x="20" y="401"/>
                  </a:moveTo>
                  <a:cubicBezTo>
                    <a:pt x="19" y="403"/>
                    <a:pt x="19" y="403"/>
                    <a:pt x="19" y="403"/>
                  </a:cubicBezTo>
                  <a:cubicBezTo>
                    <a:pt x="18" y="404"/>
                    <a:pt x="18" y="404"/>
                    <a:pt x="18" y="404"/>
                  </a:cubicBezTo>
                  <a:cubicBezTo>
                    <a:pt x="17" y="402"/>
                    <a:pt x="17" y="402"/>
                    <a:pt x="17" y="402"/>
                  </a:cubicBezTo>
                  <a:cubicBezTo>
                    <a:pt x="16" y="400"/>
                    <a:pt x="16" y="400"/>
                    <a:pt x="16" y="400"/>
                  </a:cubicBezTo>
                  <a:cubicBezTo>
                    <a:pt x="14" y="396"/>
                    <a:pt x="14" y="396"/>
                    <a:pt x="14" y="396"/>
                  </a:cubicBezTo>
                  <a:cubicBezTo>
                    <a:pt x="16" y="395"/>
                    <a:pt x="16" y="395"/>
                    <a:pt x="16" y="395"/>
                  </a:cubicBezTo>
                  <a:cubicBezTo>
                    <a:pt x="17" y="394"/>
                    <a:pt x="17" y="394"/>
                    <a:pt x="17" y="394"/>
                  </a:cubicBezTo>
                  <a:cubicBezTo>
                    <a:pt x="18" y="393"/>
                    <a:pt x="18" y="393"/>
                    <a:pt x="18" y="393"/>
                  </a:cubicBezTo>
                  <a:cubicBezTo>
                    <a:pt x="17" y="394"/>
                    <a:pt x="17" y="394"/>
                    <a:pt x="17" y="394"/>
                  </a:cubicBezTo>
                  <a:cubicBezTo>
                    <a:pt x="16" y="394"/>
                    <a:pt x="16" y="394"/>
                    <a:pt x="16" y="394"/>
                  </a:cubicBezTo>
                  <a:cubicBezTo>
                    <a:pt x="16" y="393"/>
                    <a:pt x="16" y="393"/>
                    <a:pt x="16" y="393"/>
                  </a:cubicBezTo>
                  <a:cubicBezTo>
                    <a:pt x="16" y="391"/>
                    <a:pt x="16" y="391"/>
                    <a:pt x="16" y="391"/>
                  </a:cubicBezTo>
                  <a:cubicBezTo>
                    <a:pt x="15" y="390"/>
                    <a:pt x="15" y="390"/>
                    <a:pt x="15" y="390"/>
                  </a:cubicBezTo>
                  <a:cubicBezTo>
                    <a:pt x="15" y="388"/>
                    <a:pt x="15" y="388"/>
                    <a:pt x="15" y="388"/>
                  </a:cubicBezTo>
                  <a:cubicBezTo>
                    <a:pt x="16" y="387"/>
                    <a:pt x="16" y="387"/>
                    <a:pt x="16" y="387"/>
                  </a:cubicBezTo>
                  <a:cubicBezTo>
                    <a:pt x="19" y="387"/>
                    <a:pt x="19" y="387"/>
                    <a:pt x="19" y="387"/>
                  </a:cubicBezTo>
                  <a:cubicBezTo>
                    <a:pt x="20" y="388"/>
                    <a:pt x="20" y="388"/>
                    <a:pt x="20" y="388"/>
                  </a:cubicBezTo>
                  <a:cubicBezTo>
                    <a:pt x="21" y="392"/>
                    <a:pt x="21" y="392"/>
                    <a:pt x="21" y="392"/>
                  </a:cubicBezTo>
                  <a:cubicBezTo>
                    <a:pt x="22" y="394"/>
                    <a:pt x="22" y="394"/>
                    <a:pt x="22" y="394"/>
                  </a:cubicBezTo>
                  <a:cubicBezTo>
                    <a:pt x="23" y="398"/>
                    <a:pt x="23" y="398"/>
                    <a:pt x="23" y="398"/>
                  </a:cubicBezTo>
                  <a:cubicBezTo>
                    <a:pt x="22" y="399"/>
                    <a:pt x="22" y="399"/>
                    <a:pt x="22" y="399"/>
                  </a:cubicBezTo>
                  <a:cubicBezTo>
                    <a:pt x="23" y="402"/>
                    <a:pt x="23" y="402"/>
                    <a:pt x="23" y="402"/>
                  </a:cubicBezTo>
                  <a:cubicBezTo>
                    <a:pt x="23" y="405"/>
                    <a:pt x="23" y="405"/>
                    <a:pt x="23" y="405"/>
                  </a:cubicBezTo>
                  <a:cubicBezTo>
                    <a:pt x="22" y="406"/>
                    <a:pt x="22" y="406"/>
                    <a:pt x="22" y="406"/>
                  </a:cubicBezTo>
                  <a:cubicBezTo>
                    <a:pt x="21" y="405"/>
                    <a:pt x="21" y="405"/>
                    <a:pt x="21" y="405"/>
                  </a:cubicBezTo>
                  <a:cubicBezTo>
                    <a:pt x="20" y="403"/>
                    <a:pt x="20" y="403"/>
                    <a:pt x="20" y="403"/>
                  </a:cubicBezTo>
                  <a:cubicBezTo>
                    <a:pt x="20" y="401"/>
                    <a:pt x="20" y="401"/>
                    <a:pt x="20" y="401"/>
                  </a:cubicBezTo>
                  <a:close/>
                  <a:moveTo>
                    <a:pt x="18" y="412"/>
                  </a:moveTo>
                  <a:cubicBezTo>
                    <a:pt x="18" y="410"/>
                    <a:pt x="18" y="410"/>
                    <a:pt x="18" y="410"/>
                  </a:cubicBezTo>
                  <a:cubicBezTo>
                    <a:pt x="16" y="409"/>
                    <a:pt x="16" y="409"/>
                    <a:pt x="16" y="409"/>
                  </a:cubicBezTo>
                  <a:cubicBezTo>
                    <a:pt x="17" y="408"/>
                    <a:pt x="17" y="408"/>
                    <a:pt x="17" y="408"/>
                  </a:cubicBezTo>
                  <a:cubicBezTo>
                    <a:pt x="17" y="407"/>
                    <a:pt x="17" y="407"/>
                    <a:pt x="17" y="407"/>
                  </a:cubicBezTo>
                  <a:cubicBezTo>
                    <a:pt x="18" y="407"/>
                    <a:pt x="18" y="407"/>
                    <a:pt x="18" y="407"/>
                  </a:cubicBezTo>
                  <a:cubicBezTo>
                    <a:pt x="19" y="407"/>
                    <a:pt x="19" y="407"/>
                    <a:pt x="19" y="407"/>
                  </a:cubicBezTo>
                  <a:cubicBezTo>
                    <a:pt x="21" y="407"/>
                    <a:pt x="21" y="407"/>
                    <a:pt x="21" y="407"/>
                  </a:cubicBezTo>
                  <a:cubicBezTo>
                    <a:pt x="20" y="409"/>
                    <a:pt x="20" y="409"/>
                    <a:pt x="20" y="409"/>
                  </a:cubicBezTo>
                  <a:cubicBezTo>
                    <a:pt x="20" y="411"/>
                    <a:pt x="20" y="411"/>
                    <a:pt x="20" y="411"/>
                  </a:cubicBezTo>
                  <a:cubicBezTo>
                    <a:pt x="19" y="412"/>
                    <a:pt x="19" y="412"/>
                    <a:pt x="19" y="412"/>
                  </a:cubicBezTo>
                  <a:cubicBezTo>
                    <a:pt x="18" y="412"/>
                    <a:pt x="18" y="412"/>
                    <a:pt x="18" y="412"/>
                  </a:cubicBezTo>
                  <a:close/>
                  <a:moveTo>
                    <a:pt x="17" y="415"/>
                  </a:moveTo>
                  <a:cubicBezTo>
                    <a:pt x="17" y="413"/>
                    <a:pt x="17" y="413"/>
                    <a:pt x="17" y="413"/>
                  </a:cubicBezTo>
                  <a:cubicBezTo>
                    <a:pt x="19" y="413"/>
                    <a:pt x="19" y="413"/>
                    <a:pt x="19" y="413"/>
                  </a:cubicBezTo>
                  <a:cubicBezTo>
                    <a:pt x="18" y="414"/>
                    <a:pt x="18" y="414"/>
                    <a:pt x="18" y="414"/>
                  </a:cubicBezTo>
                  <a:cubicBezTo>
                    <a:pt x="17" y="415"/>
                    <a:pt x="17" y="415"/>
                    <a:pt x="17" y="415"/>
                  </a:cubicBezTo>
                  <a:close/>
                  <a:moveTo>
                    <a:pt x="21" y="414"/>
                  </a:moveTo>
                  <a:cubicBezTo>
                    <a:pt x="22" y="415"/>
                    <a:pt x="22" y="415"/>
                    <a:pt x="22" y="415"/>
                  </a:cubicBezTo>
                  <a:cubicBezTo>
                    <a:pt x="22" y="417"/>
                    <a:pt x="22" y="417"/>
                    <a:pt x="22" y="417"/>
                  </a:cubicBezTo>
                  <a:cubicBezTo>
                    <a:pt x="21" y="417"/>
                    <a:pt x="21" y="417"/>
                    <a:pt x="21" y="417"/>
                  </a:cubicBezTo>
                  <a:cubicBezTo>
                    <a:pt x="20" y="415"/>
                    <a:pt x="20" y="415"/>
                    <a:pt x="20" y="415"/>
                  </a:cubicBezTo>
                  <a:cubicBezTo>
                    <a:pt x="21" y="414"/>
                    <a:pt x="21" y="414"/>
                    <a:pt x="21" y="414"/>
                  </a:cubicBezTo>
                  <a:close/>
                  <a:moveTo>
                    <a:pt x="23" y="413"/>
                  </a:moveTo>
                  <a:cubicBezTo>
                    <a:pt x="23" y="412"/>
                    <a:pt x="23" y="412"/>
                    <a:pt x="23" y="412"/>
                  </a:cubicBezTo>
                  <a:cubicBezTo>
                    <a:pt x="24" y="412"/>
                    <a:pt x="24" y="412"/>
                    <a:pt x="24" y="412"/>
                  </a:cubicBezTo>
                  <a:cubicBezTo>
                    <a:pt x="25" y="413"/>
                    <a:pt x="25" y="413"/>
                    <a:pt x="25" y="413"/>
                  </a:cubicBezTo>
                  <a:cubicBezTo>
                    <a:pt x="26" y="413"/>
                    <a:pt x="26" y="413"/>
                    <a:pt x="26" y="413"/>
                  </a:cubicBezTo>
                  <a:cubicBezTo>
                    <a:pt x="28" y="416"/>
                    <a:pt x="28" y="416"/>
                    <a:pt x="28" y="416"/>
                  </a:cubicBezTo>
                  <a:cubicBezTo>
                    <a:pt x="29" y="418"/>
                    <a:pt x="29" y="418"/>
                    <a:pt x="29" y="418"/>
                  </a:cubicBezTo>
                  <a:cubicBezTo>
                    <a:pt x="26" y="416"/>
                    <a:pt x="26" y="416"/>
                    <a:pt x="26" y="416"/>
                  </a:cubicBezTo>
                  <a:cubicBezTo>
                    <a:pt x="24" y="415"/>
                    <a:pt x="24" y="415"/>
                    <a:pt x="24" y="415"/>
                  </a:cubicBezTo>
                  <a:cubicBezTo>
                    <a:pt x="23" y="413"/>
                    <a:pt x="23" y="413"/>
                    <a:pt x="23" y="413"/>
                  </a:cubicBezTo>
                  <a:close/>
                  <a:moveTo>
                    <a:pt x="22" y="416"/>
                  </a:moveTo>
                  <a:cubicBezTo>
                    <a:pt x="23" y="416"/>
                    <a:pt x="23" y="416"/>
                    <a:pt x="23" y="416"/>
                  </a:cubicBezTo>
                  <a:cubicBezTo>
                    <a:pt x="26" y="417"/>
                    <a:pt x="26" y="417"/>
                    <a:pt x="26" y="417"/>
                  </a:cubicBezTo>
                  <a:cubicBezTo>
                    <a:pt x="28" y="420"/>
                    <a:pt x="28" y="420"/>
                    <a:pt x="28" y="420"/>
                  </a:cubicBezTo>
                  <a:cubicBezTo>
                    <a:pt x="27" y="421"/>
                    <a:pt x="27" y="421"/>
                    <a:pt x="27" y="421"/>
                  </a:cubicBezTo>
                  <a:cubicBezTo>
                    <a:pt x="25" y="421"/>
                    <a:pt x="25" y="421"/>
                    <a:pt x="25" y="421"/>
                  </a:cubicBezTo>
                  <a:cubicBezTo>
                    <a:pt x="23" y="419"/>
                    <a:pt x="23" y="419"/>
                    <a:pt x="23" y="419"/>
                  </a:cubicBezTo>
                  <a:cubicBezTo>
                    <a:pt x="22" y="416"/>
                    <a:pt x="22" y="416"/>
                    <a:pt x="22" y="416"/>
                  </a:cubicBezTo>
                  <a:close/>
                  <a:moveTo>
                    <a:pt x="24" y="426"/>
                  </a:moveTo>
                  <a:cubicBezTo>
                    <a:pt x="22" y="427"/>
                    <a:pt x="22" y="427"/>
                    <a:pt x="22" y="427"/>
                  </a:cubicBezTo>
                  <a:cubicBezTo>
                    <a:pt x="21" y="426"/>
                    <a:pt x="21" y="426"/>
                    <a:pt x="21" y="426"/>
                  </a:cubicBezTo>
                  <a:cubicBezTo>
                    <a:pt x="22" y="425"/>
                    <a:pt x="22" y="425"/>
                    <a:pt x="22" y="425"/>
                  </a:cubicBezTo>
                  <a:cubicBezTo>
                    <a:pt x="23" y="423"/>
                    <a:pt x="23" y="423"/>
                    <a:pt x="23" y="423"/>
                  </a:cubicBezTo>
                  <a:cubicBezTo>
                    <a:pt x="22" y="421"/>
                    <a:pt x="22" y="421"/>
                    <a:pt x="22" y="421"/>
                  </a:cubicBezTo>
                  <a:cubicBezTo>
                    <a:pt x="23" y="421"/>
                    <a:pt x="23" y="421"/>
                    <a:pt x="23" y="421"/>
                  </a:cubicBezTo>
                  <a:cubicBezTo>
                    <a:pt x="24" y="422"/>
                    <a:pt x="24" y="422"/>
                    <a:pt x="24" y="422"/>
                  </a:cubicBezTo>
                  <a:cubicBezTo>
                    <a:pt x="26" y="422"/>
                    <a:pt x="26" y="422"/>
                    <a:pt x="26" y="422"/>
                  </a:cubicBezTo>
                  <a:cubicBezTo>
                    <a:pt x="28" y="424"/>
                    <a:pt x="28" y="424"/>
                    <a:pt x="28" y="424"/>
                  </a:cubicBezTo>
                  <a:cubicBezTo>
                    <a:pt x="28" y="425"/>
                    <a:pt x="28" y="425"/>
                    <a:pt x="28" y="425"/>
                  </a:cubicBezTo>
                  <a:cubicBezTo>
                    <a:pt x="27" y="425"/>
                    <a:pt x="27" y="425"/>
                    <a:pt x="27" y="425"/>
                  </a:cubicBezTo>
                  <a:cubicBezTo>
                    <a:pt x="27" y="426"/>
                    <a:pt x="27" y="426"/>
                    <a:pt x="27" y="426"/>
                  </a:cubicBezTo>
                  <a:cubicBezTo>
                    <a:pt x="24" y="426"/>
                    <a:pt x="24" y="426"/>
                    <a:pt x="24" y="426"/>
                  </a:cubicBezTo>
                  <a:close/>
                  <a:moveTo>
                    <a:pt x="27" y="435"/>
                  </a:moveTo>
                  <a:cubicBezTo>
                    <a:pt x="26" y="435"/>
                    <a:pt x="26" y="435"/>
                    <a:pt x="26" y="435"/>
                  </a:cubicBezTo>
                  <a:cubicBezTo>
                    <a:pt x="25" y="434"/>
                    <a:pt x="25" y="434"/>
                    <a:pt x="25" y="434"/>
                  </a:cubicBezTo>
                  <a:cubicBezTo>
                    <a:pt x="24" y="432"/>
                    <a:pt x="24" y="432"/>
                    <a:pt x="24" y="432"/>
                  </a:cubicBezTo>
                  <a:cubicBezTo>
                    <a:pt x="25" y="431"/>
                    <a:pt x="25" y="431"/>
                    <a:pt x="25" y="431"/>
                  </a:cubicBezTo>
                  <a:cubicBezTo>
                    <a:pt x="26" y="431"/>
                    <a:pt x="26" y="431"/>
                    <a:pt x="26" y="431"/>
                  </a:cubicBezTo>
                  <a:cubicBezTo>
                    <a:pt x="25" y="430"/>
                    <a:pt x="25" y="430"/>
                    <a:pt x="25" y="430"/>
                  </a:cubicBezTo>
                  <a:cubicBezTo>
                    <a:pt x="25" y="429"/>
                    <a:pt x="25" y="429"/>
                    <a:pt x="25" y="429"/>
                  </a:cubicBezTo>
                  <a:cubicBezTo>
                    <a:pt x="26" y="429"/>
                    <a:pt x="26" y="429"/>
                    <a:pt x="26" y="429"/>
                  </a:cubicBezTo>
                  <a:cubicBezTo>
                    <a:pt x="27" y="431"/>
                    <a:pt x="27" y="431"/>
                    <a:pt x="27" y="431"/>
                  </a:cubicBezTo>
                  <a:cubicBezTo>
                    <a:pt x="27" y="433"/>
                    <a:pt x="27" y="433"/>
                    <a:pt x="27" y="433"/>
                  </a:cubicBezTo>
                  <a:cubicBezTo>
                    <a:pt x="26" y="433"/>
                    <a:pt x="26" y="433"/>
                    <a:pt x="26" y="433"/>
                  </a:cubicBezTo>
                  <a:cubicBezTo>
                    <a:pt x="27" y="435"/>
                    <a:pt x="27" y="435"/>
                    <a:pt x="27" y="435"/>
                  </a:cubicBezTo>
                  <a:close/>
                  <a:moveTo>
                    <a:pt x="27" y="432"/>
                  </a:moveTo>
                  <a:cubicBezTo>
                    <a:pt x="28" y="430"/>
                    <a:pt x="28" y="430"/>
                    <a:pt x="28" y="430"/>
                  </a:cubicBezTo>
                  <a:cubicBezTo>
                    <a:pt x="28" y="430"/>
                    <a:pt x="28" y="430"/>
                    <a:pt x="28" y="430"/>
                  </a:cubicBezTo>
                  <a:cubicBezTo>
                    <a:pt x="29" y="431"/>
                    <a:pt x="29" y="431"/>
                    <a:pt x="29" y="431"/>
                  </a:cubicBezTo>
                  <a:cubicBezTo>
                    <a:pt x="30" y="432"/>
                    <a:pt x="30" y="432"/>
                    <a:pt x="30" y="432"/>
                  </a:cubicBezTo>
                  <a:cubicBezTo>
                    <a:pt x="30" y="434"/>
                    <a:pt x="30" y="434"/>
                    <a:pt x="30" y="434"/>
                  </a:cubicBezTo>
                  <a:cubicBezTo>
                    <a:pt x="29" y="435"/>
                    <a:pt x="29" y="435"/>
                    <a:pt x="29" y="435"/>
                  </a:cubicBezTo>
                  <a:cubicBezTo>
                    <a:pt x="28" y="434"/>
                    <a:pt x="28" y="434"/>
                    <a:pt x="28" y="434"/>
                  </a:cubicBezTo>
                  <a:cubicBezTo>
                    <a:pt x="28" y="434"/>
                    <a:pt x="28" y="434"/>
                    <a:pt x="28" y="434"/>
                  </a:cubicBezTo>
                  <a:cubicBezTo>
                    <a:pt x="28" y="433"/>
                    <a:pt x="28" y="433"/>
                    <a:pt x="28" y="433"/>
                  </a:cubicBezTo>
                  <a:cubicBezTo>
                    <a:pt x="27" y="432"/>
                    <a:pt x="27" y="432"/>
                    <a:pt x="27" y="432"/>
                  </a:cubicBezTo>
                  <a:close/>
                  <a:moveTo>
                    <a:pt x="31" y="433"/>
                  </a:moveTo>
                  <a:cubicBezTo>
                    <a:pt x="33" y="434"/>
                    <a:pt x="33" y="434"/>
                    <a:pt x="33" y="434"/>
                  </a:cubicBezTo>
                  <a:cubicBezTo>
                    <a:pt x="33" y="435"/>
                    <a:pt x="33" y="435"/>
                    <a:pt x="33" y="435"/>
                  </a:cubicBezTo>
                  <a:cubicBezTo>
                    <a:pt x="33" y="435"/>
                    <a:pt x="33" y="435"/>
                    <a:pt x="33" y="435"/>
                  </a:cubicBezTo>
                  <a:cubicBezTo>
                    <a:pt x="31" y="434"/>
                    <a:pt x="31" y="434"/>
                    <a:pt x="31" y="434"/>
                  </a:cubicBezTo>
                  <a:cubicBezTo>
                    <a:pt x="31" y="433"/>
                    <a:pt x="31" y="433"/>
                    <a:pt x="31" y="433"/>
                  </a:cubicBezTo>
                  <a:close/>
                  <a:moveTo>
                    <a:pt x="30" y="439"/>
                  </a:moveTo>
                  <a:cubicBezTo>
                    <a:pt x="29" y="440"/>
                    <a:pt x="29" y="440"/>
                    <a:pt x="29" y="440"/>
                  </a:cubicBezTo>
                  <a:cubicBezTo>
                    <a:pt x="29" y="439"/>
                    <a:pt x="29" y="439"/>
                    <a:pt x="29" y="439"/>
                  </a:cubicBezTo>
                  <a:cubicBezTo>
                    <a:pt x="30" y="438"/>
                    <a:pt x="30" y="438"/>
                    <a:pt x="30" y="438"/>
                  </a:cubicBezTo>
                  <a:cubicBezTo>
                    <a:pt x="29" y="436"/>
                    <a:pt x="29" y="436"/>
                    <a:pt x="29" y="436"/>
                  </a:cubicBezTo>
                  <a:cubicBezTo>
                    <a:pt x="30" y="436"/>
                    <a:pt x="30" y="436"/>
                    <a:pt x="30" y="436"/>
                  </a:cubicBezTo>
                  <a:cubicBezTo>
                    <a:pt x="31" y="437"/>
                    <a:pt x="31" y="437"/>
                    <a:pt x="31" y="437"/>
                  </a:cubicBezTo>
                  <a:cubicBezTo>
                    <a:pt x="30" y="439"/>
                    <a:pt x="30" y="439"/>
                    <a:pt x="30" y="439"/>
                  </a:cubicBezTo>
                  <a:close/>
                  <a:moveTo>
                    <a:pt x="36" y="434"/>
                  </a:moveTo>
                  <a:cubicBezTo>
                    <a:pt x="33" y="433"/>
                    <a:pt x="33" y="433"/>
                    <a:pt x="33" y="433"/>
                  </a:cubicBezTo>
                  <a:cubicBezTo>
                    <a:pt x="32" y="432"/>
                    <a:pt x="32" y="432"/>
                    <a:pt x="32" y="432"/>
                  </a:cubicBezTo>
                  <a:cubicBezTo>
                    <a:pt x="32" y="429"/>
                    <a:pt x="32" y="429"/>
                    <a:pt x="32" y="429"/>
                  </a:cubicBezTo>
                  <a:cubicBezTo>
                    <a:pt x="33" y="428"/>
                    <a:pt x="33" y="428"/>
                    <a:pt x="33" y="428"/>
                  </a:cubicBezTo>
                  <a:cubicBezTo>
                    <a:pt x="34" y="431"/>
                    <a:pt x="34" y="431"/>
                    <a:pt x="34" y="431"/>
                  </a:cubicBezTo>
                  <a:cubicBezTo>
                    <a:pt x="36" y="433"/>
                    <a:pt x="36" y="433"/>
                    <a:pt x="36" y="433"/>
                  </a:cubicBezTo>
                  <a:cubicBezTo>
                    <a:pt x="37" y="434"/>
                    <a:pt x="37" y="434"/>
                    <a:pt x="37" y="434"/>
                  </a:cubicBezTo>
                  <a:cubicBezTo>
                    <a:pt x="36" y="434"/>
                    <a:pt x="36" y="434"/>
                    <a:pt x="36" y="434"/>
                  </a:cubicBezTo>
                  <a:close/>
                  <a:moveTo>
                    <a:pt x="36" y="437"/>
                  </a:moveTo>
                  <a:cubicBezTo>
                    <a:pt x="34" y="436"/>
                    <a:pt x="34" y="436"/>
                    <a:pt x="34" y="436"/>
                  </a:cubicBezTo>
                  <a:cubicBezTo>
                    <a:pt x="35" y="435"/>
                    <a:pt x="35" y="435"/>
                    <a:pt x="35" y="435"/>
                  </a:cubicBezTo>
                  <a:cubicBezTo>
                    <a:pt x="36" y="435"/>
                    <a:pt x="36" y="435"/>
                    <a:pt x="36" y="435"/>
                  </a:cubicBezTo>
                  <a:cubicBezTo>
                    <a:pt x="36" y="437"/>
                    <a:pt x="36" y="437"/>
                    <a:pt x="36" y="437"/>
                  </a:cubicBezTo>
                  <a:cubicBezTo>
                    <a:pt x="36" y="437"/>
                    <a:pt x="36" y="437"/>
                    <a:pt x="36" y="437"/>
                  </a:cubicBezTo>
                  <a:close/>
                  <a:moveTo>
                    <a:pt x="37" y="441"/>
                  </a:moveTo>
                  <a:cubicBezTo>
                    <a:pt x="34" y="439"/>
                    <a:pt x="34" y="439"/>
                    <a:pt x="34" y="439"/>
                  </a:cubicBezTo>
                  <a:cubicBezTo>
                    <a:pt x="34" y="437"/>
                    <a:pt x="34" y="437"/>
                    <a:pt x="34" y="437"/>
                  </a:cubicBezTo>
                  <a:cubicBezTo>
                    <a:pt x="34" y="437"/>
                    <a:pt x="34" y="437"/>
                    <a:pt x="34" y="437"/>
                  </a:cubicBezTo>
                  <a:cubicBezTo>
                    <a:pt x="37" y="439"/>
                    <a:pt x="37" y="439"/>
                    <a:pt x="37" y="439"/>
                  </a:cubicBezTo>
                  <a:cubicBezTo>
                    <a:pt x="37" y="441"/>
                    <a:pt x="37" y="441"/>
                    <a:pt x="37" y="441"/>
                  </a:cubicBezTo>
                  <a:cubicBezTo>
                    <a:pt x="37" y="441"/>
                    <a:pt x="37" y="441"/>
                    <a:pt x="37" y="441"/>
                  </a:cubicBezTo>
                  <a:close/>
                  <a:moveTo>
                    <a:pt x="39" y="446"/>
                  </a:moveTo>
                  <a:cubicBezTo>
                    <a:pt x="38" y="445"/>
                    <a:pt x="38" y="445"/>
                    <a:pt x="38" y="445"/>
                  </a:cubicBezTo>
                  <a:cubicBezTo>
                    <a:pt x="37" y="444"/>
                    <a:pt x="37" y="444"/>
                    <a:pt x="37" y="444"/>
                  </a:cubicBezTo>
                  <a:cubicBezTo>
                    <a:pt x="37" y="443"/>
                    <a:pt x="37" y="443"/>
                    <a:pt x="37" y="443"/>
                  </a:cubicBezTo>
                  <a:cubicBezTo>
                    <a:pt x="35" y="444"/>
                    <a:pt x="35" y="444"/>
                    <a:pt x="35" y="444"/>
                  </a:cubicBezTo>
                  <a:cubicBezTo>
                    <a:pt x="34" y="443"/>
                    <a:pt x="34" y="443"/>
                    <a:pt x="34" y="443"/>
                  </a:cubicBezTo>
                  <a:cubicBezTo>
                    <a:pt x="35" y="442"/>
                    <a:pt x="35" y="442"/>
                    <a:pt x="35" y="442"/>
                  </a:cubicBezTo>
                  <a:cubicBezTo>
                    <a:pt x="37" y="443"/>
                    <a:pt x="37" y="443"/>
                    <a:pt x="37" y="443"/>
                  </a:cubicBezTo>
                  <a:cubicBezTo>
                    <a:pt x="39" y="442"/>
                    <a:pt x="39" y="442"/>
                    <a:pt x="39" y="442"/>
                  </a:cubicBezTo>
                  <a:cubicBezTo>
                    <a:pt x="40" y="444"/>
                    <a:pt x="40" y="444"/>
                    <a:pt x="40" y="444"/>
                  </a:cubicBezTo>
                  <a:cubicBezTo>
                    <a:pt x="39" y="446"/>
                    <a:pt x="39" y="446"/>
                    <a:pt x="39" y="446"/>
                  </a:cubicBezTo>
                  <a:close/>
                  <a:moveTo>
                    <a:pt x="45" y="456"/>
                  </a:moveTo>
                  <a:cubicBezTo>
                    <a:pt x="42" y="455"/>
                    <a:pt x="42" y="455"/>
                    <a:pt x="42" y="455"/>
                  </a:cubicBezTo>
                  <a:cubicBezTo>
                    <a:pt x="41" y="456"/>
                    <a:pt x="41" y="456"/>
                    <a:pt x="41" y="456"/>
                  </a:cubicBezTo>
                  <a:cubicBezTo>
                    <a:pt x="40" y="456"/>
                    <a:pt x="40" y="456"/>
                    <a:pt x="40" y="456"/>
                  </a:cubicBezTo>
                  <a:cubicBezTo>
                    <a:pt x="39" y="454"/>
                    <a:pt x="39" y="454"/>
                    <a:pt x="39" y="454"/>
                  </a:cubicBezTo>
                  <a:cubicBezTo>
                    <a:pt x="36" y="453"/>
                    <a:pt x="36" y="453"/>
                    <a:pt x="36" y="453"/>
                  </a:cubicBezTo>
                  <a:cubicBezTo>
                    <a:pt x="34" y="453"/>
                    <a:pt x="34" y="453"/>
                    <a:pt x="34" y="453"/>
                  </a:cubicBezTo>
                  <a:cubicBezTo>
                    <a:pt x="33" y="450"/>
                    <a:pt x="33" y="450"/>
                    <a:pt x="33" y="450"/>
                  </a:cubicBezTo>
                  <a:cubicBezTo>
                    <a:pt x="32" y="448"/>
                    <a:pt x="32" y="448"/>
                    <a:pt x="32" y="448"/>
                  </a:cubicBezTo>
                  <a:cubicBezTo>
                    <a:pt x="33" y="447"/>
                    <a:pt x="33" y="447"/>
                    <a:pt x="33" y="447"/>
                  </a:cubicBezTo>
                  <a:cubicBezTo>
                    <a:pt x="34" y="448"/>
                    <a:pt x="34" y="448"/>
                    <a:pt x="34" y="448"/>
                  </a:cubicBezTo>
                  <a:cubicBezTo>
                    <a:pt x="36" y="451"/>
                    <a:pt x="36" y="451"/>
                    <a:pt x="36" y="451"/>
                  </a:cubicBezTo>
                  <a:cubicBezTo>
                    <a:pt x="37" y="451"/>
                    <a:pt x="37" y="451"/>
                    <a:pt x="37" y="451"/>
                  </a:cubicBezTo>
                  <a:cubicBezTo>
                    <a:pt x="39" y="451"/>
                    <a:pt x="39" y="451"/>
                    <a:pt x="39" y="451"/>
                  </a:cubicBezTo>
                  <a:cubicBezTo>
                    <a:pt x="41" y="452"/>
                    <a:pt x="41" y="452"/>
                    <a:pt x="41" y="452"/>
                  </a:cubicBezTo>
                  <a:cubicBezTo>
                    <a:pt x="43" y="453"/>
                    <a:pt x="43" y="453"/>
                    <a:pt x="43" y="453"/>
                  </a:cubicBezTo>
                  <a:cubicBezTo>
                    <a:pt x="45" y="453"/>
                    <a:pt x="45" y="453"/>
                    <a:pt x="45" y="453"/>
                  </a:cubicBezTo>
                  <a:cubicBezTo>
                    <a:pt x="46" y="454"/>
                    <a:pt x="46" y="454"/>
                    <a:pt x="46" y="454"/>
                  </a:cubicBezTo>
                  <a:cubicBezTo>
                    <a:pt x="48" y="455"/>
                    <a:pt x="48" y="455"/>
                    <a:pt x="48" y="455"/>
                  </a:cubicBezTo>
                  <a:cubicBezTo>
                    <a:pt x="49" y="456"/>
                    <a:pt x="49" y="456"/>
                    <a:pt x="49" y="456"/>
                  </a:cubicBezTo>
                  <a:cubicBezTo>
                    <a:pt x="49" y="456"/>
                    <a:pt x="49" y="456"/>
                    <a:pt x="49" y="456"/>
                  </a:cubicBezTo>
                  <a:cubicBezTo>
                    <a:pt x="49" y="457"/>
                    <a:pt x="49" y="457"/>
                    <a:pt x="49" y="457"/>
                  </a:cubicBezTo>
                  <a:cubicBezTo>
                    <a:pt x="47" y="457"/>
                    <a:pt x="47" y="457"/>
                    <a:pt x="47" y="457"/>
                  </a:cubicBezTo>
                  <a:cubicBezTo>
                    <a:pt x="45" y="456"/>
                    <a:pt x="45" y="456"/>
                    <a:pt x="45" y="456"/>
                  </a:cubicBezTo>
                  <a:close/>
                  <a:moveTo>
                    <a:pt x="38" y="457"/>
                  </a:moveTo>
                  <a:cubicBezTo>
                    <a:pt x="38" y="457"/>
                    <a:pt x="40" y="458"/>
                    <a:pt x="40" y="458"/>
                  </a:cubicBezTo>
                  <a:cubicBezTo>
                    <a:pt x="37" y="458"/>
                    <a:pt x="37" y="458"/>
                    <a:pt x="37" y="458"/>
                  </a:cubicBezTo>
                  <a:cubicBezTo>
                    <a:pt x="38" y="457"/>
                    <a:pt x="38" y="457"/>
                    <a:pt x="38" y="457"/>
                  </a:cubicBezTo>
                  <a:close/>
                  <a:moveTo>
                    <a:pt x="53" y="466"/>
                  </a:moveTo>
                  <a:cubicBezTo>
                    <a:pt x="53" y="467"/>
                    <a:pt x="53" y="467"/>
                    <a:pt x="53" y="467"/>
                  </a:cubicBezTo>
                  <a:cubicBezTo>
                    <a:pt x="54" y="466"/>
                    <a:pt x="54" y="466"/>
                    <a:pt x="54" y="466"/>
                  </a:cubicBezTo>
                  <a:cubicBezTo>
                    <a:pt x="53" y="465"/>
                    <a:pt x="53" y="465"/>
                    <a:pt x="53" y="465"/>
                  </a:cubicBezTo>
                  <a:cubicBezTo>
                    <a:pt x="52" y="466"/>
                    <a:pt x="52" y="466"/>
                    <a:pt x="52" y="466"/>
                  </a:cubicBezTo>
                  <a:cubicBezTo>
                    <a:pt x="53" y="466"/>
                    <a:pt x="53" y="466"/>
                    <a:pt x="53" y="466"/>
                  </a:cubicBezTo>
                  <a:close/>
                  <a:moveTo>
                    <a:pt x="58" y="467"/>
                  </a:moveTo>
                  <a:cubicBezTo>
                    <a:pt x="56" y="468"/>
                    <a:pt x="56" y="468"/>
                    <a:pt x="56" y="468"/>
                  </a:cubicBezTo>
                  <a:cubicBezTo>
                    <a:pt x="55" y="467"/>
                    <a:pt x="55" y="467"/>
                    <a:pt x="55" y="467"/>
                  </a:cubicBezTo>
                  <a:cubicBezTo>
                    <a:pt x="55" y="465"/>
                    <a:pt x="55" y="465"/>
                    <a:pt x="55" y="465"/>
                  </a:cubicBezTo>
                  <a:cubicBezTo>
                    <a:pt x="54" y="465"/>
                    <a:pt x="54" y="465"/>
                    <a:pt x="54" y="465"/>
                  </a:cubicBezTo>
                  <a:cubicBezTo>
                    <a:pt x="52" y="465"/>
                    <a:pt x="52" y="465"/>
                    <a:pt x="52" y="465"/>
                  </a:cubicBezTo>
                  <a:cubicBezTo>
                    <a:pt x="50" y="465"/>
                    <a:pt x="50" y="465"/>
                    <a:pt x="50" y="465"/>
                  </a:cubicBezTo>
                  <a:cubicBezTo>
                    <a:pt x="48" y="462"/>
                    <a:pt x="48" y="462"/>
                    <a:pt x="48" y="462"/>
                  </a:cubicBezTo>
                  <a:cubicBezTo>
                    <a:pt x="46" y="462"/>
                    <a:pt x="46" y="462"/>
                    <a:pt x="46" y="462"/>
                  </a:cubicBezTo>
                  <a:cubicBezTo>
                    <a:pt x="45" y="460"/>
                    <a:pt x="45" y="460"/>
                    <a:pt x="45" y="460"/>
                  </a:cubicBezTo>
                  <a:cubicBezTo>
                    <a:pt x="43" y="459"/>
                    <a:pt x="43" y="459"/>
                    <a:pt x="43" y="459"/>
                  </a:cubicBezTo>
                  <a:cubicBezTo>
                    <a:pt x="43" y="458"/>
                    <a:pt x="43" y="458"/>
                    <a:pt x="43" y="458"/>
                  </a:cubicBezTo>
                  <a:cubicBezTo>
                    <a:pt x="44" y="457"/>
                    <a:pt x="44" y="457"/>
                    <a:pt x="44" y="457"/>
                  </a:cubicBezTo>
                  <a:cubicBezTo>
                    <a:pt x="46" y="457"/>
                    <a:pt x="46" y="457"/>
                    <a:pt x="46" y="457"/>
                  </a:cubicBezTo>
                  <a:cubicBezTo>
                    <a:pt x="47" y="458"/>
                    <a:pt x="47" y="458"/>
                    <a:pt x="47" y="458"/>
                  </a:cubicBezTo>
                  <a:cubicBezTo>
                    <a:pt x="48" y="458"/>
                    <a:pt x="48" y="458"/>
                    <a:pt x="48" y="458"/>
                  </a:cubicBezTo>
                  <a:cubicBezTo>
                    <a:pt x="49" y="458"/>
                    <a:pt x="49" y="458"/>
                    <a:pt x="49" y="458"/>
                  </a:cubicBezTo>
                  <a:cubicBezTo>
                    <a:pt x="52" y="458"/>
                    <a:pt x="52" y="458"/>
                    <a:pt x="52" y="458"/>
                  </a:cubicBezTo>
                  <a:cubicBezTo>
                    <a:pt x="54" y="460"/>
                    <a:pt x="54" y="460"/>
                    <a:pt x="54" y="460"/>
                  </a:cubicBezTo>
                  <a:cubicBezTo>
                    <a:pt x="56" y="460"/>
                    <a:pt x="56" y="460"/>
                    <a:pt x="56" y="460"/>
                  </a:cubicBezTo>
                  <a:cubicBezTo>
                    <a:pt x="56" y="461"/>
                    <a:pt x="56" y="461"/>
                    <a:pt x="56" y="461"/>
                  </a:cubicBezTo>
                  <a:cubicBezTo>
                    <a:pt x="58" y="461"/>
                    <a:pt x="58" y="461"/>
                    <a:pt x="58" y="461"/>
                  </a:cubicBezTo>
                  <a:cubicBezTo>
                    <a:pt x="60" y="461"/>
                    <a:pt x="60" y="461"/>
                    <a:pt x="60" y="461"/>
                  </a:cubicBezTo>
                  <a:cubicBezTo>
                    <a:pt x="60" y="463"/>
                    <a:pt x="60" y="463"/>
                    <a:pt x="60" y="463"/>
                  </a:cubicBezTo>
                  <a:cubicBezTo>
                    <a:pt x="59" y="463"/>
                    <a:pt x="59" y="463"/>
                    <a:pt x="59" y="463"/>
                  </a:cubicBezTo>
                  <a:cubicBezTo>
                    <a:pt x="58" y="463"/>
                    <a:pt x="58" y="463"/>
                    <a:pt x="58" y="463"/>
                  </a:cubicBezTo>
                  <a:cubicBezTo>
                    <a:pt x="59" y="464"/>
                    <a:pt x="59" y="464"/>
                    <a:pt x="59" y="464"/>
                  </a:cubicBezTo>
                  <a:cubicBezTo>
                    <a:pt x="59" y="465"/>
                    <a:pt x="59" y="465"/>
                    <a:pt x="59" y="465"/>
                  </a:cubicBezTo>
                  <a:cubicBezTo>
                    <a:pt x="57" y="466"/>
                    <a:pt x="57" y="466"/>
                    <a:pt x="57" y="466"/>
                  </a:cubicBezTo>
                  <a:cubicBezTo>
                    <a:pt x="58" y="467"/>
                    <a:pt x="58" y="467"/>
                    <a:pt x="58" y="467"/>
                  </a:cubicBezTo>
                  <a:close/>
                  <a:moveTo>
                    <a:pt x="60" y="467"/>
                  </a:moveTo>
                  <a:cubicBezTo>
                    <a:pt x="59" y="468"/>
                    <a:pt x="59" y="468"/>
                    <a:pt x="59" y="468"/>
                  </a:cubicBezTo>
                  <a:cubicBezTo>
                    <a:pt x="59" y="469"/>
                    <a:pt x="59" y="469"/>
                    <a:pt x="59" y="469"/>
                  </a:cubicBezTo>
                  <a:cubicBezTo>
                    <a:pt x="61" y="469"/>
                    <a:pt x="61" y="469"/>
                    <a:pt x="61" y="469"/>
                  </a:cubicBezTo>
                  <a:cubicBezTo>
                    <a:pt x="61" y="467"/>
                    <a:pt x="61" y="467"/>
                    <a:pt x="61" y="467"/>
                  </a:cubicBezTo>
                  <a:cubicBezTo>
                    <a:pt x="62" y="467"/>
                    <a:pt x="62" y="467"/>
                    <a:pt x="62" y="467"/>
                  </a:cubicBezTo>
                  <a:cubicBezTo>
                    <a:pt x="61" y="466"/>
                    <a:pt x="61" y="466"/>
                    <a:pt x="61" y="466"/>
                  </a:cubicBezTo>
                  <a:cubicBezTo>
                    <a:pt x="60" y="467"/>
                    <a:pt x="60" y="467"/>
                    <a:pt x="60" y="467"/>
                  </a:cubicBezTo>
                  <a:close/>
                  <a:moveTo>
                    <a:pt x="72" y="465"/>
                  </a:moveTo>
                  <a:cubicBezTo>
                    <a:pt x="71" y="467"/>
                    <a:pt x="71" y="467"/>
                    <a:pt x="71" y="467"/>
                  </a:cubicBezTo>
                  <a:cubicBezTo>
                    <a:pt x="72" y="468"/>
                    <a:pt x="72" y="468"/>
                    <a:pt x="72" y="468"/>
                  </a:cubicBezTo>
                  <a:cubicBezTo>
                    <a:pt x="70" y="469"/>
                    <a:pt x="70" y="469"/>
                    <a:pt x="70" y="469"/>
                  </a:cubicBezTo>
                  <a:cubicBezTo>
                    <a:pt x="69" y="468"/>
                    <a:pt x="69" y="468"/>
                    <a:pt x="69" y="468"/>
                  </a:cubicBezTo>
                  <a:cubicBezTo>
                    <a:pt x="68" y="467"/>
                    <a:pt x="68" y="467"/>
                    <a:pt x="68" y="467"/>
                  </a:cubicBezTo>
                  <a:cubicBezTo>
                    <a:pt x="67" y="468"/>
                    <a:pt x="67" y="468"/>
                    <a:pt x="67" y="468"/>
                  </a:cubicBezTo>
                  <a:cubicBezTo>
                    <a:pt x="66" y="467"/>
                    <a:pt x="66" y="467"/>
                    <a:pt x="66" y="467"/>
                  </a:cubicBezTo>
                  <a:cubicBezTo>
                    <a:pt x="64" y="467"/>
                    <a:pt x="64" y="467"/>
                    <a:pt x="64" y="467"/>
                  </a:cubicBezTo>
                  <a:cubicBezTo>
                    <a:pt x="63" y="467"/>
                    <a:pt x="63" y="467"/>
                    <a:pt x="63" y="467"/>
                  </a:cubicBezTo>
                  <a:cubicBezTo>
                    <a:pt x="62" y="466"/>
                    <a:pt x="62" y="466"/>
                    <a:pt x="62" y="466"/>
                  </a:cubicBezTo>
                  <a:cubicBezTo>
                    <a:pt x="61" y="465"/>
                    <a:pt x="61" y="465"/>
                    <a:pt x="61" y="465"/>
                  </a:cubicBezTo>
                  <a:cubicBezTo>
                    <a:pt x="61" y="464"/>
                    <a:pt x="61" y="464"/>
                    <a:pt x="61" y="464"/>
                  </a:cubicBezTo>
                  <a:cubicBezTo>
                    <a:pt x="64" y="464"/>
                    <a:pt x="64" y="464"/>
                    <a:pt x="64" y="464"/>
                  </a:cubicBezTo>
                  <a:cubicBezTo>
                    <a:pt x="65" y="463"/>
                    <a:pt x="65" y="463"/>
                    <a:pt x="65" y="463"/>
                  </a:cubicBezTo>
                  <a:cubicBezTo>
                    <a:pt x="68" y="464"/>
                    <a:pt x="68" y="464"/>
                    <a:pt x="68" y="464"/>
                  </a:cubicBezTo>
                  <a:cubicBezTo>
                    <a:pt x="69" y="466"/>
                    <a:pt x="69" y="466"/>
                    <a:pt x="69" y="466"/>
                  </a:cubicBezTo>
                  <a:cubicBezTo>
                    <a:pt x="70" y="465"/>
                    <a:pt x="70" y="465"/>
                    <a:pt x="70" y="465"/>
                  </a:cubicBezTo>
                  <a:cubicBezTo>
                    <a:pt x="71" y="464"/>
                    <a:pt x="71" y="464"/>
                    <a:pt x="71" y="464"/>
                  </a:cubicBezTo>
                  <a:cubicBezTo>
                    <a:pt x="72" y="465"/>
                    <a:pt x="72" y="465"/>
                    <a:pt x="72" y="465"/>
                  </a:cubicBezTo>
                  <a:close/>
                  <a:moveTo>
                    <a:pt x="78" y="464"/>
                  </a:moveTo>
                  <a:cubicBezTo>
                    <a:pt x="75" y="463"/>
                    <a:pt x="75" y="463"/>
                    <a:pt x="75" y="463"/>
                  </a:cubicBezTo>
                  <a:cubicBezTo>
                    <a:pt x="77" y="461"/>
                    <a:pt x="77" y="461"/>
                    <a:pt x="77" y="461"/>
                  </a:cubicBezTo>
                  <a:cubicBezTo>
                    <a:pt x="76" y="460"/>
                    <a:pt x="76" y="460"/>
                    <a:pt x="76" y="460"/>
                  </a:cubicBezTo>
                  <a:cubicBezTo>
                    <a:pt x="76" y="459"/>
                    <a:pt x="76" y="459"/>
                    <a:pt x="76" y="459"/>
                  </a:cubicBezTo>
                  <a:cubicBezTo>
                    <a:pt x="75" y="457"/>
                    <a:pt x="75" y="457"/>
                    <a:pt x="75" y="457"/>
                  </a:cubicBezTo>
                  <a:cubicBezTo>
                    <a:pt x="74" y="455"/>
                    <a:pt x="74" y="455"/>
                    <a:pt x="74" y="455"/>
                  </a:cubicBezTo>
                  <a:cubicBezTo>
                    <a:pt x="73" y="454"/>
                    <a:pt x="73" y="454"/>
                    <a:pt x="73" y="454"/>
                  </a:cubicBezTo>
                  <a:cubicBezTo>
                    <a:pt x="73" y="457"/>
                    <a:pt x="73" y="457"/>
                    <a:pt x="73" y="457"/>
                  </a:cubicBezTo>
                  <a:cubicBezTo>
                    <a:pt x="72" y="458"/>
                    <a:pt x="72" y="458"/>
                    <a:pt x="72" y="458"/>
                  </a:cubicBezTo>
                  <a:cubicBezTo>
                    <a:pt x="73" y="460"/>
                    <a:pt x="73" y="460"/>
                    <a:pt x="73" y="460"/>
                  </a:cubicBezTo>
                  <a:cubicBezTo>
                    <a:pt x="72" y="461"/>
                    <a:pt x="72" y="461"/>
                    <a:pt x="72" y="461"/>
                  </a:cubicBezTo>
                  <a:cubicBezTo>
                    <a:pt x="72" y="463"/>
                    <a:pt x="72" y="463"/>
                    <a:pt x="72" y="463"/>
                  </a:cubicBezTo>
                  <a:cubicBezTo>
                    <a:pt x="74" y="464"/>
                    <a:pt x="74" y="464"/>
                    <a:pt x="74" y="464"/>
                  </a:cubicBezTo>
                  <a:cubicBezTo>
                    <a:pt x="76" y="465"/>
                    <a:pt x="76" y="465"/>
                    <a:pt x="76" y="465"/>
                  </a:cubicBezTo>
                  <a:cubicBezTo>
                    <a:pt x="77" y="465"/>
                    <a:pt x="77" y="465"/>
                    <a:pt x="77" y="465"/>
                  </a:cubicBezTo>
                  <a:cubicBezTo>
                    <a:pt x="78" y="464"/>
                    <a:pt x="78" y="464"/>
                    <a:pt x="78" y="464"/>
                  </a:cubicBezTo>
                  <a:close/>
                  <a:moveTo>
                    <a:pt x="70" y="480"/>
                  </a:moveTo>
                  <a:cubicBezTo>
                    <a:pt x="72" y="479"/>
                    <a:pt x="72" y="479"/>
                    <a:pt x="72" y="479"/>
                  </a:cubicBezTo>
                  <a:cubicBezTo>
                    <a:pt x="73" y="480"/>
                    <a:pt x="73" y="480"/>
                    <a:pt x="73" y="480"/>
                  </a:cubicBezTo>
                  <a:cubicBezTo>
                    <a:pt x="71" y="481"/>
                    <a:pt x="71" y="481"/>
                    <a:pt x="71" y="481"/>
                  </a:cubicBezTo>
                  <a:cubicBezTo>
                    <a:pt x="70" y="480"/>
                    <a:pt x="70" y="480"/>
                    <a:pt x="70" y="480"/>
                  </a:cubicBezTo>
                  <a:close/>
                  <a:moveTo>
                    <a:pt x="71" y="478"/>
                  </a:moveTo>
                  <a:cubicBezTo>
                    <a:pt x="70" y="477"/>
                    <a:pt x="70" y="477"/>
                    <a:pt x="70" y="477"/>
                  </a:cubicBezTo>
                  <a:cubicBezTo>
                    <a:pt x="71" y="476"/>
                    <a:pt x="71" y="476"/>
                    <a:pt x="71" y="476"/>
                  </a:cubicBezTo>
                  <a:cubicBezTo>
                    <a:pt x="72" y="477"/>
                    <a:pt x="72" y="477"/>
                    <a:pt x="72" y="477"/>
                  </a:cubicBezTo>
                  <a:cubicBezTo>
                    <a:pt x="72" y="478"/>
                    <a:pt x="72" y="478"/>
                    <a:pt x="72" y="478"/>
                  </a:cubicBezTo>
                  <a:cubicBezTo>
                    <a:pt x="71" y="478"/>
                    <a:pt x="71" y="478"/>
                    <a:pt x="71" y="478"/>
                  </a:cubicBezTo>
                  <a:close/>
                  <a:moveTo>
                    <a:pt x="111" y="489"/>
                  </a:moveTo>
                  <a:cubicBezTo>
                    <a:pt x="110" y="488"/>
                    <a:pt x="110" y="488"/>
                    <a:pt x="110" y="488"/>
                  </a:cubicBezTo>
                  <a:cubicBezTo>
                    <a:pt x="111" y="486"/>
                    <a:pt x="111" y="486"/>
                    <a:pt x="111" y="486"/>
                  </a:cubicBezTo>
                  <a:cubicBezTo>
                    <a:pt x="111" y="485"/>
                    <a:pt x="111" y="485"/>
                    <a:pt x="111" y="485"/>
                  </a:cubicBezTo>
                  <a:cubicBezTo>
                    <a:pt x="112" y="485"/>
                    <a:pt x="112" y="485"/>
                    <a:pt x="112" y="485"/>
                  </a:cubicBezTo>
                  <a:cubicBezTo>
                    <a:pt x="112" y="487"/>
                    <a:pt x="112" y="487"/>
                    <a:pt x="112" y="487"/>
                  </a:cubicBezTo>
                  <a:cubicBezTo>
                    <a:pt x="112" y="489"/>
                    <a:pt x="112" y="489"/>
                    <a:pt x="112" y="489"/>
                  </a:cubicBezTo>
                  <a:cubicBezTo>
                    <a:pt x="111" y="489"/>
                    <a:pt x="111" y="489"/>
                    <a:pt x="111" y="489"/>
                  </a:cubicBezTo>
                  <a:close/>
                  <a:moveTo>
                    <a:pt x="85" y="478"/>
                  </a:moveTo>
                  <a:cubicBezTo>
                    <a:pt x="87" y="478"/>
                    <a:pt x="87" y="478"/>
                    <a:pt x="87" y="478"/>
                  </a:cubicBezTo>
                  <a:cubicBezTo>
                    <a:pt x="89" y="478"/>
                    <a:pt x="89" y="478"/>
                    <a:pt x="89" y="478"/>
                  </a:cubicBezTo>
                  <a:cubicBezTo>
                    <a:pt x="90" y="477"/>
                    <a:pt x="90" y="477"/>
                    <a:pt x="90" y="477"/>
                  </a:cubicBezTo>
                  <a:cubicBezTo>
                    <a:pt x="92" y="478"/>
                    <a:pt x="92" y="478"/>
                    <a:pt x="92" y="478"/>
                  </a:cubicBezTo>
                  <a:cubicBezTo>
                    <a:pt x="97" y="477"/>
                    <a:pt x="97" y="477"/>
                    <a:pt x="97" y="477"/>
                  </a:cubicBezTo>
                  <a:cubicBezTo>
                    <a:pt x="100" y="475"/>
                    <a:pt x="100" y="475"/>
                    <a:pt x="100" y="475"/>
                  </a:cubicBezTo>
                  <a:cubicBezTo>
                    <a:pt x="103" y="476"/>
                    <a:pt x="103" y="476"/>
                    <a:pt x="103" y="476"/>
                  </a:cubicBezTo>
                  <a:cubicBezTo>
                    <a:pt x="105" y="475"/>
                    <a:pt x="105" y="475"/>
                    <a:pt x="105" y="475"/>
                  </a:cubicBezTo>
                  <a:cubicBezTo>
                    <a:pt x="108" y="475"/>
                    <a:pt x="108" y="475"/>
                    <a:pt x="108" y="475"/>
                  </a:cubicBezTo>
                  <a:cubicBezTo>
                    <a:pt x="110" y="476"/>
                    <a:pt x="110" y="476"/>
                    <a:pt x="110" y="476"/>
                  </a:cubicBezTo>
                  <a:cubicBezTo>
                    <a:pt x="111" y="478"/>
                    <a:pt x="111" y="478"/>
                    <a:pt x="111" y="478"/>
                  </a:cubicBezTo>
                  <a:cubicBezTo>
                    <a:pt x="112" y="479"/>
                    <a:pt x="112" y="479"/>
                    <a:pt x="112" y="479"/>
                  </a:cubicBezTo>
                  <a:cubicBezTo>
                    <a:pt x="111" y="480"/>
                    <a:pt x="111" y="480"/>
                    <a:pt x="111" y="480"/>
                  </a:cubicBezTo>
                  <a:cubicBezTo>
                    <a:pt x="109" y="481"/>
                    <a:pt x="109" y="481"/>
                    <a:pt x="109" y="481"/>
                  </a:cubicBezTo>
                  <a:cubicBezTo>
                    <a:pt x="108" y="480"/>
                    <a:pt x="108" y="480"/>
                    <a:pt x="108" y="480"/>
                  </a:cubicBezTo>
                  <a:cubicBezTo>
                    <a:pt x="107" y="479"/>
                    <a:pt x="107" y="479"/>
                    <a:pt x="107" y="479"/>
                  </a:cubicBezTo>
                  <a:cubicBezTo>
                    <a:pt x="105" y="480"/>
                    <a:pt x="105" y="480"/>
                    <a:pt x="105" y="480"/>
                  </a:cubicBezTo>
                  <a:cubicBezTo>
                    <a:pt x="103" y="481"/>
                    <a:pt x="103" y="481"/>
                    <a:pt x="103" y="481"/>
                  </a:cubicBezTo>
                  <a:cubicBezTo>
                    <a:pt x="102" y="479"/>
                    <a:pt x="102" y="479"/>
                    <a:pt x="102" y="479"/>
                  </a:cubicBezTo>
                  <a:cubicBezTo>
                    <a:pt x="101" y="477"/>
                    <a:pt x="101" y="477"/>
                    <a:pt x="101" y="477"/>
                  </a:cubicBezTo>
                  <a:cubicBezTo>
                    <a:pt x="99" y="477"/>
                    <a:pt x="99" y="477"/>
                    <a:pt x="99" y="477"/>
                  </a:cubicBezTo>
                  <a:cubicBezTo>
                    <a:pt x="98" y="479"/>
                    <a:pt x="98" y="479"/>
                    <a:pt x="98" y="479"/>
                  </a:cubicBezTo>
                  <a:cubicBezTo>
                    <a:pt x="97" y="479"/>
                    <a:pt x="97" y="479"/>
                    <a:pt x="97" y="479"/>
                  </a:cubicBezTo>
                  <a:cubicBezTo>
                    <a:pt x="94" y="479"/>
                    <a:pt x="94" y="479"/>
                    <a:pt x="94" y="479"/>
                  </a:cubicBezTo>
                  <a:cubicBezTo>
                    <a:pt x="96" y="481"/>
                    <a:pt x="96" y="481"/>
                    <a:pt x="96" y="481"/>
                  </a:cubicBezTo>
                  <a:cubicBezTo>
                    <a:pt x="97" y="481"/>
                    <a:pt x="97" y="481"/>
                    <a:pt x="97" y="481"/>
                  </a:cubicBezTo>
                  <a:cubicBezTo>
                    <a:pt x="99" y="481"/>
                    <a:pt x="99" y="481"/>
                    <a:pt x="99" y="481"/>
                  </a:cubicBezTo>
                  <a:cubicBezTo>
                    <a:pt x="100" y="482"/>
                    <a:pt x="100" y="482"/>
                    <a:pt x="100" y="482"/>
                  </a:cubicBezTo>
                  <a:cubicBezTo>
                    <a:pt x="99" y="483"/>
                    <a:pt x="99" y="483"/>
                    <a:pt x="99" y="483"/>
                  </a:cubicBezTo>
                  <a:cubicBezTo>
                    <a:pt x="101" y="483"/>
                    <a:pt x="101" y="483"/>
                    <a:pt x="101" y="483"/>
                  </a:cubicBezTo>
                  <a:cubicBezTo>
                    <a:pt x="103" y="485"/>
                    <a:pt x="103" y="485"/>
                    <a:pt x="103" y="485"/>
                  </a:cubicBezTo>
                  <a:cubicBezTo>
                    <a:pt x="103" y="487"/>
                    <a:pt x="103" y="487"/>
                    <a:pt x="103" y="487"/>
                  </a:cubicBezTo>
                  <a:cubicBezTo>
                    <a:pt x="102" y="487"/>
                    <a:pt x="102" y="487"/>
                    <a:pt x="102" y="487"/>
                  </a:cubicBezTo>
                  <a:cubicBezTo>
                    <a:pt x="100" y="485"/>
                    <a:pt x="100" y="485"/>
                    <a:pt x="100" y="485"/>
                  </a:cubicBezTo>
                  <a:cubicBezTo>
                    <a:pt x="99" y="484"/>
                    <a:pt x="99" y="484"/>
                    <a:pt x="99" y="484"/>
                  </a:cubicBezTo>
                  <a:cubicBezTo>
                    <a:pt x="97" y="485"/>
                    <a:pt x="97" y="485"/>
                    <a:pt x="97" y="485"/>
                  </a:cubicBezTo>
                  <a:cubicBezTo>
                    <a:pt x="95" y="484"/>
                    <a:pt x="95" y="484"/>
                    <a:pt x="95" y="484"/>
                  </a:cubicBezTo>
                  <a:cubicBezTo>
                    <a:pt x="95" y="482"/>
                    <a:pt x="95" y="482"/>
                    <a:pt x="95" y="482"/>
                  </a:cubicBezTo>
                  <a:cubicBezTo>
                    <a:pt x="93" y="482"/>
                    <a:pt x="93" y="482"/>
                    <a:pt x="93" y="482"/>
                  </a:cubicBezTo>
                  <a:cubicBezTo>
                    <a:pt x="92" y="483"/>
                    <a:pt x="92" y="483"/>
                    <a:pt x="92" y="483"/>
                  </a:cubicBezTo>
                  <a:cubicBezTo>
                    <a:pt x="94" y="484"/>
                    <a:pt x="94" y="484"/>
                    <a:pt x="94" y="484"/>
                  </a:cubicBezTo>
                  <a:cubicBezTo>
                    <a:pt x="94" y="486"/>
                    <a:pt x="94" y="486"/>
                    <a:pt x="94" y="486"/>
                  </a:cubicBezTo>
                  <a:cubicBezTo>
                    <a:pt x="93" y="486"/>
                    <a:pt x="93" y="486"/>
                    <a:pt x="93" y="486"/>
                  </a:cubicBezTo>
                  <a:cubicBezTo>
                    <a:pt x="90" y="485"/>
                    <a:pt x="90" y="485"/>
                    <a:pt x="90" y="485"/>
                  </a:cubicBezTo>
                  <a:cubicBezTo>
                    <a:pt x="89" y="485"/>
                    <a:pt x="89" y="485"/>
                    <a:pt x="89" y="485"/>
                  </a:cubicBezTo>
                  <a:cubicBezTo>
                    <a:pt x="89" y="484"/>
                    <a:pt x="89" y="484"/>
                    <a:pt x="89" y="484"/>
                  </a:cubicBezTo>
                  <a:cubicBezTo>
                    <a:pt x="87" y="484"/>
                    <a:pt x="87" y="484"/>
                    <a:pt x="87" y="484"/>
                  </a:cubicBezTo>
                  <a:cubicBezTo>
                    <a:pt x="88" y="482"/>
                    <a:pt x="88" y="482"/>
                    <a:pt x="88" y="482"/>
                  </a:cubicBezTo>
                  <a:cubicBezTo>
                    <a:pt x="86" y="484"/>
                    <a:pt x="86" y="484"/>
                    <a:pt x="86" y="484"/>
                  </a:cubicBezTo>
                  <a:cubicBezTo>
                    <a:pt x="85" y="482"/>
                    <a:pt x="85" y="482"/>
                    <a:pt x="85" y="482"/>
                  </a:cubicBezTo>
                  <a:cubicBezTo>
                    <a:pt x="85" y="481"/>
                    <a:pt x="85" y="481"/>
                    <a:pt x="85" y="481"/>
                  </a:cubicBezTo>
                  <a:cubicBezTo>
                    <a:pt x="86" y="481"/>
                    <a:pt x="86" y="481"/>
                    <a:pt x="86" y="481"/>
                  </a:cubicBezTo>
                  <a:cubicBezTo>
                    <a:pt x="89" y="480"/>
                    <a:pt x="89" y="480"/>
                    <a:pt x="89" y="480"/>
                  </a:cubicBezTo>
                  <a:cubicBezTo>
                    <a:pt x="88" y="479"/>
                    <a:pt x="88" y="479"/>
                    <a:pt x="88" y="479"/>
                  </a:cubicBezTo>
                  <a:cubicBezTo>
                    <a:pt x="87" y="479"/>
                    <a:pt x="87" y="479"/>
                    <a:pt x="87" y="479"/>
                  </a:cubicBezTo>
                  <a:lnTo>
                    <a:pt x="85" y="478"/>
                  </a:lnTo>
                  <a:close/>
                </a:path>
              </a:pathLst>
            </a:custGeom>
            <a:solidFill>
              <a:srgbClr val="E4E4E4"/>
            </a:solidFill>
            <a:ln cap="flat" cmpd="sng" w="12700">
              <a:solidFill>
                <a:schemeClr val="lt1"/>
              </a:solidFill>
              <a:prstDash val="solid"/>
              <a:round/>
              <a:headEnd len="sm" w="sm" type="none"/>
              <a:tailEnd len="sm" w="sm" type="none"/>
            </a:ln>
            <a:effectLst>
              <a:outerShdw blurRad="190500" rotWithShape="0" algn="ctr">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0" name="Google Shape;480;p32"/>
            <p:cNvSpPr/>
            <p:nvPr/>
          </p:nvSpPr>
          <p:spPr>
            <a:xfrm>
              <a:off x="3446185" y="2342696"/>
              <a:ext cx="24268" cy="61772"/>
            </a:xfrm>
            <a:custGeom>
              <a:rect b="b" l="l" r="r" t="t"/>
              <a:pathLst>
                <a:path extrusionOk="0" h="28" w="11">
                  <a:moveTo>
                    <a:pt x="8" y="16"/>
                  </a:moveTo>
                  <a:lnTo>
                    <a:pt x="4" y="24"/>
                  </a:lnTo>
                  <a:lnTo>
                    <a:pt x="4" y="28"/>
                  </a:lnTo>
                  <a:lnTo>
                    <a:pt x="8" y="28"/>
                  </a:lnTo>
                  <a:lnTo>
                    <a:pt x="11" y="24"/>
                  </a:lnTo>
                  <a:lnTo>
                    <a:pt x="8" y="16"/>
                  </a:lnTo>
                  <a:lnTo>
                    <a:pt x="8" y="16"/>
                  </a:lnTo>
                  <a:close/>
                  <a:moveTo>
                    <a:pt x="0" y="0"/>
                  </a:moveTo>
                  <a:lnTo>
                    <a:pt x="8" y="2"/>
                  </a:lnTo>
                  <a:lnTo>
                    <a:pt x="11" y="8"/>
                  </a:lnTo>
                  <a:lnTo>
                    <a:pt x="11" y="12"/>
                  </a:lnTo>
                  <a:lnTo>
                    <a:pt x="8" y="10"/>
                  </a:lnTo>
                  <a:lnTo>
                    <a:pt x="4" y="10"/>
                  </a:lnTo>
                  <a:lnTo>
                    <a:pt x="6" y="8"/>
                  </a:lnTo>
                  <a:lnTo>
                    <a:pt x="0" y="2"/>
                  </a:lnTo>
                  <a:lnTo>
                    <a:pt x="0" y="0"/>
                  </a:lnTo>
                  <a:close/>
                </a:path>
              </a:pathLst>
            </a:custGeom>
            <a:solidFill>
              <a:srgbClr val="E4E4E4"/>
            </a:solidFill>
            <a:ln cap="flat" cmpd="sng" w="12700">
              <a:solidFill>
                <a:schemeClr val="lt1"/>
              </a:solidFill>
              <a:prstDash val="solid"/>
              <a:round/>
              <a:headEnd len="sm" w="sm" type="none"/>
              <a:tailEnd len="sm" w="sm" type="none"/>
            </a:ln>
            <a:effectLst>
              <a:outerShdw blurRad="190500" rotWithShape="0" algn="ctr">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1" name="Google Shape;481;p32"/>
            <p:cNvSpPr/>
            <p:nvPr/>
          </p:nvSpPr>
          <p:spPr>
            <a:xfrm>
              <a:off x="3523401" y="2413293"/>
              <a:ext cx="17649" cy="17649"/>
            </a:xfrm>
            <a:custGeom>
              <a:rect b="b" l="l" r="r" t="t"/>
              <a:pathLst>
                <a:path extrusionOk="0" h="8" w="8">
                  <a:moveTo>
                    <a:pt x="4" y="0"/>
                  </a:moveTo>
                  <a:lnTo>
                    <a:pt x="0" y="4"/>
                  </a:lnTo>
                  <a:lnTo>
                    <a:pt x="4" y="8"/>
                  </a:lnTo>
                  <a:lnTo>
                    <a:pt x="8" y="8"/>
                  </a:lnTo>
                  <a:lnTo>
                    <a:pt x="8" y="4"/>
                  </a:lnTo>
                  <a:lnTo>
                    <a:pt x="4" y="0"/>
                  </a:lnTo>
                  <a:close/>
                </a:path>
              </a:pathLst>
            </a:custGeom>
            <a:solidFill>
              <a:srgbClr val="E4E4E4"/>
            </a:solidFill>
            <a:ln cap="flat" cmpd="sng" w="12700">
              <a:solidFill>
                <a:schemeClr val="lt1"/>
              </a:solidFill>
              <a:prstDash val="solid"/>
              <a:round/>
              <a:headEnd len="sm" w="sm" type="none"/>
              <a:tailEnd len="sm" w="sm" type="none"/>
            </a:ln>
            <a:effectLst>
              <a:outerShdw blurRad="190500" rotWithShape="0" algn="ctr">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82" name="Google Shape;482;p32"/>
            <p:cNvSpPr/>
            <p:nvPr/>
          </p:nvSpPr>
          <p:spPr>
            <a:xfrm>
              <a:off x="3424123" y="2413293"/>
              <a:ext cx="30886" cy="66185"/>
            </a:xfrm>
            <a:custGeom>
              <a:rect b="b" l="l" r="r" t="t"/>
              <a:pathLst>
                <a:path extrusionOk="0" h="15" w="7">
                  <a:moveTo>
                    <a:pt x="4" y="13"/>
                  </a:moveTo>
                  <a:cubicBezTo>
                    <a:pt x="3" y="12"/>
                    <a:pt x="3" y="12"/>
                    <a:pt x="3" y="12"/>
                  </a:cubicBezTo>
                  <a:cubicBezTo>
                    <a:pt x="1" y="13"/>
                    <a:pt x="1" y="13"/>
                    <a:pt x="1" y="13"/>
                  </a:cubicBezTo>
                  <a:cubicBezTo>
                    <a:pt x="0" y="15"/>
                    <a:pt x="0" y="15"/>
                    <a:pt x="0" y="15"/>
                  </a:cubicBezTo>
                  <a:cubicBezTo>
                    <a:pt x="3" y="15"/>
                    <a:pt x="3" y="15"/>
                    <a:pt x="3" y="15"/>
                  </a:cubicBezTo>
                  <a:cubicBezTo>
                    <a:pt x="4" y="13"/>
                    <a:pt x="4" y="13"/>
                    <a:pt x="4" y="13"/>
                  </a:cubicBezTo>
                  <a:close/>
                  <a:moveTo>
                    <a:pt x="5" y="9"/>
                  </a:moveTo>
                  <a:cubicBezTo>
                    <a:pt x="6" y="11"/>
                    <a:pt x="6" y="11"/>
                    <a:pt x="6" y="11"/>
                  </a:cubicBezTo>
                  <a:cubicBezTo>
                    <a:pt x="4" y="11"/>
                    <a:pt x="4" y="11"/>
                    <a:pt x="4" y="11"/>
                  </a:cubicBezTo>
                  <a:cubicBezTo>
                    <a:pt x="4" y="11"/>
                    <a:pt x="5" y="9"/>
                    <a:pt x="5" y="9"/>
                  </a:cubicBezTo>
                  <a:close/>
                  <a:moveTo>
                    <a:pt x="7" y="0"/>
                  </a:moveTo>
                  <a:cubicBezTo>
                    <a:pt x="7" y="2"/>
                    <a:pt x="7" y="2"/>
                    <a:pt x="7" y="2"/>
                  </a:cubicBezTo>
                  <a:cubicBezTo>
                    <a:pt x="6" y="5"/>
                    <a:pt x="6" y="5"/>
                    <a:pt x="6" y="5"/>
                  </a:cubicBezTo>
                  <a:lnTo>
                    <a:pt x="7" y="0"/>
                  </a:lnTo>
                  <a:close/>
                </a:path>
              </a:pathLst>
            </a:custGeom>
            <a:solidFill>
              <a:srgbClr val="E4E4E4"/>
            </a:solidFill>
            <a:ln cap="flat" cmpd="sng" w="12700">
              <a:solidFill>
                <a:schemeClr val="lt1"/>
              </a:solidFill>
              <a:prstDash val="solid"/>
              <a:round/>
              <a:headEnd len="sm" w="sm" type="none"/>
              <a:tailEnd len="sm" w="sm" type="none"/>
            </a:ln>
            <a:effectLst>
              <a:outerShdw blurRad="190500" rotWithShape="0" algn="ctr">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483" name="Google Shape;483;p32"/>
          <p:cNvSpPr/>
          <p:nvPr/>
        </p:nvSpPr>
        <p:spPr>
          <a:xfrm flipH="1" rot="-5400000">
            <a:off x="10799625" y="99423"/>
            <a:ext cx="653134" cy="2125270"/>
          </a:xfrm>
          <a:prstGeom prst="round2SameRect">
            <a:avLst>
              <a:gd fmla="val 50000" name="adj1"/>
              <a:gd fmla="val 0" name="adj2"/>
            </a:avLst>
          </a:prstGeom>
          <a:solidFill>
            <a:srgbClr val="FFFFFF">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84" name="Google Shape;484;p32"/>
          <p:cNvPicPr preferRelativeResize="0"/>
          <p:nvPr/>
        </p:nvPicPr>
        <p:blipFill rotWithShape="1">
          <a:blip r:embed="rId3">
            <a:alphaModFix/>
          </a:blip>
          <a:srcRect b="0" l="0" r="0" t="0"/>
          <a:stretch/>
        </p:blipFill>
        <p:spPr>
          <a:xfrm>
            <a:off x="11308542" y="925405"/>
            <a:ext cx="473304" cy="473304"/>
          </a:xfrm>
          <a:prstGeom prst="ellipse">
            <a:avLst/>
          </a:prstGeom>
          <a:noFill/>
          <a:ln cap="rnd" cmpd="sng" w="28575">
            <a:solidFill>
              <a:schemeClr val="lt1"/>
            </a:solidFill>
            <a:prstDash val="solid"/>
            <a:round/>
            <a:headEnd len="sm" w="sm" type="none"/>
            <a:tailEnd len="sm" w="sm" type="none"/>
          </a:ln>
          <a:effectLst>
            <a:outerShdw blurRad="139700" rotWithShape="0" algn="ctr">
              <a:srgbClr val="215B6B">
                <a:alpha val="40000"/>
              </a:srgbClr>
            </a:outerShdw>
          </a:effectLst>
        </p:spPr>
      </p:pic>
      <p:pic>
        <p:nvPicPr>
          <p:cNvPr id="485" name="Google Shape;485;p32"/>
          <p:cNvPicPr preferRelativeResize="0"/>
          <p:nvPr/>
        </p:nvPicPr>
        <p:blipFill rotWithShape="1">
          <a:blip r:embed="rId4">
            <a:alphaModFix/>
          </a:blip>
          <a:srcRect b="0" l="0" r="0" t="0"/>
          <a:stretch/>
        </p:blipFill>
        <p:spPr>
          <a:xfrm>
            <a:off x="10744907" y="925405"/>
            <a:ext cx="473304" cy="473304"/>
          </a:xfrm>
          <a:prstGeom prst="ellipse">
            <a:avLst/>
          </a:prstGeom>
          <a:noFill/>
          <a:ln cap="rnd" cmpd="sng" w="28575">
            <a:solidFill>
              <a:schemeClr val="lt1"/>
            </a:solidFill>
            <a:prstDash val="solid"/>
            <a:round/>
            <a:headEnd len="sm" w="sm" type="none"/>
            <a:tailEnd len="sm" w="sm" type="none"/>
          </a:ln>
          <a:effectLst>
            <a:outerShdw blurRad="139700" rotWithShape="0" algn="ctr">
              <a:srgbClr val="215B6B">
                <a:alpha val="40000"/>
              </a:srgbClr>
            </a:outerShdw>
          </a:effectLst>
        </p:spPr>
      </p:pic>
      <p:pic>
        <p:nvPicPr>
          <p:cNvPr id="486" name="Google Shape;486;p32"/>
          <p:cNvPicPr preferRelativeResize="0"/>
          <p:nvPr/>
        </p:nvPicPr>
        <p:blipFill rotWithShape="1">
          <a:blip r:embed="rId5">
            <a:alphaModFix/>
          </a:blip>
          <a:srcRect b="0" l="0" r="0" t="0"/>
          <a:stretch/>
        </p:blipFill>
        <p:spPr>
          <a:xfrm>
            <a:off x="10181271" y="925405"/>
            <a:ext cx="473304" cy="473304"/>
          </a:xfrm>
          <a:prstGeom prst="ellipse">
            <a:avLst/>
          </a:prstGeom>
          <a:noFill/>
          <a:ln cap="rnd" cmpd="sng" w="28575">
            <a:solidFill>
              <a:schemeClr val="lt1"/>
            </a:solidFill>
            <a:prstDash val="solid"/>
            <a:round/>
            <a:headEnd len="sm" w="sm" type="none"/>
            <a:tailEnd len="sm" w="sm" type="none"/>
          </a:ln>
          <a:effectLst>
            <a:outerShdw blurRad="139700" rotWithShape="0" algn="ctr">
              <a:srgbClr val="215B6B">
                <a:alpha val="40000"/>
              </a:srgbClr>
            </a:outerShdw>
          </a:effectLst>
        </p:spPr>
      </p:pic>
      <p:sp>
        <p:nvSpPr>
          <p:cNvPr id="487" name="Google Shape;487;p32"/>
          <p:cNvSpPr/>
          <p:nvPr/>
        </p:nvSpPr>
        <p:spPr>
          <a:xfrm>
            <a:off x="1363527" y="4299256"/>
            <a:ext cx="1237789" cy="1223412"/>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lang="en-GB" sz="1600">
                <a:solidFill>
                  <a:srgbClr val="595959"/>
                </a:solidFill>
                <a:latin typeface="Arial"/>
                <a:ea typeface="Arial"/>
                <a:cs typeface="Arial"/>
                <a:sym typeface="Arial"/>
              </a:rPr>
              <a:t>Argentina</a:t>
            </a:r>
            <a:endParaRPr/>
          </a:p>
          <a:p>
            <a:pPr indent="-187325" lvl="0" marL="187325" marR="0" rtl="0" algn="l">
              <a:lnSpc>
                <a:spcPct val="90000"/>
              </a:lnSpc>
              <a:spcBef>
                <a:spcPts val="300"/>
              </a:spcBef>
              <a:spcAft>
                <a:spcPts val="0"/>
              </a:spcAft>
              <a:buClr>
                <a:srgbClr val="595959"/>
              </a:buClr>
              <a:buSzPts val="1600"/>
              <a:buFont typeface="Arial"/>
              <a:buChar char="•"/>
            </a:pPr>
            <a:r>
              <a:rPr lang="en-GB" sz="1600">
                <a:solidFill>
                  <a:srgbClr val="595959"/>
                </a:solidFill>
                <a:latin typeface="Arial"/>
                <a:ea typeface="Arial"/>
                <a:cs typeface="Arial"/>
                <a:sym typeface="Arial"/>
              </a:rPr>
              <a:t>Mendoza</a:t>
            </a:r>
            <a:endParaRPr/>
          </a:p>
          <a:p>
            <a:pPr indent="-187325" lvl="0" marL="187325" marR="0" rtl="0" algn="l">
              <a:lnSpc>
                <a:spcPct val="90000"/>
              </a:lnSpc>
              <a:spcBef>
                <a:spcPts val="300"/>
              </a:spcBef>
              <a:spcAft>
                <a:spcPts val="0"/>
              </a:spcAft>
              <a:buClr>
                <a:srgbClr val="595959"/>
              </a:buClr>
              <a:buSzPts val="1600"/>
              <a:buFont typeface="Arial"/>
              <a:buChar char="•"/>
            </a:pPr>
            <a:r>
              <a:rPr lang="en-GB" sz="1600">
                <a:solidFill>
                  <a:srgbClr val="595959"/>
                </a:solidFill>
                <a:latin typeface="Arial"/>
                <a:ea typeface="Arial"/>
                <a:cs typeface="Arial"/>
                <a:sym typeface="Arial"/>
              </a:rPr>
              <a:t>San Juan</a:t>
            </a:r>
            <a:endParaRPr/>
          </a:p>
          <a:p>
            <a:pPr indent="-187325" lvl="0" marL="187325" marR="0" rtl="0" algn="l">
              <a:lnSpc>
                <a:spcPct val="90000"/>
              </a:lnSpc>
              <a:spcBef>
                <a:spcPts val="300"/>
              </a:spcBef>
              <a:spcAft>
                <a:spcPts val="0"/>
              </a:spcAft>
              <a:buClr>
                <a:srgbClr val="595959"/>
              </a:buClr>
              <a:buSzPts val="1600"/>
              <a:buFont typeface="Arial"/>
              <a:buChar char="•"/>
            </a:pPr>
            <a:r>
              <a:rPr lang="en-GB" sz="1600">
                <a:solidFill>
                  <a:srgbClr val="595959"/>
                </a:solidFill>
                <a:latin typeface="Arial"/>
                <a:ea typeface="Arial"/>
                <a:cs typeface="Arial"/>
                <a:sym typeface="Arial"/>
              </a:rPr>
              <a:t>Santiago</a:t>
            </a:r>
            <a:br>
              <a:rPr lang="en-GB" sz="1600">
                <a:solidFill>
                  <a:srgbClr val="595959"/>
                </a:solidFill>
                <a:latin typeface="Arial"/>
                <a:ea typeface="Arial"/>
                <a:cs typeface="Arial"/>
                <a:sym typeface="Arial"/>
              </a:rPr>
            </a:br>
            <a:r>
              <a:rPr lang="en-GB" sz="1600">
                <a:solidFill>
                  <a:srgbClr val="595959"/>
                </a:solidFill>
                <a:latin typeface="Arial"/>
                <a:ea typeface="Arial"/>
                <a:cs typeface="Arial"/>
                <a:sym typeface="Arial"/>
              </a:rPr>
              <a:t>del Estero</a:t>
            </a:r>
            <a:endParaRPr/>
          </a:p>
        </p:txBody>
      </p:sp>
      <p:sp>
        <p:nvSpPr>
          <p:cNvPr id="488" name="Google Shape;488;p32"/>
          <p:cNvSpPr/>
          <p:nvPr/>
        </p:nvSpPr>
        <p:spPr>
          <a:xfrm>
            <a:off x="1190715" y="3228886"/>
            <a:ext cx="934551" cy="221599"/>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b="1" lang="en-GB" sz="1600">
                <a:solidFill>
                  <a:srgbClr val="595959"/>
                </a:solidFill>
                <a:latin typeface="Arial"/>
                <a:ea typeface="Arial"/>
                <a:cs typeface="Arial"/>
                <a:sym typeface="Arial"/>
              </a:rPr>
              <a:t>Colombia</a:t>
            </a:r>
            <a:endParaRPr sz="1600">
              <a:solidFill>
                <a:srgbClr val="595959"/>
              </a:solidFill>
              <a:latin typeface="Arial"/>
              <a:ea typeface="Arial"/>
              <a:cs typeface="Arial"/>
              <a:sym typeface="Arial"/>
            </a:endParaRPr>
          </a:p>
        </p:txBody>
      </p:sp>
      <p:sp>
        <p:nvSpPr>
          <p:cNvPr id="489" name="Google Shape;489;p32"/>
          <p:cNvSpPr/>
          <p:nvPr/>
        </p:nvSpPr>
        <p:spPr>
          <a:xfrm>
            <a:off x="1119491" y="2541043"/>
            <a:ext cx="785471" cy="221599"/>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b="1" lang="en-GB" sz="1600">
                <a:solidFill>
                  <a:srgbClr val="595959"/>
                </a:solidFill>
                <a:latin typeface="Arial"/>
                <a:ea typeface="Arial"/>
                <a:cs typeface="Arial"/>
                <a:sym typeface="Arial"/>
              </a:rPr>
              <a:t>Panama</a:t>
            </a:r>
            <a:endParaRPr sz="1600">
              <a:solidFill>
                <a:srgbClr val="595959"/>
              </a:solidFill>
              <a:latin typeface="Arial"/>
              <a:ea typeface="Arial"/>
              <a:cs typeface="Arial"/>
              <a:sym typeface="Arial"/>
            </a:endParaRPr>
          </a:p>
        </p:txBody>
      </p:sp>
      <p:sp>
        <p:nvSpPr>
          <p:cNvPr id="490" name="Google Shape;490;p32"/>
          <p:cNvSpPr/>
          <p:nvPr/>
        </p:nvSpPr>
        <p:spPr>
          <a:xfrm>
            <a:off x="1026710" y="2512403"/>
            <a:ext cx="1324708" cy="304800"/>
          </a:xfrm>
          <a:custGeom>
            <a:rect b="b" l="l" r="r" t="t"/>
            <a:pathLst>
              <a:path extrusionOk="0" h="304800" w="1324708">
                <a:moveTo>
                  <a:pt x="0" y="304800"/>
                </a:moveTo>
                <a:lnTo>
                  <a:pt x="1019908" y="304800"/>
                </a:lnTo>
                <a:lnTo>
                  <a:pt x="1324708" y="0"/>
                </a:lnTo>
              </a:path>
            </a:pathLst>
          </a:custGeom>
          <a:noFill/>
          <a:ln cap="flat" cmpd="sng" w="254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1" name="Google Shape;491;p32"/>
          <p:cNvSpPr/>
          <p:nvPr/>
        </p:nvSpPr>
        <p:spPr>
          <a:xfrm>
            <a:off x="1219788" y="2916336"/>
            <a:ext cx="1502704" cy="592494"/>
          </a:xfrm>
          <a:custGeom>
            <a:rect b="b" l="l" r="r" t="t"/>
            <a:pathLst>
              <a:path extrusionOk="0" h="304800" w="1324708">
                <a:moveTo>
                  <a:pt x="0" y="304800"/>
                </a:moveTo>
                <a:lnTo>
                  <a:pt x="1019908" y="304800"/>
                </a:lnTo>
                <a:lnTo>
                  <a:pt x="1324708" y="0"/>
                </a:lnTo>
              </a:path>
            </a:pathLst>
          </a:custGeom>
          <a:noFill/>
          <a:ln cap="flat" cmpd="sng" w="254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2" name="Google Shape;492;p32"/>
          <p:cNvSpPr/>
          <p:nvPr/>
        </p:nvSpPr>
        <p:spPr>
          <a:xfrm flipH="1" rot="10800000">
            <a:off x="1284696" y="4236530"/>
            <a:ext cx="1655607" cy="304800"/>
          </a:xfrm>
          <a:custGeom>
            <a:rect b="b" l="l" r="r" t="t"/>
            <a:pathLst>
              <a:path extrusionOk="0" h="304800" w="1324708">
                <a:moveTo>
                  <a:pt x="0" y="304800"/>
                </a:moveTo>
                <a:lnTo>
                  <a:pt x="1019908" y="304800"/>
                </a:lnTo>
                <a:lnTo>
                  <a:pt x="1324708" y="0"/>
                </a:lnTo>
              </a:path>
            </a:pathLst>
          </a:custGeom>
          <a:noFill/>
          <a:ln cap="flat" cmpd="sng" w="25400">
            <a:solidFill>
              <a:srgbClr val="A5A5A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493" name="Google Shape;493;p32"/>
          <p:cNvGrpSpPr/>
          <p:nvPr/>
        </p:nvGrpSpPr>
        <p:grpSpPr>
          <a:xfrm flipH="1">
            <a:off x="283287" y="1087796"/>
            <a:ext cx="605002" cy="112353"/>
            <a:chOff x="516948" y="1087797"/>
            <a:chExt cx="489288" cy="90864"/>
          </a:xfrm>
        </p:grpSpPr>
        <p:sp>
          <p:nvSpPr>
            <p:cNvPr id="494" name="Google Shape;494;p32"/>
            <p:cNvSpPr/>
            <p:nvPr/>
          </p:nvSpPr>
          <p:spPr>
            <a:xfrm>
              <a:off x="516948" y="1087797"/>
              <a:ext cx="90864" cy="90864"/>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5" name="Google Shape;495;p32"/>
            <p:cNvSpPr/>
            <p:nvPr/>
          </p:nvSpPr>
          <p:spPr>
            <a:xfrm>
              <a:off x="649756" y="1087797"/>
              <a:ext cx="90864" cy="90864"/>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6" name="Google Shape;496;p32"/>
            <p:cNvSpPr/>
            <p:nvPr/>
          </p:nvSpPr>
          <p:spPr>
            <a:xfrm>
              <a:off x="782564" y="1087797"/>
              <a:ext cx="90864" cy="90864"/>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7" name="Google Shape;497;p32"/>
            <p:cNvSpPr/>
            <p:nvPr/>
          </p:nvSpPr>
          <p:spPr>
            <a:xfrm>
              <a:off x="915372" y="1087797"/>
              <a:ext cx="90864" cy="90864"/>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498" name="Google Shape;498;p32"/>
          <p:cNvPicPr preferRelativeResize="0"/>
          <p:nvPr/>
        </p:nvPicPr>
        <p:blipFill rotWithShape="1">
          <a:blip r:embed="rId6">
            <a:alphaModFix/>
          </a:blip>
          <a:srcRect b="0" l="0" r="0" t="0"/>
          <a:stretch/>
        </p:blipFill>
        <p:spPr>
          <a:xfrm>
            <a:off x="5854686" y="3844248"/>
            <a:ext cx="519920" cy="517281"/>
          </a:xfrm>
          <a:prstGeom prst="rect">
            <a:avLst/>
          </a:prstGeom>
          <a:noFill/>
          <a:ln>
            <a:noFill/>
          </a:ln>
        </p:spPr>
      </p:pic>
      <p:grpSp>
        <p:nvGrpSpPr>
          <p:cNvPr id="499" name="Google Shape;499;p32"/>
          <p:cNvGrpSpPr/>
          <p:nvPr/>
        </p:nvGrpSpPr>
        <p:grpSpPr>
          <a:xfrm>
            <a:off x="5865149" y="3251558"/>
            <a:ext cx="495531" cy="495530"/>
            <a:chOff x="2670902" y="4036379"/>
            <a:chExt cx="1178856" cy="1178854"/>
          </a:xfrm>
        </p:grpSpPr>
        <p:sp>
          <p:nvSpPr>
            <p:cNvPr id="500" name="Google Shape;500;p32"/>
            <p:cNvSpPr/>
            <p:nvPr/>
          </p:nvSpPr>
          <p:spPr>
            <a:xfrm>
              <a:off x="2670902" y="4036379"/>
              <a:ext cx="1178856" cy="1178854"/>
            </a:xfrm>
            <a:prstGeom prst="ellipse">
              <a:avLst/>
            </a:prstGeom>
            <a:solidFill>
              <a:schemeClr val="lt1"/>
            </a:solidFill>
            <a:ln cap="flat" cmpd="sng" w="12700">
              <a:solidFill>
                <a:srgbClr val="5D9EA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501" name="Google Shape;501;p32"/>
            <p:cNvPicPr preferRelativeResize="0"/>
            <p:nvPr/>
          </p:nvPicPr>
          <p:blipFill rotWithShape="1">
            <a:blip r:embed="rId7">
              <a:alphaModFix/>
            </a:blip>
            <a:srcRect b="0" l="0" r="0" t="0"/>
            <a:stretch/>
          </p:blipFill>
          <p:spPr>
            <a:xfrm>
              <a:off x="2786107" y="4220564"/>
              <a:ext cx="925743" cy="812849"/>
            </a:xfrm>
            <a:prstGeom prst="rect">
              <a:avLst/>
            </a:prstGeom>
            <a:noFill/>
            <a:ln>
              <a:noFill/>
            </a:ln>
          </p:spPr>
        </p:pic>
      </p:grpSp>
      <p:sp>
        <p:nvSpPr>
          <p:cNvPr id="502" name="Google Shape;502;p32"/>
          <p:cNvSpPr txBox="1"/>
          <p:nvPr/>
        </p:nvSpPr>
        <p:spPr>
          <a:xfrm>
            <a:off x="64305" y="515121"/>
            <a:ext cx="495551" cy="492443"/>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lang="en-GB" sz="3200">
                <a:solidFill>
                  <a:srgbClr val="215B6B"/>
                </a:solidFill>
                <a:latin typeface="Impact"/>
                <a:ea typeface="Impact"/>
                <a:cs typeface="Impact"/>
                <a:sym typeface="Impact"/>
              </a:rPr>
              <a:t>2.1</a:t>
            </a:r>
            <a:endParaRPr sz="3200">
              <a:solidFill>
                <a:srgbClr val="215B6B"/>
              </a:solidFill>
              <a:latin typeface="Impact"/>
              <a:ea typeface="Impact"/>
              <a:cs typeface="Impact"/>
              <a:sym typeface="Impact"/>
            </a:endParaRPr>
          </a:p>
        </p:txBody>
      </p:sp>
      <p:sp>
        <p:nvSpPr>
          <p:cNvPr id="503" name="Google Shape;503;p32"/>
          <p:cNvSpPr txBox="1"/>
          <p:nvPr/>
        </p:nvSpPr>
        <p:spPr>
          <a:xfrm>
            <a:off x="2824796" y="6566203"/>
            <a:ext cx="5606829" cy="223138"/>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Clr>
                <a:srgbClr val="595959"/>
              </a:buClr>
              <a:buSzPts val="1000"/>
              <a:buFont typeface="Noto Sans Symbols"/>
              <a:buNone/>
            </a:pPr>
            <a:r>
              <a:rPr lang="en-GB" sz="1000">
                <a:solidFill>
                  <a:srgbClr val="595959"/>
                </a:solidFill>
                <a:latin typeface="Calibri"/>
                <a:ea typeface="Calibri"/>
                <a:cs typeface="Calibri"/>
                <a:sym typeface="Calibri"/>
              </a:rPr>
              <a:t>The 16</a:t>
            </a:r>
            <a:r>
              <a:rPr baseline="30000" lang="en-GB" sz="1000">
                <a:solidFill>
                  <a:srgbClr val="595959"/>
                </a:solidFill>
                <a:latin typeface="Calibri"/>
                <a:ea typeface="Calibri"/>
                <a:cs typeface="Calibri"/>
                <a:sym typeface="Calibri"/>
              </a:rPr>
              <a:t>th</a:t>
            </a:r>
            <a:r>
              <a:rPr lang="en-GB" sz="1000">
                <a:solidFill>
                  <a:srgbClr val="595959"/>
                </a:solidFill>
                <a:latin typeface="Calibri"/>
                <a:ea typeface="Calibri"/>
                <a:cs typeface="Calibri"/>
                <a:sym typeface="Calibri"/>
              </a:rPr>
              <a:t> Annual Meeting of the Lebanese Paediatric Societies </a:t>
            </a:r>
            <a:r>
              <a:rPr lang="en-GB" sz="1000">
                <a:solidFill>
                  <a:srgbClr val="000000"/>
                </a:solidFill>
                <a:latin typeface="Calibri"/>
                <a:ea typeface="Calibri"/>
                <a:cs typeface="Calibri"/>
                <a:sym typeface="Calibri"/>
              </a:rPr>
              <a:t>| </a:t>
            </a:r>
            <a:r>
              <a:rPr lang="en-GB" sz="1000">
                <a:solidFill>
                  <a:schemeClr val="accent6"/>
                </a:solidFill>
                <a:latin typeface="Calibri"/>
                <a:ea typeface="Calibri"/>
                <a:cs typeface="Calibri"/>
                <a:sym typeface="Calibri"/>
              </a:rPr>
              <a:t>13 - 14 September, 2019 | Beirut - Lebanon</a:t>
            </a:r>
            <a:r>
              <a:rPr lang="en-GB" sz="1000">
                <a:solidFill>
                  <a:srgbClr val="595959"/>
                </a:solidFill>
                <a:latin typeface="Calibri"/>
                <a:ea typeface="Calibri"/>
                <a:cs typeface="Calibri"/>
                <a:sym typeface="Calibri"/>
              </a:rP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8" name="Shape 508"/>
        <p:cNvGrpSpPr/>
        <p:nvPr/>
      </p:nvGrpSpPr>
      <p:grpSpPr>
        <a:xfrm>
          <a:off x="0" y="0"/>
          <a:ext cx="0" cy="0"/>
          <a:chOff x="0" y="0"/>
          <a:chExt cx="0" cy="0"/>
        </a:xfrm>
      </p:grpSpPr>
      <p:sp>
        <p:nvSpPr>
          <p:cNvPr id="509" name="Google Shape;509;p33"/>
          <p:cNvSpPr txBox="1"/>
          <p:nvPr>
            <p:ph type="title"/>
          </p:nvPr>
        </p:nvSpPr>
        <p:spPr>
          <a:xfrm>
            <a:off x="1030147" y="1751225"/>
            <a:ext cx="8698053" cy="732508"/>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rgbClr val="006782"/>
              </a:buClr>
              <a:buSzPts val="2800"/>
              <a:buFont typeface="Arial"/>
              <a:buNone/>
            </a:pPr>
            <a:r>
              <a:rPr lang="en-GB">
                <a:solidFill>
                  <a:srgbClr val="006782"/>
                </a:solidFill>
              </a:rPr>
              <a:t>Synflorix </a:t>
            </a:r>
            <a:r>
              <a:rPr i="0" lang="en-GB">
                <a:solidFill>
                  <a:srgbClr val="006782"/>
                </a:solidFill>
              </a:rPr>
              <a:t>effectively helps prevent pneumoccocal disease as demonstrated by real-world evidence</a:t>
            </a:r>
            <a:endParaRPr i="0">
              <a:solidFill>
                <a:srgbClr val="006782"/>
              </a:solidFill>
            </a:endParaRPr>
          </a:p>
        </p:txBody>
      </p:sp>
      <p:sp>
        <p:nvSpPr>
          <p:cNvPr id="510" name="Google Shape;510;p33"/>
          <p:cNvSpPr/>
          <p:nvPr/>
        </p:nvSpPr>
        <p:spPr>
          <a:xfrm>
            <a:off x="2735266" y="4189953"/>
            <a:ext cx="332064" cy="48562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3200">
              <a:solidFill>
                <a:srgbClr val="B2DFE6"/>
              </a:solidFill>
              <a:latin typeface="Impact"/>
              <a:ea typeface="Impact"/>
              <a:cs typeface="Impact"/>
              <a:sym typeface="Impact"/>
            </a:endParaRPr>
          </a:p>
        </p:txBody>
      </p:sp>
      <p:sp>
        <p:nvSpPr>
          <p:cNvPr id="511" name="Google Shape;511;p33"/>
          <p:cNvSpPr txBox="1"/>
          <p:nvPr/>
        </p:nvSpPr>
        <p:spPr>
          <a:xfrm>
            <a:off x="261938" y="6521775"/>
            <a:ext cx="10045700" cy="1108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6600"/>
              </a:buClr>
              <a:buSzPts val="800"/>
              <a:buFont typeface="Arial"/>
              <a:buNone/>
            </a:pPr>
            <a:r>
              <a:rPr b="1" lang="en-GB" sz="800">
                <a:solidFill>
                  <a:srgbClr val="595959"/>
                </a:solidFill>
                <a:latin typeface="Arial"/>
                <a:ea typeface="Arial"/>
                <a:cs typeface="Arial"/>
                <a:sym typeface="Arial"/>
              </a:rPr>
              <a:t>PCV</a:t>
            </a:r>
            <a:r>
              <a:rPr lang="en-GB" sz="800">
                <a:solidFill>
                  <a:srgbClr val="595959"/>
                </a:solidFill>
                <a:latin typeface="Arial"/>
                <a:ea typeface="Arial"/>
                <a:cs typeface="Arial"/>
                <a:sym typeface="Arial"/>
              </a:rPr>
              <a:t>, pneumococcal conjugate vaccine.</a:t>
            </a:r>
            <a:endParaRPr/>
          </a:p>
        </p:txBody>
      </p:sp>
      <p:grpSp>
        <p:nvGrpSpPr>
          <p:cNvPr id="512" name="Google Shape;512;p33"/>
          <p:cNvGrpSpPr/>
          <p:nvPr/>
        </p:nvGrpSpPr>
        <p:grpSpPr>
          <a:xfrm>
            <a:off x="-7" y="1105855"/>
            <a:ext cx="855074" cy="1107996"/>
            <a:chOff x="-49673" y="-354309"/>
            <a:chExt cx="855074" cy="1107996"/>
          </a:xfrm>
        </p:grpSpPr>
        <p:sp>
          <p:nvSpPr>
            <p:cNvPr id="513" name="Google Shape;513;p33"/>
            <p:cNvSpPr/>
            <p:nvPr/>
          </p:nvSpPr>
          <p:spPr>
            <a:xfrm rot="5400000">
              <a:off x="223730" y="19040"/>
              <a:ext cx="308273" cy="855069"/>
            </a:xfrm>
            <a:prstGeom prst="round2SameRect">
              <a:avLst>
                <a:gd fmla="val 50000" name="adj1"/>
                <a:gd fmla="val 0" name="adj2"/>
              </a:avLst>
            </a:prstGeom>
            <a:solidFill>
              <a:schemeClr val="lt1">
                <a:alpha val="6274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3"/>
            <p:cNvSpPr txBox="1"/>
            <p:nvPr/>
          </p:nvSpPr>
          <p:spPr>
            <a:xfrm>
              <a:off x="-49673" y="337568"/>
              <a:ext cx="809924" cy="217983"/>
            </a:xfrm>
            <a:prstGeom prst="rect">
              <a:avLst/>
            </a:prstGeom>
            <a:noFill/>
            <a:ln>
              <a:noFill/>
            </a:ln>
          </p:spPr>
          <p:txBody>
            <a:bodyPr anchorCtr="0" anchor="ctr" bIns="45700" lIns="91425" spcFirstLastPara="1" rIns="91425" wrap="square" tIns="45700">
              <a:noAutofit/>
            </a:bodyPr>
            <a:lstStyle/>
            <a:p>
              <a:pPr indent="-1587" lvl="0" marL="811213" marR="0" rtl="0" algn="l">
                <a:lnSpc>
                  <a:spcPct val="89000"/>
                </a:lnSpc>
                <a:spcBef>
                  <a:spcPts val="0"/>
                </a:spcBef>
                <a:spcAft>
                  <a:spcPts val="0"/>
                </a:spcAft>
                <a:buNone/>
              </a:pPr>
              <a:r>
                <a:t/>
              </a:r>
              <a:endParaRPr sz="1600">
                <a:solidFill>
                  <a:srgbClr val="00544E"/>
                </a:solidFill>
                <a:latin typeface="Arial"/>
                <a:ea typeface="Arial"/>
                <a:cs typeface="Arial"/>
                <a:sym typeface="Arial"/>
              </a:endParaRPr>
            </a:p>
          </p:txBody>
        </p:sp>
        <p:sp>
          <p:nvSpPr>
            <p:cNvPr id="515" name="Google Shape;515;p33"/>
            <p:cNvSpPr txBox="1"/>
            <p:nvPr/>
          </p:nvSpPr>
          <p:spPr>
            <a:xfrm>
              <a:off x="294273" y="-354309"/>
              <a:ext cx="444453" cy="1107996"/>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r>
                <a:rPr lang="en-GB" sz="7200">
                  <a:solidFill>
                    <a:srgbClr val="215B6B"/>
                  </a:solidFill>
                  <a:latin typeface="Impact"/>
                  <a:ea typeface="Impact"/>
                  <a:cs typeface="Impact"/>
                  <a:sym typeface="Impact"/>
                </a:rPr>
                <a:t>2</a:t>
              </a:r>
              <a:endParaRPr sz="7200">
                <a:solidFill>
                  <a:srgbClr val="215B6B"/>
                </a:solidFill>
                <a:latin typeface="Impact"/>
                <a:ea typeface="Impact"/>
                <a:cs typeface="Impact"/>
                <a:sym typeface="Impact"/>
              </a:endParaRPr>
            </a:p>
          </p:txBody>
        </p:sp>
      </p:grpSp>
      <p:grpSp>
        <p:nvGrpSpPr>
          <p:cNvPr id="516" name="Google Shape;516;p33"/>
          <p:cNvGrpSpPr/>
          <p:nvPr/>
        </p:nvGrpSpPr>
        <p:grpSpPr>
          <a:xfrm flipH="1">
            <a:off x="2708328" y="3275919"/>
            <a:ext cx="2783369" cy="2939156"/>
            <a:chOff x="6366507" y="2776593"/>
            <a:chExt cx="3274862" cy="3458158"/>
          </a:xfrm>
        </p:grpSpPr>
        <p:sp>
          <p:nvSpPr>
            <p:cNvPr id="517" name="Google Shape;517;p33"/>
            <p:cNvSpPr/>
            <p:nvPr/>
          </p:nvSpPr>
          <p:spPr>
            <a:xfrm flipH="1">
              <a:off x="7061900" y="3963263"/>
              <a:ext cx="2579469" cy="2053559"/>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BFBFBF">
                    <a:alpha val="0"/>
                  </a:srgbClr>
                </a:gs>
                <a:gs pos="34000">
                  <a:srgbClr val="BFBFBF">
                    <a:alpha val="0"/>
                  </a:srgbClr>
                </a:gs>
                <a:gs pos="100000">
                  <a:srgbClr val="A5A5A5"/>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518" name="Google Shape;518;p33">
              <a:hlinkClick action="ppaction://hlinksldjump" r:id="rId3"/>
            </p:cNvPr>
            <p:cNvSpPr/>
            <p:nvPr/>
          </p:nvSpPr>
          <p:spPr>
            <a:xfrm>
              <a:off x="6366507" y="2776593"/>
              <a:ext cx="2942599" cy="2942599"/>
            </a:xfrm>
            <a:prstGeom prst="ellipse">
              <a:avLst/>
            </a:prstGeom>
            <a:solidFill>
              <a:schemeClr val="lt1">
                <a:alpha val="47843"/>
              </a:schemeClr>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GB" sz="2000">
                  <a:solidFill>
                    <a:srgbClr val="A5A5A5"/>
                  </a:solidFill>
                  <a:latin typeface="Impact"/>
                  <a:ea typeface="Impact"/>
                  <a:cs typeface="Impact"/>
                  <a:sym typeface="Impact"/>
                </a:rPr>
                <a:t>2.1</a:t>
              </a:r>
              <a:r>
                <a:rPr b="1" lang="en-GB" sz="1600">
                  <a:solidFill>
                    <a:srgbClr val="A5A5A5"/>
                  </a:solidFill>
                  <a:latin typeface="Arial"/>
                  <a:ea typeface="Arial"/>
                  <a:cs typeface="Arial"/>
                  <a:sym typeface="Arial"/>
                </a:rPr>
                <a:t> Rigorous</a:t>
              </a:r>
              <a:br>
                <a:rPr b="1" lang="en-GB" sz="1600">
                  <a:solidFill>
                    <a:srgbClr val="A5A5A5"/>
                  </a:solidFill>
                  <a:latin typeface="Arial"/>
                  <a:ea typeface="Arial"/>
                  <a:cs typeface="Arial"/>
                  <a:sym typeface="Arial"/>
                </a:rPr>
              </a:br>
              <a:r>
                <a:rPr b="1" lang="en-GB" sz="1600">
                  <a:solidFill>
                    <a:srgbClr val="A5A5A5"/>
                  </a:solidFill>
                  <a:latin typeface="Arial"/>
                  <a:ea typeface="Arial"/>
                  <a:cs typeface="Arial"/>
                  <a:sym typeface="Arial"/>
                </a:rPr>
                <a:t>evidence of overall</a:t>
              </a:r>
              <a:br>
                <a:rPr b="1" lang="en-GB" sz="1600">
                  <a:solidFill>
                    <a:srgbClr val="A5A5A5"/>
                  </a:solidFill>
                  <a:latin typeface="Arial"/>
                  <a:ea typeface="Arial"/>
                  <a:cs typeface="Arial"/>
                  <a:sym typeface="Arial"/>
                </a:rPr>
              </a:br>
              <a:r>
                <a:rPr b="1" lang="en-GB" sz="1600">
                  <a:solidFill>
                    <a:srgbClr val="A5A5A5"/>
                  </a:solidFill>
                  <a:latin typeface="Arial"/>
                  <a:ea typeface="Arial"/>
                  <a:cs typeface="Arial"/>
                  <a:sym typeface="Arial"/>
                </a:rPr>
                <a:t>disease</a:t>
              </a:r>
              <a:br>
                <a:rPr b="1" lang="en-GB" sz="1600">
                  <a:solidFill>
                    <a:srgbClr val="A5A5A5"/>
                  </a:solidFill>
                  <a:latin typeface="Arial"/>
                  <a:ea typeface="Arial"/>
                  <a:cs typeface="Arial"/>
                  <a:sym typeface="Arial"/>
                </a:rPr>
              </a:br>
              <a:r>
                <a:rPr b="1" lang="en-GB" sz="1600">
                  <a:solidFill>
                    <a:srgbClr val="A5A5A5"/>
                  </a:solidFill>
                  <a:latin typeface="Arial"/>
                  <a:ea typeface="Arial"/>
                  <a:cs typeface="Arial"/>
                  <a:sym typeface="Arial"/>
                </a:rPr>
                <a:t>protection</a:t>
              </a:r>
              <a:endParaRPr/>
            </a:p>
          </p:txBody>
        </p:sp>
        <p:sp>
          <p:nvSpPr>
            <p:cNvPr id="519" name="Google Shape;519;p33"/>
            <p:cNvSpPr/>
            <p:nvPr/>
          </p:nvSpPr>
          <p:spPr>
            <a:xfrm flipH="1" rot="-9762143">
              <a:off x="8278984" y="4753194"/>
              <a:ext cx="1087234" cy="1350459"/>
            </a:xfrm>
            <a:custGeom>
              <a:rect b="b" l="l" r="r" t="t"/>
              <a:pathLst>
                <a:path extrusionOk="0" h="1160206" w="934065">
                  <a:moveTo>
                    <a:pt x="0" y="412955"/>
                  </a:moveTo>
                  <a:lnTo>
                    <a:pt x="334297" y="0"/>
                  </a:lnTo>
                  <a:lnTo>
                    <a:pt x="934065" y="1160206"/>
                  </a:lnTo>
                  <a:lnTo>
                    <a:pt x="0" y="412955"/>
                  </a:lnTo>
                  <a:close/>
                </a:path>
              </a:pathLst>
            </a:custGeom>
            <a:solidFill>
              <a:schemeClr val="lt1"/>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grpSp>
      <p:sp>
        <p:nvSpPr>
          <p:cNvPr id="520" name="Google Shape;520;p33"/>
          <p:cNvSpPr/>
          <p:nvPr/>
        </p:nvSpPr>
        <p:spPr>
          <a:xfrm flipH="1">
            <a:off x="7028749" y="3963263"/>
            <a:ext cx="2579470" cy="2053559"/>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94C120">
                  <a:alpha val="0"/>
                </a:srgbClr>
              </a:gs>
              <a:gs pos="34000">
                <a:srgbClr val="94C120">
                  <a:alpha val="0"/>
                </a:srgbClr>
              </a:gs>
              <a:gs pos="100000">
                <a:schemeClr val="accent1"/>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21" name="Google Shape;521;p33">
            <a:hlinkClick action="ppaction://hlinksldjump" r:id="rId4"/>
          </p:cNvPr>
          <p:cNvSpPr/>
          <p:nvPr/>
        </p:nvSpPr>
        <p:spPr>
          <a:xfrm>
            <a:off x="6333357" y="2776593"/>
            <a:ext cx="2942600" cy="2942599"/>
          </a:xfrm>
          <a:prstGeom prst="ellipse">
            <a:avLst/>
          </a:prstGeom>
          <a:solidFill>
            <a:schemeClr val="lt1">
              <a:alpha val="47843"/>
            </a:schemeClr>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GB" sz="2800">
                <a:solidFill>
                  <a:srgbClr val="89B41E"/>
                </a:solidFill>
                <a:latin typeface="Impact"/>
                <a:ea typeface="Impact"/>
                <a:cs typeface="Impact"/>
                <a:sym typeface="Impact"/>
              </a:rPr>
              <a:t>2.2 </a:t>
            </a:r>
            <a:r>
              <a:rPr b="1" lang="en-GB" sz="2000">
                <a:solidFill>
                  <a:srgbClr val="89B41E"/>
                </a:solidFill>
                <a:latin typeface="Arial"/>
                <a:ea typeface="Arial"/>
                <a:cs typeface="Arial"/>
                <a:sym typeface="Arial"/>
              </a:rPr>
              <a:t>Consistent</a:t>
            </a:r>
            <a:br>
              <a:rPr b="1" lang="en-GB" sz="2000">
                <a:solidFill>
                  <a:srgbClr val="89B41E"/>
                </a:solidFill>
                <a:latin typeface="Arial"/>
                <a:ea typeface="Arial"/>
                <a:cs typeface="Arial"/>
                <a:sym typeface="Arial"/>
              </a:rPr>
            </a:br>
            <a:r>
              <a:rPr b="1" lang="en-GB" sz="2000">
                <a:solidFill>
                  <a:srgbClr val="89B41E"/>
                </a:solidFill>
                <a:latin typeface="Arial"/>
                <a:ea typeface="Arial"/>
                <a:cs typeface="Arial"/>
                <a:sym typeface="Arial"/>
              </a:rPr>
              <a:t>evidence </a:t>
            </a:r>
            <a:br>
              <a:rPr b="1" lang="en-GB" sz="2000">
                <a:solidFill>
                  <a:srgbClr val="89B41E"/>
                </a:solidFill>
                <a:latin typeface="Arial"/>
                <a:ea typeface="Arial"/>
                <a:cs typeface="Arial"/>
                <a:sym typeface="Arial"/>
              </a:rPr>
            </a:br>
            <a:r>
              <a:rPr b="1" lang="en-GB" sz="2000">
                <a:solidFill>
                  <a:srgbClr val="89B41E"/>
                </a:solidFill>
                <a:latin typeface="Arial"/>
                <a:ea typeface="Arial"/>
                <a:cs typeface="Arial"/>
                <a:sym typeface="Arial"/>
              </a:rPr>
              <a:t>of comparability </a:t>
            </a:r>
            <a:br>
              <a:rPr b="1" lang="en-GB" sz="2000">
                <a:solidFill>
                  <a:srgbClr val="89B41E"/>
                </a:solidFill>
                <a:latin typeface="Arial"/>
                <a:ea typeface="Arial"/>
                <a:cs typeface="Arial"/>
                <a:sym typeface="Arial"/>
              </a:rPr>
            </a:br>
            <a:r>
              <a:rPr b="1" lang="en-GB" sz="2000">
                <a:solidFill>
                  <a:srgbClr val="89B41E"/>
                </a:solidFill>
                <a:latin typeface="Arial"/>
                <a:ea typeface="Arial"/>
                <a:cs typeface="Arial"/>
                <a:sym typeface="Arial"/>
              </a:rPr>
              <a:t>with PCV13</a:t>
            </a:r>
            <a:endParaRPr b="1" sz="2800">
              <a:solidFill>
                <a:srgbClr val="89B41E"/>
              </a:solidFill>
              <a:latin typeface="Arial"/>
              <a:ea typeface="Arial"/>
              <a:cs typeface="Arial"/>
              <a:sym typeface="Arial"/>
            </a:endParaRPr>
          </a:p>
        </p:txBody>
      </p:sp>
      <p:sp>
        <p:nvSpPr>
          <p:cNvPr id="522" name="Google Shape;522;p33"/>
          <p:cNvSpPr/>
          <p:nvPr/>
        </p:nvSpPr>
        <p:spPr>
          <a:xfrm flipH="1" rot="-9762143">
            <a:off x="8245834" y="4753194"/>
            <a:ext cx="1087234" cy="1350459"/>
          </a:xfrm>
          <a:custGeom>
            <a:rect b="b" l="l" r="r" t="t"/>
            <a:pathLst>
              <a:path extrusionOk="0" h="1160206" w="934065">
                <a:moveTo>
                  <a:pt x="0" y="412955"/>
                </a:moveTo>
                <a:lnTo>
                  <a:pt x="334297" y="0"/>
                </a:lnTo>
                <a:lnTo>
                  <a:pt x="934065" y="1160206"/>
                </a:lnTo>
                <a:lnTo>
                  <a:pt x="0" y="412955"/>
                </a:lnTo>
                <a:close/>
              </a:path>
            </a:pathLst>
          </a:custGeom>
          <a:solidFill>
            <a:srgbClr val="D8EF9D"/>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523" name="Google Shape;523;p33"/>
          <p:cNvSpPr txBox="1"/>
          <p:nvPr/>
        </p:nvSpPr>
        <p:spPr>
          <a:xfrm>
            <a:off x="2824796" y="6566203"/>
            <a:ext cx="5606829" cy="223138"/>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Clr>
                <a:srgbClr val="595959"/>
              </a:buClr>
              <a:buSzPts val="1000"/>
              <a:buFont typeface="Noto Sans Symbols"/>
              <a:buNone/>
            </a:pPr>
            <a:r>
              <a:rPr lang="en-GB" sz="1000">
                <a:solidFill>
                  <a:srgbClr val="595959"/>
                </a:solidFill>
                <a:latin typeface="Calibri"/>
                <a:ea typeface="Calibri"/>
                <a:cs typeface="Calibri"/>
                <a:sym typeface="Calibri"/>
              </a:rPr>
              <a:t>The 16</a:t>
            </a:r>
            <a:r>
              <a:rPr baseline="30000" lang="en-GB" sz="1000">
                <a:solidFill>
                  <a:srgbClr val="595959"/>
                </a:solidFill>
                <a:latin typeface="Calibri"/>
                <a:ea typeface="Calibri"/>
                <a:cs typeface="Calibri"/>
                <a:sym typeface="Calibri"/>
              </a:rPr>
              <a:t>th</a:t>
            </a:r>
            <a:r>
              <a:rPr lang="en-GB" sz="1000">
                <a:solidFill>
                  <a:srgbClr val="595959"/>
                </a:solidFill>
                <a:latin typeface="Calibri"/>
                <a:ea typeface="Calibri"/>
                <a:cs typeface="Calibri"/>
                <a:sym typeface="Calibri"/>
              </a:rPr>
              <a:t> Annual Meeting of the Lebanese Paediatric Societies </a:t>
            </a:r>
            <a:r>
              <a:rPr lang="en-GB" sz="1000">
                <a:solidFill>
                  <a:srgbClr val="000000"/>
                </a:solidFill>
                <a:latin typeface="Calibri"/>
                <a:ea typeface="Calibri"/>
                <a:cs typeface="Calibri"/>
                <a:sym typeface="Calibri"/>
              </a:rPr>
              <a:t>| </a:t>
            </a:r>
            <a:r>
              <a:rPr lang="en-GB" sz="1000">
                <a:solidFill>
                  <a:schemeClr val="accent6"/>
                </a:solidFill>
                <a:latin typeface="Calibri"/>
                <a:ea typeface="Calibri"/>
                <a:cs typeface="Calibri"/>
                <a:sym typeface="Calibri"/>
              </a:rPr>
              <a:t>13 - 14 September, 2019 | Beirut - Lebanon</a:t>
            </a:r>
            <a:r>
              <a:rPr lang="en-GB" sz="1000">
                <a:solidFill>
                  <a:srgbClr val="595959"/>
                </a:solidFill>
                <a:latin typeface="Calibri"/>
                <a:ea typeface="Calibri"/>
                <a:cs typeface="Calibri"/>
                <a:sym typeface="Calibri"/>
              </a:rP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8" name="Shape 528"/>
        <p:cNvGrpSpPr/>
        <p:nvPr/>
      </p:nvGrpSpPr>
      <p:grpSpPr>
        <a:xfrm>
          <a:off x="0" y="0"/>
          <a:ext cx="0" cy="0"/>
          <a:chOff x="0" y="0"/>
          <a:chExt cx="0" cy="0"/>
        </a:xfrm>
      </p:grpSpPr>
      <p:sp>
        <p:nvSpPr>
          <p:cNvPr id="529" name="Google Shape;529;p34"/>
          <p:cNvSpPr txBox="1"/>
          <p:nvPr>
            <p:ph type="title"/>
          </p:nvPr>
        </p:nvSpPr>
        <p:spPr>
          <a:xfrm>
            <a:off x="652604" y="571953"/>
            <a:ext cx="7577139" cy="338554"/>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800"/>
              <a:buFont typeface="Arial"/>
              <a:buNone/>
            </a:pPr>
            <a:r>
              <a:rPr lang="en-GB"/>
              <a:t>Pneumococcal Conjugate Vaccines (PCVs)</a:t>
            </a:r>
            <a:endParaRPr/>
          </a:p>
        </p:txBody>
      </p:sp>
      <p:sp>
        <p:nvSpPr>
          <p:cNvPr id="530" name="Google Shape;530;p34"/>
          <p:cNvSpPr txBox="1"/>
          <p:nvPr>
            <p:ph idx="3" type="body"/>
          </p:nvPr>
        </p:nvSpPr>
        <p:spPr>
          <a:xfrm>
            <a:off x="797442" y="6170605"/>
            <a:ext cx="10015870" cy="498598"/>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dk1"/>
              </a:buClr>
              <a:buSzPts val="700"/>
              <a:buNone/>
            </a:pPr>
            <a:r>
              <a:rPr lang="en-GB" sz="700">
                <a:solidFill>
                  <a:schemeClr val="dk1"/>
                </a:solidFill>
              </a:rPr>
              <a:t>Antigen conjugates: CRM, </a:t>
            </a:r>
            <a:r>
              <a:rPr i="1" lang="en-GB" sz="700">
                <a:solidFill>
                  <a:schemeClr val="dk1"/>
                </a:solidFill>
              </a:rPr>
              <a:t>Corynebacterium diphtheriae </a:t>
            </a:r>
            <a:r>
              <a:rPr lang="en-GB" sz="700">
                <a:solidFill>
                  <a:schemeClr val="dk1"/>
                </a:solidFill>
              </a:rPr>
              <a:t>cross-reactive material 197; DT, diphtheria toxoid; PCV13, 13-valent pneumococcal conjugate vaccine; PD, non-typeable </a:t>
            </a:r>
            <a:r>
              <a:rPr i="1" lang="en-GB" sz="700">
                <a:solidFill>
                  <a:schemeClr val="dk1"/>
                </a:solidFill>
              </a:rPr>
              <a:t>Haemophilus influenzae </a:t>
            </a:r>
            <a:r>
              <a:rPr lang="en-GB" sz="700">
                <a:solidFill>
                  <a:schemeClr val="dk1"/>
                </a:solidFill>
              </a:rPr>
              <a:t>protein D; TT, tetanus toxoid</a:t>
            </a:r>
            <a:br>
              <a:rPr lang="en-GB" sz="700">
                <a:solidFill>
                  <a:schemeClr val="dk1"/>
                </a:solidFill>
              </a:rPr>
            </a:br>
            <a:r>
              <a:rPr lang="en-GB" sz="700">
                <a:solidFill>
                  <a:schemeClr val="dk1"/>
                </a:solidFill>
              </a:rPr>
              <a:t>1. GlaxoSmithKline. </a:t>
            </a:r>
            <a:r>
              <a:rPr i="1" lang="en-GB" sz="700">
                <a:solidFill>
                  <a:schemeClr val="dk1"/>
                </a:solidFill>
              </a:rPr>
              <a:t>Synflorix vaccine</a:t>
            </a:r>
            <a:r>
              <a:rPr lang="en-GB" sz="700">
                <a:solidFill>
                  <a:schemeClr val="dk1"/>
                </a:solidFill>
              </a:rPr>
              <a:t> summary of product characteristics. July 2017. Available from </a:t>
            </a:r>
            <a:r>
              <a:rPr lang="en-GB" sz="700" u="sng">
                <a:solidFill>
                  <a:schemeClr val="hlink"/>
                </a:solidFill>
                <a:hlinkClick r:id="rId3"/>
              </a:rPr>
              <a:t>http://www.ema.europa.eu/docs/en_GB/document_library/EPAR_-_Product_Information/human/000973/WC500054346.pdf</a:t>
            </a:r>
            <a:r>
              <a:rPr lang="en-GB" sz="700">
                <a:solidFill>
                  <a:schemeClr val="dk1"/>
                </a:solidFill>
              </a:rPr>
              <a:t> [accessed December 2017]; 2. Pfizer. </a:t>
            </a:r>
            <a:r>
              <a:rPr i="1" lang="en-GB" sz="700">
                <a:solidFill>
                  <a:schemeClr val="dk1"/>
                </a:solidFill>
              </a:rPr>
              <a:t>Prevenar 13</a:t>
            </a:r>
            <a:r>
              <a:rPr lang="en-GB" sz="700">
                <a:solidFill>
                  <a:schemeClr val="dk1"/>
                </a:solidFill>
              </a:rPr>
              <a:t> SmPC March 2017. Available from </a:t>
            </a:r>
            <a:r>
              <a:rPr lang="en-GB" sz="700" u="sng">
                <a:solidFill>
                  <a:schemeClr val="hlink"/>
                </a:solidFill>
                <a:hlinkClick r:id="rId4"/>
              </a:rPr>
              <a:t>http://www.ema.europa.eu/docs/en_GB/document_library/EPAR_-_Product_Information/human/001104/WC500057247.pdf</a:t>
            </a:r>
            <a:r>
              <a:rPr lang="en-GB" sz="700">
                <a:solidFill>
                  <a:schemeClr val="dk1"/>
                </a:solidFill>
              </a:rPr>
              <a:t> [accessed December 2017]. 3. </a:t>
            </a:r>
            <a:r>
              <a:rPr lang="en-GB">
                <a:solidFill>
                  <a:schemeClr val="dk1"/>
                </a:solidFill>
                <a:latin typeface="Calibri"/>
                <a:ea typeface="Calibri"/>
                <a:cs typeface="Calibri"/>
                <a:sym typeface="Calibri"/>
              </a:rPr>
              <a:t>. Hausdorff, </a:t>
            </a:r>
            <a:r>
              <a:rPr i="1" lang="en-GB">
                <a:solidFill>
                  <a:schemeClr val="dk1"/>
                </a:solidFill>
                <a:latin typeface="Calibri"/>
                <a:ea typeface="Calibri"/>
                <a:cs typeface="Calibri"/>
                <a:sym typeface="Calibri"/>
              </a:rPr>
              <a:t>et al . Expert Rev Vaccines </a:t>
            </a:r>
            <a:r>
              <a:rPr lang="en-GB">
                <a:solidFill>
                  <a:schemeClr val="dk1"/>
                </a:solidFill>
                <a:latin typeface="Calibri"/>
                <a:ea typeface="Calibri"/>
                <a:cs typeface="Calibri"/>
                <a:sym typeface="Calibri"/>
              </a:rPr>
              <a:t>2015;14(3):413-28 </a:t>
            </a:r>
            <a:endParaRPr sz="700">
              <a:solidFill>
                <a:schemeClr val="dk1"/>
              </a:solidFill>
            </a:endParaRPr>
          </a:p>
        </p:txBody>
      </p:sp>
      <p:grpSp>
        <p:nvGrpSpPr>
          <p:cNvPr id="531" name="Google Shape;531;p34"/>
          <p:cNvGrpSpPr/>
          <p:nvPr/>
        </p:nvGrpSpPr>
        <p:grpSpPr>
          <a:xfrm>
            <a:off x="8639719" y="3689339"/>
            <a:ext cx="662038" cy="842247"/>
            <a:chOff x="7381552" y="2544853"/>
            <a:chExt cx="442541" cy="623336"/>
          </a:xfrm>
        </p:grpSpPr>
        <p:sp>
          <p:nvSpPr>
            <p:cNvPr id="532" name="Google Shape;532;p34"/>
            <p:cNvSpPr/>
            <p:nvPr/>
          </p:nvSpPr>
          <p:spPr>
            <a:xfrm>
              <a:off x="7381552" y="2833523"/>
              <a:ext cx="442541" cy="309289"/>
            </a:xfrm>
            <a:prstGeom prst="flowChartAlternateProcess">
              <a:avLst/>
            </a:prstGeom>
            <a:solidFill>
              <a:srgbClr val="7F7F7F"/>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CRM</a:t>
              </a:r>
              <a:endParaRPr sz="1200">
                <a:solidFill>
                  <a:srgbClr val="FFFFFF"/>
                </a:solidFill>
                <a:latin typeface="Arial"/>
                <a:ea typeface="Arial"/>
                <a:cs typeface="Arial"/>
                <a:sym typeface="Arial"/>
              </a:endParaRPr>
            </a:p>
          </p:txBody>
        </p:sp>
        <p:cxnSp>
          <p:nvCxnSpPr>
            <p:cNvPr id="533" name="Google Shape;533;p34"/>
            <p:cNvCxnSpPr/>
            <p:nvPr/>
          </p:nvCxnSpPr>
          <p:spPr>
            <a:xfrm>
              <a:off x="7602029" y="2833523"/>
              <a:ext cx="0" cy="334666"/>
            </a:xfrm>
            <a:prstGeom prst="straightConnector1">
              <a:avLst/>
            </a:prstGeom>
            <a:noFill/>
            <a:ln>
              <a:noFill/>
            </a:ln>
          </p:spPr>
        </p:cxnSp>
        <p:sp>
          <p:nvSpPr>
            <p:cNvPr id="534" name="Google Shape;534;p34"/>
            <p:cNvSpPr/>
            <p:nvPr/>
          </p:nvSpPr>
          <p:spPr>
            <a:xfrm>
              <a:off x="7386310" y="2544853"/>
              <a:ext cx="433025" cy="360044"/>
            </a:xfrm>
            <a:prstGeom prst="cloud">
              <a:avLst/>
            </a:prstGeom>
            <a:solidFill>
              <a:srgbClr val="00B0F0"/>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6A</a:t>
              </a:r>
              <a:endParaRPr sz="1200">
                <a:solidFill>
                  <a:srgbClr val="FFFFFF"/>
                </a:solidFill>
                <a:latin typeface="Arial"/>
                <a:ea typeface="Arial"/>
                <a:cs typeface="Arial"/>
                <a:sym typeface="Arial"/>
              </a:endParaRPr>
            </a:p>
          </p:txBody>
        </p:sp>
      </p:grpSp>
      <p:grpSp>
        <p:nvGrpSpPr>
          <p:cNvPr id="535" name="Google Shape;535;p34"/>
          <p:cNvGrpSpPr/>
          <p:nvPr/>
        </p:nvGrpSpPr>
        <p:grpSpPr>
          <a:xfrm>
            <a:off x="9144061" y="3689339"/>
            <a:ext cx="662039" cy="807957"/>
            <a:chOff x="7942940" y="2544853"/>
            <a:chExt cx="442541" cy="597411"/>
          </a:xfrm>
        </p:grpSpPr>
        <p:sp>
          <p:nvSpPr>
            <p:cNvPr id="536" name="Google Shape;536;p34"/>
            <p:cNvSpPr/>
            <p:nvPr/>
          </p:nvSpPr>
          <p:spPr>
            <a:xfrm>
              <a:off x="7942940" y="2834843"/>
              <a:ext cx="442541" cy="307421"/>
            </a:xfrm>
            <a:prstGeom prst="flowChartAlternateProcess">
              <a:avLst/>
            </a:prstGeom>
            <a:solidFill>
              <a:srgbClr val="7F7F7F"/>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CRM</a:t>
              </a:r>
              <a:endParaRPr sz="1200">
                <a:solidFill>
                  <a:srgbClr val="FFFFFF"/>
                </a:solidFill>
                <a:latin typeface="Arial"/>
                <a:ea typeface="Arial"/>
                <a:cs typeface="Arial"/>
                <a:sym typeface="Arial"/>
              </a:endParaRPr>
            </a:p>
          </p:txBody>
        </p:sp>
        <p:sp>
          <p:nvSpPr>
            <p:cNvPr id="537" name="Google Shape;537;p34"/>
            <p:cNvSpPr/>
            <p:nvPr/>
          </p:nvSpPr>
          <p:spPr>
            <a:xfrm>
              <a:off x="7947699" y="2544853"/>
              <a:ext cx="433023" cy="359714"/>
            </a:xfrm>
            <a:prstGeom prst="cloud">
              <a:avLst/>
            </a:prstGeom>
            <a:solidFill>
              <a:srgbClr val="69BCD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1200">
                  <a:solidFill>
                    <a:srgbClr val="2A271F"/>
                  </a:solidFill>
                  <a:latin typeface="Arial"/>
                  <a:ea typeface="Arial"/>
                  <a:cs typeface="Arial"/>
                  <a:sym typeface="Arial"/>
                </a:rPr>
                <a:t>19A</a:t>
              </a:r>
              <a:endParaRPr sz="1200">
                <a:solidFill>
                  <a:srgbClr val="2A271F"/>
                </a:solidFill>
                <a:latin typeface="Arial"/>
                <a:ea typeface="Arial"/>
                <a:cs typeface="Arial"/>
                <a:sym typeface="Arial"/>
              </a:endParaRPr>
            </a:p>
          </p:txBody>
        </p:sp>
      </p:grpSp>
      <p:grpSp>
        <p:nvGrpSpPr>
          <p:cNvPr id="538" name="Google Shape;538;p34"/>
          <p:cNvGrpSpPr/>
          <p:nvPr/>
        </p:nvGrpSpPr>
        <p:grpSpPr>
          <a:xfrm>
            <a:off x="6891882" y="3689339"/>
            <a:ext cx="662039" cy="807957"/>
            <a:chOff x="756450" y="2544853"/>
            <a:chExt cx="442541" cy="597411"/>
          </a:xfrm>
        </p:grpSpPr>
        <p:sp>
          <p:nvSpPr>
            <p:cNvPr id="539" name="Google Shape;539;p34"/>
            <p:cNvSpPr/>
            <p:nvPr/>
          </p:nvSpPr>
          <p:spPr>
            <a:xfrm>
              <a:off x="756450" y="2834843"/>
              <a:ext cx="442541" cy="307421"/>
            </a:xfrm>
            <a:prstGeom prst="flowChartAlternateProcess">
              <a:avLst/>
            </a:prstGeom>
            <a:solidFill>
              <a:srgbClr val="7F7F7F"/>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CRM</a:t>
              </a:r>
              <a:endParaRPr sz="1200">
                <a:solidFill>
                  <a:srgbClr val="FFFFFF"/>
                </a:solidFill>
                <a:latin typeface="Arial"/>
                <a:ea typeface="Arial"/>
                <a:cs typeface="Arial"/>
                <a:sym typeface="Arial"/>
              </a:endParaRPr>
            </a:p>
          </p:txBody>
        </p:sp>
        <p:sp>
          <p:nvSpPr>
            <p:cNvPr id="540" name="Google Shape;540;p34"/>
            <p:cNvSpPr/>
            <p:nvPr/>
          </p:nvSpPr>
          <p:spPr>
            <a:xfrm>
              <a:off x="761209" y="2544853"/>
              <a:ext cx="433023" cy="359714"/>
            </a:xfrm>
            <a:prstGeom prst="cloud">
              <a:avLst/>
            </a:prstGeom>
            <a:solidFill>
              <a:srgbClr val="D8EF9B"/>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1</a:t>
              </a:r>
              <a:endParaRPr sz="1200">
                <a:solidFill>
                  <a:srgbClr val="FFFFFF"/>
                </a:solidFill>
                <a:latin typeface="Arial"/>
                <a:ea typeface="Arial"/>
                <a:cs typeface="Arial"/>
                <a:sym typeface="Arial"/>
              </a:endParaRPr>
            </a:p>
          </p:txBody>
        </p:sp>
      </p:grpSp>
      <p:grpSp>
        <p:nvGrpSpPr>
          <p:cNvPr id="541" name="Google Shape;541;p34"/>
          <p:cNvGrpSpPr/>
          <p:nvPr/>
        </p:nvGrpSpPr>
        <p:grpSpPr>
          <a:xfrm>
            <a:off x="7387182" y="3689339"/>
            <a:ext cx="662039" cy="807957"/>
            <a:chOff x="2098828" y="2544853"/>
            <a:chExt cx="442541" cy="597411"/>
          </a:xfrm>
        </p:grpSpPr>
        <p:sp>
          <p:nvSpPr>
            <p:cNvPr id="542" name="Google Shape;542;p34"/>
            <p:cNvSpPr/>
            <p:nvPr/>
          </p:nvSpPr>
          <p:spPr>
            <a:xfrm>
              <a:off x="2098828" y="2834843"/>
              <a:ext cx="442541" cy="307421"/>
            </a:xfrm>
            <a:prstGeom prst="flowChartAlternateProcess">
              <a:avLst/>
            </a:prstGeom>
            <a:solidFill>
              <a:srgbClr val="7F7F7F"/>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CRM</a:t>
              </a:r>
              <a:endParaRPr sz="1200">
                <a:solidFill>
                  <a:srgbClr val="FFFFFF"/>
                </a:solidFill>
                <a:latin typeface="Arial"/>
                <a:ea typeface="Arial"/>
                <a:cs typeface="Arial"/>
                <a:sym typeface="Arial"/>
              </a:endParaRPr>
            </a:p>
          </p:txBody>
        </p:sp>
        <p:sp>
          <p:nvSpPr>
            <p:cNvPr id="543" name="Google Shape;543;p34"/>
            <p:cNvSpPr/>
            <p:nvPr/>
          </p:nvSpPr>
          <p:spPr>
            <a:xfrm>
              <a:off x="2103587" y="2544853"/>
              <a:ext cx="433023" cy="359714"/>
            </a:xfrm>
            <a:prstGeom prst="cloud">
              <a:avLst/>
            </a:prstGeom>
            <a:solidFill>
              <a:srgbClr val="C3E66B"/>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5</a:t>
              </a:r>
              <a:endParaRPr sz="1200">
                <a:solidFill>
                  <a:srgbClr val="FFFFFF"/>
                </a:solidFill>
                <a:latin typeface="Arial"/>
                <a:ea typeface="Arial"/>
                <a:cs typeface="Arial"/>
                <a:sym typeface="Arial"/>
              </a:endParaRPr>
            </a:p>
          </p:txBody>
        </p:sp>
      </p:grpSp>
      <p:grpSp>
        <p:nvGrpSpPr>
          <p:cNvPr id="544" name="Google Shape;544;p34"/>
          <p:cNvGrpSpPr/>
          <p:nvPr/>
        </p:nvGrpSpPr>
        <p:grpSpPr>
          <a:xfrm>
            <a:off x="7892007" y="3689339"/>
            <a:ext cx="662039" cy="807957"/>
            <a:chOff x="3174430" y="2544853"/>
            <a:chExt cx="442541" cy="597411"/>
          </a:xfrm>
        </p:grpSpPr>
        <p:sp>
          <p:nvSpPr>
            <p:cNvPr id="545" name="Google Shape;545;p34"/>
            <p:cNvSpPr/>
            <p:nvPr/>
          </p:nvSpPr>
          <p:spPr>
            <a:xfrm>
              <a:off x="3174430" y="2834843"/>
              <a:ext cx="442541" cy="307421"/>
            </a:xfrm>
            <a:prstGeom prst="flowChartAlternateProcess">
              <a:avLst/>
            </a:prstGeom>
            <a:solidFill>
              <a:srgbClr val="7F7F7F"/>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CRM</a:t>
              </a:r>
              <a:endParaRPr sz="1200">
                <a:solidFill>
                  <a:srgbClr val="FFFFFF"/>
                </a:solidFill>
                <a:latin typeface="Arial"/>
                <a:ea typeface="Arial"/>
                <a:cs typeface="Arial"/>
                <a:sym typeface="Arial"/>
              </a:endParaRPr>
            </a:p>
          </p:txBody>
        </p:sp>
        <p:sp>
          <p:nvSpPr>
            <p:cNvPr id="546" name="Google Shape;546;p34"/>
            <p:cNvSpPr/>
            <p:nvPr/>
          </p:nvSpPr>
          <p:spPr>
            <a:xfrm>
              <a:off x="3179189" y="2544853"/>
              <a:ext cx="433023" cy="359714"/>
            </a:xfrm>
            <a:prstGeom prst="cloud">
              <a:avLst/>
            </a:prstGeom>
            <a:solidFill>
              <a:srgbClr val="C4BD97"/>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7F</a:t>
              </a:r>
              <a:endParaRPr sz="1200">
                <a:solidFill>
                  <a:srgbClr val="FFFFFF"/>
                </a:solidFill>
                <a:latin typeface="Arial"/>
                <a:ea typeface="Arial"/>
                <a:cs typeface="Arial"/>
                <a:sym typeface="Arial"/>
              </a:endParaRPr>
            </a:p>
          </p:txBody>
        </p:sp>
      </p:grpSp>
      <p:grpSp>
        <p:nvGrpSpPr>
          <p:cNvPr id="547" name="Google Shape;547;p34"/>
          <p:cNvGrpSpPr/>
          <p:nvPr/>
        </p:nvGrpSpPr>
        <p:grpSpPr>
          <a:xfrm>
            <a:off x="9636669" y="3689339"/>
            <a:ext cx="662038" cy="807957"/>
            <a:chOff x="1315094" y="2544853"/>
            <a:chExt cx="442541" cy="597411"/>
          </a:xfrm>
        </p:grpSpPr>
        <p:sp>
          <p:nvSpPr>
            <p:cNvPr id="548" name="Google Shape;548;p34"/>
            <p:cNvSpPr/>
            <p:nvPr/>
          </p:nvSpPr>
          <p:spPr>
            <a:xfrm>
              <a:off x="1315094" y="2834843"/>
              <a:ext cx="442541" cy="307421"/>
            </a:xfrm>
            <a:prstGeom prst="flowChartAlternateProcess">
              <a:avLst/>
            </a:prstGeom>
            <a:solidFill>
              <a:srgbClr val="7F7F7F"/>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CRM</a:t>
              </a:r>
              <a:endParaRPr sz="1200">
                <a:solidFill>
                  <a:srgbClr val="FFFFFF"/>
                </a:solidFill>
                <a:latin typeface="Arial"/>
                <a:ea typeface="Arial"/>
                <a:cs typeface="Arial"/>
                <a:sym typeface="Arial"/>
              </a:endParaRPr>
            </a:p>
          </p:txBody>
        </p:sp>
        <p:sp>
          <p:nvSpPr>
            <p:cNvPr id="549" name="Google Shape;549;p34"/>
            <p:cNvSpPr/>
            <p:nvPr/>
          </p:nvSpPr>
          <p:spPr>
            <a:xfrm>
              <a:off x="1319852" y="2544853"/>
              <a:ext cx="433025" cy="359714"/>
            </a:xfrm>
            <a:prstGeom prst="cloud">
              <a:avLst/>
            </a:prstGeom>
            <a:solidFill>
              <a:srgbClr val="FFFF00"/>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1200">
                  <a:solidFill>
                    <a:srgbClr val="544F40"/>
                  </a:solidFill>
                  <a:latin typeface="Arial"/>
                  <a:ea typeface="Arial"/>
                  <a:cs typeface="Arial"/>
                  <a:sym typeface="Arial"/>
                </a:rPr>
                <a:t>3</a:t>
              </a:r>
              <a:endParaRPr sz="1200">
                <a:solidFill>
                  <a:srgbClr val="544F40"/>
                </a:solidFill>
                <a:latin typeface="Arial"/>
                <a:ea typeface="Arial"/>
                <a:cs typeface="Arial"/>
                <a:sym typeface="Arial"/>
              </a:endParaRPr>
            </a:p>
          </p:txBody>
        </p:sp>
      </p:grpSp>
      <p:grpSp>
        <p:nvGrpSpPr>
          <p:cNvPr id="550" name="Google Shape;550;p34"/>
          <p:cNvGrpSpPr/>
          <p:nvPr/>
        </p:nvGrpSpPr>
        <p:grpSpPr>
          <a:xfrm>
            <a:off x="6930717" y="2031814"/>
            <a:ext cx="645428" cy="792956"/>
            <a:chOff x="886019" y="681103"/>
            <a:chExt cx="432000" cy="587657"/>
          </a:xfrm>
        </p:grpSpPr>
        <p:cxnSp>
          <p:nvCxnSpPr>
            <p:cNvPr id="551" name="Google Shape;551;p34"/>
            <p:cNvCxnSpPr/>
            <p:nvPr/>
          </p:nvCxnSpPr>
          <p:spPr>
            <a:xfrm>
              <a:off x="1102019" y="935225"/>
              <a:ext cx="0" cy="333535"/>
            </a:xfrm>
            <a:prstGeom prst="straightConnector1">
              <a:avLst/>
            </a:prstGeom>
            <a:noFill/>
            <a:ln>
              <a:noFill/>
            </a:ln>
          </p:spPr>
        </p:cxnSp>
        <p:sp>
          <p:nvSpPr>
            <p:cNvPr id="552" name="Google Shape;552;p34"/>
            <p:cNvSpPr/>
            <p:nvPr/>
          </p:nvSpPr>
          <p:spPr>
            <a:xfrm>
              <a:off x="940019" y="935225"/>
              <a:ext cx="324000" cy="324005"/>
            </a:xfrm>
            <a:prstGeom prst="ellipse">
              <a:avLst/>
            </a:prstGeom>
            <a:solidFill>
              <a:schemeClr val="accent1"/>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GB" sz="1200">
                  <a:solidFill>
                    <a:srgbClr val="FFFFFF"/>
                  </a:solidFill>
                  <a:latin typeface="Arial"/>
                  <a:ea typeface="Arial"/>
                  <a:cs typeface="Arial"/>
                  <a:sym typeface="Arial"/>
                </a:rPr>
                <a:t>PD</a:t>
              </a:r>
              <a:endParaRPr b="1" sz="1200">
                <a:solidFill>
                  <a:srgbClr val="FFFFFF"/>
                </a:solidFill>
                <a:latin typeface="Arial"/>
                <a:ea typeface="Arial"/>
                <a:cs typeface="Arial"/>
                <a:sym typeface="Arial"/>
              </a:endParaRPr>
            </a:p>
          </p:txBody>
        </p:sp>
        <p:sp>
          <p:nvSpPr>
            <p:cNvPr id="553" name="Google Shape;553;p34"/>
            <p:cNvSpPr/>
            <p:nvPr/>
          </p:nvSpPr>
          <p:spPr>
            <a:xfrm>
              <a:off x="886019" y="681103"/>
              <a:ext cx="432000" cy="360536"/>
            </a:xfrm>
            <a:prstGeom prst="cloud">
              <a:avLst/>
            </a:prstGeom>
            <a:solidFill>
              <a:srgbClr val="D8EF9B"/>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1</a:t>
              </a:r>
              <a:endParaRPr sz="1200">
                <a:solidFill>
                  <a:srgbClr val="FFFFFF"/>
                </a:solidFill>
                <a:latin typeface="Arial"/>
                <a:ea typeface="Arial"/>
                <a:cs typeface="Arial"/>
                <a:sym typeface="Arial"/>
              </a:endParaRPr>
            </a:p>
          </p:txBody>
        </p:sp>
      </p:grpSp>
      <p:grpSp>
        <p:nvGrpSpPr>
          <p:cNvPr id="554" name="Google Shape;554;p34"/>
          <p:cNvGrpSpPr/>
          <p:nvPr/>
        </p:nvGrpSpPr>
        <p:grpSpPr>
          <a:xfrm>
            <a:off x="7418079" y="2031814"/>
            <a:ext cx="645428" cy="792956"/>
            <a:chOff x="2228397" y="681103"/>
            <a:chExt cx="432000" cy="587657"/>
          </a:xfrm>
        </p:grpSpPr>
        <p:cxnSp>
          <p:nvCxnSpPr>
            <p:cNvPr id="555" name="Google Shape;555;p34"/>
            <p:cNvCxnSpPr/>
            <p:nvPr/>
          </p:nvCxnSpPr>
          <p:spPr>
            <a:xfrm>
              <a:off x="2444397" y="935225"/>
              <a:ext cx="0" cy="333535"/>
            </a:xfrm>
            <a:prstGeom prst="straightConnector1">
              <a:avLst/>
            </a:prstGeom>
            <a:noFill/>
            <a:ln>
              <a:noFill/>
            </a:ln>
          </p:spPr>
        </p:cxnSp>
        <p:sp>
          <p:nvSpPr>
            <p:cNvPr id="556" name="Google Shape;556;p34"/>
            <p:cNvSpPr/>
            <p:nvPr/>
          </p:nvSpPr>
          <p:spPr>
            <a:xfrm>
              <a:off x="2282397" y="935225"/>
              <a:ext cx="324000" cy="324005"/>
            </a:xfrm>
            <a:prstGeom prst="ellipse">
              <a:avLst/>
            </a:prstGeom>
            <a:solidFill>
              <a:schemeClr val="accent1"/>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GB" sz="1200">
                  <a:solidFill>
                    <a:srgbClr val="FFFFFF"/>
                  </a:solidFill>
                  <a:latin typeface="Arial"/>
                  <a:ea typeface="Arial"/>
                  <a:cs typeface="Arial"/>
                  <a:sym typeface="Arial"/>
                </a:rPr>
                <a:t>PD</a:t>
              </a:r>
              <a:endParaRPr b="1" sz="1200">
                <a:solidFill>
                  <a:srgbClr val="FFFFFF"/>
                </a:solidFill>
                <a:latin typeface="Arial"/>
                <a:ea typeface="Arial"/>
                <a:cs typeface="Arial"/>
                <a:sym typeface="Arial"/>
              </a:endParaRPr>
            </a:p>
          </p:txBody>
        </p:sp>
        <p:sp>
          <p:nvSpPr>
            <p:cNvPr id="557" name="Google Shape;557;p34"/>
            <p:cNvSpPr/>
            <p:nvPr/>
          </p:nvSpPr>
          <p:spPr>
            <a:xfrm>
              <a:off x="2228397" y="681103"/>
              <a:ext cx="432000" cy="360536"/>
            </a:xfrm>
            <a:prstGeom prst="cloud">
              <a:avLst/>
            </a:prstGeom>
            <a:solidFill>
              <a:srgbClr val="C3E66B"/>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5</a:t>
              </a:r>
              <a:endParaRPr sz="1200">
                <a:solidFill>
                  <a:srgbClr val="FFFFFF"/>
                </a:solidFill>
                <a:latin typeface="Arial"/>
                <a:ea typeface="Arial"/>
                <a:cs typeface="Arial"/>
                <a:sym typeface="Arial"/>
              </a:endParaRPr>
            </a:p>
          </p:txBody>
        </p:sp>
      </p:grpSp>
      <p:grpSp>
        <p:nvGrpSpPr>
          <p:cNvPr id="558" name="Google Shape;558;p34"/>
          <p:cNvGrpSpPr/>
          <p:nvPr/>
        </p:nvGrpSpPr>
        <p:grpSpPr>
          <a:xfrm>
            <a:off x="7907029" y="2031813"/>
            <a:ext cx="645428" cy="792955"/>
            <a:chOff x="3321003" y="681104"/>
            <a:chExt cx="432000" cy="587656"/>
          </a:xfrm>
        </p:grpSpPr>
        <p:cxnSp>
          <p:nvCxnSpPr>
            <p:cNvPr id="559" name="Google Shape;559;p34"/>
            <p:cNvCxnSpPr/>
            <p:nvPr/>
          </p:nvCxnSpPr>
          <p:spPr>
            <a:xfrm>
              <a:off x="3537003" y="935225"/>
              <a:ext cx="0" cy="333535"/>
            </a:xfrm>
            <a:prstGeom prst="straightConnector1">
              <a:avLst/>
            </a:prstGeom>
            <a:noFill/>
            <a:ln>
              <a:noFill/>
            </a:ln>
          </p:spPr>
        </p:cxnSp>
        <p:sp>
          <p:nvSpPr>
            <p:cNvPr id="560" name="Google Shape;560;p34"/>
            <p:cNvSpPr/>
            <p:nvPr/>
          </p:nvSpPr>
          <p:spPr>
            <a:xfrm>
              <a:off x="3375003" y="935225"/>
              <a:ext cx="324000" cy="324005"/>
            </a:xfrm>
            <a:prstGeom prst="ellipse">
              <a:avLst/>
            </a:prstGeom>
            <a:solidFill>
              <a:schemeClr val="accent1"/>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GB" sz="1200">
                  <a:solidFill>
                    <a:srgbClr val="FFFFFF"/>
                  </a:solidFill>
                  <a:latin typeface="Arial"/>
                  <a:ea typeface="Arial"/>
                  <a:cs typeface="Arial"/>
                  <a:sym typeface="Arial"/>
                </a:rPr>
                <a:t>PD</a:t>
              </a:r>
              <a:endParaRPr b="1" sz="1200">
                <a:solidFill>
                  <a:srgbClr val="FFFFFF"/>
                </a:solidFill>
                <a:latin typeface="Arial"/>
                <a:ea typeface="Arial"/>
                <a:cs typeface="Arial"/>
                <a:sym typeface="Arial"/>
              </a:endParaRPr>
            </a:p>
          </p:txBody>
        </p:sp>
        <p:sp>
          <p:nvSpPr>
            <p:cNvPr id="561" name="Google Shape;561;p34"/>
            <p:cNvSpPr/>
            <p:nvPr/>
          </p:nvSpPr>
          <p:spPr>
            <a:xfrm>
              <a:off x="3321003" y="681104"/>
              <a:ext cx="432000" cy="360536"/>
            </a:xfrm>
            <a:prstGeom prst="cloud">
              <a:avLst/>
            </a:prstGeom>
            <a:solidFill>
              <a:srgbClr val="C4BD97"/>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7F</a:t>
              </a:r>
              <a:endParaRPr sz="1200">
                <a:solidFill>
                  <a:srgbClr val="FFFFFF"/>
                </a:solidFill>
                <a:latin typeface="Arial"/>
                <a:ea typeface="Arial"/>
                <a:cs typeface="Arial"/>
                <a:sym typeface="Arial"/>
              </a:endParaRPr>
            </a:p>
          </p:txBody>
        </p:sp>
      </p:grpSp>
      <p:grpSp>
        <p:nvGrpSpPr>
          <p:cNvPr id="562" name="Google Shape;562;p34"/>
          <p:cNvGrpSpPr/>
          <p:nvPr/>
        </p:nvGrpSpPr>
        <p:grpSpPr>
          <a:xfrm>
            <a:off x="3195030" y="3691112"/>
            <a:ext cx="659665" cy="805815"/>
            <a:chOff x="1315581" y="2545387"/>
            <a:chExt cx="441343" cy="596877"/>
          </a:xfrm>
        </p:grpSpPr>
        <p:sp>
          <p:nvSpPr>
            <p:cNvPr id="563" name="Google Shape;563;p34"/>
            <p:cNvSpPr/>
            <p:nvPr/>
          </p:nvSpPr>
          <p:spPr>
            <a:xfrm>
              <a:off x="1315581" y="2834301"/>
              <a:ext cx="441343" cy="307963"/>
            </a:xfrm>
            <a:prstGeom prst="flowChartAlternateProcess">
              <a:avLst/>
            </a:prstGeom>
            <a:solidFill>
              <a:srgbClr val="7F7F7F"/>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CRM</a:t>
              </a:r>
              <a:endParaRPr sz="1200">
                <a:solidFill>
                  <a:srgbClr val="FFFFFF"/>
                </a:solidFill>
                <a:latin typeface="Arial"/>
                <a:ea typeface="Arial"/>
                <a:cs typeface="Arial"/>
                <a:sym typeface="Arial"/>
              </a:endParaRPr>
            </a:p>
          </p:txBody>
        </p:sp>
        <p:sp>
          <p:nvSpPr>
            <p:cNvPr id="564" name="Google Shape;564;p34"/>
            <p:cNvSpPr/>
            <p:nvPr/>
          </p:nvSpPr>
          <p:spPr>
            <a:xfrm>
              <a:off x="1320343" y="2545387"/>
              <a:ext cx="431818" cy="360349"/>
            </a:xfrm>
            <a:prstGeom prst="cloud">
              <a:avLst/>
            </a:prstGeom>
            <a:solidFill>
              <a:srgbClr val="FBE1D0"/>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4</a:t>
              </a:r>
              <a:endParaRPr sz="1200">
                <a:solidFill>
                  <a:srgbClr val="FFFFFF"/>
                </a:solidFill>
                <a:latin typeface="Arial"/>
                <a:ea typeface="Arial"/>
                <a:cs typeface="Arial"/>
                <a:sym typeface="Arial"/>
              </a:endParaRPr>
            </a:p>
          </p:txBody>
        </p:sp>
      </p:grpSp>
      <p:grpSp>
        <p:nvGrpSpPr>
          <p:cNvPr id="565" name="Google Shape;565;p34"/>
          <p:cNvGrpSpPr/>
          <p:nvPr/>
        </p:nvGrpSpPr>
        <p:grpSpPr>
          <a:xfrm>
            <a:off x="3680760" y="3691112"/>
            <a:ext cx="662037" cy="805815"/>
            <a:chOff x="2650252" y="2545387"/>
            <a:chExt cx="442930" cy="596877"/>
          </a:xfrm>
        </p:grpSpPr>
        <p:sp>
          <p:nvSpPr>
            <p:cNvPr id="566" name="Google Shape;566;p34"/>
            <p:cNvSpPr/>
            <p:nvPr/>
          </p:nvSpPr>
          <p:spPr>
            <a:xfrm>
              <a:off x="2650252" y="2834301"/>
              <a:ext cx="442930" cy="307963"/>
            </a:xfrm>
            <a:prstGeom prst="flowChartAlternateProcess">
              <a:avLst/>
            </a:prstGeom>
            <a:solidFill>
              <a:srgbClr val="7F7F7F"/>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CRM</a:t>
              </a:r>
              <a:endParaRPr sz="1200">
                <a:solidFill>
                  <a:srgbClr val="FFFFFF"/>
                </a:solidFill>
                <a:latin typeface="Arial"/>
                <a:ea typeface="Arial"/>
                <a:cs typeface="Arial"/>
                <a:sym typeface="Arial"/>
              </a:endParaRPr>
            </a:p>
          </p:txBody>
        </p:sp>
        <p:sp>
          <p:nvSpPr>
            <p:cNvPr id="567" name="Google Shape;567;p34"/>
            <p:cNvSpPr/>
            <p:nvPr/>
          </p:nvSpPr>
          <p:spPr>
            <a:xfrm>
              <a:off x="2655014" y="2545387"/>
              <a:ext cx="433406" cy="360349"/>
            </a:xfrm>
            <a:prstGeom prst="cloud">
              <a:avLst/>
            </a:prstGeom>
            <a:solidFill>
              <a:srgbClr val="66CCFF"/>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6B</a:t>
              </a:r>
              <a:endParaRPr sz="1200">
                <a:solidFill>
                  <a:srgbClr val="FFFFFF"/>
                </a:solidFill>
                <a:latin typeface="Arial"/>
                <a:ea typeface="Arial"/>
                <a:cs typeface="Arial"/>
                <a:sym typeface="Arial"/>
              </a:endParaRPr>
            </a:p>
          </p:txBody>
        </p:sp>
      </p:grpSp>
      <p:grpSp>
        <p:nvGrpSpPr>
          <p:cNvPr id="568" name="Google Shape;568;p34"/>
          <p:cNvGrpSpPr/>
          <p:nvPr/>
        </p:nvGrpSpPr>
        <p:grpSpPr>
          <a:xfrm>
            <a:off x="4171044" y="3691112"/>
            <a:ext cx="662039" cy="805815"/>
            <a:chOff x="3747616" y="2545387"/>
            <a:chExt cx="442931" cy="596877"/>
          </a:xfrm>
        </p:grpSpPr>
        <p:sp>
          <p:nvSpPr>
            <p:cNvPr id="569" name="Google Shape;569;p34"/>
            <p:cNvSpPr/>
            <p:nvPr/>
          </p:nvSpPr>
          <p:spPr>
            <a:xfrm>
              <a:off x="3747616" y="2834301"/>
              <a:ext cx="442931" cy="307963"/>
            </a:xfrm>
            <a:prstGeom prst="flowChartAlternateProcess">
              <a:avLst/>
            </a:prstGeom>
            <a:solidFill>
              <a:srgbClr val="7F7F7F"/>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CRM</a:t>
              </a:r>
              <a:endParaRPr sz="1200">
                <a:solidFill>
                  <a:srgbClr val="FFFFFF"/>
                </a:solidFill>
                <a:latin typeface="Arial"/>
                <a:ea typeface="Arial"/>
                <a:cs typeface="Arial"/>
                <a:sym typeface="Arial"/>
              </a:endParaRPr>
            </a:p>
          </p:txBody>
        </p:sp>
        <p:sp>
          <p:nvSpPr>
            <p:cNvPr id="570" name="Google Shape;570;p34"/>
            <p:cNvSpPr/>
            <p:nvPr/>
          </p:nvSpPr>
          <p:spPr>
            <a:xfrm>
              <a:off x="3752379" y="2545387"/>
              <a:ext cx="433405" cy="360349"/>
            </a:xfrm>
            <a:prstGeom prst="cloud">
              <a:avLst/>
            </a:prstGeom>
            <a:solidFill>
              <a:srgbClr val="F6C4A5"/>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9V</a:t>
              </a:r>
              <a:endParaRPr sz="1200">
                <a:solidFill>
                  <a:srgbClr val="FFFFFF"/>
                </a:solidFill>
                <a:latin typeface="Arial"/>
                <a:ea typeface="Arial"/>
                <a:cs typeface="Arial"/>
                <a:sym typeface="Arial"/>
              </a:endParaRPr>
            </a:p>
          </p:txBody>
        </p:sp>
      </p:grpSp>
      <p:grpSp>
        <p:nvGrpSpPr>
          <p:cNvPr id="571" name="Google Shape;571;p34"/>
          <p:cNvGrpSpPr/>
          <p:nvPr/>
        </p:nvGrpSpPr>
        <p:grpSpPr>
          <a:xfrm>
            <a:off x="4668257" y="3691112"/>
            <a:ext cx="659665" cy="805815"/>
            <a:chOff x="4349339" y="2545387"/>
            <a:chExt cx="441343" cy="596877"/>
          </a:xfrm>
        </p:grpSpPr>
        <p:sp>
          <p:nvSpPr>
            <p:cNvPr id="572" name="Google Shape;572;p34"/>
            <p:cNvSpPr/>
            <p:nvPr/>
          </p:nvSpPr>
          <p:spPr>
            <a:xfrm>
              <a:off x="4349339" y="2834301"/>
              <a:ext cx="441343" cy="307963"/>
            </a:xfrm>
            <a:prstGeom prst="flowChartAlternateProcess">
              <a:avLst/>
            </a:prstGeom>
            <a:solidFill>
              <a:srgbClr val="7F7F7F"/>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CRM</a:t>
              </a:r>
              <a:endParaRPr sz="1200">
                <a:solidFill>
                  <a:srgbClr val="FFFFFF"/>
                </a:solidFill>
                <a:latin typeface="Arial"/>
                <a:ea typeface="Arial"/>
                <a:cs typeface="Arial"/>
                <a:sym typeface="Arial"/>
              </a:endParaRPr>
            </a:p>
          </p:txBody>
        </p:sp>
        <p:sp>
          <p:nvSpPr>
            <p:cNvPr id="573" name="Google Shape;573;p34"/>
            <p:cNvSpPr/>
            <p:nvPr/>
          </p:nvSpPr>
          <p:spPr>
            <a:xfrm>
              <a:off x="4354101" y="2545387"/>
              <a:ext cx="431818" cy="360349"/>
            </a:xfrm>
            <a:prstGeom prst="cloud">
              <a:avLst/>
            </a:prstGeom>
            <a:solidFill>
              <a:srgbClr val="FF6699"/>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14</a:t>
              </a:r>
              <a:endParaRPr sz="1200">
                <a:solidFill>
                  <a:srgbClr val="FFFFFF"/>
                </a:solidFill>
                <a:latin typeface="Arial"/>
                <a:ea typeface="Arial"/>
                <a:cs typeface="Arial"/>
                <a:sym typeface="Arial"/>
              </a:endParaRPr>
            </a:p>
          </p:txBody>
        </p:sp>
      </p:grpSp>
      <p:grpSp>
        <p:nvGrpSpPr>
          <p:cNvPr id="574" name="Google Shape;574;p34"/>
          <p:cNvGrpSpPr/>
          <p:nvPr/>
        </p:nvGrpSpPr>
        <p:grpSpPr>
          <a:xfrm>
            <a:off x="6159969" y="3691112"/>
            <a:ext cx="662037" cy="805815"/>
            <a:chOff x="4899280" y="2545387"/>
            <a:chExt cx="442930" cy="596877"/>
          </a:xfrm>
        </p:grpSpPr>
        <p:sp>
          <p:nvSpPr>
            <p:cNvPr id="575" name="Google Shape;575;p34"/>
            <p:cNvSpPr/>
            <p:nvPr/>
          </p:nvSpPr>
          <p:spPr>
            <a:xfrm>
              <a:off x="4899280" y="2834301"/>
              <a:ext cx="442930" cy="307963"/>
            </a:xfrm>
            <a:prstGeom prst="flowChartAlternateProcess">
              <a:avLst/>
            </a:prstGeom>
            <a:solidFill>
              <a:srgbClr val="7F7F7F"/>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CRM</a:t>
              </a:r>
              <a:endParaRPr sz="1200">
                <a:solidFill>
                  <a:srgbClr val="FFFFFF"/>
                </a:solidFill>
                <a:latin typeface="Arial"/>
                <a:ea typeface="Arial"/>
                <a:cs typeface="Arial"/>
                <a:sym typeface="Arial"/>
              </a:endParaRPr>
            </a:p>
          </p:txBody>
        </p:sp>
        <p:sp>
          <p:nvSpPr>
            <p:cNvPr id="576" name="Google Shape;576;p34"/>
            <p:cNvSpPr/>
            <p:nvPr/>
          </p:nvSpPr>
          <p:spPr>
            <a:xfrm>
              <a:off x="4904042" y="2545387"/>
              <a:ext cx="433406" cy="360349"/>
            </a:xfrm>
            <a:prstGeom prst="cloud">
              <a:avLst/>
            </a:prstGeom>
            <a:solidFill>
              <a:srgbClr val="800080"/>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23F</a:t>
              </a:r>
              <a:endParaRPr sz="1200">
                <a:solidFill>
                  <a:srgbClr val="FFFFFF"/>
                </a:solidFill>
                <a:latin typeface="Arial"/>
                <a:ea typeface="Arial"/>
                <a:cs typeface="Arial"/>
                <a:sym typeface="Arial"/>
              </a:endParaRPr>
            </a:p>
          </p:txBody>
        </p:sp>
      </p:grpSp>
      <p:grpSp>
        <p:nvGrpSpPr>
          <p:cNvPr id="577" name="Google Shape;577;p34"/>
          <p:cNvGrpSpPr/>
          <p:nvPr/>
        </p:nvGrpSpPr>
        <p:grpSpPr>
          <a:xfrm>
            <a:off x="5148849" y="3691112"/>
            <a:ext cx="676275" cy="805815"/>
            <a:chOff x="5728049" y="2545387"/>
            <a:chExt cx="452455" cy="596877"/>
          </a:xfrm>
        </p:grpSpPr>
        <p:sp>
          <p:nvSpPr>
            <p:cNvPr id="578" name="Google Shape;578;p34"/>
            <p:cNvSpPr/>
            <p:nvPr/>
          </p:nvSpPr>
          <p:spPr>
            <a:xfrm>
              <a:off x="5728049" y="2834301"/>
              <a:ext cx="442930" cy="307963"/>
            </a:xfrm>
            <a:prstGeom prst="flowChartAlternateProcess">
              <a:avLst/>
            </a:prstGeom>
            <a:solidFill>
              <a:srgbClr val="7F7F7F"/>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CRM</a:t>
              </a:r>
              <a:endParaRPr sz="1200">
                <a:solidFill>
                  <a:srgbClr val="FFFFFF"/>
                </a:solidFill>
                <a:latin typeface="Arial"/>
                <a:ea typeface="Arial"/>
                <a:cs typeface="Arial"/>
                <a:sym typeface="Arial"/>
              </a:endParaRPr>
            </a:p>
          </p:txBody>
        </p:sp>
        <p:sp>
          <p:nvSpPr>
            <p:cNvPr id="579" name="Google Shape;579;p34"/>
            <p:cNvSpPr/>
            <p:nvPr/>
          </p:nvSpPr>
          <p:spPr>
            <a:xfrm>
              <a:off x="5732811" y="2545387"/>
              <a:ext cx="447693" cy="360349"/>
            </a:xfrm>
            <a:prstGeom prst="cloud">
              <a:avLst/>
            </a:prstGeom>
            <a:solidFill>
              <a:srgbClr val="F2A778"/>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18C</a:t>
              </a:r>
              <a:endParaRPr sz="1200">
                <a:solidFill>
                  <a:srgbClr val="FFFFFF"/>
                </a:solidFill>
                <a:latin typeface="Arial"/>
                <a:ea typeface="Arial"/>
                <a:cs typeface="Arial"/>
                <a:sym typeface="Arial"/>
              </a:endParaRPr>
            </a:p>
          </p:txBody>
        </p:sp>
      </p:grpSp>
      <p:grpSp>
        <p:nvGrpSpPr>
          <p:cNvPr id="580" name="Google Shape;580;p34"/>
          <p:cNvGrpSpPr/>
          <p:nvPr/>
        </p:nvGrpSpPr>
        <p:grpSpPr>
          <a:xfrm>
            <a:off x="5655754" y="3691112"/>
            <a:ext cx="659665" cy="805815"/>
            <a:chOff x="6279847" y="2545387"/>
            <a:chExt cx="441343" cy="596877"/>
          </a:xfrm>
        </p:grpSpPr>
        <p:sp>
          <p:nvSpPr>
            <p:cNvPr id="581" name="Google Shape;581;p34"/>
            <p:cNvSpPr/>
            <p:nvPr/>
          </p:nvSpPr>
          <p:spPr>
            <a:xfrm>
              <a:off x="6279847" y="2834301"/>
              <a:ext cx="441343" cy="307963"/>
            </a:xfrm>
            <a:prstGeom prst="flowChartAlternateProcess">
              <a:avLst/>
            </a:prstGeom>
            <a:solidFill>
              <a:srgbClr val="7F7F7F"/>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CRM</a:t>
              </a:r>
              <a:endParaRPr sz="1200">
                <a:solidFill>
                  <a:srgbClr val="FFFFFF"/>
                </a:solidFill>
                <a:latin typeface="Arial"/>
                <a:ea typeface="Arial"/>
                <a:cs typeface="Arial"/>
                <a:sym typeface="Arial"/>
              </a:endParaRPr>
            </a:p>
          </p:txBody>
        </p:sp>
        <p:sp>
          <p:nvSpPr>
            <p:cNvPr id="582" name="Google Shape;582;p34"/>
            <p:cNvSpPr/>
            <p:nvPr/>
          </p:nvSpPr>
          <p:spPr>
            <a:xfrm>
              <a:off x="6284609" y="2545387"/>
              <a:ext cx="431818" cy="360349"/>
            </a:xfrm>
            <a:prstGeom prst="cloud">
              <a:avLst/>
            </a:prstGeom>
            <a:solidFill>
              <a:srgbClr val="9AD1E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1200">
                  <a:solidFill>
                    <a:srgbClr val="2A271F"/>
                  </a:solidFill>
                  <a:latin typeface="Arial"/>
                  <a:ea typeface="Arial"/>
                  <a:cs typeface="Arial"/>
                  <a:sym typeface="Arial"/>
                </a:rPr>
                <a:t>19F</a:t>
              </a:r>
              <a:endParaRPr sz="1200">
                <a:solidFill>
                  <a:srgbClr val="2A271F"/>
                </a:solidFill>
                <a:latin typeface="Arial"/>
                <a:ea typeface="Arial"/>
                <a:cs typeface="Arial"/>
                <a:sym typeface="Arial"/>
              </a:endParaRPr>
            </a:p>
          </p:txBody>
        </p:sp>
      </p:grpSp>
      <p:grpSp>
        <p:nvGrpSpPr>
          <p:cNvPr id="583" name="Google Shape;583;p34"/>
          <p:cNvGrpSpPr/>
          <p:nvPr/>
        </p:nvGrpSpPr>
        <p:grpSpPr>
          <a:xfrm>
            <a:off x="3222527" y="2031814"/>
            <a:ext cx="645428" cy="780097"/>
            <a:chOff x="1448192" y="681103"/>
            <a:chExt cx="431817" cy="577828"/>
          </a:xfrm>
        </p:grpSpPr>
        <p:sp>
          <p:nvSpPr>
            <p:cNvPr id="584" name="Google Shape;584;p34"/>
            <p:cNvSpPr/>
            <p:nvPr/>
          </p:nvSpPr>
          <p:spPr>
            <a:xfrm>
              <a:off x="1502169" y="935093"/>
              <a:ext cx="323863" cy="323838"/>
            </a:xfrm>
            <a:prstGeom prst="ellipse">
              <a:avLst/>
            </a:prstGeom>
            <a:solidFill>
              <a:schemeClr val="accent1"/>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GB" sz="1200">
                  <a:solidFill>
                    <a:srgbClr val="FFFFFF"/>
                  </a:solidFill>
                  <a:latin typeface="Arial"/>
                  <a:ea typeface="Arial"/>
                  <a:cs typeface="Arial"/>
                  <a:sym typeface="Arial"/>
                </a:rPr>
                <a:t>PD</a:t>
              </a:r>
              <a:endParaRPr b="1" sz="1200">
                <a:solidFill>
                  <a:srgbClr val="FFFFFF"/>
                </a:solidFill>
                <a:latin typeface="Arial"/>
                <a:ea typeface="Arial"/>
                <a:cs typeface="Arial"/>
                <a:sym typeface="Arial"/>
              </a:endParaRPr>
            </a:p>
          </p:txBody>
        </p:sp>
        <p:sp>
          <p:nvSpPr>
            <p:cNvPr id="585" name="Google Shape;585;p34"/>
            <p:cNvSpPr/>
            <p:nvPr/>
          </p:nvSpPr>
          <p:spPr>
            <a:xfrm>
              <a:off x="1448192" y="681103"/>
              <a:ext cx="431817" cy="360349"/>
            </a:xfrm>
            <a:prstGeom prst="cloud">
              <a:avLst/>
            </a:prstGeom>
            <a:solidFill>
              <a:srgbClr val="FBE1D0"/>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4</a:t>
              </a:r>
              <a:endParaRPr sz="1200">
                <a:solidFill>
                  <a:srgbClr val="FFFFFF"/>
                </a:solidFill>
                <a:latin typeface="Arial"/>
                <a:ea typeface="Arial"/>
                <a:cs typeface="Arial"/>
                <a:sym typeface="Arial"/>
              </a:endParaRPr>
            </a:p>
          </p:txBody>
        </p:sp>
      </p:grpSp>
      <p:grpSp>
        <p:nvGrpSpPr>
          <p:cNvPr id="586" name="Google Shape;586;p34"/>
          <p:cNvGrpSpPr/>
          <p:nvPr/>
        </p:nvGrpSpPr>
        <p:grpSpPr>
          <a:xfrm>
            <a:off x="3718789" y="2031814"/>
            <a:ext cx="647802" cy="780097"/>
            <a:chOff x="2789306" y="681103"/>
            <a:chExt cx="433405" cy="577828"/>
          </a:xfrm>
        </p:grpSpPr>
        <p:sp>
          <p:nvSpPr>
            <p:cNvPr id="587" name="Google Shape;587;p34"/>
            <p:cNvSpPr/>
            <p:nvPr/>
          </p:nvSpPr>
          <p:spPr>
            <a:xfrm>
              <a:off x="2843283" y="935093"/>
              <a:ext cx="325451" cy="323838"/>
            </a:xfrm>
            <a:prstGeom prst="ellipse">
              <a:avLst/>
            </a:prstGeom>
            <a:solidFill>
              <a:schemeClr val="accent1"/>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GB" sz="1200">
                  <a:solidFill>
                    <a:srgbClr val="FFFFFF"/>
                  </a:solidFill>
                  <a:latin typeface="Arial"/>
                  <a:ea typeface="Arial"/>
                  <a:cs typeface="Arial"/>
                  <a:sym typeface="Arial"/>
                </a:rPr>
                <a:t>PD</a:t>
              </a:r>
              <a:endParaRPr b="1" sz="1200">
                <a:solidFill>
                  <a:srgbClr val="FFFFFF"/>
                </a:solidFill>
                <a:latin typeface="Arial"/>
                <a:ea typeface="Arial"/>
                <a:cs typeface="Arial"/>
                <a:sym typeface="Arial"/>
              </a:endParaRPr>
            </a:p>
          </p:txBody>
        </p:sp>
        <p:sp>
          <p:nvSpPr>
            <p:cNvPr id="588" name="Google Shape;588;p34"/>
            <p:cNvSpPr/>
            <p:nvPr/>
          </p:nvSpPr>
          <p:spPr>
            <a:xfrm>
              <a:off x="2789306" y="681103"/>
              <a:ext cx="433405" cy="360349"/>
            </a:xfrm>
            <a:prstGeom prst="cloud">
              <a:avLst/>
            </a:prstGeom>
            <a:solidFill>
              <a:srgbClr val="66CCFF"/>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6B</a:t>
              </a:r>
              <a:endParaRPr sz="1200">
                <a:solidFill>
                  <a:srgbClr val="FFFFFF"/>
                </a:solidFill>
                <a:latin typeface="Arial"/>
                <a:ea typeface="Arial"/>
                <a:cs typeface="Arial"/>
                <a:sym typeface="Arial"/>
              </a:endParaRPr>
            </a:p>
          </p:txBody>
        </p:sp>
      </p:grpSp>
      <p:grpSp>
        <p:nvGrpSpPr>
          <p:cNvPr id="589" name="Google Shape;589;p34"/>
          <p:cNvGrpSpPr/>
          <p:nvPr/>
        </p:nvGrpSpPr>
        <p:grpSpPr>
          <a:xfrm>
            <a:off x="4211177" y="2031814"/>
            <a:ext cx="645428" cy="780097"/>
            <a:chOff x="3882445" y="681103"/>
            <a:chExt cx="431817" cy="577828"/>
          </a:xfrm>
        </p:grpSpPr>
        <p:sp>
          <p:nvSpPr>
            <p:cNvPr id="590" name="Google Shape;590;p34"/>
            <p:cNvSpPr/>
            <p:nvPr/>
          </p:nvSpPr>
          <p:spPr>
            <a:xfrm>
              <a:off x="3936422" y="935093"/>
              <a:ext cx="323863" cy="323838"/>
            </a:xfrm>
            <a:prstGeom prst="ellipse">
              <a:avLst/>
            </a:prstGeom>
            <a:solidFill>
              <a:schemeClr val="accent1"/>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GB" sz="1200">
                  <a:solidFill>
                    <a:srgbClr val="FFFFFF"/>
                  </a:solidFill>
                  <a:latin typeface="Arial"/>
                  <a:ea typeface="Arial"/>
                  <a:cs typeface="Arial"/>
                  <a:sym typeface="Arial"/>
                </a:rPr>
                <a:t>PD</a:t>
              </a:r>
              <a:endParaRPr b="1" sz="1200">
                <a:solidFill>
                  <a:srgbClr val="FFFFFF"/>
                </a:solidFill>
                <a:latin typeface="Arial"/>
                <a:ea typeface="Arial"/>
                <a:cs typeface="Arial"/>
                <a:sym typeface="Arial"/>
              </a:endParaRPr>
            </a:p>
          </p:txBody>
        </p:sp>
        <p:sp>
          <p:nvSpPr>
            <p:cNvPr id="591" name="Google Shape;591;p34"/>
            <p:cNvSpPr/>
            <p:nvPr/>
          </p:nvSpPr>
          <p:spPr>
            <a:xfrm>
              <a:off x="3882445" y="681103"/>
              <a:ext cx="431817" cy="360349"/>
            </a:xfrm>
            <a:prstGeom prst="cloud">
              <a:avLst/>
            </a:prstGeom>
            <a:solidFill>
              <a:srgbClr val="F6C4A5"/>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9V</a:t>
              </a:r>
              <a:endParaRPr sz="1200">
                <a:solidFill>
                  <a:srgbClr val="FFFFFF"/>
                </a:solidFill>
                <a:latin typeface="Arial"/>
                <a:ea typeface="Arial"/>
                <a:cs typeface="Arial"/>
                <a:sym typeface="Arial"/>
              </a:endParaRPr>
            </a:p>
          </p:txBody>
        </p:sp>
      </p:grpSp>
      <p:grpSp>
        <p:nvGrpSpPr>
          <p:cNvPr id="592" name="Google Shape;592;p34"/>
          <p:cNvGrpSpPr/>
          <p:nvPr/>
        </p:nvGrpSpPr>
        <p:grpSpPr>
          <a:xfrm>
            <a:off x="4691001" y="2031814"/>
            <a:ext cx="645428" cy="792956"/>
            <a:chOff x="4479045" y="681103"/>
            <a:chExt cx="431817" cy="587353"/>
          </a:xfrm>
        </p:grpSpPr>
        <p:cxnSp>
          <p:nvCxnSpPr>
            <p:cNvPr id="593" name="Google Shape;593;p34"/>
            <p:cNvCxnSpPr/>
            <p:nvPr/>
          </p:nvCxnSpPr>
          <p:spPr>
            <a:xfrm>
              <a:off x="4694954" y="935093"/>
              <a:ext cx="0" cy="333363"/>
            </a:xfrm>
            <a:prstGeom prst="straightConnector1">
              <a:avLst/>
            </a:prstGeom>
            <a:noFill/>
            <a:ln>
              <a:noFill/>
            </a:ln>
          </p:spPr>
        </p:cxnSp>
        <p:sp>
          <p:nvSpPr>
            <p:cNvPr id="594" name="Google Shape;594;p34"/>
            <p:cNvSpPr/>
            <p:nvPr/>
          </p:nvSpPr>
          <p:spPr>
            <a:xfrm>
              <a:off x="4533022" y="935093"/>
              <a:ext cx="323863" cy="323838"/>
            </a:xfrm>
            <a:prstGeom prst="ellipse">
              <a:avLst/>
            </a:prstGeom>
            <a:solidFill>
              <a:schemeClr val="accent1"/>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GB" sz="1200">
                  <a:solidFill>
                    <a:srgbClr val="FFFFFF"/>
                  </a:solidFill>
                  <a:latin typeface="Arial"/>
                  <a:ea typeface="Arial"/>
                  <a:cs typeface="Arial"/>
                  <a:sym typeface="Arial"/>
                </a:rPr>
                <a:t>PD</a:t>
              </a:r>
              <a:endParaRPr b="1" sz="1200">
                <a:solidFill>
                  <a:srgbClr val="FFFFFF"/>
                </a:solidFill>
                <a:latin typeface="Arial"/>
                <a:ea typeface="Arial"/>
                <a:cs typeface="Arial"/>
                <a:sym typeface="Arial"/>
              </a:endParaRPr>
            </a:p>
          </p:txBody>
        </p:sp>
        <p:sp>
          <p:nvSpPr>
            <p:cNvPr id="595" name="Google Shape;595;p34"/>
            <p:cNvSpPr/>
            <p:nvPr/>
          </p:nvSpPr>
          <p:spPr>
            <a:xfrm>
              <a:off x="4479045" y="681103"/>
              <a:ext cx="431817" cy="360350"/>
            </a:xfrm>
            <a:prstGeom prst="cloud">
              <a:avLst/>
            </a:prstGeom>
            <a:solidFill>
              <a:srgbClr val="FF6699"/>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14</a:t>
              </a:r>
              <a:endParaRPr sz="1200">
                <a:solidFill>
                  <a:srgbClr val="FFFFFF"/>
                </a:solidFill>
                <a:latin typeface="Arial"/>
                <a:ea typeface="Arial"/>
                <a:cs typeface="Arial"/>
                <a:sym typeface="Arial"/>
              </a:endParaRPr>
            </a:p>
          </p:txBody>
        </p:sp>
      </p:grpSp>
      <p:grpSp>
        <p:nvGrpSpPr>
          <p:cNvPr id="596" name="Google Shape;596;p34"/>
          <p:cNvGrpSpPr/>
          <p:nvPr/>
        </p:nvGrpSpPr>
        <p:grpSpPr>
          <a:xfrm>
            <a:off x="6197293" y="2031814"/>
            <a:ext cx="645428" cy="780097"/>
            <a:chOff x="5040118" y="681103"/>
            <a:chExt cx="431817" cy="577828"/>
          </a:xfrm>
        </p:grpSpPr>
        <p:sp>
          <p:nvSpPr>
            <p:cNvPr id="597" name="Google Shape;597;p34"/>
            <p:cNvSpPr/>
            <p:nvPr/>
          </p:nvSpPr>
          <p:spPr>
            <a:xfrm>
              <a:off x="5094095" y="935093"/>
              <a:ext cx="323863" cy="323838"/>
            </a:xfrm>
            <a:prstGeom prst="ellipse">
              <a:avLst/>
            </a:prstGeom>
            <a:solidFill>
              <a:schemeClr val="accent1"/>
            </a:solidFill>
            <a:ln>
              <a:noFill/>
            </a:ln>
          </p:spPr>
          <p:txBody>
            <a:bodyPr anchorCtr="0" anchor="ctr" bIns="0" lIns="0" spcFirstLastPara="1" rIns="0" wrap="square" tIns="0">
              <a:noAutofit/>
            </a:bodyPr>
            <a:lstStyle/>
            <a:p>
              <a:pPr indent="0" lvl="0" marL="0" marR="0" rtl="0" algn="ctr">
                <a:spcBef>
                  <a:spcPts val="0"/>
                </a:spcBef>
                <a:spcAft>
                  <a:spcPts val="0"/>
                </a:spcAft>
                <a:buNone/>
              </a:pPr>
              <a:r>
                <a:rPr b="1" lang="en-GB" sz="1200">
                  <a:solidFill>
                    <a:srgbClr val="FFFFFF"/>
                  </a:solidFill>
                  <a:latin typeface="Arial"/>
                  <a:ea typeface="Arial"/>
                  <a:cs typeface="Arial"/>
                  <a:sym typeface="Arial"/>
                </a:rPr>
                <a:t>PD</a:t>
              </a:r>
              <a:endParaRPr b="1" sz="1200">
                <a:solidFill>
                  <a:srgbClr val="FFFFFF"/>
                </a:solidFill>
                <a:latin typeface="Arial"/>
                <a:ea typeface="Arial"/>
                <a:cs typeface="Arial"/>
                <a:sym typeface="Arial"/>
              </a:endParaRPr>
            </a:p>
          </p:txBody>
        </p:sp>
        <p:sp>
          <p:nvSpPr>
            <p:cNvPr id="598" name="Google Shape;598;p34"/>
            <p:cNvSpPr/>
            <p:nvPr/>
          </p:nvSpPr>
          <p:spPr>
            <a:xfrm>
              <a:off x="5040118" y="681103"/>
              <a:ext cx="431817" cy="360349"/>
            </a:xfrm>
            <a:prstGeom prst="cloud">
              <a:avLst/>
            </a:prstGeom>
            <a:solidFill>
              <a:srgbClr val="800080"/>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23F</a:t>
              </a:r>
              <a:endParaRPr sz="1200">
                <a:solidFill>
                  <a:srgbClr val="FFFFFF"/>
                </a:solidFill>
                <a:latin typeface="Arial"/>
                <a:ea typeface="Arial"/>
                <a:cs typeface="Arial"/>
                <a:sym typeface="Arial"/>
              </a:endParaRPr>
            </a:p>
          </p:txBody>
        </p:sp>
      </p:grpSp>
      <p:grpSp>
        <p:nvGrpSpPr>
          <p:cNvPr id="599" name="Google Shape;599;p34"/>
          <p:cNvGrpSpPr/>
          <p:nvPr/>
        </p:nvGrpSpPr>
        <p:grpSpPr>
          <a:xfrm>
            <a:off x="5042612" y="2031813"/>
            <a:ext cx="851868" cy="936546"/>
            <a:chOff x="3226885" y="2514757"/>
            <a:chExt cx="569911" cy="693738"/>
          </a:xfrm>
        </p:grpSpPr>
        <p:sp>
          <p:nvSpPr>
            <p:cNvPr id="600" name="Google Shape;600;p34"/>
            <p:cNvSpPr/>
            <p:nvPr/>
          </p:nvSpPr>
          <p:spPr>
            <a:xfrm>
              <a:off x="3226885" y="2706845"/>
              <a:ext cx="569911" cy="385271"/>
            </a:xfrm>
            <a:prstGeom prst="triangle">
              <a:avLst>
                <a:gd fmla="val 50000" name="adj"/>
              </a:avLst>
            </a:prstGeom>
            <a:solidFill>
              <a:srgbClr val="7030A0"/>
            </a:solidFill>
            <a:ln>
              <a:noFill/>
            </a:ln>
          </p:spPr>
          <p:txBody>
            <a:bodyPr anchorCtr="0" anchor="ctr" bIns="36000" lIns="36000" spcFirstLastPara="1" rIns="36000" wrap="square" tIns="36000">
              <a:noAutofit/>
            </a:bodyPr>
            <a:lstStyle/>
            <a:p>
              <a:pPr indent="0" lvl="0" marL="0" marR="0" rtl="0" algn="ctr">
                <a:spcBef>
                  <a:spcPts val="0"/>
                </a:spcBef>
                <a:spcAft>
                  <a:spcPts val="0"/>
                </a:spcAft>
                <a:buNone/>
              </a:pPr>
              <a:r>
                <a:rPr b="1" lang="en-GB" sz="1200">
                  <a:solidFill>
                    <a:srgbClr val="FFFFFF"/>
                  </a:solidFill>
                  <a:latin typeface="Arial"/>
                  <a:ea typeface="Arial"/>
                  <a:cs typeface="Arial"/>
                  <a:sym typeface="Arial"/>
                </a:rPr>
                <a:t>TT</a:t>
              </a:r>
              <a:endParaRPr b="1" sz="1200">
                <a:solidFill>
                  <a:srgbClr val="FFFFFF"/>
                </a:solidFill>
                <a:latin typeface="Arial"/>
                <a:ea typeface="Arial"/>
                <a:cs typeface="Arial"/>
                <a:sym typeface="Arial"/>
              </a:endParaRPr>
            </a:p>
          </p:txBody>
        </p:sp>
        <p:cxnSp>
          <p:nvCxnSpPr>
            <p:cNvPr id="601" name="Google Shape;601;p34"/>
            <p:cNvCxnSpPr/>
            <p:nvPr/>
          </p:nvCxnSpPr>
          <p:spPr>
            <a:xfrm>
              <a:off x="3527425" y="2875120"/>
              <a:ext cx="0" cy="333375"/>
            </a:xfrm>
            <a:prstGeom prst="straightConnector1">
              <a:avLst/>
            </a:prstGeom>
            <a:noFill/>
            <a:ln>
              <a:noFill/>
            </a:ln>
          </p:spPr>
        </p:cxnSp>
        <p:sp>
          <p:nvSpPr>
            <p:cNvPr id="602" name="Google Shape;602;p34"/>
            <p:cNvSpPr/>
            <p:nvPr/>
          </p:nvSpPr>
          <p:spPr>
            <a:xfrm>
              <a:off x="3311525" y="2514757"/>
              <a:ext cx="460375" cy="360363"/>
            </a:xfrm>
            <a:prstGeom prst="cloud">
              <a:avLst/>
            </a:prstGeom>
            <a:solidFill>
              <a:srgbClr val="F2A778"/>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18C</a:t>
              </a:r>
              <a:endParaRPr sz="1200">
                <a:solidFill>
                  <a:srgbClr val="FFFFFF"/>
                </a:solidFill>
                <a:latin typeface="Arial"/>
                <a:ea typeface="Arial"/>
                <a:cs typeface="Arial"/>
                <a:sym typeface="Arial"/>
              </a:endParaRPr>
            </a:p>
          </p:txBody>
        </p:sp>
      </p:grpSp>
      <p:grpSp>
        <p:nvGrpSpPr>
          <p:cNvPr id="603" name="Google Shape;603;p34"/>
          <p:cNvGrpSpPr/>
          <p:nvPr/>
        </p:nvGrpSpPr>
        <p:grpSpPr>
          <a:xfrm>
            <a:off x="5700002" y="2031814"/>
            <a:ext cx="647802" cy="792957"/>
            <a:chOff x="6418636" y="681103"/>
            <a:chExt cx="433405" cy="587354"/>
          </a:xfrm>
        </p:grpSpPr>
        <p:sp>
          <p:nvSpPr>
            <p:cNvPr id="604" name="Google Shape;604;p34"/>
            <p:cNvSpPr/>
            <p:nvPr/>
          </p:nvSpPr>
          <p:spPr>
            <a:xfrm>
              <a:off x="6447212" y="908108"/>
              <a:ext cx="363552" cy="360349"/>
            </a:xfrm>
            <a:prstGeom prst="flowChartPreparation">
              <a:avLst/>
            </a:prstGeom>
            <a:solidFill>
              <a:srgbClr val="F2A778"/>
            </a:solidFill>
            <a:ln>
              <a:noFill/>
            </a:ln>
          </p:spPr>
          <p:txBody>
            <a:bodyPr anchorCtr="0" anchor="b" bIns="45700" lIns="0" spcFirstLastPara="1" rIns="0" wrap="square" tIns="45700">
              <a:noAutofit/>
            </a:bodyPr>
            <a:lstStyle/>
            <a:p>
              <a:pPr indent="0" lvl="0" marL="0" marR="0" rtl="0" algn="ctr">
                <a:spcBef>
                  <a:spcPts val="0"/>
                </a:spcBef>
                <a:spcAft>
                  <a:spcPts val="0"/>
                </a:spcAft>
                <a:buNone/>
              </a:pPr>
              <a:r>
                <a:rPr b="1" lang="en-GB" sz="1200">
                  <a:solidFill>
                    <a:srgbClr val="FFFFFF"/>
                  </a:solidFill>
                  <a:latin typeface="Arial"/>
                  <a:ea typeface="Arial"/>
                  <a:cs typeface="Arial"/>
                  <a:sym typeface="Arial"/>
                </a:rPr>
                <a:t>DT</a:t>
              </a:r>
              <a:endParaRPr b="1" sz="1200">
                <a:solidFill>
                  <a:srgbClr val="FFFFFF"/>
                </a:solidFill>
                <a:latin typeface="Arial"/>
                <a:ea typeface="Arial"/>
                <a:cs typeface="Arial"/>
                <a:sym typeface="Arial"/>
              </a:endParaRPr>
            </a:p>
          </p:txBody>
        </p:sp>
        <p:sp>
          <p:nvSpPr>
            <p:cNvPr id="605" name="Google Shape;605;p34"/>
            <p:cNvSpPr/>
            <p:nvPr/>
          </p:nvSpPr>
          <p:spPr>
            <a:xfrm>
              <a:off x="6418636" y="681103"/>
              <a:ext cx="433405" cy="360350"/>
            </a:xfrm>
            <a:prstGeom prst="cloud">
              <a:avLst/>
            </a:prstGeom>
            <a:solidFill>
              <a:srgbClr val="9AD1E1"/>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1200">
                  <a:solidFill>
                    <a:srgbClr val="2A271F"/>
                  </a:solidFill>
                  <a:latin typeface="Arial"/>
                  <a:ea typeface="Arial"/>
                  <a:cs typeface="Arial"/>
                  <a:sym typeface="Arial"/>
                </a:rPr>
                <a:t>19F</a:t>
              </a:r>
              <a:endParaRPr sz="1200">
                <a:solidFill>
                  <a:srgbClr val="2A271F"/>
                </a:solidFill>
                <a:latin typeface="Arial"/>
                <a:ea typeface="Arial"/>
                <a:cs typeface="Arial"/>
                <a:sym typeface="Arial"/>
              </a:endParaRPr>
            </a:p>
          </p:txBody>
        </p:sp>
      </p:grpSp>
      <p:cxnSp>
        <p:nvCxnSpPr>
          <p:cNvPr id="606" name="Google Shape;606;p34"/>
          <p:cNvCxnSpPr/>
          <p:nvPr/>
        </p:nvCxnSpPr>
        <p:spPr>
          <a:xfrm>
            <a:off x="5820370" y="2344552"/>
            <a:ext cx="0" cy="450056"/>
          </a:xfrm>
          <a:prstGeom prst="straightConnector1">
            <a:avLst/>
          </a:prstGeom>
          <a:noFill/>
          <a:ln>
            <a:noFill/>
          </a:ln>
        </p:spPr>
      </p:cxnSp>
      <p:sp>
        <p:nvSpPr>
          <p:cNvPr id="607" name="Google Shape;607;p34"/>
          <p:cNvSpPr txBox="1"/>
          <p:nvPr/>
        </p:nvSpPr>
        <p:spPr>
          <a:xfrm>
            <a:off x="1481663" y="2134073"/>
            <a:ext cx="1847850"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GB" sz="1800">
                <a:solidFill>
                  <a:srgbClr val="544F40"/>
                </a:solidFill>
                <a:latin typeface="Arial"/>
                <a:ea typeface="Arial"/>
                <a:cs typeface="Arial"/>
                <a:sym typeface="Arial"/>
              </a:rPr>
              <a:t>Synflorix </a:t>
            </a:r>
            <a:endParaRPr/>
          </a:p>
          <a:p>
            <a:pPr indent="0" lvl="0" marL="0" marR="0" rtl="0" algn="l">
              <a:spcBef>
                <a:spcPts val="0"/>
              </a:spcBef>
              <a:spcAft>
                <a:spcPts val="0"/>
              </a:spcAft>
              <a:buNone/>
            </a:pPr>
            <a:r>
              <a:rPr b="1" i="1" lang="en-GB" sz="1800">
                <a:solidFill>
                  <a:srgbClr val="544F40"/>
                </a:solidFill>
                <a:latin typeface="Arial"/>
                <a:ea typeface="Arial"/>
                <a:cs typeface="Arial"/>
                <a:sym typeface="Arial"/>
              </a:rPr>
              <a:t>vaccine</a:t>
            </a:r>
            <a:r>
              <a:rPr b="1" baseline="30000" lang="en-GB" sz="1800">
                <a:solidFill>
                  <a:srgbClr val="544F40"/>
                </a:solidFill>
                <a:latin typeface="Arial"/>
                <a:ea typeface="Arial"/>
                <a:cs typeface="Arial"/>
                <a:sym typeface="Arial"/>
              </a:rPr>
              <a:t>1</a:t>
            </a:r>
            <a:endParaRPr baseline="30000" sz="1800">
              <a:solidFill>
                <a:srgbClr val="544F40"/>
              </a:solidFill>
              <a:latin typeface="Arial"/>
              <a:ea typeface="Arial"/>
              <a:cs typeface="Arial"/>
              <a:sym typeface="Arial"/>
            </a:endParaRPr>
          </a:p>
        </p:txBody>
      </p:sp>
      <p:sp>
        <p:nvSpPr>
          <p:cNvPr id="608" name="Google Shape;608;p34"/>
          <p:cNvSpPr txBox="1"/>
          <p:nvPr/>
        </p:nvSpPr>
        <p:spPr>
          <a:xfrm>
            <a:off x="1706008" y="3832213"/>
            <a:ext cx="149562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rgbClr val="544F40"/>
                </a:solidFill>
                <a:latin typeface="Arial"/>
                <a:ea typeface="Arial"/>
                <a:cs typeface="Arial"/>
                <a:sym typeface="Arial"/>
              </a:rPr>
              <a:t>PCV13</a:t>
            </a:r>
            <a:r>
              <a:rPr b="1" baseline="30000" lang="en-GB" sz="1800">
                <a:solidFill>
                  <a:srgbClr val="544F40"/>
                </a:solidFill>
                <a:latin typeface="Arial"/>
                <a:ea typeface="Arial"/>
                <a:cs typeface="Arial"/>
                <a:sym typeface="Arial"/>
              </a:rPr>
              <a:t>2</a:t>
            </a:r>
            <a:endParaRPr b="1" baseline="30000" sz="1800">
              <a:solidFill>
                <a:srgbClr val="544F40"/>
              </a:solidFill>
              <a:latin typeface="Arial"/>
              <a:ea typeface="Arial"/>
              <a:cs typeface="Arial"/>
              <a:sym typeface="Arial"/>
            </a:endParaRPr>
          </a:p>
        </p:txBody>
      </p:sp>
      <p:grpSp>
        <p:nvGrpSpPr>
          <p:cNvPr id="609" name="Google Shape;609;p34"/>
          <p:cNvGrpSpPr/>
          <p:nvPr/>
        </p:nvGrpSpPr>
        <p:grpSpPr>
          <a:xfrm>
            <a:off x="9144061" y="2009928"/>
            <a:ext cx="662039" cy="807957"/>
            <a:chOff x="7942940" y="2544853"/>
            <a:chExt cx="442541" cy="597411"/>
          </a:xfrm>
        </p:grpSpPr>
        <p:sp>
          <p:nvSpPr>
            <p:cNvPr id="610" name="Google Shape;610;p34"/>
            <p:cNvSpPr/>
            <p:nvPr/>
          </p:nvSpPr>
          <p:spPr>
            <a:xfrm>
              <a:off x="7942940" y="2834843"/>
              <a:ext cx="442541" cy="307421"/>
            </a:xfrm>
            <a:prstGeom prst="flowChartAlternateProcess">
              <a:avLst/>
            </a:prstGeom>
            <a:solidFill>
              <a:srgbClr val="BFBFBF"/>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lang="en-GB" sz="1200">
                  <a:solidFill>
                    <a:srgbClr val="FFFFFF"/>
                  </a:solidFill>
                  <a:latin typeface="Arial"/>
                  <a:ea typeface="Arial"/>
                  <a:cs typeface="Arial"/>
                  <a:sym typeface="Arial"/>
                </a:rPr>
                <a:t>CRM</a:t>
              </a:r>
              <a:endParaRPr sz="1200">
                <a:solidFill>
                  <a:srgbClr val="FFFFFF"/>
                </a:solidFill>
                <a:latin typeface="Arial"/>
                <a:ea typeface="Arial"/>
                <a:cs typeface="Arial"/>
                <a:sym typeface="Arial"/>
              </a:endParaRPr>
            </a:p>
          </p:txBody>
        </p:sp>
        <p:sp>
          <p:nvSpPr>
            <p:cNvPr id="611" name="Google Shape;611;p34"/>
            <p:cNvSpPr/>
            <p:nvPr/>
          </p:nvSpPr>
          <p:spPr>
            <a:xfrm>
              <a:off x="7947699" y="2544853"/>
              <a:ext cx="433023" cy="359714"/>
            </a:xfrm>
            <a:prstGeom prst="cloud">
              <a:avLst/>
            </a:prstGeom>
            <a:solidFill>
              <a:srgbClr val="CBE9F0"/>
            </a:solidFill>
            <a:ln>
              <a:noFill/>
            </a:ln>
          </p:spPr>
          <p:txBody>
            <a:bodyPr anchorCtr="0" anchor="ctr" bIns="0" lIns="0" spcFirstLastPara="1" rIns="0" wrap="square" tIns="0">
              <a:noAutofit/>
            </a:bodyPr>
            <a:lstStyle/>
            <a:p>
              <a:pPr indent="0" lvl="0" marL="0" marR="0" rtl="0" algn="ctr">
                <a:spcBef>
                  <a:spcPts val="0"/>
                </a:spcBef>
                <a:spcAft>
                  <a:spcPts val="0"/>
                </a:spcAft>
                <a:buNone/>
              </a:pPr>
              <a:r>
                <a:rPr lang="en-GB" sz="1200">
                  <a:solidFill>
                    <a:srgbClr val="2A271F"/>
                  </a:solidFill>
                  <a:latin typeface="Arial"/>
                  <a:ea typeface="Arial"/>
                  <a:cs typeface="Arial"/>
                  <a:sym typeface="Arial"/>
                </a:rPr>
                <a:t>19A</a:t>
              </a:r>
              <a:endParaRPr sz="1200">
                <a:solidFill>
                  <a:srgbClr val="2A271F"/>
                </a:solidFill>
                <a:latin typeface="Arial"/>
                <a:ea typeface="Arial"/>
                <a:cs typeface="Arial"/>
                <a:sym typeface="Arial"/>
              </a:endParaRPr>
            </a:p>
          </p:txBody>
        </p:sp>
      </p:grpSp>
      <p:sp>
        <p:nvSpPr>
          <p:cNvPr id="612" name="Google Shape;612;p34"/>
          <p:cNvSpPr/>
          <p:nvPr/>
        </p:nvSpPr>
        <p:spPr>
          <a:xfrm>
            <a:off x="9006614" y="1951663"/>
            <a:ext cx="877323" cy="980453"/>
          </a:xfrm>
          <a:prstGeom prst="roundRect">
            <a:avLst>
              <a:gd fmla="val 16667" name="adj"/>
            </a:avLst>
          </a:prstGeom>
          <a:noFill/>
          <a:ln cap="flat" cmpd="sng" w="19050">
            <a:solidFill>
              <a:schemeClr val="accent1"/>
            </a:solidFill>
            <a:prstDash val="solid"/>
            <a:round/>
            <a:headEnd len="sm" w="sm" type="none"/>
            <a:tailEnd len="sm" w="sm" type="none"/>
          </a:ln>
        </p:spPr>
        <p:txBody>
          <a:bodyPr anchorCtr="0" anchor="t" bIns="72000" lIns="72000" spcFirstLastPara="1" rIns="72000" wrap="square" tIns="72000">
            <a:noAutofit/>
          </a:bodyPr>
          <a:lstStyle/>
          <a:p>
            <a:pPr indent="-104775" lvl="0" marL="180975" marR="0" rtl="0" algn="ctr">
              <a:spcBef>
                <a:spcPts val="0"/>
              </a:spcBef>
              <a:spcAft>
                <a:spcPts val="0"/>
              </a:spcAft>
              <a:buClr>
                <a:srgbClr val="FFFFFF"/>
              </a:buClr>
              <a:buSzPts val="1200"/>
              <a:buFont typeface="Arial"/>
              <a:buNone/>
            </a:pPr>
            <a:r>
              <a:t/>
            </a:r>
            <a:endParaRPr b="1" sz="1200">
              <a:solidFill>
                <a:srgbClr val="FFFFFF"/>
              </a:solidFill>
              <a:latin typeface="Arial"/>
              <a:ea typeface="Arial"/>
              <a:cs typeface="Arial"/>
              <a:sym typeface="Arial"/>
            </a:endParaRPr>
          </a:p>
        </p:txBody>
      </p:sp>
      <p:sp>
        <p:nvSpPr>
          <p:cNvPr id="613" name="Google Shape;613;p34"/>
          <p:cNvSpPr txBox="1"/>
          <p:nvPr/>
        </p:nvSpPr>
        <p:spPr>
          <a:xfrm>
            <a:off x="8168678" y="3005426"/>
            <a:ext cx="2771619" cy="610603"/>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lang="en-GB" sz="1200">
                <a:solidFill>
                  <a:srgbClr val="F36633"/>
                </a:solidFill>
                <a:latin typeface="Arial"/>
                <a:ea typeface="Arial"/>
                <a:cs typeface="Arial"/>
                <a:sym typeface="Arial"/>
              </a:rPr>
              <a:t>Cross-protection </a:t>
            </a:r>
            <a:br>
              <a:rPr lang="en-GB" sz="1200">
                <a:solidFill>
                  <a:srgbClr val="F36633"/>
                </a:solidFill>
                <a:latin typeface="Arial"/>
                <a:ea typeface="Arial"/>
                <a:cs typeface="Arial"/>
                <a:sym typeface="Arial"/>
              </a:rPr>
            </a:br>
            <a:r>
              <a:rPr lang="en-GB" sz="1200">
                <a:solidFill>
                  <a:srgbClr val="F36633"/>
                </a:solidFill>
                <a:latin typeface="Arial"/>
                <a:ea typeface="Arial"/>
                <a:cs typeface="Arial"/>
                <a:sym typeface="Arial"/>
              </a:rPr>
              <a:t>conferred by </a:t>
            </a:r>
            <a:r>
              <a:rPr i="1" lang="en-GB" sz="1200">
                <a:solidFill>
                  <a:srgbClr val="F36633"/>
                </a:solidFill>
                <a:latin typeface="Arial"/>
                <a:ea typeface="Arial"/>
                <a:cs typeface="Arial"/>
                <a:sym typeface="Arial"/>
              </a:rPr>
              <a:t>Synflorix vaccine</a:t>
            </a:r>
            <a:r>
              <a:rPr baseline="30000" lang="en-GB" sz="1200">
                <a:solidFill>
                  <a:srgbClr val="F36633"/>
                </a:solidFill>
                <a:latin typeface="Arial"/>
                <a:ea typeface="Arial"/>
                <a:cs typeface="Arial"/>
                <a:sym typeface="Arial"/>
              </a:rPr>
              <a:t>1</a:t>
            </a:r>
            <a:endParaRPr/>
          </a:p>
        </p:txBody>
      </p:sp>
      <p:cxnSp>
        <p:nvCxnSpPr>
          <p:cNvPr id="614" name="Google Shape;614;p34"/>
          <p:cNvCxnSpPr>
            <a:stCxn id="612" idx="2"/>
            <a:endCxn id="613" idx="0"/>
          </p:cNvCxnSpPr>
          <p:nvPr/>
        </p:nvCxnSpPr>
        <p:spPr>
          <a:xfrm>
            <a:off x="9445276" y="2932116"/>
            <a:ext cx="109200" cy="73200"/>
          </a:xfrm>
          <a:prstGeom prst="straightConnector1">
            <a:avLst/>
          </a:prstGeom>
          <a:noFill/>
          <a:ln cap="flat" cmpd="sng" w="19050">
            <a:solidFill>
              <a:srgbClr val="91BF1B"/>
            </a:solidFill>
            <a:prstDash val="solid"/>
            <a:round/>
            <a:headEnd len="sm" w="sm" type="none"/>
            <a:tailEnd len="sm" w="sm" type="none"/>
          </a:ln>
        </p:spPr>
      </p:cxnSp>
      <p:sp>
        <p:nvSpPr>
          <p:cNvPr id="615" name="Google Shape;615;p34"/>
          <p:cNvSpPr/>
          <p:nvPr/>
        </p:nvSpPr>
        <p:spPr>
          <a:xfrm>
            <a:off x="10695970" y="0"/>
            <a:ext cx="1346505" cy="96615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6" name="Google Shape;616;p34"/>
          <p:cNvSpPr/>
          <p:nvPr/>
        </p:nvSpPr>
        <p:spPr>
          <a:xfrm>
            <a:off x="1706009" y="4941000"/>
            <a:ext cx="8585580" cy="653796"/>
          </a:xfrm>
          <a:prstGeom prst="roundRect">
            <a:avLst>
              <a:gd fmla="val 16667" name="adj"/>
            </a:avLst>
          </a:prstGeom>
          <a:solidFill>
            <a:schemeClr val="lt1"/>
          </a:solidFill>
          <a:ln cap="flat" cmpd="sng" w="28575">
            <a:solidFill>
              <a:srgbClr val="92D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None/>
            </a:pPr>
            <a:r>
              <a:rPr b="1" lang="en-GB" sz="1800">
                <a:solidFill>
                  <a:schemeClr val="accent1"/>
                </a:solidFill>
                <a:latin typeface="Arial"/>
                <a:ea typeface="Arial"/>
                <a:cs typeface="Arial"/>
                <a:sym typeface="Arial"/>
              </a:rPr>
              <a:t>“The overall impact of a given PCV formulation on IPD, AOM or pneumonia cannot be predicted solely on the basis of its serotype content”</a:t>
            </a:r>
            <a:r>
              <a:rPr b="1" baseline="30000" lang="en-GB" sz="1800">
                <a:solidFill>
                  <a:schemeClr val="accent1"/>
                </a:solidFill>
                <a:latin typeface="Arial"/>
                <a:ea typeface="Arial"/>
                <a:cs typeface="Arial"/>
                <a:sym typeface="Arial"/>
              </a:rPr>
              <a:t>3</a:t>
            </a:r>
            <a:endParaRPr b="1" baseline="30000" sz="1800">
              <a:solidFill>
                <a:schemeClr val="accent1"/>
              </a:solidFill>
              <a:latin typeface="Arial"/>
              <a:ea typeface="Arial"/>
              <a:cs typeface="Arial"/>
              <a:sym typeface="Arial"/>
            </a:endParaRPr>
          </a:p>
        </p:txBody>
      </p:sp>
      <p:sp>
        <p:nvSpPr>
          <p:cNvPr id="617" name="Google Shape;617;p34"/>
          <p:cNvSpPr txBox="1"/>
          <p:nvPr/>
        </p:nvSpPr>
        <p:spPr>
          <a:xfrm>
            <a:off x="2824796" y="6566203"/>
            <a:ext cx="5606829" cy="223138"/>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Clr>
                <a:srgbClr val="595959"/>
              </a:buClr>
              <a:buSzPts val="1000"/>
              <a:buFont typeface="Noto Sans Symbols"/>
              <a:buNone/>
            </a:pPr>
            <a:r>
              <a:rPr lang="en-GB" sz="1000">
                <a:solidFill>
                  <a:srgbClr val="595959"/>
                </a:solidFill>
                <a:latin typeface="Calibri"/>
                <a:ea typeface="Calibri"/>
                <a:cs typeface="Calibri"/>
                <a:sym typeface="Calibri"/>
              </a:rPr>
              <a:t>The 16</a:t>
            </a:r>
            <a:r>
              <a:rPr baseline="30000" lang="en-GB" sz="1000">
                <a:solidFill>
                  <a:srgbClr val="595959"/>
                </a:solidFill>
                <a:latin typeface="Calibri"/>
                <a:ea typeface="Calibri"/>
                <a:cs typeface="Calibri"/>
                <a:sym typeface="Calibri"/>
              </a:rPr>
              <a:t>th</a:t>
            </a:r>
            <a:r>
              <a:rPr lang="en-GB" sz="1000">
                <a:solidFill>
                  <a:srgbClr val="595959"/>
                </a:solidFill>
                <a:latin typeface="Calibri"/>
                <a:ea typeface="Calibri"/>
                <a:cs typeface="Calibri"/>
                <a:sym typeface="Calibri"/>
              </a:rPr>
              <a:t> Annual Meeting of the Lebanese Paediatric Societies </a:t>
            </a:r>
            <a:r>
              <a:rPr lang="en-GB" sz="1000">
                <a:solidFill>
                  <a:srgbClr val="000000"/>
                </a:solidFill>
                <a:latin typeface="Calibri"/>
                <a:ea typeface="Calibri"/>
                <a:cs typeface="Calibri"/>
                <a:sym typeface="Calibri"/>
              </a:rPr>
              <a:t>| </a:t>
            </a:r>
            <a:r>
              <a:rPr lang="en-GB" sz="1000">
                <a:solidFill>
                  <a:schemeClr val="accent6"/>
                </a:solidFill>
                <a:latin typeface="Calibri"/>
                <a:ea typeface="Calibri"/>
                <a:cs typeface="Calibri"/>
                <a:sym typeface="Calibri"/>
              </a:rPr>
              <a:t>13 - 14 September, 2019 | Beirut - Lebanon</a:t>
            </a:r>
            <a:r>
              <a:rPr lang="en-GB" sz="1000">
                <a:solidFill>
                  <a:srgbClr val="595959"/>
                </a:solidFill>
                <a:latin typeface="Calibri"/>
                <a:ea typeface="Calibri"/>
                <a:cs typeface="Calibri"/>
                <a:sym typeface="Calibri"/>
              </a:rPr>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1" name="Shape 621"/>
        <p:cNvGrpSpPr/>
        <p:nvPr/>
      </p:nvGrpSpPr>
      <p:grpSpPr>
        <a:xfrm>
          <a:off x="0" y="0"/>
          <a:ext cx="0" cy="0"/>
          <a:chOff x="0" y="0"/>
          <a:chExt cx="0" cy="0"/>
        </a:xfrm>
      </p:grpSpPr>
      <p:grpSp>
        <p:nvGrpSpPr>
          <p:cNvPr id="622" name="Google Shape;622;p35"/>
          <p:cNvGrpSpPr/>
          <p:nvPr/>
        </p:nvGrpSpPr>
        <p:grpSpPr>
          <a:xfrm>
            <a:off x="6151021" y="3032516"/>
            <a:ext cx="333194" cy="182880"/>
            <a:chOff x="3106359" y="3130360"/>
            <a:chExt cx="333194" cy="182880"/>
          </a:xfrm>
        </p:grpSpPr>
        <p:grpSp>
          <p:nvGrpSpPr>
            <p:cNvPr id="623" name="Google Shape;623;p35"/>
            <p:cNvGrpSpPr/>
            <p:nvPr/>
          </p:nvGrpSpPr>
          <p:grpSpPr>
            <a:xfrm>
              <a:off x="3106359" y="3130360"/>
              <a:ext cx="331034" cy="182880"/>
              <a:chOff x="2915085" y="5738639"/>
              <a:chExt cx="331034" cy="216781"/>
            </a:xfrm>
          </p:grpSpPr>
          <p:sp>
            <p:nvSpPr>
              <p:cNvPr id="624" name="Google Shape;624;p35"/>
              <p:cNvSpPr/>
              <p:nvPr/>
            </p:nvSpPr>
            <p:spPr>
              <a:xfrm>
                <a:off x="2915085" y="5738639"/>
                <a:ext cx="331034" cy="21678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625" name="Google Shape;625;p35"/>
              <p:cNvCxnSpPr/>
              <p:nvPr/>
            </p:nvCxnSpPr>
            <p:spPr>
              <a:xfrm flipH="1">
                <a:off x="3074493" y="5764920"/>
                <a:ext cx="50480" cy="190500"/>
              </a:xfrm>
              <a:prstGeom prst="straightConnector1">
                <a:avLst/>
              </a:prstGeom>
              <a:noFill/>
              <a:ln cap="flat" cmpd="sng" w="9525">
                <a:solidFill>
                  <a:srgbClr val="000000"/>
                </a:solidFill>
                <a:prstDash val="solid"/>
                <a:round/>
                <a:headEnd len="sm" w="sm" type="none"/>
                <a:tailEnd len="sm" w="sm" type="none"/>
              </a:ln>
            </p:spPr>
          </p:cxnSp>
          <p:cxnSp>
            <p:nvCxnSpPr>
              <p:cNvPr id="626" name="Google Shape;626;p35"/>
              <p:cNvCxnSpPr/>
              <p:nvPr/>
            </p:nvCxnSpPr>
            <p:spPr>
              <a:xfrm flipH="1">
                <a:off x="3124973" y="5764920"/>
                <a:ext cx="50480" cy="190500"/>
              </a:xfrm>
              <a:prstGeom prst="straightConnector1">
                <a:avLst/>
              </a:prstGeom>
              <a:noFill/>
              <a:ln cap="flat" cmpd="sng" w="9525">
                <a:solidFill>
                  <a:srgbClr val="000000"/>
                </a:solidFill>
                <a:prstDash val="solid"/>
                <a:round/>
                <a:headEnd len="sm" w="sm" type="none"/>
                <a:tailEnd len="sm" w="sm" type="none"/>
              </a:ln>
            </p:spPr>
          </p:cxnSp>
        </p:grpSp>
        <p:cxnSp>
          <p:nvCxnSpPr>
            <p:cNvPr id="627" name="Google Shape;627;p35"/>
            <p:cNvCxnSpPr/>
            <p:nvPr/>
          </p:nvCxnSpPr>
          <p:spPr>
            <a:xfrm>
              <a:off x="3348113" y="3238500"/>
              <a:ext cx="91440" cy="0"/>
            </a:xfrm>
            <a:prstGeom prst="straightConnector1">
              <a:avLst/>
            </a:prstGeom>
            <a:noFill/>
            <a:ln cap="flat" cmpd="sng" w="9525">
              <a:solidFill>
                <a:schemeClr val="dk1"/>
              </a:solidFill>
              <a:prstDash val="solid"/>
              <a:round/>
              <a:headEnd len="sm" w="sm" type="none"/>
              <a:tailEnd len="sm" w="sm" type="none"/>
            </a:ln>
          </p:spPr>
        </p:cxnSp>
      </p:grpSp>
      <p:pic>
        <p:nvPicPr>
          <p:cNvPr id="628" name="Google Shape;628;p35"/>
          <p:cNvPicPr preferRelativeResize="0"/>
          <p:nvPr/>
        </p:nvPicPr>
        <p:blipFill rotWithShape="1">
          <a:blip r:embed="rId3">
            <a:alphaModFix/>
          </a:blip>
          <a:srcRect b="0" l="0" r="0" t="0"/>
          <a:stretch/>
        </p:blipFill>
        <p:spPr>
          <a:xfrm>
            <a:off x="4300535" y="2621027"/>
            <a:ext cx="3815914" cy="3200400"/>
          </a:xfrm>
          <a:prstGeom prst="rect">
            <a:avLst/>
          </a:prstGeom>
          <a:noFill/>
          <a:ln>
            <a:noFill/>
          </a:ln>
        </p:spPr>
      </p:pic>
      <p:sp>
        <p:nvSpPr>
          <p:cNvPr id="629" name="Google Shape;629;p35"/>
          <p:cNvSpPr/>
          <p:nvPr/>
        </p:nvSpPr>
        <p:spPr>
          <a:xfrm>
            <a:off x="1522250" y="2603826"/>
            <a:ext cx="2592999" cy="283464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0" name="Google Shape;630;p35"/>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800"/>
              <a:buFont typeface="Arial"/>
              <a:buNone/>
            </a:pPr>
            <a:r>
              <a:rPr lang="en-GB"/>
              <a:t>Vaccine effectiveness can differ for different vaccine serotypes and for vaccine-related serotypes</a:t>
            </a:r>
            <a:endParaRPr/>
          </a:p>
        </p:txBody>
      </p:sp>
      <p:sp>
        <p:nvSpPr>
          <p:cNvPr id="631" name="Google Shape;631;p35"/>
          <p:cNvSpPr/>
          <p:nvPr/>
        </p:nvSpPr>
        <p:spPr>
          <a:xfrm>
            <a:off x="1705647" y="6245211"/>
            <a:ext cx="8782172" cy="55399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1. Moore et al. Lancet Respir Med 2016; 2. Weinberger et al. Vaccine 2016;  3. van der Linden et al. PLoS One 2016; 4. Andrews et al. Lancet Infect Dis 2014; 5. Dominguez A, et al. PLoSONE 2017, 12(8): e0183191; 6. Cohen, C. et al. Lancet Glob Health 2017; 7. Deceuninck et al. Vaccine 2015; 8. Knol et al. ISPPD-10 2016; 9. Domingues et al. Lancet Resp Med 2014; 10. Verani J, et al. Vaccine 2015; 33(46): 6145–8; 11. Jokinen J, et al. PLoS ONE 2015; 10(3): e0120290.</a:t>
            </a:r>
            <a:endParaRPr sz="1000">
              <a:solidFill>
                <a:schemeClr val="dk1"/>
              </a:solidFill>
              <a:latin typeface="Calibri"/>
              <a:ea typeface="Calibri"/>
              <a:cs typeface="Calibri"/>
              <a:sym typeface="Calibri"/>
            </a:endParaRPr>
          </a:p>
        </p:txBody>
      </p:sp>
      <p:grpSp>
        <p:nvGrpSpPr>
          <p:cNvPr id="632" name="Google Shape;632;p35"/>
          <p:cNvGrpSpPr/>
          <p:nvPr/>
        </p:nvGrpSpPr>
        <p:grpSpPr>
          <a:xfrm>
            <a:off x="5199326" y="1302099"/>
            <a:ext cx="2155759" cy="338554"/>
            <a:chOff x="2847711" y="1413877"/>
            <a:chExt cx="2155759" cy="338554"/>
          </a:xfrm>
        </p:grpSpPr>
        <p:sp>
          <p:nvSpPr>
            <p:cNvPr id="633" name="Google Shape;633;p35"/>
            <p:cNvSpPr/>
            <p:nvPr/>
          </p:nvSpPr>
          <p:spPr>
            <a:xfrm>
              <a:off x="2847711" y="1505430"/>
              <a:ext cx="155448" cy="155448"/>
            </a:xfrm>
            <a:prstGeom prst="diamond">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4" name="Google Shape;634;p35"/>
            <p:cNvSpPr/>
            <p:nvPr/>
          </p:nvSpPr>
          <p:spPr>
            <a:xfrm>
              <a:off x="4106153" y="1505430"/>
              <a:ext cx="155448" cy="155448"/>
            </a:xfrm>
            <a:prstGeom prst="diamond">
              <a:avLst/>
            </a:prstGeom>
            <a:solidFill>
              <a:srgbClr val="6666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5" name="Google Shape;635;p35"/>
            <p:cNvSpPr txBox="1"/>
            <p:nvPr/>
          </p:nvSpPr>
          <p:spPr>
            <a:xfrm>
              <a:off x="3000704" y="1413877"/>
              <a:ext cx="896399"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600">
                  <a:solidFill>
                    <a:schemeClr val="dk1"/>
                  </a:solidFill>
                  <a:latin typeface="Calibri"/>
                  <a:ea typeface="Calibri"/>
                  <a:cs typeface="Calibri"/>
                  <a:sym typeface="Calibri"/>
                </a:rPr>
                <a:t>PHiD-CV</a:t>
              </a:r>
              <a:endParaRPr b="1" sz="1600">
                <a:solidFill>
                  <a:schemeClr val="dk1"/>
                </a:solidFill>
                <a:latin typeface="Calibri"/>
                <a:ea typeface="Calibri"/>
                <a:cs typeface="Calibri"/>
                <a:sym typeface="Calibri"/>
              </a:endParaRPr>
            </a:p>
          </p:txBody>
        </p:sp>
        <p:sp>
          <p:nvSpPr>
            <p:cNvPr id="636" name="Google Shape;636;p35"/>
            <p:cNvSpPr txBox="1"/>
            <p:nvPr/>
          </p:nvSpPr>
          <p:spPr>
            <a:xfrm>
              <a:off x="4270577" y="1413877"/>
              <a:ext cx="732893"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600">
                  <a:solidFill>
                    <a:schemeClr val="dk1"/>
                  </a:solidFill>
                  <a:latin typeface="Calibri"/>
                  <a:ea typeface="Calibri"/>
                  <a:cs typeface="Calibri"/>
                  <a:sym typeface="Calibri"/>
                </a:rPr>
                <a:t>PCV13</a:t>
              </a:r>
              <a:endParaRPr b="1" sz="1600">
                <a:solidFill>
                  <a:schemeClr val="dk1"/>
                </a:solidFill>
                <a:latin typeface="Calibri"/>
                <a:ea typeface="Calibri"/>
                <a:cs typeface="Calibri"/>
                <a:sym typeface="Calibri"/>
              </a:endParaRPr>
            </a:p>
          </p:txBody>
        </p:sp>
      </p:grpSp>
      <p:sp>
        <p:nvSpPr>
          <p:cNvPr id="637" name="Google Shape;637;p35"/>
          <p:cNvSpPr/>
          <p:nvPr/>
        </p:nvSpPr>
        <p:spPr>
          <a:xfrm>
            <a:off x="5219683" y="5880590"/>
            <a:ext cx="3071546"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GB" sz="1600" u="none" strike="noStrike">
                <a:solidFill>
                  <a:srgbClr val="595959"/>
                </a:solidFill>
                <a:latin typeface="Arial"/>
                <a:ea typeface="Arial"/>
                <a:cs typeface="Arial"/>
                <a:sym typeface="Arial"/>
              </a:rPr>
              <a:t>Vaccine effectiveness (VE, %)</a:t>
            </a:r>
            <a:endParaRPr/>
          </a:p>
        </p:txBody>
      </p:sp>
      <p:pic>
        <p:nvPicPr>
          <p:cNvPr id="638" name="Google Shape;638;p35"/>
          <p:cNvPicPr preferRelativeResize="0"/>
          <p:nvPr/>
        </p:nvPicPr>
        <p:blipFill rotWithShape="1">
          <a:blip r:embed="rId4">
            <a:alphaModFix/>
          </a:blip>
          <a:srcRect b="0" l="0" r="0" t="0"/>
          <a:stretch/>
        </p:blipFill>
        <p:spPr>
          <a:xfrm>
            <a:off x="8068825" y="2603826"/>
            <a:ext cx="2011680" cy="3200400"/>
          </a:xfrm>
          <a:prstGeom prst="rect">
            <a:avLst/>
          </a:prstGeom>
          <a:noFill/>
          <a:ln>
            <a:noFill/>
          </a:ln>
        </p:spPr>
      </p:pic>
      <p:pic>
        <p:nvPicPr>
          <p:cNvPr id="639" name="Google Shape;639;p35"/>
          <p:cNvPicPr preferRelativeResize="0"/>
          <p:nvPr/>
        </p:nvPicPr>
        <p:blipFill rotWithShape="1">
          <a:blip r:embed="rId5">
            <a:alphaModFix/>
          </a:blip>
          <a:srcRect b="0" l="0" r="0" t="0"/>
          <a:stretch/>
        </p:blipFill>
        <p:spPr>
          <a:xfrm>
            <a:off x="10016731" y="2588780"/>
            <a:ext cx="2011680" cy="3200400"/>
          </a:xfrm>
          <a:prstGeom prst="rect">
            <a:avLst/>
          </a:prstGeom>
          <a:noFill/>
          <a:ln>
            <a:noFill/>
          </a:ln>
        </p:spPr>
      </p:pic>
      <p:pic>
        <p:nvPicPr>
          <p:cNvPr id="640" name="Google Shape;640;p35"/>
          <p:cNvPicPr preferRelativeResize="0"/>
          <p:nvPr/>
        </p:nvPicPr>
        <p:blipFill rotWithShape="1">
          <a:blip r:embed="rId6">
            <a:alphaModFix/>
          </a:blip>
          <a:srcRect b="24025" l="33062" r="38762" t="44217"/>
          <a:stretch/>
        </p:blipFill>
        <p:spPr>
          <a:xfrm>
            <a:off x="519270" y="2601671"/>
            <a:ext cx="3595979" cy="3217601"/>
          </a:xfrm>
          <a:prstGeom prst="rect">
            <a:avLst/>
          </a:prstGeom>
          <a:noFill/>
          <a:ln>
            <a:noFill/>
          </a:ln>
        </p:spPr>
      </p:pic>
      <p:graphicFrame>
        <p:nvGraphicFramePr>
          <p:cNvPr id="641" name="Google Shape;641;p35"/>
          <p:cNvGraphicFramePr/>
          <p:nvPr/>
        </p:nvGraphicFramePr>
        <p:xfrm>
          <a:off x="1133228" y="2848263"/>
          <a:ext cx="3000000" cy="3000000"/>
        </p:xfrm>
        <a:graphic>
          <a:graphicData uri="http://schemas.openxmlformats.org/drawingml/2006/table">
            <a:tbl>
              <a:tblPr bandRow="1" firstRow="1">
                <a:noFill/>
                <a:tableStyleId>{D7CF3AF4-21C3-456F-97FC-D5B352463DB0}</a:tableStyleId>
              </a:tblPr>
              <a:tblGrid>
                <a:gridCol w="2928900"/>
              </a:tblGrid>
              <a:tr h="203925">
                <a:tc>
                  <a:txBody>
                    <a:bodyPr/>
                    <a:lstStyle/>
                    <a:p>
                      <a:pPr indent="0" lvl="0" marL="182880" marR="0" rtl="0" algn="l">
                        <a:spcBef>
                          <a:spcPts val="0"/>
                        </a:spcBef>
                        <a:spcAft>
                          <a:spcPts val="0"/>
                        </a:spcAft>
                        <a:buNone/>
                      </a:pPr>
                      <a:r>
                        <a:rPr b="1" lang="en-GB" sz="1000" u="none" cap="none" strike="noStrike">
                          <a:solidFill>
                            <a:schemeClr val="dk1"/>
                          </a:solidFill>
                          <a:latin typeface="Calibri"/>
                          <a:ea typeface="Calibri"/>
                          <a:cs typeface="Calibri"/>
                          <a:sym typeface="Calibri"/>
                        </a:rPr>
                        <a:t>US CDC</a:t>
                      </a:r>
                      <a:r>
                        <a:rPr b="0" lang="en-GB" sz="1000" u="none" cap="none" strike="noStrike">
                          <a:solidFill>
                            <a:schemeClr val="dk1"/>
                          </a:solidFill>
                          <a:latin typeface="Calibri"/>
                          <a:ea typeface="Calibri"/>
                          <a:cs typeface="Calibri"/>
                          <a:sym typeface="Calibri"/>
                        </a:rPr>
                        <a:t>, matched case control</a:t>
                      </a:r>
                      <a:r>
                        <a:rPr b="0" baseline="30000" lang="en-GB" sz="1000" u="none" cap="none" strike="noStrike">
                          <a:solidFill>
                            <a:schemeClr val="dk1"/>
                          </a:solidFill>
                          <a:latin typeface="Calibri"/>
                          <a:ea typeface="Calibri"/>
                          <a:cs typeface="Calibri"/>
                          <a:sym typeface="Calibri"/>
                        </a:rPr>
                        <a:t>1</a:t>
                      </a:r>
                      <a:endParaRPr/>
                    </a:p>
                  </a:txBody>
                  <a:tcPr marT="0" marB="0" marR="0" marL="0" anchor="ctr">
                    <a:lnT cap="flat" cmpd="sng" w="12700">
                      <a:solidFill>
                        <a:schemeClr val="accent4"/>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9CC"/>
                    </a:solidFill>
                  </a:tcPr>
                </a:tc>
              </a:tr>
              <a:tr h="203925">
                <a:tc>
                  <a:txBody>
                    <a:bodyPr/>
                    <a:lstStyle/>
                    <a:p>
                      <a:pPr indent="0" lvl="0" marL="182880" marR="0" rtl="0" algn="l">
                        <a:spcBef>
                          <a:spcPts val="0"/>
                        </a:spcBef>
                        <a:spcAft>
                          <a:spcPts val="0"/>
                        </a:spcAft>
                        <a:buNone/>
                      </a:pPr>
                      <a:r>
                        <a:rPr b="1" lang="en-GB" sz="1000" u="none" cap="none" strike="noStrike">
                          <a:solidFill>
                            <a:schemeClr val="dk1"/>
                          </a:solidFill>
                          <a:latin typeface="Calibri"/>
                          <a:ea typeface="Calibri"/>
                          <a:cs typeface="Calibri"/>
                          <a:sym typeface="Calibri"/>
                        </a:rPr>
                        <a:t>Germany</a:t>
                      </a:r>
                      <a:r>
                        <a:rPr b="0" lang="en-GB" sz="1000" u="none" cap="none" strike="noStrike">
                          <a:solidFill>
                            <a:schemeClr val="dk1"/>
                          </a:solidFill>
                          <a:latin typeface="Calibri"/>
                          <a:ea typeface="Calibri"/>
                          <a:cs typeface="Calibri"/>
                          <a:sym typeface="Calibri"/>
                        </a:rPr>
                        <a:t>, indirect cohort</a:t>
                      </a:r>
                      <a:r>
                        <a:rPr b="0" baseline="30000" lang="en-GB" sz="1000" u="none" cap="none" strike="noStrike">
                          <a:solidFill>
                            <a:schemeClr val="dk1"/>
                          </a:solidFill>
                          <a:latin typeface="Calibri"/>
                          <a:ea typeface="Calibri"/>
                          <a:cs typeface="Calibri"/>
                          <a:sym typeface="Calibri"/>
                        </a:rPr>
                        <a:t>2</a:t>
                      </a:r>
                      <a:endParaRPr b="0" baseline="30000" sz="1000" u="none" cap="none" strike="noStrike">
                        <a:solidFill>
                          <a:schemeClr val="dk1"/>
                        </a:solidFill>
                        <a:latin typeface="Calibri"/>
                        <a:ea typeface="Calibri"/>
                        <a:cs typeface="Calibri"/>
                        <a:sym typeface="Calibri"/>
                      </a:endParaRPr>
                    </a:p>
                  </a:txBody>
                  <a:tcPr marT="0" marB="0" marR="0" marL="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E8"/>
                    </a:solidFill>
                  </a:tcPr>
                </a:tc>
              </a:tr>
              <a:tr h="203925">
                <a:tc>
                  <a:txBody>
                    <a:bodyPr/>
                    <a:lstStyle/>
                    <a:p>
                      <a:pPr indent="0" lvl="0" marL="182880" marR="0" rtl="0" algn="l">
                        <a:spcBef>
                          <a:spcPts val="0"/>
                        </a:spcBef>
                        <a:spcAft>
                          <a:spcPts val="0"/>
                        </a:spcAft>
                        <a:buNone/>
                      </a:pPr>
                      <a:r>
                        <a:rPr b="1" lang="en-GB" sz="1000" u="none" cap="none" strike="noStrike">
                          <a:solidFill>
                            <a:schemeClr val="dk1"/>
                          </a:solidFill>
                          <a:latin typeface="Calibri"/>
                          <a:ea typeface="Calibri"/>
                          <a:cs typeface="Calibri"/>
                          <a:sym typeface="Calibri"/>
                        </a:rPr>
                        <a:t>Germany, </a:t>
                      </a:r>
                      <a:r>
                        <a:rPr b="0" lang="en-GB" sz="1000" u="none" cap="none" strike="noStrike">
                          <a:solidFill>
                            <a:schemeClr val="dk1"/>
                          </a:solidFill>
                          <a:latin typeface="Calibri"/>
                          <a:ea typeface="Calibri"/>
                          <a:cs typeface="Calibri"/>
                          <a:sym typeface="Calibri"/>
                        </a:rPr>
                        <a:t>indirect cohort</a:t>
                      </a:r>
                      <a:r>
                        <a:rPr b="0" baseline="30000" lang="en-GB" sz="1000" u="none" cap="none" strike="noStrike">
                          <a:solidFill>
                            <a:schemeClr val="dk1"/>
                          </a:solidFill>
                          <a:latin typeface="Calibri"/>
                          <a:ea typeface="Calibri"/>
                          <a:cs typeface="Calibri"/>
                          <a:sym typeface="Calibri"/>
                        </a:rPr>
                        <a:t>3</a:t>
                      </a:r>
                      <a:endParaRPr b="0" baseline="30000" sz="1000" u="none" cap="none" strike="noStrike">
                        <a:solidFill>
                          <a:schemeClr val="dk1"/>
                        </a:solidFill>
                        <a:latin typeface="Calibri"/>
                        <a:ea typeface="Calibri"/>
                        <a:cs typeface="Calibri"/>
                        <a:sym typeface="Calibri"/>
                      </a:endParaRPr>
                    </a:p>
                  </a:txBody>
                  <a:tcPr marT="0" marB="0" marR="0" marL="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9CC"/>
                    </a:solidFill>
                  </a:tcPr>
                </a:tc>
              </a:tr>
              <a:tr h="203925">
                <a:tc>
                  <a:txBody>
                    <a:bodyPr/>
                    <a:lstStyle/>
                    <a:p>
                      <a:pPr indent="0" lvl="0" marL="182880" marR="0" rtl="0" algn="l">
                        <a:spcBef>
                          <a:spcPts val="0"/>
                        </a:spcBef>
                        <a:spcAft>
                          <a:spcPts val="0"/>
                        </a:spcAft>
                        <a:buNone/>
                      </a:pPr>
                      <a:r>
                        <a:rPr b="1" lang="en-GB" sz="1000" u="none" cap="none" strike="noStrike">
                          <a:solidFill>
                            <a:schemeClr val="dk1"/>
                          </a:solidFill>
                          <a:latin typeface="Calibri"/>
                          <a:ea typeface="Calibri"/>
                          <a:cs typeface="Calibri"/>
                          <a:sym typeface="Calibri"/>
                        </a:rPr>
                        <a:t>UK</a:t>
                      </a:r>
                      <a:r>
                        <a:rPr b="0" lang="en-GB" sz="1000" u="none" cap="none" strike="noStrike">
                          <a:solidFill>
                            <a:schemeClr val="dk1"/>
                          </a:solidFill>
                          <a:latin typeface="Calibri"/>
                          <a:ea typeface="Calibri"/>
                          <a:cs typeface="Calibri"/>
                          <a:sym typeface="Calibri"/>
                        </a:rPr>
                        <a:t>, indirect cohort</a:t>
                      </a:r>
                      <a:r>
                        <a:rPr b="0" baseline="30000" lang="en-GB" sz="1000" u="none" cap="none" strike="noStrike">
                          <a:solidFill>
                            <a:schemeClr val="dk1"/>
                          </a:solidFill>
                          <a:latin typeface="Calibri"/>
                          <a:ea typeface="Calibri"/>
                          <a:cs typeface="Calibri"/>
                          <a:sym typeface="Calibri"/>
                        </a:rPr>
                        <a:t>4</a:t>
                      </a:r>
                      <a:endParaRPr b="0" baseline="30000" sz="1000" u="none" cap="none" strike="noStrike">
                        <a:solidFill>
                          <a:schemeClr val="dk1"/>
                        </a:solidFill>
                        <a:latin typeface="Calibri"/>
                        <a:ea typeface="Calibri"/>
                        <a:cs typeface="Calibri"/>
                        <a:sym typeface="Calibri"/>
                      </a:endParaRPr>
                    </a:p>
                  </a:txBody>
                  <a:tcPr marT="0" marB="0" marR="0" marL="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E8"/>
                    </a:solidFill>
                  </a:tcPr>
                </a:tc>
              </a:tr>
              <a:tr h="203925">
                <a:tc>
                  <a:txBody>
                    <a:bodyPr/>
                    <a:lstStyle/>
                    <a:p>
                      <a:pPr indent="0" lvl="0" marL="182880" marR="0" rtl="0" algn="l">
                        <a:spcBef>
                          <a:spcPts val="0"/>
                        </a:spcBef>
                        <a:spcAft>
                          <a:spcPts val="0"/>
                        </a:spcAft>
                        <a:buNone/>
                      </a:pPr>
                      <a:r>
                        <a:rPr b="1" lang="en-GB" sz="1000" u="none" cap="none" strike="noStrike">
                          <a:solidFill>
                            <a:schemeClr val="dk1"/>
                          </a:solidFill>
                          <a:latin typeface="Calibri"/>
                          <a:ea typeface="Calibri"/>
                          <a:cs typeface="Calibri"/>
                          <a:sym typeface="Calibri"/>
                        </a:rPr>
                        <a:t>Spain</a:t>
                      </a:r>
                      <a:r>
                        <a:rPr b="0" lang="en-GB" sz="1000" u="none" cap="none" strike="noStrike">
                          <a:solidFill>
                            <a:schemeClr val="dk1"/>
                          </a:solidFill>
                          <a:latin typeface="Calibri"/>
                          <a:ea typeface="Calibri"/>
                          <a:cs typeface="Calibri"/>
                          <a:sym typeface="Calibri"/>
                        </a:rPr>
                        <a:t>, matched case control</a:t>
                      </a:r>
                      <a:r>
                        <a:rPr b="0" baseline="30000" lang="en-GB" sz="1000" u="none" cap="none" strike="noStrike">
                          <a:solidFill>
                            <a:schemeClr val="dk1"/>
                          </a:solidFill>
                          <a:latin typeface="Calibri"/>
                          <a:ea typeface="Calibri"/>
                          <a:cs typeface="Calibri"/>
                          <a:sym typeface="Calibri"/>
                        </a:rPr>
                        <a:t>5</a:t>
                      </a:r>
                      <a:endParaRPr b="0" baseline="30000" sz="1000" u="none" cap="none" strike="noStrike">
                        <a:solidFill>
                          <a:schemeClr val="dk1"/>
                        </a:solidFill>
                        <a:latin typeface="Calibri"/>
                        <a:ea typeface="Calibri"/>
                        <a:cs typeface="Calibri"/>
                        <a:sym typeface="Calibri"/>
                      </a:endParaRPr>
                    </a:p>
                  </a:txBody>
                  <a:tcPr marT="0" marB="0" marR="0" marL="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9CC"/>
                    </a:solidFill>
                  </a:tcPr>
                </a:tc>
              </a:tr>
              <a:tr h="203925">
                <a:tc>
                  <a:txBody>
                    <a:bodyPr/>
                    <a:lstStyle/>
                    <a:p>
                      <a:pPr indent="0" lvl="0" marL="182880" marR="0" rtl="0" algn="l">
                        <a:spcBef>
                          <a:spcPts val="0"/>
                        </a:spcBef>
                        <a:spcAft>
                          <a:spcPts val="0"/>
                        </a:spcAft>
                        <a:buNone/>
                      </a:pPr>
                      <a:r>
                        <a:rPr b="1" lang="en-GB" sz="1000" u="none" cap="none" strike="noStrike">
                          <a:solidFill>
                            <a:schemeClr val="dk1"/>
                          </a:solidFill>
                          <a:latin typeface="Calibri"/>
                          <a:ea typeface="Calibri"/>
                          <a:cs typeface="Calibri"/>
                          <a:sym typeface="Calibri"/>
                        </a:rPr>
                        <a:t>South Africa</a:t>
                      </a:r>
                      <a:r>
                        <a:rPr b="0" lang="en-GB" sz="1000" u="none" cap="none" strike="noStrike">
                          <a:solidFill>
                            <a:schemeClr val="dk1"/>
                          </a:solidFill>
                          <a:latin typeface="Calibri"/>
                          <a:ea typeface="Calibri"/>
                          <a:cs typeface="Calibri"/>
                          <a:sym typeface="Calibri"/>
                        </a:rPr>
                        <a:t>, matched case control</a:t>
                      </a:r>
                      <a:r>
                        <a:rPr b="0" baseline="30000" lang="en-GB" sz="1000" u="none" cap="none" strike="noStrike">
                          <a:solidFill>
                            <a:schemeClr val="dk1"/>
                          </a:solidFill>
                          <a:latin typeface="Calibri"/>
                          <a:ea typeface="Calibri"/>
                          <a:cs typeface="Calibri"/>
                          <a:sym typeface="Calibri"/>
                        </a:rPr>
                        <a:t>6</a:t>
                      </a:r>
                      <a:endParaRPr b="1" baseline="30000" sz="1000" u="none" cap="none" strike="noStrike">
                        <a:solidFill>
                          <a:schemeClr val="dk1"/>
                        </a:solidFill>
                        <a:latin typeface="Calibri"/>
                        <a:ea typeface="Calibri"/>
                        <a:cs typeface="Calibri"/>
                        <a:sym typeface="Calibri"/>
                      </a:endParaRPr>
                    </a:p>
                  </a:txBody>
                  <a:tcPr marT="0" marB="0" marR="0" marL="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E8"/>
                    </a:solidFill>
                  </a:tcPr>
                </a:tc>
              </a:tr>
              <a:tr h="203925">
                <a:tc>
                  <a:txBody>
                    <a:bodyPr/>
                    <a:lstStyle/>
                    <a:p>
                      <a:pPr indent="0" lvl="0" marL="182880" marR="0" rtl="0" algn="l">
                        <a:spcBef>
                          <a:spcPts val="0"/>
                        </a:spcBef>
                        <a:spcAft>
                          <a:spcPts val="0"/>
                        </a:spcAft>
                        <a:buNone/>
                      </a:pPr>
                      <a:r>
                        <a:rPr b="1" lang="en-GB" sz="1000" u="none" cap="none" strike="noStrike">
                          <a:solidFill>
                            <a:schemeClr val="dk1"/>
                          </a:solidFill>
                          <a:latin typeface="Calibri"/>
                          <a:ea typeface="Calibri"/>
                          <a:cs typeface="Calibri"/>
                          <a:sym typeface="Calibri"/>
                        </a:rPr>
                        <a:t>Quebec</a:t>
                      </a:r>
                      <a:r>
                        <a:rPr b="0" lang="en-GB" sz="1000" u="none" cap="none" strike="noStrike">
                          <a:solidFill>
                            <a:schemeClr val="dk1"/>
                          </a:solidFill>
                          <a:latin typeface="Calibri"/>
                          <a:ea typeface="Calibri"/>
                          <a:cs typeface="Calibri"/>
                          <a:sym typeface="Calibri"/>
                        </a:rPr>
                        <a:t>, unmatched case control</a:t>
                      </a:r>
                      <a:r>
                        <a:rPr b="0" baseline="30000" lang="en-GB" sz="1000" u="none" cap="none" strike="noStrike">
                          <a:solidFill>
                            <a:schemeClr val="dk1"/>
                          </a:solidFill>
                          <a:latin typeface="Calibri"/>
                          <a:ea typeface="Calibri"/>
                          <a:cs typeface="Calibri"/>
                          <a:sym typeface="Calibri"/>
                        </a:rPr>
                        <a:t>7</a:t>
                      </a:r>
                      <a:endParaRPr b="0" baseline="30000" sz="1000" u="none" cap="none" strike="noStrike">
                        <a:solidFill>
                          <a:schemeClr val="dk1"/>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D0D9CC"/>
                    </a:solidFill>
                  </a:tcPr>
                </a:tc>
              </a:tr>
              <a:tr h="203925">
                <a:tc>
                  <a:txBody>
                    <a:bodyPr/>
                    <a:lstStyle/>
                    <a:p>
                      <a:pPr indent="0" lvl="0" marL="182880" marR="0" rtl="0" algn="l">
                        <a:spcBef>
                          <a:spcPts val="0"/>
                        </a:spcBef>
                        <a:spcAft>
                          <a:spcPts val="0"/>
                        </a:spcAft>
                        <a:buNone/>
                      </a:pPr>
                      <a:r>
                        <a:rPr b="1" lang="en-GB" sz="1000" u="none" cap="none" strike="noStrike">
                          <a:solidFill>
                            <a:schemeClr val="dk1"/>
                          </a:solidFill>
                          <a:latin typeface="Calibri"/>
                          <a:ea typeface="Calibri"/>
                          <a:cs typeface="Calibri"/>
                          <a:sym typeface="Calibri"/>
                        </a:rPr>
                        <a:t>Quebec</a:t>
                      </a:r>
                      <a:r>
                        <a:rPr b="0" lang="en-GB" sz="1000" u="none" cap="none" strike="noStrike">
                          <a:solidFill>
                            <a:schemeClr val="dk1"/>
                          </a:solidFill>
                          <a:latin typeface="Calibri"/>
                          <a:ea typeface="Calibri"/>
                          <a:cs typeface="Calibri"/>
                          <a:sym typeface="Calibri"/>
                        </a:rPr>
                        <a:t>, unmatched case control</a:t>
                      </a:r>
                      <a:r>
                        <a:rPr b="0" baseline="30000" lang="en-GB" sz="1000" u="none" cap="none" strike="noStrike">
                          <a:solidFill>
                            <a:schemeClr val="dk1"/>
                          </a:solidFill>
                          <a:latin typeface="Calibri"/>
                          <a:ea typeface="Calibri"/>
                          <a:cs typeface="Calibri"/>
                          <a:sym typeface="Calibri"/>
                        </a:rPr>
                        <a:t>7</a:t>
                      </a:r>
                      <a:endParaRPr b="1" baseline="30000" sz="1000" u="none" cap="none" strike="noStrike">
                        <a:solidFill>
                          <a:schemeClr val="dk1"/>
                        </a:solidFill>
                        <a:latin typeface="Calibri"/>
                        <a:ea typeface="Calibri"/>
                        <a:cs typeface="Calibri"/>
                        <a:sym typeface="Calibri"/>
                      </a:endParaRPr>
                    </a:p>
                  </a:txBody>
                  <a:tcPr marT="0" marB="0" marR="0" marL="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E8"/>
                    </a:solidFill>
                  </a:tcPr>
                </a:tc>
              </a:tr>
              <a:tr h="203925">
                <a:tc>
                  <a:txBody>
                    <a:bodyPr/>
                    <a:lstStyle/>
                    <a:p>
                      <a:pPr indent="0" lvl="0" marL="182880" marR="0" rtl="0" algn="l">
                        <a:spcBef>
                          <a:spcPts val="0"/>
                        </a:spcBef>
                        <a:spcAft>
                          <a:spcPts val="0"/>
                        </a:spcAft>
                        <a:buNone/>
                      </a:pPr>
                      <a:r>
                        <a:rPr b="1" lang="en-GB" sz="1000" u="none" cap="none" strike="noStrike">
                          <a:solidFill>
                            <a:schemeClr val="dk1"/>
                          </a:solidFill>
                          <a:latin typeface="Calibri"/>
                          <a:ea typeface="Calibri"/>
                          <a:cs typeface="Calibri"/>
                          <a:sym typeface="Calibri"/>
                        </a:rPr>
                        <a:t>The Netherlands</a:t>
                      </a:r>
                      <a:r>
                        <a:rPr b="0" lang="en-GB" sz="1000" u="none" cap="none" strike="noStrike">
                          <a:solidFill>
                            <a:schemeClr val="dk1"/>
                          </a:solidFill>
                          <a:latin typeface="Calibri"/>
                          <a:ea typeface="Calibri"/>
                          <a:cs typeface="Calibri"/>
                          <a:sym typeface="Calibri"/>
                        </a:rPr>
                        <a:t>, laboratory based surveillance</a:t>
                      </a:r>
                      <a:r>
                        <a:rPr b="0" baseline="30000" lang="en-GB" sz="1000" u="none" cap="none" strike="noStrike">
                          <a:solidFill>
                            <a:schemeClr val="dk1"/>
                          </a:solidFill>
                          <a:latin typeface="Calibri"/>
                          <a:ea typeface="Calibri"/>
                          <a:cs typeface="Calibri"/>
                          <a:sym typeface="Calibri"/>
                        </a:rPr>
                        <a:t>8</a:t>
                      </a:r>
                      <a:endParaRPr/>
                    </a:p>
                  </a:txBody>
                  <a:tcPr marT="0" marB="0" marR="0" marL="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E8"/>
                    </a:solidFill>
                  </a:tcPr>
                </a:tc>
              </a:tr>
              <a:tr h="203925">
                <a:tc>
                  <a:txBody>
                    <a:bodyPr/>
                    <a:lstStyle/>
                    <a:p>
                      <a:pPr indent="0" lvl="0" marL="182880" marR="0" rtl="0" algn="l">
                        <a:lnSpc>
                          <a:spcPct val="100000"/>
                        </a:lnSpc>
                        <a:spcBef>
                          <a:spcPts val="0"/>
                        </a:spcBef>
                        <a:spcAft>
                          <a:spcPts val="0"/>
                        </a:spcAft>
                        <a:buClr>
                          <a:schemeClr val="dk1"/>
                        </a:buClr>
                        <a:buSzPts val="1000"/>
                        <a:buFont typeface="Calibri"/>
                        <a:buNone/>
                      </a:pPr>
                      <a:r>
                        <a:rPr b="1" lang="en-GB" sz="1000" u="none" cap="none" strike="noStrike">
                          <a:solidFill>
                            <a:schemeClr val="dk1"/>
                          </a:solidFill>
                          <a:latin typeface="Calibri"/>
                          <a:ea typeface="Calibri"/>
                          <a:cs typeface="Calibri"/>
                          <a:sym typeface="Calibri"/>
                        </a:rPr>
                        <a:t>Brazil</a:t>
                      </a:r>
                      <a:r>
                        <a:rPr b="0" lang="en-GB" sz="1000" u="none" cap="none" strike="noStrike">
                          <a:solidFill>
                            <a:schemeClr val="dk1"/>
                          </a:solidFill>
                          <a:latin typeface="Calibri"/>
                          <a:ea typeface="Calibri"/>
                          <a:cs typeface="Calibri"/>
                          <a:sym typeface="Calibri"/>
                        </a:rPr>
                        <a:t>, matched case control</a:t>
                      </a:r>
                      <a:r>
                        <a:rPr b="0" baseline="30000" lang="en-GB" sz="1000" u="none" cap="none" strike="noStrike">
                          <a:solidFill>
                            <a:schemeClr val="dk1"/>
                          </a:solidFill>
                          <a:latin typeface="Calibri"/>
                          <a:ea typeface="Calibri"/>
                          <a:cs typeface="Calibri"/>
                          <a:sym typeface="Calibri"/>
                        </a:rPr>
                        <a:t>9</a:t>
                      </a:r>
                      <a:endParaRPr b="1" baseline="30000" sz="1000" u="none" cap="none" strike="noStrike">
                        <a:solidFill>
                          <a:schemeClr val="dk1"/>
                        </a:solidFill>
                        <a:latin typeface="Calibri"/>
                        <a:ea typeface="Calibri"/>
                        <a:cs typeface="Calibri"/>
                        <a:sym typeface="Calibri"/>
                      </a:endParaRPr>
                    </a:p>
                  </a:txBody>
                  <a:tcPr marT="0" marB="0" marR="0" marL="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E8"/>
                    </a:solidFill>
                  </a:tcPr>
                </a:tc>
              </a:tr>
              <a:tr h="203925">
                <a:tc>
                  <a:txBody>
                    <a:bodyPr/>
                    <a:lstStyle/>
                    <a:p>
                      <a:pPr indent="0" lvl="0" marL="182880" marR="0" rtl="0" algn="l">
                        <a:lnSpc>
                          <a:spcPct val="100000"/>
                        </a:lnSpc>
                        <a:spcBef>
                          <a:spcPts val="0"/>
                        </a:spcBef>
                        <a:spcAft>
                          <a:spcPts val="0"/>
                        </a:spcAft>
                        <a:buClr>
                          <a:schemeClr val="dk1"/>
                        </a:buClr>
                        <a:buSzPts val="1000"/>
                        <a:buFont typeface="Calibri"/>
                        <a:buNone/>
                      </a:pPr>
                      <a:r>
                        <a:rPr b="1" lang="en-GB" sz="1000" u="none" cap="none" strike="noStrike">
                          <a:solidFill>
                            <a:schemeClr val="dk1"/>
                          </a:solidFill>
                          <a:latin typeface="Calibri"/>
                          <a:ea typeface="Calibri"/>
                          <a:cs typeface="Calibri"/>
                          <a:sym typeface="Calibri"/>
                        </a:rPr>
                        <a:t>Brazil</a:t>
                      </a:r>
                      <a:r>
                        <a:rPr b="0" lang="en-GB" sz="1000" u="none" cap="none" strike="noStrike">
                          <a:solidFill>
                            <a:schemeClr val="dk1"/>
                          </a:solidFill>
                          <a:latin typeface="Calibri"/>
                          <a:ea typeface="Calibri"/>
                          <a:cs typeface="Calibri"/>
                          <a:sym typeface="Calibri"/>
                        </a:rPr>
                        <a:t>, indirect cohort</a:t>
                      </a:r>
                      <a:r>
                        <a:rPr b="0" baseline="30000" lang="en-GB" sz="1000" u="none" cap="none" strike="noStrike">
                          <a:solidFill>
                            <a:schemeClr val="dk1"/>
                          </a:solidFill>
                          <a:latin typeface="Calibri"/>
                          <a:ea typeface="Calibri"/>
                          <a:cs typeface="Calibri"/>
                          <a:sym typeface="Calibri"/>
                        </a:rPr>
                        <a:t>10</a:t>
                      </a:r>
                      <a:endParaRPr b="1" baseline="30000" sz="1000" u="none" cap="none" strike="noStrike">
                        <a:solidFill>
                          <a:schemeClr val="dk1"/>
                        </a:solidFill>
                        <a:latin typeface="Calibri"/>
                        <a:ea typeface="Calibri"/>
                        <a:cs typeface="Calibri"/>
                        <a:sym typeface="Calibri"/>
                      </a:endParaRPr>
                    </a:p>
                  </a:txBody>
                  <a:tcPr marT="0" marB="0" marR="0" marL="0" anchor="ct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E8"/>
                    </a:solidFill>
                  </a:tcPr>
                </a:tc>
              </a:tr>
              <a:tr h="203925">
                <a:tc>
                  <a:txBody>
                    <a:bodyPr/>
                    <a:lstStyle/>
                    <a:p>
                      <a:pPr indent="0" lvl="0" marL="182880" marR="0" rtl="0" algn="l">
                        <a:lnSpc>
                          <a:spcPct val="100000"/>
                        </a:lnSpc>
                        <a:spcBef>
                          <a:spcPts val="0"/>
                        </a:spcBef>
                        <a:spcAft>
                          <a:spcPts val="0"/>
                        </a:spcAft>
                        <a:buClr>
                          <a:schemeClr val="dk1"/>
                        </a:buClr>
                        <a:buSzPts val="1000"/>
                        <a:buFont typeface="Calibri"/>
                        <a:buNone/>
                      </a:pPr>
                      <a:r>
                        <a:rPr b="1" lang="en-GB" sz="1000" u="none" cap="none" strike="noStrike">
                          <a:solidFill>
                            <a:schemeClr val="dk1"/>
                          </a:solidFill>
                          <a:latin typeface="Calibri"/>
                          <a:ea typeface="Calibri"/>
                          <a:cs typeface="Calibri"/>
                          <a:sym typeface="Calibri"/>
                        </a:rPr>
                        <a:t>Finland</a:t>
                      </a:r>
                      <a:r>
                        <a:rPr b="0" lang="en-GB" sz="1000" u="none" cap="none" strike="noStrike">
                          <a:solidFill>
                            <a:schemeClr val="dk1"/>
                          </a:solidFill>
                          <a:latin typeface="Calibri"/>
                          <a:ea typeface="Calibri"/>
                          <a:cs typeface="Calibri"/>
                          <a:sym typeface="Calibri"/>
                        </a:rPr>
                        <a:t>, population based surveillance</a:t>
                      </a:r>
                      <a:r>
                        <a:rPr b="0" baseline="30000" lang="en-GB" sz="1000" u="none" cap="none" strike="noStrike">
                          <a:solidFill>
                            <a:schemeClr val="dk1"/>
                          </a:solidFill>
                          <a:latin typeface="Calibri"/>
                          <a:ea typeface="Calibri"/>
                          <a:cs typeface="Calibri"/>
                          <a:sym typeface="Calibri"/>
                        </a:rPr>
                        <a:t>11</a:t>
                      </a:r>
                      <a:endParaRPr b="1" baseline="30000" sz="1000" u="none" cap="none" strike="noStrike">
                        <a:solidFill>
                          <a:schemeClr val="dk1"/>
                        </a:solidFill>
                        <a:latin typeface="Calibri"/>
                        <a:ea typeface="Calibri"/>
                        <a:cs typeface="Calibri"/>
                        <a:sym typeface="Calibri"/>
                      </a:endParaRPr>
                    </a:p>
                  </a:txBody>
                  <a:tcPr marT="0" marB="0" marR="0" marL="0" anchor="ctr">
                    <a:lnT cap="flat" cmpd="sng" w="12700">
                      <a:solidFill>
                        <a:schemeClr val="lt1"/>
                      </a:solidFill>
                      <a:prstDash val="solid"/>
                      <a:round/>
                      <a:headEnd len="sm" w="sm" type="none"/>
                      <a:tailEnd len="sm" w="sm" type="none"/>
                    </a:lnT>
                    <a:lnB cap="flat" cmpd="sng" w="12700">
                      <a:solidFill>
                        <a:schemeClr val="accent4"/>
                      </a:solidFill>
                      <a:prstDash val="solid"/>
                      <a:round/>
                      <a:headEnd len="sm" w="sm" type="none"/>
                      <a:tailEnd len="sm" w="sm" type="none"/>
                    </a:lnB>
                    <a:solidFill>
                      <a:srgbClr val="E9EDE8"/>
                    </a:solidFill>
                  </a:tcPr>
                </a:tc>
              </a:tr>
            </a:tbl>
          </a:graphicData>
        </a:graphic>
      </p:graphicFrame>
      <p:cxnSp>
        <p:nvCxnSpPr>
          <p:cNvPr id="642" name="Google Shape;642;p35"/>
          <p:cNvCxnSpPr/>
          <p:nvPr/>
        </p:nvCxnSpPr>
        <p:spPr>
          <a:xfrm rot="10800000">
            <a:off x="6227786" y="2721935"/>
            <a:ext cx="0" cy="2716531"/>
          </a:xfrm>
          <a:prstGeom prst="straightConnector1">
            <a:avLst/>
          </a:prstGeom>
          <a:noFill/>
          <a:ln cap="flat" cmpd="sng" w="19050">
            <a:solidFill>
              <a:srgbClr val="91BF1B"/>
            </a:solidFill>
            <a:prstDash val="dash"/>
            <a:round/>
            <a:headEnd len="sm" w="sm" type="none"/>
            <a:tailEnd len="sm" w="sm" type="none"/>
          </a:ln>
        </p:spPr>
      </p:cxnSp>
      <p:cxnSp>
        <p:nvCxnSpPr>
          <p:cNvPr id="643" name="Google Shape;643;p35"/>
          <p:cNvCxnSpPr/>
          <p:nvPr/>
        </p:nvCxnSpPr>
        <p:spPr>
          <a:xfrm rot="10800000">
            <a:off x="8373161" y="2711302"/>
            <a:ext cx="0" cy="2716531"/>
          </a:xfrm>
          <a:prstGeom prst="straightConnector1">
            <a:avLst/>
          </a:prstGeom>
          <a:noFill/>
          <a:ln cap="flat" cmpd="sng" w="19050">
            <a:solidFill>
              <a:srgbClr val="91BF1B"/>
            </a:solidFill>
            <a:prstDash val="dash"/>
            <a:round/>
            <a:headEnd len="sm" w="sm" type="none"/>
            <a:tailEnd len="sm" w="sm" type="none"/>
          </a:ln>
        </p:spPr>
      </p:cxnSp>
      <p:cxnSp>
        <p:nvCxnSpPr>
          <p:cNvPr id="644" name="Google Shape;644;p35"/>
          <p:cNvCxnSpPr/>
          <p:nvPr/>
        </p:nvCxnSpPr>
        <p:spPr>
          <a:xfrm rot="10800000">
            <a:off x="10318919" y="2711302"/>
            <a:ext cx="0" cy="2716531"/>
          </a:xfrm>
          <a:prstGeom prst="straightConnector1">
            <a:avLst/>
          </a:prstGeom>
          <a:noFill/>
          <a:ln cap="flat" cmpd="sng" w="19050">
            <a:solidFill>
              <a:srgbClr val="91BF1B"/>
            </a:solidFill>
            <a:prstDash val="dash"/>
            <a:round/>
            <a:headEnd len="sm" w="sm" type="none"/>
            <a:tailEnd len="sm" w="sm" type="none"/>
          </a:ln>
        </p:spPr>
      </p:cxnSp>
      <p:graphicFrame>
        <p:nvGraphicFramePr>
          <p:cNvPr id="645" name="Google Shape;645;p35"/>
          <p:cNvGraphicFramePr/>
          <p:nvPr/>
        </p:nvGraphicFramePr>
        <p:xfrm>
          <a:off x="1128550" y="1980354"/>
          <a:ext cx="3000000" cy="3000000"/>
        </p:xfrm>
        <a:graphic>
          <a:graphicData uri="http://schemas.openxmlformats.org/drawingml/2006/table">
            <a:tbl>
              <a:tblPr bandRow="1" firstRow="1">
                <a:noFill/>
                <a:tableStyleId>{D7CF3AF4-21C3-456F-97FC-D5B352463DB0}</a:tableStyleId>
              </a:tblPr>
              <a:tblGrid>
                <a:gridCol w="2959100"/>
                <a:gridCol w="4018800"/>
                <a:gridCol w="2002800"/>
                <a:gridCol w="2040225"/>
              </a:tblGrid>
              <a:tr h="664825">
                <a:tc>
                  <a:txBody>
                    <a:bodyPr/>
                    <a:lstStyle/>
                    <a:p>
                      <a:pPr indent="0" lvl="0" marL="0" marR="0" rtl="0" algn="l">
                        <a:spcBef>
                          <a:spcPts val="0"/>
                        </a:spcBef>
                        <a:spcAft>
                          <a:spcPts val="0"/>
                        </a:spcAft>
                        <a:buNone/>
                      </a:pPr>
                      <a:r>
                        <a:t/>
                      </a:r>
                      <a:endParaRPr sz="2399"/>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GB" sz="2000">
                          <a:solidFill>
                            <a:schemeClr val="dk1"/>
                          </a:solidFill>
                          <a:latin typeface="Calibri"/>
                          <a:ea typeface="Calibri"/>
                          <a:cs typeface="Calibri"/>
                          <a:sym typeface="Calibri"/>
                        </a:rPr>
                        <a:t>Serotype 3</a:t>
                      </a:r>
                      <a:endParaRPr sz="20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GB" sz="2000">
                          <a:solidFill>
                            <a:schemeClr val="dk1"/>
                          </a:solidFill>
                          <a:latin typeface="Calibri"/>
                          <a:ea typeface="Calibri"/>
                          <a:cs typeface="Calibri"/>
                          <a:sym typeface="Calibri"/>
                        </a:rPr>
                        <a:t>Serotype</a:t>
                      </a:r>
                      <a:r>
                        <a:rPr lang="en-GB" sz="2000">
                          <a:solidFill>
                            <a:schemeClr val="dk1"/>
                          </a:solidFill>
                          <a:latin typeface="Calibri"/>
                          <a:ea typeface="Calibri"/>
                          <a:cs typeface="Calibri"/>
                          <a:sym typeface="Calibri"/>
                        </a:rPr>
                        <a:t> 19A</a:t>
                      </a:r>
                      <a:endParaRPr sz="20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GB" sz="2000">
                          <a:solidFill>
                            <a:schemeClr val="dk1"/>
                          </a:solidFill>
                          <a:latin typeface="Calibri"/>
                          <a:ea typeface="Calibri"/>
                          <a:cs typeface="Calibri"/>
                          <a:sym typeface="Calibri"/>
                        </a:rPr>
                        <a:t>Serotype</a:t>
                      </a:r>
                      <a:r>
                        <a:rPr lang="en-GB" sz="2000">
                          <a:solidFill>
                            <a:schemeClr val="dk1"/>
                          </a:solidFill>
                          <a:latin typeface="Calibri"/>
                          <a:ea typeface="Calibri"/>
                          <a:cs typeface="Calibri"/>
                          <a:sym typeface="Calibri"/>
                        </a:rPr>
                        <a:t> 19A</a:t>
                      </a:r>
                      <a:endParaRPr sz="20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3174075">
                <a:tc>
                  <a:txBody>
                    <a:bodyPr/>
                    <a:lstStyle/>
                    <a:p>
                      <a:pPr indent="0" lvl="0" marL="0" marR="0" rtl="0" algn="l">
                        <a:spcBef>
                          <a:spcPts val="0"/>
                        </a:spcBef>
                        <a:spcAft>
                          <a:spcPts val="0"/>
                        </a:spcAft>
                        <a:buNone/>
                      </a:pPr>
                      <a:r>
                        <a:t/>
                      </a:r>
                      <a:endParaRPr sz="2399"/>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2399"/>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2399"/>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2399"/>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646" name="Google Shape;646;p35"/>
          <p:cNvSpPr/>
          <p:nvPr/>
        </p:nvSpPr>
        <p:spPr>
          <a:xfrm>
            <a:off x="10136024" y="1038727"/>
            <a:ext cx="1998526" cy="4750453"/>
          </a:xfrm>
          <a:prstGeom prst="rect">
            <a:avLst/>
          </a:prstGeom>
          <a:solidFill>
            <a:srgbClr val="CBE9EE"/>
          </a:solidFill>
          <a:ln cap="flat" cmpd="sng" w="25400">
            <a:solidFill>
              <a:srgbClr val="CBE9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647" name="Google Shape;647;p35"/>
          <p:cNvPicPr preferRelativeResize="0"/>
          <p:nvPr/>
        </p:nvPicPr>
        <p:blipFill rotWithShape="1">
          <a:blip r:embed="rId7">
            <a:alphaModFix/>
          </a:blip>
          <a:srcRect b="22766" l="70353" r="21111" t="51415"/>
          <a:stretch/>
        </p:blipFill>
        <p:spPr>
          <a:xfrm>
            <a:off x="8208773" y="2711302"/>
            <a:ext cx="1834927" cy="298187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2"/>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500"/>
                                        <p:tgtEl>
                                          <p:spTgt spid="642"/>
                                        </p:tgtEl>
                                      </p:cBhvr>
                                    </p:animEffect>
                                  </p:childTnLst>
                                </p:cTn>
                              </p:par>
                              <p:par>
                                <p:cTn fill="hold" nodeType="withEffect" presetClass="entr" presetID="10" presetSubtype="0">
                                  <p:stCondLst>
                                    <p:cond delay="0"/>
                                  </p:stCondLst>
                                  <p:childTnLst>
                                    <p:set>
                                      <p:cBhvr>
                                        <p:cTn dur="1" fill="hold">
                                          <p:stCondLst>
                                            <p:cond delay="0"/>
                                          </p:stCondLst>
                                        </p:cTn>
                                        <p:tgtEl>
                                          <p:spTgt spid="643"/>
                                        </p:tgtEl>
                                        <p:attrNameLst>
                                          <p:attrName>style.visibility</p:attrName>
                                        </p:attrNameLst>
                                      </p:cBhvr>
                                      <p:to>
                                        <p:strVal val="visible"/>
                                      </p:to>
                                    </p:set>
                                    <p:animEffect filter="fade" transition="in">
                                      <p:cBhvr>
                                        <p:cTn dur="500"/>
                                        <p:tgtEl>
                                          <p:spTgt spid="643"/>
                                        </p:tgtEl>
                                      </p:cBhvr>
                                    </p:animEffect>
                                  </p:childTnLst>
                                </p:cTn>
                              </p:par>
                              <p:par>
                                <p:cTn fill="hold" nodeType="withEffect" presetClass="entr" presetID="10" presetSubtype="0">
                                  <p:stCondLst>
                                    <p:cond delay="0"/>
                                  </p:stCondLst>
                                  <p:childTnLst>
                                    <p:set>
                                      <p:cBhvr>
                                        <p:cTn dur="1" fill="hold">
                                          <p:stCondLst>
                                            <p:cond delay="0"/>
                                          </p:stCondLst>
                                        </p:cTn>
                                        <p:tgtEl>
                                          <p:spTgt spid="644"/>
                                        </p:tgtEl>
                                        <p:attrNameLst>
                                          <p:attrName>style.visibility</p:attrName>
                                        </p:attrNameLst>
                                      </p:cBhvr>
                                      <p:to>
                                        <p:strVal val="visible"/>
                                      </p:to>
                                    </p:set>
                                    <p:animEffect filter="fade" transition="in">
                                      <p:cBhvr>
                                        <p:cTn dur="500"/>
                                        <p:tgtEl>
                                          <p:spTgt spid="6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2" name="Shape 652"/>
        <p:cNvGrpSpPr/>
        <p:nvPr/>
      </p:nvGrpSpPr>
      <p:grpSpPr>
        <a:xfrm>
          <a:off x="0" y="0"/>
          <a:ext cx="0" cy="0"/>
          <a:chOff x="0" y="0"/>
          <a:chExt cx="0" cy="0"/>
        </a:xfrm>
      </p:grpSpPr>
      <p:sp>
        <p:nvSpPr>
          <p:cNvPr id="653" name="Google Shape;653;p36"/>
          <p:cNvSpPr txBox="1"/>
          <p:nvPr/>
        </p:nvSpPr>
        <p:spPr>
          <a:xfrm>
            <a:off x="261938" y="6150906"/>
            <a:ext cx="10045700" cy="48167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6600"/>
              </a:buClr>
              <a:buSzPts val="800"/>
              <a:buFont typeface="Arial"/>
              <a:buNone/>
            </a:pPr>
            <a:r>
              <a:rPr lang="en-GB" sz="800">
                <a:solidFill>
                  <a:srgbClr val="595959"/>
                </a:solidFill>
                <a:latin typeface="Arial"/>
                <a:ea typeface="Arial"/>
                <a:cs typeface="Arial"/>
                <a:sym typeface="Arial"/>
              </a:rPr>
              <a:t>The chart is reproduced with the permission of Taylor &amp; Francis Group. It was first published in Izurieta P, et al. Expert Rev Vaccines. 2018.</a:t>
            </a:r>
            <a:br>
              <a:rPr lang="en-GB" sz="800">
                <a:solidFill>
                  <a:srgbClr val="595959"/>
                </a:solidFill>
                <a:latin typeface="Arial"/>
                <a:ea typeface="Arial"/>
                <a:cs typeface="Arial"/>
                <a:sym typeface="Arial"/>
              </a:rPr>
            </a:br>
            <a:r>
              <a:rPr lang="en-GB" sz="800">
                <a:solidFill>
                  <a:srgbClr val="595959"/>
                </a:solidFill>
                <a:latin typeface="Arial"/>
                <a:ea typeface="Arial"/>
                <a:cs typeface="Arial"/>
                <a:sym typeface="Arial"/>
              </a:rPr>
              <a:t>Rectangles illustrate the mean incidence across analyzed countries (center of rectangle) ± 1 standard deviation (height of rectangle, calculated based on IPD incidences without considering the absolute numbers of cases).</a:t>
            </a:r>
            <a:br>
              <a:rPr lang="en-GB" sz="800">
                <a:solidFill>
                  <a:srgbClr val="595959"/>
                </a:solidFill>
                <a:latin typeface="Arial"/>
                <a:ea typeface="Arial"/>
                <a:cs typeface="Arial"/>
                <a:sym typeface="Arial"/>
              </a:rPr>
            </a:br>
            <a:r>
              <a:rPr b="1" lang="en-GB" sz="800">
                <a:solidFill>
                  <a:srgbClr val="595959"/>
                </a:solidFill>
                <a:latin typeface="Arial"/>
                <a:ea typeface="Arial"/>
                <a:cs typeface="Arial"/>
                <a:sym typeface="Arial"/>
              </a:rPr>
              <a:t>IPD</a:t>
            </a:r>
            <a:r>
              <a:rPr lang="en-GB" sz="800">
                <a:solidFill>
                  <a:srgbClr val="595959"/>
                </a:solidFill>
                <a:latin typeface="Arial"/>
                <a:ea typeface="Arial"/>
                <a:cs typeface="Arial"/>
                <a:sym typeface="Arial"/>
              </a:rPr>
              <a:t>, invasive pneumococcal disease; </a:t>
            </a:r>
            <a:r>
              <a:rPr b="1" lang="en-GB" sz="800">
                <a:solidFill>
                  <a:srgbClr val="595959"/>
                </a:solidFill>
                <a:latin typeface="Arial"/>
                <a:ea typeface="Arial"/>
                <a:cs typeface="Arial"/>
                <a:sym typeface="Arial"/>
              </a:rPr>
              <a:t>PCV</a:t>
            </a:r>
            <a:r>
              <a:rPr lang="en-GB" sz="800">
                <a:solidFill>
                  <a:srgbClr val="595959"/>
                </a:solidFill>
                <a:latin typeface="Arial"/>
                <a:ea typeface="Arial"/>
                <a:cs typeface="Arial"/>
                <a:sym typeface="Arial"/>
              </a:rPr>
              <a:t>, pneumococcal conjugate vaccine.</a:t>
            </a:r>
            <a:endParaRPr/>
          </a:p>
          <a:p>
            <a:pPr indent="0" lvl="0" marL="0" marR="0" rtl="0" algn="l">
              <a:lnSpc>
                <a:spcPct val="90000"/>
              </a:lnSpc>
              <a:spcBef>
                <a:spcPts val="300"/>
              </a:spcBef>
              <a:spcAft>
                <a:spcPts val="0"/>
              </a:spcAft>
              <a:buClr>
                <a:srgbClr val="FF6600"/>
              </a:buClr>
              <a:buSzPts val="800"/>
              <a:buFont typeface="Arial"/>
              <a:buNone/>
            </a:pPr>
            <a:r>
              <a:rPr lang="en-GB" sz="800">
                <a:solidFill>
                  <a:srgbClr val="595959"/>
                </a:solidFill>
                <a:latin typeface="Arial"/>
                <a:ea typeface="Arial"/>
                <a:cs typeface="Arial"/>
                <a:sym typeface="Arial"/>
              </a:rPr>
              <a:t>1. Izurieta P, et al. Expert Rev Vaccines. 2018;17(6):479-493.</a:t>
            </a:r>
            <a:endParaRPr/>
          </a:p>
        </p:txBody>
      </p:sp>
      <p:sp>
        <p:nvSpPr>
          <p:cNvPr id="654" name="Google Shape;654;p36"/>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800"/>
              <a:buFont typeface="Arial"/>
              <a:buNone/>
            </a:pPr>
            <a:r>
              <a:rPr lang="en-GB"/>
              <a:t>Real-world data: high effectiveness against </a:t>
            </a:r>
            <a:br>
              <a:rPr lang="en-GB"/>
            </a:br>
            <a:r>
              <a:rPr lang="en-GB"/>
              <a:t>overall IPD, irrespective of differences in PCV programs</a:t>
            </a:r>
            <a:r>
              <a:rPr baseline="30000" lang="en-GB"/>
              <a:t>1</a:t>
            </a:r>
            <a:endParaRPr baseline="30000"/>
          </a:p>
        </p:txBody>
      </p:sp>
      <p:sp>
        <p:nvSpPr>
          <p:cNvPr id="655" name="Google Shape;655;p36"/>
          <p:cNvSpPr txBox="1"/>
          <p:nvPr/>
        </p:nvSpPr>
        <p:spPr>
          <a:xfrm>
            <a:off x="585787" y="1412875"/>
            <a:ext cx="8060501" cy="498598"/>
          </a:xfrm>
          <a:prstGeom prst="rect">
            <a:avLst/>
          </a:prstGeom>
          <a:noFill/>
          <a:ln>
            <a:noFill/>
          </a:ln>
        </p:spPr>
        <p:txBody>
          <a:bodyPr anchorCtr="0" anchor="b" bIns="0" lIns="0" spcFirstLastPara="1" rIns="0" wrap="square" tIns="0">
            <a:noAutofit/>
          </a:bodyPr>
          <a:lstStyle/>
          <a:p>
            <a:pPr indent="0" lvl="1" marL="0" marR="0" rtl="0" algn="l">
              <a:lnSpc>
                <a:spcPct val="90000"/>
              </a:lnSpc>
              <a:spcBef>
                <a:spcPts val="0"/>
              </a:spcBef>
              <a:spcAft>
                <a:spcPts val="0"/>
              </a:spcAft>
              <a:buClr>
                <a:schemeClr val="accent3"/>
              </a:buClr>
              <a:buSzPts val="1800"/>
              <a:buFont typeface="Noto Sans Symbols"/>
              <a:buNone/>
            </a:pPr>
            <a:r>
              <a:rPr b="0" i="0" lang="en-GB" sz="1800" u="none" cap="none" strike="noStrike">
                <a:solidFill>
                  <a:schemeClr val="accent5"/>
                </a:solidFill>
                <a:latin typeface="Arial"/>
                <a:ea typeface="Arial"/>
                <a:cs typeface="Arial"/>
                <a:sym typeface="Arial"/>
              </a:rPr>
              <a:t>Overall IPD incidence and case counts across analyzed countries or regions </a:t>
            </a:r>
            <a:br>
              <a:rPr b="0" i="0" lang="en-GB" sz="1800" u="none" cap="none" strike="noStrike">
                <a:solidFill>
                  <a:schemeClr val="accent5"/>
                </a:solidFill>
                <a:latin typeface="Arial"/>
                <a:ea typeface="Arial"/>
                <a:cs typeface="Arial"/>
                <a:sym typeface="Arial"/>
              </a:rPr>
            </a:br>
            <a:r>
              <a:rPr b="0" i="0" lang="en-GB" sz="1800" u="none" cap="none" strike="noStrike">
                <a:solidFill>
                  <a:schemeClr val="accent5"/>
                </a:solidFill>
                <a:latin typeface="Arial"/>
                <a:ea typeface="Arial"/>
                <a:cs typeface="Arial"/>
                <a:sym typeface="Arial"/>
              </a:rPr>
              <a:t>by PCV era in children &lt;5 years old</a:t>
            </a:r>
            <a:r>
              <a:rPr b="0" baseline="30000" i="0" lang="en-GB" sz="1800" u="none" cap="none" strike="noStrike">
                <a:solidFill>
                  <a:schemeClr val="accent5"/>
                </a:solidFill>
                <a:latin typeface="Arial"/>
                <a:ea typeface="Arial"/>
                <a:cs typeface="Arial"/>
                <a:sym typeface="Arial"/>
              </a:rPr>
              <a:t>1</a:t>
            </a:r>
            <a:endParaRPr/>
          </a:p>
        </p:txBody>
      </p:sp>
      <p:sp>
        <p:nvSpPr>
          <p:cNvPr id="656" name="Google Shape;656;p36"/>
          <p:cNvSpPr txBox="1"/>
          <p:nvPr/>
        </p:nvSpPr>
        <p:spPr>
          <a:xfrm>
            <a:off x="0" y="514355"/>
            <a:ext cx="585788" cy="492443"/>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lang="en-GB" sz="3200">
                <a:solidFill>
                  <a:srgbClr val="215B6B"/>
                </a:solidFill>
                <a:latin typeface="Impact"/>
                <a:ea typeface="Impact"/>
                <a:cs typeface="Impact"/>
                <a:sym typeface="Impact"/>
              </a:rPr>
              <a:t>2.2</a:t>
            </a:r>
            <a:endParaRPr sz="3200">
              <a:solidFill>
                <a:srgbClr val="215B6B"/>
              </a:solidFill>
              <a:latin typeface="Impact"/>
              <a:ea typeface="Impact"/>
              <a:cs typeface="Impact"/>
              <a:sym typeface="Impact"/>
            </a:endParaRPr>
          </a:p>
        </p:txBody>
      </p:sp>
      <p:sp>
        <p:nvSpPr>
          <p:cNvPr id="657" name="Google Shape;657;p36"/>
          <p:cNvSpPr/>
          <p:nvPr/>
        </p:nvSpPr>
        <p:spPr>
          <a:xfrm rot="-5400000">
            <a:off x="-452394" y="3766113"/>
            <a:ext cx="3163545" cy="196442"/>
          </a:xfrm>
          <a:prstGeom prst="rect">
            <a:avLst/>
          </a:prstGeom>
          <a:noFill/>
          <a:ln>
            <a:noFill/>
          </a:ln>
        </p:spPr>
        <p:txBody>
          <a:bodyPr anchorCtr="0" anchor="b" bIns="0" lIns="0" spcFirstLastPara="1" rIns="0" wrap="square" tIns="0">
            <a:noAutofit/>
          </a:bodyPr>
          <a:lstStyle/>
          <a:p>
            <a:pPr indent="0" lvl="0" marL="0" marR="0" rtl="0" algn="ctr">
              <a:lnSpc>
                <a:spcPct val="85000"/>
              </a:lnSpc>
              <a:spcBef>
                <a:spcPts val="0"/>
              </a:spcBef>
              <a:spcAft>
                <a:spcPts val="0"/>
              </a:spcAft>
              <a:buNone/>
            </a:pPr>
            <a:r>
              <a:rPr b="1" lang="en-GB" sz="1400">
                <a:solidFill>
                  <a:srgbClr val="7F7F7F"/>
                </a:solidFill>
                <a:latin typeface="Arial"/>
                <a:ea typeface="Arial"/>
                <a:cs typeface="Arial"/>
                <a:sym typeface="Arial"/>
              </a:rPr>
              <a:t>Incidence/100,000</a:t>
            </a:r>
            <a:endParaRPr sz="1400">
              <a:solidFill>
                <a:srgbClr val="7F7F7F"/>
              </a:solidFill>
              <a:latin typeface="Arial"/>
              <a:ea typeface="Arial"/>
              <a:cs typeface="Arial"/>
              <a:sym typeface="Arial"/>
            </a:endParaRPr>
          </a:p>
        </p:txBody>
      </p:sp>
      <p:sp>
        <p:nvSpPr>
          <p:cNvPr id="658" name="Google Shape;658;p36"/>
          <p:cNvSpPr/>
          <p:nvPr/>
        </p:nvSpPr>
        <p:spPr>
          <a:xfrm>
            <a:off x="3693220" y="5579309"/>
            <a:ext cx="104184" cy="104184"/>
          </a:xfrm>
          <a:prstGeom prst="ellipse">
            <a:avLst/>
          </a:prstGeom>
          <a:solidFill>
            <a:srgbClr val="7F7F7F"/>
          </a:solidFill>
          <a:ln>
            <a:noFill/>
          </a:ln>
        </p:spPr>
        <p:txBody>
          <a:bodyPr anchorCtr="0" anchor="ctr" bIns="0" lIns="143950" spcFirstLastPara="1" rIns="0" wrap="square" tIns="0">
            <a:noAutofit/>
          </a:bodyPr>
          <a:lstStyle/>
          <a:p>
            <a:pPr indent="0" lvl="0" marL="0" marR="0" rtl="0" algn="l">
              <a:lnSpc>
                <a:spcPct val="90000"/>
              </a:lnSpc>
              <a:spcBef>
                <a:spcPts val="0"/>
              </a:spcBef>
              <a:spcAft>
                <a:spcPts val="0"/>
              </a:spcAft>
              <a:buNone/>
            </a:pPr>
            <a:r>
              <a:rPr lang="en-GB" sz="1200">
                <a:solidFill>
                  <a:srgbClr val="595959"/>
                </a:solidFill>
                <a:latin typeface="Arial"/>
                <a:ea typeface="Arial"/>
                <a:cs typeface="Arial"/>
                <a:sym typeface="Arial"/>
              </a:rPr>
              <a:t> Denmark</a:t>
            </a:r>
            <a:endParaRPr baseline="30000" sz="1200">
              <a:solidFill>
                <a:srgbClr val="595959"/>
              </a:solidFill>
              <a:latin typeface="Arial"/>
              <a:ea typeface="Arial"/>
              <a:cs typeface="Arial"/>
              <a:sym typeface="Arial"/>
            </a:endParaRPr>
          </a:p>
        </p:txBody>
      </p:sp>
      <p:sp>
        <p:nvSpPr>
          <p:cNvPr id="659" name="Google Shape;659;p36"/>
          <p:cNvSpPr/>
          <p:nvPr/>
        </p:nvSpPr>
        <p:spPr>
          <a:xfrm>
            <a:off x="9112824" y="5579309"/>
            <a:ext cx="104184" cy="104184"/>
          </a:xfrm>
          <a:prstGeom prst="ellipse">
            <a:avLst/>
          </a:prstGeom>
          <a:solidFill>
            <a:schemeClr val="accent4"/>
          </a:solidFill>
          <a:ln>
            <a:noFill/>
          </a:ln>
        </p:spPr>
        <p:txBody>
          <a:bodyPr anchorCtr="0" anchor="ctr" bIns="0" lIns="143950" spcFirstLastPara="1" rIns="0" wrap="square" tIns="0">
            <a:noAutofit/>
          </a:bodyPr>
          <a:lstStyle/>
          <a:p>
            <a:pPr indent="0" lvl="0" marL="0" marR="0" rtl="0" algn="l">
              <a:lnSpc>
                <a:spcPct val="90000"/>
              </a:lnSpc>
              <a:spcBef>
                <a:spcPts val="0"/>
              </a:spcBef>
              <a:spcAft>
                <a:spcPts val="0"/>
              </a:spcAft>
              <a:buNone/>
            </a:pPr>
            <a:r>
              <a:rPr lang="en-GB" sz="1200">
                <a:solidFill>
                  <a:srgbClr val="595959"/>
                </a:solidFill>
                <a:latin typeface="Arial"/>
                <a:ea typeface="Arial"/>
                <a:cs typeface="Arial"/>
                <a:sym typeface="Arial"/>
              </a:rPr>
              <a:t> Finland</a:t>
            </a:r>
            <a:endParaRPr baseline="30000" sz="1200">
              <a:solidFill>
                <a:srgbClr val="595959"/>
              </a:solidFill>
              <a:latin typeface="Arial"/>
              <a:ea typeface="Arial"/>
              <a:cs typeface="Arial"/>
              <a:sym typeface="Arial"/>
            </a:endParaRPr>
          </a:p>
        </p:txBody>
      </p:sp>
      <p:sp>
        <p:nvSpPr>
          <p:cNvPr id="660" name="Google Shape;660;p36"/>
          <p:cNvSpPr/>
          <p:nvPr/>
        </p:nvSpPr>
        <p:spPr>
          <a:xfrm>
            <a:off x="3689600" y="5795071"/>
            <a:ext cx="104184" cy="104184"/>
          </a:xfrm>
          <a:prstGeom prst="ellipse">
            <a:avLst/>
          </a:prstGeom>
          <a:solidFill>
            <a:srgbClr val="CBE9F0"/>
          </a:solidFill>
          <a:ln>
            <a:noFill/>
          </a:ln>
        </p:spPr>
        <p:txBody>
          <a:bodyPr anchorCtr="0" anchor="ctr" bIns="0" lIns="143950" spcFirstLastPara="1" rIns="0" wrap="square" tIns="0">
            <a:noAutofit/>
          </a:bodyPr>
          <a:lstStyle/>
          <a:p>
            <a:pPr indent="0" lvl="0" marL="0" marR="0" rtl="0" algn="l">
              <a:lnSpc>
                <a:spcPct val="90000"/>
              </a:lnSpc>
              <a:spcBef>
                <a:spcPts val="0"/>
              </a:spcBef>
              <a:spcAft>
                <a:spcPts val="0"/>
              </a:spcAft>
              <a:buNone/>
            </a:pPr>
            <a:r>
              <a:rPr lang="en-GB" sz="1200">
                <a:solidFill>
                  <a:srgbClr val="595959"/>
                </a:solidFill>
                <a:latin typeface="Arial"/>
                <a:ea typeface="Arial"/>
                <a:cs typeface="Arial"/>
                <a:sym typeface="Arial"/>
              </a:rPr>
              <a:t> France</a:t>
            </a:r>
            <a:endParaRPr baseline="30000" sz="1200">
              <a:solidFill>
                <a:srgbClr val="595959"/>
              </a:solidFill>
              <a:latin typeface="Arial"/>
              <a:ea typeface="Arial"/>
              <a:cs typeface="Arial"/>
              <a:sym typeface="Arial"/>
            </a:endParaRPr>
          </a:p>
        </p:txBody>
      </p:sp>
      <p:sp>
        <p:nvSpPr>
          <p:cNvPr id="661" name="Google Shape;661;p36"/>
          <p:cNvSpPr/>
          <p:nvPr/>
        </p:nvSpPr>
        <p:spPr>
          <a:xfrm>
            <a:off x="4818105" y="5795071"/>
            <a:ext cx="104184" cy="104184"/>
          </a:xfrm>
          <a:prstGeom prst="ellipse">
            <a:avLst/>
          </a:prstGeom>
          <a:solidFill>
            <a:schemeClr val="accent1"/>
          </a:solidFill>
          <a:ln>
            <a:noFill/>
          </a:ln>
        </p:spPr>
        <p:txBody>
          <a:bodyPr anchorCtr="0" anchor="ctr" bIns="0" lIns="143950" spcFirstLastPara="1" rIns="0" wrap="square" tIns="0">
            <a:noAutofit/>
          </a:bodyPr>
          <a:lstStyle/>
          <a:p>
            <a:pPr indent="0" lvl="0" marL="0" marR="0" rtl="0" algn="l">
              <a:lnSpc>
                <a:spcPct val="90000"/>
              </a:lnSpc>
              <a:spcBef>
                <a:spcPts val="0"/>
              </a:spcBef>
              <a:spcAft>
                <a:spcPts val="0"/>
              </a:spcAft>
              <a:buNone/>
            </a:pPr>
            <a:r>
              <a:rPr lang="en-GB" sz="1200">
                <a:solidFill>
                  <a:srgbClr val="595959"/>
                </a:solidFill>
                <a:latin typeface="Arial"/>
                <a:ea typeface="Arial"/>
                <a:cs typeface="Arial"/>
                <a:sym typeface="Arial"/>
              </a:rPr>
              <a:t> Israel</a:t>
            </a:r>
            <a:endParaRPr baseline="30000" sz="1200">
              <a:solidFill>
                <a:srgbClr val="595959"/>
              </a:solidFill>
              <a:latin typeface="Arial"/>
              <a:ea typeface="Arial"/>
              <a:cs typeface="Arial"/>
              <a:sym typeface="Arial"/>
            </a:endParaRPr>
          </a:p>
        </p:txBody>
      </p:sp>
      <p:sp>
        <p:nvSpPr>
          <p:cNvPr id="662" name="Google Shape;662;p36"/>
          <p:cNvSpPr/>
          <p:nvPr/>
        </p:nvSpPr>
        <p:spPr>
          <a:xfrm>
            <a:off x="5759118" y="5795071"/>
            <a:ext cx="104184" cy="104184"/>
          </a:xfrm>
          <a:prstGeom prst="ellipse">
            <a:avLst/>
          </a:prstGeom>
          <a:solidFill>
            <a:srgbClr val="215B6B"/>
          </a:solidFill>
          <a:ln>
            <a:noFill/>
          </a:ln>
        </p:spPr>
        <p:txBody>
          <a:bodyPr anchorCtr="0" anchor="ctr" bIns="0" lIns="143950" spcFirstLastPara="1" rIns="0" wrap="square" tIns="0">
            <a:noAutofit/>
          </a:bodyPr>
          <a:lstStyle/>
          <a:p>
            <a:pPr indent="0" lvl="0" marL="0" marR="0" rtl="0" algn="l">
              <a:lnSpc>
                <a:spcPct val="90000"/>
              </a:lnSpc>
              <a:spcBef>
                <a:spcPts val="0"/>
              </a:spcBef>
              <a:spcAft>
                <a:spcPts val="0"/>
              </a:spcAft>
              <a:buNone/>
            </a:pPr>
            <a:r>
              <a:rPr lang="en-GB" sz="1200">
                <a:solidFill>
                  <a:srgbClr val="595959"/>
                </a:solidFill>
                <a:latin typeface="Arial"/>
                <a:ea typeface="Arial"/>
                <a:cs typeface="Arial"/>
                <a:sym typeface="Arial"/>
              </a:rPr>
              <a:t> New Zealand</a:t>
            </a:r>
            <a:endParaRPr baseline="30000" sz="1200">
              <a:solidFill>
                <a:srgbClr val="595959"/>
              </a:solidFill>
              <a:latin typeface="Arial"/>
              <a:ea typeface="Arial"/>
              <a:cs typeface="Arial"/>
              <a:sym typeface="Arial"/>
            </a:endParaRPr>
          </a:p>
        </p:txBody>
      </p:sp>
      <p:sp>
        <p:nvSpPr>
          <p:cNvPr id="663" name="Google Shape;663;p36"/>
          <p:cNvSpPr/>
          <p:nvPr/>
        </p:nvSpPr>
        <p:spPr>
          <a:xfrm>
            <a:off x="7283246" y="5795071"/>
            <a:ext cx="104184" cy="104184"/>
          </a:xfrm>
          <a:prstGeom prst="ellipse">
            <a:avLst/>
          </a:prstGeom>
          <a:solidFill>
            <a:srgbClr val="FBE1D0"/>
          </a:solidFill>
          <a:ln>
            <a:noFill/>
          </a:ln>
        </p:spPr>
        <p:txBody>
          <a:bodyPr anchorCtr="0" anchor="ctr" bIns="0" lIns="143950" spcFirstLastPara="1" rIns="0" wrap="square" tIns="0">
            <a:noAutofit/>
          </a:bodyPr>
          <a:lstStyle/>
          <a:p>
            <a:pPr indent="0" lvl="0" marL="0" marR="0" rtl="0" algn="l">
              <a:lnSpc>
                <a:spcPct val="90000"/>
              </a:lnSpc>
              <a:spcBef>
                <a:spcPts val="0"/>
              </a:spcBef>
              <a:spcAft>
                <a:spcPts val="0"/>
              </a:spcAft>
              <a:buNone/>
            </a:pPr>
            <a:r>
              <a:rPr lang="en-GB" sz="1200">
                <a:solidFill>
                  <a:srgbClr val="595959"/>
                </a:solidFill>
                <a:latin typeface="Arial"/>
                <a:ea typeface="Arial"/>
                <a:cs typeface="Arial"/>
                <a:sym typeface="Arial"/>
              </a:rPr>
              <a:t> Australia</a:t>
            </a:r>
            <a:endParaRPr baseline="30000" sz="1200">
              <a:solidFill>
                <a:srgbClr val="595959"/>
              </a:solidFill>
              <a:latin typeface="Arial"/>
              <a:ea typeface="Arial"/>
              <a:cs typeface="Arial"/>
              <a:sym typeface="Arial"/>
            </a:endParaRPr>
          </a:p>
        </p:txBody>
      </p:sp>
      <p:sp>
        <p:nvSpPr>
          <p:cNvPr id="664" name="Google Shape;664;p36"/>
          <p:cNvSpPr/>
          <p:nvPr/>
        </p:nvSpPr>
        <p:spPr>
          <a:xfrm>
            <a:off x="9112824" y="5795071"/>
            <a:ext cx="104184" cy="104184"/>
          </a:xfrm>
          <a:prstGeom prst="ellipse">
            <a:avLst/>
          </a:prstGeom>
          <a:solidFill>
            <a:srgbClr val="F6AFA2"/>
          </a:solidFill>
          <a:ln>
            <a:noFill/>
          </a:ln>
        </p:spPr>
        <p:txBody>
          <a:bodyPr anchorCtr="0" anchor="ctr" bIns="0" lIns="143950" spcFirstLastPara="1" rIns="0" wrap="square" tIns="0">
            <a:noAutofit/>
          </a:bodyPr>
          <a:lstStyle/>
          <a:p>
            <a:pPr indent="0" lvl="0" marL="0" marR="0" rtl="0" algn="l">
              <a:lnSpc>
                <a:spcPct val="90000"/>
              </a:lnSpc>
              <a:spcBef>
                <a:spcPts val="0"/>
              </a:spcBef>
              <a:spcAft>
                <a:spcPts val="0"/>
              </a:spcAft>
              <a:buNone/>
            </a:pPr>
            <a:r>
              <a:rPr lang="en-GB" sz="1200">
                <a:solidFill>
                  <a:srgbClr val="595959"/>
                </a:solidFill>
                <a:latin typeface="Arial"/>
                <a:ea typeface="Arial"/>
                <a:cs typeface="Arial"/>
                <a:sym typeface="Arial"/>
              </a:rPr>
              <a:t> Netherlands</a:t>
            </a:r>
            <a:endParaRPr baseline="30000" sz="1200">
              <a:solidFill>
                <a:srgbClr val="595959"/>
              </a:solidFill>
              <a:latin typeface="Arial"/>
              <a:ea typeface="Arial"/>
              <a:cs typeface="Arial"/>
              <a:sym typeface="Arial"/>
            </a:endParaRPr>
          </a:p>
        </p:txBody>
      </p:sp>
      <p:sp>
        <p:nvSpPr>
          <p:cNvPr id="665" name="Google Shape;665;p36"/>
          <p:cNvSpPr/>
          <p:nvPr/>
        </p:nvSpPr>
        <p:spPr>
          <a:xfrm>
            <a:off x="1792952" y="5523237"/>
            <a:ext cx="210861" cy="210859"/>
          </a:xfrm>
          <a:prstGeom prst="ellipse">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666" name="Google Shape;666;p36"/>
          <p:cNvSpPr/>
          <p:nvPr/>
        </p:nvSpPr>
        <p:spPr>
          <a:xfrm>
            <a:off x="2061566" y="5579309"/>
            <a:ext cx="104184" cy="104184"/>
          </a:xfrm>
          <a:prstGeom prst="ellipse">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None/>
            </a:pPr>
            <a:r>
              <a:rPr b="1" lang="en-GB" sz="1200">
                <a:solidFill>
                  <a:srgbClr val="595959"/>
                </a:solidFill>
                <a:latin typeface="Arial"/>
                <a:ea typeface="Arial"/>
                <a:cs typeface="Arial"/>
                <a:sym typeface="Arial"/>
              </a:rPr>
              <a:t>= 50 cases</a:t>
            </a:r>
            <a:endParaRPr b="1" baseline="30000" sz="1200">
              <a:solidFill>
                <a:srgbClr val="595959"/>
              </a:solidFill>
              <a:latin typeface="Arial"/>
              <a:ea typeface="Arial"/>
              <a:cs typeface="Arial"/>
              <a:sym typeface="Arial"/>
            </a:endParaRPr>
          </a:p>
        </p:txBody>
      </p:sp>
      <p:sp>
        <p:nvSpPr>
          <p:cNvPr id="667" name="Google Shape;667;p36"/>
          <p:cNvSpPr/>
          <p:nvPr/>
        </p:nvSpPr>
        <p:spPr>
          <a:xfrm>
            <a:off x="4818105" y="5579309"/>
            <a:ext cx="104184" cy="104184"/>
          </a:xfrm>
          <a:prstGeom prst="ellipse">
            <a:avLst/>
          </a:prstGeom>
          <a:solidFill>
            <a:schemeClr val="accent5"/>
          </a:solidFill>
          <a:ln>
            <a:noFill/>
          </a:ln>
        </p:spPr>
        <p:txBody>
          <a:bodyPr anchorCtr="0" anchor="ctr" bIns="0" lIns="143950" spcFirstLastPara="1" rIns="0" wrap="square" tIns="0">
            <a:noAutofit/>
          </a:bodyPr>
          <a:lstStyle/>
          <a:p>
            <a:pPr indent="0" lvl="0" marL="0" marR="0" rtl="0" algn="l">
              <a:lnSpc>
                <a:spcPct val="90000"/>
              </a:lnSpc>
              <a:spcBef>
                <a:spcPts val="0"/>
              </a:spcBef>
              <a:spcAft>
                <a:spcPts val="0"/>
              </a:spcAft>
              <a:buNone/>
            </a:pPr>
            <a:r>
              <a:rPr lang="en-GB" sz="1200">
                <a:solidFill>
                  <a:srgbClr val="595959"/>
                </a:solidFill>
                <a:latin typeface="Arial"/>
                <a:ea typeface="Arial"/>
                <a:cs typeface="Arial"/>
                <a:sym typeface="Arial"/>
              </a:rPr>
              <a:t> USA</a:t>
            </a:r>
            <a:endParaRPr baseline="30000" sz="1200">
              <a:solidFill>
                <a:srgbClr val="595959"/>
              </a:solidFill>
              <a:latin typeface="Arial"/>
              <a:ea typeface="Arial"/>
              <a:cs typeface="Arial"/>
              <a:sym typeface="Arial"/>
            </a:endParaRPr>
          </a:p>
        </p:txBody>
      </p:sp>
      <p:sp>
        <p:nvSpPr>
          <p:cNvPr id="668" name="Google Shape;668;p36"/>
          <p:cNvSpPr/>
          <p:nvPr/>
        </p:nvSpPr>
        <p:spPr>
          <a:xfrm>
            <a:off x="5760775" y="5579309"/>
            <a:ext cx="104184" cy="104184"/>
          </a:xfrm>
          <a:prstGeom prst="ellipse">
            <a:avLst/>
          </a:prstGeom>
          <a:solidFill>
            <a:srgbClr val="8A6301"/>
          </a:solidFill>
          <a:ln>
            <a:noFill/>
          </a:ln>
        </p:spPr>
        <p:txBody>
          <a:bodyPr anchorCtr="0" anchor="ctr" bIns="0" lIns="143950" spcFirstLastPara="1" rIns="0" wrap="square" tIns="0">
            <a:noAutofit/>
          </a:bodyPr>
          <a:lstStyle/>
          <a:p>
            <a:pPr indent="0" lvl="0" marL="0" marR="0" rtl="0" algn="l">
              <a:lnSpc>
                <a:spcPct val="90000"/>
              </a:lnSpc>
              <a:spcBef>
                <a:spcPts val="0"/>
              </a:spcBef>
              <a:spcAft>
                <a:spcPts val="0"/>
              </a:spcAft>
              <a:buNone/>
            </a:pPr>
            <a:r>
              <a:rPr lang="en-GB" sz="1200">
                <a:solidFill>
                  <a:srgbClr val="595959"/>
                </a:solidFill>
                <a:latin typeface="Arial"/>
                <a:ea typeface="Arial"/>
                <a:cs typeface="Arial"/>
                <a:sym typeface="Arial"/>
              </a:rPr>
              <a:t> Quebec</a:t>
            </a:r>
            <a:endParaRPr baseline="30000" sz="1200">
              <a:solidFill>
                <a:srgbClr val="595959"/>
              </a:solidFill>
              <a:latin typeface="Arial"/>
              <a:ea typeface="Arial"/>
              <a:cs typeface="Arial"/>
              <a:sym typeface="Arial"/>
            </a:endParaRPr>
          </a:p>
        </p:txBody>
      </p:sp>
      <p:sp>
        <p:nvSpPr>
          <p:cNvPr id="669" name="Google Shape;669;p36"/>
          <p:cNvSpPr/>
          <p:nvPr/>
        </p:nvSpPr>
        <p:spPr>
          <a:xfrm>
            <a:off x="7287979" y="5579309"/>
            <a:ext cx="104184" cy="104184"/>
          </a:xfrm>
          <a:prstGeom prst="ellipse">
            <a:avLst/>
          </a:prstGeom>
          <a:solidFill>
            <a:schemeClr val="accent3"/>
          </a:solidFill>
          <a:ln>
            <a:noFill/>
          </a:ln>
        </p:spPr>
        <p:txBody>
          <a:bodyPr anchorCtr="0" anchor="ctr" bIns="0" lIns="143950" spcFirstLastPara="1" rIns="0" wrap="square" tIns="0">
            <a:noAutofit/>
          </a:bodyPr>
          <a:lstStyle/>
          <a:p>
            <a:pPr indent="0" lvl="0" marL="0" marR="0" rtl="0" algn="l">
              <a:lnSpc>
                <a:spcPct val="90000"/>
              </a:lnSpc>
              <a:spcBef>
                <a:spcPts val="0"/>
              </a:spcBef>
              <a:spcAft>
                <a:spcPts val="0"/>
              </a:spcAft>
              <a:buNone/>
            </a:pPr>
            <a:r>
              <a:rPr lang="en-GB" sz="1200">
                <a:solidFill>
                  <a:srgbClr val="595959"/>
                </a:solidFill>
                <a:latin typeface="Arial"/>
                <a:ea typeface="Arial"/>
                <a:cs typeface="Arial"/>
                <a:sym typeface="Arial"/>
              </a:rPr>
              <a:t> England &amp; Wales</a:t>
            </a:r>
            <a:endParaRPr baseline="30000" sz="1200">
              <a:solidFill>
                <a:srgbClr val="595959"/>
              </a:solidFill>
              <a:latin typeface="Arial"/>
              <a:ea typeface="Arial"/>
              <a:cs typeface="Arial"/>
              <a:sym typeface="Arial"/>
            </a:endParaRPr>
          </a:p>
        </p:txBody>
      </p:sp>
      <p:grpSp>
        <p:nvGrpSpPr>
          <p:cNvPr id="670" name="Google Shape;670;p36"/>
          <p:cNvGrpSpPr/>
          <p:nvPr/>
        </p:nvGrpSpPr>
        <p:grpSpPr>
          <a:xfrm>
            <a:off x="4612262" y="2077348"/>
            <a:ext cx="2894730" cy="3368756"/>
            <a:chOff x="4649071" y="1424511"/>
            <a:chExt cx="2894730" cy="3368756"/>
          </a:xfrm>
        </p:grpSpPr>
        <p:sp>
          <p:nvSpPr>
            <p:cNvPr id="671" name="Google Shape;671;p36"/>
            <p:cNvSpPr/>
            <p:nvPr/>
          </p:nvSpPr>
          <p:spPr>
            <a:xfrm>
              <a:off x="4663983" y="1626620"/>
              <a:ext cx="2868388" cy="3163541"/>
            </a:xfrm>
            <a:prstGeom prst="rect">
              <a:avLst/>
            </a:prstGeom>
            <a:gradFill>
              <a:gsLst>
                <a:gs pos="0">
                  <a:srgbClr val="FFFFFF">
                    <a:alpha val="0"/>
                  </a:srgbClr>
                </a:gs>
                <a:gs pos="100000">
                  <a:srgbClr val="EEECE0"/>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672" name="Google Shape;672;p36"/>
            <p:cNvCxnSpPr/>
            <p:nvPr/>
          </p:nvCxnSpPr>
          <p:spPr>
            <a:xfrm>
              <a:off x="7531204" y="1640585"/>
              <a:ext cx="0" cy="3127494"/>
            </a:xfrm>
            <a:prstGeom prst="straightConnector1">
              <a:avLst/>
            </a:prstGeom>
            <a:noFill/>
            <a:ln cap="flat" cmpd="sng" w="22225">
              <a:solidFill>
                <a:srgbClr val="A5A5A5"/>
              </a:solidFill>
              <a:prstDash val="dash"/>
              <a:miter lim="800000"/>
              <a:headEnd len="sm" w="sm" type="none"/>
              <a:tailEnd len="sm" w="sm" type="none"/>
            </a:ln>
          </p:spPr>
        </p:cxnSp>
        <p:sp>
          <p:nvSpPr>
            <p:cNvPr id="673" name="Google Shape;673;p36"/>
            <p:cNvSpPr/>
            <p:nvPr/>
          </p:nvSpPr>
          <p:spPr>
            <a:xfrm>
              <a:off x="4807104" y="4146179"/>
              <a:ext cx="510446" cy="510444"/>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674" name="Google Shape;674;p36"/>
            <p:cNvSpPr/>
            <p:nvPr/>
          </p:nvSpPr>
          <p:spPr>
            <a:xfrm>
              <a:off x="5507606" y="3928969"/>
              <a:ext cx="510446" cy="51044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675" name="Google Shape;675;p36"/>
            <p:cNvSpPr/>
            <p:nvPr/>
          </p:nvSpPr>
          <p:spPr>
            <a:xfrm>
              <a:off x="6097279" y="3642491"/>
              <a:ext cx="392834" cy="392831"/>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676" name="Google Shape;676;p36"/>
            <p:cNvSpPr/>
            <p:nvPr/>
          </p:nvSpPr>
          <p:spPr>
            <a:xfrm>
              <a:off x="6998700" y="4049759"/>
              <a:ext cx="392834" cy="392831"/>
            </a:xfrm>
            <a:prstGeom prst="ellipse">
              <a:avLst/>
            </a:prstGeom>
            <a:solidFill>
              <a:srgbClr val="FBE1D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677" name="Google Shape;677;p36"/>
            <p:cNvSpPr/>
            <p:nvPr/>
          </p:nvSpPr>
          <p:spPr>
            <a:xfrm>
              <a:off x="6292737" y="4122205"/>
              <a:ext cx="449787" cy="449785"/>
            </a:xfrm>
            <a:prstGeom prst="ellipse">
              <a:avLst/>
            </a:prstGeom>
            <a:solidFill>
              <a:srgbClr val="CBE9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678" name="Google Shape;678;p36"/>
            <p:cNvSpPr/>
            <p:nvPr/>
          </p:nvSpPr>
          <p:spPr>
            <a:xfrm>
              <a:off x="5150191" y="3774701"/>
              <a:ext cx="254244" cy="254239"/>
            </a:xfrm>
            <a:prstGeom prst="ellipse">
              <a:avLst/>
            </a:prstGeom>
            <a:solidFill>
              <a:srgbClr val="8A63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679" name="Google Shape;679;p36"/>
            <p:cNvSpPr/>
            <p:nvPr/>
          </p:nvSpPr>
          <p:spPr>
            <a:xfrm>
              <a:off x="6817275" y="4388319"/>
              <a:ext cx="254244" cy="254239"/>
            </a:xfrm>
            <a:prstGeom prst="ellipse">
              <a:avLst/>
            </a:prstGeom>
            <a:solidFill>
              <a:srgbClr val="F6AF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680" name="Google Shape;680;p36"/>
            <p:cNvSpPr/>
            <p:nvPr/>
          </p:nvSpPr>
          <p:spPr>
            <a:xfrm>
              <a:off x="6636479" y="4159284"/>
              <a:ext cx="210861" cy="210859"/>
            </a:xfrm>
            <a:prstGeom prst="ellipse">
              <a:avLst/>
            </a:prstGeom>
            <a:solidFill>
              <a:srgbClr val="215B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681" name="Google Shape;681;p36"/>
            <p:cNvSpPr/>
            <p:nvPr/>
          </p:nvSpPr>
          <p:spPr>
            <a:xfrm>
              <a:off x="6321525" y="4224453"/>
              <a:ext cx="210861" cy="210859"/>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682" name="Google Shape;682;p36"/>
            <p:cNvSpPr/>
            <p:nvPr/>
          </p:nvSpPr>
          <p:spPr>
            <a:xfrm>
              <a:off x="4649071" y="1424511"/>
              <a:ext cx="2865837" cy="176922"/>
            </a:xfrm>
            <a:prstGeom prst="rect">
              <a:avLst/>
            </a:prstGeom>
            <a:noFill/>
            <a:ln>
              <a:noFill/>
            </a:ln>
          </p:spPr>
          <p:txBody>
            <a:bodyPr anchorCtr="0" anchor="t" bIns="0" lIns="0" spcFirstLastPara="1" rIns="0" wrap="square" tIns="0">
              <a:noAutofit/>
            </a:bodyPr>
            <a:lstStyle/>
            <a:p>
              <a:pPr indent="0" lvl="0" marL="0" marR="0" rtl="0" algn="ctr">
                <a:lnSpc>
                  <a:spcPct val="85000"/>
                </a:lnSpc>
                <a:spcBef>
                  <a:spcPts val="0"/>
                </a:spcBef>
                <a:spcAft>
                  <a:spcPts val="0"/>
                </a:spcAft>
                <a:buNone/>
              </a:pPr>
              <a:r>
                <a:rPr lang="en-GB" sz="1200">
                  <a:solidFill>
                    <a:srgbClr val="595959"/>
                  </a:solidFill>
                  <a:latin typeface="Arial"/>
                  <a:ea typeface="Arial"/>
                  <a:cs typeface="Arial"/>
                  <a:sym typeface="Arial"/>
                </a:rPr>
                <a:t>PCV7</a:t>
              </a:r>
              <a:endParaRPr baseline="30000" sz="1200">
                <a:solidFill>
                  <a:srgbClr val="595959"/>
                </a:solidFill>
                <a:latin typeface="Arial"/>
                <a:ea typeface="Arial"/>
                <a:cs typeface="Arial"/>
                <a:sym typeface="Arial"/>
              </a:endParaRPr>
            </a:p>
          </p:txBody>
        </p:sp>
        <p:cxnSp>
          <p:nvCxnSpPr>
            <p:cNvPr id="683" name="Google Shape;683;p36"/>
            <p:cNvCxnSpPr/>
            <p:nvPr/>
          </p:nvCxnSpPr>
          <p:spPr>
            <a:xfrm>
              <a:off x="4683985" y="4793267"/>
              <a:ext cx="2859816" cy="0"/>
            </a:xfrm>
            <a:prstGeom prst="straightConnector1">
              <a:avLst/>
            </a:prstGeom>
            <a:noFill/>
            <a:ln cap="rnd" cmpd="sng" w="38100">
              <a:solidFill>
                <a:srgbClr val="7F7F7F"/>
              </a:solidFill>
              <a:prstDash val="solid"/>
              <a:round/>
              <a:headEnd len="sm" w="sm" type="none"/>
              <a:tailEnd len="sm" w="sm" type="none"/>
            </a:ln>
          </p:spPr>
        </p:cxnSp>
      </p:grpSp>
      <p:grpSp>
        <p:nvGrpSpPr>
          <p:cNvPr id="684" name="Google Shape;684;p36"/>
          <p:cNvGrpSpPr/>
          <p:nvPr/>
        </p:nvGrpSpPr>
        <p:grpSpPr>
          <a:xfrm>
            <a:off x="7479430" y="2021655"/>
            <a:ext cx="2907922" cy="3424449"/>
            <a:chOff x="7516239" y="1368818"/>
            <a:chExt cx="2907922" cy="3424449"/>
          </a:xfrm>
        </p:grpSpPr>
        <p:sp>
          <p:nvSpPr>
            <p:cNvPr id="685" name="Google Shape;685;p36"/>
            <p:cNvSpPr/>
            <p:nvPr/>
          </p:nvSpPr>
          <p:spPr>
            <a:xfrm>
              <a:off x="7533213" y="1626620"/>
              <a:ext cx="2868388" cy="3163541"/>
            </a:xfrm>
            <a:prstGeom prst="rect">
              <a:avLst/>
            </a:prstGeom>
            <a:gradFill>
              <a:gsLst>
                <a:gs pos="0">
                  <a:srgbClr val="FFFFFF">
                    <a:alpha val="0"/>
                  </a:srgbClr>
                </a:gs>
                <a:gs pos="100000">
                  <a:srgbClr val="94C120">
                    <a:alpha val="29803"/>
                  </a:srgbClr>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6" name="Google Shape;686;p36"/>
            <p:cNvSpPr/>
            <p:nvPr/>
          </p:nvSpPr>
          <p:spPr>
            <a:xfrm>
              <a:off x="7661189" y="4370143"/>
              <a:ext cx="392834" cy="392831"/>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687" name="Google Shape;687;p36"/>
            <p:cNvSpPr/>
            <p:nvPr/>
          </p:nvSpPr>
          <p:spPr>
            <a:xfrm>
              <a:off x="9004312" y="4073333"/>
              <a:ext cx="345686" cy="345684"/>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688" name="Google Shape;688;p36"/>
            <p:cNvSpPr/>
            <p:nvPr/>
          </p:nvSpPr>
          <p:spPr>
            <a:xfrm>
              <a:off x="9833286" y="4207236"/>
              <a:ext cx="392834" cy="392831"/>
            </a:xfrm>
            <a:prstGeom prst="ellipse">
              <a:avLst/>
            </a:prstGeom>
            <a:solidFill>
              <a:srgbClr val="FBE1D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689" name="Google Shape;689;p36"/>
            <p:cNvSpPr/>
            <p:nvPr/>
          </p:nvSpPr>
          <p:spPr>
            <a:xfrm>
              <a:off x="8550821" y="4362463"/>
              <a:ext cx="392834" cy="392831"/>
            </a:xfrm>
            <a:prstGeom prst="ellipse">
              <a:avLst/>
            </a:prstGeom>
            <a:solidFill>
              <a:srgbClr val="CBE9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690" name="Google Shape;690;p36"/>
            <p:cNvSpPr/>
            <p:nvPr/>
          </p:nvSpPr>
          <p:spPr>
            <a:xfrm>
              <a:off x="8233590" y="4316744"/>
              <a:ext cx="363855" cy="363853"/>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691" name="Google Shape;691;p36"/>
            <p:cNvSpPr/>
            <p:nvPr/>
          </p:nvSpPr>
          <p:spPr>
            <a:xfrm>
              <a:off x="8363942" y="4191876"/>
              <a:ext cx="223567" cy="223563"/>
            </a:xfrm>
            <a:prstGeom prst="ellipse">
              <a:avLst/>
            </a:prstGeom>
            <a:solidFill>
              <a:srgbClr val="8A63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692" name="Google Shape;692;p36"/>
            <p:cNvSpPr/>
            <p:nvPr/>
          </p:nvSpPr>
          <p:spPr>
            <a:xfrm>
              <a:off x="9602037" y="4485109"/>
              <a:ext cx="223567" cy="223563"/>
            </a:xfrm>
            <a:prstGeom prst="ellipse">
              <a:avLst/>
            </a:prstGeom>
            <a:solidFill>
              <a:srgbClr val="F6AF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693" name="Google Shape;693;p36"/>
            <p:cNvSpPr/>
            <p:nvPr/>
          </p:nvSpPr>
          <p:spPr>
            <a:xfrm>
              <a:off x="9406831" y="4290544"/>
              <a:ext cx="198145" cy="198143"/>
            </a:xfrm>
            <a:prstGeom prst="ellipse">
              <a:avLst/>
            </a:prstGeom>
            <a:solidFill>
              <a:srgbClr val="215B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694" name="Google Shape;694;p36"/>
            <p:cNvSpPr/>
            <p:nvPr/>
          </p:nvSpPr>
          <p:spPr>
            <a:xfrm>
              <a:off x="9205852" y="4477828"/>
              <a:ext cx="149392" cy="149390"/>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695" name="Google Shape;695;p36"/>
            <p:cNvSpPr/>
            <p:nvPr/>
          </p:nvSpPr>
          <p:spPr>
            <a:xfrm>
              <a:off x="8907188" y="4477828"/>
              <a:ext cx="149392" cy="14939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696" name="Google Shape;696;p36"/>
            <p:cNvSpPr/>
            <p:nvPr/>
          </p:nvSpPr>
          <p:spPr>
            <a:xfrm>
              <a:off x="7516239" y="1368818"/>
              <a:ext cx="2865837" cy="176922"/>
            </a:xfrm>
            <a:prstGeom prst="rect">
              <a:avLst/>
            </a:prstGeom>
            <a:noFill/>
            <a:ln>
              <a:noFill/>
            </a:ln>
          </p:spPr>
          <p:txBody>
            <a:bodyPr anchorCtr="0" anchor="t" bIns="0" lIns="0" spcFirstLastPara="1" rIns="0" wrap="square" tIns="0">
              <a:noAutofit/>
            </a:bodyPr>
            <a:lstStyle/>
            <a:p>
              <a:pPr indent="0" lvl="0" marL="0" marR="0" rtl="0" algn="ctr">
                <a:lnSpc>
                  <a:spcPct val="85000"/>
                </a:lnSpc>
                <a:spcBef>
                  <a:spcPts val="0"/>
                </a:spcBef>
                <a:spcAft>
                  <a:spcPts val="0"/>
                </a:spcAft>
                <a:buNone/>
              </a:pPr>
              <a:r>
                <a:rPr b="1" i="1" lang="en-GB" sz="1600">
                  <a:solidFill>
                    <a:srgbClr val="6E9017"/>
                  </a:solidFill>
                  <a:latin typeface="Arial"/>
                  <a:ea typeface="Arial"/>
                  <a:cs typeface="Arial"/>
                  <a:sym typeface="Arial"/>
                </a:rPr>
                <a:t>Synflorix</a:t>
              </a:r>
              <a:r>
                <a:rPr b="1" lang="en-GB" sz="1799">
                  <a:solidFill>
                    <a:srgbClr val="595959"/>
                  </a:solidFill>
                  <a:latin typeface="Arial"/>
                  <a:ea typeface="Arial"/>
                  <a:cs typeface="Arial"/>
                  <a:sym typeface="Arial"/>
                </a:rPr>
                <a:t> </a:t>
              </a:r>
              <a:r>
                <a:rPr b="1" lang="en-GB" sz="1600">
                  <a:solidFill>
                    <a:srgbClr val="595959"/>
                  </a:solidFill>
                  <a:latin typeface="Arial"/>
                  <a:ea typeface="Arial"/>
                  <a:cs typeface="Arial"/>
                  <a:sym typeface="Arial"/>
                </a:rPr>
                <a:t>or </a:t>
              </a:r>
              <a:r>
                <a:rPr b="1" lang="en-GB" sz="1600">
                  <a:solidFill>
                    <a:schemeClr val="dk2"/>
                  </a:solidFill>
                  <a:latin typeface="Arial"/>
                  <a:ea typeface="Arial"/>
                  <a:cs typeface="Arial"/>
                  <a:sym typeface="Arial"/>
                </a:rPr>
                <a:t>PCV13</a:t>
              </a:r>
              <a:endParaRPr b="1" baseline="30000" sz="1799">
                <a:solidFill>
                  <a:schemeClr val="dk2"/>
                </a:solidFill>
                <a:latin typeface="Arial"/>
                <a:ea typeface="Arial"/>
                <a:cs typeface="Arial"/>
                <a:sym typeface="Arial"/>
              </a:endParaRPr>
            </a:p>
          </p:txBody>
        </p:sp>
        <p:cxnSp>
          <p:nvCxnSpPr>
            <p:cNvPr id="697" name="Google Shape;697;p36"/>
            <p:cNvCxnSpPr/>
            <p:nvPr/>
          </p:nvCxnSpPr>
          <p:spPr>
            <a:xfrm>
              <a:off x="7564345" y="4793267"/>
              <a:ext cx="2859816" cy="0"/>
            </a:xfrm>
            <a:prstGeom prst="straightConnector1">
              <a:avLst/>
            </a:prstGeom>
            <a:noFill/>
            <a:ln cap="rnd" cmpd="sng" w="38100">
              <a:solidFill>
                <a:srgbClr val="7F7F7F"/>
              </a:solidFill>
              <a:prstDash val="solid"/>
              <a:round/>
              <a:headEnd len="sm" w="sm" type="none"/>
              <a:tailEnd len="sm" w="sm" type="none"/>
            </a:ln>
          </p:spPr>
        </p:cxnSp>
      </p:grpSp>
      <p:grpSp>
        <p:nvGrpSpPr>
          <p:cNvPr id="698" name="Google Shape;698;p36"/>
          <p:cNvGrpSpPr/>
          <p:nvPr/>
        </p:nvGrpSpPr>
        <p:grpSpPr>
          <a:xfrm>
            <a:off x="1355993" y="2077348"/>
            <a:ext cx="3279212" cy="3473033"/>
            <a:chOff x="1392802" y="1424511"/>
            <a:chExt cx="3279212" cy="3473033"/>
          </a:xfrm>
        </p:grpSpPr>
        <p:sp>
          <p:nvSpPr>
            <p:cNvPr id="699" name="Google Shape;699;p36"/>
            <p:cNvSpPr/>
            <p:nvPr/>
          </p:nvSpPr>
          <p:spPr>
            <a:xfrm>
              <a:off x="1803626" y="1626620"/>
              <a:ext cx="2868388" cy="3163541"/>
            </a:xfrm>
            <a:prstGeom prst="rect">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0" name="Google Shape;700;p36"/>
            <p:cNvSpPr/>
            <p:nvPr/>
          </p:nvSpPr>
          <p:spPr>
            <a:xfrm>
              <a:off x="1392802" y="4718075"/>
              <a:ext cx="334008" cy="179469"/>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None/>
              </a:pPr>
              <a:r>
                <a:rPr lang="en-GB" sz="1100">
                  <a:solidFill>
                    <a:srgbClr val="7F7F7F"/>
                  </a:solidFill>
                  <a:latin typeface="Arial"/>
                  <a:ea typeface="Arial"/>
                  <a:cs typeface="Arial"/>
                  <a:sym typeface="Arial"/>
                </a:rPr>
                <a:t>0</a:t>
              </a:r>
              <a:endParaRPr/>
            </a:p>
          </p:txBody>
        </p:sp>
        <p:grpSp>
          <p:nvGrpSpPr>
            <p:cNvPr id="701" name="Google Shape;701;p36"/>
            <p:cNvGrpSpPr/>
            <p:nvPr/>
          </p:nvGrpSpPr>
          <p:grpSpPr>
            <a:xfrm>
              <a:off x="1392802" y="1424511"/>
              <a:ext cx="3276660" cy="3368757"/>
              <a:chOff x="1392802" y="1424511"/>
              <a:chExt cx="3276660" cy="3368757"/>
            </a:xfrm>
          </p:grpSpPr>
          <p:cxnSp>
            <p:nvCxnSpPr>
              <p:cNvPr id="702" name="Google Shape;702;p36"/>
              <p:cNvCxnSpPr/>
              <p:nvPr/>
            </p:nvCxnSpPr>
            <p:spPr>
              <a:xfrm>
                <a:off x="1803625" y="1629725"/>
                <a:ext cx="0" cy="3163543"/>
              </a:xfrm>
              <a:prstGeom prst="straightConnector1">
                <a:avLst/>
              </a:prstGeom>
              <a:noFill/>
              <a:ln cap="rnd" cmpd="sng" w="9525">
                <a:solidFill>
                  <a:srgbClr val="7F7F7F"/>
                </a:solidFill>
                <a:prstDash val="solid"/>
                <a:round/>
                <a:headEnd len="sm" w="sm" type="none"/>
                <a:tailEnd len="sm" w="sm" type="none"/>
              </a:ln>
            </p:spPr>
          </p:cxnSp>
          <p:sp>
            <p:nvSpPr>
              <p:cNvPr id="703" name="Google Shape;703;p36"/>
              <p:cNvSpPr/>
              <p:nvPr/>
            </p:nvSpPr>
            <p:spPr>
              <a:xfrm>
                <a:off x="1392802" y="1543601"/>
                <a:ext cx="334008" cy="179469"/>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None/>
                </a:pPr>
                <a:r>
                  <a:rPr lang="en-GB" sz="1100">
                    <a:solidFill>
                      <a:srgbClr val="7F7F7F"/>
                    </a:solidFill>
                    <a:latin typeface="Arial"/>
                    <a:ea typeface="Arial"/>
                    <a:cs typeface="Arial"/>
                    <a:sym typeface="Arial"/>
                  </a:rPr>
                  <a:t>110</a:t>
                </a:r>
                <a:endParaRPr/>
              </a:p>
            </p:txBody>
          </p:sp>
          <p:sp>
            <p:nvSpPr>
              <p:cNvPr id="704" name="Google Shape;704;p36"/>
              <p:cNvSpPr/>
              <p:nvPr/>
            </p:nvSpPr>
            <p:spPr>
              <a:xfrm>
                <a:off x="1392802" y="2120779"/>
                <a:ext cx="334008" cy="179469"/>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None/>
                </a:pPr>
                <a:r>
                  <a:rPr lang="en-GB" sz="1100">
                    <a:solidFill>
                      <a:srgbClr val="7F7F7F"/>
                    </a:solidFill>
                    <a:latin typeface="Arial"/>
                    <a:ea typeface="Arial"/>
                    <a:cs typeface="Arial"/>
                    <a:sym typeface="Arial"/>
                  </a:rPr>
                  <a:t>90</a:t>
                </a:r>
                <a:endParaRPr/>
              </a:p>
            </p:txBody>
          </p:sp>
          <p:sp>
            <p:nvSpPr>
              <p:cNvPr id="705" name="Google Shape;705;p36"/>
              <p:cNvSpPr/>
              <p:nvPr/>
            </p:nvSpPr>
            <p:spPr>
              <a:xfrm>
                <a:off x="1392802" y="2986546"/>
                <a:ext cx="334008" cy="179469"/>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None/>
                </a:pPr>
                <a:r>
                  <a:rPr lang="en-GB" sz="1100">
                    <a:solidFill>
                      <a:srgbClr val="7F7F7F"/>
                    </a:solidFill>
                    <a:latin typeface="Arial"/>
                    <a:ea typeface="Arial"/>
                    <a:cs typeface="Arial"/>
                    <a:sym typeface="Arial"/>
                  </a:rPr>
                  <a:t>60</a:t>
                </a:r>
                <a:endParaRPr/>
              </a:p>
            </p:txBody>
          </p:sp>
          <p:sp>
            <p:nvSpPr>
              <p:cNvPr id="706" name="Google Shape;706;p36"/>
              <p:cNvSpPr/>
              <p:nvPr/>
            </p:nvSpPr>
            <p:spPr>
              <a:xfrm>
                <a:off x="1392802" y="4140902"/>
                <a:ext cx="334008" cy="179469"/>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None/>
                </a:pPr>
                <a:r>
                  <a:rPr lang="en-GB" sz="1100">
                    <a:solidFill>
                      <a:srgbClr val="7F7F7F"/>
                    </a:solidFill>
                    <a:latin typeface="Arial"/>
                    <a:ea typeface="Arial"/>
                    <a:cs typeface="Arial"/>
                    <a:sym typeface="Arial"/>
                  </a:rPr>
                  <a:t>20</a:t>
                </a:r>
                <a:endParaRPr/>
              </a:p>
            </p:txBody>
          </p:sp>
          <p:sp>
            <p:nvSpPr>
              <p:cNvPr id="707" name="Google Shape;707;p36"/>
              <p:cNvSpPr/>
              <p:nvPr/>
            </p:nvSpPr>
            <p:spPr>
              <a:xfrm>
                <a:off x="1392802" y="3563724"/>
                <a:ext cx="334008" cy="179469"/>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None/>
                </a:pPr>
                <a:r>
                  <a:rPr lang="en-GB" sz="1100">
                    <a:solidFill>
                      <a:srgbClr val="7F7F7F"/>
                    </a:solidFill>
                    <a:latin typeface="Arial"/>
                    <a:ea typeface="Arial"/>
                    <a:cs typeface="Arial"/>
                    <a:sym typeface="Arial"/>
                  </a:rPr>
                  <a:t>40</a:t>
                </a:r>
                <a:endParaRPr/>
              </a:p>
            </p:txBody>
          </p:sp>
          <p:cxnSp>
            <p:nvCxnSpPr>
              <p:cNvPr id="708" name="Google Shape;708;p36"/>
              <p:cNvCxnSpPr/>
              <p:nvPr/>
            </p:nvCxnSpPr>
            <p:spPr>
              <a:xfrm>
                <a:off x="1803625" y="4793267"/>
                <a:ext cx="2859816" cy="0"/>
              </a:xfrm>
              <a:prstGeom prst="straightConnector1">
                <a:avLst/>
              </a:prstGeom>
              <a:noFill/>
              <a:ln cap="rnd" cmpd="sng" w="38100">
                <a:solidFill>
                  <a:srgbClr val="7F7F7F"/>
                </a:solidFill>
                <a:prstDash val="solid"/>
                <a:round/>
                <a:headEnd len="sm" w="sm" type="none"/>
                <a:tailEnd len="sm" w="sm" type="none"/>
              </a:ln>
            </p:spPr>
          </p:cxnSp>
          <p:sp>
            <p:nvSpPr>
              <p:cNvPr id="709" name="Google Shape;709;p36"/>
              <p:cNvSpPr/>
              <p:nvPr/>
            </p:nvSpPr>
            <p:spPr>
              <a:xfrm>
                <a:off x="1392802" y="1832190"/>
                <a:ext cx="334008" cy="179469"/>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None/>
                </a:pPr>
                <a:r>
                  <a:rPr lang="en-GB" sz="1100">
                    <a:solidFill>
                      <a:srgbClr val="7F7F7F"/>
                    </a:solidFill>
                    <a:latin typeface="Arial"/>
                    <a:ea typeface="Arial"/>
                    <a:cs typeface="Arial"/>
                    <a:sym typeface="Arial"/>
                  </a:rPr>
                  <a:t>100</a:t>
                </a:r>
                <a:endParaRPr/>
              </a:p>
            </p:txBody>
          </p:sp>
          <p:sp>
            <p:nvSpPr>
              <p:cNvPr id="710" name="Google Shape;710;p36"/>
              <p:cNvSpPr/>
              <p:nvPr/>
            </p:nvSpPr>
            <p:spPr>
              <a:xfrm>
                <a:off x="1392802" y="2409368"/>
                <a:ext cx="334008" cy="179469"/>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None/>
                </a:pPr>
                <a:r>
                  <a:rPr lang="en-GB" sz="1100">
                    <a:solidFill>
                      <a:srgbClr val="7F7F7F"/>
                    </a:solidFill>
                    <a:latin typeface="Arial"/>
                    <a:ea typeface="Arial"/>
                    <a:cs typeface="Arial"/>
                    <a:sym typeface="Arial"/>
                  </a:rPr>
                  <a:t>80</a:t>
                </a:r>
                <a:endParaRPr/>
              </a:p>
            </p:txBody>
          </p:sp>
          <p:sp>
            <p:nvSpPr>
              <p:cNvPr id="711" name="Google Shape;711;p36"/>
              <p:cNvSpPr/>
              <p:nvPr/>
            </p:nvSpPr>
            <p:spPr>
              <a:xfrm>
                <a:off x="1392802" y="2697957"/>
                <a:ext cx="334008" cy="179469"/>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None/>
                </a:pPr>
                <a:r>
                  <a:rPr lang="en-GB" sz="1100">
                    <a:solidFill>
                      <a:srgbClr val="7F7F7F"/>
                    </a:solidFill>
                    <a:latin typeface="Arial"/>
                    <a:ea typeface="Arial"/>
                    <a:cs typeface="Arial"/>
                    <a:sym typeface="Arial"/>
                  </a:rPr>
                  <a:t>70</a:t>
                </a:r>
                <a:endParaRPr/>
              </a:p>
            </p:txBody>
          </p:sp>
          <p:sp>
            <p:nvSpPr>
              <p:cNvPr id="712" name="Google Shape;712;p36"/>
              <p:cNvSpPr/>
              <p:nvPr/>
            </p:nvSpPr>
            <p:spPr>
              <a:xfrm>
                <a:off x="1392802" y="3275135"/>
                <a:ext cx="334008" cy="179469"/>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None/>
                </a:pPr>
                <a:r>
                  <a:rPr lang="en-GB" sz="1100">
                    <a:solidFill>
                      <a:srgbClr val="7F7F7F"/>
                    </a:solidFill>
                    <a:latin typeface="Arial"/>
                    <a:ea typeface="Arial"/>
                    <a:cs typeface="Arial"/>
                    <a:sym typeface="Arial"/>
                  </a:rPr>
                  <a:t>50</a:t>
                </a:r>
                <a:endParaRPr/>
              </a:p>
            </p:txBody>
          </p:sp>
          <p:sp>
            <p:nvSpPr>
              <p:cNvPr id="713" name="Google Shape;713;p36"/>
              <p:cNvSpPr/>
              <p:nvPr/>
            </p:nvSpPr>
            <p:spPr>
              <a:xfrm>
                <a:off x="1392802" y="3852313"/>
                <a:ext cx="334008" cy="179469"/>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None/>
                </a:pPr>
                <a:r>
                  <a:rPr lang="en-GB" sz="1100">
                    <a:solidFill>
                      <a:srgbClr val="7F7F7F"/>
                    </a:solidFill>
                    <a:latin typeface="Arial"/>
                    <a:ea typeface="Arial"/>
                    <a:cs typeface="Arial"/>
                    <a:sym typeface="Arial"/>
                  </a:rPr>
                  <a:t>30</a:t>
                </a:r>
                <a:endParaRPr/>
              </a:p>
            </p:txBody>
          </p:sp>
          <p:sp>
            <p:nvSpPr>
              <p:cNvPr id="714" name="Google Shape;714;p36"/>
              <p:cNvSpPr/>
              <p:nvPr/>
            </p:nvSpPr>
            <p:spPr>
              <a:xfrm>
                <a:off x="1392802" y="4429491"/>
                <a:ext cx="334008" cy="179469"/>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None/>
                </a:pPr>
                <a:r>
                  <a:rPr lang="en-GB" sz="1100">
                    <a:solidFill>
                      <a:srgbClr val="7F7F7F"/>
                    </a:solidFill>
                    <a:latin typeface="Arial"/>
                    <a:ea typeface="Arial"/>
                    <a:cs typeface="Arial"/>
                    <a:sym typeface="Arial"/>
                  </a:rPr>
                  <a:t>10</a:t>
                </a:r>
                <a:endParaRPr/>
              </a:p>
            </p:txBody>
          </p:sp>
          <p:sp>
            <p:nvSpPr>
              <p:cNvPr id="715" name="Google Shape;715;p36"/>
              <p:cNvSpPr/>
              <p:nvPr/>
            </p:nvSpPr>
            <p:spPr>
              <a:xfrm>
                <a:off x="1967090" y="1680849"/>
                <a:ext cx="771094" cy="77109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716" name="Google Shape;716;p36"/>
              <p:cNvSpPr/>
              <p:nvPr/>
            </p:nvSpPr>
            <p:spPr>
              <a:xfrm>
                <a:off x="1967090" y="3516271"/>
                <a:ext cx="771094" cy="771094"/>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717" name="Google Shape;717;p36"/>
              <p:cNvSpPr/>
              <p:nvPr/>
            </p:nvSpPr>
            <p:spPr>
              <a:xfrm>
                <a:off x="3751387" y="2922123"/>
                <a:ext cx="601832" cy="601829"/>
              </a:xfrm>
              <a:prstGeom prst="ellipse">
                <a:avLst/>
              </a:prstGeom>
              <a:solidFill>
                <a:srgbClr val="FBE1D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718" name="Google Shape;718;p36"/>
              <p:cNvSpPr/>
              <p:nvPr/>
            </p:nvSpPr>
            <p:spPr>
              <a:xfrm>
                <a:off x="3058566" y="4048434"/>
                <a:ext cx="510446" cy="510444"/>
              </a:xfrm>
              <a:prstGeom prst="ellipse">
                <a:avLst/>
              </a:prstGeom>
              <a:solidFill>
                <a:srgbClr val="CBE9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719" name="Google Shape;719;p36"/>
              <p:cNvSpPr/>
              <p:nvPr/>
            </p:nvSpPr>
            <p:spPr>
              <a:xfrm>
                <a:off x="2649046" y="3117611"/>
                <a:ext cx="449787" cy="44978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720" name="Google Shape;720;p36"/>
              <p:cNvSpPr/>
              <p:nvPr/>
            </p:nvSpPr>
            <p:spPr>
              <a:xfrm>
                <a:off x="3756478" y="4027670"/>
                <a:ext cx="371849" cy="371847"/>
              </a:xfrm>
              <a:prstGeom prst="ellipse">
                <a:avLst/>
              </a:prstGeom>
              <a:solidFill>
                <a:srgbClr val="F6AF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721" name="Google Shape;721;p36"/>
              <p:cNvSpPr/>
              <p:nvPr/>
            </p:nvSpPr>
            <p:spPr>
              <a:xfrm>
                <a:off x="2248899" y="2605297"/>
                <a:ext cx="392834" cy="392831"/>
              </a:xfrm>
              <a:prstGeom prst="ellipse">
                <a:avLst/>
              </a:prstGeom>
              <a:solidFill>
                <a:srgbClr val="8A630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722" name="Google Shape;722;p36"/>
              <p:cNvSpPr/>
              <p:nvPr/>
            </p:nvSpPr>
            <p:spPr>
              <a:xfrm>
                <a:off x="3231965" y="3085029"/>
                <a:ext cx="345686" cy="345684"/>
              </a:xfrm>
              <a:prstGeom prst="ellipse">
                <a:avLst/>
              </a:prstGeom>
              <a:solidFill>
                <a:srgbClr val="215B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723" name="Google Shape;723;p36"/>
              <p:cNvSpPr/>
              <p:nvPr/>
            </p:nvSpPr>
            <p:spPr>
              <a:xfrm>
                <a:off x="3059548" y="3541201"/>
                <a:ext cx="286824" cy="286819"/>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724" name="Google Shape;724;p36"/>
              <p:cNvSpPr/>
              <p:nvPr/>
            </p:nvSpPr>
            <p:spPr>
              <a:xfrm>
                <a:off x="3162690" y="3904996"/>
                <a:ext cx="265167" cy="265162"/>
              </a:xfrm>
              <a:prstGeom prst="ellipse">
                <a:avLst/>
              </a:prstGeom>
              <a:solidFill>
                <a:srgbClr val="7F7F7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725" name="Google Shape;725;p36"/>
              <p:cNvSpPr/>
              <p:nvPr/>
            </p:nvSpPr>
            <p:spPr>
              <a:xfrm>
                <a:off x="1803625" y="1424511"/>
                <a:ext cx="2865837" cy="176922"/>
              </a:xfrm>
              <a:prstGeom prst="rect">
                <a:avLst/>
              </a:prstGeom>
              <a:noFill/>
              <a:ln>
                <a:noFill/>
              </a:ln>
            </p:spPr>
            <p:txBody>
              <a:bodyPr anchorCtr="0" anchor="t" bIns="0" lIns="0" spcFirstLastPara="1" rIns="0" wrap="square" tIns="0">
                <a:noAutofit/>
              </a:bodyPr>
              <a:lstStyle/>
              <a:p>
                <a:pPr indent="0" lvl="0" marL="0" marR="0" rtl="0" algn="ctr">
                  <a:lnSpc>
                    <a:spcPct val="85000"/>
                  </a:lnSpc>
                  <a:spcBef>
                    <a:spcPts val="0"/>
                  </a:spcBef>
                  <a:spcAft>
                    <a:spcPts val="0"/>
                  </a:spcAft>
                  <a:buNone/>
                </a:pPr>
                <a:r>
                  <a:rPr lang="en-GB" sz="1200">
                    <a:solidFill>
                      <a:srgbClr val="595959"/>
                    </a:solidFill>
                    <a:latin typeface="Arial"/>
                    <a:ea typeface="Arial"/>
                    <a:cs typeface="Arial"/>
                    <a:sym typeface="Arial"/>
                  </a:rPr>
                  <a:t>Pre-PCV</a:t>
                </a:r>
                <a:endParaRPr baseline="30000" sz="1200">
                  <a:solidFill>
                    <a:srgbClr val="595959"/>
                  </a:solidFill>
                  <a:latin typeface="Arial"/>
                  <a:ea typeface="Arial"/>
                  <a:cs typeface="Arial"/>
                  <a:sym typeface="Arial"/>
                </a:endParaRPr>
              </a:p>
            </p:txBody>
          </p:sp>
        </p:grpSp>
        <p:cxnSp>
          <p:nvCxnSpPr>
            <p:cNvPr id="726" name="Google Shape;726;p36"/>
            <p:cNvCxnSpPr/>
            <p:nvPr/>
          </p:nvCxnSpPr>
          <p:spPr>
            <a:xfrm>
              <a:off x="4669467" y="1640585"/>
              <a:ext cx="0" cy="3127494"/>
            </a:xfrm>
            <a:prstGeom prst="straightConnector1">
              <a:avLst/>
            </a:prstGeom>
            <a:noFill/>
            <a:ln cap="flat" cmpd="sng" w="22225">
              <a:solidFill>
                <a:srgbClr val="A5A5A5"/>
              </a:solidFill>
              <a:prstDash val="dash"/>
              <a:miter lim="800000"/>
              <a:headEnd len="sm" w="sm" type="none"/>
              <a:tailEnd len="sm" w="sm" type="none"/>
            </a:ln>
          </p:spPr>
        </p:cxnSp>
      </p:grpSp>
      <p:cxnSp>
        <p:nvCxnSpPr>
          <p:cNvPr id="727" name="Google Shape;727;p36"/>
          <p:cNvCxnSpPr>
            <a:stCxn id="728" idx="3"/>
            <a:endCxn id="729" idx="0"/>
          </p:cNvCxnSpPr>
          <p:nvPr/>
        </p:nvCxnSpPr>
        <p:spPr>
          <a:xfrm>
            <a:off x="4634251" y="4108507"/>
            <a:ext cx="4289100" cy="850200"/>
          </a:xfrm>
          <a:prstGeom prst="bentConnector2">
            <a:avLst/>
          </a:prstGeom>
          <a:noFill/>
          <a:ln cap="flat" cmpd="sng" w="25400">
            <a:solidFill>
              <a:srgbClr val="17365D"/>
            </a:solidFill>
            <a:prstDash val="solid"/>
            <a:round/>
            <a:headEnd len="sm" w="sm" type="none"/>
            <a:tailEnd len="med" w="med" type="stealth"/>
          </a:ln>
        </p:spPr>
      </p:cxnSp>
      <p:sp>
        <p:nvSpPr>
          <p:cNvPr id="728" name="Google Shape;728;p36"/>
          <p:cNvSpPr/>
          <p:nvPr/>
        </p:nvSpPr>
        <p:spPr>
          <a:xfrm>
            <a:off x="1774270" y="3495096"/>
            <a:ext cx="2859981" cy="1226821"/>
          </a:xfrm>
          <a:prstGeom prst="rect">
            <a:avLst/>
          </a:prstGeom>
          <a:noFill/>
          <a:ln cap="flat" cmpd="sng" w="31750">
            <a:solidFill>
              <a:srgbClr val="1736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30" name="Google Shape;730;p36"/>
          <p:cNvSpPr/>
          <p:nvPr/>
        </p:nvSpPr>
        <p:spPr>
          <a:xfrm>
            <a:off x="4632117" y="4670590"/>
            <a:ext cx="2857218" cy="401847"/>
          </a:xfrm>
          <a:prstGeom prst="rect">
            <a:avLst/>
          </a:prstGeom>
          <a:noFill/>
          <a:ln cap="flat" cmpd="sng" w="31750">
            <a:solidFill>
              <a:srgbClr val="1736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9" name="Google Shape;729;p36"/>
          <p:cNvSpPr/>
          <p:nvPr/>
        </p:nvSpPr>
        <p:spPr>
          <a:xfrm>
            <a:off x="7490865" y="4958715"/>
            <a:ext cx="2865052" cy="288000"/>
          </a:xfrm>
          <a:prstGeom prst="rect">
            <a:avLst/>
          </a:prstGeom>
          <a:noFill/>
          <a:ln cap="flat" cmpd="sng" w="31750">
            <a:solidFill>
              <a:srgbClr val="1736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731" name="Google Shape;731;p36"/>
          <p:cNvGrpSpPr/>
          <p:nvPr/>
        </p:nvGrpSpPr>
        <p:grpSpPr>
          <a:xfrm>
            <a:off x="7492756" y="4762161"/>
            <a:ext cx="347610" cy="176926"/>
            <a:chOff x="3214420" y="5054949"/>
            <a:chExt cx="479398" cy="372134"/>
          </a:xfrm>
        </p:grpSpPr>
        <p:cxnSp>
          <p:nvCxnSpPr>
            <p:cNvPr id="732" name="Google Shape;732;p36"/>
            <p:cNvCxnSpPr/>
            <p:nvPr/>
          </p:nvCxnSpPr>
          <p:spPr>
            <a:xfrm>
              <a:off x="3675679" y="5054949"/>
              <a:ext cx="0" cy="372134"/>
            </a:xfrm>
            <a:prstGeom prst="straightConnector1">
              <a:avLst/>
            </a:prstGeom>
            <a:noFill/>
            <a:ln cap="flat" cmpd="sng" w="28575">
              <a:solidFill>
                <a:srgbClr val="17365D"/>
              </a:solidFill>
              <a:prstDash val="solid"/>
              <a:round/>
              <a:headEnd len="sm" w="sm" type="none"/>
              <a:tailEnd len="med" w="med" type="stealth"/>
            </a:ln>
          </p:spPr>
        </p:cxnSp>
        <p:cxnSp>
          <p:nvCxnSpPr>
            <p:cNvPr id="733" name="Google Shape;733;p36"/>
            <p:cNvCxnSpPr/>
            <p:nvPr/>
          </p:nvCxnSpPr>
          <p:spPr>
            <a:xfrm rot="10800000">
              <a:off x="3214420" y="5056200"/>
              <a:ext cx="479398" cy="0"/>
            </a:xfrm>
            <a:prstGeom prst="straightConnector1">
              <a:avLst/>
            </a:prstGeom>
            <a:noFill/>
            <a:ln cap="flat" cmpd="sng" w="28575">
              <a:solidFill>
                <a:srgbClr val="17365D"/>
              </a:solidFill>
              <a:prstDash val="solid"/>
              <a:round/>
              <a:headEnd len="sm" w="sm" type="none"/>
              <a:tailEnd len="sm" w="sm" type="none"/>
            </a:ln>
          </p:spPr>
        </p:cxnSp>
      </p:grpSp>
      <p:grpSp>
        <p:nvGrpSpPr>
          <p:cNvPr id="734" name="Google Shape;734;p36"/>
          <p:cNvGrpSpPr/>
          <p:nvPr/>
        </p:nvGrpSpPr>
        <p:grpSpPr>
          <a:xfrm>
            <a:off x="4639966" y="4300029"/>
            <a:ext cx="403616" cy="354790"/>
            <a:chOff x="3214420" y="5054949"/>
            <a:chExt cx="481008" cy="372134"/>
          </a:xfrm>
        </p:grpSpPr>
        <p:cxnSp>
          <p:nvCxnSpPr>
            <p:cNvPr id="735" name="Google Shape;735;p36"/>
            <p:cNvCxnSpPr/>
            <p:nvPr/>
          </p:nvCxnSpPr>
          <p:spPr>
            <a:xfrm>
              <a:off x="3680547" y="5054949"/>
              <a:ext cx="0" cy="372134"/>
            </a:xfrm>
            <a:prstGeom prst="straightConnector1">
              <a:avLst/>
            </a:prstGeom>
            <a:noFill/>
            <a:ln cap="flat" cmpd="sng" w="28575">
              <a:solidFill>
                <a:srgbClr val="17365D"/>
              </a:solidFill>
              <a:prstDash val="solid"/>
              <a:round/>
              <a:headEnd len="sm" w="sm" type="none"/>
              <a:tailEnd len="med" w="med" type="stealth"/>
            </a:ln>
          </p:spPr>
        </p:cxnSp>
        <p:cxnSp>
          <p:nvCxnSpPr>
            <p:cNvPr id="736" name="Google Shape;736;p36"/>
            <p:cNvCxnSpPr/>
            <p:nvPr/>
          </p:nvCxnSpPr>
          <p:spPr>
            <a:xfrm rot="10800000">
              <a:off x="3214420" y="5056200"/>
              <a:ext cx="481008" cy="0"/>
            </a:xfrm>
            <a:prstGeom prst="straightConnector1">
              <a:avLst/>
            </a:prstGeom>
            <a:noFill/>
            <a:ln cap="flat" cmpd="sng" w="28575">
              <a:solidFill>
                <a:srgbClr val="17365D"/>
              </a:solidFill>
              <a:prstDash val="solid"/>
              <a:round/>
              <a:headEnd len="sm" w="sm" type="none"/>
              <a:tailEnd len="sm" w="sm" type="none"/>
            </a:ln>
          </p:spPr>
        </p:cxnSp>
      </p:grpSp>
      <p:grpSp>
        <p:nvGrpSpPr>
          <p:cNvPr id="737" name="Google Shape;737;p36"/>
          <p:cNvGrpSpPr/>
          <p:nvPr/>
        </p:nvGrpSpPr>
        <p:grpSpPr>
          <a:xfrm>
            <a:off x="6021943" y="3086967"/>
            <a:ext cx="4810885" cy="906692"/>
            <a:chOff x="3806604" y="3366252"/>
            <a:chExt cx="5102315" cy="706531"/>
          </a:xfrm>
        </p:grpSpPr>
        <p:sp>
          <p:nvSpPr>
            <p:cNvPr id="738" name="Google Shape;738;p36"/>
            <p:cNvSpPr/>
            <p:nvPr/>
          </p:nvSpPr>
          <p:spPr>
            <a:xfrm>
              <a:off x="3806604" y="3366252"/>
              <a:ext cx="5102315" cy="706531"/>
            </a:xfrm>
            <a:prstGeom prst="rect">
              <a:avLst/>
            </a:prstGeom>
            <a:solidFill>
              <a:schemeClr val="lt1"/>
            </a:solidFill>
            <a:ln cap="flat" cmpd="sng" w="25400">
              <a:solidFill>
                <a:schemeClr val="accent1"/>
              </a:solidFill>
              <a:prstDash val="solid"/>
              <a:round/>
              <a:headEnd len="sm" w="sm" type="none"/>
              <a:tailEnd len="sm" w="sm" type="none"/>
            </a:ln>
          </p:spPr>
          <p:txBody>
            <a:bodyPr anchorCtr="0" anchor="t" bIns="72000" lIns="72000" spcFirstLastPara="1" rIns="72000" wrap="square" tIns="72000">
              <a:noAutofit/>
            </a:bodyPr>
            <a:lstStyle/>
            <a:p>
              <a:pPr indent="-92075" lvl="0" marL="180975" marR="0" rtl="0" algn="ctr">
                <a:spcBef>
                  <a:spcPts val="0"/>
                </a:spcBef>
                <a:spcAft>
                  <a:spcPts val="0"/>
                </a:spcAft>
                <a:buClr>
                  <a:schemeClr val="lt1"/>
                </a:buClr>
                <a:buSzPts val="1400"/>
                <a:buFont typeface="Arial"/>
                <a:buNone/>
              </a:pPr>
              <a:r>
                <a:t/>
              </a:r>
              <a:endParaRPr b="1" sz="1400">
                <a:solidFill>
                  <a:srgbClr val="FFFFFF"/>
                </a:solidFill>
                <a:latin typeface="Arial"/>
                <a:ea typeface="Arial"/>
                <a:cs typeface="Arial"/>
                <a:sym typeface="Arial"/>
              </a:endParaRPr>
            </a:p>
          </p:txBody>
        </p:sp>
        <p:sp>
          <p:nvSpPr>
            <p:cNvPr id="739" name="Google Shape;739;p36"/>
            <p:cNvSpPr txBox="1"/>
            <p:nvPr/>
          </p:nvSpPr>
          <p:spPr>
            <a:xfrm>
              <a:off x="3908237" y="3545141"/>
              <a:ext cx="4889327" cy="348753"/>
            </a:xfrm>
            <a:prstGeom prst="rect">
              <a:avLst/>
            </a:prstGeom>
            <a:noFill/>
            <a:ln>
              <a:noFill/>
            </a:ln>
          </p:spPr>
          <p:txBody>
            <a:bodyPr anchorCtr="0" anchor="ctr" bIns="0" lIns="0" spcFirstLastPara="1" rIns="0" wrap="square" tIns="0">
              <a:noAutofit/>
            </a:bodyPr>
            <a:lstStyle/>
            <a:p>
              <a:pPr indent="0" lvl="0" marL="0" marR="0" rtl="0" algn="ctr">
                <a:lnSpc>
                  <a:spcPct val="85000"/>
                </a:lnSpc>
                <a:spcBef>
                  <a:spcPts val="0"/>
                </a:spcBef>
                <a:spcAft>
                  <a:spcPts val="0"/>
                </a:spcAft>
                <a:buNone/>
              </a:pPr>
              <a:r>
                <a:rPr b="1" lang="en-GB" sz="1600">
                  <a:solidFill>
                    <a:srgbClr val="595959"/>
                  </a:solidFill>
                  <a:latin typeface="Arial"/>
                  <a:ea typeface="Arial"/>
                  <a:cs typeface="Arial"/>
                  <a:sym typeface="Arial"/>
                </a:rPr>
                <a:t>Irrespective of vaccines used and vaccination setting differences, the post-PCV incidence</a:t>
              </a:r>
              <a:br>
                <a:rPr b="1" lang="en-GB" sz="1600">
                  <a:solidFill>
                    <a:srgbClr val="595959"/>
                  </a:solidFill>
                  <a:latin typeface="Arial"/>
                  <a:ea typeface="Arial"/>
                  <a:cs typeface="Arial"/>
                  <a:sym typeface="Arial"/>
                </a:rPr>
              </a:br>
              <a:r>
                <a:rPr b="1" lang="en-GB" sz="1600">
                  <a:solidFill>
                    <a:srgbClr val="595959"/>
                  </a:solidFill>
                  <a:latin typeface="Arial"/>
                  <a:ea typeface="Arial"/>
                  <a:cs typeface="Arial"/>
                  <a:sym typeface="Arial"/>
                </a:rPr>
                <a:t>is in a similar range in the countries analyzed</a:t>
              </a:r>
              <a:endParaRPr/>
            </a:p>
          </p:txBody>
        </p:sp>
      </p:grpSp>
      <p:sp>
        <p:nvSpPr>
          <p:cNvPr id="740" name="Google Shape;740;p36"/>
          <p:cNvSpPr/>
          <p:nvPr/>
        </p:nvSpPr>
        <p:spPr>
          <a:xfrm rot="-5400000">
            <a:off x="9302377" y="5036043"/>
            <a:ext cx="444550" cy="1418939"/>
          </a:xfrm>
          <a:prstGeom prst="rect">
            <a:avLst/>
          </a:prstGeom>
          <a:noFill/>
          <a:ln cap="flat" cmpd="sng" w="12700">
            <a:solidFill>
              <a:srgbClr val="6C8C17"/>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i="1" lang="en-GB" sz="600">
                <a:solidFill>
                  <a:srgbClr val="6E9017"/>
                </a:solidFill>
                <a:latin typeface="Arial"/>
                <a:ea typeface="Arial"/>
                <a:cs typeface="Arial"/>
                <a:sym typeface="Arial"/>
              </a:rPr>
              <a:t>Synflorix</a:t>
            </a:r>
            <a:endParaRPr i="1" sz="1400">
              <a:solidFill>
                <a:schemeClr val="lt1"/>
              </a:solidFill>
              <a:latin typeface="Arial"/>
              <a:ea typeface="Arial"/>
              <a:cs typeface="Arial"/>
              <a:sym typeface="Arial"/>
            </a:endParaRPr>
          </a:p>
        </p:txBody>
      </p:sp>
      <p:sp>
        <p:nvSpPr>
          <p:cNvPr id="741" name="Google Shape;741;p36"/>
          <p:cNvSpPr/>
          <p:nvPr/>
        </p:nvSpPr>
        <p:spPr>
          <a:xfrm rot="-5400000">
            <a:off x="5850540" y="3101878"/>
            <a:ext cx="444550" cy="5299959"/>
          </a:xfrm>
          <a:prstGeom prst="rect">
            <a:avLst/>
          </a:prstGeom>
          <a:noFill/>
          <a:ln cap="flat" cmpd="sng" w="12700">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600">
                <a:solidFill>
                  <a:schemeClr val="dk2"/>
                </a:solidFill>
                <a:latin typeface="Arial"/>
                <a:ea typeface="Arial"/>
                <a:cs typeface="Arial"/>
                <a:sym typeface="Arial"/>
              </a:rPr>
              <a:t>PCV13</a:t>
            </a:r>
            <a:endParaRPr sz="1400">
              <a:solidFill>
                <a:schemeClr val="dk2"/>
              </a:solidFill>
              <a:latin typeface="Arial"/>
              <a:ea typeface="Arial"/>
              <a:cs typeface="Arial"/>
              <a:sym typeface="Arial"/>
            </a:endParaRPr>
          </a:p>
        </p:txBody>
      </p:sp>
      <p:grpSp>
        <p:nvGrpSpPr>
          <p:cNvPr id="742" name="Google Shape;742;p36"/>
          <p:cNvGrpSpPr/>
          <p:nvPr/>
        </p:nvGrpSpPr>
        <p:grpSpPr>
          <a:xfrm>
            <a:off x="261938" y="1087796"/>
            <a:ext cx="933435" cy="112353"/>
            <a:chOff x="261938" y="1087796"/>
            <a:chExt cx="933435" cy="112353"/>
          </a:xfrm>
        </p:grpSpPr>
        <p:grpSp>
          <p:nvGrpSpPr>
            <p:cNvPr id="743" name="Google Shape;743;p36"/>
            <p:cNvGrpSpPr/>
            <p:nvPr/>
          </p:nvGrpSpPr>
          <p:grpSpPr>
            <a:xfrm>
              <a:off x="261938" y="1087796"/>
              <a:ext cx="769219" cy="112353"/>
              <a:chOff x="384140" y="1087797"/>
              <a:chExt cx="622096" cy="90864"/>
            </a:xfrm>
          </p:grpSpPr>
          <p:sp>
            <p:nvSpPr>
              <p:cNvPr id="744" name="Google Shape;744;p36"/>
              <p:cNvSpPr/>
              <p:nvPr/>
            </p:nvSpPr>
            <p:spPr>
              <a:xfrm>
                <a:off x="384140" y="1087797"/>
                <a:ext cx="90864" cy="90864"/>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5" name="Google Shape;745;p36"/>
              <p:cNvSpPr/>
              <p:nvPr/>
            </p:nvSpPr>
            <p:spPr>
              <a:xfrm>
                <a:off x="516948" y="1087797"/>
                <a:ext cx="90864" cy="90864"/>
              </a:xfrm>
              <a:prstGeom prst="rect">
                <a:avLst/>
              </a:prstGeom>
              <a:solidFill>
                <a:srgbClr val="EEF6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6" name="Google Shape;746;p36"/>
              <p:cNvSpPr/>
              <p:nvPr/>
            </p:nvSpPr>
            <p:spPr>
              <a:xfrm>
                <a:off x="649756" y="1087797"/>
                <a:ext cx="90864" cy="90864"/>
              </a:xfrm>
              <a:prstGeom prst="rect">
                <a:avLst/>
              </a:prstGeom>
              <a:solidFill>
                <a:srgbClr val="EEF6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7" name="Google Shape;747;p36"/>
              <p:cNvSpPr/>
              <p:nvPr/>
            </p:nvSpPr>
            <p:spPr>
              <a:xfrm>
                <a:off x="782564" y="1087797"/>
                <a:ext cx="90864" cy="90864"/>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8" name="Google Shape;748;p36"/>
              <p:cNvSpPr/>
              <p:nvPr/>
            </p:nvSpPr>
            <p:spPr>
              <a:xfrm>
                <a:off x="915372" y="1087797"/>
                <a:ext cx="90864" cy="90864"/>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749" name="Google Shape;749;p36"/>
            <p:cNvSpPr/>
            <p:nvPr/>
          </p:nvSpPr>
          <p:spPr>
            <a:xfrm>
              <a:off x="1083020" y="1087796"/>
              <a:ext cx="112353" cy="112353"/>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750" name="Google Shape;750;p36"/>
          <p:cNvSpPr txBox="1"/>
          <p:nvPr/>
        </p:nvSpPr>
        <p:spPr>
          <a:xfrm>
            <a:off x="2824796" y="6566203"/>
            <a:ext cx="5606829" cy="223138"/>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Clr>
                <a:srgbClr val="595959"/>
              </a:buClr>
              <a:buSzPts val="1000"/>
              <a:buFont typeface="Noto Sans Symbols"/>
              <a:buNone/>
            </a:pPr>
            <a:r>
              <a:rPr lang="en-GB" sz="1000">
                <a:solidFill>
                  <a:srgbClr val="595959"/>
                </a:solidFill>
                <a:latin typeface="Calibri"/>
                <a:ea typeface="Calibri"/>
                <a:cs typeface="Calibri"/>
                <a:sym typeface="Calibri"/>
              </a:rPr>
              <a:t>The 16</a:t>
            </a:r>
            <a:r>
              <a:rPr baseline="30000" lang="en-GB" sz="1000">
                <a:solidFill>
                  <a:srgbClr val="595959"/>
                </a:solidFill>
                <a:latin typeface="Calibri"/>
                <a:ea typeface="Calibri"/>
                <a:cs typeface="Calibri"/>
                <a:sym typeface="Calibri"/>
              </a:rPr>
              <a:t>th</a:t>
            </a:r>
            <a:r>
              <a:rPr lang="en-GB" sz="1000">
                <a:solidFill>
                  <a:srgbClr val="595959"/>
                </a:solidFill>
                <a:latin typeface="Calibri"/>
                <a:ea typeface="Calibri"/>
                <a:cs typeface="Calibri"/>
                <a:sym typeface="Calibri"/>
              </a:rPr>
              <a:t> Annual Meeting of the Lebanese Paediatric Societies </a:t>
            </a:r>
            <a:r>
              <a:rPr lang="en-GB" sz="1000">
                <a:solidFill>
                  <a:srgbClr val="000000"/>
                </a:solidFill>
                <a:latin typeface="Calibri"/>
                <a:ea typeface="Calibri"/>
                <a:cs typeface="Calibri"/>
                <a:sym typeface="Calibri"/>
              </a:rPr>
              <a:t>| </a:t>
            </a:r>
            <a:r>
              <a:rPr lang="en-GB" sz="1000">
                <a:solidFill>
                  <a:schemeClr val="accent6"/>
                </a:solidFill>
                <a:latin typeface="Calibri"/>
                <a:ea typeface="Calibri"/>
                <a:cs typeface="Calibri"/>
                <a:sym typeface="Calibri"/>
              </a:rPr>
              <a:t>13 - 14 September, 2019 | Beirut - Lebanon</a:t>
            </a:r>
            <a:r>
              <a:rPr lang="en-GB" sz="1000">
                <a:solidFill>
                  <a:srgbClr val="595959"/>
                </a:solidFill>
                <a:latin typeface="Calibri"/>
                <a:ea typeface="Calibri"/>
                <a:cs typeface="Calibri"/>
                <a:sym typeface="Calibri"/>
              </a:rPr>
              <a:t> </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8"/>
                                        </p:tgtEl>
                                        <p:attrNameLst>
                                          <p:attrName>style.visibility</p:attrName>
                                        </p:attrNameLst>
                                      </p:cBhvr>
                                      <p:to>
                                        <p:strVal val="visible"/>
                                      </p:to>
                                    </p:set>
                                    <p:animEffect filter="fade" transition="in">
                                      <p:cBhvr>
                                        <p:cTn dur="500"/>
                                        <p:tgtEl>
                                          <p:spTgt spid="6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500"/>
                                        <p:tgtEl>
                                          <p:spTgt spid="6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500"/>
                                        <p:tgtEl>
                                          <p:spTgt spid="6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28"/>
                                        </p:tgtEl>
                                        <p:attrNameLst>
                                          <p:attrName>style.visibility</p:attrName>
                                        </p:attrNameLst>
                                      </p:cBhvr>
                                      <p:to>
                                        <p:strVal val="visible"/>
                                      </p:to>
                                    </p:set>
                                    <p:anim calcmode="lin" valueType="num">
                                      <p:cBhvr additive="base">
                                        <p:cTn dur="500"/>
                                        <p:tgtEl>
                                          <p:spTgt spid="728"/>
                                        </p:tgtEl>
                                        <p:attrNameLst>
                                          <p:attrName>ppt_w</p:attrName>
                                        </p:attrNameLst>
                                      </p:cBhvr>
                                      <p:tavLst>
                                        <p:tav fmla="" tm="0">
                                          <p:val>
                                            <p:strVal val="0"/>
                                          </p:val>
                                        </p:tav>
                                        <p:tav fmla="" tm="100000">
                                          <p:val>
                                            <p:strVal val="#ppt_w"/>
                                          </p:val>
                                        </p:tav>
                                      </p:tavLst>
                                    </p:anim>
                                    <p:anim calcmode="lin" valueType="num">
                                      <p:cBhvr additive="base">
                                        <p:cTn dur="500"/>
                                        <p:tgtEl>
                                          <p:spTgt spid="728"/>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250"/>
                                  </p:stCondLst>
                                  <p:childTnLst>
                                    <p:set>
                                      <p:cBhvr>
                                        <p:cTn dur="1" fill="hold">
                                          <p:stCondLst>
                                            <p:cond delay="0"/>
                                          </p:stCondLst>
                                        </p:cTn>
                                        <p:tgtEl>
                                          <p:spTgt spid="734"/>
                                        </p:tgtEl>
                                        <p:attrNameLst>
                                          <p:attrName>style.visibility</p:attrName>
                                        </p:attrNameLst>
                                      </p:cBhvr>
                                      <p:to>
                                        <p:strVal val="visible"/>
                                      </p:to>
                                    </p:set>
                                    <p:animEffect filter="fade" transition="in">
                                      <p:cBhvr>
                                        <p:cTn dur="500"/>
                                        <p:tgtEl>
                                          <p:spTgt spid="734"/>
                                        </p:tgtEl>
                                      </p:cBhvr>
                                    </p:animEffect>
                                  </p:childTnLst>
                                </p:cTn>
                              </p:par>
                            </p:childTnLst>
                          </p:cTn>
                        </p:par>
                        <p:par>
                          <p:cTn fill="hold">
                            <p:stCondLst>
                              <p:cond delay="1000"/>
                            </p:stCondLst>
                            <p:childTnLst>
                              <p:par>
                                <p:cTn fill="hold" nodeType="afterEffect" presetClass="entr" presetID="23" presetSubtype="16">
                                  <p:stCondLst>
                                    <p:cond delay="250"/>
                                  </p:stCondLst>
                                  <p:childTnLst>
                                    <p:set>
                                      <p:cBhvr>
                                        <p:cTn dur="1" fill="hold">
                                          <p:stCondLst>
                                            <p:cond delay="0"/>
                                          </p:stCondLst>
                                        </p:cTn>
                                        <p:tgtEl>
                                          <p:spTgt spid="730"/>
                                        </p:tgtEl>
                                        <p:attrNameLst>
                                          <p:attrName>style.visibility</p:attrName>
                                        </p:attrNameLst>
                                      </p:cBhvr>
                                      <p:to>
                                        <p:strVal val="visible"/>
                                      </p:to>
                                    </p:set>
                                    <p:anim calcmode="lin" valueType="num">
                                      <p:cBhvr additive="base">
                                        <p:cTn dur="500"/>
                                        <p:tgtEl>
                                          <p:spTgt spid="730"/>
                                        </p:tgtEl>
                                        <p:attrNameLst>
                                          <p:attrName>ppt_w</p:attrName>
                                        </p:attrNameLst>
                                      </p:cBhvr>
                                      <p:tavLst>
                                        <p:tav fmla="" tm="0">
                                          <p:val>
                                            <p:strVal val="0"/>
                                          </p:val>
                                        </p:tav>
                                        <p:tav fmla="" tm="100000">
                                          <p:val>
                                            <p:strVal val="#ppt_w"/>
                                          </p:val>
                                        </p:tav>
                                      </p:tavLst>
                                    </p:anim>
                                    <p:anim calcmode="lin" valueType="num">
                                      <p:cBhvr additive="base">
                                        <p:cTn dur="500"/>
                                        <p:tgtEl>
                                          <p:spTgt spid="730"/>
                                        </p:tgtEl>
                                        <p:attrNameLst>
                                          <p:attrName>ppt_h</p:attrName>
                                        </p:attrNameLst>
                                      </p:cBhvr>
                                      <p:tavLst>
                                        <p:tav fmla="" tm="0">
                                          <p:val>
                                            <p:strVal val="0"/>
                                          </p:val>
                                        </p:tav>
                                        <p:tav fmla="" tm="100000">
                                          <p:val>
                                            <p:strVal val="#ppt_h"/>
                                          </p:val>
                                        </p:tav>
                                      </p:tavLst>
                                    </p:anim>
                                  </p:childTnLst>
                                </p:cTn>
                              </p:par>
                            </p:childTnLst>
                          </p:cTn>
                        </p:par>
                        <p:par>
                          <p:cTn fill="hold">
                            <p:stCondLst>
                              <p:cond delay="1500"/>
                            </p:stCondLst>
                            <p:childTnLst>
                              <p:par>
                                <p:cTn fill="hold" nodeType="afterEffect" presetClass="entr" presetID="10" presetSubtype="0">
                                  <p:stCondLst>
                                    <p:cond delay="250"/>
                                  </p:stCondLst>
                                  <p:childTnLst>
                                    <p:set>
                                      <p:cBhvr>
                                        <p:cTn dur="1" fill="hold">
                                          <p:stCondLst>
                                            <p:cond delay="0"/>
                                          </p:stCondLst>
                                        </p:cTn>
                                        <p:tgtEl>
                                          <p:spTgt spid="731"/>
                                        </p:tgtEl>
                                        <p:attrNameLst>
                                          <p:attrName>style.visibility</p:attrName>
                                        </p:attrNameLst>
                                      </p:cBhvr>
                                      <p:to>
                                        <p:strVal val="visible"/>
                                      </p:to>
                                    </p:set>
                                    <p:animEffect filter="fade" transition="in">
                                      <p:cBhvr>
                                        <p:cTn dur="500"/>
                                        <p:tgtEl>
                                          <p:spTgt spid="731"/>
                                        </p:tgtEl>
                                      </p:cBhvr>
                                    </p:animEffect>
                                  </p:childTnLst>
                                </p:cTn>
                              </p:par>
                            </p:childTnLst>
                          </p:cTn>
                        </p:par>
                        <p:par>
                          <p:cTn fill="hold">
                            <p:stCondLst>
                              <p:cond delay="2000"/>
                            </p:stCondLst>
                            <p:childTnLst>
                              <p:par>
                                <p:cTn fill="hold" nodeType="afterEffect" presetClass="entr" presetID="23" presetSubtype="16">
                                  <p:stCondLst>
                                    <p:cond delay="250"/>
                                  </p:stCondLst>
                                  <p:childTnLst>
                                    <p:set>
                                      <p:cBhvr>
                                        <p:cTn dur="1" fill="hold">
                                          <p:stCondLst>
                                            <p:cond delay="0"/>
                                          </p:stCondLst>
                                        </p:cTn>
                                        <p:tgtEl>
                                          <p:spTgt spid="729"/>
                                        </p:tgtEl>
                                        <p:attrNameLst>
                                          <p:attrName>style.visibility</p:attrName>
                                        </p:attrNameLst>
                                      </p:cBhvr>
                                      <p:to>
                                        <p:strVal val="visible"/>
                                      </p:to>
                                    </p:set>
                                    <p:anim calcmode="lin" valueType="num">
                                      <p:cBhvr additive="base">
                                        <p:cTn dur="500"/>
                                        <p:tgtEl>
                                          <p:spTgt spid="729"/>
                                        </p:tgtEl>
                                        <p:attrNameLst>
                                          <p:attrName>ppt_w</p:attrName>
                                        </p:attrNameLst>
                                      </p:cBhvr>
                                      <p:tavLst>
                                        <p:tav fmla="" tm="0">
                                          <p:val>
                                            <p:strVal val="0"/>
                                          </p:val>
                                        </p:tav>
                                        <p:tav fmla="" tm="100000">
                                          <p:val>
                                            <p:strVal val="#ppt_w"/>
                                          </p:val>
                                        </p:tav>
                                      </p:tavLst>
                                    </p:anim>
                                    <p:anim calcmode="lin" valueType="num">
                                      <p:cBhvr additive="base">
                                        <p:cTn dur="500"/>
                                        <p:tgtEl>
                                          <p:spTgt spid="729"/>
                                        </p:tgtEl>
                                        <p:attrNameLst>
                                          <p:attrName>ppt_h</p:attrName>
                                        </p:attrNameLst>
                                      </p:cBhvr>
                                      <p:tavLst>
                                        <p:tav fmla="" tm="0">
                                          <p:val>
                                            <p:strVal val="0"/>
                                          </p:val>
                                        </p:tav>
                                        <p:tav fmla="" tm="100000">
                                          <p:val>
                                            <p:strVal val="#ppt_h"/>
                                          </p:val>
                                        </p:tav>
                                      </p:tavLst>
                                    </p:anim>
                                  </p:childTnLst>
                                </p:cTn>
                              </p:par>
                            </p:childTnLst>
                          </p:cTn>
                        </p:par>
                        <p:par>
                          <p:cTn fill="hold">
                            <p:stCondLst>
                              <p:cond delay="2500"/>
                            </p:stCondLst>
                            <p:childTnLst>
                              <p:par>
                                <p:cTn fill="hold" nodeType="afterEffect" presetClass="exit" presetID="10" presetSubtype="0">
                                  <p:stCondLst>
                                    <p:cond delay="750"/>
                                  </p:stCondLst>
                                  <p:childTnLst>
                                    <p:animEffect filter="fade" transition="out">
                                      <p:cBhvr>
                                        <p:cTn dur="500"/>
                                        <p:tgtEl>
                                          <p:spTgt spid="730"/>
                                        </p:tgtEl>
                                      </p:cBhvr>
                                    </p:animEffect>
                                    <p:set>
                                      <p:cBhvr>
                                        <p:cTn dur="1" fill="hold">
                                          <p:stCondLst>
                                            <p:cond delay="500"/>
                                          </p:stCondLst>
                                        </p:cTn>
                                        <p:tgtEl>
                                          <p:spTgt spid="730"/>
                                        </p:tgtEl>
                                        <p:attrNameLst>
                                          <p:attrName>style.visibility</p:attrName>
                                        </p:attrNameLst>
                                      </p:cBhvr>
                                      <p:to>
                                        <p:strVal val="hidden"/>
                                      </p:to>
                                    </p:set>
                                  </p:childTnLst>
                                </p:cTn>
                              </p:par>
                              <p:par>
                                <p:cTn fill="hold" nodeType="withEffect" presetClass="exit" presetID="10" presetSubtype="0">
                                  <p:stCondLst>
                                    <p:cond delay="750"/>
                                  </p:stCondLst>
                                  <p:childTnLst>
                                    <p:animEffect filter="fade" transition="out">
                                      <p:cBhvr>
                                        <p:cTn dur="500"/>
                                        <p:tgtEl>
                                          <p:spTgt spid="731"/>
                                        </p:tgtEl>
                                      </p:cBhvr>
                                    </p:animEffect>
                                    <p:set>
                                      <p:cBhvr>
                                        <p:cTn dur="1" fill="hold">
                                          <p:stCondLst>
                                            <p:cond delay="500"/>
                                          </p:stCondLst>
                                        </p:cTn>
                                        <p:tgtEl>
                                          <p:spTgt spid="731"/>
                                        </p:tgtEl>
                                        <p:attrNameLst>
                                          <p:attrName>style.visibility</p:attrName>
                                        </p:attrNameLst>
                                      </p:cBhvr>
                                      <p:to>
                                        <p:strVal val="hidden"/>
                                      </p:to>
                                    </p:set>
                                  </p:childTnLst>
                                </p:cTn>
                              </p:par>
                              <p:par>
                                <p:cTn fill="hold" nodeType="withEffect" presetClass="exit" presetID="10" presetSubtype="0">
                                  <p:stCondLst>
                                    <p:cond delay="750"/>
                                  </p:stCondLst>
                                  <p:childTnLst>
                                    <p:animEffect filter="fade" transition="out">
                                      <p:cBhvr>
                                        <p:cTn dur="500"/>
                                        <p:tgtEl>
                                          <p:spTgt spid="734"/>
                                        </p:tgtEl>
                                      </p:cBhvr>
                                    </p:animEffect>
                                    <p:set>
                                      <p:cBhvr>
                                        <p:cTn dur="1" fill="hold">
                                          <p:stCondLst>
                                            <p:cond delay="500"/>
                                          </p:stCondLst>
                                        </p:cTn>
                                        <p:tgtEl>
                                          <p:spTgt spid="734"/>
                                        </p:tgtEl>
                                        <p:attrNameLst>
                                          <p:attrName>style.visibility</p:attrName>
                                        </p:attrNameLst>
                                      </p:cBhvr>
                                      <p:to>
                                        <p:strVal val="hidden"/>
                                      </p:to>
                                    </p:set>
                                  </p:childTnLst>
                                </p:cTn>
                              </p:par>
                            </p:childTnLst>
                          </p:cTn>
                        </p:par>
                        <p:par>
                          <p:cTn fill="hold">
                            <p:stCondLst>
                              <p:cond delay="3000"/>
                            </p:stCondLst>
                            <p:childTnLst>
                              <p:par>
                                <p:cTn fill="hold" nodeType="afterEffect" presetClass="entr" presetID="10" presetSubtype="0">
                                  <p:stCondLst>
                                    <p:cond delay="250"/>
                                  </p:stCondLst>
                                  <p:childTnLst>
                                    <p:set>
                                      <p:cBhvr>
                                        <p:cTn dur="1" fill="hold">
                                          <p:stCondLst>
                                            <p:cond delay="0"/>
                                          </p:stCondLst>
                                        </p:cTn>
                                        <p:tgtEl>
                                          <p:spTgt spid="727"/>
                                        </p:tgtEl>
                                        <p:attrNameLst>
                                          <p:attrName>style.visibility</p:attrName>
                                        </p:attrNameLst>
                                      </p:cBhvr>
                                      <p:to>
                                        <p:strVal val="visible"/>
                                      </p:to>
                                    </p:set>
                                    <p:animEffect filter="fade" transition="in">
                                      <p:cBhvr>
                                        <p:cTn dur="500"/>
                                        <p:tgtEl>
                                          <p:spTgt spid="727"/>
                                        </p:tgtEl>
                                      </p:cBhvr>
                                    </p:animEffect>
                                  </p:childTnLst>
                                </p:cTn>
                              </p:par>
                            </p:childTnLst>
                          </p:cTn>
                        </p:par>
                        <p:par>
                          <p:cTn fill="hold">
                            <p:stCondLst>
                              <p:cond delay="3500"/>
                            </p:stCondLst>
                            <p:childTnLst>
                              <p:par>
                                <p:cTn fill="hold" nodeType="afterEffect" presetClass="entr" presetID="23" presetSubtype="16">
                                  <p:stCondLst>
                                    <p:cond delay="250"/>
                                  </p:stCondLst>
                                  <p:childTnLst>
                                    <p:set>
                                      <p:cBhvr>
                                        <p:cTn dur="1" fill="hold">
                                          <p:stCondLst>
                                            <p:cond delay="0"/>
                                          </p:stCondLst>
                                        </p:cTn>
                                        <p:tgtEl>
                                          <p:spTgt spid="737"/>
                                        </p:tgtEl>
                                        <p:attrNameLst>
                                          <p:attrName>style.visibility</p:attrName>
                                        </p:attrNameLst>
                                      </p:cBhvr>
                                      <p:to>
                                        <p:strVal val="visible"/>
                                      </p:to>
                                    </p:set>
                                    <p:anim calcmode="lin" valueType="num">
                                      <p:cBhvr additive="base">
                                        <p:cTn dur="500"/>
                                        <p:tgtEl>
                                          <p:spTgt spid="737"/>
                                        </p:tgtEl>
                                        <p:attrNameLst>
                                          <p:attrName>ppt_w</p:attrName>
                                        </p:attrNameLst>
                                      </p:cBhvr>
                                      <p:tavLst>
                                        <p:tav fmla="" tm="0">
                                          <p:val>
                                            <p:strVal val="0"/>
                                          </p:val>
                                        </p:tav>
                                        <p:tav fmla="" tm="100000">
                                          <p:val>
                                            <p:strVal val="#ppt_w"/>
                                          </p:val>
                                        </p:tav>
                                      </p:tavLst>
                                    </p:anim>
                                    <p:anim calcmode="lin" valueType="num">
                                      <p:cBhvr additive="base">
                                        <p:cTn dur="500"/>
                                        <p:tgtEl>
                                          <p:spTgt spid="73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5" name="Shape 755"/>
        <p:cNvGrpSpPr/>
        <p:nvPr/>
      </p:nvGrpSpPr>
      <p:grpSpPr>
        <a:xfrm>
          <a:off x="0" y="0"/>
          <a:ext cx="0" cy="0"/>
          <a:chOff x="0" y="0"/>
          <a:chExt cx="0" cy="0"/>
        </a:xfrm>
      </p:grpSpPr>
      <p:sp>
        <p:nvSpPr>
          <p:cNvPr id="756" name="Google Shape;756;p37"/>
          <p:cNvSpPr/>
          <p:nvPr/>
        </p:nvSpPr>
        <p:spPr>
          <a:xfrm>
            <a:off x="1423358" y="3213451"/>
            <a:ext cx="3226280" cy="1293962"/>
          </a:xfrm>
          <a:prstGeom prst="roundRect">
            <a:avLst>
              <a:gd fmla="val 16667" name="adj"/>
            </a:avLst>
          </a:prstGeom>
          <a:solidFill>
            <a:schemeClr val="lt1"/>
          </a:solidFill>
          <a:ln cap="flat" cmpd="sng" w="76200">
            <a:solidFill>
              <a:srgbClr val="EFF6DD">
                <a:alpha val="8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GB" sz="1600">
                <a:solidFill>
                  <a:srgbClr val="49600F"/>
                </a:solidFill>
                <a:latin typeface="Arial"/>
                <a:ea typeface="Arial"/>
                <a:cs typeface="Arial"/>
                <a:sym typeface="Arial"/>
              </a:rPr>
              <a:t>January 2009</a:t>
            </a:r>
            <a:endParaRPr/>
          </a:p>
          <a:p>
            <a:pPr indent="0" lvl="0" marL="0" marR="0" rtl="0" algn="ctr">
              <a:lnSpc>
                <a:spcPct val="90000"/>
              </a:lnSpc>
              <a:spcBef>
                <a:spcPts val="600"/>
              </a:spcBef>
              <a:spcAft>
                <a:spcPts val="0"/>
              </a:spcAft>
              <a:buNone/>
            </a:pPr>
            <a:r>
              <a:rPr lang="en-GB" sz="1600">
                <a:solidFill>
                  <a:srgbClr val="49600F"/>
                </a:solidFill>
                <a:latin typeface="Arial"/>
                <a:ea typeface="Arial"/>
                <a:cs typeface="Arial"/>
                <a:sym typeface="Arial"/>
              </a:rPr>
              <a:t>PCV7 introduced*</a:t>
            </a:r>
            <a:br>
              <a:rPr lang="en-GB" sz="1600">
                <a:solidFill>
                  <a:srgbClr val="49600F"/>
                </a:solidFill>
                <a:latin typeface="Arial"/>
                <a:ea typeface="Arial"/>
                <a:cs typeface="Arial"/>
                <a:sym typeface="Arial"/>
              </a:rPr>
            </a:br>
            <a:r>
              <a:rPr lang="en-GB" sz="1600">
                <a:solidFill>
                  <a:srgbClr val="49600F"/>
                </a:solidFill>
                <a:latin typeface="Arial"/>
                <a:ea typeface="Arial"/>
                <a:cs typeface="Arial"/>
                <a:sym typeface="Arial"/>
              </a:rPr>
              <a:t>(2+1 schedule)</a:t>
            </a:r>
            <a:endParaRPr sz="1600">
              <a:solidFill>
                <a:srgbClr val="49600F"/>
              </a:solidFill>
              <a:latin typeface="Arial"/>
              <a:ea typeface="Arial"/>
              <a:cs typeface="Arial"/>
              <a:sym typeface="Arial"/>
            </a:endParaRPr>
          </a:p>
        </p:txBody>
      </p:sp>
      <p:sp>
        <p:nvSpPr>
          <p:cNvPr id="757" name="Google Shape;757;p37"/>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800"/>
              <a:buFont typeface="Arial"/>
              <a:buNone/>
            </a:pPr>
            <a:r>
              <a:rPr lang="en-GB"/>
              <a:t>Real-world impact of </a:t>
            </a:r>
            <a:r>
              <a:rPr i="1" lang="en-GB"/>
              <a:t>Synflorix </a:t>
            </a:r>
            <a:r>
              <a:rPr lang="en-GB"/>
              <a:t>vs PCV13 on IPD </a:t>
            </a:r>
            <a:br>
              <a:rPr lang="en-GB"/>
            </a:br>
            <a:r>
              <a:rPr lang="en-GB"/>
              <a:t>in equivalent populations in Sweden</a:t>
            </a:r>
            <a:r>
              <a:rPr baseline="30000" lang="en-GB"/>
              <a:t>1</a:t>
            </a:r>
            <a:endParaRPr baseline="30000"/>
          </a:p>
        </p:txBody>
      </p:sp>
      <p:sp>
        <p:nvSpPr>
          <p:cNvPr id="758" name="Google Shape;758;p37"/>
          <p:cNvSpPr txBox="1"/>
          <p:nvPr>
            <p:ph idx="1" type="body"/>
          </p:nvPr>
        </p:nvSpPr>
        <p:spPr>
          <a:xfrm>
            <a:off x="585788" y="1794899"/>
            <a:ext cx="9721850" cy="706824"/>
          </a:xfrm>
          <a:prstGeom prst="rect">
            <a:avLst/>
          </a:prstGeom>
          <a:noFill/>
          <a:ln>
            <a:noFill/>
          </a:ln>
        </p:spPr>
        <p:txBody>
          <a:bodyPr anchorCtr="0" anchor="t" bIns="0" lIns="0" spcFirstLastPara="1" rIns="0" wrap="square" tIns="0">
            <a:noAutofit/>
          </a:bodyPr>
          <a:lstStyle/>
          <a:p>
            <a:pPr indent="-215900" lvl="1" marL="215900" rtl="0" algn="l">
              <a:lnSpc>
                <a:spcPct val="90000"/>
              </a:lnSpc>
              <a:spcBef>
                <a:spcPts val="0"/>
              </a:spcBef>
              <a:spcAft>
                <a:spcPts val="0"/>
              </a:spcAft>
              <a:buSzPts val="1600"/>
              <a:buChar char="▪"/>
            </a:pPr>
            <a:r>
              <a:rPr lang="en-GB" sz="1600"/>
              <a:t>Yearly incidences (2005–2016) of IPD calculated for age groups 0–4, 5–64 and ≥65 years</a:t>
            </a:r>
            <a:endParaRPr/>
          </a:p>
          <a:p>
            <a:pPr indent="-215900" lvl="1" marL="215900" rtl="0" algn="l">
              <a:lnSpc>
                <a:spcPct val="90000"/>
              </a:lnSpc>
              <a:spcBef>
                <a:spcPts val="1000"/>
              </a:spcBef>
              <a:spcAft>
                <a:spcPts val="0"/>
              </a:spcAft>
              <a:buSzPts val="1600"/>
              <a:buChar char="▪"/>
            </a:pPr>
            <a:r>
              <a:rPr lang="en-GB" sz="1600">
                <a:latin typeface="Arial"/>
                <a:ea typeface="Arial"/>
                <a:cs typeface="Arial"/>
                <a:sym typeface="Arial"/>
              </a:rPr>
              <a:t>Counties using either </a:t>
            </a:r>
            <a:r>
              <a:rPr i="1" lang="en-GB" sz="1600">
                <a:latin typeface="Arial"/>
                <a:ea typeface="Arial"/>
                <a:cs typeface="Arial"/>
                <a:sym typeface="Arial"/>
              </a:rPr>
              <a:t>Synflorix</a:t>
            </a:r>
            <a:r>
              <a:rPr lang="en-GB" sz="1600">
                <a:latin typeface="Arial"/>
                <a:ea typeface="Arial"/>
                <a:cs typeface="Arial"/>
                <a:sym typeface="Arial"/>
              </a:rPr>
              <a:t> or PCV13 in the Swedish childhood immunization schedule</a:t>
            </a:r>
            <a:br>
              <a:rPr lang="en-GB" sz="1600">
                <a:latin typeface="Arial"/>
                <a:ea typeface="Arial"/>
                <a:cs typeface="Arial"/>
                <a:sym typeface="Arial"/>
              </a:rPr>
            </a:br>
            <a:r>
              <a:rPr lang="en-GB" sz="1600">
                <a:latin typeface="Arial"/>
                <a:ea typeface="Arial"/>
                <a:cs typeface="Arial"/>
                <a:sym typeface="Arial"/>
              </a:rPr>
              <a:t>were compared</a:t>
            </a:r>
            <a:endParaRPr sz="1600">
              <a:latin typeface="Arial"/>
              <a:ea typeface="Arial"/>
              <a:cs typeface="Arial"/>
              <a:sym typeface="Arial"/>
            </a:endParaRPr>
          </a:p>
        </p:txBody>
      </p:sp>
      <p:sp>
        <p:nvSpPr>
          <p:cNvPr id="759" name="Google Shape;759;p37"/>
          <p:cNvSpPr txBox="1"/>
          <p:nvPr/>
        </p:nvSpPr>
        <p:spPr>
          <a:xfrm>
            <a:off x="261938" y="5630763"/>
            <a:ext cx="10045700" cy="1001813"/>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6600"/>
              </a:buClr>
              <a:buSzPts val="800"/>
              <a:buFont typeface="Arial"/>
              <a:buNone/>
            </a:pPr>
            <a:br>
              <a:rPr lang="en-GB" sz="800">
                <a:solidFill>
                  <a:srgbClr val="595959"/>
                </a:solidFill>
                <a:latin typeface="Arial"/>
                <a:ea typeface="Arial"/>
                <a:cs typeface="Arial"/>
                <a:sym typeface="Arial"/>
              </a:rPr>
            </a:br>
            <a:endParaRPr sz="800">
              <a:solidFill>
                <a:srgbClr val="595959"/>
              </a:solidFill>
              <a:latin typeface="Arial"/>
              <a:ea typeface="Arial"/>
              <a:cs typeface="Arial"/>
              <a:sym typeface="Arial"/>
            </a:endParaRPr>
          </a:p>
          <a:p>
            <a:pPr indent="0" lvl="0" marL="0" marR="0" rtl="0" algn="l">
              <a:lnSpc>
                <a:spcPct val="90000"/>
              </a:lnSpc>
              <a:spcBef>
                <a:spcPts val="300"/>
              </a:spcBef>
              <a:spcAft>
                <a:spcPts val="0"/>
              </a:spcAft>
              <a:buClr>
                <a:srgbClr val="FF6600"/>
              </a:buClr>
              <a:buSzPts val="800"/>
              <a:buFont typeface="Arial"/>
              <a:buNone/>
            </a:pPr>
            <a:br>
              <a:rPr lang="en-GB" sz="800">
                <a:solidFill>
                  <a:srgbClr val="595959"/>
                </a:solidFill>
                <a:latin typeface="Arial"/>
                <a:ea typeface="Arial"/>
                <a:cs typeface="Arial"/>
                <a:sym typeface="Arial"/>
              </a:rPr>
            </a:br>
            <a:endParaRPr sz="800">
              <a:solidFill>
                <a:srgbClr val="595959"/>
              </a:solidFill>
              <a:latin typeface="Arial"/>
              <a:ea typeface="Arial"/>
              <a:cs typeface="Arial"/>
              <a:sym typeface="Arial"/>
            </a:endParaRPr>
          </a:p>
          <a:p>
            <a:pPr indent="0" lvl="0" marL="0" marR="0" rtl="0" algn="l">
              <a:lnSpc>
                <a:spcPct val="90000"/>
              </a:lnSpc>
              <a:spcBef>
                <a:spcPts val="300"/>
              </a:spcBef>
              <a:spcAft>
                <a:spcPts val="0"/>
              </a:spcAft>
              <a:buClr>
                <a:srgbClr val="FF6600"/>
              </a:buClr>
              <a:buSzPts val="800"/>
              <a:buFont typeface="Arial"/>
              <a:buNone/>
            </a:pPr>
            <a:r>
              <a:rPr b="1" lang="en-GB" sz="800">
                <a:solidFill>
                  <a:srgbClr val="595959"/>
                </a:solidFill>
                <a:latin typeface="Arial"/>
                <a:ea typeface="Arial"/>
                <a:cs typeface="Arial"/>
                <a:sym typeface="Arial"/>
              </a:rPr>
              <a:t>Comparative data should be interpreted with caution due to the inherent bias of observational studies.</a:t>
            </a:r>
            <a:br>
              <a:rPr b="1" lang="en-GB" sz="800">
                <a:solidFill>
                  <a:srgbClr val="595959"/>
                </a:solidFill>
                <a:latin typeface="Arial"/>
                <a:ea typeface="Arial"/>
                <a:cs typeface="Arial"/>
                <a:sym typeface="Arial"/>
              </a:rPr>
            </a:br>
            <a:r>
              <a:rPr lang="en-GB" sz="800">
                <a:solidFill>
                  <a:srgbClr val="595959"/>
                </a:solidFill>
                <a:latin typeface="Arial"/>
                <a:ea typeface="Arial"/>
                <a:cs typeface="Arial"/>
                <a:sym typeface="Arial"/>
              </a:rPr>
              <a:t>* Some counties started vaccinating with PCV7 in 2007–2008.</a:t>
            </a:r>
            <a:br>
              <a:rPr lang="en-GB" sz="800">
                <a:solidFill>
                  <a:srgbClr val="595959"/>
                </a:solidFill>
                <a:latin typeface="Arial"/>
                <a:ea typeface="Arial"/>
                <a:cs typeface="Arial"/>
                <a:sym typeface="Arial"/>
              </a:rPr>
            </a:br>
            <a:r>
              <a:rPr b="1" lang="en-GB" sz="800">
                <a:solidFill>
                  <a:srgbClr val="595959"/>
                </a:solidFill>
                <a:latin typeface="Arial"/>
                <a:ea typeface="Arial"/>
                <a:cs typeface="Arial"/>
                <a:sym typeface="Arial"/>
              </a:rPr>
              <a:t>IPD</a:t>
            </a:r>
            <a:r>
              <a:rPr lang="en-GB" sz="800">
                <a:solidFill>
                  <a:srgbClr val="595959"/>
                </a:solidFill>
                <a:latin typeface="Arial"/>
                <a:ea typeface="Arial"/>
                <a:cs typeface="Arial"/>
                <a:sym typeface="Arial"/>
              </a:rPr>
              <a:t>, invasive pneumococcal disease; </a:t>
            </a:r>
            <a:r>
              <a:rPr b="1" lang="en-GB" sz="800">
                <a:solidFill>
                  <a:srgbClr val="595959"/>
                </a:solidFill>
                <a:latin typeface="Arial"/>
                <a:ea typeface="Arial"/>
                <a:cs typeface="Arial"/>
                <a:sym typeface="Arial"/>
              </a:rPr>
              <a:t>PCV</a:t>
            </a:r>
            <a:r>
              <a:rPr lang="en-GB" sz="800">
                <a:solidFill>
                  <a:srgbClr val="595959"/>
                </a:solidFill>
                <a:latin typeface="Arial"/>
                <a:ea typeface="Arial"/>
                <a:cs typeface="Arial"/>
                <a:sym typeface="Arial"/>
              </a:rPr>
              <a:t>, pneumococcal conjugate vaccine. </a:t>
            </a:r>
            <a:endParaRPr/>
          </a:p>
          <a:p>
            <a:pPr indent="0" lvl="0" marL="0" marR="0" rtl="0" algn="l">
              <a:lnSpc>
                <a:spcPct val="90000"/>
              </a:lnSpc>
              <a:spcBef>
                <a:spcPts val="300"/>
              </a:spcBef>
              <a:spcAft>
                <a:spcPts val="0"/>
              </a:spcAft>
              <a:buClr>
                <a:srgbClr val="FF6600"/>
              </a:buClr>
              <a:buSzPts val="800"/>
              <a:buFont typeface="Arial"/>
              <a:buNone/>
            </a:pPr>
            <a:r>
              <a:rPr lang="en-GB" sz="800">
                <a:solidFill>
                  <a:srgbClr val="595959"/>
                </a:solidFill>
                <a:latin typeface="Arial"/>
                <a:ea typeface="Arial"/>
                <a:cs typeface="Arial"/>
                <a:sym typeface="Arial"/>
              </a:rPr>
              <a:t>1. Naucler P, et al. Clin Infect Dis. 2017;65(11):1780-1790.</a:t>
            </a:r>
            <a:endParaRPr/>
          </a:p>
        </p:txBody>
      </p:sp>
      <p:grpSp>
        <p:nvGrpSpPr>
          <p:cNvPr id="760" name="Google Shape;760;p37"/>
          <p:cNvGrpSpPr/>
          <p:nvPr/>
        </p:nvGrpSpPr>
        <p:grpSpPr>
          <a:xfrm>
            <a:off x="1233490" y="5116839"/>
            <a:ext cx="9721845" cy="665533"/>
            <a:chOff x="1207158" y="5138695"/>
            <a:chExt cx="9511642" cy="616928"/>
          </a:xfrm>
        </p:grpSpPr>
        <p:sp>
          <p:nvSpPr>
            <p:cNvPr id="761" name="Google Shape;761;p37"/>
            <p:cNvSpPr/>
            <p:nvPr/>
          </p:nvSpPr>
          <p:spPr>
            <a:xfrm>
              <a:off x="1609894" y="5233173"/>
              <a:ext cx="8966666" cy="427973"/>
            </a:xfrm>
            <a:prstGeom prst="rect">
              <a:avLst/>
            </a:prstGeom>
            <a:noFill/>
            <a:ln>
              <a:noFill/>
            </a:ln>
          </p:spPr>
          <p:txBody>
            <a:bodyPr anchorCtr="0" anchor="ctr" bIns="72000" lIns="72000" spcFirstLastPara="1" rIns="72000" wrap="square" tIns="72000">
              <a:noAutofit/>
            </a:bodyPr>
            <a:lstStyle/>
            <a:p>
              <a:pPr indent="0" lvl="0" marL="0" marR="0" rtl="0" algn="ctr">
                <a:lnSpc>
                  <a:spcPct val="90000"/>
                </a:lnSpc>
                <a:spcBef>
                  <a:spcPts val="0"/>
                </a:spcBef>
                <a:spcAft>
                  <a:spcPts val="0"/>
                </a:spcAft>
                <a:buNone/>
              </a:pPr>
              <a:r>
                <a:rPr b="1" lang="en-GB" sz="2000">
                  <a:solidFill>
                    <a:schemeClr val="accent1"/>
                  </a:solidFill>
                  <a:latin typeface="Arial"/>
                  <a:ea typeface="Arial"/>
                  <a:cs typeface="Arial"/>
                  <a:sym typeface="Arial"/>
                </a:rPr>
                <a:t>Simultaneous use of </a:t>
              </a:r>
              <a:r>
                <a:rPr b="1" i="1" lang="en-GB" sz="2000">
                  <a:solidFill>
                    <a:schemeClr val="accent1"/>
                  </a:solidFill>
                  <a:latin typeface="Arial"/>
                  <a:ea typeface="Arial"/>
                  <a:cs typeface="Arial"/>
                  <a:sym typeface="Arial"/>
                </a:rPr>
                <a:t>Synflorix</a:t>
              </a:r>
              <a:r>
                <a:rPr b="1" lang="en-GB" sz="2000">
                  <a:solidFill>
                    <a:schemeClr val="accent1"/>
                  </a:solidFill>
                  <a:latin typeface="Arial"/>
                  <a:ea typeface="Arial"/>
                  <a:cs typeface="Arial"/>
                  <a:sym typeface="Arial"/>
                </a:rPr>
                <a:t> and PCV13 in Sweden has provided</a:t>
              </a:r>
              <a:endParaRPr/>
            </a:p>
            <a:p>
              <a:pPr indent="0" lvl="0" marL="0" marR="0" rtl="0" algn="ctr">
                <a:lnSpc>
                  <a:spcPct val="90000"/>
                </a:lnSpc>
                <a:spcBef>
                  <a:spcPts val="0"/>
                </a:spcBef>
                <a:spcAft>
                  <a:spcPts val="0"/>
                </a:spcAft>
                <a:buNone/>
              </a:pPr>
              <a:r>
                <a:rPr b="1" lang="en-GB" sz="2000">
                  <a:solidFill>
                    <a:schemeClr val="accent1"/>
                  </a:solidFill>
                  <a:latin typeface="Arial"/>
                  <a:ea typeface="Arial"/>
                  <a:cs typeface="Arial"/>
                  <a:sym typeface="Arial"/>
                </a:rPr>
                <a:t>a unique opportunity to compare the two vaccines</a:t>
              </a:r>
              <a:r>
                <a:rPr b="1" baseline="30000" lang="en-GB" sz="2000">
                  <a:solidFill>
                    <a:schemeClr val="accent1"/>
                  </a:solidFill>
                  <a:latin typeface="Arial"/>
                  <a:ea typeface="Arial"/>
                  <a:cs typeface="Arial"/>
                  <a:sym typeface="Arial"/>
                </a:rPr>
                <a:t>1</a:t>
              </a:r>
              <a:r>
                <a:rPr b="1" lang="en-GB" sz="2000">
                  <a:solidFill>
                    <a:schemeClr val="accent1"/>
                  </a:solidFill>
                  <a:latin typeface="Arial"/>
                  <a:ea typeface="Arial"/>
                  <a:cs typeface="Arial"/>
                  <a:sym typeface="Arial"/>
                </a:rPr>
                <a:t> </a:t>
              </a:r>
              <a:endParaRPr/>
            </a:p>
          </p:txBody>
        </p:sp>
        <p:grpSp>
          <p:nvGrpSpPr>
            <p:cNvPr id="762" name="Google Shape;762;p37"/>
            <p:cNvGrpSpPr/>
            <p:nvPr/>
          </p:nvGrpSpPr>
          <p:grpSpPr>
            <a:xfrm>
              <a:off x="1207158" y="5138695"/>
              <a:ext cx="9511642" cy="616928"/>
              <a:chOff x="1877718" y="4570825"/>
              <a:chExt cx="8170522" cy="537998"/>
            </a:xfrm>
          </p:grpSpPr>
          <p:cxnSp>
            <p:nvCxnSpPr>
              <p:cNvPr id="763" name="Google Shape;763;p37"/>
              <p:cNvCxnSpPr/>
              <p:nvPr/>
            </p:nvCxnSpPr>
            <p:spPr>
              <a:xfrm>
                <a:off x="1877718" y="5108823"/>
                <a:ext cx="8170522" cy="0"/>
              </a:xfrm>
              <a:prstGeom prst="straightConnector1">
                <a:avLst/>
              </a:prstGeom>
              <a:noFill/>
              <a:ln cap="flat" cmpd="sng" w="19050">
                <a:solidFill>
                  <a:schemeClr val="accent1"/>
                </a:solidFill>
                <a:prstDash val="solid"/>
                <a:round/>
                <a:headEnd len="sm" w="sm" type="none"/>
                <a:tailEnd len="sm" w="sm" type="none"/>
              </a:ln>
            </p:spPr>
          </p:cxnSp>
          <p:cxnSp>
            <p:nvCxnSpPr>
              <p:cNvPr id="764" name="Google Shape;764;p37"/>
              <p:cNvCxnSpPr/>
              <p:nvPr/>
            </p:nvCxnSpPr>
            <p:spPr>
              <a:xfrm>
                <a:off x="1877718" y="4570825"/>
                <a:ext cx="8170522" cy="0"/>
              </a:xfrm>
              <a:prstGeom prst="straightConnector1">
                <a:avLst/>
              </a:prstGeom>
              <a:noFill/>
              <a:ln cap="flat" cmpd="sng" w="28575">
                <a:solidFill>
                  <a:schemeClr val="accent1"/>
                </a:solidFill>
                <a:prstDash val="solid"/>
                <a:round/>
                <a:headEnd len="sm" w="sm" type="none"/>
                <a:tailEnd len="sm" w="sm" type="none"/>
              </a:ln>
            </p:spPr>
          </p:cxnSp>
        </p:grpSp>
      </p:grpSp>
      <p:sp>
        <p:nvSpPr>
          <p:cNvPr id="765" name="Google Shape;765;p37"/>
          <p:cNvSpPr/>
          <p:nvPr/>
        </p:nvSpPr>
        <p:spPr>
          <a:xfrm>
            <a:off x="9695981" y="3256096"/>
            <a:ext cx="139971" cy="139971"/>
          </a:xfrm>
          <a:prstGeom prst="rect">
            <a:avLst/>
          </a:prstGeom>
          <a:solidFill>
            <a:schemeClr val="accent1"/>
          </a:solidFill>
          <a:ln>
            <a:noFill/>
          </a:ln>
        </p:spPr>
        <p:txBody>
          <a:bodyPr anchorCtr="0" anchor="t" bIns="0" lIns="252000" spcFirstLastPara="1" rIns="0" wrap="square" tIns="0">
            <a:noAutofit/>
          </a:bodyPr>
          <a:lstStyle/>
          <a:p>
            <a:pPr indent="0" lvl="0" marL="0" marR="0" rtl="0" algn="l">
              <a:lnSpc>
                <a:spcPct val="90000"/>
              </a:lnSpc>
              <a:spcBef>
                <a:spcPts val="0"/>
              </a:spcBef>
              <a:spcAft>
                <a:spcPts val="0"/>
              </a:spcAft>
              <a:buNone/>
            </a:pPr>
            <a:r>
              <a:rPr i="1" lang="en-GB" sz="1200">
                <a:solidFill>
                  <a:srgbClr val="595959"/>
                </a:solidFill>
                <a:latin typeface="Arial"/>
                <a:ea typeface="Arial"/>
                <a:cs typeface="Arial"/>
                <a:sym typeface="Arial"/>
              </a:rPr>
              <a:t>Synflorix</a:t>
            </a:r>
            <a:endParaRPr sz="1200">
              <a:solidFill>
                <a:srgbClr val="595959"/>
              </a:solidFill>
              <a:latin typeface="Arial"/>
              <a:ea typeface="Arial"/>
              <a:cs typeface="Arial"/>
              <a:sym typeface="Arial"/>
            </a:endParaRPr>
          </a:p>
        </p:txBody>
      </p:sp>
      <p:sp>
        <p:nvSpPr>
          <p:cNvPr id="766" name="Google Shape;766;p37"/>
          <p:cNvSpPr/>
          <p:nvPr/>
        </p:nvSpPr>
        <p:spPr>
          <a:xfrm>
            <a:off x="9695981" y="3754007"/>
            <a:ext cx="139971" cy="139971"/>
          </a:xfrm>
          <a:prstGeom prst="rect">
            <a:avLst/>
          </a:prstGeom>
          <a:solidFill>
            <a:schemeClr val="accent6"/>
          </a:solidFill>
          <a:ln>
            <a:noFill/>
          </a:ln>
        </p:spPr>
        <p:txBody>
          <a:bodyPr anchorCtr="0" anchor="t" bIns="0" lIns="252000" spcFirstLastPara="1" rIns="0" wrap="square" tIns="0">
            <a:noAutofit/>
          </a:bodyPr>
          <a:lstStyle/>
          <a:p>
            <a:pPr indent="0" lvl="0" marL="0" marR="0" rtl="0" algn="l">
              <a:lnSpc>
                <a:spcPct val="90000"/>
              </a:lnSpc>
              <a:spcBef>
                <a:spcPts val="0"/>
              </a:spcBef>
              <a:spcAft>
                <a:spcPts val="0"/>
              </a:spcAft>
              <a:buNone/>
            </a:pPr>
            <a:r>
              <a:rPr lang="en-GB" sz="1200">
                <a:solidFill>
                  <a:srgbClr val="595959"/>
                </a:solidFill>
                <a:latin typeface="Arial"/>
                <a:ea typeface="Arial"/>
                <a:cs typeface="Arial"/>
                <a:sym typeface="Arial"/>
              </a:rPr>
              <a:t>PCV13</a:t>
            </a:r>
            <a:endParaRPr sz="1200">
              <a:solidFill>
                <a:srgbClr val="595959"/>
              </a:solidFill>
              <a:latin typeface="Arial"/>
              <a:ea typeface="Arial"/>
              <a:cs typeface="Arial"/>
              <a:sym typeface="Arial"/>
            </a:endParaRPr>
          </a:p>
        </p:txBody>
      </p:sp>
      <p:sp>
        <p:nvSpPr>
          <p:cNvPr id="767" name="Google Shape;767;p37"/>
          <p:cNvSpPr/>
          <p:nvPr/>
        </p:nvSpPr>
        <p:spPr>
          <a:xfrm>
            <a:off x="9695981" y="4251919"/>
            <a:ext cx="139971" cy="139971"/>
          </a:xfrm>
          <a:prstGeom prst="rect">
            <a:avLst/>
          </a:prstGeom>
          <a:solidFill>
            <a:srgbClr val="BDBDBD"/>
          </a:solidFill>
          <a:ln>
            <a:noFill/>
          </a:ln>
        </p:spPr>
        <p:txBody>
          <a:bodyPr anchorCtr="0" anchor="t" bIns="0" lIns="252000" spcFirstLastPara="1" rIns="0" wrap="square" tIns="0">
            <a:noAutofit/>
          </a:bodyPr>
          <a:lstStyle/>
          <a:p>
            <a:pPr indent="0" lvl="0" marL="0" marR="0" rtl="0" algn="l">
              <a:lnSpc>
                <a:spcPct val="90000"/>
              </a:lnSpc>
              <a:spcBef>
                <a:spcPts val="0"/>
              </a:spcBef>
              <a:spcAft>
                <a:spcPts val="0"/>
              </a:spcAft>
              <a:buNone/>
            </a:pPr>
            <a:r>
              <a:rPr lang="en-GB" sz="1200">
                <a:solidFill>
                  <a:srgbClr val="595959"/>
                </a:solidFill>
                <a:latin typeface="Arial"/>
                <a:ea typeface="Arial"/>
                <a:cs typeface="Arial"/>
                <a:sym typeface="Arial"/>
              </a:rPr>
              <a:t>Mixed</a:t>
            </a:r>
            <a:endParaRPr sz="1200">
              <a:solidFill>
                <a:srgbClr val="595959"/>
              </a:solidFill>
              <a:latin typeface="Arial"/>
              <a:ea typeface="Arial"/>
              <a:cs typeface="Arial"/>
              <a:sym typeface="Arial"/>
            </a:endParaRPr>
          </a:p>
        </p:txBody>
      </p:sp>
      <p:sp>
        <p:nvSpPr>
          <p:cNvPr id="768" name="Google Shape;768;p37"/>
          <p:cNvSpPr txBox="1"/>
          <p:nvPr/>
        </p:nvSpPr>
        <p:spPr>
          <a:xfrm>
            <a:off x="585788" y="1406142"/>
            <a:ext cx="6861492" cy="249299"/>
          </a:xfrm>
          <a:prstGeom prst="rect">
            <a:avLst/>
          </a:prstGeom>
          <a:noFill/>
          <a:ln>
            <a:noFill/>
          </a:ln>
        </p:spPr>
        <p:txBody>
          <a:bodyPr anchorCtr="0" anchor="b" bIns="0" lIns="0" spcFirstLastPara="1" rIns="0" wrap="square" tIns="0">
            <a:noAutofit/>
          </a:bodyPr>
          <a:lstStyle/>
          <a:p>
            <a:pPr indent="0" lvl="1" marL="0" marR="0" rtl="0" algn="l">
              <a:lnSpc>
                <a:spcPct val="90000"/>
              </a:lnSpc>
              <a:spcBef>
                <a:spcPts val="0"/>
              </a:spcBef>
              <a:spcAft>
                <a:spcPts val="0"/>
              </a:spcAft>
              <a:buClr>
                <a:schemeClr val="accent3"/>
              </a:buClr>
              <a:buSzPts val="1800"/>
              <a:buFont typeface="Noto Sans Symbols"/>
              <a:buNone/>
            </a:pPr>
            <a:r>
              <a:rPr b="0" i="0" lang="en-GB" sz="1800" u="none" cap="none" strike="noStrike">
                <a:solidFill>
                  <a:schemeClr val="accent5"/>
                </a:solidFill>
                <a:latin typeface="Arial"/>
                <a:ea typeface="Arial"/>
                <a:cs typeface="Arial"/>
                <a:sym typeface="Arial"/>
              </a:rPr>
              <a:t>Population-based cohort study</a:t>
            </a:r>
            <a:r>
              <a:rPr b="0" baseline="30000" i="0" lang="en-GB" sz="1800" u="none" cap="none" strike="noStrike">
                <a:solidFill>
                  <a:schemeClr val="accent5"/>
                </a:solidFill>
                <a:latin typeface="Arial"/>
                <a:ea typeface="Arial"/>
                <a:cs typeface="Arial"/>
                <a:sym typeface="Arial"/>
              </a:rPr>
              <a:t>1</a:t>
            </a:r>
            <a:endParaRPr b="0" i="0" sz="1800" u="none" cap="none" strike="noStrike">
              <a:solidFill>
                <a:schemeClr val="accent5"/>
              </a:solidFill>
              <a:latin typeface="Arial"/>
              <a:ea typeface="Arial"/>
              <a:cs typeface="Arial"/>
              <a:sym typeface="Arial"/>
            </a:endParaRPr>
          </a:p>
        </p:txBody>
      </p:sp>
      <p:sp>
        <p:nvSpPr>
          <p:cNvPr id="769" name="Google Shape;769;p37"/>
          <p:cNvSpPr txBox="1"/>
          <p:nvPr/>
        </p:nvSpPr>
        <p:spPr>
          <a:xfrm>
            <a:off x="0" y="452799"/>
            <a:ext cx="585788" cy="553998"/>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lang="en-GB" sz="3200">
                <a:solidFill>
                  <a:srgbClr val="215B6B"/>
                </a:solidFill>
                <a:latin typeface="Impact"/>
                <a:ea typeface="Impact"/>
                <a:cs typeface="Impact"/>
                <a:sym typeface="Impact"/>
              </a:rPr>
              <a:t>2.2</a:t>
            </a:r>
            <a:endParaRPr sz="3200">
              <a:solidFill>
                <a:srgbClr val="215B6B"/>
              </a:solidFill>
              <a:latin typeface="Impact"/>
              <a:ea typeface="Impact"/>
              <a:cs typeface="Impact"/>
              <a:sym typeface="Impact"/>
            </a:endParaRPr>
          </a:p>
        </p:txBody>
      </p:sp>
      <p:sp>
        <p:nvSpPr>
          <p:cNvPr id="770" name="Google Shape;770;p37"/>
          <p:cNvSpPr/>
          <p:nvPr/>
        </p:nvSpPr>
        <p:spPr>
          <a:xfrm flipH="1">
            <a:off x="5379438" y="3213451"/>
            <a:ext cx="3226280" cy="1293962"/>
          </a:xfrm>
          <a:prstGeom prst="roundRect">
            <a:avLst>
              <a:gd fmla="val 16667" name="adj"/>
            </a:avLst>
          </a:prstGeom>
          <a:solidFill>
            <a:schemeClr val="lt1"/>
          </a:solidFill>
          <a:ln cap="flat" cmpd="sng" w="76200">
            <a:solidFill>
              <a:srgbClr val="EFF6DD">
                <a:alpha val="8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GB" sz="1600">
                <a:solidFill>
                  <a:srgbClr val="49600F"/>
                </a:solidFill>
                <a:latin typeface="Arial"/>
                <a:ea typeface="Arial"/>
                <a:cs typeface="Arial"/>
                <a:sym typeface="Arial"/>
              </a:rPr>
              <a:t>From October 2009</a:t>
            </a:r>
            <a:endParaRPr/>
          </a:p>
          <a:p>
            <a:pPr indent="0" lvl="0" marL="0" marR="0" rtl="0" algn="ctr">
              <a:lnSpc>
                <a:spcPct val="90000"/>
              </a:lnSpc>
              <a:spcBef>
                <a:spcPts val="600"/>
              </a:spcBef>
              <a:spcAft>
                <a:spcPts val="0"/>
              </a:spcAft>
              <a:buNone/>
            </a:pPr>
            <a:r>
              <a:rPr lang="en-GB" sz="1600">
                <a:solidFill>
                  <a:srgbClr val="49600F"/>
                </a:solidFill>
                <a:latin typeface="Arial"/>
                <a:ea typeface="Arial"/>
                <a:cs typeface="Arial"/>
                <a:sym typeface="Arial"/>
              </a:rPr>
              <a:t>All 21 counties</a:t>
            </a:r>
            <a:br>
              <a:rPr lang="en-GB" sz="1600">
                <a:solidFill>
                  <a:srgbClr val="49600F"/>
                </a:solidFill>
                <a:latin typeface="Arial"/>
                <a:ea typeface="Arial"/>
                <a:cs typeface="Arial"/>
                <a:sym typeface="Arial"/>
              </a:rPr>
            </a:br>
            <a:r>
              <a:rPr lang="en-GB" sz="1600">
                <a:solidFill>
                  <a:srgbClr val="49600F"/>
                </a:solidFill>
                <a:latin typeface="Arial"/>
                <a:ea typeface="Arial"/>
                <a:cs typeface="Arial"/>
                <a:sym typeface="Arial"/>
              </a:rPr>
              <a:t>switched to either</a:t>
            </a:r>
            <a:br>
              <a:rPr lang="en-GB" sz="1600">
                <a:solidFill>
                  <a:srgbClr val="49600F"/>
                </a:solidFill>
                <a:latin typeface="Arial"/>
                <a:ea typeface="Arial"/>
                <a:cs typeface="Arial"/>
                <a:sym typeface="Arial"/>
              </a:rPr>
            </a:br>
            <a:r>
              <a:rPr i="1" lang="en-GB" sz="1600">
                <a:solidFill>
                  <a:srgbClr val="49600F"/>
                </a:solidFill>
                <a:latin typeface="Arial"/>
                <a:ea typeface="Arial"/>
                <a:cs typeface="Arial"/>
                <a:sym typeface="Arial"/>
              </a:rPr>
              <a:t>Synflorix </a:t>
            </a:r>
            <a:r>
              <a:rPr lang="en-GB" sz="1600">
                <a:solidFill>
                  <a:srgbClr val="49600F"/>
                </a:solidFill>
                <a:latin typeface="Arial"/>
                <a:ea typeface="Arial"/>
                <a:cs typeface="Arial"/>
                <a:sym typeface="Arial"/>
              </a:rPr>
              <a:t>or PCV13</a:t>
            </a:r>
            <a:endParaRPr/>
          </a:p>
        </p:txBody>
      </p:sp>
      <p:sp>
        <p:nvSpPr>
          <p:cNvPr id="771" name="Google Shape;771;p37"/>
          <p:cNvSpPr/>
          <p:nvPr/>
        </p:nvSpPr>
        <p:spPr>
          <a:xfrm>
            <a:off x="4666891" y="3886311"/>
            <a:ext cx="540000" cy="0"/>
          </a:xfrm>
          <a:custGeom>
            <a:rect b="b" l="l" r="r" t="t"/>
            <a:pathLst>
              <a:path extrusionOk="0" h="120000" w="629728">
                <a:moveTo>
                  <a:pt x="0" y="0"/>
                </a:moveTo>
                <a:lnTo>
                  <a:pt x="629728" y="0"/>
                </a:lnTo>
              </a:path>
            </a:pathLst>
          </a:custGeom>
          <a:noFill/>
          <a:ln cap="flat" cmpd="sng" w="76200">
            <a:solidFill>
              <a:schemeClr val="accent1"/>
            </a:solidFill>
            <a:prstDash val="solid"/>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2" name="Google Shape;772;p37"/>
          <p:cNvSpPr/>
          <p:nvPr/>
        </p:nvSpPr>
        <p:spPr>
          <a:xfrm flipH="1" rot="-5400000">
            <a:off x="11374055" y="592135"/>
            <a:ext cx="653134" cy="976406"/>
          </a:xfrm>
          <a:prstGeom prst="round2SameRect">
            <a:avLst>
              <a:gd fmla="val 50000" name="adj1"/>
              <a:gd fmla="val 0" name="adj2"/>
            </a:avLst>
          </a:prstGeom>
          <a:solidFill>
            <a:srgbClr val="FFFFFF">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773" name="Google Shape;773;p37"/>
          <p:cNvPicPr preferRelativeResize="0"/>
          <p:nvPr/>
        </p:nvPicPr>
        <p:blipFill rotWithShape="1">
          <a:blip r:embed="rId3">
            <a:alphaModFix/>
          </a:blip>
          <a:srcRect b="0" l="0" r="0" t="0"/>
          <a:stretch/>
        </p:blipFill>
        <p:spPr>
          <a:xfrm>
            <a:off x="11308542" y="852323"/>
            <a:ext cx="473304" cy="473304"/>
          </a:xfrm>
          <a:prstGeom prst="ellipse">
            <a:avLst/>
          </a:prstGeom>
          <a:noFill/>
          <a:ln cap="rnd" cmpd="sng" w="28575">
            <a:solidFill>
              <a:schemeClr val="lt1"/>
            </a:solidFill>
            <a:prstDash val="solid"/>
            <a:round/>
            <a:headEnd len="sm" w="sm" type="none"/>
            <a:tailEnd len="sm" w="sm" type="none"/>
          </a:ln>
          <a:effectLst>
            <a:outerShdw blurRad="139700" rotWithShape="0" algn="ctr">
              <a:srgbClr val="215B6B">
                <a:alpha val="40000"/>
              </a:srgbClr>
            </a:outerShdw>
          </a:effectLst>
        </p:spPr>
      </p:pic>
      <p:grpSp>
        <p:nvGrpSpPr>
          <p:cNvPr id="774" name="Google Shape;774;p37"/>
          <p:cNvGrpSpPr/>
          <p:nvPr/>
        </p:nvGrpSpPr>
        <p:grpSpPr>
          <a:xfrm>
            <a:off x="261938" y="1087796"/>
            <a:ext cx="933435" cy="112353"/>
            <a:chOff x="261938" y="1087796"/>
            <a:chExt cx="933435" cy="112353"/>
          </a:xfrm>
        </p:grpSpPr>
        <p:grpSp>
          <p:nvGrpSpPr>
            <p:cNvPr id="775" name="Google Shape;775;p37"/>
            <p:cNvGrpSpPr/>
            <p:nvPr/>
          </p:nvGrpSpPr>
          <p:grpSpPr>
            <a:xfrm>
              <a:off x="261938" y="1087796"/>
              <a:ext cx="769219" cy="112353"/>
              <a:chOff x="384140" y="1087797"/>
              <a:chExt cx="622096" cy="90864"/>
            </a:xfrm>
          </p:grpSpPr>
          <p:sp>
            <p:nvSpPr>
              <p:cNvPr id="776" name="Google Shape;776;p37"/>
              <p:cNvSpPr/>
              <p:nvPr/>
            </p:nvSpPr>
            <p:spPr>
              <a:xfrm>
                <a:off x="384140" y="1087797"/>
                <a:ext cx="90864" cy="90864"/>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7" name="Google Shape;777;p37"/>
              <p:cNvSpPr/>
              <p:nvPr/>
            </p:nvSpPr>
            <p:spPr>
              <a:xfrm>
                <a:off x="516948" y="1087797"/>
                <a:ext cx="90864" cy="90864"/>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8" name="Google Shape;778;p37"/>
              <p:cNvSpPr/>
              <p:nvPr/>
            </p:nvSpPr>
            <p:spPr>
              <a:xfrm>
                <a:off x="649756" y="1087797"/>
                <a:ext cx="90864" cy="90864"/>
              </a:xfrm>
              <a:prstGeom prst="rect">
                <a:avLst/>
              </a:prstGeom>
              <a:solidFill>
                <a:srgbClr val="EEF6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9" name="Google Shape;779;p37"/>
              <p:cNvSpPr/>
              <p:nvPr/>
            </p:nvSpPr>
            <p:spPr>
              <a:xfrm>
                <a:off x="782564" y="1087797"/>
                <a:ext cx="90864" cy="90864"/>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0" name="Google Shape;780;p37"/>
              <p:cNvSpPr/>
              <p:nvPr/>
            </p:nvSpPr>
            <p:spPr>
              <a:xfrm>
                <a:off x="915372" y="1087797"/>
                <a:ext cx="90864" cy="90864"/>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781" name="Google Shape;781;p37"/>
            <p:cNvSpPr/>
            <p:nvPr/>
          </p:nvSpPr>
          <p:spPr>
            <a:xfrm>
              <a:off x="1083020" y="1087796"/>
              <a:ext cx="112353" cy="112353"/>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782" name="Google Shape;782;p37"/>
          <p:cNvGrpSpPr/>
          <p:nvPr/>
        </p:nvGrpSpPr>
        <p:grpSpPr>
          <a:xfrm>
            <a:off x="10744200" y="1578540"/>
            <a:ext cx="1182688" cy="2727234"/>
            <a:chOff x="4689475" y="241300"/>
            <a:chExt cx="2822575" cy="6508751"/>
          </a:xfrm>
        </p:grpSpPr>
        <p:sp>
          <p:nvSpPr>
            <p:cNvPr id="783" name="Google Shape;783;p37"/>
            <p:cNvSpPr/>
            <p:nvPr/>
          </p:nvSpPr>
          <p:spPr>
            <a:xfrm>
              <a:off x="5413375" y="3805238"/>
              <a:ext cx="660400" cy="971550"/>
            </a:xfrm>
            <a:custGeom>
              <a:rect b="b" l="l" r="r" t="t"/>
              <a:pathLst>
                <a:path extrusionOk="0" h="2449" w="1661">
                  <a:moveTo>
                    <a:pt x="0" y="872"/>
                  </a:moveTo>
                  <a:lnTo>
                    <a:pt x="0" y="862"/>
                  </a:lnTo>
                  <a:lnTo>
                    <a:pt x="2" y="851"/>
                  </a:lnTo>
                  <a:lnTo>
                    <a:pt x="5" y="840"/>
                  </a:lnTo>
                  <a:lnTo>
                    <a:pt x="9" y="829"/>
                  </a:lnTo>
                  <a:lnTo>
                    <a:pt x="14" y="817"/>
                  </a:lnTo>
                  <a:lnTo>
                    <a:pt x="17" y="805"/>
                  </a:lnTo>
                  <a:lnTo>
                    <a:pt x="20" y="793"/>
                  </a:lnTo>
                  <a:lnTo>
                    <a:pt x="21" y="781"/>
                  </a:lnTo>
                  <a:lnTo>
                    <a:pt x="19" y="765"/>
                  </a:lnTo>
                  <a:lnTo>
                    <a:pt x="17" y="745"/>
                  </a:lnTo>
                  <a:lnTo>
                    <a:pt x="16" y="736"/>
                  </a:lnTo>
                  <a:lnTo>
                    <a:pt x="15" y="727"/>
                  </a:lnTo>
                  <a:lnTo>
                    <a:pt x="16" y="720"/>
                  </a:lnTo>
                  <a:lnTo>
                    <a:pt x="17" y="713"/>
                  </a:lnTo>
                  <a:lnTo>
                    <a:pt x="22" y="699"/>
                  </a:lnTo>
                  <a:lnTo>
                    <a:pt x="32" y="676"/>
                  </a:lnTo>
                  <a:lnTo>
                    <a:pt x="44" y="649"/>
                  </a:lnTo>
                  <a:lnTo>
                    <a:pt x="57" y="620"/>
                  </a:lnTo>
                  <a:lnTo>
                    <a:pt x="72" y="592"/>
                  </a:lnTo>
                  <a:lnTo>
                    <a:pt x="86" y="568"/>
                  </a:lnTo>
                  <a:lnTo>
                    <a:pt x="94" y="559"/>
                  </a:lnTo>
                  <a:lnTo>
                    <a:pt x="100" y="552"/>
                  </a:lnTo>
                  <a:lnTo>
                    <a:pt x="103" y="549"/>
                  </a:lnTo>
                  <a:lnTo>
                    <a:pt x="107" y="547"/>
                  </a:lnTo>
                  <a:lnTo>
                    <a:pt x="110" y="546"/>
                  </a:lnTo>
                  <a:lnTo>
                    <a:pt x="113" y="546"/>
                  </a:lnTo>
                  <a:lnTo>
                    <a:pt x="113" y="545"/>
                  </a:lnTo>
                  <a:lnTo>
                    <a:pt x="114" y="545"/>
                  </a:lnTo>
                  <a:lnTo>
                    <a:pt x="121" y="560"/>
                  </a:lnTo>
                  <a:lnTo>
                    <a:pt x="130" y="579"/>
                  </a:lnTo>
                  <a:lnTo>
                    <a:pt x="141" y="599"/>
                  </a:lnTo>
                  <a:lnTo>
                    <a:pt x="151" y="613"/>
                  </a:lnTo>
                  <a:lnTo>
                    <a:pt x="153" y="614"/>
                  </a:lnTo>
                  <a:lnTo>
                    <a:pt x="154" y="615"/>
                  </a:lnTo>
                  <a:lnTo>
                    <a:pt x="156" y="615"/>
                  </a:lnTo>
                  <a:lnTo>
                    <a:pt x="158" y="615"/>
                  </a:lnTo>
                  <a:lnTo>
                    <a:pt x="162" y="612"/>
                  </a:lnTo>
                  <a:lnTo>
                    <a:pt x="166" y="607"/>
                  </a:lnTo>
                  <a:lnTo>
                    <a:pt x="170" y="603"/>
                  </a:lnTo>
                  <a:lnTo>
                    <a:pt x="176" y="599"/>
                  </a:lnTo>
                  <a:lnTo>
                    <a:pt x="179" y="597"/>
                  </a:lnTo>
                  <a:lnTo>
                    <a:pt x="182" y="596"/>
                  </a:lnTo>
                  <a:lnTo>
                    <a:pt x="185" y="596"/>
                  </a:lnTo>
                  <a:lnTo>
                    <a:pt x="190" y="597"/>
                  </a:lnTo>
                  <a:lnTo>
                    <a:pt x="194" y="599"/>
                  </a:lnTo>
                  <a:lnTo>
                    <a:pt x="197" y="601"/>
                  </a:lnTo>
                  <a:lnTo>
                    <a:pt x="200" y="604"/>
                  </a:lnTo>
                  <a:lnTo>
                    <a:pt x="204" y="607"/>
                  </a:lnTo>
                  <a:lnTo>
                    <a:pt x="210" y="614"/>
                  </a:lnTo>
                  <a:lnTo>
                    <a:pt x="216" y="620"/>
                  </a:lnTo>
                  <a:lnTo>
                    <a:pt x="219" y="622"/>
                  </a:lnTo>
                  <a:lnTo>
                    <a:pt x="222" y="623"/>
                  </a:lnTo>
                  <a:lnTo>
                    <a:pt x="225" y="623"/>
                  </a:lnTo>
                  <a:lnTo>
                    <a:pt x="230" y="622"/>
                  </a:lnTo>
                  <a:lnTo>
                    <a:pt x="233" y="619"/>
                  </a:lnTo>
                  <a:lnTo>
                    <a:pt x="237" y="616"/>
                  </a:lnTo>
                  <a:lnTo>
                    <a:pt x="241" y="609"/>
                  </a:lnTo>
                  <a:lnTo>
                    <a:pt x="246" y="601"/>
                  </a:lnTo>
                  <a:lnTo>
                    <a:pt x="248" y="595"/>
                  </a:lnTo>
                  <a:lnTo>
                    <a:pt x="248" y="589"/>
                  </a:lnTo>
                  <a:lnTo>
                    <a:pt x="248" y="582"/>
                  </a:lnTo>
                  <a:lnTo>
                    <a:pt x="248" y="575"/>
                  </a:lnTo>
                  <a:lnTo>
                    <a:pt x="248" y="568"/>
                  </a:lnTo>
                  <a:lnTo>
                    <a:pt x="249" y="563"/>
                  </a:lnTo>
                  <a:lnTo>
                    <a:pt x="249" y="561"/>
                  </a:lnTo>
                  <a:lnTo>
                    <a:pt x="251" y="559"/>
                  </a:lnTo>
                  <a:lnTo>
                    <a:pt x="252" y="558"/>
                  </a:lnTo>
                  <a:lnTo>
                    <a:pt x="254" y="556"/>
                  </a:lnTo>
                  <a:lnTo>
                    <a:pt x="266" y="554"/>
                  </a:lnTo>
                  <a:lnTo>
                    <a:pt x="279" y="551"/>
                  </a:lnTo>
                  <a:lnTo>
                    <a:pt x="292" y="548"/>
                  </a:lnTo>
                  <a:lnTo>
                    <a:pt x="303" y="547"/>
                  </a:lnTo>
                  <a:lnTo>
                    <a:pt x="304" y="562"/>
                  </a:lnTo>
                  <a:lnTo>
                    <a:pt x="305" y="576"/>
                  </a:lnTo>
                  <a:lnTo>
                    <a:pt x="307" y="581"/>
                  </a:lnTo>
                  <a:lnTo>
                    <a:pt x="308" y="586"/>
                  </a:lnTo>
                  <a:lnTo>
                    <a:pt x="311" y="589"/>
                  </a:lnTo>
                  <a:lnTo>
                    <a:pt x="313" y="592"/>
                  </a:lnTo>
                  <a:lnTo>
                    <a:pt x="315" y="593"/>
                  </a:lnTo>
                  <a:lnTo>
                    <a:pt x="317" y="594"/>
                  </a:lnTo>
                  <a:lnTo>
                    <a:pt x="320" y="593"/>
                  </a:lnTo>
                  <a:lnTo>
                    <a:pt x="323" y="591"/>
                  </a:lnTo>
                  <a:lnTo>
                    <a:pt x="327" y="587"/>
                  </a:lnTo>
                  <a:lnTo>
                    <a:pt x="330" y="581"/>
                  </a:lnTo>
                  <a:lnTo>
                    <a:pt x="334" y="574"/>
                  </a:lnTo>
                  <a:lnTo>
                    <a:pt x="339" y="565"/>
                  </a:lnTo>
                  <a:lnTo>
                    <a:pt x="342" y="552"/>
                  </a:lnTo>
                  <a:lnTo>
                    <a:pt x="345" y="538"/>
                  </a:lnTo>
                  <a:lnTo>
                    <a:pt x="347" y="525"/>
                  </a:lnTo>
                  <a:lnTo>
                    <a:pt x="353" y="513"/>
                  </a:lnTo>
                  <a:lnTo>
                    <a:pt x="357" y="504"/>
                  </a:lnTo>
                  <a:lnTo>
                    <a:pt x="359" y="496"/>
                  </a:lnTo>
                  <a:lnTo>
                    <a:pt x="358" y="489"/>
                  </a:lnTo>
                  <a:lnTo>
                    <a:pt x="357" y="484"/>
                  </a:lnTo>
                  <a:lnTo>
                    <a:pt x="355" y="478"/>
                  </a:lnTo>
                  <a:lnTo>
                    <a:pt x="353" y="471"/>
                  </a:lnTo>
                  <a:lnTo>
                    <a:pt x="350" y="464"/>
                  </a:lnTo>
                  <a:lnTo>
                    <a:pt x="350" y="454"/>
                  </a:lnTo>
                  <a:lnTo>
                    <a:pt x="349" y="440"/>
                  </a:lnTo>
                  <a:lnTo>
                    <a:pt x="348" y="427"/>
                  </a:lnTo>
                  <a:lnTo>
                    <a:pt x="346" y="414"/>
                  </a:lnTo>
                  <a:lnTo>
                    <a:pt x="346" y="401"/>
                  </a:lnTo>
                  <a:lnTo>
                    <a:pt x="358" y="390"/>
                  </a:lnTo>
                  <a:lnTo>
                    <a:pt x="385" y="369"/>
                  </a:lnTo>
                  <a:lnTo>
                    <a:pt x="413" y="347"/>
                  </a:lnTo>
                  <a:lnTo>
                    <a:pt x="431" y="334"/>
                  </a:lnTo>
                  <a:lnTo>
                    <a:pt x="449" y="321"/>
                  </a:lnTo>
                  <a:lnTo>
                    <a:pt x="465" y="308"/>
                  </a:lnTo>
                  <a:lnTo>
                    <a:pt x="480" y="295"/>
                  </a:lnTo>
                  <a:lnTo>
                    <a:pt x="497" y="282"/>
                  </a:lnTo>
                  <a:lnTo>
                    <a:pt x="508" y="273"/>
                  </a:lnTo>
                  <a:lnTo>
                    <a:pt x="516" y="265"/>
                  </a:lnTo>
                  <a:lnTo>
                    <a:pt x="518" y="261"/>
                  </a:lnTo>
                  <a:lnTo>
                    <a:pt x="519" y="257"/>
                  </a:lnTo>
                  <a:lnTo>
                    <a:pt x="520" y="253"/>
                  </a:lnTo>
                  <a:lnTo>
                    <a:pt x="520" y="250"/>
                  </a:lnTo>
                  <a:lnTo>
                    <a:pt x="518" y="241"/>
                  </a:lnTo>
                  <a:lnTo>
                    <a:pt x="515" y="231"/>
                  </a:lnTo>
                  <a:lnTo>
                    <a:pt x="509" y="222"/>
                  </a:lnTo>
                  <a:lnTo>
                    <a:pt x="503" y="209"/>
                  </a:lnTo>
                  <a:lnTo>
                    <a:pt x="494" y="189"/>
                  </a:lnTo>
                  <a:lnTo>
                    <a:pt x="485" y="167"/>
                  </a:lnTo>
                  <a:lnTo>
                    <a:pt x="481" y="156"/>
                  </a:lnTo>
                  <a:lnTo>
                    <a:pt x="478" y="144"/>
                  </a:lnTo>
                  <a:lnTo>
                    <a:pt x="476" y="134"/>
                  </a:lnTo>
                  <a:lnTo>
                    <a:pt x="475" y="124"/>
                  </a:lnTo>
                  <a:lnTo>
                    <a:pt x="472" y="81"/>
                  </a:lnTo>
                  <a:lnTo>
                    <a:pt x="472" y="81"/>
                  </a:lnTo>
                  <a:lnTo>
                    <a:pt x="482" y="77"/>
                  </a:lnTo>
                  <a:lnTo>
                    <a:pt x="491" y="73"/>
                  </a:lnTo>
                  <a:lnTo>
                    <a:pt x="499" y="67"/>
                  </a:lnTo>
                  <a:lnTo>
                    <a:pt x="508" y="61"/>
                  </a:lnTo>
                  <a:lnTo>
                    <a:pt x="523" y="47"/>
                  </a:lnTo>
                  <a:lnTo>
                    <a:pt x="538" y="33"/>
                  </a:lnTo>
                  <a:lnTo>
                    <a:pt x="546" y="26"/>
                  </a:lnTo>
                  <a:lnTo>
                    <a:pt x="554" y="20"/>
                  </a:lnTo>
                  <a:lnTo>
                    <a:pt x="563" y="14"/>
                  </a:lnTo>
                  <a:lnTo>
                    <a:pt x="572" y="9"/>
                  </a:lnTo>
                  <a:lnTo>
                    <a:pt x="583" y="5"/>
                  </a:lnTo>
                  <a:lnTo>
                    <a:pt x="593" y="2"/>
                  </a:lnTo>
                  <a:lnTo>
                    <a:pt x="605" y="0"/>
                  </a:lnTo>
                  <a:lnTo>
                    <a:pt x="618" y="0"/>
                  </a:lnTo>
                  <a:lnTo>
                    <a:pt x="631" y="1"/>
                  </a:lnTo>
                  <a:lnTo>
                    <a:pt x="644" y="3"/>
                  </a:lnTo>
                  <a:lnTo>
                    <a:pt x="656" y="8"/>
                  </a:lnTo>
                  <a:lnTo>
                    <a:pt x="668" y="12"/>
                  </a:lnTo>
                  <a:lnTo>
                    <a:pt x="690" y="24"/>
                  </a:lnTo>
                  <a:lnTo>
                    <a:pt x="713" y="36"/>
                  </a:lnTo>
                  <a:lnTo>
                    <a:pt x="837" y="97"/>
                  </a:lnTo>
                  <a:lnTo>
                    <a:pt x="848" y="105"/>
                  </a:lnTo>
                  <a:lnTo>
                    <a:pt x="859" y="111"/>
                  </a:lnTo>
                  <a:lnTo>
                    <a:pt x="870" y="117"/>
                  </a:lnTo>
                  <a:lnTo>
                    <a:pt x="881" y="121"/>
                  </a:lnTo>
                  <a:lnTo>
                    <a:pt x="892" y="126"/>
                  </a:lnTo>
                  <a:lnTo>
                    <a:pt x="904" y="129"/>
                  </a:lnTo>
                  <a:lnTo>
                    <a:pt x="917" y="131"/>
                  </a:lnTo>
                  <a:lnTo>
                    <a:pt x="930" y="133"/>
                  </a:lnTo>
                  <a:lnTo>
                    <a:pt x="955" y="136"/>
                  </a:lnTo>
                  <a:lnTo>
                    <a:pt x="982" y="137"/>
                  </a:lnTo>
                  <a:lnTo>
                    <a:pt x="1009" y="137"/>
                  </a:lnTo>
                  <a:lnTo>
                    <a:pt x="1037" y="137"/>
                  </a:lnTo>
                  <a:lnTo>
                    <a:pt x="1065" y="136"/>
                  </a:lnTo>
                  <a:lnTo>
                    <a:pt x="1093" y="135"/>
                  </a:lnTo>
                  <a:lnTo>
                    <a:pt x="1121" y="135"/>
                  </a:lnTo>
                  <a:lnTo>
                    <a:pt x="1148" y="136"/>
                  </a:lnTo>
                  <a:lnTo>
                    <a:pt x="1175" y="140"/>
                  </a:lnTo>
                  <a:lnTo>
                    <a:pt x="1202" y="144"/>
                  </a:lnTo>
                  <a:lnTo>
                    <a:pt x="1215" y="147"/>
                  </a:lnTo>
                  <a:lnTo>
                    <a:pt x="1228" y="151"/>
                  </a:lnTo>
                  <a:lnTo>
                    <a:pt x="1241" y="156"/>
                  </a:lnTo>
                  <a:lnTo>
                    <a:pt x="1253" y="161"/>
                  </a:lnTo>
                  <a:lnTo>
                    <a:pt x="1275" y="172"/>
                  </a:lnTo>
                  <a:lnTo>
                    <a:pt x="1296" y="184"/>
                  </a:lnTo>
                  <a:lnTo>
                    <a:pt x="1316" y="197"/>
                  </a:lnTo>
                  <a:lnTo>
                    <a:pt x="1337" y="209"/>
                  </a:lnTo>
                  <a:lnTo>
                    <a:pt x="1348" y="214"/>
                  </a:lnTo>
                  <a:lnTo>
                    <a:pt x="1359" y="218"/>
                  </a:lnTo>
                  <a:lnTo>
                    <a:pt x="1369" y="224"/>
                  </a:lnTo>
                  <a:lnTo>
                    <a:pt x="1380" y="227"/>
                  </a:lnTo>
                  <a:lnTo>
                    <a:pt x="1392" y="230"/>
                  </a:lnTo>
                  <a:lnTo>
                    <a:pt x="1404" y="231"/>
                  </a:lnTo>
                  <a:lnTo>
                    <a:pt x="1417" y="232"/>
                  </a:lnTo>
                  <a:lnTo>
                    <a:pt x="1430" y="232"/>
                  </a:lnTo>
                  <a:lnTo>
                    <a:pt x="1456" y="231"/>
                  </a:lnTo>
                  <a:lnTo>
                    <a:pt x="1484" y="231"/>
                  </a:lnTo>
                  <a:lnTo>
                    <a:pt x="1511" y="232"/>
                  </a:lnTo>
                  <a:lnTo>
                    <a:pt x="1540" y="235"/>
                  </a:lnTo>
                  <a:lnTo>
                    <a:pt x="1568" y="237"/>
                  </a:lnTo>
                  <a:lnTo>
                    <a:pt x="1596" y="241"/>
                  </a:lnTo>
                  <a:lnTo>
                    <a:pt x="1623" y="246"/>
                  </a:lnTo>
                  <a:lnTo>
                    <a:pt x="1649" y="253"/>
                  </a:lnTo>
                  <a:lnTo>
                    <a:pt x="1649" y="253"/>
                  </a:lnTo>
                  <a:lnTo>
                    <a:pt x="1621" y="358"/>
                  </a:lnTo>
                  <a:lnTo>
                    <a:pt x="1619" y="369"/>
                  </a:lnTo>
                  <a:lnTo>
                    <a:pt x="1615" y="378"/>
                  </a:lnTo>
                  <a:lnTo>
                    <a:pt x="1612" y="387"/>
                  </a:lnTo>
                  <a:lnTo>
                    <a:pt x="1608" y="397"/>
                  </a:lnTo>
                  <a:lnTo>
                    <a:pt x="1599" y="414"/>
                  </a:lnTo>
                  <a:lnTo>
                    <a:pt x="1591" y="430"/>
                  </a:lnTo>
                  <a:lnTo>
                    <a:pt x="1582" y="447"/>
                  </a:lnTo>
                  <a:lnTo>
                    <a:pt x="1574" y="465"/>
                  </a:lnTo>
                  <a:lnTo>
                    <a:pt x="1572" y="474"/>
                  </a:lnTo>
                  <a:lnTo>
                    <a:pt x="1570" y="484"/>
                  </a:lnTo>
                  <a:lnTo>
                    <a:pt x="1568" y="494"/>
                  </a:lnTo>
                  <a:lnTo>
                    <a:pt x="1568" y="504"/>
                  </a:lnTo>
                  <a:lnTo>
                    <a:pt x="1569" y="521"/>
                  </a:lnTo>
                  <a:lnTo>
                    <a:pt x="1572" y="536"/>
                  </a:lnTo>
                  <a:lnTo>
                    <a:pt x="1577" y="551"/>
                  </a:lnTo>
                  <a:lnTo>
                    <a:pt x="1582" y="565"/>
                  </a:lnTo>
                  <a:lnTo>
                    <a:pt x="1587" y="579"/>
                  </a:lnTo>
                  <a:lnTo>
                    <a:pt x="1593" y="593"/>
                  </a:lnTo>
                  <a:lnTo>
                    <a:pt x="1596" y="607"/>
                  </a:lnTo>
                  <a:lnTo>
                    <a:pt x="1598" y="622"/>
                  </a:lnTo>
                  <a:lnTo>
                    <a:pt x="1597" y="645"/>
                  </a:lnTo>
                  <a:lnTo>
                    <a:pt x="1596" y="668"/>
                  </a:lnTo>
                  <a:lnTo>
                    <a:pt x="1597" y="678"/>
                  </a:lnTo>
                  <a:lnTo>
                    <a:pt x="1600" y="689"/>
                  </a:lnTo>
                  <a:lnTo>
                    <a:pt x="1603" y="695"/>
                  </a:lnTo>
                  <a:lnTo>
                    <a:pt x="1605" y="699"/>
                  </a:lnTo>
                  <a:lnTo>
                    <a:pt x="1609" y="704"/>
                  </a:lnTo>
                  <a:lnTo>
                    <a:pt x="1613" y="709"/>
                  </a:lnTo>
                  <a:lnTo>
                    <a:pt x="1621" y="715"/>
                  </a:lnTo>
                  <a:lnTo>
                    <a:pt x="1628" y="721"/>
                  </a:lnTo>
                  <a:lnTo>
                    <a:pt x="1635" y="725"/>
                  </a:lnTo>
                  <a:lnTo>
                    <a:pt x="1641" y="728"/>
                  </a:lnTo>
                  <a:lnTo>
                    <a:pt x="1651" y="732"/>
                  </a:lnTo>
                  <a:lnTo>
                    <a:pt x="1658" y="737"/>
                  </a:lnTo>
                  <a:lnTo>
                    <a:pt x="1659" y="739"/>
                  </a:lnTo>
                  <a:lnTo>
                    <a:pt x="1661" y="741"/>
                  </a:lnTo>
                  <a:lnTo>
                    <a:pt x="1661" y="744"/>
                  </a:lnTo>
                  <a:lnTo>
                    <a:pt x="1660" y="750"/>
                  </a:lnTo>
                  <a:lnTo>
                    <a:pt x="1656" y="763"/>
                  </a:lnTo>
                  <a:lnTo>
                    <a:pt x="1650" y="783"/>
                  </a:lnTo>
                  <a:lnTo>
                    <a:pt x="1647" y="796"/>
                  </a:lnTo>
                  <a:lnTo>
                    <a:pt x="1642" y="817"/>
                  </a:lnTo>
                  <a:lnTo>
                    <a:pt x="1640" y="826"/>
                  </a:lnTo>
                  <a:lnTo>
                    <a:pt x="1638" y="836"/>
                  </a:lnTo>
                  <a:lnTo>
                    <a:pt x="1636" y="843"/>
                  </a:lnTo>
                  <a:lnTo>
                    <a:pt x="1633" y="845"/>
                  </a:lnTo>
                  <a:lnTo>
                    <a:pt x="1595" y="793"/>
                  </a:lnTo>
                  <a:lnTo>
                    <a:pt x="1591" y="789"/>
                  </a:lnTo>
                  <a:lnTo>
                    <a:pt x="1587" y="784"/>
                  </a:lnTo>
                  <a:lnTo>
                    <a:pt x="1583" y="782"/>
                  </a:lnTo>
                  <a:lnTo>
                    <a:pt x="1580" y="780"/>
                  </a:lnTo>
                  <a:lnTo>
                    <a:pt x="1572" y="777"/>
                  </a:lnTo>
                  <a:lnTo>
                    <a:pt x="1565" y="774"/>
                  </a:lnTo>
                  <a:lnTo>
                    <a:pt x="1558" y="771"/>
                  </a:lnTo>
                  <a:lnTo>
                    <a:pt x="1551" y="768"/>
                  </a:lnTo>
                  <a:lnTo>
                    <a:pt x="1547" y="766"/>
                  </a:lnTo>
                  <a:lnTo>
                    <a:pt x="1544" y="763"/>
                  </a:lnTo>
                  <a:lnTo>
                    <a:pt x="1540" y="758"/>
                  </a:lnTo>
                  <a:lnTo>
                    <a:pt x="1537" y="753"/>
                  </a:lnTo>
                  <a:lnTo>
                    <a:pt x="1531" y="740"/>
                  </a:lnTo>
                  <a:lnTo>
                    <a:pt x="1529" y="729"/>
                  </a:lnTo>
                  <a:lnTo>
                    <a:pt x="1528" y="727"/>
                  </a:lnTo>
                  <a:lnTo>
                    <a:pt x="1527" y="726"/>
                  </a:lnTo>
                  <a:lnTo>
                    <a:pt x="1526" y="725"/>
                  </a:lnTo>
                  <a:lnTo>
                    <a:pt x="1524" y="724"/>
                  </a:lnTo>
                  <a:lnTo>
                    <a:pt x="1518" y="725"/>
                  </a:lnTo>
                  <a:lnTo>
                    <a:pt x="1510" y="727"/>
                  </a:lnTo>
                  <a:lnTo>
                    <a:pt x="1498" y="731"/>
                  </a:lnTo>
                  <a:lnTo>
                    <a:pt x="1490" y="735"/>
                  </a:lnTo>
                  <a:lnTo>
                    <a:pt x="1484" y="738"/>
                  </a:lnTo>
                  <a:lnTo>
                    <a:pt x="1481" y="741"/>
                  </a:lnTo>
                  <a:lnTo>
                    <a:pt x="1479" y="743"/>
                  </a:lnTo>
                  <a:lnTo>
                    <a:pt x="1479" y="745"/>
                  </a:lnTo>
                  <a:lnTo>
                    <a:pt x="1479" y="749"/>
                  </a:lnTo>
                  <a:lnTo>
                    <a:pt x="1481" y="751"/>
                  </a:lnTo>
                  <a:lnTo>
                    <a:pt x="1484" y="758"/>
                  </a:lnTo>
                  <a:lnTo>
                    <a:pt x="1488" y="768"/>
                  </a:lnTo>
                  <a:lnTo>
                    <a:pt x="1497" y="784"/>
                  </a:lnTo>
                  <a:lnTo>
                    <a:pt x="1503" y="803"/>
                  </a:lnTo>
                  <a:lnTo>
                    <a:pt x="1506" y="811"/>
                  </a:lnTo>
                  <a:lnTo>
                    <a:pt x="1508" y="820"/>
                  </a:lnTo>
                  <a:lnTo>
                    <a:pt x="1508" y="824"/>
                  </a:lnTo>
                  <a:lnTo>
                    <a:pt x="1508" y="828"/>
                  </a:lnTo>
                  <a:lnTo>
                    <a:pt x="1506" y="831"/>
                  </a:lnTo>
                  <a:lnTo>
                    <a:pt x="1504" y="833"/>
                  </a:lnTo>
                  <a:lnTo>
                    <a:pt x="1492" y="845"/>
                  </a:lnTo>
                  <a:lnTo>
                    <a:pt x="1481" y="855"/>
                  </a:lnTo>
                  <a:lnTo>
                    <a:pt x="1474" y="859"/>
                  </a:lnTo>
                  <a:lnTo>
                    <a:pt x="1469" y="864"/>
                  </a:lnTo>
                  <a:lnTo>
                    <a:pt x="1462" y="871"/>
                  </a:lnTo>
                  <a:lnTo>
                    <a:pt x="1458" y="877"/>
                  </a:lnTo>
                  <a:lnTo>
                    <a:pt x="1450" y="896"/>
                  </a:lnTo>
                  <a:lnTo>
                    <a:pt x="1447" y="912"/>
                  </a:lnTo>
                  <a:lnTo>
                    <a:pt x="1446" y="919"/>
                  </a:lnTo>
                  <a:lnTo>
                    <a:pt x="1446" y="926"/>
                  </a:lnTo>
                  <a:lnTo>
                    <a:pt x="1446" y="932"/>
                  </a:lnTo>
                  <a:lnTo>
                    <a:pt x="1446" y="939"/>
                  </a:lnTo>
                  <a:lnTo>
                    <a:pt x="1449" y="952"/>
                  </a:lnTo>
                  <a:lnTo>
                    <a:pt x="1455" y="965"/>
                  </a:lnTo>
                  <a:lnTo>
                    <a:pt x="1460" y="980"/>
                  </a:lnTo>
                  <a:lnTo>
                    <a:pt x="1468" y="996"/>
                  </a:lnTo>
                  <a:lnTo>
                    <a:pt x="1473" y="1007"/>
                  </a:lnTo>
                  <a:lnTo>
                    <a:pt x="1475" y="1017"/>
                  </a:lnTo>
                  <a:lnTo>
                    <a:pt x="1477" y="1026"/>
                  </a:lnTo>
                  <a:lnTo>
                    <a:pt x="1477" y="1036"/>
                  </a:lnTo>
                  <a:lnTo>
                    <a:pt x="1475" y="1045"/>
                  </a:lnTo>
                  <a:lnTo>
                    <a:pt x="1471" y="1053"/>
                  </a:lnTo>
                  <a:lnTo>
                    <a:pt x="1465" y="1062"/>
                  </a:lnTo>
                  <a:lnTo>
                    <a:pt x="1458" y="1072"/>
                  </a:lnTo>
                  <a:lnTo>
                    <a:pt x="1455" y="1077"/>
                  </a:lnTo>
                  <a:lnTo>
                    <a:pt x="1451" y="1081"/>
                  </a:lnTo>
                  <a:lnTo>
                    <a:pt x="1449" y="1087"/>
                  </a:lnTo>
                  <a:lnTo>
                    <a:pt x="1447" y="1092"/>
                  </a:lnTo>
                  <a:lnTo>
                    <a:pt x="1447" y="1098"/>
                  </a:lnTo>
                  <a:lnTo>
                    <a:pt x="1447" y="1103"/>
                  </a:lnTo>
                  <a:lnTo>
                    <a:pt x="1447" y="1108"/>
                  </a:lnTo>
                  <a:lnTo>
                    <a:pt x="1448" y="1114"/>
                  </a:lnTo>
                  <a:lnTo>
                    <a:pt x="1452" y="1125"/>
                  </a:lnTo>
                  <a:lnTo>
                    <a:pt x="1458" y="1135"/>
                  </a:lnTo>
                  <a:lnTo>
                    <a:pt x="1465" y="1145"/>
                  </a:lnTo>
                  <a:lnTo>
                    <a:pt x="1473" y="1156"/>
                  </a:lnTo>
                  <a:lnTo>
                    <a:pt x="1490" y="1174"/>
                  </a:lnTo>
                  <a:lnTo>
                    <a:pt x="1505" y="1190"/>
                  </a:lnTo>
                  <a:lnTo>
                    <a:pt x="1511" y="1198"/>
                  </a:lnTo>
                  <a:lnTo>
                    <a:pt x="1515" y="1203"/>
                  </a:lnTo>
                  <a:lnTo>
                    <a:pt x="1516" y="1207"/>
                  </a:lnTo>
                  <a:lnTo>
                    <a:pt x="1516" y="1209"/>
                  </a:lnTo>
                  <a:lnTo>
                    <a:pt x="1516" y="1211"/>
                  </a:lnTo>
                  <a:lnTo>
                    <a:pt x="1516" y="1213"/>
                  </a:lnTo>
                  <a:lnTo>
                    <a:pt x="1512" y="1217"/>
                  </a:lnTo>
                  <a:lnTo>
                    <a:pt x="1508" y="1221"/>
                  </a:lnTo>
                  <a:lnTo>
                    <a:pt x="1502" y="1223"/>
                  </a:lnTo>
                  <a:lnTo>
                    <a:pt x="1497" y="1225"/>
                  </a:lnTo>
                  <a:lnTo>
                    <a:pt x="1491" y="1227"/>
                  </a:lnTo>
                  <a:lnTo>
                    <a:pt x="1486" y="1231"/>
                  </a:lnTo>
                  <a:lnTo>
                    <a:pt x="1482" y="1236"/>
                  </a:lnTo>
                  <a:lnTo>
                    <a:pt x="1478" y="1243"/>
                  </a:lnTo>
                  <a:lnTo>
                    <a:pt x="1475" y="1254"/>
                  </a:lnTo>
                  <a:lnTo>
                    <a:pt x="1473" y="1266"/>
                  </a:lnTo>
                  <a:lnTo>
                    <a:pt x="1472" y="1278"/>
                  </a:lnTo>
                  <a:lnTo>
                    <a:pt x="1472" y="1290"/>
                  </a:lnTo>
                  <a:lnTo>
                    <a:pt x="1473" y="1312"/>
                  </a:lnTo>
                  <a:lnTo>
                    <a:pt x="1476" y="1335"/>
                  </a:lnTo>
                  <a:lnTo>
                    <a:pt x="1479" y="1358"/>
                  </a:lnTo>
                  <a:lnTo>
                    <a:pt x="1482" y="1382"/>
                  </a:lnTo>
                  <a:lnTo>
                    <a:pt x="1483" y="1393"/>
                  </a:lnTo>
                  <a:lnTo>
                    <a:pt x="1483" y="1405"/>
                  </a:lnTo>
                  <a:lnTo>
                    <a:pt x="1482" y="1417"/>
                  </a:lnTo>
                  <a:lnTo>
                    <a:pt x="1481" y="1429"/>
                  </a:lnTo>
                  <a:lnTo>
                    <a:pt x="1481" y="1454"/>
                  </a:lnTo>
                  <a:lnTo>
                    <a:pt x="1482" y="1477"/>
                  </a:lnTo>
                  <a:lnTo>
                    <a:pt x="1483" y="1487"/>
                  </a:lnTo>
                  <a:lnTo>
                    <a:pt x="1484" y="1499"/>
                  </a:lnTo>
                  <a:lnTo>
                    <a:pt x="1486" y="1511"/>
                  </a:lnTo>
                  <a:lnTo>
                    <a:pt x="1489" y="1523"/>
                  </a:lnTo>
                  <a:lnTo>
                    <a:pt x="1490" y="1528"/>
                  </a:lnTo>
                  <a:lnTo>
                    <a:pt x="1491" y="1534"/>
                  </a:lnTo>
                  <a:lnTo>
                    <a:pt x="1491" y="1538"/>
                  </a:lnTo>
                  <a:lnTo>
                    <a:pt x="1490" y="1542"/>
                  </a:lnTo>
                  <a:lnTo>
                    <a:pt x="1487" y="1549"/>
                  </a:lnTo>
                  <a:lnTo>
                    <a:pt x="1483" y="1554"/>
                  </a:lnTo>
                  <a:lnTo>
                    <a:pt x="1477" y="1559"/>
                  </a:lnTo>
                  <a:lnTo>
                    <a:pt x="1472" y="1563"/>
                  </a:lnTo>
                  <a:lnTo>
                    <a:pt x="1470" y="1566"/>
                  </a:lnTo>
                  <a:lnTo>
                    <a:pt x="1468" y="1569"/>
                  </a:lnTo>
                  <a:lnTo>
                    <a:pt x="1467" y="1573"/>
                  </a:lnTo>
                  <a:lnTo>
                    <a:pt x="1465" y="1577"/>
                  </a:lnTo>
                  <a:lnTo>
                    <a:pt x="1463" y="1588"/>
                  </a:lnTo>
                  <a:lnTo>
                    <a:pt x="1463" y="1596"/>
                  </a:lnTo>
                  <a:lnTo>
                    <a:pt x="1464" y="1606"/>
                  </a:lnTo>
                  <a:lnTo>
                    <a:pt x="1465" y="1614"/>
                  </a:lnTo>
                  <a:lnTo>
                    <a:pt x="1469" y="1621"/>
                  </a:lnTo>
                  <a:lnTo>
                    <a:pt x="1473" y="1628"/>
                  </a:lnTo>
                  <a:lnTo>
                    <a:pt x="1477" y="1634"/>
                  </a:lnTo>
                  <a:lnTo>
                    <a:pt x="1482" y="1640"/>
                  </a:lnTo>
                  <a:lnTo>
                    <a:pt x="1493" y="1652"/>
                  </a:lnTo>
                  <a:lnTo>
                    <a:pt x="1505" y="1662"/>
                  </a:lnTo>
                  <a:lnTo>
                    <a:pt x="1511" y="1669"/>
                  </a:lnTo>
                  <a:lnTo>
                    <a:pt x="1516" y="1675"/>
                  </a:lnTo>
                  <a:lnTo>
                    <a:pt x="1522" y="1682"/>
                  </a:lnTo>
                  <a:lnTo>
                    <a:pt x="1526" y="1689"/>
                  </a:lnTo>
                  <a:lnTo>
                    <a:pt x="1528" y="1695"/>
                  </a:lnTo>
                  <a:lnTo>
                    <a:pt x="1529" y="1701"/>
                  </a:lnTo>
                  <a:lnTo>
                    <a:pt x="1530" y="1707"/>
                  </a:lnTo>
                  <a:lnTo>
                    <a:pt x="1530" y="1712"/>
                  </a:lnTo>
                  <a:lnTo>
                    <a:pt x="1528" y="1723"/>
                  </a:lnTo>
                  <a:lnTo>
                    <a:pt x="1525" y="1734"/>
                  </a:lnTo>
                  <a:lnTo>
                    <a:pt x="1522" y="1744"/>
                  </a:lnTo>
                  <a:lnTo>
                    <a:pt x="1517" y="1755"/>
                  </a:lnTo>
                  <a:lnTo>
                    <a:pt x="1516" y="1761"/>
                  </a:lnTo>
                  <a:lnTo>
                    <a:pt x="1516" y="1766"/>
                  </a:lnTo>
                  <a:lnTo>
                    <a:pt x="1515" y="1771"/>
                  </a:lnTo>
                  <a:lnTo>
                    <a:pt x="1516" y="1777"/>
                  </a:lnTo>
                  <a:lnTo>
                    <a:pt x="1518" y="1790"/>
                  </a:lnTo>
                  <a:lnTo>
                    <a:pt x="1523" y="1803"/>
                  </a:lnTo>
                  <a:lnTo>
                    <a:pt x="1525" y="1809"/>
                  </a:lnTo>
                  <a:lnTo>
                    <a:pt x="1526" y="1816"/>
                  </a:lnTo>
                  <a:lnTo>
                    <a:pt x="1527" y="1822"/>
                  </a:lnTo>
                  <a:lnTo>
                    <a:pt x="1526" y="1830"/>
                  </a:lnTo>
                  <a:lnTo>
                    <a:pt x="1524" y="1837"/>
                  </a:lnTo>
                  <a:lnTo>
                    <a:pt x="1520" y="1845"/>
                  </a:lnTo>
                  <a:lnTo>
                    <a:pt x="1515" y="1851"/>
                  </a:lnTo>
                  <a:lnTo>
                    <a:pt x="1509" y="1857"/>
                  </a:lnTo>
                  <a:lnTo>
                    <a:pt x="1503" y="1862"/>
                  </a:lnTo>
                  <a:lnTo>
                    <a:pt x="1497" y="1868"/>
                  </a:lnTo>
                  <a:lnTo>
                    <a:pt x="1491" y="1873"/>
                  </a:lnTo>
                  <a:lnTo>
                    <a:pt x="1487" y="1879"/>
                  </a:lnTo>
                  <a:lnTo>
                    <a:pt x="1488" y="1881"/>
                  </a:lnTo>
                  <a:lnTo>
                    <a:pt x="1488" y="1882"/>
                  </a:lnTo>
                  <a:lnTo>
                    <a:pt x="1500" y="1885"/>
                  </a:lnTo>
                  <a:lnTo>
                    <a:pt x="1514" y="1889"/>
                  </a:lnTo>
                  <a:lnTo>
                    <a:pt x="1528" y="1893"/>
                  </a:lnTo>
                  <a:lnTo>
                    <a:pt x="1542" y="1899"/>
                  </a:lnTo>
                  <a:lnTo>
                    <a:pt x="1555" y="1905"/>
                  </a:lnTo>
                  <a:lnTo>
                    <a:pt x="1567" y="1914"/>
                  </a:lnTo>
                  <a:lnTo>
                    <a:pt x="1571" y="1918"/>
                  </a:lnTo>
                  <a:lnTo>
                    <a:pt x="1577" y="1924"/>
                  </a:lnTo>
                  <a:lnTo>
                    <a:pt x="1580" y="1929"/>
                  </a:lnTo>
                  <a:lnTo>
                    <a:pt x="1583" y="1936"/>
                  </a:lnTo>
                  <a:lnTo>
                    <a:pt x="1586" y="1942"/>
                  </a:lnTo>
                  <a:lnTo>
                    <a:pt x="1591" y="1947"/>
                  </a:lnTo>
                  <a:lnTo>
                    <a:pt x="1591" y="1947"/>
                  </a:lnTo>
                  <a:lnTo>
                    <a:pt x="1558" y="2047"/>
                  </a:lnTo>
                  <a:lnTo>
                    <a:pt x="1558" y="2062"/>
                  </a:lnTo>
                  <a:lnTo>
                    <a:pt x="1557" y="2076"/>
                  </a:lnTo>
                  <a:lnTo>
                    <a:pt x="1555" y="2089"/>
                  </a:lnTo>
                  <a:lnTo>
                    <a:pt x="1553" y="2102"/>
                  </a:lnTo>
                  <a:lnTo>
                    <a:pt x="1546" y="2129"/>
                  </a:lnTo>
                  <a:lnTo>
                    <a:pt x="1539" y="2156"/>
                  </a:lnTo>
                  <a:lnTo>
                    <a:pt x="1537" y="2161"/>
                  </a:lnTo>
                  <a:lnTo>
                    <a:pt x="1533" y="2167"/>
                  </a:lnTo>
                  <a:lnTo>
                    <a:pt x="1530" y="2171"/>
                  </a:lnTo>
                  <a:lnTo>
                    <a:pt x="1526" y="2175"/>
                  </a:lnTo>
                  <a:lnTo>
                    <a:pt x="1516" y="2183"/>
                  </a:lnTo>
                  <a:lnTo>
                    <a:pt x="1506" y="2190"/>
                  </a:lnTo>
                  <a:lnTo>
                    <a:pt x="1497" y="2197"/>
                  </a:lnTo>
                  <a:lnTo>
                    <a:pt x="1489" y="2202"/>
                  </a:lnTo>
                  <a:lnTo>
                    <a:pt x="1486" y="2206"/>
                  </a:lnTo>
                  <a:lnTo>
                    <a:pt x="1484" y="2209"/>
                  </a:lnTo>
                  <a:lnTo>
                    <a:pt x="1483" y="2212"/>
                  </a:lnTo>
                  <a:lnTo>
                    <a:pt x="1482" y="2215"/>
                  </a:lnTo>
                  <a:lnTo>
                    <a:pt x="1483" y="2233"/>
                  </a:lnTo>
                  <a:lnTo>
                    <a:pt x="1484" y="2249"/>
                  </a:lnTo>
                  <a:lnTo>
                    <a:pt x="1485" y="2265"/>
                  </a:lnTo>
                  <a:lnTo>
                    <a:pt x="1486" y="2281"/>
                  </a:lnTo>
                  <a:lnTo>
                    <a:pt x="1484" y="2289"/>
                  </a:lnTo>
                  <a:lnTo>
                    <a:pt x="1481" y="2297"/>
                  </a:lnTo>
                  <a:lnTo>
                    <a:pt x="1475" y="2305"/>
                  </a:lnTo>
                  <a:lnTo>
                    <a:pt x="1470" y="2313"/>
                  </a:lnTo>
                  <a:lnTo>
                    <a:pt x="1456" y="2329"/>
                  </a:lnTo>
                  <a:lnTo>
                    <a:pt x="1445" y="2341"/>
                  </a:lnTo>
                  <a:lnTo>
                    <a:pt x="1440" y="2347"/>
                  </a:lnTo>
                  <a:lnTo>
                    <a:pt x="1435" y="2351"/>
                  </a:lnTo>
                  <a:lnTo>
                    <a:pt x="1430" y="2355"/>
                  </a:lnTo>
                  <a:lnTo>
                    <a:pt x="1424" y="2358"/>
                  </a:lnTo>
                  <a:lnTo>
                    <a:pt x="1419" y="2359"/>
                  </a:lnTo>
                  <a:lnTo>
                    <a:pt x="1415" y="2359"/>
                  </a:lnTo>
                  <a:lnTo>
                    <a:pt x="1409" y="2359"/>
                  </a:lnTo>
                  <a:lnTo>
                    <a:pt x="1404" y="2358"/>
                  </a:lnTo>
                  <a:lnTo>
                    <a:pt x="1382" y="2349"/>
                  </a:lnTo>
                  <a:lnTo>
                    <a:pt x="1359" y="2336"/>
                  </a:lnTo>
                  <a:lnTo>
                    <a:pt x="1351" y="2334"/>
                  </a:lnTo>
                  <a:lnTo>
                    <a:pt x="1346" y="2333"/>
                  </a:lnTo>
                  <a:lnTo>
                    <a:pt x="1341" y="2334"/>
                  </a:lnTo>
                  <a:lnTo>
                    <a:pt x="1337" y="2337"/>
                  </a:lnTo>
                  <a:lnTo>
                    <a:pt x="1335" y="2342"/>
                  </a:lnTo>
                  <a:lnTo>
                    <a:pt x="1334" y="2347"/>
                  </a:lnTo>
                  <a:lnTo>
                    <a:pt x="1333" y="2354"/>
                  </a:lnTo>
                  <a:lnTo>
                    <a:pt x="1332" y="2361"/>
                  </a:lnTo>
                  <a:lnTo>
                    <a:pt x="1332" y="2376"/>
                  </a:lnTo>
                  <a:lnTo>
                    <a:pt x="1329" y="2392"/>
                  </a:lnTo>
                  <a:lnTo>
                    <a:pt x="1328" y="2400"/>
                  </a:lnTo>
                  <a:lnTo>
                    <a:pt x="1326" y="2406"/>
                  </a:lnTo>
                  <a:lnTo>
                    <a:pt x="1323" y="2412"/>
                  </a:lnTo>
                  <a:lnTo>
                    <a:pt x="1319" y="2416"/>
                  </a:lnTo>
                  <a:lnTo>
                    <a:pt x="1315" y="2418"/>
                  </a:lnTo>
                  <a:lnTo>
                    <a:pt x="1312" y="2419"/>
                  </a:lnTo>
                  <a:lnTo>
                    <a:pt x="1308" y="2421"/>
                  </a:lnTo>
                  <a:lnTo>
                    <a:pt x="1304" y="2421"/>
                  </a:lnTo>
                  <a:lnTo>
                    <a:pt x="1295" y="2421"/>
                  </a:lnTo>
                  <a:lnTo>
                    <a:pt x="1286" y="2421"/>
                  </a:lnTo>
                  <a:lnTo>
                    <a:pt x="1282" y="2422"/>
                  </a:lnTo>
                  <a:lnTo>
                    <a:pt x="1278" y="2422"/>
                  </a:lnTo>
                  <a:lnTo>
                    <a:pt x="1274" y="2424"/>
                  </a:lnTo>
                  <a:lnTo>
                    <a:pt x="1272" y="2426"/>
                  </a:lnTo>
                  <a:lnTo>
                    <a:pt x="1270" y="2428"/>
                  </a:lnTo>
                  <a:lnTo>
                    <a:pt x="1268" y="2432"/>
                  </a:lnTo>
                  <a:lnTo>
                    <a:pt x="1267" y="2437"/>
                  </a:lnTo>
                  <a:lnTo>
                    <a:pt x="1268" y="2442"/>
                  </a:lnTo>
                  <a:lnTo>
                    <a:pt x="1225" y="2449"/>
                  </a:lnTo>
                  <a:lnTo>
                    <a:pt x="1225" y="2449"/>
                  </a:lnTo>
                  <a:lnTo>
                    <a:pt x="1219" y="2418"/>
                  </a:lnTo>
                  <a:lnTo>
                    <a:pt x="1213" y="2398"/>
                  </a:lnTo>
                  <a:lnTo>
                    <a:pt x="1209" y="2388"/>
                  </a:lnTo>
                  <a:lnTo>
                    <a:pt x="1202" y="2379"/>
                  </a:lnTo>
                  <a:lnTo>
                    <a:pt x="1193" y="2369"/>
                  </a:lnTo>
                  <a:lnTo>
                    <a:pt x="1180" y="2356"/>
                  </a:lnTo>
                  <a:lnTo>
                    <a:pt x="1171" y="2346"/>
                  </a:lnTo>
                  <a:lnTo>
                    <a:pt x="1162" y="2333"/>
                  </a:lnTo>
                  <a:lnTo>
                    <a:pt x="1152" y="2318"/>
                  </a:lnTo>
                  <a:lnTo>
                    <a:pt x="1143" y="2303"/>
                  </a:lnTo>
                  <a:lnTo>
                    <a:pt x="1133" y="2289"/>
                  </a:lnTo>
                  <a:lnTo>
                    <a:pt x="1123" y="2276"/>
                  </a:lnTo>
                  <a:lnTo>
                    <a:pt x="1118" y="2270"/>
                  </a:lnTo>
                  <a:lnTo>
                    <a:pt x="1112" y="2265"/>
                  </a:lnTo>
                  <a:lnTo>
                    <a:pt x="1108" y="2262"/>
                  </a:lnTo>
                  <a:lnTo>
                    <a:pt x="1103" y="2259"/>
                  </a:lnTo>
                  <a:lnTo>
                    <a:pt x="1083" y="2253"/>
                  </a:lnTo>
                  <a:lnTo>
                    <a:pt x="1059" y="2246"/>
                  </a:lnTo>
                  <a:lnTo>
                    <a:pt x="1052" y="2242"/>
                  </a:lnTo>
                  <a:lnTo>
                    <a:pt x="1047" y="2239"/>
                  </a:lnTo>
                  <a:lnTo>
                    <a:pt x="1042" y="2236"/>
                  </a:lnTo>
                  <a:lnTo>
                    <a:pt x="1039" y="2233"/>
                  </a:lnTo>
                  <a:lnTo>
                    <a:pt x="1036" y="2228"/>
                  </a:lnTo>
                  <a:lnTo>
                    <a:pt x="1035" y="2224"/>
                  </a:lnTo>
                  <a:lnTo>
                    <a:pt x="1035" y="2219"/>
                  </a:lnTo>
                  <a:lnTo>
                    <a:pt x="1037" y="2213"/>
                  </a:lnTo>
                  <a:lnTo>
                    <a:pt x="1027" y="2205"/>
                  </a:lnTo>
                  <a:lnTo>
                    <a:pt x="1019" y="2196"/>
                  </a:lnTo>
                  <a:lnTo>
                    <a:pt x="1011" y="2186"/>
                  </a:lnTo>
                  <a:lnTo>
                    <a:pt x="1005" y="2176"/>
                  </a:lnTo>
                  <a:lnTo>
                    <a:pt x="998" y="2166"/>
                  </a:lnTo>
                  <a:lnTo>
                    <a:pt x="993" y="2155"/>
                  </a:lnTo>
                  <a:lnTo>
                    <a:pt x="988" y="2144"/>
                  </a:lnTo>
                  <a:lnTo>
                    <a:pt x="984" y="2133"/>
                  </a:lnTo>
                  <a:lnTo>
                    <a:pt x="975" y="2111"/>
                  </a:lnTo>
                  <a:lnTo>
                    <a:pt x="967" y="2087"/>
                  </a:lnTo>
                  <a:lnTo>
                    <a:pt x="958" y="2065"/>
                  </a:lnTo>
                  <a:lnTo>
                    <a:pt x="947" y="2044"/>
                  </a:lnTo>
                  <a:lnTo>
                    <a:pt x="927" y="2013"/>
                  </a:lnTo>
                  <a:lnTo>
                    <a:pt x="913" y="1992"/>
                  </a:lnTo>
                  <a:lnTo>
                    <a:pt x="912" y="1989"/>
                  </a:lnTo>
                  <a:lnTo>
                    <a:pt x="912" y="1985"/>
                  </a:lnTo>
                  <a:lnTo>
                    <a:pt x="915" y="1982"/>
                  </a:lnTo>
                  <a:lnTo>
                    <a:pt x="918" y="1980"/>
                  </a:lnTo>
                  <a:lnTo>
                    <a:pt x="925" y="1978"/>
                  </a:lnTo>
                  <a:lnTo>
                    <a:pt x="933" y="1977"/>
                  </a:lnTo>
                  <a:lnTo>
                    <a:pt x="945" y="1977"/>
                  </a:lnTo>
                  <a:lnTo>
                    <a:pt x="959" y="1976"/>
                  </a:lnTo>
                  <a:lnTo>
                    <a:pt x="969" y="1976"/>
                  </a:lnTo>
                  <a:lnTo>
                    <a:pt x="976" y="1973"/>
                  </a:lnTo>
                  <a:lnTo>
                    <a:pt x="983" y="1969"/>
                  </a:lnTo>
                  <a:lnTo>
                    <a:pt x="988" y="1965"/>
                  </a:lnTo>
                  <a:lnTo>
                    <a:pt x="998" y="1952"/>
                  </a:lnTo>
                  <a:lnTo>
                    <a:pt x="1007" y="1936"/>
                  </a:lnTo>
                  <a:lnTo>
                    <a:pt x="1019" y="1912"/>
                  </a:lnTo>
                  <a:lnTo>
                    <a:pt x="1028" y="1886"/>
                  </a:lnTo>
                  <a:lnTo>
                    <a:pt x="1038" y="1860"/>
                  </a:lnTo>
                  <a:lnTo>
                    <a:pt x="1047" y="1834"/>
                  </a:lnTo>
                  <a:lnTo>
                    <a:pt x="1050" y="1821"/>
                  </a:lnTo>
                  <a:lnTo>
                    <a:pt x="1051" y="1810"/>
                  </a:lnTo>
                  <a:lnTo>
                    <a:pt x="1051" y="1801"/>
                  </a:lnTo>
                  <a:lnTo>
                    <a:pt x="1050" y="1793"/>
                  </a:lnTo>
                  <a:lnTo>
                    <a:pt x="1047" y="1785"/>
                  </a:lnTo>
                  <a:lnTo>
                    <a:pt x="1043" y="1779"/>
                  </a:lnTo>
                  <a:lnTo>
                    <a:pt x="1039" y="1774"/>
                  </a:lnTo>
                  <a:lnTo>
                    <a:pt x="1034" y="1768"/>
                  </a:lnTo>
                  <a:lnTo>
                    <a:pt x="1022" y="1757"/>
                  </a:lnTo>
                  <a:lnTo>
                    <a:pt x="1009" y="1747"/>
                  </a:lnTo>
                  <a:lnTo>
                    <a:pt x="1003" y="1741"/>
                  </a:lnTo>
                  <a:lnTo>
                    <a:pt x="998" y="1734"/>
                  </a:lnTo>
                  <a:lnTo>
                    <a:pt x="993" y="1726"/>
                  </a:lnTo>
                  <a:lnTo>
                    <a:pt x="988" y="1716"/>
                  </a:lnTo>
                  <a:lnTo>
                    <a:pt x="976" y="1702"/>
                  </a:lnTo>
                  <a:lnTo>
                    <a:pt x="966" y="1687"/>
                  </a:lnTo>
                  <a:lnTo>
                    <a:pt x="956" y="1673"/>
                  </a:lnTo>
                  <a:lnTo>
                    <a:pt x="947" y="1658"/>
                  </a:lnTo>
                  <a:lnTo>
                    <a:pt x="941" y="1643"/>
                  </a:lnTo>
                  <a:lnTo>
                    <a:pt x="934" y="1627"/>
                  </a:lnTo>
                  <a:lnTo>
                    <a:pt x="929" y="1609"/>
                  </a:lnTo>
                  <a:lnTo>
                    <a:pt x="926" y="1592"/>
                  </a:lnTo>
                  <a:lnTo>
                    <a:pt x="924" y="1585"/>
                  </a:lnTo>
                  <a:lnTo>
                    <a:pt x="920" y="1578"/>
                  </a:lnTo>
                  <a:lnTo>
                    <a:pt x="917" y="1573"/>
                  </a:lnTo>
                  <a:lnTo>
                    <a:pt x="912" y="1568"/>
                  </a:lnTo>
                  <a:lnTo>
                    <a:pt x="907" y="1564"/>
                  </a:lnTo>
                  <a:lnTo>
                    <a:pt x="901" y="1561"/>
                  </a:lnTo>
                  <a:lnTo>
                    <a:pt x="894" y="1559"/>
                  </a:lnTo>
                  <a:lnTo>
                    <a:pt x="888" y="1557"/>
                  </a:lnTo>
                  <a:lnTo>
                    <a:pt x="859" y="1550"/>
                  </a:lnTo>
                  <a:lnTo>
                    <a:pt x="830" y="1546"/>
                  </a:lnTo>
                  <a:lnTo>
                    <a:pt x="804" y="1540"/>
                  </a:lnTo>
                  <a:lnTo>
                    <a:pt x="782" y="1534"/>
                  </a:lnTo>
                  <a:lnTo>
                    <a:pt x="763" y="1525"/>
                  </a:lnTo>
                  <a:lnTo>
                    <a:pt x="745" y="1517"/>
                  </a:lnTo>
                  <a:lnTo>
                    <a:pt x="738" y="1511"/>
                  </a:lnTo>
                  <a:lnTo>
                    <a:pt x="731" y="1507"/>
                  </a:lnTo>
                  <a:lnTo>
                    <a:pt x="725" y="1501"/>
                  </a:lnTo>
                  <a:lnTo>
                    <a:pt x="719" y="1495"/>
                  </a:lnTo>
                  <a:lnTo>
                    <a:pt x="708" y="1483"/>
                  </a:lnTo>
                  <a:lnTo>
                    <a:pt x="699" y="1469"/>
                  </a:lnTo>
                  <a:lnTo>
                    <a:pt x="692" y="1455"/>
                  </a:lnTo>
                  <a:lnTo>
                    <a:pt x="685" y="1439"/>
                  </a:lnTo>
                  <a:lnTo>
                    <a:pt x="680" y="1423"/>
                  </a:lnTo>
                  <a:lnTo>
                    <a:pt x="674" y="1404"/>
                  </a:lnTo>
                  <a:lnTo>
                    <a:pt x="667" y="1366"/>
                  </a:lnTo>
                  <a:lnTo>
                    <a:pt x="659" y="1324"/>
                  </a:lnTo>
                  <a:lnTo>
                    <a:pt x="656" y="1314"/>
                  </a:lnTo>
                  <a:lnTo>
                    <a:pt x="652" y="1303"/>
                  </a:lnTo>
                  <a:lnTo>
                    <a:pt x="646" y="1293"/>
                  </a:lnTo>
                  <a:lnTo>
                    <a:pt x="640" y="1283"/>
                  </a:lnTo>
                  <a:lnTo>
                    <a:pt x="633" y="1274"/>
                  </a:lnTo>
                  <a:lnTo>
                    <a:pt x="625" y="1264"/>
                  </a:lnTo>
                  <a:lnTo>
                    <a:pt x="616" y="1255"/>
                  </a:lnTo>
                  <a:lnTo>
                    <a:pt x="607" y="1245"/>
                  </a:lnTo>
                  <a:lnTo>
                    <a:pt x="588" y="1228"/>
                  </a:lnTo>
                  <a:lnTo>
                    <a:pt x="570" y="1211"/>
                  </a:lnTo>
                  <a:lnTo>
                    <a:pt x="561" y="1202"/>
                  </a:lnTo>
                  <a:lnTo>
                    <a:pt x="552" y="1194"/>
                  </a:lnTo>
                  <a:lnTo>
                    <a:pt x="545" y="1185"/>
                  </a:lnTo>
                  <a:lnTo>
                    <a:pt x="538" y="1176"/>
                  </a:lnTo>
                  <a:lnTo>
                    <a:pt x="530" y="1161"/>
                  </a:lnTo>
                  <a:lnTo>
                    <a:pt x="520" y="1145"/>
                  </a:lnTo>
                  <a:lnTo>
                    <a:pt x="509" y="1129"/>
                  </a:lnTo>
                  <a:lnTo>
                    <a:pt x="497" y="1112"/>
                  </a:lnTo>
                  <a:lnTo>
                    <a:pt x="470" y="1077"/>
                  </a:lnTo>
                  <a:lnTo>
                    <a:pt x="444" y="1040"/>
                  </a:lnTo>
                  <a:lnTo>
                    <a:pt x="431" y="1023"/>
                  </a:lnTo>
                  <a:lnTo>
                    <a:pt x="420" y="1005"/>
                  </a:lnTo>
                  <a:lnTo>
                    <a:pt x="409" y="986"/>
                  </a:lnTo>
                  <a:lnTo>
                    <a:pt x="399" y="968"/>
                  </a:lnTo>
                  <a:lnTo>
                    <a:pt x="391" y="951"/>
                  </a:lnTo>
                  <a:lnTo>
                    <a:pt x="385" y="933"/>
                  </a:lnTo>
                  <a:lnTo>
                    <a:pt x="383" y="925"/>
                  </a:lnTo>
                  <a:lnTo>
                    <a:pt x="381" y="916"/>
                  </a:lnTo>
                  <a:lnTo>
                    <a:pt x="380" y="907"/>
                  </a:lnTo>
                  <a:lnTo>
                    <a:pt x="380" y="900"/>
                  </a:lnTo>
                  <a:lnTo>
                    <a:pt x="379" y="900"/>
                  </a:lnTo>
                  <a:lnTo>
                    <a:pt x="372" y="915"/>
                  </a:lnTo>
                  <a:lnTo>
                    <a:pt x="360" y="941"/>
                  </a:lnTo>
                  <a:lnTo>
                    <a:pt x="354" y="954"/>
                  </a:lnTo>
                  <a:lnTo>
                    <a:pt x="347" y="966"/>
                  </a:lnTo>
                  <a:lnTo>
                    <a:pt x="342" y="974"/>
                  </a:lnTo>
                  <a:lnTo>
                    <a:pt x="339" y="978"/>
                  </a:lnTo>
                  <a:lnTo>
                    <a:pt x="333" y="981"/>
                  </a:lnTo>
                  <a:lnTo>
                    <a:pt x="328" y="982"/>
                  </a:lnTo>
                  <a:lnTo>
                    <a:pt x="321" y="983"/>
                  </a:lnTo>
                  <a:lnTo>
                    <a:pt x="315" y="984"/>
                  </a:lnTo>
                  <a:lnTo>
                    <a:pt x="300" y="984"/>
                  </a:lnTo>
                  <a:lnTo>
                    <a:pt x="285" y="984"/>
                  </a:lnTo>
                  <a:lnTo>
                    <a:pt x="268" y="982"/>
                  </a:lnTo>
                  <a:lnTo>
                    <a:pt x="253" y="981"/>
                  </a:lnTo>
                  <a:lnTo>
                    <a:pt x="238" y="981"/>
                  </a:lnTo>
                  <a:lnTo>
                    <a:pt x="225" y="981"/>
                  </a:lnTo>
                  <a:lnTo>
                    <a:pt x="197" y="985"/>
                  </a:lnTo>
                  <a:lnTo>
                    <a:pt x="168" y="990"/>
                  </a:lnTo>
                  <a:lnTo>
                    <a:pt x="154" y="991"/>
                  </a:lnTo>
                  <a:lnTo>
                    <a:pt x="140" y="993"/>
                  </a:lnTo>
                  <a:lnTo>
                    <a:pt x="125" y="993"/>
                  </a:lnTo>
                  <a:lnTo>
                    <a:pt x="111" y="993"/>
                  </a:lnTo>
                  <a:lnTo>
                    <a:pt x="113" y="873"/>
                  </a:lnTo>
                  <a:lnTo>
                    <a:pt x="0" y="872"/>
                  </a:lnTo>
                  <a:lnTo>
                    <a:pt x="0" y="872"/>
                  </a:lnTo>
                  <a:close/>
                </a:path>
              </a:pathLst>
            </a:custGeom>
            <a:solidFill>
              <a:srgbClr val="FFFACD"/>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84" name="Google Shape;784;p37"/>
            <p:cNvSpPr/>
            <p:nvPr/>
          </p:nvSpPr>
          <p:spPr>
            <a:xfrm>
              <a:off x="5413375" y="3805238"/>
              <a:ext cx="660400" cy="971550"/>
            </a:xfrm>
            <a:custGeom>
              <a:rect b="b" l="l" r="r" t="t"/>
              <a:pathLst>
                <a:path extrusionOk="0" h="2449" w="1661">
                  <a:moveTo>
                    <a:pt x="0" y="872"/>
                  </a:moveTo>
                  <a:lnTo>
                    <a:pt x="0" y="862"/>
                  </a:lnTo>
                  <a:lnTo>
                    <a:pt x="2" y="851"/>
                  </a:lnTo>
                  <a:lnTo>
                    <a:pt x="5" y="840"/>
                  </a:lnTo>
                  <a:lnTo>
                    <a:pt x="9" y="829"/>
                  </a:lnTo>
                  <a:lnTo>
                    <a:pt x="14" y="817"/>
                  </a:lnTo>
                  <a:lnTo>
                    <a:pt x="17" y="805"/>
                  </a:lnTo>
                  <a:lnTo>
                    <a:pt x="20" y="793"/>
                  </a:lnTo>
                  <a:lnTo>
                    <a:pt x="21" y="781"/>
                  </a:lnTo>
                  <a:lnTo>
                    <a:pt x="19" y="765"/>
                  </a:lnTo>
                  <a:lnTo>
                    <a:pt x="17" y="745"/>
                  </a:lnTo>
                  <a:lnTo>
                    <a:pt x="16" y="736"/>
                  </a:lnTo>
                  <a:lnTo>
                    <a:pt x="15" y="727"/>
                  </a:lnTo>
                  <a:lnTo>
                    <a:pt x="16" y="720"/>
                  </a:lnTo>
                  <a:lnTo>
                    <a:pt x="17" y="713"/>
                  </a:lnTo>
                  <a:lnTo>
                    <a:pt x="22" y="699"/>
                  </a:lnTo>
                  <a:lnTo>
                    <a:pt x="32" y="676"/>
                  </a:lnTo>
                  <a:lnTo>
                    <a:pt x="44" y="649"/>
                  </a:lnTo>
                  <a:lnTo>
                    <a:pt x="57" y="620"/>
                  </a:lnTo>
                  <a:lnTo>
                    <a:pt x="72" y="592"/>
                  </a:lnTo>
                  <a:lnTo>
                    <a:pt x="86" y="568"/>
                  </a:lnTo>
                  <a:lnTo>
                    <a:pt x="94" y="559"/>
                  </a:lnTo>
                  <a:lnTo>
                    <a:pt x="100" y="552"/>
                  </a:lnTo>
                  <a:lnTo>
                    <a:pt x="103" y="549"/>
                  </a:lnTo>
                  <a:lnTo>
                    <a:pt x="107" y="547"/>
                  </a:lnTo>
                  <a:lnTo>
                    <a:pt x="110" y="546"/>
                  </a:lnTo>
                  <a:lnTo>
                    <a:pt x="113" y="546"/>
                  </a:lnTo>
                  <a:lnTo>
                    <a:pt x="113" y="545"/>
                  </a:lnTo>
                  <a:lnTo>
                    <a:pt x="114" y="545"/>
                  </a:lnTo>
                  <a:lnTo>
                    <a:pt x="121" y="560"/>
                  </a:lnTo>
                  <a:lnTo>
                    <a:pt x="130" y="579"/>
                  </a:lnTo>
                  <a:lnTo>
                    <a:pt x="141" y="599"/>
                  </a:lnTo>
                  <a:lnTo>
                    <a:pt x="151" y="613"/>
                  </a:lnTo>
                  <a:lnTo>
                    <a:pt x="153" y="614"/>
                  </a:lnTo>
                  <a:lnTo>
                    <a:pt x="154" y="615"/>
                  </a:lnTo>
                  <a:lnTo>
                    <a:pt x="156" y="615"/>
                  </a:lnTo>
                  <a:lnTo>
                    <a:pt x="158" y="615"/>
                  </a:lnTo>
                  <a:lnTo>
                    <a:pt x="162" y="612"/>
                  </a:lnTo>
                  <a:lnTo>
                    <a:pt x="166" y="607"/>
                  </a:lnTo>
                  <a:lnTo>
                    <a:pt x="170" y="603"/>
                  </a:lnTo>
                  <a:lnTo>
                    <a:pt x="176" y="599"/>
                  </a:lnTo>
                  <a:lnTo>
                    <a:pt x="179" y="597"/>
                  </a:lnTo>
                  <a:lnTo>
                    <a:pt x="182" y="596"/>
                  </a:lnTo>
                  <a:lnTo>
                    <a:pt x="185" y="596"/>
                  </a:lnTo>
                  <a:lnTo>
                    <a:pt x="190" y="597"/>
                  </a:lnTo>
                  <a:lnTo>
                    <a:pt x="194" y="599"/>
                  </a:lnTo>
                  <a:lnTo>
                    <a:pt x="197" y="601"/>
                  </a:lnTo>
                  <a:lnTo>
                    <a:pt x="200" y="604"/>
                  </a:lnTo>
                  <a:lnTo>
                    <a:pt x="204" y="607"/>
                  </a:lnTo>
                  <a:lnTo>
                    <a:pt x="210" y="614"/>
                  </a:lnTo>
                  <a:lnTo>
                    <a:pt x="216" y="620"/>
                  </a:lnTo>
                  <a:lnTo>
                    <a:pt x="219" y="622"/>
                  </a:lnTo>
                  <a:lnTo>
                    <a:pt x="222" y="623"/>
                  </a:lnTo>
                  <a:lnTo>
                    <a:pt x="225" y="623"/>
                  </a:lnTo>
                  <a:lnTo>
                    <a:pt x="230" y="622"/>
                  </a:lnTo>
                  <a:lnTo>
                    <a:pt x="233" y="619"/>
                  </a:lnTo>
                  <a:lnTo>
                    <a:pt x="237" y="616"/>
                  </a:lnTo>
                  <a:lnTo>
                    <a:pt x="241" y="609"/>
                  </a:lnTo>
                  <a:lnTo>
                    <a:pt x="246" y="601"/>
                  </a:lnTo>
                  <a:lnTo>
                    <a:pt x="248" y="595"/>
                  </a:lnTo>
                  <a:lnTo>
                    <a:pt x="248" y="589"/>
                  </a:lnTo>
                  <a:lnTo>
                    <a:pt x="248" y="582"/>
                  </a:lnTo>
                  <a:lnTo>
                    <a:pt x="248" y="575"/>
                  </a:lnTo>
                  <a:lnTo>
                    <a:pt x="248" y="568"/>
                  </a:lnTo>
                  <a:lnTo>
                    <a:pt x="249" y="563"/>
                  </a:lnTo>
                  <a:lnTo>
                    <a:pt x="249" y="561"/>
                  </a:lnTo>
                  <a:lnTo>
                    <a:pt x="251" y="559"/>
                  </a:lnTo>
                  <a:lnTo>
                    <a:pt x="252" y="558"/>
                  </a:lnTo>
                  <a:lnTo>
                    <a:pt x="254" y="556"/>
                  </a:lnTo>
                  <a:lnTo>
                    <a:pt x="266" y="554"/>
                  </a:lnTo>
                  <a:lnTo>
                    <a:pt x="279" y="551"/>
                  </a:lnTo>
                  <a:lnTo>
                    <a:pt x="292" y="548"/>
                  </a:lnTo>
                  <a:lnTo>
                    <a:pt x="303" y="547"/>
                  </a:lnTo>
                  <a:lnTo>
                    <a:pt x="304" y="562"/>
                  </a:lnTo>
                  <a:lnTo>
                    <a:pt x="305" y="576"/>
                  </a:lnTo>
                  <a:lnTo>
                    <a:pt x="307" y="581"/>
                  </a:lnTo>
                  <a:lnTo>
                    <a:pt x="308" y="586"/>
                  </a:lnTo>
                  <a:lnTo>
                    <a:pt x="311" y="589"/>
                  </a:lnTo>
                  <a:lnTo>
                    <a:pt x="313" y="592"/>
                  </a:lnTo>
                  <a:lnTo>
                    <a:pt x="315" y="593"/>
                  </a:lnTo>
                  <a:lnTo>
                    <a:pt x="317" y="594"/>
                  </a:lnTo>
                  <a:lnTo>
                    <a:pt x="320" y="593"/>
                  </a:lnTo>
                  <a:lnTo>
                    <a:pt x="323" y="591"/>
                  </a:lnTo>
                  <a:lnTo>
                    <a:pt x="327" y="587"/>
                  </a:lnTo>
                  <a:lnTo>
                    <a:pt x="330" y="581"/>
                  </a:lnTo>
                  <a:lnTo>
                    <a:pt x="334" y="574"/>
                  </a:lnTo>
                  <a:lnTo>
                    <a:pt x="339" y="565"/>
                  </a:lnTo>
                  <a:lnTo>
                    <a:pt x="342" y="552"/>
                  </a:lnTo>
                  <a:lnTo>
                    <a:pt x="345" y="538"/>
                  </a:lnTo>
                  <a:lnTo>
                    <a:pt x="347" y="525"/>
                  </a:lnTo>
                  <a:lnTo>
                    <a:pt x="353" y="513"/>
                  </a:lnTo>
                  <a:lnTo>
                    <a:pt x="357" y="504"/>
                  </a:lnTo>
                  <a:lnTo>
                    <a:pt x="359" y="496"/>
                  </a:lnTo>
                  <a:lnTo>
                    <a:pt x="358" y="489"/>
                  </a:lnTo>
                  <a:lnTo>
                    <a:pt x="357" y="484"/>
                  </a:lnTo>
                  <a:lnTo>
                    <a:pt x="355" y="478"/>
                  </a:lnTo>
                  <a:lnTo>
                    <a:pt x="353" y="471"/>
                  </a:lnTo>
                  <a:lnTo>
                    <a:pt x="350" y="464"/>
                  </a:lnTo>
                  <a:lnTo>
                    <a:pt x="350" y="454"/>
                  </a:lnTo>
                  <a:lnTo>
                    <a:pt x="349" y="440"/>
                  </a:lnTo>
                  <a:lnTo>
                    <a:pt x="348" y="427"/>
                  </a:lnTo>
                  <a:lnTo>
                    <a:pt x="346" y="414"/>
                  </a:lnTo>
                  <a:lnTo>
                    <a:pt x="346" y="401"/>
                  </a:lnTo>
                  <a:lnTo>
                    <a:pt x="358" y="390"/>
                  </a:lnTo>
                  <a:lnTo>
                    <a:pt x="385" y="369"/>
                  </a:lnTo>
                  <a:lnTo>
                    <a:pt x="413" y="347"/>
                  </a:lnTo>
                  <a:lnTo>
                    <a:pt x="431" y="334"/>
                  </a:lnTo>
                  <a:lnTo>
                    <a:pt x="449" y="321"/>
                  </a:lnTo>
                  <a:lnTo>
                    <a:pt x="465" y="308"/>
                  </a:lnTo>
                  <a:lnTo>
                    <a:pt x="480" y="295"/>
                  </a:lnTo>
                  <a:lnTo>
                    <a:pt x="497" y="282"/>
                  </a:lnTo>
                  <a:lnTo>
                    <a:pt x="508" y="273"/>
                  </a:lnTo>
                  <a:lnTo>
                    <a:pt x="516" y="265"/>
                  </a:lnTo>
                  <a:lnTo>
                    <a:pt x="518" y="261"/>
                  </a:lnTo>
                  <a:lnTo>
                    <a:pt x="519" y="257"/>
                  </a:lnTo>
                  <a:lnTo>
                    <a:pt x="520" y="253"/>
                  </a:lnTo>
                  <a:lnTo>
                    <a:pt x="520" y="250"/>
                  </a:lnTo>
                  <a:lnTo>
                    <a:pt x="518" y="241"/>
                  </a:lnTo>
                  <a:lnTo>
                    <a:pt x="515" y="231"/>
                  </a:lnTo>
                  <a:lnTo>
                    <a:pt x="509" y="222"/>
                  </a:lnTo>
                  <a:lnTo>
                    <a:pt x="503" y="209"/>
                  </a:lnTo>
                  <a:lnTo>
                    <a:pt x="494" y="189"/>
                  </a:lnTo>
                  <a:lnTo>
                    <a:pt x="485" y="167"/>
                  </a:lnTo>
                  <a:lnTo>
                    <a:pt x="481" y="156"/>
                  </a:lnTo>
                  <a:lnTo>
                    <a:pt x="478" y="144"/>
                  </a:lnTo>
                  <a:lnTo>
                    <a:pt x="476" y="134"/>
                  </a:lnTo>
                  <a:lnTo>
                    <a:pt x="475" y="124"/>
                  </a:lnTo>
                  <a:lnTo>
                    <a:pt x="472" y="81"/>
                  </a:lnTo>
                  <a:lnTo>
                    <a:pt x="472" y="81"/>
                  </a:lnTo>
                  <a:lnTo>
                    <a:pt x="482" y="77"/>
                  </a:lnTo>
                  <a:lnTo>
                    <a:pt x="491" y="73"/>
                  </a:lnTo>
                  <a:lnTo>
                    <a:pt x="499" y="67"/>
                  </a:lnTo>
                  <a:lnTo>
                    <a:pt x="508" y="61"/>
                  </a:lnTo>
                  <a:lnTo>
                    <a:pt x="523" y="47"/>
                  </a:lnTo>
                  <a:lnTo>
                    <a:pt x="538" y="33"/>
                  </a:lnTo>
                  <a:lnTo>
                    <a:pt x="546" y="26"/>
                  </a:lnTo>
                  <a:lnTo>
                    <a:pt x="554" y="20"/>
                  </a:lnTo>
                  <a:lnTo>
                    <a:pt x="563" y="14"/>
                  </a:lnTo>
                  <a:lnTo>
                    <a:pt x="572" y="9"/>
                  </a:lnTo>
                  <a:lnTo>
                    <a:pt x="583" y="5"/>
                  </a:lnTo>
                  <a:lnTo>
                    <a:pt x="593" y="2"/>
                  </a:lnTo>
                  <a:lnTo>
                    <a:pt x="605" y="0"/>
                  </a:lnTo>
                  <a:lnTo>
                    <a:pt x="618" y="0"/>
                  </a:lnTo>
                  <a:lnTo>
                    <a:pt x="631" y="1"/>
                  </a:lnTo>
                  <a:lnTo>
                    <a:pt x="644" y="3"/>
                  </a:lnTo>
                  <a:lnTo>
                    <a:pt x="656" y="8"/>
                  </a:lnTo>
                  <a:lnTo>
                    <a:pt x="668" y="12"/>
                  </a:lnTo>
                  <a:lnTo>
                    <a:pt x="690" y="24"/>
                  </a:lnTo>
                  <a:lnTo>
                    <a:pt x="713" y="36"/>
                  </a:lnTo>
                  <a:lnTo>
                    <a:pt x="837" y="97"/>
                  </a:lnTo>
                  <a:lnTo>
                    <a:pt x="848" y="105"/>
                  </a:lnTo>
                  <a:lnTo>
                    <a:pt x="859" y="111"/>
                  </a:lnTo>
                  <a:lnTo>
                    <a:pt x="870" y="117"/>
                  </a:lnTo>
                  <a:lnTo>
                    <a:pt x="881" y="121"/>
                  </a:lnTo>
                  <a:lnTo>
                    <a:pt x="892" y="126"/>
                  </a:lnTo>
                  <a:lnTo>
                    <a:pt x="904" y="129"/>
                  </a:lnTo>
                  <a:lnTo>
                    <a:pt x="917" y="131"/>
                  </a:lnTo>
                  <a:lnTo>
                    <a:pt x="930" y="133"/>
                  </a:lnTo>
                  <a:lnTo>
                    <a:pt x="955" y="136"/>
                  </a:lnTo>
                  <a:lnTo>
                    <a:pt x="982" y="137"/>
                  </a:lnTo>
                  <a:lnTo>
                    <a:pt x="1009" y="137"/>
                  </a:lnTo>
                  <a:lnTo>
                    <a:pt x="1037" y="137"/>
                  </a:lnTo>
                  <a:lnTo>
                    <a:pt x="1065" y="136"/>
                  </a:lnTo>
                  <a:lnTo>
                    <a:pt x="1093" y="135"/>
                  </a:lnTo>
                  <a:lnTo>
                    <a:pt x="1121" y="135"/>
                  </a:lnTo>
                  <a:lnTo>
                    <a:pt x="1148" y="136"/>
                  </a:lnTo>
                  <a:lnTo>
                    <a:pt x="1175" y="140"/>
                  </a:lnTo>
                  <a:lnTo>
                    <a:pt x="1202" y="144"/>
                  </a:lnTo>
                  <a:lnTo>
                    <a:pt x="1215" y="147"/>
                  </a:lnTo>
                  <a:lnTo>
                    <a:pt x="1228" y="151"/>
                  </a:lnTo>
                  <a:lnTo>
                    <a:pt x="1241" y="156"/>
                  </a:lnTo>
                  <a:lnTo>
                    <a:pt x="1253" y="161"/>
                  </a:lnTo>
                  <a:lnTo>
                    <a:pt x="1275" y="172"/>
                  </a:lnTo>
                  <a:lnTo>
                    <a:pt x="1296" y="184"/>
                  </a:lnTo>
                  <a:lnTo>
                    <a:pt x="1316" y="197"/>
                  </a:lnTo>
                  <a:lnTo>
                    <a:pt x="1337" y="209"/>
                  </a:lnTo>
                  <a:lnTo>
                    <a:pt x="1348" y="214"/>
                  </a:lnTo>
                  <a:lnTo>
                    <a:pt x="1359" y="218"/>
                  </a:lnTo>
                  <a:lnTo>
                    <a:pt x="1369" y="224"/>
                  </a:lnTo>
                  <a:lnTo>
                    <a:pt x="1380" y="227"/>
                  </a:lnTo>
                  <a:lnTo>
                    <a:pt x="1392" y="230"/>
                  </a:lnTo>
                  <a:lnTo>
                    <a:pt x="1404" y="231"/>
                  </a:lnTo>
                  <a:lnTo>
                    <a:pt x="1417" y="232"/>
                  </a:lnTo>
                  <a:lnTo>
                    <a:pt x="1430" y="232"/>
                  </a:lnTo>
                  <a:lnTo>
                    <a:pt x="1456" y="231"/>
                  </a:lnTo>
                  <a:lnTo>
                    <a:pt x="1484" y="231"/>
                  </a:lnTo>
                  <a:lnTo>
                    <a:pt x="1511" y="232"/>
                  </a:lnTo>
                  <a:lnTo>
                    <a:pt x="1540" y="235"/>
                  </a:lnTo>
                  <a:lnTo>
                    <a:pt x="1568" y="237"/>
                  </a:lnTo>
                  <a:lnTo>
                    <a:pt x="1596" y="241"/>
                  </a:lnTo>
                  <a:lnTo>
                    <a:pt x="1623" y="246"/>
                  </a:lnTo>
                  <a:lnTo>
                    <a:pt x="1649" y="253"/>
                  </a:lnTo>
                  <a:lnTo>
                    <a:pt x="1649" y="253"/>
                  </a:lnTo>
                  <a:lnTo>
                    <a:pt x="1621" y="358"/>
                  </a:lnTo>
                  <a:lnTo>
                    <a:pt x="1619" y="369"/>
                  </a:lnTo>
                  <a:lnTo>
                    <a:pt x="1615" y="378"/>
                  </a:lnTo>
                  <a:lnTo>
                    <a:pt x="1612" y="387"/>
                  </a:lnTo>
                  <a:lnTo>
                    <a:pt x="1608" y="397"/>
                  </a:lnTo>
                  <a:lnTo>
                    <a:pt x="1599" y="414"/>
                  </a:lnTo>
                  <a:lnTo>
                    <a:pt x="1591" y="430"/>
                  </a:lnTo>
                  <a:lnTo>
                    <a:pt x="1582" y="447"/>
                  </a:lnTo>
                  <a:lnTo>
                    <a:pt x="1574" y="465"/>
                  </a:lnTo>
                  <a:lnTo>
                    <a:pt x="1572" y="474"/>
                  </a:lnTo>
                  <a:lnTo>
                    <a:pt x="1570" y="484"/>
                  </a:lnTo>
                  <a:lnTo>
                    <a:pt x="1568" y="494"/>
                  </a:lnTo>
                  <a:lnTo>
                    <a:pt x="1568" y="504"/>
                  </a:lnTo>
                  <a:lnTo>
                    <a:pt x="1569" y="521"/>
                  </a:lnTo>
                  <a:lnTo>
                    <a:pt x="1572" y="536"/>
                  </a:lnTo>
                  <a:lnTo>
                    <a:pt x="1577" y="551"/>
                  </a:lnTo>
                  <a:lnTo>
                    <a:pt x="1582" y="565"/>
                  </a:lnTo>
                  <a:lnTo>
                    <a:pt x="1587" y="579"/>
                  </a:lnTo>
                  <a:lnTo>
                    <a:pt x="1593" y="593"/>
                  </a:lnTo>
                  <a:lnTo>
                    <a:pt x="1596" y="607"/>
                  </a:lnTo>
                  <a:lnTo>
                    <a:pt x="1598" y="622"/>
                  </a:lnTo>
                  <a:lnTo>
                    <a:pt x="1597" y="645"/>
                  </a:lnTo>
                  <a:lnTo>
                    <a:pt x="1596" y="668"/>
                  </a:lnTo>
                  <a:lnTo>
                    <a:pt x="1597" y="678"/>
                  </a:lnTo>
                  <a:lnTo>
                    <a:pt x="1600" y="689"/>
                  </a:lnTo>
                  <a:lnTo>
                    <a:pt x="1603" y="695"/>
                  </a:lnTo>
                  <a:lnTo>
                    <a:pt x="1605" y="699"/>
                  </a:lnTo>
                  <a:lnTo>
                    <a:pt x="1609" y="704"/>
                  </a:lnTo>
                  <a:lnTo>
                    <a:pt x="1613" y="709"/>
                  </a:lnTo>
                  <a:lnTo>
                    <a:pt x="1621" y="715"/>
                  </a:lnTo>
                  <a:lnTo>
                    <a:pt x="1628" y="721"/>
                  </a:lnTo>
                  <a:lnTo>
                    <a:pt x="1635" y="725"/>
                  </a:lnTo>
                  <a:lnTo>
                    <a:pt x="1641" y="728"/>
                  </a:lnTo>
                  <a:lnTo>
                    <a:pt x="1651" y="732"/>
                  </a:lnTo>
                  <a:lnTo>
                    <a:pt x="1658" y="737"/>
                  </a:lnTo>
                  <a:lnTo>
                    <a:pt x="1659" y="739"/>
                  </a:lnTo>
                  <a:lnTo>
                    <a:pt x="1661" y="741"/>
                  </a:lnTo>
                  <a:lnTo>
                    <a:pt x="1661" y="744"/>
                  </a:lnTo>
                  <a:lnTo>
                    <a:pt x="1660" y="750"/>
                  </a:lnTo>
                  <a:lnTo>
                    <a:pt x="1656" y="763"/>
                  </a:lnTo>
                  <a:lnTo>
                    <a:pt x="1650" y="783"/>
                  </a:lnTo>
                  <a:lnTo>
                    <a:pt x="1647" y="796"/>
                  </a:lnTo>
                  <a:lnTo>
                    <a:pt x="1642" y="817"/>
                  </a:lnTo>
                  <a:lnTo>
                    <a:pt x="1640" y="826"/>
                  </a:lnTo>
                  <a:lnTo>
                    <a:pt x="1638" y="836"/>
                  </a:lnTo>
                  <a:lnTo>
                    <a:pt x="1636" y="843"/>
                  </a:lnTo>
                  <a:lnTo>
                    <a:pt x="1633" y="845"/>
                  </a:lnTo>
                  <a:lnTo>
                    <a:pt x="1595" y="793"/>
                  </a:lnTo>
                  <a:lnTo>
                    <a:pt x="1591" y="789"/>
                  </a:lnTo>
                  <a:lnTo>
                    <a:pt x="1587" y="784"/>
                  </a:lnTo>
                  <a:lnTo>
                    <a:pt x="1583" y="782"/>
                  </a:lnTo>
                  <a:lnTo>
                    <a:pt x="1580" y="780"/>
                  </a:lnTo>
                  <a:lnTo>
                    <a:pt x="1572" y="777"/>
                  </a:lnTo>
                  <a:lnTo>
                    <a:pt x="1565" y="774"/>
                  </a:lnTo>
                  <a:lnTo>
                    <a:pt x="1558" y="771"/>
                  </a:lnTo>
                  <a:lnTo>
                    <a:pt x="1551" y="768"/>
                  </a:lnTo>
                  <a:lnTo>
                    <a:pt x="1547" y="766"/>
                  </a:lnTo>
                  <a:lnTo>
                    <a:pt x="1544" y="763"/>
                  </a:lnTo>
                  <a:lnTo>
                    <a:pt x="1540" y="758"/>
                  </a:lnTo>
                  <a:lnTo>
                    <a:pt x="1537" y="753"/>
                  </a:lnTo>
                  <a:lnTo>
                    <a:pt x="1531" y="740"/>
                  </a:lnTo>
                  <a:lnTo>
                    <a:pt x="1529" y="729"/>
                  </a:lnTo>
                  <a:lnTo>
                    <a:pt x="1528" y="727"/>
                  </a:lnTo>
                  <a:lnTo>
                    <a:pt x="1527" y="726"/>
                  </a:lnTo>
                  <a:lnTo>
                    <a:pt x="1526" y="725"/>
                  </a:lnTo>
                  <a:lnTo>
                    <a:pt x="1524" y="724"/>
                  </a:lnTo>
                  <a:lnTo>
                    <a:pt x="1518" y="725"/>
                  </a:lnTo>
                  <a:lnTo>
                    <a:pt x="1510" y="727"/>
                  </a:lnTo>
                  <a:lnTo>
                    <a:pt x="1498" y="731"/>
                  </a:lnTo>
                  <a:lnTo>
                    <a:pt x="1490" y="735"/>
                  </a:lnTo>
                  <a:lnTo>
                    <a:pt x="1484" y="738"/>
                  </a:lnTo>
                  <a:lnTo>
                    <a:pt x="1481" y="741"/>
                  </a:lnTo>
                  <a:lnTo>
                    <a:pt x="1479" y="743"/>
                  </a:lnTo>
                  <a:lnTo>
                    <a:pt x="1479" y="745"/>
                  </a:lnTo>
                  <a:lnTo>
                    <a:pt x="1479" y="749"/>
                  </a:lnTo>
                  <a:lnTo>
                    <a:pt x="1481" y="751"/>
                  </a:lnTo>
                  <a:lnTo>
                    <a:pt x="1484" y="758"/>
                  </a:lnTo>
                  <a:lnTo>
                    <a:pt x="1488" y="768"/>
                  </a:lnTo>
                  <a:lnTo>
                    <a:pt x="1497" y="784"/>
                  </a:lnTo>
                  <a:lnTo>
                    <a:pt x="1503" y="803"/>
                  </a:lnTo>
                  <a:lnTo>
                    <a:pt x="1506" y="811"/>
                  </a:lnTo>
                  <a:lnTo>
                    <a:pt x="1508" y="820"/>
                  </a:lnTo>
                  <a:lnTo>
                    <a:pt x="1508" y="824"/>
                  </a:lnTo>
                  <a:lnTo>
                    <a:pt x="1508" y="828"/>
                  </a:lnTo>
                  <a:lnTo>
                    <a:pt x="1506" y="831"/>
                  </a:lnTo>
                  <a:lnTo>
                    <a:pt x="1504" y="833"/>
                  </a:lnTo>
                  <a:lnTo>
                    <a:pt x="1492" y="845"/>
                  </a:lnTo>
                  <a:lnTo>
                    <a:pt x="1481" y="855"/>
                  </a:lnTo>
                  <a:lnTo>
                    <a:pt x="1474" y="859"/>
                  </a:lnTo>
                  <a:lnTo>
                    <a:pt x="1469" y="864"/>
                  </a:lnTo>
                  <a:lnTo>
                    <a:pt x="1462" y="871"/>
                  </a:lnTo>
                  <a:lnTo>
                    <a:pt x="1458" y="877"/>
                  </a:lnTo>
                  <a:lnTo>
                    <a:pt x="1450" y="896"/>
                  </a:lnTo>
                  <a:lnTo>
                    <a:pt x="1447" y="912"/>
                  </a:lnTo>
                  <a:lnTo>
                    <a:pt x="1446" y="919"/>
                  </a:lnTo>
                  <a:lnTo>
                    <a:pt x="1446" y="926"/>
                  </a:lnTo>
                  <a:lnTo>
                    <a:pt x="1446" y="932"/>
                  </a:lnTo>
                  <a:lnTo>
                    <a:pt x="1446" y="939"/>
                  </a:lnTo>
                  <a:lnTo>
                    <a:pt x="1449" y="952"/>
                  </a:lnTo>
                  <a:lnTo>
                    <a:pt x="1455" y="965"/>
                  </a:lnTo>
                  <a:lnTo>
                    <a:pt x="1460" y="980"/>
                  </a:lnTo>
                  <a:lnTo>
                    <a:pt x="1468" y="996"/>
                  </a:lnTo>
                  <a:lnTo>
                    <a:pt x="1473" y="1007"/>
                  </a:lnTo>
                  <a:lnTo>
                    <a:pt x="1475" y="1017"/>
                  </a:lnTo>
                  <a:lnTo>
                    <a:pt x="1477" y="1026"/>
                  </a:lnTo>
                  <a:lnTo>
                    <a:pt x="1477" y="1036"/>
                  </a:lnTo>
                  <a:lnTo>
                    <a:pt x="1475" y="1045"/>
                  </a:lnTo>
                  <a:lnTo>
                    <a:pt x="1471" y="1053"/>
                  </a:lnTo>
                  <a:lnTo>
                    <a:pt x="1465" y="1062"/>
                  </a:lnTo>
                  <a:lnTo>
                    <a:pt x="1458" y="1072"/>
                  </a:lnTo>
                  <a:lnTo>
                    <a:pt x="1455" y="1077"/>
                  </a:lnTo>
                  <a:lnTo>
                    <a:pt x="1451" y="1081"/>
                  </a:lnTo>
                  <a:lnTo>
                    <a:pt x="1449" y="1087"/>
                  </a:lnTo>
                  <a:lnTo>
                    <a:pt x="1447" y="1092"/>
                  </a:lnTo>
                  <a:lnTo>
                    <a:pt x="1447" y="1098"/>
                  </a:lnTo>
                  <a:lnTo>
                    <a:pt x="1447" y="1103"/>
                  </a:lnTo>
                  <a:lnTo>
                    <a:pt x="1447" y="1108"/>
                  </a:lnTo>
                  <a:lnTo>
                    <a:pt x="1448" y="1114"/>
                  </a:lnTo>
                  <a:lnTo>
                    <a:pt x="1452" y="1125"/>
                  </a:lnTo>
                  <a:lnTo>
                    <a:pt x="1458" y="1135"/>
                  </a:lnTo>
                  <a:lnTo>
                    <a:pt x="1465" y="1145"/>
                  </a:lnTo>
                  <a:lnTo>
                    <a:pt x="1473" y="1156"/>
                  </a:lnTo>
                  <a:lnTo>
                    <a:pt x="1490" y="1174"/>
                  </a:lnTo>
                  <a:lnTo>
                    <a:pt x="1505" y="1190"/>
                  </a:lnTo>
                  <a:lnTo>
                    <a:pt x="1511" y="1198"/>
                  </a:lnTo>
                  <a:lnTo>
                    <a:pt x="1515" y="1203"/>
                  </a:lnTo>
                  <a:lnTo>
                    <a:pt x="1516" y="1207"/>
                  </a:lnTo>
                  <a:lnTo>
                    <a:pt x="1516" y="1209"/>
                  </a:lnTo>
                  <a:lnTo>
                    <a:pt x="1516" y="1211"/>
                  </a:lnTo>
                  <a:lnTo>
                    <a:pt x="1516" y="1213"/>
                  </a:lnTo>
                  <a:lnTo>
                    <a:pt x="1512" y="1217"/>
                  </a:lnTo>
                  <a:lnTo>
                    <a:pt x="1508" y="1221"/>
                  </a:lnTo>
                  <a:lnTo>
                    <a:pt x="1502" y="1223"/>
                  </a:lnTo>
                  <a:lnTo>
                    <a:pt x="1497" y="1225"/>
                  </a:lnTo>
                  <a:lnTo>
                    <a:pt x="1491" y="1227"/>
                  </a:lnTo>
                  <a:lnTo>
                    <a:pt x="1486" y="1231"/>
                  </a:lnTo>
                  <a:lnTo>
                    <a:pt x="1482" y="1236"/>
                  </a:lnTo>
                  <a:lnTo>
                    <a:pt x="1478" y="1243"/>
                  </a:lnTo>
                  <a:lnTo>
                    <a:pt x="1475" y="1254"/>
                  </a:lnTo>
                  <a:lnTo>
                    <a:pt x="1473" y="1266"/>
                  </a:lnTo>
                  <a:lnTo>
                    <a:pt x="1472" y="1278"/>
                  </a:lnTo>
                  <a:lnTo>
                    <a:pt x="1472" y="1290"/>
                  </a:lnTo>
                  <a:lnTo>
                    <a:pt x="1473" y="1312"/>
                  </a:lnTo>
                  <a:lnTo>
                    <a:pt x="1476" y="1335"/>
                  </a:lnTo>
                  <a:lnTo>
                    <a:pt x="1479" y="1358"/>
                  </a:lnTo>
                  <a:lnTo>
                    <a:pt x="1482" y="1382"/>
                  </a:lnTo>
                  <a:lnTo>
                    <a:pt x="1483" y="1393"/>
                  </a:lnTo>
                  <a:lnTo>
                    <a:pt x="1483" y="1405"/>
                  </a:lnTo>
                  <a:lnTo>
                    <a:pt x="1482" y="1417"/>
                  </a:lnTo>
                  <a:lnTo>
                    <a:pt x="1481" y="1429"/>
                  </a:lnTo>
                  <a:lnTo>
                    <a:pt x="1481" y="1454"/>
                  </a:lnTo>
                  <a:lnTo>
                    <a:pt x="1482" y="1477"/>
                  </a:lnTo>
                  <a:lnTo>
                    <a:pt x="1483" y="1487"/>
                  </a:lnTo>
                  <a:lnTo>
                    <a:pt x="1484" y="1499"/>
                  </a:lnTo>
                  <a:lnTo>
                    <a:pt x="1486" y="1511"/>
                  </a:lnTo>
                  <a:lnTo>
                    <a:pt x="1489" y="1523"/>
                  </a:lnTo>
                  <a:lnTo>
                    <a:pt x="1490" y="1528"/>
                  </a:lnTo>
                  <a:lnTo>
                    <a:pt x="1491" y="1534"/>
                  </a:lnTo>
                  <a:lnTo>
                    <a:pt x="1491" y="1538"/>
                  </a:lnTo>
                  <a:lnTo>
                    <a:pt x="1490" y="1542"/>
                  </a:lnTo>
                  <a:lnTo>
                    <a:pt x="1487" y="1549"/>
                  </a:lnTo>
                  <a:lnTo>
                    <a:pt x="1483" y="1554"/>
                  </a:lnTo>
                  <a:lnTo>
                    <a:pt x="1477" y="1559"/>
                  </a:lnTo>
                  <a:lnTo>
                    <a:pt x="1472" y="1563"/>
                  </a:lnTo>
                  <a:lnTo>
                    <a:pt x="1470" y="1566"/>
                  </a:lnTo>
                  <a:lnTo>
                    <a:pt x="1468" y="1569"/>
                  </a:lnTo>
                  <a:lnTo>
                    <a:pt x="1467" y="1573"/>
                  </a:lnTo>
                  <a:lnTo>
                    <a:pt x="1465" y="1577"/>
                  </a:lnTo>
                  <a:lnTo>
                    <a:pt x="1463" y="1588"/>
                  </a:lnTo>
                  <a:lnTo>
                    <a:pt x="1463" y="1596"/>
                  </a:lnTo>
                  <a:lnTo>
                    <a:pt x="1464" y="1606"/>
                  </a:lnTo>
                  <a:lnTo>
                    <a:pt x="1465" y="1614"/>
                  </a:lnTo>
                  <a:lnTo>
                    <a:pt x="1469" y="1621"/>
                  </a:lnTo>
                  <a:lnTo>
                    <a:pt x="1473" y="1628"/>
                  </a:lnTo>
                  <a:lnTo>
                    <a:pt x="1477" y="1634"/>
                  </a:lnTo>
                  <a:lnTo>
                    <a:pt x="1482" y="1640"/>
                  </a:lnTo>
                  <a:lnTo>
                    <a:pt x="1493" y="1652"/>
                  </a:lnTo>
                  <a:lnTo>
                    <a:pt x="1505" y="1662"/>
                  </a:lnTo>
                  <a:lnTo>
                    <a:pt x="1511" y="1669"/>
                  </a:lnTo>
                  <a:lnTo>
                    <a:pt x="1516" y="1675"/>
                  </a:lnTo>
                  <a:lnTo>
                    <a:pt x="1522" y="1682"/>
                  </a:lnTo>
                  <a:lnTo>
                    <a:pt x="1526" y="1689"/>
                  </a:lnTo>
                  <a:lnTo>
                    <a:pt x="1528" y="1695"/>
                  </a:lnTo>
                  <a:lnTo>
                    <a:pt x="1529" y="1701"/>
                  </a:lnTo>
                  <a:lnTo>
                    <a:pt x="1530" y="1707"/>
                  </a:lnTo>
                  <a:lnTo>
                    <a:pt x="1530" y="1712"/>
                  </a:lnTo>
                  <a:lnTo>
                    <a:pt x="1528" y="1723"/>
                  </a:lnTo>
                  <a:lnTo>
                    <a:pt x="1525" y="1734"/>
                  </a:lnTo>
                  <a:lnTo>
                    <a:pt x="1522" y="1744"/>
                  </a:lnTo>
                  <a:lnTo>
                    <a:pt x="1517" y="1755"/>
                  </a:lnTo>
                  <a:lnTo>
                    <a:pt x="1516" y="1761"/>
                  </a:lnTo>
                  <a:lnTo>
                    <a:pt x="1516" y="1766"/>
                  </a:lnTo>
                  <a:lnTo>
                    <a:pt x="1515" y="1771"/>
                  </a:lnTo>
                  <a:lnTo>
                    <a:pt x="1516" y="1777"/>
                  </a:lnTo>
                  <a:lnTo>
                    <a:pt x="1518" y="1790"/>
                  </a:lnTo>
                  <a:lnTo>
                    <a:pt x="1523" y="1803"/>
                  </a:lnTo>
                  <a:lnTo>
                    <a:pt x="1525" y="1809"/>
                  </a:lnTo>
                  <a:lnTo>
                    <a:pt x="1526" y="1816"/>
                  </a:lnTo>
                  <a:lnTo>
                    <a:pt x="1527" y="1822"/>
                  </a:lnTo>
                  <a:lnTo>
                    <a:pt x="1526" y="1830"/>
                  </a:lnTo>
                  <a:lnTo>
                    <a:pt x="1524" y="1837"/>
                  </a:lnTo>
                  <a:lnTo>
                    <a:pt x="1520" y="1845"/>
                  </a:lnTo>
                  <a:lnTo>
                    <a:pt x="1515" y="1851"/>
                  </a:lnTo>
                  <a:lnTo>
                    <a:pt x="1509" y="1857"/>
                  </a:lnTo>
                  <a:lnTo>
                    <a:pt x="1503" y="1862"/>
                  </a:lnTo>
                  <a:lnTo>
                    <a:pt x="1497" y="1868"/>
                  </a:lnTo>
                  <a:lnTo>
                    <a:pt x="1491" y="1873"/>
                  </a:lnTo>
                  <a:lnTo>
                    <a:pt x="1487" y="1879"/>
                  </a:lnTo>
                  <a:lnTo>
                    <a:pt x="1488" y="1881"/>
                  </a:lnTo>
                  <a:lnTo>
                    <a:pt x="1488" y="1882"/>
                  </a:lnTo>
                  <a:lnTo>
                    <a:pt x="1500" y="1885"/>
                  </a:lnTo>
                  <a:lnTo>
                    <a:pt x="1514" y="1889"/>
                  </a:lnTo>
                  <a:lnTo>
                    <a:pt x="1528" y="1893"/>
                  </a:lnTo>
                  <a:lnTo>
                    <a:pt x="1542" y="1899"/>
                  </a:lnTo>
                  <a:lnTo>
                    <a:pt x="1555" y="1905"/>
                  </a:lnTo>
                  <a:lnTo>
                    <a:pt x="1567" y="1914"/>
                  </a:lnTo>
                  <a:lnTo>
                    <a:pt x="1571" y="1918"/>
                  </a:lnTo>
                  <a:lnTo>
                    <a:pt x="1577" y="1924"/>
                  </a:lnTo>
                  <a:lnTo>
                    <a:pt x="1580" y="1929"/>
                  </a:lnTo>
                  <a:lnTo>
                    <a:pt x="1583" y="1936"/>
                  </a:lnTo>
                  <a:lnTo>
                    <a:pt x="1586" y="1942"/>
                  </a:lnTo>
                  <a:lnTo>
                    <a:pt x="1591" y="1947"/>
                  </a:lnTo>
                  <a:lnTo>
                    <a:pt x="1591" y="1947"/>
                  </a:lnTo>
                  <a:lnTo>
                    <a:pt x="1558" y="2047"/>
                  </a:lnTo>
                  <a:lnTo>
                    <a:pt x="1558" y="2062"/>
                  </a:lnTo>
                  <a:lnTo>
                    <a:pt x="1557" y="2076"/>
                  </a:lnTo>
                  <a:lnTo>
                    <a:pt x="1555" y="2089"/>
                  </a:lnTo>
                  <a:lnTo>
                    <a:pt x="1553" y="2102"/>
                  </a:lnTo>
                  <a:lnTo>
                    <a:pt x="1546" y="2129"/>
                  </a:lnTo>
                  <a:lnTo>
                    <a:pt x="1539" y="2156"/>
                  </a:lnTo>
                  <a:lnTo>
                    <a:pt x="1537" y="2161"/>
                  </a:lnTo>
                  <a:lnTo>
                    <a:pt x="1533" y="2167"/>
                  </a:lnTo>
                  <a:lnTo>
                    <a:pt x="1530" y="2171"/>
                  </a:lnTo>
                  <a:lnTo>
                    <a:pt x="1526" y="2175"/>
                  </a:lnTo>
                  <a:lnTo>
                    <a:pt x="1516" y="2183"/>
                  </a:lnTo>
                  <a:lnTo>
                    <a:pt x="1506" y="2190"/>
                  </a:lnTo>
                  <a:lnTo>
                    <a:pt x="1497" y="2197"/>
                  </a:lnTo>
                  <a:lnTo>
                    <a:pt x="1489" y="2202"/>
                  </a:lnTo>
                  <a:lnTo>
                    <a:pt x="1486" y="2206"/>
                  </a:lnTo>
                  <a:lnTo>
                    <a:pt x="1484" y="2209"/>
                  </a:lnTo>
                  <a:lnTo>
                    <a:pt x="1483" y="2212"/>
                  </a:lnTo>
                  <a:lnTo>
                    <a:pt x="1482" y="2215"/>
                  </a:lnTo>
                  <a:lnTo>
                    <a:pt x="1483" y="2233"/>
                  </a:lnTo>
                  <a:lnTo>
                    <a:pt x="1484" y="2249"/>
                  </a:lnTo>
                  <a:lnTo>
                    <a:pt x="1485" y="2265"/>
                  </a:lnTo>
                  <a:lnTo>
                    <a:pt x="1486" y="2281"/>
                  </a:lnTo>
                  <a:lnTo>
                    <a:pt x="1484" y="2289"/>
                  </a:lnTo>
                  <a:lnTo>
                    <a:pt x="1481" y="2297"/>
                  </a:lnTo>
                  <a:lnTo>
                    <a:pt x="1475" y="2305"/>
                  </a:lnTo>
                  <a:lnTo>
                    <a:pt x="1470" y="2313"/>
                  </a:lnTo>
                  <a:lnTo>
                    <a:pt x="1456" y="2329"/>
                  </a:lnTo>
                  <a:lnTo>
                    <a:pt x="1445" y="2341"/>
                  </a:lnTo>
                  <a:lnTo>
                    <a:pt x="1440" y="2347"/>
                  </a:lnTo>
                  <a:lnTo>
                    <a:pt x="1435" y="2351"/>
                  </a:lnTo>
                  <a:lnTo>
                    <a:pt x="1430" y="2355"/>
                  </a:lnTo>
                  <a:lnTo>
                    <a:pt x="1424" y="2358"/>
                  </a:lnTo>
                  <a:lnTo>
                    <a:pt x="1419" y="2359"/>
                  </a:lnTo>
                  <a:lnTo>
                    <a:pt x="1415" y="2359"/>
                  </a:lnTo>
                  <a:lnTo>
                    <a:pt x="1409" y="2359"/>
                  </a:lnTo>
                  <a:lnTo>
                    <a:pt x="1404" y="2358"/>
                  </a:lnTo>
                  <a:lnTo>
                    <a:pt x="1382" y="2349"/>
                  </a:lnTo>
                  <a:lnTo>
                    <a:pt x="1359" y="2336"/>
                  </a:lnTo>
                  <a:lnTo>
                    <a:pt x="1351" y="2334"/>
                  </a:lnTo>
                  <a:lnTo>
                    <a:pt x="1346" y="2333"/>
                  </a:lnTo>
                  <a:lnTo>
                    <a:pt x="1341" y="2334"/>
                  </a:lnTo>
                  <a:lnTo>
                    <a:pt x="1337" y="2337"/>
                  </a:lnTo>
                  <a:lnTo>
                    <a:pt x="1335" y="2342"/>
                  </a:lnTo>
                  <a:lnTo>
                    <a:pt x="1334" y="2347"/>
                  </a:lnTo>
                  <a:lnTo>
                    <a:pt x="1333" y="2354"/>
                  </a:lnTo>
                  <a:lnTo>
                    <a:pt x="1332" y="2361"/>
                  </a:lnTo>
                  <a:lnTo>
                    <a:pt x="1332" y="2376"/>
                  </a:lnTo>
                  <a:lnTo>
                    <a:pt x="1329" y="2392"/>
                  </a:lnTo>
                  <a:lnTo>
                    <a:pt x="1328" y="2400"/>
                  </a:lnTo>
                  <a:lnTo>
                    <a:pt x="1326" y="2406"/>
                  </a:lnTo>
                  <a:lnTo>
                    <a:pt x="1323" y="2412"/>
                  </a:lnTo>
                  <a:lnTo>
                    <a:pt x="1319" y="2416"/>
                  </a:lnTo>
                  <a:lnTo>
                    <a:pt x="1315" y="2418"/>
                  </a:lnTo>
                  <a:lnTo>
                    <a:pt x="1312" y="2419"/>
                  </a:lnTo>
                  <a:lnTo>
                    <a:pt x="1308" y="2421"/>
                  </a:lnTo>
                  <a:lnTo>
                    <a:pt x="1304" y="2421"/>
                  </a:lnTo>
                  <a:lnTo>
                    <a:pt x="1295" y="2421"/>
                  </a:lnTo>
                  <a:lnTo>
                    <a:pt x="1286" y="2421"/>
                  </a:lnTo>
                  <a:lnTo>
                    <a:pt x="1282" y="2422"/>
                  </a:lnTo>
                  <a:lnTo>
                    <a:pt x="1278" y="2422"/>
                  </a:lnTo>
                  <a:lnTo>
                    <a:pt x="1274" y="2424"/>
                  </a:lnTo>
                  <a:lnTo>
                    <a:pt x="1272" y="2426"/>
                  </a:lnTo>
                  <a:lnTo>
                    <a:pt x="1270" y="2428"/>
                  </a:lnTo>
                  <a:lnTo>
                    <a:pt x="1268" y="2432"/>
                  </a:lnTo>
                  <a:lnTo>
                    <a:pt x="1267" y="2437"/>
                  </a:lnTo>
                  <a:lnTo>
                    <a:pt x="1268" y="2442"/>
                  </a:lnTo>
                  <a:lnTo>
                    <a:pt x="1225" y="2449"/>
                  </a:lnTo>
                  <a:lnTo>
                    <a:pt x="1225" y="2449"/>
                  </a:lnTo>
                  <a:lnTo>
                    <a:pt x="1219" y="2418"/>
                  </a:lnTo>
                  <a:lnTo>
                    <a:pt x="1213" y="2398"/>
                  </a:lnTo>
                  <a:lnTo>
                    <a:pt x="1209" y="2388"/>
                  </a:lnTo>
                  <a:lnTo>
                    <a:pt x="1202" y="2379"/>
                  </a:lnTo>
                  <a:lnTo>
                    <a:pt x="1193" y="2369"/>
                  </a:lnTo>
                  <a:lnTo>
                    <a:pt x="1180" y="2356"/>
                  </a:lnTo>
                  <a:lnTo>
                    <a:pt x="1171" y="2346"/>
                  </a:lnTo>
                  <a:lnTo>
                    <a:pt x="1162" y="2333"/>
                  </a:lnTo>
                  <a:lnTo>
                    <a:pt x="1152" y="2318"/>
                  </a:lnTo>
                  <a:lnTo>
                    <a:pt x="1143" y="2303"/>
                  </a:lnTo>
                  <a:lnTo>
                    <a:pt x="1133" y="2289"/>
                  </a:lnTo>
                  <a:lnTo>
                    <a:pt x="1123" y="2276"/>
                  </a:lnTo>
                  <a:lnTo>
                    <a:pt x="1118" y="2270"/>
                  </a:lnTo>
                  <a:lnTo>
                    <a:pt x="1112" y="2265"/>
                  </a:lnTo>
                  <a:lnTo>
                    <a:pt x="1108" y="2262"/>
                  </a:lnTo>
                  <a:lnTo>
                    <a:pt x="1103" y="2259"/>
                  </a:lnTo>
                  <a:lnTo>
                    <a:pt x="1083" y="2253"/>
                  </a:lnTo>
                  <a:lnTo>
                    <a:pt x="1059" y="2246"/>
                  </a:lnTo>
                  <a:lnTo>
                    <a:pt x="1052" y="2242"/>
                  </a:lnTo>
                  <a:lnTo>
                    <a:pt x="1047" y="2239"/>
                  </a:lnTo>
                  <a:lnTo>
                    <a:pt x="1042" y="2236"/>
                  </a:lnTo>
                  <a:lnTo>
                    <a:pt x="1039" y="2233"/>
                  </a:lnTo>
                  <a:lnTo>
                    <a:pt x="1036" y="2228"/>
                  </a:lnTo>
                  <a:lnTo>
                    <a:pt x="1035" y="2224"/>
                  </a:lnTo>
                  <a:lnTo>
                    <a:pt x="1035" y="2219"/>
                  </a:lnTo>
                  <a:lnTo>
                    <a:pt x="1037" y="2213"/>
                  </a:lnTo>
                  <a:lnTo>
                    <a:pt x="1027" y="2205"/>
                  </a:lnTo>
                  <a:lnTo>
                    <a:pt x="1019" y="2196"/>
                  </a:lnTo>
                  <a:lnTo>
                    <a:pt x="1011" y="2186"/>
                  </a:lnTo>
                  <a:lnTo>
                    <a:pt x="1005" y="2176"/>
                  </a:lnTo>
                  <a:lnTo>
                    <a:pt x="998" y="2166"/>
                  </a:lnTo>
                  <a:lnTo>
                    <a:pt x="993" y="2155"/>
                  </a:lnTo>
                  <a:lnTo>
                    <a:pt x="988" y="2144"/>
                  </a:lnTo>
                  <a:lnTo>
                    <a:pt x="984" y="2133"/>
                  </a:lnTo>
                  <a:lnTo>
                    <a:pt x="975" y="2111"/>
                  </a:lnTo>
                  <a:lnTo>
                    <a:pt x="967" y="2087"/>
                  </a:lnTo>
                  <a:lnTo>
                    <a:pt x="958" y="2065"/>
                  </a:lnTo>
                  <a:lnTo>
                    <a:pt x="947" y="2044"/>
                  </a:lnTo>
                  <a:lnTo>
                    <a:pt x="927" y="2013"/>
                  </a:lnTo>
                  <a:lnTo>
                    <a:pt x="913" y="1992"/>
                  </a:lnTo>
                  <a:lnTo>
                    <a:pt x="912" y="1989"/>
                  </a:lnTo>
                  <a:lnTo>
                    <a:pt x="912" y="1985"/>
                  </a:lnTo>
                  <a:lnTo>
                    <a:pt x="915" y="1982"/>
                  </a:lnTo>
                  <a:lnTo>
                    <a:pt x="918" y="1980"/>
                  </a:lnTo>
                  <a:lnTo>
                    <a:pt x="925" y="1978"/>
                  </a:lnTo>
                  <a:lnTo>
                    <a:pt x="933" y="1977"/>
                  </a:lnTo>
                  <a:lnTo>
                    <a:pt x="945" y="1977"/>
                  </a:lnTo>
                  <a:lnTo>
                    <a:pt x="959" y="1976"/>
                  </a:lnTo>
                  <a:lnTo>
                    <a:pt x="969" y="1976"/>
                  </a:lnTo>
                  <a:lnTo>
                    <a:pt x="976" y="1973"/>
                  </a:lnTo>
                  <a:lnTo>
                    <a:pt x="983" y="1969"/>
                  </a:lnTo>
                  <a:lnTo>
                    <a:pt x="988" y="1965"/>
                  </a:lnTo>
                  <a:lnTo>
                    <a:pt x="998" y="1952"/>
                  </a:lnTo>
                  <a:lnTo>
                    <a:pt x="1007" y="1936"/>
                  </a:lnTo>
                  <a:lnTo>
                    <a:pt x="1019" y="1912"/>
                  </a:lnTo>
                  <a:lnTo>
                    <a:pt x="1028" y="1886"/>
                  </a:lnTo>
                  <a:lnTo>
                    <a:pt x="1038" y="1860"/>
                  </a:lnTo>
                  <a:lnTo>
                    <a:pt x="1047" y="1834"/>
                  </a:lnTo>
                  <a:lnTo>
                    <a:pt x="1050" y="1821"/>
                  </a:lnTo>
                  <a:lnTo>
                    <a:pt x="1051" y="1810"/>
                  </a:lnTo>
                  <a:lnTo>
                    <a:pt x="1051" y="1801"/>
                  </a:lnTo>
                  <a:lnTo>
                    <a:pt x="1050" y="1793"/>
                  </a:lnTo>
                  <a:lnTo>
                    <a:pt x="1047" y="1785"/>
                  </a:lnTo>
                  <a:lnTo>
                    <a:pt x="1043" y="1779"/>
                  </a:lnTo>
                  <a:lnTo>
                    <a:pt x="1039" y="1774"/>
                  </a:lnTo>
                  <a:lnTo>
                    <a:pt x="1034" y="1768"/>
                  </a:lnTo>
                  <a:lnTo>
                    <a:pt x="1022" y="1757"/>
                  </a:lnTo>
                  <a:lnTo>
                    <a:pt x="1009" y="1747"/>
                  </a:lnTo>
                  <a:lnTo>
                    <a:pt x="1003" y="1741"/>
                  </a:lnTo>
                  <a:lnTo>
                    <a:pt x="998" y="1734"/>
                  </a:lnTo>
                  <a:lnTo>
                    <a:pt x="993" y="1726"/>
                  </a:lnTo>
                  <a:lnTo>
                    <a:pt x="988" y="1716"/>
                  </a:lnTo>
                  <a:lnTo>
                    <a:pt x="976" y="1702"/>
                  </a:lnTo>
                  <a:lnTo>
                    <a:pt x="966" y="1687"/>
                  </a:lnTo>
                  <a:lnTo>
                    <a:pt x="956" y="1673"/>
                  </a:lnTo>
                  <a:lnTo>
                    <a:pt x="947" y="1658"/>
                  </a:lnTo>
                  <a:lnTo>
                    <a:pt x="941" y="1643"/>
                  </a:lnTo>
                  <a:lnTo>
                    <a:pt x="934" y="1627"/>
                  </a:lnTo>
                  <a:lnTo>
                    <a:pt x="929" y="1609"/>
                  </a:lnTo>
                  <a:lnTo>
                    <a:pt x="926" y="1592"/>
                  </a:lnTo>
                  <a:lnTo>
                    <a:pt x="924" y="1585"/>
                  </a:lnTo>
                  <a:lnTo>
                    <a:pt x="920" y="1578"/>
                  </a:lnTo>
                  <a:lnTo>
                    <a:pt x="917" y="1573"/>
                  </a:lnTo>
                  <a:lnTo>
                    <a:pt x="912" y="1568"/>
                  </a:lnTo>
                  <a:lnTo>
                    <a:pt x="907" y="1564"/>
                  </a:lnTo>
                  <a:lnTo>
                    <a:pt x="901" y="1561"/>
                  </a:lnTo>
                  <a:lnTo>
                    <a:pt x="894" y="1559"/>
                  </a:lnTo>
                  <a:lnTo>
                    <a:pt x="888" y="1557"/>
                  </a:lnTo>
                  <a:lnTo>
                    <a:pt x="859" y="1550"/>
                  </a:lnTo>
                  <a:lnTo>
                    <a:pt x="830" y="1546"/>
                  </a:lnTo>
                  <a:lnTo>
                    <a:pt x="804" y="1540"/>
                  </a:lnTo>
                  <a:lnTo>
                    <a:pt x="782" y="1534"/>
                  </a:lnTo>
                  <a:lnTo>
                    <a:pt x="763" y="1525"/>
                  </a:lnTo>
                  <a:lnTo>
                    <a:pt x="745" y="1517"/>
                  </a:lnTo>
                  <a:lnTo>
                    <a:pt x="738" y="1511"/>
                  </a:lnTo>
                  <a:lnTo>
                    <a:pt x="731" y="1507"/>
                  </a:lnTo>
                  <a:lnTo>
                    <a:pt x="725" y="1501"/>
                  </a:lnTo>
                  <a:lnTo>
                    <a:pt x="719" y="1495"/>
                  </a:lnTo>
                  <a:lnTo>
                    <a:pt x="708" y="1483"/>
                  </a:lnTo>
                  <a:lnTo>
                    <a:pt x="699" y="1469"/>
                  </a:lnTo>
                  <a:lnTo>
                    <a:pt x="692" y="1455"/>
                  </a:lnTo>
                  <a:lnTo>
                    <a:pt x="685" y="1439"/>
                  </a:lnTo>
                  <a:lnTo>
                    <a:pt x="680" y="1423"/>
                  </a:lnTo>
                  <a:lnTo>
                    <a:pt x="674" y="1404"/>
                  </a:lnTo>
                  <a:lnTo>
                    <a:pt x="667" y="1366"/>
                  </a:lnTo>
                  <a:lnTo>
                    <a:pt x="659" y="1324"/>
                  </a:lnTo>
                  <a:lnTo>
                    <a:pt x="656" y="1314"/>
                  </a:lnTo>
                  <a:lnTo>
                    <a:pt x="652" y="1303"/>
                  </a:lnTo>
                  <a:lnTo>
                    <a:pt x="646" y="1293"/>
                  </a:lnTo>
                  <a:lnTo>
                    <a:pt x="640" y="1283"/>
                  </a:lnTo>
                  <a:lnTo>
                    <a:pt x="633" y="1274"/>
                  </a:lnTo>
                  <a:lnTo>
                    <a:pt x="625" y="1264"/>
                  </a:lnTo>
                  <a:lnTo>
                    <a:pt x="616" y="1255"/>
                  </a:lnTo>
                  <a:lnTo>
                    <a:pt x="607" y="1245"/>
                  </a:lnTo>
                  <a:lnTo>
                    <a:pt x="588" y="1228"/>
                  </a:lnTo>
                  <a:lnTo>
                    <a:pt x="570" y="1211"/>
                  </a:lnTo>
                  <a:lnTo>
                    <a:pt x="561" y="1202"/>
                  </a:lnTo>
                  <a:lnTo>
                    <a:pt x="552" y="1194"/>
                  </a:lnTo>
                  <a:lnTo>
                    <a:pt x="545" y="1185"/>
                  </a:lnTo>
                  <a:lnTo>
                    <a:pt x="538" y="1176"/>
                  </a:lnTo>
                  <a:lnTo>
                    <a:pt x="530" y="1161"/>
                  </a:lnTo>
                  <a:lnTo>
                    <a:pt x="520" y="1145"/>
                  </a:lnTo>
                  <a:lnTo>
                    <a:pt x="509" y="1129"/>
                  </a:lnTo>
                  <a:lnTo>
                    <a:pt x="497" y="1112"/>
                  </a:lnTo>
                  <a:lnTo>
                    <a:pt x="470" y="1077"/>
                  </a:lnTo>
                  <a:lnTo>
                    <a:pt x="444" y="1040"/>
                  </a:lnTo>
                  <a:lnTo>
                    <a:pt x="431" y="1023"/>
                  </a:lnTo>
                  <a:lnTo>
                    <a:pt x="420" y="1005"/>
                  </a:lnTo>
                  <a:lnTo>
                    <a:pt x="409" y="986"/>
                  </a:lnTo>
                  <a:lnTo>
                    <a:pt x="399" y="968"/>
                  </a:lnTo>
                  <a:lnTo>
                    <a:pt x="391" y="951"/>
                  </a:lnTo>
                  <a:lnTo>
                    <a:pt x="385" y="933"/>
                  </a:lnTo>
                  <a:lnTo>
                    <a:pt x="383" y="925"/>
                  </a:lnTo>
                  <a:lnTo>
                    <a:pt x="381" y="916"/>
                  </a:lnTo>
                  <a:lnTo>
                    <a:pt x="380" y="907"/>
                  </a:lnTo>
                  <a:lnTo>
                    <a:pt x="380" y="900"/>
                  </a:lnTo>
                  <a:lnTo>
                    <a:pt x="379" y="900"/>
                  </a:lnTo>
                  <a:lnTo>
                    <a:pt x="372" y="915"/>
                  </a:lnTo>
                  <a:lnTo>
                    <a:pt x="360" y="941"/>
                  </a:lnTo>
                  <a:lnTo>
                    <a:pt x="354" y="954"/>
                  </a:lnTo>
                  <a:lnTo>
                    <a:pt x="347" y="966"/>
                  </a:lnTo>
                  <a:lnTo>
                    <a:pt x="342" y="974"/>
                  </a:lnTo>
                  <a:lnTo>
                    <a:pt x="339" y="978"/>
                  </a:lnTo>
                  <a:lnTo>
                    <a:pt x="333" y="981"/>
                  </a:lnTo>
                  <a:lnTo>
                    <a:pt x="328" y="982"/>
                  </a:lnTo>
                  <a:lnTo>
                    <a:pt x="321" y="983"/>
                  </a:lnTo>
                  <a:lnTo>
                    <a:pt x="315" y="984"/>
                  </a:lnTo>
                  <a:lnTo>
                    <a:pt x="300" y="984"/>
                  </a:lnTo>
                  <a:lnTo>
                    <a:pt x="285" y="984"/>
                  </a:lnTo>
                  <a:lnTo>
                    <a:pt x="268" y="982"/>
                  </a:lnTo>
                  <a:lnTo>
                    <a:pt x="253" y="981"/>
                  </a:lnTo>
                  <a:lnTo>
                    <a:pt x="238" y="981"/>
                  </a:lnTo>
                  <a:lnTo>
                    <a:pt x="225" y="981"/>
                  </a:lnTo>
                  <a:lnTo>
                    <a:pt x="197" y="985"/>
                  </a:lnTo>
                  <a:lnTo>
                    <a:pt x="168" y="990"/>
                  </a:lnTo>
                  <a:lnTo>
                    <a:pt x="154" y="991"/>
                  </a:lnTo>
                  <a:lnTo>
                    <a:pt x="140" y="993"/>
                  </a:lnTo>
                  <a:lnTo>
                    <a:pt x="125" y="993"/>
                  </a:lnTo>
                  <a:lnTo>
                    <a:pt x="111" y="993"/>
                  </a:lnTo>
                  <a:lnTo>
                    <a:pt x="113" y="873"/>
                  </a:lnTo>
                  <a:lnTo>
                    <a:pt x="0" y="872"/>
                  </a:lnTo>
                  <a:lnTo>
                    <a:pt x="0" y="872"/>
                  </a:lnTo>
                  <a:close/>
                </a:path>
              </a:pathLst>
            </a:custGeom>
            <a:solidFill>
              <a:schemeClr val="accent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i="1" sz="1200">
                <a:solidFill>
                  <a:srgbClr val="595959"/>
                </a:solidFill>
                <a:latin typeface="Arial"/>
                <a:ea typeface="Arial"/>
                <a:cs typeface="Arial"/>
                <a:sym typeface="Arial"/>
              </a:endParaRPr>
            </a:p>
          </p:txBody>
        </p:sp>
        <p:sp>
          <p:nvSpPr>
            <p:cNvPr id="785" name="Google Shape;785;p37"/>
            <p:cNvSpPr/>
            <p:nvPr/>
          </p:nvSpPr>
          <p:spPr>
            <a:xfrm>
              <a:off x="4913313" y="3856038"/>
              <a:ext cx="987425" cy="1063625"/>
            </a:xfrm>
            <a:custGeom>
              <a:rect b="b" l="l" r="r" t="t"/>
              <a:pathLst>
                <a:path extrusionOk="0" h="2682" w="2486">
                  <a:moveTo>
                    <a:pt x="1261" y="745"/>
                  </a:moveTo>
                  <a:lnTo>
                    <a:pt x="1374" y="746"/>
                  </a:lnTo>
                  <a:lnTo>
                    <a:pt x="1372" y="866"/>
                  </a:lnTo>
                  <a:lnTo>
                    <a:pt x="1386" y="866"/>
                  </a:lnTo>
                  <a:lnTo>
                    <a:pt x="1401" y="866"/>
                  </a:lnTo>
                  <a:lnTo>
                    <a:pt x="1415" y="864"/>
                  </a:lnTo>
                  <a:lnTo>
                    <a:pt x="1429" y="863"/>
                  </a:lnTo>
                  <a:lnTo>
                    <a:pt x="1458" y="858"/>
                  </a:lnTo>
                  <a:lnTo>
                    <a:pt x="1486" y="854"/>
                  </a:lnTo>
                  <a:lnTo>
                    <a:pt x="1499" y="854"/>
                  </a:lnTo>
                  <a:lnTo>
                    <a:pt x="1514" y="854"/>
                  </a:lnTo>
                  <a:lnTo>
                    <a:pt x="1529" y="855"/>
                  </a:lnTo>
                  <a:lnTo>
                    <a:pt x="1546" y="857"/>
                  </a:lnTo>
                  <a:lnTo>
                    <a:pt x="1561" y="857"/>
                  </a:lnTo>
                  <a:lnTo>
                    <a:pt x="1576" y="857"/>
                  </a:lnTo>
                  <a:lnTo>
                    <a:pt x="1582" y="856"/>
                  </a:lnTo>
                  <a:lnTo>
                    <a:pt x="1589" y="855"/>
                  </a:lnTo>
                  <a:lnTo>
                    <a:pt x="1594" y="854"/>
                  </a:lnTo>
                  <a:lnTo>
                    <a:pt x="1600" y="851"/>
                  </a:lnTo>
                  <a:lnTo>
                    <a:pt x="1603" y="847"/>
                  </a:lnTo>
                  <a:lnTo>
                    <a:pt x="1608" y="839"/>
                  </a:lnTo>
                  <a:lnTo>
                    <a:pt x="1615" y="827"/>
                  </a:lnTo>
                  <a:lnTo>
                    <a:pt x="1621" y="814"/>
                  </a:lnTo>
                  <a:lnTo>
                    <a:pt x="1633" y="788"/>
                  </a:lnTo>
                  <a:lnTo>
                    <a:pt x="1640" y="773"/>
                  </a:lnTo>
                  <a:lnTo>
                    <a:pt x="1641" y="773"/>
                  </a:lnTo>
                  <a:lnTo>
                    <a:pt x="1641" y="780"/>
                  </a:lnTo>
                  <a:lnTo>
                    <a:pt x="1642" y="789"/>
                  </a:lnTo>
                  <a:lnTo>
                    <a:pt x="1644" y="798"/>
                  </a:lnTo>
                  <a:lnTo>
                    <a:pt x="1646" y="806"/>
                  </a:lnTo>
                  <a:lnTo>
                    <a:pt x="1652" y="824"/>
                  </a:lnTo>
                  <a:lnTo>
                    <a:pt x="1660" y="841"/>
                  </a:lnTo>
                  <a:lnTo>
                    <a:pt x="1670" y="859"/>
                  </a:lnTo>
                  <a:lnTo>
                    <a:pt x="1681" y="878"/>
                  </a:lnTo>
                  <a:lnTo>
                    <a:pt x="1692" y="896"/>
                  </a:lnTo>
                  <a:lnTo>
                    <a:pt x="1705" y="913"/>
                  </a:lnTo>
                  <a:lnTo>
                    <a:pt x="1731" y="950"/>
                  </a:lnTo>
                  <a:lnTo>
                    <a:pt x="1758" y="985"/>
                  </a:lnTo>
                  <a:lnTo>
                    <a:pt x="1770" y="1002"/>
                  </a:lnTo>
                  <a:lnTo>
                    <a:pt x="1781" y="1018"/>
                  </a:lnTo>
                  <a:lnTo>
                    <a:pt x="1791" y="1034"/>
                  </a:lnTo>
                  <a:lnTo>
                    <a:pt x="1799" y="1049"/>
                  </a:lnTo>
                  <a:lnTo>
                    <a:pt x="1806" y="1058"/>
                  </a:lnTo>
                  <a:lnTo>
                    <a:pt x="1813" y="1067"/>
                  </a:lnTo>
                  <a:lnTo>
                    <a:pt x="1822" y="1075"/>
                  </a:lnTo>
                  <a:lnTo>
                    <a:pt x="1831" y="1084"/>
                  </a:lnTo>
                  <a:lnTo>
                    <a:pt x="1849" y="1101"/>
                  </a:lnTo>
                  <a:lnTo>
                    <a:pt x="1868" y="1118"/>
                  </a:lnTo>
                  <a:lnTo>
                    <a:pt x="1877" y="1128"/>
                  </a:lnTo>
                  <a:lnTo>
                    <a:pt x="1886" y="1137"/>
                  </a:lnTo>
                  <a:lnTo>
                    <a:pt x="1894" y="1147"/>
                  </a:lnTo>
                  <a:lnTo>
                    <a:pt x="1901" y="1156"/>
                  </a:lnTo>
                  <a:lnTo>
                    <a:pt x="1907" y="1166"/>
                  </a:lnTo>
                  <a:lnTo>
                    <a:pt x="1913" y="1176"/>
                  </a:lnTo>
                  <a:lnTo>
                    <a:pt x="1917" y="1187"/>
                  </a:lnTo>
                  <a:lnTo>
                    <a:pt x="1920" y="1197"/>
                  </a:lnTo>
                  <a:lnTo>
                    <a:pt x="1928" y="1239"/>
                  </a:lnTo>
                  <a:lnTo>
                    <a:pt x="1935" y="1277"/>
                  </a:lnTo>
                  <a:lnTo>
                    <a:pt x="1941" y="1296"/>
                  </a:lnTo>
                  <a:lnTo>
                    <a:pt x="1946" y="1312"/>
                  </a:lnTo>
                  <a:lnTo>
                    <a:pt x="1953" y="1328"/>
                  </a:lnTo>
                  <a:lnTo>
                    <a:pt x="1960" y="1342"/>
                  </a:lnTo>
                  <a:lnTo>
                    <a:pt x="1969" y="1356"/>
                  </a:lnTo>
                  <a:lnTo>
                    <a:pt x="1980" y="1368"/>
                  </a:lnTo>
                  <a:lnTo>
                    <a:pt x="1986" y="1374"/>
                  </a:lnTo>
                  <a:lnTo>
                    <a:pt x="1992" y="1380"/>
                  </a:lnTo>
                  <a:lnTo>
                    <a:pt x="1999" y="1384"/>
                  </a:lnTo>
                  <a:lnTo>
                    <a:pt x="2006" y="1390"/>
                  </a:lnTo>
                  <a:lnTo>
                    <a:pt x="2024" y="1398"/>
                  </a:lnTo>
                  <a:lnTo>
                    <a:pt x="2043" y="1407"/>
                  </a:lnTo>
                  <a:lnTo>
                    <a:pt x="2065" y="1413"/>
                  </a:lnTo>
                  <a:lnTo>
                    <a:pt x="2091" y="1419"/>
                  </a:lnTo>
                  <a:lnTo>
                    <a:pt x="2120" y="1423"/>
                  </a:lnTo>
                  <a:lnTo>
                    <a:pt x="2149" y="1430"/>
                  </a:lnTo>
                  <a:lnTo>
                    <a:pt x="2155" y="1432"/>
                  </a:lnTo>
                  <a:lnTo>
                    <a:pt x="2162" y="1434"/>
                  </a:lnTo>
                  <a:lnTo>
                    <a:pt x="2168" y="1437"/>
                  </a:lnTo>
                  <a:lnTo>
                    <a:pt x="2173" y="1441"/>
                  </a:lnTo>
                  <a:lnTo>
                    <a:pt x="2178" y="1446"/>
                  </a:lnTo>
                  <a:lnTo>
                    <a:pt x="2181" y="1451"/>
                  </a:lnTo>
                  <a:lnTo>
                    <a:pt x="2185" y="1458"/>
                  </a:lnTo>
                  <a:lnTo>
                    <a:pt x="2187" y="1465"/>
                  </a:lnTo>
                  <a:lnTo>
                    <a:pt x="2190" y="1482"/>
                  </a:lnTo>
                  <a:lnTo>
                    <a:pt x="2195" y="1500"/>
                  </a:lnTo>
                  <a:lnTo>
                    <a:pt x="2202" y="1516"/>
                  </a:lnTo>
                  <a:lnTo>
                    <a:pt x="2208" y="1531"/>
                  </a:lnTo>
                  <a:lnTo>
                    <a:pt x="2217" y="1546"/>
                  </a:lnTo>
                  <a:lnTo>
                    <a:pt x="2227" y="1560"/>
                  </a:lnTo>
                  <a:lnTo>
                    <a:pt x="2237" y="1575"/>
                  </a:lnTo>
                  <a:lnTo>
                    <a:pt x="2249" y="1589"/>
                  </a:lnTo>
                  <a:lnTo>
                    <a:pt x="2254" y="1599"/>
                  </a:lnTo>
                  <a:lnTo>
                    <a:pt x="2259" y="1607"/>
                  </a:lnTo>
                  <a:lnTo>
                    <a:pt x="2264" y="1614"/>
                  </a:lnTo>
                  <a:lnTo>
                    <a:pt x="2270" y="1620"/>
                  </a:lnTo>
                  <a:lnTo>
                    <a:pt x="2283" y="1630"/>
                  </a:lnTo>
                  <a:lnTo>
                    <a:pt x="2295" y="1641"/>
                  </a:lnTo>
                  <a:lnTo>
                    <a:pt x="2300" y="1647"/>
                  </a:lnTo>
                  <a:lnTo>
                    <a:pt x="2304" y="1652"/>
                  </a:lnTo>
                  <a:lnTo>
                    <a:pt x="2308" y="1658"/>
                  </a:lnTo>
                  <a:lnTo>
                    <a:pt x="2311" y="1666"/>
                  </a:lnTo>
                  <a:lnTo>
                    <a:pt x="2312" y="1674"/>
                  </a:lnTo>
                  <a:lnTo>
                    <a:pt x="2312" y="1683"/>
                  </a:lnTo>
                  <a:lnTo>
                    <a:pt x="2311" y="1694"/>
                  </a:lnTo>
                  <a:lnTo>
                    <a:pt x="2308" y="1707"/>
                  </a:lnTo>
                  <a:lnTo>
                    <a:pt x="2299" y="1733"/>
                  </a:lnTo>
                  <a:lnTo>
                    <a:pt x="2289" y="1759"/>
                  </a:lnTo>
                  <a:lnTo>
                    <a:pt x="2280" y="1785"/>
                  </a:lnTo>
                  <a:lnTo>
                    <a:pt x="2268" y="1809"/>
                  </a:lnTo>
                  <a:lnTo>
                    <a:pt x="2259" y="1825"/>
                  </a:lnTo>
                  <a:lnTo>
                    <a:pt x="2249" y="1838"/>
                  </a:lnTo>
                  <a:lnTo>
                    <a:pt x="2244" y="1842"/>
                  </a:lnTo>
                  <a:lnTo>
                    <a:pt x="2237" y="1846"/>
                  </a:lnTo>
                  <a:lnTo>
                    <a:pt x="2230" y="1849"/>
                  </a:lnTo>
                  <a:lnTo>
                    <a:pt x="2220" y="1849"/>
                  </a:lnTo>
                  <a:lnTo>
                    <a:pt x="2206" y="1850"/>
                  </a:lnTo>
                  <a:lnTo>
                    <a:pt x="2194" y="1850"/>
                  </a:lnTo>
                  <a:lnTo>
                    <a:pt x="2186" y="1851"/>
                  </a:lnTo>
                  <a:lnTo>
                    <a:pt x="2179" y="1853"/>
                  </a:lnTo>
                  <a:lnTo>
                    <a:pt x="2176" y="1855"/>
                  </a:lnTo>
                  <a:lnTo>
                    <a:pt x="2173" y="1858"/>
                  </a:lnTo>
                  <a:lnTo>
                    <a:pt x="2173" y="1862"/>
                  </a:lnTo>
                  <a:lnTo>
                    <a:pt x="2174" y="1865"/>
                  </a:lnTo>
                  <a:lnTo>
                    <a:pt x="2188" y="1886"/>
                  </a:lnTo>
                  <a:lnTo>
                    <a:pt x="2208" y="1917"/>
                  </a:lnTo>
                  <a:lnTo>
                    <a:pt x="2219" y="1938"/>
                  </a:lnTo>
                  <a:lnTo>
                    <a:pt x="2228" y="1960"/>
                  </a:lnTo>
                  <a:lnTo>
                    <a:pt x="2236" y="1984"/>
                  </a:lnTo>
                  <a:lnTo>
                    <a:pt x="2245" y="2006"/>
                  </a:lnTo>
                  <a:lnTo>
                    <a:pt x="2249" y="2017"/>
                  </a:lnTo>
                  <a:lnTo>
                    <a:pt x="2254" y="2028"/>
                  </a:lnTo>
                  <a:lnTo>
                    <a:pt x="2259" y="2039"/>
                  </a:lnTo>
                  <a:lnTo>
                    <a:pt x="2266" y="2049"/>
                  </a:lnTo>
                  <a:lnTo>
                    <a:pt x="2272" y="2059"/>
                  </a:lnTo>
                  <a:lnTo>
                    <a:pt x="2280" y="2069"/>
                  </a:lnTo>
                  <a:lnTo>
                    <a:pt x="2288" y="2078"/>
                  </a:lnTo>
                  <a:lnTo>
                    <a:pt x="2298" y="2086"/>
                  </a:lnTo>
                  <a:lnTo>
                    <a:pt x="2296" y="2092"/>
                  </a:lnTo>
                  <a:lnTo>
                    <a:pt x="2296" y="2097"/>
                  </a:lnTo>
                  <a:lnTo>
                    <a:pt x="2297" y="2101"/>
                  </a:lnTo>
                  <a:lnTo>
                    <a:pt x="2300" y="2106"/>
                  </a:lnTo>
                  <a:lnTo>
                    <a:pt x="2303" y="2109"/>
                  </a:lnTo>
                  <a:lnTo>
                    <a:pt x="2308" y="2112"/>
                  </a:lnTo>
                  <a:lnTo>
                    <a:pt x="2313" y="2115"/>
                  </a:lnTo>
                  <a:lnTo>
                    <a:pt x="2320" y="2119"/>
                  </a:lnTo>
                  <a:lnTo>
                    <a:pt x="2344" y="2126"/>
                  </a:lnTo>
                  <a:lnTo>
                    <a:pt x="2364" y="2132"/>
                  </a:lnTo>
                  <a:lnTo>
                    <a:pt x="2369" y="2135"/>
                  </a:lnTo>
                  <a:lnTo>
                    <a:pt x="2373" y="2138"/>
                  </a:lnTo>
                  <a:lnTo>
                    <a:pt x="2379" y="2143"/>
                  </a:lnTo>
                  <a:lnTo>
                    <a:pt x="2384" y="2149"/>
                  </a:lnTo>
                  <a:lnTo>
                    <a:pt x="2394" y="2162"/>
                  </a:lnTo>
                  <a:lnTo>
                    <a:pt x="2404" y="2176"/>
                  </a:lnTo>
                  <a:lnTo>
                    <a:pt x="2413" y="2191"/>
                  </a:lnTo>
                  <a:lnTo>
                    <a:pt x="2423" y="2206"/>
                  </a:lnTo>
                  <a:lnTo>
                    <a:pt x="2432" y="2219"/>
                  </a:lnTo>
                  <a:lnTo>
                    <a:pt x="2441" y="2229"/>
                  </a:lnTo>
                  <a:lnTo>
                    <a:pt x="2454" y="2242"/>
                  </a:lnTo>
                  <a:lnTo>
                    <a:pt x="2463" y="2252"/>
                  </a:lnTo>
                  <a:lnTo>
                    <a:pt x="2470" y="2261"/>
                  </a:lnTo>
                  <a:lnTo>
                    <a:pt x="2474" y="2271"/>
                  </a:lnTo>
                  <a:lnTo>
                    <a:pt x="2480" y="2291"/>
                  </a:lnTo>
                  <a:lnTo>
                    <a:pt x="2486" y="2322"/>
                  </a:lnTo>
                  <a:lnTo>
                    <a:pt x="2486" y="2322"/>
                  </a:lnTo>
                  <a:lnTo>
                    <a:pt x="2432" y="2327"/>
                  </a:lnTo>
                  <a:lnTo>
                    <a:pt x="2416" y="2327"/>
                  </a:lnTo>
                  <a:lnTo>
                    <a:pt x="2403" y="2328"/>
                  </a:lnTo>
                  <a:lnTo>
                    <a:pt x="2392" y="2330"/>
                  </a:lnTo>
                  <a:lnTo>
                    <a:pt x="2383" y="2333"/>
                  </a:lnTo>
                  <a:lnTo>
                    <a:pt x="2376" y="2337"/>
                  </a:lnTo>
                  <a:lnTo>
                    <a:pt x="2370" y="2341"/>
                  </a:lnTo>
                  <a:lnTo>
                    <a:pt x="2367" y="2345"/>
                  </a:lnTo>
                  <a:lnTo>
                    <a:pt x="2363" y="2351"/>
                  </a:lnTo>
                  <a:lnTo>
                    <a:pt x="2357" y="2364"/>
                  </a:lnTo>
                  <a:lnTo>
                    <a:pt x="2352" y="2380"/>
                  </a:lnTo>
                  <a:lnTo>
                    <a:pt x="2349" y="2387"/>
                  </a:lnTo>
                  <a:lnTo>
                    <a:pt x="2343" y="2397"/>
                  </a:lnTo>
                  <a:lnTo>
                    <a:pt x="2337" y="2407"/>
                  </a:lnTo>
                  <a:lnTo>
                    <a:pt x="2329" y="2417"/>
                  </a:lnTo>
                  <a:lnTo>
                    <a:pt x="2324" y="2422"/>
                  </a:lnTo>
                  <a:lnTo>
                    <a:pt x="2316" y="2427"/>
                  </a:lnTo>
                  <a:lnTo>
                    <a:pt x="2308" y="2432"/>
                  </a:lnTo>
                  <a:lnTo>
                    <a:pt x="2298" y="2436"/>
                  </a:lnTo>
                  <a:lnTo>
                    <a:pt x="2287" y="2439"/>
                  </a:lnTo>
                  <a:lnTo>
                    <a:pt x="2276" y="2441"/>
                  </a:lnTo>
                  <a:lnTo>
                    <a:pt x="2264" y="2443"/>
                  </a:lnTo>
                  <a:lnTo>
                    <a:pt x="2254" y="2444"/>
                  </a:lnTo>
                  <a:lnTo>
                    <a:pt x="2242" y="2444"/>
                  </a:lnTo>
                  <a:lnTo>
                    <a:pt x="2231" y="2443"/>
                  </a:lnTo>
                  <a:lnTo>
                    <a:pt x="2220" y="2440"/>
                  </a:lnTo>
                  <a:lnTo>
                    <a:pt x="2209" y="2437"/>
                  </a:lnTo>
                  <a:lnTo>
                    <a:pt x="2201" y="2433"/>
                  </a:lnTo>
                  <a:lnTo>
                    <a:pt x="2193" y="2427"/>
                  </a:lnTo>
                  <a:lnTo>
                    <a:pt x="2186" y="2422"/>
                  </a:lnTo>
                  <a:lnTo>
                    <a:pt x="2181" y="2414"/>
                  </a:lnTo>
                  <a:lnTo>
                    <a:pt x="2173" y="2398"/>
                  </a:lnTo>
                  <a:lnTo>
                    <a:pt x="2166" y="2389"/>
                  </a:lnTo>
                  <a:lnTo>
                    <a:pt x="2162" y="2381"/>
                  </a:lnTo>
                  <a:lnTo>
                    <a:pt x="2157" y="2377"/>
                  </a:lnTo>
                  <a:lnTo>
                    <a:pt x="2142" y="2369"/>
                  </a:lnTo>
                  <a:lnTo>
                    <a:pt x="2116" y="2356"/>
                  </a:lnTo>
                  <a:lnTo>
                    <a:pt x="2108" y="2352"/>
                  </a:lnTo>
                  <a:lnTo>
                    <a:pt x="2100" y="2348"/>
                  </a:lnTo>
                  <a:lnTo>
                    <a:pt x="2093" y="2345"/>
                  </a:lnTo>
                  <a:lnTo>
                    <a:pt x="2086" y="2344"/>
                  </a:lnTo>
                  <a:lnTo>
                    <a:pt x="2073" y="2342"/>
                  </a:lnTo>
                  <a:lnTo>
                    <a:pt x="2062" y="2342"/>
                  </a:lnTo>
                  <a:lnTo>
                    <a:pt x="2037" y="2346"/>
                  </a:lnTo>
                  <a:lnTo>
                    <a:pt x="2005" y="2349"/>
                  </a:lnTo>
                  <a:lnTo>
                    <a:pt x="1994" y="2350"/>
                  </a:lnTo>
                  <a:lnTo>
                    <a:pt x="1983" y="2353"/>
                  </a:lnTo>
                  <a:lnTo>
                    <a:pt x="1975" y="2357"/>
                  </a:lnTo>
                  <a:lnTo>
                    <a:pt x="1969" y="2363"/>
                  </a:lnTo>
                  <a:lnTo>
                    <a:pt x="1963" y="2370"/>
                  </a:lnTo>
                  <a:lnTo>
                    <a:pt x="1959" y="2379"/>
                  </a:lnTo>
                  <a:lnTo>
                    <a:pt x="1956" y="2387"/>
                  </a:lnTo>
                  <a:lnTo>
                    <a:pt x="1955" y="2397"/>
                  </a:lnTo>
                  <a:lnTo>
                    <a:pt x="1951" y="2419"/>
                  </a:lnTo>
                  <a:lnTo>
                    <a:pt x="1950" y="2441"/>
                  </a:lnTo>
                  <a:lnTo>
                    <a:pt x="1949" y="2452"/>
                  </a:lnTo>
                  <a:lnTo>
                    <a:pt x="1948" y="2463"/>
                  </a:lnTo>
                  <a:lnTo>
                    <a:pt x="1946" y="2473"/>
                  </a:lnTo>
                  <a:lnTo>
                    <a:pt x="1944" y="2483"/>
                  </a:lnTo>
                  <a:lnTo>
                    <a:pt x="1940" y="2495"/>
                  </a:lnTo>
                  <a:lnTo>
                    <a:pt x="1937" y="2507"/>
                  </a:lnTo>
                  <a:lnTo>
                    <a:pt x="1936" y="2519"/>
                  </a:lnTo>
                  <a:lnTo>
                    <a:pt x="1935" y="2530"/>
                  </a:lnTo>
                  <a:lnTo>
                    <a:pt x="1935" y="2541"/>
                  </a:lnTo>
                  <a:lnTo>
                    <a:pt x="1934" y="2553"/>
                  </a:lnTo>
                  <a:lnTo>
                    <a:pt x="1933" y="2564"/>
                  </a:lnTo>
                  <a:lnTo>
                    <a:pt x="1931" y="2575"/>
                  </a:lnTo>
                  <a:lnTo>
                    <a:pt x="1928" y="2582"/>
                  </a:lnTo>
                  <a:lnTo>
                    <a:pt x="1924" y="2586"/>
                  </a:lnTo>
                  <a:lnTo>
                    <a:pt x="1920" y="2591"/>
                  </a:lnTo>
                  <a:lnTo>
                    <a:pt x="1915" y="2593"/>
                  </a:lnTo>
                  <a:lnTo>
                    <a:pt x="1909" y="2595"/>
                  </a:lnTo>
                  <a:lnTo>
                    <a:pt x="1903" y="2596"/>
                  </a:lnTo>
                  <a:lnTo>
                    <a:pt x="1895" y="2596"/>
                  </a:lnTo>
                  <a:lnTo>
                    <a:pt x="1888" y="2595"/>
                  </a:lnTo>
                  <a:lnTo>
                    <a:pt x="1874" y="2592"/>
                  </a:lnTo>
                  <a:lnTo>
                    <a:pt x="1860" y="2586"/>
                  </a:lnTo>
                  <a:lnTo>
                    <a:pt x="1847" y="2581"/>
                  </a:lnTo>
                  <a:lnTo>
                    <a:pt x="1837" y="2575"/>
                  </a:lnTo>
                  <a:lnTo>
                    <a:pt x="1836" y="2576"/>
                  </a:lnTo>
                  <a:lnTo>
                    <a:pt x="1834" y="2579"/>
                  </a:lnTo>
                  <a:lnTo>
                    <a:pt x="1832" y="2582"/>
                  </a:lnTo>
                  <a:lnTo>
                    <a:pt x="1829" y="2587"/>
                  </a:lnTo>
                  <a:lnTo>
                    <a:pt x="1824" y="2602"/>
                  </a:lnTo>
                  <a:lnTo>
                    <a:pt x="1819" y="2621"/>
                  </a:lnTo>
                  <a:lnTo>
                    <a:pt x="1813" y="2639"/>
                  </a:lnTo>
                  <a:lnTo>
                    <a:pt x="1807" y="2657"/>
                  </a:lnTo>
                  <a:lnTo>
                    <a:pt x="1801" y="2673"/>
                  </a:lnTo>
                  <a:lnTo>
                    <a:pt x="1795" y="2682"/>
                  </a:lnTo>
                  <a:lnTo>
                    <a:pt x="1795" y="2682"/>
                  </a:lnTo>
                  <a:lnTo>
                    <a:pt x="1784" y="2680"/>
                  </a:lnTo>
                  <a:lnTo>
                    <a:pt x="1774" y="2676"/>
                  </a:lnTo>
                  <a:lnTo>
                    <a:pt x="1764" y="2670"/>
                  </a:lnTo>
                  <a:lnTo>
                    <a:pt x="1755" y="2663"/>
                  </a:lnTo>
                  <a:lnTo>
                    <a:pt x="1745" y="2653"/>
                  </a:lnTo>
                  <a:lnTo>
                    <a:pt x="1737" y="2643"/>
                  </a:lnTo>
                  <a:lnTo>
                    <a:pt x="1728" y="2633"/>
                  </a:lnTo>
                  <a:lnTo>
                    <a:pt x="1720" y="2622"/>
                  </a:lnTo>
                  <a:lnTo>
                    <a:pt x="1692" y="2574"/>
                  </a:lnTo>
                  <a:lnTo>
                    <a:pt x="1669" y="2535"/>
                  </a:lnTo>
                  <a:lnTo>
                    <a:pt x="1665" y="2531"/>
                  </a:lnTo>
                  <a:lnTo>
                    <a:pt x="1662" y="2528"/>
                  </a:lnTo>
                  <a:lnTo>
                    <a:pt x="1658" y="2526"/>
                  </a:lnTo>
                  <a:lnTo>
                    <a:pt x="1654" y="2522"/>
                  </a:lnTo>
                  <a:lnTo>
                    <a:pt x="1645" y="2519"/>
                  </a:lnTo>
                  <a:lnTo>
                    <a:pt x="1635" y="2517"/>
                  </a:lnTo>
                  <a:lnTo>
                    <a:pt x="1625" y="2514"/>
                  </a:lnTo>
                  <a:lnTo>
                    <a:pt x="1616" y="2512"/>
                  </a:lnTo>
                  <a:lnTo>
                    <a:pt x="1607" y="2507"/>
                  </a:lnTo>
                  <a:lnTo>
                    <a:pt x="1598" y="2502"/>
                  </a:lnTo>
                  <a:lnTo>
                    <a:pt x="1592" y="2498"/>
                  </a:lnTo>
                  <a:lnTo>
                    <a:pt x="1586" y="2493"/>
                  </a:lnTo>
                  <a:lnTo>
                    <a:pt x="1579" y="2490"/>
                  </a:lnTo>
                  <a:lnTo>
                    <a:pt x="1572" y="2488"/>
                  </a:lnTo>
                  <a:lnTo>
                    <a:pt x="1559" y="2484"/>
                  </a:lnTo>
                  <a:lnTo>
                    <a:pt x="1545" y="2481"/>
                  </a:lnTo>
                  <a:lnTo>
                    <a:pt x="1532" y="2479"/>
                  </a:lnTo>
                  <a:lnTo>
                    <a:pt x="1519" y="2476"/>
                  </a:lnTo>
                  <a:lnTo>
                    <a:pt x="1512" y="2474"/>
                  </a:lnTo>
                  <a:lnTo>
                    <a:pt x="1506" y="2472"/>
                  </a:lnTo>
                  <a:lnTo>
                    <a:pt x="1500" y="2470"/>
                  </a:lnTo>
                  <a:lnTo>
                    <a:pt x="1495" y="2466"/>
                  </a:lnTo>
                  <a:lnTo>
                    <a:pt x="1489" y="2461"/>
                  </a:lnTo>
                  <a:lnTo>
                    <a:pt x="1485" y="2454"/>
                  </a:lnTo>
                  <a:lnTo>
                    <a:pt x="1481" y="2448"/>
                  </a:lnTo>
                  <a:lnTo>
                    <a:pt x="1477" y="2440"/>
                  </a:lnTo>
                  <a:lnTo>
                    <a:pt x="1471" y="2426"/>
                  </a:lnTo>
                  <a:lnTo>
                    <a:pt x="1468" y="2421"/>
                  </a:lnTo>
                  <a:lnTo>
                    <a:pt x="1462" y="2421"/>
                  </a:lnTo>
                  <a:lnTo>
                    <a:pt x="1456" y="2423"/>
                  </a:lnTo>
                  <a:lnTo>
                    <a:pt x="1448" y="2425"/>
                  </a:lnTo>
                  <a:lnTo>
                    <a:pt x="1441" y="2427"/>
                  </a:lnTo>
                  <a:lnTo>
                    <a:pt x="1433" y="2431"/>
                  </a:lnTo>
                  <a:lnTo>
                    <a:pt x="1427" y="2435"/>
                  </a:lnTo>
                  <a:lnTo>
                    <a:pt x="1423" y="2439"/>
                  </a:lnTo>
                  <a:lnTo>
                    <a:pt x="1419" y="2443"/>
                  </a:lnTo>
                  <a:lnTo>
                    <a:pt x="1417" y="2452"/>
                  </a:lnTo>
                  <a:lnTo>
                    <a:pt x="1417" y="2462"/>
                  </a:lnTo>
                  <a:lnTo>
                    <a:pt x="1418" y="2473"/>
                  </a:lnTo>
                  <a:lnTo>
                    <a:pt x="1419" y="2484"/>
                  </a:lnTo>
                  <a:lnTo>
                    <a:pt x="1421" y="2494"/>
                  </a:lnTo>
                  <a:lnTo>
                    <a:pt x="1423" y="2505"/>
                  </a:lnTo>
                  <a:lnTo>
                    <a:pt x="1423" y="2516"/>
                  </a:lnTo>
                  <a:lnTo>
                    <a:pt x="1421" y="2525"/>
                  </a:lnTo>
                  <a:lnTo>
                    <a:pt x="1402" y="2524"/>
                  </a:lnTo>
                  <a:lnTo>
                    <a:pt x="1382" y="2520"/>
                  </a:lnTo>
                  <a:lnTo>
                    <a:pt x="1359" y="2515"/>
                  </a:lnTo>
                  <a:lnTo>
                    <a:pt x="1336" y="2510"/>
                  </a:lnTo>
                  <a:lnTo>
                    <a:pt x="1312" y="2504"/>
                  </a:lnTo>
                  <a:lnTo>
                    <a:pt x="1291" y="2501"/>
                  </a:lnTo>
                  <a:lnTo>
                    <a:pt x="1280" y="2500"/>
                  </a:lnTo>
                  <a:lnTo>
                    <a:pt x="1269" y="2499"/>
                  </a:lnTo>
                  <a:lnTo>
                    <a:pt x="1260" y="2500"/>
                  </a:lnTo>
                  <a:lnTo>
                    <a:pt x="1250" y="2501"/>
                  </a:lnTo>
                  <a:lnTo>
                    <a:pt x="1250" y="2501"/>
                  </a:lnTo>
                  <a:lnTo>
                    <a:pt x="1236" y="2492"/>
                  </a:lnTo>
                  <a:lnTo>
                    <a:pt x="1222" y="2484"/>
                  </a:lnTo>
                  <a:lnTo>
                    <a:pt x="1208" y="2475"/>
                  </a:lnTo>
                  <a:lnTo>
                    <a:pt x="1194" y="2467"/>
                  </a:lnTo>
                  <a:lnTo>
                    <a:pt x="1186" y="2463"/>
                  </a:lnTo>
                  <a:lnTo>
                    <a:pt x="1181" y="2459"/>
                  </a:lnTo>
                  <a:lnTo>
                    <a:pt x="1175" y="2454"/>
                  </a:lnTo>
                  <a:lnTo>
                    <a:pt x="1170" y="2449"/>
                  </a:lnTo>
                  <a:lnTo>
                    <a:pt x="1160" y="2438"/>
                  </a:lnTo>
                  <a:lnTo>
                    <a:pt x="1151" y="2427"/>
                  </a:lnTo>
                  <a:lnTo>
                    <a:pt x="1142" y="2420"/>
                  </a:lnTo>
                  <a:lnTo>
                    <a:pt x="1133" y="2412"/>
                  </a:lnTo>
                  <a:lnTo>
                    <a:pt x="1130" y="2409"/>
                  </a:lnTo>
                  <a:lnTo>
                    <a:pt x="1128" y="2405"/>
                  </a:lnTo>
                  <a:lnTo>
                    <a:pt x="1126" y="2399"/>
                  </a:lnTo>
                  <a:lnTo>
                    <a:pt x="1125" y="2394"/>
                  </a:lnTo>
                  <a:lnTo>
                    <a:pt x="1118" y="2353"/>
                  </a:lnTo>
                  <a:lnTo>
                    <a:pt x="1115" y="2319"/>
                  </a:lnTo>
                  <a:lnTo>
                    <a:pt x="1113" y="2312"/>
                  </a:lnTo>
                  <a:lnTo>
                    <a:pt x="1110" y="2305"/>
                  </a:lnTo>
                  <a:lnTo>
                    <a:pt x="1105" y="2299"/>
                  </a:lnTo>
                  <a:lnTo>
                    <a:pt x="1100" y="2294"/>
                  </a:lnTo>
                  <a:lnTo>
                    <a:pt x="1093" y="2289"/>
                  </a:lnTo>
                  <a:lnTo>
                    <a:pt x="1084" y="2285"/>
                  </a:lnTo>
                  <a:lnTo>
                    <a:pt x="1074" y="2281"/>
                  </a:lnTo>
                  <a:lnTo>
                    <a:pt x="1061" y="2277"/>
                  </a:lnTo>
                  <a:lnTo>
                    <a:pt x="1032" y="2271"/>
                  </a:lnTo>
                  <a:lnTo>
                    <a:pt x="1012" y="2267"/>
                  </a:lnTo>
                  <a:lnTo>
                    <a:pt x="1006" y="2265"/>
                  </a:lnTo>
                  <a:lnTo>
                    <a:pt x="1002" y="2265"/>
                  </a:lnTo>
                  <a:lnTo>
                    <a:pt x="998" y="2265"/>
                  </a:lnTo>
                  <a:lnTo>
                    <a:pt x="996" y="2268"/>
                  </a:lnTo>
                  <a:lnTo>
                    <a:pt x="995" y="2284"/>
                  </a:lnTo>
                  <a:lnTo>
                    <a:pt x="991" y="2323"/>
                  </a:lnTo>
                  <a:lnTo>
                    <a:pt x="988" y="2324"/>
                  </a:lnTo>
                  <a:lnTo>
                    <a:pt x="982" y="2325"/>
                  </a:lnTo>
                  <a:lnTo>
                    <a:pt x="979" y="2325"/>
                  </a:lnTo>
                  <a:lnTo>
                    <a:pt x="977" y="2325"/>
                  </a:lnTo>
                  <a:lnTo>
                    <a:pt x="975" y="2324"/>
                  </a:lnTo>
                  <a:lnTo>
                    <a:pt x="974" y="2321"/>
                  </a:lnTo>
                  <a:lnTo>
                    <a:pt x="969" y="2318"/>
                  </a:lnTo>
                  <a:lnTo>
                    <a:pt x="965" y="2315"/>
                  </a:lnTo>
                  <a:lnTo>
                    <a:pt x="960" y="2310"/>
                  </a:lnTo>
                  <a:lnTo>
                    <a:pt x="954" y="2303"/>
                  </a:lnTo>
                  <a:lnTo>
                    <a:pt x="943" y="2287"/>
                  </a:lnTo>
                  <a:lnTo>
                    <a:pt x="931" y="2269"/>
                  </a:lnTo>
                  <a:lnTo>
                    <a:pt x="911" y="2231"/>
                  </a:lnTo>
                  <a:lnTo>
                    <a:pt x="898" y="2205"/>
                  </a:lnTo>
                  <a:lnTo>
                    <a:pt x="876" y="2161"/>
                  </a:lnTo>
                  <a:lnTo>
                    <a:pt x="857" y="2117"/>
                  </a:lnTo>
                  <a:lnTo>
                    <a:pt x="852" y="2108"/>
                  </a:lnTo>
                  <a:lnTo>
                    <a:pt x="845" y="2099"/>
                  </a:lnTo>
                  <a:lnTo>
                    <a:pt x="838" y="2092"/>
                  </a:lnTo>
                  <a:lnTo>
                    <a:pt x="830" y="2085"/>
                  </a:lnTo>
                  <a:lnTo>
                    <a:pt x="821" y="2080"/>
                  </a:lnTo>
                  <a:lnTo>
                    <a:pt x="812" y="2076"/>
                  </a:lnTo>
                  <a:lnTo>
                    <a:pt x="800" y="2074"/>
                  </a:lnTo>
                  <a:lnTo>
                    <a:pt x="788" y="2075"/>
                  </a:lnTo>
                  <a:lnTo>
                    <a:pt x="780" y="2075"/>
                  </a:lnTo>
                  <a:lnTo>
                    <a:pt x="773" y="2073"/>
                  </a:lnTo>
                  <a:lnTo>
                    <a:pt x="765" y="2071"/>
                  </a:lnTo>
                  <a:lnTo>
                    <a:pt x="759" y="2067"/>
                  </a:lnTo>
                  <a:lnTo>
                    <a:pt x="752" y="2062"/>
                  </a:lnTo>
                  <a:lnTo>
                    <a:pt x="746" y="2056"/>
                  </a:lnTo>
                  <a:lnTo>
                    <a:pt x="739" y="2049"/>
                  </a:lnTo>
                  <a:lnTo>
                    <a:pt x="734" y="2042"/>
                  </a:lnTo>
                  <a:lnTo>
                    <a:pt x="724" y="2027"/>
                  </a:lnTo>
                  <a:lnTo>
                    <a:pt x="717" y="2011"/>
                  </a:lnTo>
                  <a:lnTo>
                    <a:pt x="710" y="1995"/>
                  </a:lnTo>
                  <a:lnTo>
                    <a:pt x="705" y="1981"/>
                  </a:lnTo>
                  <a:lnTo>
                    <a:pt x="702" y="1972"/>
                  </a:lnTo>
                  <a:lnTo>
                    <a:pt x="697" y="1961"/>
                  </a:lnTo>
                  <a:lnTo>
                    <a:pt x="692" y="1951"/>
                  </a:lnTo>
                  <a:lnTo>
                    <a:pt x="685" y="1940"/>
                  </a:lnTo>
                  <a:lnTo>
                    <a:pt x="672" y="1919"/>
                  </a:lnTo>
                  <a:lnTo>
                    <a:pt x="657" y="1897"/>
                  </a:lnTo>
                  <a:lnTo>
                    <a:pt x="644" y="1876"/>
                  </a:lnTo>
                  <a:lnTo>
                    <a:pt x="632" y="1855"/>
                  </a:lnTo>
                  <a:lnTo>
                    <a:pt x="627" y="1845"/>
                  </a:lnTo>
                  <a:lnTo>
                    <a:pt x="623" y="1837"/>
                  </a:lnTo>
                  <a:lnTo>
                    <a:pt x="621" y="1828"/>
                  </a:lnTo>
                  <a:lnTo>
                    <a:pt x="618" y="1820"/>
                  </a:lnTo>
                  <a:lnTo>
                    <a:pt x="615" y="1806"/>
                  </a:lnTo>
                  <a:lnTo>
                    <a:pt x="611" y="1797"/>
                  </a:lnTo>
                  <a:lnTo>
                    <a:pt x="605" y="1789"/>
                  </a:lnTo>
                  <a:lnTo>
                    <a:pt x="601" y="1784"/>
                  </a:lnTo>
                  <a:lnTo>
                    <a:pt x="589" y="1773"/>
                  </a:lnTo>
                  <a:lnTo>
                    <a:pt x="574" y="1758"/>
                  </a:lnTo>
                  <a:lnTo>
                    <a:pt x="571" y="1752"/>
                  </a:lnTo>
                  <a:lnTo>
                    <a:pt x="568" y="1747"/>
                  </a:lnTo>
                  <a:lnTo>
                    <a:pt x="564" y="1742"/>
                  </a:lnTo>
                  <a:lnTo>
                    <a:pt x="562" y="1735"/>
                  </a:lnTo>
                  <a:lnTo>
                    <a:pt x="559" y="1724"/>
                  </a:lnTo>
                  <a:lnTo>
                    <a:pt x="557" y="1712"/>
                  </a:lnTo>
                  <a:lnTo>
                    <a:pt x="554" y="1701"/>
                  </a:lnTo>
                  <a:lnTo>
                    <a:pt x="550" y="1689"/>
                  </a:lnTo>
                  <a:lnTo>
                    <a:pt x="546" y="1677"/>
                  </a:lnTo>
                  <a:lnTo>
                    <a:pt x="540" y="1666"/>
                  </a:lnTo>
                  <a:lnTo>
                    <a:pt x="533" y="1660"/>
                  </a:lnTo>
                  <a:lnTo>
                    <a:pt x="527" y="1653"/>
                  </a:lnTo>
                  <a:lnTo>
                    <a:pt x="519" y="1647"/>
                  </a:lnTo>
                  <a:lnTo>
                    <a:pt x="512" y="1641"/>
                  </a:lnTo>
                  <a:lnTo>
                    <a:pt x="495" y="1629"/>
                  </a:lnTo>
                  <a:lnTo>
                    <a:pt x="482" y="1616"/>
                  </a:lnTo>
                  <a:lnTo>
                    <a:pt x="407" y="1534"/>
                  </a:lnTo>
                  <a:lnTo>
                    <a:pt x="382" y="1509"/>
                  </a:lnTo>
                  <a:lnTo>
                    <a:pt x="356" y="1485"/>
                  </a:lnTo>
                  <a:lnTo>
                    <a:pt x="342" y="1473"/>
                  </a:lnTo>
                  <a:lnTo>
                    <a:pt x="330" y="1460"/>
                  </a:lnTo>
                  <a:lnTo>
                    <a:pt x="317" y="1447"/>
                  </a:lnTo>
                  <a:lnTo>
                    <a:pt x="306" y="1434"/>
                  </a:lnTo>
                  <a:lnTo>
                    <a:pt x="287" y="1352"/>
                  </a:lnTo>
                  <a:lnTo>
                    <a:pt x="287" y="1352"/>
                  </a:lnTo>
                  <a:lnTo>
                    <a:pt x="389" y="1030"/>
                  </a:lnTo>
                  <a:lnTo>
                    <a:pt x="241" y="789"/>
                  </a:lnTo>
                  <a:lnTo>
                    <a:pt x="144" y="790"/>
                  </a:lnTo>
                  <a:lnTo>
                    <a:pt x="0" y="613"/>
                  </a:lnTo>
                  <a:lnTo>
                    <a:pt x="82" y="0"/>
                  </a:lnTo>
                  <a:lnTo>
                    <a:pt x="82" y="0"/>
                  </a:lnTo>
                  <a:lnTo>
                    <a:pt x="189" y="9"/>
                  </a:lnTo>
                  <a:lnTo>
                    <a:pt x="200" y="14"/>
                  </a:lnTo>
                  <a:lnTo>
                    <a:pt x="210" y="16"/>
                  </a:lnTo>
                  <a:lnTo>
                    <a:pt x="221" y="18"/>
                  </a:lnTo>
                  <a:lnTo>
                    <a:pt x="233" y="19"/>
                  </a:lnTo>
                  <a:lnTo>
                    <a:pt x="255" y="20"/>
                  </a:lnTo>
                  <a:lnTo>
                    <a:pt x="277" y="19"/>
                  </a:lnTo>
                  <a:lnTo>
                    <a:pt x="299" y="18"/>
                  </a:lnTo>
                  <a:lnTo>
                    <a:pt x="321" y="18"/>
                  </a:lnTo>
                  <a:lnTo>
                    <a:pt x="330" y="18"/>
                  </a:lnTo>
                  <a:lnTo>
                    <a:pt x="341" y="19"/>
                  </a:lnTo>
                  <a:lnTo>
                    <a:pt x="351" y="21"/>
                  </a:lnTo>
                  <a:lnTo>
                    <a:pt x="360" y="23"/>
                  </a:lnTo>
                  <a:lnTo>
                    <a:pt x="360" y="31"/>
                  </a:lnTo>
                  <a:lnTo>
                    <a:pt x="363" y="37"/>
                  </a:lnTo>
                  <a:lnTo>
                    <a:pt x="365" y="45"/>
                  </a:lnTo>
                  <a:lnTo>
                    <a:pt x="368" y="51"/>
                  </a:lnTo>
                  <a:lnTo>
                    <a:pt x="376" y="68"/>
                  </a:lnTo>
                  <a:lnTo>
                    <a:pt x="386" y="83"/>
                  </a:lnTo>
                  <a:lnTo>
                    <a:pt x="397" y="98"/>
                  </a:lnTo>
                  <a:lnTo>
                    <a:pt x="409" y="111"/>
                  </a:lnTo>
                  <a:lnTo>
                    <a:pt x="421" y="124"/>
                  </a:lnTo>
                  <a:lnTo>
                    <a:pt x="431" y="134"/>
                  </a:lnTo>
                  <a:lnTo>
                    <a:pt x="448" y="154"/>
                  </a:lnTo>
                  <a:lnTo>
                    <a:pt x="459" y="169"/>
                  </a:lnTo>
                  <a:lnTo>
                    <a:pt x="465" y="176"/>
                  </a:lnTo>
                  <a:lnTo>
                    <a:pt x="473" y="182"/>
                  </a:lnTo>
                  <a:lnTo>
                    <a:pt x="482" y="190"/>
                  </a:lnTo>
                  <a:lnTo>
                    <a:pt x="498" y="197"/>
                  </a:lnTo>
                  <a:lnTo>
                    <a:pt x="508" y="207"/>
                  </a:lnTo>
                  <a:lnTo>
                    <a:pt x="521" y="221"/>
                  </a:lnTo>
                  <a:lnTo>
                    <a:pt x="528" y="227"/>
                  </a:lnTo>
                  <a:lnTo>
                    <a:pt x="534" y="233"/>
                  </a:lnTo>
                  <a:lnTo>
                    <a:pt x="537" y="235"/>
                  </a:lnTo>
                  <a:lnTo>
                    <a:pt x="541" y="236"/>
                  </a:lnTo>
                  <a:lnTo>
                    <a:pt x="543" y="237"/>
                  </a:lnTo>
                  <a:lnTo>
                    <a:pt x="545" y="237"/>
                  </a:lnTo>
                  <a:lnTo>
                    <a:pt x="564" y="230"/>
                  </a:lnTo>
                  <a:lnTo>
                    <a:pt x="586" y="221"/>
                  </a:lnTo>
                  <a:lnTo>
                    <a:pt x="591" y="219"/>
                  </a:lnTo>
                  <a:lnTo>
                    <a:pt x="597" y="219"/>
                  </a:lnTo>
                  <a:lnTo>
                    <a:pt x="601" y="218"/>
                  </a:lnTo>
                  <a:lnTo>
                    <a:pt x="605" y="219"/>
                  </a:lnTo>
                  <a:lnTo>
                    <a:pt x="609" y="221"/>
                  </a:lnTo>
                  <a:lnTo>
                    <a:pt x="611" y="223"/>
                  </a:lnTo>
                  <a:lnTo>
                    <a:pt x="612" y="227"/>
                  </a:lnTo>
                  <a:lnTo>
                    <a:pt x="613" y="233"/>
                  </a:lnTo>
                  <a:lnTo>
                    <a:pt x="614" y="246"/>
                  </a:lnTo>
                  <a:lnTo>
                    <a:pt x="616" y="256"/>
                  </a:lnTo>
                  <a:lnTo>
                    <a:pt x="618" y="260"/>
                  </a:lnTo>
                  <a:lnTo>
                    <a:pt x="621" y="264"/>
                  </a:lnTo>
                  <a:lnTo>
                    <a:pt x="624" y="267"/>
                  </a:lnTo>
                  <a:lnTo>
                    <a:pt x="627" y="270"/>
                  </a:lnTo>
                  <a:lnTo>
                    <a:pt x="635" y="274"/>
                  </a:lnTo>
                  <a:lnTo>
                    <a:pt x="645" y="276"/>
                  </a:lnTo>
                  <a:lnTo>
                    <a:pt x="656" y="277"/>
                  </a:lnTo>
                  <a:lnTo>
                    <a:pt x="670" y="277"/>
                  </a:lnTo>
                  <a:lnTo>
                    <a:pt x="671" y="278"/>
                  </a:lnTo>
                  <a:lnTo>
                    <a:pt x="672" y="279"/>
                  </a:lnTo>
                  <a:lnTo>
                    <a:pt x="665" y="286"/>
                  </a:lnTo>
                  <a:lnTo>
                    <a:pt x="654" y="294"/>
                  </a:lnTo>
                  <a:lnTo>
                    <a:pt x="641" y="305"/>
                  </a:lnTo>
                  <a:lnTo>
                    <a:pt x="627" y="316"/>
                  </a:lnTo>
                  <a:lnTo>
                    <a:pt x="613" y="327"/>
                  </a:lnTo>
                  <a:lnTo>
                    <a:pt x="601" y="337"/>
                  </a:lnTo>
                  <a:lnTo>
                    <a:pt x="597" y="341"/>
                  </a:lnTo>
                  <a:lnTo>
                    <a:pt x="594" y="345"/>
                  </a:lnTo>
                  <a:lnTo>
                    <a:pt x="591" y="348"/>
                  </a:lnTo>
                  <a:lnTo>
                    <a:pt x="590" y="352"/>
                  </a:lnTo>
                  <a:lnTo>
                    <a:pt x="591" y="353"/>
                  </a:lnTo>
                  <a:lnTo>
                    <a:pt x="595" y="354"/>
                  </a:lnTo>
                  <a:lnTo>
                    <a:pt x="599" y="357"/>
                  </a:lnTo>
                  <a:lnTo>
                    <a:pt x="604" y="361"/>
                  </a:lnTo>
                  <a:lnTo>
                    <a:pt x="610" y="368"/>
                  </a:lnTo>
                  <a:lnTo>
                    <a:pt x="623" y="384"/>
                  </a:lnTo>
                  <a:lnTo>
                    <a:pt x="636" y="404"/>
                  </a:lnTo>
                  <a:lnTo>
                    <a:pt x="649" y="423"/>
                  </a:lnTo>
                  <a:lnTo>
                    <a:pt x="659" y="441"/>
                  </a:lnTo>
                  <a:lnTo>
                    <a:pt x="668" y="458"/>
                  </a:lnTo>
                  <a:lnTo>
                    <a:pt x="673" y="467"/>
                  </a:lnTo>
                  <a:lnTo>
                    <a:pt x="675" y="475"/>
                  </a:lnTo>
                  <a:lnTo>
                    <a:pt x="679" y="485"/>
                  </a:lnTo>
                  <a:lnTo>
                    <a:pt x="684" y="496"/>
                  </a:lnTo>
                  <a:lnTo>
                    <a:pt x="692" y="508"/>
                  </a:lnTo>
                  <a:lnTo>
                    <a:pt x="698" y="520"/>
                  </a:lnTo>
                  <a:lnTo>
                    <a:pt x="706" y="532"/>
                  </a:lnTo>
                  <a:lnTo>
                    <a:pt x="711" y="543"/>
                  </a:lnTo>
                  <a:lnTo>
                    <a:pt x="716" y="553"/>
                  </a:lnTo>
                  <a:lnTo>
                    <a:pt x="724" y="582"/>
                  </a:lnTo>
                  <a:lnTo>
                    <a:pt x="738" y="627"/>
                  </a:lnTo>
                  <a:lnTo>
                    <a:pt x="746" y="649"/>
                  </a:lnTo>
                  <a:lnTo>
                    <a:pt x="753" y="667"/>
                  </a:lnTo>
                  <a:lnTo>
                    <a:pt x="758" y="674"/>
                  </a:lnTo>
                  <a:lnTo>
                    <a:pt x="762" y="679"/>
                  </a:lnTo>
                  <a:lnTo>
                    <a:pt x="763" y="681"/>
                  </a:lnTo>
                  <a:lnTo>
                    <a:pt x="765" y="682"/>
                  </a:lnTo>
                  <a:lnTo>
                    <a:pt x="767" y="682"/>
                  </a:lnTo>
                  <a:lnTo>
                    <a:pt x="768" y="682"/>
                  </a:lnTo>
                  <a:lnTo>
                    <a:pt x="778" y="680"/>
                  </a:lnTo>
                  <a:lnTo>
                    <a:pt x="788" y="679"/>
                  </a:lnTo>
                  <a:lnTo>
                    <a:pt x="797" y="679"/>
                  </a:lnTo>
                  <a:lnTo>
                    <a:pt x="805" y="678"/>
                  </a:lnTo>
                  <a:lnTo>
                    <a:pt x="821" y="680"/>
                  </a:lnTo>
                  <a:lnTo>
                    <a:pt x="836" y="683"/>
                  </a:lnTo>
                  <a:lnTo>
                    <a:pt x="868" y="691"/>
                  </a:lnTo>
                  <a:lnTo>
                    <a:pt x="902" y="698"/>
                  </a:lnTo>
                  <a:lnTo>
                    <a:pt x="931" y="704"/>
                  </a:lnTo>
                  <a:lnTo>
                    <a:pt x="960" y="709"/>
                  </a:lnTo>
                  <a:lnTo>
                    <a:pt x="975" y="711"/>
                  </a:lnTo>
                  <a:lnTo>
                    <a:pt x="989" y="713"/>
                  </a:lnTo>
                  <a:lnTo>
                    <a:pt x="1004" y="715"/>
                  </a:lnTo>
                  <a:lnTo>
                    <a:pt x="1019" y="715"/>
                  </a:lnTo>
                  <a:lnTo>
                    <a:pt x="1058" y="712"/>
                  </a:lnTo>
                  <a:lnTo>
                    <a:pt x="1102" y="710"/>
                  </a:lnTo>
                  <a:lnTo>
                    <a:pt x="1113" y="711"/>
                  </a:lnTo>
                  <a:lnTo>
                    <a:pt x="1124" y="712"/>
                  </a:lnTo>
                  <a:lnTo>
                    <a:pt x="1134" y="715"/>
                  </a:lnTo>
                  <a:lnTo>
                    <a:pt x="1144" y="717"/>
                  </a:lnTo>
                  <a:lnTo>
                    <a:pt x="1153" y="720"/>
                  </a:lnTo>
                  <a:lnTo>
                    <a:pt x="1161" y="725"/>
                  </a:lnTo>
                  <a:lnTo>
                    <a:pt x="1169" y="731"/>
                  </a:lnTo>
                  <a:lnTo>
                    <a:pt x="1176" y="737"/>
                  </a:lnTo>
                  <a:lnTo>
                    <a:pt x="1187" y="750"/>
                  </a:lnTo>
                  <a:lnTo>
                    <a:pt x="1197" y="759"/>
                  </a:lnTo>
                  <a:lnTo>
                    <a:pt x="1201" y="762"/>
                  </a:lnTo>
                  <a:lnTo>
                    <a:pt x="1206" y="764"/>
                  </a:lnTo>
                  <a:lnTo>
                    <a:pt x="1210" y="765"/>
                  </a:lnTo>
                  <a:lnTo>
                    <a:pt x="1214" y="766"/>
                  </a:lnTo>
                  <a:lnTo>
                    <a:pt x="1219" y="765"/>
                  </a:lnTo>
                  <a:lnTo>
                    <a:pt x="1224" y="764"/>
                  </a:lnTo>
                  <a:lnTo>
                    <a:pt x="1228" y="763"/>
                  </a:lnTo>
                  <a:lnTo>
                    <a:pt x="1234" y="761"/>
                  </a:lnTo>
                  <a:lnTo>
                    <a:pt x="1246" y="753"/>
                  </a:lnTo>
                  <a:lnTo>
                    <a:pt x="1261" y="745"/>
                  </a:lnTo>
                  <a:lnTo>
                    <a:pt x="1261" y="745"/>
                  </a:lnTo>
                  <a:close/>
                </a:path>
              </a:pathLst>
            </a:custGeom>
            <a:solidFill>
              <a:schemeClr val="accent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i="1" sz="1200">
                <a:solidFill>
                  <a:srgbClr val="595959"/>
                </a:solidFill>
                <a:latin typeface="Arial"/>
                <a:ea typeface="Arial"/>
                <a:cs typeface="Arial"/>
                <a:sym typeface="Arial"/>
              </a:endParaRPr>
            </a:p>
          </p:txBody>
        </p:sp>
        <p:sp>
          <p:nvSpPr>
            <p:cNvPr id="786" name="Google Shape;786;p37"/>
            <p:cNvSpPr/>
            <p:nvPr/>
          </p:nvSpPr>
          <p:spPr>
            <a:xfrm>
              <a:off x="4913313" y="3856038"/>
              <a:ext cx="987425" cy="1063625"/>
            </a:xfrm>
            <a:custGeom>
              <a:rect b="b" l="l" r="r" t="t"/>
              <a:pathLst>
                <a:path extrusionOk="0" h="2682" w="2486">
                  <a:moveTo>
                    <a:pt x="1261" y="745"/>
                  </a:moveTo>
                  <a:lnTo>
                    <a:pt x="1374" y="746"/>
                  </a:lnTo>
                  <a:lnTo>
                    <a:pt x="1372" y="866"/>
                  </a:lnTo>
                  <a:lnTo>
                    <a:pt x="1386" y="866"/>
                  </a:lnTo>
                  <a:lnTo>
                    <a:pt x="1401" y="866"/>
                  </a:lnTo>
                  <a:lnTo>
                    <a:pt x="1415" y="864"/>
                  </a:lnTo>
                  <a:lnTo>
                    <a:pt x="1429" y="863"/>
                  </a:lnTo>
                  <a:lnTo>
                    <a:pt x="1458" y="858"/>
                  </a:lnTo>
                  <a:lnTo>
                    <a:pt x="1486" y="854"/>
                  </a:lnTo>
                  <a:lnTo>
                    <a:pt x="1499" y="854"/>
                  </a:lnTo>
                  <a:lnTo>
                    <a:pt x="1514" y="854"/>
                  </a:lnTo>
                  <a:lnTo>
                    <a:pt x="1529" y="855"/>
                  </a:lnTo>
                  <a:lnTo>
                    <a:pt x="1546" y="857"/>
                  </a:lnTo>
                  <a:lnTo>
                    <a:pt x="1561" y="857"/>
                  </a:lnTo>
                  <a:lnTo>
                    <a:pt x="1576" y="857"/>
                  </a:lnTo>
                  <a:lnTo>
                    <a:pt x="1582" y="856"/>
                  </a:lnTo>
                  <a:lnTo>
                    <a:pt x="1589" y="855"/>
                  </a:lnTo>
                  <a:lnTo>
                    <a:pt x="1594" y="854"/>
                  </a:lnTo>
                  <a:lnTo>
                    <a:pt x="1600" y="851"/>
                  </a:lnTo>
                  <a:lnTo>
                    <a:pt x="1603" y="847"/>
                  </a:lnTo>
                  <a:lnTo>
                    <a:pt x="1608" y="839"/>
                  </a:lnTo>
                  <a:lnTo>
                    <a:pt x="1615" y="827"/>
                  </a:lnTo>
                  <a:lnTo>
                    <a:pt x="1621" y="814"/>
                  </a:lnTo>
                  <a:lnTo>
                    <a:pt x="1633" y="788"/>
                  </a:lnTo>
                  <a:lnTo>
                    <a:pt x="1640" y="773"/>
                  </a:lnTo>
                  <a:lnTo>
                    <a:pt x="1641" y="773"/>
                  </a:lnTo>
                  <a:lnTo>
                    <a:pt x="1641" y="780"/>
                  </a:lnTo>
                  <a:lnTo>
                    <a:pt x="1642" y="789"/>
                  </a:lnTo>
                  <a:lnTo>
                    <a:pt x="1644" y="798"/>
                  </a:lnTo>
                  <a:lnTo>
                    <a:pt x="1646" y="806"/>
                  </a:lnTo>
                  <a:lnTo>
                    <a:pt x="1652" y="824"/>
                  </a:lnTo>
                  <a:lnTo>
                    <a:pt x="1660" y="841"/>
                  </a:lnTo>
                  <a:lnTo>
                    <a:pt x="1670" y="859"/>
                  </a:lnTo>
                  <a:lnTo>
                    <a:pt x="1681" y="878"/>
                  </a:lnTo>
                  <a:lnTo>
                    <a:pt x="1692" y="896"/>
                  </a:lnTo>
                  <a:lnTo>
                    <a:pt x="1705" y="913"/>
                  </a:lnTo>
                  <a:lnTo>
                    <a:pt x="1731" y="950"/>
                  </a:lnTo>
                  <a:lnTo>
                    <a:pt x="1758" y="985"/>
                  </a:lnTo>
                  <a:lnTo>
                    <a:pt x="1770" y="1002"/>
                  </a:lnTo>
                  <a:lnTo>
                    <a:pt x="1781" y="1018"/>
                  </a:lnTo>
                  <a:lnTo>
                    <a:pt x="1791" y="1034"/>
                  </a:lnTo>
                  <a:lnTo>
                    <a:pt x="1799" y="1049"/>
                  </a:lnTo>
                  <a:lnTo>
                    <a:pt x="1806" y="1058"/>
                  </a:lnTo>
                  <a:lnTo>
                    <a:pt x="1813" y="1067"/>
                  </a:lnTo>
                  <a:lnTo>
                    <a:pt x="1822" y="1075"/>
                  </a:lnTo>
                  <a:lnTo>
                    <a:pt x="1831" y="1084"/>
                  </a:lnTo>
                  <a:lnTo>
                    <a:pt x="1849" y="1101"/>
                  </a:lnTo>
                  <a:lnTo>
                    <a:pt x="1868" y="1118"/>
                  </a:lnTo>
                  <a:lnTo>
                    <a:pt x="1877" y="1128"/>
                  </a:lnTo>
                  <a:lnTo>
                    <a:pt x="1886" y="1137"/>
                  </a:lnTo>
                  <a:lnTo>
                    <a:pt x="1894" y="1147"/>
                  </a:lnTo>
                  <a:lnTo>
                    <a:pt x="1901" y="1156"/>
                  </a:lnTo>
                  <a:lnTo>
                    <a:pt x="1907" y="1166"/>
                  </a:lnTo>
                  <a:lnTo>
                    <a:pt x="1913" y="1176"/>
                  </a:lnTo>
                  <a:lnTo>
                    <a:pt x="1917" y="1187"/>
                  </a:lnTo>
                  <a:lnTo>
                    <a:pt x="1920" y="1197"/>
                  </a:lnTo>
                  <a:lnTo>
                    <a:pt x="1928" y="1239"/>
                  </a:lnTo>
                  <a:lnTo>
                    <a:pt x="1935" y="1277"/>
                  </a:lnTo>
                  <a:lnTo>
                    <a:pt x="1941" y="1296"/>
                  </a:lnTo>
                  <a:lnTo>
                    <a:pt x="1946" y="1312"/>
                  </a:lnTo>
                  <a:lnTo>
                    <a:pt x="1953" y="1328"/>
                  </a:lnTo>
                  <a:lnTo>
                    <a:pt x="1960" y="1342"/>
                  </a:lnTo>
                  <a:lnTo>
                    <a:pt x="1969" y="1356"/>
                  </a:lnTo>
                  <a:lnTo>
                    <a:pt x="1980" y="1368"/>
                  </a:lnTo>
                  <a:lnTo>
                    <a:pt x="1986" y="1374"/>
                  </a:lnTo>
                  <a:lnTo>
                    <a:pt x="1992" y="1380"/>
                  </a:lnTo>
                  <a:lnTo>
                    <a:pt x="1999" y="1384"/>
                  </a:lnTo>
                  <a:lnTo>
                    <a:pt x="2006" y="1390"/>
                  </a:lnTo>
                  <a:lnTo>
                    <a:pt x="2024" y="1398"/>
                  </a:lnTo>
                  <a:lnTo>
                    <a:pt x="2043" y="1407"/>
                  </a:lnTo>
                  <a:lnTo>
                    <a:pt x="2065" y="1413"/>
                  </a:lnTo>
                  <a:lnTo>
                    <a:pt x="2091" y="1419"/>
                  </a:lnTo>
                  <a:lnTo>
                    <a:pt x="2120" y="1423"/>
                  </a:lnTo>
                  <a:lnTo>
                    <a:pt x="2149" y="1430"/>
                  </a:lnTo>
                  <a:lnTo>
                    <a:pt x="2155" y="1432"/>
                  </a:lnTo>
                  <a:lnTo>
                    <a:pt x="2162" y="1434"/>
                  </a:lnTo>
                  <a:lnTo>
                    <a:pt x="2168" y="1437"/>
                  </a:lnTo>
                  <a:lnTo>
                    <a:pt x="2173" y="1441"/>
                  </a:lnTo>
                  <a:lnTo>
                    <a:pt x="2178" y="1446"/>
                  </a:lnTo>
                  <a:lnTo>
                    <a:pt x="2181" y="1451"/>
                  </a:lnTo>
                  <a:lnTo>
                    <a:pt x="2185" y="1458"/>
                  </a:lnTo>
                  <a:lnTo>
                    <a:pt x="2187" y="1465"/>
                  </a:lnTo>
                  <a:lnTo>
                    <a:pt x="2190" y="1482"/>
                  </a:lnTo>
                  <a:lnTo>
                    <a:pt x="2195" y="1500"/>
                  </a:lnTo>
                  <a:lnTo>
                    <a:pt x="2202" y="1516"/>
                  </a:lnTo>
                  <a:lnTo>
                    <a:pt x="2208" y="1531"/>
                  </a:lnTo>
                  <a:lnTo>
                    <a:pt x="2217" y="1546"/>
                  </a:lnTo>
                  <a:lnTo>
                    <a:pt x="2227" y="1560"/>
                  </a:lnTo>
                  <a:lnTo>
                    <a:pt x="2237" y="1575"/>
                  </a:lnTo>
                  <a:lnTo>
                    <a:pt x="2249" y="1589"/>
                  </a:lnTo>
                  <a:lnTo>
                    <a:pt x="2254" y="1599"/>
                  </a:lnTo>
                  <a:lnTo>
                    <a:pt x="2259" y="1607"/>
                  </a:lnTo>
                  <a:lnTo>
                    <a:pt x="2264" y="1614"/>
                  </a:lnTo>
                  <a:lnTo>
                    <a:pt x="2270" y="1620"/>
                  </a:lnTo>
                  <a:lnTo>
                    <a:pt x="2283" y="1630"/>
                  </a:lnTo>
                  <a:lnTo>
                    <a:pt x="2295" y="1641"/>
                  </a:lnTo>
                  <a:lnTo>
                    <a:pt x="2300" y="1647"/>
                  </a:lnTo>
                  <a:lnTo>
                    <a:pt x="2304" y="1652"/>
                  </a:lnTo>
                  <a:lnTo>
                    <a:pt x="2308" y="1658"/>
                  </a:lnTo>
                  <a:lnTo>
                    <a:pt x="2311" y="1666"/>
                  </a:lnTo>
                  <a:lnTo>
                    <a:pt x="2312" y="1674"/>
                  </a:lnTo>
                  <a:lnTo>
                    <a:pt x="2312" y="1683"/>
                  </a:lnTo>
                  <a:lnTo>
                    <a:pt x="2311" y="1694"/>
                  </a:lnTo>
                  <a:lnTo>
                    <a:pt x="2308" y="1707"/>
                  </a:lnTo>
                  <a:lnTo>
                    <a:pt x="2299" y="1733"/>
                  </a:lnTo>
                  <a:lnTo>
                    <a:pt x="2289" y="1759"/>
                  </a:lnTo>
                  <a:lnTo>
                    <a:pt x="2280" y="1785"/>
                  </a:lnTo>
                  <a:lnTo>
                    <a:pt x="2268" y="1809"/>
                  </a:lnTo>
                  <a:lnTo>
                    <a:pt x="2259" y="1825"/>
                  </a:lnTo>
                  <a:lnTo>
                    <a:pt x="2249" y="1838"/>
                  </a:lnTo>
                  <a:lnTo>
                    <a:pt x="2244" y="1842"/>
                  </a:lnTo>
                  <a:lnTo>
                    <a:pt x="2237" y="1846"/>
                  </a:lnTo>
                  <a:lnTo>
                    <a:pt x="2230" y="1849"/>
                  </a:lnTo>
                  <a:lnTo>
                    <a:pt x="2220" y="1849"/>
                  </a:lnTo>
                  <a:lnTo>
                    <a:pt x="2206" y="1850"/>
                  </a:lnTo>
                  <a:lnTo>
                    <a:pt x="2194" y="1850"/>
                  </a:lnTo>
                  <a:lnTo>
                    <a:pt x="2186" y="1851"/>
                  </a:lnTo>
                  <a:lnTo>
                    <a:pt x="2179" y="1853"/>
                  </a:lnTo>
                  <a:lnTo>
                    <a:pt x="2176" y="1855"/>
                  </a:lnTo>
                  <a:lnTo>
                    <a:pt x="2173" y="1858"/>
                  </a:lnTo>
                  <a:lnTo>
                    <a:pt x="2173" y="1862"/>
                  </a:lnTo>
                  <a:lnTo>
                    <a:pt x="2174" y="1865"/>
                  </a:lnTo>
                  <a:lnTo>
                    <a:pt x="2188" y="1886"/>
                  </a:lnTo>
                  <a:lnTo>
                    <a:pt x="2208" y="1917"/>
                  </a:lnTo>
                  <a:lnTo>
                    <a:pt x="2219" y="1938"/>
                  </a:lnTo>
                  <a:lnTo>
                    <a:pt x="2228" y="1960"/>
                  </a:lnTo>
                  <a:lnTo>
                    <a:pt x="2236" y="1984"/>
                  </a:lnTo>
                  <a:lnTo>
                    <a:pt x="2245" y="2006"/>
                  </a:lnTo>
                  <a:lnTo>
                    <a:pt x="2249" y="2017"/>
                  </a:lnTo>
                  <a:lnTo>
                    <a:pt x="2254" y="2028"/>
                  </a:lnTo>
                  <a:lnTo>
                    <a:pt x="2259" y="2039"/>
                  </a:lnTo>
                  <a:lnTo>
                    <a:pt x="2266" y="2049"/>
                  </a:lnTo>
                  <a:lnTo>
                    <a:pt x="2272" y="2059"/>
                  </a:lnTo>
                  <a:lnTo>
                    <a:pt x="2280" y="2069"/>
                  </a:lnTo>
                  <a:lnTo>
                    <a:pt x="2288" y="2078"/>
                  </a:lnTo>
                  <a:lnTo>
                    <a:pt x="2298" y="2086"/>
                  </a:lnTo>
                  <a:lnTo>
                    <a:pt x="2296" y="2092"/>
                  </a:lnTo>
                  <a:lnTo>
                    <a:pt x="2296" y="2097"/>
                  </a:lnTo>
                  <a:lnTo>
                    <a:pt x="2297" y="2101"/>
                  </a:lnTo>
                  <a:lnTo>
                    <a:pt x="2300" y="2106"/>
                  </a:lnTo>
                  <a:lnTo>
                    <a:pt x="2303" y="2109"/>
                  </a:lnTo>
                  <a:lnTo>
                    <a:pt x="2308" y="2112"/>
                  </a:lnTo>
                  <a:lnTo>
                    <a:pt x="2313" y="2115"/>
                  </a:lnTo>
                  <a:lnTo>
                    <a:pt x="2320" y="2119"/>
                  </a:lnTo>
                  <a:lnTo>
                    <a:pt x="2344" y="2126"/>
                  </a:lnTo>
                  <a:lnTo>
                    <a:pt x="2364" y="2132"/>
                  </a:lnTo>
                  <a:lnTo>
                    <a:pt x="2369" y="2135"/>
                  </a:lnTo>
                  <a:lnTo>
                    <a:pt x="2373" y="2138"/>
                  </a:lnTo>
                  <a:lnTo>
                    <a:pt x="2379" y="2143"/>
                  </a:lnTo>
                  <a:lnTo>
                    <a:pt x="2384" y="2149"/>
                  </a:lnTo>
                  <a:lnTo>
                    <a:pt x="2394" y="2162"/>
                  </a:lnTo>
                  <a:lnTo>
                    <a:pt x="2404" y="2176"/>
                  </a:lnTo>
                  <a:lnTo>
                    <a:pt x="2413" y="2191"/>
                  </a:lnTo>
                  <a:lnTo>
                    <a:pt x="2423" y="2206"/>
                  </a:lnTo>
                  <a:lnTo>
                    <a:pt x="2432" y="2219"/>
                  </a:lnTo>
                  <a:lnTo>
                    <a:pt x="2441" y="2229"/>
                  </a:lnTo>
                  <a:lnTo>
                    <a:pt x="2454" y="2242"/>
                  </a:lnTo>
                  <a:lnTo>
                    <a:pt x="2463" y="2252"/>
                  </a:lnTo>
                  <a:lnTo>
                    <a:pt x="2470" y="2261"/>
                  </a:lnTo>
                  <a:lnTo>
                    <a:pt x="2474" y="2271"/>
                  </a:lnTo>
                  <a:lnTo>
                    <a:pt x="2480" y="2291"/>
                  </a:lnTo>
                  <a:lnTo>
                    <a:pt x="2486" y="2322"/>
                  </a:lnTo>
                  <a:lnTo>
                    <a:pt x="2486" y="2322"/>
                  </a:lnTo>
                  <a:lnTo>
                    <a:pt x="2432" y="2327"/>
                  </a:lnTo>
                  <a:lnTo>
                    <a:pt x="2416" y="2327"/>
                  </a:lnTo>
                  <a:lnTo>
                    <a:pt x="2403" y="2328"/>
                  </a:lnTo>
                  <a:lnTo>
                    <a:pt x="2392" y="2330"/>
                  </a:lnTo>
                  <a:lnTo>
                    <a:pt x="2383" y="2333"/>
                  </a:lnTo>
                  <a:lnTo>
                    <a:pt x="2376" y="2337"/>
                  </a:lnTo>
                  <a:lnTo>
                    <a:pt x="2370" y="2341"/>
                  </a:lnTo>
                  <a:lnTo>
                    <a:pt x="2367" y="2345"/>
                  </a:lnTo>
                  <a:lnTo>
                    <a:pt x="2363" y="2351"/>
                  </a:lnTo>
                  <a:lnTo>
                    <a:pt x="2357" y="2364"/>
                  </a:lnTo>
                  <a:lnTo>
                    <a:pt x="2352" y="2380"/>
                  </a:lnTo>
                  <a:lnTo>
                    <a:pt x="2349" y="2387"/>
                  </a:lnTo>
                  <a:lnTo>
                    <a:pt x="2343" y="2397"/>
                  </a:lnTo>
                  <a:lnTo>
                    <a:pt x="2337" y="2407"/>
                  </a:lnTo>
                  <a:lnTo>
                    <a:pt x="2329" y="2417"/>
                  </a:lnTo>
                  <a:lnTo>
                    <a:pt x="2324" y="2422"/>
                  </a:lnTo>
                  <a:lnTo>
                    <a:pt x="2316" y="2427"/>
                  </a:lnTo>
                  <a:lnTo>
                    <a:pt x="2308" y="2432"/>
                  </a:lnTo>
                  <a:lnTo>
                    <a:pt x="2298" y="2436"/>
                  </a:lnTo>
                  <a:lnTo>
                    <a:pt x="2287" y="2439"/>
                  </a:lnTo>
                  <a:lnTo>
                    <a:pt x="2276" y="2441"/>
                  </a:lnTo>
                  <a:lnTo>
                    <a:pt x="2264" y="2443"/>
                  </a:lnTo>
                  <a:lnTo>
                    <a:pt x="2254" y="2444"/>
                  </a:lnTo>
                  <a:lnTo>
                    <a:pt x="2242" y="2444"/>
                  </a:lnTo>
                  <a:lnTo>
                    <a:pt x="2231" y="2443"/>
                  </a:lnTo>
                  <a:lnTo>
                    <a:pt x="2220" y="2440"/>
                  </a:lnTo>
                  <a:lnTo>
                    <a:pt x="2209" y="2437"/>
                  </a:lnTo>
                  <a:lnTo>
                    <a:pt x="2201" y="2433"/>
                  </a:lnTo>
                  <a:lnTo>
                    <a:pt x="2193" y="2427"/>
                  </a:lnTo>
                  <a:lnTo>
                    <a:pt x="2186" y="2422"/>
                  </a:lnTo>
                  <a:lnTo>
                    <a:pt x="2181" y="2414"/>
                  </a:lnTo>
                  <a:lnTo>
                    <a:pt x="2173" y="2398"/>
                  </a:lnTo>
                  <a:lnTo>
                    <a:pt x="2166" y="2389"/>
                  </a:lnTo>
                  <a:lnTo>
                    <a:pt x="2162" y="2381"/>
                  </a:lnTo>
                  <a:lnTo>
                    <a:pt x="2157" y="2377"/>
                  </a:lnTo>
                  <a:lnTo>
                    <a:pt x="2142" y="2369"/>
                  </a:lnTo>
                  <a:lnTo>
                    <a:pt x="2116" y="2356"/>
                  </a:lnTo>
                  <a:lnTo>
                    <a:pt x="2108" y="2352"/>
                  </a:lnTo>
                  <a:lnTo>
                    <a:pt x="2100" y="2348"/>
                  </a:lnTo>
                  <a:lnTo>
                    <a:pt x="2093" y="2345"/>
                  </a:lnTo>
                  <a:lnTo>
                    <a:pt x="2086" y="2344"/>
                  </a:lnTo>
                  <a:lnTo>
                    <a:pt x="2073" y="2342"/>
                  </a:lnTo>
                  <a:lnTo>
                    <a:pt x="2062" y="2342"/>
                  </a:lnTo>
                  <a:lnTo>
                    <a:pt x="2037" y="2346"/>
                  </a:lnTo>
                  <a:lnTo>
                    <a:pt x="2005" y="2349"/>
                  </a:lnTo>
                  <a:lnTo>
                    <a:pt x="1994" y="2350"/>
                  </a:lnTo>
                  <a:lnTo>
                    <a:pt x="1983" y="2353"/>
                  </a:lnTo>
                  <a:lnTo>
                    <a:pt x="1975" y="2357"/>
                  </a:lnTo>
                  <a:lnTo>
                    <a:pt x="1969" y="2363"/>
                  </a:lnTo>
                  <a:lnTo>
                    <a:pt x="1963" y="2370"/>
                  </a:lnTo>
                  <a:lnTo>
                    <a:pt x="1959" y="2379"/>
                  </a:lnTo>
                  <a:lnTo>
                    <a:pt x="1956" y="2387"/>
                  </a:lnTo>
                  <a:lnTo>
                    <a:pt x="1955" y="2397"/>
                  </a:lnTo>
                  <a:lnTo>
                    <a:pt x="1951" y="2419"/>
                  </a:lnTo>
                  <a:lnTo>
                    <a:pt x="1950" y="2441"/>
                  </a:lnTo>
                  <a:lnTo>
                    <a:pt x="1949" y="2452"/>
                  </a:lnTo>
                  <a:lnTo>
                    <a:pt x="1948" y="2463"/>
                  </a:lnTo>
                  <a:lnTo>
                    <a:pt x="1946" y="2473"/>
                  </a:lnTo>
                  <a:lnTo>
                    <a:pt x="1944" y="2483"/>
                  </a:lnTo>
                  <a:lnTo>
                    <a:pt x="1940" y="2495"/>
                  </a:lnTo>
                  <a:lnTo>
                    <a:pt x="1937" y="2507"/>
                  </a:lnTo>
                  <a:lnTo>
                    <a:pt x="1936" y="2519"/>
                  </a:lnTo>
                  <a:lnTo>
                    <a:pt x="1935" y="2530"/>
                  </a:lnTo>
                  <a:lnTo>
                    <a:pt x="1935" y="2541"/>
                  </a:lnTo>
                  <a:lnTo>
                    <a:pt x="1934" y="2553"/>
                  </a:lnTo>
                  <a:lnTo>
                    <a:pt x="1933" y="2564"/>
                  </a:lnTo>
                  <a:lnTo>
                    <a:pt x="1931" y="2575"/>
                  </a:lnTo>
                  <a:lnTo>
                    <a:pt x="1928" y="2582"/>
                  </a:lnTo>
                  <a:lnTo>
                    <a:pt x="1924" y="2586"/>
                  </a:lnTo>
                  <a:lnTo>
                    <a:pt x="1920" y="2591"/>
                  </a:lnTo>
                  <a:lnTo>
                    <a:pt x="1915" y="2593"/>
                  </a:lnTo>
                  <a:lnTo>
                    <a:pt x="1909" y="2595"/>
                  </a:lnTo>
                  <a:lnTo>
                    <a:pt x="1903" y="2596"/>
                  </a:lnTo>
                  <a:lnTo>
                    <a:pt x="1895" y="2596"/>
                  </a:lnTo>
                  <a:lnTo>
                    <a:pt x="1888" y="2595"/>
                  </a:lnTo>
                  <a:lnTo>
                    <a:pt x="1874" y="2592"/>
                  </a:lnTo>
                  <a:lnTo>
                    <a:pt x="1860" y="2586"/>
                  </a:lnTo>
                  <a:lnTo>
                    <a:pt x="1847" y="2581"/>
                  </a:lnTo>
                  <a:lnTo>
                    <a:pt x="1837" y="2575"/>
                  </a:lnTo>
                  <a:lnTo>
                    <a:pt x="1836" y="2576"/>
                  </a:lnTo>
                  <a:lnTo>
                    <a:pt x="1834" y="2579"/>
                  </a:lnTo>
                  <a:lnTo>
                    <a:pt x="1832" y="2582"/>
                  </a:lnTo>
                  <a:lnTo>
                    <a:pt x="1829" y="2587"/>
                  </a:lnTo>
                  <a:lnTo>
                    <a:pt x="1824" y="2602"/>
                  </a:lnTo>
                  <a:lnTo>
                    <a:pt x="1819" y="2621"/>
                  </a:lnTo>
                  <a:lnTo>
                    <a:pt x="1813" y="2639"/>
                  </a:lnTo>
                  <a:lnTo>
                    <a:pt x="1807" y="2657"/>
                  </a:lnTo>
                  <a:lnTo>
                    <a:pt x="1801" y="2673"/>
                  </a:lnTo>
                  <a:lnTo>
                    <a:pt x="1795" y="2682"/>
                  </a:lnTo>
                  <a:lnTo>
                    <a:pt x="1795" y="2682"/>
                  </a:lnTo>
                  <a:lnTo>
                    <a:pt x="1784" y="2680"/>
                  </a:lnTo>
                  <a:lnTo>
                    <a:pt x="1774" y="2676"/>
                  </a:lnTo>
                  <a:lnTo>
                    <a:pt x="1764" y="2670"/>
                  </a:lnTo>
                  <a:lnTo>
                    <a:pt x="1755" y="2663"/>
                  </a:lnTo>
                  <a:lnTo>
                    <a:pt x="1745" y="2653"/>
                  </a:lnTo>
                  <a:lnTo>
                    <a:pt x="1737" y="2643"/>
                  </a:lnTo>
                  <a:lnTo>
                    <a:pt x="1728" y="2633"/>
                  </a:lnTo>
                  <a:lnTo>
                    <a:pt x="1720" y="2622"/>
                  </a:lnTo>
                  <a:lnTo>
                    <a:pt x="1692" y="2574"/>
                  </a:lnTo>
                  <a:lnTo>
                    <a:pt x="1669" y="2535"/>
                  </a:lnTo>
                  <a:lnTo>
                    <a:pt x="1665" y="2531"/>
                  </a:lnTo>
                  <a:lnTo>
                    <a:pt x="1662" y="2528"/>
                  </a:lnTo>
                  <a:lnTo>
                    <a:pt x="1658" y="2526"/>
                  </a:lnTo>
                  <a:lnTo>
                    <a:pt x="1654" y="2522"/>
                  </a:lnTo>
                  <a:lnTo>
                    <a:pt x="1645" y="2519"/>
                  </a:lnTo>
                  <a:lnTo>
                    <a:pt x="1635" y="2517"/>
                  </a:lnTo>
                  <a:lnTo>
                    <a:pt x="1625" y="2514"/>
                  </a:lnTo>
                  <a:lnTo>
                    <a:pt x="1616" y="2512"/>
                  </a:lnTo>
                  <a:lnTo>
                    <a:pt x="1607" y="2507"/>
                  </a:lnTo>
                  <a:lnTo>
                    <a:pt x="1598" y="2502"/>
                  </a:lnTo>
                  <a:lnTo>
                    <a:pt x="1592" y="2498"/>
                  </a:lnTo>
                  <a:lnTo>
                    <a:pt x="1586" y="2493"/>
                  </a:lnTo>
                  <a:lnTo>
                    <a:pt x="1579" y="2490"/>
                  </a:lnTo>
                  <a:lnTo>
                    <a:pt x="1572" y="2488"/>
                  </a:lnTo>
                  <a:lnTo>
                    <a:pt x="1559" y="2484"/>
                  </a:lnTo>
                  <a:lnTo>
                    <a:pt x="1545" y="2481"/>
                  </a:lnTo>
                  <a:lnTo>
                    <a:pt x="1532" y="2479"/>
                  </a:lnTo>
                  <a:lnTo>
                    <a:pt x="1519" y="2476"/>
                  </a:lnTo>
                  <a:lnTo>
                    <a:pt x="1512" y="2474"/>
                  </a:lnTo>
                  <a:lnTo>
                    <a:pt x="1506" y="2472"/>
                  </a:lnTo>
                  <a:lnTo>
                    <a:pt x="1500" y="2470"/>
                  </a:lnTo>
                  <a:lnTo>
                    <a:pt x="1495" y="2466"/>
                  </a:lnTo>
                  <a:lnTo>
                    <a:pt x="1489" y="2461"/>
                  </a:lnTo>
                  <a:lnTo>
                    <a:pt x="1485" y="2454"/>
                  </a:lnTo>
                  <a:lnTo>
                    <a:pt x="1481" y="2448"/>
                  </a:lnTo>
                  <a:lnTo>
                    <a:pt x="1477" y="2440"/>
                  </a:lnTo>
                  <a:lnTo>
                    <a:pt x="1471" y="2426"/>
                  </a:lnTo>
                  <a:lnTo>
                    <a:pt x="1468" y="2421"/>
                  </a:lnTo>
                  <a:lnTo>
                    <a:pt x="1462" y="2421"/>
                  </a:lnTo>
                  <a:lnTo>
                    <a:pt x="1456" y="2423"/>
                  </a:lnTo>
                  <a:lnTo>
                    <a:pt x="1448" y="2425"/>
                  </a:lnTo>
                  <a:lnTo>
                    <a:pt x="1441" y="2427"/>
                  </a:lnTo>
                  <a:lnTo>
                    <a:pt x="1433" y="2431"/>
                  </a:lnTo>
                  <a:lnTo>
                    <a:pt x="1427" y="2435"/>
                  </a:lnTo>
                  <a:lnTo>
                    <a:pt x="1423" y="2439"/>
                  </a:lnTo>
                  <a:lnTo>
                    <a:pt x="1419" y="2443"/>
                  </a:lnTo>
                  <a:lnTo>
                    <a:pt x="1417" y="2452"/>
                  </a:lnTo>
                  <a:lnTo>
                    <a:pt x="1417" y="2462"/>
                  </a:lnTo>
                  <a:lnTo>
                    <a:pt x="1418" y="2473"/>
                  </a:lnTo>
                  <a:lnTo>
                    <a:pt x="1419" y="2484"/>
                  </a:lnTo>
                  <a:lnTo>
                    <a:pt x="1421" y="2494"/>
                  </a:lnTo>
                  <a:lnTo>
                    <a:pt x="1423" y="2505"/>
                  </a:lnTo>
                  <a:lnTo>
                    <a:pt x="1423" y="2516"/>
                  </a:lnTo>
                  <a:lnTo>
                    <a:pt x="1421" y="2525"/>
                  </a:lnTo>
                  <a:lnTo>
                    <a:pt x="1402" y="2524"/>
                  </a:lnTo>
                  <a:lnTo>
                    <a:pt x="1382" y="2520"/>
                  </a:lnTo>
                  <a:lnTo>
                    <a:pt x="1359" y="2515"/>
                  </a:lnTo>
                  <a:lnTo>
                    <a:pt x="1336" y="2510"/>
                  </a:lnTo>
                  <a:lnTo>
                    <a:pt x="1312" y="2504"/>
                  </a:lnTo>
                  <a:lnTo>
                    <a:pt x="1291" y="2501"/>
                  </a:lnTo>
                  <a:lnTo>
                    <a:pt x="1280" y="2500"/>
                  </a:lnTo>
                  <a:lnTo>
                    <a:pt x="1269" y="2499"/>
                  </a:lnTo>
                  <a:lnTo>
                    <a:pt x="1260" y="2500"/>
                  </a:lnTo>
                  <a:lnTo>
                    <a:pt x="1250" y="2501"/>
                  </a:lnTo>
                  <a:lnTo>
                    <a:pt x="1250" y="2501"/>
                  </a:lnTo>
                  <a:lnTo>
                    <a:pt x="1236" y="2492"/>
                  </a:lnTo>
                  <a:lnTo>
                    <a:pt x="1222" y="2484"/>
                  </a:lnTo>
                  <a:lnTo>
                    <a:pt x="1208" y="2475"/>
                  </a:lnTo>
                  <a:lnTo>
                    <a:pt x="1194" y="2467"/>
                  </a:lnTo>
                  <a:lnTo>
                    <a:pt x="1186" y="2463"/>
                  </a:lnTo>
                  <a:lnTo>
                    <a:pt x="1181" y="2459"/>
                  </a:lnTo>
                  <a:lnTo>
                    <a:pt x="1175" y="2454"/>
                  </a:lnTo>
                  <a:lnTo>
                    <a:pt x="1170" y="2449"/>
                  </a:lnTo>
                  <a:lnTo>
                    <a:pt x="1160" y="2438"/>
                  </a:lnTo>
                  <a:lnTo>
                    <a:pt x="1151" y="2427"/>
                  </a:lnTo>
                  <a:lnTo>
                    <a:pt x="1142" y="2420"/>
                  </a:lnTo>
                  <a:lnTo>
                    <a:pt x="1133" y="2412"/>
                  </a:lnTo>
                  <a:lnTo>
                    <a:pt x="1130" y="2409"/>
                  </a:lnTo>
                  <a:lnTo>
                    <a:pt x="1128" y="2405"/>
                  </a:lnTo>
                  <a:lnTo>
                    <a:pt x="1126" y="2399"/>
                  </a:lnTo>
                  <a:lnTo>
                    <a:pt x="1125" y="2394"/>
                  </a:lnTo>
                  <a:lnTo>
                    <a:pt x="1118" y="2353"/>
                  </a:lnTo>
                  <a:lnTo>
                    <a:pt x="1115" y="2319"/>
                  </a:lnTo>
                  <a:lnTo>
                    <a:pt x="1113" y="2312"/>
                  </a:lnTo>
                  <a:lnTo>
                    <a:pt x="1110" y="2305"/>
                  </a:lnTo>
                  <a:lnTo>
                    <a:pt x="1105" y="2299"/>
                  </a:lnTo>
                  <a:lnTo>
                    <a:pt x="1100" y="2294"/>
                  </a:lnTo>
                  <a:lnTo>
                    <a:pt x="1093" y="2289"/>
                  </a:lnTo>
                  <a:lnTo>
                    <a:pt x="1084" y="2285"/>
                  </a:lnTo>
                  <a:lnTo>
                    <a:pt x="1074" y="2281"/>
                  </a:lnTo>
                  <a:lnTo>
                    <a:pt x="1061" y="2277"/>
                  </a:lnTo>
                  <a:lnTo>
                    <a:pt x="1032" y="2271"/>
                  </a:lnTo>
                  <a:lnTo>
                    <a:pt x="1012" y="2267"/>
                  </a:lnTo>
                  <a:lnTo>
                    <a:pt x="1006" y="2265"/>
                  </a:lnTo>
                  <a:lnTo>
                    <a:pt x="1002" y="2265"/>
                  </a:lnTo>
                  <a:lnTo>
                    <a:pt x="998" y="2265"/>
                  </a:lnTo>
                  <a:lnTo>
                    <a:pt x="996" y="2268"/>
                  </a:lnTo>
                  <a:lnTo>
                    <a:pt x="995" y="2284"/>
                  </a:lnTo>
                  <a:lnTo>
                    <a:pt x="991" y="2323"/>
                  </a:lnTo>
                  <a:lnTo>
                    <a:pt x="988" y="2324"/>
                  </a:lnTo>
                  <a:lnTo>
                    <a:pt x="982" y="2325"/>
                  </a:lnTo>
                  <a:lnTo>
                    <a:pt x="979" y="2325"/>
                  </a:lnTo>
                  <a:lnTo>
                    <a:pt x="977" y="2325"/>
                  </a:lnTo>
                  <a:lnTo>
                    <a:pt x="975" y="2324"/>
                  </a:lnTo>
                  <a:lnTo>
                    <a:pt x="974" y="2321"/>
                  </a:lnTo>
                  <a:lnTo>
                    <a:pt x="969" y="2318"/>
                  </a:lnTo>
                  <a:lnTo>
                    <a:pt x="965" y="2315"/>
                  </a:lnTo>
                  <a:lnTo>
                    <a:pt x="960" y="2310"/>
                  </a:lnTo>
                  <a:lnTo>
                    <a:pt x="954" y="2303"/>
                  </a:lnTo>
                  <a:lnTo>
                    <a:pt x="943" y="2287"/>
                  </a:lnTo>
                  <a:lnTo>
                    <a:pt x="931" y="2269"/>
                  </a:lnTo>
                  <a:lnTo>
                    <a:pt x="911" y="2231"/>
                  </a:lnTo>
                  <a:lnTo>
                    <a:pt x="898" y="2205"/>
                  </a:lnTo>
                  <a:lnTo>
                    <a:pt x="876" y="2161"/>
                  </a:lnTo>
                  <a:lnTo>
                    <a:pt x="857" y="2117"/>
                  </a:lnTo>
                  <a:lnTo>
                    <a:pt x="852" y="2108"/>
                  </a:lnTo>
                  <a:lnTo>
                    <a:pt x="845" y="2099"/>
                  </a:lnTo>
                  <a:lnTo>
                    <a:pt x="838" y="2092"/>
                  </a:lnTo>
                  <a:lnTo>
                    <a:pt x="830" y="2085"/>
                  </a:lnTo>
                  <a:lnTo>
                    <a:pt x="821" y="2080"/>
                  </a:lnTo>
                  <a:lnTo>
                    <a:pt x="812" y="2076"/>
                  </a:lnTo>
                  <a:lnTo>
                    <a:pt x="800" y="2074"/>
                  </a:lnTo>
                  <a:lnTo>
                    <a:pt x="788" y="2075"/>
                  </a:lnTo>
                  <a:lnTo>
                    <a:pt x="780" y="2075"/>
                  </a:lnTo>
                  <a:lnTo>
                    <a:pt x="773" y="2073"/>
                  </a:lnTo>
                  <a:lnTo>
                    <a:pt x="765" y="2071"/>
                  </a:lnTo>
                  <a:lnTo>
                    <a:pt x="759" y="2067"/>
                  </a:lnTo>
                  <a:lnTo>
                    <a:pt x="752" y="2062"/>
                  </a:lnTo>
                  <a:lnTo>
                    <a:pt x="746" y="2056"/>
                  </a:lnTo>
                  <a:lnTo>
                    <a:pt x="739" y="2049"/>
                  </a:lnTo>
                  <a:lnTo>
                    <a:pt x="734" y="2042"/>
                  </a:lnTo>
                  <a:lnTo>
                    <a:pt x="724" y="2027"/>
                  </a:lnTo>
                  <a:lnTo>
                    <a:pt x="717" y="2011"/>
                  </a:lnTo>
                  <a:lnTo>
                    <a:pt x="710" y="1995"/>
                  </a:lnTo>
                  <a:lnTo>
                    <a:pt x="705" y="1981"/>
                  </a:lnTo>
                  <a:lnTo>
                    <a:pt x="702" y="1972"/>
                  </a:lnTo>
                  <a:lnTo>
                    <a:pt x="697" y="1961"/>
                  </a:lnTo>
                  <a:lnTo>
                    <a:pt x="692" y="1951"/>
                  </a:lnTo>
                  <a:lnTo>
                    <a:pt x="685" y="1940"/>
                  </a:lnTo>
                  <a:lnTo>
                    <a:pt x="672" y="1919"/>
                  </a:lnTo>
                  <a:lnTo>
                    <a:pt x="657" y="1897"/>
                  </a:lnTo>
                  <a:lnTo>
                    <a:pt x="644" y="1876"/>
                  </a:lnTo>
                  <a:lnTo>
                    <a:pt x="632" y="1855"/>
                  </a:lnTo>
                  <a:lnTo>
                    <a:pt x="627" y="1845"/>
                  </a:lnTo>
                  <a:lnTo>
                    <a:pt x="623" y="1837"/>
                  </a:lnTo>
                  <a:lnTo>
                    <a:pt x="621" y="1828"/>
                  </a:lnTo>
                  <a:lnTo>
                    <a:pt x="618" y="1820"/>
                  </a:lnTo>
                  <a:lnTo>
                    <a:pt x="615" y="1806"/>
                  </a:lnTo>
                  <a:lnTo>
                    <a:pt x="611" y="1797"/>
                  </a:lnTo>
                  <a:lnTo>
                    <a:pt x="605" y="1789"/>
                  </a:lnTo>
                  <a:lnTo>
                    <a:pt x="601" y="1784"/>
                  </a:lnTo>
                  <a:lnTo>
                    <a:pt x="589" y="1773"/>
                  </a:lnTo>
                  <a:lnTo>
                    <a:pt x="574" y="1758"/>
                  </a:lnTo>
                  <a:lnTo>
                    <a:pt x="571" y="1752"/>
                  </a:lnTo>
                  <a:lnTo>
                    <a:pt x="568" y="1747"/>
                  </a:lnTo>
                  <a:lnTo>
                    <a:pt x="564" y="1742"/>
                  </a:lnTo>
                  <a:lnTo>
                    <a:pt x="562" y="1735"/>
                  </a:lnTo>
                  <a:lnTo>
                    <a:pt x="559" y="1724"/>
                  </a:lnTo>
                  <a:lnTo>
                    <a:pt x="557" y="1712"/>
                  </a:lnTo>
                  <a:lnTo>
                    <a:pt x="554" y="1701"/>
                  </a:lnTo>
                  <a:lnTo>
                    <a:pt x="550" y="1689"/>
                  </a:lnTo>
                  <a:lnTo>
                    <a:pt x="546" y="1677"/>
                  </a:lnTo>
                  <a:lnTo>
                    <a:pt x="540" y="1666"/>
                  </a:lnTo>
                  <a:lnTo>
                    <a:pt x="533" y="1660"/>
                  </a:lnTo>
                  <a:lnTo>
                    <a:pt x="527" y="1653"/>
                  </a:lnTo>
                  <a:lnTo>
                    <a:pt x="519" y="1647"/>
                  </a:lnTo>
                  <a:lnTo>
                    <a:pt x="512" y="1641"/>
                  </a:lnTo>
                  <a:lnTo>
                    <a:pt x="495" y="1629"/>
                  </a:lnTo>
                  <a:lnTo>
                    <a:pt x="482" y="1616"/>
                  </a:lnTo>
                  <a:lnTo>
                    <a:pt x="407" y="1534"/>
                  </a:lnTo>
                  <a:lnTo>
                    <a:pt x="382" y="1509"/>
                  </a:lnTo>
                  <a:lnTo>
                    <a:pt x="356" y="1485"/>
                  </a:lnTo>
                  <a:lnTo>
                    <a:pt x="342" y="1473"/>
                  </a:lnTo>
                  <a:lnTo>
                    <a:pt x="330" y="1460"/>
                  </a:lnTo>
                  <a:lnTo>
                    <a:pt x="317" y="1447"/>
                  </a:lnTo>
                  <a:lnTo>
                    <a:pt x="306" y="1434"/>
                  </a:lnTo>
                  <a:lnTo>
                    <a:pt x="287" y="1352"/>
                  </a:lnTo>
                  <a:lnTo>
                    <a:pt x="287" y="1352"/>
                  </a:lnTo>
                  <a:lnTo>
                    <a:pt x="389" y="1030"/>
                  </a:lnTo>
                  <a:lnTo>
                    <a:pt x="241" y="789"/>
                  </a:lnTo>
                  <a:lnTo>
                    <a:pt x="144" y="790"/>
                  </a:lnTo>
                  <a:lnTo>
                    <a:pt x="0" y="613"/>
                  </a:lnTo>
                  <a:lnTo>
                    <a:pt x="82" y="0"/>
                  </a:lnTo>
                  <a:lnTo>
                    <a:pt x="82" y="0"/>
                  </a:lnTo>
                  <a:lnTo>
                    <a:pt x="189" y="9"/>
                  </a:lnTo>
                  <a:lnTo>
                    <a:pt x="200" y="14"/>
                  </a:lnTo>
                  <a:lnTo>
                    <a:pt x="210" y="16"/>
                  </a:lnTo>
                  <a:lnTo>
                    <a:pt x="221" y="18"/>
                  </a:lnTo>
                  <a:lnTo>
                    <a:pt x="233" y="19"/>
                  </a:lnTo>
                  <a:lnTo>
                    <a:pt x="255" y="20"/>
                  </a:lnTo>
                  <a:lnTo>
                    <a:pt x="277" y="19"/>
                  </a:lnTo>
                  <a:lnTo>
                    <a:pt x="299" y="18"/>
                  </a:lnTo>
                  <a:lnTo>
                    <a:pt x="321" y="18"/>
                  </a:lnTo>
                  <a:lnTo>
                    <a:pt x="330" y="18"/>
                  </a:lnTo>
                  <a:lnTo>
                    <a:pt x="341" y="19"/>
                  </a:lnTo>
                  <a:lnTo>
                    <a:pt x="351" y="21"/>
                  </a:lnTo>
                  <a:lnTo>
                    <a:pt x="360" y="23"/>
                  </a:lnTo>
                  <a:lnTo>
                    <a:pt x="360" y="31"/>
                  </a:lnTo>
                  <a:lnTo>
                    <a:pt x="363" y="37"/>
                  </a:lnTo>
                  <a:lnTo>
                    <a:pt x="365" y="45"/>
                  </a:lnTo>
                  <a:lnTo>
                    <a:pt x="368" y="51"/>
                  </a:lnTo>
                  <a:lnTo>
                    <a:pt x="376" y="68"/>
                  </a:lnTo>
                  <a:lnTo>
                    <a:pt x="386" y="83"/>
                  </a:lnTo>
                  <a:lnTo>
                    <a:pt x="397" y="98"/>
                  </a:lnTo>
                  <a:lnTo>
                    <a:pt x="409" y="111"/>
                  </a:lnTo>
                  <a:lnTo>
                    <a:pt x="421" y="124"/>
                  </a:lnTo>
                  <a:lnTo>
                    <a:pt x="431" y="134"/>
                  </a:lnTo>
                  <a:lnTo>
                    <a:pt x="448" y="154"/>
                  </a:lnTo>
                  <a:lnTo>
                    <a:pt x="459" y="169"/>
                  </a:lnTo>
                  <a:lnTo>
                    <a:pt x="465" y="176"/>
                  </a:lnTo>
                  <a:lnTo>
                    <a:pt x="473" y="182"/>
                  </a:lnTo>
                  <a:lnTo>
                    <a:pt x="482" y="190"/>
                  </a:lnTo>
                  <a:lnTo>
                    <a:pt x="498" y="197"/>
                  </a:lnTo>
                  <a:lnTo>
                    <a:pt x="508" y="207"/>
                  </a:lnTo>
                  <a:lnTo>
                    <a:pt x="521" y="221"/>
                  </a:lnTo>
                  <a:lnTo>
                    <a:pt x="528" y="227"/>
                  </a:lnTo>
                  <a:lnTo>
                    <a:pt x="534" y="233"/>
                  </a:lnTo>
                  <a:lnTo>
                    <a:pt x="537" y="235"/>
                  </a:lnTo>
                  <a:lnTo>
                    <a:pt x="541" y="236"/>
                  </a:lnTo>
                  <a:lnTo>
                    <a:pt x="543" y="237"/>
                  </a:lnTo>
                  <a:lnTo>
                    <a:pt x="545" y="237"/>
                  </a:lnTo>
                  <a:lnTo>
                    <a:pt x="564" y="230"/>
                  </a:lnTo>
                  <a:lnTo>
                    <a:pt x="586" y="221"/>
                  </a:lnTo>
                  <a:lnTo>
                    <a:pt x="591" y="219"/>
                  </a:lnTo>
                  <a:lnTo>
                    <a:pt x="597" y="219"/>
                  </a:lnTo>
                  <a:lnTo>
                    <a:pt x="601" y="218"/>
                  </a:lnTo>
                  <a:lnTo>
                    <a:pt x="605" y="219"/>
                  </a:lnTo>
                  <a:lnTo>
                    <a:pt x="609" y="221"/>
                  </a:lnTo>
                  <a:lnTo>
                    <a:pt x="611" y="223"/>
                  </a:lnTo>
                  <a:lnTo>
                    <a:pt x="612" y="227"/>
                  </a:lnTo>
                  <a:lnTo>
                    <a:pt x="613" y="233"/>
                  </a:lnTo>
                  <a:lnTo>
                    <a:pt x="614" y="246"/>
                  </a:lnTo>
                  <a:lnTo>
                    <a:pt x="616" y="256"/>
                  </a:lnTo>
                  <a:lnTo>
                    <a:pt x="618" y="260"/>
                  </a:lnTo>
                  <a:lnTo>
                    <a:pt x="621" y="264"/>
                  </a:lnTo>
                  <a:lnTo>
                    <a:pt x="624" y="267"/>
                  </a:lnTo>
                  <a:lnTo>
                    <a:pt x="627" y="270"/>
                  </a:lnTo>
                  <a:lnTo>
                    <a:pt x="635" y="274"/>
                  </a:lnTo>
                  <a:lnTo>
                    <a:pt x="645" y="276"/>
                  </a:lnTo>
                  <a:lnTo>
                    <a:pt x="656" y="277"/>
                  </a:lnTo>
                  <a:lnTo>
                    <a:pt x="670" y="277"/>
                  </a:lnTo>
                  <a:lnTo>
                    <a:pt x="671" y="278"/>
                  </a:lnTo>
                  <a:lnTo>
                    <a:pt x="672" y="279"/>
                  </a:lnTo>
                  <a:lnTo>
                    <a:pt x="665" y="286"/>
                  </a:lnTo>
                  <a:lnTo>
                    <a:pt x="654" y="294"/>
                  </a:lnTo>
                  <a:lnTo>
                    <a:pt x="641" y="305"/>
                  </a:lnTo>
                  <a:lnTo>
                    <a:pt x="627" y="316"/>
                  </a:lnTo>
                  <a:lnTo>
                    <a:pt x="613" y="327"/>
                  </a:lnTo>
                  <a:lnTo>
                    <a:pt x="601" y="337"/>
                  </a:lnTo>
                  <a:lnTo>
                    <a:pt x="597" y="341"/>
                  </a:lnTo>
                  <a:lnTo>
                    <a:pt x="594" y="345"/>
                  </a:lnTo>
                  <a:lnTo>
                    <a:pt x="591" y="348"/>
                  </a:lnTo>
                  <a:lnTo>
                    <a:pt x="590" y="352"/>
                  </a:lnTo>
                  <a:lnTo>
                    <a:pt x="591" y="353"/>
                  </a:lnTo>
                  <a:lnTo>
                    <a:pt x="595" y="354"/>
                  </a:lnTo>
                  <a:lnTo>
                    <a:pt x="599" y="357"/>
                  </a:lnTo>
                  <a:lnTo>
                    <a:pt x="604" y="361"/>
                  </a:lnTo>
                  <a:lnTo>
                    <a:pt x="610" y="368"/>
                  </a:lnTo>
                  <a:lnTo>
                    <a:pt x="623" y="384"/>
                  </a:lnTo>
                  <a:lnTo>
                    <a:pt x="636" y="404"/>
                  </a:lnTo>
                  <a:lnTo>
                    <a:pt x="649" y="423"/>
                  </a:lnTo>
                  <a:lnTo>
                    <a:pt x="659" y="441"/>
                  </a:lnTo>
                  <a:lnTo>
                    <a:pt x="668" y="458"/>
                  </a:lnTo>
                  <a:lnTo>
                    <a:pt x="673" y="467"/>
                  </a:lnTo>
                  <a:lnTo>
                    <a:pt x="675" y="475"/>
                  </a:lnTo>
                  <a:lnTo>
                    <a:pt x="679" y="485"/>
                  </a:lnTo>
                  <a:lnTo>
                    <a:pt x="684" y="496"/>
                  </a:lnTo>
                  <a:lnTo>
                    <a:pt x="692" y="508"/>
                  </a:lnTo>
                  <a:lnTo>
                    <a:pt x="698" y="520"/>
                  </a:lnTo>
                  <a:lnTo>
                    <a:pt x="706" y="532"/>
                  </a:lnTo>
                  <a:lnTo>
                    <a:pt x="711" y="543"/>
                  </a:lnTo>
                  <a:lnTo>
                    <a:pt x="716" y="553"/>
                  </a:lnTo>
                  <a:lnTo>
                    <a:pt x="724" y="582"/>
                  </a:lnTo>
                  <a:lnTo>
                    <a:pt x="738" y="627"/>
                  </a:lnTo>
                  <a:lnTo>
                    <a:pt x="746" y="649"/>
                  </a:lnTo>
                  <a:lnTo>
                    <a:pt x="753" y="667"/>
                  </a:lnTo>
                  <a:lnTo>
                    <a:pt x="758" y="674"/>
                  </a:lnTo>
                  <a:lnTo>
                    <a:pt x="762" y="679"/>
                  </a:lnTo>
                  <a:lnTo>
                    <a:pt x="763" y="681"/>
                  </a:lnTo>
                  <a:lnTo>
                    <a:pt x="765" y="682"/>
                  </a:lnTo>
                  <a:lnTo>
                    <a:pt x="767" y="682"/>
                  </a:lnTo>
                  <a:lnTo>
                    <a:pt x="768" y="682"/>
                  </a:lnTo>
                  <a:lnTo>
                    <a:pt x="778" y="680"/>
                  </a:lnTo>
                  <a:lnTo>
                    <a:pt x="788" y="679"/>
                  </a:lnTo>
                  <a:lnTo>
                    <a:pt x="797" y="679"/>
                  </a:lnTo>
                  <a:lnTo>
                    <a:pt x="805" y="678"/>
                  </a:lnTo>
                  <a:lnTo>
                    <a:pt x="821" y="680"/>
                  </a:lnTo>
                  <a:lnTo>
                    <a:pt x="836" y="683"/>
                  </a:lnTo>
                  <a:lnTo>
                    <a:pt x="868" y="691"/>
                  </a:lnTo>
                  <a:lnTo>
                    <a:pt x="902" y="698"/>
                  </a:lnTo>
                  <a:lnTo>
                    <a:pt x="931" y="704"/>
                  </a:lnTo>
                  <a:lnTo>
                    <a:pt x="960" y="709"/>
                  </a:lnTo>
                  <a:lnTo>
                    <a:pt x="975" y="711"/>
                  </a:lnTo>
                  <a:lnTo>
                    <a:pt x="989" y="713"/>
                  </a:lnTo>
                  <a:lnTo>
                    <a:pt x="1004" y="715"/>
                  </a:lnTo>
                  <a:lnTo>
                    <a:pt x="1019" y="715"/>
                  </a:lnTo>
                  <a:lnTo>
                    <a:pt x="1058" y="712"/>
                  </a:lnTo>
                  <a:lnTo>
                    <a:pt x="1102" y="710"/>
                  </a:lnTo>
                  <a:lnTo>
                    <a:pt x="1113" y="711"/>
                  </a:lnTo>
                  <a:lnTo>
                    <a:pt x="1124" y="712"/>
                  </a:lnTo>
                  <a:lnTo>
                    <a:pt x="1134" y="715"/>
                  </a:lnTo>
                  <a:lnTo>
                    <a:pt x="1144" y="717"/>
                  </a:lnTo>
                  <a:lnTo>
                    <a:pt x="1153" y="720"/>
                  </a:lnTo>
                  <a:lnTo>
                    <a:pt x="1161" y="725"/>
                  </a:lnTo>
                  <a:lnTo>
                    <a:pt x="1169" y="731"/>
                  </a:lnTo>
                  <a:lnTo>
                    <a:pt x="1176" y="737"/>
                  </a:lnTo>
                  <a:lnTo>
                    <a:pt x="1187" y="750"/>
                  </a:lnTo>
                  <a:lnTo>
                    <a:pt x="1197" y="759"/>
                  </a:lnTo>
                  <a:lnTo>
                    <a:pt x="1201" y="762"/>
                  </a:lnTo>
                  <a:lnTo>
                    <a:pt x="1206" y="764"/>
                  </a:lnTo>
                  <a:lnTo>
                    <a:pt x="1210" y="765"/>
                  </a:lnTo>
                  <a:lnTo>
                    <a:pt x="1214" y="766"/>
                  </a:lnTo>
                  <a:lnTo>
                    <a:pt x="1219" y="765"/>
                  </a:lnTo>
                  <a:lnTo>
                    <a:pt x="1224" y="764"/>
                  </a:lnTo>
                  <a:lnTo>
                    <a:pt x="1228" y="763"/>
                  </a:lnTo>
                  <a:lnTo>
                    <a:pt x="1234" y="761"/>
                  </a:lnTo>
                  <a:lnTo>
                    <a:pt x="1246" y="753"/>
                  </a:lnTo>
                  <a:lnTo>
                    <a:pt x="1261" y="745"/>
                  </a:lnTo>
                  <a:lnTo>
                    <a:pt x="1261" y="745"/>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87" name="Google Shape;787;p37"/>
            <p:cNvSpPr/>
            <p:nvPr/>
          </p:nvSpPr>
          <p:spPr>
            <a:xfrm>
              <a:off x="5626100" y="4776788"/>
              <a:ext cx="334963" cy="417513"/>
            </a:xfrm>
            <a:custGeom>
              <a:rect b="b" l="l" r="r" t="t"/>
              <a:pathLst>
                <a:path extrusionOk="0" h="1052" w="843">
                  <a:moveTo>
                    <a:pt x="0" y="360"/>
                  </a:moveTo>
                  <a:lnTo>
                    <a:pt x="6" y="351"/>
                  </a:lnTo>
                  <a:lnTo>
                    <a:pt x="12" y="335"/>
                  </a:lnTo>
                  <a:lnTo>
                    <a:pt x="18" y="317"/>
                  </a:lnTo>
                  <a:lnTo>
                    <a:pt x="24" y="299"/>
                  </a:lnTo>
                  <a:lnTo>
                    <a:pt x="29" y="280"/>
                  </a:lnTo>
                  <a:lnTo>
                    <a:pt x="34" y="265"/>
                  </a:lnTo>
                  <a:lnTo>
                    <a:pt x="37" y="260"/>
                  </a:lnTo>
                  <a:lnTo>
                    <a:pt x="39" y="257"/>
                  </a:lnTo>
                  <a:lnTo>
                    <a:pt x="41" y="254"/>
                  </a:lnTo>
                  <a:lnTo>
                    <a:pt x="42" y="253"/>
                  </a:lnTo>
                  <a:lnTo>
                    <a:pt x="52" y="259"/>
                  </a:lnTo>
                  <a:lnTo>
                    <a:pt x="65" y="264"/>
                  </a:lnTo>
                  <a:lnTo>
                    <a:pt x="79" y="270"/>
                  </a:lnTo>
                  <a:lnTo>
                    <a:pt x="93" y="273"/>
                  </a:lnTo>
                  <a:lnTo>
                    <a:pt x="100" y="274"/>
                  </a:lnTo>
                  <a:lnTo>
                    <a:pt x="108" y="274"/>
                  </a:lnTo>
                  <a:lnTo>
                    <a:pt x="114" y="273"/>
                  </a:lnTo>
                  <a:lnTo>
                    <a:pt x="120" y="271"/>
                  </a:lnTo>
                  <a:lnTo>
                    <a:pt x="125" y="269"/>
                  </a:lnTo>
                  <a:lnTo>
                    <a:pt x="129" y="264"/>
                  </a:lnTo>
                  <a:lnTo>
                    <a:pt x="133" y="260"/>
                  </a:lnTo>
                  <a:lnTo>
                    <a:pt x="136" y="253"/>
                  </a:lnTo>
                  <a:lnTo>
                    <a:pt x="138" y="242"/>
                  </a:lnTo>
                  <a:lnTo>
                    <a:pt x="139" y="231"/>
                  </a:lnTo>
                  <a:lnTo>
                    <a:pt x="140" y="219"/>
                  </a:lnTo>
                  <a:lnTo>
                    <a:pt x="140" y="208"/>
                  </a:lnTo>
                  <a:lnTo>
                    <a:pt x="141" y="197"/>
                  </a:lnTo>
                  <a:lnTo>
                    <a:pt x="142" y="185"/>
                  </a:lnTo>
                  <a:lnTo>
                    <a:pt x="145" y="173"/>
                  </a:lnTo>
                  <a:lnTo>
                    <a:pt x="149" y="161"/>
                  </a:lnTo>
                  <a:lnTo>
                    <a:pt x="151" y="151"/>
                  </a:lnTo>
                  <a:lnTo>
                    <a:pt x="153" y="141"/>
                  </a:lnTo>
                  <a:lnTo>
                    <a:pt x="154" y="130"/>
                  </a:lnTo>
                  <a:lnTo>
                    <a:pt x="155" y="119"/>
                  </a:lnTo>
                  <a:lnTo>
                    <a:pt x="156" y="97"/>
                  </a:lnTo>
                  <a:lnTo>
                    <a:pt x="160" y="75"/>
                  </a:lnTo>
                  <a:lnTo>
                    <a:pt x="161" y="65"/>
                  </a:lnTo>
                  <a:lnTo>
                    <a:pt x="164" y="57"/>
                  </a:lnTo>
                  <a:lnTo>
                    <a:pt x="168" y="48"/>
                  </a:lnTo>
                  <a:lnTo>
                    <a:pt x="174" y="41"/>
                  </a:lnTo>
                  <a:lnTo>
                    <a:pt x="180" y="35"/>
                  </a:lnTo>
                  <a:lnTo>
                    <a:pt x="188" y="31"/>
                  </a:lnTo>
                  <a:lnTo>
                    <a:pt x="199" y="28"/>
                  </a:lnTo>
                  <a:lnTo>
                    <a:pt x="210" y="27"/>
                  </a:lnTo>
                  <a:lnTo>
                    <a:pt x="242" y="24"/>
                  </a:lnTo>
                  <a:lnTo>
                    <a:pt x="267" y="20"/>
                  </a:lnTo>
                  <a:lnTo>
                    <a:pt x="278" y="20"/>
                  </a:lnTo>
                  <a:lnTo>
                    <a:pt x="291" y="22"/>
                  </a:lnTo>
                  <a:lnTo>
                    <a:pt x="298" y="23"/>
                  </a:lnTo>
                  <a:lnTo>
                    <a:pt x="305" y="26"/>
                  </a:lnTo>
                  <a:lnTo>
                    <a:pt x="313" y="30"/>
                  </a:lnTo>
                  <a:lnTo>
                    <a:pt x="321" y="34"/>
                  </a:lnTo>
                  <a:lnTo>
                    <a:pt x="347" y="47"/>
                  </a:lnTo>
                  <a:lnTo>
                    <a:pt x="362" y="55"/>
                  </a:lnTo>
                  <a:lnTo>
                    <a:pt x="367" y="59"/>
                  </a:lnTo>
                  <a:lnTo>
                    <a:pt x="371" y="67"/>
                  </a:lnTo>
                  <a:lnTo>
                    <a:pt x="378" y="76"/>
                  </a:lnTo>
                  <a:lnTo>
                    <a:pt x="386" y="92"/>
                  </a:lnTo>
                  <a:lnTo>
                    <a:pt x="391" y="100"/>
                  </a:lnTo>
                  <a:lnTo>
                    <a:pt x="398" y="105"/>
                  </a:lnTo>
                  <a:lnTo>
                    <a:pt x="406" y="111"/>
                  </a:lnTo>
                  <a:lnTo>
                    <a:pt x="414" y="115"/>
                  </a:lnTo>
                  <a:lnTo>
                    <a:pt x="425" y="118"/>
                  </a:lnTo>
                  <a:lnTo>
                    <a:pt x="436" y="121"/>
                  </a:lnTo>
                  <a:lnTo>
                    <a:pt x="447" y="122"/>
                  </a:lnTo>
                  <a:lnTo>
                    <a:pt x="459" y="122"/>
                  </a:lnTo>
                  <a:lnTo>
                    <a:pt x="469" y="121"/>
                  </a:lnTo>
                  <a:lnTo>
                    <a:pt x="481" y="119"/>
                  </a:lnTo>
                  <a:lnTo>
                    <a:pt x="492" y="117"/>
                  </a:lnTo>
                  <a:lnTo>
                    <a:pt x="503" y="114"/>
                  </a:lnTo>
                  <a:lnTo>
                    <a:pt x="513" y="110"/>
                  </a:lnTo>
                  <a:lnTo>
                    <a:pt x="521" y="105"/>
                  </a:lnTo>
                  <a:lnTo>
                    <a:pt x="529" y="100"/>
                  </a:lnTo>
                  <a:lnTo>
                    <a:pt x="534" y="95"/>
                  </a:lnTo>
                  <a:lnTo>
                    <a:pt x="542" y="85"/>
                  </a:lnTo>
                  <a:lnTo>
                    <a:pt x="548" y="75"/>
                  </a:lnTo>
                  <a:lnTo>
                    <a:pt x="554" y="65"/>
                  </a:lnTo>
                  <a:lnTo>
                    <a:pt x="557" y="58"/>
                  </a:lnTo>
                  <a:lnTo>
                    <a:pt x="562" y="42"/>
                  </a:lnTo>
                  <a:lnTo>
                    <a:pt x="568" y="29"/>
                  </a:lnTo>
                  <a:lnTo>
                    <a:pt x="572" y="23"/>
                  </a:lnTo>
                  <a:lnTo>
                    <a:pt x="575" y="19"/>
                  </a:lnTo>
                  <a:lnTo>
                    <a:pt x="581" y="15"/>
                  </a:lnTo>
                  <a:lnTo>
                    <a:pt x="588" y="11"/>
                  </a:lnTo>
                  <a:lnTo>
                    <a:pt x="597" y="8"/>
                  </a:lnTo>
                  <a:lnTo>
                    <a:pt x="608" y="6"/>
                  </a:lnTo>
                  <a:lnTo>
                    <a:pt x="621" y="5"/>
                  </a:lnTo>
                  <a:lnTo>
                    <a:pt x="637" y="5"/>
                  </a:lnTo>
                  <a:lnTo>
                    <a:pt x="691" y="0"/>
                  </a:lnTo>
                  <a:lnTo>
                    <a:pt x="691" y="0"/>
                  </a:lnTo>
                  <a:lnTo>
                    <a:pt x="691" y="6"/>
                  </a:lnTo>
                  <a:lnTo>
                    <a:pt x="692" y="13"/>
                  </a:lnTo>
                  <a:lnTo>
                    <a:pt x="693" y="19"/>
                  </a:lnTo>
                  <a:lnTo>
                    <a:pt x="695" y="26"/>
                  </a:lnTo>
                  <a:lnTo>
                    <a:pt x="696" y="32"/>
                  </a:lnTo>
                  <a:lnTo>
                    <a:pt x="697" y="40"/>
                  </a:lnTo>
                  <a:lnTo>
                    <a:pt x="697" y="47"/>
                  </a:lnTo>
                  <a:lnTo>
                    <a:pt x="696" y="55"/>
                  </a:lnTo>
                  <a:lnTo>
                    <a:pt x="695" y="67"/>
                  </a:lnTo>
                  <a:lnTo>
                    <a:pt x="693" y="81"/>
                  </a:lnTo>
                  <a:lnTo>
                    <a:pt x="693" y="95"/>
                  </a:lnTo>
                  <a:lnTo>
                    <a:pt x="693" y="109"/>
                  </a:lnTo>
                  <a:lnTo>
                    <a:pt x="694" y="137"/>
                  </a:lnTo>
                  <a:lnTo>
                    <a:pt x="694" y="163"/>
                  </a:lnTo>
                  <a:lnTo>
                    <a:pt x="694" y="167"/>
                  </a:lnTo>
                  <a:lnTo>
                    <a:pt x="695" y="172"/>
                  </a:lnTo>
                  <a:lnTo>
                    <a:pt x="697" y="177"/>
                  </a:lnTo>
                  <a:lnTo>
                    <a:pt x="698" y="180"/>
                  </a:lnTo>
                  <a:lnTo>
                    <a:pt x="704" y="188"/>
                  </a:lnTo>
                  <a:lnTo>
                    <a:pt x="709" y="195"/>
                  </a:lnTo>
                  <a:lnTo>
                    <a:pt x="714" y="202"/>
                  </a:lnTo>
                  <a:lnTo>
                    <a:pt x="720" y="209"/>
                  </a:lnTo>
                  <a:lnTo>
                    <a:pt x="722" y="213"/>
                  </a:lnTo>
                  <a:lnTo>
                    <a:pt x="723" y="217"/>
                  </a:lnTo>
                  <a:lnTo>
                    <a:pt x="724" y="221"/>
                  </a:lnTo>
                  <a:lnTo>
                    <a:pt x="725" y="225"/>
                  </a:lnTo>
                  <a:lnTo>
                    <a:pt x="724" y="243"/>
                  </a:lnTo>
                  <a:lnTo>
                    <a:pt x="721" y="260"/>
                  </a:lnTo>
                  <a:lnTo>
                    <a:pt x="720" y="269"/>
                  </a:lnTo>
                  <a:lnTo>
                    <a:pt x="720" y="277"/>
                  </a:lnTo>
                  <a:lnTo>
                    <a:pt x="720" y="286"/>
                  </a:lnTo>
                  <a:lnTo>
                    <a:pt x="722" y="294"/>
                  </a:lnTo>
                  <a:lnTo>
                    <a:pt x="733" y="317"/>
                  </a:lnTo>
                  <a:lnTo>
                    <a:pt x="746" y="340"/>
                  </a:lnTo>
                  <a:lnTo>
                    <a:pt x="751" y="353"/>
                  </a:lnTo>
                  <a:lnTo>
                    <a:pt x="754" y="365"/>
                  </a:lnTo>
                  <a:lnTo>
                    <a:pt x="755" y="371"/>
                  </a:lnTo>
                  <a:lnTo>
                    <a:pt x="754" y="377"/>
                  </a:lnTo>
                  <a:lnTo>
                    <a:pt x="753" y="383"/>
                  </a:lnTo>
                  <a:lnTo>
                    <a:pt x="751" y="389"/>
                  </a:lnTo>
                  <a:lnTo>
                    <a:pt x="738" y="411"/>
                  </a:lnTo>
                  <a:lnTo>
                    <a:pt x="725" y="431"/>
                  </a:lnTo>
                  <a:lnTo>
                    <a:pt x="719" y="440"/>
                  </a:lnTo>
                  <a:lnTo>
                    <a:pt x="714" y="451"/>
                  </a:lnTo>
                  <a:lnTo>
                    <a:pt x="712" y="456"/>
                  </a:lnTo>
                  <a:lnTo>
                    <a:pt x="711" y="463"/>
                  </a:lnTo>
                  <a:lnTo>
                    <a:pt x="710" y="469"/>
                  </a:lnTo>
                  <a:lnTo>
                    <a:pt x="710" y="476"/>
                  </a:lnTo>
                  <a:lnTo>
                    <a:pt x="712" y="482"/>
                  </a:lnTo>
                  <a:lnTo>
                    <a:pt x="716" y="488"/>
                  </a:lnTo>
                  <a:lnTo>
                    <a:pt x="720" y="492"/>
                  </a:lnTo>
                  <a:lnTo>
                    <a:pt x="725" y="497"/>
                  </a:lnTo>
                  <a:lnTo>
                    <a:pt x="731" y="502"/>
                  </a:lnTo>
                  <a:lnTo>
                    <a:pt x="735" y="506"/>
                  </a:lnTo>
                  <a:lnTo>
                    <a:pt x="739" y="512"/>
                  </a:lnTo>
                  <a:lnTo>
                    <a:pt x="744" y="518"/>
                  </a:lnTo>
                  <a:lnTo>
                    <a:pt x="747" y="528"/>
                  </a:lnTo>
                  <a:lnTo>
                    <a:pt x="750" y="539"/>
                  </a:lnTo>
                  <a:lnTo>
                    <a:pt x="752" y="548"/>
                  </a:lnTo>
                  <a:lnTo>
                    <a:pt x="753" y="559"/>
                  </a:lnTo>
                  <a:lnTo>
                    <a:pt x="757" y="581"/>
                  </a:lnTo>
                  <a:lnTo>
                    <a:pt x="761" y="602"/>
                  </a:lnTo>
                  <a:lnTo>
                    <a:pt x="764" y="612"/>
                  </a:lnTo>
                  <a:lnTo>
                    <a:pt x="768" y="623"/>
                  </a:lnTo>
                  <a:lnTo>
                    <a:pt x="775" y="632"/>
                  </a:lnTo>
                  <a:lnTo>
                    <a:pt x="781" y="643"/>
                  </a:lnTo>
                  <a:lnTo>
                    <a:pt x="797" y="663"/>
                  </a:lnTo>
                  <a:lnTo>
                    <a:pt x="809" y="680"/>
                  </a:lnTo>
                  <a:lnTo>
                    <a:pt x="843" y="728"/>
                  </a:lnTo>
                  <a:lnTo>
                    <a:pt x="843" y="728"/>
                  </a:lnTo>
                  <a:lnTo>
                    <a:pt x="820" y="734"/>
                  </a:lnTo>
                  <a:lnTo>
                    <a:pt x="802" y="742"/>
                  </a:lnTo>
                  <a:lnTo>
                    <a:pt x="792" y="745"/>
                  </a:lnTo>
                  <a:lnTo>
                    <a:pt x="781" y="748"/>
                  </a:lnTo>
                  <a:lnTo>
                    <a:pt x="771" y="749"/>
                  </a:lnTo>
                  <a:lnTo>
                    <a:pt x="758" y="749"/>
                  </a:lnTo>
                  <a:lnTo>
                    <a:pt x="740" y="747"/>
                  </a:lnTo>
                  <a:lnTo>
                    <a:pt x="723" y="743"/>
                  </a:lnTo>
                  <a:lnTo>
                    <a:pt x="706" y="738"/>
                  </a:lnTo>
                  <a:lnTo>
                    <a:pt x="689" y="733"/>
                  </a:lnTo>
                  <a:lnTo>
                    <a:pt x="679" y="731"/>
                  </a:lnTo>
                  <a:lnTo>
                    <a:pt x="669" y="730"/>
                  </a:lnTo>
                  <a:lnTo>
                    <a:pt x="661" y="730"/>
                  </a:lnTo>
                  <a:lnTo>
                    <a:pt x="653" y="732"/>
                  </a:lnTo>
                  <a:lnTo>
                    <a:pt x="645" y="734"/>
                  </a:lnTo>
                  <a:lnTo>
                    <a:pt x="638" y="737"/>
                  </a:lnTo>
                  <a:lnTo>
                    <a:pt x="630" y="742"/>
                  </a:lnTo>
                  <a:lnTo>
                    <a:pt x="624" y="746"/>
                  </a:lnTo>
                  <a:lnTo>
                    <a:pt x="610" y="757"/>
                  </a:lnTo>
                  <a:lnTo>
                    <a:pt x="596" y="766"/>
                  </a:lnTo>
                  <a:lnTo>
                    <a:pt x="588" y="771"/>
                  </a:lnTo>
                  <a:lnTo>
                    <a:pt x="580" y="775"/>
                  </a:lnTo>
                  <a:lnTo>
                    <a:pt x="571" y="778"/>
                  </a:lnTo>
                  <a:lnTo>
                    <a:pt x="562" y="782"/>
                  </a:lnTo>
                  <a:lnTo>
                    <a:pt x="549" y="783"/>
                  </a:lnTo>
                  <a:lnTo>
                    <a:pt x="536" y="783"/>
                  </a:lnTo>
                  <a:lnTo>
                    <a:pt x="522" y="782"/>
                  </a:lnTo>
                  <a:lnTo>
                    <a:pt x="508" y="779"/>
                  </a:lnTo>
                  <a:lnTo>
                    <a:pt x="494" y="778"/>
                  </a:lnTo>
                  <a:lnTo>
                    <a:pt x="480" y="778"/>
                  </a:lnTo>
                  <a:lnTo>
                    <a:pt x="475" y="778"/>
                  </a:lnTo>
                  <a:lnTo>
                    <a:pt x="468" y="780"/>
                  </a:lnTo>
                  <a:lnTo>
                    <a:pt x="463" y="782"/>
                  </a:lnTo>
                  <a:lnTo>
                    <a:pt x="458" y="785"/>
                  </a:lnTo>
                  <a:lnTo>
                    <a:pt x="449" y="790"/>
                  </a:lnTo>
                  <a:lnTo>
                    <a:pt x="444" y="796"/>
                  </a:lnTo>
                  <a:lnTo>
                    <a:pt x="440" y="803"/>
                  </a:lnTo>
                  <a:lnTo>
                    <a:pt x="438" y="810"/>
                  </a:lnTo>
                  <a:lnTo>
                    <a:pt x="437" y="817"/>
                  </a:lnTo>
                  <a:lnTo>
                    <a:pt x="437" y="826"/>
                  </a:lnTo>
                  <a:lnTo>
                    <a:pt x="438" y="833"/>
                  </a:lnTo>
                  <a:lnTo>
                    <a:pt x="439" y="842"/>
                  </a:lnTo>
                  <a:lnTo>
                    <a:pt x="439" y="851"/>
                  </a:lnTo>
                  <a:lnTo>
                    <a:pt x="440" y="858"/>
                  </a:lnTo>
                  <a:lnTo>
                    <a:pt x="440" y="867"/>
                  </a:lnTo>
                  <a:lnTo>
                    <a:pt x="438" y="874"/>
                  </a:lnTo>
                  <a:lnTo>
                    <a:pt x="436" y="882"/>
                  </a:lnTo>
                  <a:lnTo>
                    <a:pt x="432" y="888"/>
                  </a:lnTo>
                  <a:lnTo>
                    <a:pt x="425" y="895"/>
                  </a:lnTo>
                  <a:lnTo>
                    <a:pt x="417" y="901"/>
                  </a:lnTo>
                  <a:lnTo>
                    <a:pt x="401" y="906"/>
                  </a:lnTo>
                  <a:lnTo>
                    <a:pt x="387" y="908"/>
                  </a:lnTo>
                  <a:lnTo>
                    <a:pt x="373" y="909"/>
                  </a:lnTo>
                  <a:lnTo>
                    <a:pt x="359" y="908"/>
                  </a:lnTo>
                  <a:lnTo>
                    <a:pt x="331" y="906"/>
                  </a:lnTo>
                  <a:lnTo>
                    <a:pt x="302" y="905"/>
                  </a:lnTo>
                  <a:lnTo>
                    <a:pt x="295" y="906"/>
                  </a:lnTo>
                  <a:lnTo>
                    <a:pt x="288" y="908"/>
                  </a:lnTo>
                  <a:lnTo>
                    <a:pt x="283" y="910"/>
                  </a:lnTo>
                  <a:lnTo>
                    <a:pt x="278" y="913"/>
                  </a:lnTo>
                  <a:lnTo>
                    <a:pt x="275" y="917"/>
                  </a:lnTo>
                  <a:lnTo>
                    <a:pt x="273" y="921"/>
                  </a:lnTo>
                  <a:lnTo>
                    <a:pt x="271" y="926"/>
                  </a:lnTo>
                  <a:lnTo>
                    <a:pt x="269" y="931"/>
                  </a:lnTo>
                  <a:lnTo>
                    <a:pt x="265" y="940"/>
                  </a:lnTo>
                  <a:lnTo>
                    <a:pt x="262" y="951"/>
                  </a:lnTo>
                  <a:lnTo>
                    <a:pt x="259" y="955"/>
                  </a:lnTo>
                  <a:lnTo>
                    <a:pt x="256" y="960"/>
                  </a:lnTo>
                  <a:lnTo>
                    <a:pt x="251" y="964"/>
                  </a:lnTo>
                  <a:lnTo>
                    <a:pt x="246" y="967"/>
                  </a:lnTo>
                  <a:lnTo>
                    <a:pt x="244" y="969"/>
                  </a:lnTo>
                  <a:lnTo>
                    <a:pt x="242" y="971"/>
                  </a:lnTo>
                  <a:lnTo>
                    <a:pt x="241" y="974"/>
                  </a:lnTo>
                  <a:lnTo>
                    <a:pt x="240" y="976"/>
                  </a:lnTo>
                  <a:lnTo>
                    <a:pt x="240" y="981"/>
                  </a:lnTo>
                  <a:lnTo>
                    <a:pt x="241" y="988"/>
                  </a:lnTo>
                  <a:lnTo>
                    <a:pt x="245" y="1000"/>
                  </a:lnTo>
                  <a:lnTo>
                    <a:pt x="247" y="1012"/>
                  </a:lnTo>
                  <a:lnTo>
                    <a:pt x="247" y="1018"/>
                  </a:lnTo>
                  <a:lnTo>
                    <a:pt x="246" y="1023"/>
                  </a:lnTo>
                  <a:lnTo>
                    <a:pt x="243" y="1028"/>
                  </a:lnTo>
                  <a:lnTo>
                    <a:pt x="240" y="1032"/>
                  </a:lnTo>
                  <a:lnTo>
                    <a:pt x="236" y="1036"/>
                  </a:lnTo>
                  <a:lnTo>
                    <a:pt x="232" y="1040"/>
                  </a:lnTo>
                  <a:lnTo>
                    <a:pt x="227" y="1042"/>
                  </a:lnTo>
                  <a:lnTo>
                    <a:pt x="221" y="1044"/>
                  </a:lnTo>
                  <a:lnTo>
                    <a:pt x="209" y="1048"/>
                  </a:lnTo>
                  <a:lnTo>
                    <a:pt x="197" y="1049"/>
                  </a:lnTo>
                  <a:lnTo>
                    <a:pt x="186" y="1052"/>
                  </a:lnTo>
                  <a:lnTo>
                    <a:pt x="175" y="1052"/>
                  </a:lnTo>
                  <a:lnTo>
                    <a:pt x="175" y="1052"/>
                  </a:lnTo>
                  <a:lnTo>
                    <a:pt x="141" y="1021"/>
                  </a:lnTo>
                  <a:lnTo>
                    <a:pt x="136" y="1014"/>
                  </a:lnTo>
                  <a:lnTo>
                    <a:pt x="132" y="1007"/>
                  </a:lnTo>
                  <a:lnTo>
                    <a:pt x="128" y="1000"/>
                  </a:lnTo>
                  <a:lnTo>
                    <a:pt x="125" y="992"/>
                  </a:lnTo>
                  <a:lnTo>
                    <a:pt x="121" y="986"/>
                  </a:lnTo>
                  <a:lnTo>
                    <a:pt x="117" y="979"/>
                  </a:lnTo>
                  <a:lnTo>
                    <a:pt x="111" y="973"/>
                  </a:lnTo>
                  <a:lnTo>
                    <a:pt x="102" y="967"/>
                  </a:lnTo>
                  <a:lnTo>
                    <a:pt x="99" y="964"/>
                  </a:lnTo>
                  <a:lnTo>
                    <a:pt x="96" y="961"/>
                  </a:lnTo>
                  <a:lnTo>
                    <a:pt x="94" y="958"/>
                  </a:lnTo>
                  <a:lnTo>
                    <a:pt x="93" y="954"/>
                  </a:lnTo>
                  <a:lnTo>
                    <a:pt x="91" y="948"/>
                  </a:lnTo>
                  <a:lnTo>
                    <a:pt x="92" y="939"/>
                  </a:lnTo>
                  <a:lnTo>
                    <a:pt x="95" y="923"/>
                  </a:lnTo>
                  <a:lnTo>
                    <a:pt x="98" y="907"/>
                  </a:lnTo>
                  <a:lnTo>
                    <a:pt x="97" y="894"/>
                  </a:lnTo>
                  <a:lnTo>
                    <a:pt x="96" y="880"/>
                  </a:lnTo>
                  <a:lnTo>
                    <a:pt x="96" y="873"/>
                  </a:lnTo>
                  <a:lnTo>
                    <a:pt x="97" y="867"/>
                  </a:lnTo>
                  <a:lnTo>
                    <a:pt x="100" y="860"/>
                  </a:lnTo>
                  <a:lnTo>
                    <a:pt x="104" y="855"/>
                  </a:lnTo>
                  <a:lnTo>
                    <a:pt x="115" y="847"/>
                  </a:lnTo>
                  <a:lnTo>
                    <a:pt x="126" y="842"/>
                  </a:lnTo>
                  <a:lnTo>
                    <a:pt x="118" y="840"/>
                  </a:lnTo>
                  <a:lnTo>
                    <a:pt x="109" y="838"/>
                  </a:lnTo>
                  <a:lnTo>
                    <a:pt x="111" y="833"/>
                  </a:lnTo>
                  <a:lnTo>
                    <a:pt x="113" y="829"/>
                  </a:lnTo>
                  <a:lnTo>
                    <a:pt x="115" y="826"/>
                  </a:lnTo>
                  <a:lnTo>
                    <a:pt x="119" y="823"/>
                  </a:lnTo>
                  <a:lnTo>
                    <a:pt x="126" y="818"/>
                  </a:lnTo>
                  <a:lnTo>
                    <a:pt x="133" y="814"/>
                  </a:lnTo>
                  <a:lnTo>
                    <a:pt x="136" y="812"/>
                  </a:lnTo>
                  <a:lnTo>
                    <a:pt x="139" y="809"/>
                  </a:lnTo>
                  <a:lnTo>
                    <a:pt x="141" y="806"/>
                  </a:lnTo>
                  <a:lnTo>
                    <a:pt x="143" y="802"/>
                  </a:lnTo>
                  <a:lnTo>
                    <a:pt x="145" y="799"/>
                  </a:lnTo>
                  <a:lnTo>
                    <a:pt x="145" y="793"/>
                  </a:lnTo>
                  <a:lnTo>
                    <a:pt x="145" y="787"/>
                  </a:lnTo>
                  <a:lnTo>
                    <a:pt x="142" y="780"/>
                  </a:lnTo>
                  <a:lnTo>
                    <a:pt x="140" y="764"/>
                  </a:lnTo>
                  <a:lnTo>
                    <a:pt x="139" y="747"/>
                  </a:lnTo>
                  <a:lnTo>
                    <a:pt x="140" y="730"/>
                  </a:lnTo>
                  <a:lnTo>
                    <a:pt x="140" y="713"/>
                  </a:lnTo>
                  <a:lnTo>
                    <a:pt x="139" y="708"/>
                  </a:lnTo>
                  <a:lnTo>
                    <a:pt x="137" y="703"/>
                  </a:lnTo>
                  <a:lnTo>
                    <a:pt x="133" y="699"/>
                  </a:lnTo>
                  <a:lnTo>
                    <a:pt x="128" y="695"/>
                  </a:lnTo>
                  <a:lnTo>
                    <a:pt x="118" y="689"/>
                  </a:lnTo>
                  <a:lnTo>
                    <a:pt x="108" y="682"/>
                  </a:lnTo>
                  <a:lnTo>
                    <a:pt x="104" y="677"/>
                  </a:lnTo>
                  <a:lnTo>
                    <a:pt x="99" y="671"/>
                  </a:lnTo>
                  <a:lnTo>
                    <a:pt x="97" y="665"/>
                  </a:lnTo>
                  <a:lnTo>
                    <a:pt x="94" y="658"/>
                  </a:lnTo>
                  <a:lnTo>
                    <a:pt x="91" y="643"/>
                  </a:lnTo>
                  <a:lnTo>
                    <a:pt x="88" y="629"/>
                  </a:lnTo>
                  <a:lnTo>
                    <a:pt x="86" y="614"/>
                  </a:lnTo>
                  <a:lnTo>
                    <a:pt x="83" y="602"/>
                  </a:lnTo>
                  <a:lnTo>
                    <a:pt x="82" y="597"/>
                  </a:lnTo>
                  <a:lnTo>
                    <a:pt x="80" y="593"/>
                  </a:lnTo>
                  <a:lnTo>
                    <a:pt x="77" y="589"/>
                  </a:lnTo>
                  <a:lnTo>
                    <a:pt x="72" y="586"/>
                  </a:lnTo>
                  <a:lnTo>
                    <a:pt x="68" y="584"/>
                  </a:lnTo>
                  <a:lnTo>
                    <a:pt x="65" y="581"/>
                  </a:lnTo>
                  <a:lnTo>
                    <a:pt x="61" y="577"/>
                  </a:lnTo>
                  <a:lnTo>
                    <a:pt x="59" y="574"/>
                  </a:lnTo>
                  <a:lnTo>
                    <a:pt x="55" y="566"/>
                  </a:lnTo>
                  <a:lnTo>
                    <a:pt x="54" y="557"/>
                  </a:lnTo>
                  <a:lnTo>
                    <a:pt x="54" y="537"/>
                  </a:lnTo>
                  <a:lnTo>
                    <a:pt x="55" y="519"/>
                  </a:lnTo>
                  <a:lnTo>
                    <a:pt x="55" y="507"/>
                  </a:lnTo>
                  <a:lnTo>
                    <a:pt x="54" y="496"/>
                  </a:lnTo>
                  <a:lnTo>
                    <a:pt x="53" y="486"/>
                  </a:lnTo>
                  <a:lnTo>
                    <a:pt x="52" y="475"/>
                  </a:lnTo>
                  <a:lnTo>
                    <a:pt x="49" y="464"/>
                  </a:lnTo>
                  <a:lnTo>
                    <a:pt x="45" y="454"/>
                  </a:lnTo>
                  <a:lnTo>
                    <a:pt x="42" y="443"/>
                  </a:lnTo>
                  <a:lnTo>
                    <a:pt x="37" y="434"/>
                  </a:lnTo>
                  <a:lnTo>
                    <a:pt x="36" y="432"/>
                  </a:lnTo>
                  <a:lnTo>
                    <a:pt x="33" y="429"/>
                  </a:lnTo>
                  <a:lnTo>
                    <a:pt x="31" y="428"/>
                  </a:lnTo>
                  <a:lnTo>
                    <a:pt x="29" y="427"/>
                  </a:lnTo>
                  <a:lnTo>
                    <a:pt x="23" y="426"/>
                  </a:lnTo>
                  <a:lnTo>
                    <a:pt x="17" y="426"/>
                  </a:lnTo>
                  <a:lnTo>
                    <a:pt x="11" y="425"/>
                  </a:lnTo>
                  <a:lnTo>
                    <a:pt x="5" y="423"/>
                  </a:lnTo>
                  <a:lnTo>
                    <a:pt x="3" y="422"/>
                  </a:lnTo>
                  <a:lnTo>
                    <a:pt x="2" y="420"/>
                  </a:lnTo>
                  <a:lnTo>
                    <a:pt x="1" y="418"/>
                  </a:lnTo>
                  <a:lnTo>
                    <a:pt x="0" y="414"/>
                  </a:lnTo>
                  <a:lnTo>
                    <a:pt x="0" y="400"/>
                  </a:lnTo>
                  <a:lnTo>
                    <a:pt x="0" y="387"/>
                  </a:lnTo>
                  <a:lnTo>
                    <a:pt x="1" y="374"/>
                  </a:lnTo>
                  <a:lnTo>
                    <a:pt x="0" y="360"/>
                  </a:lnTo>
                  <a:lnTo>
                    <a:pt x="0" y="360"/>
                  </a:lnTo>
                  <a:close/>
                </a:path>
              </a:pathLst>
            </a:custGeom>
            <a:solidFill>
              <a:schemeClr val="accent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i="1" sz="1200">
                <a:solidFill>
                  <a:srgbClr val="595959"/>
                </a:solidFill>
                <a:latin typeface="Arial"/>
                <a:ea typeface="Arial"/>
                <a:cs typeface="Arial"/>
                <a:sym typeface="Arial"/>
              </a:endParaRPr>
            </a:p>
          </p:txBody>
        </p:sp>
        <p:sp>
          <p:nvSpPr>
            <p:cNvPr id="788" name="Google Shape;788;p37"/>
            <p:cNvSpPr/>
            <p:nvPr/>
          </p:nvSpPr>
          <p:spPr>
            <a:xfrm>
              <a:off x="5626100" y="4776788"/>
              <a:ext cx="334963" cy="417513"/>
            </a:xfrm>
            <a:custGeom>
              <a:rect b="b" l="l" r="r" t="t"/>
              <a:pathLst>
                <a:path extrusionOk="0" h="1052" w="843">
                  <a:moveTo>
                    <a:pt x="0" y="360"/>
                  </a:moveTo>
                  <a:lnTo>
                    <a:pt x="6" y="351"/>
                  </a:lnTo>
                  <a:lnTo>
                    <a:pt x="12" y="335"/>
                  </a:lnTo>
                  <a:lnTo>
                    <a:pt x="18" y="317"/>
                  </a:lnTo>
                  <a:lnTo>
                    <a:pt x="24" y="299"/>
                  </a:lnTo>
                  <a:lnTo>
                    <a:pt x="29" y="280"/>
                  </a:lnTo>
                  <a:lnTo>
                    <a:pt x="34" y="265"/>
                  </a:lnTo>
                  <a:lnTo>
                    <a:pt x="37" y="260"/>
                  </a:lnTo>
                  <a:lnTo>
                    <a:pt x="39" y="257"/>
                  </a:lnTo>
                  <a:lnTo>
                    <a:pt x="41" y="254"/>
                  </a:lnTo>
                  <a:lnTo>
                    <a:pt x="42" y="253"/>
                  </a:lnTo>
                  <a:lnTo>
                    <a:pt x="52" y="259"/>
                  </a:lnTo>
                  <a:lnTo>
                    <a:pt x="65" y="264"/>
                  </a:lnTo>
                  <a:lnTo>
                    <a:pt x="79" y="270"/>
                  </a:lnTo>
                  <a:lnTo>
                    <a:pt x="93" y="273"/>
                  </a:lnTo>
                  <a:lnTo>
                    <a:pt x="100" y="274"/>
                  </a:lnTo>
                  <a:lnTo>
                    <a:pt x="108" y="274"/>
                  </a:lnTo>
                  <a:lnTo>
                    <a:pt x="114" y="273"/>
                  </a:lnTo>
                  <a:lnTo>
                    <a:pt x="120" y="271"/>
                  </a:lnTo>
                  <a:lnTo>
                    <a:pt x="125" y="269"/>
                  </a:lnTo>
                  <a:lnTo>
                    <a:pt x="129" y="264"/>
                  </a:lnTo>
                  <a:lnTo>
                    <a:pt x="133" y="260"/>
                  </a:lnTo>
                  <a:lnTo>
                    <a:pt x="136" y="253"/>
                  </a:lnTo>
                  <a:lnTo>
                    <a:pt x="138" y="242"/>
                  </a:lnTo>
                  <a:lnTo>
                    <a:pt x="139" y="231"/>
                  </a:lnTo>
                  <a:lnTo>
                    <a:pt x="140" y="219"/>
                  </a:lnTo>
                  <a:lnTo>
                    <a:pt x="140" y="208"/>
                  </a:lnTo>
                  <a:lnTo>
                    <a:pt x="141" y="197"/>
                  </a:lnTo>
                  <a:lnTo>
                    <a:pt x="142" y="185"/>
                  </a:lnTo>
                  <a:lnTo>
                    <a:pt x="145" y="173"/>
                  </a:lnTo>
                  <a:lnTo>
                    <a:pt x="149" y="161"/>
                  </a:lnTo>
                  <a:lnTo>
                    <a:pt x="151" y="151"/>
                  </a:lnTo>
                  <a:lnTo>
                    <a:pt x="153" y="141"/>
                  </a:lnTo>
                  <a:lnTo>
                    <a:pt x="154" y="130"/>
                  </a:lnTo>
                  <a:lnTo>
                    <a:pt x="155" y="119"/>
                  </a:lnTo>
                  <a:lnTo>
                    <a:pt x="156" y="97"/>
                  </a:lnTo>
                  <a:lnTo>
                    <a:pt x="160" y="75"/>
                  </a:lnTo>
                  <a:lnTo>
                    <a:pt x="161" y="65"/>
                  </a:lnTo>
                  <a:lnTo>
                    <a:pt x="164" y="57"/>
                  </a:lnTo>
                  <a:lnTo>
                    <a:pt x="168" y="48"/>
                  </a:lnTo>
                  <a:lnTo>
                    <a:pt x="174" y="41"/>
                  </a:lnTo>
                  <a:lnTo>
                    <a:pt x="180" y="35"/>
                  </a:lnTo>
                  <a:lnTo>
                    <a:pt x="188" y="31"/>
                  </a:lnTo>
                  <a:lnTo>
                    <a:pt x="199" y="28"/>
                  </a:lnTo>
                  <a:lnTo>
                    <a:pt x="210" y="27"/>
                  </a:lnTo>
                  <a:lnTo>
                    <a:pt x="242" y="24"/>
                  </a:lnTo>
                  <a:lnTo>
                    <a:pt x="267" y="20"/>
                  </a:lnTo>
                  <a:lnTo>
                    <a:pt x="278" y="20"/>
                  </a:lnTo>
                  <a:lnTo>
                    <a:pt x="291" y="22"/>
                  </a:lnTo>
                  <a:lnTo>
                    <a:pt x="298" y="23"/>
                  </a:lnTo>
                  <a:lnTo>
                    <a:pt x="305" y="26"/>
                  </a:lnTo>
                  <a:lnTo>
                    <a:pt x="313" y="30"/>
                  </a:lnTo>
                  <a:lnTo>
                    <a:pt x="321" y="34"/>
                  </a:lnTo>
                  <a:lnTo>
                    <a:pt x="347" y="47"/>
                  </a:lnTo>
                  <a:lnTo>
                    <a:pt x="362" y="55"/>
                  </a:lnTo>
                  <a:lnTo>
                    <a:pt x="367" y="59"/>
                  </a:lnTo>
                  <a:lnTo>
                    <a:pt x="371" y="67"/>
                  </a:lnTo>
                  <a:lnTo>
                    <a:pt x="378" y="76"/>
                  </a:lnTo>
                  <a:lnTo>
                    <a:pt x="386" y="92"/>
                  </a:lnTo>
                  <a:lnTo>
                    <a:pt x="391" y="100"/>
                  </a:lnTo>
                  <a:lnTo>
                    <a:pt x="398" y="105"/>
                  </a:lnTo>
                  <a:lnTo>
                    <a:pt x="406" y="111"/>
                  </a:lnTo>
                  <a:lnTo>
                    <a:pt x="414" y="115"/>
                  </a:lnTo>
                  <a:lnTo>
                    <a:pt x="425" y="118"/>
                  </a:lnTo>
                  <a:lnTo>
                    <a:pt x="436" y="121"/>
                  </a:lnTo>
                  <a:lnTo>
                    <a:pt x="447" y="122"/>
                  </a:lnTo>
                  <a:lnTo>
                    <a:pt x="459" y="122"/>
                  </a:lnTo>
                  <a:lnTo>
                    <a:pt x="469" y="121"/>
                  </a:lnTo>
                  <a:lnTo>
                    <a:pt x="481" y="119"/>
                  </a:lnTo>
                  <a:lnTo>
                    <a:pt x="492" y="117"/>
                  </a:lnTo>
                  <a:lnTo>
                    <a:pt x="503" y="114"/>
                  </a:lnTo>
                  <a:lnTo>
                    <a:pt x="513" y="110"/>
                  </a:lnTo>
                  <a:lnTo>
                    <a:pt x="521" y="105"/>
                  </a:lnTo>
                  <a:lnTo>
                    <a:pt x="529" y="100"/>
                  </a:lnTo>
                  <a:lnTo>
                    <a:pt x="534" y="95"/>
                  </a:lnTo>
                  <a:lnTo>
                    <a:pt x="542" y="85"/>
                  </a:lnTo>
                  <a:lnTo>
                    <a:pt x="548" y="75"/>
                  </a:lnTo>
                  <a:lnTo>
                    <a:pt x="554" y="65"/>
                  </a:lnTo>
                  <a:lnTo>
                    <a:pt x="557" y="58"/>
                  </a:lnTo>
                  <a:lnTo>
                    <a:pt x="562" y="42"/>
                  </a:lnTo>
                  <a:lnTo>
                    <a:pt x="568" y="29"/>
                  </a:lnTo>
                  <a:lnTo>
                    <a:pt x="572" y="23"/>
                  </a:lnTo>
                  <a:lnTo>
                    <a:pt x="575" y="19"/>
                  </a:lnTo>
                  <a:lnTo>
                    <a:pt x="581" y="15"/>
                  </a:lnTo>
                  <a:lnTo>
                    <a:pt x="588" y="11"/>
                  </a:lnTo>
                  <a:lnTo>
                    <a:pt x="597" y="8"/>
                  </a:lnTo>
                  <a:lnTo>
                    <a:pt x="608" y="6"/>
                  </a:lnTo>
                  <a:lnTo>
                    <a:pt x="621" y="5"/>
                  </a:lnTo>
                  <a:lnTo>
                    <a:pt x="637" y="5"/>
                  </a:lnTo>
                  <a:lnTo>
                    <a:pt x="691" y="0"/>
                  </a:lnTo>
                  <a:lnTo>
                    <a:pt x="691" y="0"/>
                  </a:lnTo>
                  <a:lnTo>
                    <a:pt x="691" y="6"/>
                  </a:lnTo>
                  <a:lnTo>
                    <a:pt x="692" y="13"/>
                  </a:lnTo>
                  <a:lnTo>
                    <a:pt x="693" y="19"/>
                  </a:lnTo>
                  <a:lnTo>
                    <a:pt x="695" y="26"/>
                  </a:lnTo>
                  <a:lnTo>
                    <a:pt x="696" y="32"/>
                  </a:lnTo>
                  <a:lnTo>
                    <a:pt x="697" y="40"/>
                  </a:lnTo>
                  <a:lnTo>
                    <a:pt x="697" y="47"/>
                  </a:lnTo>
                  <a:lnTo>
                    <a:pt x="696" y="55"/>
                  </a:lnTo>
                  <a:lnTo>
                    <a:pt x="695" y="67"/>
                  </a:lnTo>
                  <a:lnTo>
                    <a:pt x="693" y="81"/>
                  </a:lnTo>
                  <a:lnTo>
                    <a:pt x="693" y="95"/>
                  </a:lnTo>
                  <a:lnTo>
                    <a:pt x="693" y="109"/>
                  </a:lnTo>
                  <a:lnTo>
                    <a:pt x="694" y="137"/>
                  </a:lnTo>
                  <a:lnTo>
                    <a:pt x="694" y="163"/>
                  </a:lnTo>
                  <a:lnTo>
                    <a:pt x="694" y="167"/>
                  </a:lnTo>
                  <a:lnTo>
                    <a:pt x="695" y="172"/>
                  </a:lnTo>
                  <a:lnTo>
                    <a:pt x="697" y="177"/>
                  </a:lnTo>
                  <a:lnTo>
                    <a:pt x="698" y="180"/>
                  </a:lnTo>
                  <a:lnTo>
                    <a:pt x="704" y="188"/>
                  </a:lnTo>
                  <a:lnTo>
                    <a:pt x="709" y="195"/>
                  </a:lnTo>
                  <a:lnTo>
                    <a:pt x="714" y="202"/>
                  </a:lnTo>
                  <a:lnTo>
                    <a:pt x="720" y="209"/>
                  </a:lnTo>
                  <a:lnTo>
                    <a:pt x="722" y="213"/>
                  </a:lnTo>
                  <a:lnTo>
                    <a:pt x="723" y="217"/>
                  </a:lnTo>
                  <a:lnTo>
                    <a:pt x="724" y="221"/>
                  </a:lnTo>
                  <a:lnTo>
                    <a:pt x="725" y="225"/>
                  </a:lnTo>
                  <a:lnTo>
                    <a:pt x="724" y="243"/>
                  </a:lnTo>
                  <a:lnTo>
                    <a:pt x="721" y="260"/>
                  </a:lnTo>
                  <a:lnTo>
                    <a:pt x="720" y="269"/>
                  </a:lnTo>
                  <a:lnTo>
                    <a:pt x="720" y="277"/>
                  </a:lnTo>
                  <a:lnTo>
                    <a:pt x="720" y="286"/>
                  </a:lnTo>
                  <a:lnTo>
                    <a:pt x="722" y="294"/>
                  </a:lnTo>
                  <a:lnTo>
                    <a:pt x="733" y="317"/>
                  </a:lnTo>
                  <a:lnTo>
                    <a:pt x="746" y="340"/>
                  </a:lnTo>
                  <a:lnTo>
                    <a:pt x="751" y="353"/>
                  </a:lnTo>
                  <a:lnTo>
                    <a:pt x="754" y="365"/>
                  </a:lnTo>
                  <a:lnTo>
                    <a:pt x="755" y="371"/>
                  </a:lnTo>
                  <a:lnTo>
                    <a:pt x="754" y="377"/>
                  </a:lnTo>
                  <a:lnTo>
                    <a:pt x="753" y="383"/>
                  </a:lnTo>
                  <a:lnTo>
                    <a:pt x="751" y="389"/>
                  </a:lnTo>
                  <a:lnTo>
                    <a:pt x="738" y="411"/>
                  </a:lnTo>
                  <a:lnTo>
                    <a:pt x="725" y="431"/>
                  </a:lnTo>
                  <a:lnTo>
                    <a:pt x="719" y="440"/>
                  </a:lnTo>
                  <a:lnTo>
                    <a:pt x="714" y="451"/>
                  </a:lnTo>
                  <a:lnTo>
                    <a:pt x="712" y="456"/>
                  </a:lnTo>
                  <a:lnTo>
                    <a:pt x="711" y="463"/>
                  </a:lnTo>
                  <a:lnTo>
                    <a:pt x="710" y="469"/>
                  </a:lnTo>
                  <a:lnTo>
                    <a:pt x="710" y="476"/>
                  </a:lnTo>
                  <a:lnTo>
                    <a:pt x="712" y="482"/>
                  </a:lnTo>
                  <a:lnTo>
                    <a:pt x="716" y="488"/>
                  </a:lnTo>
                  <a:lnTo>
                    <a:pt x="720" y="492"/>
                  </a:lnTo>
                  <a:lnTo>
                    <a:pt x="725" y="497"/>
                  </a:lnTo>
                  <a:lnTo>
                    <a:pt x="731" y="502"/>
                  </a:lnTo>
                  <a:lnTo>
                    <a:pt x="735" y="506"/>
                  </a:lnTo>
                  <a:lnTo>
                    <a:pt x="739" y="512"/>
                  </a:lnTo>
                  <a:lnTo>
                    <a:pt x="744" y="518"/>
                  </a:lnTo>
                  <a:lnTo>
                    <a:pt x="747" y="528"/>
                  </a:lnTo>
                  <a:lnTo>
                    <a:pt x="750" y="539"/>
                  </a:lnTo>
                  <a:lnTo>
                    <a:pt x="752" y="548"/>
                  </a:lnTo>
                  <a:lnTo>
                    <a:pt x="753" y="559"/>
                  </a:lnTo>
                  <a:lnTo>
                    <a:pt x="757" y="581"/>
                  </a:lnTo>
                  <a:lnTo>
                    <a:pt x="761" y="602"/>
                  </a:lnTo>
                  <a:lnTo>
                    <a:pt x="764" y="612"/>
                  </a:lnTo>
                  <a:lnTo>
                    <a:pt x="768" y="623"/>
                  </a:lnTo>
                  <a:lnTo>
                    <a:pt x="775" y="632"/>
                  </a:lnTo>
                  <a:lnTo>
                    <a:pt x="781" y="643"/>
                  </a:lnTo>
                  <a:lnTo>
                    <a:pt x="797" y="663"/>
                  </a:lnTo>
                  <a:lnTo>
                    <a:pt x="809" y="680"/>
                  </a:lnTo>
                  <a:lnTo>
                    <a:pt x="843" y="728"/>
                  </a:lnTo>
                  <a:lnTo>
                    <a:pt x="843" y="728"/>
                  </a:lnTo>
                  <a:lnTo>
                    <a:pt x="820" y="734"/>
                  </a:lnTo>
                  <a:lnTo>
                    <a:pt x="802" y="742"/>
                  </a:lnTo>
                  <a:lnTo>
                    <a:pt x="792" y="745"/>
                  </a:lnTo>
                  <a:lnTo>
                    <a:pt x="781" y="748"/>
                  </a:lnTo>
                  <a:lnTo>
                    <a:pt x="771" y="749"/>
                  </a:lnTo>
                  <a:lnTo>
                    <a:pt x="758" y="749"/>
                  </a:lnTo>
                  <a:lnTo>
                    <a:pt x="740" y="747"/>
                  </a:lnTo>
                  <a:lnTo>
                    <a:pt x="723" y="743"/>
                  </a:lnTo>
                  <a:lnTo>
                    <a:pt x="706" y="738"/>
                  </a:lnTo>
                  <a:lnTo>
                    <a:pt x="689" y="733"/>
                  </a:lnTo>
                  <a:lnTo>
                    <a:pt x="679" y="731"/>
                  </a:lnTo>
                  <a:lnTo>
                    <a:pt x="669" y="730"/>
                  </a:lnTo>
                  <a:lnTo>
                    <a:pt x="661" y="730"/>
                  </a:lnTo>
                  <a:lnTo>
                    <a:pt x="653" y="732"/>
                  </a:lnTo>
                  <a:lnTo>
                    <a:pt x="645" y="734"/>
                  </a:lnTo>
                  <a:lnTo>
                    <a:pt x="638" y="737"/>
                  </a:lnTo>
                  <a:lnTo>
                    <a:pt x="630" y="742"/>
                  </a:lnTo>
                  <a:lnTo>
                    <a:pt x="624" y="746"/>
                  </a:lnTo>
                  <a:lnTo>
                    <a:pt x="610" y="757"/>
                  </a:lnTo>
                  <a:lnTo>
                    <a:pt x="596" y="766"/>
                  </a:lnTo>
                  <a:lnTo>
                    <a:pt x="588" y="771"/>
                  </a:lnTo>
                  <a:lnTo>
                    <a:pt x="580" y="775"/>
                  </a:lnTo>
                  <a:lnTo>
                    <a:pt x="571" y="778"/>
                  </a:lnTo>
                  <a:lnTo>
                    <a:pt x="562" y="782"/>
                  </a:lnTo>
                  <a:lnTo>
                    <a:pt x="549" y="783"/>
                  </a:lnTo>
                  <a:lnTo>
                    <a:pt x="536" y="783"/>
                  </a:lnTo>
                  <a:lnTo>
                    <a:pt x="522" y="782"/>
                  </a:lnTo>
                  <a:lnTo>
                    <a:pt x="508" y="779"/>
                  </a:lnTo>
                  <a:lnTo>
                    <a:pt x="494" y="778"/>
                  </a:lnTo>
                  <a:lnTo>
                    <a:pt x="480" y="778"/>
                  </a:lnTo>
                  <a:lnTo>
                    <a:pt x="475" y="778"/>
                  </a:lnTo>
                  <a:lnTo>
                    <a:pt x="468" y="780"/>
                  </a:lnTo>
                  <a:lnTo>
                    <a:pt x="463" y="782"/>
                  </a:lnTo>
                  <a:lnTo>
                    <a:pt x="458" y="785"/>
                  </a:lnTo>
                  <a:lnTo>
                    <a:pt x="449" y="790"/>
                  </a:lnTo>
                  <a:lnTo>
                    <a:pt x="444" y="796"/>
                  </a:lnTo>
                  <a:lnTo>
                    <a:pt x="440" y="803"/>
                  </a:lnTo>
                  <a:lnTo>
                    <a:pt x="438" y="810"/>
                  </a:lnTo>
                  <a:lnTo>
                    <a:pt x="437" y="817"/>
                  </a:lnTo>
                  <a:lnTo>
                    <a:pt x="437" y="826"/>
                  </a:lnTo>
                  <a:lnTo>
                    <a:pt x="438" y="833"/>
                  </a:lnTo>
                  <a:lnTo>
                    <a:pt x="439" y="842"/>
                  </a:lnTo>
                  <a:lnTo>
                    <a:pt x="439" y="851"/>
                  </a:lnTo>
                  <a:lnTo>
                    <a:pt x="440" y="858"/>
                  </a:lnTo>
                  <a:lnTo>
                    <a:pt x="440" y="867"/>
                  </a:lnTo>
                  <a:lnTo>
                    <a:pt x="438" y="874"/>
                  </a:lnTo>
                  <a:lnTo>
                    <a:pt x="436" y="882"/>
                  </a:lnTo>
                  <a:lnTo>
                    <a:pt x="432" y="888"/>
                  </a:lnTo>
                  <a:lnTo>
                    <a:pt x="425" y="895"/>
                  </a:lnTo>
                  <a:lnTo>
                    <a:pt x="417" y="901"/>
                  </a:lnTo>
                  <a:lnTo>
                    <a:pt x="401" y="906"/>
                  </a:lnTo>
                  <a:lnTo>
                    <a:pt x="387" y="908"/>
                  </a:lnTo>
                  <a:lnTo>
                    <a:pt x="373" y="909"/>
                  </a:lnTo>
                  <a:lnTo>
                    <a:pt x="359" y="908"/>
                  </a:lnTo>
                  <a:lnTo>
                    <a:pt x="331" y="906"/>
                  </a:lnTo>
                  <a:lnTo>
                    <a:pt x="302" y="905"/>
                  </a:lnTo>
                  <a:lnTo>
                    <a:pt x="295" y="906"/>
                  </a:lnTo>
                  <a:lnTo>
                    <a:pt x="288" y="908"/>
                  </a:lnTo>
                  <a:lnTo>
                    <a:pt x="283" y="910"/>
                  </a:lnTo>
                  <a:lnTo>
                    <a:pt x="278" y="913"/>
                  </a:lnTo>
                  <a:lnTo>
                    <a:pt x="275" y="917"/>
                  </a:lnTo>
                  <a:lnTo>
                    <a:pt x="273" y="921"/>
                  </a:lnTo>
                  <a:lnTo>
                    <a:pt x="271" y="926"/>
                  </a:lnTo>
                  <a:lnTo>
                    <a:pt x="269" y="931"/>
                  </a:lnTo>
                  <a:lnTo>
                    <a:pt x="265" y="940"/>
                  </a:lnTo>
                  <a:lnTo>
                    <a:pt x="262" y="951"/>
                  </a:lnTo>
                  <a:lnTo>
                    <a:pt x="259" y="955"/>
                  </a:lnTo>
                  <a:lnTo>
                    <a:pt x="256" y="960"/>
                  </a:lnTo>
                  <a:lnTo>
                    <a:pt x="251" y="964"/>
                  </a:lnTo>
                  <a:lnTo>
                    <a:pt x="246" y="967"/>
                  </a:lnTo>
                  <a:lnTo>
                    <a:pt x="244" y="969"/>
                  </a:lnTo>
                  <a:lnTo>
                    <a:pt x="242" y="971"/>
                  </a:lnTo>
                  <a:lnTo>
                    <a:pt x="241" y="974"/>
                  </a:lnTo>
                  <a:lnTo>
                    <a:pt x="240" y="976"/>
                  </a:lnTo>
                  <a:lnTo>
                    <a:pt x="240" y="981"/>
                  </a:lnTo>
                  <a:lnTo>
                    <a:pt x="241" y="988"/>
                  </a:lnTo>
                  <a:lnTo>
                    <a:pt x="245" y="1000"/>
                  </a:lnTo>
                  <a:lnTo>
                    <a:pt x="247" y="1012"/>
                  </a:lnTo>
                  <a:lnTo>
                    <a:pt x="247" y="1018"/>
                  </a:lnTo>
                  <a:lnTo>
                    <a:pt x="246" y="1023"/>
                  </a:lnTo>
                  <a:lnTo>
                    <a:pt x="243" y="1028"/>
                  </a:lnTo>
                  <a:lnTo>
                    <a:pt x="240" y="1032"/>
                  </a:lnTo>
                  <a:lnTo>
                    <a:pt x="236" y="1036"/>
                  </a:lnTo>
                  <a:lnTo>
                    <a:pt x="232" y="1040"/>
                  </a:lnTo>
                  <a:lnTo>
                    <a:pt x="227" y="1042"/>
                  </a:lnTo>
                  <a:lnTo>
                    <a:pt x="221" y="1044"/>
                  </a:lnTo>
                  <a:lnTo>
                    <a:pt x="209" y="1048"/>
                  </a:lnTo>
                  <a:lnTo>
                    <a:pt x="197" y="1049"/>
                  </a:lnTo>
                  <a:lnTo>
                    <a:pt x="186" y="1052"/>
                  </a:lnTo>
                  <a:lnTo>
                    <a:pt x="175" y="1052"/>
                  </a:lnTo>
                  <a:lnTo>
                    <a:pt x="175" y="1052"/>
                  </a:lnTo>
                  <a:lnTo>
                    <a:pt x="141" y="1021"/>
                  </a:lnTo>
                  <a:lnTo>
                    <a:pt x="136" y="1014"/>
                  </a:lnTo>
                  <a:lnTo>
                    <a:pt x="132" y="1007"/>
                  </a:lnTo>
                  <a:lnTo>
                    <a:pt x="128" y="1000"/>
                  </a:lnTo>
                  <a:lnTo>
                    <a:pt x="125" y="992"/>
                  </a:lnTo>
                  <a:lnTo>
                    <a:pt x="121" y="986"/>
                  </a:lnTo>
                  <a:lnTo>
                    <a:pt x="117" y="979"/>
                  </a:lnTo>
                  <a:lnTo>
                    <a:pt x="111" y="973"/>
                  </a:lnTo>
                  <a:lnTo>
                    <a:pt x="102" y="967"/>
                  </a:lnTo>
                  <a:lnTo>
                    <a:pt x="99" y="964"/>
                  </a:lnTo>
                  <a:lnTo>
                    <a:pt x="96" y="961"/>
                  </a:lnTo>
                  <a:lnTo>
                    <a:pt x="94" y="958"/>
                  </a:lnTo>
                  <a:lnTo>
                    <a:pt x="93" y="954"/>
                  </a:lnTo>
                  <a:lnTo>
                    <a:pt x="91" y="948"/>
                  </a:lnTo>
                  <a:lnTo>
                    <a:pt x="92" y="939"/>
                  </a:lnTo>
                  <a:lnTo>
                    <a:pt x="95" y="923"/>
                  </a:lnTo>
                  <a:lnTo>
                    <a:pt x="98" y="907"/>
                  </a:lnTo>
                  <a:lnTo>
                    <a:pt x="97" y="894"/>
                  </a:lnTo>
                  <a:lnTo>
                    <a:pt x="96" y="880"/>
                  </a:lnTo>
                  <a:lnTo>
                    <a:pt x="96" y="873"/>
                  </a:lnTo>
                  <a:lnTo>
                    <a:pt x="97" y="867"/>
                  </a:lnTo>
                  <a:lnTo>
                    <a:pt x="100" y="860"/>
                  </a:lnTo>
                  <a:lnTo>
                    <a:pt x="104" y="855"/>
                  </a:lnTo>
                  <a:lnTo>
                    <a:pt x="115" y="847"/>
                  </a:lnTo>
                  <a:lnTo>
                    <a:pt x="126" y="842"/>
                  </a:lnTo>
                  <a:lnTo>
                    <a:pt x="118" y="840"/>
                  </a:lnTo>
                  <a:lnTo>
                    <a:pt x="109" y="838"/>
                  </a:lnTo>
                  <a:lnTo>
                    <a:pt x="111" y="833"/>
                  </a:lnTo>
                  <a:lnTo>
                    <a:pt x="113" y="829"/>
                  </a:lnTo>
                  <a:lnTo>
                    <a:pt x="115" y="826"/>
                  </a:lnTo>
                  <a:lnTo>
                    <a:pt x="119" y="823"/>
                  </a:lnTo>
                  <a:lnTo>
                    <a:pt x="126" y="818"/>
                  </a:lnTo>
                  <a:lnTo>
                    <a:pt x="133" y="814"/>
                  </a:lnTo>
                  <a:lnTo>
                    <a:pt x="136" y="812"/>
                  </a:lnTo>
                  <a:lnTo>
                    <a:pt x="139" y="809"/>
                  </a:lnTo>
                  <a:lnTo>
                    <a:pt x="141" y="806"/>
                  </a:lnTo>
                  <a:lnTo>
                    <a:pt x="143" y="802"/>
                  </a:lnTo>
                  <a:lnTo>
                    <a:pt x="145" y="799"/>
                  </a:lnTo>
                  <a:lnTo>
                    <a:pt x="145" y="793"/>
                  </a:lnTo>
                  <a:lnTo>
                    <a:pt x="145" y="787"/>
                  </a:lnTo>
                  <a:lnTo>
                    <a:pt x="142" y="780"/>
                  </a:lnTo>
                  <a:lnTo>
                    <a:pt x="140" y="764"/>
                  </a:lnTo>
                  <a:lnTo>
                    <a:pt x="139" y="747"/>
                  </a:lnTo>
                  <a:lnTo>
                    <a:pt x="140" y="730"/>
                  </a:lnTo>
                  <a:lnTo>
                    <a:pt x="140" y="713"/>
                  </a:lnTo>
                  <a:lnTo>
                    <a:pt x="139" y="708"/>
                  </a:lnTo>
                  <a:lnTo>
                    <a:pt x="137" y="703"/>
                  </a:lnTo>
                  <a:lnTo>
                    <a:pt x="133" y="699"/>
                  </a:lnTo>
                  <a:lnTo>
                    <a:pt x="128" y="695"/>
                  </a:lnTo>
                  <a:lnTo>
                    <a:pt x="118" y="689"/>
                  </a:lnTo>
                  <a:lnTo>
                    <a:pt x="108" y="682"/>
                  </a:lnTo>
                  <a:lnTo>
                    <a:pt x="104" y="677"/>
                  </a:lnTo>
                  <a:lnTo>
                    <a:pt x="99" y="671"/>
                  </a:lnTo>
                  <a:lnTo>
                    <a:pt x="97" y="665"/>
                  </a:lnTo>
                  <a:lnTo>
                    <a:pt x="94" y="658"/>
                  </a:lnTo>
                  <a:lnTo>
                    <a:pt x="91" y="643"/>
                  </a:lnTo>
                  <a:lnTo>
                    <a:pt x="88" y="629"/>
                  </a:lnTo>
                  <a:lnTo>
                    <a:pt x="86" y="614"/>
                  </a:lnTo>
                  <a:lnTo>
                    <a:pt x="83" y="602"/>
                  </a:lnTo>
                  <a:lnTo>
                    <a:pt x="82" y="597"/>
                  </a:lnTo>
                  <a:lnTo>
                    <a:pt x="80" y="593"/>
                  </a:lnTo>
                  <a:lnTo>
                    <a:pt x="77" y="589"/>
                  </a:lnTo>
                  <a:lnTo>
                    <a:pt x="72" y="586"/>
                  </a:lnTo>
                  <a:lnTo>
                    <a:pt x="68" y="584"/>
                  </a:lnTo>
                  <a:lnTo>
                    <a:pt x="65" y="581"/>
                  </a:lnTo>
                  <a:lnTo>
                    <a:pt x="61" y="577"/>
                  </a:lnTo>
                  <a:lnTo>
                    <a:pt x="59" y="574"/>
                  </a:lnTo>
                  <a:lnTo>
                    <a:pt x="55" y="566"/>
                  </a:lnTo>
                  <a:lnTo>
                    <a:pt x="54" y="557"/>
                  </a:lnTo>
                  <a:lnTo>
                    <a:pt x="54" y="537"/>
                  </a:lnTo>
                  <a:lnTo>
                    <a:pt x="55" y="519"/>
                  </a:lnTo>
                  <a:lnTo>
                    <a:pt x="55" y="507"/>
                  </a:lnTo>
                  <a:lnTo>
                    <a:pt x="54" y="496"/>
                  </a:lnTo>
                  <a:lnTo>
                    <a:pt x="53" y="486"/>
                  </a:lnTo>
                  <a:lnTo>
                    <a:pt x="52" y="475"/>
                  </a:lnTo>
                  <a:lnTo>
                    <a:pt x="49" y="464"/>
                  </a:lnTo>
                  <a:lnTo>
                    <a:pt x="45" y="454"/>
                  </a:lnTo>
                  <a:lnTo>
                    <a:pt x="42" y="443"/>
                  </a:lnTo>
                  <a:lnTo>
                    <a:pt x="37" y="434"/>
                  </a:lnTo>
                  <a:lnTo>
                    <a:pt x="36" y="432"/>
                  </a:lnTo>
                  <a:lnTo>
                    <a:pt x="33" y="429"/>
                  </a:lnTo>
                  <a:lnTo>
                    <a:pt x="31" y="428"/>
                  </a:lnTo>
                  <a:lnTo>
                    <a:pt x="29" y="427"/>
                  </a:lnTo>
                  <a:lnTo>
                    <a:pt x="23" y="426"/>
                  </a:lnTo>
                  <a:lnTo>
                    <a:pt x="17" y="426"/>
                  </a:lnTo>
                  <a:lnTo>
                    <a:pt x="11" y="425"/>
                  </a:lnTo>
                  <a:lnTo>
                    <a:pt x="5" y="423"/>
                  </a:lnTo>
                  <a:lnTo>
                    <a:pt x="3" y="422"/>
                  </a:lnTo>
                  <a:lnTo>
                    <a:pt x="2" y="420"/>
                  </a:lnTo>
                  <a:lnTo>
                    <a:pt x="1" y="418"/>
                  </a:lnTo>
                  <a:lnTo>
                    <a:pt x="0" y="414"/>
                  </a:lnTo>
                  <a:lnTo>
                    <a:pt x="0" y="400"/>
                  </a:lnTo>
                  <a:lnTo>
                    <a:pt x="0" y="387"/>
                  </a:lnTo>
                  <a:lnTo>
                    <a:pt x="1" y="374"/>
                  </a:lnTo>
                  <a:lnTo>
                    <a:pt x="0" y="360"/>
                  </a:lnTo>
                  <a:lnTo>
                    <a:pt x="0" y="360"/>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89" name="Google Shape;789;p37"/>
            <p:cNvSpPr/>
            <p:nvPr/>
          </p:nvSpPr>
          <p:spPr>
            <a:xfrm>
              <a:off x="5900738" y="4578350"/>
              <a:ext cx="414338" cy="522288"/>
            </a:xfrm>
            <a:custGeom>
              <a:rect b="b" l="l" r="r" t="t"/>
              <a:pathLst>
                <a:path extrusionOk="0" h="1316" w="1045">
                  <a:moveTo>
                    <a:pt x="0" y="502"/>
                  </a:moveTo>
                  <a:lnTo>
                    <a:pt x="43" y="495"/>
                  </a:lnTo>
                  <a:lnTo>
                    <a:pt x="42" y="490"/>
                  </a:lnTo>
                  <a:lnTo>
                    <a:pt x="43" y="485"/>
                  </a:lnTo>
                  <a:lnTo>
                    <a:pt x="45" y="481"/>
                  </a:lnTo>
                  <a:lnTo>
                    <a:pt x="47" y="479"/>
                  </a:lnTo>
                  <a:lnTo>
                    <a:pt x="49" y="477"/>
                  </a:lnTo>
                  <a:lnTo>
                    <a:pt x="53" y="475"/>
                  </a:lnTo>
                  <a:lnTo>
                    <a:pt x="57" y="475"/>
                  </a:lnTo>
                  <a:lnTo>
                    <a:pt x="61" y="474"/>
                  </a:lnTo>
                  <a:lnTo>
                    <a:pt x="70" y="474"/>
                  </a:lnTo>
                  <a:lnTo>
                    <a:pt x="79" y="474"/>
                  </a:lnTo>
                  <a:lnTo>
                    <a:pt x="83" y="474"/>
                  </a:lnTo>
                  <a:lnTo>
                    <a:pt x="87" y="472"/>
                  </a:lnTo>
                  <a:lnTo>
                    <a:pt x="90" y="471"/>
                  </a:lnTo>
                  <a:lnTo>
                    <a:pt x="94" y="469"/>
                  </a:lnTo>
                  <a:lnTo>
                    <a:pt x="98" y="465"/>
                  </a:lnTo>
                  <a:lnTo>
                    <a:pt x="101" y="459"/>
                  </a:lnTo>
                  <a:lnTo>
                    <a:pt x="103" y="453"/>
                  </a:lnTo>
                  <a:lnTo>
                    <a:pt x="104" y="445"/>
                  </a:lnTo>
                  <a:lnTo>
                    <a:pt x="107" y="429"/>
                  </a:lnTo>
                  <a:lnTo>
                    <a:pt x="107" y="414"/>
                  </a:lnTo>
                  <a:lnTo>
                    <a:pt x="108" y="407"/>
                  </a:lnTo>
                  <a:lnTo>
                    <a:pt x="109" y="400"/>
                  </a:lnTo>
                  <a:lnTo>
                    <a:pt x="110" y="395"/>
                  </a:lnTo>
                  <a:lnTo>
                    <a:pt x="112" y="390"/>
                  </a:lnTo>
                  <a:lnTo>
                    <a:pt x="116" y="387"/>
                  </a:lnTo>
                  <a:lnTo>
                    <a:pt x="121" y="386"/>
                  </a:lnTo>
                  <a:lnTo>
                    <a:pt x="126" y="387"/>
                  </a:lnTo>
                  <a:lnTo>
                    <a:pt x="134" y="389"/>
                  </a:lnTo>
                  <a:lnTo>
                    <a:pt x="157" y="402"/>
                  </a:lnTo>
                  <a:lnTo>
                    <a:pt x="179" y="411"/>
                  </a:lnTo>
                  <a:lnTo>
                    <a:pt x="184" y="412"/>
                  </a:lnTo>
                  <a:lnTo>
                    <a:pt x="190" y="412"/>
                  </a:lnTo>
                  <a:lnTo>
                    <a:pt x="194" y="412"/>
                  </a:lnTo>
                  <a:lnTo>
                    <a:pt x="199" y="411"/>
                  </a:lnTo>
                  <a:lnTo>
                    <a:pt x="205" y="408"/>
                  </a:lnTo>
                  <a:lnTo>
                    <a:pt x="210" y="404"/>
                  </a:lnTo>
                  <a:lnTo>
                    <a:pt x="215" y="400"/>
                  </a:lnTo>
                  <a:lnTo>
                    <a:pt x="220" y="394"/>
                  </a:lnTo>
                  <a:lnTo>
                    <a:pt x="231" y="382"/>
                  </a:lnTo>
                  <a:lnTo>
                    <a:pt x="245" y="366"/>
                  </a:lnTo>
                  <a:lnTo>
                    <a:pt x="250" y="358"/>
                  </a:lnTo>
                  <a:lnTo>
                    <a:pt x="256" y="350"/>
                  </a:lnTo>
                  <a:lnTo>
                    <a:pt x="259" y="342"/>
                  </a:lnTo>
                  <a:lnTo>
                    <a:pt x="261" y="334"/>
                  </a:lnTo>
                  <a:lnTo>
                    <a:pt x="260" y="318"/>
                  </a:lnTo>
                  <a:lnTo>
                    <a:pt x="259" y="302"/>
                  </a:lnTo>
                  <a:lnTo>
                    <a:pt x="258" y="286"/>
                  </a:lnTo>
                  <a:lnTo>
                    <a:pt x="257" y="268"/>
                  </a:lnTo>
                  <a:lnTo>
                    <a:pt x="258" y="265"/>
                  </a:lnTo>
                  <a:lnTo>
                    <a:pt x="259" y="262"/>
                  </a:lnTo>
                  <a:lnTo>
                    <a:pt x="261" y="259"/>
                  </a:lnTo>
                  <a:lnTo>
                    <a:pt x="264" y="255"/>
                  </a:lnTo>
                  <a:lnTo>
                    <a:pt x="272" y="250"/>
                  </a:lnTo>
                  <a:lnTo>
                    <a:pt x="281" y="243"/>
                  </a:lnTo>
                  <a:lnTo>
                    <a:pt x="291" y="236"/>
                  </a:lnTo>
                  <a:lnTo>
                    <a:pt x="301" y="228"/>
                  </a:lnTo>
                  <a:lnTo>
                    <a:pt x="305" y="224"/>
                  </a:lnTo>
                  <a:lnTo>
                    <a:pt x="308" y="220"/>
                  </a:lnTo>
                  <a:lnTo>
                    <a:pt x="312" y="214"/>
                  </a:lnTo>
                  <a:lnTo>
                    <a:pt x="314" y="209"/>
                  </a:lnTo>
                  <a:lnTo>
                    <a:pt x="321" y="182"/>
                  </a:lnTo>
                  <a:lnTo>
                    <a:pt x="328" y="155"/>
                  </a:lnTo>
                  <a:lnTo>
                    <a:pt x="330" y="142"/>
                  </a:lnTo>
                  <a:lnTo>
                    <a:pt x="332" y="129"/>
                  </a:lnTo>
                  <a:lnTo>
                    <a:pt x="333" y="115"/>
                  </a:lnTo>
                  <a:lnTo>
                    <a:pt x="333" y="100"/>
                  </a:lnTo>
                  <a:lnTo>
                    <a:pt x="366" y="0"/>
                  </a:lnTo>
                  <a:lnTo>
                    <a:pt x="366" y="0"/>
                  </a:lnTo>
                  <a:lnTo>
                    <a:pt x="372" y="5"/>
                  </a:lnTo>
                  <a:lnTo>
                    <a:pt x="379" y="7"/>
                  </a:lnTo>
                  <a:lnTo>
                    <a:pt x="386" y="9"/>
                  </a:lnTo>
                  <a:lnTo>
                    <a:pt x="395" y="9"/>
                  </a:lnTo>
                  <a:lnTo>
                    <a:pt x="412" y="8"/>
                  </a:lnTo>
                  <a:lnTo>
                    <a:pt x="431" y="7"/>
                  </a:lnTo>
                  <a:lnTo>
                    <a:pt x="441" y="7"/>
                  </a:lnTo>
                  <a:lnTo>
                    <a:pt x="450" y="8"/>
                  </a:lnTo>
                  <a:lnTo>
                    <a:pt x="460" y="10"/>
                  </a:lnTo>
                  <a:lnTo>
                    <a:pt x="468" y="13"/>
                  </a:lnTo>
                  <a:lnTo>
                    <a:pt x="477" y="18"/>
                  </a:lnTo>
                  <a:lnTo>
                    <a:pt x="484" y="24"/>
                  </a:lnTo>
                  <a:lnTo>
                    <a:pt x="492" y="33"/>
                  </a:lnTo>
                  <a:lnTo>
                    <a:pt x="498" y="45"/>
                  </a:lnTo>
                  <a:lnTo>
                    <a:pt x="499" y="53"/>
                  </a:lnTo>
                  <a:lnTo>
                    <a:pt x="499" y="64"/>
                  </a:lnTo>
                  <a:lnTo>
                    <a:pt x="498" y="75"/>
                  </a:lnTo>
                  <a:lnTo>
                    <a:pt x="496" y="87"/>
                  </a:lnTo>
                  <a:lnTo>
                    <a:pt x="494" y="98"/>
                  </a:lnTo>
                  <a:lnTo>
                    <a:pt x="493" y="110"/>
                  </a:lnTo>
                  <a:lnTo>
                    <a:pt x="493" y="115"/>
                  </a:lnTo>
                  <a:lnTo>
                    <a:pt x="493" y="120"/>
                  </a:lnTo>
                  <a:lnTo>
                    <a:pt x="494" y="126"/>
                  </a:lnTo>
                  <a:lnTo>
                    <a:pt x="496" y="130"/>
                  </a:lnTo>
                  <a:lnTo>
                    <a:pt x="498" y="134"/>
                  </a:lnTo>
                  <a:lnTo>
                    <a:pt x="504" y="138"/>
                  </a:lnTo>
                  <a:lnTo>
                    <a:pt x="509" y="141"/>
                  </a:lnTo>
                  <a:lnTo>
                    <a:pt x="515" y="143"/>
                  </a:lnTo>
                  <a:lnTo>
                    <a:pt x="521" y="145"/>
                  </a:lnTo>
                  <a:lnTo>
                    <a:pt x="526" y="147"/>
                  </a:lnTo>
                  <a:lnTo>
                    <a:pt x="532" y="152"/>
                  </a:lnTo>
                  <a:lnTo>
                    <a:pt x="535" y="156"/>
                  </a:lnTo>
                  <a:lnTo>
                    <a:pt x="542" y="167"/>
                  </a:lnTo>
                  <a:lnTo>
                    <a:pt x="547" y="173"/>
                  </a:lnTo>
                  <a:lnTo>
                    <a:pt x="550" y="174"/>
                  </a:lnTo>
                  <a:lnTo>
                    <a:pt x="552" y="175"/>
                  </a:lnTo>
                  <a:lnTo>
                    <a:pt x="555" y="174"/>
                  </a:lnTo>
                  <a:lnTo>
                    <a:pt x="557" y="173"/>
                  </a:lnTo>
                  <a:lnTo>
                    <a:pt x="561" y="169"/>
                  </a:lnTo>
                  <a:lnTo>
                    <a:pt x="564" y="162"/>
                  </a:lnTo>
                  <a:lnTo>
                    <a:pt x="567" y="154"/>
                  </a:lnTo>
                  <a:lnTo>
                    <a:pt x="571" y="144"/>
                  </a:lnTo>
                  <a:lnTo>
                    <a:pt x="575" y="121"/>
                  </a:lnTo>
                  <a:lnTo>
                    <a:pt x="579" y="101"/>
                  </a:lnTo>
                  <a:lnTo>
                    <a:pt x="582" y="91"/>
                  </a:lnTo>
                  <a:lnTo>
                    <a:pt x="584" y="84"/>
                  </a:lnTo>
                  <a:lnTo>
                    <a:pt x="586" y="79"/>
                  </a:lnTo>
                  <a:lnTo>
                    <a:pt x="588" y="77"/>
                  </a:lnTo>
                  <a:lnTo>
                    <a:pt x="693" y="42"/>
                  </a:lnTo>
                  <a:lnTo>
                    <a:pt x="697" y="71"/>
                  </a:lnTo>
                  <a:lnTo>
                    <a:pt x="700" y="99"/>
                  </a:lnTo>
                  <a:lnTo>
                    <a:pt x="702" y="114"/>
                  </a:lnTo>
                  <a:lnTo>
                    <a:pt x="706" y="128"/>
                  </a:lnTo>
                  <a:lnTo>
                    <a:pt x="710" y="142"/>
                  </a:lnTo>
                  <a:lnTo>
                    <a:pt x="718" y="157"/>
                  </a:lnTo>
                  <a:lnTo>
                    <a:pt x="728" y="173"/>
                  </a:lnTo>
                  <a:lnTo>
                    <a:pt x="740" y="188"/>
                  </a:lnTo>
                  <a:lnTo>
                    <a:pt x="753" y="202"/>
                  </a:lnTo>
                  <a:lnTo>
                    <a:pt x="767" y="216"/>
                  </a:lnTo>
                  <a:lnTo>
                    <a:pt x="797" y="243"/>
                  </a:lnTo>
                  <a:lnTo>
                    <a:pt x="825" y="268"/>
                  </a:lnTo>
                  <a:lnTo>
                    <a:pt x="831" y="274"/>
                  </a:lnTo>
                  <a:lnTo>
                    <a:pt x="835" y="279"/>
                  </a:lnTo>
                  <a:lnTo>
                    <a:pt x="837" y="285"/>
                  </a:lnTo>
                  <a:lnTo>
                    <a:pt x="838" y="289"/>
                  </a:lnTo>
                  <a:lnTo>
                    <a:pt x="837" y="296"/>
                  </a:lnTo>
                  <a:lnTo>
                    <a:pt x="836" y="303"/>
                  </a:lnTo>
                  <a:lnTo>
                    <a:pt x="836" y="306"/>
                  </a:lnTo>
                  <a:lnTo>
                    <a:pt x="836" y="308"/>
                  </a:lnTo>
                  <a:lnTo>
                    <a:pt x="838" y="310"/>
                  </a:lnTo>
                  <a:lnTo>
                    <a:pt x="841" y="312"/>
                  </a:lnTo>
                  <a:lnTo>
                    <a:pt x="845" y="314"/>
                  </a:lnTo>
                  <a:lnTo>
                    <a:pt x="851" y="314"/>
                  </a:lnTo>
                  <a:lnTo>
                    <a:pt x="860" y="315"/>
                  </a:lnTo>
                  <a:lnTo>
                    <a:pt x="871" y="315"/>
                  </a:lnTo>
                  <a:lnTo>
                    <a:pt x="876" y="316"/>
                  </a:lnTo>
                  <a:lnTo>
                    <a:pt x="882" y="318"/>
                  </a:lnTo>
                  <a:lnTo>
                    <a:pt x="888" y="320"/>
                  </a:lnTo>
                  <a:lnTo>
                    <a:pt x="896" y="324"/>
                  </a:lnTo>
                  <a:lnTo>
                    <a:pt x="909" y="332"/>
                  </a:lnTo>
                  <a:lnTo>
                    <a:pt x="922" y="340"/>
                  </a:lnTo>
                  <a:lnTo>
                    <a:pt x="927" y="342"/>
                  </a:lnTo>
                  <a:lnTo>
                    <a:pt x="932" y="344"/>
                  </a:lnTo>
                  <a:lnTo>
                    <a:pt x="937" y="344"/>
                  </a:lnTo>
                  <a:lnTo>
                    <a:pt x="939" y="343"/>
                  </a:lnTo>
                  <a:lnTo>
                    <a:pt x="940" y="340"/>
                  </a:lnTo>
                  <a:lnTo>
                    <a:pt x="940" y="335"/>
                  </a:lnTo>
                  <a:lnTo>
                    <a:pt x="939" y="328"/>
                  </a:lnTo>
                  <a:lnTo>
                    <a:pt x="934" y="317"/>
                  </a:lnTo>
                  <a:lnTo>
                    <a:pt x="931" y="303"/>
                  </a:lnTo>
                  <a:lnTo>
                    <a:pt x="928" y="283"/>
                  </a:lnTo>
                  <a:lnTo>
                    <a:pt x="926" y="260"/>
                  </a:lnTo>
                  <a:lnTo>
                    <a:pt x="925" y="236"/>
                  </a:lnTo>
                  <a:lnTo>
                    <a:pt x="926" y="211"/>
                  </a:lnTo>
                  <a:lnTo>
                    <a:pt x="927" y="187"/>
                  </a:lnTo>
                  <a:lnTo>
                    <a:pt x="928" y="168"/>
                  </a:lnTo>
                  <a:lnTo>
                    <a:pt x="931" y="153"/>
                  </a:lnTo>
                  <a:lnTo>
                    <a:pt x="934" y="156"/>
                  </a:lnTo>
                  <a:lnTo>
                    <a:pt x="939" y="167"/>
                  </a:lnTo>
                  <a:lnTo>
                    <a:pt x="944" y="181"/>
                  </a:lnTo>
                  <a:lnTo>
                    <a:pt x="951" y="198"/>
                  </a:lnTo>
                  <a:lnTo>
                    <a:pt x="960" y="232"/>
                  </a:lnTo>
                  <a:lnTo>
                    <a:pt x="967" y="254"/>
                  </a:lnTo>
                  <a:lnTo>
                    <a:pt x="980" y="285"/>
                  </a:lnTo>
                  <a:lnTo>
                    <a:pt x="998" y="323"/>
                  </a:lnTo>
                  <a:lnTo>
                    <a:pt x="1007" y="343"/>
                  </a:lnTo>
                  <a:lnTo>
                    <a:pt x="1013" y="359"/>
                  </a:lnTo>
                  <a:lnTo>
                    <a:pt x="1015" y="367"/>
                  </a:lnTo>
                  <a:lnTo>
                    <a:pt x="1015" y="372"/>
                  </a:lnTo>
                  <a:lnTo>
                    <a:pt x="1015" y="377"/>
                  </a:lnTo>
                  <a:lnTo>
                    <a:pt x="1013" y="381"/>
                  </a:lnTo>
                  <a:lnTo>
                    <a:pt x="1006" y="387"/>
                  </a:lnTo>
                  <a:lnTo>
                    <a:pt x="999" y="391"/>
                  </a:lnTo>
                  <a:lnTo>
                    <a:pt x="994" y="396"/>
                  </a:lnTo>
                  <a:lnTo>
                    <a:pt x="992" y="400"/>
                  </a:lnTo>
                  <a:lnTo>
                    <a:pt x="992" y="402"/>
                  </a:lnTo>
                  <a:lnTo>
                    <a:pt x="993" y="404"/>
                  </a:lnTo>
                  <a:lnTo>
                    <a:pt x="995" y="407"/>
                  </a:lnTo>
                  <a:lnTo>
                    <a:pt x="998" y="409"/>
                  </a:lnTo>
                  <a:lnTo>
                    <a:pt x="1009" y="415"/>
                  </a:lnTo>
                  <a:lnTo>
                    <a:pt x="1025" y="423"/>
                  </a:lnTo>
                  <a:lnTo>
                    <a:pt x="1031" y="425"/>
                  </a:lnTo>
                  <a:lnTo>
                    <a:pt x="1036" y="428"/>
                  </a:lnTo>
                  <a:lnTo>
                    <a:pt x="1039" y="430"/>
                  </a:lnTo>
                  <a:lnTo>
                    <a:pt x="1041" y="434"/>
                  </a:lnTo>
                  <a:lnTo>
                    <a:pt x="1043" y="436"/>
                  </a:lnTo>
                  <a:lnTo>
                    <a:pt x="1045" y="439"/>
                  </a:lnTo>
                  <a:lnTo>
                    <a:pt x="1045" y="441"/>
                  </a:lnTo>
                  <a:lnTo>
                    <a:pt x="1045" y="444"/>
                  </a:lnTo>
                  <a:lnTo>
                    <a:pt x="1041" y="450"/>
                  </a:lnTo>
                  <a:lnTo>
                    <a:pt x="1037" y="455"/>
                  </a:lnTo>
                  <a:lnTo>
                    <a:pt x="1029" y="461"/>
                  </a:lnTo>
                  <a:lnTo>
                    <a:pt x="1022" y="466"/>
                  </a:lnTo>
                  <a:lnTo>
                    <a:pt x="1004" y="476"/>
                  </a:lnTo>
                  <a:lnTo>
                    <a:pt x="984" y="485"/>
                  </a:lnTo>
                  <a:lnTo>
                    <a:pt x="967" y="493"/>
                  </a:lnTo>
                  <a:lnTo>
                    <a:pt x="955" y="501"/>
                  </a:lnTo>
                  <a:lnTo>
                    <a:pt x="957" y="506"/>
                  </a:lnTo>
                  <a:lnTo>
                    <a:pt x="959" y="512"/>
                  </a:lnTo>
                  <a:lnTo>
                    <a:pt x="963" y="517"/>
                  </a:lnTo>
                  <a:lnTo>
                    <a:pt x="967" y="521"/>
                  </a:lnTo>
                  <a:lnTo>
                    <a:pt x="971" y="525"/>
                  </a:lnTo>
                  <a:lnTo>
                    <a:pt x="977" y="530"/>
                  </a:lnTo>
                  <a:lnTo>
                    <a:pt x="982" y="533"/>
                  </a:lnTo>
                  <a:lnTo>
                    <a:pt x="988" y="536"/>
                  </a:lnTo>
                  <a:lnTo>
                    <a:pt x="988" y="536"/>
                  </a:lnTo>
                  <a:lnTo>
                    <a:pt x="947" y="632"/>
                  </a:lnTo>
                  <a:lnTo>
                    <a:pt x="938" y="644"/>
                  </a:lnTo>
                  <a:lnTo>
                    <a:pt x="931" y="655"/>
                  </a:lnTo>
                  <a:lnTo>
                    <a:pt x="927" y="665"/>
                  </a:lnTo>
                  <a:lnTo>
                    <a:pt x="925" y="672"/>
                  </a:lnTo>
                  <a:lnTo>
                    <a:pt x="925" y="681"/>
                  </a:lnTo>
                  <a:lnTo>
                    <a:pt x="926" y="687"/>
                  </a:lnTo>
                  <a:lnTo>
                    <a:pt x="928" y="694"/>
                  </a:lnTo>
                  <a:lnTo>
                    <a:pt x="931" y="699"/>
                  </a:lnTo>
                  <a:lnTo>
                    <a:pt x="934" y="706"/>
                  </a:lnTo>
                  <a:lnTo>
                    <a:pt x="938" y="711"/>
                  </a:lnTo>
                  <a:lnTo>
                    <a:pt x="940" y="717"/>
                  </a:lnTo>
                  <a:lnTo>
                    <a:pt x="942" y="723"/>
                  </a:lnTo>
                  <a:lnTo>
                    <a:pt x="942" y="728"/>
                  </a:lnTo>
                  <a:lnTo>
                    <a:pt x="940" y="736"/>
                  </a:lnTo>
                  <a:lnTo>
                    <a:pt x="936" y="744"/>
                  </a:lnTo>
                  <a:lnTo>
                    <a:pt x="929" y="751"/>
                  </a:lnTo>
                  <a:lnTo>
                    <a:pt x="924" y="758"/>
                  </a:lnTo>
                  <a:lnTo>
                    <a:pt x="919" y="765"/>
                  </a:lnTo>
                  <a:lnTo>
                    <a:pt x="916" y="772"/>
                  </a:lnTo>
                  <a:lnTo>
                    <a:pt x="914" y="779"/>
                  </a:lnTo>
                  <a:lnTo>
                    <a:pt x="911" y="794"/>
                  </a:lnTo>
                  <a:lnTo>
                    <a:pt x="910" y="808"/>
                  </a:lnTo>
                  <a:lnTo>
                    <a:pt x="909" y="816"/>
                  </a:lnTo>
                  <a:lnTo>
                    <a:pt x="906" y="822"/>
                  </a:lnTo>
                  <a:lnTo>
                    <a:pt x="904" y="829"/>
                  </a:lnTo>
                  <a:lnTo>
                    <a:pt x="902" y="835"/>
                  </a:lnTo>
                  <a:lnTo>
                    <a:pt x="898" y="842"/>
                  </a:lnTo>
                  <a:lnTo>
                    <a:pt x="892" y="848"/>
                  </a:lnTo>
                  <a:lnTo>
                    <a:pt x="885" y="854"/>
                  </a:lnTo>
                  <a:lnTo>
                    <a:pt x="876" y="859"/>
                  </a:lnTo>
                  <a:lnTo>
                    <a:pt x="860" y="870"/>
                  </a:lnTo>
                  <a:lnTo>
                    <a:pt x="845" y="880"/>
                  </a:lnTo>
                  <a:lnTo>
                    <a:pt x="831" y="889"/>
                  </a:lnTo>
                  <a:lnTo>
                    <a:pt x="814" y="898"/>
                  </a:lnTo>
                  <a:lnTo>
                    <a:pt x="804" y="903"/>
                  </a:lnTo>
                  <a:lnTo>
                    <a:pt x="796" y="908"/>
                  </a:lnTo>
                  <a:lnTo>
                    <a:pt x="790" y="912"/>
                  </a:lnTo>
                  <a:lnTo>
                    <a:pt x="783" y="917"/>
                  </a:lnTo>
                  <a:lnTo>
                    <a:pt x="779" y="922"/>
                  </a:lnTo>
                  <a:lnTo>
                    <a:pt x="776" y="927"/>
                  </a:lnTo>
                  <a:lnTo>
                    <a:pt x="774" y="933"/>
                  </a:lnTo>
                  <a:lnTo>
                    <a:pt x="771" y="938"/>
                  </a:lnTo>
                  <a:lnTo>
                    <a:pt x="767" y="949"/>
                  </a:lnTo>
                  <a:lnTo>
                    <a:pt x="764" y="961"/>
                  </a:lnTo>
                  <a:lnTo>
                    <a:pt x="760" y="975"/>
                  </a:lnTo>
                  <a:lnTo>
                    <a:pt x="752" y="989"/>
                  </a:lnTo>
                  <a:lnTo>
                    <a:pt x="750" y="992"/>
                  </a:lnTo>
                  <a:lnTo>
                    <a:pt x="747" y="994"/>
                  </a:lnTo>
                  <a:lnTo>
                    <a:pt x="743" y="995"/>
                  </a:lnTo>
                  <a:lnTo>
                    <a:pt x="739" y="997"/>
                  </a:lnTo>
                  <a:lnTo>
                    <a:pt x="729" y="999"/>
                  </a:lnTo>
                  <a:lnTo>
                    <a:pt x="720" y="1001"/>
                  </a:lnTo>
                  <a:lnTo>
                    <a:pt x="698" y="1002"/>
                  </a:lnTo>
                  <a:lnTo>
                    <a:pt x="681" y="1004"/>
                  </a:lnTo>
                  <a:lnTo>
                    <a:pt x="670" y="1007"/>
                  </a:lnTo>
                  <a:lnTo>
                    <a:pt x="660" y="1012"/>
                  </a:lnTo>
                  <a:lnTo>
                    <a:pt x="652" y="1018"/>
                  </a:lnTo>
                  <a:lnTo>
                    <a:pt x="644" y="1024"/>
                  </a:lnTo>
                  <a:lnTo>
                    <a:pt x="629" y="1038"/>
                  </a:lnTo>
                  <a:lnTo>
                    <a:pt x="613" y="1051"/>
                  </a:lnTo>
                  <a:lnTo>
                    <a:pt x="598" y="1052"/>
                  </a:lnTo>
                  <a:lnTo>
                    <a:pt x="582" y="1052"/>
                  </a:lnTo>
                  <a:lnTo>
                    <a:pt x="566" y="1052"/>
                  </a:lnTo>
                  <a:lnTo>
                    <a:pt x="552" y="1051"/>
                  </a:lnTo>
                  <a:lnTo>
                    <a:pt x="544" y="1049"/>
                  </a:lnTo>
                  <a:lnTo>
                    <a:pt x="535" y="1046"/>
                  </a:lnTo>
                  <a:lnTo>
                    <a:pt x="526" y="1043"/>
                  </a:lnTo>
                  <a:lnTo>
                    <a:pt x="517" y="1039"/>
                  </a:lnTo>
                  <a:lnTo>
                    <a:pt x="511" y="1038"/>
                  </a:lnTo>
                  <a:lnTo>
                    <a:pt x="506" y="1039"/>
                  </a:lnTo>
                  <a:lnTo>
                    <a:pt x="501" y="1041"/>
                  </a:lnTo>
                  <a:lnTo>
                    <a:pt x="497" y="1043"/>
                  </a:lnTo>
                  <a:lnTo>
                    <a:pt x="494" y="1045"/>
                  </a:lnTo>
                  <a:lnTo>
                    <a:pt x="491" y="1048"/>
                  </a:lnTo>
                  <a:lnTo>
                    <a:pt x="489" y="1052"/>
                  </a:lnTo>
                  <a:lnTo>
                    <a:pt x="487" y="1056"/>
                  </a:lnTo>
                  <a:lnTo>
                    <a:pt x="481" y="1075"/>
                  </a:lnTo>
                  <a:lnTo>
                    <a:pt x="474" y="1092"/>
                  </a:lnTo>
                  <a:lnTo>
                    <a:pt x="467" y="1102"/>
                  </a:lnTo>
                  <a:lnTo>
                    <a:pt x="461" y="1112"/>
                  </a:lnTo>
                  <a:lnTo>
                    <a:pt x="454" y="1120"/>
                  </a:lnTo>
                  <a:lnTo>
                    <a:pt x="448" y="1130"/>
                  </a:lnTo>
                  <a:lnTo>
                    <a:pt x="444" y="1139"/>
                  </a:lnTo>
                  <a:lnTo>
                    <a:pt x="443" y="1146"/>
                  </a:lnTo>
                  <a:lnTo>
                    <a:pt x="443" y="1154"/>
                  </a:lnTo>
                  <a:lnTo>
                    <a:pt x="446" y="1161"/>
                  </a:lnTo>
                  <a:lnTo>
                    <a:pt x="451" y="1177"/>
                  </a:lnTo>
                  <a:lnTo>
                    <a:pt x="457" y="1192"/>
                  </a:lnTo>
                  <a:lnTo>
                    <a:pt x="461" y="1199"/>
                  </a:lnTo>
                  <a:lnTo>
                    <a:pt x="462" y="1206"/>
                  </a:lnTo>
                  <a:lnTo>
                    <a:pt x="463" y="1212"/>
                  </a:lnTo>
                  <a:lnTo>
                    <a:pt x="463" y="1217"/>
                  </a:lnTo>
                  <a:lnTo>
                    <a:pt x="463" y="1221"/>
                  </a:lnTo>
                  <a:lnTo>
                    <a:pt x="461" y="1224"/>
                  </a:lnTo>
                  <a:lnTo>
                    <a:pt x="460" y="1227"/>
                  </a:lnTo>
                  <a:lnTo>
                    <a:pt x="457" y="1231"/>
                  </a:lnTo>
                  <a:lnTo>
                    <a:pt x="452" y="1236"/>
                  </a:lnTo>
                  <a:lnTo>
                    <a:pt x="447" y="1242"/>
                  </a:lnTo>
                  <a:lnTo>
                    <a:pt x="444" y="1246"/>
                  </a:lnTo>
                  <a:lnTo>
                    <a:pt x="443" y="1250"/>
                  </a:lnTo>
                  <a:lnTo>
                    <a:pt x="442" y="1255"/>
                  </a:lnTo>
                  <a:lnTo>
                    <a:pt x="441" y="1262"/>
                  </a:lnTo>
                  <a:lnTo>
                    <a:pt x="441" y="1275"/>
                  </a:lnTo>
                  <a:lnTo>
                    <a:pt x="442" y="1288"/>
                  </a:lnTo>
                  <a:lnTo>
                    <a:pt x="441" y="1294"/>
                  </a:lnTo>
                  <a:lnTo>
                    <a:pt x="440" y="1300"/>
                  </a:lnTo>
                  <a:lnTo>
                    <a:pt x="438" y="1306"/>
                  </a:lnTo>
                  <a:lnTo>
                    <a:pt x="435" y="1312"/>
                  </a:lnTo>
                  <a:lnTo>
                    <a:pt x="430" y="1313"/>
                  </a:lnTo>
                  <a:lnTo>
                    <a:pt x="424" y="1314"/>
                  </a:lnTo>
                  <a:lnTo>
                    <a:pt x="415" y="1314"/>
                  </a:lnTo>
                  <a:lnTo>
                    <a:pt x="406" y="1315"/>
                  </a:lnTo>
                  <a:lnTo>
                    <a:pt x="385" y="1315"/>
                  </a:lnTo>
                  <a:lnTo>
                    <a:pt x="370" y="1315"/>
                  </a:lnTo>
                  <a:lnTo>
                    <a:pt x="371" y="1316"/>
                  </a:lnTo>
                  <a:lnTo>
                    <a:pt x="363" y="1311"/>
                  </a:lnTo>
                  <a:lnTo>
                    <a:pt x="355" y="1307"/>
                  </a:lnTo>
                  <a:lnTo>
                    <a:pt x="345" y="1305"/>
                  </a:lnTo>
                  <a:lnTo>
                    <a:pt x="335" y="1304"/>
                  </a:lnTo>
                  <a:lnTo>
                    <a:pt x="316" y="1303"/>
                  </a:lnTo>
                  <a:lnTo>
                    <a:pt x="297" y="1301"/>
                  </a:lnTo>
                  <a:lnTo>
                    <a:pt x="290" y="1299"/>
                  </a:lnTo>
                  <a:lnTo>
                    <a:pt x="281" y="1295"/>
                  </a:lnTo>
                  <a:lnTo>
                    <a:pt x="274" y="1290"/>
                  </a:lnTo>
                  <a:lnTo>
                    <a:pt x="265" y="1285"/>
                  </a:lnTo>
                  <a:lnTo>
                    <a:pt x="258" y="1279"/>
                  </a:lnTo>
                  <a:lnTo>
                    <a:pt x="250" y="1273"/>
                  </a:lnTo>
                  <a:lnTo>
                    <a:pt x="245" y="1266"/>
                  </a:lnTo>
                  <a:lnTo>
                    <a:pt x="242" y="1260"/>
                  </a:lnTo>
                  <a:lnTo>
                    <a:pt x="237" y="1250"/>
                  </a:lnTo>
                  <a:lnTo>
                    <a:pt x="231" y="1240"/>
                  </a:lnTo>
                  <a:lnTo>
                    <a:pt x="226" y="1236"/>
                  </a:lnTo>
                  <a:lnTo>
                    <a:pt x="223" y="1232"/>
                  </a:lnTo>
                  <a:lnTo>
                    <a:pt x="218" y="1228"/>
                  </a:lnTo>
                  <a:lnTo>
                    <a:pt x="213" y="1226"/>
                  </a:lnTo>
                  <a:lnTo>
                    <a:pt x="206" y="1224"/>
                  </a:lnTo>
                  <a:lnTo>
                    <a:pt x="198" y="1224"/>
                  </a:lnTo>
                  <a:lnTo>
                    <a:pt x="191" y="1224"/>
                  </a:lnTo>
                  <a:lnTo>
                    <a:pt x="183" y="1225"/>
                  </a:lnTo>
                  <a:lnTo>
                    <a:pt x="168" y="1227"/>
                  </a:lnTo>
                  <a:lnTo>
                    <a:pt x="152" y="1230"/>
                  </a:lnTo>
                  <a:lnTo>
                    <a:pt x="152" y="1230"/>
                  </a:lnTo>
                  <a:lnTo>
                    <a:pt x="118" y="1182"/>
                  </a:lnTo>
                  <a:lnTo>
                    <a:pt x="106" y="1165"/>
                  </a:lnTo>
                  <a:lnTo>
                    <a:pt x="90" y="1145"/>
                  </a:lnTo>
                  <a:lnTo>
                    <a:pt x="84" y="1134"/>
                  </a:lnTo>
                  <a:lnTo>
                    <a:pt x="77" y="1125"/>
                  </a:lnTo>
                  <a:lnTo>
                    <a:pt x="73" y="1114"/>
                  </a:lnTo>
                  <a:lnTo>
                    <a:pt x="70" y="1104"/>
                  </a:lnTo>
                  <a:lnTo>
                    <a:pt x="66" y="1083"/>
                  </a:lnTo>
                  <a:lnTo>
                    <a:pt x="62" y="1061"/>
                  </a:lnTo>
                  <a:lnTo>
                    <a:pt x="61" y="1050"/>
                  </a:lnTo>
                  <a:lnTo>
                    <a:pt x="59" y="1041"/>
                  </a:lnTo>
                  <a:lnTo>
                    <a:pt x="56" y="1030"/>
                  </a:lnTo>
                  <a:lnTo>
                    <a:pt x="53" y="1020"/>
                  </a:lnTo>
                  <a:lnTo>
                    <a:pt x="48" y="1014"/>
                  </a:lnTo>
                  <a:lnTo>
                    <a:pt x="44" y="1008"/>
                  </a:lnTo>
                  <a:lnTo>
                    <a:pt x="40" y="1004"/>
                  </a:lnTo>
                  <a:lnTo>
                    <a:pt x="34" y="999"/>
                  </a:lnTo>
                  <a:lnTo>
                    <a:pt x="29" y="994"/>
                  </a:lnTo>
                  <a:lnTo>
                    <a:pt x="25" y="990"/>
                  </a:lnTo>
                  <a:lnTo>
                    <a:pt x="21" y="984"/>
                  </a:lnTo>
                  <a:lnTo>
                    <a:pt x="19" y="978"/>
                  </a:lnTo>
                  <a:lnTo>
                    <a:pt x="19" y="971"/>
                  </a:lnTo>
                  <a:lnTo>
                    <a:pt x="20" y="965"/>
                  </a:lnTo>
                  <a:lnTo>
                    <a:pt x="21" y="958"/>
                  </a:lnTo>
                  <a:lnTo>
                    <a:pt x="23" y="953"/>
                  </a:lnTo>
                  <a:lnTo>
                    <a:pt x="28" y="942"/>
                  </a:lnTo>
                  <a:lnTo>
                    <a:pt x="34" y="933"/>
                  </a:lnTo>
                  <a:lnTo>
                    <a:pt x="47" y="913"/>
                  </a:lnTo>
                  <a:lnTo>
                    <a:pt x="60" y="891"/>
                  </a:lnTo>
                  <a:lnTo>
                    <a:pt x="62" y="885"/>
                  </a:lnTo>
                  <a:lnTo>
                    <a:pt x="63" y="879"/>
                  </a:lnTo>
                  <a:lnTo>
                    <a:pt x="64" y="873"/>
                  </a:lnTo>
                  <a:lnTo>
                    <a:pt x="63" y="867"/>
                  </a:lnTo>
                  <a:lnTo>
                    <a:pt x="60" y="855"/>
                  </a:lnTo>
                  <a:lnTo>
                    <a:pt x="55" y="842"/>
                  </a:lnTo>
                  <a:lnTo>
                    <a:pt x="42" y="819"/>
                  </a:lnTo>
                  <a:lnTo>
                    <a:pt x="31" y="796"/>
                  </a:lnTo>
                  <a:lnTo>
                    <a:pt x="29" y="788"/>
                  </a:lnTo>
                  <a:lnTo>
                    <a:pt x="29" y="779"/>
                  </a:lnTo>
                  <a:lnTo>
                    <a:pt x="29" y="771"/>
                  </a:lnTo>
                  <a:lnTo>
                    <a:pt x="30" y="762"/>
                  </a:lnTo>
                  <a:lnTo>
                    <a:pt x="33" y="745"/>
                  </a:lnTo>
                  <a:lnTo>
                    <a:pt x="34" y="727"/>
                  </a:lnTo>
                  <a:lnTo>
                    <a:pt x="33" y="723"/>
                  </a:lnTo>
                  <a:lnTo>
                    <a:pt x="32" y="719"/>
                  </a:lnTo>
                  <a:lnTo>
                    <a:pt x="31" y="715"/>
                  </a:lnTo>
                  <a:lnTo>
                    <a:pt x="29" y="711"/>
                  </a:lnTo>
                  <a:lnTo>
                    <a:pt x="23" y="704"/>
                  </a:lnTo>
                  <a:lnTo>
                    <a:pt x="18" y="697"/>
                  </a:lnTo>
                  <a:lnTo>
                    <a:pt x="13" y="690"/>
                  </a:lnTo>
                  <a:lnTo>
                    <a:pt x="7" y="682"/>
                  </a:lnTo>
                  <a:lnTo>
                    <a:pt x="6" y="679"/>
                  </a:lnTo>
                  <a:lnTo>
                    <a:pt x="4" y="674"/>
                  </a:lnTo>
                  <a:lnTo>
                    <a:pt x="3" y="669"/>
                  </a:lnTo>
                  <a:lnTo>
                    <a:pt x="3" y="665"/>
                  </a:lnTo>
                  <a:lnTo>
                    <a:pt x="3" y="639"/>
                  </a:lnTo>
                  <a:lnTo>
                    <a:pt x="2" y="611"/>
                  </a:lnTo>
                  <a:lnTo>
                    <a:pt x="2" y="597"/>
                  </a:lnTo>
                  <a:lnTo>
                    <a:pt x="2" y="583"/>
                  </a:lnTo>
                  <a:lnTo>
                    <a:pt x="4" y="569"/>
                  </a:lnTo>
                  <a:lnTo>
                    <a:pt x="5" y="557"/>
                  </a:lnTo>
                  <a:lnTo>
                    <a:pt x="6" y="549"/>
                  </a:lnTo>
                  <a:lnTo>
                    <a:pt x="6" y="542"/>
                  </a:lnTo>
                  <a:lnTo>
                    <a:pt x="5" y="534"/>
                  </a:lnTo>
                  <a:lnTo>
                    <a:pt x="4" y="528"/>
                  </a:lnTo>
                  <a:lnTo>
                    <a:pt x="2" y="521"/>
                  </a:lnTo>
                  <a:lnTo>
                    <a:pt x="1" y="515"/>
                  </a:lnTo>
                  <a:lnTo>
                    <a:pt x="0" y="508"/>
                  </a:lnTo>
                  <a:lnTo>
                    <a:pt x="0" y="502"/>
                  </a:lnTo>
                  <a:lnTo>
                    <a:pt x="0" y="502"/>
                  </a:lnTo>
                  <a:close/>
                </a:path>
              </a:pathLst>
            </a:custGeom>
            <a:solidFill>
              <a:schemeClr val="accent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i="1" sz="1200">
                <a:solidFill>
                  <a:srgbClr val="595959"/>
                </a:solidFill>
                <a:latin typeface="Arial"/>
                <a:ea typeface="Arial"/>
                <a:cs typeface="Arial"/>
                <a:sym typeface="Arial"/>
              </a:endParaRPr>
            </a:p>
          </p:txBody>
        </p:sp>
        <p:sp>
          <p:nvSpPr>
            <p:cNvPr id="790" name="Google Shape;790;p37"/>
            <p:cNvSpPr/>
            <p:nvPr/>
          </p:nvSpPr>
          <p:spPr>
            <a:xfrm>
              <a:off x="5900738" y="4578350"/>
              <a:ext cx="414338" cy="522288"/>
            </a:xfrm>
            <a:custGeom>
              <a:rect b="b" l="l" r="r" t="t"/>
              <a:pathLst>
                <a:path extrusionOk="0" h="1316" w="1045">
                  <a:moveTo>
                    <a:pt x="0" y="502"/>
                  </a:moveTo>
                  <a:lnTo>
                    <a:pt x="43" y="495"/>
                  </a:lnTo>
                  <a:lnTo>
                    <a:pt x="42" y="490"/>
                  </a:lnTo>
                  <a:lnTo>
                    <a:pt x="43" y="485"/>
                  </a:lnTo>
                  <a:lnTo>
                    <a:pt x="45" y="481"/>
                  </a:lnTo>
                  <a:lnTo>
                    <a:pt x="47" y="479"/>
                  </a:lnTo>
                  <a:lnTo>
                    <a:pt x="49" y="477"/>
                  </a:lnTo>
                  <a:lnTo>
                    <a:pt x="53" y="475"/>
                  </a:lnTo>
                  <a:lnTo>
                    <a:pt x="57" y="475"/>
                  </a:lnTo>
                  <a:lnTo>
                    <a:pt x="61" y="474"/>
                  </a:lnTo>
                  <a:lnTo>
                    <a:pt x="70" y="474"/>
                  </a:lnTo>
                  <a:lnTo>
                    <a:pt x="79" y="474"/>
                  </a:lnTo>
                  <a:lnTo>
                    <a:pt x="83" y="474"/>
                  </a:lnTo>
                  <a:lnTo>
                    <a:pt x="87" y="472"/>
                  </a:lnTo>
                  <a:lnTo>
                    <a:pt x="90" y="471"/>
                  </a:lnTo>
                  <a:lnTo>
                    <a:pt x="94" y="469"/>
                  </a:lnTo>
                  <a:lnTo>
                    <a:pt x="98" y="465"/>
                  </a:lnTo>
                  <a:lnTo>
                    <a:pt x="101" y="459"/>
                  </a:lnTo>
                  <a:lnTo>
                    <a:pt x="103" y="453"/>
                  </a:lnTo>
                  <a:lnTo>
                    <a:pt x="104" y="445"/>
                  </a:lnTo>
                  <a:lnTo>
                    <a:pt x="107" y="429"/>
                  </a:lnTo>
                  <a:lnTo>
                    <a:pt x="107" y="414"/>
                  </a:lnTo>
                  <a:lnTo>
                    <a:pt x="108" y="407"/>
                  </a:lnTo>
                  <a:lnTo>
                    <a:pt x="109" y="400"/>
                  </a:lnTo>
                  <a:lnTo>
                    <a:pt x="110" y="395"/>
                  </a:lnTo>
                  <a:lnTo>
                    <a:pt x="112" y="390"/>
                  </a:lnTo>
                  <a:lnTo>
                    <a:pt x="116" y="387"/>
                  </a:lnTo>
                  <a:lnTo>
                    <a:pt x="121" y="386"/>
                  </a:lnTo>
                  <a:lnTo>
                    <a:pt x="126" y="387"/>
                  </a:lnTo>
                  <a:lnTo>
                    <a:pt x="134" y="389"/>
                  </a:lnTo>
                  <a:lnTo>
                    <a:pt x="157" y="402"/>
                  </a:lnTo>
                  <a:lnTo>
                    <a:pt x="179" y="411"/>
                  </a:lnTo>
                  <a:lnTo>
                    <a:pt x="184" y="412"/>
                  </a:lnTo>
                  <a:lnTo>
                    <a:pt x="190" y="412"/>
                  </a:lnTo>
                  <a:lnTo>
                    <a:pt x="194" y="412"/>
                  </a:lnTo>
                  <a:lnTo>
                    <a:pt x="199" y="411"/>
                  </a:lnTo>
                  <a:lnTo>
                    <a:pt x="205" y="408"/>
                  </a:lnTo>
                  <a:lnTo>
                    <a:pt x="210" y="404"/>
                  </a:lnTo>
                  <a:lnTo>
                    <a:pt x="215" y="400"/>
                  </a:lnTo>
                  <a:lnTo>
                    <a:pt x="220" y="394"/>
                  </a:lnTo>
                  <a:lnTo>
                    <a:pt x="231" y="382"/>
                  </a:lnTo>
                  <a:lnTo>
                    <a:pt x="245" y="366"/>
                  </a:lnTo>
                  <a:lnTo>
                    <a:pt x="250" y="358"/>
                  </a:lnTo>
                  <a:lnTo>
                    <a:pt x="256" y="350"/>
                  </a:lnTo>
                  <a:lnTo>
                    <a:pt x="259" y="342"/>
                  </a:lnTo>
                  <a:lnTo>
                    <a:pt x="261" y="334"/>
                  </a:lnTo>
                  <a:lnTo>
                    <a:pt x="260" y="318"/>
                  </a:lnTo>
                  <a:lnTo>
                    <a:pt x="259" y="302"/>
                  </a:lnTo>
                  <a:lnTo>
                    <a:pt x="258" y="286"/>
                  </a:lnTo>
                  <a:lnTo>
                    <a:pt x="257" y="268"/>
                  </a:lnTo>
                  <a:lnTo>
                    <a:pt x="258" y="265"/>
                  </a:lnTo>
                  <a:lnTo>
                    <a:pt x="259" y="262"/>
                  </a:lnTo>
                  <a:lnTo>
                    <a:pt x="261" y="259"/>
                  </a:lnTo>
                  <a:lnTo>
                    <a:pt x="264" y="255"/>
                  </a:lnTo>
                  <a:lnTo>
                    <a:pt x="272" y="250"/>
                  </a:lnTo>
                  <a:lnTo>
                    <a:pt x="281" y="243"/>
                  </a:lnTo>
                  <a:lnTo>
                    <a:pt x="291" y="236"/>
                  </a:lnTo>
                  <a:lnTo>
                    <a:pt x="301" y="228"/>
                  </a:lnTo>
                  <a:lnTo>
                    <a:pt x="305" y="224"/>
                  </a:lnTo>
                  <a:lnTo>
                    <a:pt x="308" y="220"/>
                  </a:lnTo>
                  <a:lnTo>
                    <a:pt x="312" y="214"/>
                  </a:lnTo>
                  <a:lnTo>
                    <a:pt x="314" y="209"/>
                  </a:lnTo>
                  <a:lnTo>
                    <a:pt x="321" y="182"/>
                  </a:lnTo>
                  <a:lnTo>
                    <a:pt x="328" y="155"/>
                  </a:lnTo>
                  <a:lnTo>
                    <a:pt x="330" y="142"/>
                  </a:lnTo>
                  <a:lnTo>
                    <a:pt x="332" y="129"/>
                  </a:lnTo>
                  <a:lnTo>
                    <a:pt x="333" y="115"/>
                  </a:lnTo>
                  <a:lnTo>
                    <a:pt x="333" y="100"/>
                  </a:lnTo>
                  <a:lnTo>
                    <a:pt x="366" y="0"/>
                  </a:lnTo>
                  <a:lnTo>
                    <a:pt x="366" y="0"/>
                  </a:lnTo>
                  <a:lnTo>
                    <a:pt x="372" y="5"/>
                  </a:lnTo>
                  <a:lnTo>
                    <a:pt x="379" y="7"/>
                  </a:lnTo>
                  <a:lnTo>
                    <a:pt x="386" y="9"/>
                  </a:lnTo>
                  <a:lnTo>
                    <a:pt x="395" y="9"/>
                  </a:lnTo>
                  <a:lnTo>
                    <a:pt x="412" y="8"/>
                  </a:lnTo>
                  <a:lnTo>
                    <a:pt x="431" y="7"/>
                  </a:lnTo>
                  <a:lnTo>
                    <a:pt x="441" y="7"/>
                  </a:lnTo>
                  <a:lnTo>
                    <a:pt x="450" y="8"/>
                  </a:lnTo>
                  <a:lnTo>
                    <a:pt x="460" y="10"/>
                  </a:lnTo>
                  <a:lnTo>
                    <a:pt x="468" y="13"/>
                  </a:lnTo>
                  <a:lnTo>
                    <a:pt x="477" y="18"/>
                  </a:lnTo>
                  <a:lnTo>
                    <a:pt x="484" y="24"/>
                  </a:lnTo>
                  <a:lnTo>
                    <a:pt x="492" y="33"/>
                  </a:lnTo>
                  <a:lnTo>
                    <a:pt x="498" y="45"/>
                  </a:lnTo>
                  <a:lnTo>
                    <a:pt x="499" y="53"/>
                  </a:lnTo>
                  <a:lnTo>
                    <a:pt x="499" y="64"/>
                  </a:lnTo>
                  <a:lnTo>
                    <a:pt x="498" y="75"/>
                  </a:lnTo>
                  <a:lnTo>
                    <a:pt x="496" y="87"/>
                  </a:lnTo>
                  <a:lnTo>
                    <a:pt x="494" y="98"/>
                  </a:lnTo>
                  <a:lnTo>
                    <a:pt x="493" y="110"/>
                  </a:lnTo>
                  <a:lnTo>
                    <a:pt x="493" y="115"/>
                  </a:lnTo>
                  <a:lnTo>
                    <a:pt x="493" y="120"/>
                  </a:lnTo>
                  <a:lnTo>
                    <a:pt x="494" y="126"/>
                  </a:lnTo>
                  <a:lnTo>
                    <a:pt x="496" y="130"/>
                  </a:lnTo>
                  <a:lnTo>
                    <a:pt x="498" y="134"/>
                  </a:lnTo>
                  <a:lnTo>
                    <a:pt x="504" y="138"/>
                  </a:lnTo>
                  <a:lnTo>
                    <a:pt x="509" y="141"/>
                  </a:lnTo>
                  <a:lnTo>
                    <a:pt x="515" y="143"/>
                  </a:lnTo>
                  <a:lnTo>
                    <a:pt x="521" y="145"/>
                  </a:lnTo>
                  <a:lnTo>
                    <a:pt x="526" y="147"/>
                  </a:lnTo>
                  <a:lnTo>
                    <a:pt x="532" y="152"/>
                  </a:lnTo>
                  <a:lnTo>
                    <a:pt x="535" y="156"/>
                  </a:lnTo>
                  <a:lnTo>
                    <a:pt x="542" y="167"/>
                  </a:lnTo>
                  <a:lnTo>
                    <a:pt x="547" y="173"/>
                  </a:lnTo>
                  <a:lnTo>
                    <a:pt x="550" y="174"/>
                  </a:lnTo>
                  <a:lnTo>
                    <a:pt x="552" y="175"/>
                  </a:lnTo>
                  <a:lnTo>
                    <a:pt x="555" y="174"/>
                  </a:lnTo>
                  <a:lnTo>
                    <a:pt x="557" y="173"/>
                  </a:lnTo>
                  <a:lnTo>
                    <a:pt x="561" y="169"/>
                  </a:lnTo>
                  <a:lnTo>
                    <a:pt x="564" y="162"/>
                  </a:lnTo>
                  <a:lnTo>
                    <a:pt x="567" y="154"/>
                  </a:lnTo>
                  <a:lnTo>
                    <a:pt x="571" y="144"/>
                  </a:lnTo>
                  <a:lnTo>
                    <a:pt x="575" y="121"/>
                  </a:lnTo>
                  <a:lnTo>
                    <a:pt x="579" y="101"/>
                  </a:lnTo>
                  <a:lnTo>
                    <a:pt x="582" y="91"/>
                  </a:lnTo>
                  <a:lnTo>
                    <a:pt x="584" y="84"/>
                  </a:lnTo>
                  <a:lnTo>
                    <a:pt x="586" y="79"/>
                  </a:lnTo>
                  <a:lnTo>
                    <a:pt x="588" y="77"/>
                  </a:lnTo>
                  <a:lnTo>
                    <a:pt x="693" y="42"/>
                  </a:lnTo>
                  <a:lnTo>
                    <a:pt x="697" y="71"/>
                  </a:lnTo>
                  <a:lnTo>
                    <a:pt x="700" y="99"/>
                  </a:lnTo>
                  <a:lnTo>
                    <a:pt x="702" y="114"/>
                  </a:lnTo>
                  <a:lnTo>
                    <a:pt x="706" y="128"/>
                  </a:lnTo>
                  <a:lnTo>
                    <a:pt x="710" y="142"/>
                  </a:lnTo>
                  <a:lnTo>
                    <a:pt x="718" y="157"/>
                  </a:lnTo>
                  <a:lnTo>
                    <a:pt x="728" y="173"/>
                  </a:lnTo>
                  <a:lnTo>
                    <a:pt x="740" y="188"/>
                  </a:lnTo>
                  <a:lnTo>
                    <a:pt x="753" y="202"/>
                  </a:lnTo>
                  <a:lnTo>
                    <a:pt x="767" y="216"/>
                  </a:lnTo>
                  <a:lnTo>
                    <a:pt x="797" y="243"/>
                  </a:lnTo>
                  <a:lnTo>
                    <a:pt x="825" y="268"/>
                  </a:lnTo>
                  <a:lnTo>
                    <a:pt x="831" y="274"/>
                  </a:lnTo>
                  <a:lnTo>
                    <a:pt x="835" y="279"/>
                  </a:lnTo>
                  <a:lnTo>
                    <a:pt x="837" y="285"/>
                  </a:lnTo>
                  <a:lnTo>
                    <a:pt x="838" y="289"/>
                  </a:lnTo>
                  <a:lnTo>
                    <a:pt x="837" y="296"/>
                  </a:lnTo>
                  <a:lnTo>
                    <a:pt x="836" y="303"/>
                  </a:lnTo>
                  <a:lnTo>
                    <a:pt x="836" y="306"/>
                  </a:lnTo>
                  <a:lnTo>
                    <a:pt x="836" y="308"/>
                  </a:lnTo>
                  <a:lnTo>
                    <a:pt x="838" y="310"/>
                  </a:lnTo>
                  <a:lnTo>
                    <a:pt x="841" y="312"/>
                  </a:lnTo>
                  <a:lnTo>
                    <a:pt x="845" y="314"/>
                  </a:lnTo>
                  <a:lnTo>
                    <a:pt x="851" y="314"/>
                  </a:lnTo>
                  <a:lnTo>
                    <a:pt x="860" y="315"/>
                  </a:lnTo>
                  <a:lnTo>
                    <a:pt x="871" y="315"/>
                  </a:lnTo>
                  <a:lnTo>
                    <a:pt x="876" y="316"/>
                  </a:lnTo>
                  <a:lnTo>
                    <a:pt x="882" y="318"/>
                  </a:lnTo>
                  <a:lnTo>
                    <a:pt x="888" y="320"/>
                  </a:lnTo>
                  <a:lnTo>
                    <a:pt x="896" y="324"/>
                  </a:lnTo>
                  <a:lnTo>
                    <a:pt x="909" y="332"/>
                  </a:lnTo>
                  <a:lnTo>
                    <a:pt x="922" y="340"/>
                  </a:lnTo>
                  <a:lnTo>
                    <a:pt x="927" y="342"/>
                  </a:lnTo>
                  <a:lnTo>
                    <a:pt x="932" y="344"/>
                  </a:lnTo>
                  <a:lnTo>
                    <a:pt x="937" y="344"/>
                  </a:lnTo>
                  <a:lnTo>
                    <a:pt x="939" y="343"/>
                  </a:lnTo>
                  <a:lnTo>
                    <a:pt x="940" y="340"/>
                  </a:lnTo>
                  <a:lnTo>
                    <a:pt x="940" y="335"/>
                  </a:lnTo>
                  <a:lnTo>
                    <a:pt x="939" y="328"/>
                  </a:lnTo>
                  <a:lnTo>
                    <a:pt x="934" y="317"/>
                  </a:lnTo>
                  <a:lnTo>
                    <a:pt x="931" y="303"/>
                  </a:lnTo>
                  <a:lnTo>
                    <a:pt x="928" y="283"/>
                  </a:lnTo>
                  <a:lnTo>
                    <a:pt x="926" y="260"/>
                  </a:lnTo>
                  <a:lnTo>
                    <a:pt x="925" y="236"/>
                  </a:lnTo>
                  <a:lnTo>
                    <a:pt x="926" y="211"/>
                  </a:lnTo>
                  <a:lnTo>
                    <a:pt x="927" y="187"/>
                  </a:lnTo>
                  <a:lnTo>
                    <a:pt x="928" y="168"/>
                  </a:lnTo>
                  <a:lnTo>
                    <a:pt x="931" y="153"/>
                  </a:lnTo>
                  <a:lnTo>
                    <a:pt x="934" y="156"/>
                  </a:lnTo>
                  <a:lnTo>
                    <a:pt x="939" y="167"/>
                  </a:lnTo>
                  <a:lnTo>
                    <a:pt x="944" y="181"/>
                  </a:lnTo>
                  <a:lnTo>
                    <a:pt x="951" y="198"/>
                  </a:lnTo>
                  <a:lnTo>
                    <a:pt x="960" y="232"/>
                  </a:lnTo>
                  <a:lnTo>
                    <a:pt x="967" y="254"/>
                  </a:lnTo>
                  <a:lnTo>
                    <a:pt x="980" y="285"/>
                  </a:lnTo>
                  <a:lnTo>
                    <a:pt x="998" y="323"/>
                  </a:lnTo>
                  <a:lnTo>
                    <a:pt x="1007" y="343"/>
                  </a:lnTo>
                  <a:lnTo>
                    <a:pt x="1013" y="359"/>
                  </a:lnTo>
                  <a:lnTo>
                    <a:pt x="1015" y="367"/>
                  </a:lnTo>
                  <a:lnTo>
                    <a:pt x="1015" y="372"/>
                  </a:lnTo>
                  <a:lnTo>
                    <a:pt x="1015" y="377"/>
                  </a:lnTo>
                  <a:lnTo>
                    <a:pt x="1013" y="381"/>
                  </a:lnTo>
                  <a:lnTo>
                    <a:pt x="1006" y="387"/>
                  </a:lnTo>
                  <a:lnTo>
                    <a:pt x="999" y="391"/>
                  </a:lnTo>
                  <a:lnTo>
                    <a:pt x="994" y="396"/>
                  </a:lnTo>
                  <a:lnTo>
                    <a:pt x="992" y="400"/>
                  </a:lnTo>
                  <a:lnTo>
                    <a:pt x="992" y="402"/>
                  </a:lnTo>
                  <a:lnTo>
                    <a:pt x="993" y="404"/>
                  </a:lnTo>
                  <a:lnTo>
                    <a:pt x="995" y="407"/>
                  </a:lnTo>
                  <a:lnTo>
                    <a:pt x="998" y="409"/>
                  </a:lnTo>
                  <a:lnTo>
                    <a:pt x="1009" y="415"/>
                  </a:lnTo>
                  <a:lnTo>
                    <a:pt x="1025" y="423"/>
                  </a:lnTo>
                  <a:lnTo>
                    <a:pt x="1031" y="425"/>
                  </a:lnTo>
                  <a:lnTo>
                    <a:pt x="1036" y="428"/>
                  </a:lnTo>
                  <a:lnTo>
                    <a:pt x="1039" y="430"/>
                  </a:lnTo>
                  <a:lnTo>
                    <a:pt x="1041" y="434"/>
                  </a:lnTo>
                  <a:lnTo>
                    <a:pt x="1043" y="436"/>
                  </a:lnTo>
                  <a:lnTo>
                    <a:pt x="1045" y="439"/>
                  </a:lnTo>
                  <a:lnTo>
                    <a:pt x="1045" y="441"/>
                  </a:lnTo>
                  <a:lnTo>
                    <a:pt x="1045" y="444"/>
                  </a:lnTo>
                  <a:lnTo>
                    <a:pt x="1041" y="450"/>
                  </a:lnTo>
                  <a:lnTo>
                    <a:pt x="1037" y="455"/>
                  </a:lnTo>
                  <a:lnTo>
                    <a:pt x="1029" y="461"/>
                  </a:lnTo>
                  <a:lnTo>
                    <a:pt x="1022" y="466"/>
                  </a:lnTo>
                  <a:lnTo>
                    <a:pt x="1004" y="476"/>
                  </a:lnTo>
                  <a:lnTo>
                    <a:pt x="984" y="485"/>
                  </a:lnTo>
                  <a:lnTo>
                    <a:pt x="967" y="493"/>
                  </a:lnTo>
                  <a:lnTo>
                    <a:pt x="955" y="501"/>
                  </a:lnTo>
                  <a:lnTo>
                    <a:pt x="957" y="506"/>
                  </a:lnTo>
                  <a:lnTo>
                    <a:pt x="959" y="512"/>
                  </a:lnTo>
                  <a:lnTo>
                    <a:pt x="963" y="517"/>
                  </a:lnTo>
                  <a:lnTo>
                    <a:pt x="967" y="521"/>
                  </a:lnTo>
                  <a:lnTo>
                    <a:pt x="971" y="525"/>
                  </a:lnTo>
                  <a:lnTo>
                    <a:pt x="977" y="530"/>
                  </a:lnTo>
                  <a:lnTo>
                    <a:pt x="982" y="533"/>
                  </a:lnTo>
                  <a:lnTo>
                    <a:pt x="988" y="536"/>
                  </a:lnTo>
                  <a:lnTo>
                    <a:pt x="988" y="536"/>
                  </a:lnTo>
                  <a:lnTo>
                    <a:pt x="947" y="632"/>
                  </a:lnTo>
                  <a:lnTo>
                    <a:pt x="938" y="644"/>
                  </a:lnTo>
                  <a:lnTo>
                    <a:pt x="931" y="655"/>
                  </a:lnTo>
                  <a:lnTo>
                    <a:pt x="927" y="665"/>
                  </a:lnTo>
                  <a:lnTo>
                    <a:pt x="925" y="672"/>
                  </a:lnTo>
                  <a:lnTo>
                    <a:pt x="925" y="681"/>
                  </a:lnTo>
                  <a:lnTo>
                    <a:pt x="926" y="687"/>
                  </a:lnTo>
                  <a:lnTo>
                    <a:pt x="928" y="694"/>
                  </a:lnTo>
                  <a:lnTo>
                    <a:pt x="931" y="699"/>
                  </a:lnTo>
                  <a:lnTo>
                    <a:pt x="934" y="706"/>
                  </a:lnTo>
                  <a:lnTo>
                    <a:pt x="938" y="711"/>
                  </a:lnTo>
                  <a:lnTo>
                    <a:pt x="940" y="717"/>
                  </a:lnTo>
                  <a:lnTo>
                    <a:pt x="942" y="723"/>
                  </a:lnTo>
                  <a:lnTo>
                    <a:pt x="942" y="728"/>
                  </a:lnTo>
                  <a:lnTo>
                    <a:pt x="940" y="736"/>
                  </a:lnTo>
                  <a:lnTo>
                    <a:pt x="936" y="744"/>
                  </a:lnTo>
                  <a:lnTo>
                    <a:pt x="929" y="751"/>
                  </a:lnTo>
                  <a:lnTo>
                    <a:pt x="924" y="758"/>
                  </a:lnTo>
                  <a:lnTo>
                    <a:pt x="919" y="765"/>
                  </a:lnTo>
                  <a:lnTo>
                    <a:pt x="916" y="772"/>
                  </a:lnTo>
                  <a:lnTo>
                    <a:pt x="914" y="779"/>
                  </a:lnTo>
                  <a:lnTo>
                    <a:pt x="911" y="794"/>
                  </a:lnTo>
                  <a:lnTo>
                    <a:pt x="910" y="808"/>
                  </a:lnTo>
                  <a:lnTo>
                    <a:pt x="909" y="816"/>
                  </a:lnTo>
                  <a:lnTo>
                    <a:pt x="906" y="822"/>
                  </a:lnTo>
                  <a:lnTo>
                    <a:pt x="904" y="829"/>
                  </a:lnTo>
                  <a:lnTo>
                    <a:pt x="902" y="835"/>
                  </a:lnTo>
                  <a:lnTo>
                    <a:pt x="898" y="842"/>
                  </a:lnTo>
                  <a:lnTo>
                    <a:pt x="892" y="848"/>
                  </a:lnTo>
                  <a:lnTo>
                    <a:pt x="885" y="854"/>
                  </a:lnTo>
                  <a:lnTo>
                    <a:pt x="876" y="859"/>
                  </a:lnTo>
                  <a:lnTo>
                    <a:pt x="860" y="870"/>
                  </a:lnTo>
                  <a:lnTo>
                    <a:pt x="845" y="880"/>
                  </a:lnTo>
                  <a:lnTo>
                    <a:pt x="831" y="889"/>
                  </a:lnTo>
                  <a:lnTo>
                    <a:pt x="814" y="898"/>
                  </a:lnTo>
                  <a:lnTo>
                    <a:pt x="804" y="903"/>
                  </a:lnTo>
                  <a:lnTo>
                    <a:pt x="796" y="908"/>
                  </a:lnTo>
                  <a:lnTo>
                    <a:pt x="790" y="912"/>
                  </a:lnTo>
                  <a:lnTo>
                    <a:pt x="783" y="917"/>
                  </a:lnTo>
                  <a:lnTo>
                    <a:pt x="779" y="922"/>
                  </a:lnTo>
                  <a:lnTo>
                    <a:pt x="776" y="927"/>
                  </a:lnTo>
                  <a:lnTo>
                    <a:pt x="774" y="933"/>
                  </a:lnTo>
                  <a:lnTo>
                    <a:pt x="771" y="938"/>
                  </a:lnTo>
                  <a:lnTo>
                    <a:pt x="767" y="949"/>
                  </a:lnTo>
                  <a:lnTo>
                    <a:pt x="764" y="961"/>
                  </a:lnTo>
                  <a:lnTo>
                    <a:pt x="760" y="975"/>
                  </a:lnTo>
                  <a:lnTo>
                    <a:pt x="752" y="989"/>
                  </a:lnTo>
                  <a:lnTo>
                    <a:pt x="750" y="992"/>
                  </a:lnTo>
                  <a:lnTo>
                    <a:pt x="747" y="994"/>
                  </a:lnTo>
                  <a:lnTo>
                    <a:pt x="743" y="995"/>
                  </a:lnTo>
                  <a:lnTo>
                    <a:pt x="739" y="997"/>
                  </a:lnTo>
                  <a:lnTo>
                    <a:pt x="729" y="999"/>
                  </a:lnTo>
                  <a:lnTo>
                    <a:pt x="720" y="1001"/>
                  </a:lnTo>
                  <a:lnTo>
                    <a:pt x="698" y="1002"/>
                  </a:lnTo>
                  <a:lnTo>
                    <a:pt x="681" y="1004"/>
                  </a:lnTo>
                  <a:lnTo>
                    <a:pt x="670" y="1007"/>
                  </a:lnTo>
                  <a:lnTo>
                    <a:pt x="660" y="1012"/>
                  </a:lnTo>
                  <a:lnTo>
                    <a:pt x="652" y="1018"/>
                  </a:lnTo>
                  <a:lnTo>
                    <a:pt x="644" y="1024"/>
                  </a:lnTo>
                  <a:lnTo>
                    <a:pt x="629" y="1038"/>
                  </a:lnTo>
                  <a:lnTo>
                    <a:pt x="613" y="1051"/>
                  </a:lnTo>
                  <a:lnTo>
                    <a:pt x="598" y="1052"/>
                  </a:lnTo>
                  <a:lnTo>
                    <a:pt x="582" y="1052"/>
                  </a:lnTo>
                  <a:lnTo>
                    <a:pt x="566" y="1052"/>
                  </a:lnTo>
                  <a:lnTo>
                    <a:pt x="552" y="1051"/>
                  </a:lnTo>
                  <a:lnTo>
                    <a:pt x="544" y="1049"/>
                  </a:lnTo>
                  <a:lnTo>
                    <a:pt x="535" y="1046"/>
                  </a:lnTo>
                  <a:lnTo>
                    <a:pt x="526" y="1043"/>
                  </a:lnTo>
                  <a:lnTo>
                    <a:pt x="517" y="1039"/>
                  </a:lnTo>
                  <a:lnTo>
                    <a:pt x="511" y="1038"/>
                  </a:lnTo>
                  <a:lnTo>
                    <a:pt x="506" y="1039"/>
                  </a:lnTo>
                  <a:lnTo>
                    <a:pt x="501" y="1041"/>
                  </a:lnTo>
                  <a:lnTo>
                    <a:pt x="497" y="1043"/>
                  </a:lnTo>
                  <a:lnTo>
                    <a:pt x="494" y="1045"/>
                  </a:lnTo>
                  <a:lnTo>
                    <a:pt x="491" y="1048"/>
                  </a:lnTo>
                  <a:lnTo>
                    <a:pt x="489" y="1052"/>
                  </a:lnTo>
                  <a:lnTo>
                    <a:pt x="487" y="1056"/>
                  </a:lnTo>
                  <a:lnTo>
                    <a:pt x="481" y="1075"/>
                  </a:lnTo>
                  <a:lnTo>
                    <a:pt x="474" y="1092"/>
                  </a:lnTo>
                  <a:lnTo>
                    <a:pt x="467" y="1102"/>
                  </a:lnTo>
                  <a:lnTo>
                    <a:pt x="461" y="1112"/>
                  </a:lnTo>
                  <a:lnTo>
                    <a:pt x="454" y="1120"/>
                  </a:lnTo>
                  <a:lnTo>
                    <a:pt x="448" y="1130"/>
                  </a:lnTo>
                  <a:lnTo>
                    <a:pt x="444" y="1139"/>
                  </a:lnTo>
                  <a:lnTo>
                    <a:pt x="443" y="1146"/>
                  </a:lnTo>
                  <a:lnTo>
                    <a:pt x="443" y="1154"/>
                  </a:lnTo>
                  <a:lnTo>
                    <a:pt x="446" y="1161"/>
                  </a:lnTo>
                  <a:lnTo>
                    <a:pt x="451" y="1177"/>
                  </a:lnTo>
                  <a:lnTo>
                    <a:pt x="457" y="1192"/>
                  </a:lnTo>
                  <a:lnTo>
                    <a:pt x="461" y="1199"/>
                  </a:lnTo>
                  <a:lnTo>
                    <a:pt x="462" y="1206"/>
                  </a:lnTo>
                  <a:lnTo>
                    <a:pt x="463" y="1212"/>
                  </a:lnTo>
                  <a:lnTo>
                    <a:pt x="463" y="1217"/>
                  </a:lnTo>
                  <a:lnTo>
                    <a:pt x="463" y="1221"/>
                  </a:lnTo>
                  <a:lnTo>
                    <a:pt x="461" y="1224"/>
                  </a:lnTo>
                  <a:lnTo>
                    <a:pt x="460" y="1227"/>
                  </a:lnTo>
                  <a:lnTo>
                    <a:pt x="457" y="1231"/>
                  </a:lnTo>
                  <a:lnTo>
                    <a:pt x="452" y="1236"/>
                  </a:lnTo>
                  <a:lnTo>
                    <a:pt x="447" y="1242"/>
                  </a:lnTo>
                  <a:lnTo>
                    <a:pt x="444" y="1246"/>
                  </a:lnTo>
                  <a:lnTo>
                    <a:pt x="443" y="1250"/>
                  </a:lnTo>
                  <a:lnTo>
                    <a:pt x="442" y="1255"/>
                  </a:lnTo>
                  <a:lnTo>
                    <a:pt x="441" y="1262"/>
                  </a:lnTo>
                  <a:lnTo>
                    <a:pt x="441" y="1275"/>
                  </a:lnTo>
                  <a:lnTo>
                    <a:pt x="442" y="1288"/>
                  </a:lnTo>
                  <a:lnTo>
                    <a:pt x="441" y="1294"/>
                  </a:lnTo>
                  <a:lnTo>
                    <a:pt x="440" y="1300"/>
                  </a:lnTo>
                  <a:lnTo>
                    <a:pt x="438" y="1306"/>
                  </a:lnTo>
                  <a:lnTo>
                    <a:pt x="435" y="1312"/>
                  </a:lnTo>
                  <a:lnTo>
                    <a:pt x="430" y="1313"/>
                  </a:lnTo>
                  <a:lnTo>
                    <a:pt x="424" y="1314"/>
                  </a:lnTo>
                  <a:lnTo>
                    <a:pt x="415" y="1314"/>
                  </a:lnTo>
                  <a:lnTo>
                    <a:pt x="406" y="1315"/>
                  </a:lnTo>
                  <a:lnTo>
                    <a:pt x="385" y="1315"/>
                  </a:lnTo>
                  <a:lnTo>
                    <a:pt x="370" y="1315"/>
                  </a:lnTo>
                  <a:lnTo>
                    <a:pt x="371" y="1316"/>
                  </a:lnTo>
                  <a:lnTo>
                    <a:pt x="363" y="1311"/>
                  </a:lnTo>
                  <a:lnTo>
                    <a:pt x="355" y="1307"/>
                  </a:lnTo>
                  <a:lnTo>
                    <a:pt x="345" y="1305"/>
                  </a:lnTo>
                  <a:lnTo>
                    <a:pt x="335" y="1304"/>
                  </a:lnTo>
                  <a:lnTo>
                    <a:pt x="316" y="1303"/>
                  </a:lnTo>
                  <a:lnTo>
                    <a:pt x="297" y="1301"/>
                  </a:lnTo>
                  <a:lnTo>
                    <a:pt x="290" y="1299"/>
                  </a:lnTo>
                  <a:lnTo>
                    <a:pt x="281" y="1295"/>
                  </a:lnTo>
                  <a:lnTo>
                    <a:pt x="274" y="1290"/>
                  </a:lnTo>
                  <a:lnTo>
                    <a:pt x="265" y="1285"/>
                  </a:lnTo>
                  <a:lnTo>
                    <a:pt x="258" y="1279"/>
                  </a:lnTo>
                  <a:lnTo>
                    <a:pt x="250" y="1273"/>
                  </a:lnTo>
                  <a:lnTo>
                    <a:pt x="245" y="1266"/>
                  </a:lnTo>
                  <a:lnTo>
                    <a:pt x="242" y="1260"/>
                  </a:lnTo>
                  <a:lnTo>
                    <a:pt x="237" y="1250"/>
                  </a:lnTo>
                  <a:lnTo>
                    <a:pt x="231" y="1240"/>
                  </a:lnTo>
                  <a:lnTo>
                    <a:pt x="226" y="1236"/>
                  </a:lnTo>
                  <a:lnTo>
                    <a:pt x="223" y="1232"/>
                  </a:lnTo>
                  <a:lnTo>
                    <a:pt x="218" y="1228"/>
                  </a:lnTo>
                  <a:lnTo>
                    <a:pt x="213" y="1226"/>
                  </a:lnTo>
                  <a:lnTo>
                    <a:pt x="206" y="1224"/>
                  </a:lnTo>
                  <a:lnTo>
                    <a:pt x="198" y="1224"/>
                  </a:lnTo>
                  <a:lnTo>
                    <a:pt x="191" y="1224"/>
                  </a:lnTo>
                  <a:lnTo>
                    <a:pt x="183" y="1225"/>
                  </a:lnTo>
                  <a:lnTo>
                    <a:pt x="168" y="1227"/>
                  </a:lnTo>
                  <a:lnTo>
                    <a:pt x="152" y="1230"/>
                  </a:lnTo>
                  <a:lnTo>
                    <a:pt x="152" y="1230"/>
                  </a:lnTo>
                  <a:lnTo>
                    <a:pt x="118" y="1182"/>
                  </a:lnTo>
                  <a:lnTo>
                    <a:pt x="106" y="1165"/>
                  </a:lnTo>
                  <a:lnTo>
                    <a:pt x="90" y="1145"/>
                  </a:lnTo>
                  <a:lnTo>
                    <a:pt x="84" y="1134"/>
                  </a:lnTo>
                  <a:lnTo>
                    <a:pt x="77" y="1125"/>
                  </a:lnTo>
                  <a:lnTo>
                    <a:pt x="73" y="1114"/>
                  </a:lnTo>
                  <a:lnTo>
                    <a:pt x="70" y="1104"/>
                  </a:lnTo>
                  <a:lnTo>
                    <a:pt x="66" y="1083"/>
                  </a:lnTo>
                  <a:lnTo>
                    <a:pt x="62" y="1061"/>
                  </a:lnTo>
                  <a:lnTo>
                    <a:pt x="61" y="1050"/>
                  </a:lnTo>
                  <a:lnTo>
                    <a:pt x="59" y="1041"/>
                  </a:lnTo>
                  <a:lnTo>
                    <a:pt x="56" y="1030"/>
                  </a:lnTo>
                  <a:lnTo>
                    <a:pt x="53" y="1020"/>
                  </a:lnTo>
                  <a:lnTo>
                    <a:pt x="48" y="1014"/>
                  </a:lnTo>
                  <a:lnTo>
                    <a:pt x="44" y="1008"/>
                  </a:lnTo>
                  <a:lnTo>
                    <a:pt x="40" y="1004"/>
                  </a:lnTo>
                  <a:lnTo>
                    <a:pt x="34" y="999"/>
                  </a:lnTo>
                  <a:lnTo>
                    <a:pt x="29" y="994"/>
                  </a:lnTo>
                  <a:lnTo>
                    <a:pt x="25" y="990"/>
                  </a:lnTo>
                  <a:lnTo>
                    <a:pt x="21" y="984"/>
                  </a:lnTo>
                  <a:lnTo>
                    <a:pt x="19" y="978"/>
                  </a:lnTo>
                  <a:lnTo>
                    <a:pt x="19" y="971"/>
                  </a:lnTo>
                  <a:lnTo>
                    <a:pt x="20" y="965"/>
                  </a:lnTo>
                  <a:lnTo>
                    <a:pt x="21" y="958"/>
                  </a:lnTo>
                  <a:lnTo>
                    <a:pt x="23" y="953"/>
                  </a:lnTo>
                  <a:lnTo>
                    <a:pt x="28" y="942"/>
                  </a:lnTo>
                  <a:lnTo>
                    <a:pt x="34" y="933"/>
                  </a:lnTo>
                  <a:lnTo>
                    <a:pt x="47" y="913"/>
                  </a:lnTo>
                  <a:lnTo>
                    <a:pt x="60" y="891"/>
                  </a:lnTo>
                  <a:lnTo>
                    <a:pt x="62" y="885"/>
                  </a:lnTo>
                  <a:lnTo>
                    <a:pt x="63" y="879"/>
                  </a:lnTo>
                  <a:lnTo>
                    <a:pt x="64" y="873"/>
                  </a:lnTo>
                  <a:lnTo>
                    <a:pt x="63" y="867"/>
                  </a:lnTo>
                  <a:lnTo>
                    <a:pt x="60" y="855"/>
                  </a:lnTo>
                  <a:lnTo>
                    <a:pt x="55" y="842"/>
                  </a:lnTo>
                  <a:lnTo>
                    <a:pt x="42" y="819"/>
                  </a:lnTo>
                  <a:lnTo>
                    <a:pt x="31" y="796"/>
                  </a:lnTo>
                  <a:lnTo>
                    <a:pt x="29" y="788"/>
                  </a:lnTo>
                  <a:lnTo>
                    <a:pt x="29" y="779"/>
                  </a:lnTo>
                  <a:lnTo>
                    <a:pt x="29" y="771"/>
                  </a:lnTo>
                  <a:lnTo>
                    <a:pt x="30" y="762"/>
                  </a:lnTo>
                  <a:lnTo>
                    <a:pt x="33" y="745"/>
                  </a:lnTo>
                  <a:lnTo>
                    <a:pt x="34" y="727"/>
                  </a:lnTo>
                  <a:lnTo>
                    <a:pt x="33" y="723"/>
                  </a:lnTo>
                  <a:lnTo>
                    <a:pt x="32" y="719"/>
                  </a:lnTo>
                  <a:lnTo>
                    <a:pt x="31" y="715"/>
                  </a:lnTo>
                  <a:lnTo>
                    <a:pt x="29" y="711"/>
                  </a:lnTo>
                  <a:lnTo>
                    <a:pt x="23" y="704"/>
                  </a:lnTo>
                  <a:lnTo>
                    <a:pt x="18" y="697"/>
                  </a:lnTo>
                  <a:lnTo>
                    <a:pt x="13" y="690"/>
                  </a:lnTo>
                  <a:lnTo>
                    <a:pt x="7" y="682"/>
                  </a:lnTo>
                  <a:lnTo>
                    <a:pt x="6" y="679"/>
                  </a:lnTo>
                  <a:lnTo>
                    <a:pt x="4" y="674"/>
                  </a:lnTo>
                  <a:lnTo>
                    <a:pt x="3" y="669"/>
                  </a:lnTo>
                  <a:lnTo>
                    <a:pt x="3" y="665"/>
                  </a:lnTo>
                  <a:lnTo>
                    <a:pt x="3" y="639"/>
                  </a:lnTo>
                  <a:lnTo>
                    <a:pt x="2" y="611"/>
                  </a:lnTo>
                  <a:lnTo>
                    <a:pt x="2" y="597"/>
                  </a:lnTo>
                  <a:lnTo>
                    <a:pt x="2" y="583"/>
                  </a:lnTo>
                  <a:lnTo>
                    <a:pt x="4" y="569"/>
                  </a:lnTo>
                  <a:lnTo>
                    <a:pt x="5" y="557"/>
                  </a:lnTo>
                  <a:lnTo>
                    <a:pt x="6" y="549"/>
                  </a:lnTo>
                  <a:lnTo>
                    <a:pt x="6" y="542"/>
                  </a:lnTo>
                  <a:lnTo>
                    <a:pt x="5" y="534"/>
                  </a:lnTo>
                  <a:lnTo>
                    <a:pt x="4" y="528"/>
                  </a:lnTo>
                  <a:lnTo>
                    <a:pt x="2" y="521"/>
                  </a:lnTo>
                  <a:lnTo>
                    <a:pt x="1" y="515"/>
                  </a:lnTo>
                  <a:lnTo>
                    <a:pt x="0" y="508"/>
                  </a:lnTo>
                  <a:lnTo>
                    <a:pt x="0" y="502"/>
                  </a:lnTo>
                  <a:lnTo>
                    <a:pt x="0" y="502"/>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91" name="Google Shape;791;p37"/>
            <p:cNvSpPr/>
            <p:nvPr/>
          </p:nvSpPr>
          <p:spPr>
            <a:xfrm>
              <a:off x="5662613" y="5064125"/>
              <a:ext cx="438150" cy="376238"/>
            </a:xfrm>
            <a:custGeom>
              <a:rect b="b" l="l" r="r" t="t"/>
              <a:pathLst>
                <a:path extrusionOk="0" h="947" w="1104">
                  <a:moveTo>
                    <a:pt x="750" y="6"/>
                  </a:moveTo>
                  <a:lnTo>
                    <a:pt x="766" y="3"/>
                  </a:lnTo>
                  <a:lnTo>
                    <a:pt x="781" y="1"/>
                  </a:lnTo>
                  <a:lnTo>
                    <a:pt x="789" y="0"/>
                  </a:lnTo>
                  <a:lnTo>
                    <a:pt x="796" y="0"/>
                  </a:lnTo>
                  <a:lnTo>
                    <a:pt x="804" y="0"/>
                  </a:lnTo>
                  <a:lnTo>
                    <a:pt x="811" y="2"/>
                  </a:lnTo>
                  <a:lnTo>
                    <a:pt x="816" y="4"/>
                  </a:lnTo>
                  <a:lnTo>
                    <a:pt x="821" y="8"/>
                  </a:lnTo>
                  <a:lnTo>
                    <a:pt x="824" y="12"/>
                  </a:lnTo>
                  <a:lnTo>
                    <a:pt x="829" y="16"/>
                  </a:lnTo>
                  <a:lnTo>
                    <a:pt x="835" y="26"/>
                  </a:lnTo>
                  <a:lnTo>
                    <a:pt x="840" y="36"/>
                  </a:lnTo>
                  <a:lnTo>
                    <a:pt x="843" y="42"/>
                  </a:lnTo>
                  <a:lnTo>
                    <a:pt x="848" y="49"/>
                  </a:lnTo>
                  <a:lnTo>
                    <a:pt x="856" y="55"/>
                  </a:lnTo>
                  <a:lnTo>
                    <a:pt x="863" y="61"/>
                  </a:lnTo>
                  <a:lnTo>
                    <a:pt x="872" y="66"/>
                  </a:lnTo>
                  <a:lnTo>
                    <a:pt x="879" y="71"/>
                  </a:lnTo>
                  <a:lnTo>
                    <a:pt x="888" y="75"/>
                  </a:lnTo>
                  <a:lnTo>
                    <a:pt x="895" y="77"/>
                  </a:lnTo>
                  <a:lnTo>
                    <a:pt x="914" y="79"/>
                  </a:lnTo>
                  <a:lnTo>
                    <a:pt x="933" y="80"/>
                  </a:lnTo>
                  <a:lnTo>
                    <a:pt x="943" y="81"/>
                  </a:lnTo>
                  <a:lnTo>
                    <a:pt x="953" y="83"/>
                  </a:lnTo>
                  <a:lnTo>
                    <a:pt x="961" y="87"/>
                  </a:lnTo>
                  <a:lnTo>
                    <a:pt x="969" y="92"/>
                  </a:lnTo>
                  <a:lnTo>
                    <a:pt x="969" y="92"/>
                  </a:lnTo>
                  <a:lnTo>
                    <a:pt x="961" y="116"/>
                  </a:lnTo>
                  <a:lnTo>
                    <a:pt x="967" y="121"/>
                  </a:lnTo>
                  <a:lnTo>
                    <a:pt x="972" y="126"/>
                  </a:lnTo>
                  <a:lnTo>
                    <a:pt x="977" y="132"/>
                  </a:lnTo>
                  <a:lnTo>
                    <a:pt x="980" y="138"/>
                  </a:lnTo>
                  <a:lnTo>
                    <a:pt x="983" y="145"/>
                  </a:lnTo>
                  <a:lnTo>
                    <a:pt x="984" y="151"/>
                  </a:lnTo>
                  <a:lnTo>
                    <a:pt x="983" y="159"/>
                  </a:lnTo>
                  <a:lnTo>
                    <a:pt x="981" y="166"/>
                  </a:lnTo>
                  <a:lnTo>
                    <a:pt x="978" y="173"/>
                  </a:lnTo>
                  <a:lnTo>
                    <a:pt x="973" y="178"/>
                  </a:lnTo>
                  <a:lnTo>
                    <a:pt x="968" y="182"/>
                  </a:lnTo>
                  <a:lnTo>
                    <a:pt x="963" y="186"/>
                  </a:lnTo>
                  <a:lnTo>
                    <a:pt x="957" y="190"/>
                  </a:lnTo>
                  <a:lnTo>
                    <a:pt x="953" y="195"/>
                  </a:lnTo>
                  <a:lnTo>
                    <a:pt x="949" y="200"/>
                  </a:lnTo>
                  <a:lnTo>
                    <a:pt x="946" y="207"/>
                  </a:lnTo>
                  <a:lnTo>
                    <a:pt x="946" y="213"/>
                  </a:lnTo>
                  <a:lnTo>
                    <a:pt x="946" y="217"/>
                  </a:lnTo>
                  <a:lnTo>
                    <a:pt x="949" y="222"/>
                  </a:lnTo>
                  <a:lnTo>
                    <a:pt x="950" y="226"/>
                  </a:lnTo>
                  <a:lnTo>
                    <a:pt x="952" y="231"/>
                  </a:lnTo>
                  <a:lnTo>
                    <a:pt x="953" y="236"/>
                  </a:lnTo>
                  <a:lnTo>
                    <a:pt x="953" y="242"/>
                  </a:lnTo>
                  <a:lnTo>
                    <a:pt x="952" y="247"/>
                  </a:lnTo>
                  <a:lnTo>
                    <a:pt x="945" y="261"/>
                  </a:lnTo>
                  <a:lnTo>
                    <a:pt x="938" y="277"/>
                  </a:lnTo>
                  <a:lnTo>
                    <a:pt x="936" y="285"/>
                  </a:lnTo>
                  <a:lnTo>
                    <a:pt x="934" y="293"/>
                  </a:lnTo>
                  <a:lnTo>
                    <a:pt x="933" y="297"/>
                  </a:lnTo>
                  <a:lnTo>
                    <a:pt x="934" y="300"/>
                  </a:lnTo>
                  <a:lnTo>
                    <a:pt x="936" y="304"/>
                  </a:lnTo>
                  <a:lnTo>
                    <a:pt x="937" y="308"/>
                  </a:lnTo>
                  <a:lnTo>
                    <a:pt x="943" y="318"/>
                  </a:lnTo>
                  <a:lnTo>
                    <a:pt x="947" y="327"/>
                  </a:lnTo>
                  <a:lnTo>
                    <a:pt x="950" y="338"/>
                  </a:lnTo>
                  <a:lnTo>
                    <a:pt x="952" y="349"/>
                  </a:lnTo>
                  <a:lnTo>
                    <a:pt x="953" y="360"/>
                  </a:lnTo>
                  <a:lnTo>
                    <a:pt x="953" y="371"/>
                  </a:lnTo>
                  <a:lnTo>
                    <a:pt x="952" y="381"/>
                  </a:lnTo>
                  <a:lnTo>
                    <a:pt x="950" y="393"/>
                  </a:lnTo>
                  <a:lnTo>
                    <a:pt x="939" y="402"/>
                  </a:lnTo>
                  <a:lnTo>
                    <a:pt x="932" y="409"/>
                  </a:lnTo>
                  <a:lnTo>
                    <a:pt x="928" y="417"/>
                  </a:lnTo>
                  <a:lnTo>
                    <a:pt x="926" y="425"/>
                  </a:lnTo>
                  <a:lnTo>
                    <a:pt x="926" y="432"/>
                  </a:lnTo>
                  <a:lnTo>
                    <a:pt x="927" y="441"/>
                  </a:lnTo>
                  <a:lnTo>
                    <a:pt x="930" y="450"/>
                  </a:lnTo>
                  <a:lnTo>
                    <a:pt x="933" y="462"/>
                  </a:lnTo>
                  <a:lnTo>
                    <a:pt x="938" y="497"/>
                  </a:lnTo>
                  <a:lnTo>
                    <a:pt x="942" y="531"/>
                  </a:lnTo>
                  <a:lnTo>
                    <a:pt x="944" y="539"/>
                  </a:lnTo>
                  <a:lnTo>
                    <a:pt x="947" y="546"/>
                  </a:lnTo>
                  <a:lnTo>
                    <a:pt x="952" y="552"/>
                  </a:lnTo>
                  <a:lnTo>
                    <a:pt x="956" y="556"/>
                  </a:lnTo>
                  <a:lnTo>
                    <a:pt x="963" y="560"/>
                  </a:lnTo>
                  <a:lnTo>
                    <a:pt x="971" y="562"/>
                  </a:lnTo>
                  <a:lnTo>
                    <a:pt x="980" y="562"/>
                  </a:lnTo>
                  <a:lnTo>
                    <a:pt x="992" y="561"/>
                  </a:lnTo>
                  <a:lnTo>
                    <a:pt x="1002" y="558"/>
                  </a:lnTo>
                  <a:lnTo>
                    <a:pt x="1012" y="558"/>
                  </a:lnTo>
                  <a:lnTo>
                    <a:pt x="1022" y="558"/>
                  </a:lnTo>
                  <a:lnTo>
                    <a:pt x="1031" y="561"/>
                  </a:lnTo>
                  <a:lnTo>
                    <a:pt x="1039" y="564"/>
                  </a:lnTo>
                  <a:lnTo>
                    <a:pt x="1047" y="568"/>
                  </a:lnTo>
                  <a:lnTo>
                    <a:pt x="1054" y="573"/>
                  </a:lnTo>
                  <a:lnTo>
                    <a:pt x="1062" y="578"/>
                  </a:lnTo>
                  <a:lnTo>
                    <a:pt x="1068" y="584"/>
                  </a:lnTo>
                  <a:lnTo>
                    <a:pt x="1075" y="591"/>
                  </a:lnTo>
                  <a:lnTo>
                    <a:pt x="1080" y="598"/>
                  </a:lnTo>
                  <a:lnTo>
                    <a:pt x="1086" y="606"/>
                  </a:lnTo>
                  <a:lnTo>
                    <a:pt x="1095" y="623"/>
                  </a:lnTo>
                  <a:lnTo>
                    <a:pt x="1104" y="641"/>
                  </a:lnTo>
                  <a:lnTo>
                    <a:pt x="1104" y="641"/>
                  </a:lnTo>
                  <a:lnTo>
                    <a:pt x="1092" y="665"/>
                  </a:lnTo>
                  <a:lnTo>
                    <a:pt x="1080" y="691"/>
                  </a:lnTo>
                  <a:lnTo>
                    <a:pt x="1074" y="703"/>
                  </a:lnTo>
                  <a:lnTo>
                    <a:pt x="1066" y="715"/>
                  </a:lnTo>
                  <a:lnTo>
                    <a:pt x="1056" y="725"/>
                  </a:lnTo>
                  <a:lnTo>
                    <a:pt x="1046" y="735"/>
                  </a:lnTo>
                  <a:lnTo>
                    <a:pt x="1033" y="743"/>
                  </a:lnTo>
                  <a:lnTo>
                    <a:pt x="1018" y="753"/>
                  </a:lnTo>
                  <a:lnTo>
                    <a:pt x="1011" y="757"/>
                  </a:lnTo>
                  <a:lnTo>
                    <a:pt x="1005" y="764"/>
                  </a:lnTo>
                  <a:lnTo>
                    <a:pt x="1000" y="770"/>
                  </a:lnTo>
                  <a:lnTo>
                    <a:pt x="997" y="777"/>
                  </a:lnTo>
                  <a:lnTo>
                    <a:pt x="992" y="794"/>
                  </a:lnTo>
                  <a:lnTo>
                    <a:pt x="986" y="804"/>
                  </a:lnTo>
                  <a:lnTo>
                    <a:pt x="983" y="807"/>
                  </a:lnTo>
                  <a:lnTo>
                    <a:pt x="981" y="808"/>
                  </a:lnTo>
                  <a:lnTo>
                    <a:pt x="978" y="809"/>
                  </a:lnTo>
                  <a:lnTo>
                    <a:pt x="974" y="809"/>
                  </a:lnTo>
                  <a:lnTo>
                    <a:pt x="967" y="808"/>
                  </a:lnTo>
                  <a:lnTo>
                    <a:pt x="957" y="805"/>
                  </a:lnTo>
                  <a:lnTo>
                    <a:pt x="945" y="803"/>
                  </a:lnTo>
                  <a:lnTo>
                    <a:pt x="929" y="800"/>
                  </a:lnTo>
                  <a:lnTo>
                    <a:pt x="914" y="811"/>
                  </a:lnTo>
                  <a:lnTo>
                    <a:pt x="898" y="819"/>
                  </a:lnTo>
                  <a:lnTo>
                    <a:pt x="883" y="826"/>
                  </a:lnTo>
                  <a:lnTo>
                    <a:pt x="866" y="833"/>
                  </a:lnTo>
                  <a:lnTo>
                    <a:pt x="851" y="839"/>
                  </a:lnTo>
                  <a:lnTo>
                    <a:pt x="836" y="847"/>
                  </a:lnTo>
                  <a:lnTo>
                    <a:pt x="829" y="851"/>
                  </a:lnTo>
                  <a:lnTo>
                    <a:pt x="821" y="855"/>
                  </a:lnTo>
                  <a:lnTo>
                    <a:pt x="814" y="861"/>
                  </a:lnTo>
                  <a:lnTo>
                    <a:pt x="807" y="866"/>
                  </a:lnTo>
                  <a:lnTo>
                    <a:pt x="789" y="886"/>
                  </a:lnTo>
                  <a:lnTo>
                    <a:pt x="768" y="907"/>
                  </a:lnTo>
                  <a:lnTo>
                    <a:pt x="757" y="918"/>
                  </a:lnTo>
                  <a:lnTo>
                    <a:pt x="747" y="928"/>
                  </a:lnTo>
                  <a:lnTo>
                    <a:pt x="741" y="931"/>
                  </a:lnTo>
                  <a:lnTo>
                    <a:pt x="735" y="934"/>
                  </a:lnTo>
                  <a:lnTo>
                    <a:pt x="729" y="938"/>
                  </a:lnTo>
                  <a:lnTo>
                    <a:pt x="724" y="940"/>
                  </a:lnTo>
                  <a:lnTo>
                    <a:pt x="704" y="944"/>
                  </a:lnTo>
                  <a:lnTo>
                    <a:pt x="683" y="946"/>
                  </a:lnTo>
                  <a:lnTo>
                    <a:pt x="661" y="947"/>
                  </a:lnTo>
                  <a:lnTo>
                    <a:pt x="639" y="947"/>
                  </a:lnTo>
                  <a:lnTo>
                    <a:pt x="616" y="945"/>
                  </a:lnTo>
                  <a:lnTo>
                    <a:pt x="593" y="943"/>
                  </a:lnTo>
                  <a:lnTo>
                    <a:pt x="570" y="940"/>
                  </a:lnTo>
                  <a:lnTo>
                    <a:pt x="546" y="938"/>
                  </a:lnTo>
                  <a:lnTo>
                    <a:pt x="546" y="938"/>
                  </a:lnTo>
                  <a:lnTo>
                    <a:pt x="538" y="922"/>
                  </a:lnTo>
                  <a:lnTo>
                    <a:pt x="529" y="904"/>
                  </a:lnTo>
                  <a:lnTo>
                    <a:pt x="522" y="895"/>
                  </a:lnTo>
                  <a:lnTo>
                    <a:pt x="517" y="888"/>
                  </a:lnTo>
                  <a:lnTo>
                    <a:pt x="510" y="882"/>
                  </a:lnTo>
                  <a:lnTo>
                    <a:pt x="504" y="878"/>
                  </a:lnTo>
                  <a:lnTo>
                    <a:pt x="494" y="875"/>
                  </a:lnTo>
                  <a:lnTo>
                    <a:pt x="484" y="874"/>
                  </a:lnTo>
                  <a:lnTo>
                    <a:pt x="475" y="873"/>
                  </a:lnTo>
                  <a:lnTo>
                    <a:pt x="465" y="872"/>
                  </a:lnTo>
                  <a:lnTo>
                    <a:pt x="455" y="872"/>
                  </a:lnTo>
                  <a:lnTo>
                    <a:pt x="446" y="871"/>
                  </a:lnTo>
                  <a:lnTo>
                    <a:pt x="436" y="870"/>
                  </a:lnTo>
                  <a:lnTo>
                    <a:pt x="427" y="867"/>
                  </a:lnTo>
                  <a:lnTo>
                    <a:pt x="415" y="850"/>
                  </a:lnTo>
                  <a:lnTo>
                    <a:pt x="390" y="811"/>
                  </a:lnTo>
                  <a:lnTo>
                    <a:pt x="366" y="771"/>
                  </a:lnTo>
                  <a:lnTo>
                    <a:pt x="351" y="746"/>
                  </a:lnTo>
                  <a:lnTo>
                    <a:pt x="344" y="739"/>
                  </a:lnTo>
                  <a:lnTo>
                    <a:pt x="339" y="733"/>
                  </a:lnTo>
                  <a:lnTo>
                    <a:pt x="333" y="729"/>
                  </a:lnTo>
                  <a:lnTo>
                    <a:pt x="327" y="727"/>
                  </a:lnTo>
                  <a:lnTo>
                    <a:pt x="315" y="722"/>
                  </a:lnTo>
                  <a:lnTo>
                    <a:pt x="300" y="714"/>
                  </a:lnTo>
                  <a:lnTo>
                    <a:pt x="292" y="709"/>
                  </a:lnTo>
                  <a:lnTo>
                    <a:pt x="286" y="702"/>
                  </a:lnTo>
                  <a:lnTo>
                    <a:pt x="280" y="696"/>
                  </a:lnTo>
                  <a:lnTo>
                    <a:pt x="275" y="689"/>
                  </a:lnTo>
                  <a:lnTo>
                    <a:pt x="266" y="675"/>
                  </a:lnTo>
                  <a:lnTo>
                    <a:pt x="259" y="660"/>
                  </a:lnTo>
                  <a:lnTo>
                    <a:pt x="256" y="652"/>
                  </a:lnTo>
                  <a:lnTo>
                    <a:pt x="251" y="646"/>
                  </a:lnTo>
                  <a:lnTo>
                    <a:pt x="247" y="638"/>
                  </a:lnTo>
                  <a:lnTo>
                    <a:pt x="242" y="633"/>
                  </a:lnTo>
                  <a:lnTo>
                    <a:pt x="236" y="627"/>
                  </a:lnTo>
                  <a:lnTo>
                    <a:pt x="229" y="621"/>
                  </a:lnTo>
                  <a:lnTo>
                    <a:pt x="221" y="617"/>
                  </a:lnTo>
                  <a:lnTo>
                    <a:pt x="211" y="614"/>
                  </a:lnTo>
                  <a:lnTo>
                    <a:pt x="202" y="609"/>
                  </a:lnTo>
                  <a:lnTo>
                    <a:pt x="190" y="604"/>
                  </a:lnTo>
                  <a:lnTo>
                    <a:pt x="179" y="598"/>
                  </a:lnTo>
                  <a:lnTo>
                    <a:pt x="168" y="591"/>
                  </a:lnTo>
                  <a:lnTo>
                    <a:pt x="158" y="583"/>
                  </a:lnTo>
                  <a:lnTo>
                    <a:pt x="149" y="575"/>
                  </a:lnTo>
                  <a:lnTo>
                    <a:pt x="141" y="566"/>
                  </a:lnTo>
                  <a:lnTo>
                    <a:pt x="136" y="556"/>
                  </a:lnTo>
                  <a:lnTo>
                    <a:pt x="131" y="550"/>
                  </a:lnTo>
                  <a:lnTo>
                    <a:pt x="127" y="547"/>
                  </a:lnTo>
                  <a:lnTo>
                    <a:pt x="124" y="546"/>
                  </a:lnTo>
                  <a:lnTo>
                    <a:pt x="120" y="546"/>
                  </a:lnTo>
                  <a:lnTo>
                    <a:pt x="114" y="548"/>
                  </a:lnTo>
                  <a:lnTo>
                    <a:pt x="110" y="552"/>
                  </a:lnTo>
                  <a:lnTo>
                    <a:pt x="106" y="556"/>
                  </a:lnTo>
                  <a:lnTo>
                    <a:pt x="101" y="562"/>
                  </a:lnTo>
                  <a:lnTo>
                    <a:pt x="93" y="573"/>
                  </a:lnTo>
                  <a:lnTo>
                    <a:pt x="84" y="582"/>
                  </a:lnTo>
                  <a:lnTo>
                    <a:pt x="80" y="585"/>
                  </a:lnTo>
                  <a:lnTo>
                    <a:pt x="75" y="588"/>
                  </a:lnTo>
                  <a:lnTo>
                    <a:pt x="72" y="588"/>
                  </a:lnTo>
                  <a:lnTo>
                    <a:pt x="68" y="585"/>
                  </a:lnTo>
                  <a:lnTo>
                    <a:pt x="62" y="581"/>
                  </a:lnTo>
                  <a:lnTo>
                    <a:pt x="56" y="579"/>
                  </a:lnTo>
                  <a:lnTo>
                    <a:pt x="50" y="578"/>
                  </a:lnTo>
                  <a:lnTo>
                    <a:pt x="45" y="578"/>
                  </a:lnTo>
                  <a:lnTo>
                    <a:pt x="33" y="581"/>
                  </a:lnTo>
                  <a:lnTo>
                    <a:pt x="19" y="583"/>
                  </a:lnTo>
                  <a:lnTo>
                    <a:pt x="19" y="583"/>
                  </a:lnTo>
                  <a:lnTo>
                    <a:pt x="18" y="577"/>
                  </a:lnTo>
                  <a:lnTo>
                    <a:pt x="17" y="573"/>
                  </a:lnTo>
                  <a:lnTo>
                    <a:pt x="16" y="568"/>
                  </a:lnTo>
                  <a:lnTo>
                    <a:pt x="14" y="564"/>
                  </a:lnTo>
                  <a:lnTo>
                    <a:pt x="9" y="556"/>
                  </a:lnTo>
                  <a:lnTo>
                    <a:pt x="5" y="550"/>
                  </a:lnTo>
                  <a:lnTo>
                    <a:pt x="2" y="543"/>
                  </a:lnTo>
                  <a:lnTo>
                    <a:pt x="0" y="536"/>
                  </a:lnTo>
                  <a:lnTo>
                    <a:pt x="0" y="531"/>
                  </a:lnTo>
                  <a:lnTo>
                    <a:pt x="1" y="527"/>
                  </a:lnTo>
                  <a:lnTo>
                    <a:pt x="3" y="522"/>
                  </a:lnTo>
                  <a:lnTo>
                    <a:pt x="5" y="516"/>
                  </a:lnTo>
                  <a:lnTo>
                    <a:pt x="9" y="511"/>
                  </a:lnTo>
                  <a:lnTo>
                    <a:pt x="14" y="507"/>
                  </a:lnTo>
                  <a:lnTo>
                    <a:pt x="20" y="502"/>
                  </a:lnTo>
                  <a:lnTo>
                    <a:pt x="28" y="498"/>
                  </a:lnTo>
                  <a:lnTo>
                    <a:pt x="44" y="488"/>
                  </a:lnTo>
                  <a:lnTo>
                    <a:pt x="62" y="480"/>
                  </a:lnTo>
                  <a:lnTo>
                    <a:pt x="79" y="470"/>
                  </a:lnTo>
                  <a:lnTo>
                    <a:pt x="93" y="461"/>
                  </a:lnTo>
                  <a:lnTo>
                    <a:pt x="98" y="456"/>
                  </a:lnTo>
                  <a:lnTo>
                    <a:pt x="102" y="452"/>
                  </a:lnTo>
                  <a:lnTo>
                    <a:pt x="104" y="446"/>
                  </a:lnTo>
                  <a:lnTo>
                    <a:pt x="104" y="442"/>
                  </a:lnTo>
                  <a:lnTo>
                    <a:pt x="101" y="428"/>
                  </a:lnTo>
                  <a:lnTo>
                    <a:pt x="96" y="413"/>
                  </a:lnTo>
                  <a:lnTo>
                    <a:pt x="90" y="399"/>
                  </a:lnTo>
                  <a:lnTo>
                    <a:pt x="86" y="385"/>
                  </a:lnTo>
                  <a:lnTo>
                    <a:pt x="83" y="371"/>
                  </a:lnTo>
                  <a:lnTo>
                    <a:pt x="82" y="358"/>
                  </a:lnTo>
                  <a:lnTo>
                    <a:pt x="82" y="344"/>
                  </a:lnTo>
                  <a:lnTo>
                    <a:pt x="82" y="330"/>
                  </a:lnTo>
                  <a:lnTo>
                    <a:pt x="82" y="330"/>
                  </a:lnTo>
                  <a:lnTo>
                    <a:pt x="93" y="330"/>
                  </a:lnTo>
                  <a:lnTo>
                    <a:pt x="104" y="327"/>
                  </a:lnTo>
                  <a:lnTo>
                    <a:pt x="116" y="326"/>
                  </a:lnTo>
                  <a:lnTo>
                    <a:pt x="128" y="322"/>
                  </a:lnTo>
                  <a:lnTo>
                    <a:pt x="134" y="320"/>
                  </a:lnTo>
                  <a:lnTo>
                    <a:pt x="139" y="318"/>
                  </a:lnTo>
                  <a:lnTo>
                    <a:pt x="143" y="314"/>
                  </a:lnTo>
                  <a:lnTo>
                    <a:pt x="147" y="310"/>
                  </a:lnTo>
                  <a:lnTo>
                    <a:pt x="150" y="306"/>
                  </a:lnTo>
                  <a:lnTo>
                    <a:pt x="153" y="301"/>
                  </a:lnTo>
                  <a:lnTo>
                    <a:pt x="154" y="296"/>
                  </a:lnTo>
                  <a:lnTo>
                    <a:pt x="154" y="290"/>
                  </a:lnTo>
                  <a:lnTo>
                    <a:pt x="152" y="278"/>
                  </a:lnTo>
                  <a:lnTo>
                    <a:pt x="148" y="266"/>
                  </a:lnTo>
                  <a:lnTo>
                    <a:pt x="147" y="259"/>
                  </a:lnTo>
                  <a:lnTo>
                    <a:pt x="147" y="254"/>
                  </a:lnTo>
                  <a:lnTo>
                    <a:pt x="148" y="252"/>
                  </a:lnTo>
                  <a:lnTo>
                    <a:pt x="149" y="249"/>
                  </a:lnTo>
                  <a:lnTo>
                    <a:pt x="151" y="247"/>
                  </a:lnTo>
                  <a:lnTo>
                    <a:pt x="153" y="245"/>
                  </a:lnTo>
                  <a:lnTo>
                    <a:pt x="158" y="242"/>
                  </a:lnTo>
                  <a:lnTo>
                    <a:pt x="163" y="238"/>
                  </a:lnTo>
                  <a:lnTo>
                    <a:pt x="166" y="233"/>
                  </a:lnTo>
                  <a:lnTo>
                    <a:pt x="169" y="229"/>
                  </a:lnTo>
                  <a:lnTo>
                    <a:pt x="172" y="218"/>
                  </a:lnTo>
                  <a:lnTo>
                    <a:pt x="176" y="209"/>
                  </a:lnTo>
                  <a:lnTo>
                    <a:pt x="178" y="204"/>
                  </a:lnTo>
                  <a:lnTo>
                    <a:pt x="180" y="199"/>
                  </a:lnTo>
                  <a:lnTo>
                    <a:pt x="182" y="195"/>
                  </a:lnTo>
                  <a:lnTo>
                    <a:pt x="185" y="191"/>
                  </a:lnTo>
                  <a:lnTo>
                    <a:pt x="190" y="188"/>
                  </a:lnTo>
                  <a:lnTo>
                    <a:pt x="195" y="186"/>
                  </a:lnTo>
                  <a:lnTo>
                    <a:pt x="202" y="184"/>
                  </a:lnTo>
                  <a:lnTo>
                    <a:pt x="209" y="183"/>
                  </a:lnTo>
                  <a:lnTo>
                    <a:pt x="238" y="184"/>
                  </a:lnTo>
                  <a:lnTo>
                    <a:pt x="266" y="186"/>
                  </a:lnTo>
                  <a:lnTo>
                    <a:pt x="280" y="187"/>
                  </a:lnTo>
                  <a:lnTo>
                    <a:pt x="294" y="186"/>
                  </a:lnTo>
                  <a:lnTo>
                    <a:pt x="308" y="184"/>
                  </a:lnTo>
                  <a:lnTo>
                    <a:pt x="324" y="179"/>
                  </a:lnTo>
                  <a:lnTo>
                    <a:pt x="332" y="173"/>
                  </a:lnTo>
                  <a:lnTo>
                    <a:pt x="339" y="166"/>
                  </a:lnTo>
                  <a:lnTo>
                    <a:pt x="343" y="160"/>
                  </a:lnTo>
                  <a:lnTo>
                    <a:pt x="345" y="152"/>
                  </a:lnTo>
                  <a:lnTo>
                    <a:pt x="347" y="145"/>
                  </a:lnTo>
                  <a:lnTo>
                    <a:pt x="347" y="136"/>
                  </a:lnTo>
                  <a:lnTo>
                    <a:pt x="346" y="129"/>
                  </a:lnTo>
                  <a:lnTo>
                    <a:pt x="346" y="120"/>
                  </a:lnTo>
                  <a:lnTo>
                    <a:pt x="345" y="111"/>
                  </a:lnTo>
                  <a:lnTo>
                    <a:pt x="344" y="104"/>
                  </a:lnTo>
                  <a:lnTo>
                    <a:pt x="344" y="95"/>
                  </a:lnTo>
                  <a:lnTo>
                    <a:pt x="345" y="88"/>
                  </a:lnTo>
                  <a:lnTo>
                    <a:pt x="347" y="81"/>
                  </a:lnTo>
                  <a:lnTo>
                    <a:pt x="351" y="74"/>
                  </a:lnTo>
                  <a:lnTo>
                    <a:pt x="356" y="68"/>
                  </a:lnTo>
                  <a:lnTo>
                    <a:pt x="365" y="63"/>
                  </a:lnTo>
                  <a:lnTo>
                    <a:pt x="370" y="60"/>
                  </a:lnTo>
                  <a:lnTo>
                    <a:pt x="375" y="58"/>
                  </a:lnTo>
                  <a:lnTo>
                    <a:pt x="382" y="56"/>
                  </a:lnTo>
                  <a:lnTo>
                    <a:pt x="387" y="56"/>
                  </a:lnTo>
                  <a:lnTo>
                    <a:pt x="401" y="56"/>
                  </a:lnTo>
                  <a:lnTo>
                    <a:pt x="415" y="57"/>
                  </a:lnTo>
                  <a:lnTo>
                    <a:pt x="429" y="60"/>
                  </a:lnTo>
                  <a:lnTo>
                    <a:pt x="443" y="61"/>
                  </a:lnTo>
                  <a:lnTo>
                    <a:pt x="456" y="61"/>
                  </a:lnTo>
                  <a:lnTo>
                    <a:pt x="469" y="60"/>
                  </a:lnTo>
                  <a:lnTo>
                    <a:pt x="478" y="56"/>
                  </a:lnTo>
                  <a:lnTo>
                    <a:pt x="487" y="53"/>
                  </a:lnTo>
                  <a:lnTo>
                    <a:pt x="495" y="49"/>
                  </a:lnTo>
                  <a:lnTo>
                    <a:pt x="503" y="44"/>
                  </a:lnTo>
                  <a:lnTo>
                    <a:pt x="517" y="35"/>
                  </a:lnTo>
                  <a:lnTo>
                    <a:pt x="531" y="24"/>
                  </a:lnTo>
                  <a:lnTo>
                    <a:pt x="537" y="20"/>
                  </a:lnTo>
                  <a:lnTo>
                    <a:pt x="545" y="15"/>
                  </a:lnTo>
                  <a:lnTo>
                    <a:pt x="552" y="12"/>
                  </a:lnTo>
                  <a:lnTo>
                    <a:pt x="560" y="10"/>
                  </a:lnTo>
                  <a:lnTo>
                    <a:pt x="568" y="8"/>
                  </a:lnTo>
                  <a:lnTo>
                    <a:pt x="576" y="8"/>
                  </a:lnTo>
                  <a:lnTo>
                    <a:pt x="586" y="9"/>
                  </a:lnTo>
                  <a:lnTo>
                    <a:pt x="596" y="11"/>
                  </a:lnTo>
                  <a:lnTo>
                    <a:pt x="613" y="16"/>
                  </a:lnTo>
                  <a:lnTo>
                    <a:pt x="630" y="21"/>
                  </a:lnTo>
                  <a:lnTo>
                    <a:pt x="647" y="25"/>
                  </a:lnTo>
                  <a:lnTo>
                    <a:pt x="665" y="27"/>
                  </a:lnTo>
                  <a:lnTo>
                    <a:pt x="678" y="27"/>
                  </a:lnTo>
                  <a:lnTo>
                    <a:pt x="688" y="26"/>
                  </a:lnTo>
                  <a:lnTo>
                    <a:pt x="699" y="23"/>
                  </a:lnTo>
                  <a:lnTo>
                    <a:pt x="709" y="20"/>
                  </a:lnTo>
                  <a:lnTo>
                    <a:pt x="727" y="12"/>
                  </a:lnTo>
                  <a:lnTo>
                    <a:pt x="750" y="6"/>
                  </a:lnTo>
                  <a:lnTo>
                    <a:pt x="750" y="6"/>
                  </a:lnTo>
                  <a:close/>
                </a:path>
              </a:pathLst>
            </a:custGeom>
            <a:solidFill>
              <a:schemeClr val="accent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i="1" sz="1200">
                <a:solidFill>
                  <a:srgbClr val="595959"/>
                </a:solidFill>
                <a:latin typeface="Arial"/>
                <a:ea typeface="Arial"/>
                <a:cs typeface="Arial"/>
                <a:sym typeface="Arial"/>
              </a:endParaRPr>
            </a:p>
          </p:txBody>
        </p:sp>
        <p:sp>
          <p:nvSpPr>
            <p:cNvPr id="792" name="Google Shape;792;p37"/>
            <p:cNvSpPr/>
            <p:nvPr/>
          </p:nvSpPr>
          <p:spPr>
            <a:xfrm>
              <a:off x="5662613" y="5064125"/>
              <a:ext cx="438150" cy="376238"/>
            </a:xfrm>
            <a:custGeom>
              <a:rect b="b" l="l" r="r" t="t"/>
              <a:pathLst>
                <a:path extrusionOk="0" h="947" w="1104">
                  <a:moveTo>
                    <a:pt x="750" y="6"/>
                  </a:moveTo>
                  <a:lnTo>
                    <a:pt x="766" y="3"/>
                  </a:lnTo>
                  <a:lnTo>
                    <a:pt x="781" y="1"/>
                  </a:lnTo>
                  <a:lnTo>
                    <a:pt x="789" y="0"/>
                  </a:lnTo>
                  <a:lnTo>
                    <a:pt x="796" y="0"/>
                  </a:lnTo>
                  <a:lnTo>
                    <a:pt x="804" y="0"/>
                  </a:lnTo>
                  <a:lnTo>
                    <a:pt x="811" y="2"/>
                  </a:lnTo>
                  <a:lnTo>
                    <a:pt x="816" y="4"/>
                  </a:lnTo>
                  <a:lnTo>
                    <a:pt x="821" y="8"/>
                  </a:lnTo>
                  <a:lnTo>
                    <a:pt x="824" y="12"/>
                  </a:lnTo>
                  <a:lnTo>
                    <a:pt x="829" y="16"/>
                  </a:lnTo>
                  <a:lnTo>
                    <a:pt x="835" y="26"/>
                  </a:lnTo>
                  <a:lnTo>
                    <a:pt x="840" y="36"/>
                  </a:lnTo>
                  <a:lnTo>
                    <a:pt x="843" y="42"/>
                  </a:lnTo>
                  <a:lnTo>
                    <a:pt x="848" y="49"/>
                  </a:lnTo>
                  <a:lnTo>
                    <a:pt x="856" y="55"/>
                  </a:lnTo>
                  <a:lnTo>
                    <a:pt x="863" y="61"/>
                  </a:lnTo>
                  <a:lnTo>
                    <a:pt x="872" y="66"/>
                  </a:lnTo>
                  <a:lnTo>
                    <a:pt x="879" y="71"/>
                  </a:lnTo>
                  <a:lnTo>
                    <a:pt x="888" y="75"/>
                  </a:lnTo>
                  <a:lnTo>
                    <a:pt x="895" y="77"/>
                  </a:lnTo>
                  <a:lnTo>
                    <a:pt x="914" y="79"/>
                  </a:lnTo>
                  <a:lnTo>
                    <a:pt x="933" y="80"/>
                  </a:lnTo>
                  <a:lnTo>
                    <a:pt x="943" y="81"/>
                  </a:lnTo>
                  <a:lnTo>
                    <a:pt x="953" y="83"/>
                  </a:lnTo>
                  <a:lnTo>
                    <a:pt x="961" y="87"/>
                  </a:lnTo>
                  <a:lnTo>
                    <a:pt x="969" y="92"/>
                  </a:lnTo>
                  <a:lnTo>
                    <a:pt x="969" y="92"/>
                  </a:lnTo>
                  <a:lnTo>
                    <a:pt x="961" y="116"/>
                  </a:lnTo>
                  <a:lnTo>
                    <a:pt x="967" y="121"/>
                  </a:lnTo>
                  <a:lnTo>
                    <a:pt x="972" y="126"/>
                  </a:lnTo>
                  <a:lnTo>
                    <a:pt x="977" y="132"/>
                  </a:lnTo>
                  <a:lnTo>
                    <a:pt x="980" y="138"/>
                  </a:lnTo>
                  <a:lnTo>
                    <a:pt x="983" y="145"/>
                  </a:lnTo>
                  <a:lnTo>
                    <a:pt x="984" y="151"/>
                  </a:lnTo>
                  <a:lnTo>
                    <a:pt x="983" y="159"/>
                  </a:lnTo>
                  <a:lnTo>
                    <a:pt x="981" y="166"/>
                  </a:lnTo>
                  <a:lnTo>
                    <a:pt x="978" y="173"/>
                  </a:lnTo>
                  <a:lnTo>
                    <a:pt x="973" y="178"/>
                  </a:lnTo>
                  <a:lnTo>
                    <a:pt x="968" y="182"/>
                  </a:lnTo>
                  <a:lnTo>
                    <a:pt x="963" y="186"/>
                  </a:lnTo>
                  <a:lnTo>
                    <a:pt x="957" y="190"/>
                  </a:lnTo>
                  <a:lnTo>
                    <a:pt x="953" y="195"/>
                  </a:lnTo>
                  <a:lnTo>
                    <a:pt x="949" y="200"/>
                  </a:lnTo>
                  <a:lnTo>
                    <a:pt x="946" y="207"/>
                  </a:lnTo>
                  <a:lnTo>
                    <a:pt x="946" y="213"/>
                  </a:lnTo>
                  <a:lnTo>
                    <a:pt x="946" y="217"/>
                  </a:lnTo>
                  <a:lnTo>
                    <a:pt x="949" y="222"/>
                  </a:lnTo>
                  <a:lnTo>
                    <a:pt x="950" y="226"/>
                  </a:lnTo>
                  <a:lnTo>
                    <a:pt x="952" y="231"/>
                  </a:lnTo>
                  <a:lnTo>
                    <a:pt x="953" y="236"/>
                  </a:lnTo>
                  <a:lnTo>
                    <a:pt x="953" y="242"/>
                  </a:lnTo>
                  <a:lnTo>
                    <a:pt x="952" y="247"/>
                  </a:lnTo>
                  <a:lnTo>
                    <a:pt x="945" y="261"/>
                  </a:lnTo>
                  <a:lnTo>
                    <a:pt x="938" y="277"/>
                  </a:lnTo>
                  <a:lnTo>
                    <a:pt x="936" y="285"/>
                  </a:lnTo>
                  <a:lnTo>
                    <a:pt x="934" y="293"/>
                  </a:lnTo>
                  <a:lnTo>
                    <a:pt x="933" y="297"/>
                  </a:lnTo>
                  <a:lnTo>
                    <a:pt x="934" y="300"/>
                  </a:lnTo>
                  <a:lnTo>
                    <a:pt x="936" y="304"/>
                  </a:lnTo>
                  <a:lnTo>
                    <a:pt x="937" y="308"/>
                  </a:lnTo>
                  <a:lnTo>
                    <a:pt x="943" y="318"/>
                  </a:lnTo>
                  <a:lnTo>
                    <a:pt x="947" y="327"/>
                  </a:lnTo>
                  <a:lnTo>
                    <a:pt x="950" y="338"/>
                  </a:lnTo>
                  <a:lnTo>
                    <a:pt x="952" y="349"/>
                  </a:lnTo>
                  <a:lnTo>
                    <a:pt x="953" y="360"/>
                  </a:lnTo>
                  <a:lnTo>
                    <a:pt x="953" y="371"/>
                  </a:lnTo>
                  <a:lnTo>
                    <a:pt x="952" y="381"/>
                  </a:lnTo>
                  <a:lnTo>
                    <a:pt x="950" y="393"/>
                  </a:lnTo>
                  <a:lnTo>
                    <a:pt x="939" y="402"/>
                  </a:lnTo>
                  <a:lnTo>
                    <a:pt x="932" y="409"/>
                  </a:lnTo>
                  <a:lnTo>
                    <a:pt x="928" y="417"/>
                  </a:lnTo>
                  <a:lnTo>
                    <a:pt x="926" y="425"/>
                  </a:lnTo>
                  <a:lnTo>
                    <a:pt x="926" y="432"/>
                  </a:lnTo>
                  <a:lnTo>
                    <a:pt x="927" y="441"/>
                  </a:lnTo>
                  <a:lnTo>
                    <a:pt x="930" y="450"/>
                  </a:lnTo>
                  <a:lnTo>
                    <a:pt x="933" y="462"/>
                  </a:lnTo>
                  <a:lnTo>
                    <a:pt x="938" y="497"/>
                  </a:lnTo>
                  <a:lnTo>
                    <a:pt x="942" y="531"/>
                  </a:lnTo>
                  <a:lnTo>
                    <a:pt x="944" y="539"/>
                  </a:lnTo>
                  <a:lnTo>
                    <a:pt x="947" y="546"/>
                  </a:lnTo>
                  <a:lnTo>
                    <a:pt x="952" y="552"/>
                  </a:lnTo>
                  <a:lnTo>
                    <a:pt x="956" y="556"/>
                  </a:lnTo>
                  <a:lnTo>
                    <a:pt x="963" y="560"/>
                  </a:lnTo>
                  <a:lnTo>
                    <a:pt x="971" y="562"/>
                  </a:lnTo>
                  <a:lnTo>
                    <a:pt x="980" y="562"/>
                  </a:lnTo>
                  <a:lnTo>
                    <a:pt x="992" y="561"/>
                  </a:lnTo>
                  <a:lnTo>
                    <a:pt x="1002" y="558"/>
                  </a:lnTo>
                  <a:lnTo>
                    <a:pt x="1012" y="558"/>
                  </a:lnTo>
                  <a:lnTo>
                    <a:pt x="1022" y="558"/>
                  </a:lnTo>
                  <a:lnTo>
                    <a:pt x="1031" y="561"/>
                  </a:lnTo>
                  <a:lnTo>
                    <a:pt x="1039" y="564"/>
                  </a:lnTo>
                  <a:lnTo>
                    <a:pt x="1047" y="568"/>
                  </a:lnTo>
                  <a:lnTo>
                    <a:pt x="1054" y="573"/>
                  </a:lnTo>
                  <a:lnTo>
                    <a:pt x="1062" y="578"/>
                  </a:lnTo>
                  <a:lnTo>
                    <a:pt x="1068" y="584"/>
                  </a:lnTo>
                  <a:lnTo>
                    <a:pt x="1075" y="591"/>
                  </a:lnTo>
                  <a:lnTo>
                    <a:pt x="1080" y="598"/>
                  </a:lnTo>
                  <a:lnTo>
                    <a:pt x="1086" y="606"/>
                  </a:lnTo>
                  <a:lnTo>
                    <a:pt x="1095" y="623"/>
                  </a:lnTo>
                  <a:lnTo>
                    <a:pt x="1104" y="641"/>
                  </a:lnTo>
                  <a:lnTo>
                    <a:pt x="1104" y="641"/>
                  </a:lnTo>
                  <a:lnTo>
                    <a:pt x="1092" y="665"/>
                  </a:lnTo>
                  <a:lnTo>
                    <a:pt x="1080" y="691"/>
                  </a:lnTo>
                  <a:lnTo>
                    <a:pt x="1074" y="703"/>
                  </a:lnTo>
                  <a:lnTo>
                    <a:pt x="1066" y="715"/>
                  </a:lnTo>
                  <a:lnTo>
                    <a:pt x="1056" y="725"/>
                  </a:lnTo>
                  <a:lnTo>
                    <a:pt x="1046" y="735"/>
                  </a:lnTo>
                  <a:lnTo>
                    <a:pt x="1033" y="743"/>
                  </a:lnTo>
                  <a:lnTo>
                    <a:pt x="1018" y="753"/>
                  </a:lnTo>
                  <a:lnTo>
                    <a:pt x="1011" y="757"/>
                  </a:lnTo>
                  <a:lnTo>
                    <a:pt x="1005" y="764"/>
                  </a:lnTo>
                  <a:lnTo>
                    <a:pt x="1000" y="770"/>
                  </a:lnTo>
                  <a:lnTo>
                    <a:pt x="997" y="777"/>
                  </a:lnTo>
                  <a:lnTo>
                    <a:pt x="992" y="794"/>
                  </a:lnTo>
                  <a:lnTo>
                    <a:pt x="986" y="804"/>
                  </a:lnTo>
                  <a:lnTo>
                    <a:pt x="983" y="807"/>
                  </a:lnTo>
                  <a:lnTo>
                    <a:pt x="981" y="808"/>
                  </a:lnTo>
                  <a:lnTo>
                    <a:pt x="978" y="809"/>
                  </a:lnTo>
                  <a:lnTo>
                    <a:pt x="974" y="809"/>
                  </a:lnTo>
                  <a:lnTo>
                    <a:pt x="967" y="808"/>
                  </a:lnTo>
                  <a:lnTo>
                    <a:pt x="957" y="805"/>
                  </a:lnTo>
                  <a:lnTo>
                    <a:pt x="945" y="803"/>
                  </a:lnTo>
                  <a:lnTo>
                    <a:pt x="929" y="800"/>
                  </a:lnTo>
                  <a:lnTo>
                    <a:pt x="914" y="811"/>
                  </a:lnTo>
                  <a:lnTo>
                    <a:pt x="898" y="819"/>
                  </a:lnTo>
                  <a:lnTo>
                    <a:pt x="883" y="826"/>
                  </a:lnTo>
                  <a:lnTo>
                    <a:pt x="866" y="833"/>
                  </a:lnTo>
                  <a:lnTo>
                    <a:pt x="851" y="839"/>
                  </a:lnTo>
                  <a:lnTo>
                    <a:pt x="836" y="847"/>
                  </a:lnTo>
                  <a:lnTo>
                    <a:pt x="829" y="851"/>
                  </a:lnTo>
                  <a:lnTo>
                    <a:pt x="821" y="855"/>
                  </a:lnTo>
                  <a:lnTo>
                    <a:pt x="814" y="861"/>
                  </a:lnTo>
                  <a:lnTo>
                    <a:pt x="807" y="866"/>
                  </a:lnTo>
                  <a:lnTo>
                    <a:pt x="789" y="886"/>
                  </a:lnTo>
                  <a:lnTo>
                    <a:pt x="768" y="907"/>
                  </a:lnTo>
                  <a:lnTo>
                    <a:pt x="757" y="918"/>
                  </a:lnTo>
                  <a:lnTo>
                    <a:pt x="747" y="928"/>
                  </a:lnTo>
                  <a:lnTo>
                    <a:pt x="741" y="931"/>
                  </a:lnTo>
                  <a:lnTo>
                    <a:pt x="735" y="934"/>
                  </a:lnTo>
                  <a:lnTo>
                    <a:pt x="729" y="938"/>
                  </a:lnTo>
                  <a:lnTo>
                    <a:pt x="724" y="940"/>
                  </a:lnTo>
                  <a:lnTo>
                    <a:pt x="704" y="944"/>
                  </a:lnTo>
                  <a:lnTo>
                    <a:pt x="683" y="946"/>
                  </a:lnTo>
                  <a:lnTo>
                    <a:pt x="661" y="947"/>
                  </a:lnTo>
                  <a:lnTo>
                    <a:pt x="639" y="947"/>
                  </a:lnTo>
                  <a:lnTo>
                    <a:pt x="616" y="945"/>
                  </a:lnTo>
                  <a:lnTo>
                    <a:pt x="593" y="943"/>
                  </a:lnTo>
                  <a:lnTo>
                    <a:pt x="570" y="940"/>
                  </a:lnTo>
                  <a:lnTo>
                    <a:pt x="546" y="938"/>
                  </a:lnTo>
                  <a:lnTo>
                    <a:pt x="546" y="938"/>
                  </a:lnTo>
                  <a:lnTo>
                    <a:pt x="538" y="922"/>
                  </a:lnTo>
                  <a:lnTo>
                    <a:pt x="529" y="904"/>
                  </a:lnTo>
                  <a:lnTo>
                    <a:pt x="522" y="895"/>
                  </a:lnTo>
                  <a:lnTo>
                    <a:pt x="517" y="888"/>
                  </a:lnTo>
                  <a:lnTo>
                    <a:pt x="510" y="882"/>
                  </a:lnTo>
                  <a:lnTo>
                    <a:pt x="504" y="878"/>
                  </a:lnTo>
                  <a:lnTo>
                    <a:pt x="494" y="875"/>
                  </a:lnTo>
                  <a:lnTo>
                    <a:pt x="484" y="874"/>
                  </a:lnTo>
                  <a:lnTo>
                    <a:pt x="475" y="873"/>
                  </a:lnTo>
                  <a:lnTo>
                    <a:pt x="465" y="872"/>
                  </a:lnTo>
                  <a:lnTo>
                    <a:pt x="455" y="872"/>
                  </a:lnTo>
                  <a:lnTo>
                    <a:pt x="446" y="871"/>
                  </a:lnTo>
                  <a:lnTo>
                    <a:pt x="436" y="870"/>
                  </a:lnTo>
                  <a:lnTo>
                    <a:pt x="427" y="867"/>
                  </a:lnTo>
                  <a:lnTo>
                    <a:pt x="415" y="850"/>
                  </a:lnTo>
                  <a:lnTo>
                    <a:pt x="390" y="811"/>
                  </a:lnTo>
                  <a:lnTo>
                    <a:pt x="366" y="771"/>
                  </a:lnTo>
                  <a:lnTo>
                    <a:pt x="351" y="746"/>
                  </a:lnTo>
                  <a:lnTo>
                    <a:pt x="344" y="739"/>
                  </a:lnTo>
                  <a:lnTo>
                    <a:pt x="339" y="733"/>
                  </a:lnTo>
                  <a:lnTo>
                    <a:pt x="333" y="729"/>
                  </a:lnTo>
                  <a:lnTo>
                    <a:pt x="327" y="727"/>
                  </a:lnTo>
                  <a:lnTo>
                    <a:pt x="315" y="722"/>
                  </a:lnTo>
                  <a:lnTo>
                    <a:pt x="300" y="714"/>
                  </a:lnTo>
                  <a:lnTo>
                    <a:pt x="292" y="709"/>
                  </a:lnTo>
                  <a:lnTo>
                    <a:pt x="286" y="702"/>
                  </a:lnTo>
                  <a:lnTo>
                    <a:pt x="280" y="696"/>
                  </a:lnTo>
                  <a:lnTo>
                    <a:pt x="275" y="689"/>
                  </a:lnTo>
                  <a:lnTo>
                    <a:pt x="266" y="675"/>
                  </a:lnTo>
                  <a:lnTo>
                    <a:pt x="259" y="660"/>
                  </a:lnTo>
                  <a:lnTo>
                    <a:pt x="256" y="652"/>
                  </a:lnTo>
                  <a:lnTo>
                    <a:pt x="251" y="646"/>
                  </a:lnTo>
                  <a:lnTo>
                    <a:pt x="247" y="638"/>
                  </a:lnTo>
                  <a:lnTo>
                    <a:pt x="242" y="633"/>
                  </a:lnTo>
                  <a:lnTo>
                    <a:pt x="236" y="627"/>
                  </a:lnTo>
                  <a:lnTo>
                    <a:pt x="229" y="621"/>
                  </a:lnTo>
                  <a:lnTo>
                    <a:pt x="221" y="617"/>
                  </a:lnTo>
                  <a:lnTo>
                    <a:pt x="211" y="614"/>
                  </a:lnTo>
                  <a:lnTo>
                    <a:pt x="202" y="609"/>
                  </a:lnTo>
                  <a:lnTo>
                    <a:pt x="190" y="604"/>
                  </a:lnTo>
                  <a:lnTo>
                    <a:pt x="179" y="598"/>
                  </a:lnTo>
                  <a:lnTo>
                    <a:pt x="168" y="591"/>
                  </a:lnTo>
                  <a:lnTo>
                    <a:pt x="158" y="583"/>
                  </a:lnTo>
                  <a:lnTo>
                    <a:pt x="149" y="575"/>
                  </a:lnTo>
                  <a:lnTo>
                    <a:pt x="141" y="566"/>
                  </a:lnTo>
                  <a:lnTo>
                    <a:pt x="136" y="556"/>
                  </a:lnTo>
                  <a:lnTo>
                    <a:pt x="131" y="550"/>
                  </a:lnTo>
                  <a:lnTo>
                    <a:pt x="127" y="547"/>
                  </a:lnTo>
                  <a:lnTo>
                    <a:pt x="124" y="546"/>
                  </a:lnTo>
                  <a:lnTo>
                    <a:pt x="120" y="546"/>
                  </a:lnTo>
                  <a:lnTo>
                    <a:pt x="114" y="548"/>
                  </a:lnTo>
                  <a:lnTo>
                    <a:pt x="110" y="552"/>
                  </a:lnTo>
                  <a:lnTo>
                    <a:pt x="106" y="556"/>
                  </a:lnTo>
                  <a:lnTo>
                    <a:pt x="101" y="562"/>
                  </a:lnTo>
                  <a:lnTo>
                    <a:pt x="93" y="573"/>
                  </a:lnTo>
                  <a:lnTo>
                    <a:pt x="84" y="582"/>
                  </a:lnTo>
                  <a:lnTo>
                    <a:pt x="80" y="585"/>
                  </a:lnTo>
                  <a:lnTo>
                    <a:pt x="75" y="588"/>
                  </a:lnTo>
                  <a:lnTo>
                    <a:pt x="72" y="588"/>
                  </a:lnTo>
                  <a:lnTo>
                    <a:pt x="68" y="585"/>
                  </a:lnTo>
                  <a:lnTo>
                    <a:pt x="62" y="581"/>
                  </a:lnTo>
                  <a:lnTo>
                    <a:pt x="56" y="579"/>
                  </a:lnTo>
                  <a:lnTo>
                    <a:pt x="50" y="578"/>
                  </a:lnTo>
                  <a:lnTo>
                    <a:pt x="45" y="578"/>
                  </a:lnTo>
                  <a:lnTo>
                    <a:pt x="33" y="581"/>
                  </a:lnTo>
                  <a:lnTo>
                    <a:pt x="19" y="583"/>
                  </a:lnTo>
                  <a:lnTo>
                    <a:pt x="19" y="583"/>
                  </a:lnTo>
                  <a:lnTo>
                    <a:pt x="18" y="577"/>
                  </a:lnTo>
                  <a:lnTo>
                    <a:pt x="17" y="573"/>
                  </a:lnTo>
                  <a:lnTo>
                    <a:pt x="16" y="568"/>
                  </a:lnTo>
                  <a:lnTo>
                    <a:pt x="14" y="564"/>
                  </a:lnTo>
                  <a:lnTo>
                    <a:pt x="9" y="556"/>
                  </a:lnTo>
                  <a:lnTo>
                    <a:pt x="5" y="550"/>
                  </a:lnTo>
                  <a:lnTo>
                    <a:pt x="2" y="543"/>
                  </a:lnTo>
                  <a:lnTo>
                    <a:pt x="0" y="536"/>
                  </a:lnTo>
                  <a:lnTo>
                    <a:pt x="0" y="531"/>
                  </a:lnTo>
                  <a:lnTo>
                    <a:pt x="1" y="527"/>
                  </a:lnTo>
                  <a:lnTo>
                    <a:pt x="3" y="522"/>
                  </a:lnTo>
                  <a:lnTo>
                    <a:pt x="5" y="516"/>
                  </a:lnTo>
                  <a:lnTo>
                    <a:pt x="9" y="511"/>
                  </a:lnTo>
                  <a:lnTo>
                    <a:pt x="14" y="507"/>
                  </a:lnTo>
                  <a:lnTo>
                    <a:pt x="20" y="502"/>
                  </a:lnTo>
                  <a:lnTo>
                    <a:pt x="28" y="498"/>
                  </a:lnTo>
                  <a:lnTo>
                    <a:pt x="44" y="488"/>
                  </a:lnTo>
                  <a:lnTo>
                    <a:pt x="62" y="480"/>
                  </a:lnTo>
                  <a:lnTo>
                    <a:pt x="79" y="470"/>
                  </a:lnTo>
                  <a:lnTo>
                    <a:pt x="93" y="461"/>
                  </a:lnTo>
                  <a:lnTo>
                    <a:pt x="98" y="456"/>
                  </a:lnTo>
                  <a:lnTo>
                    <a:pt x="102" y="452"/>
                  </a:lnTo>
                  <a:lnTo>
                    <a:pt x="104" y="446"/>
                  </a:lnTo>
                  <a:lnTo>
                    <a:pt x="104" y="442"/>
                  </a:lnTo>
                  <a:lnTo>
                    <a:pt x="101" y="428"/>
                  </a:lnTo>
                  <a:lnTo>
                    <a:pt x="96" y="413"/>
                  </a:lnTo>
                  <a:lnTo>
                    <a:pt x="90" y="399"/>
                  </a:lnTo>
                  <a:lnTo>
                    <a:pt x="86" y="385"/>
                  </a:lnTo>
                  <a:lnTo>
                    <a:pt x="83" y="371"/>
                  </a:lnTo>
                  <a:lnTo>
                    <a:pt x="82" y="358"/>
                  </a:lnTo>
                  <a:lnTo>
                    <a:pt x="82" y="344"/>
                  </a:lnTo>
                  <a:lnTo>
                    <a:pt x="82" y="330"/>
                  </a:lnTo>
                  <a:lnTo>
                    <a:pt x="82" y="330"/>
                  </a:lnTo>
                  <a:lnTo>
                    <a:pt x="93" y="330"/>
                  </a:lnTo>
                  <a:lnTo>
                    <a:pt x="104" y="327"/>
                  </a:lnTo>
                  <a:lnTo>
                    <a:pt x="116" y="326"/>
                  </a:lnTo>
                  <a:lnTo>
                    <a:pt x="128" y="322"/>
                  </a:lnTo>
                  <a:lnTo>
                    <a:pt x="134" y="320"/>
                  </a:lnTo>
                  <a:lnTo>
                    <a:pt x="139" y="318"/>
                  </a:lnTo>
                  <a:lnTo>
                    <a:pt x="143" y="314"/>
                  </a:lnTo>
                  <a:lnTo>
                    <a:pt x="147" y="310"/>
                  </a:lnTo>
                  <a:lnTo>
                    <a:pt x="150" y="306"/>
                  </a:lnTo>
                  <a:lnTo>
                    <a:pt x="153" y="301"/>
                  </a:lnTo>
                  <a:lnTo>
                    <a:pt x="154" y="296"/>
                  </a:lnTo>
                  <a:lnTo>
                    <a:pt x="154" y="290"/>
                  </a:lnTo>
                  <a:lnTo>
                    <a:pt x="152" y="278"/>
                  </a:lnTo>
                  <a:lnTo>
                    <a:pt x="148" y="266"/>
                  </a:lnTo>
                  <a:lnTo>
                    <a:pt x="147" y="259"/>
                  </a:lnTo>
                  <a:lnTo>
                    <a:pt x="147" y="254"/>
                  </a:lnTo>
                  <a:lnTo>
                    <a:pt x="148" y="252"/>
                  </a:lnTo>
                  <a:lnTo>
                    <a:pt x="149" y="249"/>
                  </a:lnTo>
                  <a:lnTo>
                    <a:pt x="151" y="247"/>
                  </a:lnTo>
                  <a:lnTo>
                    <a:pt x="153" y="245"/>
                  </a:lnTo>
                  <a:lnTo>
                    <a:pt x="158" y="242"/>
                  </a:lnTo>
                  <a:lnTo>
                    <a:pt x="163" y="238"/>
                  </a:lnTo>
                  <a:lnTo>
                    <a:pt x="166" y="233"/>
                  </a:lnTo>
                  <a:lnTo>
                    <a:pt x="169" y="229"/>
                  </a:lnTo>
                  <a:lnTo>
                    <a:pt x="172" y="218"/>
                  </a:lnTo>
                  <a:lnTo>
                    <a:pt x="176" y="209"/>
                  </a:lnTo>
                  <a:lnTo>
                    <a:pt x="178" y="204"/>
                  </a:lnTo>
                  <a:lnTo>
                    <a:pt x="180" y="199"/>
                  </a:lnTo>
                  <a:lnTo>
                    <a:pt x="182" y="195"/>
                  </a:lnTo>
                  <a:lnTo>
                    <a:pt x="185" y="191"/>
                  </a:lnTo>
                  <a:lnTo>
                    <a:pt x="190" y="188"/>
                  </a:lnTo>
                  <a:lnTo>
                    <a:pt x="195" y="186"/>
                  </a:lnTo>
                  <a:lnTo>
                    <a:pt x="202" y="184"/>
                  </a:lnTo>
                  <a:lnTo>
                    <a:pt x="209" y="183"/>
                  </a:lnTo>
                  <a:lnTo>
                    <a:pt x="238" y="184"/>
                  </a:lnTo>
                  <a:lnTo>
                    <a:pt x="266" y="186"/>
                  </a:lnTo>
                  <a:lnTo>
                    <a:pt x="280" y="187"/>
                  </a:lnTo>
                  <a:lnTo>
                    <a:pt x="294" y="186"/>
                  </a:lnTo>
                  <a:lnTo>
                    <a:pt x="308" y="184"/>
                  </a:lnTo>
                  <a:lnTo>
                    <a:pt x="324" y="179"/>
                  </a:lnTo>
                  <a:lnTo>
                    <a:pt x="332" y="173"/>
                  </a:lnTo>
                  <a:lnTo>
                    <a:pt x="339" y="166"/>
                  </a:lnTo>
                  <a:lnTo>
                    <a:pt x="343" y="160"/>
                  </a:lnTo>
                  <a:lnTo>
                    <a:pt x="345" y="152"/>
                  </a:lnTo>
                  <a:lnTo>
                    <a:pt x="347" y="145"/>
                  </a:lnTo>
                  <a:lnTo>
                    <a:pt x="347" y="136"/>
                  </a:lnTo>
                  <a:lnTo>
                    <a:pt x="346" y="129"/>
                  </a:lnTo>
                  <a:lnTo>
                    <a:pt x="346" y="120"/>
                  </a:lnTo>
                  <a:lnTo>
                    <a:pt x="345" y="111"/>
                  </a:lnTo>
                  <a:lnTo>
                    <a:pt x="344" y="104"/>
                  </a:lnTo>
                  <a:lnTo>
                    <a:pt x="344" y="95"/>
                  </a:lnTo>
                  <a:lnTo>
                    <a:pt x="345" y="88"/>
                  </a:lnTo>
                  <a:lnTo>
                    <a:pt x="347" y="81"/>
                  </a:lnTo>
                  <a:lnTo>
                    <a:pt x="351" y="74"/>
                  </a:lnTo>
                  <a:lnTo>
                    <a:pt x="356" y="68"/>
                  </a:lnTo>
                  <a:lnTo>
                    <a:pt x="365" y="63"/>
                  </a:lnTo>
                  <a:lnTo>
                    <a:pt x="370" y="60"/>
                  </a:lnTo>
                  <a:lnTo>
                    <a:pt x="375" y="58"/>
                  </a:lnTo>
                  <a:lnTo>
                    <a:pt x="382" y="56"/>
                  </a:lnTo>
                  <a:lnTo>
                    <a:pt x="387" y="56"/>
                  </a:lnTo>
                  <a:lnTo>
                    <a:pt x="401" y="56"/>
                  </a:lnTo>
                  <a:lnTo>
                    <a:pt x="415" y="57"/>
                  </a:lnTo>
                  <a:lnTo>
                    <a:pt x="429" y="60"/>
                  </a:lnTo>
                  <a:lnTo>
                    <a:pt x="443" y="61"/>
                  </a:lnTo>
                  <a:lnTo>
                    <a:pt x="456" y="61"/>
                  </a:lnTo>
                  <a:lnTo>
                    <a:pt x="469" y="60"/>
                  </a:lnTo>
                  <a:lnTo>
                    <a:pt x="478" y="56"/>
                  </a:lnTo>
                  <a:lnTo>
                    <a:pt x="487" y="53"/>
                  </a:lnTo>
                  <a:lnTo>
                    <a:pt x="495" y="49"/>
                  </a:lnTo>
                  <a:lnTo>
                    <a:pt x="503" y="44"/>
                  </a:lnTo>
                  <a:lnTo>
                    <a:pt x="517" y="35"/>
                  </a:lnTo>
                  <a:lnTo>
                    <a:pt x="531" y="24"/>
                  </a:lnTo>
                  <a:lnTo>
                    <a:pt x="537" y="20"/>
                  </a:lnTo>
                  <a:lnTo>
                    <a:pt x="545" y="15"/>
                  </a:lnTo>
                  <a:lnTo>
                    <a:pt x="552" y="12"/>
                  </a:lnTo>
                  <a:lnTo>
                    <a:pt x="560" y="10"/>
                  </a:lnTo>
                  <a:lnTo>
                    <a:pt x="568" y="8"/>
                  </a:lnTo>
                  <a:lnTo>
                    <a:pt x="576" y="8"/>
                  </a:lnTo>
                  <a:lnTo>
                    <a:pt x="586" y="9"/>
                  </a:lnTo>
                  <a:lnTo>
                    <a:pt x="596" y="11"/>
                  </a:lnTo>
                  <a:lnTo>
                    <a:pt x="613" y="16"/>
                  </a:lnTo>
                  <a:lnTo>
                    <a:pt x="630" y="21"/>
                  </a:lnTo>
                  <a:lnTo>
                    <a:pt x="647" y="25"/>
                  </a:lnTo>
                  <a:lnTo>
                    <a:pt x="665" y="27"/>
                  </a:lnTo>
                  <a:lnTo>
                    <a:pt x="678" y="27"/>
                  </a:lnTo>
                  <a:lnTo>
                    <a:pt x="688" y="26"/>
                  </a:lnTo>
                  <a:lnTo>
                    <a:pt x="699" y="23"/>
                  </a:lnTo>
                  <a:lnTo>
                    <a:pt x="709" y="20"/>
                  </a:lnTo>
                  <a:lnTo>
                    <a:pt x="727" y="12"/>
                  </a:lnTo>
                  <a:lnTo>
                    <a:pt x="750" y="6"/>
                  </a:lnTo>
                  <a:lnTo>
                    <a:pt x="750" y="6"/>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93" name="Google Shape;793;p37"/>
            <p:cNvSpPr/>
            <p:nvPr/>
          </p:nvSpPr>
          <p:spPr>
            <a:xfrm>
              <a:off x="6030913" y="4791075"/>
              <a:ext cx="385763" cy="550863"/>
            </a:xfrm>
            <a:custGeom>
              <a:rect b="b" l="l" r="r" t="t"/>
              <a:pathLst>
                <a:path extrusionOk="0" h="1389" w="972">
                  <a:moveTo>
                    <a:pt x="42" y="779"/>
                  </a:moveTo>
                  <a:lnTo>
                    <a:pt x="57" y="779"/>
                  </a:lnTo>
                  <a:lnTo>
                    <a:pt x="78" y="779"/>
                  </a:lnTo>
                  <a:lnTo>
                    <a:pt x="87" y="778"/>
                  </a:lnTo>
                  <a:lnTo>
                    <a:pt x="96" y="778"/>
                  </a:lnTo>
                  <a:lnTo>
                    <a:pt x="102" y="777"/>
                  </a:lnTo>
                  <a:lnTo>
                    <a:pt x="107" y="776"/>
                  </a:lnTo>
                  <a:lnTo>
                    <a:pt x="110" y="770"/>
                  </a:lnTo>
                  <a:lnTo>
                    <a:pt x="112" y="764"/>
                  </a:lnTo>
                  <a:lnTo>
                    <a:pt x="113" y="758"/>
                  </a:lnTo>
                  <a:lnTo>
                    <a:pt x="114" y="752"/>
                  </a:lnTo>
                  <a:lnTo>
                    <a:pt x="113" y="739"/>
                  </a:lnTo>
                  <a:lnTo>
                    <a:pt x="113" y="726"/>
                  </a:lnTo>
                  <a:lnTo>
                    <a:pt x="114" y="719"/>
                  </a:lnTo>
                  <a:lnTo>
                    <a:pt x="115" y="714"/>
                  </a:lnTo>
                  <a:lnTo>
                    <a:pt x="116" y="710"/>
                  </a:lnTo>
                  <a:lnTo>
                    <a:pt x="119" y="706"/>
                  </a:lnTo>
                  <a:lnTo>
                    <a:pt x="124" y="700"/>
                  </a:lnTo>
                  <a:lnTo>
                    <a:pt x="129" y="695"/>
                  </a:lnTo>
                  <a:lnTo>
                    <a:pt x="132" y="691"/>
                  </a:lnTo>
                  <a:lnTo>
                    <a:pt x="133" y="688"/>
                  </a:lnTo>
                  <a:lnTo>
                    <a:pt x="135" y="685"/>
                  </a:lnTo>
                  <a:lnTo>
                    <a:pt x="135" y="681"/>
                  </a:lnTo>
                  <a:lnTo>
                    <a:pt x="135" y="676"/>
                  </a:lnTo>
                  <a:lnTo>
                    <a:pt x="134" y="670"/>
                  </a:lnTo>
                  <a:lnTo>
                    <a:pt x="133" y="663"/>
                  </a:lnTo>
                  <a:lnTo>
                    <a:pt x="129" y="656"/>
                  </a:lnTo>
                  <a:lnTo>
                    <a:pt x="123" y="641"/>
                  </a:lnTo>
                  <a:lnTo>
                    <a:pt x="118" y="625"/>
                  </a:lnTo>
                  <a:lnTo>
                    <a:pt x="115" y="618"/>
                  </a:lnTo>
                  <a:lnTo>
                    <a:pt x="115" y="610"/>
                  </a:lnTo>
                  <a:lnTo>
                    <a:pt x="116" y="603"/>
                  </a:lnTo>
                  <a:lnTo>
                    <a:pt x="120" y="594"/>
                  </a:lnTo>
                  <a:lnTo>
                    <a:pt x="126" y="584"/>
                  </a:lnTo>
                  <a:lnTo>
                    <a:pt x="133" y="576"/>
                  </a:lnTo>
                  <a:lnTo>
                    <a:pt x="139" y="566"/>
                  </a:lnTo>
                  <a:lnTo>
                    <a:pt x="146" y="556"/>
                  </a:lnTo>
                  <a:lnTo>
                    <a:pt x="153" y="539"/>
                  </a:lnTo>
                  <a:lnTo>
                    <a:pt x="159" y="520"/>
                  </a:lnTo>
                  <a:lnTo>
                    <a:pt x="161" y="516"/>
                  </a:lnTo>
                  <a:lnTo>
                    <a:pt x="163" y="512"/>
                  </a:lnTo>
                  <a:lnTo>
                    <a:pt x="166" y="509"/>
                  </a:lnTo>
                  <a:lnTo>
                    <a:pt x="169" y="507"/>
                  </a:lnTo>
                  <a:lnTo>
                    <a:pt x="173" y="505"/>
                  </a:lnTo>
                  <a:lnTo>
                    <a:pt x="178" y="503"/>
                  </a:lnTo>
                  <a:lnTo>
                    <a:pt x="183" y="502"/>
                  </a:lnTo>
                  <a:lnTo>
                    <a:pt x="189" y="503"/>
                  </a:lnTo>
                  <a:lnTo>
                    <a:pt x="198" y="507"/>
                  </a:lnTo>
                  <a:lnTo>
                    <a:pt x="207" y="510"/>
                  </a:lnTo>
                  <a:lnTo>
                    <a:pt x="216" y="513"/>
                  </a:lnTo>
                  <a:lnTo>
                    <a:pt x="224" y="515"/>
                  </a:lnTo>
                  <a:lnTo>
                    <a:pt x="238" y="516"/>
                  </a:lnTo>
                  <a:lnTo>
                    <a:pt x="254" y="516"/>
                  </a:lnTo>
                  <a:lnTo>
                    <a:pt x="270" y="516"/>
                  </a:lnTo>
                  <a:lnTo>
                    <a:pt x="285" y="515"/>
                  </a:lnTo>
                  <a:lnTo>
                    <a:pt x="301" y="502"/>
                  </a:lnTo>
                  <a:lnTo>
                    <a:pt x="316" y="488"/>
                  </a:lnTo>
                  <a:lnTo>
                    <a:pt x="324" y="482"/>
                  </a:lnTo>
                  <a:lnTo>
                    <a:pt x="332" y="476"/>
                  </a:lnTo>
                  <a:lnTo>
                    <a:pt x="342" y="471"/>
                  </a:lnTo>
                  <a:lnTo>
                    <a:pt x="353" y="468"/>
                  </a:lnTo>
                  <a:lnTo>
                    <a:pt x="370" y="466"/>
                  </a:lnTo>
                  <a:lnTo>
                    <a:pt x="392" y="465"/>
                  </a:lnTo>
                  <a:lnTo>
                    <a:pt x="401" y="463"/>
                  </a:lnTo>
                  <a:lnTo>
                    <a:pt x="411" y="461"/>
                  </a:lnTo>
                  <a:lnTo>
                    <a:pt x="415" y="459"/>
                  </a:lnTo>
                  <a:lnTo>
                    <a:pt x="419" y="458"/>
                  </a:lnTo>
                  <a:lnTo>
                    <a:pt x="422" y="456"/>
                  </a:lnTo>
                  <a:lnTo>
                    <a:pt x="424" y="453"/>
                  </a:lnTo>
                  <a:lnTo>
                    <a:pt x="432" y="439"/>
                  </a:lnTo>
                  <a:lnTo>
                    <a:pt x="436" y="425"/>
                  </a:lnTo>
                  <a:lnTo>
                    <a:pt x="439" y="413"/>
                  </a:lnTo>
                  <a:lnTo>
                    <a:pt x="443" y="402"/>
                  </a:lnTo>
                  <a:lnTo>
                    <a:pt x="446" y="397"/>
                  </a:lnTo>
                  <a:lnTo>
                    <a:pt x="448" y="391"/>
                  </a:lnTo>
                  <a:lnTo>
                    <a:pt x="451" y="386"/>
                  </a:lnTo>
                  <a:lnTo>
                    <a:pt x="455" y="381"/>
                  </a:lnTo>
                  <a:lnTo>
                    <a:pt x="462" y="376"/>
                  </a:lnTo>
                  <a:lnTo>
                    <a:pt x="468" y="372"/>
                  </a:lnTo>
                  <a:lnTo>
                    <a:pt x="476" y="367"/>
                  </a:lnTo>
                  <a:lnTo>
                    <a:pt x="486" y="362"/>
                  </a:lnTo>
                  <a:lnTo>
                    <a:pt x="503" y="353"/>
                  </a:lnTo>
                  <a:lnTo>
                    <a:pt x="517" y="344"/>
                  </a:lnTo>
                  <a:lnTo>
                    <a:pt x="532" y="334"/>
                  </a:lnTo>
                  <a:lnTo>
                    <a:pt x="548" y="323"/>
                  </a:lnTo>
                  <a:lnTo>
                    <a:pt x="557" y="318"/>
                  </a:lnTo>
                  <a:lnTo>
                    <a:pt x="564" y="312"/>
                  </a:lnTo>
                  <a:lnTo>
                    <a:pt x="570" y="306"/>
                  </a:lnTo>
                  <a:lnTo>
                    <a:pt x="574" y="299"/>
                  </a:lnTo>
                  <a:lnTo>
                    <a:pt x="576" y="293"/>
                  </a:lnTo>
                  <a:lnTo>
                    <a:pt x="578" y="286"/>
                  </a:lnTo>
                  <a:lnTo>
                    <a:pt x="581" y="280"/>
                  </a:lnTo>
                  <a:lnTo>
                    <a:pt x="582" y="272"/>
                  </a:lnTo>
                  <a:lnTo>
                    <a:pt x="583" y="258"/>
                  </a:lnTo>
                  <a:lnTo>
                    <a:pt x="586" y="243"/>
                  </a:lnTo>
                  <a:lnTo>
                    <a:pt x="588" y="236"/>
                  </a:lnTo>
                  <a:lnTo>
                    <a:pt x="591" y="229"/>
                  </a:lnTo>
                  <a:lnTo>
                    <a:pt x="596" y="222"/>
                  </a:lnTo>
                  <a:lnTo>
                    <a:pt x="601" y="215"/>
                  </a:lnTo>
                  <a:lnTo>
                    <a:pt x="608" y="208"/>
                  </a:lnTo>
                  <a:lnTo>
                    <a:pt x="612" y="200"/>
                  </a:lnTo>
                  <a:lnTo>
                    <a:pt x="614" y="192"/>
                  </a:lnTo>
                  <a:lnTo>
                    <a:pt x="614" y="187"/>
                  </a:lnTo>
                  <a:lnTo>
                    <a:pt x="612" y="181"/>
                  </a:lnTo>
                  <a:lnTo>
                    <a:pt x="610" y="175"/>
                  </a:lnTo>
                  <a:lnTo>
                    <a:pt x="606" y="170"/>
                  </a:lnTo>
                  <a:lnTo>
                    <a:pt x="603" y="163"/>
                  </a:lnTo>
                  <a:lnTo>
                    <a:pt x="600" y="158"/>
                  </a:lnTo>
                  <a:lnTo>
                    <a:pt x="598" y="151"/>
                  </a:lnTo>
                  <a:lnTo>
                    <a:pt x="597" y="145"/>
                  </a:lnTo>
                  <a:lnTo>
                    <a:pt x="597" y="136"/>
                  </a:lnTo>
                  <a:lnTo>
                    <a:pt x="599" y="129"/>
                  </a:lnTo>
                  <a:lnTo>
                    <a:pt x="603" y="119"/>
                  </a:lnTo>
                  <a:lnTo>
                    <a:pt x="610" y="108"/>
                  </a:lnTo>
                  <a:lnTo>
                    <a:pt x="619" y="96"/>
                  </a:lnTo>
                  <a:lnTo>
                    <a:pt x="660" y="0"/>
                  </a:lnTo>
                  <a:lnTo>
                    <a:pt x="660" y="0"/>
                  </a:lnTo>
                  <a:lnTo>
                    <a:pt x="680" y="7"/>
                  </a:lnTo>
                  <a:lnTo>
                    <a:pt x="701" y="12"/>
                  </a:lnTo>
                  <a:lnTo>
                    <a:pt x="724" y="17"/>
                  </a:lnTo>
                  <a:lnTo>
                    <a:pt x="747" y="23"/>
                  </a:lnTo>
                  <a:lnTo>
                    <a:pt x="758" y="25"/>
                  </a:lnTo>
                  <a:lnTo>
                    <a:pt x="768" y="28"/>
                  </a:lnTo>
                  <a:lnTo>
                    <a:pt x="777" y="33"/>
                  </a:lnTo>
                  <a:lnTo>
                    <a:pt x="787" y="37"/>
                  </a:lnTo>
                  <a:lnTo>
                    <a:pt x="794" y="41"/>
                  </a:lnTo>
                  <a:lnTo>
                    <a:pt x="801" y="48"/>
                  </a:lnTo>
                  <a:lnTo>
                    <a:pt x="807" y="54"/>
                  </a:lnTo>
                  <a:lnTo>
                    <a:pt x="812" y="62"/>
                  </a:lnTo>
                  <a:lnTo>
                    <a:pt x="895" y="240"/>
                  </a:lnTo>
                  <a:lnTo>
                    <a:pt x="899" y="245"/>
                  </a:lnTo>
                  <a:lnTo>
                    <a:pt x="903" y="252"/>
                  </a:lnTo>
                  <a:lnTo>
                    <a:pt x="909" y="259"/>
                  </a:lnTo>
                  <a:lnTo>
                    <a:pt x="915" y="267"/>
                  </a:lnTo>
                  <a:lnTo>
                    <a:pt x="930" y="282"/>
                  </a:lnTo>
                  <a:lnTo>
                    <a:pt x="944" y="298"/>
                  </a:lnTo>
                  <a:lnTo>
                    <a:pt x="952" y="306"/>
                  </a:lnTo>
                  <a:lnTo>
                    <a:pt x="958" y="314"/>
                  </a:lnTo>
                  <a:lnTo>
                    <a:pt x="964" y="322"/>
                  </a:lnTo>
                  <a:lnTo>
                    <a:pt x="968" y="330"/>
                  </a:lnTo>
                  <a:lnTo>
                    <a:pt x="971" y="337"/>
                  </a:lnTo>
                  <a:lnTo>
                    <a:pt x="972" y="344"/>
                  </a:lnTo>
                  <a:lnTo>
                    <a:pt x="972" y="350"/>
                  </a:lnTo>
                  <a:lnTo>
                    <a:pt x="971" y="357"/>
                  </a:lnTo>
                  <a:lnTo>
                    <a:pt x="959" y="373"/>
                  </a:lnTo>
                  <a:lnTo>
                    <a:pt x="943" y="391"/>
                  </a:lnTo>
                  <a:lnTo>
                    <a:pt x="936" y="401"/>
                  </a:lnTo>
                  <a:lnTo>
                    <a:pt x="930" y="409"/>
                  </a:lnTo>
                  <a:lnTo>
                    <a:pt x="929" y="414"/>
                  </a:lnTo>
                  <a:lnTo>
                    <a:pt x="928" y="418"/>
                  </a:lnTo>
                  <a:lnTo>
                    <a:pt x="928" y="421"/>
                  </a:lnTo>
                  <a:lnTo>
                    <a:pt x="929" y="425"/>
                  </a:lnTo>
                  <a:lnTo>
                    <a:pt x="938" y="439"/>
                  </a:lnTo>
                  <a:lnTo>
                    <a:pt x="946" y="453"/>
                  </a:lnTo>
                  <a:lnTo>
                    <a:pt x="955" y="467"/>
                  </a:lnTo>
                  <a:lnTo>
                    <a:pt x="960" y="479"/>
                  </a:lnTo>
                  <a:lnTo>
                    <a:pt x="960" y="484"/>
                  </a:lnTo>
                  <a:lnTo>
                    <a:pt x="960" y="489"/>
                  </a:lnTo>
                  <a:lnTo>
                    <a:pt x="958" y="494"/>
                  </a:lnTo>
                  <a:lnTo>
                    <a:pt x="954" y="497"/>
                  </a:lnTo>
                  <a:lnTo>
                    <a:pt x="949" y="499"/>
                  </a:lnTo>
                  <a:lnTo>
                    <a:pt x="940" y="500"/>
                  </a:lnTo>
                  <a:lnTo>
                    <a:pt x="929" y="501"/>
                  </a:lnTo>
                  <a:lnTo>
                    <a:pt x="915" y="500"/>
                  </a:lnTo>
                  <a:lnTo>
                    <a:pt x="902" y="499"/>
                  </a:lnTo>
                  <a:lnTo>
                    <a:pt x="890" y="498"/>
                  </a:lnTo>
                  <a:lnTo>
                    <a:pt x="878" y="498"/>
                  </a:lnTo>
                  <a:lnTo>
                    <a:pt x="867" y="499"/>
                  </a:lnTo>
                  <a:lnTo>
                    <a:pt x="855" y="500"/>
                  </a:lnTo>
                  <a:lnTo>
                    <a:pt x="844" y="502"/>
                  </a:lnTo>
                  <a:lnTo>
                    <a:pt x="833" y="505"/>
                  </a:lnTo>
                  <a:lnTo>
                    <a:pt x="823" y="508"/>
                  </a:lnTo>
                  <a:lnTo>
                    <a:pt x="814" y="513"/>
                  </a:lnTo>
                  <a:lnTo>
                    <a:pt x="805" y="519"/>
                  </a:lnTo>
                  <a:lnTo>
                    <a:pt x="796" y="525"/>
                  </a:lnTo>
                  <a:lnTo>
                    <a:pt x="789" y="532"/>
                  </a:lnTo>
                  <a:lnTo>
                    <a:pt x="781" y="540"/>
                  </a:lnTo>
                  <a:lnTo>
                    <a:pt x="775" y="550"/>
                  </a:lnTo>
                  <a:lnTo>
                    <a:pt x="769" y="562"/>
                  </a:lnTo>
                  <a:lnTo>
                    <a:pt x="764" y="574"/>
                  </a:lnTo>
                  <a:lnTo>
                    <a:pt x="765" y="586"/>
                  </a:lnTo>
                  <a:lnTo>
                    <a:pt x="764" y="596"/>
                  </a:lnTo>
                  <a:lnTo>
                    <a:pt x="762" y="606"/>
                  </a:lnTo>
                  <a:lnTo>
                    <a:pt x="759" y="615"/>
                  </a:lnTo>
                  <a:lnTo>
                    <a:pt x="751" y="631"/>
                  </a:lnTo>
                  <a:lnTo>
                    <a:pt x="741" y="645"/>
                  </a:lnTo>
                  <a:lnTo>
                    <a:pt x="737" y="652"/>
                  </a:lnTo>
                  <a:lnTo>
                    <a:pt x="734" y="660"/>
                  </a:lnTo>
                  <a:lnTo>
                    <a:pt x="732" y="668"/>
                  </a:lnTo>
                  <a:lnTo>
                    <a:pt x="731" y="675"/>
                  </a:lnTo>
                  <a:lnTo>
                    <a:pt x="731" y="684"/>
                  </a:lnTo>
                  <a:lnTo>
                    <a:pt x="733" y="692"/>
                  </a:lnTo>
                  <a:lnTo>
                    <a:pt x="737" y="703"/>
                  </a:lnTo>
                  <a:lnTo>
                    <a:pt x="744" y="714"/>
                  </a:lnTo>
                  <a:lnTo>
                    <a:pt x="747" y="721"/>
                  </a:lnTo>
                  <a:lnTo>
                    <a:pt x="748" y="727"/>
                  </a:lnTo>
                  <a:lnTo>
                    <a:pt x="748" y="733"/>
                  </a:lnTo>
                  <a:lnTo>
                    <a:pt x="747" y="741"/>
                  </a:lnTo>
                  <a:lnTo>
                    <a:pt x="740" y="757"/>
                  </a:lnTo>
                  <a:lnTo>
                    <a:pt x="733" y="773"/>
                  </a:lnTo>
                  <a:lnTo>
                    <a:pt x="730" y="782"/>
                  </a:lnTo>
                  <a:lnTo>
                    <a:pt x="726" y="791"/>
                  </a:lnTo>
                  <a:lnTo>
                    <a:pt x="723" y="799"/>
                  </a:lnTo>
                  <a:lnTo>
                    <a:pt x="722" y="808"/>
                  </a:lnTo>
                  <a:lnTo>
                    <a:pt x="722" y="817"/>
                  </a:lnTo>
                  <a:lnTo>
                    <a:pt x="723" y="825"/>
                  </a:lnTo>
                  <a:lnTo>
                    <a:pt x="726" y="834"/>
                  </a:lnTo>
                  <a:lnTo>
                    <a:pt x="733" y="843"/>
                  </a:lnTo>
                  <a:lnTo>
                    <a:pt x="748" y="861"/>
                  </a:lnTo>
                  <a:lnTo>
                    <a:pt x="763" y="881"/>
                  </a:lnTo>
                  <a:lnTo>
                    <a:pt x="765" y="887"/>
                  </a:lnTo>
                  <a:lnTo>
                    <a:pt x="767" y="892"/>
                  </a:lnTo>
                  <a:lnTo>
                    <a:pt x="768" y="898"/>
                  </a:lnTo>
                  <a:lnTo>
                    <a:pt x="768" y="903"/>
                  </a:lnTo>
                  <a:lnTo>
                    <a:pt x="767" y="908"/>
                  </a:lnTo>
                  <a:lnTo>
                    <a:pt x="765" y="914"/>
                  </a:lnTo>
                  <a:lnTo>
                    <a:pt x="762" y="919"/>
                  </a:lnTo>
                  <a:lnTo>
                    <a:pt x="758" y="924"/>
                  </a:lnTo>
                  <a:lnTo>
                    <a:pt x="747" y="932"/>
                  </a:lnTo>
                  <a:lnTo>
                    <a:pt x="732" y="943"/>
                  </a:lnTo>
                  <a:lnTo>
                    <a:pt x="713" y="954"/>
                  </a:lnTo>
                  <a:lnTo>
                    <a:pt x="694" y="965"/>
                  </a:lnTo>
                  <a:lnTo>
                    <a:pt x="684" y="970"/>
                  </a:lnTo>
                  <a:lnTo>
                    <a:pt x="674" y="974"/>
                  </a:lnTo>
                  <a:lnTo>
                    <a:pt x="665" y="978"/>
                  </a:lnTo>
                  <a:lnTo>
                    <a:pt x="655" y="980"/>
                  </a:lnTo>
                  <a:lnTo>
                    <a:pt x="647" y="982"/>
                  </a:lnTo>
                  <a:lnTo>
                    <a:pt x="640" y="982"/>
                  </a:lnTo>
                  <a:lnTo>
                    <a:pt x="633" y="981"/>
                  </a:lnTo>
                  <a:lnTo>
                    <a:pt x="628" y="978"/>
                  </a:lnTo>
                  <a:lnTo>
                    <a:pt x="620" y="972"/>
                  </a:lnTo>
                  <a:lnTo>
                    <a:pt x="614" y="965"/>
                  </a:lnTo>
                  <a:lnTo>
                    <a:pt x="608" y="957"/>
                  </a:lnTo>
                  <a:lnTo>
                    <a:pt x="601" y="948"/>
                  </a:lnTo>
                  <a:lnTo>
                    <a:pt x="587" y="931"/>
                  </a:lnTo>
                  <a:lnTo>
                    <a:pt x="573" y="914"/>
                  </a:lnTo>
                  <a:lnTo>
                    <a:pt x="565" y="905"/>
                  </a:lnTo>
                  <a:lnTo>
                    <a:pt x="558" y="899"/>
                  </a:lnTo>
                  <a:lnTo>
                    <a:pt x="549" y="892"/>
                  </a:lnTo>
                  <a:lnTo>
                    <a:pt x="541" y="888"/>
                  </a:lnTo>
                  <a:lnTo>
                    <a:pt x="531" y="885"/>
                  </a:lnTo>
                  <a:lnTo>
                    <a:pt x="521" y="884"/>
                  </a:lnTo>
                  <a:lnTo>
                    <a:pt x="510" y="884"/>
                  </a:lnTo>
                  <a:lnTo>
                    <a:pt x="499" y="887"/>
                  </a:lnTo>
                  <a:lnTo>
                    <a:pt x="484" y="890"/>
                  </a:lnTo>
                  <a:lnTo>
                    <a:pt x="472" y="892"/>
                  </a:lnTo>
                  <a:lnTo>
                    <a:pt x="459" y="892"/>
                  </a:lnTo>
                  <a:lnTo>
                    <a:pt x="447" y="890"/>
                  </a:lnTo>
                  <a:lnTo>
                    <a:pt x="423" y="886"/>
                  </a:lnTo>
                  <a:lnTo>
                    <a:pt x="396" y="884"/>
                  </a:lnTo>
                  <a:lnTo>
                    <a:pt x="397" y="888"/>
                  </a:lnTo>
                  <a:lnTo>
                    <a:pt x="399" y="892"/>
                  </a:lnTo>
                  <a:lnTo>
                    <a:pt x="402" y="895"/>
                  </a:lnTo>
                  <a:lnTo>
                    <a:pt x="406" y="899"/>
                  </a:lnTo>
                  <a:lnTo>
                    <a:pt x="416" y="905"/>
                  </a:lnTo>
                  <a:lnTo>
                    <a:pt x="428" y="911"/>
                  </a:lnTo>
                  <a:lnTo>
                    <a:pt x="441" y="915"/>
                  </a:lnTo>
                  <a:lnTo>
                    <a:pt x="454" y="918"/>
                  </a:lnTo>
                  <a:lnTo>
                    <a:pt x="466" y="921"/>
                  </a:lnTo>
                  <a:lnTo>
                    <a:pt x="475" y="921"/>
                  </a:lnTo>
                  <a:lnTo>
                    <a:pt x="483" y="922"/>
                  </a:lnTo>
                  <a:lnTo>
                    <a:pt x="492" y="924"/>
                  </a:lnTo>
                  <a:lnTo>
                    <a:pt x="497" y="926"/>
                  </a:lnTo>
                  <a:lnTo>
                    <a:pt x="503" y="928"/>
                  </a:lnTo>
                  <a:lnTo>
                    <a:pt x="506" y="930"/>
                  </a:lnTo>
                  <a:lnTo>
                    <a:pt x="508" y="932"/>
                  </a:lnTo>
                  <a:lnTo>
                    <a:pt x="510" y="935"/>
                  </a:lnTo>
                  <a:lnTo>
                    <a:pt x="511" y="939"/>
                  </a:lnTo>
                  <a:lnTo>
                    <a:pt x="515" y="945"/>
                  </a:lnTo>
                  <a:lnTo>
                    <a:pt x="517" y="953"/>
                  </a:lnTo>
                  <a:lnTo>
                    <a:pt x="520" y="956"/>
                  </a:lnTo>
                  <a:lnTo>
                    <a:pt x="523" y="960"/>
                  </a:lnTo>
                  <a:lnTo>
                    <a:pt x="528" y="964"/>
                  </a:lnTo>
                  <a:lnTo>
                    <a:pt x="533" y="967"/>
                  </a:lnTo>
                  <a:lnTo>
                    <a:pt x="542" y="971"/>
                  </a:lnTo>
                  <a:lnTo>
                    <a:pt x="549" y="976"/>
                  </a:lnTo>
                  <a:lnTo>
                    <a:pt x="557" y="983"/>
                  </a:lnTo>
                  <a:lnTo>
                    <a:pt x="564" y="989"/>
                  </a:lnTo>
                  <a:lnTo>
                    <a:pt x="577" y="1003"/>
                  </a:lnTo>
                  <a:lnTo>
                    <a:pt x="591" y="1018"/>
                  </a:lnTo>
                  <a:lnTo>
                    <a:pt x="595" y="1022"/>
                  </a:lnTo>
                  <a:lnTo>
                    <a:pt x="598" y="1027"/>
                  </a:lnTo>
                  <a:lnTo>
                    <a:pt x="600" y="1032"/>
                  </a:lnTo>
                  <a:lnTo>
                    <a:pt x="601" y="1036"/>
                  </a:lnTo>
                  <a:lnTo>
                    <a:pt x="601" y="1040"/>
                  </a:lnTo>
                  <a:lnTo>
                    <a:pt x="601" y="1046"/>
                  </a:lnTo>
                  <a:lnTo>
                    <a:pt x="600" y="1050"/>
                  </a:lnTo>
                  <a:lnTo>
                    <a:pt x="598" y="1054"/>
                  </a:lnTo>
                  <a:lnTo>
                    <a:pt x="587" y="1072"/>
                  </a:lnTo>
                  <a:lnTo>
                    <a:pt x="575" y="1090"/>
                  </a:lnTo>
                  <a:lnTo>
                    <a:pt x="572" y="1095"/>
                  </a:lnTo>
                  <a:lnTo>
                    <a:pt x="569" y="1101"/>
                  </a:lnTo>
                  <a:lnTo>
                    <a:pt x="564" y="1105"/>
                  </a:lnTo>
                  <a:lnTo>
                    <a:pt x="560" y="1109"/>
                  </a:lnTo>
                  <a:lnTo>
                    <a:pt x="550" y="1117"/>
                  </a:lnTo>
                  <a:lnTo>
                    <a:pt x="540" y="1123"/>
                  </a:lnTo>
                  <a:lnTo>
                    <a:pt x="530" y="1129"/>
                  </a:lnTo>
                  <a:lnTo>
                    <a:pt x="520" y="1136"/>
                  </a:lnTo>
                  <a:lnTo>
                    <a:pt x="515" y="1141"/>
                  </a:lnTo>
                  <a:lnTo>
                    <a:pt x="511" y="1145"/>
                  </a:lnTo>
                  <a:lnTo>
                    <a:pt x="507" y="1150"/>
                  </a:lnTo>
                  <a:lnTo>
                    <a:pt x="504" y="1156"/>
                  </a:lnTo>
                  <a:lnTo>
                    <a:pt x="503" y="1158"/>
                  </a:lnTo>
                  <a:lnTo>
                    <a:pt x="504" y="1162"/>
                  </a:lnTo>
                  <a:lnTo>
                    <a:pt x="505" y="1167"/>
                  </a:lnTo>
                  <a:lnTo>
                    <a:pt x="506" y="1171"/>
                  </a:lnTo>
                  <a:lnTo>
                    <a:pt x="511" y="1181"/>
                  </a:lnTo>
                  <a:lnTo>
                    <a:pt x="519" y="1192"/>
                  </a:lnTo>
                  <a:lnTo>
                    <a:pt x="527" y="1203"/>
                  </a:lnTo>
                  <a:lnTo>
                    <a:pt x="533" y="1215"/>
                  </a:lnTo>
                  <a:lnTo>
                    <a:pt x="537" y="1225"/>
                  </a:lnTo>
                  <a:lnTo>
                    <a:pt x="540" y="1232"/>
                  </a:lnTo>
                  <a:lnTo>
                    <a:pt x="538" y="1236"/>
                  </a:lnTo>
                  <a:lnTo>
                    <a:pt x="534" y="1238"/>
                  </a:lnTo>
                  <a:lnTo>
                    <a:pt x="529" y="1240"/>
                  </a:lnTo>
                  <a:lnTo>
                    <a:pt x="521" y="1241"/>
                  </a:lnTo>
                  <a:lnTo>
                    <a:pt x="503" y="1244"/>
                  </a:lnTo>
                  <a:lnTo>
                    <a:pt x="480" y="1248"/>
                  </a:lnTo>
                  <a:lnTo>
                    <a:pt x="455" y="1252"/>
                  </a:lnTo>
                  <a:lnTo>
                    <a:pt x="433" y="1257"/>
                  </a:lnTo>
                  <a:lnTo>
                    <a:pt x="422" y="1259"/>
                  </a:lnTo>
                  <a:lnTo>
                    <a:pt x="413" y="1263"/>
                  </a:lnTo>
                  <a:lnTo>
                    <a:pt x="406" y="1267"/>
                  </a:lnTo>
                  <a:lnTo>
                    <a:pt x="399" y="1271"/>
                  </a:lnTo>
                  <a:lnTo>
                    <a:pt x="395" y="1277"/>
                  </a:lnTo>
                  <a:lnTo>
                    <a:pt x="392" y="1282"/>
                  </a:lnTo>
                  <a:lnTo>
                    <a:pt x="390" y="1288"/>
                  </a:lnTo>
                  <a:lnTo>
                    <a:pt x="386" y="1293"/>
                  </a:lnTo>
                  <a:lnTo>
                    <a:pt x="384" y="1298"/>
                  </a:lnTo>
                  <a:lnTo>
                    <a:pt x="382" y="1303"/>
                  </a:lnTo>
                  <a:lnTo>
                    <a:pt x="380" y="1307"/>
                  </a:lnTo>
                  <a:lnTo>
                    <a:pt x="375" y="1311"/>
                  </a:lnTo>
                  <a:lnTo>
                    <a:pt x="370" y="1316"/>
                  </a:lnTo>
                  <a:lnTo>
                    <a:pt x="365" y="1319"/>
                  </a:lnTo>
                  <a:lnTo>
                    <a:pt x="359" y="1321"/>
                  </a:lnTo>
                  <a:lnTo>
                    <a:pt x="353" y="1323"/>
                  </a:lnTo>
                  <a:lnTo>
                    <a:pt x="342" y="1327"/>
                  </a:lnTo>
                  <a:lnTo>
                    <a:pt x="330" y="1333"/>
                  </a:lnTo>
                  <a:lnTo>
                    <a:pt x="325" y="1338"/>
                  </a:lnTo>
                  <a:lnTo>
                    <a:pt x="318" y="1347"/>
                  </a:lnTo>
                  <a:lnTo>
                    <a:pt x="312" y="1357"/>
                  </a:lnTo>
                  <a:lnTo>
                    <a:pt x="305" y="1366"/>
                  </a:lnTo>
                  <a:lnTo>
                    <a:pt x="299" y="1375"/>
                  </a:lnTo>
                  <a:lnTo>
                    <a:pt x="293" y="1383"/>
                  </a:lnTo>
                  <a:lnTo>
                    <a:pt x="291" y="1386"/>
                  </a:lnTo>
                  <a:lnTo>
                    <a:pt x="288" y="1388"/>
                  </a:lnTo>
                  <a:lnTo>
                    <a:pt x="286" y="1389"/>
                  </a:lnTo>
                  <a:lnTo>
                    <a:pt x="285" y="1389"/>
                  </a:lnTo>
                  <a:lnTo>
                    <a:pt x="277" y="1387"/>
                  </a:lnTo>
                  <a:lnTo>
                    <a:pt x="271" y="1384"/>
                  </a:lnTo>
                  <a:lnTo>
                    <a:pt x="265" y="1378"/>
                  </a:lnTo>
                  <a:lnTo>
                    <a:pt x="260" y="1373"/>
                  </a:lnTo>
                  <a:lnTo>
                    <a:pt x="250" y="1359"/>
                  </a:lnTo>
                  <a:lnTo>
                    <a:pt x="242" y="1343"/>
                  </a:lnTo>
                  <a:lnTo>
                    <a:pt x="234" y="1325"/>
                  </a:lnTo>
                  <a:lnTo>
                    <a:pt x="227" y="1310"/>
                  </a:lnTo>
                  <a:lnTo>
                    <a:pt x="222" y="1303"/>
                  </a:lnTo>
                  <a:lnTo>
                    <a:pt x="219" y="1295"/>
                  </a:lnTo>
                  <a:lnTo>
                    <a:pt x="215" y="1290"/>
                  </a:lnTo>
                  <a:lnTo>
                    <a:pt x="210" y="1284"/>
                  </a:lnTo>
                  <a:lnTo>
                    <a:pt x="201" y="1294"/>
                  </a:lnTo>
                  <a:lnTo>
                    <a:pt x="192" y="1304"/>
                  </a:lnTo>
                  <a:lnTo>
                    <a:pt x="184" y="1316"/>
                  </a:lnTo>
                  <a:lnTo>
                    <a:pt x="178" y="1329"/>
                  </a:lnTo>
                  <a:lnTo>
                    <a:pt x="178" y="1329"/>
                  </a:lnTo>
                  <a:lnTo>
                    <a:pt x="169" y="1311"/>
                  </a:lnTo>
                  <a:lnTo>
                    <a:pt x="160" y="1294"/>
                  </a:lnTo>
                  <a:lnTo>
                    <a:pt x="154" y="1286"/>
                  </a:lnTo>
                  <a:lnTo>
                    <a:pt x="149" y="1279"/>
                  </a:lnTo>
                  <a:lnTo>
                    <a:pt x="142" y="1272"/>
                  </a:lnTo>
                  <a:lnTo>
                    <a:pt x="136" y="1266"/>
                  </a:lnTo>
                  <a:lnTo>
                    <a:pt x="128" y="1261"/>
                  </a:lnTo>
                  <a:lnTo>
                    <a:pt x="121" y="1256"/>
                  </a:lnTo>
                  <a:lnTo>
                    <a:pt x="113" y="1252"/>
                  </a:lnTo>
                  <a:lnTo>
                    <a:pt x="105" y="1249"/>
                  </a:lnTo>
                  <a:lnTo>
                    <a:pt x="96" y="1246"/>
                  </a:lnTo>
                  <a:lnTo>
                    <a:pt x="86" y="1246"/>
                  </a:lnTo>
                  <a:lnTo>
                    <a:pt x="76" y="1246"/>
                  </a:lnTo>
                  <a:lnTo>
                    <a:pt x="66" y="1249"/>
                  </a:lnTo>
                  <a:lnTo>
                    <a:pt x="54" y="1250"/>
                  </a:lnTo>
                  <a:lnTo>
                    <a:pt x="45" y="1250"/>
                  </a:lnTo>
                  <a:lnTo>
                    <a:pt x="37" y="1248"/>
                  </a:lnTo>
                  <a:lnTo>
                    <a:pt x="30" y="1244"/>
                  </a:lnTo>
                  <a:lnTo>
                    <a:pt x="26" y="1240"/>
                  </a:lnTo>
                  <a:lnTo>
                    <a:pt x="21" y="1234"/>
                  </a:lnTo>
                  <a:lnTo>
                    <a:pt x="18" y="1227"/>
                  </a:lnTo>
                  <a:lnTo>
                    <a:pt x="16" y="1219"/>
                  </a:lnTo>
                  <a:lnTo>
                    <a:pt x="12" y="1185"/>
                  </a:lnTo>
                  <a:lnTo>
                    <a:pt x="7" y="1150"/>
                  </a:lnTo>
                  <a:lnTo>
                    <a:pt x="4" y="1138"/>
                  </a:lnTo>
                  <a:lnTo>
                    <a:pt x="1" y="1129"/>
                  </a:lnTo>
                  <a:lnTo>
                    <a:pt x="0" y="1120"/>
                  </a:lnTo>
                  <a:lnTo>
                    <a:pt x="0" y="1113"/>
                  </a:lnTo>
                  <a:lnTo>
                    <a:pt x="2" y="1105"/>
                  </a:lnTo>
                  <a:lnTo>
                    <a:pt x="6" y="1097"/>
                  </a:lnTo>
                  <a:lnTo>
                    <a:pt x="13" y="1090"/>
                  </a:lnTo>
                  <a:lnTo>
                    <a:pt x="24" y="1081"/>
                  </a:lnTo>
                  <a:lnTo>
                    <a:pt x="26" y="1069"/>
                  </a:lnTo>
                  <a:lnTo>
                    <a:pt x="27" y="1059"/>
                  </a:lnTo>
                  <a:lnTo>
                    <a:pt x="27" y="1048"/>
                  </a:lnTo>
                  <a:lnTo>
                    <a:pt x="26" y="1037"/>
                  </a:lnTo>
                  <a:lnTo>
                    <a:pt x="24" y="1026"/>
                  </a:lnTo>
                  <a:lnTo>
                    <a:pt x="21" y="1015"/>
                  </a:lnTo>
                  <a:lnTo>
                    <a:pt x="17" y="1006"/>
                  </a:lnTo>
                  <a:lnTo>
                    <a:pt x="11" y="996"/>
                  </a:lnTo>
                  <a:lnTo>
                    <a:pt x="10" y="992"/>
                  </a:lnTo>
                  <a:lnTo>
                    <a:pt x="8" y="988"/>
                  </a:lnTo>
                  <a:lnTo>
                    <a:pt x="7" y="985"/>
                  </a:lnTo>
                  <a:lnTo>
                    <a:pt x="8" y="981"/>
                  </a:lnTo>
                  <a:lnTo>
                    <a:pt x="10" y="973"/>
                  </a:lnTo>
                  <a:lnTo>
                    <a:pt x="12" y="965"/>
                  </a:lnTo>
                  <a:lnTo>
                    <a:pt x="19" y="949"/>
                  </a:lnTo>
                  <a:lnTo>
                    <a:pt x="26" y="935"/>
                  </a:lnTo>
                  <a:lnTo>
                    <a:pt x="27" y="930"/>
                  </a:lnTo>
                  <a:lnTo>
                    <a:pt x="27" y="924"/>
                  </a:lnTo>
                  <a:lnTo>
                    <a:pt x="26" y="919"/>
                  </a:lnTo>
                  <a:lnTo>
                    <a:pt x="24" y="914"/>
                  </a:lnTo>
                  <a:lnTo>
                    <a:pt x="23" y="910"/>
                  </a:lnTo>
                  <a:lnTo>
                    <a:pt x="20" y="905"/>
                  </a:lnTo>
                  <a:lnTo>
                    <a:pt x="20" y="901"/>
                  </a:lnTo>
                  <a:lnTo>
                    <a:pt x="20" y="895"/>
                  </a:lnTo>
                  <a:lnTo>
                    <a:pt x="23" y="888"/>
                  </a:lnTo>
                  <a:lnTo>
                    <a:pt x="27" y="883"/>
                  </a:lnTo>
                  <a:lnTo>
                    <a:pt x="31" y="878"/>
                  </a:lnTo>
                  <a:lnTo>
                    <a:pt x="37" y="874"/>
                  </a:lnTo>
                  <a:lnTo>
                    <a:pt x="42" y="870"/>
                  </a:lnTo>
                  <a:lnTo>
                    <a:pt x="47" y="866"/>
                  </a:lnTo>
                  <a:lnTo>
                    <a:pt x="52" y="861"/>
                  </a:lnTo>
                  <a:lnTo>
                    <a:pt x="55" y="854"/>
                  </a:lnTo>
                  <a:lnTo>
                    <a:pt x="57" y="847"/>
                  </a:lnTo>
                  <a:lnTo>
                    <a:pt x="58" y="839"/>
                  </a:lnTo>
                  <a:lnTo>
                    <a:pt x="57" y="833"/>
                  </a:lnTo>
                  <a:lnTo>
                    <a:pt x="54" y="826"/>
                  </a:lnTo>
                  <a:lnTo>
                    <a:pt x="51" y="820"/>
                  </a:lnTo>
                  <a:lnTo>
                    <a:pt x="46" y="814"/>
                  </a:lnTo>
                  <a:lnTo>
                    <a:pt x="41" y="809"/>
                  </a:lnTo>
                  <a:lnTo>
                    <a:pt x="35" y="804"/>
                  </a:lnTo>
                  <a:lnTo>
                    <a:pt x="43" y="780"/>
                  </a:lnTo>
                  <a:lnTo>
                    <a:pt x="42" y="779"/>
                  </a:lnTo>
                  <a:close/>
                </a:path>
              </a:pathLst>
            </a:custGeom>
            <a:solidFill>
              <a:schemeClr val="accent6"/>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794" name="Google Shape;794;p37"/>
            <p:cNvSpPr/>
            <p:nvPr/>
          </p:nvSpPr>
          <p:spPr>
            <a:xfrm>
              <a:off x="6030913" y="4791075"/>
              <a:ext cx="385763" cy="550863"/>
            </a:xfrm>
            <a:custGeom>
              <a:rect b="b" l="l" r="r" t="t"/>
              <a:pathLst>
                <a:path extrusionOk="0" h="1389" w="972">
                  <a:moveTo>
                    <a:pt x="42" y="779"/>
                  </a:moveTo>
                  <a:lnTo>
                    <a:pt x="57" y="779"/>
                  </a:lnTo>
                  <a:lnTo>
                    <a:pt x="78" y="779"/>
                  </a:lnTo>
                  <a:lnTo>
                    <a:pt x="87" y="778"/>
                  </a:lnTo>
                  <a:lnTo>
                    <a:pt x="96" y="778"/>
                  </a:lnTo>
                  <a:lnTo>
                    <a:pt x="102" y="777"/>
                  </a:lnTo>
                  <a:lnTo>
                    <a:pt x="107" y="776"/>
                  </a:lnTo>
                  <a:lnTo>
                    <a:pt x="110" y="770"/>
                  </a:lnTo>
                  <a:lnTo>
                    <a:pt x="112" y="764"/>
                  </a:lnTo>
                  <a:lnTo>
                    <a:pt x="113" y="758"/>
                  </a:lnTo>
                  <a:lnTo>
                    <a:pt x="114" y="752"/>
                  </a:lnTo>
                  <a:lnTo>
                    <a:pt x="113" y="739"/>
                  </a:lnTo>
                  <a:lnTo>
                    <a:pt x="113" y="726"/>
                  </a:lnTo>
                  <a:lnTo>
                    <a:pt x="114" y="719"/>
                  </a:lnTo>
                  <a:lnTo>
                    <a:pt x="115" y="714"/>
                  </a:lnTo>
                  <a:lnTo>
                    <a:pt x="116" y="710"/>
                  </a:lnTo>
                  <a:lnTo>
                    <a:pt x="119" y="706"/>
                  </a:lnTo>
                  <a:lnTo>
                    <a:pt x="124" y="700"/>
                  </a:lnTo>
                  <a:lnTo>
                    <a:pt x="129" y="695"/>
                  </a:lnTo>
                  <a:lnTo>
                    <a:pt x="132" y="691"/>
                  </a:lnTo>
                  <a:lnTo>
                    <a:pt x="133" y="688"/>
                  </a:lnTo>
                  <a:lnTo>
                    <a:pt x="135" y="685"/>
                  </a:lnTo>
                  <a:lnTo>
                    <a:pt x="135" y="681"/>
                  </a:lnTo>
                  <a:lnTo>
                    <a:pt x="135" y="676"/>
                  </a:lnTo>
                  <a:lnTo>
                    <a:pt x="134" y="670"/>
                  </a:lnTo>
                  <a:lnTo>
                    <a:pt x="133" y="663"/>
                  </a:lnTo>
                  <a:lnTo>
                    <a:pt x="129" y="656"/>
                  </a:lnTo>
                  <a:lnTo>
                    <a:pt x="123" y="641"/>
                  </a:lnTo>
                  <a:lnTo>
                    <a:pt x="118" y="625"/>
                  </a:lnTo>
                  <a:lnTo>
                    <a:pt x="115" y="618"/>
                  </a:lnTo>
                  <a:lnTo>
                    <a:pt x="115" y="610"/>
                  </a:lnTo>
                  <a:lnTo>
                    <a:pt x="116" y="603"/>
                  </a:lnTo>
                  <a:lnTo>
                    <a:pt x="120" y="594"/>
                  </a:lnTo>
                  <a:lnTo>
                    <a:pt x="126" y="584"/>
                  </a:lnTo>
                  <a:lnTo>
                    <a:pt x="133" y="576"/>
                  </a:lnTo>
                  <a:lnTo>
                    <a:pt x="139" y="566"/>
                  </a:lnTo>
                  <a:lnTo>
                    <a:pt x="146" y="556"/>
                  </a:lnTo>
                  <a:lnTo>
                    <a:pt x="153" y="539"/>
                  </a:lnTo>
                  <a:lnTo>
                    <a:pt x="159" y="520"/>
                  </a:lnTo>
                  <a:lnTo>
                    <a:pt x="161" y="516"/>
                  </a:lnTo>
                  <a:lnTo>
                    <a:pt x="163" y="512"/>
                  </a:lnTo>
                  <a:lnTo>
                    <a:pt x="166" y="509"/>
                  </a:lnTo>
                  <a:lnTo>
                    <a:pt x="169" y="507"/>
                  </a:lnTo>
                  <a:lnTo>
                    <a:pt x="173" y="505"/>
                  </a:lnTo>
                  <a:lnTo>
                    <a:pt x="178" y="503"/>
                  </a:lnTo>
                  <a:lnTo>
                    <a:pt x="183" y="502"/>
                  </a:lnTo>
                  <a:lnTo>
                    <a:pt x="189" y="503"/>
                  </a:lnTo>
                  <a:lnTo>
                    <a:pt x="198" y="507"/>
                  </a:lnTo>
                  <a:lnTo>
                    <a:pt x="207" y="510"/>
                  </a:lnTo>
                  <a:lnTo>
                    <a:pt x="216" y="513"/>
                  </a:lnTo>
                  <a:lnTo>
                    <a:pt x="224" y="515"/>
                  </a:lnTo>
                  <a:lnTo>
                    <a:pt x="238" y="516"/>
                  </a:lnTo>
                  <a:lnTo>
                    <a:pt x="254" y="516"/>
                  </a:lnTo>
                  <a:lnTo>
                    <a:pt x="270" y="516"/>
                  </a:lnTo>
                  <a:lnTo>
                    <a:pt x="285" y="515"/>
                  </a:lnTo>
                  <a:lnTo>
                    <a:pt x="301" y="502"/>
                  </a:lnTo>
                  <a:lnTo>
                    <a:pt x="316" y="488"/>
                  </a:lnTo>
                  <a:lnTo>
                    <a:pt x="324" y="482"/>
                  </a:lnTo>
                  <a:lnTo>
                    <a:pt x="332" y="476"/>
                  </a:lnTo>
                  <a:lnTo>
                    <a:pt x="342" y="471"/>
                  </a:lnTo>
                  <a:lnTo>
                    <a:pt x="353" y="468"/>
                  </a:lnTo>
                  <a:lnTo>
                    <a:pt x="370" y="466"/>
                  </a:lnTo>
                  <a:lnTo>
                    <a:pt x="392" y="465"/>
                  </a:lnTo>
                  <a:lnTo>
                    <a:pt x="401" y="463"/>
                  </a:lnTo>
                  <a:lnTo>
                    <a:pt x="411" y="461"/>
                  </a:lnTo>
                  <a:lnTo>
                    <a:pt x="415" y="459"/>
                  </a:lnTo>
                  <a:lnTo>
                    <a:pt x="419" y="458"/>
                  </a:lnTo>
                  <a:lnTo>
                    <a:pt x="422" y="456"/>
                  </a:lnTo>
                  <a:lnTo>
                    <a:pt x="424" y="453"/>
                  </a:lnTo>
                  <a:lnTo>
                    <a:pt x="432" y="439"/>
                  </a:lnTo>
                  <a:lnTo>
                    <a:pt x="436" y="425"/>
                  </a:lnTo>
                  <a:lnTo>
                    <a:pt x="439" y="413"/>
                  </a:lnTo>
                  <a:lnTo>
                    <a:pt x="443" y="402"/>
                  </a:lnTo>
                  <a:lnTo>
                    <a:pt x="446" y="397"/>
                  </a:lnTo>
                  <a:lnTo>
                    <a:pt x="448" y="391"/>
                  </a:lnTo>
                  <a:lnTo>
                    <a:pt x="451" y="386"/>
                  </a:lnTo>
                  <a:lnTo>
                    <a:pt x="455" y="381"/>
                  </a:lnTo>
                  <a:lnTo>
                    <a:pt x="462" y="376"/>
                  </a:lnTo>
                  <a:lnTo>
                    <a:pt x="468" y="372"/>
                  </a:lnTo>
                  <a:lnTo>
                    <a:pt x="476" y="367"/>
                  </a:lnTo>
                  <a:lnTo>
                    <a:pt x="486" y="362"/>
                  </a:lnTo>
                  <a:lnTo>
                    <a:pt x="503" y="353"/>
                  </a:lnTo>
                  <a:lnTo>
                    <a:pt x="517" y="344"/>
                  </a:lnTo>
                  <a:lnTo>
                    <a:pt x="532" y="334"/>
                  </a:lnTo>
                  <a:lnTo>
                    <a:pt x="548" y="323"/>
                  </a:lnTo>
                  <a:lnTo>
                    <a:pt x="557" y="318"/>
                  </a:lnTo>
                  <a:lnTo>
                    <a:pt x="564" y="312"/>
                  </a:lnTo>
                  <a:lnTo>
                    <a:pt x="570" y="306"/>
                  </a:lnTo>
                  <a:lnTo>
                    <a:pt x="574" y="299"/>
                  </a:lnTo>
                  <a:lnTo>
                    <a:pt x="576" y="293"/>
                  </a:lnTo>
                  <a:lnTo>
                    <a:pt x="578" y="286"/>
                  </a:lnTo>
                  <a:lnTo>
                    <a:pt x="581" y="280"/>
                  </a:lnTo>
                  <a:lnTo>
                    <a:pt x="582" y="272"/>
                  </a:lnTo>
                  <a:lnTo>
                    <a:pt x="583" y="258"/>
                  </a:lnTo>
                  <a:lnTo>
                    <a:pt x="586" y="243"/>
                  </a:lnTo>
                  <a:lnTo>
                    <a:pt x="588" y="236"/>
                  </a:lnTo>
                  <a:lnTo>
                    <a:pt x="591" y="229"/>
                  </a:lnTo>
                  <a:lnTo>
                    <a:pt x="596" y="222"/>
                  </a:lnTo>
                  <a:lnTo>
                    <a:pt x="601" y="215"/>
                  </a:lnTo>
                  <a:lnTo>
                    <a:pt x="608" y="208"/>
                  </a:lnTo>
                  <a:lnTo>
                    <a:pt x="612" y="200"/>
                  </a:lnTo>
                  <a:lnTo>
                    <a:pt x="614" y="192"/>
                  </a:lnTo>
                  <a:lnTo>
                    <a:pt x="614" y="187"/>
                  </a:lnTo>
                  <a:lnTo>
                    <a:pt x="612" y="181"/>
                  </a:lnTo>
                  <a:lnTo>
                    <a:pt x="610" y="175"/>
                  </a:lnTo>
                  <a:lnTo>
                    <a:pt x="606" y="170"/>
                  </a:lnTo>
                  <a:lnTo>
                    <a:pt x="603" y="163"/>
                  </a:lnTo>
                  <a:lnTo>
                    <a:pt x="600" y="158"/>
                  </a:lnTo>
                  <a:lnTo>
                    <a:pt x="598" y="151"/>
                  </a:lnTo>
                  <a:lnTo>
                    <a:pt x="597" y="145"/>
                  </a:lnTo>
                  <a:lnTo>
                    <a:pt x="597" y="136"/>
                  </a:lnTo>
                  <a:lnTo>
                    <a:pt x="599" y="129"/>
                  </a:lnTo>
                  <a:lnTo>
                    <a:pt x="603" y="119"/>
                  </a:lnTo>
                  <a:lnTo>
                    <a:pt x="610" y="108"/>
                  </a:lnTo>
                  <a:lnTo>
                    <a:pt x="619" y="96"/>
                  </a:lnTo>
                  <a:lnTo>
                    <a:pt x="660" y="0"/>
                  </a:lnTo>
                  <a:lnTo>
                    <a:pt x="660" y="0"/>
                  </a:lnTo>
                  <a:lnTo>
                    <a:pt x="680" y="7"/>
                  </a:lnTo>
                  <a:lnTo>
                    <a:pt x="701" y="12"/>
                  </a:lnTo>
                  <a:lnTo>
                    <a:pt x="724" y="17"/>
                  </a:lnTo>
                  <a:lnTo>
                    <a:pt x="747" y="23"/>
                  </a:lnTo>
                  <a:lnTo>
                    <a:pt x="758" y="25"/>
                  </a:lnTo>
                  <a:lnTo>
                    <a:pt x="768" y="28"/>
                  </a:lnTo>
                  <a:lnTo>
                    <a:pt x="777" y="33"/>
                  </a:lnTo>
                  <a:lnTo>
                    <a:pt x="787" y="37"/>
                  </a:lnTo>
                  <a:lnTo>
                    <a:pt x="794" y="41"/>
                  </a:lnTo>
                  <a:lnTo>
                    <a:pt x="801" y="48"/>
                  </a:lnTo>
                  <a:lnTo>
                    <a:pt x="807" y="54"/>
                  </a:lnTo>
                  <a:lnTo>
                    <a:pt x="812" y="62"/>
                  </a:lnTo>
                  <a:lnTo>
                    <a:pt x="895" y="240"/>
                  </a:lnTo>
                  <a:lnTo>
                    <a:pt x="899" y="245"/>
                  </a:lnTo>
                  <a:lnTo>
                    <a:pt x="903" y="252"/>
                  </a:lnTo>
                  <a:lnTo>
                    <a:pt x="909" y="259"/>
                  </a:lnTo>
                  <a:lnTo>
                    <a:pt x="915" y="267"/>
                  </a:lnTo>
                  <a:lnTo>
                    <a:pt x="930" y="282"/>
                  </a:lnTo>
                  <a:lnTo>
                    <a:pt x="944" y="298"/>
                  </a:lnTo>
                  <a:lnTo>
                    <a:pt x="952" y="306"/>
                  </a:lnTo>
                  <a:lnTo>
                    <a:pt x="958" y="314"/>
                  </a:lnTo>
                  <a:lnTo>
                    <a:pt x="964" y="322"/>
                  </a:lnTo>
                  <a:lnTo>
                    <a:pt x="968" y="330"/>
                  </a:lnTo>
                  <a:lnTo>
                    <a:pt x="971" y="337"/>
                  </a:lnTo>
                  <a:lnTo>
                    <a:pt x="972" y="344"/>
                  </a:lnTo>
                  <a:lnTo>
                    <a:pt x="972" y="350"/>
                  </a:lnTo>
                  <a:lnTo>
                    <a:pt x="971" y="357"/>
                  </a:lnTo>
                  <a:lnTo>
                    <a:pt x="959" y="373"/>
                  </a:lnTo>
                  <a:lnTo>
                    <a:pt x="943" y="391"/>
                  </a:lnTo>
                  <a:lnTo>
                    <a:pt x="936" y="401"/>
                  </a:lnTo>
                  <a:lnTo>
                    <a:pt x="930" y="409"/>
                  </a:lnTo>
                  <a:lnTo>
                    <a:pt x="929" y="414"/>
                  </a:lnTo>
                  <a:lnTo>
                    <a:pt x="928" y="418"/>
                  </a:lnTo>
                  <a:lnTo>
                    <a:pt x="928" y="421"/>
                  </a:lnTo>
                  <a:lnTo>
                    <a:pt x="929" y="425"/>
                  </a:lnTo>
                  <a:lnTo>
                    <a:pt x="938" y="439"/>
                  </a:lnTo>
                  <a:lnTo>
                    <a:pt x="946" y="453"/>
                  </a:lnTo>
                  <a:lnTo>
                    <a:pt x="955" y="467"/>
                  </a:lnTo>
                  <a:lnTo>
                    <a:pt x="960" y="479"/>
                  </a:lnTo>
                  <a:lnTo>
                    <a:pt x="960" y="484"/>
                  </a:lnTo>
                  <a:lnTo>
                    <a:pt x="960" y="489"/>
                  </a:lnTo>
                  <a:lnTo>
                    <a:pt x="958" y="494"/>
                  </a:lnTo>
                  <a:lnTo>
                    <a:pt x="954" y="497"/>
                  </a:lnTo>
                  <a:lnTo>
                    <a:pt x="949" y="499"/>
                  </a:lnTo>
                  <a:lnTo>
                    <a:pt x="940" y="500"/>
                  </a:lnTo>
                  <a:lnTo>
                    <a:pt x="929" y="501"/>
                  </a:lnTo>
                  <a:lnTo>
                    <a:pt x="915" y="500"/>
                  </a:lnTo>
                  <a:lnTo>
                    <a:pt x="902" y="499"/>
                  </a:lnTo>
                  <a:lnTo>
                    <a:pt x="890" y="498"/>
                  </a:lnTo>
                  <a:lnTo>
                    <a:pt x="878" y="498"/>
                  </a:lnTo>
                  <a:lnTo>
                    <a:pt x="867" y="499"/>
                  </a:lnTo>
                  <a:lnTo>
                    <a:pt x="855" y="500"/>
                  </a:lnTo>
                  <a:lnTo>
                    <a:pt x="844" y="502"/>
                  </a:lnTo>
                  <a:lnTo>
                    <a:pt x="833" y="505"/>
                  </a:lnTo>
                  <a:lnTo>
                    <a:pt x="823" y="508"/>
                  </a:lnTo>
                  <a:lnTo>
                    <a:pt x="814" y="513"/>
                  </a:lnTo>
                  <a:lnTo>
                    <a:pt x="805" y="519"/>
                  </a:lnTo>
                  <a:lnTo>
                    <a:pt x="796" y="525"/>
                  </a:lnTo>
                  <a:lnTo>
                    <a:pt x="789" y="532"/>
                  </a:lnTo>
                  <a:lnTo>
                    <a:pt x="781" y="540"/>
                  </a:lnTo>
                  <a:lnTo>
                    <a:pt x="775" y="550"/>
                  </a:lnTo>
                  <a:lnTo>
                    <a:pt x="769" y="562"/>
                  </a:lnTo>
                  <a:lnTo>
                    <a:pt x="764" y="574"/>
                  </a:lnTo>
                  <a:lnTo>
                    <a:pt x="765" y="586"/>
                  </a:lnTo>
                  <a:lnTo>
                    <a:pt x="764" y="596"/>
                  </a:lnTo>
                  <a:lnTo>
                    <a:pt x="762" y="606"/>
                  </a:lnTo>
                  <a:lnTo>
                    <a:pt x="759" y="615"/>
                  </a:lnTo>
                  <a:lnTo>
                    <a:pt x="751" y="631"/>
                  </a:lnTo>
                  <a:lnTo>
                    <a:pt x="741" y="645"/>
                  </a:lnTo>
                  <a:lnTo>
                    <a:pt x="737" y="652"/>
                  </a:lnTo>
                  <a:lnTo>
                    <a:pt x="734" y="660"/>
                  </a:lnTo>
                  <a:lnTo>
                    <a:pt x="732" y="668"/>
                  </a:lnTo>
                  <a:lnTo>
                    <a:pt x="731" y="675"/>
                  </a:lnTo>
                  <a:lnTo>
                    <a:pt x="731" y="684"/>
                  </a:lnTo>
                  <a:lnTo>
                    <a:pt x="733" y="692"/>
                  </a:lnTo>
                  <a:lnTo>
                    <a:pt x="737" y="703"/>
                  </a:lnTo>
                  <a:lnTo>
                    <a:pt x="744" y="714"/>
                  </a:lnTo>
                  <a:lnTo>
                    <a:pt x="747" y="721"/>
                  </a:lnTo>
                  <a:lnTo>
                    <a:pt x="748" y="727"/>
                  </a:lnTo>
                  <a:lnTo>
                    <a:pt x="748" y="733"/>
                  </a:lnTo>
                  <a:lnTo>
                    <a:pt x="747" y="741"/>
                  </a:lnTo>
                  <a:lnTo>
                    <a:pt x="740" y="757"/>
                  </a:lnTo>
                  <a:lnTo>
                    <a:pt x="733" y="773"/>
                  </a:lnTo>
                  <a:lnTo>
                    <a:pt x="730" y="782"/>
                  </a:lnTo>
                  <a:lnTo>
                    <a:pt x="726" y="791"/>
                  </a:lnTo>
                  <a:lnTo>
                    <a:pt x="723" y="799"/>
                  </a:lnTo>
                  <a:lnTo>
                    <a:pt x="722" y="808"/>
                  </a:lnTo>
                  <a:lnTo>
                    <a:pt x="722" y="817"/>
                  </a:lnTo>
                  <a:lnTo>
                    <a:pt x="723" y="825"/>
                  </a:lnTo>
                  <a:lnTo>
                    <a:pt x="726" y="834"/>
                  </a:lnTo>
                  <a:lnTo>
                    <a:pt x="733" y="843"/>
                  </a:lnTo>
                  <a:lnTo>
                    <a:pt x="748" y="861"/>
                  </a:lnTo>
                  <a:lnTo>
                    <a:pt x="763" y="881"/>
                  </a:lnTo>
                  <a:lnTo>
                    <a:pt x="765" y="887"/>
                  </a:lnTo>
                  <a:lnTo>
                    <a:pt x="767" y="892"/>
                  </a:lnTo>
                  <a:lnTo>
                    <a:pt x="768" y="898"/>
                  </a:lnTo>
                  <a:lnTo>
                    <a:pt x="768" y="903"/>
                  </a:lnTo>
                  <a:lnTo>
                    <a:pt x="767" y="908"/>
                  </a:lnTo>
                  <a:lnTo>
                    <a:pt x="765" y="914"/>
                  </a:lnTo>
                  <a:lnTo>
                    <a:pt x="762" y="919"/>
                  </a:lnTo>
                  <a:lnTo>
                    <a:pt x="758" y="924"/>
                  </a:lnTo>
                  <a:lnTo>
                    <a:pt x="747" y="932"/>
                  </a:lnTo>
                  <a:lnTo>
                    <a:pt x="732" y="943"/>
                  </a:lnTo>
                  <a:lnTo>
                    <a:pt x="713" y="954"/>
                  </a:lnTo>
                  <a:lnTo>
                    <a:pt x="694" y="965"/>
                  </a:lnTo>
                  <a:lnTo>
                    <a:pt x="684" y="970"/>
                  </a:lnTo>
                  <a:lnTo>
                    <a:pt x="674" y="974"/>
                  </a:lnTo>
                  <a:lnTo>
                    <a:pt x="665" y="978"/>
                  </a:lnTo>
                  <a:lnTo>
                    <a:pt x="655" y="980"/>
                  </a:lnTo>
                  <a:lnTo>
                    <a:pt x="647" y="982"/>
                  </a:lnTo>
                  <a:lnTo>
                    <a:pt x="640" y="982"/>
                  </a:lnTo>
                  <a:lnTo>
                    <a:pt x="633" y="981"/>
                  </a:lnTo>
                  <a:lnTo>
                    <a:pt x="628" y="978"/>
                  </a:lnTo>
                  <a:lnTo>
                    <a:pt x="620" y="972"/>
                  </a:lnTo>
                  <a:lnTo>
                    <a:pt x="614" y="965"/>
                  </a:lnTo>
                  <a:lnTo>
                    <a:pt x="608" y="957"/>
                  </a:lnTo>
                  <a:lnTo>
                    <a:pt x="601" y="948"/>
                  </a:lnTo>
                  <a:lnTo>
                    <a:pt x="587" y="931"/>
                  </a:lnTo>
                  <a:lnTo>
                    <a:pt x="573" y="914"/>
                  </a:lnTo>
                  <a:lnTo>
                    <a:pt x="565" y="905"/>
                  </a:lnTo>
                  <a:lnTo>
                    <a:pt x="558" y="899"/>
                  </a:lnTo>
                  <a:lnTo>
                    <a:pt x="549" y="892"/>
                  </a:lnTo>
                  <a:lnTo>
                    <a:pt x="541" y="888"/>
                  </a:lnTo>
                  <a:lnTo>
                    <a:pt x="531" y="885"/>
                  </a:lnTo>
                  <a:lnTo>
                    <a:pt x="521" y="884"/>
                  </a:lnTo>
                  <a:lnTo>
                    <a:pt x="510" y="884"/>
                  </a:lnTo>
                  <a:lnTo>
                    <a:pt x="499" y="887"/>
                  </a:lnTo>
                  <a:lnTo>
                    <a:pt x="484" y="890"/>
                  </a:lnTo>
                  <a:lnTo>
                    <a:pt x="472" y="892"/>
                  </a:lnTo>
                  <a:lnTo>
                    <a:pt x="459" y="892"/>
                  </a:lnTo>
                  <a:lnTo>
                    <a:pt x="447" y="890"/>
                  </a:lnTo>
                  <a:lnTo>
                    <a:pt x="423" y="886"/>
                  </a:lnTo>
                  <a:lnTo>
                    <a:pt x="396" y="884"/>
                  </a:lnTo>
                  <a:lnTo>
                    <a:pt x="397" y="888"/>
                  </a:lnTo>
                  <a:lnTo>
                    <a:pt x="399" y="892"/>
                  </a:lnTo>
                  <a:lnTo>
                    <a:pt x="402" y="895"/>
                  </a:lnTo>
                  <a:lnTo>
                    <a:pt x="406" y="899"/>
                  </a:lnTo>
                  <a:lnTo>
                    <a:pt x="416" y="905"/>
                  </a:lnTo>
                  <a:lnTo>
                    <a:pt x="428" y="911"/>
                  </a:lnTo>
                  <a:lnTo>
                    <a:pt x="441" y="915"/>
                  </a:lnTo>
                  <a:lnTo>
                    <a:pt x="454" y="918"/>
                  </a:lnTo>
                  <a:lnTo>
                    <a:pt x="466" y="921"/>
                  </a:lnTo>
                  <a:lnTo>
                    <a:pt x="475" y="921"/>
                  </a:lnTo>
                  <a:lnTo>
                    <a:pt x="483" y="922"/>
                  </a:lnTo>
                  <a:lnTo>
                    <a:pt x="492" y="924"/>
                  </a:lnTo>
                  <a:lnTo>
                    <a:pt x="497" y="926"/>
                  </a:lnTo>
                  <a:lnTo>
                    <a:pt x="503" y="928"/>
                  </a:lnTo>
                  <a:lnTo>
                    <a:pt x="506" y="930"/>
                  </a:lnTo>
                  <a:lnTo>
                    <a:pt x="508" y="932"/>
                  </a:lnTo>
                  <a:lnTo>
                    <a:pt x="510" y="935"/>
                  </a:lnTo>
                  <a:lnTo>
                    <a:pt x="511" y="939"/>
                  </a:lnTo>
                  <a:lnTo>
                    <a:pt x="515" y="945"/>
                  </a:lnTo>
                  <a:lnTo>
                    <a:pt x="517" y="953"/>
                  </a:lnTo>
                  <a:lnTo>
                    <a:pt x="520" y="956"/>
                  </a:lnTo>
                  <a:lnTo>
                    <a:pt x="523" y="960"/>
                  </a:lnTo>
                  <a:lnTo>
                    <a:pt x="528" y="964"/>
                  </a:lnTo>
                  <a:lnTo>
                    <a:pt x="533" y="967"/>
                  </a:lnTo>
                  <a:lnTo>
                    <a:pt x="542" y="971"/>
                  </a:lnTo>
                  <a:lnTo>
                    <a:pt x="549" y="976"/>
                  </a:lnTo>
                  <a:lnTo>
                    <a:pt x="557" y="983"/>
                  </a:lnTo>
                  <a:lnTo>
                    <a:pt x="564" y="989"/>
                  </a:lnTo>
                  <a:lnTo>
                    <a:pt x="577" y="1003"/>
                  </a:lnTo>
                  <a:lnTo>
                    <a:pt x="591" y="1018"/>
                  </a:lnTo>
                  <a:lnTo>
                    <a:pt x="595" y="1022"/>
                  </a:lnTo>
                  <a:lnTo>
                    <a:pt x="598" y="1027"/>
                  </a:lnTo>
                  <a:lnTo>
                    <a:pt x="600" y="1032"/>
                  </a:lnTo>
                  <a:lnTo>
                    <a:pt x="601" y="1036"/>
                  </a:lnTo>
                  <a:lnTo>
                    <a:pt x="601" y="1040"/>
                  </a:lnTo>
                  <a:lnTo>
                    <a:pt x="601" y="1046"/>
                  </a:lnTo>
                  <a:lnTo>
                    <a:pt x="600" y="1050"/>
                  </a:lnTo>
                  <a:lnTo>
                    <a:pt x="598" y="1054"/>
                  </a:lnTo>
                  <a:lnTo>
                    <a:pt x="587" y="1072"/>
                  </a:lnTo>
                  <a:lnTo>
                    <a:pt x="575" y="1090"/>
                  </a:lnTo>
                  <a:lnTo>
                    <a:pt x="572" y="1095"/>
                  </a:lnTo>
                  <a:lnTo>
                    <a:pt x="569" y="1101"/>
                  </a:lnTo>
                  <a:lnTo>
                    <a:pt x="564" y="1105"/>
                  </a:lnTo>
                  <a:lnTo>
                    <a:pt x="560" y="1109"/>
                  </a:lnTo>
                  <a:lnTo>
                    <a:pt x="550" y="1117"/>
                  </a:lnTo>
                  <a:lnTo>
                    <a:pt x="540" y="1123"/>
                  </a:lnTo>
                  <a:lnTo>
                    <a:pt x="530" y="1129"/>
                  </a:lnTo>
                  <a:lnTo>
                    <a:pt x="520" y="1136"/>
                  </a:lnTo>
                  <a:lnTo>
                    <a:pt x="515" y="1141"/>
                  </a:lnTo>
                  <a:lnTo>
                    <a:pt x="511" y="1145"/>
                  </a:lnTo>
                  <a:lnTo>
                    <a:pt x="507" y="1150"/>
                  </a:lnTo>
                  <a:lnTo>
                    <a:pt x="504" y="1156"/>
                  </a:lnTo>
                  <a:lnTo>
                    <a:pt x="503" y="1158"/>
                  </a:lnTo>
                  <a:lnTo>
                    <a:pt x="504" y="1162"/>
                  </a:lnTo>
                  <a:lnTo>
                    <a:pt x="505" y="1167"/>
                  </a:lnTo>
                  <a:lnTo>
                    <a:pt x="506" y="1171"/>
                  </a:lnTo>
                  <a:lnTo>
                    <a:pt x="511" y="1181"/>
                  </a:lnTo>
                  <a:lnTo>
                    <a:pt x="519" y="1192"/>
                  </a:lnTo>
                  <a:lnTo>
                    <a:pt x="527" y="1203"/>
                  </a:lnTo>
                  <a:lnTo>
                    <a:pt x="533" y="1215"/>
                  </a:lnTo>
                  <a:lnTo>
                    <a:pt x="537" y="1225"/>
                  </a:lnTo>
                  <a:lnTo>
                    <a:pt x="540" y="1232"/>
                  </a:lnTo>
                  <a:lnTo>
                    <a:pt x="538" y="1236"/>
                  </a:lnTo>
                  <a:lnTo>
                    <a:pt x="534" y="1238"/>
                  </a:lnTo>
                  <a:lnTo>
                    <a:pt x="529" y="1240"/>
                  </a:lnTo>
                  <a:lnTo>
                    <a:pt x="521" y="1241"/>
                  </a:lnTo>
                  <a:lnTo>
                    <a:pt x="503" y="1244"/>
                  </a:lnTo>
                  <a:lnTo>
                    <a:pt x="480" y="1248"/>
                  </a:lnTo>
                  <a:lnTo>
                    <a:pt x="455" y="1252"/>
                  </a:lnTo>
                  <a:lnTo>
                    <a:pt x="433" y="1257"/>
                  </a:lnTo>
                  <a:lnTo>
                    <a:pt x="422" y="1259"/>
                  </a:lnTo>
                  <a:lnTo>
                    <a:pt x="413" y="1263"/>
                  </a:lnTo>
                  <a:lnTo>
                    <a:pt x="406" y="1267"/>
                  </a:lnTo>
                  <a:lnTo>
                    <a:pt x="399" y="1271"/>
                  </a:lnTo>
                  <a:lnTo>
                    <a:pt x="395" y="1277"/>
                  </a:lnTo>
                  <a:lnTo>
                    <a:pt x="392" y="1282"/>
                  </a:lnTo>
                  <a:lnTo>
                    <a:pt x="390" y="1288"/>
                  </a:lnTo>
                  <a:lnTo>
                    <a:pt x="386" y="1293"/>
                  </a:lnTo>
                  <a:lnTo>
                    <a:pt x="384" y="1298"/>
                  </a:lnTo>
                  <a:lnTo>
                    <a:pt x="382" y="1303"/>
                  </a:lnTo>
                  <a:lnTo>
                    <a:pt x="380" y="1307"/>
                  </a:lnTo>
                  <a:lnTo>
                    <a:pt x="375" y="1311"/>
                  </a:lnTo>
                  <a:lnTo>
                    <a:pt x="370" y="1316"/>
                  </a:lnTo>
                  <a:lnTo>
                    <a:pt x="365" y="1319"/>
                  </a:lnTo>
                  <a:lnTo>
                    <a:pt x="359" y="1321"/>
                  </a:lnTo>
                  <a:lnTo>
                    <a:pt x="353" y="1323"/>
                  </a:lnTo>
                  <a:lnTo>
                    <a:pt x="342" y="1327"/>
                  </a:lnTo>
                  <a:lnTo>
                    <a:pt x="330" y="1333"/>
                  </a:lnTo>
                  <a:lnTo>
                    <a:pt x="325" y="1338"/>
                  </a:lnTo>
                  <a:lnTo>
                    <a:pt x="318" y="1347"/>
                  </a:lnTo>
                  <a:lnTo>
                    <a:pt x="312" y="1357"/>
                  </a:lnTo>
                  <a:lnTo>
                    <a:pt x="305" y="1366"/>
                  </a:lnTo>
                  <a:lnTo>
                    <a:pt x="299" y="1375"/>
                  </a:lnTo>
                  <a:lnTo>
                    <a:pt x="293" y="1383"/>
                  </a:lnTo>
                  <a:lnTo>
                    <a:pt x="291" y="1386"/>
                  </a:lnTo>
                  <a:lnTo>
                    <a:pt x="288" y="1388"/>
                  </a:lnTo>
                  <a:lnTo>
                    <a:pt x="286" y="1389"/>
                  </a:lnTo>
                  <a:lnTo>
                    <a:pt x="285" y="1389"/>
                  </a:lnTo>
                  <a:lnTo>
                    <a:pt x="277" y="1387"/>
                  </a:lnTo>
                  <a:lnTo>
                    <a:pt x="271" y="1384"/>
                  </a:lnTo>
                  <a:lnTo>
                    <a:pt x="265" y="1378"/>
                  </a:lnTo>
                  <a:lnTo>
                    <a:pt x="260" y="1373"/>
                  </a:lnTo>
                  <a:lnTo>
                    <a:pt x="250" y="1359"/>
                  </a:lnTo>
                  <a:lnTo>
                    <a:pt x="242" y="1343"/>
                  </a:lnTo>
                  <a:lnTo>
                    <a:pt x="234" y="1325"/>
                  </a:lnTo>
                  <a:lnTo>
                    <a:pt x="227" y="1310"/>
                  </a:lnTo>
                  <a:lnTo>
                    <a:pt x="222" y="1303"/>
                  </a:lnTo>
                  <a:lnTo>
                    <a:pt x="219" y="1295"/>
                  </a:lnTo>
                  <a:lnTo>
                    <a:pt x="215" y="1290"/>
                  </a:lnTo>
                  <a:lnTo>
                    <a:pt x="210" y="1284"/>
                  </a:lnTo>
                  <a:lnTo>
                    <a:pt x="201" y="1294"/>
                  </a:lnTo>
                  <a:lnTo>
                    <a:pt x="192" y="1304"/>
                  </a:lnTo>
                  <a:lnTo>
                    <a:pt x="184" y="1316"/>
                  </a:lnTo>
                  <a:lnTo>
                    <a:pt x="178" y="1329"/>
                  </a:lnTo>
                  <a:lnTo>
                    <a:pt x="178" y="1329"/>
                  </a:lnTo>
                  <a:lnTo>
                    <a:pt x="169" y="1311"/>
                  </a:lnTo>
                  <a:lnTo>
                    <a:pt x="160" y="1294"/>
                  </a:lnTo>
                  <a:lnTo>
                    <a:pt x="154" y="1286"/>
                  </a:lnTo>
                  <a:lnTo>
                    <a:pt x="149" y="1279"/>
                  </a:lnTo>
                  <a:lnTo>
                    <a:pt x="142" y="1272"/>
                  </a:lnTo>
                  <a:lnTo>
                    <a:pt x="136" y="1266"/>
                  </a:lnTo>
                  <a:lnTo>
                    <a:pt x="128" y="1261"/>
                  </a:lnTo>
                  <a:lnTo>
                    <a:pt x="121" y="1256"/>
                  </a:lnTo>
                  <a:lnTo>
                    <a:pt x="113" y="1252"/>
                  </a:lnTo>
                  <a:lnTo>
                    <a:pt x="105" y="1249"/>
                  </a:lnTo>
                  <a:lnTo>
                    <a:pt x="96" y="1246"/>
                  </a:lnTo>
                  <a:lnTo>
                    <a:pt x="86" y="1246"/>
                  </a:lnTo>
                  <a:lnTo>
                    <a:pt x="76" y="1246"/>
                  </a:lnTo>
                  <a:lnTo>
                    <a:pt x="66" y="1249"/>
                  </a:lnTo>
                  <a:lnTo>
                    <a:pt x="54" y="1250"/>
                  </a:lnTo>
                  <a:lnTo>
                    <a:pt x="45" y="1250"/>
                  </a:lnTo>
                  <a:lnTo>
                    <a:pt x="37" y="1248"/>
                  </a:lnTo>
                  <a:lnTo>
                    <a:pt x="30" y="1244"/>
                  </a:lnTo>
                  <a:lnTo>
                    <a:pt x="26" y="1240"/>
                  </a:lnTo>
                  <a:lnTo>
                    <a:pt x="21" y="1234"/>
                  </a:lnTo>
                  <a:lnTo>
                    <a:pt x="18" y="1227"/>
                  </a:lnTo>
                  <a:lnTo>
                    <a:pt x="16" y="1219"/>
                  </a:lnTo>
                  <a:lnTo>
                    <a:pt x="12" y="1185"/>
                  </a:lnTo>
                  <a:lnTo>
                    <a:pt x="7" y="1150"/>
                  </a:lnTo>
                  <a:lnTo>
                    <a:pt x="4" y="1138"/>
                  </a:lnTo>
                  <a:lnTo>
                    <a:pt x="1" y="1129"/>
                  </a:lnTo>
                  <a:lnTo>
                    <a:pt x="0" y="1120"/>
                  </a:lnTo>
                  <a:lnTo>
                    <a:pt x="0" y="1113"/>
                  </a:lnTo>
                  <a:lnTo>
                    <a:pt x="2" y="1105"/>
                  </a:lnTo>
                  <a:lnTo>
                    <a:pt x="6" y="1097"/>
                  </a:lnTo>
                  <a:lnTo>
                    <a:pt x="13" y="1090"/>
                  </a:lnTo>
                  <a:lnTo>
                    <a:pt x="24" y="1081"/>
                  </a:lnTo>
                  <a:lnTo>
                    <a:pt x="26" y="1069"/>
                  </a:lnTo>
                  <a:lnTo>
                    <a:pt x="27" y="1059"/>
                  </a:lnTo>
                  <a:lnTo>
                    <a:pt x="27" y="1048"/>
                  </a:lnTo>
                  <a:lnTo>
                    <a:pt x="26" y="1037"/>
                  </a:lnTo>
                  <a:lnTo>
                    <a:pt x="24" y="1026"/>
                  </a:lnTo>
                  <a:lnTo>
                    <a:pt x="21" y="1015"/>
                  </a:lnTo>
                  <a:lnTo>
                    <a:pt x="17" y="1006"/>
                  </a:lnTo>
                  <a:lnTo>
                    <a:pt x="11" y="996"/>
                  </a:lnTo>
                  <a:lnTo>
                    <a:pt x="10" y="992"/>
                  </a:lnTo>
                  <a:lnTo>
                    <a:pt x="8" y="988"/>
                  </a:lnTo>
                  <a:lnTo>
                    <a:pt x="7" y="985"/>
                  </a:lnTo>
                  <a:lnTo>
                    <a:pt x="8" y="981"/>
                  </a:lnTo>
                  <a:lnTo>
                    <a:pt x="10" y="973"/>
                  </a:lnTo>
                  <a:lnTo>
                    <a:pt x="12" y="965"/>
                  </a:lnTo>
                  <a:lnTo>
                    <a:pt x="19" y="949"/>
                  </a:lnTo>
                  <a:lnTo>
                    <a:pt x="26" y="935"/>
                  </a:lnTo>
                  <a:lnTo>
                    <a:pt x="27" y="930"/>
                  </a:lnTo>
                  <a:lnTo>
                    <a:pt x="27" y="924"/>
                  </a:lnTo>
                  <a:lnTo>
                    <a:pt x="26" y="919"/>
                  </a:lnTo>
                  <a:lnTo>
                    <a:pt x="24" y="914"/>
                  </a:lnTo>
                  <a:lnTo>
                    <a:pt x="23" y="910"/>
                  </a:lnTo>
                  <a:lnTo>
                    <a:pt x="20" y="905"/>
                  </a:lnTo>
                  <a:lnTo>
                    <a:pt x="20" y="901"/>
                  </a:lnTo>
                  <a:lnTo>
                    <a:pt x="20" y="895"/>
                  </a:lnTo>
                  <a:lnTo>
                    <a:pt x="23" y="888"/>
                  </a:lnTo>
                  <a:lnTo>
                    <a:pt x="27" y="883"/>
                  </a:lnTo>
                  <a:lnTo>
                    <a:pt x="31" y="878"/>
                  </a:lnTo>
                  <a:lnTo>
                    <a:pt x="37" y="874"/>
                  </a:lnTo>
                  <a:lnTo>
                    <a:pt x="42" y="870"/>
                  </a:lnTo>
                  <a:lnTo>
                    <a:pt x="47" y="866"/>
                  </a:lnTo>
                  <a:lnTo>
                    <a:pt x="52" y="861"/>
                  </a:lnTo>
                  <a:lnTo>
                    <a:pt x="55" y="854"/>
                  </a:lnTo>
                  <a:lnTo>
                    <a:pt x="57" y="847"/>
                  </a:lnTo>
                  <a:lnTo>
                    <a:pt x="58" y="839"/>
                  </a:lnTo>
                  <a:lnTo>
                    <a:pt x="57" y="833"/>
                  </a:lnTo>
                  <a:lnTo>
                    <a:pt x="54" y="826"/>
                  </a:lnTo>
                  <a:lnTo>
                    <a:pt x="51" y="820"/>
                  </a:lnTo>
                  <a:lnTo>
                    <a:pt x="46" y="814"/>
                  </a:lnTo>
                  <a:lnTo>
                    <a:pt x="41" y="809"/>
                  </a:lnTo>
                  <a:lnTo>
                    <a:pt x="35" y="804"/>
                  </a:lnTo>
                  <a:lnTo>
                    <a:pt x="43" y="780"/>
                  </a:lnTo>
                  <a:lnTo>
                    <a:pt x="42" y="779"/>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95" name="Google Shape;795;p37"/>
            <p:cNvSpPr/>
            <p:nvPr/>
          </p:nvSpPr>
          <p:spPr>
            <a:xfrm>
              <a:off x="5375275" y="4816475"/>
              <a:ext cx="328613" cy="612775"/>
            </a:xfrm>
            <a:custGeom>
              <a:rect b="b" l="l" r="r" t="t"/>
              <a:pathLst>
                <a:path extrusionOk="0" h="1544" w="828">
                  <a:moveTo>
                    <a:pt x="86" y="80"/>
                  </a:moveTo>
                  <a:lnTo>
                    <a:pt x="96" y="79"/>
                  </a:lnTo>
                  <a:lnTo>
                    <a:pt x="105" y="78"/>
                  </a:lnTo>
                  <a:lnTo>
                    <a:pt x="116" y="79"/>
                  </a:lnTo>
                  <a:lnTo>
                    <a:pt x="127" y="80"/>
                  </a:lnTo>
                  <a:lnTo>
                    <a:pt x="148" y="83"/>
                  </a:lnTo>
                  <a:lnTo>
                    <a:pt x="172" y="89"/>
                  </a:lnTo>
                  <a:lnTo>
                    <a:pt x="195" y="94"/>
                  </a:lnTo>
                  <a:lnTo>
                    <a:pt x="218" y="99"/>
                  </a:lnTo>
                  <a:lnTo>
                    <a:pt x="238" y="103"/>
                  </a:lnTo>
                  <a:lnTo>
                    <a:pt x="257" y="104"/>
                  </a:lnTo>
                  <a:lnTo>
                    <a:pt x="259" y="95"/>
                  </a:lnTo>
                  <a:lnTo>
                    <a:pt x="259" y="84"/>
                  </a:lnTo>
                  <a:lnTo>
                    <a:pt x="257" y="73"/>
                  </a:lnTo>
                  <a:lnTo>
                    <a:pt x="255" y="63"/>
                  </a:lnTo>
                  <a:lnTo>
                    <a:pt x="254" y="52"/>
                  </a:lnTo>
                  <a:lnTo>
                    <a:pt x="253" y="41"/>
                  </a:lnTo>
                  <a:lnTo>
                    <a:pt x="253" y="31"/>
                  </a:lnTo>
                  <a:lnTo>
                    <a:pt x="255" y="22"/>
                  </a:lnTo>
                  <a:lnTo>
                    <a:pt x="259" y="18"/>
                  </a:lnTo>
                  <a:lnTo>
                    <a:pt x="263" y="14"/>
                  </a:lnTo>
                  <a:lnTo>
                    <a:pt x="269" y="10"/>
                  </a:lnTo>
                  <a:lnTo>
                    <a:pt x="277" y="6"/>
                  </a:lnTo>
                  <a:lnTo>
                    <a:pt x="284" y="4"/>
                  </a:lnTo>
                  <a:lnTo>
                    <a:pt x="292" y="2"/>
                  </a:lnTo>
                  <a:lnTo>
                    <a:pt x="298" y="0"/>
                  </a:lnTo>
                  <a:lnTo>
                    <a:pt x="304" y="0"/>
                  </a:lnTo>
                  <a:lnTo>
                    <a:pt x="307" y="5"/>
                  </a:lnTo>
                  <a:lnTo>
                    <a:pt x="313" y="19"/>
                  </a:lnTo>
                  <a:lnTo>
                    <a:pt x="317" y="27"/>
                  </a:lnTo>
                  <a:lnTo>
                    <a:pt x="321" y="33"/>
                  </a:lnTo>
                  <a:lnTo>
                    <a:pt x="325" y="40"/>
                  </a:lnTo>
                  <a:lnTo>
                    <a:pt x="331" y="45"/>
                  </a:lnTo>
                  <a:lnTo>
                    <a:pt x="336" y="49"/>
                  </a:lnTo>
                  <a:lnTo>
                    <a:pt x="342" y="51"/>
                  </a:lnTo>
                  <a:lnTo>
                    <a:pt x="348" y="53"/>
                  </a:lnTo>
                  <a:lnTo>
                    <a:pt x="355" y="55"/>
                  </a:lnTo>
                  <a:lnTo>
                    <a:pt x="368" y="58"/>
                  </a:lnTo>
                  <a:lnTo>
                    <a:pt x="381" y="60"/>
                  </a:lnTo>
                  <a:lnTo>
                    <a:pt x="395" y="63"/>
                  </a:lnTo>
                  <a:lnTo>
                    <a:pt x="408" y="67"/>
                  </a:lnTo>
                  <a:lnTo>
                    <a:pt x="415" y="69"/>
                  </a:lnTo>
                  <a:lnTo>
                    <a:pt x="422" y="72"/>
                  </a:lnTo>
                  <a:lnTo>
                    <a:pt x="428" y="77"/>
                  </a:lnTo>
                  <a:lnTo>
                    <a:pt x="434" y="81"/>
                  </a:lnTo>
                  <a:lnTo>
                    <a:pt x="443" y="86"/>
                  </a:lnTo>
                  <a:lnTo>
                    <a:pt x="452" y="91"/>
                  </a:lnTo>
                  <a:lnTo>
                    <a:pt x="461" y="93"/>
                  </a:lnTo>
                  <a:lnTo>
                    <a:pt x="471" y="96"/>
                  </a:lnTo>
                  <a:lnTo>
                    <a:pt x="481" y="98"/>
                  </a:lnTo>
                  <a:lnTo>
                    <a:pt x="490" y="101"/>
                  </a:lnTo>
                  <a:lnTo>
                    <a:pt x="494" y="105"/>
                  </a:lnTo>
                  <a:lnTo>
                    <a:pt x="498" y="107"/>
                  </a:lnTo>
                  <a:lnTo>
                    <a:pt x="501" y="110"/>
                  </a:lnTo>
                  <a:lnTo>
                    <a:pt x="505" y="114"/>
                  </a:lnTo>
                  <a:lnTo>
                    <a:pt x="528" y="153"/>
                  </a:lnTo>
                  <a:lnTo>
                    <a:pt x="556" y="201"/>
                  </a:lnTo>
                  <a:lnTo>
                    <a:pt x="564" y="212"/>
                  </a:lnTo>
                  <a:lnTo>
                    <a:pt x="573" y="222"/>
                  </a:lnTo>
                  <a:lnTo>
                    <a:pt x="581" y="232"/>
                  </a:lnTo>
                  <a:lnTo>
                    <a:pt x="591" y="242"/>
                  </a:lnTo>
                  <a:lnTo>
                    <a:pt x="600" y="249"/>
                  </a:lnTo>
                  <a:lnTo>
                    <a:pt x="610" y="255"/>
                  </a:lnTo>
                  <a:lnTo>
                    <a:pt x="620" y="259"/>
                  </a:lnTo>
                  <a:lnTo>
                    <a:pt x="631" y="261"/>
                  </a:lnTo>
                  <a:lnTo>
                    <a:pt x="631" y="261"/>
                  </a:lnTo>
                  <a:lnTo>
                    <a:pt x="632" y="275"/>
                  </a:lnTo>
                  <a:lnTo>
                    <a:pt x="631" y="288"/>
                  </a:lnTo>
                  <a:lnTo>
                    <a:pt x="631" y="301"/>
                  </a:lnTo>
                  <a:lnTo>
                    <a:pt x="631" y="315"/>
                  </a:lnTo>
                  <a:lnTo>
                    <a:pt x="632" y="319"/>
                  </a:lnTo>
                  <a:lnTo>
                    <a:pt x="633" y="321"/>
                  </a:lnTo>
                  <a:lnTo>
                    <a:pt x="634" y="323"/>
                  </a:lnTo>
                  <a:lnTo>
                    <a:pt x="636" y="324"/>
                  </a:lnTo>
                  <a:lnTo>
                    <a:pt x="642" y="326"/>
                  </a:lnTo>
                  <a:lnTo>
                    <a:pt x="648" y="327"/>
                  </a:lnTo>
                  <a:lnTo>
                    <a:pt x="654" y="327"/>
                  </a:lnTo>
                  <a:lnTo>
                    <a:pt x="660" y="328"/>
                  </a:lnTo>
                  <a:lnTo>
                    <a:pt x="662" y="329"/>
                  </a:lnTo>
                  <a:lnTo>
                    <a:pt x="664" y="330"/>
                  </a:lnTo>
                  <a:lnTo>
                    <a:pt x="667" y="333"/>
                  </a:lnTo>
                  <a:lnTo>
                    <a:pt x="668" y="335"/>
                  </a:lnTo>
                  <a:lnTo>
                    <a:pt x="673" y="344"/>
                  </a:lnTo>
                  <a:lnTo>
                    <a:pt x="676" y="355"/>
                  </a:lnTo>
                  <a:lnTo>
                    <a:pt x="680" y="365"/>
                  </a:lnTo>
                  <a:lnTo>
                    <a:pt x="683" y="376"/>
                  </a:lnTo>
                  <a:lnTo>
                    <a:pt x="684" y="387"/>
                  </a:lnTo>
                  <a:lnTo>
                    <a:pt x="685" y="397"/>
                  </a:lnTo>
                  <a:lnTo>
                    <a:pt x="686" y="408"/>
                  </a:lnTo>
                  <a:lnTo>
                    <a:pt x="686" y="420"/>
                  </a:lnTo>
                  <a:lnTo>
                    <a:pt x="685" y="438"/>
                  </a:lnTo>
                  <a:lnTo>
                    <a:pt x="685" y="458"/>
                  </a:lnTo>
                  <a:lnTo>
                    <a:pt x="686" y="467"/>
                  </a:lnTo>
                  <a:lnTo>
                    <a:pt x="690" y="475"/>
                  </a:lnTo>
                  <a:lnTo>
                    <a:pt x="692" y="478"/>
                  </a:lnTo>
                  <a:lnTo>
                    <a:pt x="696" y="482"/>
                  </a:lnTo>
                  <a:lnTo>
                    <a:pt x="699" y="485"/>
                  </a:lnTo>
                  <a:lnTo>
                    <a:pt x="703" y="487"/>
                  </a:lnTo>
                  <a:lnTo>
                    <a:pt x="708" y="490"/>
                  </a:lnTo>
                  <a:lnTo>
                    <a:pt x="711" y="494"/>
                  </a:lnTo>
                  <a:lnTo>
                    <a:pt x="713" y="498"/>
                  </a:lnTo>
                  <a:lnTo>
                    <a:pt x="714" y="503"/>
                  </a:lnTo>
                  <a:lnTo>
                    <a:pt x="717" y="515"/>
                  </a:lnTo>
                  <a:lnTo>
                    <a:pt x="719" y="530"/>
                  </a:lnTo>
                  <a:lnTo>
                    <a:pt x="722" y="544"/>
                  </a:lnTo>
                  <a:lnTo>
                    <a:pt x="725" y="559"/>
                  </a:lnTo>
                  <a:lnTo>
                    <a:pt x="728" y="566"/>
                  </a:lnTo>
                  <a:lnTo>
                    <a:pt x="730" y="572"/>
                  </a:lnTo>
                  <a:lnTo>
                    <a:pt x="735" y="578"/>
                  </a:lnTo>
                  <a:lnTo>
                    <a:pt x="739" y="583"/>
                  </a:lnTo>
                  <a:lnTo>
                    <a:pt x="749" y="590"/>
                  </a:lnTo>
                  <a:lnTo>
                    <a:pt x="759" y="596"/>
                  </a:lnTo>
                  <a:lnTo>
                    <a:pt x="764" y="600"/>
                  </a:lnTo>
                  <a:lnTo>
                    <a:pt x="768" y="604"/>
                  </a:lnTo>
                  <a:lnTo>
                    <a:pt x="770" y="609"/>
                  </a:lnTo>
                  <a:lnTo>
                    <a:pt x="771" y="614"/>
                  </a:lnTo>
                  <a:lnTo>
                    <a:pt x="771" y="631"/>
                  </a:lnTo>
                  <a:lnTo>
                    <a:pt x="770" y="648"/>
                  </a:lnTo>
                  <a:lnTo>
                    <a:pt x="771" y="665"/>
                  </a:lnTo>
                  <a:lnTo>
                    <a:pt x="773" y="681"/>
                  </a:lnTo>
                  <a:lnTo>
                    <a:pt x="776" y="688"/>
                  </a:lnTo>
                  <a:lnTo>
                    <a:pt x="776" y="694"/>
                  </a:lnTo>
                  <a:lnTo>
                    <a:pt x="776" y="700"/>
                  </a:lnTo>
                  <a:lnTo>
                    <a:pt x="774" y="703"/>
                  </a:lnTo>
                  <a:lnTo>
                    <a:pt x="772" y="707"/>
                  </a:lnTo>
                  <a:lnTo>
                    <a:pt x="770" y="710"/>
                  </a:lnTo>
                  <a:lnTo>
                    <a:pt x="767" y="713"/>
                  </a:lnTo>
                  <a:lnTo>
                    <a:pt x="764" y="715"/>
                  </a:lnTo>
                  <a:lnTo>
                    <a:pt x="757" y="719"/>
                  </a:lnTo>
                  <a:lnTo>
                    <a:pt x="750" y="724"/>
                  </a:lnTo>
                  <a:lnTo>
                    <a:pt x="746" y="727"/>
                  </a:lnTo>
                  <a:lnTo>
                    <a:pt x="744" y="730"/>
                  </a:lnTo>
                  <a:lnTo>
                    <a:pt x="742" y="734"/>
                  </a:lnTo>
                  <a:lnTo>
                    <a:pt x="740" y="739"/>
                  </a:lnTo>
                  <a:lnTo>
                    <a:pt x="749" y="741"/>
                  </a:lnTo>
                  <a:lnTo>
                    <a:pt x="757" y="743"/>
                  </a:lnTo>
                  <a:lnTo>
                    <a:pt x="746" y="748"/>
                  </a:lnTo>
                  <a:lnTo>
                    <a:pt x="735" y="756"/>
                  </a:lnTo>
                  <a:lnTo>
                    <a:pt x="731" y="761"/>
                  </a:lnTo>
                  <a:lnTo>
                    <a:pt x="728" y="768"/>
                  </a:lnTo>
                  <a:lnTo>
                    <a:pt x="727" y="774"/>
                  </a:lnTo>
                  <a:lnTo>
                    <a:pt x="727" y="781"/>
                  </a:lnTo>
                  <a:lnTo>
                    <a:pt x="728" y="795"/>
                  </a:lnTo>
                  <a:lnTo>
                    <a:pt x="729" y="808"/>
                  </a:lnTo>
                  <a:lnTo>
                    <a:pt x="726" y="824"/>
                  </a:lnTo>
                  <a:lnTo>
                    <a:pt x="723" y="840"/>
                  </a:lnTo>
                  <a:lnTo>
                    <a:pt x="722" y="849"/>
                  </a:lnTo>
                  <a:lnTo>
                    <a:pt x="724" y="855"/>
                  </a:lnTo>
                  <a:lnTo>
                    <a:pt x="725" y="859"/>
                  </a:lnTo>
                  <a:lnTo>
                    <a:pt x="727" y="862"/>
                  </a:lnTo>
                  <a:lnTo>
                    <a:pt x="730" y="865"/>
                  </a:lnTo>
                  <a:lnTo>
                    <a:pt x="733" y="868"/>
                  </a:lnTo>
                  <a:lnTo>
                    <a:pt x="742" y="874"/>
                  </a:lnTo>
                  <a:lnTo>
                    <a:pt x="748" y="880"/>
                  </a:lnTo>
                  <a:lnTo>
                    <a:pt x="752" y="887"/>
                  </a:lnTo>
                  <a:lnTo>
                    <a:pt x="756" y="893"/>
                  </a:lnTo>
                  <a:lnTo>
                    <a:pt x="759" y="901"/>
                  </a:lnTo>
                  <a:lnTo>
                    <a:pt x="763" y="908"/>
                  </a:lnTo>
                  <a:lnTo>
                    <a:pt x="767" y="915"/>
                  </a:lnTo>
                  <a:lnTo>
                    <a:pt x="772" y="922"/>
                  </a:lnTo>
                  <a:lnTo>
                    <a:pt x="806" y="953"/>
                  </a:lnTo>
                  <a:lnTo>
                    <a:pt x="806" y="953"/>
                  </a:lnTo>
                  <a:lnTo>
                    <a:pt x="806" y="967"/>
                  </a:lnTo>
                  <a:lnTo>
                    <a:pt x="806" y="981"/>
                  </a:lnTo>
                  <a:lnTo>
                    <a:pt x="807" y="994"/>
                  </a:lnTo>
                  <a:lnTo>
                    <a:pt x="810" y="1008"/>
                  </a:lnTo>
                  <a:lnTo>
                    <a:pt x="814" y="1022"/>
                  </a:lnTo>
                  <a:lnTo>
                    <a:pt x="820" y="1036"/>
                  </a:lnTo>
                  <a:lnTo>
                    <a:pt x="825" y="1051"/>
                  </a:lnTo>
                  <a:lnTo>
                    <a:pt x="828" y="1065"/>
                  </a:lnTo>
                  <a:lnTo>
                    <a:pt x="828" y="1069"/>
                  </a:lnTo>
                  <a:lnTo>
                    <a:pt x="826" y="1075"/>
                  </a:lnTo>
                  <a:lnTo>
                    <a:pt x="822" y="1079"/>
                  </a:lnTo>
                  <a:lnTo>
                    <a:pt x="817" y="1084"/>
                  </a:lnTo>
                  <a:lnTo>
                    <a:pt x="803" y="1093"/>
                  </a:lnTo>
                  <a:lnTo>
                    <a:pt x="786" y="1103"/>
                  </a:lnTo>
                  <a:lnTo>
                    <a:pt x="768" y="1111"/>
                  </a:lnTo>
                  <a:lnTo>
                    <a:pt x="752" y="1121"/>
                  </a:lnTo>
                  <a:lnTo>
                    <a:pt x="744" y="1125"/>
                  </a:lnTo>
                  <a:lnTo>
                    <a:pt x="738" y="1130"/>
                  </a:lnTo>
                  <a:lnTo>
                    <a:pt x="733" y="1134"/>
                  </a:lnTo>
                  <a:lnTo>
                    <a:pt x="729" y="1139"/>
                  </a:lnTo>
                  <a:lnTo>
                    <a:pt x="727" y="1145"/>
                  </a:lnTo>
                  <a:lnTo>
                    <a:pt x="725" y="1150"/>
                  </a:lnTo>
                  <a:lnTo>
                    <a:pt x="724" y="1154"/>
                  </a:lnTo>
                  <a:lnTo>
                    <a:pt x="724" y="1159"/>
                  </a:lnTo>
                  <a:lnTo>
                    <a:pt x="726" y="1166"/>
                  </a:lnTo>
                  <a:lnTo>
                    <a:pt x="729" y="1173"/>
                  </a:lnTo>
                  <a:lnTo>
                    <a:pt x="733" y="1179"/>
                  </a:lnTo>
                  <a:lnTo>
                    <a:pt x="738" y="1187"/>
                  </a:lnTo>
                  <a:lnTo>
                    <a:pt x="740" y="1191"/>
                  </a:lnTo>
                  <a:lnTo>
                    <a:pt x="741" y="1196"/>
                  </a:lnTo>
                  <a:lnTo>
                    <a:pt x="742" y="1200"/>
                  </a:lnTo>
                  <a:lnTo>
                    <a:pt x="743" y="1206"/>
                  </a:lnTo>
                  <a:lnTo>
                    <a:pt x="743" y="1206"/>
                  </a:lnTo>
                  <a:lnTo>
                    <a:pt x="701" y="1221"/>
                  </a:lnTo>
                  <a:lnTo>
                    <a:pt x="698" y="1226"/>
                  </a:lnTo>
                  <a:lnTo>
                    <a:pt x="696" y="1229"/>
                  </a:lnTo>
                  <a:lnTo>
                    <a:pt x="695" y="1234"/>
                  </a:lnTo>
                  <a:lnTo>
                    <a:pt x="694" y="1239"/>
                  </a:lnTo>
                  <a:lnTo>
                    <a:pt x="692" y="1250"/>
                  </a:lnTo>
                  <a:lnTo>
                    <a:pt x="694" y="1260"/>
                  </a:lnTo>
                  <a:lnTo>
                    <a:pt x="697" y="1283"/>
                  </a:lnTo>
                  <a:lnTo>
                    <a:pt x="699" y="1304"/>
                  </a:lnTo>
                  <a:lnTo>
                    <a:pt x="698" y="1309"/>
                  </a:lnTo>
                  <a:lnTo>
                    <a:pt x="696" y="1313"/>
                  </a:lnTo>
                  <a:lnTo>
                    <a:pt x="694" y="1318"/>
                  </a:lnTo>
                  <a:lnTo>
                    <a:pt x="691" y="1321"/>
                  </a:lnTo>
                  <a:lnTo>
                    <a:pt x="687" y="1323"/>
                  </a:lnTo>
                  <a:lnTo>
                    <a:pt x="684" y="1324"/>
                  </a:lnTo>
                  <a:lnTo>
                    <a:pt x="680" y="1325"/>
                  </a:lnTo>
                  <a:lnTo>
                    <a:pt x="674" y="1326"/>
                  </a:lnTo>
                  <a:lnTo>
                    <a:pt x="654" y="1326"/>
                  </a:lnTo>
                  <a:lnTo>
                    <a:pt x="635" y="1328"/>
                  </a:lnTo>
                  <a:lnTo>
                    <a:pt x="631" y="1331"/>
                  </a:lnTo>
                  <a:lnTo>
                    <a:pt x="629" y="1332"/>
                  </a:lnTo>
                  <a:lnTo>
                    <a:pt x="627" y="1335"/>
                  </a:lnTo>
                  <a:lnTo>
                    <a:pt x="624" y="1337"/>
                  </a:lnTo>
                  <a:lnTo>
                    <a:pt x="622" y="1342"/>
                  </a:lnTo>
                  <a:lnTo>
                    <a:pt x="621" y="1349"/>
                  </a:lnTo>
                  <a:lnTo>
                    <a:pt x="621" y="1355"/>
                  </a:lnTo>
                  <a:lnTo>
                    <a:pt x="620" y="1361"/>
                  </a:lnTo>
                  <a:lnTo>
                    <a:pt x="619" y="1365"/>
                  </a:lnTo>
                  <a:lnTo>
                    <a:pt x="617" y="1367"/>
                  </a:lnTo>
                  <a:lnTo>
                    <a:pt x="613" y="1367"/>
                  </a:lnTo>
                  <a:lnTo>
                    <a:pt x="607" y="1365"/>
                  </a:lnTo>
                  <a:lnTo>
                    <a:pt x="601" y="1361"/>
                  </a:lnTo>
                  <a:lnTo>
                    <a:pt x="593" y="1355"/>
                  </a:lnTo>
                  <a:lnTo>
                    <a:pt x="579" y="1343"/>
                  </a:lnTo>
                  <a:lnTo>
                    <a:pt x="569" y="1336"/>
                  </a:lnTo>
                  <a:lnTo>
                    <a:pt x="565" y="1335"/>
                  </a:lnTo>
                  <a:lnTo>
                    <a:pt x="561" y="1335"/>
                  </a:lnTo>
                  <a:lnTo>
                    <a:pt x="555" y="1336"/>
                  </a:lnTo>
                  <a:lnTo>
                    <a:pt x="550" y="1338"/>
                  </a:lnTo>
                  <a:lnTo>
                    <a:pt x="539" y="1343"/>
                  </a:lnTo>
                  <a:lnTo>
                    <a:pt x="527" y="1351"/>
                  </a:lnTo>
                  <a:lnTo>
                    <a:pt x="515" y="1360"/>
                  </a:lnTo>
                  <a:lnTo>
                    <a:pt x="504" y="1367"/>
                  </a:lnTo>
                  <a:lnTo>
                    <a:pt x="493" y="1374"/>
                  </a:lnTo>
                  <a:lnTo>
                    <a:pt x="483" y="1377"/>
                  </a:lnTo>
                  <a:lnTo>
                    <a:pt x="473" y="1379"/>
                  </a:lnTo>
                  <a:lnTo>
                    <a:pt x="468" y="1381"/>
                  </a:lnTo>
                  <a:lnTo>
                    <a:pt x="467" y="1383"/>
                  </a:lnTo>
                  <a:lnTo>
                    <a:pt x="466" y="1385"/>
                  </a:lnTo>
                  <a:lnTo>
                    <a:pt x="466" y="1387"/>
                  </a:lnTo>
                  <a:lnTo>
                    <a:pt x="466" y="1388"/>
                  </a:lnTo>
                  <a:lnTo>
                    <a:pt x="467" y="1392"/>
                  </a:lnTo>
                  <a:lnTo>
                    <a:pt x="468" y="1397"/>
                  </a:lnTo>
                  <a:lnTo>
                    <a:pt x="468" y="1403"/>
                  </a:lnTo>
                  <a:lnTo>
                    <a:pt x="467" y="1410"/>
                  </a:lnTo>
                  <a:lnTo>
                    <a:pt x="464" y="1416"/>
                  </a:lnTo>
                  <a:lnTo>
                    <a:pt x="460" y="1421"/>
                  </a:lnTo>
                  <a:lnTo>
                    <a:pt x="455" y="1427"/>
                  </a:lnTo>
                  <a:lnTo>
                    <a:pt x="450" y="1433"/>
                  </a:lnTo>
                  <a:lnTo>
                    <a:pt x="438" y="1444"/>
                  </a:lnTo>
                  <a:lnTo>
                    <a:pt x="428" y="1456"/>
                  </a:lnTo>
                  <a:lnTo>
                    <a:pt x="417" y="1475"/>
                  </a:lnTo>
                  <a:lnTo>
                    <a:pt x="409" y="1495"/>
                  </a:lnTo>
                  <a:lnTo>
                    <a:pt x="405" y="1499"/>
                  </a:lnTo>
                  <a:lnTo>
                    <a:pt x="402" y="1503"/>
                  </a:lnTo>
                  <a:lnTo>
                    <a:pt x="399" y="1507"/>
                  </a:lnTo>
                  <a:lnTo>
                    <a:pt x="395" y="1510"/>
                  </a:lnTo>
                  <a:lnTo>
                    <a:pt x="389" y="1512"/>
                  </a:lnTo>
                  <a:lnTo>
                    <a:pt x="384" y="1514"/>
                  </a:lnTo>
                  <a:lnTo>
                    <a:pt x="377" y="1515"/>
                  </a:lnTo>
                  <a:lnTo>
                    <a:pt x="370" y="1516"/>
                  </a:lnTo>
                  <a:lnTo>
                    <a:pt x="354" y="1517"/>
                  </a:lnTo>
                  <a:lnTo>
                    <a:pt x="340" y="1518"/>
                  </a:lnTo>
                  <a:lnTo>
                    <a:pt x="327" y="1520"/>
                  </a:lnTo>
                  <a:lnTo>
                    <a:pt x="316" y="1522"/>
                  </a:lnTo>
                  <a:lnTo>
                    <a:pt x="306" y="1526"/>
                  </a:lnTo>
                  <a:lnTo>
                    <a:pt x="295" y="1530"/>
                  </a:lnTo>
                  <a:lnTo>
                    <a:pt x="283" y="1537"/>
                  </a:lnTo>
                  <a:lnTo>
                    <a:pt x="269" y="1544"/>
                  </a:lnTo>
                  <a:lnTo>
                    <a:pt x="269" y="1544"/>
                  </a:lnTo>
                  <a:lnTo>
                    <a:pt x="260" y="1530"/>
                  </a:lnTo>
                  <a:lnTo>
                    <a:pt x="251" y="1516"/>
                  </a:lnTo>
                  <a:lnTo>
                    <a:pt x="243" y="1503"/>
                  </a:lnTo>
                  <a:lnTo>
                    <a:pt x="236" y="1489"/>
                  </a:lnTo>
                  <a:lnTo>
                    <a:pt x="234" y="1483"/>
                  </a:lnTo>
                  <a:lnTo>
                    <a:pt x="234" y="1476"/>
                  </a:lnTo>
                  <a:lnTo>
                    <a:pt x="234" y="1470"/>
                  </a:lnTo>
                  <a:lnTo>
                    <a:pt x="234" y="1464"/>
                  </a:lnTo>
                  <a:lnTo>
                    <a:pt x="233" y="1460"/>
                  </a:lnTo>
                  <a:lnTo>
                    <a:pt x="230" y="1457"/>
                  </a:lnTo>
                  <a:lnTo>
                    <a:pt x="228" y="1456"/>
                  </a:lnTo>
                  <a:lnTo>
                    <a:pt x="225" y="1455"/>
                  </a:lnTo>
                  <a:lnTo>
                    <a:pt x="222" y="1455"/>
                  </a:lnTo>
                  <a:lnTo>
                    <a:pt x="218" y="1456"/>
                  </a:lnTo>
                  <a:lnTo>
                    <a:pt x="210" y="1457"/>
                  </a:lnTo>
                  <a:lnTo>
                    <a:pt x="199" y="1458"/>
                  </a:lnTo>
                  <a:lnTo>
                    <a:pt x="189" y="1460"/>
                  </a:lnTo>
                  <a:lnTo>
                    <a:pt x="184" y="1463"/>
                  </a:lnTo>
                  <a:lnTo>
                    <a:pt x="182" y="1469"/>
                  </a:lnTo>
                  <a:lnTo>
                    <a:pt x="181" y="1475"/>
                  </a:lnTo>
                  <a:lnTo>
                    <a:pt x="180" y="1481"/>
                  </a:lnTo>
                  <a:lnTo>
                    <a:pt x="180" y="1487"/>
                  </a:lnTo>
                  <a:lnTo>
                    <a:pt x="179" y="1493"/>
                  </a:lnTo>
                  <a:lnTo>
                    <a:pt x="178" y="1498"/>
                  </a:lnTo>
                  <a:lnTo>
                    <a:pt x="175" y="1503"/>
                  </a:lnTo>
                  <a:lnTo>
                    <a:pt x="171" y="1508"/>
                  </a:lnTo>
                  <a:lnTo>
                    <a:pt x="167" y="1511"/>
                  </a:lnTo>
                  <a:lnTo>
                    <a:pt x="162" y="1513"/>
                  </a:lnTo>
                  <a:lnTo>
                    <a:pt x="159" y="1513"/>
                  </a:lnTo>
                  <a:lnTo>
                    <a:pt x="157" y="1513"/>
                  </a:lnTo>
                  <a:lnTo>
                    <a:pt x="154" y="1511"/>
                  </a:lnTo>
                  <a:lnTo>
                    <a:pt x="152" y="1509"/>
                  </a:lnTo>
                  <a:lnTo>
                    <a:pt x="151" y="1507"/>
                  </a:lnTo>
                  <a:lnTo>
                    <a:pt x="148" y="1502"/>
                  </a:lnTo>
                  <a:lnTo>
                    <a:pt x="143" y="1487"/>
                  </a:lnTo>
                  <a:lnTo>
                    <a:pt x="139" y="1476"/>
                  </a:lnTo>
                  <a:lnTo>
                    <a:pt x="124" y="1466"/>
                  </a:lnTo>
                  <a:lnTo>
                    <a:pt x="109" y="1456"/>
                  </a:lnTo>
                  <a:lnTo>
                    <a:pt x="106" y="1451"/>
                  </a:lnTo>
                  <a:lnTo>
                    <a:pt x="102" y="1443"/>
                  </a:lnTo>
                  <a:lnTo>
                    <a:pt x="97" y="1430"/>
                  </a:lnTo>
                  <a:lnTo>
                    <a:pt x="92" y="1416"/>
                  </a:lnTo>
                  <a:lnTo>
                    <a:pt x="83" y="1388"/>
                  </a:lnTo>
                  <a:lnTo>
                    <a:pt x="78" y="1372"/>
                  </a:lnTo>
                  <a:lnTo>
                    <a:pt x="77" y="1366"/>
                  </a:lnTo>
                  <a:lnTo>
                    <a:pt x="75" y="1362"/>
                  </a:lnTo>
                  <a:lnTo>
                    <a:pt x="71" y="1356"/>
                  </a:lnTo>
                  <a:lnTo>
                    <a:pt x="66" y="1351"/>
                  </a:lnTo>
                  <a:lnTo>
                    <a:pt x="58" y="1340"/>
                  </a:lnTo>
                  <a:lnTo>
                    <a:pt x="50" y="1332"/>
                  </a:lnTo>
                  <a:lnTo>
                    <a:pt x="48" y="1327"/>
                  </a:lnTo>
                  <a:lnTo>
                    <a:pt x="46" y="1323"/>
                  </a:lnTo>
                  <a:lnTo>
                    <a:pt x="45" y="1319"/>
                  </a:lnTo>
                  <a:lnTo>
                    <a:pt x="45" y="1315"/>
                  </a:lnTo>
                  <a:lnTo>
                    <a:pt x="46" y="1311"/>
                  </a:lnTo>
                  <a:lnTo>
                    <a:pt x="48" y="1307"/>
                  </a:lnTo>
                  <a:lnTo>
                    <a:pt x="49" y="1305"/>
                  </a:lnTo>
                  <a:lnTo>
                    <a:pt x="49" y="1302"/>
                  </a:lnTo>
                  <a:lnTo>
                    <a:pt x="49" y="1300"/>
                  </a:lnTo>
                  <a:lnTo>
                    <a:pt x="47" y="1298"/>
                  </a:lnTo>
                  <a:lnTo>
                    <a:pt x="42" y="1293"/>
                  </a:lnTo>
                  <a:lnTo>
                    <a:pt x="30" y="1286"/>
                  </a:lnTo>
                  <a:lnTo>
                    <a:pt x="25" y="1283"/>
                  </a:lnTo>
                  <a:lnTo>
                    <a:pt x="21" y="1280"/>
                  </a:lnTo>
                  <a:lnTo>
                    <a:pt x="18" y="1277"/>
                  </a:lnTo>
                  <a:lnTo>
                    <a:pt x="15" y="1272"/>
                  </a:lnTo>
                  <a:lnTo>
                    <a:pt x="12" y="1268"/>
                  </a:lnTo>
                  <a:lnTo>
                    <a:pt x="10" y="1264"/>
                  </a:lnTo>
                  <a:lnTo>
                    <a:pt x="9" y="1258"/>
                  </a:lnTo>
                  <a:lnTo>
                    <a:pt x="8" y="1253"/>
                  </a:lnTo>
                  <a:lnTo>
                    <a:pt x="0" y="1166"/>
                  </a:lnTo>
                  <a:lnTo>
                    <a:pt x="0" y="1166"/>
                  </a:lnTo>
                  <a:lnTo>
                    <a:pt x="29" y="1137"/>
                  </a:lnTo>
                  <a:lnTo>
                    <a:pt x="31" y="1126"/>
                  </a:lnTo>
                  <a:lnTo>
                    <a:pt x="31" y="1116"/>
                  </a:lnTo>
                  <a:lnTo>
                    <a:pt x="30" y="1104"/>
                  </a:lnTo>
                  <a:lnTo>
                    <a:pt x="29" y="1092"/>
                  </a:lnTo>
                  <a:lnTo>
                    <a:pt x="24" y="1069"/>
                  </a:lnTo>
                  <a:lnTo>
                    <a:pt x="20" y="1048"/>
                  </a:lnTo>
                  <a:lnTo>
                    <a:pt x="12" y="1007"/>
                  </a:lnTo>
                  <a:lnTo>
                    <a:pt x="9" y="971"/>
                  </a:lnTo>
                  <a:lnTo>
                    <a:pt x="9" y="953"/>
                  </a:lnTo>
                  <a:lnTo>
                    <a:pt x="10" y="935"/>
                  </a:lnTo>
                  <a:lnTo>
                    <a:pt x="15" y="916"/>
                  </a:lnTo>
                  <a:lnTo>
                    <a:pt x="21" y="895"/>
                  </a:lnTo>
                  <a:lnTo>
                    <a:pt x="96" y="688"/>
                  </a:lnTo>
                  <a:lnTo>
                    <a:pt x="98" y="680"/>
                  </a:lnTo>
                  <a:lnTo>
                    <a:pt x="98" y="675"/>
                  </a:lnTo>
                  <a:lnTo>
                    <a:pt x="96" y="670"/>
                  </a:lnTo>
                  <a:lnTo>
                    <a:pt x="93" y="664"/>
                  </a:lnTo>
                  <a:lnTo>
                    <a:pt x="86" y="656"/>
                  </a:lnTo>
                  <a:lnTo>
                    <a:pt x="77" y="647"/>
                  </a:lnTo>
                  <a:lnTo>
                    <a:pt x="74" y="643"/>
                  </a:lnTo>
                  <a:lnTo>
                    <a:pt x="71" y="638"/>
                  </a:lnTo>
                  <a:lnTo>
                    <a:pt x="70" y="633"/>
                  </a:lnTo>
                  <a:lnTo>
                    <a:pt x="70" y="627"/>
                  </a:lnTo>
                  <a:lnTo>
                    <a:pt x="71" y="622"/>
                  </a:lnTo>
                  <a:lnTo>
                    <a:pt x="74" y="614"/>
                  </a:lnTo>
                  <a:lnTo>
                    <a:pt x="80" y="607"/>
                  </a:lnTo>
                  <a:lnTo>
                    <a:pt x="89" y="598"/>
                  </a:lnTo>
                  <a:lnTo>
                    <a:pt x="92" y="595"/>
                  </a:lnTo>
                  <a:lnTo>
                    <a:pt x="96" y="592"/>
                  </a:lnTo>
                  <a:lnTo>
                    <a:pt x="98" y="589"/>
                  </a:lnTo>
                  <a:lnTo>
                    <a:pt x="99" y="585"/>
                  </a:lnTo>
                  <a:lnTo>
                    <a:pt x="100" y="578"/>
                  </a:lnTo>
                  <a:lnTo>
                    <a:pt x="99" y="571"/>
                  </a:lnTo>
                  <a:lnTo>
                    <a:pt x="93" y="558"/>
                  </a:lnTo>
                  <a:lnTo>
                    <a:pt x="88" y="544"/>
                  </a:lnTo>
                  <a:lnTo>
                    <a:pt x="87" y="522"/>
                  </a:lnTo>
                  <a:lnTo>
                    <a:pt x="85" y="500"/>
                  </a:lnTo>
                  <a:lnTo>
                    <a:pt x="82" y="478"/>
                  </a:lnTo>
                  <a:lnTo>
                    <a:pt x="78" y="457"/>
                  </a:lnTo>
                  <a:lnTo>
                    <a:pt x="75" y="435"/>
                  </a:lnTo>
                  <a:lnTo>
                    <a:pt x="74" y="414"/>
                  </a:lnTo>
                  <a:lnTo>
                    <a:pt x="74" y="403"/>
                  </a:lnTo>
                  <a:lnTo>
                    <a:pt x="74" y="392"/>
                  </a:lnTo>
                  <a:lnTo>
                    <a:pt x="75" y="381"/>
                  </a:lnTo>
                  <a:lnTo>
                    <a:pt x="77" y="369"/>
                  </a:lnTo>
                  <a:lnTo>
                    <a:pt x="79" y="356"/>
                  </a:lnTo>
                  <a:lnTo>
                    <a:pt x="80" y="338"/>
                  </a:lnTo>
                  <a:lnTo>
                    <a:pt x="83" y="314"/>
                  </a:lnTo>
                  <a:lnTo>
                    <a:pt x="83" y="289"/>
                  </a:lnTo>
                  <a:lnTo>
                    <a:pt x="83" y="266"/>
                  </a:lnTo>
                  <a:lnTo>
                    <a:pt x="80" y="243"/>
                  </a:lnTo>
                  <a:lnTo>
                    <a:pt x="79" y="234"/>
                  </a:lnTo>
                  <a:lnTo>
                    <a:pt x="77" y="227"/>
                  </a:lnTo>
                  <a:lnTo>
                    <a:pt x="74" y="220"/>
                  </a:lnTo>
                  <a:lnTo>
                    <a:pt x="71" y="217"/>
                  </a:lnTo>
                  <a:lnTo>
                    <a:pt x="71" y="215"/>
                  </a:lnTo>
                  <a:lnTo>
                    <a:pt x="69" y="212"/>
                  </a:lnTo>
                  <a:lnTo>
                    <a:pt x="66" y="209"/>
                  </a:lnTo>
                  <a:lnTo>
                    <a:pt x="63" y="207"/>
                  </a:lnTo>
                  <a:lnTo>
                    <a:pt x="56" y="202"/>
                  </a:lnTo>
                  <a:lnTo>
                    <a:pt x="47" y="197"/>
                  </a:lnTo>
                  <a:lnTo>
                    <a:pt x="30" y="188"/>
                  </a:lnTo>
                  <a:lnTo>
                    <a:pt x="17" y="180"/>
                  </a:lnTo>
                  <a:lnTo>
                    <a:pt x="75" y="144"/>
                  </a:lnTo>
                  <a:lnTo>
                    <a:pt x="82" y="138"/>
                  </a:lnTo>
                  <a:lnTo>
                    <a:pt x="86" y="133"/>
                  </a:lnTo>
                  <a:lnTo>
                    <a:pt x="88" y="126"/>
                  </a:lnTo>
                  <a:lnTo>
                    <a:pt x="89" y="119"/>
                  </a:lnTo>
                  <a:lnTo>
                    <a:pt x="89" y="111"/>
                  </a:lnTo>
                  <a:lnTo>
                    <a:pt x="88" y="104"/>
                  </a:lnTo>
                  <a:lnTo>
                    <a:pt x="85" y="96"/>
                  </a:lnTo>
                  <a:lnTo>
                    <a:pt x="83" y="89"/>
                  </a:lnTo>
                  <a:lnTo>
                    <a:pt x="86" y="80"/>
                  </a:lnTo>
                  <a:lnTo>
                    <a:pt x="86" y="80"/>
                  </a:lnTo>
                  <a:close/>
                </a:path>
              </a:pathLst>
            </a:custGeom>
            <a:solidFill>
              <a:schemeClr val="accent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i="1" sz="1200">
                <a:solidFill>
                  <a:srgbClr val="595959"/>
                </a:solidFill>
                <a:latin typeface="Arial"/>
                <a:ea typeface="Arial"/>
                <a:cs typeface="Arial"/>
                <a:sym typeface="Arial"/>
              </a:endParaRPr>
            </a:p>
          </p:txBody>
        </p:sp>
        <p:sp>
          <p:nvSpPr>
            <p:cNvPr id="796" name="Google Shape;796;p37"/>
            <p:cNvSpPr/>
            <p:nvPr/>
          </p:nvSpPr>
          <p:spPr>
            <a:xfrm>
              <a:off x="5375275" y="4816475"/>
              <a:ext cx="328613" cy="612775"/>
            </a:xfrm>
            <a:custGeom>
              <a:rect b="b" l="l" r="r" t="t"/>
              <a:pathLst>
                <a:path extrusionOk="0" h="1544" w="828">
                  <a:moveTo>
                    <a:pt x="86" y="80"/>
                  </a:moveTo>
                  <a:lnTo>
                    <a:pt x="96" y="79"/>
                  </a:lnTo>
                  <a:lnTo>
                    <a:pt x="105" y="78"/>
                  </a:lnTo>
                  <a:lnTo>
                    <a:pt x="116" y="79"/>
                  </a:lnTo>
                  <a:lnTo>
                    <a:pt x="127" y="80"/>
                  </a:lnTo>
                  <a:lnTo>
                    <a:pt x="148" y="83"/>
                  </a:lnTo>
                  <a:lnTo>
                    <a:pt x="172" y="89"/>
                  </a:lnTo>
                  <a:lnTo>
                    <a:pt x="195" y="94"/>
                  </a:lnTo>
                  <a:lnTo>
                    <a:pt x="218" y="99"/>
                  </a:lnTo>
                  <a:lnTo>
                    <a:pt x="238" y="103"/>
                  </a:lnTo>
                  <a:lnTo>
                    <a:pt x="257" y="104"/>
                  </a:lnTo>
                  <a:lnTo>
                    <a:pt x="259" y="95"/>
                  </a:lnTo>
                  <a:lnTo>
                    <a:pt x="259" y="84"/>
                  </a:lnTo>
                  <a:lnTo>
                    <a:pt x="257" y="73"/>
                  </a:lnTo>
                  <a:lnTo>
                    <a:pt x="255" y="63"/>
                  </a:lnTo>
                  <a:lnTo>
                    <a:pt x="254" y="52"/>
                  </a:lnTo>
                  <a:lnTo>
                    <a:pt x="253" y="41"/>
                  </a:lnTo>
                  <a:lnTo>
                    <a:pt x="253" y="31"/>
                  </a:lnTo>
                  <a:lnTo>
                    <a:pt x="255" y="22"/>
                  </a:lnTo>
                  <a:lnTo>
                    <a:pt x="259" y="18"/>
                  </a:lnTo>
                  <a:lnTo>
                    <a:pt x="263" y="14"/>
                  </a:lnTo>
                  <a:lnTo>
                    <a:pt x="269" y="10"/>
                  </a:lnTo>
                  <a:lnTo>
                    <a:pt x="277" y="6"/>
                  </a:lnTo>
                  <a:lnTo>
                    <a:pt x="284" y="4"/>
                  </a:lnTo>
                  <a:lnTo>
                    <a:pt x="292" y="2"/>
                  </a:lnTo>
                  <a:lnTo>
                    <a:pt x="298" y="0"/>
                  </a:lnTo>
                  <a:lnTo>
                    <a:pt x="304" y="0"/>
                  </a:lnTo>
                  <a:lnTo>
                    <a:pt x="307" y="5"/>
                  </a:lnTo>
                  <a:lnTo>
                    <a:pt x="313" y="19"/>
                  </a:lnTo>
                  <a:lnTo>
                    <a:pt x="317" y="27"/>
                  </a:lnTo>
                  <a:lnTo>
                    <a:pt x="321" y="33"/>
                  </a:lnTo>
                  <a:lnTo>
                    <a:pt x="325" y="40"/>
                  </a:lnTo>
                  <a:lnTo>
                    <a:pt x="331" y="45"/>
                  </a:lnTo>
                  <a:lnTo>
                    <a:pt x="336" y="49"/>
                  </a:lnTo>
                  <a:lnTo>
                    <a:pt x="342" y="51"/>
                  </a:lnTo>
                  <a:lnTo>
                    <a:pt x="348" y="53"/>
                  </a:lnTo>
                  <a:lnTo>
                    <a:pt x="355" y="55"/>
                  </a:lnTo>
                  <a:lnTo>
                    <a:pt x="368" y="58"/>
                  </a:lnTo>
                  <a:lnTo>
                    <a:pt x="381" y="60"/>
                  </a:lnTo>
                  <a:lnTo>
                    <a:pt x="395" y="63"/>
                  </a:lnTo>
                  <a:lnTo>
                    <a:pt x="408" y="67"/>
                  </a:lnTo>
                  <a:lnTo>
                    <a:pt x="415" y="69"/>
                  </a:lnTo>
                  <a:lnTo>
                    <a:pt x="422" y="72"/>
                  </a:lnTo>
                  <a:lnTo>
                    <a:pt x="428" y="77"/>
                  </a:lnTo>
                  <a:lnTo>
                    <a:pt x="434" y="81"/>
                  </a:lnTo>
                  <a:lnTo>
                    <a:pt x="443" y="86"/>
                  </a:lnTo>
                  <a:lnTo>
                    <a:pt x="452" y="91"/>
                  </a:lnTo>
                  <a:lnTo>
                    <a:pt x="461" y="93"/>
                  </a:lnTo>
                  <a:lnTo>
                    <a:pt x="471" y="96"/>
                  </a:lnTo>
                  <a:lnTo>
                    <a:pt x="481" y="98"/>
                  </a:lnTo>
                  <a:lnTo>
                    <a:pt x="490" y="101"/>
                  </a:lnTo>
                  <a:lnTo>
                    <a:pt x="494" y="105"/>
                  </a:lnTo>
                  <a:lnTo>
                    <a:pt x="498" y="107"/>
                  </a:lnTo>
                  <a:lnTo>
                    <a:pt x="501" y="110"/>
                  </a:lnTo>
                  <a:lnTo>
                    <a:pt x="505" y="114"/>
                  </a:lnTo>
                  <a:lnTo>
                    <a:pt x="528" y="153"/>
                  </a:lnTo>
                  <a:lnTo>
                    <a:pt x="556" y="201"/>
                  </a:lnTo>
                  <a:lnTo>
                    <a:pt x="564" y="212"/>
                  </a:lnTo>
                  <a:lnTo>
                    <a:pt x="573" y="222"/>
                  </a:lnTo>
                  <a:lnTo>
                    <a:pt x="581" y="232"/>
                  </a:lnTo>
                  <a:lnTo>
                    <a:pt x="591" y="242"/>
                  </a:lnTo>
                  <a:lnTo>
                    <a:pt x="600" y="249"/>
                  </a:lnTo>
                  <a:lnTo>
                    <a:pt x="610" y="255"/>
                  </a:lnTo>
                  <a:lnTo>
                    <a:pt x="620" y="259"/>
                  </a:lnTo>
                  <a:lnTo>
                    <a:pt x="631" y="261"/>
                  </a:lnTo>
                  <a:lnTo>
                    <a:pt x="631" y="261"/>
                  </a:lnTo>
                  <a:lnTo>
                    <a:pt x="632" y="275"/>
                  </a:lnTo>
                  <a:lnTo>
                    <a:pt x="631" y="288"/>
                  </a:lnTo>
                  <a:lnTo>
                    <a:pt x="631" y="301"/>
                  </a:lnTo>
                  <a:lnTo>
                    <a:pt x="631" y="315"/>
                  </a:lnTo>
                  <a:lnTo>
                    <a:pt x="632" y="319"/>
                  </a:lnTo>
                  <a:lnTo>
                    <a:pt x="633" y="321"/>
                  </a:lnTo>
                  <a:lnTo>
                    <a:pt x="634" y="323"/>
                  </a:lnTo>
                  <a:lnTo>
                    <a:pt x="636" y="324"/>
                  </a:lnTo>
                  <a:lnTo>
                    <a:pt x="642" y="326"/>
                  </a:lnTo>
                  <a:lnTo>
                    <a:pt x="648" y="327"/>
                  </a:lnTo>
                  <a:lnTo>
                    <a:pt x="654" y="327"/>
                  </a:lnTo>
                  <a:lnTo>
                    <a:pt x="660" y="328"/>
                  </a:lnTo>
                  <a:lnTo>
                    <a:pt x="662" y="329"/>
                  </a:lnTo>
                  <a:lnTo>
                    <a:pt x="664" y="330"/>
                  </a:lnTo>
                  <a:lnTo>
                    <a:pt x="667" y="333"/>
                  </a:lnTo>
                  <a:lnTo>
                    <a:pt x="668" y="335"/>
                  </a:lnTo>
                  <a:lnTo>
                    <a:pt x="673" y="344"/>
                  </a:lnTo>
                  <a:lnTo>
                    <a:pt x="676" y="355"/>
                  </a:lnTo>
                  <a:lnTo>
                    <a:pt x="680" y="365"/>
                  </a:lnTo>
                  <a:lnTo>
                    <a:pt x="683" y="376"/>
                  </a:lnTo>
                  <a:lnTo>
                    <a:pt x="684" y="387"/>
                  </a:lnTo>
                  <a:lnTo>
                    <a:pt x="685" y="397"/>
                  </a:lnTo>
                  <a:lnTo>
                    <a:pt x="686" y="408"/>
                  </a:lnTo>
                  <a:lnTo>
                    <a:pt x="686" y="420"/>
                  </a:lnTo>
                  <a:lnTo>
                    <a:pt x="685" y="438"/>
                  </a:lnTo>
                  <a:lnTo>
                    <a:pt x="685" y="458"/>
                  </a:lnTo>
                  <a:lnTo>
                    <a:pt x="686" y="467"/>
                  </a:lnTo>
                  <a:lnTo>
                    <a:pt x="690" y="475"/>
                  </a:lnTo>
                  <a:lnTo>
                    <a:pt x="692" y="478"/>
                  </a:lnTo>
                  <a:lnTo>
                    <a:pt x="696" y="482"/>
                  </a:lnTo>
                  <a:lnTo>
                    <a:pt x="699" y="485"/>
                  </a:lnTo>
                  <a:lnTo>
                    <a:pt x="703" y="487"/>
                  </a:lnTo>
                  <a:lnTo>
                    <a:pt x="708" y="490"/>
                  </a:lnTo>
                  <a:lnTo>
                    <a:pt x="711" y="494"/>
                  </a:lnTo>
                  <a:lnTo>
                    <a:pt x="713" y="498"/>
                  </a:lnTo>
                  <a:lnTo>
                    <a:pt x="714" y="503"/>
                  </a:lnTo>
                  <a:lnTo>
                    <a:pt x="717" y="515"/>
                  </a:lnTo>
                  <a:lnTo>
                    <a:pt x="719" y="530"/>
                  </a:lnTo>
                  <a:lnTo>
                    <a:pt x="722" y="544"/>
                  </a:lnTo>
                  <a:lnTo>
                    <a:pt x="725" y="559"/>
                  </a:lnTo>
                  <a:lnTo>
                    <a:pt x="728" y="566"/>
                  </a:lnTo>
                  <a:lnTo>
                    <a:pt x="730" y="572"/>
                  </a:lnTo>
                  <a:lnTo>
                    <a:pt x="735" y="578"/>
                  </a:lnTo>
                  <a:lnTo>
                    <a:pt x="739" y="583"/>
                  </a:lnTo>
                  <a:lnTo>
                    <a:pt x="749" y="590"/>
                  </a:lnTo>
                  <a:lnTo>
                    <a:pt x="759" y="596"/>
                  </a:lnTo>
                  <a:lnTo>
                    <a:pt x="764" y="600"/>
                  </a:lnTo>
                  <a:lnTo>
                    <a:pt x="768" y="604"/>
                  </a:lnTo>
                  <a:lnTo>
                    <a:pt x="770" y="609"/>
                  </a:lnTo>
                  <a:lnTo>
                    <a:pt x="771" y="614"/>
                  </a:lnTo>
                  <a:lnTo>
                    <a:pt x="771" y="631"/>
                  </a:lnTo>
                  <a:lnTo>
                    <a:pt x="770" y="648"/>
                  </a:lnTo>
                  <a:lnTo>
                    <a:pt x="771" y="665"/>
                  </a:lnTo>
                  <a:lnTo>
                    <a:pt x="773" y="681"/>
                  </a:lnTo>
                  <a:lnTo>
                    <a:pt x="776" y="688"/>
                  </a:lnTo>
                  <a:lnTo>
                    <a:pt x="776" y="694"/>
                  </a:lnTo>
                  <a:lnTo>
                    <a:pt x="776" y="700"/>
                  </a:lnTo>
                  <a:lnTo>
                    <a:pt x="774" y="703"/>
                  </a:lnTo>
                  <a:lnTo>
                    <a:pt x="772" y="707"/>
                  </a:lnTo>
                  <a:lnTo>
                    <a:pt x="770" y="710"/>
                  </a:lnTo>
                  <a:lnTo>
                    <a:pt x="767" y="713"/>
                  </a:lnTo>
                  <a:lnTo>
                    <a:pt x="764" y="715"/>
                  </a:lnTo>
                  <a:lnTo>
                    <a:pt x="757" y="719"/>
                  </a:lnTo>
                  <a:lnTo>
                    <a:pt x="750" y="724"/>
                  </a:lnTo>
                  <a:lnTo>
                    <a:pt x="746" y="727"/>
                  </a:lnTo>
                  <a:lnTo>
                    <a:pt x="744" y="730"/>
                  </a:lnTo>
                  <a:lnTo>
                    <a:pt x="742" y="734"/>
                  </a:lnTo>
                  <a:lnTo>
                    <a:pt x="740" y="739"/>
                  </a:lnTo>
                  <a:lnTo>
                    <a:pt x="749" y="741"/>
                  </a:lnTo>
                  <a:lnTo>
                    <a:pt x="757" y="743"/>
                  </a:lnTo>
                  <a:lnTo>
                    <a:pt x="746" y="748"/>
                  </a:lnTo>
                  <a:lnTo>
                    <a:pt x="735" y="756"/>
                  </a:lnTo>
                  <a:lnTo>
                    <a:pt x="731" y="761"/>
                  </a:lnTo>
                  <a:lnTo>
                    <a:pt x="728" y="768"/>
                  </a:lnTo>
                  <a:lnTo>
                    <a:pt x="727" y="774"/>
                  </a:lnTo>
                  <a:lnTo>
                    <a:pt x="727" y="781"/>
                  </a:lnTo>
                  <a:lnTo>
                    <a:pt x="728" y="795"/>
                  </a:lnTo>
                  <a:lnTo>
                    <a:pt x="729" y="808"/>
                  </a:lnTo>
                  <a:lnTo>
                    <a:pt x="726" y="824"/>
                  </a:lnTo>
                  <a:lnTo>
                    <a:pt x="723" y="840"/>
                  </a:lnTo>
                  <a:lnTo>
                    <a:pt x="722" y="849"/>
                  </a:lnTo>
                  <a:lnTo>
                    <a:pt x="724" y="855"/>
                  </a:lnTo>
                  <a:lnTo>
                    <a:pt x="725" y="859"/>
                  </a:lnTo>
                  <a:lnTo>
                    <a:pt x="727" y="862"/>
                  </a:lnTo>
                  <a:lnTo>
                    <a:pt x="730" y="865"/>
                  </a:lnTo>
                  <a:lnTo>
                    <a:pt x="733" y="868"/>
                  </a:lnTo>
                  <a:lnTo>
                    <a:pt x="742" y="874"/>
                  </a:lnTo>
                  <a:lnTo>
                    <a:pt x="748" y="880"/>
                  </a:lnTo>
                  <a:lnTo>
                    <a:pt x="752" y="887"/>
                  </a:lnTo>
                  <a:lnTo>
                    <a:pt x="756" y="893"/>
                  </a:lnTo>
                  <a:lnTo>
                    <a:pt x="759" y="901"/>
                  </a:lnTo>
                  <a:lnTo>
                    <a:pt x="763" y="908"/>
                  </a:lnTo>
                  <a:lnTo>
                    <a:pt x="767" y="915"/>
                  </a:lnTo>
                  <a:lnTo>
                    <a:pt x="772" y="922"/>
                  </a:lnTo>
                  <a:lnTo>
                    <a:pt x="806" y="953"/>
                  </a:lnTo>
                  <a:lnTo>
                    <a:pt x="806" y="953"/>
                  </a:lnTo>
                  <a:lnTo>
                    <a:pt x="806" y="967"/>
                  </a:lnTo>
                  <a:lnTo>
                    <a:pt x="806" y="981"/>
                  </a:lnTo>
                  <a:lnTo>
                    <a:pt x="807" y="994"/>
                  </a:lnTo>
                  <a:lnTo>
                    <a:pt x="810" y="1008"/>
                  </a:lnTo>
                  <a:lnTo>
                    <a:pt x="814" y="1022"/>
                  </a:lnTo>
                  <a:lnTo>
                    <a:pt x="820" y="1036"/>
                  </a:lnTo>
                  <a:lnTo>
                    <a:pt x="825" y="1051"/>
                  </a:lnTo>
                  <a:lnTo>
                    <a:pt x="828" y="1065"/>
                  </a:lnTo>
                  <a:lnTo>
                    <a:pt x="828" y="1069"/>
                  </a:lnTo>
                  <a:lnTo>
                    <a:pt x="826" y="1075"/>
                  </a:lnTo>
                  <a:lnTo>
                    <a:pt x="822" y="1079"/>
                  </a:lnTo>
                  <a:lnTo>
                    <a:pt x="817" y="1084"/>
                  </a:lnTo>
                  <a:lnTo>
                    <a:pt x="803" y="1093"/>
                  </a:lnTo>
                  <a:lnTo>
                    <a:pt x="786" y="1103"/>
                  </a:lnTo>
                  <a:lnTo>
                    <a:pt x="768" y="1111"/>
                  </a:lnTo>
                  <a:lnTo>
                    <a:pt x="752" y="1121"/>
                  </a:lnTo>
                  <a:lnTo>
                    <a:pt x="744" y="1125"/>
                  </a:lnTo>
                  <a:lnTo>
                    <a:pt x="738" y="1130"/>
                  </a:lnTo>
                  <a:lnTo>
                    <a:pt x="733" y="1134"/>
                  </a:lnTo>
                  <a:lnTo>
                    <a:pt x="729" y="1139"/>
                  </a:lnTo>
                  <a:lnTo>
                    <a:pt x="727" y="1145"/>
                  </a:lnTo>
                  <a:lnTo>
                    <a:pt x="725" y="1150"/>
                  </a:lnTo>
                  <a:lnTo>
                    <a:pt x="724" y="1154"/>
                  </a:lnTo>
                  <a:lnTo>
                    <a:pt x="724" y="1159"/>
                  </a:lnTo>
                  <a:lnTo>
                    <a:pt x="726" y="1166"/>
                  </a:lnTo>
                  <a:lnTo>
                    <a:pt x="729" y="1173"/>
                  </a:lnTo>
                  <a:lnTo>
                    <a:pt x="733" y="1179"/>
                  </a:lnTo>
                  <a:lnTo>
                    <a:pt x="738" y="1187"/>
                  </a:lnTo>
                  <a:lnTo>
                    <a:pt x="740" y="1191"/>
                  </a:lnTo>
                  <a:lnTo>
                    <a:pt x="741" y="1196"/>
                  </a:lnTo>
                  <a:lnTo>
                    <a:pt x="742" y="1200"/>
                  </a:lnTo>
                  <a:lnTo>
                    <a:pt x="743" y="1206"/>
                  </a:lnTo>
                  <a:lnTo>
                    <a:pt x="743" y="1206"/>
                  </a:lnTo>
                  <a:lnTo>
                    <a:pt x="701" y="1221"/>
                  </a:lnTo>
                  <a:lnTo>
                    <a:pt x="698" y="1226"/>
                  </a:lnTo>
                  <a:lnTo>
                    <a:pt x="696" y="1229"/>
                  </a:lnTo>
                  <a:lnTo>
                    <a:pt x="695" y="1234"/>
                  </a:lnTo>
                  <a:lnTo>
                    <a:pt x="694" y="1239"/>
                  </a:lnTo>
                  <a:lnTo>
                    <a:pt x="692" y="1250"/>
                  </a:lnTo>
                  <a:lnTo>
                    <a:pt x="694" y="1260"/>
                  </a:lnTo>
                  <a:lnTo>
                    <a:pt x="697" y="1283"/>
                  </a:lnTo>
                  <a:lnTo>
                    <a:pt x="699" y="1304"/>
                  </a:lnTo>
                  <a:lnTo>
                    <a:pt x="698" y="1309"/>
                  </a:lnTo>
                  <a:lnTo>
                    <a:pt x="696" y="1313"/>
                  </a:lnTo>
                  <a:lnTo>
                    <a:pt x="694" y="1318"/>
                  </a:lnTo>
                  <a:lnTo>
                    <a:pt x="691" y="1321"/>
                  </a:lnTo>
                  <a:lnTo>
                    <a:pt x="687" y="1323"/>
                  </a:lnTo>
                  <a:lnTo>
                    <a:pt x="684" y="1324"/>
                  </a:lnTo>
                  <a:lnTo>
                    <a:pt x="680" y="1325"/>
                  </a:lnTo>
                  <a:lnTo>
                    <a:pt x="674" y="1326"/>
                  </a:lnTo>
                  <a:lnTo>
                    <a:pt x="654" y="1326"/>
                  </a:lnTo>
                  <a:lnTo>
                    <a:pt x="635" y="1328"/>
                  </a:lnTo>
                  <a:lnTo>
                    <a:pt x="631" y="1331"/>
                  </a:lnTo>
                  <a:lnTo>
                    <a:pt x="629" y="1332"/>
                  </a:lnTo>
                  <a:lnTo>
                    <a:pt x="627" y="1335"/>
                  </a:lnTo>
                  <a:lnTo>
                    <a:pt x="624" y="1337"/>
                  </a:lnTo>
                  <a:lnTo>
                    <a:pt x="622" y="1342"/>
                  </a:lnTo>
                  <a:lnTo>
                    <a:pt x="621" y="1349"/>
                  </a:lnTo>
                  <a:lnTo>
                    <a:pt x="621" y="1355"/>
                  </a:lnTo>
                  <a:lnTo>
                    <a:pt x="620" y="1361"/>
                  </a:lnTo>
                  <a:lnTo>
                    <a:pt x="619" y="1365"/>
                  </a:lnTo>
                  <a:lnTo>
                    <a:pt x="617" y="1367"/>
                  </a:lnTo>
                  <a:lnTo>
                    <a:pt x="613" y="1367"/>
                  </a:lnTo>
                  <a:lnTo>
                    <a:pt x="607" y="1365"/>
                  </a:lnTo>
                  <a:lnTo>
                    <a:pt x="601" y="1361"/>
                  </a:lnTo>
                  <a:lnTo>
                    <a:pt x="593" y="1355"/>
                  </a:lnTo>
                  <a:lnTo>
                    <a:pt x="579" y="1343"/>
                  </a:lnTo>
                  <a:lnTo>
                    <a:pt x="569" y="1336"/>
                  </a:lnTo>
                  <a:lnTo>
                    <a:pt x="565" y="1335"/>
                  </a:lnTo>
                  <a:lnTo>
                    <a:pt x="561" y="1335"/>
                  </a:lnTo>
                  <a:lnTo>
                    <a:pt x="555" y="1336"/>
                  </a:lnTo>
                  <a:lnTo>
                    <a:pt x="550" y="1338"/>
                  </a:lnTo>
                  <a:lnTo>
                    <a:pt x="539" y="1343"/>
                  </a:lnTo>
                  <a:lnTo>
                    <a:pt x="527" y="1351"/>
                  </a:lnTo>
                  <a:lnTo>
                    <a:pt x="515" y="1360"/>
                  </a:lnTo>
                  <a:lnTo>
                    <a:pt x="504" y="1367"/>
                  </a:lnTo>
                  <a:lnTo>
                    <a:pt x="493" y="1374"/>
                  </a:lnTo>
                  <a:lnTo>
                    <a:pt x="483" y="1377"/>
                  </a:lnTo>
                  <a:lnTo>
                    <a:pt x="473" y="1379"/>
                  </a:lnTo>
                  <a:lnTo>
                    <a:pt x="468" y="1381"/>
                  </a:lnTo>
                  <a:lnTo>
                    <a:pt x="467" y="1383"/>
                  </a:lnTo>
                  <a:lnTo>
                    <a:pt x="466" y="1385"/>
                  </a:lnTo>
                  <a:lnTo>
                    <a:pt x="466" y="1387"/>
                  </a:lnTo>
                  <a:lnTo>
                    <a:pt x="466" y="1388"/>
                  </a:lnTo>
                  <a:lnTo>
                    <a:pt x="467" y="1392"/>
                  </a:lnTo>
                  <a:lnTo>
                    <a:pt x="468" y="1397"/>
                  </a:lnTo>
                  <a:lnTo>
                    <a:pt x="468" y="1403"/>
                  </a:lnTo>
                  <a:lnTo>
                    <a:pt x="467" y="1410"/>
                  </a:lnTo>
                  <a:lnTo>
                    <a:pt x="464" y="1416"/>
                  </a:lnTo>
                  <a:lnTo>
                    <a:pt x="460" y="1421"/>
                  </a:lnTo>
                  <a:lnTo>
                    <a:pt x="455" y="1427"/>
                  </a:lnTo>
                  <a:lnTo>
                    <a:pt x="450" y="1433"/>
                  </a:lnTo>
                  <a:lnTo>
                    <a:pt x="438" y="1444"/>
                  </a:lnTo>
                  <a:lnTo>
                    <a:pt x="428" y="1456"/>
                  </a:lnTo>
                  <a:lnTo>
                    <a:pt x="417" y="1475"/>
                  </a:lnTo>
                  <a:lnTo>
                    <a:pt x="409" y="1495"/>
                  </a:lnTo>
                  <a:lnTo>
                    <a:pt x="405" y="1499"/>
                  </a:lnTo>
                  <a:lnTo>
                    <a:pt x="402" y="1503"/>
                  </a:lnTo>
                  <a:lnTo>
                    <a:pt x="399" y="1507"/>
                  </a:lnTo>
                  <a:lnTo>
                    <a:pt x="395" y="1510"/>
                  </a:lnTo>
                  <a:lnTo>
                    <a:pt x="389" y="1512"/>
                  </a:lnTo>
                  <a:lnTo>
                    <a:pt x="384" y="1514"/>
                  </a:lnTo>
                  <a:lnTo>
                    <a:pt x="377" y="1515"/>
                  </a:lnTo>
                  <a:lnTo>
                    <a:pt x="370" y="1516"/>
                  </a:lnTo>
                  <a:lnTo>
                    <a:pt x="354" y="1517"/>
                  </a:lnTo>
                  <a:lnTo>
                    <a:pt x="340" y="1518"/>
                  </a:lnTo>
                  <a:lnTo>
                    <a:pt x="327" y="1520"/>
                  </a:lnTo>
                  <a:lnTo>
                    <a:pt x="316" y="1522"/>
                  </a:lnTo>
                  <a:lnTo>
                    <a:pt x="306" y="1526"/>
                  </a:lnTo>
                  <a:lnTo>
                    <a:pt x="295" y="1530"/>
                  </a:lnTo>
                  <a:lnTo>
                    <a:pt x="283" y="1537"/>
                  </a:lnTo>
                  <a:lnTo>
                    <a:pt x="269" y="1544"/>
                  </a:lnTo>
                  <a:lnTo>
                    <a:pt x="269" y="1544"/>
                  </a:lnTo>
                  <a:lnTo>
                    <a:pt x="260" y="1530"/>
                  </a:lnTo>
                  <a:lnTo>
                    <a:pt x="251" y="1516"/>
                  </a:lnTo>
                  <a:lnTo>
                    <a:pt x="243" y="1503"/>
                  </a:lnTo>
                  <a:lnTo>
                    <a:pt x="236" y="1489"/>
                  </a:lnTo>
                  <a:lnTo>
                    <a:pt x="234" y="1483"/>
                  </a:lnTo>
                  <a:lnTo>
                    <a:pt x="234" y="1476"/>
                  </a:lnTo>
                  <a:lnTo>
                    <a:pt x="234" y="1470"/>
                  </a:lnTo>
                  <a:lnTo>
                    <a:pt x="234" y="1464"/>
                  </a:lnTo>
                  <a:lnTo>
                    <a:pt x="233" y="1460"/>
                  </a:lnTo>
                  <a:lnTo>
                    <a:pt x="230" y="1457"/>
                  </a:lnTo>
                  <a:lnTo>
                    <a:pt x="228" y="1456"/>
                  </a:lnTo>
                  <a:lnTo>
                    <a:pt x="225" y="1455"/>
                  </a:lnTo>
                  <a:lnTo>
                    <a:pt x="222" y="1455"/>
                  </a:lnTo>
                  <a:lnTo>
                    <a:pt x="218" y="1456"/>
                  </a:lnTo>
                  <a:lnTo>
                    <a:pt x="210" y="1457"/>
                  </a:lnTo>
                  <a:lnTo>
                    <a:pt x="199" y="1458"/>
                  </a:lnTo>
                  <a:lnTo>
                    <a:pt x="189" y="1460"/>
                  </a:lnTo>
                  <a:lnTo>
                    <a:pt x="184" y="1463"/>
                  </a:lnTo>
                  <a:lnTo>
                    <a:pt x="182" y="1469"/>
                  </a:lnTo>
                  <a:lnTo>
                    <a:pt x="181" y="1475"/>
                  </a:lnTo>
                  <a:lnTo>
                    <a:pt x="180" y="1481"/>
                  </a:lnTo>
                  <a:lnTo>
                    <a:pt x="180" y="1487"/>
                  </a:lnTo>
                  <a:lnTo>
                    <a:pt x="179" y="1493"/>
                  </a:lnTo>
                  <a:lnTo>
                    <a:pt x="178" y="1498"/>
                  </a:lnTo>
                  <a:lnTo>
                    <a:pt x="175" y="1503"/>
                  </a:lnTo>
                  <a:lnTo>
                    <a:pt x="171" y="1508"/>
                  </a:lnTo>
                  <a:lnTo>
                    <a:pt x="167" y="1511"/>
                  </a:lnTo>
                  <a:lnTo>
                    <a:pt x="162" y="1513"/>
                  </a:lnTo>
                  <a:lnTo>
                    <a:pt x="159" y="1513"/>
                  </a:lnTo>
                  <a:lnTo>
                    <a:pt x="157" y="1513"/>
                  </a:lnTo>
                  <a:lnTo>
                    <a:pt x="154" y="1511"/>
                  </a:lnTo>
                  <a:lnTo>
                    <a:pt x="152" y="1509"/>
                  </a:lnTo>
                  <a:lnTo>
                    <a:pt x="151" y="1507"/>
                  </a:lnTo>
                  <a:lnTo>
                    <a:pt x="148" y="1502"/>
                  </a:lnTo>
                  <a:lnTo>
                    <a:pt x="143" y="1487"/>
                  </a:lnTo>
                  <a:lnTo>
                    <a:pt x="139" y="1476"/>
                  </a:lnTo>
                  <a:lnTo>
                    <a:pt x="124" y="1466"/>
                  </a:lnTo>
                  <a:lnTo>
                    <a:pt x="109" y="1456"/>
                  </a:lnTo>
                  <a:lnTo>
                    <a:pt x="106" y="1451"/>
                  </a:lnTo>
                  <a:lnTo>
                    <a:pt x="102" y="1443"/>
                  </a:lnTo>
                  <a:lnTo>
                    <a:pt x="97" y="1430"/>
                  </a:lnTo>
                  <a:lnTo>
                    <a:pt x="92" y="1416"/>
                  </a:lnTo>
                  <a:lnTo>
                    <a:pt x="83" y="1388"/>
                  </a:lnTo>
                  <a:lnTo>
                    <a:pt x="78" y="1372"/>
                  </a:lnTo>
                  <a:lnTo>
                    <a:pt x="77" y="1366"/>
                  </a:lnTo>
                  <a:lnTo>
                    <a:pt x="75" y="1362"/>
                  </a:lnTo>
                  <a:lnTo>
                    <a:pt x="71" y="1356"/>
                  </a:lnTo>
                  <a:lnTo>
                    <a:pt x="66" y="1351"/>
                  </a:lnTo>
                  <a:lnTo>
                    <a:pt x="58" y="1340"/>
                  </a:lnTo>
                  <a:lnTo>
                    <a:pt x="50" y="1332"/>
                  </a:lnTo>
                  <a:lnTo>
                    <a:pt x="48" y="1327"/>
                  </a:lnTo>
                  <a:lnTo>
                    <a:pt x="46" y="1323"/>
                  </a:lnTo>
                  <a:lnTo>
                    <a:pt x="45" y="1319"/>
                  </a:lnTo>
                  <a:lnTo>
                    <a:pt x="45" y="1315"/>
                  </a:lnTo>
                  <a:lnTo>
                    <a:pt x="46" y="1311"/>
                  </a:lnTo>
                  <a:lnTo>
                    <a:pt x="48" y="1307"/>
                  </a:lnTo>
                  <a:lnTo>
                    <a:pt x="49" y="1305"/>
                  </a:lnTo>
                  <a:lnTo>
                    <a:pt x="49" y="1302"/>
                  </a:lnTo>
                  <a:lnTo>
                    <a:pt x="49" y="1300"/>
                  </a:lnTo>
                  <a:lnTo>
                    <a:pt x="47" y="1298"/>
                  </a:lnTo>
                  <a:lnTo>
                    <a:pt x="42" y="1293"/>
                  </a:lnTo>
                  <a:lnTo>
                    <a:pt x="30" y="1286"/>
                  </a:lnTo>
                  <a:lnTo>
                    <a:pt x="25" y="1283"/>
                  </a:lnTo>
                  <a:lnTo>
                    <a:pt x="21" y="1280"/>
                  </a:lnTo>
                  <a:lnTo>
                    <a:pt x="18" y="1277"/>
                  </a:lnTo>
                  <a:lnTo>
                    <a:pt x="15" y="1272"/>
                  </a:lnTo>
                  <a:lnTo>
                    <a:pt x="12" y="1268"/>
                  </a:lnTo>
                  <a:lnTo>
                    <a:pt x="10" y="1264"/>
                  </a:lnTo>
                  <a:lnTo>
                    <a:pt x="9" y="1258"/>
                  </a:lnTo>
                  <a:lnTo>
                    <a:pt x="8" y="1253"/>
                  </a:lnTo>
                  <a:lnTo>
                    <a:pt x="0" y="1166"/>
                  </a:lnTo>
                  <a:lnTo>
                    <a:pt x="0" y="1166"/>
                  </a:lnTo>
                  <a:lnTo>
                    <a:pt x="29" y="1137"/>
                  </a:lnTo>
                  <a:lnTo>
                    <a:pt x="31" y="1126"/>
                  </a:lnTo>
                  <a:lnTo>
                    <a:pt x="31" y="1116"/>
                  </a:lnTo>
                  <a:lnTo>
                    <a:pt x="30" y="1104"/>
                  </a:lnTo>
                  <a:lnTo>
                    <a:pt x="29" y="1092"/>
                  </a:lnTo>
                  <a:lnTo>
                    <a:pt x="24" y="1069"/>
                  </a:lnTo>
                  <a:lnTo>
                    <a:pt x="20" y="1048"/>
                  </a:lnTo>
                  <a:lnTo>
                    <a:pt x="12" y="1007"/>
                  </a:lnTo>
                  <a:lnTo>
                    <a:pt x="9" y="971"/>
                  </a:lnTo>
                  <a:lnTo>
                    <a:pt x="9" y="953"/>
                  </a:lnTo>
                  <a:lnTo>
                    <a:pt x="10" y="935"/>
                  </a:lnTo>
                  <a:lnTo>
                    <a:pt x="15" y="916"/>
                  </a:lnTo>
                  <a:lnTo>
                    <a:pt x="21" y="895"/>
                  </a:lnTo>
                  <a:lnTo>
                    <a:pt x="96" y="688"/>
                  </a:lnTo>
                  <a:lnTo>
                    <a:pt x="98" y="680"/>
                  </a:lnTo>
                  <a:lnTo>
                    <a:pt x="98" y="675"/>
                  </a:lnTo>
                  <a:lnTo>
                    <a:pt x="96" y="670"/>
                  </a:lnTo>
                  <a:lnTo>
                    <a:pt x="93" y="664"/>
                  </a:lnTo>
                  <a:lnTo>
                    <a:pt x="86" y="656"/>
                  </a:lnTo>
                  <a:lnTo>
                    <a:pt x="77" y="647"/>
                  </a:lnTo>
                  <a:lnTo>
                    <a:pt x="74" y="643"/>
                  </a:lnTo>
                  <a:lnTo>
                    <a:pt x="71" y="638"/>
                  </a:lnTo>
                  <a:lnTo>
                    <a:pt x="70" y="633"/>
                  </a:lnTo>
                  <a:lnTo>
                    <a:pt x="70" y="627"/>
                  </a:lnTo>
                  <a:lnTo>
                    <a:pt x="71" y="622"/>
                  </a:lnTo>
                  <a:lnTo>
                    <a:pt x="74" y="614"/>
                  </a:lnTo>
                  <a:lnTo>
                    <a:pt x="80" y="607"/>
                  </a:lnTo>
                  <a:lnTo>
                    <a:pt x="89" y="598"/>
                  </a:lnTo>
                  <a:lnTo>
                    <a:pt x="92" y="595"/>
                  </a:lnTo>
                  <a:lnTo>
                    <a:pt x="96" y="592"/>
                  </a:lnTo>
                  <a:lnTo>
                    <a:pt x="98" y="589"/>
                  </a:lnTo>
                  <a:lnTo>
                    <a:pt x="99" y="585"/>
                  </a:lnTo>
                  <a:lnTo>
                    <a:pt x="100" y="578"/>
                  </a:lnTo>
                  <a:lnTo>
                    <a:pt x="99" y="571"/>
                  </a:lnTo>
                  <a:lnTo>
                    <a:pt x="93" y="558"/>
                  </a:lnTo>
                  <a:lnTo>
                    <a:pt x="88" y="544"/>
                  </a:lnTo>
                  <a:lnTo>
                    <a:pt x="87" y="522"/>
                  </a:lnTo>
                  <a:lnTo>
                    <a:pt x="85" y="500"/>
                  </a:lnTo>
                  <a:lnTo>
                    <a:pt x="82" y="478"/>
                  </a:lnTo>
                  <a:lnTo>
                    <a:pt x="78" y="457"/>
                  </a:lnTo>
                  <a:lnTo>
                    <a:pt x="75" y="435"/>
                  </a:lnTo>
                  <a:lnTo>
                    <a:pt x="74" y="414"/>
                  </a:lnTo>
                  <a:lnTo>
                    <a:pt x="74" y="403"/>
                  </a:lnTo>
                  <a:lnTo>
                    <a:pt x="74" y="392"/>
                  </a:lnTo>
                  <a:lnTo>
                    <a:pt x="75" y="381"/>
                  </a:lnTo>
                  <a:lnTo>
                    <a:pt x="77" y="369"/>
                  </a:lnTo>
                  <a:lnTo>
                    <a:pt x="79" y="356"/>
                  </a:lnTo>
                  <a:lnTo>
                    <a:pt x="80" y="338"/>
                  </a:lnTo>
                  <a:lnTo>
                    <a:pt x="83" y="314"/>
                  </a:lnTo>
                  <a:lnTo>
                    <a:pt x="83" y="289"/>
                  </a:lnTo>
                  <a:lnTo>
                    <a:pt x="83" y="266"/>
                  </a:lnTo>
                  <a:lnTo>
                    <a:pt x="80" y="243"/>
                  </a:lnTo>
                  <a:lnTo>
                    <a:pt x="79" y="234"/>
                  </a:lnTo>
                  <a:lnTo>
                    <a:pt x="77" y="227"/>
                  </a:lnTo>
                  <a:lnTo>
                    <a:pt x="74" y="220"/>
                  </a:lnTo>
                  <a:lnTo>
                    <a:pt x="71" y="217"/>
                  </a:lnTo>
                  <a:lnTo>
                    <a:pt x="71" y="215"/>
                  </a:lnTo>
                  <a:lnTo>
                    <a:pt x="69" y="212"/>
                  </a:lnTo>
                  <a:lnTo>
                    <a:pt x="66" y="209"/>
                  </a:lnTo>
                  <a:lnTo>
                    <a:pt x="63" y="207"/>
                  </a:lnTo>
                  <a:lnTo>
                    <a:pt x="56" y="202"/>
                  </a:lnTo>
                  <a:lnTo>
                    <a:pt x="47" y="197"/>
                  </a:lnTo>
                  <a:lnTo>
                    <a:pt x="30" y="188"/>
                  </a:lnTo>
                  <a:lnTo>
                    <a:pt x="17" y="180"/>
                  </a:lnTo>
                  <a:lnTo>
                    <a:pt x="75" y="144"/>
                  </a:lnTo>
                  <a:lnTo>
                    <a:pt x="82" y="138"/>
                  </a:lnTo>
                  <a:lnTo>
                    <a:pt x="86" y="133"/>
                  </a:lnTo>
                  <a:lnTo>
                    <a:pt x="88" y="126"/>
                  </a:lnTo>
                  <a:lnTo>
                    <a:pt x="89" y="119"/>
                  </a:lnTo>
                  <a:lnTo>
                    <a:pt x="89" y="111"/>
                  </a:lnTo>
                  <a:lnTo>
                    <a:pt x="88" y="104"/>
                  </a:lnTo>
                  <a:lnTo>
                    <a:pt x="85" y="96"/>
                  </a:lnTo>
                  <a:lnTo>
                    <a:pt x="83" y="89"/>
                  </a:lnTo>
                  <a:lnTo>
                    <a:pt x="86" y="80"/>
                  </a:lnTo>
                  <a:lnTo>
                    <a:pt x="86" y="80"/>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97" name="Google Shape;797;p37"/>
            <p:cNvSpPr/>
            <p:nvPr/>
          </p:nvSpPr>
          <p:spPr>
            <a:xfrm>
              <a:off x="4819650" y="4392613"/>
              <a:ext cx="595313" cy="1006475"/>
            </a:xfrm>
            <a:custGeom>
              <a:rect b="b" l="l" r="r" t="t"/>
              <a:pathLst>
                <a:path extrusionOk="0" h="2537" w="1503">
                  <a:moveTo>
                    <a:pt x="51" y="1995"/>
                  </a:moveTo>
                  <a:lnTo>
                    <a:pt x="51" y="1985"/>
                  </a:lnTo>
                  <a:lnTo>
                    <a:pt x="52" y="1976"/>
                  </a:lnTo>
                  <a:lnTo>
                    <a:pt x="53" y="1969"/>
                  </a:lnTo>
                  <a:lnTo>
                    <a:pt x="53" y="1961"/>
                  </a:lnTo>
                  <a:lnTo>
                    <a:pt x="53" y="1947"/>
                  </a:lnTo>
                  <a:lnTo>
                    <a:pt x="52" y="1933"/>
                  </a:lnTo>
                  <a:lnTo>
                    <a:pt x="50" y="1919"/>
                  </a:lnTo>
                  <a:lnTo>
                    <a:pt x="48" y="1905"/>
                  </a:lnTo>
                  <a:lnTo>
                    <a:pt x="44" y="1877"/>
                  </a:lnTo>
                  <a:lnTo>
                    <a:pt x="39" y="1849"/>
                  </a:lnTo>
                  <a:lnTo>
                    <a:pt x="35" y="1829"/>
                  </a:lnTo>
                  <a:lnTo>
                    <a:pt x="31" y="1809"/>
                  </a:lnTo>
                  <a:lnTo>
                    <a:pt x="27" y="1788"/>
                  </a:lnTo>
                  <a:lnTo>
                    <a:pt x="26" y="1768"/>
                  </a:lnTo>
                  <a:lnTo>
                    <a:pt x="22" y="1747"/>
                  </a:lnTo>
                  <a:lnTo>
                    <a:pt x="17" y="1725"/>
                  </a:lnTo>
                  <a:lnTo>
                    <a:pt x="11" y="1701"/>
                  </a:lnTo>
                  <a:lnTo>
                    <a:pt x="6" y="1676"/>
                  </a:lnTo>
                  <a:lnTo>
                    <a:pt x="3" y="1652"/>
                  </a:lnTo>
                  <a:lnTo>
                    <a:pt x="0" y="1628"/>
                  </a:lnTo>
                  <a:lnTo>
                    <a:pt x="1" y="1617"/>
                  </a:lnTo>
                  <a:lnTo>
                    <a:pt x="3" y="1606"/>
                  </a:lnTo>
                  <a:lnTo>
                    <a:pt x="5" y="1595"/>
                  </a:lnTo>
                  <a:lnTo>
                    <a:pt x="7" y="1585"/>
                  </a:lnTo>
                  <a:lnTo>
                    <a:pt x="11" y="1578"/>
                  </a:lnTo>
                  <a:lnTo>
                    <a:pt x="17" y="1572"/>
                  </a:lnTo>
                  <a:lnTo>
                    <a:pt x="23" y="1567"/>
                  </a:lnTo>
                  <a:lnTo>
                    <a:pt x="31" y="1561"/>
                  </a:lnTo>
                  <a:lnTo>
                    <a:pt x="48" y="1553"/>
                  </a:lnTo>
                  <a:lnTo>
                    <a:pt x="67" y="1545"/>
                  </a:lnTo>
                  <a:lnTo>
                    <a:pt x="76" y="1541"/>
                  </a:lnTo>
                  <a:lnTo>
                    <a:pt x="85" y="1536"/>
                  </a:lnTo>
                  <a:lnTo>
                    <a:pt x="93" y="1530"/>
                  </a:lnTo>
                  <a:lnTo>
                    <a:pt x="101" y="1525"/>
                  </a:lnTo>
                  <a:lnTo>
                    <a:pt x="107" y="1517"/>
                  </a:lnTo>
                  <a:lnTo>
                    <a:pt x="112" y="1509"/>
                  </a:lnTo>
                  <a:lnTo>
                    <a:pt x="113" y="1504"/>
                  </a:lnTo>
                  <a:lnTo>
                    <a:pt x="115" y="1500"/>
                  </a:lnTo>
                  <a:lnTo>
                    <a:pt x="115" y="1494"/>
                  </a:lnTo>
                  <a:lnTo>
                    <a:pt x="116" y="1489"/>
                  </a:lnTo>
                  <a:lnTo>
                    <a:pt x="116" y="1463"/>
                  </a:lnTo>
                  <a:lnTo>
                    <a:pt x="117" y="1435"/>
                  </a:lnTo>
                  <a:lnTo>
                    <a:pt x="117" y="1421"/>
                  </a:lnTo>
                  <a:lnTo>
                    <a:pt x="116" y="1408"/>
                  </a:lnTo>
                  <a:lnTo>
                    <a:pt x="114" y="1395"/>
                  </a:lnTo>
                  <a:lnTo>
                    <a:pt x="109" y="1384"/>
                  </a:lnTo>
                  <a:lnTo>
                    <a:pt x="102" y="1374"/>
                  </a:lnTo>
                  <a:lnTo>
                    <a:pt x="93" y="1362"/>
                  </a:lnTo>
                  <a:lnTo>
                    <a:pt x="88" y="1355"/>
                  </a:lnTo>
                  <a:lnTo>
                    <a:pt x="85" y="1350"/>
                  </a:lnTo>
                  <a:lnTo>
                    <a:pt x="80" y="1342"/>
                  </a:lnTo>
                  <a:lnTo>
                    <a:pt x="78" y="1336"/>
                  </a:lnTo>
                  <a:lnTo>
                    <a:pt x="99" y="1327"/>
                  </a:lnTo>
                  <a:lnTo>
                    <a:pt x="120" y="1317"/>
                  </a:lnTo>
                  <a:lnTo>
                    <a:pt x="141" y="1308"/>
                  </a:lnTo>
                  <a:lnTo>
                    <a:pt x="161" y="1300"/>
                  </a:lnTo>
                  <a:lnTo>
                    <a:pt x="170" y="1299"/>
                  </a:lnTo>
                  <a:lnTo>
                    <a:pt x="180" y="1299"/>
                  </a:lnTo>
                  <a:lnTo>
                    <a:pt x="190" y="1301"/>
                  </a:lnTo>
                  <a:lnTo>
                    <a:pt x="200" y="1304"/>
                  </a:lnTo>
                  <a:lnTo>
                    <a:pt x="211" y="1307"/>
                  </a:lnTo>
                  <a:lnTo>
                    <a:pt x="222" y="1309"/>
                  </a:lnTo>
                  <a:lnTo>
                    <a:pt x="227" y="1309"/>
                  </a:lnTo>
                  <a:lnTo>
                    <a:pt x="232" y="1308"/>
                  </a:lnTo>
                  <a:lnTo>
                    <a:pt x="238" y="1307"/>
                  </a:lnTo>
                  <a:lnTo>
                    <a:pt x="243" y="1305"/>
                  </a:lnTo>
                  <a:lnTo>
                    <a:pt x="330" y="1228"/>
                  </a:lnTo>
                  <a:lnTo>
                    <a:pt x="400" y="1146"/>
                  </a:lnTo>
                  <a:lnTo>
                    <a:pt x="442" y="992"/>
                  </a:lnTo>
                  <a:lnTo>
                    <a:pt x="424" y="834"/>
                  </a:lnTo>
                  <a:lnTo>
                    <a:pt x="473" y="763"/>
                  </a:lnTo>
                  <a:lnTo>
                    <a:pt x="485" y="596"/>
                  </a:lnTo>
                  <a:lnTo>
                    <a:pt x="384" y="381"/>
                  </a:lnTo>
                  <a:lnTo>
                    <a:pt x="281" y="59"/>
                  </a:lnTo>
                  <a:lnTo>
                    <a:pt x="526" y="0"/>
                  </a:lnTo>
                  <a:lnTo>
                    <a:pt x="526" y="0"/>
                  </a:lnTo>
                  <a:lnTo>
                    <a:pt x="545" y="82"/>
                  </a:lnTo>
                  <a:lnTo>
                    <a:pt x="556" y="95"/>
                  </a:lnTo>
                  <a:lnTo>
                    <a:pt x="569" y="108"/>
                  </a:lnTo>
                  <a:lnTo>
                    <a:pt x="581" y="121"/>
                  </a:lnTo>
                  <a:lnTo>
                    <a:pt x="595" y="133"/>
                  </a:lnTo>
                  <a:lnTo>
                    <a:pt x="621" y="157"/>
                  </a:lnTo>
                  <a:lnTo>
                    <a:pt x="646" y="182"/>
                  </a:lnTo>
                  <a:lnTo>
                    <a:pt x="721" y="264"/>
                  </a:lnTo>
                  <a:lnTo>
                    <a:pt x="734" y="277"/>
                  </a:lnTo>
                  <a:lnTo>
                    <a:pt x="751" y="289"/>
                  </a:lnTo>
                  <a:lnTo>
                    <a:pt x="758" y="295"/>
                  </a:lnTo>
                  <a:lnTo>
                    <a:pt x="766" y="301"/>
                  </a:lnTo>
                  <a:lnTo>
                    <a:pt x="772" y="308"/>
                  </a:lnTo>
                  <a:lnTo>
                    <a:pt x="779" y="314"/>
                  </a:lnTo>
                  <a:lnTo>
                    <a:pt x="785" y="325"/>
                  </a:lnTo>
                  <a:lnTo>
                    <a:pt x="789" y="337"/>
                  </a:lnTo>
                  <a:lnTo>
                    <a:pt x="793" y="349"/>
                  </a:lnTo>
                  <a:lnTo>
                    <a:pt x="796" y="360"/>
                  </a:lnTo>
                  <a:lnTo>
                    <a:pt x="798" y="372"/>
                  </a:lnTo>
                  <a:lnTo>
                    <a:pt x="801" y="383"/>
                  </a:lnTo>
                  <a:lnTo>
                    <a:pt x="803" y="390"/>
                  </a:lnTo>
                  <a:lnTo>
                    <a:pt x="807" y="395"/>
                  </a:lnTo>
                  <a:lnTo>
                    <a:pt x="810" y="400"/>
                  </a:lnTo>
                  <a:lnTo>
                    <a:pt x="813" y="406"/>
                  </a:lnTo>
                  <a:lnTo>
                    <a:pt x="828" y="421"/>
                  </a:lnTo>
                  <a:lnTo>
                    <a:pt x="840" y="432"/>
                  </a:lnTo>
                  <a:lnTo>
                    <a:pt x="844" y="437"/>
                  </a:lnTo>
                  <a:lnTo>
                    <a:pt x="850" y="445"/>
                  </a:lnTo>
                  <a:lnTo>
                    <a:pt x="854" y="454"/>
                  </a:lnTo>
                  <a:lnTo>
                    <a:pt x="857" y="468"/>
                  </a:lnTo>
                  <a:lnTo>
                    <a:pt x="860" y="476"/>
                  </a:lnTo>
                  <a:lnTo>
                    <a:pt x="862" y="485"/>
                  </a:lnTo>
                  <a:lnTo>
                    <a:pt x="866" y="493"/>
                  </a:lnTo>
                  <a:lnTo>
                    <a:pt x="871" y="503"/>
                  </a:lnTo>
                  <a:lnTo>
                    <a:pt x="883" y="524"/>
                  </a:lnTo>
                  <a:lnTo>
                    <a:pt x="896" y="545"/>
                  </a:lnTo>
                  <a:lnTo>
                    <a:pt x="911" y="567"/>
                  </a:lnTo>
                  <a:lnTo>
                    <a:pt x="924" y="588"/>
                  </a:lnTo>
                  <a:lnTo>
                    <a:pt x="931" y="599"/>
                  </a:lnTo>
                  <a:lnTo>
                    <a:pt x="936" y="609"/>
                  </a:lnTo>
                  <a:lnTo>
                    <a:pt x="941" y="620"/>
                  </a:lnTo>
                  <a:lnTo>
                    <a:pt x="944" y="629"/>
                  </a:lnTo>
                  <a:lnTo>
                    <a:pt x="949" y="643"/>
                  </a:lnTo>
                  <a:lnTo>
                    <a:pt x="956" y="659"/>
                  </a:lnTo>
                  <a:lnTo>
                    <a:pt x="963" y="675"/>
                  </a:lnTo>
                  <a:lnTo>
                    <a:pt x="973" y="690"/>
                  </a:lnTo>
                  <a:lnTo>
                    <a:pt x="978" y="697"/>
                  </a:lnTo>
                  <a:lnTo>
                    <a:pt x="985" y="704"/>
                  </a:lnTo>
                  <a:lnTo>
                    <a:pt x="991" y="710"/>
                  </a:lnTo>
                  <a:lnTo>
                    <a:pt x="998" y="715"/>
                  </a:lnTo>
                  <a:lnTo>
                    <a:pt x="1004" y="719"/>
                  </a:lnTo>
                  <a:lnTo>
                    <a:pt x="1012" y="721"/>
                  </a:lnTo>
                  <a:lnTo>
                    <a:pt x="1019" y="723"/>
                  </a:lnTo>
                  <a:lnTo>
                    <a:pt x="1027" y="723"/>
                  </a:lnTo>
                  <a:lnTo>
                    <a:pt x="1039" y="722"/>
                  </a:lnTo>
                  <a:lnTo>
                    <a:pt x="1051" y="724"/>
                  </a:lnTo>
                  <a:lnTo>
                    <a:pt x="1060" y="728"/>
                  </a:lnTo>
                  <a:lnTo>
                    <a:pt x="1069" y="733"/>
                  </a:lnTo>
                  <a:lnTo>
                    <a:pt x="1077" y="740"/>
                  </a:lnTo>
                  <a:lnTo>
                    <a:pt x="1084" y="747"/>
                  </a:lnTo>
                  <a:lnTo>
                    <a:pt x="1091" y="756"/>
                  </a:lnTo>
                  <a:lnTo>
                    <a:pt x="1096" y="765"/>
                  </a:lnTo>
                  <a:lnTo>
                    <a:pt x="1115" y="809"/>
                  </a:lnTo>
                  <a:lnTo>
                    <a:pt x="1137" y="853"/>
                  </a:lnTo>
                  <a:lnTo>
                    <a:pt x="1150" y="879"/>
                  </a:lnTo>
                  <a:lnTo>
                    <a:pt x="1170" y="917"/>
                  </a:lnTo>
                  <a:lnTo>
                    <a:pt x="1182" y="935"/>
                  </a:lnTo>
                  <a:lnTo>
                    <a:pt x="1193" y="951"/>
                  </a:lnTo>
                  <a:lnTo>
                    <a:pt x="1199" y="958"/>
                  </a:lnTo>
                  <a:lnTo>
                    <a:pt x="1204" y="963"/>
                  </a:lnTo>
                  <a:lnTo>
                    <a:pt x="1208" y="966"/>
                  </a:lnTo>
                  <a:lnTo>
                    <a:pt x="1213" y="969"/>
                  </a:lnTo>
                  <a:lnTo>
                    <a:pt x="1214" y="972"/>
                  </a:lnTo>
                  <a:lnTo>
                    <a:pt x="1216" y="973"/>
                  </a:lnTo>
                  <a:lnTo>
                    <a:pt x="1218" y="973"/>
                  </a:lnTo>
                  <a:lnTo>
                    <a:pt x="1221" y="973"/>
                  </a:lnTo>
                  <a:lnTo>
                    <a:pt x="1227" y="972"/>
                  </a:lnTo>
                  <a:lnTo>
                    <a:pt x="1230" y="971"/>
                  </a:lnTo>
                  <a:lnTo>
                    <a:pt x="1234" y="932"/>
                  </a:lnTo>
                  <a:lnTo>
                    <a:pt x="1235" y="916"/>
                  </a:lnTo>
                  <a:lnTo>
                    <a:pt x="1237" y="913"/>
                  </a:lnTo>
                  <a:lnTo>
                    <a:pt x="1241" y="913"/>
                  </a:lnTo>
                  <a:lnTo>
                    <a:pt x="1245" y="913"/>
                  </a:lnTo>
                  <a:lnTo>
                    <a:pt x="1251" y="915"/>
                  </a:lnTo>
                  <a:lnTo>
                    <a:pt x="1271" y="919"/>
                  </a:lnTo>
                  <a:lnTo>
                    <a:pt x="1300" y="925"/>
                  </a:lnTo>
                  <a:lnTo>
                    <a:pt x="1313" y="929"/>
                  </a:lnTo>
                  <a:lnTo>
                    <a:pt x="1323" y="933"/>
                  </a:lnTo>
                  <a:lnTo>
                    <a:pt x="1332" y="937"/>
                  </a:lnTo>
                  <a:lnTo>
                    <a:pt x="1339" y="942"/>
                  </a:lnTo>
                  <a:lnTo>
                    <a:pt x="1344" y="947"/>
                  </a:lnTo>
                  <a:lnTo>
                    <a:pt x="1349" y="953"/>
                  </a:lnTo>
                  <a:lnTo>
                    <a:pt x="1352" y="960"/>
                  </a:lnTo>
                  <a:lnTo>
                    <a:pt x="1354" y="967"/>
                  </a:lnTo>
                  <a:lnTo>
                    <a:pt x="1357" y="1001"/>
                  </a:lnTo>
                  <a:lnTo>
                    <a:pt x="1364" y="1042"/>
                  </a:lnTo>
                  <a:lnTo>
                    <a:pt x="1365" y="1047"/>
                  </a:lnTo>
                  <a:lnTo>
                    <a:pt x="1367" y="1053"/>
                  </a:lnTo>
                  <a:lnTo>
                    <a:pt x="1369" y="1057"/>
                  </a:lnTo>
                  <a:lnTo>
                    <a:pt x="1372" y="1060"/>
                  </a:lnTo>
                  <a:lnTo>
                    <a:pt x="1381" y="1068"/>
                  </a:lnTo>
                  <a:lnTo>
                    <a:pt x="1390" y="1075"/>
                  </a:lnTo>
                  <a:lnTo>
                    <a:pt x="1399" y="1086"/>
                  </a:lnTo>
                  <a:lnTo>
                    <a:pt x="1409" y="1097"/>
                  </a:lnTo>
                  <a:lnTo>
                    <a:pt x="1414" y="1102"/>
                  </a:lnTo>
                  <a:lnTo>
                    <a:pt x="1420" y="1107"/>
                  </a:lnTo>
                  <a:lnTo>
                    <a:pt x="1425" y="1111"/>
                  </a:lnTo>
                  <a:lnTo>
                    <a:pt x="1433" y="1115"/>
                  </a:lnTo>
                  <a:lnTo>
                    <a:pt x="1447" y="1123"/>
                  </a:lnTo>
                  <a:lnTo>
                    <a:pt x="1461" y="1132"/>
                  </a:lnTo>
                  <a:lnTo>
                    <a:pt x="1475" y="1140"/>
                  </a:lnTo>
                  <a:lnTo>
                    <a:pt x="1489" y="1149"/>
                  </a:lnTo>
                  <a:lnTo>
                    <a:pt x="1489" y="1149"/>
                  </a:lnTo>
                  <a:lnTo>
                    <a:pt x="1486" y="1158"/>
                  </a:lnTo>
                  <a:lnTo>
                    <a:pt x="1488" y="1165"/>
                  </a:lnTo>
                  <a:lnTo>
                    <a:pt x="1491" y="1173"/>
                  </a:lnTo>
                  <a:lnTo>
                    <a:pt x="1492" y="1180"/>
                  </a:lnTo>
                  <a:lnTo>
                    <a:pt x="1492" y="1188"/>
                  </a:lnTo>
                  <a:lnTo>
                    <a:pt x="1491" y="1195"/>
                  </a:lnTo>
                  <a:lnTo>
                    <a:pt x="1489" y="1202"/>
                  </a:lnTo>
                  <a:lnTo>
                    <a:pt x="1485" y="1207"/>
                  </a:lnTo>
                  <a:lnTo>
                    <a:pt x="1478" y="1213"/>
                  </a:lnTo>
                  <a:lnTo>
                    <a:pt x="1420" y="1249"/>
                  </a:lnTo>
                  <a:lnTo>
                    <a:pt x="1433" y="1257"/>
                  </a:lnTo>
                  <a:lnTo>
                    <a:pt x="1450" y="1266"/>
                  </a:lnTo>
                  <a:lnTo>
                    <a:pt x="1459" y="1271"/>
                  </a:lnTo>
                  <a:lnTo>
                    <a:pt x="1466" y="1276"/>
                  </a:lnTo>
                  <a:lnTo>
                    <a:pt x="1469" y="1278"/>
                  </a:lnTo>
                  <a:lnTo>
                    <a:pt x="1472" y="1281"/>
                  </a:lnTo>
                  <a:lnTo>
                    <a:pt x="1474" y="1284"/>
                  </a:lnTo>
                  <a:lnTo>
                    <a:pt x="1474" y="1286"/>
                  </a:lnTo>
                  <a:lnTo>
                    <a:pt x="1477" y="1289"/>
                  </a:lnTo>
                  <a:lnTo>
                    <a:pt x="1480" y="1296"/>
                  </a:lnTo>
                  <a:lnTo>
                    <a:pt x="1482" y="1303"/>
                  </a:lnTo>
                  <a:lnTo>
                    <a:pt x="1483" y="1312"/>
                  </a:lnTo>
                  <a:lnTo>
                    <a:pt x="1486" y="1335"/>
                  </a:lnTo>
                  <a:lnTo>
                    <a:pt x="1486" y="1358"/>
                  </a:lnTo>
                  <a:lnTo>
                    <a:pt x="1486" y="1383"/>
                  </a:lnTo>
                  <a:lnTo>
                    <a:pt x="1483" y="1407"/>
                  </a:lnTo>
                  <a:lnTo>
                    <a:pt x="1482" y="1425"/>
                  </a:lnTo>
                  <a:lnTo>
                    <a:pt x="1480" y="1438"/>
                  </a:lnTo>
                  <a:lnTo>
                    <a:pt x="1478" y="1450"/>
                  </a:lnTo>
                  <a:lnTo>
                    <a:pt x="1477" y="1461"/>
                  </a:lnTo>
                  <a:lnTo>
                    <a:pt x="1477" y="1472"/>
                  </a:lnTo>
                  <a:lnTo>
                    <a:pt x="1477" y="1483"/>
                  </a:lnTo>
                  <a:lnTo>
                    <a:pt x="1478" y="1504"/>
                  </a:lnTo>
                  <a:lnTo>
                    <a:pt x="1481" y="1526"/>
                  </a:lnTo>
                  <a:lnTo>
                    <a:pt x="1485" y="1547"/>
                  </a:lnTo>
                  <a:lnTo>
                    <a:pt x="1488" y="1569"/>
                  </a:lnTo>
                  <a:lnTo>
                    <a:pt x="1490" y="1591"/>
                  </a:lnTo>
                  <a:lnTo>
                    <a:pt x="1491" y="1613"/>
                  </a:lnTo>
                  <a:lnTo>
                    <a:pt x="1496" y="1627"/>
                  </a:lnTo>
                  <a:lnTo>
                    <a:pt x="1502" y="1640"/>
                  </a:lnTo>
                  <a:lnTo>
                    <a:pt x="1503" y="1647"/>
                  </a:lnTo>
                  <a:lnTo>
                    <a:pt x="1502" y="1654"/>
                  </a:lnTo>
                  <a:lnTo>
                    <a:pt x="1501" y="1658"/>
                  </a:lnTo>
                  <a:lnTo>
                    <a:pt x="1499" y="1661"/>
                  </a:lnTo>
                  <a:lnTo>
                    <a:pt x="1495" y="1664"/>
                  </a:lnTo>
                  <a:lnTo>
                    <a:pt x="1492" y="1667"/>
                  </a:lnTo>
                  <a:lnTo>
                    <a:pt x="1483" y="1676"/>
                  </a:lnTo>
                  <a:lnTo>
                    <a:pt x="1477" y="1683"/>
                  </a:lnTo>
                  <a:lnTo>
                    <a:pt x="1474" y="1691"/>
                  </a:lnTo>
                  <a:lnTo>
                    <a:pt x="1473" y="1696"/>
                  </a:lnTo>
                  <a:lnTo>
                    <a:pt x="1473" y="1702"/>
                  </a:lnTo>
                  <a:lnTo>
                    <a:pt x="1474" y="1707"/>
                  </a:lnTo>
                  <a:lnTo>
                    <a:pt x="1477" y="1712"/>
                  </a:lnTo>
                  <a:lnTo>
                    <a:pt x="1480" y="1716"/>
                  </a:lnTo>
                  <a:lnTo>
                    <a:pt x="1489" y="1725"/>
                  </a:lnTo>
                  <a:lnTo>
                    <a:pt x="1496" y="1733"/>
                  </a:lnTo>
                  <a:lnTo>
                    <a:pt x="1499" y="1739"/>
                  </a:lnTo>
                  <a:lnTo>
                    <a:pt x="1501" y="1744"/>
                  </a:lnTo>
                  <a:lnTo>
                    <a:pt x="1501" y="1749"/>
                  </a:lnTo>
                  <a:lnTo>
                    <a:pt x="1499" y="1757"/>
                  </a:lnTo>
                  <a:lnTo>
                    <a:pt x="1424" y="1964"/>
                  </a:lnTo>
                  <a:lnTo>
                    <a:pt x="1418" y="1985"/>
                  </a:lnTo>
                  <a:lnTo>
                    <a:pt x="1413" y="2004"/>
                  </a:lnTo>
                  <a:lnTo>
                    <a:pt x="1412" y="2022"/>
                  </a:lnTo>
                  <a:lnTo>
                    <a:pt x="1412" y="2040"/>
                  </a:lnTo>
                  <a:lnTo>
                    <a:pt x="1415" y="2076"/>
                  </a:lnTo>
                  <a:lnTo>
                    <a:pt x="1423" y="2117"/>
                  </a:lnTo>
                  <a:lnTo>
                    <a:pt x="1427" y="2138"/>
                  </a:lnTo>
                  <a:lnTo>
                    <a:pt x="1432" y="2161"/>
                  </a:lnTo>
                  <a:lnTo>
                    <a:pt x="1433" y="2173"/>
                  </a:lnTo>
                  <a:lnTo>
                    <a:pt x="1434" y="2185"/>
                  </a:lnTo>
                  <a:lnTo>
                    <a:pt x="1434" y="2195"/>
                  </a:lnTo>
                  <a:lnTo>
                    <a:pt x="1432" y="2206"/>
                  </a:lnTo>
                  <a:lnTo>
                    <a:pt x="1403" y="2235"/>
                  </a:lnTo>
                  <a:lnTo>
                    <a:pt x="1403" y="2235"/>
                  </a:lnTo>
                  <a:lnTo>
                    <a:pt x="1347" y="2201"/>
                  </a:lnTo>
                  <a:lnTo>
                    <a:pt x="1338" y="2199"/>
                  </a:lnTo>
                  <a:lnTo>
                    <a:pt x="1327" y="2198"/>
                  </a:lnTo>
                  <a:lnTo>
                    <a:pt x="1315" y="2196"/>
                  </a:lnTo>
                  <a:lnTo>
                    <a:pt x="1303" y="2196"/>
                  </a:lnTo>
                  <a:lnTo>
                    <a:pt x="1278" y="2199"/>
                  </a:lnTo>
                  <a:lnTo>
                    <a:pt x="1251" y="2202"/>
                  </a:lnTo>
                  <a:lnTo>
                    <a:pt x="1224" y="2205"/>
                  </a:lnTo>
                  <a:lnTo>
                    <a:pt x="1199" y="2208"/>
                  </a:lnTo>
                  <a:lnTo>
                    <a:pt x="1186" y="2209"/>
                  </a:lnTo>
                  <a:lnTo>
                    <a:pt x="1173" y="2209"/>
                  </a:lnTo>
                  <a:lnTo>
                    <a:pt x="1161" y="2209"/>
                  </a:lnTo>
                  <a:lnTo>
                    <a:pt x="1149" y="2208"/>
                  </a:lnTo>
                  <a:lnTo>
                    <a:pt x="1099" y="2201"/>
                  </a:lnTo>
                  <a:lnTo>
                    <a:pt x="1064" y="2195"/>
                  </a:lnTo>
                  <a:lnTo>
                    <a:pt x="1055" y="2196"/>
                  </a:lnTo>
                  <a:lnTo>
                    <a:pt x="1047" y="2198"/>
                  </a:lnTo>
                  <a:lnTo>
                    <a:pt x="1040" y="2200"/>
                  </a:lnTo>
                  <a:lnTo>
                    <a:pt x="1031" y="2203"/>
                  </a:lnTo>
                  <a:lnTo>
                    <a:pt x="1024" y="2208"/>
                  </a:lnTo>
                  <a:lnTo>
                    <a:pt x="1014" y="2215"/>
                  </a:lnTo>
                  <a:lnTo>
                    <a:pt x="1004" y="2222"/>
                  </a:lnTo>
                  <a:lnTo>
                    <a:pt x="995" y="2232"/>
                  </a:lnTo>
                  <a:lnTo>
                    <a:pt x="985" y="2242"/>
                  </a:lnTo>
                  <a:lnTo>
                    <a:pt x="974" y="2255"/>
                  </a:lnTo>
                  <a:lnTo>
                    <a:pt x="963" y="2270"/>
                  </a:lnTo>
                  <a:lnTo>
                    <a:pt x="951" y="2288"/>
                  </a:lnTo>
                  <a:lnTo>
                    <a:pt x="939" y="2309"/>
                  </a:lnTo>
                  <a:lnTo>
                    <a:pt x="928" y="2329"/>
                  </a:lnTo>
                  <a:lnTo>
                    <a:pt x="918" y="2352"/>
                  </a:lnTo>
                  <a:lnTo>
                    <a:pt x="908" y="2374"/>
                  </a:lnTo>
                  <a:lnTo>
                    <a:pt x="902" y="2396"/>
                  </a:lnTo>
                  <a:lnTo>
                    <a:pt x="896" y="2419"/>
                  </a:lnTo>
                  <a:lnTo>
                    <a:pt x="895" y="2430"/>
                  </a:lnTo>
                  <a:lnTo>
                    <a:pt x="894" y="2439"/>
                  </a:lnTo>
                  <a:lnTo>
                    <a:pt x="894" y="2449"/>
                  </a:lnTo>
                  <a:lnTo>
                    <a:pt x="894" y="2459"/>
                  </a:lnTo>
                  <a:lnTo>
                    <a:pt x="896" y="2469"/>
                  </a:lnTo>
                  <a:lnTo>
                    <a:pt x="898" y="2477"/>
                  </a:lnTo>
                  <a:lnTo>
                    <a:pt x="903" y="2486"/>
                  </a:lnTo>
                  <a:lnTo>
                    <a:pt x="907" y="2492"/>
                  </a:lnTo>
                  <a:lnTo>
                    <a:pt x="912" y="2500"/>
                  </a:lnTo>
                  <a:lnTo>
                    <a:pt x="919" y="2505"/>
                  </a:lnTo>
                  <a:lnTo>
                    <a:pt x="928" y="2511"/>
                  </a:lnTo>
                  <a:lnTo>
                    <a:pt x="936" y="2515"/>
                  </a:lnTo>
                  <a:lnTo>
                    <a:pt x="935" y="2517"/>
                  </a:lnTo>
                  <a:lnTo>
                    <a:pt x="933" y="2520"/>
                  </a:lnTo>
                  <a:lnTo>
                    <a:pt x="929" y="2523"/>
                  </a:lnTo>
                  <a:lnTo>
                    <a:pt x="922" y="2525"/>
                  </a:lnTo>
                  <a:lnTo>
                    <a:pt x="907" y="2528"/>
                  </a:lnTo>
                  <a:lnTo>
                    <a:pt x="890" y="2531"/>
                  </a:lnTo>
                  <a:lnTo>
                    <a:pt x="871" y="2535"/>
                  </a:lnTo>
                  <a:lnTo>
                    <a:pt x="854" y="2537"/>
                  </a:lnTo>
                  <a:lnTo>
                    <a:pt x="841" y="2537"/>
                  </a:lnTo>
                  <a:lnTo>
                    <a:pt x="833" y="2537"/>
                  </a:lnTo>
                  <a:lnTo>
                    <a:pt x="825" y="2535"/>
                  </a:lnTo>
                  <a:lnTo>
                    <a:pt x="816" y="2531"/>
                  </a:lnTo>
                  <a:lnTo>
                    <a:pt x="809" y="2528"/>
                  </a:lnTo>
                  <a:lnTo>
                    <a:pt x="800" y="2524"/>
                  </a:lnTo>
                  <a:lnTo>
                    <a:pt x="785" y="2514"/>
                  </a:lnTo>
                  <a:lnTo>
                    <a:pt x="769" y="2504"/>
                  </a:lnTo>
                  <a:lnTo>
                    <a:pt x="753" y="2492"/>
                  </a:lnTo>
                  <a:lnTo>
                    <a:pt x="737" y="2483"/>
                  </a:lnTo>
                  <a:lnTo>
                    <a:pt x="720" y="2473"/>
                  </a:lnTo>
                  <a:lnTo>
                    <a:pt x="703" y="2466"/>
                  </a:lnTo>
                  <a:lnTo>
                    <a:pt x="696" y="2463"/>
                  </a:lnTo>
                  <a:lnTo>
                    <a:pt x="689" y="2460"/>
                  </a:lnTo>
                  <a:lnTo>
                    <a:pt x="683" y="2457"/>
                  </a:lnTo>
                  <a:lnTo>
                    <a:pt x="676" y="2452"/>
                  </a:lnTo>
                  <a:lnTo>
                    <a:pt x="665" y="2444"/>
                  </a:lnTo>
                  <a:lnTo>
                    <a:pt x="657" y="2434"/>
                  </a:lnTo>
                  <a:lnTo>
                    <a:pt x="649" y="2423"/>
                  </a:lnTo>
                  <a:lnTo>
                    <a:pt x="644" y="2411"/>
                  </a:lnTo>
                  <a:lnTo>
                    <a:pt x="638" y="2398"/>
                  </a:lnTo>
                  <a:lnTo>
                    <a:pt x="634" y="2384"/>
                  </a:lnTo>
                  <a:lnTo>
                    <a:pt x="628" y="2356"/>
                  </a:lnTo>
                  <a:lnTo>
                    <a:pt x="623" y="2326"/>
                  </a:lnTo>
                  <a:lnTo>
                    <a:pt x="618" y="2296"/>
                  </a:lnTo>
                  <a:lnTo>
                    <a:pt x="611" y="2268"/>
                  </a:lnTo>
                  <a:lnTo>
                    <a:pt x="609" y="2257"/>
                  </a:lnTo>
                  <a:lnTo>
                    <a:pt x="606" y="2248"/>
                  </a:lnTo>
                  <a:lnTo>
                    <a:pt x="602" y="2240"/>
                  </a:lnTo>
                  <a:lnTo>
                    <a:pt x="595" y="2231"/>
                  </a:lnTo>
                  <a:lnTo>
                    <a:pt x="590" y="2223"/>
                  </a:lnTo>
                  <a:lnTo>
                    <a:pt x="584" y="2215"/>
                  </a:lnTo>
                  <a:lnTo>
                    <a:pt x="579" y="2207"/>
                  </a:lnTo>
                  <a:lnTo>
                    <a:pt x="575" y="2199"/>
                  </a:lnTo>
                  <a:lnTo>
                    <a:pt x="571" y="2190"/>
                  </a:lnTo>
                  <a:lnTo>
                    <a:pt x="569" y="2182"/>
                  </a:lnTo>
                  <a:lnTo>
                    <a:pt x="568" y="2175"/>
                  </a:lnTo>
                  <a:lnTo>
                    <a:pt x="568" y="2167"/>
                  </a:lnTo>
                  <a:lnTo>
                    <a:pt x="568" y="2151"/>
                  </a:lnTo>
                  <a:lnTo>
                    <a:pt x="569" y="2135"/>
                  </a:lnTo>
                  <a:lnTo>
                    <a:pt x="569" y="2131"/>
                  </a:lnTo>
                  <a:lnTo>
                    <a:pt x="568" y="2125"/>
                  </a:lnTo>
                  <a:lnTo>
                    <a:pt x="566" y="2119"/>
                  </a:lnTo>
                  <a:lnTo>
                    <a:pt x="564" y="2112"/>
                  </a:lnTo>
                  <a:lnTo>
                    <a:pt x="556" y="2098"/>
                  </a:lnTo>
                  <a:lnTo>
                    <a:pt x="548" y="2085"/>
                  </a:lnTo>
                  <a:lnTo>
                    <a:pt x="543" y="2080"/>
                  </a:lnTo>
                  <a:lnTo>
                    <a:pt x="538" y="2074"/>
                  </a:lnTo>
                  <a:lnTo>
                    <a:pt x="534" y="2070"/>
                  </a:lnTo>
                  <a:lnTo>
                    <a:pt x="529" y="2067"/>
                  </a:lnTo>
                  <a:lnTo>
                    <a:pt x="525" y="2065"/>
                  </a:lnTo>
                  <a:lnTo>
                    <a:pt x="521" y="2064"/>
                  </a:lnTo>
                  <a:lnTo>
                    <a:pt x="517" y="2065"/>
                  </a:lnTo>
                  <a:lnTo>
                    <a:pt x="514" y="2067"/>
                  </a:lnTo>
                  <a:lnTo>
                    <a:pt x="503" y="2083"/>
                  </a:lnTo>
                  <a:lnTo>
                    <a:pt x="487" y="2106"/>
                  </a:lnTo>
                  <a:lnTo>
                    <a:pt x="483" y="2111"/>
                  </a:lnTo>
                  <a:lnTo>
                    <a:pt x="479" y="2115"/>
                  </a:lnTo>
                  <a:lnTo>
                    <a:pt x="474" y="2120"/>
                  </a:lnTo>
                  <a:lnTo>
                    <a:pt x="469" y="2122"/>
                  </a:lnTo>
                  <a:lnTo>
                    <a:pt x="465" y="2124"/>
                  </a:lnTo>
                  <a:lnTo>
                    <a:pt x="460" y="2124"/>
                  </a:lnTo>
                  <a:lnTo>
                    <a:pt x="457" y="2123"/>
                  </a:lnTo>
                  <a:lnTo>
                    <a:pt x="453" y="2120"/>
                  </a:lnTo>
                  <a:lnTo>
                    <a:pt x="445" y="2112"/>
                  </a:lnTo>
                  <a:lnTo>
                    <a:pt x="436" y="2105"/>
                  </a:lnTo>
                  <a:lnTo>
                    <a:pt x="428" y="2099"/>
                  </a:lnTo>
                  <a:lnTo>
                    <a:pt x="419" y="2093"/>
                  </a:lnTo>
                  <a:lnTo>
                    <a:pt x="412" y="2087"/>
                  </a:lnTo>
                  <a:lnTo>
                    <a:pt x="404" y="2080"/>
                  </a:lnTo>
                  <a:lnTo>
                    <a:pt x="401" y="2076"/>
                  </a:lnTo>
                  <a:lnTo>
                    <a:pt x="398" y="2071"/>
                  </a:lnTo>
                  <a:lnTo>
                    <a:pt x="395" y="2067"/>
                  </a:lnTo>
                  <a:lnTo>
                    <a:pt x="393" y="2060"/>
                  </a:lnTo>
                  <a:lnTo>
                    <a:pt x="390" y="2054"/>
                  </a:lnTo>
                  <a:lnTo>
                    <a:pt x="386" y="2050"/>
                  </a:lnTo>
                  <a:lnTo>
                    <a:pt x="381" y="2046"/>
                  </a:lnTo>
                  <a:lnTo>
                    <a:pt x="375" y="2045"/>
                  </a:lnTo>
                  <a:lnTo>
                    <a:pt x="362" y="2045"/>
                  </a:lnTo>
                  <a:lnTo>
                    <a:pt x="348" y="2047"/>
                  </a:lnTo>
                  <a:lnTo>
                    <a:pt x="339" y="2047"/>
                  </a:lnTo>
                  <a:lnTo>
                    <a:pt x="332" y="2047"/>
                  </a:lnTo>
                  <a:lnTo>
                    <a:pt x="324" y="2046"/>
                  </a:lnTo>
                  <a:lnTo>
                    <a:pt x="317" y="2044"/>
                  </a:lnTo>
                  <a:lnTo>
                    <a:pt x="309" y="2040"/>
                  </a:lnTo>
                  <a:lnTo>
                    <a:pt x="302" y="2033"/>
                  </a:lnTo>
                  <a:lnTo>
                    <a:pt x="294" y="2025"/>
                  </a:lnTo>
                  <a:lnTo>
                    <a:pt x="288" y="2013"/>
                  </a:lnTo>
                  <a:lnTo>
                    <a:pt x="281" y="1992"/>
                  </a:lnTo>
                  <a:lnTo>
                    <a:pt x="278" y="1982"/>
                  </a:lnTo>
                  <a:lnTo>
                    <a:pt x="277" y="1982"/>
                  </a:lnTo>
                  <a:lnTo>
                    <a:pt x="276" y="1980"/>
                  </a:lnTo>
                  <a:lnTo>
                    <a:pt x="273" y="1982"/>
                  </a:lnTo>
                  <a:lnTo>
                    <a:pt x="270" y="1982"/>
                  </a:lnTo>
                  <a:lnTo>
                    <a:pt x="262" y="1985"/>
                  </a:lnTo>
                  <a:lnTo>
                    <a:pt x="249" y="1990"/>
                  </a:lnTo>
                  <a:lnTo>
                    <a:pt x="234" y="1996"/>
                  </a:lnTo>
                  <a:lnTo>
                    <a:pt x="224" y="2000"/>
                  </a:lnTo>
                  <a:lnTo>
                    <a:pt x="216" y="2004"/>
                  </a:lnTo>
                  <a:lnTo>
                    <a:pt x="213" y="2009"/>
                  </a:lnTo>
                  <a:lnTo>
                    <a:pt x="209" y="2023"/>
                  </a:lnTo>
                  <a:lnTo>
                    <a:pt x="202" y="2051"/>
                  </a:lnTo>
                  <a:lnTo>
                    <a:pt x="197" y="2051"/>
                  </a:lnTo>
                  <a:lnTo>
                    <a:pt x="193" y="2049"/>
                  </a:lnTo>
                  <a:lnTo>
                    <a:pt x="187" y="2045"/>
                  </a:lnTo>
                  <a:lnTo>
                    <a:pt x="183" y="2041"/>
                  </a:lnTo>
                  <a:lnTo>
                    <a:pt x="174" y="2031"/>
                  </a:lnTo>
                  <a:lnTo>
                    <a:pt x="164" y="2022"/>
                  </a:lnTo>
                  <a:lnTo>
                    <a:pt x="160" y="2016"/>
                  </a:lnTo>
                  <a:lnTo>
                    <a:pt x="155" y="2012"/>
                  </a:lnTo>
                  <a:lnTo>
                    <a:pt x="149" y="2007"/>
                  </a:lnTo>
                  <a:lnTo>
                    <a:pt x="143" y="2004"/>
                  </a:lnTo>
                  <a:lnTo>
                    <a:pt x="136" y="2002"/>
                  </a:lnTo>
                  <a:lnTo>
                    <a:pt x="130" y="2001"/>
                  </a:lnTo>
                  <a:lnTo>
                    <a:pt x="121" y="2002"/>
                  </a:lnTo>
                  <a:lnTo>
                    <a:pt x="113" y="2004"/>
                  </a:lnTo>
                  <a:lnTo>
                    <a:pt x="51" y="1995"/>
                  </a:lnTo>
                  <a:lnTo>
                    <a:pt x="51" y="1995"/>
                  </a:lnTo>
                  <a:close/>
                </a:path>
              </a:pathLst>
            </a:custGeom>
            <a:solidFill>
              <a:schemeClr val="accent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i="1" sz="1200">
                <a:solidFill>
                  <a:srgbClr val="595959"/>
                </a:solidFill>
                <a:latin typeface="Arial"/>
                <a:ea typeface="Arial"/>
                <a:cs typeface="Arial"/>
                <a:sym typeface="Arial"/>
              </a:endParaRPr>
            </a:p>
          </p:txBody>
        </p:sp>
        <p:sp>
          <p:nvSpPr>
            <p:cNvPr id="798" name="Google Shape;798;p37"/>
            <p:cNvSpPr/>
            <p:nvPr/>
          </p:nvSpPr>
          <p:spPr>
            <a:xfrm>
              <a:off x="4819650" y="4392613"/>
              <a:ext cx="595313" cy="1006475"/>
            </a:xfrm>
            <a:custGeom>
              <a:rect b="b" l="l" r="r" t="t"/>
              <a:pathLst>
                <a:path extrusionOk="0" h="2537" w="1503">
                  <a:moveTo>
                    <a:pt x="51" y="1995"/>
                  </a:moveTo>
                  <a:lnTo>
                    <a:pt x="51" y="1985"/>
                  </a:lnTo>
                  <a:lnTo>
                    <a:pt x="52" y="1976"/>
                  </a:lnTo>
                  <a:lnTo>
                    <a:pt x="53" y="1969"/>
                  </a:lnTo>
                  <a:lnTo>
                    <a:pt x="53" y="1961"/>
                  </a:lnTo>
                  <a:lnTo>
                    <a:pt x="53" y="1947"/>
                  </a:lnTo>
                  <a:lnTo>
                    <a:pt x="52" y="1933"/>
                  </a:lnTo>
                  <a:lnTo>
                    <a:pt x="50" y="1919"/>
                  </a:lnTo>
                  <a:lnTo>
                    <a:pt x="48" y="1905"/>
                  </a:lnTo>
                  <a:lnTo>
                    <a:pt x="44" y="1877"/>
                  </a:lnTo>
                  <a:lnTo>
                    <a:pt x="39" y="1849"/>
                  </a:lnTo>
                  <a:lnTo>
                    <a:pt x="35" y="1829"/>
                  </a:lnTo>
                  <a:lnTo>
                    <a:pt x="31" y="1809"/>
                  </a:lnTo>
                  <a:lnTo>
                    <a:pt x="27" y="1788"/>
                  </a:lnTo>
                  <a:lnTo>
                    <a:pt x="26" y="1768"/>
                  </a:lnTo>
                  <a:lnTo>
                    <a:pt x="22" y="1747"/>
                  </a:lnTo>
                  <a:lnTo>
                    <a:pt x="17" y="1725"/>
                  </a:lnTo>
                  <a:lnTo>
                    <a:pt x="11" y="1701"/>
                  </a:lnTo>
                  <a:lnTo>
                    <a:pt x="6" y="1676"/>
                  </a:lnTo>
                  <a:lnTo>
                    <a:pt x="3" y="1652"/>
                  </a:lnTo>
                  <a:lnTo>
                    <a:pt x="0" y="1628"/>
                  </a:lnTo>
                  <a:lnTo>
                    <a:pt x="1" y="1617"/>
                  </a:lnTo>
                  <a:lnTo>
                    <a:pt x="3" y="1606"/>
                  </a:lnTo>
                  <a:lnTo>
                    <a:pt x="5" y="1595"/>
                  </a:lnTo>
                  <a:lnTo>
                    <a:pt x="7" y="1585"/>
                  </a:lnTo>
                  <a:lnTo>
                    <a:pt x="11" y="1578"/>
                  </a:lnTo>
                  <a:lnTo>
                    <a:pt x="17" y="1572"/>
                  </a:lnTo>
                  <a:lnTo>
                    <a:pt x="23" y="1567"/>
                  </a:lnTo>
                  <a:lnTo>
                    <a:pt x="31" y="1561"/>
                  </a:lnTo>
                  <a:lnTo>
                    <a:pt x="48" y="1553"/>
                  </a:lnTo>
                  <a:lnTo>
                    <a:pt x="67" y="1545"/>
                  </a:lnTo>
                  <a:lnTo>
                    <a:pt x="76" y="1541"/>
                  </a:lnTo>
                  <a:lnTo>
                    <a:pt x="85" y="1536"/>
                  </a:lnTo>
                  <a:lnTo>
                    <a:pt x="93" y="1530"/>
                  </a:lnTo>
                  <a:lnTo>
                    <a:pt x="101" y="1525"/>
                  </a:lnTo>
                  <a:lnTo>
                    <a:pt x="107" y="1517"/>
                  </a:lnTo>
                  <a:lnTo>
                    <a:pt x="112" y="1509"/>
                  </a:lnTo>
                  <a:lnTo>
                    <a:pt x="113" y="1504"/>
                  </a:lnTo>
                  <a:lnTo>
                    <a:pt x="115" y="1500"/>
                  </a:lnTo>
                  <a:lnTo>
                    <a:pt x="115" y="1494"/>
                  </a:lnTo>
                  <a:lnTo>
                    <a:pt x="116" y="1489"/>
                  </a:lnTo>
                  <a:lnTo>
                    <a:pt x="116" y="1463"/>
                  </a:lnTo>
                  <a:lnTo>
                    <a:pt x="117" y="1435"/>
                  </a:lnTo>
                  <a:lnTo>
                    <a:pt x="117" y="1421"/>
                  </a:lnTo>
                  <a:lnTo>
                    <a:pt x="116" y="1408"/>
                  </a:lnTo>
                  <a:lnTo>
                    <a:pt x="114" y="1395"/>
                  </a:lnTo>
                  <a:lnTo>
                    <a:pt x="109" y="1384"/>
                  </a:lnTo>
                  <a:lnTo>
                    <a:pt x="102" y="1374"/>
                  </a:lnTo>
                  <a:lnTo>
                    <a:pt x="93" y="1362"/>
                  </a:lnTo>
                  <a:lnTo>
                    <a:pt x="88" y="1355"/>
                  </a:lnTo>
                  <a:lnTo>
                    <a:pt x="85" y="1350"/>
                  </a:lnTo>
                  <a:lnTo>
                    <a:pt x="80" y="1342"/>
                  </a:lnTo>
                  <a:lnTo>
                    <a:pt x="78" y="1336"/>
                  </a:lnTo>
                  <a:lnTo>
                    <a:pt x="99" y="1327"/>
                  </a:lnTo>
                  <a:lnTo>
                    <a:pt x="120" y="1317"/>
                  </a:lnTo>
                  <a:lnTo>
                    <a:pt x="141" y="1308"/>
                  </a:lnTo>
                  <a:lnTo>
                    <a:pt x="161" y="1300"/>
                  </a:lnTo>
                  <a:lnTo>
                    <a:pt x="170" y="1299"/>
                  </a:lnTo>
                  <a:lnTo>
                    <a:pt x="180" y="1299"/>
                  </a:lnTo>
                  <a:lnTo>
                    <a:pt x="190" y="1301"/>
                  </a:lnTo>
                  <a:lnTo>
                    <a:pt x="200" y="1304"/>
                  </a:lnTo>
                  <a:lnTo>
                    <a:pt x="211" y="1307"/>
                  </a:lnTo>
                  <a:lnTo>
                    <a:pt x="222" y="1309"/>
                  </a:lnTo>
                  <a:lnTo>
                    <a:pt x="227" y="1309"/>
                  </a:lnTo>
                  <a:lnTo>
                    <a:pt x="232" y="1308"/>
                  </a:lnTo>
                  <a:lnTo>
                    <a:pt x="238" y="1307"/>
                  </a:lnTo>
                  <a:lnTo>
                    <a:pt x="243" y="1305"/>
                  </a:lnTo>
                  <a:lnTo>
                    <a:pt x="330" y="1228"/>
                  </a:lnTo>
                  <a:lnTo>
                    <a:pt x="400" y="1146"/>
                  </a:lnTo>
                  <a:lnTo>
                    <a:pt x="442" y="992"/>
                  </a:lnTo>
                  <a:lnTo>
                    <a:pt x="424" y="834"/>
                  </a:lnTo>
                  <a:lnTo>
                    <a:pt x="473" y="763"/>
                  </a:lnTo>
                  <a:lnTo>
                    <a:pt x="485" y="596"/>
                  </a:lnTo>
                  <a:lnTo>
                    <a:pt x="384" y="381"/>
                  </a:lnTo>
                  <a:lnTo>
                    <a:pt x="281" y="59"/>
                  </a:lnTo>
                  <a:lnTo>
                    <a:pt x="526" y="0"/>
                  </a:lnTo>
                  <a:lnTo>
                    <a:pt x="526" y="0"/>
                  </a:lnTo>
                  <a:lnTo>
                    <a:pt x="545" y="82"/>
                  </a:lnTo>
                  <a:lnTo>
                    <a:pt x="556" y="95"/>
                  </a:lnTo>
                  <a:lnTo>
                    <a:pt x="569" y="108"/>
                  </a:lnTo>
                  <a:lnTo>
                    <a:pt x="581" y="121"/>
                  </a:lnTo>
                  <a:lnTo>
                    <a:pt x="595" y="133"/>
                  </a:lnTo>
                  <a:lnTo>
                    <a:pt x="621" y="157"/>
                  </a:lnTo>
                  <a:lnTo>
                    <a:pt x="646" y="182"/>
                  </a:lnTo>
                  <a:lnTo>
                    <a:pt x="721" y="264"/>
                  </a:lnTo>
                  <a:lnTo>
                    <a:pt x="734" y="277"/>
                  </a:lnTo>
                  <a:lnTo>
                    <a:pt x="751" y="289"/>
                  </a:lnTo>
                  <a:lnTo>
                    <a:pt x="758" y="295"/>
                  </a:lnTo>
                  <a:lnTo>
                    <a:pt x="766" y="301"/>
                  </a:lnTo>
                  <a:lnTo>
                    <a:pt x="772" y="308"/>
                  </a:lnTo>
                  <a:lnTo>
                    <a:pt x="779" y="314"/>
                  </a:lnTo>
                  <a:lnTo>
                    <a:pt x="785" y="325"/>
                  </a:lnTo>
                  <a:lnTo>
                    <a:pt x="789" y="337"/>
                  </a:lnTo>
                  <a:lnTo>
                    <a:pt x="793" y="349"/>
                  </a:lnTo>
                  <a:lnTo>
                    <a:pt x="796" y="360"/>
                  </a:lnTo>
                  <a:lnTo>
                    <a:pt x="798" y="372"/>
                  </a:lnTo>
                  <a:lnTo>
                    <a:pt x="801" y="383"/>
                  </a:lnTo>
                  <a:lnTo>
                    <a:pt x="803" y="390"/>
                  </a:lnTo>
                  <a:lnTo>
                    <a:pt x="807" y="395"/>
                  </a:lnTo>
                  <a:lnTo>
                    <a:pt x="810" y="400"/>
                  </a:lnTo>
                  <a:lnTo>
                    <a:pt x="813" y="406"/>
                  </a:lnTo>
                  <a:lnTo>
                    <a:pt x="828" y="421"/>
                  </a:lnTo>
                  <a:lnTo>
                    <a:pt x="840" y="432"/>
                  </a:lnTo>
                  <a:lnTo>
                    <a:pt x="844" y="437"/>
                  </a:lnTo>
                  <a:lnTo>
                    <a:pt x="850" y="445"/>
                  </a:lnTo>
                  <a:lnTo>
                    <a:pt x="854" y="454"/>
                  </a:lnTo>
                  <a:lnTo>
                    <a:pt x="857" y="468"/>
                  </a:lnTo>
                  <a:lnTo>
                    <a:pt x="860" y="476"/>
                  </a:lnTo>
                  <a:lnTo>
                    <a:pt x="862" y="485"/>
                  </a:lnTo>
                  <a:lnTo>
                    <a:pt x="866" y="493"/>
                  </a:lnTo>
                  <a:lnTo>
                    <a:pt x="871" y="503"/>
                  </a:lnTo>
                  <a:lnTo>
                    <a:pt x="883" y="524"/>
                  </a:lnTo>
                  <a:lnTo>
                    <a:pt x="896" y="545"/>
                  </a:lnTo>
                  <a:lnTo>
                    <a:pt x="911" y="567"/>
                  </a:lnTo>
                  <a:lnTo>
                    <a:pt x="924" y="588"/>
                  </a:lnTo>
                  <a:lnTo>
                    <a:pt x="931" y="599"/>
                  </a:lnTo>
                  <a:lnTo>
                    <a:pt x="936" y="609"/>
                  </a:lnTo>
                  <a:lnTo>
                    <a:pt x="941" y="620"/>
                  </a:lnTo>
                  <a:lnTo>
                    <a:pt x="944" y="629"/>
                  </a:lnTo>
                  <a:lnTo>
                    <a:pt x="949" y="643"/>
                  </a:lnTo>
                  <a:lnTo>
                    <a:pt x="956" y="659"/>
                  </a:lnTo>
                  <a:lnTo>
                    <a:pt x="963" y="675"/>
                  </a:lnTo>
                  <a:lnTo>
                    <a:pt x="973" y="690"/>
                  </a:lnTo>
                  <a:lnTo>
                    <a:pt x="978" y="697"/>
                  </a:lnTo>
                  <a:lnTo>
                    <a:pt x="985" y="704"/>
                  </a:lnTo>
                  <a:lnTo>
                    <a:pt x="991" y="710"/>
                  </a:lnTo>
                  <a:lnTo>
                    <a:pt x="998" y="715"/>
                  </a:lnTo>
                  <a:lnTo>
                    <a:pt x="1004" y="719"/>
                  </a:lnTo>
                  <a:lnTo>
                    <a:pt x="1012" y="721"/>
                  </a:lnTo>
                  <a:lnTo>
                    <a:pt x="1019" y="723"/>
                  </a:lnTo>
                  <a:lnTo>
                    <a:pt x="1027" y="723"/>
                  </a:lnTo>
                  <a:lnTo>
                    <a:pt x="1039" y="722"/>
                  </a:lnTo>
                  <a:lnTo>
                    <a:pt x="1051" y="724"/>
                  </a:lnTo>
                  <a:lnTo>
                    <a:pt x="1060" y="728"/>
                  </a:lnTo>
                  <a:lnTo>
                    <a:pt x="1069" y="733"/>
                  </a:lnTo>
                  <a:lnTo>
                    <a:pt x="1077" y="740"/>
                  </a:lnTo>
                  <a:lnTo>
                    <a:pt x="1084" y="747"/>
                  </a:lnTo>
                  <a:lnTo>
                    <a:pt x="1091" y="756"/>
                  </a:lnTo>
                  <a:lnTo>
                    <a:pt x="1096" y="765"/>
                  </a:lnTo>
                  <a:lnTo>
                    <a:pt x="1115" y="809"/>
                  </a:lnTo>
                  <a:lnTo>
                    <a:pt x="1137" y="853"/>
                  </a:lnTo>
                  <a:lnTo>
                    <a:pt x="1150" y="879"/>
                  </a:lnTo>
                  <a:lnTo>
                    <a:pt x="1170" y="917"/>
                  </a:lnTo>
                  <a:lnTo>
                    <a:pt x="1182" y="935"/>
                  </a:lnTo>
                  <a:lnTo>
                    <a:pt x="1193" y="951"/>
                  </a:lnTo>
                  <a:lnTo>
                    <a:pt x="1199" y="958"/>
                  </a:lnTo>
                  <a:lnTo>
                    <a:pt x="1204" y="963"/>
                  </a:lnTo>
                  <a:lnTo>
                    <a:pt x="1208" y="966"/>
                  </a:lnTo>
                  <a:lnTo>
                    <a:pt x="1213" y="969"/>
                  </a:lnTo>
                  <a:lnTo>
                    <a:pt x="1214" y="972"/>
                  </a:lnTo>
                  <a:lnTo>
                    <a:pt x="1216" y="973"/>
                  </a:lnTo>
                  <a:lnTo>
                    <a:pt x="1218" y="973"/>
                  </a:lnTo>
                  <a:lnTo>
                    <a:pt x="1221" y="973"/>
                  </a:lnTo>
                  <a:lnTo>
                    <a:pt x="1227" y="972"/>
                  </a:lnTo>
                  <a:lnTo>
                    <a:pt x="1230" y="971"/>
                  </a:lnTo>
                  <a:lnTo>
                    <a:pt x="1234" y="932"/>
                  </a:lnTo>
                  <a:lnTo>
                    <a:pt x="1235" y="916"/>
                  </a:lnTo>
                  <a:lnTo>
                    <a:pt x="1237" y="913"/>
                  </a:lnTo>
                  <a:lnTo>
                    <a:pt x="1241" y="913"/>
                  </a:lnTo>
                  <a:lnTo>
                    <a:pt x="1245" y="913"/>
                  </a:lnTo>
                  <a:lnTo>
                    <a:pt x="1251" y="915"/>
                  </a:lnTo>
                  <a:lnTo>
                    <a:pt x="1271" y="919"/>
                  </a:lnTo>
                  <a:lnTo>
                    <a:pt x="1300" y="925"/>
                  </a:lnTo>
                  <a:lnTo>
                    <a:pt x="1313" y="929"/>
                  </a:lnTo>
                  <a:lnTo>
                    <a:pt x="1323" y="933"/>
                  </a:lnTo>
                  <a:lnTo>
                    <a:pt x="1332" y="937"/>
                  </a:lnTo>
                  <a:lnTo>
                    <a:pt x="1339" y="942"/>
                  </a:lnTo>
                  <a:lnTo>
                    <a:pt x="1344" y="947"/>
                  </a:lnTo>
                  <a:lnTo>
                    <a:pt x="1349" y="953"/>
                  </a:lnTo>
                  <a:lnTo>
                    <a:pt x="1352" y="960"/>
                  </a:lnTo>
                  <a:lnTo>
                    <a:pt x="1354" y="967"/>
                  </a:lnTo>
                  <a:lnTo>
                    <a:pt x="1357" y="1001"/>
                  </a:lnTo>
                  <a:lnTo>
                    <a:pt x="1364" y="1042"/>
                  </a:lnTo>
                  <a:lnTo>
                    <a:pt x="1365" y="1047"/>
                  </a:lnTo>
                  <a:lnTo>
                    <a:pt x="1367" y="1053"/>
                  </a:lnTo>
                  <a:lnTo>
                    <a:pt x="1369" y="1057"/>
                  </a:lnTo>
                  <a:lnTo>
                    <a:pt x="1372" y="1060"/>
                  </a:lnTo>
                  <a:lnTo>
                    <a:pt x="1381" y="1068"/>
                  </a:lnTo>
                  <a:lnTo>
                    <a:pt x="1390" y="1075"/>
                  </a:lnTo>
                  <a:lnTo>
                    <a:pt x="1399" y="1086"/>
                  </a:lnTo>
                  <a:lnTo>
                    <a:pt x="1409" y="1097"/>
                  </a:lnTo>
                  <a:lnTo>
                    <a:pt x="1414" y="1102"/>
                  </a:lnTo>
                  <a:lnTo>
                    <a:pt x="1420" y="1107"/>
                  </a:lnTo>
                  <a:lnTo>
                    <a:pt x="1425" y="1111"/>
                  </a:lnTo>
                  <a:lnTo>
                    <a:pt x="1433" y="1115"/>
                  </a:lnTo>
                  <a:lnTo>
                    <a:pt x="1447" y="1123"/>
                  </a:lnTo>
                  <a:lnTo>
                    <a:pt x="1461" y="1132"/>
                  </a:lnTo>
                  <a:lnTo>
                    <a:pt x="1475" y="1140"/>
                  </a:lnTo>
                  <a:lnTo>
                    <a:pt x="1489" y="1149"/>
                  </a:lnTo>
                  <a:lnTo>
                    <a:pt x="1489" y="1149"/>
                  </a:lnTo>
                  <a:lnTo>
                    <a:pt x="1486" y="1158"/>
                  </a:lnTo>
                  <a:lnTo>
                    <a:pt x="1488" y="1165"/>
                  </a:lnTo>
                  <a:lnTo>
                    <a:pt x="1491" y="1173"/>
                  </a:lnTo>
                  <a:lnTo>
                    <a:pt x="1492" y="1180"/>
                  </a:lnTo>
                  <a:lnTo>
                    <a:pt x="1492" y="1188"/>
                  </a:lnTo>
                  <a:lnTo>
                    <a:pt x="1491" y="1195"/>
                  </a:lnTo>
                  <a:lnTo>
                    <a:pt x="1489" y="1202"/>
                  </a:lnTo>
                  <a:lnTo>
                    <a:pt x="1485" y="1207"/>
                  </a:lnTo>
                  <a:lnTo>
                    <a:pt x="1478" y="1213"/>
                  </a:lnTo>
                  <a:lnTo>
                    <a:pt x="1420" y="1249"/>
                  </a:lnTo>
                  <a:lnTo>
                    <a:pt x="1433" y="1257"/>
                  </a:lnTo>
                  <a:lnTo>
                    <a:pt x="1450" y="1266"/>
                  </a:lnTo>
                  <a:lnTo>
                    <a:pt x="1459" y="1271"/>
                  </a:lnTo>
                  <a:lnTo>
                    <a:pt x="1466" y="1276"/>
                  </a:lnTo>
                  <a:lnTo>
                    <a:pt x="1469" y="1278"/>
                  </a:lnTo>
                  <a:lnTo>
                    <a:pt x="1472" y="1281"/>
                  </a:lnTo>
                  <a:lnTo>
                    <a:pt x="1474" y="1284"/>
                  </a:lnTo>
                  <a:lnTo>
                    <a:pt x="1474" y="1286"/>
                  </a:lnTo>
                  <a:lnTo>
                    <a:pt x="1477" y="1289"/>
                  </a:lnTo>
                  <a:lnTo>
                    <a:pt x="1480" y="1296"/>
                  </a:lnTo>
                  <a:lnTo>
                    <a:pt x="1482" y="1303"/>
                  </a:lnTo>
                  <a:lnTo>
                    <a:pt x="1483" y="1312"/>
                  </a:lnTo>
                  <a:lnTo>
                    <a:pt x="1486" y="1335"/>
                  </a:lnTo>
                  <a:lnTo>
                    <a:pt x="1486" y="1358"/>
                  </a:lnTo>
                  <a:lnTo>
                    <a:pt x="1486" y="1383"/>
                  </a:lnTo>
                  <a:lnTo>
                    <a:pt x="1483" y="1407"/>
                  </a:lnTo>
                  <a:lnTo>
                    <a:pt x="1482" y="1425"/>
                  </a:lnTo>
                  <a:lnTo>
                    <a:pt x="1480" y="1438"/>
                  </a:lnTo>
                  <a:lnTo>
                    <a:pt x="1478" y="1450"/>
                  </a:lnTo>
                  <a:lnTo>
                    <a:pt x="1477" y="1461"/>
                  </a:lnTo>
                  <a:lnTo>
                    <a:pt x="1477" y="1472"/>
                  </a:lnTo>
                  <a:lnTo>
                    <a:pt x="1477" y="1483"/>
                  </a:lnTo>
                  <a:lnTo>
                    <a:pt x="1478" y="1504"/>
                  </a:lnTo>
                  <a:lnTo>
                    <a:pt x="1481" y="1526"/>
                  </a:lnTo>
                  <a:lnTo>
                    <a:pt x="1485" y="1547"/>
                  </a:lnTo>
                  <a:lnTo>
                    <a:pt x="1488" y="1569"/>
                  </a:lnTo>
                  <a:lnTo>
                    <a:pt x="1490" y="1591"/>
                  </a:lnTo>
                  <a:lnTo>
                    <a:pt x="1491" y="1613"/>
                  </a:lnTo>
                  <a:lnTo>
                    <a:pt x="1496" y="1627"/>
                  </a:lnTo>
                  <a:lnTo>
                    <a:pt x="1502" y="1640"/>
                  </a:lnTo>
                  <a:lnTo>
                    <a:pt x="1503" y="1647"/>
                  </a:lnTo>
                  <a:lnTo>
                    <a:pt x="1502" y="1654"/>
                  </a:lnTo>
                  <a:lnTo>
                    <a:pt x="1501" y="1658"/>
                  </a:lnTo>
                  <a:lnTo>
                    <a:pt x="1499" y="1661"/>
                  </a:lnTo>
                  <a:lnTo>
                    <a:pt x="1495" y="1664"/>
                  </a:lnTo>
                  <a:lnTo>
                    <a:pt x="1492" y="1667"/>
                  </a:lnTo>
                  <a:lnTo>
                    <a:pt x="1483" y="1676"/>
                  </a:lnTo>
                  <a:lnTo>
                    <a:pt x="1477" y="1683"/>
                  </a:lnTo>
                  <a:lnTo>
                    <a:pt x="1474" y="1691"/>
                  </a:lnTo>
                  <a:lnTo>
                    <a:pt x="1473" y="1696"/>
                  </a:lnTo>
                  <a:lnTo>
                    <a:pt x="1473" y="1702"/>
                  </a:lnTo>
                  <a:lnTo>
                    <a:pt x="1474" y="1707"/>
                  </a:lnTo>
                  <a:lnTo>
                    <a:pt x="1477" y="1712"/>
                  </a:lnTo>
                  <a:lnTo>
                    <a:pt x="1480" y="1716"/>
                  </a:lnTo>
                  <a:lnTo>
                    <a:pt x="1489" y="1725"/>
                  </a:lnTo>
                  <a:lnTo>
                    <a:pt x="1496" y="1733"/>
                  </a:lnTo>
                  <a:lnTo>
                    <a:pt x="1499" y="1739"/>
                  </a:lnTo>
                  <a:lnTo>
                    <a:pt x="1501" y="1744"/>
                  </a:lnTo>
                  <a:lnTo>
                    <a:pt x="1501" y="1749"/>
                  </a:lnTo>
                  <a:lnTo>
                    <a:pt x="1499" y="1757"/>
                  </a:lnTo>
                  <a:lnTo>
                    <a:pt x="1424" y="1964"/>
                  </a:lnTo>
                  <a:lnTo>
                    <a:pt x="1418" y="1985"/>
                  </a:lnTo>
                  <a:lnTo>
                    <a:pt x="1413" y="2004"/>
                  </a:lnTo>
                  <a:lnTo>
                    <a:pt x="1412" y="2022"/>
                  </a:lnTo>
                  <a:lnTo>
                    <a:pt x="1412" y="2040"/>
                  </a:lnTo>
                  <a:lnTo>
                    <a:pt x="1415" y="2076"/>
                  </a:lnTo>
                  <a:lnTo>
                    <a:pt x="1423" y="2117"/>
                  </a:lnTo>
                  <a:lnTo>
                    <a:pt x="1427" y="2138"/>
                  </a:lnTo>
                  <a:lnTo>
                    <a:pt x="1432" y="2161"/>
                  </a:lnTo>
                  <a:lnTo>
                    <a:pt x="1433" y="2173"/>
                  </a:lnTo>
                  <a:lnTo>
                    <a:pt x="1434" y="2185"/>
                  </a:lnTo>
                  <a:lnTo>
                    <a:pt x="1434" y="2195"/>
                  </a:lnTo>
                  <a:lnTo>
                    <a:pt x="1432" y="2206"/>
                  </a:lnTo>
                  <a:lnTo>
                    <a:pt x="1403" y="2235"/>
                  </a:lnTo>
                  <a:lnTo>
                    <a:pt x="1403" y="2235"/>
                  </a:lnTo>
                  <a:lnTo>
                    <a:pt x="1347" y="2201"/>
                  </a:lnTo>
                  <a:lnTo>
                    <a:pt x="1338" y="2199"/>
                  </a:lnTo>
                  <a:lnTo>
                    <a:pt x="1327" y="2198"/>
                  </a:lnTo>
                  <a:lnTo>
                    <a:pt x="1315" y="2196"/>
                  </a:lnTo>
                  <a:lnTo>
                    <a:pt x="1303" y="2196"/>
                  </a:lnTo>
                  <a:lnTo>
                    <a:pt x="1278" y="2199"/>
                  </a:lnTo>
                  <a:lnTo>
                    <a:pt x="1251" y="2202"/>
                  </a:lnTo>
                  <a:lnTo>
                    <a:pt x="1224" y="2205"/>
                  </a:lnTo>
                  <a:lnTo>
                    <a:pt x="1199" y="2208"/>
                  </a:lnTo>
                  <a:lnTo>
                    <a:pt x="1186" y="2209"/>
                  </a:lnTo>
                  <a:lnTo>
                    <a:pt x="1173" y="2209"/>
                  </a:lnTo>
                  <a:lnTo>
                    <a:pt x="1161" y="2209"/>
                  </a:lnTo>
                  <a:lnTo>
                    <a:pt x="1149" y="2208"/>
                  </a:lnTo>
                  <a:lnTo>
                    <a:pt x="1099" y="2201"/>
                  </a:lnTo>
                  <a:lnTo>
                    <a:pt x="1064" y="2195"/>
                  </a:lnTo>
                  <a:lnTo>
                    <a:pt x="1055" y="2196"/>
                  </a:lnTo>
                  <a:lnTo>
                    <a:pt x="1047" y="2198"/>
                  </a:lnTo>
                  <a:lnTo>
                    <a:pt x="1040" y="2200"/>
                  </a:lnTo>
                  <a:lnTo>
                    <a:pt x="1031" y="2203"/>
                  </a:lnTo>
                  <a:lnTo>
                    <a:pt x="1024" y="2208"/>
                  </a:lnTo>
                  <a:lnTo>
                    <a:pt x="1014" y="2215"/>
                  </a:lnTo>
                  <a:lnTo>
                    <a:pt x="1004" y="2222"/>
                  </a:lnTo>
                  <a:lnTo>
                    <a:pt x="995" y="2232"/>
                  </a:lnTo>
                  <a:lnTo>
                    <a:pt x="985" y="2242"/>
                  </a:lnTo>
                  <a:lnTo>
                    <a:pt x="974" y="2255"/>
                  </a:lnTo>
                  <a:lnTo>
                    <a:pt x="963" y="2270"/>
                  </a:lnTo>
                  <a:lnTo>
                    <a:pt x="951" y="2288"/>
                  </a:lnTo>
                  <a:lnTo>
                    <a:pt x="939" y="2309"/>
                  </a:lnTo>
                  <a:lnTo>
                    <a:pt x="928" y="2329"/>
                  </a:lnTo>
                  <a:lnTo>
                    <a:pt x="918" y="2352"/>
                  </a:lnTo>
                  <a:lnTo>
                    <a:pt x="908" y="2374"/>
                  </a:lnTo>
                  <a:lnTo>
                    <a:pt x="902" y="2396"/>
                  </a:lnTo>
                  <a:lnTo>
                    <a:pt x="896" y="2419"/>
                  </a:lnTo>
                  <a:lnTo>
                    <a:pt x="895" y="2430"/>
                  </a:lnTo>
                  <a:lnTo>
                    <a:pt x="894" y="2439"/>
                  </a:lnTo>
                  <a:lnTo>
                    <a:pt x="894" y="2449"/>
                  </a:lnTo>
                  <a:lnTo>
                    <a:pt x="894" y="2459"/>
                  </a:lnTo>
                  <a:lnTo>
                    <a:pt x="896" y="2469"/>
                  </a:lnTo>
                  <a:lnTo>
                    <a:pt x="898" y="2477"/>
                  </a:lnTo>
                  <a:lnTo>
                    <a:pt x="903" y="2486"/>
                  </a:lnTo>
                  <a:lnTo>
                    <a:pt x="907" y="2492"/>
                  </a:lnTo>
                  <a:lnTo>
                    <a:pt x="912" y="2500"/>
                  </a:lnTo>
                  <a:lnTo>
                    <a:pt x="919" y="2505"/>
                  </a:lnTo>
                  <a:lnTo>
                    <a:pt x="928" y="2511"/>
                  </a:lnTo>
                  <a:lnTo>
                    <a:pt x="936" y="2515"/>
                  </a:lnTo>
                  <a:lnTo>
                    <a:pt x="935" y="2517"/>
                  </a:lnTo>
                  <a:lnTo>
                    <a:pt x="933" y="2520"/>
                  </a:lnTo>
                  <a:lnTo>
                    <a:pt x="929" y="2523"/>
                  </a:lnTo>
                  <a:lnTo>
                    <a:pt x="922" y="2525"/>
                  </a:lnTo>
                  <a:lnTo>
                    <a:pt x="907" y="2528"/>
                  </a:lnTo>
                  <a:lnTo>
                    <a:pt x="890" y="2531"/>
                  </a:lnTo>
                  <a:lnTo>
                    <a:pt x="871" y="2535"/>
                  </a:lnTo>
                  <a:lnTo>
                    <a:pt x="854" y="2537"/>
                  </a:lnTo>
                  <a:lnTo>
                    <a:pt x="841" y="2537"/>
                  </a:lnTo>
                  <a:lnTo>
                    <a:pt x="833" y="2537"/>
                  </a:lnTo>
                  <a:lnTo>
                    <a:pt x="825" y="2535"/>
                  </a:lnTo>
                  <a:lnTo>
                    <a:pt x="816" y="2531"/>
                  </a:lnTo>
                  <a:lnTo>
                    <a:pt x="809" y="2528"/>
                  </a:lnTo>
                  <a:lnTo>
                    <a:pt x="800" y="2524"/>
                  </a:lnTo>
                  <a:lnTo>
                    <a:pt x="785" y="2514"/>
                  </a:lnTo>
                  <a:lnTo>
                    <a:pt x="769" y="2504"/>
                  </a:lnTo>
                  <a:lnTo>
                    <a:pt x="753" y="2492"/>
                  </a:lnTo>
                  <a:lnTo>
                    <a:pt x="737" y="2483"/>
                  </a:lnTo>
                  <a:lnTo>
                    <a:pt x="720" y="2473"/>
                  </a:lnTo>
                  <a:lnTo>
                    <a:pt x="703" y="2466"/>
                  </a:lnTo>
                  <a:lnTo>
                    <a:pt x="696" y="2463"/>
                  </a:lnTo>
                  <a:lnTo>
                    <a:pt x="689" y="2460"/>
                  </a:lnTo>
                  <a:lnTo>
                    <a:pt x="683" y="2457"/>
                  </a:lnTo>
                  <a:lnTo>
                    <a:pt x="676" y="2452"/>
                  </a:lnTo>
                  <a:lnTo>
                    <a:pt x="665" y="2444"/>
                  </a:lnTo>
                  <a:lnTo>
                    <a:pt x="657" y="2434"/>
                  </a:lnTo>
                  <a:lnTo>
                    <a:pt x="649" y="2423"/>
                  </a:lnTo>
                  <a:lnTo>
                    <a:pt x="644" y="2411"/>
                  </a:lnTo>
                  <a:lnTo>
                    <a:pt x="638" y="2398"/>
                  </a:lnTo>
                  <a:lnTo>
                    <a:pt x="634" y="2384"/>
                  </a:lnTo>
                  <a:lnTo>
                    <a:pt x="628" y="2356"/>
                  </a:lnTo>
                  <a:lnTo>
                    <a:pt x="623" y="2326"/>
                  </a:lnTo>
                  <a:lnTo>
                    <a:pt x="618" y="2296"/>
                  </a:lnTo>
                  <a:lnTo>
                    <a:pt x="611" y="2268"/>
                  </a:lnTo>
                  <a:lnTo>
                    <a:pt x="609" y="2257"/>
                  </a:lnTo>
                  <a:lnTo>
                    <a:pt x="606" y="2248"/>
                  </a:lnTo>
                  <a:lnTo>
                    <a:pt x="602" y="2240"/>
                  </a:lnTo>
                  <a:lnTo>
                    <a:pt x="595" y="2231"/>
                  </a:lnTo>
                  <a:lnTo>
                    <a:pt x="590" y="2223"/>
                  </a:lnTo>
                  <a:lnTo>
                    <a:pt x="584" y="2215"/>
                  </a:lnTo>
                  <a:lnTo>
                    <a:pt x="579" y="2207"/>
                  </a:lnTo>
                  <a:lnTo>
                    <a:pt x="575" y="2199"/>
                  </a:lnTo>
                  <a:lnTo>
                    <a:pt x="571" y="2190"/>
                  </a:lnTo>
                  <a:lnTo>
                    <a:pt x="569" y="2182"/>
                  </a:lnTo>
                  <a:lnTo>
                    <a:pt x="568" y="2175"/>
                  </a:lnTo>
                  <a:lnTo>
                    <a:pt x="568" y="2167"/>
                  </a:lnTo>
                  <a:lnTo>
                    <a:pt x="568" y="2151"/>
                  </a:lnTo>
                  <a:lnTo>
                    <a:pt x="569" y="2135"/>
                  </a:lnTo>
                  <a:lnTo>
                    <a:pt x="569" y="2131"/>
                  </a:lnTo>
                  <a:lnTo>
                    <a:pt x="568" y="2125"/>
                  </a:lnTo>
                  <a:lnTo>
                    <a:pt x="566" y="2119"/>
                  </a:lnTo>
                  <a:lnTo>
                    <a:pt x="564" y="2112"/>
                  </a:lnTo>
                  <a:lnTo>
                    <a:pt x="556" y="2098"/>
                  </a:lnTo>
                  <a:lnTo>
                    <a:pt x="548" y="2085"/>
                  </a:lnTo>
                  <a:lnTo>
                    <a:pt x="543" y="2080"/>
                  </a:lnTo>
                  <a:lnTo>
                    <a:pt x="538" y="2074"/>
                  </a:lnTo>
                  <a:lnTo>
                    <a:pt x="534" y="2070"/>
                  </a:lnTo>
                  <a:lnTo>
                    <a:pt x="529" y="2067"/>
                  </a:lnTo>
                  <a:lnTo>
                    <a:pt x="525" y="2065"/>
                  </a:lnTo>
                  <a:lnTo>
                    <a:pt x="521" y="2064"/>
                  </a:lnTo>
                  <a:lnTo>
                    <a:pt x="517" y="2065"/>
                  </a:lnTo>
                  <a:lnTo>
                    <a:pt x="514" y="2067"/>
                  </a:lnTo>
                  <a:lnTo>
                    <a:pt x="503" y="2083"/>
                  </a:lnTo>
                  <a:lnTo>
                    <a:pt x="487" y="2106"/>
                  </a:lnTo>
                  <a:lnTo>
                    <a:pt x="483" y="2111"/>
                  </a:lnTo>
                  <a:lnTo>
                    <a:pt x="479" y="2115"/>
                  </a:lnTo>
                  <a:lnTo>
                    <a:pt x="474" y="2120"/>
                  </a:lnTo>
                  <a:lnTo>
                    <a:pt x="469" y="2122"/>
                  </a:lnTo>
                  <a:lnTo>
                    <a:pt x="465" y="2124"/>
                  </a:lnTo>
                  <a:lnTo>
                    <a:pt x="460" y="2124"/>
                  </a:lnTo>
                  <a:lnTo>
                    <a:pt x="457" y="2123"/>
                  </a:lnTo>
                  <a:lnTo>
                    <a:pt x="453" y="2120"/>
                  </a:lnTo>
                  <a:lnTo>
                    <a:pt x="445" y="2112"/>
                  </a:lnTo>
                  <a:lnTo>
                    <a:pt x="436" y="2105"/>
                  </a:lnTo>
                  <a:lnTo>
                    <a:pt x="428" y="2099"/>
                  </a:lnTo>
                  <a:lnTo>
                    <a:pt x="419" y="2093"/>
                  </a:lnTo>
                  <a:lnTo>
                    <a:pt x="412" y="2087"/>
                  </a:lnTo>
                  <a:lnTo>
                    <a:pt x="404" y="2080"/>
                  </a:lnTo>
                  <a:lnTo>
                    <a:pt x="401" y="2076"/>
                  </a:lnTo>
                  <a:lnTo>
                    <a:pt x="398" y="2071"/>
                  </a:lnTo>
                  <a:lnTo>
                    <a:pt x="395" y="2067"/>
                  </a:lnTo>
                  <a:lnTo>
                    <a:pt x="393" y="2060"/>
                  </a:lnTo>
                  <a:lnTo>
                    <a:pt x="390" y="2054"/>
                  </a:lnTo>
                  <a:lnTo>
                    <a:pt x="386" y="2050"/>
                  </a:lnTo>
                  <a:lnTo>
                    <a:pt x="381" y="2046"/>
                  </a:lnTo>
                  <a:lnTo>
                    <a:pt x="375" y="2045"/>
                  </a:lnTo>
                  <a:lnTo>
                    <a:pt x="362" y="2045"/>
                  </a:lnTo>
                  <a:lnTo>
                    <a:pt x="348" y="2047"/>
                  </a:lnTo>
                  <a:lnTo>
                    <a:pt x="339" y="2047"/>
                  </a:lnTo>
                  <a:lnTo>
                    <a:pt x="332" y="2047"/>
                  </a:lnTo>
                  <a:lnTo>
                    <a:pt x="324" y="2046"/>
                  </a:lnTo>
                  <a:lnTo>
                    <a:pt x="317" y="2044"/>
                  </a:lnTo>
                  <a:lnTo>
                    <a:pt x="309" y="2040"/>
                  </a:lnTo>
                  <a:lnTo>
                    <a:pt x="302" y="2033"/>
                  </a:lnTo>
                  <a:lnTo>
                    <a:pt x="294" y="2025"/>
                  </a:lnTo>
                  <a:lnTo>
                    <a:pt x="288" y="2013"/>
                  </a:lnTo>
                  <a:lnTo>
                    <a:pt x="281" y="1992"/>
                  </a:lnTo>
                  <a:lnTo>
                    <a:pt x="278" y="1982"/>
                  </a:lnTo>
                  <a:lnTo>
                    <a:pt x="277" y="1982"/>
                  </a:lnTo>
                  <a:lnTo>
                    <a:pt x="276" y="1980"/>
                  </a:lnTo>
                  <a:lnTo>
                    <a:pt x="273" y="1982"/>
                  </a:lnTo>
                  <a:lnTo>
                    <a:pt x="270" y="1982"/>
                  </a:lnTo>
                  <a:lnTo>
                    <a:pt x="262" y="1985"/>
                  </a:lnTo>
                  <a:lnTo>
                    <a:pt x="249" y="1990"/>
                  </a:lnTo>
                  <a:lnTo>
                    <a:pt x="234" y="1996"/>
                  </a:lnTo>
                  <a:lnTo>
                    <a:pt x="224" y="2000"/>
                  </a:lnTo>
                  <a:lnTo>
                    <a:pt x="216" y="2004"/>
                  </a:lnTo>
                  <a:lnTo>
                    <a:pt x="213" y="2009"/>
                  </a:lnTo>
                  <a:lnTo>
                    <a:pt x="209" y="2023"/>
                  </a:lnTo>
                  <a:lnTo>
                    <a:pt x="202" y="2051"/>
                  </a:lnTo>
                  <a:lnTo>
                    <a:pt x="197" y="2051"/>
                  </a:lnTo>
                  <a:lnTo>
                    <a:pt x="193" y="2049"/>
                  </a:lnTo>
                  <a:lnTo>
                    <a:pt x="187" y="2045"/>
                  </a:lnTo>
                  <a:lnTo>
                    <a:pt x="183" y="2041"/>
                  </a:lnTo>
                  <a:lnTo>
                    <a:pt x="174" y="2031"/>
                  </a:lnTo>
                  <a:lnTo>
                    <a:pt x="164" y="2022"/>
                  </a:lnTo>
                  <a:lnTo>
                    <a:pt x="160" y="2016"/>
                  </a:lnTo>
                  <a:lnTo>
                    <a:pt x="155" y="2012"/>
                  </a:lnTo>
                  <a:lnTo>
                    <a:pt x="149" y="2007"/>
                  </a:lnTo>
                  <a:lnTo>
                    <a:pt x="143" y="2004"/>
                  </a:lnTo>
                  <a:lnTo>
                    <a:pt x="136" y="2002"/>
                  </a:lnTo>
                  <a:lnTo>
                    <a:pt x="130" y="2001"/>
                  </a:lnTo>
                  <a:lnTo>
                    <a:pt x="121" y="2002"/>
                  </a:lnTo>
                  <a:lnTo>
                    <a:pt x="113" y="2004"/>
                  </a:lnTo>
                  <a:lnTo>
                    <a:pt x="51" y="1995"/>
                  </a:lnTo>
                  <a:lnTo>
                    <a:pt x="51" y="1995"/>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99" name="Google Shape;799;p37"/>
            <p:cNvSpPr/>
            <p:nvPr/>
          </p:nvSpPr>
          <p:spPr>
            <a:xfrm>
              <a:off x="5403850" y="5280025"/>
              <a:ext cx="527050" cy="542925"/>
            </a:xfrm>
            <a:custGeom>
              <a:rect b="b" l="l" r="r" t="t"/>
              <a:pathLst>
                <a:path extrusionOk="0" h="1368" w="1329">
                  <a:moveTo>
                    <a:pt x="671" y="37"/>
                  </a:moveTo>
                  <a:lnTo>
                    <a:pt x="685" y="35"/>
                  </a:lnTo>
                  <a:lnTo>
                    <a:pt x="697" y="32"/>
                  </a:lnTo>
                  <a:lnTo>
                    <a:pt x="702" y="32"/>
                  </a:lnTo>
                  <a:lnTo>
                    <a:pt x="708" y="33"/>
                  </a:lnTo>
                  <a:lnTo>
                    <a:pt x="714" y="35"/>
                  </a:lnTo>
                  <a:lnTo>
                    <a:pt x="720" y="39"/>
                  </a:lnTo>
                  <a:lnTo>
                    <a:pt x="724" y="42"/>
                  </a:lnTo>
                  <a:lnTo>
                    <a:pt x="727" y="42"/>
                  </a:lnTo>
                  <a:lnTo>
                    <a:pt x="732" y="39"/>
                  </a:lnTo>
                  <a:lnTo>
                    <a:pt x="736" y="36"/>
                  </a:lnTo>
                  <a:lnTo>
                    <a:pt x="745" y="27"/>
                  </a:lnTo>
                  <a:lnTo>
                    <a:pt x="753" y="16"/>
                  </a:lnTo>
                  <a:lnTo>
                    <a:pt x="758" y="10"/>
                  </a:lnTo>
                  <a:lnTo>
                    <a:pt x="762" y="6"/>
                  </a:lnTo>
                  <a:lnTo>
                    <a:pt x="766" y="2"/>
                  </a:lnTo>
                  <a:lnTo>
                    <a:pt x="772" y="0"/>
                  </a:lnTo>
                  <a:lnTo>
                    <a:pt x="776" y="0"/>
                  </a:lnTo>
                  <a:lnTo>
                    <a:pt x="779" y="1"/>
                  </a:lnTo>
                  <a:lnTo>
                    <a:pt x="783" y="4"/>
                  </a:lnTo>
                  <a:lnTo>
                    <a:pt x="788" y="10"/>
                  </a:lnTo>
                  <a:lnTo>
                    <a:pt x="793" y="20"/>
                  </a:lnTo>
                  <a:lnTo>
                    <a:pt x="801" y="29"/>
                  </a:lnTo>
                  <a:lnTo>
                    <a:pt x="810" y="37"/>
                  </a:lnTo>
                  <a:lnTo>
                    <a:pt x="820" y="45"/>
                  </a:lnTo>
                  <a:lnTo>
                    <a:pt x="831" y="52"/>
                  </a:lnTo>
                  <a:lnTo>
                    <a:pt x="842" y="58"/>
                  </a:lnTo>
                  <a:lnTo>
                    <a:pt x="854" y="63"/>
                  </a:lnTo>
                  <a:lnTo>
                    <a:pt x="863" y="68"/>
                  </a:lnTo>
                  <a:lnTo>
                    <a:pt x="873" y="71"/>
                  </a:lnTo>
                  <a:lnTo>
                    <a:pt x="881" y="75"/>
                  </a:lnTo>
                  <a:lnTo>
                    <a:pt x="888" y="81"/>
                  </a:lnTo>
                  <a:lnTo>
                    <a:pt x="894" y="87"/>
                  </a:lnTo>
                  <a:lnTo>
                    <a:pt x="899" y="92"/>
                  </a:lnTo>
                  <a:lnTo>
                    <a:pt x="903" y="100"/>
                  </a:lnTo>
                  <a:lnTo>
                    <a:pt x="908" y="106"/>
                  </a:lnTo>
                  <a:lnTo>
                    <a:pt x="911" y="114"/>
                  </a:lnTo>
                  <a:lnTo>
                    <a:pt x="918" y="129"/>
                  </a:lnTo>
                  <a:lnTo>
                    <a:pt x="927" y="143"/>
                  </a:lnTo>
                  <a:lnTo>
                    <a:pt x="932" y="150"/>
                  </a:lnTo>
                  <a:lnTo>
                    <a:pt x="938" y="156"/>
                  </a:lnTo>
                  <a:lnTo>
                    <a:pt x="944" y="163"/>
                  </a:lnTo>
                  <a:lnTo>
                    <a:pt x="952" y="168"/>
                  </a:lnTo>
                  <a:lnTo>
                    <a:pt x="967" y="176"/>
                  </a:lnTo>
                  <a:lnTo>
                    <a:pt x="979" y="181"/>
                  </a:lnTo>
                  <a:lnTo>
                    <a:pt x="985" y="183"/>
                  </a:lnTo>
                  <a:lnTo>
                    <a:pt x="991" y="187"/>
                  </a:lnTo>
                  <a:lnTo>
                    <a:pt x="996" y="193"/>
                  </a:lnTo>
                  <a:lnTo>
                    <a:pt x="1003" y="200"/>
                  </a:lnTo>
                  <a:lnTo>
                    <a:pt x="1018" y="225"/>
                  </a:lnTo>
                  <a:lnTo>
                    <a:pt x="1042" y="265"/>
                  </a:lnTo>
                  <a:lnTo>
                    <a:pt x="1067" y="304"/>
                  </a:lnTo>
                  <a:lnTo>
                    <a:pt x="1079" y="321"/>
                  </a:lnTo>
                  <a:lnTo>
                    <a:pt x="1088" y="324"/>
                  </a:lnTo>
                  <a:lnTo>
                    <a:pt x="1098" y="325"/>
                  </a:lnTo>
                  <a:lnTo>
                    <a:pt x="1107" y="326"/>
                  </a:lnTo>
                  <a:lnTo>
                    <a:pt x="1117" y="326"/>
                  </a:lnTo>
                  <a:lnTo>
                    <a:pt x="1127" y="327"/>
                  </a:lnTo>
                  <a:lnTo>
                    <a:pt x="1136" y="328"/>
                  </a:lnTo>
                  <a:lnTo>
                    <a:pt x="1146" y="329"/>
                  </a:lnTo>
                  <a:lnTo>
                    <a:pt x="1156" y="332"/>
                  </a:lnTo>
                  <a:lnTo>
                    <a:pt x="1162" y="336"/>
                  </a:lnTo>
                  <a:lnTo>
                    <a:pt x="1169" y="342"/>
                  </a:lnTo>
                  <a:lnTo>
                    <a:pt x="1174" y="349"/>
                  </a:lnTo>
                  <a:lnTo>
                    <a:pt x="1181" y="358"/>
                  </a:lnTo>
                  <a:lnTo>
                    <a:pt x="1190" y="376"/>
                  </a:lnTo>
                  <a:lnTo>
                    <a:pt x="1198" y="392"/>
                  </a:lnTo>
                  <a:lnTo>
                    <a:pt x="1198" y="392"/>
                  </a:lnTo>
                  <a:lnTo>
                    <a:pt x="1172" y="387"/>
                  </a:lnTo>
                  <a:lnTo>
                    <a:pt x="1146" y="384"/>
                  </a:lnTo>
                  <a:lnTo>
                    <a:pt x="1120" y="382"/>
                  </a:lnTo>
                  <a:lnTo>
                    <a:pt x="1096" y="382"/>
                  </a:lnTo>
                  <a:lnTo>
                    <a:pt x="1084" y="382"/>
                  </a:lnTo>
                  <a:lnTo>
                    <a:pt x="1072" y="383"/>
                  </a:lnTo>
                  <a:lnTo>
                    <a:pt x="1062" y="385"/>
                  </a:lnTo>
                  <a:lnTo>
                    <a:pt x="1053" y="388"/>
                  </a:lnTo>
                  <a:lnTo>
                    <a:pt x="1046" y="392"/>
                  </a:lnTo>
                  <a:lnTo>
                    <a:pt x="1038" y="395"/>
                  </a:lnTo>
                  <a:lnTo>
                    <a:pt x="1033" y="399"/>
                  </a:lnTo>
                  <a:lnTo>
                    <a:pt x="1027" y="403"/>
                  </a:lnTo>
                  <a:lnTo>
                    <a:pt x="1017" y="412"/>
                  </a:lnTo>
                  <a:lnTo>
                    <a:pt x="1005" y="421"/>
                  </a:lnTo>
                  <a:lnTo>
                    <a:pt x="999" y="425"/>
                  </a:lnTo>
                  <a:lnTo>
                    <a:pt x="992" y="428"/>
                  </a:lnTo>
                  <a:lnTo>
                    <a:pt x="984" y="432"/>
                  </a:lnTo>
                  <a:lnTo>
                    <a:pt x="976" y="435"/>
                  </a:lnTo>
                  <a:lnTo>
                    <a:pt x="990" y="434"/>
                  </a:lnTo>
                  <a:lnTo>
                    <a:pt x="1005" y="433"/>
                  </a:lnTo>
                  <a:lnTo>
                    <a:pt x="1020" y="430"/>
                  </a:lnTo>
                  <a:lnTo>
                    <a:pt x="1034" y="427"/>
                  </a:lnTo>
                  <a:lnTo>
                    <a:pt x="1064" y="421"/>
                  </a:lnTo>
                  <a:lnTo>
                    <a:pt x="1093" y="414"/>
                  </a:lnTo>
                  <a:lnTo>
                    <a:pt x="1108" y="411"/>
                  </a:lnTo>
                  <a:lnTo>
                    <a:pt x="1123" y="409"/>
                  </a:lnTo>
                  <a:lnTo>
                    <a:pt x="1140" y="407"/>
                  </a:lnTo>
                  <a:lnTo>
                    <a:pt x="1155" y="406"/>
                  </a:lnTo>
                  <a:lnTo>
                    <a:pt x="1170" y="406"/>
                  </a:lnTo>
                  <a:lnTo>
                    <a:pt x="1185" y="407"/>
                  </a:lnTo>
                  <a:lnTo>
                    <a:pt x="1201" y="409"/>
                  </a:lnTo>
                  <a:lnTo>
                    <a:pt x="1216" y="413"/>
                  </a:lnTo>
                  <a:lnTo>
                    <a:pt x="1234" y="420"/>
                  </a:lnTo>
                  <a:lnTo>
                    <a:pt x="1249" y="427"/>
                  </a:lnTo>
                  <a:lnTo>
                    <a:pt x="1263" y="436"/>
                  </a:lnTo>
                  <a:lnTo>
                    <a:pt x="1275" y="447"/>
                  </a:lnTo>
                  <a:lnTo>
                    <a:pt x="1285" y="457"/>
                  </a:lnTo>
                  <a:lnTo>
                    <a:pt x="1295" y="470"/>
                  </a:lnTo>
                  <a:lnTo>
                    <a:pt x="1303" y="483"/>
                  </a:lnTo>
                  <a:lnTo>
                    <a:pt x="1310" y="497"/>
                  </a:lnTo>
                  <a:lnTo>
                    <a:pt x="1316" y="513"/>
                  </a:lnTo>
                  <a:lnTo>
                    <a:pt x="1320" y="529"/>
                  </a:lnTo>
                  <a:lnTo>
                    <a:pt x="1323" y="545"/>
                  </a:lnTo>
                  <a:lnTo>
                    <a:pt x="1325" y="561"/>
                  </a:lnTo>
                  <a:lnTo>
                    <a:pt x="1326" y="578"/>
                  </a:lnTo>
                  <a:lnTo>
                    <a:pt x="1326" y="596"/>
                  </a:lnTo>
                  <a:lnTo>
                    <a:pt x="1326" y="613"/>
                  </a:lnTo>
                  <a:lnTo>
                    <a:pt x="1324" y="631"/>
                  </a:lnTo>
                  <a:lnTo>
                    <a:pt x="1321" y="654"/>
                  </a:lnTo>
                  <a:lnTo>
                    <a:pt x="1318" y="676"/>
                  </a:lnTo>
                  <a:lnTo>
                    <a:pt x="1318" y="686"/>
                  </a:lnTo>
                  <a:lnTo>
                    <a:pt x="1318" y="697"/>
                  </a:lnTo>
                  <a:lnTo>
                    <a:pt x="1320" y="708"/>
                  </a:lnTo>
                  <a:lnTo>
                    <a:pt x="1324" y="720"/>
                  </a:lnTo>
                  <a:lnTo>
                    <a:pt x="1326" y="727"/>
                  </a:lnTo>
                  <a:lnTo>
                    <a:pt x="1329" y="735"/>
                  </a:lnTo>
                  <a:lnTo>
                    <a:pt x="1329" y="743"/>
                  </a:lnTo>
                  <a:lnTo>
                    <a:pt x="1327" y="750"/>
                  </a:lnTo>
                  <a:lnTo>
                    <a:pt x="1326" y="758"/>
                  </a:lnTo>
                  <a:lnTo>
                    <a:pt x="1324" y="765"/>
                  </a:lnTo>
                  <a:lnTo>
                    <a:pt x="1321" y="772"/>
                  </a:lnTo>
                  <a:lnTo>
                    <a:pt x="1318" y="779"/>
                  </a:lnTo>
                  <a:lnTo>
                    <a:pt x="1310" y="794"/>
                  </a:lnTo>
                  <a:lnTo>
                    <a:pt x="1303" y="810"/>
                  </a:lnTo>
                  <a:lnTo>
                    <a:pt x="1296" y="824"/>
                  </a:lnTo>
                  <a:lnTo>
                    <a:pt x="1293" y="839"/>
                  </a:lnTo>
                  <a:lnTo>
                    <a:pt x="1297" y="878"/>
                  </a:lnTo>
                  <a:lnTo>
                    <a:pt x="1303" y="909"/>
                  </a:lnTo>
                  <a:lnTo>
                    <a:pt x="1303" y="915"/>
                  </a:lnTo>
                  <a:lnTo>
                    <a:pt x="1303" y="923"/>
                  </a:lnTo>
                  <a:lnTo>
                    <a:pt x="1302" y="930"/>
                  </a:lnTo>
                  <a:lnTo>
                    <a:pt x="1300" y="938"/>
                  </a:lnTo>
                  <a:lnTo>
                    <a:pt x="1298" y="947"/>
                  </a:lnTo>
                  <a:lnTo>
                    <a:pt x="1294" y="955"/>
                  </a:lnTo>
                  <a:lnTo>
                    <a:pt x="1290" y="964"/>
                  </a:lnTo>
                  <a:lnTo>
                    <a:pt x="1284" y="974"/>
                  </a:lnTo>
                  <a:lnTo>
                    <a:pt x="1279" y="983"/>
                  </a:lnTo>
                  <a:lnTo>
                    <a:pt x="1276" y="995"/>
                  </a:lnTo>
                  <a:lnTo>
                    <a:pt x="1272" y="1008"/>
                  </a:lnTo>
                  <a:lnTo>
                    <a:pt x="1271" y="1022"/>
                  </a:lnTo>
                  <a:lnTo>
                    <a:pt x="1269" y="1036"/>
                  </a:lnTo>
                  <a:lnTo>
                    <a:pt x="1268" y="1050"/>
                  </a:lnTo>
                  <a:lnTo>
                    <a:pt x="1265" y="1063"/>
                  </a:lnTo>
                  <a:lnTo>
                    <a:pt x="1263" y="1076"/>
                  </a:lnTo>
                  <a:lnTo>
                    <a:pt x="1263" y="1076"/>
                  </a:lnTo>
                  <a:lnTo>
                    <a:pt x="1254" y="1073"/>
                  </a:lnTo>
                  <a:lnTo>
                    <a:pt x="1246" y="1069"/>
                  </a:lnTo>
                  <a:lnTo>
                    <a:pt x="1239" y="1063"/>
                  </a:lnTo>
                  <a:lnTo>
                    <a:pt x="1232" y="1057"/>
                  </a:lnTo>
                  <a:lnTo>
                    <a:pt x="1220" y="1043"/>
                  </a:lnTo>
                  <a:lnTo>
                    <a:pt x="1209" y="1027"/>
                  </a:lnTo>
                  <a:lnTo>
                    <a:pt x="1198" y="1010"/>
                  </a:lnTo>
                  <a:lnTo>
                    <a:pt x="1188" y="994"/>
                  </a:lnTo>
                  <a:lnTo>
                    <a:pt x="1182" y="987"/>
                  </a:lnTo>
                  <a:lnTo>
                    <a:pt x="1176" y="979"/>
                  </a:lnTo>
                  <a:lnTo>
                    <a:pt x="1171" y="973"/>
                  </a:lnTo>
                  <a:lnTo>
                    <a:pt x="1164" y="967"/>
                  </a:lnTo>
                  <a:lnTo>
                    <a:pt x="1159" y="963"/>
                  </a:lnTo>
                  <a:lnTo>
                    <a:pt x="1154" y="961"/>
                  </a:lnTo>
                  <a:lnTo>
                    <a:pt x="1147" y="959"/>
                  </a:lnTo>
                  <a:lnTo>
                    <a:pt x="1141" y="957"/>
                  </a:lnTo>
                  <a:lnTo>
                    <a:pt x="1129" y="955"/>
                  </a:lnTo>
                  <a:lnTo>
                    <a:pt x="1116" y="952"/>
                  </a:lnTo>
                  <a:lnTo>
                    <a:pt x="1101" y="941"/>
                  </a:lnTo>
                  <a:lnTo>
                    <a:pt x="1087" y="932"/>
                  </a:lnTo>
                  <a:lnTo>
                    <a:pt x="1071" y="921"/>
                  </a:lnTo>
                  <a:lnTo>
                    <a:pt x="1055" y="913"/>
                  </a:lnTo>
                  <a:lnTo>
                    <a:pt x="1048" y="911"/>
                  </a:lnTo>
                  <a:lnTo>
                    <a:pt x="1040" y="909"/>
                  </a:lnTo>
                  <a:lnTo>
                    <a:pt x="1032" y="908"/>
                  </a:lnTo>
                  <a:lnTo>
                    <a:pt x="1024" y="909"/>
                  </a:lnTo>
                  <a:lnTo>
                    <a:pt x="1017" y="910"/>
                  </a:lnTo>
                  <a:lnTo>
                    <a:pt x="1008" y="913"/>
                  </a:lnTo>
                  <a:lnTo>
                    <a:pt x="1000" y="919"/>
                  </a:lnTo>
                  <a:lnTo>
                    <a:pt x="992" y="925"/>
                  </a:lnTo>
                  <a:lnTo>
                    <a:pt x="978" y="937"/>
                  </a:lnTo>
                  <a:lnTo>
                    <a:pt x="965" y="948"/>
                  </a:lnTo>
                  <a:lnTo>
                    <a:pt x="953" y="956"/>
                  </a:lnTo>
                  <a:lnTo>
                    <a:pt x="940" y="964"/>
                  </a:lnTo>
                  <a:lnTo>
                    <a:pt x="926" y="970"/>
                  </a:lnTo>
                  <a:lnTo>
                    <a:pt x="912" y="975"/>
                  </a:lnTo>
                  <a:lnTo>
                    <a:pt x="896" y="979"/>
                  </a:lnTo>
                  <a:lnTo>
                    <a:pt x="877" y="981"/>
                  </a:lnTo>
                  <a:lnTo>
                    <a:pt x="876" y="983"/>
                  </a:lnTo>
                  <a:lnTo>
                    <a:pt x="875" y="984"/>
                  </a:lnTo>
                  <a:lnTo>
                    <a:pt x="874" y="994"/>
                  </a:lnTo>
                  <a:lnTo>
                    <a:pt x="875" y="1005"/>
                  </a:lnTo>
                  <a:lnTo>
                    <a:pt x="877" y="1018"/>
                  </a:lnTo>
                  <a:lnTo>
                    <a:pt x="881" y="1030"/>
                  </a:lnTo>
                  <a:lnTo>
                    <a:pt x="884" y="1043"/>
                  </a:lnTo>
                  <a:lnTo>
                    <a:pt x="888" y="1054"/>
                  </a:lnTo>
                  <a:lnTo>
                    <a:pt x="894" y="1063"/>
                  </a:lnTo>
                  <a:lnTo>
                    <a:pt x="900" y="1071"/>
                  </a:lnTo>
                  <a:lnTo>
                    <a:pt x="902" y="1074"/>
                  </a:lnTo>
                  <a:lnTo>
                    <a:pt x="903" y="1077"/>
                  </a:lnTo>
                  <a:lnTo>
                    <a:pt x="903" y="1082"/>
                  </a:lnTo>
                  <a:lnTo>
                    <a:pt x="902" y="1087"/>
                  </a:lnTo>
                  <a:lnTo>
                    <a:pt x="899" y="1097"/>
                  </a:lnTo>
                  <a:lnTo>
                    <a:pt x="892" y="1109"/>
                  </a:lnTo>
                  <a:lnTo>
                    <a:pt x="887" y="1122"/>
                  </a:lnTo>
                  <a:lnTo>
                    <a:pt x="883" y="1136"/>
                  </a:lnTo>
                  <a:lnTo>
                    <a:pt x="882" y="1142"/>
                  </a:lnTo>
                  <a:lnTo>
                    <a:pt x="881" y="1149"/>
                  </a:lnTo>
                  <a:lnTo>
                    <a:pt x="882" y="1156"/>
                  </a:lnTo>
                  <a:lnTo>
                    <a:pt x="883" y="1163"/>
                  </a:lnTo>
                  <a:lnTo>
                    <a:pt x="885" y="1169"/>
                  </a:lnTo>
                  <a:lnTo>
                    <a:pt x="886" y="1175"/>
                  </a:lnTo>
                  <a:lnTo>
                    <a:pt x="886" y="1179"/>
                  </a:lnTo>
                  <a:lnTo>
                    <a:pt x="885" y="1184"/>
                  </a:lnTo>
                  <a:lnTo>
                    <a:pt x="883" y="1193"/>
                  </a:lnTo>
                  <a:lnTo>
                    <a:pt x="878" y="1200"/>
                  </a:lnTo>
                  <a:lnTo>
                    <a:pt x="873" y="1208"/>
                  </a:lnTo>
                  <a:lnTo>
                    <a:pt x="867" y="1216"/>
                  </a:lnTo>
                  <a:lnTo>
                    <a:pt x="861" y="1224"/>
                  </a:lnTo>
                  <a:lnTo>
                    <a:pt x="857" y="1234"/>
                  </a:lnTo>
                  <a:lnTo>
                    <a:pt x="855" y="1238"/>
                  </a:lnTo>
                  <a:lnTo>
                    <a:pt x="851" y="1242"/>
                  </a:lnTo>
                  <a:lnTo>
                    <a:pt x="848" y="1244"/>
                  </a:lnTo>
                  <a:lnTo>
                    <a:pt x="844" y="1246"/>
                  </a:lnTo>
                  <a:lnTo>
                    <a:pt x="834" y="1246"/>
                  </a:lnTo>
                  <a:lnTo>
                    <a:pt x="823" y="1245"/>
                  </a:lnTo>
                  <a:lnTo>
                    <a:pt x="812" y="1242"/>
                  </a:lnTo>
                  <a:lnTo>
                    <a:pt x="800" y="1239"/>
                  </a:lnTo>
                  <a:lnTo>
                    <a:pt x="793" y="1238"/>
                  </a:lnTo>
                  <a:lnTo>
                    <a:pt x="787" y="1238"/>
                  </a:lnTo>
                  <a:lnTo>
                    <a:pt x="781" y="1238"/>
                  </a:lnTo>
                  <a:lnTo>
                    <a:pt x="776" y="1239"/>
                  </a:lnTo>
                  <a:lnTo>
                    <a:pt x="769" y="1239"/>
                  </a:lnTo>
                  <a:lnTo>
                    <a:pt x="763" y="1238"/>
                  </a:lnTo>
                  <a:lnTo>
                    <a:pt x="758" y="1236"/>
                  </a:lnTo>
                  <a:lnTo>
                    <a:pt x="753" y="1233"/>
                  </a:lnTo>
                  <a:lnTo>
                    <a:pt x="744" y="1224"/>
                  </a:lnTo>
                  <a:lnTo>
                    <a:pt x="733" y="1219"/>
                  </a:lnTo>
                  <a:lnTo>
                    <a:pt x="722" y="1215"/>
                  </a:lnTo>
                  <a:lnTo>
                    <a:pt x="712" y="1212"/>
                  </a:lnTo>
                  <a:lnTo>
                    <a:pt x="704" y="1211"/>
                  </a:lnTo>
                  <a:lnTo>
                    <a:pt x="695" y="1210"/>
                  </a:lnTo>
                  <a:lnTo>
                    <a:pt x="686" y="1210"/>
                  </a:lnTo>
                  <a:lnTo>
                    <a:pt x="679" y="1211"/>
                  </a:lnTo>
                  <a:lnTo>
                    <a:pt x="672" y="1213"/>
                  </a:lnTo>
                  <a:lnTo>
                    <a:pt x="666" y="1216"/>
                  </a:lnTo>
                  <a:lnTo>
                    <a:pt x="659" y="1219"/>
                  </a:lnTo>
                  <a:lnTo>
                    <a:pt x="654" y="1223"/>
                  </a:lnTo>
                  <a:lnTo>
                    <a:pt x="649" y="1229"/>
                  </a:lnTo>
                  <a:lnTo>
                    <a:pt x="644" y="1234"/>
                  </a:lnTo>
                  <a:lnTo>
                    <a:pt x="640" y="1242"/>
                  </a:lnTo>
                  <a:lnTo>
                    <a:pt x="636" y="1249"/>
                  </a:lnTo>
                  <a:lnTo>
                    <a:pt x="631" y="1257"/>
                  </a:lnTo>
                  <a:lnTo>
                    <a:pt x="628" y="1266"/>
                  </a:lnTo>
                  <a:lnTo>
                    <a:pt x="622" y="1280"/>
                  </a:lnTo>
                  <a:lnTo>
                    <a:pt x="615" y="1292"/>
                  </a:lnTo>
                  <a:lnTo>
                    <a:pt x="609" y="1300"/>
                  </a:lnTo>
                  <a:lnTo>
                    <a:pt x="601" y="1306"/>
                  </a:lnTo>
                  <a:lnTo>
                    <a:pt x="583" y="1315"/>
                  </a:lnTo>
                  <a:lnTo>
                    <a:pt x="559" y="1325"/>
                  </a:lnTo>
                  <a:lnTo>
                    <a:pt x="557" y="1327"/>
                  </a:lnTo>
                  <a:lnTo>
                    <a:pt x="556" y="1331"/>
                  </a:lnTo>
                  <a:lnTo>
                    <a:pt x="554" y="1338"/>
                  </a:lnTo>
                  <a:lnTo>
                    <a:pt x="552" y="1344"/>
                  </a:lnTo>
                  <a:lnTo>
                    <a:pt x="550" y="1358"/>
                  </a:lnTo>
                  <a:lnTo>
                    <a:pt x="548" y="1368"/>
                  </a:lnTo>
                  <a:lnTo>
                    <a:pt x="548" y="1368"/>
                  </a:lnTo>
                  <a:lnTo>
                    <a:pt x="535" y="1367"/>
                  </a:lnTo>
                  <a:lnTo>
                    <a:pt x="522" y="1365"/>
                  </a:lnTo>
                  <a:lnTo>
                    <a:pt x="510" y="1361"/>
                  </a:lnTo>
                  <a:lnTo>
                    <a:pt x="498" y="1358"/>
                  </a:lnTo>
                  <a:lnTo>
                    <a:pt x="486" y="1355"/>
                  </a:lnTo>
                  <a:lnTo>
                    <a:pt x="474" y="1352"/>
                  </a:lnTo>
                  <a:lnTo>
                    <a:pt x="461" y="1350"/>
                  </a:lnTo>
                  <a:lnTo>
                    <a:pt x="448" y="1348"/>
                  </a:lnTo>
                  <a:lnTo>
                    <a:pt x="436" y="1350"/>
                  </a:lnTo>
                  <a:lnTo>
                    <a:pt x="425" y="1351"/>
                  </a:lnTo>
                  <a:lnTo>
                    <a:pt x="414" y="1352"/>
                  </a:lnTo>
                  <a:lnTo>
                    <a:pt x="404" y="1352"/>
                  </a:lnTo>
                  <a:lnTo>
                    <a:pt x="400" y="1351"/>
                  </a:lnTo>
                  <a:lnTo>
                    <a:pt x="398" y="1350"/>
                  </a:lnTo>
                  <a:lnTo>
                    <a:pt x="396" y="1347"/>
                  </a:lnTo>
                  <a:lnTo>
                    <a:pt x="395" y="1345"/>
                  </a:lnTo>
                  <a:lnTo>
                    <a:pt x="392" y="1340"/>
                  </a:lnTo>
                  <a:lnTo>
                    <a:pt x="389" y="1333"/>
                  </a:lnTo>
                  <a:lnTo>
                    <a:pt x="387" y="1319"/>
                  </a:lnTo>
                  <a:lnTo>
                    <a:pt x="386" y="1308"/>
                  </a:lnTo>
                  <a:lnTo>
                    <a:pt x="385" y="1299"/>
                  </a:lnTo>
                  <a:lnTo>
                    <a:pt x="384" y="1289"/>
                  </a:lnTo>
                  <a:lnTo>
                    <a:pt x="382" y="1279"/>
                  </a:lnTo>
                  <a:lnTo>
                    <a:pt x="380" y="1271"/>
                  </a:lnTo>
                  <a:lnTo>
                    <a:pt x="373" y="1252"/>
                  </a:lnTo>
                  <a:lnTo>
                    <a:pt x="367" y="1235"/>
                  </a:lnTo>
                  <a:lnTo>
                    <a:pt x="348" y="1202"/>
                  </a:lnTo>
                  <a:lnTo>
                    <a:pt x="330" y="1168"/>
                  </a:lnTo>
                  <a:lnTo>
                    <a:pt x="325" y="1159"/>
                  </a:lnTo>
                  <a:lnTo>
                    <a:pt x="321" y="1151"/>
                  </a:lnTo>
                  <a:lnTo>
                    <a:pt x="319" y="1143"/>
                  </a:lnTo>
                  <a:lnTo>
                    <a:pt x="317" y="1135"/>
                  </a:lnTo>
                  <a:lnTo>
                    <a:pt x="317" y="1128"/>
                  </a:lnTo>
                  <a:lnTo>
                    <a:pt x="317" y="1121"/>
                  </a:lnTo>
                  <a:lnTo>
                    <a:pt x="318" y="1114"/>
                  </a:lnTo>
                  <a:lnTo>
                    <a:pt x="319" y="1108"/>
                  </a:lnTo>
                  <a:lnTo>
                    <a:pt x="325" y="1094"/>
                  </a:lnTo>
                  <a:lnTo>
                    <a:pt x="331" y="1081"/>
                  </a:lnTo>
                  <a:lnTo>
                    <a:pt x="340" y="1065"/>
                  </a:lnTo>
                  <a:lnTo>
                    <a:pt x="350" y="1050"/>
                  </a:lnTo>
                  <a:lnTo>
                    <a:pt x="352" y="1045"/>
                  </a:lnTo>
                  <a:lnTo>
                    <a:pt x="354" y="1041"/>
                  </a:lnTo>
                  <a:lnTo>
                    <a:pt x="355" y="1036"/>
                  </a:lnTo>
                  <a:lnTo>
                    <a:pt x="355" y="1033"/>
                  </a:lnTo>
                  <a:lnTo>
                    <a:pt x="354" y="1027"/>
                  </a:lnTo>
                  <a:lnTo>
                    <a:pt x="352" y="1021"/>
                  </a:lnTo>
                  <a:lnTo>
                    <a:pt x="342" y="1009"/>
                  </a:lnTo>
                  <a:lnTo>
                    <a:pt x="332" y="994"/>
                  </a:lnTo>
                  <a:lnTo>
                    <a:pt x="327" y="975"/>
                  </a:lnTo>
                  <a:lnTo>
                    <a:pt x="321" y="945"/>
                  </a:lnTo>
                  <a:lnTo>
                    <a:pt x="316" y="918"/>
                  </a:lnTo>
                  <a:lnTo>
                    <a:pt x="313" y="905"/>
                  </a:lnTo>
                  <a:lnTo>
                    <a:pt x="313" y="903"/>
                  </a:lnTo>
                  <a:lnTo>
                    <a:pt x="307" y="903"/>
                  </a:lnTo>
                  <a:lnTo>
                    <a:pt x="301" y="903"/>
                  </a:lnTo>
                  <a:lnTo>
                    <a:pt x="293" y="906"/>
                  </a:lnTo>
                  <a:lnTo>
                    <a:pt x="286" y="909"/>
                  </a:lnTo>
                  <a:lnTo>
                    <a:pt x="271" y="915"/>
                  </a:lnTo>
                  <a:lnTo>
                    <a:pt x="259" y="923"/>
                  </a:lnTo>
                  <a:lnTo>
                    <a:pt x="253" y="927"/>
                  </a:lnTo>
                  <a:lnTo>
                    <a:pt x="250" y="932"/>
                  </a:lnTo>
                  <a:lnTo>
                    <a:pt x="248" y="936"/>
                  </a:lnTo>
                  <a:lnTo>
                    <a:pt x="248" y="939"/>
                  </a:lnTo>
                  <a:lnTo>
                    <a:pt x="248" y="943"/>
                  </a:lnTo>
                  <a:lnTo>
                    <a:pt x="248" y="949"/>
                  </a:lnTo>
                  <a:lnTo>
                    <a:pt x="247" y="954"/>
                  </a:lnTo>
                  <a:lnTo>
                    <a:pt x="245" y="961"/>
                  </a:lnTo>
                  <a:lnTo>
                    <a:pt x="242" y="966"/>
                  </a:lnTo>
                  <a:lnTo>
                    <a:pt x="238" y="968"/>
                  </a:lnTo>
                  <a:lnTo>
                    <a:pt x="233" y="970"/>
                  </a:lnTo>
                  <a:lnTo>
                    <a:pt x="228" y="970"/>
                  </a:lnTo>
                  <a:lnTo>
                    <a:pt x="220" y="969"/>
                  </a:lnTo>
                  <a:lnTo>
                    <a:pt x="214" y="968"/>
                  </a:lnTo>
                  <a:lnTo>
                    <a:pt x="206" y="965"/>
                  </a:lnTo>
                  <a:lnTo>
                    <a:pt x="198" y="962"/>
                  </a:lnTo>
                  <a:lnTo>
                    <a:pt x="168" y="947"/>
                  </a:lnTo>
                  <a:lnTo>
                    <a:pt x="146" y="936"/>
                  </a:lnTo>
                  <a:lnTo>
                    <a:pt x="136" y="934"/>
                  </a:lnTo>
                  <a:lnTo>
                    <a:pt x="125" y="934"/>
                  </a:lnTo>
                  <a:lnTo>
                    <a:pt x="113" y="934"/>
                  </a:lnTo>
                  <a:lnTo>
                    <a:pt x="102" y="936"/>
                  </a:lnTo>
                  <a:lnTo>
                    <a:pt x="90" y="937"/>
                  </a:lnTo>
                  <a:lnTo>
                    <a:pt x="80" y="938"/>
                  </a:lnTo>
                  <a:lnTo>
                    <a:pt x="68" y="938"/>
                  </a:lnTo>
                  <a:lnTo>
                    <a:pt x="57" y="937"/>
                  </a:lnTo>
                  <a:lnTo>
                    <a:pt x="54" y="936"/>
                  </a:lnTo>
                  <a:lnTo>
                    <a:pt x="49" y="933"/>
                  </a:lnTo>
                  <a:lnTo>
                    <a:pt x="46" y="929"/>
                  </a:lnTo>
                  <a:lnTo>
                    <a:pt x="42" y="925"/>
                  </a:lnTo>
                  <a:lnTo>
                    <a:pt x="34" y="915"/>
                  </a:lnTo>
                  <a:lnTo>
                    <a:pt x="27" y="903"/>
                  </a:lnTo>
                  <a:lnTo>
                    <a:pt x="13" y="879"/>
                  </a:lnTo>
                  <a:lnTo>
                    <a:pt x="0" y="860"/>
                  </a:lnTo>
                  <a:lnTo>
                    <a:pt x="0" y="860"/>
                  </a:lnTo>
                  <a:lnTo>
                    <a:pt x="10" y="830"/>
                  </a:lnTo>
                  <a:lnTo>
                    <a:pt x="18" y="800"/>
                  </a:lnTo>
                  <a:lnTo>
                    <a:pt x="27" y="770"/>
                  </a:lnTo>
                  <a:lnTo>
                    <a:pt x="34" y="739"/>
                  </a:lnTo>
                  <a:lnTo>
                    <a:pt x="39" y="722"/>
                  </a:lnTo>
                  <a:lnTo>
                    <a:pt x="45" y="707"/>
                  </a:lnTo>
                  <a:lnTo>
                    <a:pt x="53" y="692"/>
                  </a:lnTo>
                  <a:lnTo>
                    <a:pt x="61" y="677"/>
                  </a:lnTo>
                  <a:lnTo>
                    <a:pt x="80" y="648"/>
                  </a:lnTo>
                  <a:lnTo>
                    <a:pt x="96" y="618"/>
                  </a:lnTo>
                  <a:lnTo>
                    <a:pt x="112" y="587"/>
                  </a:lnTo>
                  <a:lnTo>
                    <a:pt x="127" y="558"/>
                  </a:lnTo>
                  <a:lnTo>
                    <a:pt x="142" y="529"/>
                  </a:lnTo>
                  <a:lnTo>
                    <a:pt x="156" y="501"/>
                  </a:lnTo>
                  <a:lnTo>
                    <a:pt x="169" y="471"/>
                  </a:lnTo>
                  <a:lnTo>
                    <a:pt x="181" y="442"/>
                  </a:lnTo>
                  <a:lnTo>
                    <a:pt x="185" y="426"/>
                  </a:lnTo>
                  <a:lnTo>
                    <a:pt x="190" y="410"/>
                  </a:lnTo>
                  <a:lnTo>
                    <a:pt x="194" y="393"/>
                  </a:lnTo>
                  <a:lnTo>
                    <a:pt x="197" y="375"/>
                  </a:lnTo>
                  <a:lnTo>
                    <a:pt x="197" y="375"/>
                  </a:lnTo>
                  <a:lnTo>
                    <a:pt x="211" y="368"/>
                  </a:lnTo>
                  <a:lnTo>
                    <a:pt x="223" y="361"/>
                  </a:lnTo>
                  <a:lnTo>
                    <a:pt x="234" y="357"/>
                  </a:lnTo>
                  <a:lnTo>
                    <a:pt x="244" y="353"/>
                  </a:lnTo>
                  <a:lnTo>
                    <a:pt x="255" y="351"/>
                  </a:lnTo>
                  <a:lnTo>
                    <a:pt x="268" y="349"/>
                  </a:lnTo>
                  <a:lnTo>
                    <a:pt x="282" y="348"/>
                  </a:lnTo>
                  <a:lnTo>
                    <a:pt x="298" y="347"/>
                  </a:lnTo>
                  <a:lnTo>
                    <a:pt x="305" y="346"/>
                  </a:lnTo>
                  <a:lnTo>
                    <a:pt x="312" y="345"/>
                  </a:lnTo>
                  <a:lnTo>
                    <a:pt x="317" y="343"/>
                  </a:lnTo>
                  <a:lnTo>
                    <a:pt x="323" y="341"/>
                  </a:lnTo>
                  <a:lnTo>
                    <a:pt x="327" y="338"/>
                  </a:lnTo>
                  <a:lnTo>
                    <a:pt x="330" y="334"/>
                  </a:lnTo>
                  <a:lnTo>
                    <a:pt x="333" y="330"/>
                  </a:lnTo>
                  <a:lnTo>
                    <a:pt x="337" y="326"/>
                  </a:lnTo>
                  <a:lnTo>
                    <a:pt x="345" y="306"/>
                  </a:lnTo>
                  <a:lnTo>
                    <a:pt x="356" y="287"/>
                  </a:lnTo>
                  <a:lnTo>
                    <a:pt x="366" y="275"/>
                  </a:lnTo>
                  <a:lnTo>
                    <a:pt x="378" y="264"/>
                  </a:lnTo>
                  <a:lnTo>
                    <a:pt x="383" y="258"/>
                  </a:lnTo>
                  <a:lnTo>
                    <a:pt x="388" y="252"/>
                  </a:lnTo>
                  <a:lnTo>
                    <a:pt x="392" y="247"/>
                  </a:lnTo>
                  <a:lnTo>
                    <a:pt x="395" y="241"/>
                  </a:lnTo>
                  <a:lnTo>
                    <a:pt x="396" y="234"/>
                  </a:lnTo>
                  <a:lnTo>
                    <a:pt x="396" y="228"/>
                  </a:lnTo>
                  <a:lnTo>
                    <a:pt x="395" y="223"/>
                  </a:lnTo>
                  <a:lnTo>
                    <a:pt x="394" y="219"/>
                  </a:lnTo>
                  <a:lnTo>
                    <a:pt x="394" y="218"/>
                  </a:lnTo>
                  <a:lnTo>
                    <a:pt x="394" y="216"/>
                  </a:lnTo>
                  <a:lnTo>
                    <a:pt x="395" y="214"/>
                  </a:lnTo>
                  <a:lnTo>
                    <a:pt x="396" y="212"/>
                  </a:lnTo>
                  <a:lnTo>
                    <a:pt x="401" y="210"/>
                  </a:lnTo>
                  <a:lnTo>
                    <a:pt x="411" y="208"/>
                  </a:lnTo>
                  <a:lnTo>
                    <a:pt x="421" y="205"/>
                  </a:lnTo>
                  <a:lnTo>
                    <a:pt x="432" y="198"/>
                  </a:lnTo>
                  <a:lnTo>
                    <a:pt x="443" y="191"/>
                  </a:lnTo>
                  <a:lnTo>
                    <a:pt x="455" y="182"/>
                  </a:lnTo>
                  <a:lnTo>
                    <a:pt x="467" y="174"/>
                  </a:lnTo>
                  <a:lnTo>
                    <a:pt x="478" y="169"/>
                  </a:lnTo>
                  <a:lnTo>
                    <a:pt x="483" y="167"/>
                  </a:lnTo>
                  <a:lnTo>
                    <a:pt x="489" y="166"/>
                  </a:lnTo>
                  <a:lnTo>
                    <a:pt x="493" y="166"/>
                  </a:lnTo>
                  <a:lnTo>
                    <a:pt x="497" y="167"/>
                  </a:lnTo>
                  <a:lnTo>
                    <a:pt x="507" y="174"/>
                  </a:lnTo>
                  <a:lnTo>
                    <a:pt x="521" y="186"/>
                  </a:lnTo>
                  <a:lnTo>
                    <a:pt x="529" y="192"/>
                  </a:lnTo>
                  <a:lnTo>
                    <a:pt x="535" y="196"/>
                  </a:lnTo>
                  <a:lnTo>
                    <a:pt x="541" y="198"/>
                  </a:lnTo>
                  <a:lnTo>
                    <a:pt x="545" y="198"/>
                  </a:lnTo>
                  <a:lnTo>
                    <a:pt x="547" y="196"/>
                  </a:lnTo>
                  <a:lnTo>
                    <a:pt x="548" y="192"/>
                  </a:lnTo>
                  <a:lnTo>
                    <a:pt x="549" y="186"/>
                  </a:lnTo>
                  <a:lnTo>
                    <a:pt x="549" y="180"/>
                  </a:lnTo>
                  <a:lnTo>
                    <a:pt x="550" y="173"/>
                  </a:lnTo>
                  <a:lnTo>
                    <a:pt x="552" y="168"/>
                  </a:lnTo>
                  <a:lnTo>
                    <a:pt x="555" y="166"/>
                  </a:lnTo>
                  <a:lnTo>
                    <a:pt x="557" y="163"/>
                  </a:lnTo>
                  <a:lnTo>
                    <a:pt x="559" y="162"/>
                  </a:lnTo>
                  <a:lnTo>
                    <a:pt x="563" y="159"/>
                  </a:lnTo>
                  <a:lnTo>
                    <a:pt x="582" y="157"/>
                  </a:lnTo>
                  <a:lnTo>
                    <a:pt x="602" y="157"/>
                  </a:lnTo>
                  <a:lnTo>
                    <a:pt x="608" y="156"/>
                  </a:lnTo>
                  <a:lnTo>
                    <a:pt x="612" y="155"/>
                  </a:lnTo>
                  <a:lnTo>
                    <a:pt x="615" y="154"/>
                  </a:lnTo>
                  <a:lnTo>
                    <a:pt x="619" y="152"/>
                  </a:lnTo>
                  <a:lnTo>
                    <a:pt x="622" y="149"/>
                  </a:lnTo>
                  <a:lnTo>
                    <a:pt x="624" y="144"/>
                  </a:lnTo>
                  <a:lnTo>
                    <a:pt x="626" y="140"/>
                  </a:lnTo>
                  <a:lnTo>
                    <a:pt x="627" y="135"/>
                  </a:lnTo>
                  <a:lnTo>
                    <a:pt x="625" y="114"/>
                  </a:lnTo>
                  <a:lnTo>
                    <a:pt x="622" y="91"/>
                  </a:lnTo>
                  <a:lnTo>
                    <a:pt x="620" y="81"/>
                  </a:lnTo>
                  <a:lnTo>
                    <a:pt x="622" y="70"/>
                  </a:lnTo>
                  <a:lnTo>
                    <a:pt x="623" y="65"/>
                  </a:lnTo>
                  <a:lnTo>
                    <a:pt x="624" y="60"/>
                  </a:lnTo>
                  <a:lnTo>
                    <a:pt x="626" y="57"/>
                  </a:lnTo>
                  <a:lnTo>
                    <a:pt x="629" y="52"/>
                  </a:lnTo>
                  <a:lnTo>
                    <a:pt x="671" y="37"/>
                  </a:lnTo>
                  <a:lnTo>
                    <a:pt x="671" y="37"/>
                  </a:lnTo>
                  <a:close/>
                </a:path>
              </a:pathLst>
            </a:custGeom>
            <a:solidFill>
              <a:srgbClr val="C9C8C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800" name="Google Shape;800;p37"/>
            <p:cNvSpPr/>
            <p:nvPr/>
          </p:nvSpPr>
          <p:spPr>
            <a:xfrm>
              <a:off x="5403850" y="5280025"/>
              <a:ext cx="527050" cy="542925"/>
            </a:xfrm>
            <a:custGeom>
              <a:rect b="b" l="l" r="r" t="t"/>
              <a:pathLst>
                <a:path extrusionOk="0" h="1368" w="1329">
                  <a:moveTo>
                    <a:pt x="671" y="37"/>
                  </a:moveTo>
                  <a:lnTo>
                    <a:pt x="685" y="35"/>
                  </a:lnTo>
                  <a:lnTo>
                    <a:pt x="697" y="32"/>
                  </a:lnTo>
                  <a:lnTo>
                    <a:pt x="702" y="32"/>
                  </a:lnTo>
                  <a:lnTo>
                    <a:pt x="708" y="33"/>
                  </a:lnTo>
                  <a:lnTo>
                    <a:pt x="714" y="35"/>
                  </a:lnTo>
                  <a:lnTo>
                    <a:pt x="720" y="39"/>
                  </a:lnTo>
                  <a:lnTo>
                    <a:pt x="724" y="42"/>
                  </a:lnTo>
                  <a:lnTo>
                    <a:pt x="727" y="42"/>
                  </a:lnTo>
                  <a:lnTo>
                    <a:pt x="732" y="39"/>
                  </a:lnTo>
                  <a:lnTo>
                    <a:pt x="736" y="36"/>
                  </a:lnTo>
                  <a:lnTo>
                    <a:pt x="745" y="27"/>
                  </a:lnTo>
                  <a:lnTo>
                    <a:pt x="753" y="16"/>
                  </a:lnTo>
                  <a:lnTo>
                    <a:pt x="758" y="10"/>
                  </a:lnTo>
                  <a:lnTo>
                    <a:pt x="762" y="6"/>
                  </a:lnTo>
                  <a:lnTo>
                    <a:pt x="766" y="2"/>
                  </a:lnTo>
                  <a:lnTo>
                    <a:pt x="772" y="0"/>
                  </a:lnTo>
                  <a:lnTo>
                    <a:pt x="776" y="0"/>
                  </a:lnTo>
                  <a:lnTo>
                    <a:pt x="779" y="1"/>
                  </a:lnTo>
                  <a:lnTo>
                    <a:pt x="783" y="4"/>
                  </a:lnTo>
                  <a:lnTo>
                    <a:pt x="788" y="10"/>
                  </a:lnTo>
                  <a:lnTo>
                    <a:pt x="793" y="20"/>
                  </a:lnTo>
                  <a:lnTo>
                    <a:pt x="801" y="29"/>
                  </a:lnTo>
                  <a:lnTo>
                    <a:pt x="810" y="37"/>
                  </a:lnTo>
                  <a:lnTo>
                    <a:pt x="820" y="45"/>
                  </a:lnTo>
                  <a:lnTo>
                    <a:pt x="831" y="52"/>
                  </a:lnTo>
                  <a:lnTo>
                    <a:pt x="842" y="58"/>
                  </a:lnTo>
                  <a:lnTo>
                    <a:pt x="854" y="63"/>
                  </a:lnTo>
                  <a:lnTo>
                    <a:pt x="863" y="68"/>
                  </a:lnTo>
                  <a:lnTo>
                    <a:pt x="873" y="71"/>
                  </a:lnTo>
                  <a:lnTo>
                    <a:pt x="881" y="75"/>
                  </a:lnTo>
                  <a:lnTo>
                    <a:pt x="888" y="81"/>
                  </a:lnTo>
                  <a:lnTo>
                    <a:pt x="894" y="87"/>
                  </a:lnTo>
                  <a:lnTo>
                    <a:pt x="899" y="92"/>
                  </a:lnTo>
                  <a:lnTo>
                    <a:pt x="903" y="100"/>
                  </a:lnTo>
                  <a:lnTo>
                    <a:pt x="908" y="106"/>
                  </a:lnTo>
                  <a:lnTo>
                    <a:pt x="911" y="114"/>
                  </a:lnTo>
                  <a:lnTo>
                    <a:pt x="918" y="129"/>
                  </a:lnTo>
                  <a:lnTo>
                    <a:pt x="927" y="143"/>
                  </a:lnTo>
                  <a:lnTo>
                    <a:pt x="932" y="150"/>
                  </a:lnTo>
                  <a:lnTo>
                    <a:pt x="938" y="156"/>
                  </a:lnTo>
                  <a:lnTo>
                    <a:pt x="944" y="163"/>
                  </a:lnTo>
                  <a:lnTo>
                    <a:pt x="952" y="168"/>
                  </a:lnTo>
                  <a:lnTo>
                    <a:pt x="967" y="176"/>
                  </a:lnTo>
                  <a:lnTo>
                    <a:pt x="979" y="181"/>
                  </a:lnTo>
                  <a:lnTo>
                    <a:pt x="985" y="183"/>
                  </a:lnTo>
                  <a:lnTo>
                    <a:pt x="991" y="187"/>
                  </a:lnTo>
                  <a:lnTo>
                    <a:pt x="996" y="193"/>
                  </a:lnTo>
                  <a:lnTo>
                    <a:pt x="1003" y="200"/>
                  </a:lnTo>
                  <a:lnTo>
                    <a:pt x="1018" y="225"/>
                  </a:lnTo>
                  <a:lnTo>
                    <a:pt x="1042" y="265"/>
                  </a:lnTo>
                  <a:lnTo>
                    <a:pt x="1067" y="304"/>
                  </a:lnTo>
                  <a:lnTo>
                    <a:pt x="1079" y="321"/>
                  </a:lnTo>
                  <a:lnTo>
                    <a:pt x="1088" y="324"/>
                  </a:lnTo>
                  <a:lnTo>
                    <a:pt x="1098" y="325"/>
                  </a:lnTo>
                  <a:lnTo>
                    <a:pt x="1107" y="326"/>
                  </a:lnTo>
                  <a:lnTo>
                    <a:pt x="1117" y="326"/>
                  </a:lnTo>
                  <a:lnTo>
                    <a:pt x="1127" y="327"/>
                  </a:lnTo>
                  <a:lnTo>
                    <a:pt x="1136" y="328"/>
                  </a:lnTo>
                  <a:lnTo>
                    <a:pt x="1146" y="329"/>
                  </a:lnTo>
                  <a:lnTo>
                    <a:pt x="1156" y="332"/>
                  </a:lnTo>
                  <a:lnTo>
                    <a:pt x="1162" y="336"/>
                  </a:lnTo>
                  <a:lnTo>
                    <a:pt x="1169" y="342"/>
                  </a:lnTo>
                  <a:lnTo>
                    <a:pt x="1174" y="349"/>
                  </a:lnTo>
                  <a:lnTo>
                    <a:pt x="1181" y="358"/>
                  </a:lnTo>
                  <a:lnTo>
                    <a:pt x="1190" y="376"/>
                  </a:lnTo>
                  <a:lnTo>
                    <a:pt x="1198" y="392"/>
                  </a:lnTo>
                  <a:lnTo>
                    <a:pt x="1198" y="392"/>
                  </a:lnTo>
                  <a:lnTo>
                    <a:pt x="1172" y="387"/>
                  </a:lnTo>
                  <a:lnTo>
                    <a:pt x="1146" y="384"/>
                  </a:lnTo>
                  <a:lnTo>
                    <a:pt x="1120" y="382"/>
                  </a:lnTo>
                  <a:lnTo>
                    <a:pt x="1096" y="382"/>
                  </a:lnTo>
                  <a:lnTo>
                    <a:pt x="1084" y="382"/>
                  </a:lnTo>
                  <a:lnTo>
                    <a:pt x="1072" y="383"/>
                  </a:lnTo>
                  <a:lnTo>
                    <a:pt x="1062" y="385"/>
                  </a:lnTo>
                  <a:lnTo>
                    <a:pt x="1053" y="388"/>
                  </a:lnTo>
                  <a:lnTo>
                    <a:pt x="1046" y="392"/>
                  </a:lnTo>
                  <a:lnTo>
                    <a:pt x="1038" y="395"/>
                  </a:lnTo>
                  <a:lnTo>
                    <a:pt x="1033" y="399"/>
                  </a:lnTo>
                  <a:lnTo>
                    <a:pt x="1027" y="403"/>
                  </a:lnTo>
                  <a:lnTo>
                    <a:pt x="1017" y="412"/>
                  </a:lnTo>
                  <a:lnTo>
                    <a:pt x="1005" y="421"/>
                  </a:lnTo>
                  <a:lnTo>
                    <a:pt x="999" y="425"/>
                  </a:lnTo>
                  <a:lnTo>
                    <a:pt x="992" y="428"/>
                  </a:lnTo>
                  <a:lnTo>
                    <a:pt x="984" y="432"/>
                  </a:lnTo>
                  <a:lnTo>
                    <a:pt x="976" y="435"/>
                  </a:lnTo>
                  <a:lnTo>
                    <a:pt x="990" y="434"/>
                  </a:lnTo>
                  <a:lnTo>
                    <a:pt x="1005" y="433"/>
                  </a:lnTo>
                  <a:lnTo>
                    <a:pt x="1020" y="430"/>
                  </a:lnTo>
                  <a:lnTo>
                    <a:pt x="1034" y="427"/>
                  </a:lnTo>
                  <a:lnTo>
                    <a:pt x="1064" y="421"/>
                  </a:lnTo>
                  <a:lnTo>
                    <a:pt x="1093" y="414"/>
                  </a:lnTo>
                  <a:lnTo>
                    <a:pt x="1108" y="411"/>
                  </a:lnTo>
                  <a:lnTo>
                    <a:pt x="1123" y="409"/>
                  </a:lnTo>
                  <a:lnTo>
                    <a:pt x="1140" y="407"/>
                  </a:lnTo>
                  <a:lnTo>
                    <a:pt x="1155" y="406"/>
                  </a:lnTo>
                  <a:lnTo>
                    <a:pt x="1170" y="406"/>
                  </a:lnTo>
                  <a:lnTo>
                    <a:pt x="1185" y="407"/>
                  </a:lnTo>
                  <a:lnTo>
                    <a:pt x="1201" y="409"/>
                  </a:lnTo>
                  <a:lnTo>
                    <a:pt x="1216" y="413"/>
                  </a:lnTo>
                  <a:lnTo>
                    <a:pt x="1234" y="420"/>
                  </a:lnTo>
                  <a:lnTo>
                    <a:pt x="1249" y="427"/>
                  </a:lnTo>
                  <a:lnTo>
                    <a:pt x="1263" y="436"/>
                  </a:lnTo>
                  <a:lnTo>
                    <a:pt x="1275" y="447"/>
                  </a:lnTo>
                  <a:lnTo>
                    <a:pt x="1285" y="457"/>
                  </a:lnTo>
                  <a:lnTo>
                    <a:pt x="1295" y="470"/>
                  </a:lnTo>
                  <a:lnTo>
                    <a:pt x="1303" y="483"/>
                  </a:lnTo>
                  <a:lnTo>
                    <a:pt x="1310" y="497"/>
                  </a:lnTo>
                  <a:lnTo>
                    <a:pt x="1316" y="513"/>
                  </a:lnTo>
                  <a:lnTo>
                    <a:pt x="1320" y="529"/>
                  </a:lnTo>
                  <a:lnTo>
                    <a:pt x="1323" y="545"/>
                  </a:lnTo>
                  <a:lnTo>
                    <a:pt x="1325" y="561"/>
                  </a:lnTo>
                  <a:lnTo>
                    <a:pt x="1326" y="578"/>
                  </a:lnTo>
                  <a:lnTo>
                    <a:pt x="1326" y="596"/>
                  </a:lnTo>
                  <a:lnTo>
                    <a:pt x="1326" y="613"/>
                  </a:lnTo>
                  <a:lnTo>
                    <a:pt x="1324" y="631"/>
                  </a:lnTo>
                  <a:lnTo>
                    <a:pt x="1321" y="654"/>
                  </a:lnTo>
                  <a:lnTo>
                    <a:pt x="1318" y="676"/>
                  </a:lnTo>
                  <a:lnTo>
                    <a:pt x="1318" y="686"/>
                  </a:lnTo>
                  <a:lnTo>
                    <a:pt x="1318" y="697"/>
                  </a:lnTo>
                  <a:lnTo>
                    <a:pt x="1320" y="708"/>
                  </a:lnTo>
                  <a:lnTo>
                    <a:pt x="1324" y="720"/>
                  </a:lnTo>
                  <a:lnTo>
                    <a:pt x="1326" y="727"/>
                  </a:lnTo>
                  <a:lnTo>
                    <a:pt x="1329" y="735"/>
                  </a:lnTo>
                  <a:lnTo>
                    <a:pt x="1329" y="743"/>
                  </a:lnTo>
                  <a:lnTo>
                    <a:pt x="1327" y="750"/>
                  </a:lnTo>
                  <a:lnTo>
                    <a:pt x="1326" y="758"/>
                  </a:lnTo>
                  <a:lnTo>
                    <a:pt x="1324" y="765"/>
                  </a:lnTo>
                  <a:lnTo>
                    <a:pt x="1321" y="772"/>
                  </a:lnTo>
                  <a:lnTo>
                    <a:pt x="1318" y="779"/>
                  </a:lnTo>
                  <a:lnTo>
                    <a:pt x="1310" y="794"/>
                  </a:lnTo>
                  <a:lnTo>
                    <a:pt x="1303" y="810"/>
                  </a:lnTo>
                  <a:lnTo>
                    <a:pt x="1296" y="824"/>
                  </a:lnTo>
                  <a:lnTo>
                    <a:pt x="1293" y="839"/>
                  </a:lnTo>
                  <a:lnTo>
                    <a:pt x="1297" y="878"/>
                  </a:lnTo>
                  <a:lnTo>
                    <a:pt x="1303" y="909"/>
                  </a:lnTo>
                  <a:lnTo>
                    <a:pt x="1303" y="915"/>
                  </a:lnTo>
                  <a:lnTo>
                    <a:pt x="1303" y="923"/>
                  </a:lnTo>
                  <a:lnTo>
                    <a:pt x="1302" y="930"/>
                  </a:lnTo>
                  <a:lnTo>
                    <a:pt x="1300" y="938"/>
                  </a:lnTo>
                  <a:lnTo>
                    <a:pt x="1298" y="947"/>
                  </a:lnTo>
                  <a:lnTo>
                    <a:pt x="1294" y="955"/>
                  </a:lnTo>
                  <a:lnTo>
                    <a:pt x="1290" y="964"/>
                  </a:lnTo>
                  <a:lnTo>
                    <a:pt x="1284" y="974"/>
                  </a:lnTo>
                  <a:lnTo>
                    <a:pt x="1279" y="983"/>
                  </a:lnTo>
                  <a:lnTo>
                    <a:pt x="1276" y="995"/>
                  </a:lnTo>
                  <a:lnTo>
                    <a:pt x="1272" y="1008"/>
                  </a:lnTo>
                  <a:lnTo>
                    <a:pt x="1271" y="1022"/>
                  </a:lnTo>
                  <a:lnTo>
                    <a:pt x="1269" y="1036"/>
                  </a:lnTo>
                  <a:lnTo>
                    <a:pt x="1268" y="1050"/>
                  </a:lnTo>
                  <a:lnTo>
                    <a:pt x="1265" y="1063"/>
                  </a:lnTo>
                  <a:lnTo>
                    <a:pt x="1263" y="1076"/>
                  </a:lnTo>
                  <a:lnTo>
                    <a:pt x="1263" y="1076"/>
                  </a:lnTo>
                  <a:lnTo>
                    <a:pt x="1254" y="1073"/>
                  </a:lnTo>
                  <a:lnTo>
                    <a:pt x="1246" y="1069"/>
                  </a:lnTo>
                  <a:lnTo>
                    <a:pt x="1239" y="1063"/>
                  </a:lnTo>
                  <a:lnTo>
                    <a:pt x="1232" y="1057"/>
                  </a:lnTo>
                  <a:lnTo>
                    <a:pt x="1220" y="1043"/>
                  </a:lnTo>
                  <a:lnTo>
                    <a:pt x="1209" y="1027"/>
                  </a:lnTo>
                  <a:lnTo>
                    <a:pt x="1198" y="1010"/>
                  </a:lnTo>
                  <a:lnTo>
                    <a:pt x="1188" y="994"/>
                  </a:lnTo>
                  <a:lnTo>
                    <a:pt x="1182" y="987"/>
                  </a:lnTo>
                  <a:lnTo>
                    <a:pt x="1176" y="979"/>
                  </a:lnTo>
                  <a:lnTo>
                    <a:pt x="1171" y="973"/>
                  </a:lnTo>
                  <a:lnTo>
                    <a:pt x="1164" y="967"/>
                  </a:lnTo>
                  <a:lnTo>
                    <a:pt x="1159" y="963"/>
                  </a:lnTo>
                  <a:lnTo>
                    <a:pt x="1154" y="961"/>
                  </a:lnTo>
                  <a:lnTo>
                    <a:pt x="1147" y="959"/>
                  </a:lnTo>
                  <a:lnTo>
                    <a:pt x="1141" y="957"/>
                  </a:lnTo>
                  <a:lnTo>
                    <a:pt x="1129" y="955"/>
                  </a:lnTo>
                  <a:lnTo>
                    <a:pt x="1116" y="952"/>
                  </a:lnTo>
                  <a:lnTo>
                    <a:pt x="1101" y="941"/>
                  </a:lnTo>
                  <a:lnTo>
                    <a:pt x="1087" y="932"/>
                  </a:lnTo>
                  <a:lnTo>
                    <a:pt x="1071" y="921"/>
                  </a:lnTo>
                  <a:lnTo>
                    <a:pt x="1055" y="913"/>
                  </a:lnTo>
                  <a:lnTo>
                    <a:pt x="1048" y="911"/>
                  </a:lnTo>
                  <a:lnTo>
                    <a:pt x="1040" y="909"/>
                  </a:lnTo>
                  <a:lnTo>
                    <a:pt x="1032" y="908"/>
                  </a:lnTo>
                  <a:lnTo>
                    <a:pt x="1024" y="909"/>
                  </a:lnTo>
                  <a:lnTo>
                    <a:pt x="1017" y="910"/>
                  </a:lnTo>
                  <a:lnTo>
                    <a:pt x="1008" y="913"/>
                  </a:lnTo>
                  <a:lnTo>
                    <a:pt x="1000" y="919"/>
                  </a:lnTo>
                  <a:lnTo>
                    <a:pt x="992" y="925"/>
                  </a:lnTo>
                  <a:lnTo>
                    <a:pt x="978" y="937"/>
                  </a:lnTo>
                  <a:lnTo>
                    <a:pt x="965" y="948"/>
                  </a:lnTo>
                  <a:lnTo>
                    <a:pt x="953" y="956"/>
                  </a:lnTo>
                  <a:lnTo>
                    <a:pt x="940" y="964"/>
                  </a:lnTo>
                  <a:lnTo>
                    <a:pt x="926" y="970"/>
                  </a:lnTo>
                  <a:lnTo>
                    <a:pt x="912" y="975"/>
                  </a:lnTo>
                  <a:lnTo>
                    <a:pt x="896" y="979"/>
                  </a:lnTo>
                  <a:lnTo>
                    <a:pt x="877" y="981"/>
                  </a:lnTo>
                  <a:lnTo>
                    <a:pt x="876" y="983"/>
                  </a:lnTo>
                  <a:lnTo>
                    <a:pt x="875" y="984"/>
                  </a:lnTo>
                  <a:lnTo>
                    <a:pt x="874" y="994"/>
                  </a:lnTo>
                  <a:lnTo>
                    <a:pt x="875" y="1005"/>
                  </a:lnTo>
                  <a:lnTo>
                    <a:pt x="877" y="1018"/>
                  </a:lnTo>
                  <a:lnTo>
                    <a:pt x="881" y="1030"/>
                  </a:lnTo>
                  <a:lnTo>
                    <a:pt x="884" y="1043"/>
                  </a:lnTo>
                  <a:lnTo>
                    <a:pt x="888" y="1054"/>
                  </a:lnTo>
                  <a:lnTo>
                    <a:pt x="894" y="1063"/>
                  </a:lnTo>
                  <a:lnTo>
                    <a:pt x="900" y="1071"/>
                  </a:lnTo>
                  <a:lnTo>
                    <a:pt x="902" y="1074"/>
                  </a:lnTo>
                  <a:lnTo>
                    <a:pt x="903" y="1077"/>
                  </a:lnTo>
                  <a:lnTo>
                    <a:pt x="903" y="1082"/>
                  </a:lnTo>
                  <a:lnTo>
                    <a:pt x="902" y="1087"/>
                  </a:lnTo>
                  <a:lnTo>
                    <a:pt x="899" y="1097"/>
                  </a:lnTo>
                  <a:lnTo>
                    <a:pt x="892" y="1109"/>
                  </a:lnTo>
                  <a:lnTo>
                    <a:pt x="887" y="1122"/>
                  </a:lnTo>
                  <a:lnTo>
                    <a:pt x="883" y="1136"/>
                  </a:lnTo>
                  <a:lnTo>
                    <a:pt x="882" y="1142"/>
                  </a:lnTo>
                  <a:lnTo>
                    <a:pt x="881" y="1149"/>
                  </a:lnTo>
                  <a:lnTo>
                    <a:pt x="882" y="1156"/>
                  </a:lnTo>
                  <a:lnTo>
                    <a:pt x="883" y="1163"/>
                  </a:lnTo>
                  <a:lnTo>
                    <a:pt x="885" y="1169"/>
                  </a:lnTo>
                  <a:lnTo>
                    <a:pt x="886" y="1175"/>
                  </a:lnTo>
                  <a:lnTo>
                    <a:pt x="886" y="1179"/>
                  </a:lnTo>
                  <a:lnTo>
                    <a:pt x="885" y="1184"/>
                  </a:lnTo>
                  <a:lnTo>
                    <a:pt x="883" y="1193"/>
                  </a:lnTo>
                  <a:lnTo>
                    <a:pt x="878" y="1200"/>
                  </a:lnTo>
                  <a:lnTo>
                    <a:pt x="873" y="1208"/>
                  </a:lnTo>
                  <a:lnTo>
                    <a:pt x="867" y="1216"/>
                  </a:lnTo>
                  <a:lnTo>
                    <a:pt x="861" y="1224"/>
                  </a:lnTo>
                  <a:lnTo>
                    <a:pt x="857" y="1234"/>
                  </a:lnTo>
                  <a:lnTo>
                    <a:pt x="855" y="1238"/>
                  </a:lnTo>
                  <a:lnTo>
                    <a:pt x="851" y="1242"/>
                  </a:lnTo>
                  <a:lnTo>
                    <a:pt x="848" y="1244"/>
                  </a:lnTo>
                  <a:lnTo>
                    <a:pt x="844" y="1246"/>
                  </a:lnTo>
                  <a:lnTo>
                    <a:pt x="834" y="1246"/>
                  </a:lnTo>
                  <a:lnTo>
                    <a:pt x="823" y="1245"/>
                  </a:lnTo>
                  <a:lnTo>
                    <a:pt x="812" y="1242"/>
                  </a:lnTo>
                  <a:lnTo>
                    <a:pt x="800" y="1239"/>
                  </a:lnTo>
                  <a:lnTo>
                    <a:pt x="793" y="1238"/>
                  </a:lnTo>
                  <a:lnTo>
                    <a:pt x="787" y="1238"/>
                  </a:lnTo>
                  <a:lnTo>
                    <a:pt x="781" y="1238"/>
                  </a:lnTo>
                  <a:lnTo>
                    <a:pt x="776" y="1239"/>
                  </a:lnTo>
                  <a:lnTo>
                    <a:pt x="769" y="1239"/>
                  </a:lnTo>
                  <a:lnTo>
                    <a:pt x="763" y="1238"/>
                  </a:lnTo>
                  <a:lnTo>
                    <a:pt x="758" y="1236"/>
                  </a:lnTo>
                  <a:lnTo>
                    <a:pt x="753" y="1233"/>
                  </a:lnTo>
                  <a:lnTo>
                    <a:pt x="744" y="1224"/>
                  </a:lnTo>
                  <a:lnTo>
                    <a:pt x="733" y="1219"/>
                  </a:lnTo>
                  <a:lnTo>
                    <a:pt x="722" y="1215"/>
                  </a:lnTo>
                  <a:lnTo>
                    <a:pt x="712" y="1212"/>
                  </a:lnTo>
                  <a:lnTo>
                    <a:pt x="704" y="1211"/>
                  </a:lnTo>
                  <a:lnTo>
                    <a:pt x="695" y="1210"/>
                  </a:lnTo>
                  <a:lnTo>
                    <a:pt x="686" y="1210"/>
                  </a:lnTo>
                  <a:lnTo>
                    <a:pt x="679" y="1211"/>
                  </a:lnTo>
                  <a:lnTo>
                    <a:pt x="672" y="1213"/>
                  </a:lnTo>
                  <a:lnTo>
                    <a:pt x="666" y="1216"/>
                  </a:lnTo>
                  <a:lnTo>
                    <a:pt x="659" y="1219"/>
                  </a:lnTo>
                  <a:lnTo>
                    <a:pt x="654" y="1223"/>
                  </a:lnTo>
                  <a:lnTo>
                    <a:pt x="649" y="1229"/>
                  </a:lnTo>
                  <a:lnTo>
                    <a:pt x="644" y="1234"/>
                  </a:lnTo>
                  <a:lnTo>
                    <a:pt x="640" y="1242"/>
                  </a:lnTo>
                  <a:lnTo>
                    <a:pt x="636" y="1249"/>
                  </a:lnTo>
                  <a:lnTo>
                    <a:pt x="631" y="1257"/>
                  </a:lnTo>
                  <a:lnTo>
                    <a:pt x="628" y="1266"/>
                  </a:lnTo>
                  <a:lnTo>
                    <a:pt x="622" y="1280"/>
                  </a:lnTo>
                  <a:lnTo>
                    <a:pt x="615" y="1292"/>
                  </a:lnTo>
                  <a:lnTo>
                    <a:pt x="609" y="1300"/>
                  </a:lnTo>
                  <a:lnTo>
                    <a:pt x="601" y="1306"/>
                  </a:lnTo>
                  <a:lnTo>
                    <a:pt x="583" y="1315"/>
                  </a:lnTo>
                  <a:lnTo>
                    <a:pt x="559" y="1325"/>
                  </a:lnTo>
                  <a:lnTo>
                    <a:pt x="557" y="1327"/>
                  </a:lnTo>
                  <a:lnTo>
                    <a:pt x="556" y="1331"/>
                  </a:lnTo>
                  <a:lnTo>
                    <a:pt x="554" y="1338"/>
                  </a:lnTo>
                  <a:lnTo>
                    <a:pt x="552" y="1344"/>
                  </a:lnTo>
                  <a:lnTo>
                    <a:pt x="550" y="1358"/>
                  </a:lnTo>
                  <a:lnTo>
                    <a:pt x="548" y="1368"/>
                  </a:lnTo>
                  <a:lnTo>
                    <a:pt x="548" y="1368"/>
                  </a:lnTo>
                  <a:lnTo>
                    <a:pt x="535" y="1367"/>
                  </a:lnTo>
                  <a:lnTo>
                    <a:pt x="522" y="1365"/>
                  </a:lnTo>
                  <a:lnTo>
                    <a:pt x="510" y="1361"/>
                  </a:lnTo>
                  <a:lnTo>
                    <a:pt x="498" y="1358"/>
                  </a:lnTo>
                  <a:lnTo>
                    <a:pt x="486" y="1355"/>
                  </a:lnTo>
                  <a:lnTo>
                    <a:pt x="474" y="1352"/>
                  </a:lnTo>
                  <a:lnTo>
                    <a:pt x="461" y="1350"/>
                  </a:lnTo>
                  <a:lnTo>
                    <a:pt x="448" y="1348"/>
                  </a:lnTo>
                  <a:lnTo>
                    <a:pt x="436" y="1350"/>
                  </a:lnTo>
                  <a:lnTo>
                    <a:pt x="425" y="1351"/>
                  </a:lnTo>
                  <a:lnTo>
                    <a:pt x="414" y="1352"/>
                  </a:lnTo>
                  <a:lnTo>
                    <a:pt x="404" y="1352"/>
                  </a:lnTo>
                  <a:lnTo>
                    <a:pt x="400" y="1351"/>
                  </a:lnTo>
                  <a:lnTo>
                    <a:pt x="398" y="1350"/>
                  </a:lnTo>
                  <a:lnTo>
                    <a:pt x="396" y="1347"/>
                  </a:lnTo>
                  <a:lnTo>
                    <a:pt x="395" y="1345"/>
                  </a:lnTo>
                  <a:lnTo>
                    <a:pt x="392" y="1340"/>
                  </a:lnTo>
                  <a:lnTo>
                    <a:pt x="389" y="1333"/>
                  </a:lnTo>
                  <a:lnTo>
                    <a:pt x="387" y="1319"/>
                  </a:lnTo>
                  <a:lnTo>
                    <a:pt x="386" y="1308"/>
                  </a:lnTo>
                  <a:lnTo>
                    <a:pt x="385" y="1299"/>
                  </a:lnTo>
                  <a:lnTo>
                    <a:pt x="384" y="1289"/>
                  </a:lnTo>
                  <a:lnTo>
                    <a:pt x="382" y="1279"/>
                  </a:lnTo>
                  <a:lnTo>
                    <a:pt x="380" y="1271"/>
                  </a:lnTo>
                  <a:lnTo>
                    <a:pt x="373" y="1252"/>
                  </a:lnTo>
                  <a:lnTo>
                    <a:pt x="367" y="1235"/>
                  </a:lnTo>
                  <a:lnTo>
                    <a:pt x="348" y="1202"/>
                  </a:lnTo>
                  <a:lnTo>
                    <a:pt x="330" y="1168"/>
                  </a:lnTo>
                  <a:lnTo>
                    <a:pt x="325" y="1159"/>
                  </a:lnTo>
                  <a:lnTo>
                    <a:pt x="321" y="1151"/>
                  </a:lnTo>
                  <a:lnTo>
                    <a:pt x="319" y="1143"/>
                  </a:lnTo>
                  <a:lnTo>
                    <a:pt x="317" y="1135"/>
                  </a:lnTo>
                  <a:lnTo>
                    <a:pt x="317" y="1128"/>
                  </a:lnTo>
                  <a:lnTo>
                    <a:pt x="317" y="1121"/>
                  </a:lnTo>
                  <a:lnTo>
                    <a:pt x="318" y="1114"/>
                  </a:lnTo>
                  <a:lnTo>
                    <a:pt x="319" y="1108"/>
                  </a:lnTo>
                  <a:lnTo>
                    <a:pt x="325" y="1094"/>
                  </a:lnTo>
                  <a:lnTo>
                    <a:pt x="331" y="1081"/>
                  </a:lnTo>
                  <a:lnTo>
                    <a:pt x="340" y="1065"/>
                  </a:lnTo>
                  <a:lnTo>
                    <a:pt x="350" y="1050"/>
                  </a:lnTo>
                  <a:lnTo>
                    <a:pt x="352" y="1045"/>
                  </a:lnTo>
                  <a:lnTo>
                    <a:pt x="354" y="1041"/>
                  </a:lnTo>
                  <a:lnTo>
                    <a:pt x="355" y="1036"/>
                  </a:lnTo>
                  <a:lnTo>
                    <a:pt x="355" y="1033"/>
                  </a:lnTo>
                  <a:lnTo>
                    <a:pt x="354" y="1027"/>
                  </a:lnTo>
                  <a:lnTo>
                    <a:pt x="352" y="1021"/>
                  </a:lnTo>
                  <a:lnTo>
                    <a:pt x="342" y="1009"/>
                  </a:lnTo>
                  <a:lnTo>
                    <a:pt x="332" y="994"/>
                  </a:lnTo>
                  <a:lnTo>
                    <a:pt x="327" y="975"/>
                  </a:lnTo>
                  <a:lnTo>
                    <a:pt x="321" y="945"/>
                  </a:lnTo>
                  <a:lnTo>
                    <a:pt x="316" y="918"/>
                  </a:lnTo>
                  <a:lnTo>
                    <a:pt x="313" y="905"/>
                  </a:lnTo>
                  <a:lnTo>
                    <a:pt x="313" y="903"/>
                  </a:lnTo>
                  <a:lnTo>
                    <a:pt x="307" y="903"/>
                  </a:lnTo>
                  <a:lnTo>
                    <a:pt x="301" y="903"/>
                  </a:lnTo>
                  <a:lnTo>
                    <a:pt x="293" y="906"/>
                  </a:lnTo>
                  <a:lnTo>
                    <a:pt x="286" y="909"/>
                  </a:lnTo>
                  <a:lnTo>
                    <a:pt x="271" y="915"/>
                  </a:lnTo>
                  <a:lnTo>
                    <a:pt x="259" y="923"/>
                  </a:lnTo>
                  <a:lnTo>
                    <a:pt x="253" y="927"/>
                  </a:lnTo>
                  <a:lnTo>
                    <a:pt x="250" y="932"/>
                  </a:lnTo>
                  <a:lnTo>
                    <a:pt x="248" y="936"/>
                  </a:lnTo>
                  <a:lnTo>
                    <a:pt x="248" y="939"/>
                  </a:lnTo>
                  <a:lnTo>
                    <a:pt x="248" y="943"/>
                  </a:lnTo>
                  <a:lnTo>
                    <a:pt x="248" y="949"/>
                  </a:lnTo>
                  <a:lnTo>
                    <a:pt x="247" y="954"/>
                  </a:lnTo>
                  <a:lnTo>
                    <a:pt x="245" y="961"/>
                  </a:lnTo>
                  <a:lnTo>
                    <a:pt x="242" y="966"/>
                  </a:lnTo>
                  <a:lnTo>
                    <a:pt x="238" y="968"/>
                  </a:lnTo>
                  <a:lnTo>
                    <a:pt x="233" y="970"/>
                  </a:lnTo>
                  <a:lnTo>
                    <a:pt x="228" y="970"/>
                  </a:lnTo>
                  <a:lnTo>
                    <a:pt x="220" y="969"/>
                  </a:lnTo>
                  <a:lnTo>
                    <a:pt x="214" y="968"/>
                  </a:lnTo>
                  <a:lnTo>
                    <a:pt x="206" y="965"/>
                  </a:lnTo>
                  <a:lnTo>
                    <a:pt x="198" y="962"/>
                  </a:lnTo>
                  <a:lnTo>
                    <a:pt x="168" y="947"/>
                  </a:lnTo>
                  <a:lnTo>
                    <a:pt x="146" y="936"/>
                  </a:lnTo>
                  <a:lnTo>
                    <a:pt x="136" y="934"/>
                  </a:lnTo>
                  <a:lnTo>
                    <a:pt x="125" y="934"/>
                  </a:lnTo>
                  <a:lnTo>
                    <a:pt x="113" y="934"/>
                  </a:lnTo>
                  <a:lnTo>
                    <a:pt x="102" y="936"/>
                  </a:lnTo>
                  <a:lnTo>
                    <a:pt x="90" y="937"/>
                  </a:lnTo>
                  <a:lnTo>
                    <a:pt x="80" y="938"/>
                  </a:lnTo>
                  <a:lnTo>
                    <a:pt x="68" y="938"/>
                  </a:lnTo>
                  <a:lnTo>
                    <a:pt x="57" y="937"/>
                  </a:lnTo>
                  <a:lnTo>
                    <a:pt x="54" y="936"/>
                  </a:lnTo>
                  <a:lnTo>
                    <a:pt x="49" y="933"/>
                  </a:lnTo>
                  <a:lnTo>
                    <a:pt x="46" y="929"/>
                  </a:lnTo>
                  <a:lnTo>
                    <a:pt x="42" y="925"/>
                  </a:lnTo>
                  <a:lnTo>
                    <a:pt x="34" y="915"/>
                  </a:lnTo>
                  <a:lnTo>
                    <a:pt x="27" y="903"/>
                  </a:lnTo>
                  <a:lnTo>
                    <a:pt x="13" y="879"/>
                  </a:lnTo>
                  <a:lnTo>
                    <a:pt x="0" y="860"/>
                  </a:lnTo>
                  <a:lnTo>
                    <a:pt x="0" y="860"/>
                  </a:lnTo>
                  <a:lnTo>
                    <a:pt x="10" y="830"/>
                  </a:lnTo>
                  <a:lnTo>
                    <a:pt x="18" y="800"/>
                  </a:lnTo>
                  <a:lnTo>
                    <a:pt x="27" y="770"/>
                  </a:lnTo>
                  <a:lnTo>
                    <a:pt x="34" y="739"/>
                  </a:lnTo>
                  <a:lnTo>
                    <a:pt x="39" y="722"/>
                  </a:lnTo>
                  <a:lnTo>
                    <a:pt x="45" y="707"/>
                  </a:lnTo>
                  <a:lnTo>
                    <a:pt x="53" y="692"/>
                  </a:lnTo>
                  <a:lnTo>
                    <a:pt x="61" y="677"/>
                  </a:lnTo>
                  <a:lnTo>
                    <a:pt x="80" y="648"/>
                  </a:lnTo>
                  <a:lnTo>
                    <a:pt x="96" y="618"/>
                  </a:lnTo>
                  <a:lnTo>
                    <a:pt x="112" y="587"/>
                  </a:lnTo>
                  <a:lnTo>
                    <a:pt x="127" y="558"/>
                  </a:lnTo>
                  <a:lnTo>
                    <a:pt x="142" y="529"/>
                  </a:lnTo>
                  <a:lnTo>
                    <a:pt x="156" y="501"/>
                  </a:lnTo>
                  <a:lnTo>
                    <a:pt x="169" y="471"/>
                  </a:lnTo>
                  <a:lnTo>
                    <a:pt x="181" y="442"/>
                  </a:lnTo>
                  <a:lnTo>
                    <a:pt x="185" y="426"/>
                  </a:lnTo>
                  <a:lnTo>
                    <a:pt x="190" y="410"/>
                  </a:lnTo>
                  <a:lnTo>
                    <a:pt x="194" y="393"/>
                  </a:lnTo>
                  <a:lnTo>
                    <a:pt x="197" y="375"/>
                  </a:lnTo>
                  <a:lnTo>
                    <a:pt x="197" y="375"/>
                  </a:lnTo>
                  <a:lnTo>
                    <a:pt x="211" y="368"/>
                  </a:lnTo>
                  <a:lnTo>
                    <a:pt x="223" y="361"/>
                  </a:lnTo>
                  <a:lnTo>
                    <a:pt x="234" y="357"/>
                  </a:lnTo>
                  <a:lnTo>
                    <a:pt x="244" y="353"/>
                  </a:lnTo>
                  <a:lnTo>
                    <a:pt x="255" y="351"/>
                  </a:lnTo>
                  <a:lnTo>
                    <a:pt x="268" y="349"/>
                  </a:lnTo>
                  <a:lnTo>
                    <a:pt x="282" y="348"/>
                  </a:lnTo>
                  <a:lnTo>
                    <a:pt x="298" y="347"/>
                  </a:lnTo>
                  <a:lnTo>
                    <a:pt x="305" y="346"/>
                  </a:lnTo>
                  <a:lnTo>
                    <a:pt x="312" y="345"/>
                  </a:lnTo>
                  <a:lnTo>
                    <a:pt x="317" y="343"/>
                  </a:lnTo>
                  <a:lnTo>
                    <a:pt x="323" y="341"/>
                  </a:lnTo>
                  <a:lnTo>
                    <a:pt x="327" y="338"/>
                  </a:lnTo>
                  <a:lnTo>
                    <a:pt x="330" y="334"/>
                  </a:lnTo>
                  <a:lnTo>
                    <a:pt x="333" y="330"/>
                  </a:lnTo>
                  <a:lnTo>
                    <a:pt x="337" y="326"/>
                  </a:lnTo>
                  <a:lnTo>
                    <a:pt x="345" y="306"/>
                  </a:lnTo>
                  <a:lnTo>
                    <a:pt x="356" y="287"/>
                  </a:lnTo>
                  <a:lnTo>
                    <a:pt x="366" y="275"/>
                  </a:lnTo>
                  <a:lnTo>
                    <a:pt x="378" y="264"/>
                  </a:lnTo>
                  <a:lnTo>
                    <a:pt x="383" y="258"/>
                  </a:lnTo>
                  <a:lnTo>
                    <a:pt x="388" y="252"/>
                  </a:lnTo>
                  <a:lnTo>
                    <a:pt x="392" y="247"/>
                  </a:lnTo>
                  <a:lnTo>
                    <a:pt x="395" y="241"/>
                  </a:lnTo>
                  <a:lnTo>
                    <a:pt x="396" y="234"/>
                  </a:lnTo>
                  <a:lnTo>
                    <a:pt x="396" y="228"/>
                  </a:lnTo>
                  <a:lnTo>
                    <a:pt x="395" y="223"/>
                  </a:lnTo>
                  <a:lnTo>
                    <a:pt x="394" y="219"/>
                  </a:lnTo>
                  <a:lnTo>
                    <a:pt x="394" y="218"/>
                  </a:lnTo>
                  <a:lnTo>
                    <a:pt x="394" y="216"/>
                  </a:lnTo>
                  <a:lnTo>
                    <a:pt x="395" y="214"/>
                  </a:lnTo>
                  <a:lnTo>
                    <a:pt x="396" y="212"/>
                  </a:lnTo>
                  <a:lnTo>
                    <a:pt x="401" y="210"/>
                  </a:lnTo>
                  <a:lnTo>
                    <a:pt x="411" y="208"/>
                  </a:lnTo>
                  <a:lnTo>
                    <a:pt x="421" y="205"/>
                  </a:lnTo>
                  <a:lnTo>
                    <a:pt x="432" y="198"/>
                  </a:lnTo>
                  <a:lnTo>
                    <a:pt x="443" y="191"/>
                  </a:lnTo>
                  <a:lnTo>
                    <a:pt x="455" y="182"/>
                  </a:lnTo>
                  <a:lnTo>
                    <a:pt x="467" y="174"/>
                  </a:lnTo>
                  <a:lnTo>
                    <a:pt x="478" y="169"/>
                  </a:lnTo>
                  <a:lnTo>
                    <a:pt x="483" y="167"/>
                  </a:lnTo>
                  <a:lnTo>
                    <a:pt x="489" y="166"/>
                  </a:lnTo>
                  <a:lnTo>
                    <a:pt x="493" y="166"/>
                  </a:lnTo>
                  <a:lnTo>
                    <a:pt x="497" y="167"/>
                  </a:lnTo>
                  <a:lnTo>
                    <a:pt x="507" y="174"/>
                  </a:lnTo>
                  <a:lnTo>
                    <a:pt x="521" y="186"/>
                  </a:lnTo>
                  <a:lnTo>
                    <a:pt x="529" y="192"/>
                  </a:lnTo>
                  <a:lnTo>
                    <a:pt x="535" y="196"/>
                  </a:lnTo>
                  <a:lnTo>
                    <a:pt x="541" y="198"/>
                  </a:lnTo>
                  <a:lnTo>
                    <a:pt x="545" y="198"/>
                  </a:lnTo>
                  <a:lnTo>
                    <a:pt x="547" y="196"/>
                  </a:lnTo>
                  <a:lnTo>
                    <a:pt x="548" y="192"/>
                  </a:lnTo>
                  <a:lnTo>
                    <a:pt x="549" y="186"/>
                  </a:lnTo>
                  <a:lnTo>
                    <a:pt x="549" y="180"/>
                  </a:lnTo>
                  <a:lnTo>
                    <a:pt x="550" y="173"/>
                  </a:lnTo>
                  <a:lnTo>
                    <a:pt x="552" y="168"/>
                  </a:lnTo>
                  <a:lnTo>
                    <a:pt x="555" y="166"/>
                  </a:lnTo>
                  <a:lnTo>
                    <a:pt x="557" y="163"/>
                  </a:lnTo>
                  <a:lnTo>
                    <a:pt x="559" y="162"/>
                  </a:lnTo>
                  <a:lnTo>
                    <a:pt x="563" y="159"/>
                  </a:lnTo>
                  <a:lnTo>
                    <a:pt x="582" y="157"/>
                  </a:lnTo>
                  <a:lnTo>
                    <a:pt x="602" y="157"/>
                  </a:lnTo>
                  <a:lnTo>
                    <a:pt x="608" y="156"/>
                  </a:lnTo>
                  <a:lnTo>
                    <a:pt x="612" y="155"/>
                  </a:lnTo>
                  <a:lnTo>
                    <a:pt x="615" y="154"/>
                  </a:lnTo>
                  <a:lnTo>
                    <a:pt x="619" y="152"/>
                  </a:lnTo>
                  <a:lnTo>
                    <a:pt x="622" y="149"/>
                  </a:lnTo>
                  <a:lnTo>
                    <a:pt x="624" y="144"/>
                  </a:lnTo>
                  <a:lnTo>
                    <a:pt x="626" y="140"/>
                  </a:lnTo>
                  <a:lnTo>
                    <a:pt x="627" y="135"/>
                  </a:lnTo>
                  <a:lnTo>
                    <a:pt x="625" y="114"/>
                  </a:lnTo>
                  <a:lnTo>
                    <a:pt x="622" y="91"/>
                  </a:lnTo>
                  <a:lnTo>
                    <a:pt x="620" y="81"/>
                  </a:lnTo>
                  <a:lnTo>
                    <a:pt x="622" y="70"/>
                  </a:lnTo>
                  <a:lnTo>
                    <a:pt x="623" y="65"/>
                  </a:lnTo>
                  <a:lnTo>
                    <a:pt x="624" y="60"/>
                  </a:lnTo>
                  <a:lnTo>
                    <a:pt x="626" y="57"/>
                  </a:lnTo>
                  <a:lnTo>
                    <a:pt x="629" y="52"/>
                  </a:lnTo>
                  <a:lnTo>
                    <a:pt x="671" y="37"/>
                  </a:lnTo>
                  <a:lnTo>
                    <a:pt x="671" y="37"/>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01" name="Google Shape;801;p37"/>
            <p:cNvSpPr/>
            <p:nvPr/>
          </p:nvSpPr>
          <p:spPr>
            <a:xfrm>
              <a:off x="4689475" y="5178425"/>
              <a:ext cx="793750" cy="865188"/>
            </a:xfrm>
            <a:custGeom>
              <a:rect b="b" l="l" r="r" t="t"/>
              <a:pathLst>
                <a:path extrusionOk="0" h="2181" w="1999">
                  <a:moveTo>
                    <a:pt x="1730" y="255"/>
                  </a:moveTo>
                  <a:lnTo>
                    <a:pt x="1738" y="342"/>
                  </a:lnTo>
                  <a:lnTo>
                    <a:pt x="1739" y="347"/>
                  </a:lnTo>
                  <a:lnTo>
                    <a:pt x="1740" y="353"/>
                  </a:lnTo>
                  <a:lnTo>
                    <a:pt x="1742" y="357"/>
                  </a:lnTo>
                  <a:lnTo>
                    <a:pt x="1745" y="361"/>
                  </a:lnTo>
                  <a:lnTo>
                    <a:pt x="1748" y="366"/>
                  </a:lnTo>
                  <a:lnTo>
                    <a:pt x="1751" y="369"/>
                  </a:lnTo>
                  <a:lnTo>
                    <a:pt x="1755" y="372"/>
                  </a:lnTo>
                  <a:lnTo>
                    <a:pt x="1760" y="375"/>
                  </a:lnTo>
                  <a:lnTo>
                    <a:pt x="1772" y="382"/>
                  </a:lnTo>
                  <a:lnTo>
                    <a:pt x="1777" y="387"/>
                  </a:lnTo>
                  <a:lnTo>
                    <a:pt x="1779" y="389"/>
                  </a:lnTo>
                  <a:lnTo>
                    <a:pt x="1779" y="391"/>
                  </a:lnTo>
                  <a:lnTo>
                    <a:pt x="1779" y="394"/>
                  </a:lnTo>
                  <a:lnTo>
                    <a:pt x="1778" y="396"/>
                  </a:lnTo>
                  <a:lnTo>
                    <a:pt x="1776" y="400"/>
                  </a:lnTo>
                  <a:lnTo>
                    <a:pt x="1775" y="404"/>
                  </a:lnTo>
                  <a:lnTo>
                    <a:pt x="1775" y="408"/>
                  </a:lnTo>
                  <a:lnTo>
                    <a:pt x="1776" y="412"/>
                  </a:lnTo>
                  <a:lnTo>
                    <a:pt x="1778" y="416"/>
                  </a:lnTo>
                  <a:lnTo>
                    <a:pt x="1780" y="421"/>
                  </a:lnTo>
                  <a:lnTo>
                    <a:pt x="1788" y="429"/>
                  </a:lnTo>
                  <a:lnTo>
                    <a:pt x="1796" y="440"/>
                  </a:lnTo>
                  <a:lnTo>
                    <a:pt x="1801" y="445"/>
                  </a:lnTo>
                  <a:lnTo>
                    <a:pt x="1805" y="451"/>
                  </a:lnTo>
                  <a:lnTo>
                    <a:pt x="1807" y="455"/>
                  </a:lnTo>
                  <a:lnTo>
                    <a:pt x="1808" y="461"/>
                  </a:lnTo>
                  <a:lnTo>
                    <a:pt x="1813" y="477"/>
                  </a:lnTo>
                  <a:lnTo>
                    <a:pt x="1822" y="505"/>
                  </a:lnTo>
                  <a:lnTo>
                    <a:pt x="1827" y="519"/>
                  </a:lnTo>
                  <a:lnTo>
                    <a:pt x="1832" y="532"/>
                  </a:lnTo>
                  <a:lnTo>
                    <a:pt x="1836" y="540"/>
                  </a:lnTo>
                  <a:lnTo>
                    <a:pt x="1839" y="545"/>
                  </a:lnTo>
                  <a:lnTo>
                    <a:pt x="1854" y="555"/>
                  </a:lnTo>
                  <a:lnTo>
                    <a:pt x="1869" y="565"/>
                  </a:lnTo>
                  <a:lnTo>
                    <a:pt x="1873" y="576"/>
                  </a:lnTo>
                  <a:lnTo>
                    <a:pt x="1878" y="591"/>
                  </a:lnTo>
                  <a:lnTo>
                    <a:pt x="1881" y="596"/>
                  </a:lnTo>
                  <a:lnTo>
                    <a:pt x="1882" y="598"/>
                  </a:lnTo>
                  <a:lnTo>
                    <a:pt x="1884" y="600"/>
                  </a:lnTo>
                  <a:lnTo>
                    <a:pt x="1887" y="602"/>
                  </a:lnTo>
                  <a:lnTo>
                    <a:pt x="1889" y="602"/>
                  </a:lnTo>
                  <a:lnTo>
                    <a:pt x="1892" y="602"/>
                  </a:lnTo>
                  <a:lnTo>
                    <a:pt x="1897" y="600"/>
                  </a:lnTo>
                  <a:lnTo>
                    <a:pt x="1901" y="597"/>
                  </a:lnTo>
                  <a:lnTo>
                    <a:pt x="1905" y="592"/>
                  </a:lnTo>
                  <a:lnTo>
                    <a:pt x="1908" y="587"/>
                  </a:lnTo>
                  <a:lnTo>
                    <a:pt x="1909" y="582"/>
                  </a:lnTo>
                  <a:lnTo>
                    <a:pt x="1910" y="576"/>
                  </a:lnTo>
                  <a:lnTo>
                    <a:pt x="1910" y="570"/>
                  </a:lnTo>
                  <a:lnTo>
                    <a:pt x="1911" y="564"/>
                  </a:lnTo>
                  <a:lnTo>
                    <a:pt x="1912" y="558"/>
                  </a:lnTo>
                  <a:lnTo>
                    <a:pt x="1914" y="552"/>
                  </a:lnTo>
                  <a:lnTo>
                    <a:pt x="1919" y="549"/>
                  </a:lnTo>
                  <a:lnTo>
                    <a:pt x="1929" y="547"/>
                  </a:lnTo>
                  <a:lnTo>
                    <a:pt x="1940" y="546"/>
                  </a:lnTo>
                  <a:lnTo>
                    <a:pt x="1948" y="545"/>
                  </a:lnTo>
                  <a:lnTo>
                    <a:pt x="1952" y="544"/>
                  </a:lnTo>
                  <a:lnTo>
                    <a:pt x="1955" y="544"/>
                  </a:lnTo>
                  <a:lnTo>
                    <a:pt x="1958" y="545"/>
                  </a:lnTo>
                  <a:lnTo>
                    <a:pt x="1960" y="546"/>
                  </a:lnTo>
                  <a:lnTo>
                    <a:pt x="1963" y="549"/>
                  </a:lnTo>
                  <a:lnTo>
                    <a:pt x="1964" y="553"/>
                  </a:lnTo>
                  <a:lnTo>
                    <a:pt x="1964" y="559"/>
                  </a:lnTo>
                  <a:lnTo>
                    <a:pt x="1964" y="565"/>
                  </a:lnTo>
                  <a:lnTo>
                    <a:pt x="1964" y="572"/>
                  </a:lnTo>
                  <a:lnTo>
                    <a:pt x="1966" y="578"/>
                  </a:lnTo>
                  <a:lnTo>
                    <a:pt x="1973" y="592"/>
                  </a:lnTo>
                  <a:lnTo>
                    <a:pt x="1981" y="605"/>
                  </a:lnTo>
                  <a:lnTo>
                    <a:pt x="1990" y="619"/>
                  </a:lnTo>
                  <a:lnTo>
                    <a:pt x="1999" y="633"/>
                  </a:lnTo>
                  <a:lnTo>
                    <a:pt x="1999" y="633"/>
                  </a:lnTo>
                  <a:lnTo>
                    <a:pt x="1996" y="651"/>
                  </a:lnTo>
                  <a:lnTo>
                    <a:pt x="1992" y="668"/>
                  </a:lnTo>
                  <a:lnTo>
                    <a:pt x="1987" y="684"/>
                  </a:lnTo>
                  <a:lnTo>
                    <a:pt x="1983" y="700"/>
                  </a:lnTo>
                  <a:lnTo>
                    <a:pt x="1971" y="729"/>
                  </a:lnTo>
                  <a:lnTo>
                    <a:pt x="1958" y="759"/>
                  </a:lnTo>
                  <a:lnTo>
                    <a:pt x="1944" y="787"/>
                  </a:lnTo>
                  <a:lnTo>
                    <a:pt x="1929" y="816"/>
                  </a:lnTo>
                  <a:lnTo>
                    <a:pt x="1914" y="845"/>
                  </a:lnTo>
                  <a:lnTo>
                    <a:pt x="1898" y="876"/>
                  </a:lnTo>
                  <a:lnTo>
                    <a:pt x="1882" y="906"/>
                  </a:lnTo>
                  <a:lnTo>
                    <a:pt x="1863" y="935"/>
                  </a:lnTo>
                  <a:lnTo>
                    <a:pt x="1855" y="950"/>
                  </a:lnTo>
                  <a:lnTo>
                    <a:pt x="1847" y="965"/>
                  </a:lnTo>
                  <a:lnTo>
                    <a:pt x="1841" y="980"/>
                  </a:lnTo>
                  <a:lnTo>
                    <a:pt x="1836" y="997"/>
                  </a:lnTo>
                  <a:lnTo>
                    <a:pt x="1829" y="1028"/>
                  </a:lnTo>
                  <a:lnTo>
                    <a:pt x="1820" y="1058"/>
                  </a:lnTo>
                  <a:lnTo>
                    <a:pt x="1812" y="1088"/>
                  </a:lnTo>
                  <a:lnTo>
                    <a:pt x="1802" y="1118"/>
                  </a:lnTo>
                  <a:lnTo>
                    <a:pt x="1802" y="1118"/>
                  </a:lnTo>
                  <a:lnTo>
                    <a:pt x="1776" y="1145"/>
                  </a:lnTo>
                  <a:lnTo>
                    <a:pt x="1768" y="1156"/>
                  </a:lnTo>
                  <a:lnTo>
                    <a:pt x="1760" y="1165"/>
                  </a:lnTo>
                  <a:lnTo>
                    <a:pt x="1751" y="1170"/>
                  </a:lnTo>
                  <a:lnTo>
                    <a:pt x="1742" y="1174"/>
                  </a:lnTo>
                  <a:lnTo>
                    <a:pt x="1734" y="1177"/>
                  </a:lnTo>
                  <a:lnTo>
                    <a:pt x="1724" y="1178"/>
                  </a:lnTo>
                  <a:lnTo>
                    <a:pt x="1715" y="1178"/>
                  </a:lnTo>
                  <a:lnTo>
                    <a:pt x="1706" y="1178"/>
                  </a:lnTo>
                  <a:lnTo>
                    <a:pt x="1688" y="1176"/>
                  </a:lnTo>
                  <a:lnTo>
                    <a:pt x="1671" y="1176"/>
                  </a:lnTo>
                  <a:lnTo>
                    <a:pt x="1664" y="1177"/>
                  </a:lnTo>
                  <a:lnTo>
                    <a:pt x="1656" y="1179"/>
                  </a:lnTo>
                  <a:lnTo>
                    <a:pt x="1650" y="1183"/>
                  </a:lnTo>
                  <a:lnTo>
                    <a:pt x="1643" y="1188"/>
                  </a:lnTo>
                  <a:lnTo>
                    <a:pt x="1639" y="1196"/>
                  </a:lnTo>
                  <a:lnTo>
                    <a:pt x="1636" y="1204"/>
                  </a:lnTo>
                  <a:lnTo>
                    <a:pt x="1632" y="1211"/>
                  </a:lnTo>
                  <a:lnTo>
                    <a:pt x="1630" y="1220"/>
                  </a:lnTo>
                  <a:lnTo>
                    <a:pt x="1627" y="1238"/>
                  </a:lnTo>
                  <a:lnTo>
                    <a:pt x="1624" y="1255"/>
                  </a:lnTo>
                  <a:lnTo>
                    <a:pt x="1622" y="1264"/>
                  </a:lnTo>
                  <a:lnTo>
                    <a:pt x="1619" y="1272"/>
                  </a:lnTo>
                  <a:lnTo>
                    <a:pt x="1616" y="1278"/>
                  </a:lnTo>
                  <a:lnTo>
                    <a:pt x="1612" y="1285"/>
                  </a:lnTo>
                  <a:lnTo>
                    <a:pt x="1605" y="1290"/>
                  </a:lnTo>
                  <a:lnTo>
                    <a:pt x="1599" y="1293"/>
                  </a:lnTo>
                  <a:lnTo>
                    <a:pt x="1590" y="1295"/>
                  </a:lnTo>
                  <a:lnTo>
                    <a:pt x="1579" y="1296"/>
                  </a:lnTo>
                  <a:lnTo>
                    <a:pt x="1569" y="1296"/>
                  </a:lnTo>
                  <a:lnTo>
                    <a:pt x="1559" y="1298"/>
                  </a:lnTo>
                  <a:lnTo>
                    <a:pt x="1550" y="1300"/>
                  </a:lnTo>
                  <a:lnTo>
                    <a:pt x="1542" y="1301"/>
                  </a:lnTo>
                  <a:lnTo>
                    <a:pt x="1533" y="1304"/>
                  </a:lnTo>
                  <a:lnTo>
                    <a:pt x="1527" y="1306"/>
                  </a:lnTo>
                  <a:lnTo>
                    <a:pt x="1519" y="1311"/>
                  </a:lnTo>
                  <a:lnTo>
                    <a:pt x="1513" y="1314"/>
                  </a:lnTo>
                  <a:lnTo>
                    <a:pt x="1507" y="1318"/>
                  </a:lnTo>
                  <a:lnTo>
                    <a:pt x="1502" y="1323"/>
                  </a:lnTo>
                  <a:lnTo>
                    <a:pt x="1496" y="1328"/>
                  </a:lnTo>
                  <a:lnTo>
                    <a:pt x="1491" y="1333"/>
                  </a:lnTo>
                  <a:lnTo>
                    <a:pt x="1483" y="1345"/>
                  </a:lnTo>
                  <a:lnTo>
                    <a:pt x="1476" y="1358"/>
                  </a:lnTo>
                  <a:lnTo>
                    <a:pt x="1470" y="1372"/>
                  </a:lnTo>
                  <a:lnTo>
                    <a:pt x="1465" y="1387"/>
                  </a:lnTo>
                  <a:lnTo>
                    <a:pt x="1461" y="1402"/>
                  </a:lnTo>
                  <a:lnTo>
                    <a:pt x="1456" y="1419"/>
                  </a:lnTo>
                  <a:lnTo>
                    <a:pt x="1450" y="1450"/>
                  </a:lnTo>
                  <a:lnTo>
                    <a:pt x="1442" y="1482"/>
                  </a:lnTo>
                  <a:lnTo>
                    <a:pt x="1440" y="1492"/>
                  </a:lnTo>
                  <a:lnTo>
                    <a:pt x="1439" y="1503"/>
                  </a:lnTo>
                  <a:lnTo>
                    <a:pt x="1438" y="1516"/>
                  </a:lnTo>
                  <a:lnTo>
                    <a:pt x="1437" y="1529"/>
                  </a:lnTo>
                  <a:lnTo>
                    <a:pt x="1436" y="1557"/>
                  </a:lnTo>
                  <a:lnTo>
                    <a:pt x="1435" y="1586"/>
                  </a:lnTo>
                  <a:lnTo>
                    <a:pt x="1434" y="1615"/>
                  </a:lnTo>
                  <a:lnTo>
                    <a:pt x="1429" y="1640"/>
                  </a:lnTo>
                  <a:lnTo>
                    <a:pt x="1427" y="1652"/>
                  </a:lnTo>
                  <a:lnTo>
                    <a:pt x="1424" y="1662"/>
                  </a:lnTo>
                  <a:lnTo>
                    <a:pt x="1420" y="1670"/>
                  </a:lnTo>
                  <a:lnTo>
                    <a:pt x="1414" y="1678"/>
                  </a:lnTo>
                  <a:lnTo>
                    <a:pt x="1407" y="1686"/>
                  </a:lnTo>
                  <a:lnTo>
                    <a:pt x="1400" y="1694"/>
                  </a:lnTo>
                  <a:lnTo>
                    <a:pt x="1396" y="1701"/>
                  </a:lnTo>
                  <a:lnTo>
                    <a:pt x="1394" y="1709"/>
                  </a:lnTo>
                  <a:lnTo>
                    <a:pt x="1392" y="1716"/>
                  </a:lnTo>
                  <a:lnTo>
                    <a:pt x="1391" y="1722"/>
                  </a:lnTo>
                  <a:lnTo>
                    <a:pt x="1391" y="1730"/>
                  </a:lnTo>
                  <a:lnTo>
                    <a:pt x="1392" y="1736"/>
                  </a:lnTo>
                  <a:lnTo>
                    <a:pt x="1393" y="1749"/>
                  </a:lnTo>
                  <a:lnTo>
                    <a:pt x="1395" y="1762"/>
                  </a:lnTo>
                  <a:lnTo>
                    <a:pt x="1395" y="1768"/>
                  </a:lnTo>
                  <a:lnTo>
                    <a:pt x="1394" y="1776"/>
                  </a:lnTo>
                  <a:lnTo>
                    <a:pt x="1393" y="1782"/>
                  </a:lnTo>
                  <a:lnTo>
                    <a:pt x="1390" y="1791"/>
                  </a:lnTo>
                  <a:lnTo>
                    <a:pt x="1386" y="1798"/>
                  </a:lnTo>
                  <a:lnTo>
                    <a:pt x="1383" y="1804"/>
                  </a:lnTo>
                  <a:lnTo>
                    <a:pt x="1378" y="1811"/>
                  </a:lnTo>
                  <a:lnTo>
                    <a:pt x="1372" y="1816"/>
                  </a:lnTo>
                  <a:lnTo>
                    <a:pt x="1361" y="1828"/>
                  </a:lnTo>
                  <a:lnTo>
                    <a:pt x="1348" y="1839"/>
                  </a:lnTo>
                  <a:lnTo>
                    <a:pt x="1336" y="1848"/>
                  </a:lnTo>
                  <a:lnTo>
                    <a:pt x="1324" y="1860"/>
                  </a:lnTo>
                  <a:lnTo>
                    <a:pt x="1318" y="1867"/>
                  </a:lnTo>
                  <a:lnTo>
                    <a:pt x="1313" y="1873"/>
                  </a:lnTo>
                  <a:lnTo>
                    <a:pt x="1309" y="1880"/>
                  </a:lnTo>
                  <a:lnTo>
                    <a:pt x="1304" y="1887"/>
                  </a:lnTo>
                  <a:lnTo>
                    <a:pt x="1297" y="1907"/>
                  </a:lnTo>
                  <a:lnTo>
                    <a:pt x="1290" y="1926"/>
                  </a:lnTo>
                  <a:lnTo>
                    <a:pt x="1287" y="1936"/>
                  </a:lnTo>
                  <a:lnTo>
                    <a:pt x="1283" y="1946"/>
                  </a:lnTo>
                  <a:lnTo>
                    <a:pt x="1277" y="1954"/>
                  </a:lnTo>
                  <a:lnTo>
                    <a:pt x="1271" y="1964"/>
                  </a:lnTo>
                  <a:lnTo>
                    <a:pt x="1262" y="1974"/>
                  </a:lnTo>
                  <a:lnTo>
                    <a:pt x="1251" y="1983"/>
                  </a:lnTo>
                  <a:lnTo>
                    <a:pt x="1239" y="1993"/>
                  </a:lnTo>
                  <a:lnTo>
                    <a:pt x="1227" y="2003"/>
                  </a:lnTo>
                  <a:lnTo>
                    <a:pt x="1215" y="2013"/>
                  </a:lnTo>
                  <a:lnTo>
                    <a:pt x="1204" y="2021"/>
                  </a:lnTo>
                  <a:lnTo>
                    <a:pt x="1195" y="2030"/>
                  </a:lnTo>
                  <a:lnTo>
                    <a:pt x="1190" y="2037"/>
                  </a:lnTo>
                  <a:lnTo>
                    <a:pt x="1186" y="2049"/>
                  </a:lnTo>
                  <a:lnTo>
                    <a:pt x="1182" y="2061"/>
                  </a:lnTo>
                  <a:lnTo>
                    <a:pt x="1180" y="2068"/>
                  </a:lnTo>
                  <a:lnTo>
                    <a:pt x="1177" y="2073"/>
                  </a:lnTo>
                  <a:lnTo>
                    <a:pt x="1174" y="2077"/>
                  </a:lnTo>
                  <a:lnTo>
                    <a:pt x="1168" y="2079"/>
                  </a:lnTo>
                  <a:lnTo>
                    <a:pt x="1152" y="2085"/>
                  </a:lnTo>
                  <a:lnTo>
                    <a:pt x="1137" y="2089"/>
                  </a:lnTo>
                  <a:lnTo>
                    <a:pt x="1129" y="2092"/>
                  </a:lnTo>
                  <a:lnTo>
                    <a:pt x="1123" y="2097"/>
                  </a:lnTo>
                  <a:lnTo>
                    <a:pt x="1116" y="2102"/>
                  </a:lnTo>
                  <a:lnTo>
                    <a:pt x="1111" y="2110"/>
                  </a:lnTo>
                  <a:lnTo>
                    <a:pt x="1106" y="2118"/>
                  </a:lnTo>
                  <a:lnTo>
                    <a:pt x="1102" y="2127"/>
                  </a:lnTo>
                  <a:lnTo>
                    <a:pt x="1100" y="2137"/>
                  </a:lnTo>
                  <a:lnTo>
                    <a:pt x="1099" y="2146"/>
                  </a:lnTo>
                  <a:lnTo>
                    <a:pt x="1097" y="2156"/>
                  </a:lnTo>
                  <a:lnTo>
                    <a:pt x="1093" y="2166"/>
                  </a:lnTo>
                  <a:lnTo>
                    <a:pt x="1091" y="2170"/>
                  </a:lnTo>
                  <a:lnTo>
                    <a:pt x="1087" y="2175"/>
                  </a:lnTo>
                  <a:lnTo>
                    <a:pt x="1084" y="2178"/>
                  </a:lnTo>
                  <a:lnTo>
                    <a:pt x="1080" y="2181"/>
                  </a:lnTo>
                  <a:lnTo>
                    <a:pt x="1080" y="2181"/>
                  </a:lnTo>
                  <a:lnTo>
                    <a:pt x="1059" y="2169"/>
                  </a:lnTo>
                  <a:lnTo>
                    <a:pt x="1043" y="2160"/>
                  </a:lnTo>
                  <a:lnTo>
                    <a:pt x="1034" y="2156"/>
                  </a:lnTo>
                  <a:lnTo>
                    <a:pt x="1026" y="2152"/>
                  </a:lnTo>
                  <a:lnTo>
                    <a:pt x="1015" y="2149"/>
                  </a:lnTo>
                  <a:lnTo>
                    <a:pt x="1002" y="2145"/>
                  </a:lnTo>
                  <a:lnTo>
                    <a:pt x="992" y="2142"/>
                  </a:lnTo>
                  <a:lnTo>
                    <a:pt x="986" y="2139"/>
                  </a:lnTo>
                  <a:lnTo>
                    <a:pt x="980" y="2136"/>
                  </a:lnTo>
                  <a:lnTo>
                    <a:pt x="977" y="2131"/>
                  </a:lnTo>
                  <a:lnTo>
                    <a:pt x="976" y="2127"/>
                  </a:lnTo>
                  <a:lnTo>
                    <a:pt x="975" y="2123"/>
                  </a:lnTo>
                  <a:lnTo>
                    <a:pt x="976" y="2117"/>
                  </a:lnTo>
                  <a:lnTo>
                    <a:pt x="977" y="2113"/>
                  </a:lnTo>
                  <a:lnTo>
                    <a:pt x="982" y="2103"/>
                  </a:lnTo>
                  <a:lnTo>
                    <a:pt x="987" y="2095"/>
                  </a:lnTo>
                  <a:lnTo>
                    <a:pt x="989" y="2090"/>
                  </a:lnTo>
                  <a:lnTo>
                    <a:pt x="990" y="2086"/>
                  </a:lnTo>
                  <a:lnTo>
                    <a:pt x="990" y="2083"/>
                  </a:lnTo>
                  <a:lnTo>
                    <a:pt x="989" y="2079"/>
                  </a:lnTo>
                  <a:lnTo>
                    <a:pt x="983" y="2073"/>
                  </a:lnTo>
                  <a:lnTo>
                    <a:pt x="971" y="2065"/>
                  </a:lnTo>
                  <a:lnTo>
                    <a:pt x="958" y="2058"/>
                  </a:lnTo>
                  <a:lnTo>
                    <a:pt x="948" y="2051"/>
                  </a:lnTo>
                  <a:lnTo>
                    <a:pt x="937" y="2041"/>
                  </a:lnTo>
                  <a:lnTo>
                    <a:pt x="930" y="2034"/>
                  </a:lnTo>
                  <a:lnTo>
                    <a:pt x="925" y="2033"/>
                  </a:lnTo>
                  <a:lnTo>
                    <a:pt x="921" y="2033"/>
                  </a:lnTo>
                  <a:lnTo>
                    <a:pt x="915" y="2035"/>
                  </a:lnTo>
                  <a:lnTo>
                    <a:pt x="906" y="2041"/>
                  </a:lnTo>
                  <a:lnTo>
                    <a:pt x="899" y="2043"/>
                  </a:lnTo>
                  <a:lnTo>
                    <a:pt x="895" y="2044"/>
                  </a:lnTo>
                  <a:lnTo>
                    <a:pt x="891" y="2043"/>
                  </a:lnTo>
                  <a:lnTo>
                    <a:pt x="889" y="2040"/>
                  </a:lnTo>
                  <a:lnTo>
                    <a:pt x="883" y="2031"/>
                  </a:lnTo>
                  <a:lnTo>
                    <a:pt x="879" y="2020"/>
                  </a:lnTo>
                  <a:lnTo>
                    <a:pt x="877" y="2014"/>
                  </a:lnTo>
                  <a:lnTo>
                    <a:pt x="875" y="2008"/>
                  </a:lnTo>
                  <a:lnTo>
                    <a:pt x="871" y="2003"/>
                  </a:lnTo>
                  <a:lnTo>
                    <a:pt x="868" y="1997"/>
                  </a:lnTo>
                  <a:lnTo>
                    <a:pt x="863" y="1994"/>
                  </a:lnTo>
                  <a:lnTo>
                    <a:pt x="857" y="1992"/>
                  </a:lnTo>
                  <a:lnTo>
                    <a:pt x="851" y="1992"/>
                  </a:lnTo>
                  <a:lnTo>
                    <a:pt x="843" y="1993"/>
                  </a:lnTo>
                  <a:lnTo>
                    <a:pt x="837" y="1994"/>
                  </a:lnTo>
                  <a:lnTo>
                    <a:pt x="831" y="1993"/>
                  </a:lnTo>
                  <a:lnTo>
                    <a:pt x="825" y="1992"/>
                  </a:lnTo>
                  <a:lnTo>
                    <a:pt x="821" y="1991"/>
                  </a:lnTo>
                  <a:lnTo>
                    <a:pt x="815" y="1990"/>
                  </a:lnTo>
                  <a:lnTo>
                    <a:pt x="810" y="1990"/>
                  </a:lnTo>
                  <a:lnTo>
                    <a:pt x="803" y="1992"/>
                  </a:lnTo>
                  <a:lnTo>
                    <a:pt x="797" y="1997"/>
                  </a:lnTo>
                  <a:lnTo>
                    <a:pt x="785" y="2010"/>
                  </a:lnTo>
                  <a:lnTo>
                    <a:pt x="775" y="2023"/>
                  </a:lnTo>
                  <a:lnTo>
                    <a:pt x="771" y="2030"/>
                  </a:lnTo>
                  <a:lnTo>
                    <a:pt x="766" y="2036"/>
                  </a:lnTo>
                  <a:lnTo>
                    <a:pt x="758" y="2043"/>
                  </a:lnTo>
                  <a:lnTo>
                    <a:pt x="751" y="2049"/>
                  </a:lnTo>
                  <a:lnTo>
                    <a:pt x="746" y="2052"/>
                  </a:lnTo>
                  <a:lnTo>
                    <a:pt x="742" y="2055"/>
                  </a:lnTo>
                  <a:lnTo>
                    <a:pt x="738" y="2056"/>
                  </a:lnTo>
                  <a:lnTo>
                    <a:pt x="734" y="2056"/>
                  </a:lnTo>
                  <a:lnTo>
                    <a:pt x="731" y="2055"/>
                  </a:lnTo>
                  <a:lnTo>
                    <a:pt x="728" y="2052"/>
                  </a:lnTo>
                  <a:lnTo>
                    <a:pt x="725" y="2050"/>
                  </a:lnTo>
                  <a:lnTo>
                    <a:pt x="722" y="2048"/>
                  </a:lnTo>
                  <a:lnTo>
                    <a:pt x="718" y="2041"/>
                  </a:lnTo>
                  <a:lnTo>
                    <a:pt x="716" y="2032"/>
                  </a:lnTo>
                  <a:lnTo>
                    <a:pt x="714" y="2023"/>
                  </a:lnTo>
                  <a:lnTo>
                    <a:pt x="714" y="2015"/>
                  </a:lnTo>
                  <a:lnTo>
                    <a:pt x="708" y="1992"/>
                  </a:lnTo>
                  <a:lnTo>
                    <a:pt x="704" y="1969"/>
                  </a:lnTo>
                  <a:lnTo>
                    <a:pt x="702" y="1957"/>
                  </a:lnTo>
                  <a:lnTo>
                    <a:pt x="701" y="1947"/>
                  </a:lnTo>
                  <a:lnTo>
                    <a:pt x="701" y="1935"/>
                  </a:lnTo>
                  <a:lnTo>
                    <a:pt x="701" y="1924"/>
                  </a:lnTo>
                  <a:lnTo>
                    <a:pt x="702" y="1903"/>
                  </a:lnTo>
                  <a:lnTo>
                    <a:pt x="702" y="1887"/>
                  </a:lnTo>
                  <a:lnTo>
                    <a:pt x="700" y="1881"/>
                  </a:lnTo>
                  <a:lnTo>
                    <a:pt x="695" y="1874"/>
                  </a:lnTo>
                  <a:lnTo>
                    <a:pt x="688" y="1868"/>
                  </a:lnTo>
                  <a:lnTo>
                    <a:pt x="678" y="1859"/>
                  </a:lnTo>
                  <a:lnTo>
                    <a:pt x="673" y="1855"/>
                  </a:lnTo>
                  <a:lnTo>
                    <a:pt x="668" y="1851"/>
                  </a:lnTo>
                  <a:lnTo>
                    <a:pt x="666" y="1845"/>
                  </a:lnTo>
                  <a:lnTo>
                    <a:pt x="664" y="1840"/>
                  </a:lnTo>
                  <a:lnTo>
                    <a:pt x="662" y="1828"/>
                  </a:lnTo>
                  <a:lnTo>
                    <a:pt x="661" y="1816"/>
                  </a:lnTo>
                  <a:lnTo>
                    <a:pt x="660" y="1807"/>
                  </a:lnTo>
                  <a:lnTo>
                    <a:pt x="660" y="1800"/>
                  </a:lnTo>
                  <a:lnTo>
                    <a:pt x="660" y="1791"/>
                  </a:lnTo>
                  <a:lnTo>
                    <a:pt x="661" y="1784"/>
                  </a:lnTo>
                  <a:lnTo>
                    <a:pt x="661" y="1776"/>
                  </a:lnTo>
                  <a:lnTo>
                    <a:pt x="662" y="1768"/>
                  </a:lnTo>
                  <a:lnTo>
                    <a:pt x="662" y="1761"/>
                  </a:lnTo>
                  <a:lnTo>
                    <a:pt x="661" y="1754"/>
                  </a:lnTo>
                  <a:lnTo>
                    <a:pt x="656" y="1739"/>
                  </a:lnTo>
                  <a:lnTo>
                    <a:pt x="652" y="1723"/>
                  </a:lnTo>
                  <a:lnTo>
                    <a:pt x="645" y="1724"/>
                  </a:lnTo>
                  <a:lnTo>
                    <a:pt x="637" y="1728"/>
                  </a:lnTo>
                  <a:lnTo>
                    <a:pt x="630" y="1732"/>
                  </a:lnTo>
                  <a:lnTo>
                    <a:pt x="622" y="1735"/>
                  </a:lnTo>
                  <a:lnTo>
                    <a:pt x="613" y="1737"/>
                  </a:lnTo>
                  <a:lnTo>
                    <a:pt x="605" y="1737"/>
                  </a:lnTo>
                  <a:lnTo>
                    <a:pt x="596" y="1738"/>
                  </a:lnTo>
                  <a:lnTo>
                    <a:pt x="589" y="1740"/>
                  </a:lnTo>
                  <a:lnTo>
                    <a:pt x="568" y="1753"/>
                  </a:lnTo>
                  <a:lnTo>
                    <a:pt x="547" y="1767"/>
                  </a:lnTo>
                  <a:lnTo>
                    <a:pt x="536" y="1773"/>
                  </a:lnTo>
                  <a:lnTo>
                    <a:pt x="525" y="1777"/>
                  </a:lnTo>
                  <a:lnTo>
                    <a:pt x="520" y="1778"/>
                  </a:lnTo>
                  <a:lnTo>
                    <a:pt x="514" y="1779"/>
                  </a:lnTo>
                  <a:lnTo>
                    <a:pt x="508" y="1779"/>
                  </a:lnTo>
                  <a:lnTo>
                    <a:pt x="502" y="1778"/>
                  </a:lnTo>
                  <a:lnTo>
                    <a:pt x="444" y="1752"/>
                  </a:lnTo>
                  <a:lnTo>
                    <a:pt x="444" y="1752"/>
                  </a:lnTo>
                  <a:lnTo>
                    <a:pt x="442" y="1741"/>
                  </a:lnTo>
                  <a:lnTo>
                    <a:pt x="439" y="1733"/>
                  </a:lnTo>
                  <a:lnTo>
                    <a:pt x="435" y="1724"/>
                  </a:lnTo>
                  <a:lnTo>
                    <a:pt x="431" y="1717"/>
                  </a:lnTo>
                  <a:lnTo>
                    <a:pt x="426" y="1708"/>
                  </a:lnTo>
                  <a:lnTo>
                    <a:pt x="421" y="1699"/>
                  </a:lnTo>
                  <a:lnTo>
                    <a:pt x="417" y="1689"/>
                  </a:lnTo>
                  <a:lnTo>
                    <a:pt x="413" y="1678"/>
                  </a:lnTo>
                  <a:lnTo>
                    <a:pt x="411" y="1666"/>
                  </a:lnTo>
                  <a:lnTo>
                    <a:pt x="408" y="1649"/>
                  </a:lnTo>
                  <a:lnTo>
                    <a:pt x="407" y="1641"/>
                  </a:lnTo>
                  <a:lnTo>
                    <a:pt x="406" y="1633"/>
                  </a:lnTo>
                  <a:lnTo>
                    <a:pt x="405" y="1628"/>
                  </a:lnTo>
                  <a:lnTo>
                    <a:pt x="403" y="1625"/>
                  </a:lnTo>
                  <a:lnTo>
                    <a:pt x="400" y="1622"/>
                  </a:lnTo>
                  <a:lnTo>
                    <a:pt x="396" y="1619"/>
                  </a:lnTo>
                  <a:lnTo>
                    <a:pt x="392" y="1618"/>
                  </a:lnTo>
                  <a:lnTo>
                    <a:pt x="388" y="1617"/>
                  </a:lnTo>
                  <a:lnTo>
                    <a:pt x="379" y="1616"/>
                  </a:lnTo>
                  <a:lnTo>
                    <a:pt x="370" y="1616"/>
                  </a:lnTo>
                  <a:lnTo>
                    <a:pt x="360" y="1617"/>
                  </a:lnTo>
                  <a:lnTo>
                    <a:pt x="351" y="1616"/>
                  </a:lnTo>
                  <a:lnTo>
                    <a:pt x="347" y="1615"/>
                  </a:lnTo>
                  <a:lnTo>
                    <a:pt x="343" y="1614"/>
                  </a:lnTo>
                  <a:lnTo>
                    <a:pt x="338" y="1612"/>
                  </a:lnTo>
                  <a:lnTo>
                    <a:pt x="335" y="1609"/>
                  </a:lnTo>
                  <a:lnTo>
                    <a:pt x="332" y="1605"/>
                  </a:lnTo>
                  <a:lnTo>
                    <a:pt x="331" y="1601"/>
                  </a:lnTo>
                  <a:lnTo>
                    <a:pt x="330" y="1597"/>
                  </a:lnTo>
                  <a:lnTo>
                    <a:pt x="330" y="1592"/>
                  </a:lnTo>
                  <a:lnTo>
                    <a:pt x="330" y="1584"/>
                  </a:lnTo>
                  <a:lnTo>
                    <a:pt x="331" y="1576"/>
                  </a:lnTo>
                  <a:lnTo>
                    <a:pt x="332" y="1570"/>
                  </a:lnTo>
                  <a:lnTo>
                    <a:pt x="331" y="1564"/>
                  </a:lnTo>
                  <a:lnTo>
                    <a:pt x="328" y="1563"/>
                  </a:lnTo>
                  <a:lnTo>
                    <a:pt x="326" y="1563"/>
                  </a:lnTo>
                  <a:lnTo>
                    <a:pt x="322" y="1563"/>
                  </a:lnTo>
                  <a:lnTo>
                    <a:pt x="317" y="1564"/>
                  </a:lnTo>
                  <a:lnTo>
                    <a:pt x="313" y="1565"/>
                  </a:lnTo>
                  <a:lnTo>
                    <a:pt x="310" y="1565"/>
                  </a:lnTo>
                  <a:lnTo>
                    <a:pt x="308" y="1565"/>
                  </a:lnTo>
                  <a:lnTo>
                    <a:pt x="307" y="1564"/>
                  </a:lnTo>
                  <a:lnTo>
                    <a:pt x="304" y="1561"/>
                  </a:lnTo>
                  <a:lnTo>
                    <a:pt x="302" y="1557"/>
                  </a:lnTo>
                  <a:lnTo>
                    <a:pt x="302" y="1545"/>
                  </a:lnTo>
                  <a:lnTo>
                    <a:pt x="300" y="1534"/>
                  </a:lnTo>
                  <a:lnTo>
                    <a:pt x="291" y="1514"/>
                  </a:lnTo>
                  <a:lnTo>
                    <a:pt x="277" y="1489"/>
                  </a:lnTo>
                  <a:lnTo>
                    <a:pt x="271" y="1476"/>
                  </a:lnTo>
                  <a:lnTo>
                    <a:pt x="267" y="1464"/>
                  </a:lnTo>
                  <a:lnTo>
                    <a:pt x="267" y="1458"/>
                  </a:lnTo>
                  <a:lnTo>
                    <a:pt x="267" y="1453"/>
                  </a:lnTo>
                  <a:lnTo>
                    <a:pt x="267" y="1449"/>
                  </a:lnTo>
                  <a:lnTo>
                    <a:pt x="269" y="1444"/>
                  </a:lnTo>
                  <a:lnTo>
                    <a:pt x="275" y="1437"/>
                  </a:lnTo>
                  <a:lnTo>
                    <a:pt x="283" y="1427"/>
                  </a:lnTo>
                  <a:lnTo>
                    <a:pt x="294" y="1417"/>
                  </a:lnTo>
                  <a:lnTo>
                    <a:pt x="304" y="1408"/>
                  </a:lnTo>
                  <a:lnTo>
                    <a:pt x="313" y="1397"/>
                  </a:lnTo>
                  <a:lnTo>
                    <a:pt x="322" y="1388"/>
                  </a:lnTo>
                  <a:lnTo>
                    <a:pt x="325" y="1384"/>
                  </a:lnTo>
                  <a:lnTo>
                    <a:pt x="327" y="1380"/>
                  </a:lnTo>
                  <a:lnTo>
                    <a:pt x="330" y="1376"/>
                  </a:lnTo>
                  <a:lnTo>
                    <a:pt x="330" y="1374"/>
                  </a:lnTo>
                  <a:lnTo>
                    <a:pt x="328" y="1370"/>
                  </a:lnTo>
                  <a:lnTo>
                    <a:pt x="327" y="1367"/>
                  </a:lnTo>
                  <a:lnTo>
                    <a:pt x="325" y="1365"/>
                  </a:lnTo>
                  <a:lnTo>
                    <a:pt x="322" y="1363"/>
                  </a:lnTo>
                  <a:lnTo>
                    <a:pt x="316" y="1363"/>
                  </a:lnTo>
                  <a:lnTo>
                    <a:pt x="307" y="1365"/>
                  </a:lnTo>
                  <a:lnTo>
                    <a:pt x="291" y="1372"/>
                  </a:lnTo>
                  <a:lnTo>
                    <a:pt x="279" y="1377"/>
                  </a:lnTo>
                  <a:lnTo>
                    <a:pt x="266" y="1384"/>
                  </a:lnTo>
                  <a:lnTo>
                    <a:pt x="254" y="1388"/>
                  </a:lnTo>
                  <a:lnTo>
                    <a:pt x="249" y="1390"/>
                  </a:lnTo>
                  <a:lnTo>
                    <a:pt x="244" y="1390"/>
                  </a:lnTo>
                  <a:lnTo>
                    <a:pt x="241" y="1390"/>
                  </a:lnTo>
                  <a:lnTo>
                    <a:pt x="238" y="1389"/>
                  </a:lnTo>
                  <a:lnTo>
                    <a:pt x="235" y="1388"/>
                  </a:lnTo>
                  <a:lnTo>
                    <a:pt x="234" y="1385"/>
                  </a:lnTo>
                  <a:lnTo>
                    <a:pt x="232" y="1382"/>
                  </a:lnTo>
                  <a:lnTo>
                    <a:pt x="231" y="1377"/>
                  </a:lnTo>
                  <a:lnTo>
                    <a:pt x="232" y="1371"/>
                  </a:lnTo>
                  <a:lnTo>
                    <a:pt x="234" y="1365"/>
                  </a:lnTo>
                  <a:lnTo>
                    <a:pt x="236" y="1356"/>
                  </a:lnTo>
                  <a:lnTo>
                    <a:pt x="238" y="1346"/>
                  </a:lnTo>
                  <a:lnTo>
                    <a:pt x="240" y="1339"/>
                  </a:lnTo>
                  <a:lnTo>
                    <a:pt x="241" y="1332"/>
                  </a:lnTo>
                  <a:lnTo>
                    <a:pt x="241" y="1327"/>
                  </a:lnTo>
                  <a:lnTo>
                    <a:pt x="240" y="1321"/>
                  </a:lnTo>
                  <a:lnTo>
                    <a:pt x="236" y="1312"/>
                  </a:lnTo>
                  <a:lnTo>
                    <a:pt x="228" y="1301"/>
                  </a:lnTo>
                  <a:lnTo>
                    <a:pt x="225" y="1295"/>
                  </a:lnTo>
                  <a:lnTo>
                    <a:pt x="224" y="1290"/>
                  </a:lnTo>
                  <a:lnTo>
                    <a:pt x="224" y="1286"/>
                  </a:lnTo>
                  <a:lnTo>
                    <a:pt x="225" y="1280"/>
                  </a:lnTo>
                  <a:lnTo>
                    <a:pt x="228" y="1272"/>
                  </a:lnTo>
                  <a:lnTo>
                    <a:pt x="235" y="1262"/>
                  </a:lnTo>
                  <a:lnTo>
                    <a:pt x="242" y="1251"/>
                  </a:lnTo>
                  <a:lnTo>
                    <a:pt x="249" y="1241"/>
                  </a:lnTo>
                  <a:lnTo>
                    <a:pt x="252" y="1236"/>
                  </a:lnTo>
                  <a:lnTo>
                    <a:pt x="254" y="1231"/>
                  </a:lnTo>
                  <a:lnTo>
                    <a:pt x="255" y="1225"/>
                  </a:lnTo>
                  <a:lnTo>
                    <a:pt x="255" y="1219"/>
                  </a:lnTo>
                  <a:lnTo>
                    <a:pt x="252" y="1220"/>
                  </a:lnTo>
                  <a:lnTo>
                    <a:pt x="248" y="1221"/>
                  </a:lnTo>
                  <a:lnTo>
                    <a:pt x="243" y="1224"/>
                  </a:lnTo>
                  <a:lnTo>
                    <a:pt x="239" y="1226"/>
                  </a:lnTo>
                  <a:lnTo>
                    <a:pt x="228" y="1234"/>
                  </a:lnTo>
                  <a:lnTo>
                    <a:pt x="218" y="1240"/>
                  </a:lnTo>
                  <a:lnTo>
                    <a:pt x="213" y="1242"/>
                  </a:lnTo>
                  <a:lnTo>
                    <a:pt x="209" y="1245"/>
                  </a:lnTo>
                  <a:lnTo>
                    <a:pt x="204" y="1246"/>
                  </a:lnTo>
                  <a:lnTo>
                    <a:pt x="201" y="1245"/>
                  </a:lnTo>
                  <a:lnTo>
                    <a:pt x="198" y="1244"/>
                  </a:lnTo>
                  <a:lnTo>
                    <a:pt x="196" y="1240"/>
                  </a:lnTo>
                  <a:lnTo>
                    <a:pt x="194" y="1235"/>
                  </a:lnTo>
                  <a:lnTo>
                    <a:pt x="194" y="1227"/>
                  </a:lnTo>
                  <a:lnTo>
                    <a:pt x="192" y="1213"/>
                  </a:lnTo>
                  <a:lnTo>
                    <a:pt x="191" y="1203"/>
                  </a:lnTo>
                  <a:lnTo>
                    <a:pt x="189" y="1193"/>
                  </a:lnTo>
                  <a:lnTo>
                    <a:pt x="185" y="1184"/>
                  </a:lnTo>
                  <a:lnTo>
                    <a:pt x="181" y="1177"/>
                  </a:lnTo>
                  <a:lnTo>
                    <a:pt x="174" y="1169"/>
                  </a:lnTo>
                  <a:lnTo>
                    <a:pt x="167" y="1161"/>
                  </a:lnTo>
                  <a:lnTo>
                    <a:pt x="157" y="1153"/>
                  </a:lnTo>
                  <a:lnTo>
                    <a:pt x="159" y="1144"/>
                  </a:lnTo>
                  <a:lnTo>
                    <a:pt x="162" y="1137"/>
                  </a:lnTo>
                  <a:lnTo>
                    <a:pt x="167" y="1130"/>
                  </a:lnTo>
                  <a:lnTo>
                    <a:pt x="171" y="1124"/>
                  </a:lnTo>
                  <a:lnTo>
                    <a:pt x="175" y="1118"/>
                  </a:lnTo>
                  <a:lnTo>
                    <a:pt x="180" y="1112"/>
                  </a:lnTo>
                  <a:lnTo>
                    <a:pt x="182" y="1106"/>
                  </a:lnTo>
                  <a:lnTo>
                    <a:pt x="183" y="1101"/>
                  </a:lnTo>
                  <a:lnTo>
                    <a:pt x="180" y="1099"/>
                  </a:lnTo>
                  <a:lnTo>
                    <a:pt x="175" y="1097"/>
                  </a:lnTo>
                  <a:lnTo>
                    <a:pt x="172" y="1093"/>
                  </a:lnTo>
                  <a:lnTo>
                    <a:pt x="169" y="1089"/>
                  </a:lnTo>
                  <a:lnTo>
                    <a:pt x="162" y="1079"/>
                  </a:lnTo>
                  <a:lnTo>
                    <a:pt x="157" y="1069"/>
                  </a:lnTo>
                  <a:lnTo>
                    <a:pt x="156" y="1062"/>
                  </a:lnTo>
                  <a:lnTo>
                    <a:pt x="155" y="1057"/>
                  </a:lnTo>
                  <a:lnTo>
                    <a:pt x="155" y="1051"/>
                  </a:lnTo>
                  <a:lnTo>
                    <a:pt x="156" y="1047"/>
                  </a:lnTo>
                  <a:lnTo>
                    <a:pt x="157" y="1043"/>
                  </a:lnTo>
                  <a:lnTo>
                    <a:pt x="160" y="1038"/>
                  </a:lnTo>
                  <a:lnTo>
                    <a:pt x="164" y="1035"/>
                  </a:lnTo>
                  <a:lnTo>
                    <a:pt x="169" y="1033"/>
                  </a:lnTo>
                  <a:lnTo>
                    <a:pt x="169" y="1024"/>
                  </a:lnTo>
                  <a:lnTo>
                    <a:pt x="168" y="1018"/>
                  </a:lnTo>
                  <a:lnTo>
                    <a:pt x="166" y="1017"/>
                  </a:lnTo>
                  <a:lnTo>
                    <a:pt x="164" y="1015"/>
                  </a:lnTo>
                  <a:lnTo>
                    <a:pt x="162" y="1011"/>
                  </a:lnTo>
                  <a:lnTo>
                    <a:pt x="161" y="1008"/>
                  </a:lnTo>
                  <a:lnTo>
                    <a:pt x="159" y="999"/>
                  </a:lnTo>
                  <a:lnTo>
                    <a:pt x="156" y="990"/>
                  </a:lnTo>
                  <a:lnTo>
                    <a:pt x="153" y="970"/>
                  </a:lnTo>
                  <a:lnTo>
                    <a:pt x="151" y="956"/>
                  </a:lnTo>
                  <a:lnTo>
                    <a:pt x="150" y="950"/>
                  </a:lnTo>
                  <a:lnTo>
                    <a:pt x="148" y="944"/>
                  </a:lnTo>
                  <a:lnTo>
                    <a:pt x="145" y="941"/>
                  </a:lnTo>
                  <a:lnTo>
                    <a:pt x="142" y="938"/>
                  </a:lnTo>
                  <a:lnTo>
                    <a:pt x="137" y="937"/>
                  </a:lnTo>
                  <a:lnTo>
                    <a:pt x="133" y="936"/>
                  </a:lnTo>
                  <a:lnTo>
                    <a:pt x="128" y="936"/>
                  </a:lnTo>
                  <a:lnTo>
                    <a:pt x="122" y="937"/>
                  </a:lnTo>
                  <a:lnTo>
                    <a:pt x="112" y="939"/>
                  </a:lnTo>
                  <a:lnTo>
                    <a:pt x="100" y="942"/>
                  </a:lnTo>
                  <a:lnTo>
                    <a:pt x="89" y="943"/>
                  </a:lnTo>
                  <a:lnTo>
                    <a:pt x="80" y="943"/>
                  </a:lnTo>
                  <a:lnTo>
                    <a:pt x="79" y="937"/>
                  </a:lnTo>
                  <a:lnTo>
                    <a:pt x="79" y="930"/>
                  </a:lnTo>
                  <a:lnTo>
                    <a:pt x="79" y="924"/>
                  </a:lnTo>
                  <a:lnTo>
                    <a:pt x="80" y="917"/>
                  </a:lnTo>
                  <a:lnTo>
                    <a:pt x="82" y="904"/>
                  </a:lnTo>
                  <a:lnTo>
                    <a:pt x="82" y="891"/>
                  </a:lnTo>
                  <a:lnTo>
                    <a:pt x="75" y="875"/>
                  </a:lnTo>
                  <a:lnTo>
                    <a:pt x="66" y="861"/>
                  </a:lnTo>
                  <a:lnTo>
                    <a:pt x="77" y="857"/>
                  </a:lnTo>
                  <a:lnTo>
                    <a:pt x="86" y="853"/>
                  </a:lnTo>
                  <a:lnTo>
                    <a:pt x="93" y="847"/>
                  </a:lnTo>
                  <a:lnTo>
                    <a:pt x="99" y="842"/>
                  </a:lnTo>
                  <a:lnTo>
                    <a:pt x="103" y="835"/>
                  </a:lnTo>
                  <a:lnTo>
                    <a:pt x="106" y="829"/>
                  </a:lnTo>
                  <a:lnTo>
                    <a:pt x="107" y="822"/>
                  </a:lnTo>
                  <a:lnTo>
                    <a:pt x="107" y="816"/>
                  </a:lnTo>
                  <a:lnTo>
                    <a:pt x="107" y="808"/>
                  </a:lnTo>
                  <a:lnTo>
                    <a:pt x="105" y="801"/>
                  </a:lnTo>
                  <a:lnTo>
                    <a:pt x="103" y="793"/>
                  </a:lnTo>
                  <a:lnTo>
                    <a:pt x="101" y="786"/>
                  </a:lnTo>
                  <a:lnTo>
                    <a:pt x="94" y="769"/>
                  </a:lnTo>
                  <a:lnTo>
                    <a:pt x="88" y="753"/>
                  </a:lnTo>
                  <a:lnTo>
                    <a:pt x="83" y="742"/>
                  </a:lnTo>
                  <a:lnTo>
                    <a:pt x="80" y="732"/>
                  </a:lnTo>
                  <a:lnTo>
                    <a:pt x="78" y="722"/>
                  </a:lnTo>
                  <a:lnTo>
                    <a:pt x="77" y="711"/>
                  </a:lnTo>
                  <a:lnTo>
                    <a:pt x="76" y="692"/>
                  </a:lnTo>
                  <a:lnTo>
                    <a:pt x="76" y="671"/>
                  </a:lnTo>
                  <a:lnTo>
                    <a:pt x="77" y="652"/>
                  </a:lnTo>
                  <a:lnTo>
                    <a:pt x="78" y="631"/>
                  </a:lnTo>
                  <a:lnTo>
                    <a:pt x="77" y="620"/>
                  </a:lnTo>
                  <a:lnTo>
                    <a:pt x="76" y="610"/>
                  </a:lnTo>
                  <a:lnTo>
                    <a:pt x="75" y="599"/>
                  </a:lnTo>
                  <a:lnTo>
                    <a:pt x="73" y="588"/>
                  </a:lnTo>
                  <a:lnTo>
                    <a:pt x="63" y="558"/>
                  </a:lnTo>
                  <a:lnTo>
                    <a:pt x="53" y="529"/>
                  </a:lnTo>
                  <a:lnTo>
                    <a:pt x="49" y="513"/>
                  </a:lnTo>
                  <a:lnTo>
                    <a:pt x="46" y="498"/>
                  </a:lnTo>
                  <a:lnTo>
                    <a:pt x="44" y="483"/>
                  </a:lnTo>
                  <a:lnTo>
                    <a:pt x="44" y="466"/>
                  </a:lnTo>
                  <a:lnTo>
                    <a:pt x="44" y="441"/>
                  </a:lnTo>
                  <a:lnTo>
                    <a:pt x="41" y="413"/>
                  </a:lnTo>
                  <a:lnTo>
                    <a:pt x="38" y="385"/>
                  </a:lnTo>
                  <a:lnTo>
                    <a:pt x="34" y="355"/>
                  </a:lnTo>
                  <a:lnTo>
                    <a:pt x="28" y="326"/>
                  </a:lnTo>
                  <a:lnTo>
                    <a:pt x="21" y="297"/>
                  </a:lnTo>
                  <a:lnTo>
                    <a:pt x="17" y="285"/>
                  </a:lnTo>
                  <a:lnTo>
                    <a:pt x="11" y="270"/>
                  </a:lnTo>
                  <a:lnTo>
                    <a:pt x="7" y="259"/>
                  </a:lnTo>
                  <a:lnTo>
                    <a:pt x="0" y="247"/>
                  </a:lnTo>
                  <a:lnTo>
                    <a:pt x="0" y="247"/>
                  </a:lnTo>
                  <a:lnTo>
                    <a:pt x="10" y="235"/>
                  </a:lnTo>
                  <a:lnTo>
                    <a:pt x="23" y="222"/>
                  </a:lnTo>
                  <a:lnTo>
                    <a:pt x="38" y="207"/>
                  </a:lnTo>
                  <a:lnTo>
                    <a:pt x="54" y="193"/>
                  </a:lnTo>
                  <a:lnTo>
                    <a:pt x="72" y="180"/>
                  </a:lnTo>
                  <a:lnTo>
                    <a:pt x="88" y="168"/>
                  </a:lnTo>
                  <a:lnTo>
                    <a:pt x="96" y="165"/>
                  </a:lnTo>
                  <a:lnTo>
                    <a:pt x="104" y="161"/>
                  </a:lnTo>
                  <a:lnTo>
                    <a:pt x="112" y="159"/>
                  </a:lnTo>
                  <a:lnTo>
                    <a:pt x="118" y="158"/>
                  </a:lnTo>
                  <a:lnTo>
                    <a:pt x="122" y="159"/>
                  </a:lnTo>
                  <a:lnTo>
                    <a:pt x="127" y="164"/>
                  </a:lnTo>
                  <a:lnTo>
                    <a:pt x="132" y="170"/>
                  </a:lnTo>
                  <a:lnTo>
                    <a:pt x="136" y="178"/>
                  </a:lnTo>
                  <a:lnTo>
                    <a:pt x="147" y="197"/>
                  </a:lnTo>
                  <a:lnTo>
                    <a:pt x="158" y="221"/>
                  </a:lnTo>
                  <a:lnTo>
                    <a:pt x="169" y="247"/>
                  </a:lnTo>
                  <a:lnTo>
                    <a:pt x="176" y="270"/>
                  </a:lnTo>
                  <a:lnTo>
                    <a:pt x="183" y="290"/>
                  </a:lnTo>
                  <a:lnTo>
                    <a:pt x="187" y="303"/>
                  </a:lnTo>
                  <a:lnTo>
                    <a:pt x="190" y="330"/>
                  </a:lnTo>
                  <a:lnTo>
                    <a:pt x="194" y="356"/>
                  </a:lnTo>
                  <a:lnTo>
                    <a:pt x="196" y="362"/>
                  </a:lnTo>
                  <a:lnTo>
                    <a:pt x="198" y="368"/>
                  </a:lnTo>
                  <a:lnTo>
                    <a:pt x="201" y="373"/>
                  </a:lnTo>
                  <a:lnTo>
                    <a:pt x="204" y="377"/>
                  </a:lnTo>
                  <a:lnTo>
                    <a:pt x="209" y="382"/>
                  </a:lnTo>
                  <a:lnTo>
                    <a:pt x="214" y="385"/>
                  </a:lnTo>
                  <a:lnTo>
                    <a:pt x="221" y="388"/>
                  </a:lnTo>
                  <a:lnTo>
                    <a:pt x="228" y="390"/>
                  </a:lnTo>
                  <a:lnTo>
                    <a:pt x="238" y="391"/>
                  </a:lnTo>
                  <a:lnTo>
                    <a:pt x="246" y="391"/>
                  </a:lnTo>
                  <a:lnTo>
                    <a:pt x="255" y="389"/>
                  </a:lnTo>
                  <a:lnTo>
                    <a:pt x="263" y="386"/>
                  </a:lnTo>
                  <a:lnTo>
                    <a:pt x="271" y="382"/>
                  </a:lnTo>
                  <a:lnTo>
                    <a:pt x="279" y="375"/>
                  </a:lnTo>
                  <a:lnTo>
                    <a:pt x="285" y="368"/>
                  </a:lnTo>
                  <a:lnTo>
                    <a:pt x="293" y="359"/>
                  </a:lnTo>
                  <a:lnTo>
                    <a:pt x="299" y="348"/>
                  </a:lnTo>
                  <a:lnTo>
                    <a:pt x="305" y="337"/>
                  </a:lnTo>
                  <a:lnTo>
                    <a:pt x="311" y="326"/>
                  </a:lnTo>
                  <a:lnTo>
                    <a:pt x="317" y="313"/>
                  </a:lnTo>
                  <a:lnTo>
                    <a:pt x="327" y="286"/>
                  </a:lnTo>
                  <a:lnTo>
                    <a:pt x="336" y="255"/>
                  </a:lnTo>
                  <a:lnTo>
                    <a:pt x="345" y="223"/>
                  </a:lnTo>
                  <a:lnTo>
                    <a:pt x="352" y="191"/>
                  </a:lnTo>
                  <a:lnTo>
                    <a:pt x="359" y="158"/>
                  </a:lnTo>
                  <a:lnTo>
                    <a:pt x="364" y="126"/>
                  </a:lnTo>
                  <a:lnTo>
                    <a:pt x="372" y="65"/>
                  </a:lnTo>
                  <a:lnTo>
                    <a:pt x="378" y="15"/>
                  </a:lnTo>
                  <a:lnTo>
                    <a:pt x="378" y="15"/>
                  </a:lnTo>
                  <a:lnTo>
                    <a:pt x="440" y="24"/>
                  </a:lnTo>
                  <a:lnTo>
                    <a:pt x="448" y="22"/>
                  </a:lnTo>
                  <a:lnTo>
                    <a:pt x="457" y="21"/>
                  </a:lnTo>
                  <a:lnTo>
                    <a:pt x="463" y="22"/>
                  </a:lnTo>
                  <a:lnTo>
                    <a:pt x="470" y="24"/>
                  </a:lnTo>
                  <a:lnTo>
                    <a:pt x="476" y="27"/>
                  </a:lnTo>
                  <a:lnTo>
                    <a:pt x="482" y="32"/>
                  </a:lnTo>
                  <a:lnTo>
                    <a:pt x="487" y="36"/>
                  </a:lnTo>
                  <a:lnTo>
                    <a:pt x="491" y="42"/>
                  </a:lnTo>
                  <a:lnTo>
                    <a:pt x="501" y="51"/>
                  </a:lnTo>
                  <a:lnTo>
                    <a:pt x="510" y="61"/>
                  </a:lnTo>
                  <a:lnTo>
                    <a:pt x="514" y="65"/>
                  </a:lnTo>
                  <a:lnTo>
                    <a:pt x="520" y="69"/>
                  </a:lnTo>
                  <a:lnTo>
                    <a:pt x="524" y="71"/>
                  </a:lnTo>
                  <a:lnTo>
                    <a:pt x="529" y="71"/>
                  </a:lnTo>
                  <a:lnTo>
                    <a:pt x="536" y="43"/>
                  </a:lnTo>
                  <a:lnTo>
                    <a:pt x="540" y="29"/>
                  </a:lnTo>
                  <a:lnTo>
                    <a:pt x="543" y="24"/>
                  </a:lnTo>
                  <a:lnTo>
                    <a:pt x="551" y="20"/>
                  </a:lnTo>
                  <a:lnTo>
                    <a:pt x="561" y="16"/>
                  </a:lnTo>
                  <a:lnTo>
                    <a:pt x="576" y="10"/>
                  </a:lnTo>
                  <a:lnTo>
                    <a:pt x="589" y="5"/>
                  </a:lnTo>
                  <a:lnTo>
                    <a:pt x="597" y="2"/>
                  </a:lnTo>
                  <a:lnTo>
                    <a:pt x="600" y="2"/>
                  </a:lnTo>
                  <a:lnTo>
                    <a:pt x="603" y="0"/>
                  </a:lnTo>
                  <a:lnTo>
                    <a:pt x="604" y="2"/>
                  </a:lnTo>
                  <a:lnTo>
                    <a:pt x="605" y="2"/>
                  </a:lnTo>
                  <a:lnTo>
                    <a:pt x="608" y="12"/>
                  </a:lnTo>
                  <a:lnTo>
                    <a:pt x="615" y="33"/>
                  </a:lnTo>
                  <a:lnTo>
                    <a:pt x="621" y="45"/>
                  </a:lnTo>
                  <a:lnTo>
                    <a:pt x="629" y="53"/>
                  </a:lnTo>
                  <a:lnTo>
                    <a:pt x="636" y="60"/>
                  </a:lnTo>
                  <a:lnTo>
                    <a:pt x="644" y="64"/>
                  </a:lnTo>
                  <a:lnTo>
                    <a:pt x="651" y="66"/>
                  </a:lnTo>
                  <a:lnTo>
                    <a:pt x="659" y="67"/>
                  </a:lnTo>
                  <a:lnTo>
                    <a:pt x="666" y="67"/>
                  </a:lnTo>
                  <a:lnTo>
                    <a:pt x="675" y="67"/>
                  </a:lnTo>
                  <a:lnTo>
                    <a:pt x="689" y="65"/>
                  </a:lnTo>
                  <a:lnTo>
                    <a:pt x="702" y="65"/>
                  </a:lnTo>
                  <a:lnTo>
                    <a:pt x="708" y="66"/>
                  </a:lnTo>
                  <a:lnTo>
                    <a:pt x="713" y="70"/>
                  </a:lnTo>
                  <a:lnTo>
                    <a:pt x="717" y="74"/>
                  </a:lnTo>
                  <a:lnTo>
                    <a:pt x="720" y="80"/>
                  </a:lnTo>
                  <a:lnTo>
                    <a:pt x="722" y="87"/>
                  </a:lnTo>
                  <a:lnTo>
                    <a:pt x="725" y="91"/>
                  </a:lnTo>
                  <a:lnTo>
                    <a:pt x="728" y="96"/>
                  </a:lnTo>
                  <a:lnTo>
                    <a:pt x="731" y="100"/>
                  </a:lnTo>
                  <a:lnTo>
                    <a:pt x="739" y="107"/>
                  </a:lnTo>
                  <a:lnTo>
                    <a:pt x="746" y="113"/>
                  </a:lnTo>
                  <a:lnTo>
                    <a:pt x="755" y="119"/>
                  </a:lnTo>
                  <a:lnTo>
                    <a:pt x="763" y="125"/>
                  </a:lnTo>
                  <a:lnTo>
                    <a:pt x="772" y="132"/>
                  </a:lnTo>
                  <a:lnTo>
                    <a:pt x="780" y="140"/>
                  </a:lnTo>
                  <a:lnTo>
                    <a:pt x="784" y="143"/>
                  </a:lnTo>
                  <a:lnTo>
                    <a:pt x="787" y="144"/>
                  </a:lnTo>
                  <a:lnTo>
                    <a:pt x="792" y="144"/>
                  </a:lnTo>
                  <a:lnTo>
                    <a:pt x="796" y="142"/>
                  </a:lnTo>
                  <a:lnTo>
                    <a:pt x="801" y="140"/>
                  </a:lnTo>
                  <a:lnTo>
                    <a:pt x="806" y="135"/>
                  </a:lnTo>
                  <a:lnTo>
                    <a:pt x="810" y="131"/>
                  </a:lnTo>
                  <a:lnTo>
                    <a:pt x="814" y="126"/>
                  </a:lnTo>
                  <a:lnTo>
                    <a:pt x="830" y="103"/>
                  </a:lnTo>
                  <a:lnTo>
                    <a:pt x="841" y="87"/>
                  </a:lnTo>
                  <a:lnTo>
                    <a:pt x="844" y="85"/>
                  </a:lnTo>
                  <a:lnTo>
                    <a:pt x="848" y="84"/>
                  </a:lnTo>
                  <a:lnTo>
                    <a:pt x="852" y="85"/>
                  </a:lnTo>
                  <a:lnTo>
                    <a:pt x="856" y="87"/>
                  </a:lnTo>
                  <a:lnTo>
                    <a:pt x="861" y="90"/>
                  </a:lnTo>
                  <a:lnTo>
                    <a:pt x="865" y="94"/>
                  </a:lnTo>
                  <a:lnTo>
                    <a:pt x="870" y="100"/>
                  </a:lnTo>
                  <a:lnTo>
                    <a:pt x="875" y="105"/>
                  </a:lnTo>
                  <a:lnTo>
                    <a:pt x="883" y="118"/>
                  </a:lnTo>
                  <a:lnTo>
                    <a:pt x="891" y="132"/>
                  </a:lnTo>
                  <a:lnTo>
                    <a:pt x="893" y="139"/>
                  </a:lnTo>
                  <a:lnTo>
                    <a:pt x="895" y="145"/>
                  </a:lnTo>
                  <a:lnTo>
                    <a:pt x="896" y="151"/>
                  </a:lnTo>
                  <a:lnTo>
                    <a:pt x="896" y="155"/>
                  </a:lnTo>
                  <a:lnTo>
                    <a:pt x="895" y="171"/>
                  </a:lnTo>
                  <a:lnTo>
                    <a:pt x="895" y="187"/>
                  </a:lnTo>
                  <a:lnTo>
                    <a:pt x="895" y="195"/>
                  </a:lnTo>
                  <a:lnTo>
                    <a:pt x="896" y="202"/>
                  </a:lnTo>
                  <a:lnTo>
                    <a:pt x="898" y="210"/>
                  </a:lnTo>
                  <a:lnTo>
                    <a:pt x="902" y="219"/>
                  </a:lnTo>
                  <a:lnTo>
                    <a:pt x="906" y="227"/>
                  </a:lnTo>
                  <a:lnTo>
                    <a:pt x="911" y="235"/>
                  </a:lnTo>
                  <a:lnTo>
                    <a:pt x="917" y="243"/>
                  </a:lnTo>
                  <a:lnTo>
                    <a:pt x="922" y="251"/>
                  </a:lnTo>
                  <a:lnTo>
                    <a:pt x="929" y="260"/>
                  </a:lnTo>
                  <a:lnTo>
                    <a:pt x="933" y="268"/>
                  </a:lnTo>
                  <a:lnTo>
                    <a:pt x="936" y="277"/>
                  </a:lnTo>
                  <a:lnTo>
                    <a:pt x="938" y="288"/>
                  </a:lnTo>
                  <a:lnTo>
                    <a:pt x="945" y="316"/>
                  </a:lnTo>
                  <a:lnTo>
                    <a:pt x="950" y="346"/>
                  </a:lnTo>
                  <a:lnTo>
                    <a:pt x="955" y="376"/>
                  </a:lnTo>
                  <a:lnTo>
                    <a:pt x="961" y="404"/>
                  </a:lnTo>
                  <a:lnTo>
                    <a:pt x="965" y="418"/>
                  </a:lnTo>
                  <a:lnTo>
                    <a:pt x="971" y="431"/>
                  </a:lnTo>
                  <a:lnTo>
                    <a:pt x="976" y="443"/>
                  </a:lnTo>
                  <a:lnTo>
                    <a:pt x="984" y="454"/>
                  </a:lnTo>
                  <a:lnTo>
                    <a:pt x="992" y="464"/>
                  </a:lnTo>
                  <a:lnTo>
                    <a:pt x="1003" y="472"/>
                  </a:lnTo>
                  <a:lnTo>
                    <a:pt x="1010" y="477"/>
                  </a:lnTo>
                  <a:lnTo>
                    <a:pt x="1016" y="480"/>
                  </a:lnTo>
                  <a:lnTo>
                    <a:pt x="1023" y="483"/>
                  </a:lnTo>
                  <a:lnTo>
                    <a:pt x="1030" y="486"/>
                  </a:lnTo>
                  <a:lnTo>
                    <a:pt x="1047" y="493"/>
                  </a:lnTo>
                  <a:lnTo>
                    <a:pt x="1064" y="503"/>
                  </a:lnTo>
                  <a:lnTo>
                    <a:pt x="1080" y="512"/>
                  </a:lnTo>
                  <a:lnTo>
                    <a:pt x="1096" y="524"/>
                  </a:lnTo>
                  <a:lnTo>
                    <a:pt x="1112" y="534"/>
                  </a:lnTo>
                  <a:lnTo>
                    <a:pt x="1127" y="544"/>
                  </a:lnTo>
                  <a:lnTo>
                    <a:pt x="1136" y="548"/>
                  </a:lnTo>
                  <a:lnTo>
                    <a:pt x="1143" y="551"/>
                  </a:lnTo>
                  <a:lnTo>
                    <a:pt x="1152" y="555"/>
                  </a:lnTo>
                  <a:lnTo>
                    <a:pt x="1160" y="557"/>
                  </a:lnTo>
                  <a:lnTo>
                    <a:pt x="1168" y="557"/>
                  </a:lnTo>
                  <a:lnTo>
                    <a:pt x="1181" y="557"/>
                  </a:lnTo>
                  <a:lnTo>
                    <a:pt x="1198" y="555"/>
                  </a:lnTo>
                  <a:lnTo>
                    <a:pt x="1217" y="551"/>
                  </a:lnTo>
                  <a:lnTo>
                    <a:pt x="1234" y="548"/>
                  </a:lnTo>
                  <a:lnTo>
                    <a:pt x="1249" y="545"/>
                  </a:lnTo>
                  <a:lnTo>
                    <a:pt x="1256" y="543"/>
                  </a:lnTo>
                  <a:lnTo>
                    <a:pt x="1260" y="540"/>
                  </a:lnTo>
                  <a:lnTo>
                    <a:pt x="1262" y="537"/>
                  </a:lnTo>
                  <a:lnTo>
                    <a:pt x="1263" y="535"/>
                  </a:lnTo>
                  <a:lnTo>
                    <a:pt x="1255" y="531"/>
                  </a:lnTo>
                  <a:lnTo>
                    <a:pt x="1246" y="525"/>
                  </a:lnTo>
                  <a:lnTo>
                    <a:pt x="1239" y="520"/>
                  </a:lnTo>
                  <a:lnTo>
                    <a:pt x="1234" y="512"/>
                  </a:lnTo>
                  <a:lnTo>
                    <a:pt x="1230" y="506"/>
                  </a:lnTo>
                  <a:lnTo>
                    <a:pt x="1225" y="497"/>
                  </a:lnTo>
                  <a:lnTo>
                    <a:pt x="1223" y="489"/>
                  </a:lnTo>
                  <a:lnTo>
                    <a:pt x="1221" y="479"/>
                  </a:lnTo>
                  <a:lnTo>
                    <a:pt x="1221" y="469"/>
                  </a:lnTo>
                  <a:lnTo>
                    <a:pt x="1221" y="459"/>
                  </a:lnTo>
                  <a:lnTo>
                    <a:pt x="1222" y="450"/>
                  </a:lnTo>
                  <a:lnTo>
                    <a:pt x="1223" y="439"/>
                  </a:lnTo>
                  <a:lnTo>
                    <a:pt x="1229" y="416"/>
                  </a:lnTo>
                  <a:lnTo>
                    <a:pt x="1235" y="394"/>
                  </a:lnTo>
                  <a:lnTo>
                    <a:pt x="1245" y="372"/>
                  </a:lnTo>
                  <a:lnTo>
                    <a:pt x="1255" y="349"/>
                  </a:lnTo>
                  <a:lnTo>
                    <a:pt x="1266" y="329"/>
                  </a:lnTo>
                  <a:lnTo>
                    <a:pt x="1278" y="308"/>
                  </a:lnTo>
                  <a:lnTo>
                    <a:pt x="1290" y="290"/>
                  </a:lnTo>
                  <a:lnTo>
                    <a:pt x="1301" y="275"/>
                  </a:lnTo>
                  <a:lnTo>
                    <a:pt x="1312" y="262"/>
                  </a:lnTo>
                  <a:lnTo>
                    <a:pt x="1322" y="252"/>
                  </a:lnTo>
                  <a:lnTo>
                    <a:pt x="1331" y="242"/>
                  </a:lnTo>
                  <a:lnTo>
                    <a:pt x="1341" y="235"/>
                  </a:lnTo>
                  <a:lnTo>
                    <a:pt x="1351" y="228"/>
                  </a:lnTo>
                  <a:lnTo>
                    <a:pt x="1358" y="223"/>
                  </a:lnTo>
                  <a:lnTo>
                    <a:pt x="1367" y="220"/>
                  </a:lnTo>
                  <a:lnTo>
                    <a:pt x="1374" y="218"/>
                  </a:lnTo>
                  <a:lnTo>
                    <a:pt x="1382" y="216"/>
                  </a:lnTo>
                  <a:lnTo>
                    <a:pt x="1391" y="215"/>
                  </a:lnTo>
                  <a:lnTo>
                    <a:pt x="1426" y="221"/>
                  </a:lnTo>
                  <a:lnTo>
                    <a:pt x="1476" y="228"/>
                  </a:lnTo>
                  <a:lnTo>
                    <a:pt x="1488" y="229"/>
                  </a:lnTo>
                  <a:lnTo>
                    <a:pt x="1500" y="229"/>
                  </a:lnTo>
                  <a:lnTo>
                    <a:pt x="1513" y="229"/>
                  </a:lnTo>
                  <a:lnTo>
                    <a:pt x="1526" y="228"/>
                  </a:lnTo>
                  <a:lnTo>
                    <a:pt x="1551" y="225"/>
                  </a:lnTo>
                  <a:lnTo>
                    <a:pt x="1578" y="222"/>
                  </a:lnTo>
                  <a:lnTo>
                    <a:pt x="1605" y="219"/>
                  </a:lnTo>
                  <a:lnTo>
                    <a:pt x="1630" y="216"/>
                  </a:lnTo>
                  <a:lnTo>
                    <a:pt x="1642" y="216"/>
                  </a:lnTo>
                  <a:lnTo>
                    <a:pt x="1654" y="218"/>
                  </a:lnTo>
                  <a:lnTo>
                    <a:pt x="1665" y="219"/>
                  </a:lnTo>
                  <a:lnTo>
                    <a:pt x="1674" y="221"/>
                  </a:lnTo>
                  <a:lnTo>
                    <a:pt x="1730" y="255"/>
                  </a:lnTo>
                  <a:lnTo>
                    <a:pt x="1730" y="255"/>
                  </a:lnTo>
                  <a:close/>
                </a:path>
              </a:pathLst>
            </a:custGeom>
            <a:solidFill>
              <a:srgbClr val="C9C8C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802" name="Google Shape;802;p37"/>
            <p:cNvSpPr/>
            <p:nvPr/>
          </p:nvSpPr>
          <p:spPr>
            <a:xfrm>
              <a:off x="4689475" y="5178425"/>
              <a:ext cx="793750" cy="865188"/>
            </a:xfrm>
            <a:custGeom>
              <a:rect b="b" l="l" r="r" t="t"/>
              <a:pathLst>
                <a:path extrusionOk="0" h="2181" w="1999">
                  <a:moveTo>
                    <a:pt x="1730" y="255"/>
                  </a:moveTo>
                  <a:lnTo>
                    <a:pt x="1738" y="342"/>
                  </a:lnTo>
                  <a:lnTo>
                    <a:pt x="1739" y="347"/>
                  </a:lnTo>
                  <a:lnTo>
                    <a:pt x="1740" y="353"/>
                  </a:lnTo>
                  <a:lnTo>
                    <a:pt x="1742" y="357"/>
                  </a:lnTo>
                  <a:lnTo>
                    <a:pt x="1745" y="361"/>
                  </a:lnTo>
                  <a:lnTo>
                    <a:pt x="1748" y="366"/>
                  </a:lnTo>
                  <a:lnTo>
                    <a:pt x="1751" y="369"/>
                  </a:lnTo>
                  <a:lnTo>
                    <a:pt x="1755" y="372"/>
                  </a:lnTo>
                  <a:lnTo>
                    <a:pt x="1760" y="375"/>
                  </a:lnTo>
                  <a:lnTo>
                    <a:pt x="1772" y="382"/>
                  </a:lnTo>
                  <a:lnTo>
                    <a:pt x="1777" y="387"/>
                  </a:lnTo>
                  <a:lnTo>
                    <a:pt x="1779" y="389"/>
                  </a:lnTo>
                  <a:lnTo>
                    <a:pt x="1779" y="391"/>
                  </a:lnTo>
                  <a:lnTo>
                    <a:pt x="1779" y="394"/>
                  </a:lnTo>
                  <a:lnTo>
                    <a:pt x="1778" y="396"/>
                  </a:lnTo>
                  <a:lnTo>
                    <a:pt x="1776" y="400"/>
                  </a:lnTo>
                  <a:lnTo>
                    <a:pt x="1775" y="404"/>
                  </a:lnTo>
                  <a:lnTo>
                    <a:pt x="1775" y="408"/>
                  </a:lnTo>
                  <a:lnTo>
                    <a:pt x="1776" y="412"/>
                  </a:lnTo>
                  <a:lnTo>
                    <a:pt x="1778" y="416"/>
                  </a:lnTo>
                  <a:lnTo>
                    <a:pt x="1780" y="421"/>
                  </a:lnTo>
                  <a:lnTo>
                    <a:pt x="1788" y="429"/>
                  </a:lnTo>
                  <a:lnTo>
                    <a:pt x="1796" y="440"/>
                  </a:lnTo>
                  <a:lnTo>
                    <a:pt x="1801" y="445"/>
                  </a:lnTo>
                  <a:lnTo>
                    <a:pt x="1805" y="451"/>
                  </a:lnTo>
                  <a:lnTo>
                    <a:pt x="1807" y="455"/>
                  </a:lnTo>
                  <a:lnTo>
                    <a:pt x="1808" y="461"/>
                  </a:lnTo>
                  <a:lnTo>
                    <a:pt x="1813" y="477"/>
                  </a:lnTo>
                  <a:lnTo>
                    <a:pt x="1822" y="505"/>
                  </a:lnTo>
                  <a:lnTo>
                    <a:pt x="1827" y="519"/>
                  </a:lnTo>
                  <a:lnTo>
                    <a:pt x="1832" y="532"/>
                  </a:lnTo>
                  <a:lnTo>
                    <a:pt x="1836" y="540"/>
                  </a:lnTo>
                  <a:lnTo>
                    <a:pt x="1839" y="545"/>
                  </a:lnTo>
                  <a:lnTo>
                    <a:pt x="1854" y="555"/>
                  </a:lnTo>
                  <a:lnTo>
                    <a:pt x="1869" y="565"/>
                  </a:lnTo>
                  <a:lnTo>
                    <a:pt x="1873" y="576"/>
                  </a:lnTo>
                  <a:lnTo>
                    <a:pt x="1878" y="591"/>
                  </a:lnTo>
                  <a:lnTo>
                    <a:pt x="1881" y="596"/>
                  </a:lnTo>
                  <a:lnTo>
                    <a:pt x="1882" y="598"/>
                  </a:lnTo>
                  <a:lnTo>
                    <a:pt x="1884" y="600"/>
                  </a:lnTo>
                  <a:lnTo>
                    <a:pt x="1887" y="602"/>
                  </a:lnTo>
                  <a:lnTo>
                    <a:pt x="1889" y="602"/>
                  </a:lnTo>
                  <a:lnTo>
                    <a:pt x="1892" y="602"/>
                  </a:lnTo>
                  <a:lnTo>
                    <a:pt x="1897" y="600"/>
                  </a:lnTo>
                  <a:lnTo>
                    <a:pt x="1901" y="597"/>
                  </a:lnTo>
                  <a:lnTo>
                    <a:pt x="1905" y="592"/>
                  </a:lnTo>
                  <a:lnTo>
                    <a:pt x="1908" y="587"/>
                  </a:lnTo>
                  <a:lnTo>
                    <a:pt x="1909" y="582"/>
                  </a:lnTo>
                  <a:lnTo>
                    <a:pt x="1910" y="576"/>
                  </a:lnTo>
                  <a:lnTo>
                    <a:pt x="1910" y="570"/>
                  </a:lnTo>
                  <a:lnTo>
                    <a:pt x="1911" y="564"/>
                  </a:lnTo>
                  <a:lnTo>
                    <a:pt x="1912" y="558"/>
                  </a:lnTo>
                  <a:lnTo>
                    <a:pt x="1914" y="552"/>
                  </a:lnTo>
                  <a:lnTo>
                    <a:pt x="1919" y="549"/>
                  </a:lnTo>
                  <a:lnTo>
                    <a:pt x="1929" y="547"/>
                  </a:lnTo>
                  <a:lnTo>
                    <a:pt x="1940" y="546"/>
                  </a:lnTo>
                  <a:lnTo>
                    <a:pt x="1948" y="545"/>
                  </a:lnTo>
                  <a:lnTo>
                    <a:pt x="1952" y="544"/>
                  </a:lnTo>
                  <a:lnTo>
                    <a:pt x="1955" y="544"/>
                  </a:lnTo>
                  <a:lnTo>
                    <a:pt x="1958" y="545"/>
                  </a:lnTo>
                  <a:lnTo>
                    <a:pt x="1960" y="546"/>
                  </a:lnTo>
                  <a:lnTo>
                    <a:pt x="1963" y="549"/>
                  </a:lnTo>
                  <a:lnTo>
                    <a:pt x="1964" y="553"/>
                  </a:lnTo>
                  <a:lnTo>
                    <a:pt x="1964" y="559"/>
                  </a:lnTo>
                  <a:lnTo>
                    <a:pt x="1964" y="565"/>
                  </a:lnTo>
                  <a:lnTo>
                    <a:pt x="1964" y="572"/>
                  </a:lnTo>
                  <a:lnTo>
                    <a:pt x="1966" y="578"/>
                  </a:lnTo>
                  <a:lnTo>
                    <a:pt x="1973" y="592"/>
                  </a:lnTo>
                  <a:lnTo>
                    <a:pt x="1981" y="605"/>
                  </a:lnTo>
                  <a:lnTo>
                    <a:pt x="1990" y="619"/>
                  </a:lnTo>
                  <a:lnTo>
                    <a:pt x="1999" y="633"/>
                  </a:lnTo>
                  <a:lnTo>
                    <a:pt x="1999" y="633"/>
                  </a:lnTo>
                  <a:lnTo>
                    <a:pt x="1996" y="651"/>
                  </a:lnTo>
                  <a:lnTo>
                    <a:pt x="1992" y="668"/>
                  </a:lnTo>
                  <a:lnTo>
                    <a:pt x="1987" y="684"/>
                  </a:lnTo>
                  <a:lnTo>
                    <a:pt x="1983" y="700"/>
                  </a:lnTo>
                  <a:lnTo>
                    <a:pt x="1971" y="729"/>
                  </a:lnTo>
                  <a:lnTo>
                    <a:pt x="1958" y="759"/>
                  </a:lnTo>
                  <a:lnTo>
                    <a:pt x="1944" y="787"/>
                  </a:lnTo>
                  <a:lnTo>
                    <a:pt x="1929" y="816"/>
                  </a:lnTo>
                  <a:lnTo>
                    <a:pt x="1914" y="845"/>
                  </a:lnTo>
                  <a:lnTo>
                    <a:pt x="1898" y="876"/>
                  </a:lnTo>
                  <a:lnTo>
                    <a:pt x="1882" y="906"/>
                  </a:lnTo>
                  <a:lnTo>
                    <a:pt x="1863" y="935"/>
                  </a:lnTo>
                  <a:lnTo>
                    <a:pt x="1855" y="950"/>
                  </a:lnTo>
                  <a:lnTo>
                    <a:pt x="1847" y="965"/>
                  </a:lnTo>
                  <a:lnTo>
                    <a:pt x="1841" y="980"/>
                  </a:lnTo>
                  <a:lnTo>
                    <a:pt x="1836" y="997"/>
                  </a:lnTo>
                  <a:lnTo>
                    <a:pt x="1829" y="1028"/>
                  </a:lnTo>
                  <a:lnTo>
                    <a:pt x="1820" y="1058"/>
                  </a:lnTo>
                  <a:lnTo>
                    <a:pt x="1812" y="1088"/>
                  </a:lnTo>
                  <a:lnTo>
                    <a:pt x="1802" y="1118"/>
                  </a:lnTo>
                  <a:lnTo>
                    <a:pt x="1802" y="1118"/>
                  </a:lnTo>
                  <a:lnTo>
                    <a:pt x="1776" y="1145"/>
                  </a:lnTo>
                  <a:lnTo>
                    <a:pt x="1768" y="1156"/>
                  </a:lnTo>
                  <a:lnTo>
                    <a:pt x="1760" y="1165"/>
                  </a:lnTo>
                  <a:lnTo>
                    <a:pt x="1751" y="1170"/>
                  </a:lnTo>
                  <a:lnTo>
                    <a:pt x="1742" y="1174"/>
                  </a:lnTo>
                  <a:lnTo>
                    <a:pt x="1734" y="1177"/>
                  </a:lnTo>
                  <a:lnTo>
                    <a:pt x="1724" y="1178"/>
                  </a:lnTo>
                  <a:lnTo>
                    <a:pt x="1715" y="1178"/>
                  </a:lnTo>
                  <a:lnTo>
                    <a:pt x="1706" y="1178"/>
                  </a:lnTo>
                  <a:lnTo>
                    <a:pt x="1688" y="1176"/>
                  </a:lnTo>
                  <a:lnTo>
                    <a:pt x="1671" y="1176"/>
                  </a:lnTo>
                  <a:lnTo>
                    <a:pt x="1664" y="1177"/>
                  </a:lnTo>
                  <a:lnTo>
                    <a:pt x="1656" y="1179"/>
                  </a:lnTo>
                  <a:lnTo>
                    <a:pt x="1650" y="1183"/>
                  </a:lnTo>
                  <a:lnTo>
                    <a:pt x="1643" y="1188"/>
                  </a:lnTo>
                  <a:lnTo>
                    <a:pt x="1639" y="1196"/>
                  </a:lnTo>
                  <a:lnTo>
                    <a:pt x="1636" y="1204"/>
                  </a:lnTo>
                  <a:lnTo>
                    <a:pt x="1632" y="1211"/>
                  </a:lnTo>
                  <a:lnTo>
                    <a:pt x="1630" y="1220"/>
                  </a:lnTo>
                  <a:lnTo>
                    <a:pt x="1627" y="1238"/>
                  </a:lnTo>
                  <a:lnTo>
                    <a:pt x="1624" y="1255"/>
                  </a:lnTo>
                  <a:lnTo>
                    <a:pt x="1622" y="1264"/>
                  </a:lnTo>
                  <a:lnTo>
                    <a:pt x="1619" y="1272"/>
                  </a:lnTo>
                  <a:lnTo>
                    <a:pt x="1616" y="1278"/>
                  </a:lnTo>
                  <a:lnTo>
                    <a:pt x="1612" y="1285"/>
                  </a:lnTo>
                  <a:lnTo>
                    <a:pt x="1605" y="1290"/>
                  </a:lnTo>
                  <a:lnTo>
                    <a:pt x="1599" y="1293"/>
                  </a:lnTo>
                  <a:lnTo>
                    <a:pt x="1590" y="1295"/>
                  </a:lnTo>
                  <a:lnTo>
                    <a:pt x="1579" y="1296"/>
                  </a:lnTo>
                  <a:lnTo>
                    <a:pt x="1569" y="1296"/>
                  </a:lnTo>
                  <a:lnTo>
                    <a:pt x="1559" y="1298"/>
                  </a:lnTo>
                  <a:lnTo>
                    <a:pt x="1550" y="1300"/>
                  </a:lnTo>
                  <a:lnTo>
                    <a:pt x="1542" y="1301"/>
                  </a:lnTo>
                  <a:lnTo>
                    <a:pt x="1533" y="1304"/>
                  </a:lnTo>
                  <a:lnTo>
                    <a:pt x="1527" y="1306"/>
                  </a:lnTo>
                  <a:lnTo>
                    <a:pt x="1519" y="1311"/>
                  </a:lnTo>
                  <a:lnTo>
                    <a:pt x="1513" y="1314"/>
                  </a:lnTo>
                  <a:lnTo>
                    <a:pt x="1507" y="1318"/>
                  </a:lnTo>
                  <a:lnTo>
                    <a:pt x="1502" y="1323"/>
                  </a:lnTo>
                  <a:lnTo>
                    <a:pt x="1496" y="1328"/>
                  </a:lnTo>
                  <a:lnTo>
                    <a:pt x="1491" y="1333"/>
                  </a:lnTo>
                  <a:lnTo>
                    <a:pt x="1483" y="1345"/>
                  </a:lnTo>
                  <a:lnTo>
                    <a:pt x="1476" y="1358"/>
                  </a:lnTo>
                  <a:lnTo>
                    <a:pt x="1470" y="1372"/>
                  </a:lnTo>
                  <a:lnTo>
                    <a:pt x="1465" y="1387"/>
                  </a:lnTo>
                  <a:lnTo>
                    <a:pt x="1461" y="1402"/>
                  </a:lnTo>
                  <a:lnTo>
                    <a:pt x="1456" y="1419"/>
                  </a:lnTo>
                  <a:lnTo>
                    <a:pt x="1450" y="1450"/>
                  </a:lnTo>
                  <a:lnTo>
                    <a:pt x="1442" y="1482"/>
                  </a:lnTo>
                  <a:lnTo>
                    <a:pt x="1440" y="1492"/>
                  </a:lnTo>
                  <a:lnTo>
                    <a:pt x="1439" y="1503"/>
                  </a:lnTo>
                  <a:lnTo>
                    <a:pt x="1438" y="1516"/>
                  </a:lnTo>
                  <a:lnTo>
                    <a:pt x="1437" y="1529"/>
                  </a:lnTo>
                  <a:lnTo>
                    <a:pt x="1436" y="1557"/>
                  </a:lnTo>
                  <a:lnTo>
                    <a:pt x="1435" y="1586"/>
                  </a:lnTo>
                  <a:lnTo>
                    <a:pt x="1434" y="1615"/>
                  </a:lnTo>
                  <a:lnTo>
                    <a:pt x="1429" y="1640"/>
                  </a:lnTo>
                  <a:lnTo>
                    <a:pt x="1427" y="1652"/>
                  </a:lnTo>
                  <a:lnTo>
                    <a:pt x="1424" y="1662"/>
                  </a:lnTo>
                  <a:lnTo>
                    <a:pt x="1420" y="1670"/>
                  </a:lnTo>
                  <a:lnTo>
                    <a:pt x="1414" y="1678"/>
                  </a:lnTo>
                  <a:lnTo>
                    <a:pt x="1407" y="1686"/>
                  </a:lnTo>
                  <a:lnTo>
                    <a:pt x="1400" y="1694"/>
                  </a:lnTo>
                  <a:lnTo>
                    <a:pt x="1396" y="1701"/>
                  </a:lnTo>
                  <a:lnTo>
                    <a:pt x="1394" y="1709"/>
                  </a:lnTo>
                  <a:lnTo>
                    <a:pt x="1392" y="1716"/>
                  </a:lnTo>
                  <a:lnTo>
                    <a:pt x="1391" y="1722"/>
                  </a:lnTo>
                  <a:lnTo>
                    <a:pt x="1391" y="1730"/>
                  </a:lnTo>
                  <a:lnTo>
                    <a:pt x="1392" y="1736"/>
                  </a:lnTo>
                  <a:lnTo>
                    <a:pt x="1393" y="1749"/>
                  </a:lnTo>
                  <a:lnTo>
                    <a:pt x="1395" y="1762"/>
                  </a:lnTo>
                  <a:lnTo>
                    <a:pt x="1395" y="1768"/>
                  </a:lnTo>
                  <a:lnTo>
                    <a:pt x="1394" y="1776"/>
                  </a:lnTo>
                  <a:lnTo>
                    <a:pt x="1393" y="1782"/>
                  </a:lnTo>
                  <a:lnTo>
                    <a:pt x="1390" y="1791"/>
                  </a:lnTo>
                  <a:lnTo>
                    <a:pt x="1386" y="1798"/>
                  </a:lnTo>
                  <a:lnTo>
                    <a:pt x="1383" y="1804"/>
                  </a:lnTo>
                  <a:lnTo>
                    <a:pt x="1378" y="1811"/>
                  </a:lnTo>
                  <a:lnTo>
                    <a:pt x="1372" y="1816"/>
                  </a:lnTo>
                  <a:lnTo>
                    <a:pt x="1361" y="1828"/>
                  </a:lnTo>
                  <a:lnTo>
                    <a:pt x="1348" y="1839"/>
                  </a:lnTo>
                  <a:lnTo>
                    <a:pt x="1336" y="1848"/>
                  </a:lnTo>
                  <a:lnTo>
                    <a:pt x="1324" y="1860"/>
                  </a:lnTo>
                  <a:lnTo>
                    <a:pt x="1318" y="1867"/>
                  </a:lnTo>
                  <a:lnTo>
                    <a:pt x="1313" y="1873"/>
                  </a:lnTo>
                  <a:lnTo>
                    <a:pt x="1309" y="1880"/>
                  </a:lnTo>
                  <a:lnTo>
                    <a:pt x="1304" y="1887"/>
                  </a:lnTo>
                  <a:lnTo>
                    <a:pt x="1297" y="1907"/>
                  </a:lnTo>
                  <a:lnTo>
                    <a:pt x="1290" y="1926"/>
                  </a:lnTo>
                  <a:lnTo>
                    <a:pt x="1287" y="1936"/>
                  </a:lnTo>
                  <a:lnTo>
                    <a:pt x="1283" y="1946"/>
                  </a:lnTo>
                  <a:lnTo>
                    <a:pt x="1277" y="1954"/>
                  </a:lnTo>
                  <a:lnTo>
                    <a:pt x="1271" y="1964"/>
                  </a:lnTo>
                  <a:lnTo>
                    <a:pt x="1262" y="1974"/>
                  </a:lnTo>
                  <a:lnTo>
                    <a:pt x="1251" y="1983"/>
                  </a:lnTo>
                  <a:lnTo>
                    <a:pt x="1239" y="1993"/>
                  </a:lnTo>
                  <a:lnTo>
                    <a:pt x="1227" y="2003"/>
                  </a:lnTo>
                  <a:lnTo>
                    <a:pt x="1215" y="2013"/>
                  </a:lnTo>
                  <a:lnTo>
                    <a:pt x="1204" y="2021"/>
                  </a:lnTo>
                  <a:lnTo>
                    <a:pt x="1195" y="2030"/>
                  </a:lnTo>
                  <a:lnTo>
                    <a:pt x="1190" y="2037"/>
                  </a:lnTo>
                  <a:lnTo>
                    <a:pt x="1186" y="2049"/>
                  </a:lnTo>
                  <a:lnTo>
                    <a:pt x="1182" y="2061"/>
                  </a:lnTo>
                  <a:lnTo>
                    <a:pt x="1180" y="2068"/>
                  </a:lnTo>
                  <a:lnTo>
                    <a:pt x="1177" y="2073"/>
                  </a:lnTo>
                  <a:lnTo>
                    <a:pt x="1174" y="2077"/>
                  </a:lnTo>
                  <a:lnTo>
                    <a:pt x="1168" y="2079"/>
                  </a:lnTo>
                  <a:lnTo>
                    <a:pt x="1152" y="2085"/>
                  </a:lnTo>
                  <a:lnTo>
                    <a:pt x="1137" y="2089"/>
                  </a:lnTo>
                  <a:lnTo>
                    <a:pt x="1129" y="2092"/>
                  </a:lnTo>
                  <a:lnTo>
                    <a:pt x="1123" y="2097"/>
                  </a:lnTo>
                  <a:lnTo>
                    <a:pt x="1116" y="2102"/>
                  </a:lnTo>
                  <a:lnTo>
                    <a:pt x="1111" y="2110"/>
                  </a:lnTo>
                  <a:lnTo>
                    <a:pt x="1106" y="2118"/>
                  </a:lnTo>
                  <a:lnTo>
                    <a:pt x="1102" y="2127"/>
                  </a:lnTo>
                  <a:lnTo>
                    <a:pt x="1100" y="2137"/>
                  </a:lnTo>
                  <a:lnTo>
                    <a:pt x="1099" y="2146"/>
                  </a:lnTo>
                  <a:lnTo>
                    <a:pt x="1097" y="2156"/>
                  </a:lnTo>
                  <a:lnTo>
                    <a:pt x="1093" y="2166"/>
                  </a:lnTo>
                  <a:lnTo>
                    <a:pt x="1091" y="2170"/>
                  </a:lnTo>
                  <a:lnTo>
                    <a:pt x="1087" y="2175"/>
                  </a:lnTo>
                  <a:lnTo>
                    <a:pt x="1084" y="2178"/>
                  </a:lnTo>
                  <a:lnTo>
                    <a:pt x="1080" y="2181"/>
                  </a:lnTo>
                  <a:lnTo>
                    <a:pt x="1080" y="2181"/>
                  </a:lnTo>
                  <a:lnTo>
                    <a:pt x="1059" y="2169"/>
                  </a:lnTo>
                  <a:lnTo>
                    <a:pt x="1043" y="2160"/>
                  </a:lnTo>
                  <a:lnTo>
                    <a:pt x="1034" y="2156"/>
                  </a:lnTo>
                  <a:lnTo>
                    <a:pt x="1026" y="2152"/>
                  </a:lnTo>
                  <a:lnTo>
                    <a:pt x="1015" y="2149"/>
                  </a:lnTo>
                  <a:lnTo>
                    <a:pt x="1002" y="2145"/>
                  </a:lnTo>
                  <a:lnTo>
                    <a:pt x="992" y="2142"/>
                  </a:lnTo>
                  <a:lnTo>
                    <a:pt x="986" y="2139"/>
                  </a:lnTo>
                  <a:lnTo>
                    <a:pt x="980" y="2136"/>
                  </a:lnTo>
                  <a:lnTo>
                    <a:pt x="977" y="2131"/>
                  </a:lnTo>
                  <a:lnTo>
                    <a:pt x="976" y="2127"/>
                  </a:lnTo>
                  <a:lnTo>
                    <a:pt x="975" y="2123"/>
                  </a:lnTo>
                  <a:lnTo>
                    <a:pt x="976" y="2117"/>
                  </a:lnTo>
                  <a:lnTo>
                    <a:pt x="977" y="2113"/>
                  </a:lnTo>
                  <a:lnTo>
                    <a:pt x="982" y="2103"/>
                  </a:lnTo>
                  <a:lnTo>
                    <a:pt x="987" y="2095"/>
                  </a:lnTo>
                  <a:lnTo>
                    <a:pt x="989" y="2090"/>
                  </a:lnTo>
                  <a:lnTo>
                    <a:pt x="990" y="2086"/>
                  </a:lnTo>
                  <a:lnTo>
                    <a:pt x="990" y="2083"/>
                  </a:lnTo>
                  <a:lnTo>
                    <a:pt x="989" y="2079"/>
                  </a:lnTo>
                  <a:lnTo>
                    <a:pt x="983" y="2073"/>
                  </a:lnTo>
                  <a:lnTo>
                    <a:pt x="971" y="2065"/>
                  </a:lnTo>
                  <a:lnTo>
                    <a:pt x="958" y="2058"/>
                  </a:lnTo>
                  <a:lnTo>
                    <a:pt x="948" y="2051"/>
                  </a:lnTo>
                  <a:lnTo>
                    <a:pt x="937" y="2041"/>
                  </a:lnTo>
                  <a:lnTo>
                    <a:pt x="930" y="2034"/>
                  </a:lnTo>
                  <a:lnTo>
                    <a:pt x="925" y="2033"/>
                  </a:lnTo>
                  <a:lnTo>
                    <a:pt x="921" y="2033"/>
                  </a:lnTo>
                  <a:lnTo>
                    <a:pt x="915" y="2035"/>
                  </a:lnTo>
                  <a:lnTo>
                    <a:pt x="906" y="2041"/>
                  </a:lnTo>
                  <a:lnTo>
                    <a:pt x="899" y="2043"/>
                  </a:lnTo>
                  <a:lnTo>
                    <a:pt x="895" y="2044"/>
                  </a:lnTo>
                  <a:lnTo>
                    <a:pt x="891" y="2043"/>
                  </a:lnTo>
                  <a:lnTo>
                    <a:pt x="889" y="2040"/>
                  </a:lnTo>
                  <a:lnTo>
                    <a:pt x="883" y="2031"/>
                  </a:lnTo>
                  <a:lnTo>
                    <a:pt x="879" y="2020"/>
                  </a:lnTo>
                  <a:lnTo>
                    <a:pt x="877" y="2014"/>
                  </a:lnTo>
                  <a:lnTo>
                    <a:pt x="875" y="2008"/>
                  </a:lnTo>
                  <a:lnTo>
                    <a:pt x="871" y="2003"/>
                  </a:lnTo>
                  <a:lnTo>
                    <a:pt x="868" y="1997"/>
                  </a:lnTo>
                  <a:lnTo>
                    <a:pt x="863" y="1994"/>
                  </a:lnTo>
                  <a:lnTo>
                    <a:pt x="857" y="1992"/>
                  </a:lnTo>
                  <a:lnTo>
                    <a:pt x="851" y="1992"/>
                  </a:lnTo>
                  <a:lnTo>
                    <a:pt x="843" y="1993"/>
                  </a:lnTo>
                  <a:lnTo>
                    <a:pt x="837" y="1994"/>
                  </a:lnTo>
                  <a:lnTo>
                    <a:pt x="831" y="1993"/>
                  </a:lnTo>
                  <a:lnTo>
                    <a:pt x="825" y="1992"/>
                  </a:lnTo>
                  <a:lnTo>
                    <a:pt x="821" y="1991"/>
                  </a:lnTo>
                  <a:lnTo>
                    <a:pt x="815" y="1990"/>
                  </a:lnTo>
                  <a:lnTo>
                    <a:pt x="810" y="1990"/>
                  </a:lnTo>
                  <a:lnTo>
                    <a:pt x="803" y="1992"/>
                  </a:lnTo>
                  <a:lnTo>
                    <a:pt x="797" y="1997"/>
                  </a:lnTo>
                  <a:lnTo>
                    <a:pt x="785" y="2010"/>
                  </a:lnTo>
                  <a:lnTo>
                    <a:pt x="775" y="2023"/>
                  </a:lnTo>
                  <a:lnTo>
                    <a:pt x="771" y="2030"/>
                  </a:lnTo>
                  <a:lnTo>
                    <a:pt x="766" y="2036"/>
                  </a:lnTo>
                  <a:lnTo>
                    <a:pt x="758" y="2043"/>
                  </a:lnTo>
                  <a:lnTo>
                    <a:pt x="751" y="2049"/>
                  </a:lnTo>
                  <a:lnTo>
                    <a:pt x="746" y="2052"/>
                  </a:lnTo>
                  <a:lnTo>
                    <a:pt x="742" y="2055"/>
                  </a:lnTo>
                  <a:lnTo>
                    <a:pt x="738" y="2056"/>
                  </a:lnTo>
                  <a:lnTo>
                    <a:pt x="734" y="2056"/>
                  </a:lnTo>
                  <a:lnTo>
                    <a:pt x="731" y="2055"/>
                  </a:lnTo>
                  <a:lnTo>
                    <a:pt x="728" y="2052"/>
                  </a:lnTo>
                  <a:lnTo>
                    <a:pt x="725" y="2050"/>
                  </a:lnTo>
                  <a:lnTo>
                    <a:pt x="722" y="2048"/>
                  </a:lnTo>
                  <a:lnTo>
                    <a:pt x="718" y="2041"/>
                  </a:lnTo>
                  <a:lnTo>
                    <a:pt x="716" y="2032"/>
                  </a:lnTo>
                  <a:lnTo>
                    <a:pt x="714" y="2023"/>
                  </a:lnTo>
                  <a:lnTo>
                    <a:pt x="714" y="2015"/>
                  </a:lnTo>
                  <a:lnTo>
                    <a:pt x="708" y="1992"/>
                  </a:lnTo>
                  <a:lnTo>
                    <a:pt x="704" y="1969"/>
                  </a:lnTo>
                  <a:lnTo>
                    <a:pt x="702" y="1957"/>
                  </a:lnTo>
                  <a:lnTo>
                    <a:pt x="701" y="1947"/>
                  </a:lnTo>
                  <a:lnTo>
                    <a:pt x="701" y="1935"/>
                  </a:lnTo>
                  <a:lnTo>
                    <a:pt x="701" y="1924"/>
                  </a:lnTo>
                  <a:lnTo>
                    <a:pt x="702" y="1903"/>
                  </a:lnTo>
                  <a:lnTo>
                    <a:pt x="702" y="1887"/>
                  </a:lnTo>
                  <a:lnTo>
                    <a:pt x="700" y="1881"/>
                  </a:lnTo>
                  <a:lnTo>
                    <a:pt x="695" y="1874"/>
                  </a:lnTo>
                  <a:lnTo>
                    <a:pt x="688" y="1868"/>
                  </a:lnTo>
                  <a:lnTo>
                    <a:pt x="678" y="1859"/>
                  </a:lnTo>
                  <a:lnTo>
                    <a:pt x="673" y="1855"/>
                  </a:lnTo>
                  <a:lnTo>
                    <a:pt x="668" y="1851"/>
                  </a:lnTo>
                  <a:lnTo>
                    <a:pt x="666" y="1845"/>
                  </a:lnTo>
                  <a:lnTo>
                    <a:pt x="664" y="1840"/>
                  </a:lnTo>
                  <a:lnTo>
                    <a:pt x="662" y="1828"/>
                  </a:lnTo>
                  <a:lnTo>
                    <a:pt x="661" y="1816"/>
                  </a:lnTo>
                  <a:lnTo>
                    <a:pt x="660" y="1807"/>
                  </a:lnTo>
                  <a:lnTo>
                    <a:pt x="660" y="1800"/>
                  </a:lnTo>
                  <a:lnTo>
                    <a:pt x="660" y="1791"/>
                  </a:lnTo>
                  <a:lnTo>
                    <a:pt x="661" y="1784"/>
                  </a:lnTo>
                  <a:lnTo>
                    <a:pt x="661" y="1776"/>
                  </a:lnTo>
                  <a:lnTo>
                    <a:pt x="662" y="1768"/>
                  </a:lnTo>
                  <a:lnTo>
                    <a:pt x="662" y="1761"/>
                  </a:lnTo>
                  <a:lnTo>
                    <a:pt x="661" y="1754"/>
                  </a:lnTo>
                  <a:lnTo>
                    <a:pt x="656" y="1739"/>
                  </a:lnTo>
                  <a:lnTo>
                    <a:pt x="652" y="1723"/>
                  </a:lnTo>
                  <a:lnTo>
                    <a:pt x="645" y="1724"/>
                  </a:lnTo>
                  <a:lnTo>
                    <a:pt x="637" y="1728"/>
                  </a:lnTo>
                  <a:lnTo>
                    <a:pt x="630" y="1732"/>
                  </a:lnTo>
                  <a:lnTo>
                    <a:pt x="622" y="1735"/>
                  </a:lnTo>
                  <a:lnTo>
                    <a:pt x="613" y="1737"/>
                  </a:lnTo>
                  <a:lnTo>
                    <a:pt x="605" y="1737"/>
                  </a:lnTo>
                  <a:lnTo>
                    <a:pt x="596" y="1738"/>
                  </a:lnTo>
                  <a:lnTo>
                    <a:pt x="589" y="1740"/>
                  </a:lnTo>
                  <a:lnTo>
                    <a:pt x="568" y="1753"/>
                  </a:lnTo>
                  <a:lnTo>
                    <a:pt x="547" y="1767"/>
                  </a:lnTo>
                  <a:lnTo>
                    <a:pt x="536" y="1773"/>
                  </a:lnTo>
                  <a:lnTo>
                    <a:pt x="525" y="1777"/>
                  </a:lnTo>
                  <a:lnTo>
                    <a:pt x="520" y="1778"/>
                  </a:lnTo>
                  <a:lnTo>
                    <a:pt x="514" y="1779"/>
                  </a:lnTo>
                  <a:lnTo>
                    <a:pt x="508" y="1779"/>
                  </a:lnTo>
                  <a:lnTo>
                    <a:pt x="502" y="1778"/>
                  </a:lnTo>
                  <a:lnTo>
                    <a:pt x="444" y="1752"/>
                  </a:lnTo>
                  <a:lnTo>
                    <a:pt x="444" y="1752"/>
                  </a:lnTo>
                  <a:lnTo>
                    <a:pt x="442" y="1741"/>
                  </a:lnTo>
                  <a:lnTo>
                    <a:pt x="439" y="1733"/>
                  </a:lnTo>
                  <a:lnTo>
                    <a:pt x="435" y="1724"/>
                  </a:lnTo>
                  <a:lnTo>
                    <a:pt x="431" y="1717"/>
                  </a:lnTo>
                  <a:lnTo>
                    <a:pt x="426" y="1708"/>
                  </a:lnTo>
                  <a:lnTo>
                    <a:pt x="421" y="1699"/>
                  </a:lnTo>
                  <a:lnTo>
                    <a:pt x="417" y="1689"/>
                  </a:lnTo>
                  <a:lnTo>
                    <a:pt x="413" y="1678"/>
                  </a:lnTo>
                  <a:lnTo>
                    <a:pt x="411" y="1666"/>
                  </a:lnTo>
                  <a:lnTo>
                    <a:pt x="408" y="1649"/>
                  </a:lnTo>
                  <a:lnTo>
                    <a:pt x="407" y="1641"/>
                  </a:lnTo>
                  <a:lnTo>
                    <a:pt x="406" y="1633"/>
                  </a:lnTo>
                  <a:lnTo>
                    <a:pt x="405" y="1628"/>
                  </a:lnTo>
                  <a:lnTo>
                    <a:pt x="403" y="1625"/>
                  </a:lnTo>
                  <a:lnTo>
                    <a:pt x="400" y="1622"/>
                  </a:lnTo>
                  <a:lnTo>
                    <a:pt x="396" y="1619"/>
                  </a:lnTo>
                  <a:lnTo>
                    <a:pt x="392" y="1618"/>
                  </a:lnTo>
                  <a:lnTo>
                    <a:pt x="388" y="1617"/>
                  </a:lnTo>
                  <a:lnTo>
                    <a:pt x="379" y="1616"/>
                  </a:lnTo>
                  <a:lnTo>
                    <a:pt x="370" y="1616"/>
                  </a:lnTo>
                  <a:lnTo>
                    <a:pt x="360" y="1617"/>
                  </a:lnTo>
                  <a:lnTo>
                    <a:pt x="351" y="1616"/>
                  </a:lnTo>
                  <a:lnTo>
                    <a:pt x="347" y="1615"/>
                  </a:lnTo>
                  <a:lnTo>
                    <a:pt x="343" y="1614"/>
                  </a:lnTo>
                  <a:lnTo>
                    <a:pt x="338" y="1612"/>
                  </a:lnTo>
                  <a:lnTo>
                    <a:pt x="335" y="1609"/>
                  </a:lnTo>
                  <a:lnTo>
                    <a:pt x="332" y="1605"/>
                  </a:lnTo>
                  <a:lnTo>
                    <a:pt x="331" y="1601"/>
                  </a:lnTo>
                  <a:lnTo>
                    <a:pt x="330" y="1597"/>
                  </a:lnTo>
                  <a:lnTo>
                    <a:pt x="330" y="1592"/>
                  </a:lnTo>
                  <a:lnTo>
                    <a:pt x="330" y="1584"/>
                  </a:lnTo>
                  <a:lnTo>
                    <a:pt x="331" y="1576"/>
                  </a:lnTo>
                  <a:lnTo>
                    <a:pt x="332" y="1570"/>
                  </a:lnTo>
                  <a:lnTo>
                    <a:pt x="331" y="1564"/>
                  </a:lnTo>
                  <a:lnTo>
                    <a:pt x="328" y="1563"/>
                  </a:lnTo>
                  <a:lnTo>
                    <a:pt x="326" y="1563"/>
                  </a:lnTo>
                  <a:lnTo>
                    <a:pt x="322" y="1563"/>
                  </a:lnTo>
                  <a:lnTo>
                    <a:pt x="317" y="1564"/>
                  </a:lnTo>
                  <a:lnTo>
                    <a:pt x="313" y="1565"/>
                  </a:lnTo>
                  <a:lnTo>
                    <a:pt x="310" y="1565"/>
                  </a:lnTo>
                  <a:lnTo>
                    <a:pt x="308" y="1565"/>
                  </a:lnTo>
                  <a:lnTo>
                    <a:pt x="307" y="1564"/>
                  </a:lnTo>
                  <a:lnTo>
                    <a:pt x="304" y="1561"/>
                  </a:lnTo>
                  <a:lnTo>
                    <a:pt x="302" y="1557"/>
                  </a:lnTo>
                  <a:lnTo>
                    <a:pt x="302" y="1545"/>
                  </a:lnTo>
                  <a:lnTo>
                    <a:pt x="300" y="1534"/>
                  </a:lnTo>
                  <a:lnTo>
                    <a:pt x="291" y="1514"/>
                  </a:lnTo>
                  <a:lnTo>
                    <a:pt x="277" y="1489"/>
                  </a:lnTo>
                  <a:lnTo>
                    <a:pt x="271" y="1476"/>
                  </a:lnTo>
                  <a:lnTo>
                    <a:pt x="267" y="1464"/>
                  </a:lnTo>
                  <a:lnTo>
                    <a:pt x="267" y="1458"/>
                  </a:lnTo>
                  <a:lnTo>
                    <a:pt x="267" y="1453"/>
                  </a:lnTo>
                  <a:lnTo>
                    <a:pt x="267" y="1449"/>
                  </a:lnTo>
                  <a:lnTo>
                    <a:pt x="269" y="1444"/>
                  </a:lnTo>
                  <a:lnTo>
                    <a:pt x="275" y="1437"/>
                  </a:lnTo>
                  <a:lnTo>
                    <a:pt x="283" y="1427"/>
                  </a:lnTo>
                  <a:lnTo>
                    <a:pt x="294" y="1417"/>
                  </a:lnTo>
                  <a:lnTo>
                    <a:pt x="304" y="1408"/>
                  </a:lnTo>
                  <a:lnTo>
                    <a:pt x="313" y="1397"/>
                  </a:lnTo>
                  <a:lnTo>
                    <a:pt x="322" y="1388"/>
                  </a:lnTo>
                  <a:lnTo>
                    <a:pt x="325" y="1384"/>
                  </a:lnTo>
                  <a:lnTo>
                    <a:pt x="327" y="1380"/>
                  </a:lnTo>
                  <a:lnTo>
                    <a:pt x="330" y="1376"/>
                  </a:lnTo>
                  <a:lnTo>
                    <a:pt x="330" y="1374"/>
                  </a:lnTo>
                  <a:lnTo>
                    <a:pt x="328" y="1370"/>
                  </a:lnTo>
                  <a:lnTo>
                    <a:pt x="327" y="1367"/>
                  </a:lnTo>
                  <a:lnTo>
                    <a:pt x="325" y="1365"/>
                  </a:lnTo>
                  <a:lnTo>
                    <a:pt x="322" y="1363"/>
                  </a:lnTo>
                  <a:lnTo>
                    <a:pt x="316" y="1363"/>
                  </a:lnTo>
                  <a:lnTo>
                    <a:pt x="307" y="1365"/>
                  </a:lnTo>
                  <a:lnTo>
                    <a:pt x="291" y="1372"/>
                  </a:lnTo>
                  <a:lnTo>
                    <a:pt x="279" y="1377"/>
                  </a:lnTo>
                  <a:lnTo>
                    <a:pt x="266" y="1384"/>
                  </a:lnTo>
                  <a:lnTo>
                    <a:pt x="254" y="1388"/>
                  </a:lnTo>
                  <a:lnTo>
                    <a:pt x="249" y="1390"/>
                  </a:lnTo>
                  <a:lnTo>
                    <a:pt x="244" y="1390"/>
                  </a:lnTo>
                  <a:lnTo>
                    <a:pt x="241" y="1390"/>
                  </a:lnTo>
                  <a:lnTo>
                    <a:pt x="238" y="1389"/>
                  </a:lnTo>
                  <a:lnTo>
                    <a:pt x="235" y="1388"/>
                  </a:lnTo>
                  <a:lnTo>
                    <a:pt x="234" y="1385"/>
                  </a:lnTo>
                  <a:lnTo>
                    <a:pt x="232" y="1382"/>
                  </a:lnTo>
                  <a:lnTo>
                    <a:pt x="231" y="1377"/>
                  </a:lnTo>
                  <a:lnTo>
                    <a:pt x="232" y="1371"/>
                  </a:lnTo>
                  <a:lnTo>
                    <a:pt x="234" y="1365"/>
                  </a:lnTo>
                  <a:lnTo>
                    <a:pt x="236" y="1356"/>
                  </a:lnTo>
                  <a:lnTo>
                    <a:pt x="238" y="1346"/>
                  </a:lnTo>
                  <a:lnTo>
                    <a:pt x="240" y="1339"/>
                  </a:lnTo>
                  <a:lnTo>
                    <a:pt x="241" y="1332"/>
                  </a:lnTo>
                  <a:lnTo>
                    <a:pt x="241" y="1327"/>
                  </a:lnTo>
                  <a:lnTo>
                    <a:pt x="240" y="1321"/>
                  </a:lnTo>
                  <a:lnTo>
                    <a:pt x="236" y="1312"/>
                  </a:lnTo>
                  <a:lnTo>
                    <a:pt x="228" y="1301"/>
                  </a:lnTo>
                  <a:lnTo>
                    <a:pt x="225" y="1295"/>
                  </a:lnTo>
                  <a:lnTo>
                    <a:pt x="224" y="1290"/>
                  </a:lnTo>
                  <a:lnTo>
                    <a:pt x="224" y="1286"/>
                  </a:lnTo>
                  <a:lnTo>
                    <a:pt x="225" y="1280"/>
                  </a:lnTo>
                  <a:lnTo>
                    <a:pt x="228" y="1272"/>
                  </a:lnTo>
                  <a:lnTo>
                    <a:pt x="235" y="1262"/>
                  </a:lnTo>
                  <a:lnTo>
                    <a:pt x="242" y="1251"/>
                  </a:lnTo>
                  <a:lnTo>
                    <a:pt x="249" y="1241"/>
                  </a:lnTo>
                  <a:lnTo>
                    <a:pt x="252" y="1236"/>
                  </a:lnTo>
                  <a:lnTo>
                    <a:pt x="254" y="1231"/>
                  </a:lnTo>
                  <a:lnTo>
                    <a:pt x="255" y="1225"/>
                  </a:lnTo>
                  <a:lnTo>
                    <a:pt x="255" y="1219"/>
                  </a:lnTo>
                  <a:lnTo>
                    <a:pt x="252" y="1220"/>
                  </a:lnTo>
                  <a:lnTo>
                    <a:pt x="248" y="1221"/>
                  </a:lnTo>
                  <a:lnTo>
                    <a:pt x="243" y="1224"/>
                  </a:lnTo>
                  <a:lnTo>
                    <a:pt x="239" y="1226"/>
                  </a:lnTo>
                  <a:lnTo>
                    <a:pt x="228" y="1234"/>
                  </a:lnTo>
                  <a:lnTo>
                    <a:pt x="218" y="1240"/>
                  </a:lnTo>
                  <a:lnTo>
                    <a:pt x="213" y="1242"/>
                  </a:lnTo>
                  <a:lnTo>
                    <a:pt x="209" y="1245"/>
                  </a:lnTo>
                  <a:lnTo>
                    <a:pt x="204" y="1246"/>
                  </a:lnTo>
                  <a:lnTo>
                    <a:pt x="201" y="1245"/>
                  </a:lnTo>
                  <a:lnTo>
                    <a:pt x="198" y="1244"/>
                  </a:lnTo>
                  <a:lnTo>
                    <a:pt x="196" y="1240"/>
                  </a:lnTo>
                  <a:lnTo>
                    <a:pt x="194" y="1235"/>
                  </a:lnTo>
                  <a:lnTo>
                    <a:pt x="194" y="1227"/>
                  </a:lnTo>
                  <a:lnTo>
                    <a:pt x="192" y="1213"/>
                  </a:lnTo>
                  <a:lnTo>
                    <a:pt x="191" y="1203"/>
                  </a:lnTo>
                  <a:lnTo>
                    <a:pt x="189" y="1193"/>
                  </a:lnTo>
                  <a:lnTo>
                    <a:pt x="185" y="1184"/>
                  </a:lnTo>
                  <a:lnTo>
                    <a:pt x="181" y="1177"/>
                  </a:lnTo>
                  <a:lnTo>
                    <a:pt x="174" y="1169"/>
                  </a:lnTo>
                  <a:lnTo>
                    <a:pt x="167" y="1161"/>
                  </a:lnTo>
                  <a:lnTo>
                    <a:pt x="157" y="1153"/>
                  </a:lnTo>
                  <a:lnTo>
                    <a:pt x="159" y="1144"/>
                  </a:lnTo>
                  <a:lnTo>
                    <a:pt x="162" y="1137"/>
                  </a:lnTo>
                  <a:lnTo>
                    <a:pt x="167" y="1130"/>
                  </a:lnTo>
                  <a:lnTo>
                    <a:pt x="171" y="1124"/>
                  </a:lnTo>
                  <a:lnTo>
                    <a:pt x="175" y="1118"/>
                  </a:lnTo>
                  <a:lnTo>
                    <a:pt x="180" y="1112"/>
                  </a:lnTo>
                  <a:lnTo>
                    <a:pt x="182" y="1106"/>
                  </a:lnTo>
                  <a:lnTo>
                    <a:pt x="183" y="1101"/>
                  </a:lnTo>
                  <a:lnTo>
                    <a:pt x="180" y="1099"/>
                  </a:lnTo>
                  <a:lnTo>
                    <a:pt x="175" y="1097"/>
                  </a:lnTo>
                  <a:lnTo>
                    <a:pt x="172" y="1093"/>
                  </a:lnTo>
                  <a:lnTo>
                    <a:pt x="169" y="1089"/>
                  </a:lnTo>
                  <a:lnTo>
                    <a:pt x="162" y="1079"/>
                  </a:lnTo>
                  <a:lnTo>
                    <a:pt x="157" y="1069"/>
                  </a:lnTo>
                  <a:lnTo>
                    <a:pt x="156" y="1062"/>
                  </a:lnTo>
                  <a:lnTo>
                    <a:pt x="155" y="1057"/>
                  </a:lnTo>
                  <a:lnTo>
                    <a:pt x="155" y="1051"/>
                  </a:lnTo>
                  <a:lnTo>
                    <a:pt x="156" y="1047"/>
                  </a:lnTo>
                  <a:lnTo>
                    <a:pt x="157" y="1043"/>
                  </a:lnTo>
                  <a:lnTo>
                    <a:pt x="160" y="1038"/>
                  </a:lnTo>
                  <a:lnTo>
                    <a:pt x="164" y="1035"/>
                  </a:lnTo>
                  <a:lnTo>
                    <a:pt x="169" y="1033"/>
                  </a:lnTo>
                  <a:lnTo>
                    <a:pt x="169" y="1024"/>
                  </a:lnTo>
                  <a:lnTo>
                    <a:pt x="168" y="1018"/>
                  </a:lnTo>
                  <a:lnTo>
                    <a:pt x="166" y="1017"/>
                  </a:lnTo>
                  <a:lnTo>
                    <a:pt x="164" y="1015"/>
                  </a:lnTo>
                  <a:lnTo>
                    <a:pt x="162" y="1011"/>
                  </a:lnTo>
                  <a:lnTo>
                    <a:pt x="161" y="1008"/>
                  </a:lnTo>
                  <a:lnTo>
                    <a:pt x="159" y="999"/>
                  </a:lnTo>
                  <a:lnTo>
                    <a:pt x="156" y="990"/>
                  </a:lnTo>
                  <a:lnTo>
                    <a:pt x="153" y="970"/>
                  </a:lnTo>
                  <a:lnTo>
                    <a:pt x="151" y="956"/>
                  </a:lnTo>
                  <a:lnTo>
                    <a:pt x="150" y="950"/>
                  </a:lnTo>
                  <a:lnTo>
                    <a:pt x="148" y="944"/>
                  </a:lnTo>
                  <a:lnTo>
                    <a:pt x="145" y="941"/>
                  </a:lnTo>
                  <a:lnTo>
                    <a:pt x="142" y="938"/>
                  </a:lnTo>
                  <a:lnTo>
                    <a:pt x="137" y="937"/>
                  </a:lnTo>
                  <a:lnTo>
                    <a:pt x="133" y="936"/>
                  </a:lnTo>
                  <a:lnTo>
                    <a:pt x="128" y="936"/>
                  </a:lnTo>
                  <a:lnTo>
                    <a:pt x="122" y="937"/>
                  </a:lnTo>
                  <a:lnTo>
                    <a:pt x="112" y="939"/>
                  </a:lnTo>
                  <a:lnTo>
                    <a:pt x="100" y="942"/>
                  </a:lnTo>
                  <a:lnTo>
                    <a:pt x="89" y="943"/>
                  </a:lnTo>
                  <a:lnTo>
                    <a:pt x="80" y="943"/>
                  </a:lnTo>
                  <a:lnTo>
                    <a:pt x="79" y="937"/>
                  </a:lnTo>
                  <a:lnTo>
                    <a:pt x="79" y="930"/>
                  </a:lnTo>
                  <a:lnTo>
                    <a:pt x="79" y="924"/>
                  </a:lnTo>
                  <a:lnTo>
                    <a:pt x="80" y="917"/>
                  </a:lnTo>
                  <a:lnTo>
                    <a:pt x="82" y="904"/>
                  </a:lnTo>
                  <a:lnTo>
                    <a:pt x="82" y="891"/>
                  </a:lnTo>
                  <a:lnTo>
                    <a:pt x="75" y="875"/>
                  </a:lnTo>
                  <a:lnTo>
                    <a:pt x="66" y="861"/>
                  </a:lnTo>
                  <a:lnTo>
                    <a:pt x="77" y="857"/>
                  </a:lnTo>
                  <a:lnTo>
                    <a:pt x="86" y="853"/>
                  </a:lnTo>
                  <a:lnTo>
                    <a:pt x="93" y="847"/>
                  </a:lnTo>
                  <a:lnTo>
                    <a:pt x="99" y="842"/>
                  </a:lnTo>
                  <a:lnTo>
                    <a:pt x="103" y="835"/>
                  </a:lnTo>
                  <a:lnTo>
                    <a:pt x="106" y="829"/>
                  </a:lnTo>
                  <a:lnTo>
                    <a:pt x="107" y="822"/>
                  </a:lnTo>
                  <a:lnTo>
                    <a:pt x="107" y="816"/>
                  </a:lnTo>
                  <a:lnTo>
                    <a:pt x="107" y="808"/>
                  </a:lnTo>
                  <a:lnTo>
                    <a:pt x="105" y="801"/>
                  </a:lnTo>
                  <a:lnTo>
                    <a:pt x="103" y="793"/>
                  </a:lnTo>
                  <a:lnTo>
                    <a:pt x="101" y="786"/>
                  </a:lnTo>
                  <a:lnTo>
                    <a:pt x="94" y="769"/>
                  </a:lnTo>
                  <a:lnTo>
                    <a:pt x="88" y="753"/>
                  </a:lnTo>
                  <a:lnTo>
                    <a:pt x="83" y="742"/>
                  </a:lnTo>
                  <a:lnTo>
                    <a:pt x="80" y="732"/>
                  </a:lnTo>
                  <a:lnTo>
                    <a:pt x="78" y="722"/>
                  </a:lnTo>
                  <a:lnTo>
                    <a:pt x="77" y="711"/>
                  </a:lnTo>
                  <a:lnTo>
                    <a:pt x="76" y="692"/>
                  </a:lnTo>
                  <a:lnTo>
                    <a:pt x="76" y="671"/>
                  </a:lnTo>
                  <a:lnTo>
                    <a:pt x="77" y="652"/>
                  </a:lnTo>
                  <a:lnTo>
                    <a:pt x="78" y="631"/>
                  </a:lnTo>
                  <a:lnTo>
                    <a:pt x="77" y="620"/>
                  </a:lnTo>
                  <a:lnTo>
                    <a:pt x="76" y="610"/>
                  </a:lnTo>
                  <a:lnTo>
                    <a:pt x="75" y="599"/>
                  </a:lnTo>
                  <a:lnTo>
                    <a:pt x="73" y="588"/>
                  </a:lnTo>
                  <a:lnTo>
                    <a:pt x="63" y="558"/>
                  </a:lnTo>
                  <a:lnTo>
                    <a:pt x="53" y="529"/>
                  </a:lnTo>
                  <a:lnTo>
                    <a:pt x="49" y="513"/>
                  </a:lnTo>
                  <a:lnTo>
                    <a:pt x="46" y="498"/>
                  </a:lnTo>
                  <a:lnTo>
                    <a:pt x="44" y="483"/>
                  </a:lnTo>
                  <a:lnTo>
                    <a:pt x="44" y="466"/>
                  </a:lnTo>
                  <a:lnTo>
                    <a:pt x="44" y="441"/>
                  </a:lnTo>
                  <a:lnTo>
                    <a:pt x="41" y="413"/>
                  </a:lnTo>
                  <a:lnTo>
                    <a:pt x="38" y="385"/>
                  </a:lnTo>
                  <a:lnTo>
                    <a:pt x="34" y="355"/>
                  </a:lnTo>
                  <a:lnTo>
                    <a:pt x="28" y="326"/>
                  </a:lnTo>
                  <a:lnTo>
                    <a:pt x="21" y="297"/>
                  </a:lnTo>
                  <a:lnTo>
                    <a:pt x="17" y="285"/>
                  </a:lnTo>
                  <a:lnTo>
                    <a:pt x="11" y="270"/>
                  </a:lnTo>
                  <a:lnTo>
                    <a:pt x="7" y="259"/>
                  </a:lnTo>
                  <a:lnTo>
                    <a:pt x="0" y="247"/>
                  </a:lnTo>
                  <a:lnTo>
                    <a:pt x="0" y="247"/>
                  </a:lnTo>
                  <a:lnTo>
                    <a:pt x="10" y="235"/>
                  </a:lnTo>
                  <a:lnTo>
                    <a:pt x="23" y="222"/>
                  </a:lnTo>
                  <a:lnTo>
                    <a:pt x="38" y="207"/>
                  </a:lnTo>
                  <a:lnTo>
                    <a:pt x="54" y="193"/>
                  </a:lnTo>
                  <a:lnTo>
                    <a:pt x="72" y="180"/>
                  </a:lnTo>
                  <a:lnTo>
                    <a:pt x="88" y="168"/>
                  </a:lnTo>
                  <a:lnTo>
                    <a:pt x="96" y="165"/>
                  </a:lnTo>
                  <a:lnTo>
                    <a:pt x="104" y="161"/>
                  </a:lnTo>
                  <a:lnTo>
                    <a:pt x="112" y="159"/>
                  </a:lnTo>
                  <a:lnTo>
                    <a:pt x="118" y="158"/>
                  </a:lnTo>
                  <a:lnTo>
                    <a:pt x="122" y="159"/>
                  </a:lnTo>
                  <a:lnTo>
                    <a:pt x="127" y="164"/>
                  </a:lnTo>
                  <a:lnTo>
                    <a:pt x="132" y="170"/>
                  </a:lnTo>
                  <a:lnTo>
                    <a:pt x="136" y="178"/>
                  </a:lnTo>
                  <a:lnTo>
                    <a:pt x="147" y="197"/>
                  </a:lnTo>
                  <a:lnTo>
                    <a:pt x="158" y="221"/>
                  </a:lnTo>
                  <a:lnTo>
                    <a:pt x="169" y="247"/>
                  </a:lnTo>
                  <a:lnTo>
                    <a:pt x="176" y="270"/>
                  </a:lnTo>
                  <a:lnTo>
                    <a:pt x="183" y="290"/>
                  </a:lnTo>
                  <a:lnTo>
                    <a:pt x="187" y="303"/>
                  </a:lnTo>
                  <a:lnTo>
                    <a:pt x="190" y="330"/>
                  </a:lnTo>
                  <a:lnTo>
                    <a:pt x="194" y="356"/>
                  </a:lnTo>
                  <a:lnTo>
                    <a:pt x="196" y="362"/>
                  </a:lnTo>
                  <a:lnTo>
                    <a:pt x="198" y="368"/>
                  </a:lnTo>
                  <a:lnTo>
                    <a:pt x="201" y="373"/>
                  </a:lnTo>
                  <a:lnTo>
                    <a:pt x="204" y="377"/>
                  </a:lnTo>
                  <a:lnTo>
                    <a:pt x="209" y="382"/>
                  </a:lnTo>
                  <a:lnTo>
                    <a:pt x="214" y="385"/>
                  </a:lnTo>
                  <a:lnTo>
                    <a:pt x="221" y="388"/>
                  </a:lnTo>
                  <a:lnTo>
                    <a:pt x="228" y="390"/>
                  </a:lnTo>
                  <a:lnTo>
                    <a:pt x="238" y="391"/>
                  </a:lnTo>
                  <a:lnTo>
                    <a:pt x="246" y="391"/>
                  </a:lnTo>
                  <a:lnTo>
                    <a:pt x="255" y="389"/>
                  </a:lnTo>
                  <a:lnTo>
                    <a:pt x="263" y="386"/>
                  </a:lnTo>
                  <a:lnTo>
                    <a:pt x="271" y="382"/>
                  </a:lnTo>
                  <a:lnTo>
                    <a:pt x="279" y="375"/>
                  </a:lnTo>
                  <a:lnTo>
                    <a:pt x="285" y="368"/>
                  </a:lnTo>
                  <a:lnTo>
                    <a:pt x="293" y="359"/>
                  </a:lnTo>
                  <a:lnTo>
                    <a:pt x="299" y="348"/>
                  </a:lnTo>
                  <a:lnTo>
                    <a:pt x="305" y="337"/>
                  </a:lnTo>
                  <a:lnTo>
                    <a:pt x="311" y="326"/>
                  </a:lnTo>
                  <a:lnTo>
                    <a:pt x="317" y="313"/>
                  </a:lnTo>
                  <a:lnTo>
                    <a:pt x="327" y="286"/>
                  </a:lnTo>
                  <a:lnTo>
                    <a:pt x="336" y="255"/>
                  </a:lnTo>
                  <a:lnTo>
                    <a:pt x="345" y="223"/>
                  </a:lnTo>
                  <a:lnTo>
                    <a:pt x="352" y="191"/>
                  </a:lnTo>
                  <a:lnTo>
                    <a:pt x="359" y="158"/>
                  </a:lnTo>
                  <a:lnTo>
                    <a:pt x="364" y="126"/>
                  </a:lnTo>
                  <a:lnTo>
                    <a:pt x="372" y="65"/>
                  </a:lnTo>
                  <a:lnTo>
                    <a:pt x="378" y="15"/>
                  </a:lnTo>
                  <a:lnTo>
                    <a:pt x="378" y="15"/>
                  </a:lnTo>
                  <a:lnTo>
                    <a:pt x="440" y="24"/>
                  </a:lnTo>
                  <a:lnTo>
                    <a:pt x="448" y="22"/>
                  </a:lnTo>
                  <a:lnTo>
                    <a:pt x="457" y="21"/>
                  </a:lnTo>
                  <a:lnTo>
                    <a:pt x="463" y="22"/>
                  </a:lnTo>
                  <a:lnTo>
                    <a:pt x="470" y="24"/>
                  </a:lnTo>
                  <a:lnTo>
                    <a:pt x="476" y="27"/>
                  </a:lnTo>
                  <a:lnTo>
                    <a:pt x="482" y="32"/>
                  </a:lnTo>
                  <a:lnTo>
                    <a:pt x="487" y="36"/>
                  </a:lnTo>
                  <a:lnTo>
                    <a:pt x="491" y="42"/>
                  </a:lnTo>
                  <a:lnTo>
                    <a:pt x="501" y="51"/>
                  </a:lnTo>
                  <a:lnTo>
                    <a:pt x="510" y="61"/>
                  </a:lnTo>
                  <a:lnTo>
                    <a:pt x="514" y="65"/>
                  </a:lnTo>
                  <a:lnTo>
                    <a:pt x="520" y="69"/>
                  </a:lnTo>
                  <a:lnTo>
                    <a:pt x="524" y="71"/>
                  </a:lnTo>
                  <a:lnTo>
                    <a:pt x="529" y="71"/>
                  </a:lnTo>
                  <a:lnTo>
                    <a:pt x="536" y="43"/>
                  </a:lnTo>
                  <a:lnTo>
                    <a:pt x="540" y="29"/>
                  </a:lnTo>
                  <a:lnTo>
                    <a:pt x="543" y="24"/>
                  </a:lnTo>
                  <a:lnTo>
                    <a:pt x="551" y="20"/>
                  </a:lnTo>
                  <a:lnTo>
                    <a:pt x="561" y="16"/>
                  </a:lnTo>
                  <a:lnTo>
                    <a:pt x="576" y="10"/>
                  </a:lnTo>
                  <a:lnTo>
                    <a:pt x="589" y="5"/>
                  </a:lnTo>
                  <a:lnTo>
                    <a:pt x="597" y="2"/>
                  </a:lnTo>
                  <a:lnTo>
                    <a:pt x="600" y="2"/>
                  </a:lnTo>
                  <a:lnTo>
                    <a:pt x="603" y="0"/>
                  </a:lnTo>
                  <a:lnTo>
                    <a:pt x="604" y="2"/>
                  </a:lnTo>
                  <a:lnTo>
                    <a:pt x="605" y="2"/>
                  </a:lnTo>
                  <a:lnTo>
                    <a:pt x="608" y="12"/>
                  </a:lnTo>
                  <a:lnTo>
                    <a:pt x="615" y="33"/>
                  </a:lnTo>
                  <a:lnTo>
                    <a:pt x="621" y="45"/>
                  </a:lnTo>
                  <a:lnTo>
                    <a:pt x="629" y="53"/>
                  </a:lnTo>
                  <a:lnTo>
                    <a:pt x="636" y="60"/>
                  </a:lnTo>
                  <a:lnTo>
                    <a:pt x="644" y="64"/>
                  </a:lnTo>
                  <a:lnTo>
                    <a:pt x="651" y="66"/>
                  </a:lnTo>
                  <a:lnTo>
                    <a:pt x="659" y="67"/>
                  </a:lnTo>
                  <a:lnTo>
                    <a:pt x="666" y="67"/>
                  </a:lnTo>
                  <a:lnTo>
                    <a:pt x="675" y="67"/>
                  </a:lnTo>
                  <a:lnTo>
                    <a:pt x="689" y="65"/>
                  </a:lnTo>
                  <a:lnTo>
                    <a:pt x="702" y="65"/>
                  </a:lnTo>
                  <a:lnTo>
                    <a:pt x="708" y="66"/>
                  </a:lnTo>
                  <a:lnTo>
                    <a:pt x="713" y="70"/>
                  </a:lnTo>
                  <a:lnTo>
                    <a:pt x="717" y="74"/>
                  </a:lnTo>
                  <a:lnTo>
                    <a:pt x="720" y="80"/>
                  </a:lnTo>
                  <a:lnTo>
                    <a:pt x="722" y="87"/>
                  </a:lnTo>
                  <a:lnTo>
                    <a:pt x="725" y="91"/>
                  </a:lnTo>
                  <a:lnTo>
                    <a:pt x="728" y="96"/>
                  </a:lnTo>
                  <a:lnTo>
                    <a:pt x="731" y="100"/>
                  </a:lnTo>
                  <a:lnTo>
                    <a:pt x="739" y="107"/>
                  </a:lnTo>
                  <a:lnTo>
                    <a:pt x="746" y="113"/>
                  </a:lnTo>
                  <a:lnTo>
                    <a:pt x="755" y="119"/>
                  </a:lnTo>
                  <a:lnTo>
                    <a:pt x="763" y="125"/>
                  </a:lnTo>
                  <a:lnTo>
                    <a:pt x="772" y="132"/>
                  </a:lnTo>
                  <a:lnTo>
                    <a:pt x="780" y="140"/>
                  </a:lnTo>
                  <a:lnTo>
                    <a:pt x="784" y="143"/>
                  </a:lnTo>
                  <a:lnTo>
                    <a:pt x="787" y="144"/>
                  </a:lnTo>
                  <a:lnTo>
                    <a:pt x="792" y="144"/>
                  </a:lnTo>
                  <a:lnTo>
                    <a:pt x="796" y="142"/>
                  </a:lnTo>
                  <a:lnTo>
                    <a:pt x="801" y="140"/>
                  </a:lnTo>
                  <a:lnTo>
                    <a:pt x="806" y="135"/>
                  </a:lnTo>
                  <a:lnTo>
                    <a:pt x="810" y="131"/>
                  </a:lnTo>
                  <a:lnTo>
                    <a:pt x="814" y="126"/>
                  </a:lnTo>
                  <a:lnTo>
                    <a:pt x="830" y="103"/>
                  </a:lnTo>
                  <a:lnTo>
                    <a:pt x="841" y="87"/>
                  </a:lnTo>
                  <a:lnTo>
                    <a:pt x="844" y="85"/>
                  </a:lnTo>
                  <a:lnTo>
                    <a:pt x="848" y="84"/>
                  </a:lnTo>
                  <a:lnTo>
                    <a:pt x="852" y="85"/>
                  </a:lnTo>
                  <a:lnTo>
                    <a:pt x="856" y="87"/>
                  </a:lnTo>
                  <a:lnTo>
                    <a:pt x="861" y="90"/>
                  </a:lnTo>
                  <a:lnTo>
                    <a:pt x="865" y="94"/>
                  </a:lnTo>
                  <a:lnTo>
                    <a:pt x="870" y="100"/>
                  </a:lnTo>
                  <a:lnTo>
                    <a:pt x="875" y="105"/>
                  </a:lnTo>
                  <a:lnTo>
                    <a:pt x="883" y="118"/>
                  </a:lnTo>
                  <a:lnTo>
                    <a:pt x="891" y="132"/>
                  </a:lnTo>
                  <a:lnTo>
                    <a:pt x="893" y="139"/>
                  </a:lnTo>
                  <a:lnTo>
                    <a:pt x="895" y="145"/>
                  </a:lnTo>
                  <a:lnTo>
                    <a:pt x="896" y="151"/>
                  </a:lnTo>
                  <a:lnTo>
                    <a:pt x="896" y="155"/>
                  </a:lnTo>
                  <a:lnTo>
                    <a:pt x="895" y="171"/>
                  </a:lnTo>
                  <a:lnTo>
                    <a:pt x="895" y="187"/>
                  </a:lnTo>
                  <a:lnTo>
                    <a:pt x="895" y="195"/>
                  </a:lnTo>
                  <a:lnTo>
                    <a:pt x="896" y="202"/>
                  </a:lnTo>
                  <a:lnTo>
                    <a:pt x="898" y="210"/>
                  </a:lnTo>
                  <a:lnTo>
                    <a:pt x="902" y="219"/>
                  </a:lnTo>
                  <a:lnTo>
                    <a:pt x="906" y="227"/>
                  </a:lnTo>
                  <a:lnTo>
                    <a:pt x="911" y="235"/>
                  </a:lnTo>
                  <a:lnTo>
                    <a:pt x="917" y="243"/>
                  </a:lnTo>
                  <a:lnTo>
                    <a:pt x="922" y="251"/>
                  </a:lnTo>
                  <a:lnTo>
                    <a:pt x="929" y="260"/>
                  </a:lnTo>
                  <a:lnTo>
                    <a:pt x="933" y="268"/>
                  </a:lnTo>
                  <a:lnTo>
                    <a:pt x="936" y="277"/>
                  </a:lnTo>
                  <a:lnTo>
                    <a:pt x="938" y="288"/>
                  </a:lnTo>
                  <a:lnTo>
                    <a:pt x="945" y="316"/>
                  </a:lnTo>
                  <a:lnTo>
                    <a:pt x="950" y="346"/>
                  </a:lnTo>
                  <a:lnTo>
                    <a:pt x="955" y="376"/>
                  </a:lnTo>
                  <a:lnTo>
                    <a:pt x="961" y="404"/>
                  </a:lnTo>
                  <a:lnTo>
                    <a:pt x="965" y="418"/>
                  </a:lnTo>
                  <a:lnTo>
                    <a:pt x="971" y="431"/>
                  </a:lnTo>
                  <a:lnTo>
                    <a:pt x="976" y="443"/>
                  </a:lnTo>
                  <a:lnTo>
                    <a:pt x="984" y="454"/>
                  </a:lnTo>
                  <a:lnTo>
                    <a:pt x="992" y="464"/>
                  </a:lnTo>
                  <a:lnTo>
                    <a:pt x="1003" y="472"/>
                  </a:lnTo>
                  <a:lnTo>
                    <a:pt x="1010" y="477"/>
                  </a:lnTo>
                  <a:lnTo>
                    <a:pt x="1016" y="480"/>
                  </a:lnTo>
                  <a:lnTo>
                    <a:pt x="1023" y="483"/>
                  </a:lnTo>
                  <a:lnTo>
                    <a:pt x="1030" y="486"/>
                  </a:lnTo>
                  <a:lnTo>
                    <a:pt x="1047" y="493"/>
                  </a:lnTo>
                  <a:lnTo>
                    <a:pt x="1064" y="503"/>
                  </a:lnTo>
                  <a:lnTo>
                    <a:pt x="1080" y="512"/>
                  </a:lnTo>
                  <a:lnTo>
                    <a:pt x="1096" y="524"/>
                  </a:lnTo>
                  <a:lnTo>
                    <a:pt x="1112" y="534"/>
                  </a:lnTo>
                  <a:lnTo>
                    <a:pt x="1127" y="544"/>
                  </a:lnTo>
                  <a:lnTo>
                    <a:pt x="1136" y="548"/>
                  </a:lnTo>
                  <a:lnTo>
                    <a:pt x="1143" y="551"/>
                  </a:lnTo>
                  <a:lnTo>
                    <a:pt x="1152" y="555"/>
                  </a:lnTo>
                  <a:lnTo>
                    <a:pt x="1160" y="557"/>
                  </a:lnTo>
                  <a:lnTo>
                    <a:pt x="1168" y="557"/>
                  </a:lnTo>
                  <a:lnTo>
                    <a:pt x="1181" y="557"/>
                  </a:lnTo>
                  <a:lnTo>
                    <a:pt x="1198" y="555"/>
                  </a:lnTo>
                  <a:lnTo>
                    <a:pt x="1217" y="551"/>
                  </a:lnTo>
                  <a:lnTo>
                    <a:pt x="1234" y="548"/>
                  </a:lnTo>
                  <a:lnTo>
                    <a:pt x="1249" y="545"/>
                  </a:lnTo>
                  <a:lnTo>
                    <a:pt x="1256" y="543"/>
                  </a:lnTo>
                  <a:lnTo>
                    <a:pt x="1260" y="540"/>
                  </a:lnTo>
                  <a:lnTo>
                    <a:pt x="1262" y="537"/>
                  </a:lnTo>
                  <a:lnTo>
                    <a:pt x="1263" y="535"/>
                  </a:lnTo>
                  <a:lnTo>
                    <a:pt x="1255" y="531"/>
                  </a:lnTo>
                  <a:lnTo>
                    <a:pt x="1246" y="525"/>
                  </a:lnTo>
                  <a:lnTo>
                    <a:pt x="1239" y="520"/>
                  </a:lnTo>
                  <a:lnTo>
                    <a:pt x="1234" y="512"/>
                  </a:lnTo>
                  <a:lnTo>
                    <a:pt x="1230" y="506"/>
                  </a:lnTo>
                  <a:lnTo>
                    <a:pt x="1225" y="497"/>
                  </a:lnTo>
                  <a:lnTo>
                    <a:pt x="1223" y="489"/>
                  </a:lnTo>
                  <a:lnTo>
                    <a:pt x="1221" y="479"/>
                  </a:lnTo>
                  <a:lnTo>
                    <a:pt x="1221" y="469"/>
                  </a:lnTo>
                  <a:lnTo>
                    <a:pt x="1221" y="459"/>
                  </a:lnTo>
                  <a:lnTo>
                    <a:pt x="1222" y="450"/>
                  </a:lnTo>
                  <a:lnTo>
                    <a:pt x="1223" y="439"/>
                  </a:lnTo>
                  <a:lnTo>
                    <a:pt x="1229" y="416"/>
                  </a:lnTo>
                  <a:lnTo>
                    <a:pt x="1235" y="394"/>
                  </a:lnTo>
                  <a:lnTo>
                    <a:pt x="1245" y="372"/>
                  </a:lnTo>
                  <a:lnTo>
                    <a:pt x="1255" y="349"/>
                  </a:lnTo>
                  <a:lnTo>
                    <a:pt x="1266" y="329"/>
                  </a:lnTo>
                  <a:lnTo>
                    <a:pt x="1278" y="308"/>
                  </a:lnTo>
                  <a:lnTo>
                    <a:pt x="1290" y="290"/>
                  </a:lnTo>
                  <a:lnTo>
                    <a:pt x="1301" y="275"/>
                  </a:lnTo>
                  <a:lnTo>
                    <a:pt x="1312" y="262"/>
                  </a:lnTo>
                  <a:lnTo>
                    <a:pt x="1322" y="252"/>
                  </a:lnTo>
                  <a:lnTo>
                    <a:pt x="1331" y="242"/>
                  </a:lnTo>
                  <a:lnTo>
                    <a:pt x="1341" y="235"/>
                  </a:lnTo>
                  <a:lnTo>
                    <a:pt x="1351" y="228"/>
                  </a:lnTo>
                  <a:lnTo>
                    <a:pt x="1358" y="223"/>
                  </a:lnTo>
                  <a:lnTo>
                    <a:pt x="1367" y="220"/>
                  </a:lnTo>
                  <a:lnTo>
                    <a:pt x="1374" y="218"/>
                  </a:lnTo>
                  <a:lnTo>
                    <a:pt x="1382" y="216"/>
                  </a:lnTo>
                  <a:lnTo>
                    <a:pt x="1391" y="215"/>
                  </a:lnTo>
                  <a:lnTo>
                    <a:pt x="1426" y="221"/>
                  </a:lnTo>
                  <a:lnTo>
                    <a:pt x="1476" y="228"/>
                  </a:lnTo>
                  <a:lnTo>
                    <a:pt x="1488" y="229"/>
                  </a:lnTo>
                  <a:lnTo>
                    <a:pt x="1500" y="229"/>
                  </a:lnTo>
                  <a:lnTo>
                    <a:pt x="1513" y="229"/>
                  </a:lnTo>
                  <a:lnTo>
                    <a:pt x="1526" y="228"/>
                  </a:lnTo>
                  <a:lnTo>
                    <a:pt x="1551" y="225"/>
                  </a:lnTo>
                  <a:lnTo>
                    <a:pt x="1578" y="222"/>
                  </a:lnTo>
                  <a:lnTo>
                    <a:pt x="1605" y="219"/>
                  </a:lnTo>
                  <a:lnTo>
                    <a:pt x="1630" y="216"/>
                  </a:lnTo>
                  <a:lnTo>
                    <a:pt x="1642" y="216"/>
                  </a:lnTo>
                  <a:lnTo>
                    <a:pt x="1654" y="218"/>
                  </a:lnTo>
                  <a:lnTo>
                    <a:pt x="1665" y="219"/>
                  </a:lnTo>
                  <a:lnTo>
                    <a:pt x="1674" y="221"/>
                  </a:lnTo>
                  <a:lnTo>
                    <a:pt x="1730" y="255"/>
                  </a:lnTo>
                  <a:lnTo>
                    <a:pt x="1730" y="255"/>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03" name="Google Shape;803;p37"/>
            <p:cNvSpPr/>
            <p:nvPr/>
          </p:nvSpPr>
          <p:spPr>
            <a:xfrm>
              <a:off x="5116513" y="5621338"/>
              <a:ext cx="558800" cy="528638"/>
            </a:xfrm>
            <a:custGeom>
              <a:rect b="b" l="l" r="r" t="t"/>
              <a:pathLst>
                <a:path extrusionOk="0" h="1332" w="1406">
                  <a:moveTo>
                    <a:pt x="724" y="0"/>
                  </a:moveTo>
                  <a:lnTo>
                    <a:pt x="737" y="19"/>
                  </a:lnTo>
                  <a:lnTo>
                    <a:pt x="751" y="43"/>
                  </a:lnTo>
                  <a:lnTo>
                    <a:pt x="758" y="55"/>
                  </a:lnTo>
                  <a:lnTo>
                    <a:pt x="766" y="65"/>
                  </a:lnTo>
                  <a:lnTo>
                    <a:pt x="770" y="69"/>
                  </a:lnTo>
                  <a:lnTo>
                    <a:pt x="773" y="73"/>
                  </a:lnTo>
                  <a:lnTo>
                    <a:pt x="778" y="76"/>
                  </a:lnTo>
                  <a:lnTo>
                    <a:pt x="781" y="77"/>
                  </a:lnTo>
                  <a:lnTo>
                    <a:pt x="792" y="78"/>
                  </a:lnTo>
                  <a:lnTo>
                    <a:pt x="804" y="78"/>
                  </a:lnTo>
                  <a:lnTo>
                    <a:pt x="814" y="77"/>
                  </a:lnTo>
                  <a:lnTo>
                    <a:pt x="826" y="76"/>
                  </a:lnTo>
                  <a:lnTo>
                    <a:pt x="837" y="74"/>
                  </a:lnTo>
                  <a:lnTo>
                    <a:pt x="849" y="74"/>
                  </a:lnTo>
                  <a:lnTo>
                    <a:pt x="860" y="74"/>
                  </a:lnTo>
                  <a:lnTo>
                    <a:pt x="870" y="76"/>
                  </a:lnTo>
                  <a:lnTo>
                    <a:pt x="892" y="87"/>
                  </a:lnTo>
                  <a:lnTo>
                    <a:pt x="922" y="102"/>
                  </a:lnTo>
                  <a:lnTo>
                    <a:pt x="930" y="105"/>
                  </a:lnTo>
                  <a:lnTo>
                    <a:pt x="938" y="108"/>
                  </a:lnTo>
                  <a:lnTo>
                    <a:pt x="944" y="109"/>
                  </a:lnTo>
                  <a:lnTo>
                    <a:pt x="952" y="110"/>
                  </a:lnTo>
                  <a:lnTo>
                    <a:pt x="957" y="110"/>
                  </a:lnTo>
                  <a:lnTo>
                    <a:pt x="962" y="108"/>
                  </a:lnTo>
                  <a:lnTo>
                    <a:pt x="966" y="106"/>
                  </a:lnTo>
                  <a:lnTo>
                    <a:pt x="969" y="101"/>
                  </a:lnTo>
                  <a:lnTo>
                    <a:pt x="971" y="94"/>
                  </a:lnTo>
                  <a:lnTo>
                    <a:pt x="972" y="89"/>
                  </a:lnTo>
                  <a:lnTo>
                    <a:pt x="972" y="83"/>
                  </a:lnTo>
                  <a:lnTo>
                    <a:pt x="972" y="79"/>
                  </a:lnTo>
                  <a:lnTo>
                    <a:pt x="972" y="76"/>
                  </a:lnTo>
                  <a:lnTo>
                    <a:pt x="974" y="72"/>
                  </a:lnTo>
                  <a:lnTo>
                    <a:pt x="977" y="67"/>
                  </a:lnTo>
                  <a:lnTo>
                    <a:pt x="983" y="63"/>
                  </a:lnTo>
                  <a:lnTo>
                    <a:pt x="995" y="55"/>
                  </a:lnTo>
                  <a:lnTo>
                    <a:pt x="1010" y="49"/>
                  </a:lnTo>
                  <a:lnTo>
                    <a:pt x="1017" y="46"/>
                  </a:lnTo>
                  <a:lnTo>
                    <a:pt x="1025" y="43"/>
                  </a:lnTo>
                  <a:lnTo>
                    <a:pt x="1031" y="43"/>
                  </a:lnTo>
                  <a:lnTo>
                    <a:pt x="1037" y="43"/>
                  </a:lnTo>
                  <a:lnTo>
                    <a:pt x="1037" y="45"/>
                  </a:lnTo>
                  <a:lnTo>
                    <a:pt x="1040" y="58"/>
                  </a:lnTo>
                  <a:lnTo>
                    <a:pt x="1045" y="85"/>
                  </a:lnTo>
                  <a:lnTo>
                    <a:pt x="1051" y="115"/>
                  </a:lnTo>
                  <a:lnTo>
                    <a:pt x="1056" y="134"/>
                  </a:lnTo>
                  <a:lnTo>
                    <a:pt x="1066" y="149"/>
                  </a:lnTo>
                  <a:lnTo>
                    <a:pt x="1076" y="161"/>
                  </a:lnTo>
                  <a:lnTo>
                    <a:pt x="1078" y="167"/>
                  </a:lnTo>
                  <a:lnTo>
                    <a:pt x="1079" y="173"/>
                  </a:lnTo>
                  <a:lnTo>
                    <a:pt x="1079" y="176"/>
                  </a:lnTo>
                  <a:lnTo>
                    <a:pt x="1078" y="181"/>
                  </a:lnTo>
                  <a:lnTo>
                    <a:pt x="1076" y="185"/>
                  </a:lnTo>
                  <a:lnTo>
                    <a:pt x="1074" y="190"/>
                  </a:lnTo>
                  <a:lnTo>
                    <a:pt x="1064" y="205"/>
                  </a:lnTo>
                  <a:lnTo>
                    <a:pt x="1055" y="221"/>
                  </a:lnTo>
                  <a:lnTo>
                    <a:pt x="1049" y="234"/>
                  </a:lnTo>
                  <a:lnTo>
                    <a:pt x="1043" y="248"/>
                  </a:lnTo>
                  <a:lnTo>
                    <a:pt x="1042" y="254"/>
                  </a:lnTo>
                  <a:lnTo>
                    <a:pt x="1041" y="261"/>
                  </a:lnTo>
                  <a:lnTo>
                    <a:pt x="1041" y="268"/>
                  </a:lnTo>
                  <a:lnTo>
                    <a:pt x="1041" y="275"/>
                  </a:lnTo>
                  <a:lnTo>
                    <a:pt x="1043" y="283"/>
                  </a:lnTo>
                  <a:lnTo>
                    <a:pt x="1045" y="291"/>
                  </a:lnTo>
                  <a:lnTo>
                    <a:pt x="1049" y="299"/>
                  </a:lnTo>
                  <a:lnTo>
                    <a:pt x="1054" y="308"/>
                  </a:lnTo>
                  <a:lnTo>
                    <a:pt x="1072" y="342"/>
                  </a:lnTo>
                  <a:lnTo>
                    <a:pt x="1091" y="375"/>
                  </a:lnTo>
                  <a:lnTo>
                    <a:pt x="1097" y="392"/>
                  </a:lnTo>
                  <a:lnTo>
                    <a:pt x="1104" y="411"/>
                  </a:lnTo>
                  <a:lnTo>
                    <a:pt x="1106" y="419"/>
                  </a:lnTo>
                  <a:lnTo>
                    <a:pt x="1108" y="429"/>
                  </a:lnTo>
                  <a:lnTo>
                    <a:pt x="1109" y="439"/>
                  </a:lnTo>
                  <a:lnTo>
                    <a:pt x="1110" y="448"/>
                  </a:lnTo>
                  <a:lnTo>
                    <a:pt x="1111" y="459"/>
                  </a:lnTo>
                  <a:lnTo>
                    <a:pt x="1113" y="473"/>
                  </a:lnTo>
                  <a:lnTo>
                    <a:pt x="1116" y="480"/>
                  </a:lnTo>
                  <a:lnTo>
                    <a:pt x="1119" y="485"/>
                  </a:lnTo>
                  <a:lnTo>
                    <a:pt x="1120" y="487"/>
                  </a:lnTo>
                  <a:lnTo>
                    <a:pt x="1122" y="490"/>
                  </a:lnTo>
                  <a:lnTo>
                    <a:pt x="1124" y="491"/>
                  </a:lnTo>
                  <a:lnTo>
                    <a:pt x="1128" y="492"/>
                  </a:lnTo>
                  <a:lnTo>
                    <a:pt x="1138" y="492"/>
                  </a:lnTo>
                  <a:lnTo>
                    <a:pt x="1149" y="491"/>
                  </a:lnTo>
                  <a:lnTo>
                    <a:pt x="1160" y="490"/>
                  </a:lnTo>
                  <a:lnTo>
                    <a:pt x="1172" y="488"/>
                  </a:lnTo>
                  <a:lnTo>
                    <a:pt x="1185" y="490"/>
                  </a:lnTo>
                  <a:lnTo>
                    <a:pt x="1198" y="492"/>
                  </a:lnTo>
                  <a:lnTo>
                    <a:pt x="1210" y="495"/>
                  </a:lnTo>
                  <a:lnTo>
                    <a:pt x="1222" y="498"/>
                  </a:lnTo>
                  <a:lnTo>
                    <a:pt x="1234" y="501"/>
                  </a:lnTo>
                  <a:lnTo>
                    <a:pt x="1246" y="505"/>
                  </a:lnTo>
                  <a:lnTo>
                    <a:pt x="1259" y="507"/>
                  </a:lnTo>
                  <a:lnTo>
                    <a:pt x="1272" y="508"/>
                  </a:lnTo>
                  <a:lnTo>
                    <a:pt x="1272" y="508"/>
                  </a:lnTo>
                  <a:lnTo>
                    <a:pt x="1282" y="519"/>
                  </a:lnTo>
                  <a:lnTo>
                    <a:pt x="1292" y="528"/>
                  </a:lnTo>
                  <a:lnTo>
                    <a:pt x="1302" y="536"/>
                  </a:lnTo>
                  <a:lnTo>
                    <a:pt x="1313" y="544"/>
                  </a:lnTo>
                  <a:lnTo>
                    <a:pt x="1337" y="558"/>
                  </a:lnTo>
                  <a:lnTo>
                    <a:pt x="1363" y="569"/>
                  </a:lnTo>
                  <a:lnTo>
                    <a:pt x="1388" y="579"/>
                  </a:lnTo>
                  <a:lnTo>
                    <a:pt x="1403" y="586"/>
                  </a:lnTo>
                  <a:lnTo>
                    <a:pt x="1405" y="588"/>
                  </a:lnTo>
                  <a:lnTo>
                    <a:pt x="1406" y="590"/>
                  </a:lnTo>
                  <a:lnTo>
                    <a:pt x="1406" y="592"/>
                  </a:lnTo>
                  <a:lnTo>
                    <a:pt x="1405" y="595"/>
                  </a:lnTo>
                  <a:lnTo>
                    <a:pt x="1400" y="603"/>
                  </a:lnTo>
                  <a:lnTo>
                    <a:pt x="1390" y="614"/>
                  </a:lnTo>
                  <a:lnTo>
                    <a:pt x="1382" y="620"/>
                  </a:lnTo>
                  <a:lnTo>
                    <a:pt x="1377" y="627"/>
                  </a:lnTo>
                  <a:lnTo>
                    <a:pt x="1371" y="633"/>
                  </a:lnTo>
                  <a:lnTo>
                    <a:pt x="1368" y="640"/>
                  </a:lnTo>
                  <a:lnTo>
                    <a:pt x="1367" y="646"/>
                  </a:lnTo>
                  <a:lnTo>
                    <a:pt x="1367" y="654"/>
                  </a:lnTo>
                  <a:lnTo>
                    <a:pt x="1370" y="661"/>
                  </a:lnTo>
                  <a:lnTo>
                    <a:pt x="1376" y="670"/>
                  </a:lnTo>
                  <a:lnTo>
                    <a:pt x="1378" y="675"/>
                  </a:lnTo>
                  <a:lnTo>
                    <a:pt x="1379" y="682"/>
                  </a:lnTo>
                  <a:lnTo>
                    <a:pt x="1378" y="688"/>
                  </a:lnTo>
                  <a:lnTo>
                    <a:pt x="1376" y="696"/>
                  </a:lnTo>
                  <a:lnTo>
                    <a:pt x="1374" y="703"/>
                  </a:lnTo>
                  <a:lnTo>
                    <a:pt x="1373" y="711"/>
                  </a:lnTo>
                  <a:lnTo>
                    <a:pt x="1371" y="718"/>
                  </a:lnTo>
                  <a:lnTo>
                    <a:pt x="1370" y="724"/>
                  </a:lnTo>
                  <a:lnTo>
                    <a:pt x="1375" y="736"/>
                  </a:lnTo>
                  <a:lnTo>
                    <a:pt x="1378" y="748"/>
                  </a:lnTo>
                  <a:lnTo>
                    <a:pt x="1379" y="750"/>
                  </a:lnTo>
                  <a:lnTo>
                    <a:pt x="1378" y="752"/>
                  </a:lnTo>
                  <a:lnTo>
                    <a:pt x="1378" y="754"/>
                  </a:lnTo>
                  <a:lnTo>
                    <a:pt x="1376" y="755"/>
                  </a:lnTo>
                  <a:lnTo>
                    <a:pt x="1374" y="755"/>
                  </a:lnTo>
                  <a:lnTo>
                    <a:pt x="1370" y="755"/>
                  </a:lnTo>
                  <a:lnTo>
                    <a:pt x="1367" y="754"/>
                  </a:lnTo>
                  <a:lnTo>
                    <a:pt x="1362" y="752"/>
                  </a:lnTo>
                  <a:lnTo>
                    <a:pt x="1347" y="748"/>
                  </a:lnTo>
                  <a:lnTo>
                    <a:pt x="1337" y="745"/>
                  </a:lnTo>
                  <a:lnTo>
                    <a:pt x="1334" y="747"/>
                  </a:lnTo>
                  <a:lnTo>
                    <a:pt x="1332" y="748"/>
                  </a:lnTo>
                  <a:lnTo>
                    <a:pt x="1330" y="749"/>
                  </a:lnTo>
                  <a:lnTo>
                    <a:pt x="1330" y="752"/>
                  </a:lnTo>
                  <a:lnTo>
                    <a:pt x="1332" y="766"/>
                  </a:lnTo>
                  <a:lnTo>
                    <a:pt x="1330" y="787"/>
                  </a:lnTo>
                  <a:lnTo>
                    <a:pt x="1325" y="803"/>
                  </a:lnTo>
                  <a:lnTo>
                    <a:pt x="1317" y="818"/>
                  </a:lnTo>
                  <a:lnTo>
                    <a:pt x="1314" y="825"/>
                  </a:lnTo>
                  <a:lnTo>
                    <a:pt x="1311" y="833"/>
                  </a:lnTo>
                  <a:lnTo>
                    <a:pt x="1309" y="842"/>
                  </a:lnTo>
                  <a:lnTo>
                    <a:pt x="1307" y="850"/>
                  </a:lnTo>
                  <a:lnTo>
                    <a:pt x="1307" y="858"/>
                  </a:lnTo>
                  <a:lnTo>
                    <a:pt x="1307" y="864"/>
                  </a:lnTo>
                  <a:lnTo>
                    <a:pt x="1309" y="871"/>
                  </a:lnTo>
                  <a:lnTo>
                    <a:pt x="1311" y="877"/>
                  </a:lnTo>
                  <a:lnTo>
                    <a:pt x="1313" y="883"/>
                  </a:lnTo>
                  <a:lnTo>
                    <a:pt x="1315" y="889"/>
                  </a:lnTo>
                  <a:lnTo>
                    <a:pt x="1316" y="895"/>
                  </a:lnTo>
                  <a:lnTo>
                    <a:pt x="1316" y="901"/>
                  </a:lnTo>
                  <a:lnTo>
                    <a:pt x="1315" y="911"/>
                  </a:lnTo>
                  <a:lnTo>
                    <a:pt x="1312" y="918"/>
                  </a:lnTo>
                  <a:lnTo>
                    <a:pt x="1309" y="925"/>
                  </a:lnTo>
                  <a:lnTo>
                    <a:pt x="1307" y="931"/>
                  </a:lnTo>
                  <a:lnTo>
                    <a:pt x="1306" y="934"/>
                  </a:lnTo>
                  <a:lnTo>
                    <a:pt x="1306" y="938"/>
                  </a:lnTo>
                  <a:lnTo>
                    <a:pt x="1306" y="941"/>
                  </a:lnTo>
                  <a:lnTo>
                    <a:pt x="1307" y="944"/>
                  </a:lnTo>
                  <a:lnTo>
                    <a:pt x="1309" y="947"/>
                  </a:lnTo>
                  <a:lnTo>
                    <a:pt x="1311" y="952"/>
                  </a:lnTo>
                  <a:lnTo>
                    <a:pt x="1314" y="956"/>
                  </a:lnTo>
                  <a:lnTo>
                    <a:pt x="1319" y="960"/>
                  </a:lnTo>
                  <a:lnTo>
                    <a:pt x="1321" y="963"/>
                  </a:lnTo>
                  <a:lnTo>
                    <a:pt x="1323" y="966"/>
                  </a:lnTo>
                  <a:lnTo>
                    <a:pt x="1325" y="970"/>
                  </a:lnTo>
                  <a:lnTo>
                    <a:pt x="1326" y="973"/>
                  </a:lnTo>
                  <a:lnTo>
                    <a:pt x="1327" y="982"/>
                  </a:lnTo>
                  <a:lnTo>
                    <a:pt x="1327" y="991"/>
                  </a:lnTo>
                  <a:lnTo>
                    <a:pt x="1326" y="999"/>
                  </a:lnTo>
                  <a:lnTo>
                    <a:pt x="1324" y="1008"/>
                  </a:lnTo>
                  <a:lnTo>
                    <a:pt x="1321" y="1014"/>
                  </a:lnTo>
                  <a:lnTo>
                    <a:pt x="1316" y="1021"/>
                  </a:lnTo>
                  <a:lnTo>
                    <a:pt x="1316" y="1021"/>
                  </a:lnTo>
                  <a:lnTo>
                    <a:pt x="1280" y="1005"/>
                  </a:lnTo>
                  <a:lnTo>
                    <a:pt x="1266" y="1005"/>
                  </a:lnTo>
                  <a:lnTo>
                    <a:pt x="1253" y="1003"/>
                  </a:lnTo>
                  <a:lnTo>
                    <a:pt x="1241" y="999"/>
                  </a:lnTo>
                  <a:lnTo>
                    <a:pt x="1230" y="996"/>
                  </a:lnTo>
                  <a:lnTo>
                    <a:pt x="1212" y="988"/>
                  </a:lnTo>
                  <a:lnTo>
                    <a:pt x="1194" y="983"/>
                  </a:lnTo>
                  <a:lnTo>
                    <a:pt x="1187" y="981"/>
                  </a:lnTo>
                  <a:lnTo>
                    <a:pt x="1178" y="981"/>
                  </a:lnTo>
                  <a:lnTo>
                    <a:pt x="1171" y="982"/>
                  </a:lnTo>
                  <a:lnTo>
                    <a:pt x="1162" y="985"/>
                  </a:lnTo>
                  <a:lnTo>
                    <a:pt x="1153" y="990"/>
                  </a:lnTo>
                  <a:lnTo>
                    <a:pt x="1144" y="998"/>
                  </a:lnTo>
                  <a:lnTo>
                    <a:pt x="1134" y="1009"/>
                  </a:lnTo>
                  <a:lnTo>
                    <a:pt x="1122" y="1022"/>
                  </a:lnTo>
                  <a:lnTo>
                    <a:pt x="1121" y="1024"/>
                  </a:lnTo>
                  <a:lnTo>
                    <a:pt x="1118" y="1026"/>
                  </a:lnTo>
                  <a:lnTo>
                    <a:pt x="1115" y="1027"/>
                  </a:lnTo>
                  <a:lnTo>
                    <a:pt x="1111" y="1028"/>
                  </a:lnTo>
                  <a:lnTo>
                    <a:pt x="1103" y="1031"/>
                  </a:lnTo>
                  <a:lnTo>
                    <a:pt x="1093" y="1032"/>
                  </a:lnTo>
                  <a:lnTo>
                    <a:pt x="1074" y="1033"/>
                  </a:lnTo>
                  <a:lnTo>
                    <a:pt x="1057" y="1035"/>
                  </a:lnTo>
                  <a:lnTo>
                    <a:pt x="1044" y="1040"/>
                  </a:lnTo>
                  <a:lnTo>
                    <a:pt x="1034" y="1045"/>
                  </a:lnTo>
                  <a:lnTo>
                    <a:pt x="1023" y="1048"/>
                  </a:lnTo>
                  <a:lnTo>
                    <a:pt x="1013" y="1049"/>
                  </a:lnTo>
                  <a:lnTo>
                    <a:pt x="1008" y="1049"/>
                  </a:lnTo>
                  <a:lnTo>
                    <a:pt x="1003" y="1049"/>
                  </a:lnTo>
                  <a:lnTo>
                    <a:pt x="999" y="1048"/>
                  </a:lnTo>
                  <a:lnTo>
                    <a:pt x="994" y="1046"/>
                  </a:lnTo>
                  <a:lnTo>
                    <a:pt x="989" y="1042"/>
                  </a:lnTo>
                  <a:lnTo>
                    <a:pt x="984" y="1038"/>
                  </a:lnTo>
                  <a:lnTo>
                    <a:pt x="980" y="1033"/>
                  </a:lnTo>
                  <a:lnTo>
                    <a:pt x="974" y="1027"/>
                  </a:lnTo>
                  <a:lnTo>
                    <a:pt x="968" y="1019"/>
                  </a:lnTo>
                  <a:lnTo>
                    <a:pt x="960" y="1011"/>
                  </a:lnTo>
                  <a:lnTo>
                    <a:pt x="954" y="1007"/>
                  </a:lnTo>
                  <a:lnTo>
                    <a:pt x="947" y="1003"/>
                  </a:lnTo>
                  <a:lnTo>
                    <a:pt x="941" y="1000"/>
                  </a:lnTo>
                  <a:lnTo>
                    <a:pt x="935" y="998"/>
                  </a:lnTo>
                  <a:lnTo>
                    <a:pt x="929" y="997"/>
                  </a:lnTo>
                  <a:lnTo>
                    <a:pt x="922" y="997"/>
                  </a:lnTo>
                  <a:lnTo>
                    <a:pt x="894" y="1003"/>
                  </a:lnTo>
                  <a:lnTo>
                    <a:pt x="860" y="1006"/>
                  </a:lnTo>
                  <a:lnTo>
                    <a:pt x="849" y="1007"/>
                  </a:lnTo>
                  <a:lnTo>
                    <a:pt x="838" y="1009"/>
                  </a:lnTo>
                  <a:lnTo>
                    <a:pt x="830" y="1012"/>
                  </a:lnTo>
                  <a:lnTo>
                    <a:pt x="822" y="1017"/>
                  </a:lnTo>
                  <a:lnTo>
                    <a:pt x="808" y="1026"/>
                  </a:lnTo>
                  <a:lnTo>
                    <a:pt x="795" y="1038"/>
                  </a:lnTo>
                  <a:lnTo>
                    <a:pt x="790" y="1045"/>
                  </a:lnTo>
                  <a:lnTo>
                    <a:pt x="783" y="1050"/>
                  </a:lnTo>
                  <a:lnTo>
                    <a:pt x="777" y="1054"/>
                  </a:lnTo>
                  <a:lnTo>
                    <a:pt x="769" y="1059"/>
                  </a:lnTo>
                  <a:lnTo>
                    <a:pt x="762" y="1062"/>
                  </a:lnTo>
                  <a:lnTo>
                    <a:pt x="753" y="1064"/>
                  </a:lnTo>
                  <a:lnTo>
                    <a:pt x="743" y="1064"/>
                  </a:lnTo>
                  <a:lnTo>
                    <a:pt x="732" y="1063"/>
                  </a:lnTo>
                  <a:lnTo>
                    <a:pt x="726" y="1063"/>
                  </a:lnTo>
                  <a:lnTo>
                    <a:pt x="721" y="1064"/>
                  </a:lnTo>
                  <a:lnTo>
                    <a:pt x="715" y="1065"/>
                  </a:lnTo>
                  <a:lnTo>
                    <a:pt x="710" y="1068"/>
                  </a:lnTo>
                  <a:lnTo>
                    <a:pt x="699" y="1074"/>
                  </a:lnTo>
                  <a:lnTo>
                    <a:pt x="688" y="1080"/>
                  </a:lnTo>
                  <a:lnTo>
                    <a:pt x="685" y="1086"/>
                  </a:lnTo>
                  <a:lnTo>
                    <a:pt x="683" y="1092"/>
                  </a:lnTo>
                  <a:lnTo>
                    <a:pt x="682" y="1099"/>
                  </a:lnTo>
                  <a:lnTo>
                    <a:pt x="681" y="1105"/>
                  </a:lnTo>
                  <a:lnTo>
                    <a:pt x="680" y="1118"/>
                  </a:lnTo>
                  <a:lnTo>
                    <a:pt x="681" y="1131"/>
                  </a:lnTo>
                  <a:lnTo>
                    <a:pt x="687" y="1158"/>
                  </a:lnTo>
                  <a:lnTo>
                    <a:pt x="695" y="1186"/>
                  </a:lnTo>
                  <a:lnTo>
                    <a:pt x="698" y="1201"/>
                  </a:lnTo>
                  <a:lnTo>
                    <a:pt x="701" y="1215"/>
                  </a:lnTo>
                  <a:lnTo>
                    <a:pt x="703" y="1229"/>
                  </a:lnTo>
                  <a:lnTo>
                    <a:pt x="703" y="1243"/>
                  </a:lnTo>
                  <a:lnTo>
                    <a:pt x="703" y="1250"/>
                  </a:lnTo>
                  <a:lnTo>
                    <a:pt x="702" y="1257"/>
                  </a:lnTo>
                  <a:lnTo>
                    <a:pt x="701" y="1264"/>
                  </a:lnTo>
                  <a:lnTo>
                    <a:pt x="699" y="1271"/>
                  </a:lnTo>
                  <a:lnTo>
                    <a:pt x="697" y="1278"/>
                  </a:lnTo>
                  <a:lnTo>
                    <a:pt x="694" y="1284"/>
                  </a:lnTo>
                  <a:lnTo>
                    <a:pt x="689" y="1291"/>
                  </a:lnTo>
                  <a:lnTo>
                    <a:pt x="684" y="1298"/>
                  </a:lnTo>
                  <a:lnTo>
                    <a:pt x="678" y="1307"/>
                  </a:lnTo>
                  <a:lnTo>
                    <a:pt x="669" y="1321"/>
                  </a:lnTo>
                  <a:lnTo>
                    <a:pt x="664" y="1327"/>
                  </a:lnTo>
                  <a:lnTo>
                    <a:pt x="659" y="1331"/>
                  </a:lnTo>
                  <a:lnTo>
                    <a:pt x="657" y="1332"/>
                  </a:lnTo>
                  <a:lnTo>
                    <a:pt x="655" y="1332"/>
                  </a:lnTo>
                  <a:lnTo>
                    <a:pt x="653" y="1332"/>
                  </a:lnTo>
                  <a:lnTo>
                    <a:pt x="652" y="1330"/>
                  </a:lnTo>
                  <a:lnTo>
                    <a:pt x="646" y="1322"/>
                  </a:lnTo>
                  <a:lnTo>
                    <a:pt x="642" y="1315"/>
                  </a:lnTo>
                  <a:lnTo>
                    <a:pt x="639" y="1306"/>
                  </a:lnTo>
                  <a:lnTo>
                    <a:pt x="634" y="1296"/>
                  </a:lnTo>
                  <a:lnTo>
                    <a:pt x="628" y="1278"/>
                  </a:lnTo>
                  <a:lnTo>
                    <a:pt x="623" y="1261"/>
                  </a:lnTo>
                  <a:lnTo>
                    <a:pt x="620" y="1250"/>
                  </a:lnTo>
                  <a:lnTo>
                    <a:pt x="615" y="1240"/>
                  </a:lnTo>
                  <a:lnTo>
                    <a:pt x="607" y="1229"/>
                  </a:lnTo>
                  <a:lnTo>
                    <a:pt x="598" y="1219"/>
                  </a:lnTo>
                  <a:lnTo>
                    <a:pt x="579" y="1199"/>
                  </a:lnTo>
                  <a:lnTo>
                    <a:pt x="563" y="1182"/>
                  </a:lnTo>
                  <a:lnTo>
                    <a:pt x="560" y="1179"/>
                  </a:lnTo>
                  <a:lnTo>
                    <a:pt x="554" y="1176"/>
                  </a:lnTo>
                  <a:lnTo>
                    <a:pt x="548" y="1174"/>
                  </a:lnTo>
                  <a:lnTo>
                    <a:pt x="541" y="1172"/>
                  </a:lnTo>
                  <a:lnTo>
                    <a:pt x="524" y="1170"/>
                  </a:lnTo>
                  <a:lnTo>
                    <a:pt x="506" y="1170"/>
                  </a:lnTo>
                  <a:lnTo>
                    <a:pt x="487" y="1171"/>
                  </a:lnTo>
                  <a:lnTo>
                    <a:pt x="470" y="1174"/>
                  </a:lnTo>
                  <a:lnTo>
                    <a:pt x="455" y="1177"/>
                  </a:lnTo>
                  <a:lnTo>
                    <a:pt x="445" y="1182"/>
                  </a:lnTo>
                  <a:lnTo>
                    <a:pt x="435" y="1188"/>
                  </a:lnTo>
                  <a:lnTo>
                    <a:pt x="426" y="1194"/>
                  </a:lnTo>
                  <a:lnTo>
                    <a:pt x="418" y="1199"/>
                  </a:lnTo>
                  <a:lnTo>
                    <a:pt x="411" y="1201"/>
                  </a:lnTo>
                  <a:lnTo>
                    <a:pt x="408" y="1202"/>
                  </a:lnTo>
                  <a:lnTo>
                    <a:pt x="404" y="1202"/>
                  </a:lnTo>
                  <a:lnTo>
                    <a:pt x="400" y="1201"/>
                  </a:lnTo>
                  <a:lnTo>
                    <a:pt x="397" y="1200"/>
                  </a:lnTo>
                  <a:lnTo>
                    <a:pt x="388" y="1196"/>
                  </a:lnTo>
                  <a:lnTo>
                    <a:pt x="378" y="1188"/>
                  </a:lnTo>
                  <a:lnTo>
                    <a:pt x="373" y="1184"/>
                  </a:lnTo>
                  <a:lnTo>
                    <a:pt x="368" y="1181"/>
                  </a:lnTo>
                  <a:lnTo>
                    <a:pt x="363" y="1179"/>
                  </a:lnTo>
                  <a:lnTo>
                    <a:pt x="359" y="1179"/>
                  </a:lnTo>
                  <a:lnTo>
                    <a:pt x="356" y="1179"/>
                  </a:lnTo>
                  <a:lnTo>
                    <a:pt x="353" y="1180"/>
                  </a:lnTo>
                  <a:lnTo>
                    <a:pt x="349" y="1181"/>
                  </a:lnTo>
                  <a:lnTo>
                    <a:pt x="346" y="1184"/>
                  </a:lnTo>
                  <a:lnTo>
                    <a:pt x="333" y="1198"/>
                  </a:lnTo>
                  <a:lnTo>
                    <a:pt x="318" y="1216"/>
                  </a:lnTo>
                  <a:lnTo>
                    <a:pt x="318" y="1216"/>
                  </a:lnTo>
                  <a:lnTo>
                    <a:pt x="312" y="1208"/>
                  </a:lnTo>
                  <a:lnTo>
                    <a:pt x="304" y="1203"/>
                  </a:lnTo>
                  <a:lnTo>
                    <a:pt x="297" y="1199"/>
                  </a:lnTo>
                  <a:lnTo>
                    <a:pt x="291" y="1197"/>
                  </a:lnTo>
                  <a:lnTo>
                    <a:pt x="285" y="1194"/>
                  </a:lnTo>
                  <a:lnTo>
                    <a:pt x="280" y="1189"/>
                  </a:lnTo>
                  <a:lnTo>
                    <a:pt x="278" y="1186"/>
                  </a:lnTo>
                  <a:lnTo>
                    <a:pt x="276" y="1182"/>
                  </a:lnTo>
                  <a:lnTo>
                    <a:pt x="274" y="1177"/>
                  </a:lnTo>
                  <a:lnTo>
                    <a:pt x="273" y="1171"/>
                  </a:lnTo>
                  <a:lnTo>
                    <a:pt x="270" y="1159"/>
                  </a:lnTo>
                  <a:lnTo>
                    <a:pt x="269" y="1149"/>
                  </a:lnTo>
                  <a:lnTo>
                    <a:pt x="267" y="1142"/>
                  </a:lnTo>
                  <a:lnTo>
                    <a:pt x="264" y="1134"/>
                  </a:lnTo>
                  <a:lnTo>
                    <a:pt x="260" y="1129"/>
                  </a:lnTo>
                  <a:lnTo>
                    <a:pt x="253" y="1125"/>
                  </a:lnTo>
                  <a:lnTo>
                    <a:pt x="245" y="1120"/>
                  </a:lnTo>
                  <a:lnTo>
                    <a:pt x="233" y="1116"/>
                  </a:lnTo>
                  <a:lnTo>
                    <a:pt x="217" y="1111"/>
                  </a:lnTo>
                  <a:lnTo>
                    <a:pt x="202" y="1106"/>
                  </a:lnTo>
                  <a:lnTo>
                    <a:pt x="187" y="1100"/>
                  </a:lnTo>
                  <a:lnTo>
                    <a:pt x="172" y="1093"/>
                  </a:lnTo>
                  <a:lnTo>
                    <a:pt x="168" y="1091"/>
                  </a:lnTo>
                  <a:lnTo>
                    <a:pt x="164" y="1090"/>
                  </a:lnTo>
                  <a:lnTo>
                    <a:pt x="159" y="1090"/>
                  </a:lnTo>
                  <a:lnTo>
                    <a:pt x="155" y="1090"/>
                  </a:lnTo>
                  <a:lnTo>
                    <a:pt x="144" y="1092"/>
                  </a:lnTo>
                  <a:lnTo>
                    <a:pt x="134" y="1095"/>
                  </a:lnTo>
                  <a:lnTo>
                    <a:pt x="125" y="1100"/>
                  </a:lnTo>
                  <a:lnTo>
                    <a:pt x="116" y="1105"/>
                  </a:lnTo>
                  <a:lnTo>
                    <a:pt x="108" y="1112"/>
                  </a:lnTo>
                  <a:lnTo>
                    <a:pt x="101" y="1117"/>
                  </a:lnTo>
                  <a:lnTo>
                    <a:pt x="92" y="1123"/>
                  </a:lnTo>
                  <a:lnTo>
                    <a:pt x="83" y="1129"/>
                  </a:lnTo>
                  <a:lnTo>
                    <a:pt x="73" y="1135"/>
                  </a:lnTo>
                  <a:lnTo>
                    <a:pt x="66" y="1141"/>
                  </a:lnTo>
                  <a:lnTo>
                    <a:pt x="61" y="1148"/>
                  </a:lnTo>
                  <a:lnTo>
                    <a:pt x="54" y="1156"/>
                  </a:lnTo>
                  <a:lnTo>
                    <a:pt x="45" y="1163"/>
                  </a:lnTo>
                  <a:lnTo>
                    <a:pt x="36" y="1168"/>
                  </a:lnTo>
                  <a:lnTo>
                    <a:pt x="33" y="1169"/>
                  </a:lnTo>
                  <a:lnTo>
                    <a:pt x="30" y="1170"/>
                  </a:lnTo>
                  <a:lnTo>
                    <a:pt x="27" y="1170"/>
                  </a:lnTo>
                  <a:lnTo>
                    <a:pt x="24" y="1169"/>
                  </a:lnTo>
                  <a:lnTo>
                    <a:pt x="18" y="1167"/>
                  </a:lnTo>
                  <a:lnTo>
                    <a:pt x="13" y="1162"/>
                  </a:lnTo>
                  <a:lnTo>
                    <a:pt x="7" y="1157"/>
                  </a:lnTo>
                  <a:lnTo>
                    <a:pt x="4" y="1152"/>
                  </a:lnTo>
                  <a:lnTo>
                    <a:pt x="1" y="1146"/>
                  </a:lnTo>
                  <a:lnTo>
                    <a:pt x="0" y="1140"/>
                  </a:lnTo>
                  <a:lnTo>
                    <a:pt x="2" y="1063"/>
                  </a:lnTo>
                  <a:lnTo>
                    <a:pt x="2" y="1063"/>
                  </a:lnTo>
                  <a:lnTo>
                    <a:pt x="6" y="1060"/>
                  </a:lnTo>
                  <a:lnTo>
                    <a:pt x="9" y="1057"/>
                  </a:lnTo>
                  <a:lnTo>
                    <a:pt x="13" y="1052"/>
                  </a:lnTo>
                  <a:lnTo>
                    <a:pt x="15" y="1048"/>
                  </a:lnTo>
                  <a:lnTo>
                    <a:pt x="19" y="1038"/>
                  </a:lnTo>
                  <a:lnTo>
                    <a:pt x="21" y="1028"/>
                  </a:lnTo>
                  <a:lnTo>
                    <a:pt x="22" y="1019"/>
                  </a:lnTo>
                  <a:lnTo>
                    <a:pt x="24" y="1009"/>
                  </a:lnTo>
                  <a:lnTo>
                    <a:pt x="28" y="1000"/>
                  </a:lnTo>
                  <a:lnTo>
                    <a:pt x="33" y="992"/>
                  </a:lnTo>
                  <a:lnTo>
                    <a:pt x="38" y="984"/>
                  </a:lnTo>
                  <a:lnTo>
                    <a:pt x="45" y="979"/>
                  </a:lnTo>
                  <a:lnTo>
                    <a:pt x="51" y="974"/>
                  </a:lnTo>
                  <a:lnTo>
                    <a:pt x="59" y="971"/>
                  </a:lnTo>
                  <a:lnTo>
                    <a:pt x="74" y="967"/>
                  </a:lnTo>
                  <a:lnTo>
                    <a:pt x="90" y="961"/>
                  </a:lnTo>
                  <a:lnTo>
                    <a:pt x="96" y="959"/>
                  </a:lnTo>
                  <a:lnTo>
                    <a:pt x="99" y="955"/>
                  </a:lnTo>
                  <a:lnTo>
                    <a:pt x="102" y="950"/>
                  </a:lnTo>
                  <a:lnTo>
                    <a:pt x="104" y="943"/>
                  </a:lnTo>
                  <a:lnTo>
                    <a:pt x="108" y="931"/>
                  </a:lnTo>
                  <a:lnTo>
                    <a:pt x="112" y="919"/>
                  </a:lnTo>
                  <a:lnTo>
                    <a:pt x="117" y="912"/>
                  </a:lnTo>
                  <a:lnTo>
                    <a:pt x="126" y="903"/>
                  </a:lnTo>
                  <a:lnTo>
                    <a:pt x="137" y="895"/>
                  </a:lnTo>
                  <a:lnTo>
                    <a:pt x="149" y="885"/>
                  </a:lnTo>
                  <a:lnTo>
                    <a:pt x="161" y="875"/>
                  </a:lnTo>
                  <a:lnTo>
                    <a:pt x="173" y="865"/>
                  </a:lnTo>
                  <a:lnTo>
                    <a:pt x="184" y="856"/>
                  </a:lnTo>
                  <a:lnTo>
                    <a:pt x="193" y="846"/>
                  </a:lnTo>
                  <a:lnTo>
                    <a:pt x="199" y="836"/>
                  </a:lnTo>
                  <a:lnTo>
                    <a:pt x="205" y="828"/>
                  </a:lnTo>
                  <a:lnTo>
                    <a:pt x="209" y="818"/>
                  </a:lnTo>
                  <a:lnTo>
                    <a:pt x="212" y="808"/>
                  </a:lnTo>
                  <a:lnTo>
                    <a:pt x="219" y="789"/>
                  </a:lnTo>
                  <a:lnTo>
                    <a:pt x="226" y="769"/>
                  </a:lnTo>
                  <a:lnTo>
                    <a:pt x="231" y="762"/>
                  </a:lnTo>
                  <a:lnTo>
                    <a:pt x="235" y="755"/>
                  </a:lnTo>
                  <a:lnTo>
                    <a:pt x="240" y="749"/>
                  </a:lnTo>
                  <a:lnTo>
                    <a:pt x="246" y="742"/>
                  </a:lnTo>
                  <a:lnTo>
                    <a:pt x="258" y="730"/>
                  </a:lnTo>
                  <a:lnTo>
                    <a:pt x="270" y="721"/>
                  </a:lnTo>
                  <a:lnTo>
                    <a:pt x="283" y="710"/>
                  </a:lnTo>
                  <a:lnTo>
                    <a:pt x="294" y="698"/>
                  </a:lnTo>
                  <a:lnTo>
                    <a:pt x="300" y="693"/>
                  </a:lnTo>
                  <a:lnTo>
                    <a:pt x="305" y="686"/>
                  </a:lnTo>
                  <a:lnTo>
                    <a:pt x="308" y="680"/>
                  </a:lnTo>
                  <a:lnTo>
                    <a:pt x="312" y="673"/>
                  </a:lnTo>
                  <a:lnTo>
                    <a:pt x="315" y="664"/>
                  </a:lnTo>
                  <a:lnTo>
                    <a:pt x="316" y="658"/>
                  </a:lnTo>
                  <a:lnTo>
                    <a:pt x="317" y="650"/>
                  </a:lnTo>
                  <a:lnTo>
                    <a:pt x="317" y="644"/>
                  </a:lnTo>
                  <a:lnTo>
                    <a:pt x="315" y="631"/>
                  </a:lnTo>
                  <a:lnTo>
                    <a:pt x="314" y="618"/>
                  </a:lnTo>
                  <a:lnTo>
                    <a:pt x="313" y="612"/>
                  </a:lnTo>
                  <a:lnTo>
                    <a:pt x="313" y="604"/>
                  </a:lnTo>
                  <a:lnTo>
                    <a:pt x="314" y="598"/>
                  </a:lnTo>
                  <a:lnTo>
                    <a:pt x="316" y="591"/>
                  </a:lnTo>
                  <a:lnTo>
                    <a:pt x="318" y="583"/>
                  </a:lnTo>
                  <a:lnTo>
                    <a:pt x="322" y="576"/>
                  </a:lnTo>
                  <a:lnTo>
                    <a:pt x="329" y="568"/>
                  </a:lnTo>
                  <a:lnTo>
                    <a:pt x="336" y="560"/>
                  </a:lnTo>
                  <a:lnTo>
                    <a:pt x="342" y="552"/>
                  </a:lnTo>
                  <a:lnTo>
                    <a:pt x="346" y="544"/>
                  </a:lnTo>
                  <a:lnTo>
                    <a:pt x="349" y="534"/>
                  </a:lnTo>
                  <a:lnTo>
                    <a:pt x="351" y="522"/>
                  </a:lnTo>
                  <a:lnTo>
                    <a:pt x="356" y="497"/>
                  </a:lnTo>
                  <a:lnTo>
                    <a:pt x="357" y="468"/>
                  </a:lnTo>
                  <a:lnTo>
                    <a:pt x="358" y="439"/>
                  </a:lnTo>
                  <a:lnTo>
                    <a:pt x="359" y="411"/>
                  </a:lnTo>
                  <a:lnTo>
                    <a:pt x="360" y="398"/>
                  </a:lnTo>
                  <a:lnTo>
                    <a:pt x="361" y="385"/>
                  </a:lnTo>
                  <a:lnTo>
                    <a:pt x="362" y="374"/>
                  </a:lnTo>
                  <a:lnTo>
                    <a:pt x="364" y="364"/>
                  </a:lnTo>
                  <a:lnTo>
                    <a:pt x="372" y="332"/>
                  </a:lnTo>
                  <a:lnTo>
                    <a:pt x="378" y="301"/>
                  </a:lnTo>
                  <a:lnTo>
                    <a:pt x="383" y="284"/>
                  </a:lnTo>
                  <a:lnTo>
                    <a:pt x="387" y="269"/>
                  </a:lnTo>
                  <a:lnTo>
                    <a:pt x="392" y="254"/>
                  </a:lnTo>
                  <a:lnTo>
                    <a:pt x="398" y="240"/>
                  </a:lnTo>
                  <a:lnTo>
                    <a:pt x="405" y="227"/>
                  </a:lnTo>
                  <a:lnTo>
                    <a:pt x="413" y="215"/>
                  </a:lnTo>
                  <a:lnTo>
                    <a:pt x="418" y="210"/>
                  </a:lnTo>
                  <a:lnTo>
                    <a:pt x="424" y="205"/>
                  </a:lnTo>
                  <a:lnTo>
                    <a:pt x="429" y="200"/>
                  </a:lnTo>
                  <a:lnTo>
                    <a:pt x="435" y="196"/>
                  </a:lnTo>
                  <a:lnTo>
                    <a:pt x="441" y="193"/>
                  </a:lnTo>
                  <a:lnTo>
                    <a:pt x="449" y="188"/>
                  </a:lnTo>
                  <a:lnTo>
                    <a:pt x="455" y="186"/>
                  </a:lnTo>
                  <a:lnTo>
                    <a:pt x="464" y="183"/>
                  </a:lnTo>
                  <a:lnTo>
                    <a:pt x="472" y="182"/>
                  </a:lnTo>
                  <a:lnTo>
                    <a:pt x="481" y="180"/>
                  </a:lnTo>
                  <a:lnTo>
                    <a:pt x="491" y="178"/>
                  </a:lnTo>
                  <a:lnTo>
                    <a:pt x="501" y="178"/>
                  </a:lnTo>
                  <a:lnTo>
                    <a:pt x="512" y="177"/>
                  </a:lnTo>
                  <a:lnTo>
                    <a:pt x="521" y="175"/>
                  </a:lnTo>
                  <a:lnTo>
                    <a:pt x="527" y="172"/>
                  </a:lnTo>
                  <a:lnTo>
                    <a:pt x="534" y="167"/>
                  </a:lnTo>
                  <a:lnTo>
                    <a:pt x="538" y="160"/>
                  </a:lnTo>
                  <a:lnTo>
                    <a:pt x="541" y="154"/>
                  </a:lnTo>
                  <a:lnTo>
                    <a:pt x="544" y="146"/>
                  </a:lnTo>
                  <a:lnTo>
                    <a:pt x="546" y="137"/>
                  </a:lnTo>
                  <a:lnTo>
                    <a:pt x="549" y="120"/>
                  </a:lnTo>
                  <a:lnTo>
                    <a:pt x="552" y="102"/>
                  </a:lnTo>
                  <a:lnTo>
                    <a:pt x="554" y="93"/>
                  </a:lnTo>
                  <a:lnTo>
                    <a:pt x="558" y="86"/>
                  </a:lnTo>
                  <a:lnTo>
                    <a:pt x="561" y="78"/>
                  </a:lnTo>
                  <a:lnTo>
                    <a:pt x="565" y="70"/>
                  </a:lnTo>
                  <a:lnTo>
                    <a:pt x="572" y="65"/>
                  </a:lnTo>
                  <a:lnTo>
                    <a:pt x="578" y="61"/>
                  </a:lnTo>
                  <a:lnTo>
                    <a:pt x="586" y="59"/>
                  </a:lnTo>
                  <a:lnTo>
                    <a:pt x="593" y="58"/>
                  </a:lnTo>
                  <a:lnTo>
                    <a:pt x="610" y="58"/>
                  </a:lnTo>
                  <a:lnTo>
                    <a:pt x="628" y="60"/>
                  </a:lnTo>
                  <a:lnTo>
                    <a:pt x="637" y="60"/>
                  </a:lnTo>
                  <a:lnTo>
                    <a:pt x="646" y="60"/>
                  </a:lnTo>
                  <a:lnTo>
                    <a:pt x="656" y="59"/>
                  </a:lnTo>
                  <a:lnTo>
                    <a:pt x="664" y="56"/>
                  </a:lnTo>
                  <a:lnTo>
                    <a:pt x="673" y="52"/>
                  </a:lnTo>
                  <a:lnTo>
                    <a:pt x="682" y="47"/>
                  </a:lnTo>
                  <a:lnTo>
                    <a:pt x="690" y="38"/>
                  </a:lnTo>
                  <a:lnTo>
                    <a:pt x="698" y="27"/>
                  </a:lnTo>
                  <a:lnTo>
                    <a:pt x="724" y="0"/>
                  </a:lnTo>
                  <a:lnTo>
                    <a:pt x="724" y="0"/>
                  </a:lnTo>
                  <a:close/>
                </a:path>
              </a:pathLst>
            </a:custGeom>
            <a:solidFill>
              <a:schemeClr val="accent6"/>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804" name="Google Shape;804;p37"/>
            <p:cNvSpPr/>
            <p:nvPr/>
          </p:nvSpPr>
          <p:spPr>
            <a:xfrm>
              <a:off x="5116513" y="5621338"/>
              <a:ext cx="558800" cy="528638"/>
            </a:xfrm>
            <a:custGeom>
              <a:rect b="b" l="l" r="r" t="t"/>
              <a:pathLst>
                <a:path extrusionOk="0" h="1332" w="1406">
                  <a:moveTo>
                    <a:pt x="724" y="0"/>
                  </a:moveTo>
                  <a:lnTo>
                    <a:pt x="737" y="19"/>
                  </a:lnTo>
                  <a:lnTo>
                    <a:pt x="751" y="43"/>
                  </a:lnTo>
                  <a:lnTo>
                    <a:pt x="758" y="55"/>
                  </a:lnTo>
                  <a:lnTo>
                    <a:pt x="766" y="65"/>
                  </a:lnTo>
                  <a:lnTo>
                    <a:pt x="770" y="69"/>
                  </a:lnTo>
                  <a:lnTo>
                    <a:pt x="773" y="73"/>
                  </a:lnTo>
                  <a:lnTo>
                    <a:pt x="778" y="76"/>
                  </a:lnTo>
                  <a:lnTo>
                    <a:pt x="781" y="77"/>
                  </a:lnTo>
                  <a:lnTo>
                    <a:pt x="792" y="78"/>
                  </a:lnTo>
                  <a:lnTo>
                    <a:pt x="804" y="78"/>
                  </a:lnTo>
                  <a:lnTo>
                    <a:pt x="814" y="77"/>
                  </a:lnTo>
                  <a:lnTo>
                    <a:pt x="826" y="76"/>
                  </a:lnTo>
                  <a:lnTo>
                    <a:pt x="837" y="74"/>
                  </a:lnTo>
                  <a:lnTo>
                    <a:pt x="849" y="74"/>
                  </a:lnTo>
                  <a:lnTo>
                    <a:pt x="860" y="74"/>
                  </a:lnTo>
                  <a:lnTo>
                    <a:pt x="870" y="76"/>
                  </a:lnTo>
                  <a:lnTo>
                    <a:pt x="892" y="87"/>
                  </a:lnTo>
                  <a:lnTo>
                    <a:pt x="922" y="102"/>
                  </a:lnTo>
                  <a:lnTo>
                    <a:pt x="930" y="105"/>
                  </a:lnTo>
                  <a:lnTo>
                    <a:pt x="938" y="108"/>
                  </a:lnTo>
                  <a:lnTo>
                    <a:pt x="944" y="109"/>
                  </a:lnTo>
                  <a:lnTo>
                    <a:pt x="952" y="110"/>
                  </a:lnTo>
                  <a:lnTo>
                    <a:pt x="957" y="110"/>
                  </a:lnTo>
                  <a:lnTo>
                    <a:pt x="962" y="108"/>
                  </a:lnTo>
                  <a:lnTo>
                    <a:pt x="966" y="106"/>
                  </a:lnTo>
                  <a:lnTo>
                    <a:pt x="969" y="101"/>
                  </a:lnTo>
                  <a:lnTo>
                    <a:pt x="971" y="94"/>
                  </a:lnTo>
                  <a:lnTo>
                    <a:pt x="972" y="89"/>
                  </a:lnTo>
                  <a:lnTo>
                    <a:pt x="972" y="83"/>
                  </a:lnTo>
                  <a:lnTo>
                    <a:pt x="972" y="79"/>
                  </a:lnTo>
                  <a:lnTo>
                    <a:pt x="972" y="76"/>
                  </a:lnTo>
                  <a:lnTo>
                    <a:pt x="974" y="72"/>
                  </a:lnTo>
                  <a:lnTo>
                    <a:pt x="977" y="67"/>
                  </a:lnTo>
                  <a:lnTo>
                    <a:pt x="983" y="63"/>
                  </a:lnTo>
                  <a:lnTo>
                    <a:pt x="995" y="55"/>
                  </a:lnTo>
                  <a:lnTo>
                    <a:pt x="1010" y="49"/>
                  </a:lnTo>
                  <a:lnTo>
                    <a:pt x="1017" y="46"/>
                  </a:lnTo>
                  <a:lnTo>
                    <a:pt x="1025" y="43"/>
                  </a:lnTo>
                  <a:lnTo>
                    <a:pt x="1031" y="43"/>
                  </a:lnTo>
                  <a:lnTo>
                    <a:pt x="1037" y="43"/>
                  </a:lnTo>
                  <a:lnTo>
                    <a:pt x="1037" y="45"/>
                  </a:lnTo>
                  <a:lnTo>
                    <a:pt x="1040" y="58"/>
                  </a:lnTo>
                  <a:lnTo>
                    <a:pt x="1045" y="85"/>
                  </a:lnTo>
                  <a:lnTo>
                    <a:pt x="1051" y="115"/>
                  </a:lnTo>
                  <a:lnTo>
                    <a:pt x="1056" y="134"/>
                  </a:lnTo>
                  <a:lnTo>
                    <a:pt x="1066" y="149"/>
                  </a:lnTo>
                  <a:lnTo>
                    <a:pt x="1076" y="161"/>
                  </a:lnTo>
                  <a:lnTo>
                    <a:pt x="1078" y="167"/>
                  </a:lnTo>
                  <a:lnTo>
                    <a:pt x="1079" y="173"/>
                  </a:lnTo>
                  <a:lnTo>
                    <a:pt x="1079" y="176"/>
                  </a:lnTo>
                  <a:lnTo>
                    <a:pt x="1078" y="181"/>
                  </a:lnTo>
                  <a:lnTo>
                    <a:pt x="1076" y="185"/>
                  </a:lnTo>
                  <a:lnTo>
                    <a:pt x="1074" y="190"/>
                  </a:lnTo>
                  <a:lnTo>
                    <a:pt x="1064" y="205"/>
                  </a:lnTo>
                  <a:lnTo>
                    <a:pt x="1055" y="221"/>
                  </a:lnTo>
                  <a:lnTo>
                    <a:pt x="1049" y="234"/>
                  </a:lnTo>
                  <a:lnTo>
                    <a:pt x="1043" y="248"/>
                  </a:lnTo>
                  <a:lnTo>
                    <a:pt x="1042" y="254"/>
                  </a:lnTo>
                  <a:lnTo>
                    <a:pt x="1041" y="261"/>
                  </a:lnTo>
                  <a:lnTo>
                    <a:pt x="1041" y="268"/>
                  </a:lnTo>
                  <a:lnTo>
                    <a:pt x="1041" y="275"/>
                  </a:lnTo>
                  <a:lnTo>
                    <a:pt x="1043" y="283"/>
                  </a:lnTo>
                  <a:lnTo>
                    <a:pt x="1045" y="291"/>
                  </a:lnTo>
                  <a:lnTo>
                    <a:pt x="1049" y="299"/>
                  </a:lnTo>
                  <a:lnTo>
                    <a:pt x="1054" y="308"/>
                  </a:lnTo>
                  <a:lnTo>
                    <a:pt x="1072" y="342"/>
                  </a:lnTo>
                  <a:lnTo>
                    <a:pt x="1091" y="375"/>
                  </a:lnTo>
                  <a:lnTo>
                    <a:pt x="1097" y="392"/>
                  </a:lnTo>
                  <a:lnTo>
                    <a:pt x="1104" y="411"/>
                  </a:lnTo>
                  <a:lnTo>
                    <a:pt x="1106" y="419"/>
                  </a:lnTo>
                  <a:lnTo>
                    <a:pt x="1108" y="429"/>
                  </a:lnTo>
                  <a:lnTo>
                    <a:pt x="1109" y="439"/>
                  </a:lnTo>
                  <a:lnTo>
                    <a:pt x="1110" y="448"/>
                  </a:lnTo>
                  <a:lnTo>
                    <a:pt x="1111" y="459"/>
                  </a:lnTo>
                  <a:lnTo>
                    <a:pt x="1113" y="473"/>
                  </a:lnTo>
                  <a:lnTo>
                    <a:pt x="1116" y="480"/>
                  </a:lnTo>
                  <a:lnTo>
                    <a:pt x="1119" y="485"/>
                  </a:lnTo>
                  <a:lnTo>
                    <a:pt x="1120" y="487"/>
                  </a:lnTo>
                  <a:lnTo>
                    <a:pt x="1122" y="490"/>
                  </a:lnTo>
                  <a:lnTo>
                    <a:pt x="1124" y="491"/>
                  </a:lnTo>
                  <a:lnTo>
                    <a:pt x="1128" y="492"/>
                  </a:lnTo>
                  <a:lnTo>
                    <a:pt x="1138" y="492"/>
                  </a:lnTo>
                  <a:lnTo>
                    <a:pt x="1149" y="491"/>
                  </a:lnTo>
                  <a:lnTo>
                    <a:pt x="1160" y="490"/>
                  </a:lnTo>
                  <a:lnTo>
                    <a:pt x="1172" y="488"/>
                  </a:lnTo>
                  <a:lnTo>
                    <a:pt x="1185" y="490"/>
                  </a:lnTo>
                  <a:lnTo>
                    <a:pt x="1198" y="492"/>
                  </a:lnTo>
                  <a:lnTo>
                    <a:pt x="1210" y="495"/>
                  </a:lnTo>
                  <a:lnTo>
                    <a:pt x="1222" y="498"/>
                  </a:lnTo>
                  <a:lnTo>
                    <a:pt x="1234" y="501"/>
                  </a:lnTo>
                  <a:lnTo>
                    <a:pt x="1246" y="505"/>
                  </a:lnTo>
                  <a:lnTo>
                    <a:pt x="1259" y="507"/>
                  </a:lnTo>
                  <a:lnTo>
                    <a:pt x="1272" y="508"/>
                  </a:lnTo>
                  <a:lnTo>
                    <a:pt x="1272" y="508"/>
                  </a:lnTo>
                  <a:lnTo>
                    <a:pt x="1282" y="519"/>
                  </a:lnTo>
                  <a:lnTo>
                    <a:pt x="1292" y="528"/>
                  </a:lnTo>
                  <a:lnTo>
                    <a:pt x="1302" y="536"/>
                  </a:lnTo>
                  <a:lnTo>
                    <a:pt x="1313" y="544"/>
                  </a:lnTo>
                  <a:lnTo>
                    <a:pt x="1337" y="558"/>
                  </a:lnTo>
                  <a:lnTo>
                    <a:pt x="1363" y="569"/>
                  </a:lnTo>
                  <a:lnTo>
                    <a:pt x="1388" y="579"/>
                  </a:lnTo>
                  <a:lnTo>
                    <a:pt x="1403" y="586"/>
                  </a:lnTo>
                  <a:lnTo>
                    <a:pt x="1405" y="588"/>
                  </a:lnTo>
                  <a:lnTo>
                    <a:pt x="1406" y="590"/>
                  </a:lnTo>
                  <a:lnTo>
                    <a:pt x="1406" y="592"/>
                  </a:lnTo>
                  <a:lnTo>
                    <a:pt x="1405" y="595"/>
                  </a:lnTo>
                  <a:lnTo>
                    <a:pt x="1400" y="603"/>
                  </a:lnTo>
                  <a:lnTo>
                    <a:pt x="1390" y="614"/>
                  </a:lnTo>
                  <a:lnTo>
                    <a:pt x="1382" y="620"/>
                  </a:lnTo>
                  <a:lnTo>
                    <a:pt x="1377" y="627"/>
                  </a:lnTo>
                  <a:lnTo>
                    <a:pt x="1371" y="633"/>
                  </a:lnTo>
                  <a:lnTo>
                    <a:pt x="1368" y="640"/>
                  </a:lnTo>
                  <a:lnTo>
                    <a:pt x="1367" y="646"/>
                  </a:lnTo>
                  <a:lnTo>
                    <a:pt x="1367" y="654"/>
                  </a:lnTo>
                  <a:lnTo>
                    <a:pt x="1370" y="661"/>
                  </a:lnTo>
                  <a:lnTo>
                    <a:pt x="1376" y="670"/>
                  </a:lnTo>
                  <a:lnTo>
                    <a:pt x="1378" y="675"/>
                  </a:lnTo>
                  <a:lnTo>
                    <a:pt x="1379" y="682"/>
                  </a:lnTo>
                  <a:lnTo>
                    <a:pt x="1378" y="688"/>
                  </a:lnTo>
                  <a:lnTo>
                    <a:pt x="1376" y="696"/>
                  </a:lnTo>
                  <a:lnTo>
                    <a:pt x="1374" y="703"/>
                  </a:lnTo>
                  <a:lnTo>
                    <a:pt x="1373" y="711"/>
                  </a:lnTo>
                  <a:lnTo>
                    <a:pt x="1371" y="718"/>
                  </a:lnTo>
                  <a:lnTo>
                    <a:pt x="1370" y="724"/>
                  </a:lnTo>
                  <a:lnTo>
                    <a:pt x="1375" y="736"/>
                  </a:lnTo>
                  <a:lnTo>
                    <a:pt x="1378" y="748"/>
                  </a:lnTo>
                  <a:lnTo>
                    <a:pt x="1379" y="750"/>
                  </a:lnTo>
                  <a:lnTo>
                    <a:pt x="1378" y="752"/>
                  </a:lnTo>
                  <a:lnTo>
                    <a:pt x="1378" y="754"/>
                  </a:lnTo>
                  <a:lnTo>
                    <a:pt x="1376" y="755"/>
                  </a:lnTo>
                  <a:lnTo>
                    <a:pt x="1374" y="755"/>
                  </a:lnTo>
                  <a:lnTo>
                    <a:pt x="1370" y="755"/>
                  </a:lnTo>
                  <a:lnTo>
                    <a:pt x="1367" y="754"/>
                  </a:lnTo>
                  <a:lnTo>
                    <a:pt x="1362" y="752"/>
                  </a:lnTo>
                  <a:lnTo>
                    <a:pt x="1347" y="748"/>
                  </a:lnTo>
                  <a:lnTo>
                    <a:pt x="1337" y="745"/>
                  </a:lnTo>
                  <a:lnTo>
                    <a:pt x="1334" y="747"/>
                  </a:lnTo>
                  <a:lnTo>
                    <a:pt x="1332" y="748"/>
                  </a:lnTo>
                  <a:lnTo>
                    <a:pt x="1330" y="749"/>
                  </a:lnTo>
                  <a:lnTo>
                    <a:pt x="1330" y="752"/>
                  </a:lnTo>
                  <a:lnTo>
                    <a:pt x="1332" y="766"/>
                  </a:lnTo>
                  <a:lnTo>
                    <a:pt x="1330" y="787"/>
                  </a:lnTo>
                  <a:lnTo>
                    <a:pt x="1325" y="803"/>
                  </a:lnTo>
                  <a:lnTo>
                    <a:pt x="1317" y="818"/>
                  </a:lnTo>
                  <a:lnTo>
                    <a:pt x="1314" y="825"/>
                  </a:lnTo>
                  <a:lnTo>
                    <a:pt x="1311" y="833"/>
                  </a:lnTo>
                  <a:lnTo>
                    <a:pt x="1309" y="842"/>
                  </a:lnTo>
                  <a:lnTo>
                    <a:pt x="1307" y="850"/>
                  </a:lnTo>
                  <a:lnTo>
                    <a:pt x="1307" y="858"/>
                  </a:lnTo>
                  <a:lnTo>
                    <a:pt x="1307" y="864"/>
                  </a:lnTo>
                  <a:lnTo>
                    <a:pt x="1309" y="871"/>
                  </a:lnTo>
                  <a:lnTo>
                    <a:pt x="1311" y="877"/>
                  </a:lnTo>
                  <a:lnTo>
                    <a:pt x="1313" y="883"/>
                  </a:lnTo>
                  <a:lnTo>
                    <a:pt x="1315" y="889"/>
                  </a:lnTo>
                  <a:lnTo>
                    <a:pt x="1316" y="895"/>
                  </a:lnTo>
                  <a:lnTo>
                    <a:pt x="1316" y="901"/>
                  </a:lnTo>
                  <a:lnTo>
                    <a:pt x="1315" y="911"/>
                  </a:lnTo>
                  <a:lnTo>
                    <a:pt x="1312" y="918"/>
                  </a:lnTo>
                  <a:lnTo>
                    <a:pt x="1309" y="925"/>
                  </a:lnTo>
                  <a:lnTo>
                    <a:pt x="1307" y="931"/>
                  </a:lnTo>
                  <a:lnTo>
                    <a:pt x="1306" y="934"/>
                  </a:lnTo>
                  <a:lnTo>
                    <a:pt x="1306" y="938"/>
                  </a:lnTo>
                  <a:lnTo>
                    <a:pt x="1306" y="941"/>
                  </a:lnTo>
                  <a:lnTo>
                    <a:pt x="1307" y="944"/>
                  </a:lnTo>
                  <a:lnTo>
                    <a:pt x="1309" y="947"/>
                  </a:lnTo>
                  <a:lnTo>
                    <a:pt x="1311" y="952"/>
                  </a:lnTo>
                  <a:lnTo>
                    <a:pt x="1314" y="956"/>
                  </a:lnTo>
                  <a:lnTo>
                    <a:pt x="1319" y="960"/>
                  </a:lnTo>
                  <a:lnTo>
                    <a:pt x="1321" y="963"/>
                  </a:lnTo>
                  <a:lnTo>
                    <a:pt x="1323" y="966"/>
                  </a:lnTo>
                  <a:lnTo>
                    <a:pt x="1325" y="970"/>
                  </a:lnTo>
                  <a:lnTo>
                    <a:pt x="1326" y="973"/>
                  </a:lnTo>
                  <a:lnTo>
                    <a:pt x="1327" y="982"/>
                  </a:lnTo>
                  <a:lnTo>
                    <a:pt x="1327" y="991"/>
                  </a:lnTo>
                  <a:lnTo>
                    <a:pt x="1326" y="999"/>
                  </a:lnTo>
                  <a:lnTo>
                    <a:pt x="1324" y="1008"/>
                  </a:lnTo>
                  <a:lnTo>
                    <a:pt x="1321" y="1014"/>
                  </a:lnTo>
                  <a:lnTo>
                    <a:pt x="1316" y="1021"/>
                  </a:lnTo>
                  <a:lnTo>
                    <a:pt x="1316" y="1021"/>
                  </a:lnTo>
                  <a:lnTo>
                    <a:pt x="1280" y="1005"/>
                  </a:lnTo>
                  <a:lnTo>
                    <a:pt x="1266" y="1005"/>
                  </a:lnTo>
                  <a:lnTo>
                    <a:pt x="1253" y="1003"/>
                  </a:lnTo>
                  <a:lnTo>
                    <a:pt x="1241" y="999"/>
                  </a:lnTo>
                  <a:lnTo>
                    <a:pt x="1230" y="996"/>
                  </a:lnTo>
                  <a:lnTo>
                    <a:pt x="1212" y="988"/>
                  </a:lnTo>
                  <a:lnTo>
                    <a:pt x="1194" y="983"/>
                  </a:lnTo>
                  <a:lnTo>
                    <a:pt x="1187" y="981"/>
                  </a:lnTo>
                  <a:lnTo>
                    <a:pt x="1178" y="981"/>
                  </a:lnTo>
                  <a:lnTo>
                    <a:pt x="1171" y="982"/>
                  </a:lnTo>
                  <a:lnTo>
                    <a:pt x="1162" y="985"/>
                  </a:lnTo>
                  <a:lnTo>
                    <a:pt x="1153" y="990"/>
                  </a:lnTo>
                  <a:lnTo>
                    <a:pt x="1144" y="998"/>
                  </a:lnTo>
                  <a:lnTo>
                    <a:pt x="1134" y="1009"/>
                  </a:lnTo>
                  <a:lnTo>
                    <a:pt x="1122" y="1022"/>
                  </a:lnTo>
                  <a:lnTo>
                    <a:pt x="1121" y="1024"/>
                  </a:lnTo>
                  <a:lnTo>
                    <a:pt x="1118" y="1026"/>
                  </a:lnTo>
                  <a:lnTo>
                    <a:pt x="1115" y="1027"/>
                  </a:lnTo>
                  <a:lnTo>
                    <a:pt x="1111" y="1028"/>
                  </a:lnTo>
                  <a:lnTo>
                    <a:pt x="1103" y="1031"/>
                  </a:lnTo>
                  <a:lnTo>
                    <a:pt x="1093" y="1032"/>
                  </a:lnTo>
                  <a:lnTo>
                    <a:pt x="1074" y="1033"/>
                  </a:lnTo>
                  <a:lnTo>
                    <a:pt x="1057" y="1035"/>
                  </a:lnTo>
                  <a:lnTo>
                    <a:pt x="1044" y="1040"/>
                  </a:lnTo>
                  <a:lnTo>
                    <a:pt x="1034" y="1045"/>
                  </a:lnTo>
                  <a:lnTo>
                    <a:pt x="1023" y="1048"/>
                  </a:lnTo>
                  <a:lnTo>
                    <a:pt x="1013" y="1049"/>
                  </a:lnTo>
                  <a:lnTo>
                    <a:pt x="1008" y="1049"/>
                  </a:lnTo>
                  <a:lnTo>
                    <a:pt x="1003" y="1049"/>
                  </a:lnTo>
                  <a:lnTo>
                    <a:pt x="999" y="1048"/>
                  </a:lnTo>
                  <a:lnTo>
                    <a:pt x="994" y="1046"/>
                  </a:lnTo>
                  <a:lnTo>
                    <a:pt x="989" y="1042"/>
                  </a:lnTo>
                  <a:lnTo>
                    <a:pt x="984" y="1038"/>
                  </a:lnTo>
                  <a:lnTo>
                    <a:pt x="980" y="1033"/>
                  </a:lnTo>
                  <a:lnTo>
                    <a:pt x="974" y="1027"/>
                  </a:lnTo>
                  <a:lnTo>
                    <a:pt x="968" y="1019"/>
                  </a:lnTo>
                  <a:lnTo>
                    <a:pt x="960" y="1011"/>
                  </a:lnTo>
                  <a:lnTo>
                    <a:pt x="954" y="1007"/>
                  </a:lnTo>
                  <a:lnTo>
                    <a:pt x="947" y="1003"/>
                  </a:lnTo>
                  <a:lnTo>
                    <a:pt x="941" y="1000"/>
                  </a:lnTo>
                  <a:lnTo>
                    <a:pt x="935" y="998"/>
                  </a:lnTo>
                  <a:lnTo>
                    <a:pt x="929" y="997"/>
                  </a:lnTo>
                  <a:lnTo>
                    <a:pt x="922" y="997"/>
                  </a:lnTo>
                  <a:lnTo>
                    <a:pt x="894" y="1003"/>
                  </a:lnTo>
                  <a:lnTo>
                    <a:pt x="860" y="1006"/>
                  </a:lnTo>
                  <a:lnTo>
                    <a:pt x="849" y="1007"/>
                  </a:lnTo>
                  <a:lnTo>
                    <a:pt x="838" y="1009"/>
                  </a:lnTo>
                  <a:lnTo>
                    <a:pt x="830" y="1012"/>
                  </a:lnTo>
                  <a:lnTo>
                    <a:pt x="822" y="1017"/>
                  </a:lnTo>
                  <a:lnTo>
                    <a:pt x="808" y="1026"/>
                  </a:lnTo>
                  <a:lnTo>
                    <a:pt x="795" y="1038"/>
                  </a:lnTo>
                  <a:lnTo>
                    <a:pt x="790" y="1045"/>
                  </a:lnTo>
                  <a:lnTo>
                    <a:pt x="783" y="1050"/>
                  </a:lnTo>
                  <a:lnTo>
                    <a:pt x="777" y="1054"/>
                  </a:lnTo>
                  <a:lnTo>
                    <a:pt x="769" y="1059"/>
                  </a:lnTo>
                  <a:lnTo>
                    <a:pt x="762" y="1062"/>
                  </a:lnTo>
                  <a:lnTo>
                    <a:pt x="753" y="1064"/>
                  </a:lnTo>
                  <a:lnTo>
                    <a:pt x="743" y="1064"/>
                  </a:lnTo>
                  <a:lnTo>
                    <a:pt x="732" y="1063"/>
                  </a:lnTo>
                  <a:lnTo>
                    <a:pt x="726" y="1063"/>
                  </a:lnTo>
                  <a:lnTo>
                    <a:pt x="721" y="1064"/>
                  </a:lnTo>
                  <a:lnTo>
                    <a:pt x="715" y="1065"/>
                  </a:lnTo>
                  <a:lnTo>
                    <a:pt x="710" y="1068"/>
                  </a:lnTo>
                  <a:lnTo>
                    <a:pt x="699" y="1074"/>
                  </a:lnTo>
                  <a:lnTo>
                    <a:pt x="688" y="1080"/>
                  </a:lnTo>
                  <a:lnTo>
                    <a:pt x="685" y="1086"/>
                  </a:lnTo>
                  <a:lnTo>
                    <a:pt x="683" y="1092"/>
                  </a:lnTo>
                  <a:lnTo>
                    <a:pt x="682" y="1099"/>
                  </a:lnTo>
                  <a:lnTo>
                    <a:pt x="681" y="1105"/>
                  </a:lnTo>
                  <a:lnTo>
                    <a:pt x="680" y="1118"/>
                  </a:lnTo>
                  <a:lnTo>
                    <a:pt x="681" y="1131"/>
                  </a:lnTo>
                  <a:lnTo>
                    <a:pt x="687" y="1158"/>
                  </a:lnTo>
                  <a:lnTo>
                    <a:pt x="695" y="1186"/>
                  </a:lnTo>
                  <a:lnTo>
                    <a:pt x="698" y="1201"/>
                  </a:lnTo>
                  <a:lnTo>
                    <a:pt x="701" y="1215"/>
                  </a:lnTo>
                  <a:lnTo>
                    <a:pt x="703" y="1229"/>
                  </a:lnTo>
                  <a:lnTo>
                    <a:pt x="703" y="1243"/>
                  </a:lnTo>
                  <a:lnTo>
                    <a:pt x="703" y="1250"/>
                  </a:lnTo>
                  <a:lnTo>
                    <a:pt x="702" y="1257"/>
                  </a:lnTo>
                  <a:lnTo>
                    <a:pt x="701" y="1264"/>
                  </a:lnTo>
                  <a:lnTo>
                    <a:pt x="699" y="1271"/>
                  </a:lnTo>
                  <a:lnTo>
                    <a:pt x="697" y="1278"/>
                  </a:lnTo>
                  <a:lnTo>
                    <a:pt x="694" y="1284"/>
                  </a:lnTo>
                  <a:lnTo>
                    <a:pt x="689" y="1291"/>
                  </a:lnTo>
                  <a:lnTo>
                    <a:pt x="684" y="1298"/>
                  </a:lnTo>
                  <a:lnTo>
                    <a:pt x="678" y="1307"/>
                  </a:lnTo>
                  <a:lnTo>
                    <a:pt x="669" y="1321"/>
                  </a:lnTo>
                  <a:lnTo>
                    <a:pt x="664" y="1327"/>
                  </a:lnTo>
                  <a:lnTo>
                    <a:pt x="659" y="1331"/>
                  </a:lnTo>
                  <a:lnTo>
                    <a:pt x="657" y="1332"/>
                  </a:lnTo>
                  <a:lnTo>
                    <a:pt x="655" y="1332"/>
                  </a:lnTo>
                  <a:lnTo>
                    <a:pt x="653" y="1332"/>
                  </a:lnTo>
                  <a:lnTo>
                    <a:pt x="652" y="1330"/>
                  </a:lnTo>
                  <a:lnTo>
                    <a:pt x="646" y="1322"/>
                  </a:lnTo>
                  <a:lnTo>
                    <a:pt x="642" y="1315"/>
                  </a:lnTo>
                  <a:lnTo>
                    <a:pt x="639" y="1306"/>
                  </a:lnTo>
                  <a:lnTo>
                    <a:pt x="634" y="1296"/>
                  </a:lnTo>
                  <a:lnTo>
                    <a:pt x="628" y="1278"/>
                  </a:lnTo>
                  <a:lnTo>
                    <a:pt x="623" y="1261"/>
                  </a:lnTo>
                  <a:lnTo>
                    <a:pt x="620" y="1250"/>
                  </a:lnTo>
                  <a:lnTo>
                    <a:pt x="615" y="1240"/>
                  </a:lnTo>
                  <a:lnTo>
                    <a:pt x="607" y="1229"/>
                  </a:lnTo>
                  <a:lnTo>
                    <a:pt x="598" y="1219"/>
                  </a:lnTo>
                  <a:lnTo>
                    <a:pt x="579" y="1199"/>
                  </a:lnTo>
                  <a:lnTo>
                    <a:pt x="563" y="1182"/>
                  </a:lnTo>
                  <a:lnTo>
                    <a:pt x="560" y="1179"/>
                  </a:lnTo>
                  <a:lnTo>
                    <a:pt x="554" y="1176"/>
                  </a:lnTo>
                  <a:lnTo>
                    <a:pt x="548" y="1174"/>
                  </a:lnTo>
                  <a:lnTo>
                    <a:pt x="541" y="1172"/>
                  </a:lnTo>
                  <a:lnTo>
                    <a:pt x="524" y="1170"/>
                  </a:lnTo>
                  <a:lnTo>
                    <a:pt x="506" y="1170"/>
                  </a:lnTo>
                  <a:lnTo>
                    <a:pt x="487" y="1171"/>
                  </a:lnTo>
                  <a:lnTo>
                    <a:pt x="470" y="1174"/>
                  </a:lnTo>
                  <a:lnTo>
                    <a:pt x="455" y="1177"/>
                  </a:lnTo>
                  <a:lnTo>
                    <a:pt x="445" y="1182"/>
                  </a:lnTo>
                  <a:lnTo>
                    <a:pt x="435" y="1188"/>
                  </a:lnTo>
                  <a:lnTo>
                    <a:pt x="426" y="1194"/>
                  </a:lnTo>
                  <a:lnTo>
                    <a:pt x="418" y="1199"/>
                  </a:lnTo>
                  <a:lnTo>
                    <a:pt x="411" y="1201"/>
                  </a:lnTo>
                  <a:lnTo>
                    <a:pt x="408" y="1202"/>
                  </a:lnTo>
                  <a:lnTo>
                    <a:pt x="404" y="1202"/>
                  </a:lnTo>
                  <a:lnTo>
                    <a:pt x="400" y="1201"/>
                  </a:lnTo>
                  <a:lnTo>
                    <a:pt x="397" y="1200"/>
                  </a:lnTo>
                  <a:lnTo>
                    <a:pt x="388" y="1196"/>
                  </a:lnTo>
                  <a:lnTo>
                    <a:pt x="378" y="1188"/>
                  </a:lnTo>
                  <a:lnTo>
                    <a:pt x="373" y="1184"/>
                  </a:lnTo>
                  <a:lnTo>
                    <a:pt x="368" y="1181"/>
                  </a:lnTo>
                  <a:lnTo>
                    <a:pt x="363" y="1179"/>
                  </a:lnTo>
                  <a:lnTo>
                    <a:pt x="359" y="1179"/>
                  </a:lnTo>
                  <a:lnTo>
                    <a:pt x="356" y="1179"/>
                  </a:lnTo>
                  <a:lnTo>
                    <a:pt x="353" y="1180"/>
                  </a:lnTo>
                  <a:lnTo>
                    <a:pt x="349" y="1181"/>
                  </a:lnTo>
                  <a:lnTo>
                    <a:pt x="346" y="1184"/>
                  </a:lnTo>
                  <a:lnTo>
                    <a:pt x="333" y="1198"/>
                  </a:lnTo>
                  <a:lnTo>
                    <a:pt x="318" y="1216"/>
                  </a:lnTo>
                  <a:lnTo>
                    <a:pt x="318" y="1216"/>
                  </a:lnTo>
                  <a:lnTo>
                    <a:pt x="312" y="1208"/>
                  </a:lnTo>
                  <a:lnTo>
                    <a:pt x="304" y="1203"/>
                  </a:lnTo>
                  <a:lnTo>
                    <a:pt x="297" y="1199"/>
                  </a:lnTo>
                  <a:lnTo>
                    <a:pt x="291" y="1197"/>
                  </a:lnTo>
                  <a:lnTo>
                    <a:pt x="285" y="1194"/>
                  </a:lnTo>
                  <a:lnTo>
                    <a:pt x="280" y="1189"/>
                  </a:lnTo>
                  <a:lnTo>
                    <a:pt x="278" y="1186"/>
                  </a:lnTo>
                  <a:lnTo>
                    <a:pt x="276" y="1182"/>
                  </a:lnTo>
                  <a:lnTo>
                    <a:pt x="274" y="1177"/>
                  </a:lnTo>
                  <a:lnTo>
                    <a:pt x="273" y="1171"/>
                  </a:lnTo>
                  <a:lnTo>
                    <a:pt x="270" y="1159"/>
                  </a:lnTo>
                  <a:lnTo>
                    <a:pt x="269" y="1149"/>
                  </a:lnTo>
                  <a:lnTo>
                    <a:pt x="267" y="1142"/>
                  </a:lnTo>
                  <a:lnTo>
                    <a:pt x="264" y="1134"/>
                  </a:lnTo>
                  <a:lnTo>
                    <a:pt x="260" y="1129"/>
                  </a:lnTo>
                  <a:lnTo>
                    <a:pt x="253" y="1125"/>
                  </a:lnTo>
                  <a:lnTo>
                    <a:pt x="245" y="1120"/>
                  </a:lnTo>
                  <a:lnTo>
                    <a:pt x="233" y="1116"/>
                  </a:lnTo>
                  <a:lnTo>
                    <a:pt x="217" y="1111"/>
                  </a:lnTo>
                  <a:lnTo>
                    <a:pt x="202" y="1106"/>
                  </a:lnTo>
                  <a:lnTo>
                    <a:pt x="187" y="1100"/>
                  </a:lnTo>
                  <a:lnTo>
                    <a:pt x="172" y="1093"/>
                  </a:lnTo>
                  <a:lnTo>
                    <a:pt x="168" y="1091"/>
                  </a:lnTo>
                  <a:lnTo>
                    <a:pt x="164" y="1090"/>
                  </a:lnTo>
                  <a:lnTo>
                    <a:pt x="159" y="1090"/>
                  </a:lnTo>
                  <a:lnTo>
                    <a:pt x="155" y="1090"/>
                  </a:lnTo>
                  <a:lnTo>
                    <a:pt x="144" y="1092"/>
                  </a:lnTo>
                  <a:lnTo>
                    <a:pt x="134" y="1095"/>
                  </a:lnTo>
                  <a:lnTo>
                    <a:pt x="125" y="1100"/>
                  </a:lnTo>
                  <a:lnTo>
                    <a:pt x="116" y="1105"/>
                  </a:lnTo>
                  <a:lnTo>
                    <a:pt x="108" y="1112"/>
                  </a:lnTo>
                  <a:lnTo>
                    <a:pt x="101" y="1117"/>
                  </a:lnTo>
                  <a:lnTo>
                    <a:pt x="92" y="1123"/>
                  </a:lnTo>
                  <a:lnTo>
                    <a:pt x="83" y="1129"/>
                  </a:lnTo>
                  <a:lnTo>
                    <a:pt x="73" y="1135"/>
                  </a:lnTo>
                  <a:lnTo>
                    <a:pt x="66" y="1141"/>
                  </a:lnTo>
                  <a:lnTo>
                    <a:pt x="61" y="1148"/>
                  </a:lnTo>
                  <a:lnTo>
                    <a:pt x="54" y="1156"/>
                  </a:lnTo>
                  <a:lnTo>
                    <a:pt x="45" y="1163"/>
                  </a:lnTo>
                  <a:lnTo>
                    <a:pt x="36" y="1168"/>
                  </a:lnTo>
                  <a:lnTo>
                    <a:pt x="33" y="1169"/>
                  </a:lnTo>
                  <a:lnTo>
                    <a:pt x="30" y="1170"/>
                  </a:lnTo>
                  <a:lnTo>
                    <a:pt x="27" y="1170"/>
                  </a:lnTo>
                  <a:lnTo>
                    <a:pt x="24" y="1169"/>
                  </a:lnTo>
                  <a:lnTo>
                    <a:pt x="18" y="1167"/>
                  </a:lnTo>
                  <a:lnTo>
                    <a:pt x="13" y="1162"/>
                  </a:lnTo>
                  <a:lnTo>
                    <a:pt x="7" y="1157"/>
                  </a:lnTo>
                  <a:lnTo>
                    <a:pt x="4" y="1152"/>
                  </a:lnTo>
                  <a:lnTo>
                    <a:pt x="1" y="1146"/>
                  </a:lnTo>
                  <a:lnTo>
                    <a:pt x="0" y="1140"/>
                  </a:lnTo>
                  <a:lnTo>
                    <a:pt x="2" y="1063"/>
                  </a:lnTo>
                  <a:lnTo>
                    <a:pt x="2" y="1063"/>
                  </a:lnTo>
                  <a:lnTo>
                    <a:pt x="6" y="1060"/>
                  </a:lnTo>
                  <a:lnTo>
                    <a:pt x="9" y="1057"/>
                  </a:lnTo>
                  <a:lnTo>
                    <a:pt x="13" y="1052"/>
                  </a:lnTo>
                  <a:lnTo>
                    <a:pt x="15" y="1048"/>
                  </a:lnTo>
                  <a:lnTo>
                    <a:pt x="19" y="1038"/>
                  </a:lnTo>
                  <a:lnTo>
                    <a:pt x="21" y="1028"/>
                  </a:lnTo>
                  <a:lnTo>
                    <a:pt x="22" y="1019"/>
                  </a:lnTo>
                  <a:lnTo>
                    <a:pt x="24" y="1009"/>
                  </a:lnTo>
                  <a:lnTo>
                    <a:pt x="28" y="1000"/>
                  </a:lnTo>
                  <a:lnTo>
                    <a:pt x="33" y="992"/>
                  </a:lnTo>
                  <a:lnTo>
                    <a:pt x="38" y="984"/>
                  </a:lnTo>
                  <a:lnTo>
                    <a:pt x="45" y="979"/>
                  </a:lnTo>
                  <a:lnTo>
                    <a:pt x="51" y="974"/>
                  </a:lnTo>
                  <a:lnTo>
                    <a:pt x="59" y="971"/>
                  </a:lnTo>
                  <a:lnTo>
                    <a:pt x="74" y="967"/>
                  </a:lnTo>
                  <a:lnTo>
                    <a:pt x="90" y="961"/>
                  </a:lnTo>
                  <a:lnTo>
                    <a:pt x="96" y="959"/>
                  </a:lnTo>
                  <a:lnTo>
                    <a:pt x="99" y="955"/>
                  </a:lnTo>
                  <a:lnTo>
                    <a:pt x="102" y="950"/>
                  </a:lnTo>
                  <a:lnTo>
                    <a:pt x="104" y="943"/>
                  </a:lnTo>
                  <a:lnTo>
                    <a:pt x="108" y="931"/>
                  </a:lnTo>
                  <a:lnTo>
                    <a:pt x="112" y="919"/>
                  </a:lnTo>
                  <a:lnTo>
                    <a:pt x="117" y="912"/>
                  </a:lnTo>
                  <a:lnTo>
                    <a:pt x="126" y="903"/>
                  </a:lnTo>
                  <a:lnTo>
                    <a:pt x="137" y="895"/>
                  </a:lnTo>
                  <a:lnTo>
                    <a:pt x="149" y="885"/>
                  </a:lnTo>
                  <a:lnTo>
                    <a:pt x="161" y="875"/>
                  </a:lnTo>
                  <a:lnTo>
                    <a:pt x="173" y="865"/>
                  </a:lnTo>
                  <a:lnTo>
                    <a:pt x="184" y="856"/>
                  </a:lnTo>
                  <a:lnTo>
                    <a:pt x="193" y="846"/>
                  </a:lnTo>
                  <a:lnTo>
                    <a:pt x="199" y="836"/>
                  </a:lnTo>
                  <a:lnTo>
                    <a:pt x="205" y="828"/>
                  </a:lnTo>
                  <a:lnTo>
                    <a:pt x="209" y="818"/>
                  </a:lnTo>
                  <a:lnTo>
                    <a:pt x="212" y="808"/>
                  </a:lnTo>
                  <a:lnTo>
                    <a:pt x="219" y="789"/>
                  </a:lnTo>
                  <a:lnTo>
                    <a:pt x="226" y="769"/>
                  </a:lnTo>
                  <a:lnTo>
                    <a:pt x="231" y="762"/>
                  </a:lnTo>
                  <a:lnTo>
                    <a:pt x="235" y="755"/>
                  </a:lnTo>
                  <a:lnTo>
                    <a:pt x="240" y="749"/>
                  </a:lnTo>
                  <a:lnTo>
                    <a:pt x="246" y="742"/>
                  </a:lnTo>
                  <a:lnTo>
                    <a:pt x="258" y="730"/>
                  </a:lnTo>
                  <a:lnTo>
                    <a:pt x="270" y="721"/>
                  </a:lnTo>
                  <a:lnTo>
                    <a:pt x="283" y="710"/>
                  </a:lnTo>
                  <a:lnTo>
                    <a:pt x="294" y="698"/>
                  </a:lnTo>
                  <a:lnTo>
                    <a:pt x="300" y="693"/>
                  </a:lnTo>
                  <a:lnTo>
                    <a:pt x="305" y="686"/>
                  </a:lnTo>
                  <a:lnTo>
                    <a:pt x="308" y="680"/>
                  </a:lnTo>
                  <a:lnTo>
                    <a:pt x="312" y="673"/>
                  </a:lnTo>
                  <a:lnTo>
                    <a:pt x="315" y="664"/>
                  </a:lnTo>
                  <a:lnTo>
                    <a:pt x="316" y="658"/>
                  </a:lnTo>
                  <a:lnTo>
                    <a:pt x="317" y="650"/>
                  </a:lnTo>
                  <a:lnTo>
                    <a:pt x="317" y="644"/>
                  </a:lnTo>
                  <a:lnTo>
                    <a:pt x="315" y="631"/>
                  </a:lnTo>
                  <a:lnTo>
                    <a:pt x="314" y="618"/>
                  </a:lnTo>
                  <a:lnTo>
                    <a:pt x="313" y="612"/>
                  </a:lnTo>
                  <a:lnTo>
                    <a:pt x="313" y="604"/>
                  </a:lnTo>
                  <a:lnTo>
                    <a:pt x="314" y="598"/>
                  </a:lnTo>
                  <a:lnTo>
                    <a:pt x="316" y="591"/>
                  </a:lnTo>
                  <a:lnTo>
                    <a:pt x="318" y="583"/>
                  </a:lnTo>
                  <a:lnTo>
                    <a:pt x="322" y="576"/>
                  </a:lnTo>
                  <a:lnTo>
                    <a:pt x="329" y="568"/>
                  </a:lnTo>
                  <a:lnTo>
                    <a:pt x="336" y="560"/>
                  </a:lnTo>
                  <a:lnTo>
                    <a:pt x="342" y="552"/>
                  </a:lnTo>
                  <a:lnTo>
                    <a:pt x="346" y="544"/>
                  </a:lnTo>
                  <a:lnTo>
                    <a:pt x="349" y="534"/>
                  </a:lnTo>
                  <a:lnTo>
                    <a:pt x="351" y="522"/>
                  </a:lnTo>
                  <a:lnTo>
                    <a:pt x="356" y="497"/>
                  </a:lnTo>
                  <a:lnTo>
                    <a:pt x="357" y="468"/>
                  </a:lnTo>
                  <a:lnTo>
                    <a:pt x="358" y="439"/>
                  </a:lnTo>
                  <a:lnTo>
                    <a:pt x="359" y="411"/>
                  </a:lnTo>
                  <a:lnTo>
                    <a:pt x="360" y="398"/>
                  </a:lnTo>
                  <a:lnTo>
                    <a:pt x="361" y="385"/>
                  </a:lnTo>
                  <a:lnTo>
                    <a:pt x="362" y="374"/>
                  </a:lnTo>
                  <a:lnTo>
                    <a:pt x="364" y="364"/>
                  </a:lnTo>
                  <a:lnTo>
                    <a:pt x="372" y="332"/>
                  </a:lnTo>
                  <a:lnTo>
                    <a:pt x="378" y="301"/>
                  </a:lnTo>
                  <a:lnTo>
                    <a:pt x="383" y="284"/>
                  </a:lnTo>
                  <a:lnTo>
                    <a:pt x="387" y="269"/>
                  </a:lnTo>
                  <a:lnTo>
                    <a:pt x="392" y="254"/>
                  </a:lnTo>
                  <a:lnTo>
                    <a:pt x="398" y="240"/>
                  </a:lnTo>
                  <a:lnTo>
                    <a:pt x="405" y="227"/>
                  </a:lnTo>
                  <a:lnTo>
                    <a:pt x="413" y="215"/>
                  </a:lnTo>
                  <a:lnTo>
                    <a:pt x="418" y="210"/>
                  </a:lnTo>
                  <a:lnTo>
                    <a:pt x="424" y="205"/>
                  </a:lnTo>
                  <a:lnTo>
                    <a:pt x="429" y="200"/>
                  </a:lnTo>
                  <a:lnTo>
                    <a:pt x="435" y="196"/>
                  </a:lnTo>
                  <a:lnTo>
                    <a:pt x="441" y="193"/>
                  </a:lnTo>
                  <a:lnTo>
                    <a:pt x="449" y="188"/>
                  </a:lnTo>
                  <a:lnTo>
                    <a:pt x="455" y="186"/>
                  </a:lnTo>
                  <a:lnTo>
                    <a:pt x="464" y="183"/>
                  </a:lnTo>
                  <a:lnTo>
                    <a:pt x="472" y="182"/>
                  </a:lnTo>
                  <a:lnTo>
                    <a:pt x="481" y="180"/>
                  </a:lnTo>
                  <a:lnTo>
                    <a:pt x="491" y="178"/>
                  </a:lnTo>
                  <a:lnTo>
                    <a:pt x="501" y="178"/>
                  </a:lnTo>
                  <a:lnTo>
                    <a:pt x="512" y="177"/>
                  </a:lnTo>
                  <a:lnTo>
                    <a:pt x="521" y="175"/>
                  </a:lnTo>
                  <a:lnTo>
                    <a:pt x="527" y="172"/>
                  </a:lnTo>
                  <a:lnTo>
                    <a:pt x="534" y="167"/>
                  </a:lnTo>
                  <a:lnTo>
                    <a:pt x="538" y="160"/>
                  </a:lnTo>
                  <a:lnTo>
                    <a:pt x="541" y="154"/>
                  </a:lnTo>
                  <a:lnTo>
                    <a:pt x="544" y="146"/>
                  </a:lnTo>
                  <a:lnTo>
                    <a:pt x="546" y="137"/>
                  </a:lnTo>
                  <a:lnTo>
                    <a:pt x="549" y="120"/>
                  </a:lnTo>
                  <a:lnTo>
                    <a:pt x="552" y="102"/>
                  </a:lnTo>
                  <a:lnTo>
                    <a:pt x="554" y="93"/>
                  </a:lnTo>
                  <a:lnTo>
                    <a:pt x="558" y="86"/>
                  </a:lnTo>
                  <a:lnTo>
                    <a:pt x="561" y="78"/>
                  </a:lnTo>
                  <a:lnTo>
                    <a:pt x="565" y="70"/>
                  </a:lnTo>
                  <a:lnTo>
                    <a:pt x="572" y="65"/>
                  </a:lnTo>
                  <a:lnTo>
                    <a:pt x="578" y="61"/>
                  </a:lnTo>
                  <a:lnTo>
                    <a:pt x="586" y="59"/>
                  </a:lnTo>
                  <a:lnTo>
                    <a:pt x="593" y="58"/>
                  </a:lnTo>
                  <a:lnTo>
                    <a:pt x="610" y="58"/>
                  </a:lnTo>
                  <a:lnTo>
                    <a:pt x="628" y="60"/>
                  </a:lnTo>
                  <a:lnTo>
                    <a:pt x="637" y="60"/>
                  </a:lnTo>
                  <a:lnTo>
                    <a:pt x="646" y="60"/>
                  </a:lnTo>
                  <a:lnTo>
                    <a:pt x="656" y="59"/>
                  </a:lnTo>
                  <a:lnTo>
                    <a:pt x="664" y="56"/>
                  </a:lnTo>
                  <a:lnTo>
                    <a:pt x="673" y="52"/>
                  </a:lnTo>
                  <a:lnTo>
                    <a:pt x="682" y="47"/>
                  </a:lnTo>
                  <a:lnTo>
                    <a:pt x="690" y="38"/>
                  </a:lnTo>
                  <a:lnTo>
                    <a:pt x="698" y="27"/>
                  </a:lnTo>
                  <a:lnTo>
                    <a:pt x="724" y="0"/>
                  </a:lnTo>
                  <a:lnTo>
                    <a:pt x="724" y="0"/>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05" name="Google Shape;805;p37"/>
            <p:cNvSpPr/>
            <p:nvPr/>
          </p:nvSpPr>
          <p:spPr>
            <a:xfrm>
              <a:off x="4860925" y="5862638"/>
              <a:ext cx="387350" cy="501650"/>
            </a:xfrm>
            <a:custGeom>
              <a:rect b="b" l="l" r="r" t="t"/>
              <a:pathLst>
                <a:path extrusionOk="0" h="1267" w="974">
                  <a:moveTo>
                    <a:pt x="10" y="29"/>
                  </a:moveTo>
                  <a:lnTo>
                    <a:pt x="68" y="55"/>
                  </a:lnTo>
                  <a:lnTo>
                    <a:pt x="74" y="56"/>
                  </a:lnTo>
                  <a:lnTo>
                    <a:pt x="80" y="56"/>
                  </a:lnTo>
                  <a:lnTo>
                    <a:pt x="86" y="55"/>
                  </a:lnTo>
                  <a:lnTo>
                    <a:pt x="91" y="54"/>
                  </a:lnTo>
                  <a:lnTo>
                    <a:pt x="102" y="50"/>
                  </a:lnTo>
                  <a:lnTo>
                    <a:pt x="113" y="44"/>
                  </a:lnTo>
                  <a:lnTo>
                    <a:pt x="134" y="30"/>
                  </a:lnTo>
                  <a:lnTo>
                    <a:pt x="155" y="17"/>
                  </a:lnTo>
                  <a:lnTo>
                    <a:pt x="162" y="15"/>
                  </a:lnTo>
                  <a:lnTo>
                    <a:pt x="171" y="14"/>
                  </a:lnTo>
                  <a:lnTo>
                    <a:pt x="179" y="14"/>
                  </a:lnTo>
                  <a:lnTo>
                    <a:pt x="188" y="12"/>
                  </a:lnTo>
                  <a:lnTo>
                    <a:pt x="196" y="9"/>
                  </a:lnTo>
                  <a:lnTo>
                    <a:pt x="203" y="5"/>
                  </a:lnTo>
                  <a:lnTo>
                    <a:pt x="211" y="1"/>
                  </a:lnTo>
                  <a:lnTo>
                    <a:pt x="218" y="0"/>
                  </a:lnTo>
                  <a:lnTo>
                    <a:pt x="222" y="16"/>
                  </a:lnTo>
                  <a:lnTo>
                    <a:pt x="227" y="31"/>
                  </a:lnTo>
                  <a:lnTo>
                    <a:pt x="228" y="38"/>
                  </a:lnTo>
                  <a:lnTo>
                    <a:pt x="228" y="45"/>
                  </a:lnTo>
                  <a:lnTo>
                    <a:pt x="227" y="53"/>
                  </a:lnTo>
                  <a:lnTo>
                    <a:pt x="227" y="61"/>
                  </a:lnTo>
                  <a:lnTo>
                    <a:pt x="226" y="68"/>
                  </a:lnTo>
                  <a:lnTo>
                    <a:pt x="226" y="77"/>
                  </a:lnTo>
                  <a:lnTo>
                    <a:pt x="226" y="84"/>
                  </a:lnTo>
                  <a:lnTo>
                    <a:pt x="227" y="93"/>
                  </a:lnTo>
                  <a:lnTo>
                    <a:pt x="228" y="105"/>
                  </a:lnTo>
                  <a:lnTo>
                    <a:pt x="230" y="117"/>
                  </a:lnTo>
                  <a:lnTo>
                    <a:pt x="232" y="122"/>
                  </a:lnTo>
                  <a:lnTo>
                    <a:pt x="234" y="128"/>
                  </a:lnTo>
                  <a:lnTo>
                    <a:pt x="239" y="132"/>
                  </a:lnTo>
                  <a:lnTo>
                    <a:pt x="244" y="136"/>
                  </a:lnTo>
                  <a:lnTo>
                    <a:pt x="254" y="145"/>
                  </a:lnTo>
                  <a:lnTo>
                    <a:pt x="261" y="151"/>
                  </a:lnTo>
                  <a:lnTo>
                    <a:pt x="266" y="158"/>
                  </a:lnTo>
                  <a:lnTo>
                    <a:pt x="268" y="164"/>
                  </a:lnTo>
                  <a:lnTo>
                    <a:pt x="268" y="180"/>
                  </a:lnTo>
                  <a:lnTo>
                    <a:pt x="267" y="201"/>
                  </a:lnTo>
                  <a:lnTo>
                    <a:pt x="267" y="212"/>
                  </a:lnTo>
                  <a:lnTo>
                    <a:pt x="267" y="224"/>
                  </a:lnTo>
                  <a:lnTo>
                    <a:pt x="268" y="234"/>
                  </a:lnTo>
                  <a:lnTo>
                    <a:pt x="270" y="246"/>
                  </a:lnTo>
                  <a:lnTo>
                    <a:pt x="274" y="269"/>
                  </a:lnTo>
                  <a:lnTo>
                    <a:pt x="280" y="292"/>
                  </a:lnTo>
                  <a:lnTo>
                    <a:pt x="280" y="300"/>
                  </a:lnTo>
                  <a:lnTo>
                    <a:pt x="282" y="309"/>
                  </a:lnTo>
                  <a:lnTo>
                    <a:pt x="284" y="318"/>
                  </a:lnTo>
                  <a:lnTo>
                    <a:pt x="288" y="325"/>
                  </a:lnTo>
                  <a:lnTo>
                    <a:pt x="291" y="327"/>
                  </a:lnTo>
                  <a:lnTo>
                    <a:pt x="294" y="329"/>
                  </a:lnTo>
                  <a:lnTo>
                    <a:pt x="297" y="332"/>
                  </a:lnTo>
                  <a:lnTo>
                    <a:pt x="300" y="333"/>
                  </a:lnTo>
                  <a:lnTo>
                    <a:pt x="304" y="333"/>
                  </a:lnTo>
                  <a:lnTo>
                    <a:pt x="308" y="332"/>
                  </a:lnTo>
                  <a:lnTo>
                    <a:pt x="312" y="329"/>
                  </a:lnTo>
                  <a:lnTo>
                    <a:pt x="317" y="326"/>
                  </a:lnTo>
                  <a:lnTo>
                    <a:pt x="324" y="320"/>
                  </a:lnTo>
                  <a:lnTo>
                    <a:pt x="332" y="313"/>
                  </a:lnTo>
                  <a:lnTo>
                    <a:pt x="337" y="307"/>
                  </a:lnTo>
                  <a:lnTo>
                    <a:pt x="341" y="300"/>
                  </a:lnTo>
                  <a:lnTo>
                    <a:pt x="351" y="287"/>
                  </a:lnTo>
                  <a:lnTo>
                    <a:pt x="363" y="274"/>
                  </a:lnTo>
                  <a:lnTo>
                    <a:pt x="369" y="269"/>
                  </a:lnTo>
                  <a:lnTo>
                    <a:pt x="376" y="267"/>
                  </a:lnTo>
                  <a:lnTo>
                    <a:pt x="381" y="267"/>
                  </a:lnTo>
                  <a:lnTo>
                    <a:pt x="387" y="268"/>
                  </a:lnTo>
                  <a:lnTo>
                    <a:pt x="391" y="269"/>
                  </a:lnTo>
                  <a:lnTo>
                    <a:pt x="397" y="270"/>
                  </a:lnTo>
                  <a:lnTo>
                    <a:pt x="403" y="271"/>
                  </a:lnTo>
                  <a:lnTo>
                    <a:pt x="409" y="270"/>
                  </a:lnTo>
                  <a:lnTo>
                    <a:pt x="417" y="269"/>
                  </a:lnTo>
                  <a:lnTo>
                    <a:pt x="423" y="269"/>
                  </a:lnTo>
                  <a:lnTo>
                    <a:pt x="429" y="271"/>
                  </a:lnTo>
                  <a:lnTo>
                    <a:pt x="434" y="274"/>
                  </a:lnTo>
                  <a:lnTo>
                    <a:pt x="437" y="280"/>
                  </a:lnTo>
                  <a:lnTo>
                    <a:pt x="441" y="285"/>
                  </a:lnTo>
                  <a:lnTo>
                    <a:pt x="443" y="291"/>
                  </a:lnTo>
                  <a:lnTo>
                    <a:pt x="445" y="297"/>
                  </a:lnTo>
                  <a:lnTo>
                    <a:pt x="449" y="308"/>
                  </a:lnTo>
                  <a:lnTo>
                    <a:pt x="455" y="317"/>
                  </a:lnTo>
                  <a:lnTo>
                    <a:pt x="457" y="320"/>
                  </a:lnTo>
                  <a:lnTo>
                    <a:pt x="461" y="321"/>
                  </a:lnTo>
                  <a:lnTo>
                    <a:pt x="465" y="320"/>
                  </a:lnTo>
                  <a:lnTo>
                    <a:pt x="472" y="318"/>
                  </a:lnTo>
                  <a:lnTo>
                    <a:pt x="481" y="312"/>
                  </a:lnTo>
                  <a:lnTo>
                    <a:pt x="487" y="310"/>
                  </a:lnTo>
                  <a:lnTo>
                    <a:pt x="491" y="310"/>
                  </a:lnTo>
                  <a:lnTo>
                    <a:pt x="496" y="311"/>
                  </a:lnTo>
                  <a:lnTo>
                    <a:pt x="503" y="318"/>
                  </a:lnTo>
                  <a:lnTo>
                    <a:pt x="514" y="328"/>
                  </a:lnTo>
                  <a:lnTo>
                    <a:pt x="524" y="335"/>
                  </a:lnTo>
                  <a:lnTo>
                    <a:pt x="537" y="342"/>
                  </a:lnTo>
                  <a:lnTo>
                    <a:pt x="549" y="350"/>
                  </a:lnTo>
                  <a:lnTo>
                    <a:pt x="555" y="356"/>
                  </a:lnTo>
                  <a:lnTo>
                    <a:pt x="556" y="360"/>
                  </a:lnTo>
                  <a:lnTo>
                    <a:pt x="556" y="363"/>
                  </a:lnTo>
                  <a:lnTo>
                    <a:pt x="555" y="367"/>
                  </a:lnTo>
                  <a:lnTo>
                    <a:pt x="553" y="372"/>
                  </a:lnTo>
                  <a:lnTo>
                    <a:pt x="548" y="380"/>
                  </a:lnTo>
                  <a:lnTo>
                    <a:pt x="543" y="390"/>
                  </a:lnTo>
                  <a:lnTo>
                    <a:pt x="542" y="394"/>
                  </a:lnTo>
                  <a:lnTo>
                    <a:pt x="541" y="400"/>
                  </a:lnTo>
                  <a:lnTo>
                    <a:pt x="542" y="404"/>
                  </a:lnTo>
                  <a:lnTo>
                    <a:pt x="543" y="408"/>
                  </a:lnTo>
                  <a:lnTo>
                    <a:pt x="546" y="413"/>
                  </a:lnTo>
                  <a:lnTo>
                    <a:pt x="552" y="416"/>
                  </a:lnTo>
                  <a:lnTo>
                    <a:pt x="558" y="419"/>
                  </a:lnTo>
                  <a:lnTo>
                    <a:pt x="568" y="422"/>
                  </a:lnTo>
                  <a:lnTo>
                    <a:pt x="581" y="426"/>
                  </a:lnTo>
                  <a:lnTo>
                    <a:pt x="592" y="429"/>
                  </a:lnTo>
                  <a:lnTo>
                    <a:pt x="600" y="433"/>
                  </a:lnTo>
                  <a:lnTo>
                    <a:pt x="609" y="437"/>
                  </a:lnTo>
                  <a:lnTo>
                    <a:pt x="625" y="446"/>
                  </a:lnTo>
                  <a:lnTo>
                    <a:pt x="646" y="458"/>
                  </a:lnTo>
                  <a:lnTo>
                    <a:pt x="646" y="458"/>
                  </a:lnTo>
                  <a:lnTo>
                    <a:pt x="644" y="535"/>
                  </a:lnTo>
                  <a:lnTo>
                    <a:pt x="645" y="541"/>
                  </a:lnTo>
                  <a:lnTo>
                    <a:pt x="648" y="547"/>
                  </a:lnTo>
                  <a:lnTo>
                    <a:pt x="651" y="552"/>
                  </a:lnTo>
                  <a:lnTo>
                    <a:pt x="657" y="557"/>
                  </a:lnTo>
                  <a:lnTo>
                    <a:pt x="662" y="562"/>
                  </a:lnTo>
                  <a:lnTo>
                    <a:pt x="668" y="564"/>
                  </a:lnTo>
                  <a:lnTo>
                    <a:pt x="671" y="565"/>
                  </a:lnTo>
                  <a:lnTo>
                    <a:pt x="674" y="565"/>
                  </a:lnTo>
                  <a:lnTo>
                    <a:pt x="677" y="564"/>
                  </a:lnTo>
                  <a:lnTo>
                    <a:pt x="680" y="563"/>
                  </a:lnTo>
                  <a:lnTo>
                    <a:pt x="689" y="558"/>
                  </a:lnTo>
                  <a:lnTo>
                    <a:pt x="698" y="551"/>
                  </a:lnTo>
                  <a:lnTo>
                    <a:pt x="705" y="543"/>
                  </a:lnTo>
                  <a:lnTo>
                    <a:pt x="710" y="536"/>
                  </a:lnTo>
                  <a:lnTo>
                    <a:pt x="717" y="530"/>
                  </a:lnTo>
                  <a:lnTo>
                    <a:pt x="727" y="524"/>
                  </a:lnTo>
                  <a:lnTo>
                    <a:pt x="736" y="518"/>
                  </a:lnTo>
                  <a:lnTo>
                    <a:pt x="745" y="512"/>
                  </a:lnTo>
                  <a:lnTo>
                    <a:pt x="752" y="507"/>
                  </a:lnTo>
                  <a:lnTo>
                    <a:pt x="760" y="500"/>
                  </a:lnTo>
                  <a:lnTo>
                    <a:pt x="769" y="495"/>
                  </a:lnTo>
                  <a:lnTo>
                    <a:pt x="778" y="490"/>
                  </a:lnTo>
                  <a:lnTo>
                    <a:pt x="788" y="487"/>
                  </a:lnTo>
                  <a:lnTo>
                    <a:pt x="799" y="485"/>
                  </a:lnTo>
                  <a:lnTo>
                    <a:pt x="803" y="485"/>
                  </a:lnTo>
                  <a:lnTo>
                    <a:pt x="808" y="485"/>
                  </a:lnTo>
                  <a:lnTo>
                    <a:pt x="812" y="486"/>
                  </a:lnTo>
                  <a:lnTo>
                    <a:pt x="816" y="488"/>
                  </a:lnTo>
                  <a:lnTo>
                    <a:pt x="831" y="495"/>
                  </a:lnTo>
                  <a:lnTo>
                    <a:pt x="846" y="501"/>
                  </a:lnTo>
                  <a:lnTo>
                    <a:pt x="861" y="506"/>
                  </a:lnTo>
                  <a:lnTo>
                    <a:pt x="877" y="511"/>
                  </a:lnTo>
                  <a:lnTo>
                    <a:pt x="889" y="515"/>
                  </a:lnTo>
                  <a:lnTo>
                    <a:pt x="897" y="520"/>
                  </a:lnTo>
                  <a:lnTo>
                    <a:pt x="904" y="524"/>
                  </a:lnTo>
                  <a:lnTo>
                    <a:pt x="908" y="529"/>
                  </a:lnTo>
                  <a:lnTo>
                    <a:pt x="911" y="537"/>
                  </a:lnTo>
                  <a:lnTo>
                    <a:pt x="913" y="544"/>
                  </a:lnTo>
                  <a:lnTo>
                    <a:pt x="914" y="554"/>
                  </a:lnTo>
                  <a:lnTo>
                    <a:pt x="917" y="566"/>
                  </a:lnTo>
                  <a:lnTo>
                    <a:pt x="918" y="572"/>
                  </a:lnTo>
                  <a:lnTo>
                    <a:pt x="920" y="577"/>
                  </a:lnTo>
                  <a:lnTo>
                    <a:pt x="922" y="581"/>
                  </a:lnTo>
                  <a:lnTo>
                    <a:pt x="924" y="584"/>
                  </a:lnTo>
                  <a:lnTo>
                    <a:pt x="929" y="589"/>
                  </a:lnTo>
                  <a:lnTo>
                    <a:pt x="935" y="592"/>
                  </a:lnTo>
                  <a:lnTo>
                    <a:pt x="941" y="594"/>
                  </a:lnTo>
                  <a:lnTo>
                    <a:pt x="948" y="598"/>
                  </a:lnTo>
                  <a:lnTo>
                    <a:pt x="956" y="603"/>
                  </a:lnTo>
                  <a:lnTo>
                    <a:pt x="962" y="611"/>
                  </a:lnTo>
                  <a:lnTo>
                    <a:pt x="962" y="611"/>
                  </a:lnTo>
                  <a:lnTo>
                    <a:pt x="966" y="631"/>
                  </a:lnTo>
                  <a:lnTo>
                    <a:pt x="972" y="656"/>
                  </a:lnTo>
                  <a:lnTo>
                    <a:pt x="974" y="668"/>
                  </a:lnTo>
                  <a:lnTo>
                    <a:pt x="973" y="678"/>
                  </a:lnTo>
                  <a:lnTo>
                    <a:pt x="972" y="683"/>
                  </a:lnTo>
                  <a:lnTo>
                    <a:pt x="971" y="687"/>
                  </a:lnTo>
                  <a:lnTo>
                    <a:pt x="967" y="689"/>
                  </a:lnTo>
                  <a:lnTo>
                    <a:pt x="964" y="691"/>
                  </a:lnTo>
                  <a:lnTo>
                    <a:pt x="835" y="741"/>
                  </a:lnTo>
                  <a:lnTo>
                    <a:pt x="820" y="745"/>
                  </a:lnTo>
                  <a:lnTo>
                    <a:pt x="805" y="747"/>
                  </a:lnTo>
                  <a:lnTo>
                    <a:pt x="790" y="749"/>
                  </a:lnTo>
                  <a:lnTo>
                    <a:pt x="777" y="751"/>
                  </a:lnTo>
                  <a:lnTo>
                    <a:pt x="772" y="752"/>
                  </a:lnTo>
                  <a:lnTo>
                    <a:pt x="767" y="754"/>
                  </a:lnTo>
                  <a:lnTo>
                    <a:pt x="762" y="756"/>
                  </a:lnTo>
                  <a:lnTo>
                    <a:pt x="758" y="759"/>
                  </a:lnTo>
                  <a:lnTo>
                    <a:pt x="756" y="764"/>
                  </a:lnTo>
                  <a:lnTo>
                    <a:pt x="754" y="769"/>
                  </a:lnTo>
                  <a:lnTo>
                    <a:pt x="754" y="776"/>
                  </a:lnTo>
                  <a:lnTo>
                    <a:pt x="755" y="784"/>
                  </a:lnTo>
                  <a:lnTo>
                    <a:pt x="759" y="809"/>
                  </a:lnTo>
                  <a:lnTo>
                    <a:pt x="762" y="833"/>
                  </a:lnTo>
                  <a:lnTo>
                    <a:pt x="764" y="855"/>
                  </a:lnTo>
                  <a:lnTo>
                    <a:pt x="768" y="879"/>
                  </a:lnTo>
                  <a:lnTo>
                    <a:pt x="772" y="901"/>
                  </a:lnTo>
                  <a:lnTo>
                    <a:pt x="777" y="923"/>
                  </a:lnTo>
                  <a:lnTo>
                    <a:pt x="781" y="935"/>
                  </a:lnTo>
                  <a:lnTo>
                    <a:pt x="786" y="947"/>
                  </a:lnTo>
                  <a:lnTo>
                    <a:pt x="791" y="959"/>
                  </a:lnTo>
                  <a:lnTo>
                    <a:pt x="797" y="971"/>
                  </a:lnTo>
                  <a:lnTo>
                    <a:pt x="808" y="987"/>
                  </a:lnTo>
                  <a:lnTo>
                    <a:pt x="821" y="1003"/>
                  </a:lnTo>
                  <a:lnTo>
                    <a:pt x="827" y="1012"/>
                  </a:lnTo>
                  <a:lnTo>
                    <a:pt x="834" y="1020"/>
                  </a:lnTo>
                  <a:lnTo>
                    <a:pt x="838" y="1028"/>
                  </a:lnTo>
                  <a:lnTo>
                    <a:pt x="842" y="1037"/>
                  </a:lnTo>
                  <a:lnTo>
                    <a:pt x="845" y="1048"/>
                  </a:lnTo>
                  <a:lnTo>
                    <a:pt x="848" y="1058"/>
                  </a:lnTo>
                  <a:lnTo>
                    <a:pt x="849" y="1070"/>
                  </a:lnTo>
                  <a:lnTo>
                    <a:pt x="850" y="1081"/>
                  </a:lnTo>
                  <a:lnTo>
                    <a:pt x="852" y="1105"/>
                  </a:lnTo>
                  <a:lnTo>
                    <a:pt x="855" y="1128"/>
                  </a:lnTo>
                  <a:lnTo>
                    <a:pt x="845" y="1170"/>
                  </a:lnTo>
                  <a:lnTo>
                    <a:pt x="845" y="1170"/>
                  </a:lnTo>
                  <a:lnTo>
                    <a:pt x="832" y="1177"/>
                  </a:lnTo>
                  <a:lnTo>
                    <a:pt x="822" y="1184"/>
                  </a:lnTo>
                  <a:lnTo>
                    <a:pt x="816" y="1187"/>
                  </a:lnTo>
                  <a:lnTo>
                    <a:pt x="810" y="1190"/>
                  </a:lnTo>
                  <a:lnTo>
                    <a:pt x="803" y="1193"/>
                  </a:lnTo>
                  <a:lnTo>
                    <a:pt x="797" y="1196"/>
                  </a:lnTo>
                  <a:lnTo>
                    <a:pt x="783" y="1200"/>
                  </a:lnTo>
                  <a:lnTo>
                    <a:pt x="769" y="1208"/>
                  </a:lnTo>
                  <a:lnTo>
                    <a:pt x="755" y="1216"/>
                  </a:lnTo>
                  <a:lnTo>
                    <a:pt x="743" y="1225"/>
                  </a:lnTo>
                  <a:lnTo>
                    <a:pt x="728" y="1243"/>
                  </a:lnTo>
                  <a:lnTo>
                    <a:pt x="714" y="1260"/>
                  </a:lnTo>
                  <a:lnTo>
                    <a:pt x="710" y="1264"/>
                  </a:lnTo>
                  <a:lnTo>
                    <a:pt x="706" y="1266"/>
                  </a:lnTo>
                  <a:lnTo>
                    <a:pt x="702" y="1267"/>
                  </a:lnTo>
                  <a:lnTo>
                    <a:pt x="698" y="1266"/>
                  </a:lnTo>
                  <a:lnTo>
                    <a:pt x="693" y="1265"/>
                  </a:lnTo>
                  <a:lnTo>
                    <a:pt x="688" y="1262"/>
                  </a:lnTo>
                  <a:lnTo>
                    <a:pt x="681" y="1257"/>
                  </a:lnTo>
                  <a:lnTo>
                    <a:pt x="675" y="1251"/>
                  </a:lnTo>
                  <a:lnTo>
                    <a:pt x="668" y="1244"/>
                  </a:lnTo>
                  <a:lnTo>
                    <a:pt x="661" y="1240"/>
                  </a:lnTo>
                  <a:lnTo>
                    <a:pt x="654" y="1236"/>
                  </a:lnTo>
                  <a:lnTo>
                    <a:pt x="647" y="1233"/>
                  </a:lnTo>
                  <a:lnTo>
                    <a:pt x="632" y="1230"/>
                  </a:lnTo>
                  <a:lnTo>
                    <a:pt x="614" y="1226"/>
                  </a:lnTo>
                  <a:lnTo>
                    <a:pt x="604" y="1223"/>
                  </a:lnTo>
                  <a:lnTo>
                    <a:pt x="593" y="1217"/>
                  </a:lnTo>
                  <a:lnTo>
                    <a:pt x="583" y="1211"/>
                  </a:lnTo>
                  <a:lnTo>
                    <a:pt x="576" y="1203"/>
                  </a:lnTo>
                  <a:lnTo>
                    <a:pt x="572" y="1199"/>
                  </a:lnTo>
                  <a:lnTo>
                    <a:pt x="570" y="1193"/>
                  </a:lnTo>
                  <a:lnTo>
                    <a:pt x="568" y="1189"/>
                  </a:lnTo>
                  <a:lnTo>
                    <a:pt x="567" y="1184"/>
                  </a:lnTo>
                  <a:lnTo>
                    <a:pt x="567" y="1178"/>
                  </a:lnTo>
                  <a:lnTo>
                    <a:pt x="567" y="1173"/>
                  </a:lnTo>
                  <a:lnTo>
                    <a:pt x="569" y="1168"/>
                  </a:lnTo>
                  <a:lnTo>
                    <a:pt x="572" y="1162"/>
                  </a:lnTo>
                  <a:lnTo>
                    <a:pt x="537" y="1158"/>
                  </a:lnTo>
                  <a:lnTo>
                    <a:pt x="537" y="1158"/>
                  </a:lnTo>
                  <a:lnTo>
                    <a:pt x="541" y="1149"/>
                  </a:lnTo>
                  <a:lnTo>
                    <a:pt x="545" y="1139"/>
                  </a:lnTo>
                  <a:lnTo>
                    <a:pt x="549" y="1129"/>
                  </a:lnTo>
                  <a:lnTo>
                    <a:pt x="552" y="1118"/>
                  </a:lnTo>
                  <a:lnTo>
                    <a:pt x="556" y="1096"/>
                  </a:lnTo>
                  <a:lnTo>
                    <a:pt x="559" y="1076"/>
                  </a:lnTo>
                  <a:lnTo>
                    <a:pt x="560" y="1066"/>
                  </a:lnTo>
                  <a:lnTo>
                    <a:pt x="560" y="1057"/>
                  </a:lnTo>
                  <a:lnTo>
                    <a:pt x="559" y="1049"/>
                  </a:lnTo>
                  <a:lnTo>
                    <a:pt x="557" y="1040"/>
                  </a:lnTo>
                  <a:lnTo>
                    <a:pt x="555" y="1033"/>
                  </a:lnTo>
                  <a:lnTo>
                    <a:pt x="551" y="1025"/>
                  </a:lnTo>
                  <a:lnTo>
                    <a:pt x="548" y="1019"/>
                  </a:lnTo>
                  <a:lnTo>
                    <a:pt x="542" y="1011"/>
                  </a:lnTo>
                  <a:lnTo>
                    <a:pt x="531" y="998"/>
                  </a:lnTo>
                  <a:lnTo>
                    <a:pt x="519" y="986"/>
                  </a:lnTo>
                  <a:lnTo>
                    <a:pt x="506" y="974"/>
                  </a:lnTo>
                  <a:lnTo>
                    <a:pt x="492" y="963"/>
                  </a:lnTo>
                  <a:lnTo>
                    <a:pt x="481" y="957"/>
                  </a:lnTo>
                  <a:lnTo>
                    <a:pt x="469" y="948"/>
                  </a:lnTo>
                  <a:lnTo>
                    <a:pt x="458" y="940"/>
                  </a:lnTo>
                  <a:lnTo>
                    <a:pt x="447" y="930"/>
                  </a:lnTo>
                  <a:lnTo>
                    <a:pt x="438" y="920"/>
                  </a:lnTo>
                  <a:lnTo>
                    <a:pt x="430" y="909"/>
                  </a:lnTo>
                  <a:lnTo>
                    <a:pt x="421" y="899"/>
                  </a:lnTo>
                  <a:lnTo>
                    <a:pt x="414" y="888"/>
                  </a:lnTo>
                  <a:lnTo>
                    <a:pt x="400" y="864"/>
                  </a:lnTo>
                  <a:lnTo>
                    <a:pt x="387" y="840"/>
                  </a:lnTo>
                  <a:lnTo>
                    <a:pt x="374" y="815"/>
                  </a:lnTo>
                  <a:lnTo>
                    <a:pt x="361" y="791"/>
                  </a:lnTo>
                  <a:lnTo>
                    <a:pt x="354" y="778"/>
                  </a:lnTo>
                  <a:lnTo>
                    <a:pt x="346" y="767"/>
                  </a:lnTo>
                  <a:lnTo>
                    <a:pt x="338" y="756"/>
                  </a:lnTo>
                  <a:lnTo>
                    <a:pt x="329" y="746"/>
                  </a:lnTo>
                  <a:lnTo>
                    <a:pt x="311" y="728"/>
                  </a:lnTo>
                  <a:lnTo>
                    <a:pt x="294" y="711"/>
                  </a:lnTo>
                  <a:lnTo>
                    <a:pt x="285" y="702"/>
                  </a:lnTo>
                  <a:lnTo>
                    <a:pt x="278" y="693"/>
                  </a:lnTo>
                  <a:lnTo>
                    <a:pt x="270" y="684"/>
                  </a:lnTo>
                  <a:lnTo>
                    <a:pt x="264" y="674"/>
                  </a:lnTo>
                  <a:lnTo>
                    <a:pt x="258" y="662"/>
                  </a:lnTo>
                  <a:lnTo>
                    <a:pt x="253" y="650"/>
                  </a:lnTo>
                  <a:lnTo>
                    <a:pt x="249" y="637"/>
                  </a:lnTo>
                  <a:lnTo>
                    <a:pt x="246" y="622"/>
                  </a:lnTo>
                  <a:lnTo>
                    <a:pt x="244" y="615"/>
                  </a:lnTo>
                  <a:lnTo>
                    <a:pt x="243" y="607"/>
                  </a:lnTo>
                  <a:lnTo>
                    <a:pt x="240" y="599"/>
                  </a:lnTo>
                  <a:lnTo>
                    <a:pt x="237" y="592"/>
                  </a:lnTo>
                  <a:lnTo>
                    <a:pt x="230" y="578"/>
                  </a:lnTo>
                  <a:lnTo>
                    <a:pt x="223" y="565"/>
                  </a:lnTo>
                  <a:lnTo>
                    <a:pt x="214" y="551"/>
                  </a:lnTo>
                  <a:lnTo>
                    <a:pt x="205" y="538"/>
                  </a:lnTo>
                  <a:lnTo>
                    <a:pt x="198" y="523"/>
                  </a:lnTo>
                  <a:lnTo>
                    <a:pt x="191" y="509"/>
                  </a:lnTo>
                  <a:lnTo>
                    <a:pt x="134" y="349"/>
                  </a:lnTo>
                  <a:lnTo>
                    <a:pt x="133" y="334"/>
                  </a:lnTo>
                  <a:lnTo>
                    <a:pt x="131" y="319"/>
                  </a:lnTo>
                  <a:lnTo>
                    <a:pt x="130" y="311"/>
                  </a:lnTo>
                  <a:lnTo>
                    <a:pt x="128" y="305"/>
                  </a:lnTo>
                  <a:lnTo>
                    <a:pt x="124" y="298"/>
                  </a:lnTo>
                  <a:lnTo>
                    <a:pt x="120" y="293"/>
                  </a:lnTo>
                  <a:lnTo>
                    <a:pt x="110" y="284"/>
                  </a:lnTo>
                  <a:lnTo>
                    <a:pt x="102" y="277"/>
                  </a:lnTo>
                  <a:lnTo>
                    <a:pt x="97" y="272"/>
                  </a:lnTo>
                  <a:lnTo>
                    <a:pt x="94" y="268"/>
                  </a:lnTo>
                  <a:lnTo>
                    <a:pt x="92" y="263"/>
                  </a:lnTo>
                  <a:lnTo>
                    <a:pt x="90" y="256"/>
                  </a:lnTo>
                  <a:lnTo>
                    <a:pt x="89" y="252"/>
                  </a:lnTo>
                  <a:lnTo>
                    <a:pt x="88" y="246"/>
                  </a:lnTo>
                  <a:lnTo>
                    <a:pt x="88" y="241"/>
                  </a:lnTo>
                  <a:lnTo>
                    <a:pt x="89" y="236"/>
                  </a:lnTo>
                  <a:lnTo>
                    <a:pt x="91" y="225"/>
                  </a:lnTo>
                  <a:lnTo>
                    <a:pt x="94" y="213"/>
                  </a:lnTo>
                  <a:lnTo>
                    <a:pt x="97" y="202"/>
                  </a:lnTo>
                  <a:lnTo>
                    <a:pt x="100" y="191"/>
                  </a:lnTo>
                  <a:lnTo>
                    <a:pt x="101" y="186"/>
                  </a:lnTo>
                  <a:lnTo>
                    <a:pt x="101" y="180"/>
                  </a:lnTo>
                  <a:lnTo>
                    <a:pt x="101" y="175"/>
                  </a:lnTo>
                  <a:lnTo>
                    <a:pt x="100" y="170"/>
                  </a:lnTo>
                  <a:lnTo>
                    <a:pt x="94" y="171"/>
                  </a:lnTo>
                  <a:lnTo>
                    <a:pt x="89" y="174"/>
                  </a:lnTo>
                  <a:lnTo>
                    <a:pt x="83" y="178"/>
                  </a:lnTo>
                  <a:lnTo>
                    <a:pt x="78" y="184"/>
                  </a:lnTo>
                  <a:lnTo>
                    <a:pt x="69" y="199"/>
                  </a:lnTo>
                  <a:lnTo>
                    <a:pt x="62" y="214"/>
                  </a:lnTo>
                  <a:lnTo>
                    <a:pt x="54" y="229"/>
                  </a:lnTo>
                  <a:lnTo>
                    <a:pt x="47" y="239"/>
                  </a:lnTo>
                  <a:lnTo>
                    <a:pt x="43" y="242"/>
                  </a:lnTo>
                  <a:lnTo>
                    <a:pt x="41" y="242"/>
                  </a:lnTo>
                  <a:lnTo>
                    <a:pt x="38" y="241"/>
                  </a:lnTo>
                  <a:lnTo>
                    <a:pt x="35" y="237"/>
                  </a:lnTo>
                  <a:lnTo>
                    <a:pt x="26" y="216"/>
                  </a:lnTo>
                  <a:lnTo>
                    <a:pt x="16" y="189"/>
                  </a:lnTo>
                  <a:lnTo>
                    <a:pt x="8" y="162"/>
                  </a:lnTo>
                  <a:lnTo>
                    <a:pt x="2" y="140"/>
                  </a:lnTo>
                  <a:lnTo>
                    <a:pt x="1" y="131"/>
                  </a:lnTo>
                  <a:lnTo>
                    <a:pt x="0" y="121"/>
                  </a:lnTo>
                  <a:lnTo>
                    <a:pt x="1" y="110"/>
                  </a:lnTo>
                  <a:lnTo>
                    <a:pt x="2" y="98"/>
                  </a:lnTo>
                  <a:lnTo>
                    <a:pt x="6" y="77"/>
                  </a:lnTo>
                  <a:lnTo>
                    <a:pt x="9" y="57"/>
                  </a:lnTo>
                  <a:lnTo>
                    <a:pt x="10" y="42"/>
                  </a:lnTo>
                  <a:lnTo>
                    <a:pt x="10" y="29"/>
                  </a:lnTo>
                  <a:lnTo>
                    <a:pt x="10" y="29"/>
                  </a:lnTo>
                  <a:close/>
                </a:path>
              </a:pathLst>
            </a:custGeom>
            <a:solidFill>
              <a:srgbClr val="C9C8C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806" name="Google Shape;806;p37"/>
            <p:cNvSpPr/>
            <p:nvPr/>
          </p:nvSpPr>
          <p:spPr>
            <a:xfrm>
              <a:off x="4860925" y="5862638"/>
              <a:ext cx="387350" cy="501650"/>
            </a:xfrm>
            <a:custGeom>
              <a:rect b="b" l="l" r="r" t="t"/>
              <a:pathLst>
                <a:path extrusionOk="0" h="1267" w="974">
                  <a:moveTo>
                    <a:pt x="10" y="29"/>
                  </a:moveTo>
                  <a:lnTo>
                    <a:pt x="68" y="55"/>
                  </a:lnTo>
                  <a:lnTo>
                    <a:pt x="74" y="56"/>
                  </a:lnTo>
                  <a:lnTo>
                    <a:pt x="80" y="56"/>
                  </a:lnTo>
                  <a:lnTo>
                    <a:pt x="86" y="55"/>
                  </a:lnTo>
                  <a:lnTo>
                    <a:pt x="91" y="54"/>
                  </a:lnTo>
                  <a:lnTo>
                    <a:pt x="102" y="50"/>
                  </a:lnTo>
                  <a:lnTo>
                    <a:pt x="113" y="44"/>
                  </a:lnTo>
                  <a:lnTo>
                    <a:pt x="134" y="30"/>
                  </a:lnTo>
                  <a:lnTo>
                    <a:pt x="155" y="17"/>
                  </a:lnTo>
                  <a:lnTo>
                    <a:pt x="162" y="15"/>
                  </a:lnTo>
                  <a:lnTo>
                    <a:pt x="171" y="14"/>
                  </a:lnTo>
                  <a:lnTo>
                    <a:pt x="179" y="14"/>
                  </a:lnTo>
                  <a:lnTo>
                    <a:pt x="188" y="12"/>
                  </a:lnTo>
                  <a:lnTo>
                    <a:pt x="196" y="9"/>
                  </a:lnTo>
                  <a:lnTo>
                    <a:pt x="203" y="5"/>
                  </a:lnTo>
                  <a:lnTo>
                    <a:pt x="211" y="1"/>
                  </a:lnTo>
                  <a:lnTo>
                    <a:pt x="218" y="0"/>
                  </a:lnTo>
                  <a:lnTo>
                    <a:pt x="222" y="16"/>
                  </a:lnTo>
                  <a:lnTo>
                    <a:pt x="227" y="31"/>
                  </a:lnTo>
                  <a:lnTo>
                    <a:pt x="228" y="38"/>
                  </a:lnTo>
                  <a:lnTo>
                    <a:pt x="228" y="45"/>
                  </a:lnTo>
                  <a:lnTo>
                    <a:pt x="227" y="53"/>
                  </a:lnTo>
                  <a:lnTo>
                    <a:pt x="227" y="61"/>
                  </a:lnTo>
                  <a:lnTo>
                    <a:pt x="226" y="68"/>
                  </a:lnTo>
                  <a:lnTo>
                    <a:pt x="226" y="77"/>
                  </a:lnTo>
                  <a:lnTo>
                    <a:pt x="226" y="84"/>
                  </a:lnTo>
                  <a:lnTo>
                    <a:pt x="227" y="93"/>
                  </a:lnTo>
                  <a:lnTo>
                    <a:pt x="228" y="105"/>
                  </a:lnTo>
                  <a:lnTo>
                    <a:pt x="230" y="117"/>
                  </a:lnTo>
                  <a:lnTo>
                    <a:pt x="232" y="122"/>
                  </a:lnTo>
                  <a:lnTo>
                    <a:pt x="234" y="128"/>
                  </a:lnTo>
                  <a:lnTo>
                    <a:pt x="239" y="132"/>
                  </a:lnTo>
                  <a:lnTo>
                    <a:pt x="244" y="136"/>
                  </a:lnTo>
                  <a:lnTo>
                    <a:pt x="254" y="145"/>
                  </a:lnTo>
                  <a:lnTo>
                    <a:pt x="261" y="151"/>
                  </a:lnTo>
                  <a:lnTo>
                    <a:pt x="266" y="158"/>
                  </a:lnTo>
                  <a:lnTo>
                    <a:pt x="268" y="164"/>
                  </a:lnTo>
                  <a:lnTo>
                    <a:pt x="268" y="180"/>
                  </a:lnTo>
                  <a:lnTo>
                    <a:pt x="267" y="201"/>
                  </a:lnTo>
                  <a:lnTo>
                    <a:pt x="267" y="212"/>
                  </a:lnTo>
                  <a:lnTo>
                    <a:pt x="267" y="224"/>
                  </a:lnTo>
                  <a:lnTo>
                    <a:pt x="268" y="234"/>
                  </a:lnTo>
                  <a:lnTo>
                    <a:pt x="270" y="246"/>
                  </a:lnTo>
                  <a:lnTo>
                    <a:pt x="274" y="269"/>
                  </a:lnTo>
                  <a:lnTo>
                    <a:pt x="280" y="292"/>
                  </a:lnTo>
                  <a:lnTo>
                    <a:pt x="280" y="300"/>
                  </a:lnTo>
                  <a:lnTo>
                    <a:pt x="282" y="309"/>
                  </a:lnTo>
                  <a:lnTo>
                    <a:pt x="284" y="318"/>
                  </a:lnTo>
                  <a:lnTo>
                    <a:pt x="288" y="325"/>
                  </a:lnTo>
                  <a:lnTo>
                    <a:pt x="291" y="327"/>
                  </a:lnTo>
                  <a:lnTo>
                    <a:pt x="294" y="329"/>
                  </a:lnTo>
                  <a:lnTo>
                    <a:pt x="297" y="332"/>
                  </a:lnTo>
                  <a:lnTo>
                    <a:pt x="300" y="333"/>
                  </a:lnTo>
                  <a:lnTo>
                    <a:pt x="304" y="333"/>
                  </a:lnTo>
                  <a:lnTo>
                    <a:pt x="308" y="332"/>
                  </a:lnTo>
                  <a:lnTo>
                    <a:pt x="312" y="329"/>
                  </a:lnTo>
                  <a:lnTo>
                    <a:pt x="317" y="326"/>
                  </a:lnTo>
                  <a:lnTo>
                    <a:pt x="324" y="320"/>
                  </a:lnTo>
                  <a:lnTo>
                    <a:pt x="332" y="313"/>
                  </a:lnTo>
                  <a:lnTo>
                    <a:pt x="337" y="307"/>
                  </a:lnTo>
                  <a:lnTo>
                    <a:pt x="341" y="300"/>
                  </a:lnTo>
                  <a:lnTo>
                    <a:pt x="351" y="287"/>
                  </a:lnTo>
                  <a:lnTo>
                    <a:pt x="363" y="274"/>
                  </a:lnTo>
                  <a:lnTo>
                    <a:pt x="369" y="269"/>
                  </a:lnTo>
                  <a:lnTo>
                    <a:pt x="376" y="267"/>
                  </a:lnTo>
                  <a:lnTo>
                    <a:pt x="381" y="267"/>
                  </a:lnTo>
                  <a:lnTo>
                    <a:pt x="387" y="268"/>
                  </a:lnTo>
                  <a:lnTo>
                    <a:pt x="391" y="269"/>
                  </a:lnTo>
                  <a:lnTo>
                    <a:pt x="397" y="270"/>
                  </a:lnTo>
                  <a:lnTo>
                    <a:pt x="403" y="271"/>
                  </a:lnTo>
                  <a:lnTo>
                    <a:pt x="409" y="270"/>
                  </a:lnTo>
                  <a:lnTo>
                    <a:pt x="417" y="269"/>
                  </a:lnTo>
                  <a:lnTo>
                    <a:pt x="423" y="269"/>
                  </a:lnTo>
                  <a:lnTo>
                    <a:pt x="429" y="271"/>
                  </a:lnTo>
                  <a:lnTo>
                    <a:pt x="434" y="274"/>
                  </a:lnTo>
                  <a:lnTo>
                    <a:pt x="437" y="280"/>
                  </a:lnTo>
                  <a:lnTo>
                    <a:pt x="441" y="285"/>
                  </a:lnTo>
                  <a:lnTo>
                    <a:pt x="443" y="291"/>
                  </a:lnTo>
                  <a:lnTo>
                    <a:pt x="445" y="297"/>
                  </a:lnTo>
                  <a:lnTo>
                    <a:pt x="449" y="308"/>
                  </a:lnTo>
                  <a:lnTo>
                    <a:pt x="455" y="317"/>
                  </a:lnTo>
                  <a:lnTo>
                    <a:pt x="457" y="320"/>
                  </a:lnTo>
                  <a:lnTo>
                    <a:pt x="461" y="321"/>
                  </a:lnTo>
                  <a:lnTo>
                    <a:pt x="465" y="320"/>
                  </a:lnTo>
                  <a:lnTo>
                    <a:pt x="472" y="318"/>
                  </a:lnTo>
                  <a:lnTo>
                    <a:pt x="481" y="312"/>
                  </a:lnTo>
                  <a:lnTo>
                    <a:pt x="487" y="310"/>
                  </a:lnTo>
                  <a:lnTo>
                    <a:pt x="491" y="310"/>
                  </a:lnTo>
                  <a:lnTo>
                    <a:pt x="496" y="311"/>
                  </a:lnTo>
                  <a:lnTo>
                    <a:pt x="503" y="318"/>
                  </a:lnTo>
                  <a:lnTo>
                    <a:pt x="514" y="328"/>
                  </a:lnTo>
                  <a:lnTo>
                    <a:pt x="524" y="335"/>
                  </a:lnTo>
                  <a:lnTo>
                    <a:pt x="537" y="342"/>
                  </a:lnTo>
                  <a:lnTo>
                    <a:pt x="549" y="350"/>
                  </a:lnTo>
                  <a:lnTo>
                    <a:pt x="555" y="356"/>
                  </a:lnTo>
                  <a:lnTo>
                    <a:pt x="556" y="360"/>
                  </a:lnTo>
                  <a:lnTo>
                    <a:pt x="556" y="363"/>
                  </a:lnTo>
                  <a:lnTo>
                    <a:pt x="555" y="367"/>
                  </a:lnTo>
                  <a:lnTo>
                    <a:pt x="553" y="372"/>
                  </a:lnTo>
                  <a:lnTo>
                    <a:pt x="548" y="380"/>
                  </a:lnTo>
                  <a:lnTo>
                    <a:pt x="543" y="390"/>
                  </a:lnTo>
                  <a:lnTo>
                    <a:pt x="542" y="394"/>
                  </a:lnTo>
                  <a:lnTo>
                    <a:pt x="541" y="400"/>
                  </a:lnTo>
                  <a:lnTo>
                    <a:pt x="542" y="404"/>
                  </a:lnTo>
                  <a:lnTo>
                    <a:pt x="543" y="408"/>
                  </a:lnTo>
                  <a:lnTo>
                    <a:pt x="546" y="413"/>
                  </a:lnTo>
                  <a:lnTo>
                    <a:pt x="552" y="416"/>
                  </a:lnTo>
                  <a:lnTo>
                    <a:pt x="558" y="419"/>
                  </a:lnTo>
                  <a:lnTo>
                    <a:pt x="568" y="422"/>
                  </a:lnTo>
                  <a:lnTo>
                    <a:pt x="581" y="426"/>
                  </a:lnTo>
                  <a:lnTo>
                    <a:pt x="592" y="429"/>
                  </a:lnTo>
                  <a:lnTo>
                    <a:pt x="600" y="433"/>
                  </a:lnTo>
                  <a:lnTo>
                    <a:pt x="609" y="437"/>
                  </a:lnTo>
                  <a:lnTo>
                    <a:pt x="625" y="446"/>
                  </a:lnTo>
                  <a:lnTo>
                    <a:pt x="646" y="458"/>
                  </a:lnTo>
                  <a:lnTo>
                    <a:pt x="646" y="458"/>
                  </a:lnTo>
                  <a:lnTo>
                    <a:pt x="644" y="535"/>
                  </a:lnTo>
                  <a:lnTo>
                    <a:pt x="645" y="541"/>
                  </a:lnTo>
                  <a:lnTo>
                    <a:pt x="648" y="547"/>
                  </a:lnTo>
                  <a:lnTo>
                    <a:pt x="651" y="552"/>
                  </a:lnTo>
                  <a:lnTo>
                    <a:pt x="657" y="557"/>
                  </a:lnTo>
                  <a:lnTo>
                    <a:pt x="662" y="562"/>
                  </a:lnTo>
                  <a:lnTo>
                    <a:pt x="668" y="564"/>
                  </a:lnTo>
                  <a:lnTo>
                    <a:pt x="671" y="565"/>
                  </a:lnTo>
                  <a:lnTo>
                    <a:pt x="674" y="565"/>
                  </a:lnTo>
                  <a:lnTo>
                    <a:pt x="677" y="564"/>
                  </a:lnTo>
                  <a:lnTo>
                    <a:pt x="680" y="563"/>
                  </a:lnTo>
                  <a:lnTo>
                    <a:pt x="689" y="558"/>
                  </a:lnTo>
                  <a:lnTo>
                    <a:pt x="698" y="551"/>
                  </a:lnTo>
                  <a:lnTo>
                    <a:pt x="705" y="543"/>
                  </a:lnTo>
                  <a:lnTo>
                    <a:pt x="710" y="536"/>
                  </a:lnTo>
                  <a:lnTo>
                    <a:pt x="717" y="530"/>
                  </a:lnTo>
                  <a:lnTo>
                    <a:pt x="727" y="524"/>
                  </a:lnTo>
                  <a:lnTo>
                    <a:pt x="736" y="518"/>
                  </a:lnTo>
                  <a:lnTo>
                    <a:pt x="745" y="512"/>
                  </a:lnTo>
                  <a:lnTo>
                    <a:pt x="752" y="507"/>
                  </a:lnTo>
                  <a:lnTo>
                    <a:pt x="760" y="500"/>
                  </a:lnTo>
                  <a:lnTo>
                    <a:pt x="769" y="495"/>
                  </a:lnTo>
                  <a:lnTo>
                    <a:pt x="778" y="490"/>
                  </a:lnTo>
                  <a:lnTo>
                    <a:pt x="788" y="487"/>
                  </a:lnTo>
                  <a:lnTo>
                    <a:pt x="799" y="485"/>
                  </a:lnTo>
                  <a:lnTo>
                    <a:pt x="803" y="485"/>
                  </a:lnTo>
                  <a:lnTo>
                    <a:pt x="808" y="485"/>
                  </a:lnTo>
                  <a:lnTo>
                    <a:pt x="812" y="486"/>
                  </a:lnTo>
                  <a:lnTo>
                    <a:pt x="816" y="488"/>
                  </a:lnTo>
                  <a:lnTo>
                    <a:pt x="831" y="495"/>
                  </a:lnTo>
                  <a:lnTo>
                    <a:pt x="846" y="501"/>
                  </a:lnTo>
                  <a:lnTo>
                    <a:pt x="861" y="506"/>
                  </a:lnTo>
                  <a:lnTo>
                    <a:pt x="877" y="511"/>
                  </a:lnTo>
                  <a:lnTo>
                    <a:pt x="889" y="515"/>
                  </a:lnTo>
                  <a:lnTo>
                    <a:pt x="897" y="520"/>
                  </a:lnTo>
                  <a:lnTo>
                    <a:pt x="904" y="524"/>
                  </a:lnTo>
                  <a:lnTo>
                    <a:pt x="908" y="529"/>
                  </a:lnTo>
                  <a:lnTo>
                    <a:pt x="911" y="537"/>
                  </a:lnTo>
                  <a:lnTo>
                    <a:pt x="913" y="544"/>
                  </a:lnTo>
                  <a:lnTo>
                    <a:pt x="914" y="554"/>
                  </a:lnTo>
                  <a:lnTo>
                    <a:pt x="917" y="566"/>
                  </a:lnTo>
                  <a:lnTo>
                    <a:pt x="918" y="572"/>
                  </a:lnTo>
                  <a:lnTo>
                    <a:pt x="920" y="577"/>
                  </a:lnTo>
                  <a:lnTo>
                    <a:pt x="922" y="581"/>
                  </a:lnTo>
                  <a:lnTo>
                    <a:pt x="924" y="584"/>
                  </a:lnTo>
                  <a:lnTo>
                    <a:pt x="929" y="589"/>
                  </a:lnTo>
                  <a:lnTo>
                    <a:pt x="935" y="592"/>
                  </a:lnTo>
                  <a:lnTo>
                    <a:pt x="941" y="594"/>
                  </a:lnTo>
                  <a:lnTo>
                    <a:pt x="948" y="598"/>
                  </a:lnTo>
                  <a:lnTo>
                    <a:pt x="956" y="603"/>
                  </a:lnTo>
                  <a:lnTo>
                    <a:pt x="962" y="611"/>
                  </a:lnTo>
                  <a:lnTo>
                    <a:pt x="962" y="611"/>
                  </a:lnTo>
                  <a:lnTo>
                    <a:pt x="966" y="631"/>
                  </a:lnTo>
                  <a:lnTo>
                    <a:pt x="972" y="656"/>
                  </a:lnTo>
                  <a:lnTo>
                    <a:pt x="974" y="668"/>
                  </a:lnTo>
                  <a:lnTo>
                    <a:pt x="973" y="678"/>
                  </a:lnTo>
                  <a:lnTo>
                    <a:pt x="972" y="683"/>
                  </a:lnTo>
                  <a:lnTo>
                    <a:pt x="971" y="687"/>
                  </a:lnTo>
                  <a:lnTo>
                    <a:pt x="967" y="689"/>
                  </a:lnTo>
                  <a:lnTo>
                    <a:pt x="964" y="691"/>
                  </a:lnTo>
                  <a:lnTo>
                    <a:pt x="835" y="741"/>
                  </a:lnTo>
                  <a:lnTo>
                    <a:pt x="820" y="745"/>
                  </a:lnTo>
                  <a:lnTo>
                    <a:pt x="805" y="747"/>
                  </a:lnTo>
                  <a:lnTo>
                    <a:pt x="790" y="749"/>
                  </a:lnTo>
                  <a:lnTo>
                    <a:pt x="777" y="751"/>
                  </a:lnTo>
                  <a:lnTo>
                    <a:pt x="772" y="752"/>
                  </a:lnTo>
                  <a:lnTo>
                    <a:pt x="767" y="754"/>
                  </a:lnTo>
                  <a:lnTo>
                    <a:pt x="762" y="756"/>
                  </a:lnTo>
                  <a:lnTo>
                    <a:pt x="758" y="759"/>
                  </a:lnTo>
                  <a:lnTo>
                    <a:pt x="756" y="764"/>
                  </a:lnTo>
                  <a:lnTo>
                    <a:pt x="754" y="769"/>
                  </a:lnTo>
                  <a:lnTo>
                    <a:pt x="754" y="776"/>
                  </a:lnTo>
                  <a:lnTo>
                    <a:pt x="755" y="784"/>
                  </a:lnTo>
                  <a:lnTo>
                    <a:pt x="759" y="809"/>
                  </a:lnTo>
                  <a:lnTo>
                    <a:pt x="762" y="833"/>
                  </a:lnTo>
                  <a:lnTo>
                    <a:pt x="764" y="855"/>
                  </a:lnTo>
                  <a:lnTo>
                    <a:pt x="768" y="879"/>
                  </a:lnTo>
                  <a:lnTo>
                    <a:pt x="772" y="901"/>
                  </a:lnTo>
                  <a:lnTo>
                    <a:pt x="777" y="923"/>
                  </a:lnTo>
                  <a:lnTo>
                    <a:pt x="781" y="935"/>
                  </a:lnTo>
                  <a:lnTo>
                    <a:pt x="786" y="947"/>
                  </a:lnTo>
                  <a:lnTo>
                    <a:pt x="791" y="959"/>
                  </a:lnTo>
                  <a:lnTo>
                    <a:pt x="797" y="971"/>
                  </a:lnTo>
                  <a:lnTo>
                    <a:pt x="808" y="987"/>
                  </a:lnTo>
                  <a:lnTo>
                    <a:pt x="821" y="1003"/>
                  </a:lnTo>
                  <a:lnTo>
                    <a:pt x="827" y="1012"/>
                  </a:lnTo>
                  <a:lnTo>
                    <a:pt x="834" y="1020"/>
                  </a:lnTo>
                  <a:lnTo>
                    <a:pt x="838" y="1028"/>
                  </a:lnTo>
                  <a:lnTo>
                    <a:pt x="842" y="1037"/>
                  </a:lnTo>
                  <a:lnTo>
                    <a:pt x="845" y="1048"/>
                  </a:lnTo>
                  <a:lnTo>
                    <a:pt x="848" y="1058"/>
                  </a:lnTo>
                  <a:lnTo>
                    <a:pt x="849" y="1070"/>
                  </a:lnTo>
                  <a:lnTo>
                    <a:pt x="850" y="1081"/>
                  </a:lnTo>
                  <a:lnTo>
                    <a:pt x="852" y="1105"/>
                  </a:lnTo>
                  <a:lnTo>
                    <a:pt x="855" y="1128"/>
                  </a:lnTo>
                  <a:lnTo>
                    <a:pt x="845" y="1170"/>
                  </a:lnTo>
                  <a:lnTo>
                    <a:pt x="845" y="1170"/>
                  </a:lnTo>
                  <a:lnTo>
                    <a:pt x="832" y="1177"/>
                  </a:lnTo>
                  <a:lnTo>
                    <a:pt x="822" y="1184"/>
                  </a:lnTo>
                  <a:lnTo>
                    <a:pt x="816" y="1187"/>
                  </a:lnTo>
                  <a:lnTo>
                    <a:pt x="810" y="1190"/>
                  </a:lnTo>
                  <a:lnTo>
                    <a:pt x="803" y="1193"/>
                  </a:lnTo>
                  <a:lnTo>
                    <a:pt x="797" y="1196"/>
                  </a:lnTo>
                  <a:lnTo>
                    <a:pt x="783" y="1200"/>
                  </a:lnTo>
                  <a:lnTo>
                    <a:pt x="769" y="1208"/>
                  </a:lnTo>
                  <a:lnTo>
                    <a:pt x="755" y="1216"/>
                  </a:lnTo>
                  <a:lnTo>
                    <a:pt x="743" y="1225"/>
                  </a:lnTo>
                  <a:lnTo>
                    <a:pt x="728" y="1243"/>
                  </a:lnTo>
                  <a:lnTo>
                    <a:pt x="714" y="1260"/>
                  </a:lnTo>
                  <a:lnTo>
                    <a:pt x="710" y="1264"/>
                  </a:lnTo>
                  <a:lnTo>
                    <a:pt x="706" y="1266"/>
                  </a:lnTo>
                  <a:lnTo>
                    <a:pt x="702" y="1267"/>
                  </a:lnTo>
                  <a:lnTo>
                    <a:pt x="698" y="1266"/>
                  </a:lnTo>
                  <a:lnTo>
                    <a:pt x="693" y="1265"/>
                  </a:lnTo>
                  <a:lnTo>
                    <a:pt x="688" y="1262"/>
                  </a:lnTo>
                  <a:lnTo>
                    <a:pt x="681" y="1257"/>
                  </a:lnTo>
                  <a:lnTo>
                    <a:pt x="675" y="1251"/>
                  </a:lnTo>
                  <a:lnTo>
                    <a:pt x="668" y="1244"/>
                  </a:lnTo>
                  <a:lnTo>
                    <a:pt x="661" y="1240"/>
                  </a:lnTo>
                  <a:lnTo>
                    <a:pt x="654" y="1236"/>
                  </a:lnTo>
                  <a:lnTo>
                    <a:pt x="647" y="1233"/>
                  </a:lnTo>
                  <a:lnTo>
                    <a:pt x="632" y="1230"/>
                  </a:lnTo>
                  <a:lnTo>
                    <a:pt x="614" y="1226"/>
                  </a:lnTo>
                  <a:lnTo>
                    <a:pt x="604" y="1223"/>
                  </a:lnTo>
                  <a:lnTo>
                    <a:pt x="593" y="1217"/>
                  </a:lnTo>
                  <a:lnTo>
                    <a:pt x="583" y="1211"/>
                  </a:lnTo>
                  <a:lnTo>
                    <a:pt x="576" y="1203"/>
                  </a:lnTo>
                  <a:lnTo>
                    <a:pt x="572" y="1199"/>
                  </a:lnTo>
                  <a:lnTo>
                    <a:pt x="570" y="1193"/>
                  </a:lnTo>
                  <a:lnTo>
                    <a:pt x="568" y="1189"/>
                  </a:lnTo>
                  <a:lnTo>
                    <a:pt x="567" y="1184"/>
                  </a:lnTo>
                  <a:lnTo>
                    <a:pt x="567" y="1178"/>
                  </a:lnTo>
                  <a:lnTo>
                    <a:pt x="567" y="1173"/>
                  </a:lnTo>
                  <a:lnTo>
                    <a:pt x="569" y="1168"/>
                  </a:lnTo>
                  <a:lnTo>
                    <a:pt x="572" y="1162"/>
                  </a:lnTo>
                  <a:lnTo>
                    <a:pt x="537" y="1158"/>
                  </a:lnTo>
                  <a:lnTo>
                    <a:pt x="537" y="1158"/>
                  </a:lnTo>
                  <a:lnTo>
                    <a:pt x="541" y="1149"/>
                  </a:lnTo>
                  <a:lnTo>
                    <a:pt x="545" y="1139"/>
                  </a:lnTo>
                  <a:lnTo>
                    <a:pt x="549" y="1129"/>
                  </a:lnTo>
                  <a:lnTo>
                    <a:pt x="552" y="1118"/>
                  </a:lnTo>
                  <a:lnTo>
                    <a:pt x="556" y="1096"/>
                  </a:lnTo>
                  <a:lnTo>
                    <a:pt x="559" y="1076"/>
                  </a:lnTo>
                  <a:lnTo>
                    <a:pt x="560" y="1066"/>
                  </a:lnTo>
                  <a:lnTo>
                    <a:pt x="560" y="1057"/>
                  </a:lnTo>
                  <a:lnTo>
                    <a:pt x="559" y="1049"/>
                  </a:lnTo>
                  <a:lnTo>
                    <a:pt x="557" y="1040"/>
                  </a:lnTo>
                  <a:lnTo>
                    <a:pt x="555" y="1033"/>
                  </a:lnTo>
                  <a:lnTo>
                    <a:pt x="551" y="1025"/>
                  </a:lnTo>
                  <a:lnTo>
                    <a:pt x="548" y="1019"/>
                  </a:lnTo>
                  <a:lnTo>
                    <a:pt x="542" y="1011"/>
                  </a:lnTo>
                  <a:lnTo>
                    <a:pt x="531" y="998"/>
                  </a:lnTo>
                  <a:lnTo>
                    <a:pt x="519" y="986"/>
                  </a:lnTo>
                  <a:lnTo>
                    <a:pt x="506" y="974"/>
                  </a:lnTo>
                  <a:lnTo>
                    <a:pt x="492" y="963"/>
                  </a:lnTo>
                  <a:lnTo>
                    <a:pt x="481" y="957"/>
                  </a:lnTo>
                  <a:lnTo>
                    <a:pt x="469" y="948"/>
                  </a:lnTo>
                  <a:lnTo>
                    <a:pt x="458" y="940"/>
                  </a:lnTo>
                  <a:lnTo>
                    <a:pt x="447" y="930"/>
                  </a:lnTo>
                  <a:lnTo>
                    <a:pt x="438" y="920"/>
                  </a:lnTo>
                  <a:lnTo>
                    <a:pt x="430" y="909"/>
                  </a:lnTo>
                  <a:lnTo>
                    <a:pt x="421" y="899"/>
                  </a:lnTo>
                  <a:lnTo>
                    <a:pt x="414" y="888"/>
                  </a:lnTo>
                  <a:lnTo>
                    <a:pt x="400" y="864"/>
                  </a:lnTo>
                  <a:lnTo>
                    <a:pt x="387" y="840"/>
                  </a:lnTo>
                  <a:lnTo>
                    <a:pt x="374" y="815"/>
                  </a:lnTo>
                  <a:lnTo>
                    <a:pt x="361" y="791"/>
                  </a:lnTo>
                  <a:lnTo>
                    <a:pt x="354" y="778"/>
                  </a:lnTo>
                  <a:lnTo>
                    <a:pt x="346" y="767"/>
                  </a:lnTo>
                  <a:lnTo>
                    <a:pt x="338" y="756"/>
                  </a:lnTo>
                  <a:lnTo>
                    <a:pt x="329" y="746"/>
                  </a:lnTo>
                  <a:lnTo>
                    <a:pt x="311" y="728"/>
                  </a:lnTo>
                  <a:lnTo>
                    <a:pt x="294" y="711"/>
                  </a:lnTo>
                  <a:lnTo>
                    <a:pt x="285" y="702"/>
                  </a:lnTo>
                  <a:lnTo>
                    <a:pt x="278" y="693"/>
                  </a:lnTo>
                  <a:lnTo>
                    <a:pt x="270" y="684"/>
                  </a:lnTo>
                  <a:lnTo>
                    <a:pt x="264" y="674"/>
                  </a:lnTo>
                  <a:lnTo>
                    <a:pt x="258" y="662"/>
                  </a:lnTo>
                  <a:lnTo>
                    <a:pt x="253" y="650"/>
                  </a:lnTo>
                  <a:lnTo>
                    <a:pt x="249" y="637"/>
                  </a:lnTo>
                  <a:lnTo>
                    <a:pt x="246" y="622"/>
                  </a:lnTo>
                  <a:lnTo>
                    <a:pt x="244" y="615"/>
                  </a:lnTo>
                  <a:lnTo>
                    <a:pt x="243" y="607"/>
                  </a:lnTo>
                  <a:lnTo>
                    <a:pt x="240" y="599"/>
                  </a:lnTo>
                  <a:lnTo>
                    <a:pt x="237" y="592"/>
                  </a:lnTo>
                  <a:lnTo>
                    <a:pt x="230" y="578"/>
                  </a:lnTo>
                  <a:lnTo>
                    <a:pt x="223" y="565"/>
                  </a:lnTo>
                  <a:lnTo>
                    <a:pt x="214" y="551"/>
                  </a:lnTo>
                  <a:lnTo>
                    <a:pt x="205" y="538"/>
                  </a:lnTo>
                  <a:lnTo>
                    <a:pt x="198" y="523"/>
                  </a:lnTo>
                  <a:lnTo>
                    <a:pt x="191" y="509"/>
                  </a:lnTo>
                  <a:lnTo>
                    <a:pt x="134" y="349"/>
                  </a:lnTo>
                  <a:lnTo>
                    <a:pt x="133" y="334"/>
                  </a:lnTo>
                  <a:lnTo>
                    <a:pt x="131" y="319"/>
                  </a:lnTo>
                  <a:lnTo>
                    <a:pt x="130" y="311"/>
                  </a:lnTo>
                  <a:lnTo>
                    <a:pt x="128" y="305"/>
                  </a:lnTo>
                  <a:lnTo>
                    <a:pt x="124" y="298"/>
                  </a:lnTo>
                  <a:lnTo>
                    <a:pt x="120" y="293"/>
                  </a:lnTo>
                  <a:lnTo>
                    <a:pt x="110" y="284"/>
                  </a:lnTo>
                  <a:lnTo>
                    <a:pt x="102" y="277"/>
                  </a:lnTo>
                  <a:lnTo>
                    <a:pt x="97" y="272"/>
                  </a:lnTo>
                  <a:lnTo>
                    <a:pt x="94" y="268"/>
                  </a:lnTo>
                  <a:lnTo>
                    <a:pt x="92" y="263"/>
                  </a:lnTo>
                  <a:lnTo>
                    <a:pt x="90" y="256"/>
                  </a:lnTo>
                  <a:lnTo>
                    <a:pt x="89" y="252"/>
                  </a:lnTo>
                  <a:lnTo>
                    <a:pt x="88" y="246"/>
                  </a:lnTo>
                  <a:lnTo>
                    <a:pt x="88" y="241"/>
                  </a:lnTo>
                  <a:lnTo>
                    <a:pt x="89" y="236"/>
                  </a:lnTo>
                  <a:lnTo>
                    <a:pt x="91" y="225"/>
                  </a:lnTo>
                  <a:lnTo>
                    <a:pt x="94" y="213"/>
                  </a:lnTo>
                  <a:lnTo>
                    <a:pt x="97" y="202"/>
                  </a:lnTo>
                  <a:lnTo>
                    <a:pt x="100" y="191"/>
                  </a:lnTo>
                  <a:lnTo>
                    <a:pt x="101" y="186"/>
                  </a:lnTo>
                  <a:lnTo>
                    <a:pt x="101" y="180"/>
                  </a:lnTo>
                  <a:lnTo>
                    <a:pt x="101" y="175"/>
                  </a:lnTo>
                  <a:lnTo>
                    <a:pt x="100" y="170"/>
                  </a:lnTo>
                  <a:lnTo>
                    <a:pt x="94" y="171"/>
                  </a:lnTo>
                  <a:lnTo>
                    <a:pt x="89" y="174"/>
                  </a:lnTo>
                  <a:lnTo>
                    <a:pt x="83" y="178"/>
                  </a:lnTo>
                  <a:lnTo>
                    <a:pt x="78" y="184"/>
                  </a:lnTo>
                  <a:lnTo>
                    <a:pt x="69" y="199"/>
                  </a:lnTo>
                  <a:lnTo>
                    <a:pt x="62" y="214"/>
                  </a:lnTo>
                  <a:lnTo>
                    <a:pt x="54" y="229"/>
                  </a:lnTo>
                  <a:lnTo>
                    <a:pt x="47" y="239"/>
                  </a:lnTo>
                  <a:lnTo>
                    <a:pt x="43" y="242"/>
                  </a:lnTo>
                  <a:lnTo>
                    <a:pt x="41" y="242"/>
                  </a:lnTo>
                  <a:lnTo>
                    <a:pt x="38" y="241"/>
                  </a:lnTo>
                  <a:lnTo>
                    <a:pt x="35" y="237"/>
                  </a:lnTo>
                  <a:lnTo>
                    <a:pt x="26" y="216"/>
                  </a:lnTo>
                  <a:lnTo>
                    <a:pt x="16" y="189"/>
                  </a:lnTo>
                  <a:lnTo>
                    <a:pt x="8" y="162"/>
                  </a:lnTo>
                  <a:lnTo>
                    <a:pt x="2" y="140"/>
                  </a:lnTo>
                  <a:lnTo>
                    <a:pt x="1" y="131"/>
                  </a:lnTo>
                  <a:lnTo>
                    <a:pt x="0" y="121"/>
                  </a:lnTo>
                  <a:lnTo>
                    <a:pt x="1" y="110"/>
                  </a:lnTo>
                  <a:lnTo>
                    <a:pt x="2" y="98"/>
                  </a:lnTo>
                  <a:lnTo>
                    <a:pt x="6" y="77"/>
                  </a:lnTo>
                  <a:lnTo>
                    <a:pt x="9" y="57"/>
                  </a:lnTo>
                  <a:lnTo>
                    <a:pt x="10" y="42"/>
                  </a:lnTo>
                  <a:lnTo>
                    <a:pt x="10" y="29"/>
                  </a:lnTo>
                  <a:lnTo>
                    <a:pt x="10" y="29"/>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07" name="Google Shape;807;p37"/>
            <p:cNvSpPr/>
            <p:nvPr/>
          </p:nvSpPr>
          <p:spPr>
            <a:xfrm>
              <a:off x="5160963" y="6010275"/>
              <a:ext cx="549275" cy="342900"/>
            </a:xfrm>
            <a:custGeom>
              <a:rect b="b" l="l" r="r" t="t"/>
              <a:pathLst>
                <a:path extrusionOk="0" h="861" w="1387">
                  <a:moveTo>
                    <a:pt x="208" y="235"/>
                  </a:moveTo>
                  <a:lnTo>
                    <a:pt x="223" y="217"/>
                  </a:lnTo>
                  <a:lnTo>
                    <a:pt x="236" y="203"/>
                  </a:lnTo>
                  <a:lnTo>
                    <a:pt x="239" y="200"/>
                  </a:lnTo>
                  <a:lnTo>
                    <a:pt x="243" y="199"/>
                  </a:lnTo>
                  <a:lnTo>
                    <a:pt x="246" y="198"/>
                  </a:lnTo>
                  <a:lnTo>
                    <a:pt x="249" y="198"/>
                  </a:lnTo>
                  <a:lnTo>
                    <a:pt x="253" y="198"/>
                  </a:lnTo>
                  <a:lnTo>
                    <a:pt x="258" y="200"/>
                  </a:lnTo>
                  <a:lnTo>
                    <a:pt x="263" y="203"/>
                  </a:lnTo>
                  <a:lnTo>
                    <a:pt x="268" y="207"/>
                  </a:lnTo>
                  <a:lnTo>
                    <a:pt x="278" y="215"/>
                  </a:lnTo>
                  <a:lnTo>
                    <a:pt x="287" y="219"/>
                  </a:lnTo>
                  <a:lnTo>
                    <a:pt x="290" y="220"/>
                  </a:lnTo>
                  <a:lnTo>
                    <a:pt x="294" y="221"/>
                  </a:lnTo>
                  <a:lnTo>
                    <a:pt x="298" y="221"/>
                  </a:lnTo>
                  <a:lnTo>
                    <a:pt x="301" y="220"/>
                  </a:lnTo>
                  <a:lnTo>
                    <a:pt x="308" y="218"/>
                  </a:lnTo>
                  <a:lnTo>
                    <a:pt x="316" y="213"/>
                  </a:lnTo>
                  <a:lnTo>
                    <a:pt x="325" y="207"/>
                  </a:lnTo>
                  <a:lnTo>
                    <a:pt x="335" y="201"/>
                  </a:lnTo>
                  <a:lnTo>
                    <a:pt x="345" y="196"/>
                  </a:lnTo>
                  <a:lnTo>
                    <a:pt x="360" y="193"/>
                  </a:lnTo>
                  <a:lnTo>
                    <a:pt x="377" y="190"/>
                  </a:lnTo>
                  <a:lnTo>
                    <a:pt x="396" y="189"/>
                  </a:lnTo>
                  <a:lnTo>
                    <a:pt x="414" y="189"/>
                  </a:lnTo>
                  <a:lnTo>
                    <a:pt x="431" y="191"/>
                  </a:lnTo>
                  <a:lnTo>
                    <a:pt x="438" y="193"/>
                  </a:lnTo>
                  <a:lnTo>
                    <a:pt x="444" y="195"/>
                  </a:lnTo>
                  <a:lnTo>
                    <a:pt x="450" y="198"/>
                  </a:lnTo>
                  <a:lnTo>
                    <a:pt x="453" y="201"/>
                  </a:lnTo>
                  <a:lnTo>
                    <a:pt x="469" y="218"/>
                  </a:lnTo>
                  <a:lnTo>
                    <a:pt x="488" y="238"/>
                  </a:lnTo>
                  <a:lnTo>
                    <a:pt x="497" y="248"/>
                  </a:lnTo>
                  <a:lnTo>
                    <a:pt x="505" y="259"/>
                  </a:lnTo>
                  <a:lnTo>
                    <a:pt x="510" y="269"/>
                  </a:lnTo>
                  <a:lnTo>
                    <a:pt x="513" y="280"/>
                  </a:lnTo>
                  <a:lnTo>
                    <a:pt x="518" y="297"/>
                  </a:lnTo>
                  <a:lnTo>
                    <a:pt x="524" y="315"/>
                  </a:lnTo>
                  <a:lnTo>
                    <a:pt x="529" y="325"/>
                  </a:lnTo>
                  <a:lnTo>
                    <a:pt x="532" y="334"/>
                  </a:lnTo>
                  <a:lnTo>
                    <a:pt x="536" y="341"/>
                  </a:lnTo>
                  <a:lnTo>
                    <a:pt x="542" y="349"/>
                  </a:lnTo>
                  <a:lnTo>
                    <a:pt x="543" y="351"/>
                  </a:lnTo>
                  <a:lnTo>
                    <a:pt x="545" y="351"/>
                  </a:lnTo>
                  <a:lnTo>
                    <a:pt x="547" y="351"/>
                  </a:lnTo>
                  <a:lnTo>
                    <a:pt x="549" y="350"/>
                  </a:lnTo>
                  <a:lnTo>
                    <a:pt x="554" y="346"/>
                  </a:lnTo>
                  <a:lnTo>
                    <a:pt x="559" y="340"/>
                  </a:lnTo>
                  <a:lnTo>
                    <a:pt x="568" y="326"/>
                  </a:lnTo>
                  <a:lnTo>
                    <a:pt x="574" y="317"/>
                  </a:lnTo>
                  <a:lnTo>
                    <a:pt x="579" y="310"/>
                  </a:lnTo>
                  <a:lnTo>
                    <a:pt x="584" y="303"/>
                  </a:lnTo>
                  <a:lnTo>
                    <a:pt x="587" y="297"/>
                  </a:lnTo>
                  <a:lnTo>
                    <a:pt x="589" y="290"/>
                  </a:lnTo>
                  <a:lnTo>
                    <a:pt x="591" y="283"/>
                  </a:lnTo>
                  <a:lnTo>
                    <a:pt x="592" y="276"/>
                  </a:lnTo>
                  <a:lnTo>
                    <a:pt x="593" y="269"/>
                  </a:lnTo>
                  <a:lnTo>
                    <a:pt x="593" y="262"/>
                  </a:lnTo>
                  <a:lnTo>
                    <a:pt x="593" y="248"/>
                  </a:lnTo>
                  <a:lnTo>
                    <a:pt x="591" y="234"/>
                  </a:lnTo>
                  <a:lnTo>
                    <a:pt x="588" y="220"/>
                  </a:lnTo>
                  <a:lnTo>
                    <a:pt x="585" y="205"/>
                  </a:lnTo>
                  <a:lnTo>
                    <a:pt x="577" y="177"/>
                  </a:lnTo>
                  <a:lnTo>
                    <a:pt x="571" y="150"/>
                  </a:lnTo>
                  <a:lnTo>
                    <a:pt x="570" y="137"/>
                  </a:lnTo>
                  <a:lnTo>
                    <a:pt x="571" y="124"/>
                  </a:lnTo>
                  <a:lnTo>
                    <a:pt x="572" y="118"/>
                  </a:lnTo>
                  <a:lnTo>
                    <a:pt x="573" y="111"/>
                  </a:lnTo>
                  <a:lnTo>
                    <a:pt x="575" y="105"/>
                  </a:lnTo>
                  <a:lnTo>
                    <a:pt x="578" y="99"/>
                  </a:lnTo>
                  <a:lnTo>
                    <a:pt x="589" y="93"/>
                  </a:lnTo>
                  <a:lnTo>
                    <a:pt x="600" y="87"/>
                  </a:lnTo>
                  <a:lnTo>
                    <a:pt x="605" y="84"/>
                  </a:lnTo>
                  <a:lnTo>
                    <a:pt x="611" y="83"/>
                  </a:lnTo>
                  <a:lnTo>
                    <a:pt x="616" y="82"/>
                  </a:lnTo>
                  <a:lnTo>
                    <a:pt x="622" y="82"/>
                  </a:lnTo>
                  <a:lnTo>
                    <a:pt x="633" y="83"/>
                  </a:lnTo>
                  <a:lnTo>
                    <a:pt x="643" y="83"/>
                  </a:lnTo>
                  <a:lnTo>
                    <a:pt x="652" y="81"/>
                  </a:lnTo>
                  <a:lnTo>
                    <a:pt x="659" y="78"/>
                  </a:lnTo>
                  <a:lnTo>
                    <a:pt x="667" y="73"/>
                  </a:lnTo>
                  <a:lnTo>
                    <a:pt x="673" y="69"/>
                  </a:lnTo>
                  <a:lnTo>
                    <a:pt x="680" y="64"/>
                  </a:lnTo>
                  <a:lnTo>
                    <a:pt x="685" y="57"/>
                  </a:lnTo>
                  <a:lnTo>
                    <a:pt x="698" y="45"/>
                  </a:lnTo>
                  <a:lnTo>
                    <a:pt x="712" y="36"/>
                  </a:lnTo>
                  <a:lnTo>
                    <a:pt x="720" y="31"/>
                  </a:lnTo>
                  <a:lnTo>
                    <a:pt x="728" y="28"/>
                  </a:lnTo>
                  <a:lnTo>
                    <a:pt x="739" y="26"/>
                  </a:lnTo>
                  <a:lnTo>
                    <a:pt x="750" y="25"/>
                  </a:lnTo>
                  <a:lnTo>
                    <a:pt x="784" y="22"/>
                  </a:lnTo>
                  <a:lnTo>
                    <a:pt x="812" y="16"/>
                  </a:lnTo>
                  <a:lnTo>
                    <a:pt x="819" y="16"/>
                  </a:lnTo>
                  <a:lnTo>
                    <a:pt x="825" y="17"/>
                  </a:lnTo>
                  <a:lnTo>
                    <a:pt x="831" y="19"/>
                  </a:lnTo>
                  <a:lnTo>
                    <a:pt x="837" y="22"/>
                  </a:lnTo>
                  <a:lnTo>
                    <a:pt x="844" y="26"/>
                  </a:lnTo>
                  <a:lnTo>
                    <a:pt x="850" y="30"/>
                  </a:lnTo>
                  <a:lnTo>
                    <a:pt x="858" y="38"/>
                  </a:lnTo>
                  <a:lnTo>
                    <a:pt x="864" y="46"/>
                  </a:lnTo>
                  <a:lnTo>
                    <a:pt x="870" y="52"/>
                  </a:lnTo>
                  <a:lnTo>
                    <a:pt x="874" y="57"/>
                  </a:lnTo>
                  <a:lnTo>
                    <a:pt x="879" y="61"/>
                  </a:lnTo>
                  <a:lnTo>
                    <a:pt x="884" y="65"/>
                  </a:lnTo>
                  <a:lnTo>
                    <a:pt x="889" y="67"/>
                  </a:lnTo>
                  <a:lnTo>
                    <a:pt x="893" y="68"/>
                  </a:lnTo>
                  <a:lnTo>
                    <a:pt x="898" y="68"/>
                  </a:lnTo>
                  <a:lnTo>
                    <a:pt x="903" y="68"/>
                  </a:lnTo>
                  <a:lnTo>
                    <a:pt x="913" y="67"/>
                  </a:lnTo>
                  <a:lnTo>
                    <a:pt x="924" y="64"/>
                  </a:lnTo>
                  <a:lnTo>
                    <a:pt x="934" y="59"/>
                  </a:lnTo>
                  <a:lnTo>
                    <a:pt x="947" y="54"/>
                  </a:lnTo>
                  <a:lnTo>
                    <a:pt x="964" y="52"/>
                  </a:lnTo>
                  <a:lnTo>
                    <a:pt x="983" y="51"/>
                  </a:lnTo>
                  <a:lnTo>
                    <a:pt x="993" y="50"/>
                  </a:lnTo>
                  <a:lnTo>
                    <a:pt x="1001" y="47"/>
                  </a:lnTo>
                  <a:lnTo>
                    <a:pt x="1005" y="46"/>
                  </a:lnTo>
                  <a:lnTo>
                    <a:pt x="1008" y="45"/>
                  </a:lnTo>
                  <a:lnTo>
                    <a:pt x="1011" y="43"/>
                  </a:lnTo>
                  <a:lnTo>
                    <a:pt x="1012" y="41"/>
                  </a:lnTo>
                  <a:lnTo>
                    <a:pt x="1024" y="28"/>
                  </a:lnTo>
                  <a:lnTo>
                    <a:pt x="1034" y="17"/>
                  </a:lnTo>
                  <a:lnTo>
                    <a:pt x="1043" y="9"/>
                  </a:lnTo>
                  <a:lnTo>
                    <a:pt x="1052" y="4"/>
                  </a:lnTo>
                  <a:lnTo>
                    <a:pt x="1061" y="1"/>
                  </a:lnTo>
                  <a:lnTo>
                    <a:pt x="1068" y="0"/>
                  </a:lnTo>
                  <a:lnTo>
                    <a:pt x="1077" y="0"/>
                  </a:lnTo>
                  <a:lnTo>
                    <a:pt x="1084" y="2"/>
                  </a:lnTo>
                  <a:lnTo>
                    <a:pt x="1102" y="7"/>
                  </a:lnTo>
                  <a:lnTo>
                    <a:pt x="1120" y="15"/>
                  </a:lnTo>
                  <a:lnTo>
                    <a:pt x="1131" y="18"/>
                  </a:lnTo>
                  <a:lnTo>
                    <a:pt x="1143" y="22"/>
                  </a:lnTo>
                  <a:lnTo>
                    <a:pt x="1156" y="24"/>
                  </a:lnTo>
                  <a:lnTo>
                    <a:pt x="1170" y="24"/>
                  </a:lnTo>
                  <a:lnTo>
                    <a:pt x="1206" y="40"/>
                  </a:lnTo>
                  <a:lnTo>
                    <a:pt x="1206" y="40"/>
                  </a:lnTo>
                  <a:lnTo>
                    <a:pt x="1212" y="46"/>
                  </a:lnTo>
                  <a:lnTo>
                    <a:pt x="1218" y="51"/>
                  </a:lnTo>
                  <a:lnTo>
                    <a:pt x="1224" y="54"/>
                  </a:lnTo>
                  <a:lnTo>
                    <a:pt x="1229" y="56"/>
                  </a:lnTo>
                  <a:lnTo>
                    <a:pt x="1234" y="58"/>
                  </a:lnTo>
                  <a:lnTo>
                    <a:pt x="1239" y="63"/>
                  </a:lnTo>
                  <a:lnTo>
                    <a:pt x="1243" y="69"/>
                  </a:lnTo>
                  <a:lnTo>
                    <a:pt x="1246" y="79"/>
                  </a:lnTo>
                  <a:lnTo>
                    <a:pt x="1248" y="84"/>
                  </a:lnTo>
                  <a:lnTo>
                    <a:pt x="1251" y="88"/>
                  </a:lnTo>
                  <a:lnTo>
                    <a:pt x="1255" y="94"/>
                  </a:lnTo>
                  <a:lnTo>
                    <a:pt x="1259" y="99"/>
                  </a:lnTo>
                  <a:lnTo>
                    <a:pt x="1269" y="109"/>
                  </a:lnTo>
                  <a:lnTo>
                    <a:pt x="1281" y="120"/>
                  </a:lnTo>
                  <a:lnTo>
                    <a:pt x="1293" y="130"/>
                  </a:lnTo>
                  <a:lnTo>
                    <a:pt x="1305" y="139"/>
                  </a:lnTo>
                  <a:lnTo>
                    <a:pt x="1315" y="149"/>
                  </a:lnTo>
                  <a:lnTo>
                    <a:pt x="1324" y="159"/>
                  </a:lnTo>
                  <a:lnTo>
                    <a:pt x="1336" y="173"/>
                  </a:lnTo>
                  <a:lnTo>
                    <a:pt x="1349" y="190"/>
                  </a:lnTo>
                  <a:lnTo>
                    <a:pt x="1362" y="207"/>
                  </a:lnTo>
                  <a:lnTo>
                    <a:pt x="1373" y="227"/>
                  </a:lnTo>
                  <a:lnTo>
                    <a:pt x="1378" y="238"/>
                  </a:lnTo>
                  <a:lnTo>
                    <a:pt x="1381" y="247"/>
                  </a:lnTo>
                  <a:lnTo>
                    <a:pt x="1384" y="258"/>
                  </a:lnTo>
                  <a:lnTo>
                    <a:pt x="1387" y="268"/>
                  </a:lnTo>
                  <a:lnTo>
                    <a:pt x="1387" y="279"/>
                  </a:lnTo>
                  <a:lnTo>
                    <a:pt x="1386" y="288"/>
                  </a:lnTo>
                  <a:lnTo>
                    <a:pt x="1382" y="299"/>
                  </a:lnTo>
                  <a:lnTo>
                    <a:pt x="1378" y="309"/>
                  </a:lnTo>
                  <a:lnTo>
                    <a:pt x="1375" y="312"/>
                  </a:lnTo>
                  <a:lnTo>
                    <a:pt x="1369" y="314"/>
                  </a:lnTo>
                  <a:lnTo>
                    <a:pt x="1363" y="315"/>
                  </a:lnTo>
                  <a:lnTo>
                    <a:pt x="1354" y="316"/>
                  </a:lnTo>
                  <a:lnTo>
                    <a:pt x="1334" y="317"/>
                  </a:lnTo>
                  <a:lnTo>
                    <a:pt x="1310" y="315"/>
                  </a:lnTo>
                  <a:lnTo>
                    <a:pt x="1261" y="311"/>
                  </a:lnTo>
                  <a:lnTo>
                    <a:pt x="1229" y="309"/>
                  </a:lnTo>
                  <a:lnTo>
                    <a:pt x="1229" y="313"/>
                  </a:lnTo>
                  <a:lnTo>
                    <a:pt x="1230" y="317"/>
                  </a:lnTo>
                  <a:lnTo>
                    <a:pt x="1232" y="323"/>
                  </a:lnTo>
                  <a:lnTo>
                    <a:pt x="1236" y="328"/>
                  </a:lnTo>
                  <a:lnTo>
                    <a:pt x="1238" y="335"/>
                  </a:lnTo>
                  <a:lnTo>
                    <a:pt x="1240" y="341"/>
                  </a:lnTo>
                  <a:lnTo>
                    <a:pt x="1241" y="348"/>
                  </a:lnTo>
                  <a:lnTo>
                    <a:pt x="1241" y="354"/>
                  </a:lnTo>
                  <a:lnTo>
                    <a:pt x="1238" y="379"/>
                  </a:lnTo>
                  <a:lnTo>
                    <a:pt x="1233" y="401"/>
                  </a:lnTo>
                  <a:lnTo>
                    <a:pt x="1229" y="410"/>
                  </a:lnTo>
                  <a:lnTo>
                    <a:pt x="1224" y="419"/>
                  </a:lnTo>
                  <a:lnTo>
                    <a:pt x="1220" y="423"/>
                  </a:lnTo>
                  <a:lnTo>
                    <a:pt x="1215" y="428"/>
                  </a:lnTo>
                  <a:lnTo>
                    <a:pt x="1211" y="432"/>
                  </a:lnTo>
                  <a:lnTo>
                    <a:pt x="1204" y="436"/>
                  </a:lnTo>
                  <a:lnTo>
                    <a:pt x="1187" y="445"/>
                  </a:lnTo>
                  <a:lnTo>
                    <a:pt x="1161" y="457"/>
                  </a:lnTo>
                  <a:lnTo>
                    <a:pt x="1149" y="463"/>
                  </a:lnTo>
                  <a:lnTo>
                    <a:pt x="1138" y="469"/>
                  </a:lnTo>
                  <a:lnTo>
                    <a:pt x="1134" y="472"/>
                  </a:lnTo>
                  <a:lnTo>
                    <a:pt x="1131" y="474"/>
                  </a:lnTo>
                  <a:lnTo>
                    <a:pt x="1129" y="477"/>
                  </a:lnTo>
                  <a:lnTo>
                    <a:pt x="1129" y="479"/>
                  </a:lnTo>
                  <a:lnTo>
                    <a:pt x="1135" y="484"/>
                  </a:lnTo>
                  <a:lnTo>
                    <a:pt x="1141" y="488"/>
                  </a:lnTo>
                  <a:lnTo>
                    <a:pt x="1145" y="493"/>
                  </a:lnTo>
                  <a:lnTo>
                    <a:pt x="1149" y="500"/>
                  </a:lnTo>
                  <a:lnTo>
                    <a:pt x="1152" y="506"/>
                  </a:lnTo>
                  <a:lnTo>
                    <a:pt x="1155" y="514"/>
                  </a:lnTo>
                  <a:lnTo>
                    <a:pt x="1157" y="522"/>
                  </a:lnTo>
                  <a:lnTo>
                    <a:pt x="1158" y="529"/>
                  </a:lnTo>
                  <a:lnTo>
                    <a:pt x="1159" y="563"/>
                  </a:lnTo>
                  <a:lnTo>
                    <a:pt x="1158" y="594"/>
                  </a:lnTo>
                  <a:lnTo>
                    <a:pt x="1155" y="605"/>
                  </a:lnTo>
                  <a:lnTo>
                    <a:pt x="1149" y="614"/>
                  </a:lnTo>
                  <a:lnTo>
                    <a:pt x="1141" y="621"/>
                  </a:lnTo>
                  <a:lnTo>
                    <a:pt x="1133" y="626"/>
                  </a:lnTo>
                  <a:lnTo>
                    <a:pt x="1130" y="628"/>
                  </a:lnTo>
                  <a:lnTo>
                    <a:pt x="1127" y="632"/>
                  </a:lnTo>
                  <a:lnTo>
                    <a:pt x="1124" y="636"/>
                  </a:lnTo>
                  <a:lnTo>
                    <a:pt x="1121" y="643"/>
                  </a:lnTo>
                  <a:lnTo>
                    <a:pt x="1118" y="654"/>
                  </a:lnTo>
                  <a:lnTo>
                    <a:pt x="1117" y="666"/>
                  </a:lnTo>
                  <a:lnTo>
                    <a:pt x="1118" y="674"/>
                  </a:lnTo>
                  <a:lnTo>
                    <a:pt x="1122" y="684"/>
                  </a:lnTo>
                  <a:lnTo>
                    <a:pt x="1127" y="693"/>
                  </a:lnTo>
                  <a:lnTo>
                    <a:pt x="1131" y="700"/>
                  </a:lnTo>
                  <a:lnTo>
                    <a:pt x="1136" y="707"/>
                  </a:lnTo>
                  <a:lnTo>
                    <a:pt x="1142" y="714"/>
                  </a:lnTo>
                  <a:lnTo>
                    <a:pt x="1147" y="724"/>
                  </a:lnTo>
                  <a:lnTo>
                    <a:pt x="1151" y="733"/>
                  </a:lnTo>
                  <a:lnTo>
                    <a:pt x="1151" y="733"/>
                  </a:lnTo>
                  <a:lnTo>
                    <a:pt x="1106" y="770"/>
                  </a:lnTo>
                  <a:lnTo>
                    <a:pt x="1088" y="771"/>
                  </a:lnTo>
                  <a:lnTo>
                    <a:pt x="1069" y="772"/>
                  </a:lnTo>
                  <a:lnTo>
                    <a:pt x="1051" y="772"/>
                  </a:lnTo>
                  <a:lnTo>
                    <a:pt x="1032" y="772"/>
                  </a:lnTo>
                  <a:lnTo>
                    <a:pt x="994" y="771"/>
                  </a:lnTo>
                  <a:lnTo>
                    <a:pt x="956" y="771"/>
                  </a:lnTo>
                  <a:lnTo>
                    <a:pt x="953" y="771"/>
                  </a:lnTo>
                  <a:lnTo>
                    <a:pt x="948" y="773"/>
                  </a:lnTo>
                  <a:lnTo>
                    <a:pt x="945" y="775"/>
                  </a:lnTo>
                  <a:lnTo>
                    <a:pt x="942" y="778"/>
                  </a:lnTo>
                  <a:lnTo>
                    <a:pt x="935" y="786"/>
                  </a:lnTo>
                  <a:lnTo>
                    <a:pt x="929" y="795"/>
                  </a:lnTo>
                  <a:lnTo>
                    <a:pt x="918" y="815"/>
                  </a:lnTo>
                  <a:lnTo>
                    <a:pt x="908" y="833"/>
                  </a:lnTo>
                  <a:lnTo>
                    <a:pt x="903" y="838"/>
                  </a:lnTo>
                  <a:lnTo>
                    <a:pt x="898" y="844"/>
                  </a:lnTo>
                  <a:lnTo>
                    <a:pt x="892" y="850"/>
                  </a:lnTo>
                  <a:lnTo>
                    <a:pt x="886" y="854"/>
                  </a:lnTo>
                  <a:lnTo>
                    <a:pt x="878" y="857"/>
                  </a:lnTo>
                  <a:lnTo>
                    <a:pt x="871" y="860"/>
                  </a:lnTo>
                  <a:lnTo>
                    <a:pt x="863" y="861"/>
                  </a:lnTo>
                  <a:lnTo>
                    <a:pt x="855" y="860"/>
                  </a:lnTo>
                  <a:lnTo>
                    <a:pt x="838" y="856"/>
                  </a:lnTo>
                  <a:lnTo>
                    <a:pt x="825" y="855"/>
                  </a:lnTo>
                  <a:lnTo>
                    <a:pt x="811" y="855"/>
                  </a:lnTo>
                  <a:lnTo>
                    <a:pt x="795" y="856"/>
                  </a:lnTo>
                  <a:lnTo>
                    <a:pt x="791" y="856"/>
                  </a:lnTo>
                  <a:lnTo>
                    <a:pt x="787" y="855"/>
                  </a:lnTo>
                  <a:lnTo>
                    <a:pt x="782" y="853"/>
                  </a:lnTo>
                  <a:lnTo>
                    <a:pt x="778" y="850"/>
                  </a:lnTo>
                  <a:lnTo>
                    <a:pt x="771" y="843"/>
                  </a:lnTo>
                  <a:lnTo>
                    <a:pt x="766" y="835"/>
                  </a:lnTo>
                  <a:lnTo>
                    <a:pt x="760" y="825"/>
                  </a:lnTo>
                  <a:lnTo>
                    <a:pt x="753" y="816"/>
                  </a:lnTo>
                  <a:lnTo>
                    <a:pt x="750" y="812"/>
                  </a:lnTo>
                  <a:lnTo>
                    <a:pt x="746" y="809"/>
                  </a:lnTo>
                  <a:lnTo>
                    <a:pt x="741" y="806"/>
                  </a:lnTo>
                  <a:lnTo>
                    <a:pt x="737" y="803"/>
                  </a:lnTo>
                  <a:lnTo>
                    <a:pt x="721" y="797"/>
                  </a:lnTo>
                  <a:lnTo>
                    <a:pt x="702" y="788"/>
                  </a:lnTo>
                  <a:lnTo>
                    <a:pt x="684" y="782"/>
                  </a:lnTo>
                  <a:lnTo>
                    <a:pt x="668" y="778"/>
                  </a:lnTo>
                  <a:lnTo>
                    <a:pt x="668" y="778"/>
                  </a:lnTo>
                  <a:lnTo>
                    <a:pt x="643" y="754"/>
                  </a:lnTo>
                  <a:lnTo>
                    <a:pt x="632" y="748"/>
                  </a:lnTo>
                  <a:lnTo>
                    <a:pt x="621" y="743"/>
                  </a:lnTo>
                  <a:lnTo>
                    <a:pt x="617" y="740"/>
                  </a:lnTo>
                  <a:lnTo>
                    <a:pt x="612" y="738"/>
                  </a:lnTo>
                  <a:lnTo>
                    <a:pt x="605" y="735"/>
                  </a:lnTo>
                  <a:lnTo>
                    <a:pt x="600" y="733"/>
                  </a:lnTo>
                  <a:lnTo>
                    <a:pt x="585" y="732"/>
                  </a:lnTo>
                  <a:lnTo>
                    <a:pt x="571" y="731"/>
                  </a:lnTo>
                  <a:lnTo>
                    <a:pt x="557" y="730"/>
                  </a:lnTo>
                  <a:lnTo>
                    <a:pt x="542" y="730"/>
                  </a:lnTo>
                  <a:lnTo>
                    <a:pt x="515" y="732"/>
                  </a:lnTo>
                  <a:lnTo>
                    <a:pt x="490" y="732"/>
                  </a:lnTo>
                  <a:lnTo>
                    <a:pt x="484" y="731"/>
                  </a:lnTo>
                  <a:lnTo>
                    <a:pt x="479" y="730"/>
                  </a:lnTo>
                  <a:lnTo>
                    <a:pt x="474" y="728"/>
                  </a:lnTo>
                  <a:lnTo>
                    <a:pt x="468" y="726"/>
                  </a:lnTo>
                  <a:lnTo>
                    <a:pt x="463" y="721"/>
                  </a:lnTo>
                  <a:lnTo>
                    <a:pt x="458" y="717"/>
                  </a:lnTo>
                  <a:lnTo>
                    <a:pt x="453" y="712"/>
                  </a:lnTo>
                  <a:lnTo>
                    <a:pt x="448" y="705"/>
                  </a:lnTo>
                  <a:lnTo>
                    <a:pt x="445" y="702"/>
                  </a:lnTo>
                  <a:lnTo>
                    <a:pt x="442" y="700"/>
                  </a:lnTo>
                  <a:lnTo>
                    <a:pt x="440" y="700"/>
                  </a:lnTo>
                  <a:lnTo>
                    <a:pt x="437" y="700"/>
                  </a:lnTo>
                  <a:lnTo>
                    <a:pt x="430" y="702"/>
                  </a:lnTo>
                  <a:lnTo>
                    <a:pt x="423" y="707"/>
                  </a:lnTo>
                  <a:lnTo>
                    <a:pt x="410" y="720"/>
                  </a:lnTo>
                  <a:lnTo>
                    <a:pt x="400" y="730"/>
                  </a:lnTo>
                  <a:lnTo>
                    <a:pt x="391" y="741"/>
                  </a:lnTo>
                  <a:lnTo>
                    <a:pt x="383" y="749"/>
                  </a:lnTo>
                  <a:lnTo>
                    <a:pt x="373" y="757"/>
                  </a:lnTo>
                  <a:lnTo>
                    <a:pt x="363" y="765"/>
                  </a:lnTo>
                  <a:lnTo>
                    <a:pt x="354" y="770"/>
                  </a:lnTo>
                  <a:lnTo>
                    <a:pt x="343" y="775"/>
                  </a:lnTo>
                  <a:lnTo>
                    <a:pt x="331" y="781"/>
                  </a:lnTo>
                  <a:lnTo>
                    <a:pt x="318" y="784"/>
                  </a:lnTo>
                  <a:lnTo>
                    <a:pt x="308" y="786"/>
                  </a:lnTo>
                  <a:lnTo>
                    <a:pt x="296" y="786"/>
                  </a:lnTo>
                  <a:lnTo>
                    <a:pt x="286" y="786"/>
                  </a:lnTo>
                  <a:lnTo>
                    <a:pt x="274" y="785"/>
                  </a:lnTo>
                  <a:lnTo>
                    <a:pt x="262" y="784"/>
                  </a:lnTo>
                  <a:lnTo>
                    <a:pt x="251" y="785"/>
                  </a:lnTo>
                  <a:lnTo>
                    <a:pt x="246" y="785"/>
                  </a:lnTo>
                  <a:lnTo>
                    <a:pt x="240" y="786"/>
                  </a:lnTo>
                  <a:lnTo>
                    <a:pt x="236" y="788"/>
                  </a:lnTo>
                  <a:lnTo>
                    <a:pt x="231" y="790"/>
                  </a:lnTo>
                  <a:lnTo>
                    <a:pt x="214" y="799"/>
                  </a:lnTo>
                  <a:lnTo>
                    <a:pt x="199" y="806"/>
                  </a:lnTo>
                  <a:lnTo>
                    <a:pt x="183" y="811"/>
                  </a:lnTo>
                  <a:lnTo>
                    <a:pt x="166" y="816"/>
                  </a:lnTo>
                  <a:lnTo>
                    <a:pt x="155" y="819"/>
                  </a:lnTo>
                  <a:lnTo>
                    <a:pt x="145" y="820"/>
                  </a:lnTo>
                  <a:lnTo>
                    <a:pt x="135" y="819"/>
                  </a:lnTo>
                  <a:lnTo>
                    <a:pt x="125" y="816"/>
                  </a:lnTo>
                  <a:lnTo>
                    <a:pt x="116" y="813"/>
                  </a:lnTo>
                  <a:lnTo>
                    <a:pt x="108" y="808"/>
                  </a:lnTo>
                  <a:lnTo>
                    <a:pt x="99" y="802"/>
                  </a:lnTo>
                  <a:lnTo>
                    <a:pt x="91" y="794"/>
                  </a:lnTo>
                  <a:lnTo>
                    <a:pt x="91" y="794"/>
                  </a:lnTo>
                  <a:lnTo>
                    <a:pt x="101" y="752"/>
                  </a:lnTo>
                  <a:lnTo>
                    <a:pt x="98" y="729"/>
                  </a:lnTo>
                  <a:lnTo>
                    <a:pt x="96" y="705"/>
                  </a:lnTo>
                  <a:lnTo>
                    <a:pt x="95" y="694"/>
                  </a:lnTo>
                  <a:lnTo>
                    <a:pt x="94" y="682"/>
                  </a:lnTo>
                  <a:lnTo>
                    <a:pt x="91" y="672"/>
                  </a:lnTo>
                  <a:lnTo>
                    <a:pt x="88" y="661"/>
                  </a:lnTo>
                  <a:lnTo>
                    <a:pt x="84" y="652"/>
                  </a:lnTo>
                  <a:lnTo>
                    <a:pt x="80" y="644"/>
                  </a:lnTo>
                  <a:lnTo>
                    <a:pt x="73" y="636"/>
                  </a:lnTo>
                  <a:lnTo>
                    <a:pt x="67" y="627"/>
                  </a:lnTo>
                  <a:lnTo>
                    <a:pt x="54" y="611"/>
                  </a:lnTo>
                  <a:lnTo>
                    <a:pt x="43" y="595"/>
                  </a:lnTo>
                  <a:lnTo>
                    <a:pt x="37" y="583"/>
                  </a:lnTo>
                  <a:lnTo>
                    <a:pt x="32" y="571"/>
                  </a:lnTo>
                  <a:lnTo>
                    <a:pt x="27" y="559"/>
                  </a:lnTo>
                  <a:lnTo>
                    <a:pt x="23" y="547"/>
                  </a:lnTo>
                  <a:lnTo>
                    <a:pt x="18" y="525"/>
                  </a:lnTo>
                  <a:lnTo>
                    <a:pt x="14" y="503"/>
                  </a:lnTo>
                  <a:lnTo>
                    <a:pt x="10" y="479"/>
                  </a:lnTo>
                  <a:lnTo>
                    <a:pt x="8" y="457"/>
                  </a:lnTo>
                  <a:lnTo>
                    <a:pt x="5" y="433"/>
                  </a:lnTo>
                  <a:lnTo>
                    <a:pt x="1" y="408"/>
                  </a:lnTo>
                  <a:lnTo>
                    <a:pt x="0" y="400"/>
                  </a:lnTo>
                  <a:lnTo>
                    <a:pt x="0" y="393"/>
                  </a:lnTo>
                  <a:lnTo>
                    <a:pt x="2" y="388"/>
                  </a:lnTo>
                  <a:lnTo>
                    <a:pt x="4" y="383"/>
                  </a:lnTo>
                  <a:lnTo>
                    <a:pt x="8" y="380"/>
                  </a:lnTo>
                  <a:lnTo>
                    <a:pt x="13" y="378"/>
                  </a:lnTo>
                  <a:lnTo>
                    <a:pt x="18" y="376"/>
                  </a:lnTo>
                  <a:lnTo>
                    <a:pt x="23" y="375"/>
                  </a:lnTo>
                  <a:lnTo>
                    <a:pt x="36" y="373"/>
                  </a:lnTo>
                  <a:lnTo>
                    <a:pt x="51" y="371"/>
                  </a:lnTo>
                  <a:lnTo>
                    <a:pt x="66" y="369"/>
                  </a:lnTo>
                  <a:lnTo>
                    <a:pt x="81" y="365"/>
                  </a:lnTo>
                  <a:lnTo>
                    <a:pt x="210" y="315"/>
                  </a:lnTo>
                  <a:lnTo>
                    <a:pt x="213" y="313"/>
                  </a:lnTo>
                  <a:lnTo>
                    <a:pt x="217" y="311"/>
                  </a:lnTo>
                  <a:lnTo>
                    <a:pt x="218" y="307"/>
                  </a:lnTo>
                  <a:lnTo>
                    <a:pt x="219" y="302"/>
                  </a:lnTo>
                  <a:lnTo>
                    <a:pt x="220" y="292"/>
                  </a:lnTo>
                  <a:lnTo>
                    <a:pt x="218" y="280"/>
                  </a:lnTo>
                  <a:lnTo>
                    <a:pt x="212" y="255"/>
                  </a:lnTo>
                  <a:lnTo>
                    <a:pt x="208" y="235"/>
                  </a:lnTo>
                  <a:lnTo>
                    <a:pt x="208" y="235"/>
                  </a:lnTo>
                  <a:close/>
                </a:path>
              </a:pathLst>
            </a:custGeom>
            <a:solidFill>
              <a:schemeClr val="accent6"/>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808" name="Google Shape;808;p37"/>
            <p:cNvSpPr/>
            <p:nvPr/>
          </p:nvSpPr>
          <p:spPr>
            <a:xfrm>
              <a:off x="5160963" y="6010275"/>
              <a:ext cx="549275" cy="342900"/>
            </a:xfrm>
            <a:custGeom>
              <a:rect b="b" l="l" r="r" t="t"/>
              <a:pathLst>
                <a:path extrusionOk="0" h="861" w="1387">
                  <a:moveTo>
                    <a:pt x="208" y="235"/>
                  </a:moveTo>
                  <a:lnTo>
                    <a:pt x="223" y="217"/>
                  </a:lnTo>
                  <a:lnTo>
                    <a:pt x="236" y="203"/>
                  </a:lnTo>
                  <a:lnTo>
                    <a:pt x="239" y="200"/>
                  </a:lnTo>
                  <a:lnTo>
                    <a:pt x="243" y="199"/>
                  </a:lnTo>
                  <a:lnTo>
                    <a:pt x="246" y="198"/>
                  </a:lnTo>
                  <a:lnTo>
                    <a:pt x="249" y="198"/>
                  </a:lnTo>
                  <a:lnTo>
                    <a:pt x="253" y="198"/>
                  </a:lnTo>
                  <a:lnTo>
                    <a:pt x="258" y="200"/>
                  </a:lnTo>
                  <a:lnTo>
                    <a:pt x="263" y="203"/>
                  </a:lnTo>
                  <a:lnTo>
                    <a:pt x="268" y="207"/>
                  </a:lnTo>
                  <a:lnTo>
                    <a:pt x="278" y="215"/>
                  </a:lnTo>
                  <a:lnTo>
                    <a:pt x="287" y="219"/>
                  </a:lnTo>
                  <a:lnTo>
                    <a:pt x="290" y="220"/>
                  </a:lnTo>
                  <a:lnTo>
                    <a:pt x="294" y="221"/>
                  </a:lnTo>
                  <a:lnTo>
                    <a:pt x="298" y="221"/>
                  </a:lnTo>
                  <a:lnTo>
                    <a:pt x="301" y="220"/>
                  </a:lnTo>
                  <a:lnTo>
                    <a:pt x="308" y="218"/>
                  </a:lnTo>
                  <a:lnTo>
                    <a:pt x="316" y="213"/>
                  </a:lnTo>
                  <a:lnTo>
                    <a:pt x="325" y="207"/>
                  </a:lnTo>
                  <a:lnTo>
                    <a:pt x="335" y="201"/>
                  </a:lnTo>
                  <a:lnTo>
                    <a:pt x="345" y="196"/>
                  </a:lnTo>
                  <a:lnTo>
                    <a:pt x="360" y="193"/>
                  </a:lnTo>
                  <a:lnTo>
                    <a:pt x="377" y="190"/>
                  </a:lnTo>
                  <a:lnTo>
                    <a:pt x="396" y="189"/>
                  </a:lnTo>
                  <a:lnTo>
                    <a:pt x="414" y="189"/>
                  </a:lnTo>
                  <a:lnTo>
                    <a:pt x="431" y="191"/>
                  </a:lnTo>
                  <a:lnTo>
                    <a:pt x="438" y="193"/>
                  </a:lnTo>
                  <a:lnTo>
                    <a:pt x="444" y="195"/>
                  </a:lnTo>
                  <a:lnTo>
                    <a:pt x="450" y="198"/>
                  </a:lnTo>
                  <a:lnTo>
                    <a:pt x="453" y="201"/>
                  </a:lnTo>
                  <a:lnTo>
                    <a:pt x="469" y="218"/>
                  </a:lnTo>
                  <a:lnTo>
                    <a:pt x="488" y="238"/>
                  </a:lnTo>
                  <a:lnTo>
                    <a:pt x="497" y="248"/>
                  </a:lnTo>
                  <a:lnTo>
                    <a:pt x="505" y="259"/>
                  </a:lnTo>
                  <a:lnTo>
                    <a:pt x="510" y="269"/>
                  </a:lnTo>
                  <a:lnTo>
                    <a:pt x="513" y="280"/>
                  </a:lnTo>
                  <a:lnTo>
                    <a:pt x="518" y="297"/>
                  </a:lnTo>
                  <a:lnTo>
                    <a:pt x="524" y="315"/>
                  </a:lnTo>
                  <a:lnTo>
                    <a:pt x="529" y="325"/>
                  </a:lnTo>
                  <a:lnTo>
                    <a:pt x="532" y="334"/>
                  </a:lnTo>
                  <a:lnTo>
                    <a:pt x="536" y="341"/>
                  </a:lnTo>
                  <a:lnTo>
                    <a:pt x="542" y="349"/>
                  </a:lnTo>
                  <a:lnTo>
                    <a:pt x="543" y="351"/>
                  </a:lnTo>
                  <a:lnTo>
                    <a:pt x="545" y="351"/>
                  </a:lnTo>
                  <a:lnTo>
                    <a:pt x="547" y="351"/>
                  </a:lnTo>
                  <a:lnTo>
                    <a:pt x="549" y="350"/>
                  </a:lnTo>
                  <a:lnTo>
                    <a:pt x="554" y="346"/>
                  </a:lnTo>
                  <a:lnTo>
                    <a:pt x="559" y="340"/>
                  </a:lnTo>
                  <a:lnTo>
                    <a:pt x="568" y="326"/>
                  </a:lnTo>
                  <a:lnTo>
                    <a:pt x="574" y="317"/>
                  </a:lnTo>
                  <a:lnTo>
                    <a:pt x="579" y="310"/>
                  </a:lnTo>
                  <a:lnTo>
                    <a:pt x="584" y="303"/>
                  </a:lnTo>
                  <a:lnTo>
                    <a:pt x="587" y="297"/>
                  </a:lnTo>
                  <a:lnTo>
                    <a:pt x="589" y="290"/>
                  </a:lnTo>
                  <a:lnTo>
                    <a:pt x="591" y="283"/>
                  </a:lnTo>
                  <a:lnTo>
                    <a:pt x="592" y="276"/>
                  </a:lnTo>
                  <a:lnTo>
                    <a:pt x="593" y="269"/>
                  </a:lnTo>
                  <a:lnTo>
                    <a:pt x="593" y="262"/>
                  </a:lnTo>
                  <a:lnTo>
                    <a:pt x="593" y="248"/>
                  </a:lnTo>
                  <a:lnTo>
                    <a:pt x="591" y="234"/>
                  </a:lnTo>
                  <a:lnTo>
                    <a:pt x="588" y="220"/>
                  </a:lnTo>
                  <a:lnTo>
                    <a:pt x="585" y="205"/>
                  </a:lnTo>
                  <a:lnTo>
                    <a:pt x="577" y="177"/>
                  </a:lnTo>
                  <a:lnTo>
                    <a:pt x="571" y="150"/>
                  </a:lnTo>
                  <a:lnTo>
                    <a:pt x="570" y="137"/>
                  </a:lnTo>
                  <a:lnTo>
                    <a:pt x="571" y="124"/>
                  </a:lnTo>
                  <a:lnTo>
                    <a:pt x="572" y="118"/>
                  </a:lnTo>
                  <a:lnTo>
                    <a:pt x="573" y="111"/>
                  </a:lnTo>
                  <a:lnTo>
                    <a:pt x="575" y="105"/>
                  </a:lnTo>
                  <a:lnTo>
                    <a:pt x="578" y="99"/>
                  </a:lnTo>
                  <a:lnTo>
                    <a:pt x="589" y="93"/>
                  </a:lnTo>
                  <a:lnTo>
                    <a:pt x="600" y="87"/>
                  </a:lnTo>
                  <a:lnTo>
                    <a:pt x="605" y="84"/>
                  </a:lnTo>
                  <a:lnTo>
                    <a:pt x="611" y="83"/>
                  </a:lnTo>
                  <a:lnTo>
                    <a:pt x="616" y="82"/>
                  </a:lnTo>
                  <a:lnTo>
                    <a:pt x="622" y="82"/>
                  </a:lnTo>
                  <a:lnTo>
                    <a:pt x="633" y="83"/>
                  </a:lnTo>
                  <a:lnTo>
                    <a:pt x="643" y="83"/>
                  </a:lnTo>
                  <a:lnTo>
                    <a:pt x="652" y="81"/>
                  </a:lnTo>
                  <a:lnTo>
                    <a:pt x="659" y="78"/>
                  </a:lnTo>
                  <a:lnTo>
                    <a:pt x="667" y="73"/>
                  </a:lnTo>
                  <a:lnTo>
                    <a:pt x="673" y="69"/>
                  </a:lnTo>
                  <a:lnTo>
                    <a:pt x="680" y="64"/>
                  </a:lnTo>
                  <a:lnTo>
                    <a:pt x="685" y="57"/>
                  </a:lnTo>
                  <a:lnTo>
                    <a:pt x="698" y="45"/>
                  </a:lnTo>
                  <a:lnTo>
                    <a:pt x="712" y="36"/>
                  </a:lnTo>
                  <a:lnTo>
                    <a:pt x="720" y="31"/>
                  </a:lnTo>
                  <a:lnTo>
                    <a:pt x="728" y="28"/>
                  </a:lnTo>
                  <a:lnTo>
                    <a:pt x="739" y="26"/>
                  </a:lnTo>
                  <a:lnTo>
                    <a:pt x="750" y="25"/>
                  </a:lnTo>
                  <a:lnTo>
                    <a:pt x="784" y="22"/>
                  </a:lnTo>
                  <a:lnTo>
                    <a:pt x="812" y="16"/>
                  </a:lnTo>
                  <a:lnTo>
                    <a:pt x="819" y="16"/>
                  </a:lnTo>
                  <a:lnTo>
                    <a:pt x="825" y="17"/>
                  </a:lnTo>
                  <a:lnTo>
                    <a:pt x="831" y="19"/>
                  </a:lnTo>
                  <a:lnTo>
                    <a:pt x="837" y="22"/>
                  </a:lnTo>
                  <a:lnTo>
                    <a:pt x="844" y="26"/>
                  </a:lnTo>
                  <a:lnTo>
                    <a:pt x="850" y="30"/>
                  </a:lnTo>
                  <a:lnTo>
                    <a:pt x="858" y="38"/>
                  </a:lnTo>
                  <a:lnTo>
                    <a:pt x="864" y="46"/>
                  </a:lnTo>
                  <a:lnTo>
                    <a:pt x="870" y="52"/>
                  </a:lnTo>
                  <a:lnTo>
                    <a:pt x="874" y="57"/>
                  </a:lnTo>
                  <a:lnTo>
                    <a:pt x="879" y="61"/>
                  </a:lnTo>
                  <a:lnTo>
                    <a:pt x="884" y="65"/>
                  </a:lnTo>
                  <a:lnTo>
                    <a:pt x="889" y="67"/>
                  </a:lnTo>
                  <a:lnTo>
                    <a:pt x="893" y="68"/>
                  </a:lnTo>
                  <a:lnTo>
                    <a:pt x="898" y="68"/>
                  </a:lnTo>
                  <a:lnTo>
                    <a:pt x="903" y="68"/>
                  </a:lnTo>
                  <a:lnTo>
                    <a:pt x="913" y="67"/>
                  </a:lnTo>
                  <a:lnTo>
                    <a:pt x="924" y="64"/>
                  </a:lnTo>
                  <a:lnTo>
                    <a:pt x="934" y="59"/>
                  </a:lnTo>
                  <a:lnTo>
                    <a:pt x="947" y="54"/>
                  </a:lnTo>
                  <a:lnTo>
                    <a:pt x="964" y="52"/>
                  </a:lnTo>
                  <a:lnTo>
                    <a:pt x="983" y="51"/>
                  </a:lnTo>
                  <a:lnTo>
                    <a:pt x="993" y="50"/>
                  </a:lnTo>
                  <a:lnTo>
                    <a:pt x="1001" y="47"/>
                  </a:lnTo>
                  <a:lnTo>
                    <a:pt x="1005" y="46"/>
                  </a:lnTo>
                  <a:lnTo>
                    <a:pt x="1008" y="45"/>
                  </a:lnTo>
                  <a:lnTo>
                    <a:pt x="1011" y="43"/>
                  </a:lnTo>
                  <a:lnTo>
                    <a:pt x="1012" y="41"/>
                  </a:lnTo>
                  <a:lnTo>
                    <a:pt x="1024" y="28"/>
                  </a:lnTo>
                  <a:lnTo>
                    <a:pt x="1034" y="17"/>
                  </a:lnTo>
                  <a:lnTo>
                    <a:pt x="1043" y="9"/>
                  </a:lnTo>
                  <a:lnTo>
                    <a:pt x="1052" y="4"/>
                  </a:lnTo>
                  <a:lnTo>
                    <a:pt x="1061" y="1"/>
                  </a:lnTo>
                  <a:lnTo>
                    <a:pt x="1068" y="0"/>
                  </a:lnTo>
                  <a:lnTo>
                    <a:pt x="1077" y="0"/>
                  </a:lnTo>
                  <a:lnTo>
                    <a:pt x="1084" y="2"/>
                  </a:lnTo>
                  <a:lnTo>
                    <a:pt x="1102" y="7"/>
                  </a:lnTo>
                  <a:lnTo>
                    <a:pt x="1120" y="15"/>
                  </a:lnTo>
                  <a:lnTo>
                    <a:pt x="1131" y="18"/>
                  </a:lnTo>
                  <a:lnTo>
                    <a:pt x="1143" y="22"/>
                  </a:lnTo>
                  <a:lnTo>
                    <a:pt x="1156" y="24"/>
                  </a:lnTo>
                  <a:lnTo>
                    <a:pt x="1170" y="24"/>
                  </a:lnTo>
                  <a:lnTo>
                    <a:pt x="1206" y="40"/>
                  </a:lnTo>
                  <a:lnTo>
                    <a:pt x="1206" y="40"/>
                  </a:lnTo>
                  <a:lnTo>
                    <a:pt x="1212" y="46"/>
                  </a:lnTo>
                  <a:lnTo>
                    <a:pt x="1218" y="51"/>
                  </a:lnTo>
                  <a:lnTo>
                    <a:pt x="1224" y="54"/>
                  </a:lnTo>
                  <a:lnTo>
                    <a:pt x="1229" y="56"/>
                  </a:lnTo>
                  <a:lnTo>
                    <a:pt x="1234" y="58"/>
                  </a:lnTo>
                  <a:lnTo>
                    <a:pt x="1239" y="63"/>
                  </a:lnTo>
                  <a:lnTo>
                    <a:pt x="1243" y="69"/>
                  </a:lnTo>
                  <a:lnTo>
                    <a:pt x="1246" y="79"/>
                  </a:lnTo>
                  <a:lnTo>
                    <a:pt x="1248" y="84"/>
                  </a:lnTo>
                  <a:lnTo>
                    <a:pt x="1251" y="88"/>
                  </a:lnTo>
                  <a:lnTo>
                    <a:pt x="1255" y="94"/>
                  </a:lnTo>
                  <a:lnTo>
                    <a:pt x="1259" y="99"/>
                  </a:lnTo>
                  <a:lnTo>
                    <a:pt x="1269" y="109"/>
                  </a:lnTo>
                  <a:lnTo>
                    <a:pt x="1281" y="120"/>
                  </a:lnTo>
                  <a:lnTo>
                    <a:pt x="1293" y="130"/>
                  </a:lnTo>
                  <a:lnTo>
                    <a:pt x="1305" y="139"/>
                  </a:lnTo>
                  <a:lnTo>
                    <a:pt x="1315" y="149"/>
                  </a:lnTo>
                  <a:lnTo>
                    <a:pt x="1324" y="159"/>
                  </a:lnTo>
                  <a:lnTo>
                    <a:pt x="1336" y="173"/>
                  </a:lnTo>
                  <a:lnTo>
                    <a:pt x="1349" y="190"/>
                  </a:lnTo>
                  <a:lnTo>
                    <a:pt x="1362" y="207"/>
                  </a:lnTo>
                  <a:lnTo>
                    <a:pt x="1373" y="227"/>
                  </a:lnTo>
                  <a:lnTo>
                    <a:pt x="1378" y="238"/>
                  </a:lnTo>
                  <a:lnTo>
                    <a:pt x="1381" y="247"/>
                  </a:lnTo>
                  <a:lnTo>
                    <a:pt x="1384" y="258"/>
                  </a:lnTo>
                  <a:lnTo>
                    <a:pt x="1387" y="268"/>
                  </a:lnTo>
                  <a:lnTo>
                    <a:pt x="1387" y="279"/>
                  </a:lnTo>
                  <a:lnTo>
                    <a:pt x="1386" y="288"/>
                  </a:lnTo>
                  <a:lnTo>
                    <a:pt x="1382" y="299"/>
                  </a:lnTo>
                  <a:lnTo>
                    <a:pt x="1378" y="309"/>
                  </a:lnTo>
                  <a:lnTo>
                    <a:pt x="1375" y="312"/>
                  </a:lnTo>
                  <a:lnTo>
                    <a:pt x="1369" y="314"/>
                  </a:lnTo>
                  <a:lnTo>
                    <a:pt x="1363" y="315"/>
                  </a:lnTo>
                  <a:lnTo>
                    <a:pt x="1354" y="316"/>
                  </a:lnTo>
                  <a:lnTo>
                    <a:pt x="1334" y="317"/>
                  </a:lnTo>
                  <a:lnTo>
                    <a:pt x="1310" y="315"/>
                  </a:lnTo>
                  <a:lnTo>
                    <a:pt x="1261" y="311"/>
                  </a:lnTo>
                  <a:lnTo>
                    <a:pt x="1229" y="309"/>
                  </a:lnTo>
                  <a:lnTo>
                    <a:pt x="1229" y="313"/>
                  </a:lnTo>
                  <a:lnTo>
                    <a:pt x="1230" y="317"/>
                  </a:lnTo>
                  <a:lnTo>
                    <a:pt x="1232" y="323"/>
                  </a:lnTo>
                  <a:lnTo>
                    <a:pt x="1236" y="328"/>
                  </a:lnTo>
                  <a:lnTo>
                    <a:pt x="1238" y="335"/>
                  </a:lnTo>
                  <a:lnTo>
                    <a:pt x="1240" y="341"/>
                  </a:lnTo>
                  <a:lnTo>
                    <a:pt x="1241" y="348"/>
                  </a:lnTo>
                  <a:lnTo>
                    <a:pt x="1241" y="354"/>
                  </a:lnTo>
                  <a:lnTo>
                    <a:pt x="1238" y="379"/>
                  </a:lnTo>
                  <a:lnTo>
                    <a:pt x="1233" y="401"/>
                  </a:lnTo>
                  <a:lnTo>
                    <a:pt x="1229" y="410"/>
                  </a:lnTo>
                  <a:lnTo>
                    <a:pt x="1224" y="419"/>
                  </a:lnTo>
                  <a:lnTo>
                    <a:pt x="1220" y="423"/>
                  </a:lnTo>
                  <a:lnTo>
                    <a:pt x="1215" y="428"/>
                  </a:lnTo>
                  <a:lnTo>
                    <a:pt x="1211" y="432"/>
                  </a:lnTo>
                  <a:lnTo>
                    <a:pt x="1204" y="436"/>
                  </a:lnTo>
                  <a:lnTo>
                    <a:pt x="1187" y="445"/>
                  </a:lnTo>
                  <a:lnTo>
                    <a:pt x="1161" y="457"/>
                  </a:lnTo>
                  <a:lnTo>
                    <a:pt x="1149" y="463"/>
                  </a:lnTo>
                  <a:lnTo>
                    <a:pt x="1138" y="469"/>
                  </a:lnTo>
                  <a:lnTo>
                    <a:pt x="1134" y="472"/>
                  </a:lnTo>
                  <a:lnTo>
                    <a:pt x="1131" y="474"/>
                  </a:lnTo>
                  <a:lnTo>
                    <a:pt x="1129" y="477"/>
                  </a:lnTo>
                  <a:lnTo>
                    <a:pt x="1129" y="479"/>
                  </a:lnTo>
                  <a:lnTo>
                    <a:pt x="1135" y="484"/>
                  </a:lnTo>
                  <a:lnTo>
                    <a:pt x="1141" y="488"/>
                  </a:lnTo>
                  <a:lnTo>
                    <a:pt x="1145" y="493"/>
                  </a:lnTo>
                  <a:lnTo>
                    <a:pt x="1149" y="500"/>
                  </a:lnTo>
                  <a:lnTo>
                    <a:pt x="1152" y="506"/>
                  </a:lnTo>
                  <a:lnTo>
                    <a:pt x="1155" y="514"/>
                  </a:lnTo>
                  <a:lnTo>
                    <a:pt x="1157" y="522"/>
                  </a:lnTo>
                  <a:lnTo>
                    <a:pt x="1158" y="529"/>
                  </a:lnTo>
                  <a:lnTo>
                    <a:pt x="1159" y="563"/>
                  </a:lnTo>
                  <a:lnTo>
                    <a:pt x="1158" y="594"/>
                  </a:lnTo>
                  <a:lnTo>
                    <a:pt x="1155" y="605"/>
                  </a:lnTo>
                  <a:lnTo>
                    <a:pt x="1149" y="614"/>
                  </a:lnTo>
                  <a:lnTo>
                    <a:pt x="1141" y="621"/>
                  </a:lnTo>
                  <a:lnTo>
                    <a:pt x="1133" y="626"/>
                  </a:lnTo>
                  <a:lnTo>
                    <a:pt x="1130" y="628"/>
                  </a:lnTo>
                  <a:lnTo>
                    <a:pt x="1127" y="632"/>
                  </a:lnTo>
                  <a:lnTo>
                    <a:pt x="1124" y="636"/>
                  </a:lnTo>
                  <a:lnTo>
                    <a:pt x="1121" y="643"/>
                  </a:lnTo>
                  <a:lnTo>
                    <a:pt x="1118" y="654"/>
                  </a:lnTo>
                  <a:lnTo>
                    <a:pt x="1117" y="666"/>
                  </a:lnTo>
                  <a:lnTo>
                    <a:pt x="1118" y="674"/>
                  </a:lnTo>
                  <a:lnTo>
                    <a:pt x="1122" y="684"/>
                  </a:lnTo>
                  <a:lnTo>
                    <a:pt x="1127" y="693"/>
                  </a:lnTo>
                  <a:lnTo>
                    <a:pt x="1131" y="700"/>
                  </a:lnTo>
                  <a:lnTo>
                    <a:pt x="1136" y="707"/>
                  </a:lnTo>
                  <a:lnTo>
                    <a:pt x="1142" y="714"/>
                  </a:lnTo>
                  <a:lnTo>
                    <a:pt x="1147" y="724"/>
                  </a:lnTo>
                  <a:lnTo>
                    <a:pt x="1151" y="733"/>
                  </a:lnTo>
                  <a:lnTo>
                    <a:pt x="1151" y="733"/>
                  </a:lnTo>
                  <a:lnTo>
                    <a:pt x="1106" y="770"/>
                  </a:lnTo>
                  <a:lnTo>
                    <a:pt x="1088" y="771"/>
                  </a:lnTo>
                  <a:lnTo>
                    <a:pt x="1069" y="772"/>
                  </a:lnTo>
                  <a:lnTo>
                    <a:pt x="1051" y="772"/>
                  </a:lnTo>
                  <a:lnTo>
                    <a:pt x="1032" y="772"/>
                  </a:lnTo>
                  <a:lnTo>
                    <a:pt x="994" y="771"/>
                  </a:lnTo>
                  <a:lnTo>
                    <a:pt x="956" y="771"/>
                  </a:lnTo>
                  <a:lnTo>
                    <a:pt x="953" y="771"/>
                  </a:lnTo>
                  <a:lnTo>
                    <a:pt x="948" y="773"/>
                  </a:lnTo>
                  <a:lnTo>
                    <a:pt x="945" y="775"/>
                  </a:lnTo>
                  <a:lnTo>
                    <a:pt x="942" y="778"/>
                  </a:lnTo>
                  <a:lnTo>
                    <a:pt x="935" y="786"/>
                  </a:lnTo>
                  <a:lnTo>
                    <a:pt x="929" y="795"/>
                  </a:lnTo>
                  <a:lnTo>
                    <a:pt x="918" y="815"/>
                  </a:lnTo>
                  <a:lnTo>
                    <a:pt x="908" y="833"/>
                  </a:lnTo>
                  <a:lnTo>
                    <a:pt x="903" y="838"/>
                  </a:lnTo>
                  <a:lnTo>
                    <a:pt x="898" y="844"/>
                  </a:lnTo>
                  <a:lnTo>
                    <a:pt x="892" y="850"/>
                  </a:lnTo>
                  <a:lnTo>
                    <a:pt x="886" y="854"/>
                  </a:lnTo>
                  <a:lnTo>
                    <a:pt x="878" y="857"/>
                  </a:lnTo>
                  <a:lnTo>
                    <a:pt x="871" y="860"/>
                  </a:lnTo>
                  <a:lnTo>
                    <a:pt x="863" y="861"/>
                  </a:lnTo>
                  <a:lnTo>
                    <a:pt x="855" y="860"/>
                  </a:lnTo>
                  <a:lnTo>
                    <a:pt x="838" y="856"/>
                  </a:lnTo>
                  <a:lnTo>
                    <a:pt x="825" y="855"/>
                  </a:lnTo>
                  <a:lnTo>
                    <a:pt x="811" y="855"/>
                  </a:lnTo>
                  <a:lnTo>
                    <a:pt x="795" y="856"/>
                  </a:lnTo>
                  <a:lnTo>
                    <a:pt x="791" y="856"/>
                  </a:lnTo>
                  <a:lnTo>
                    <a:pt x="787" y="855"/>
                  </a:lnTo>
                  <a:lnTo>
                    <a:pt x="782" y="853"/>
                  </a:lnTo>
                  <a:lnTo>
                    <a:pt x="778" y="850"/>
                  </a:lnTo>
                  <a:lnTo>
                    <a:pt x="771" y="843"/>
                  </a:lnTo>
                  <a:lnTo>
                    <a:pt x="766" y="835"/>
                  </a:lnTo>
                  <a:lnTo>
                    <a:pt x="760" y="825"/>
                  </a:lnTo>
                  <a:lnTo>
                    <a:pt x="753" y="816"/>
                  </a:lnTo>
                  <a:lnTo>
                    <a:pt x="750" y="812"/>
                  </a:lnTo>
                  <a:lnTo>
                    <a:pt x="746" y="809"/>
                  </a:lnTo>
                  <a:lnTo>
                    <a:pt x="741" y="806"/>
                  </a:lnTo>
                  <a:lnTo>
                    <a:pt x="737" y="803"/>
                  </a:lnTo>
                  <a:lnTo>
                    <a:pt x="721" y="797"/>
                  </a:lnTo>
                  <a:lnTo>
                    <a:pt x="702" y="788"/>
                  </a:lnTo>
                  <a:lnTo>
                    <a:pt x="684" y="782"/>
                  </a:lnTo>
                  <a:lnTo>
                    <a:pt x="668" y="778"/>
                  </a:lnTo>
                  <a:lnTo>
                    <a:pt x="668" y="778"/>
                  </a:lnTo>
                  <a:lnTo>
                    <a:pt x="643" y="754"/>
                  </a:lnTo>
                  <a:lnTo>
                    <a:pt x="632" y="748"/>
                  </a:lnTo>
                  <a:lnTo>
                    <a:pt x="621" y="743"/>
                  </a:lnTo>
                  <a:lnTo>
                    <a:pt x="617" y="740"/>
                  </a:lnTo>
                  <a:lnTo>
                    <a:pt x="612" y="738"/>
                  </a:lnTo>
                  <a:lnTo>
                    <a:pt x="605" y="735"/>
                  </a:lnTo>
                  <a:lnTo>
                    <a:pt x="600" y="733"/>
                  </a:lnTo>
                  <a:lnTo>
                    <a:pt x="585" y="732"/>
                  </a:lnTo>
                  <a:lnTo>
                    <a:pt x="571" y="731"/>
                  </a:lnTo>
                  <a:lnTo>
                    <a:pt x="557" y="730"/>
                  </a:lnTo>
                  <a:lnTo>
                    <a:pt x="542" y="730"/>
                  </a:lnTo>
                  <a:lnTo>
                    <a:pt x="515" y="732"/>
                  </a:lnTo>
                  <a:lnTo>
                    <a:pt x="490" y="732"/>
                  </a:lnTo>
                  <a:lnTo>
                    <a:pt x="484" y="731"/>
                  </a:lnTo>
                  <a:lnTo>
                    <a:pt x="479" y="730"/>
                  </a:lnTo>
                  <a:lnTo>
                    <a:pt x="474" y="728"/>
                  </a:lnTo>
                  <a:lnTo>
                    <a:pt x="468" y="726"/>
                  </a:lnTo>
                  <a:lnTo>
                    <a:pt x="463" y="721"/>
                  </a:lnTo>
                  <a:lnTo>
                    <a:pt x="458" y="717"/>
                  </a:lnTo>
                  <a:lnTo>
                    <a:pt x="453" y="712"/>
                  </a:lnTo>
                  <a:lnTo>
                    <a:pt x="448" y="705"/>
                  </a:lnTo>
                  <a:lnTo>
                    <a:pt x="445" y="702"/>
                  </a:lnTo>
                  <a:lnTo>
                    <a:pt x="442" y="700"/>
                  </a:lnTo>
                  <a:lnTo>
                    <a:pt x="440" y="700"/>
                  </a:lnTo>
                  <a:lnTo>
                    <a:pt x="437" y="700"/>
                  </a:lnTo>
                  <a:lnTo>
                    <a:pt x="430" y="702"/>
                  </a:lnTo>
                  <a:lnTo>
                    <a:pt x="423" y="707"/>
                  </a:lnTo>
                  <a:lnTo>
                    <a:pt x="410" y="720"/>
                  </a:lnTo>
                  <a:lnTo>
                    <a:pt x="400" y="730"/>
                  </a:lnTo>
                  <a:lnTo>
                    <a:pt x="391" y="741"/>
                  </a:lnTo>
                  <a:lnTo>
                    <a:pt x="383" y="749"/>
                  </a:lnTo>
                  <a:lnTo>
                    <a:pt x="373" y="757"/>
                  </a:lnTo>
                  <a:lnTo>
                    <a:pt x="363" y="765"/>
                  </a:lnTo>
                  <a:lnTo>
                    <a:pt x="354" y="770"/>
                  </a:lnTo>
                  <a:lnTo>
                    <a:pt x="343" y="775"/>
                  </a:lnTo>
                  <a:lnTo>
                    <a:pt x="331" y="781"/>
                  </a:lnTo>
                  <a:lnTo>
                    <a:pt x="318" y="784"/>
                  </a:lnTo>
                  <a:lnTo>
                    <a:pt x="308" y="786"/>
                  </a:lnTo>
                  <a:lnTo>
                    <a:pt x="296" y="786"/>
                  </a:lnTo>
                  <a:lnTo>
                    <a:pt x="286" y="786"/>
                  </a:lnTo>
                  <a:lnTo>
                    <a:pt x="274" y="785"/>
                  </a:lnTo>
                  <a:lnTo>
                    <a:pt x="262" y="784"/>
                  </a:lnTo>
                  <a:lnTo>
                    <a:pt x="251" y="785"/>
                  </a:lnTo>
                  <a:lnTo>
                    <a:pt x="246" y="785"/>
                  </a:lnTo>
                  <a:lnTo>
                    <a:pt x="240" y="786"/>
                  </a:lnTo>
                  <a:lnTo>
                    <a:pt x="236" y="788"/>
                  </a:lnTo>
                  <a:lnTo>
                    <a:pt x="231" y="790"/>
                  </a:lnTo>
                  <a:lnTo>
                    <a:pt x="214" y="799"/>
                  </a:lnTo>
                  <a:lnTo>
                    <a:pt x="199" y="806"/>
                  </a:lnTo>
                  <a:lnTo>
                    <a:pt x="183" y="811"/>
                  </a:lnTo>
                  <a:lnTo>
                    <a:pt x="166" y="816"/>
                  </a:lnTo>
                  <a:lnTo>
                    <a:pt x="155" y="819"/>
                  </a:lnTo>
                  <a:lnTo>
                    <a:pt x="145" y="820"/>
                  </a:lnTo>
                  <a:lnTo>
                    <a:pt x="135" y="819"/>
                  </a:lnTo>
                  <a:lnTo>
                    <a:pt x="125" y="816"/>
                  </a:lnTo>
                  <a:lnTo>
                    <a:pt x="116" y="813"/>
                  </a:lnTo>
                  <a:lnTo>
                    <a:pt x="108" y="808"/>
                  </a:lnTo>
                  <a:lnTo>
                    <a:pt x="99" y="802"/>
                  </a:lnTo>
                  <a:lnTo>
                    <a:pt x="91" y="794"/>
                  </a:lnTo>
                  <a:lnTo>
                    <a:pt x="91" y="794"/>
                  </a:lnTo>
                  <a:lnTo>
                    <a:pt x="101" y="752"/>
                  </a:lnTo>
                  <a:lnTo>
                    <a:pt x="98" y="729"/>
                  </a:lnTo>
                  <a:lnTo>
                    <a:pt x="96" y="705"/>
                  </a:lnTo>
                  <a:lnTo>
                    <a:pt x="95" y="694"/>
                  </a:lnTo>
                  <a:lnTo>
                    <a:pt x="94" y="682"/>
                  </a:lnTo>
                  <a:lnTo>
                    <a:pt x="91" y="672"/>
                  </a:lnTo>
                  <a:lnTo>
                    <a:pt x="88" y="661"/>
                  </a:lnTo>
                  <a:lnTo>
                    <a:pt x="84" y="652"/>
                  </a:lnTo>
                  <a:lnTo>
                    <a:pt x="80" y="644"/>
                  </a:lnTo>
                  <a:lnTo>
                    <a:pt x="73" y="636"/>
                  </a:lnTo>
                  <a:lnTo>
                    <a:pt x="67" y="627"/>
                  </a:lnTo>
                  <a:lnTo>
                    <a:pt x="54" y="611"/>
                  </a:lnTo>
                  <a:lnTo>
                    <a:pt x="43" y="595"/>
                  </a:lnTo>
                  <a:lnTo>
                    <a:pt x="37" y="583"/>
                  </a:lnTo>
                  <a:lnTo>
                    <a:pt x="32" y="571"/>
                  </a:lnTo>
                  <a:lnTo>
                    <a:pt x="27" y="559"/>
                  </a:lnTo>
                  <a:lnTo>
                    <a:pt x="23" y="547"/>
                  </a:lnTo>
                  <a:lnTo>
                    <a:pt x="18" y="525"/>
                  </a:lnTo>
                  <a:lnTo>
                    <a:pt x="14" y="503"/>
                  </a:lnTo>
                  <a:lnTo>
                    <a:pt x="10" y="479"/>
                  </a:lnTo>
                  <a:lnTo>
                    <a:pt x="8" y="457"/>
                  </a:lnTo>
                  <a:lnTo>
                    <a:pt x="5" y="433"/>
                  </a:lnTo>
                  <a:lnTo>
                    <a:pt x="1" y="408"/>
                  </a:lnTo>
                  <a:lnTo>
                    <a:pt x="0" y="400"/>
                  </a:lnTo>
                  <a:lnTo>
                    <a:pt x="0" y="393"/>
                  </a:lnTo>
                  <a:lnTo>
                    <a:pt x="2" y="388"/>
                  </a:lnTo>
                  <a:lnTo>
                    <a:pt x="4" y="383"/>
                  </a:lnTo>
                  <a:lnTo>
                    <a:pt x="8" y="380"/>
                  </a:lnTo>
                  <a:lnTo>
                    <a:pt x="13" y="378"/>
                  </a:lnTo>
                  <a:lnTo>
                    <a:pt x="18" y="376"/>
                  </a:lnTo>
                  <a:lnTo>
                    <a:pt x="23" y="375"/>
                  </a:lnTo>
                  <a:lnTo>
                    <a:pt x="36" y="373"/>
                  </a:lnTo>
                  <a:lnTo>
                    <a:pt x="51" y="371"/>
                  </a:lnTo>
                  <a:lnTo>
                    <a:pt x="66" y="369"/>
                  </a:lnTo>
                  <a:lnTo>
                    <a:pt x="81" y="365"/>
                  </a:lnTo>
                  <a:lnTo>
                    <a:pt x="210" y="315"/>
                  </a:lnTo>
                  <a:lnTo>
                    <a:pt x="213" y="313"/>
                  </a:lnTo>
                  <a:lnTo>
                    <a:pt x="217" y="311"/>
                  </a:lnTo>
                  <a:lnTo>
                    <a:pt x="218" y="307"/>
                  </a:lnTo>
                  <a:lnTo>
                    <a:pt x="219" y="302"/>
                  </a:lnTo>
                  <a:lnTo>
                    <a:pt x="220" y="292"/>
                  </a:lnTo>
                  <a:lnTo>
                    <a:pt x="218" y="280"/>
                  </a:lnTo>
                  <a:lnTo>
                    <a:pt x="212" y="255"/>
                  </a:lnTo>
                  <a:lnTo>
                    <a:pt x="208" y="235"/>
                  </a:lnTo>
                  <a:lnTo>
                    <a:pt x="208" y="235"/>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09" name="Google Shape;809;p37"/>
            <p:cNvSpPr/>
            <p:nvPr/>
          </p:nvSpPr>
          <p:spPr>
            <a:xfrm>
              <a:off x="5400675" y="6296025"/>
              <a:ext cx="363538" cy="165100"/>
            </a:xfrm>
            <a:custGeom>
              <a:rect b="b" l="l" r="r" t="t"/>
              <a:pathLst>
                <a:path extrusionOk="0" h="417" w="918">
                  <a:moveTo>
                    <a:pt x="546" y="15"/>
                  </a:moveTo>
                  <a:lnTo>
                    <a:pt x="501" y="52"/>
                  </a:lnTo>
                  <a:lnTo>
                    <a:pt x="483" y="53"/>
                  </a:lnTo>
                  <a:lnTo>
                    <a:pt x="464" y="54"/>
                  </a:lnTo>
                  <a:lnTo>
                    <a:pt x="446" y="54"/>
                  </a:lnTo>
                  <a:lnTo>
                    <a:pt x="427" y="54"/>
                  </a:lnTo>
                  <a:lnTo>
                    <a:pt x="389" y="53"/>
                  </a:lnTo>
                  <a:lnTo>
                    <a:pt x="351" y="53"/>
                  </a:lnTo>
                  <a:lnTo>
                    <a:pt x="348" y="53"/>
                  </a:lnTo>
                  <a:lnTo>
                    <a:pt x="343" y="55"/>
                  </a:lnTo>
                  <a:lnTo>
                    <a:pt x="340" y="57"/>
                  </a:lnTo>
                  <a:lnTo>
                    <a:pt x="337" y="60"/>
                  </a:lnTo>
                  <a:lnTo>
                    <a:pt x="330" y="68"/>
                  </a:lnTo>
                  <a:lnTo>
                    <a:pt x="324" y="77"/>
                  </a:lnTo>
                  <a:lnTo>
                    <a:pt x="313" y="97"/>
                  </a:lnTo>
                  <a:lnTo>
                    <a:pt x="303" y="115"/>
                  </a:lnTo>
                  <a:lnTo>
                    <a:pt x="298" y="120"/>
                  </a:lnTo>
                  <a:lnTo>
                    <a:pt x="293" y="126"/>
                  </a:lnTo>
                  <a:lnTo>
                    <a:pt x="287" y="132"/>
                  </a:lnTo>
                  <a:lnTo>
                    <a:pt x="281" y="136"/>
                  </a:lnTo>
                  <a:lnTo>
                    <a:pt x="273" y="139"/>
                  </a:lnTo>
                  <a:lnTo>
                    <a:pt x="266" y="142"/>
                  </a:lnTo>
                  <a:lnTo>
                    <a:pt x="258" y="143"/>
                  </a:lnTo>
                  <a:lnTo>
                    <a:pt x="250" y="142"/>
                  </a:lnTo>
                  <a:lnTo>
                    <a:pt x="233" y="138"/>
                  </a:lnTo>
                  <a:lnTo>
                    <a:pt x="220" y="137"/>
                  </a:lnTo>
                  <a:lnTo>
                    <a:pt x="206" y="137"/>
                  </a:lnTo>
                  <a:lnTo>
                    <a:pt x="190" y="138"/>
                  </a:lnTo>
                  <a:lnTo>
                    <a:pt x="186" y="138"/>
                  </a:lnTo>
                  <a:lnTo>
                    <a:pt x="182" y="137"/>
                  </a:lnTo>
                  <a:lnTo>
                    <a:pt x="177" y="135"/>
                  </a:lnTo>
                  <a:lnTo>
                    <a:pt x="173" y="132"/>
                  </a:lnTo>
                  <a:lnTo>
                    <a:pt x="166" y="125"/>
                  </a:lnTo>
                  <a:lnTo>
                    <a:pt x="161" y="117"/>
                  </a:lnTo>
                  <a:lnTo>
                    <a:pt x="155" y="107"/>
                  </a:lnTo>
                  <a:lnTo>
                    <a:pt x="148" y="98"/>
                  </a:lnTo>
                  <a:lnTo>
                    <a:pt x="145" y="94"/>
                  </a:lnTo>
                  <a:lnTo>
                    <a:pt x="141" y="91"/>
                  </a:lnTo>
                  <a:lnTo>
                    <a:pt x="136" y="88"/>
                  </a:lnTo>
                  <a:lnTo>
                    <a:pt x="132" y="85"/>
                  </a:lnTo>
                  <a:lnTo>
                    <a:pt x="116" y="79"/>
                  </a:lnTo>
                  <a:lnTo>
                    <a:pt x="97" y="70"/>
                  </a:lnTo>
                  <a:lnTo>
                    <a:pt x="79" y="64"/>
                  </a:lnTo>
                  <a:lnTo>
                    <a:pt x="63" y="60"/>
                  </a:lnTo>
                  <a:lnTo>
                    <a:pt x="63" y="60"/>
                  </a:lnTo>
                  <a:lnTo>
                    <a:pt x="52" y="70"/>
                  </a:lnTo>
                  <a:lnTo>
                    <a:pt x="41" y="83"/>
                  </a:lnTo>
                  <a:lnTo>
                    <a:pt x="31" y="95"/>
                  </a:lnTo>
                  <a:lnTo>
                    <a:pt x="21" y="107"/>
                  </a:lnTo>
                  <a:lnTo>
                    <a:pt x="11" y="117"/>
                  </a:lnTo>
                  <a:lnTo>
                    <a:pt x="5" y="125"/>
                  </a:lnTo>
                  <a:lnTo>
                    <a:pt x="2" y="130"/>
                  </a:lnTo>
                  <a:lnTo>
                    <a:pt x="1" y="134"/>
                  </a:lnTo>
                  <a:lnTo>
                    <a:pt x="0" y="137"/>
                  </a:lnTo>
                  <a:lnTo>
                    <a:pt x="0" y="142"/>
                  </a:lnTo>
                  <a:lnTo>
                    <a:pt x="2" y="158"/>
                  </a:lnTo>
                  <a:lnTo>
                    <a:pt x="6" y="180"/>
                  </a:lnTo>
                  <a:lnTo>
                    <a:pt x="8" y="189"/>
                  </a:lnTo>
                  <a:lnTo>
                    <a:pt x="11" y="196"/>
                  </a:lnTo>
                  <a:lnTo>
                    <a:pt x="15" y="201"/>
                  </a:lnTo>
                  <a:lnTo>
                    <a:pt x="21" y="206"/>
                  </a:lnTo>
                  <a:lnTo>
                    <a:pt x="26" y="211"/>
                  </a:lnTo>
                  <a:lnTo>
                    <a:pt x="30" y="216"/>
                  </a:lnTo>
                  <a:lnTo>
                    <a:pt x="34" y="220"/>
                  </a:lnTo>
                  <a:lnTo>
                    <a:pt x="35" y="227"/>
                  </a:lnTo>
                  <a:lnTo>
                    <a:pt x="35" y="236"/>
                  </a:lnTo>
                  <a:lnTo>
                    <a:pt x="33" y="249"/>
                  </a:lnTo>
                  <a:lnTo>
                    <a:pt x="33" y="254"/>
                  </a:lnTo>
                  <a:lnTo>
                    <a:pt x="34" y="259"/>
                  </a:lnTo>
                  <a:lnTo>
                    <a:pt x="35" y="261"/>
                  </a:lnTo>
                  <a:lnTo>
                    <a:pt x="36" y="263"/>
                  </a:lnTo>
                  <a:lnTo>
                    <a:pt x="38" y="264"/>
                  </a:lnTo>
                  <a:lnTo>
                    <a:pt x="40" y="265"/>
                  </a:lnTo>
                  <a:lnTo>
                    <a:pt x="51" y="266"/>
                  </a:lnTo>
                  <a:lnTo>
                    <a:pt x="60" y="267"/>
                  </a:lnTo>
                  <a:lnTo>
                    <a:pt x="68" y="269"/>
                  </a:lnTo>
                  <a:lnTo>
                    <a:pt x="75" y="272"/>
                  </a:lnTo>
                  <a:lnTo>
                    <a:pt x="81" y="277"/>
                  </a:lnTo>
                  <a:lnTo>
                    <a:pt x="87" y="282"/>
                  </a:lnTo>
                  <a:lnTo>
                    <a:pt x="92" y="288"/>
                  </a:lnTo>
                  <a:lnTo>
                    <a:pt x="96" y="298"/>
                  </a:lnTo>
                  <a:lnTo>
                    <a:pt x="103" y="309"/>
                  </a:lnTo>
                  <a:lnTo>
                    <a:pt x="110" y="321"/>
                  </a:lnTo>
                  <a:lnTo>
                    <a:pt x="119" y="333"/>
                  </a:lnTo>
                  <a:lnTo>
                    <a:pt x="129" y="345"/>
                  </a:lnTo>
                  <a:lnTo>
                    <a:pt x="148" y="367"/>
                  </a:lnTo>
                  <a:lnTo>
                    <a:pt x="166" y="387"/>
                  </a:lnTo>
                  <a:lnTo>
                    <a:pt x="166" y="387"/>
                  </a:lnTo>
                  <a:lnTo>
                    <a:pt x="172" y="376"/>
                  </a:lnTo>
                  <a:lnTo>
                    <a:pt x="178" y="367"/>
                  </a:lnTo>
                  <a:lnTo>
                    <a:pt x="186" y="359"/>
                  </a:lnTo>
                  <a:lnTo>
                    <a:pt x="194" y="352"/>
                  </a:lnTo>
                  <a:lnTo>
                    <a:pt x="204" y="347"/>
                  </a:lnTo>
                  <a:lnTo>
                    <a:pt x="216" y="342"/>
                  </a:lnTo>
                  <a:lnTo>
                    <a:pt x="227" y="339"/>
                  </a:lnTo>
                  <a:lnTo>
                    <a:pt x="240" y="337"/>
                  </a:lnTo>
                  <a:lnTo>
                    <a:pt x="252" y="336"/>
                  </a:lnTo>
                  <a:lnTo>
                    <a:pt x="265" y="335"/>
                  </a:lnTo>
                  <a:lnTo>
                    <a:pt x="279" y="335"/>
                  </a:lnTo>
                  <a:lnTo>
                    <a:pt x="292" y="336"/>
                  </a:lnTo>
                  <a:lnTo>
                    <a:pt x="318" y="338"/>
                  </a:lnTo>
                  <a:lnTo>
                    <a:pt x="341" y="342"/>
                  </a:lnTo>
                  <a:lnTo>
                    <a:pt x="359" y="346"/>
                  </a:lnTo>
                  <a:lnTo>
                    <a:pt x="375" y="348"/>
                  </a:lnTo>
                  <a:lnTo>
                    <a:pt x="390" y="350"/>
                  </a:lnTo>
                  <a:lnTo>
                    <a:pt x="404" y="350"/>
                  </a:lnTo>
                  <a:lnTo>
                    <a:pt x="433" y="349"/>
                  </a:lnTo>
                  <a:lnTo>
                    <a:pt x="468" y="347"/>
                  </a:lnTo>
                  <a:lnTo>
                    <a:pt x="476" y="346"/>
                  </a:lnTo>
                  <a:lnTo>
                    <a:pt x="482" y="348"/>
                  </a:lnTo>
                  <a:lnTo>
                    <a:pt x="485" y="350"/>
                  </a:lnTo>
                  <a:lnTo>
                    <a:pt x="486" y="353"/>
                  </a:lnTo>
                  <a:lnTo>
                    <a:pt x="486" y="358"/>
                  </a:lnTo>
                  <a:lnTo>
                    <a:pt x="487" y="362"/>
                  </a:lnTo>
                  <a:lnTo>
                    <a:pt x="489" y="366"/>
                  </a:lnTo>
                  <a:lnTo>
                    <a:pt x="492" y="371"/>
                  </a:lnTo>
                  <a:lnTo>
                    <a:pt x="499" y="374"/>
                  </a:lnTo>
                  <a:lnTo>
                    <a:pt x="505" y="376"/>
                  </a:lnTo>
                  <a:lnTo>
                    <a:pt x="514" y="377"/>
                  </a:lnTo>
                  <a:lnTo>
                    <a:pt x="523" y="377"/>
                  </a:lnTo>
                  <a:lnTo>
                    <a:pt x="540" y="377"/>
                  </a:lnTo>
                  <a:lnTo>
                    <a:pt x="555" y="376"/>
                  </a:lnTo>
                  <a:lnTo>
                    <a:pt x="571" y="367"/>
                  </a:lnTo>
                  <a:lnTo>
                    <a:pt x="600" y="355"/>
                  </a:lnTo>
                  <a:lnTo>
                    <a:pt x="615" y="349"/>
                  </a:lnTo>
                  <a:lnTo>
                    <a:pt x="631" y="345"/>
                  </a:lnTo>
                  <a:lnTo>
                    <a:pt x="641" y="340"/>
                  </a:lnTo>
                  <a:lnTo>
                    <a:pt x="649" y="339"/>
                  </a:lnTo>
                  <a:lnTo>
                    <a:pt x="652" y="342"/>
                  </a:lnTo>
                  <a:lnTo>
                    <a:pt x="656" y="345"/>
                  </a:lnTo>
                  <a:lnTo>
                    <a:pt x="660" y="346"/>
                  </a:lnTo>
                  <a:lnTo>
                    <a:pt x="664" y="347"/>
                  </a:lnTo>
                  <a:lnTo>
                    <a:pt x="672" y="348"/>
                  </a:lnTo>
                  <a:lnTo>
                    <a:pt x="680" y="348"/>
                  </a:lnTo>
                  <a:lnTo>
                    <a:pt x="689" y="349"/>
                  </a:lnTo>
                  <a:lnTo>
                    <a:pt x="697" y="350"/>
                  </a:lnTo>
                  <a:lnTo>
                    <a:pt x="702" y="351"/>
                  </a:lnTo>
                  <a:lnTo>
                    <a:pt x="706" y="353"/>
                  </a:lnTo>
                  <a:lnTo>
                    <a:pt x="710" y="355"/>
                  </a:lnTo>
                  <a:lnTo>
                    <a:pt x="714" y="359"/>
                  </a:lnTo>
                  <a:lnTo>
                    <a:pt x="775" y="416"/>
                  </a:lnTo>
                  <a:lnTo>
                    <a:pt x="781" y="417"/>
                  </a:lnTo>
                  <a:lnTo>
                    <a:pt x="785" y="417"/>
                  </a:lnTo>
                  <a:lnTo>
                    <a:pt x="792" y="408"/>
                  </a:lnTo>
                  <a:lnTo>
                    <a:pt x="798" y="399"/>
                  </a:lnTo>
                  <a:lnTo>
                    <a:pt x="804" y="388"/>
                  </a:lnTo>
                  <a:lnTo>
                    <a:pt x="810" y="375"/>
                  </a:lnTo>
                  <a:lnTo>
                    <a:pt x="816" y="363"/>
                  </a:lnTo>
                  <a:lnTo>
                    <a:pt x="823" y="351"/>
                  </a:lnTo>
                  <a:lnTo>
                    <a:pt x="829" y="339"/>
                  </a:lnTo>
                  <a:lnTo>
                    <a:pt x="837" y="328"/>
                  </a:lnTo>
                  <a:lnTo>
                    <a:pt x="862" y="300"/>
                  </a:lnTo>
                  <a:lnTo>
                    <a:pt x="884" y="271"/>
                  </a:lnTo>
                  <a:lnTo>
                    <a:pt x="895" y="256"/>
                  </a:lnTo>
                  <a:lnTo>
                    <a:pt x="904" y="240"/>
                  </a:lnTo>
                  <a:lnTo>
                    <a:pt x="911" y="224"/>
                  </a:lnTo>
                  <a:lnTo>
                    <a:pt x="918" y="206"/>
                  </a:lnTo>
                  <a:lnTo>
                    <a:pt x="918" y="206"/>
                  </a:lnTo>
                  <a:lnTo>
                    <a:pt x="873" y="198"/>
                  </a:lnTo>
                  <a:lnTo>
                    <a:pt x="826" y="189"/>
                  </a:lnTo>
                  <a:lnTo>
                    <a:pt x="815" y="185"/>
                  </a:lnTo>
                  <a:lnTo>
                    <a:pt x="804" y="180"/>
                  </a:lnTo>
                  <a:lnTo>
                    <a:pt x="795" y="175"/>
                  </a:lnTo>
                  <a:lnTo>
                    <a:pt x="785" y="170"/>
                  </a:lnTo>
                  <a:lnTo>
                    <a:pt x="777" y="162"/>
                  </a:lnTo>
                  <a:lnTo>
                    <a:pt x="771" y="153"/>
                  </a:lnTo>
                  <a:lnTo>
                    <a:pt x="765" y="144"/>
                  </a:lnTo>
                  <a:lnTo>
                    <a:pt x="762" y="133"/>
                  </a:lnTo>
                  <a:lnTo>
                    <a:pt x="759" y="125"/>
                  </a:lnTo>
                  <a:lnTo>
                    <a:pt x="756" y="119"/>
                  </a:lnTo>
                  <a:lnTo>
                    <a:pt x="751" y="111"/>
                  </a:lnTo>
                  <a:lnTo>
                    <a:pt x="746" y="106"/>
                  </a:lnTo>
                  <a:lnTo>
                    <a:pt x="733" y="94"/>
                  </a:lnTo>
                  <a:lnTo>
                    <a:pt x="718" y="83"/>
                  </a:lnTo>
                  <a:lnTo>
                    <a:pt x="702" y="72"/>
                  </a:lnTo>
                  <a:lnTo>
                    <a:pt x="686" y="62"/>
                  </a:lnTo>
                  <a:lnTo>
                    <a:pt x="678" y="56"/>
                  </a:lnTo>
                  <a:lnTo>
                    <a:pt x="672" y="51"/>
                  </a:lnTo>
                  <a:lnTo>
                    <a:pt x="665" y="45"/>
                  </a:lnTo>
                  <a:lnTo>
                    <a:pt x="659" y="39"/>
                  </a:lnTo>
                  <a:lnTo>
                    <a:pt x="647" y="20"/>
                  </a:lnTo>
                  <a:lnTo>
                    <a:pt x="637" y="3"/>
                  </a:lnTo>
                  <a:lnTo>
                    <a:pt x="635" y="1"/>
                  </a:lnTo>
                  <a:lnTo>
                    <a:pt x="633" y="0"/>
                  </a:lnTo>
                  <a:lnTo>
                    <a:pt x="629" y="0"/>
                  </a:lnTo>
                  <a:lnTo>
                    <a:pt x="625" y="1"/>
                  </a:lnTo>
                  <a:lnTo>
                    <a:pt x="621" y="3"/>
                  </a:lnTo>
                  <a:lnTo>
                    <a:pt x="615" y="8"/>
                  </a:lnTo>
                  <a:lnTo>
                    <a:pt x="610" y="13"/>
                  </a:lnTo>
                  <a:lnTo>
                    <a:pt x="602" y="20"/>
                  </a:lnTo>
                  <a:lnTo>
                    <a:pt x="600" y="23"/>
                  </a:lnTo>
                  <a:lnTo>
                    <a:pt x="597" y="25"/>
                  </a:lnTo>
                  <a:lnTo>
                    <a:pt x="594" y="26"/>
                  </a:lnTo>
                  <a:lnTo>
                    <a:pt x="591" y="26"/>
                  </a:lnTo>
                  <a:lnTo>
                    <a:pt x="583" y="26"/>
                  </a:lnTo>
                  <a:lnTo>
                    <a:pt x="575" y="25"/>
                  </a:lnTo>
                  <a:lnTo>
                    <a:pt x="560" y="18"/>
                  </a:lnTo>
                  <a:lnTo>
                    <a:pt x="546" y="15"/>
                  </a:lnTo>
                  <a:lnTo>
                    <a:pt x="546" y="15"/>
                  </a:lnTo>
                  <a:close/>
                </a:path>
              </a:pathLst>
            </a:custGeom>
            <a:solidFill>
              <a:srgbClr val="C9C8C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810" name="Google Shape;810;p37"/>
            <p:cNvSpPr/>
            <p:nvPr/>
          </p:nvSpPr>
          <p:spPr>
            <a:xfrm>
              <a:off x="5400675" y="6296025"/>
              <a:ext cx="363538" cy="165100"/>
            </a:xfrm>
            <a:custGeom>
              <a:rect b="b" l="l" r="r" t="t"/>
              <a:pathLst>
                <a:path extrusionOk="0" h="417" w="918">
                  <a:moveTo>
                    <a:pt x="546" y="15"/>
                  </a:moveTo>
                  <a:lnTo>
                    <a:pt x="501" y="52"/>
                  </a:lnTo>
                  <a:lnTo>
                    <a:pt x="483" y="53"/>
                  </a:lnTo>
                  <a:lnTo>
                    <a:pt x="464" y="54"/>
                  </a:lnTo>
                  <a:lnTo>
                    <a:pt x="446" y="54"/>
                  </a:lnTo>
                  <a:lnTo>
                    <a:pt x="427" y="54"/>
                  </a:lnTo>
                  <a:lnTo>
                    <a:pt x="389" y="53"/>
                  </a:lnTo>
                  <a:lnTo>
                    <a:pt x="351" y="53"/>
                  </a:lnTo>
                  <a:lnTo>
                    <a:pt x="348" y="53"/>
                  </a:lnTo>
                  <a:lnTo>
                    <a:pt x="343" y="55"/>
                  </a:lnTo>
                  <a:lnTo>
                    <a:pt x="340" y="57"/>
                  </a:lnTo>
                  <a:lnTo>
                    <a:pt x="337" y="60"/>
                  </a:lnTo>
                  <a:lnTo>
                    <a:pt x="330" y="68"/>
                  </a:lnTo>
                  <a:lnTo>
                    <a:pt x="324" y="77"/>
                  </a:lnTo>
                  <a:lnTo>
                    <a:pt x="313" y="97"/>
                  </a:lnTo>
                  <a:lnTo>
                    <a:pt x="303" y="115"/>
                  </a:lnTo>
                  <a:lnTo>
                    <a:pt x="298" y="120"/>
                  </a:lnTo>
                  <a:lnTo>
                    <a:pt x="293" y="126"/>
                  </a:lnTo>
                  <a:lnTo>
                    <a:pt x="287" y="132"/>
                  </a:lnTo>
                  <a:lnTo>
                    <a:pt x="281" y="136"/>
                  </a:lnTo>
                  <a:lnTo>
                    <a:pt x="273" y="139"/>
                  </a:lnTo>
                  <a:lnTo>
                    <a:pt x="266" y="142"/>
                  </a:lnTo>
                  <a:lnTo>
                    <a:pt x="258" y="143"/>
                  </a:lnTo>
                  <a:lnTo>
                    <a:pt x="250" y="142"/>
                  </a:lnTo>
                  <a:lnTo>
                    <a:pt x="233" y="138"/>
                  </a:lnTo>
                  <a:lnTo>
                    <a:pt x="220" y="137"/>
                  </a:lnTo>
                  <a:lnTo>
                    <a:pt x="206" y="137"/>
                  </a:lnTo>
                  <a:lnTo>
                    <a:pt x="190" y="138"/>
                  </a:lnTo>
                  <a:lnTo>
                    <a:pt x="186" y="138"/>
                  </a:lnTo>
                  <a:lnTo>
                    <a:pt x="182" y="137"/>
                  </a:lnTo>
                  <a:lnTo>
                    <a:pt x="177" y="135"/>
                  </a:lnTo>
                  <a:lnTo>
                    <a:pt x="173" y="132"/>
                  </a:lnTo>
                  <a:lnTo>
                    <a:pt x="166" y="125"/>
                  </a:lnTo>
                  <a:lnTo>
                    <a:pt x="161" y="117"/>
                  </a:lnTo>
                  <a:lnTo>
                    <a:pt x="155" y="107"/>
                  </a:lnTo>
                  <a:lnTo>
                    <a:pt x="148" y="98"/>
                  </a:lnTo>
                  <a:lnTo>
                    <a:pt x="145" y="94"/>
                  </a:lnTo>
                  <a:lnTo>
                    <a:pt x="141" y="91"/>
                  </a:lnTo>
                  <a:lnTo>
                    <a:pt x="136" y="88"/>
                  </a:lnTo>
                  <a:lnTo>
                    <a:pt x="132" y="85"/>
                  </a:lnTo>
                  <a:lnTo>
                    <a:pt x="116" y="79"/>
                  </a:lnTo>
                  <a:lnTo>
                    <a:pt x="97" y="70"/>
                  </a:lnTo>
                  <a:lnTo>
                    <a:pt x="79" y="64"/>
                  </a:lnTo>
                  <a:lnTo>
                    <a:pt x="63" y="60"/>
                  </a:lnTo>
                  <a:lnTo>
                    <a:pt x="63" y="60"/>
                  </a:lnTo>
                  <a:lnTo>
                    <a:pt x="52" y="70"/>
                  </a:lnTo>
                  <a:lnTo>
                    <a:pt x="41" y="83"/>
                  </a:lnTo>
                  <a:lnTo>
                    <a:pt x="31" y="95"/>
                  </a:lnTo>
                  <a:lnTo>
                    <a:pt x="21" y="107"/>
                  </a:lnTo>
                  <a:lnTo>
                    <a:pt x="11" y="117"/>
                  </a:lnTo>
                  <a:lnTo>
                    <a:pt x="5" y="125"/>
                  </a:lnTo>
                  <a:lnTo>
                    <a:pt x="2" y="130"/>
                  </a:lnTo>
                  <a:lnTo>
                    <a:pt x="1" y="134"/>
                  </a:lnTo>
                  <a:lnTo>
                    <a:pt x="0" y="137"/>
                  </a:lnTo>
                  <a:lnTo>
                    <a:pt x="0" y="142"/>
                  </a:lnTo>
                  <a:lnTo>
                    <a:pt x="2" y="158"/>
                  </a:lnTo>
                  <a:lnTo>
                    <a:pt x="6" y="180"/>
                  </a:lnTo>
                  <a:lnTo>
                    <a:pt x="8" y="189"/>
                  </a:lnTo>
                  <a:lnTo>
                    <a:pt x="11" y="196"/>
                  </a:lnTo>
                  <a:lnTo>
                    <a:pt x="15" y="201"/>
                  </a:lnTo>
                  <a:lnTo>
                    <a:pt x="21" y="206"/>
                  </a:lnTo>
                  <a:lnTo>
                    <a:pt x="26" y="211"/>
                  </a:lnTo>
                  <a:lnTo>
                    <a:pt x="30" y="216"/>
                  </a:lnTo>
                  <a:lnTo>
                    <a:pt x="34" y="220"/>
                  </a:lnTo>
                  <a:lnTo>
                    <a:pt x="35" y="227"/>
                  </a:lnTo>
                  <a:lnTo>
                    <a:pt x="35" y="236"/>
                  </a:lnTo>
                  <a:lnTo>
                    <a:pt x="33" y="249"/>
                  </a:lnTo>
                  <a:lnTo>
                    <a:pt x="33" y="254"/>
                  </a:lnTo>
                  <a:lnTo>
                    <a:pt x="34" y="259"/>
                  </a:lnTo>
                  <a:lnTo>
                    <a:pt x="35" y="261"/>
                  </a:lnTo>
                  <a:lnTo>
                    <a:pt x="36" y="263"/>
                  </a:lnTo>
                  <a:lnTo>
                    <a:pt x="38" y="264"/>
                  </a:lnTo>
                  <a:lnTo>
                    <a:pt x="40" y="265"/>
                  </a:lnTo>
                  <a:lnTo>
                    <a:pt x="51" y="266"/>
                  </a:lnTo>
                  <a:lnTo>
                    <a:pt x="60" y="267"/>
                  </a:lnTo>
                  <a:lnTo>
                    <a:pt x="68" y="269"/>
                  </a:lnTo>
                  <a:lnTo>
                    <a:pt x="75" y="272"/>
                  </a:lnTo>
                  <a:lnTo>
                    <a:pt x="81" y="277"/>
                  </a:lnTo>
                  <a:lnTo>
                    <a:pt x="87" y="282"/>
                  </a:lnTo>
                  <a:lnTo>
                    <a:pt x="92" y="288"/>
                  </a:lnTo>
                  <a:lnTo>
                    <a:pt x="96" y="298"/>
                  </a:lnTo>
                  <a:lnTo>
                    <a:pt x="103" y="309"/>
                  </a:lnTo>
                  <a:lnTo>
                    <a:pt x="110" y="321"/>
                  </a:lnTo>
                  <a:lnTo>
                    <a:pt x="119" y="333"/>
                  </a:lnTo>
                  <a:lnTo>
                    <a:pt x="129" y="345"/>
                  </a:lnTo>
                  <a:lnTo>
                    <a:pt x="148" y="367"/>
                  </a:lnTo>
                  <a:lnTo>
                    <a:pt x="166" y="387"/>
                  </a:lnTo>
                  <a:lnTo>
                    <a:pt x="166" y="387"/>
                  </a:lnTo>
                  <a:lnTo>
                    <a:pt x="172" y="376"/>
                  </a:lnTo>
                  <a:lnTo>
                    <a:pt x="178" y="367"/>
                  </a:lnTo>
                  <a:lnTo>
                    <a:pt x="186" y="359"/>
                  </a:lnTo>
                  <a:lnTo>
                    <a:pt x="194" y="352"/>
                  </a:lnTo>
                  <a:lnTo>
                    <a:pt x="204" y="347"/>
                  </a:lnTo>
                  <a:lnTo>
                    <a:pt x="216" y="342"/>
                  </a:lnTo>
                  <a:lnTo>
                    <a:pt x="227" y="339"/>
                  </a:lnTo>
                  <a:lnTo>
                    <a:pt x="240" y="337"/>
                  </a:lnTo>
                  <a:lnTo>
                    <a:pt x="252" y="336"/>
                  </a:lnTo>
                  <a:lnTo>
                    <a:pt x="265" y="335"/>
                  </a:lnTo>
                  <a:lnTo>
                    <a:pt x="279" y="335"/>
                  </a:lnTo>
                  <a:lnTo>
                    <a:pt x="292" y="336"/>
                  </a:lnTo>
                  <a:lnTo>
                    <a:pt x="318" y="338"/>
                  </a:lnTo>
                  <a:lnTo>
                    <a:pt x="341" y="342"/>
                  </a:lnTo>
                  <a:lnTo>
                    <a:pt x="359" y="346"/>
                  </a:lnTo>
                  <a:lnTo>
                    <a:pt x="375" y="348"/>
                  </a:lnTo>
                  <a:lnTo>
                    <a:pt x="390" y="350"/>
                  </a:lnTo>
                  <a:lnTo>
                    <a:pt x="404" y="350"/>
                  </a:lnTo>
                  <a:lnTo>
                    <a:pt x="433" y="349"/>
                  </a:lnTo>
                  <a:lnTo>
                    <a:pt x="468" y="347"/>
                  </a:lnTo>
                  <a:lnTo>
                    <a:pt x="476" y="346"/>
                  </a:lnTo>
                  <a:lnTo>
                    <a:pt x="482" y="348"/>
                  </a:lnTo>
                  <a:lnTo>
                    <a:pt x="485" y="350"/>
                  </a:lnTo>
                  <a:lnTo>
                    <a:pt x="486" y="353"/>
                  </a:lnTo>
                  <a:lnTo>
                    <a:pt x="486" y="358"/>
                  </a:lnTo>
                  <a:lnTo>
                    <a:pt x="487" y="362"/>
                  </a:lnTo>
                  <a:lnTo>
                    <a:pt x="489" y="366"/>
                  </a:lnTo>
                  <a:lnTo>
                    <a:pt x="492" y="371"/>
                  </a:lnTo>
                  <a:lnTo>
                    <a:pt x="499" y="374"/>
                  </a:lnTo>
                  <a:lnTo>
                    <a:pt x="505" y="376"/>
                  </a:lnTo>
                  <a:lnTo>
                    <a:pt x="514" y="377"/>
                  </a:lnTo>
                  <a:lnTo>
                    <a:pt x="523" y="377"/>
                  </a:lnTo>
                  <a:lnTo>
                    <a:pt x="540" y="377"/>
                  </a:lnTo>
                  <a:lnTo>
                    <a:pt x="555" y="376"/>
                  </a:lnTo>
                  <a:lnTo>
                    <a:pt x="571" y="367"/>
                  </a:lnTo>
                  <a:lnTo>
                    <a:pt x="600" y="355"/>
                  </a:lnTo>
                  <a:lnTo>
                    <a:pt x="615" y="349"/>
                  </a:lnTo>
                  <a:lnTo>
                    <a:pt x="631" y="345"/>
                  </a:lnTo>
                  <a:lnTo>
                    <a:pt x="641" y="340"/>
                  </a:lnTo>
                  <a:lnTo>
                    <a:pt x="649" y="339"/>
                  </a:lnTo>
                  <a:lnTo>
                    <a:pt x="652" y="342"/>
                  </a:lnTo>
                  <a:lnTo>
                    <a:pt x="656" y="345"/>
                  </a:lnTo>
                  <a:lnTo>
                    <a:pt x="660" y="346"/>
                  </a:lnTo>
                  <a:lnTo>
                    <a:pt x="664" y="347"/>
                  </a:lnTo>
                  <a:lnTo>
                    <a:pt x="672" y="348"/>
                  </a:lnTo>
                  <a:lnTo>
                    <a:pt x="680" y="348"/>
                  </a:lnTo>
                  <a:lnTo>
                    <a:pt x="689" y="349"/>
                  </a:lnTo>
                  <a:lnTo>
                    <a:pt x="697" y="350"/>
                  </a:lnTo>
                  <a:lnTo>
                    <a:pt x="702" y="351"/>
                  </a:lnTo>
                  <a:lnTo>
                    <a:pt x="706" y="353"/>
                  </a:lnTo>
                  <a:lnTo>
                    <a:pt x="710" y="355"/>
                  </a:lnTo>
                  <a:lnTo>
                    <a:pt x="714" y="359"/>
                  </a:lnTo>
                  <a:lnTo>
                    <a:pt x="775" y="416"/>
                  </a:lnTo>
                  <a:lnTo>
                    <a:pt x="781" y="417"/>
                  </a:lnTo>
                  <a:lnTo>
                    <a:pt x="785" y="417"/>
                  </a:lnTo>
                  <a:lnTo>
                    <a:pt x="792" y="408"/>
                  </a:lnTo>
                  <a:lnTo>
                    <a:pt x="798" y="399"/>
                  </a:lnTo>
                  <a:lnTo>
                    <a:pt x="804" y="388"/>
                  </a:lnTo>
                  <a:lnTo>
                    <a:pt x="810" y="375"/>
                  </a:lnTo>
                  <a:lnTo>
                    <a:pt x="816" y="363"/>
                  </a:lnTo>
                  <a:lnTo>
                    <a:pt x="823" y="351"/>
                  </a:lnTo>
                  <a:lnTo>
                    <a:pt x="829" y="339"/>
                  </a:lnTo>
                  <a:lnTo>
                    <a:pt x="837" y="328"/>
                  </a:lnTo>
                  <a:lnTo>
                    <a:pt x="862" y="300"/>
                  </a:lnTo>
                  <a:lnTo>
                    <a:pt x="884" y="271"/>
                  </a:lnTo>
                  <a:lnTo>
                    <a:pt x="895" y="256"/>
                  </a:lnTo>
                  <a:lnTo>
                    <a:pt x="904" y="240"/>
                  </a:lnTo>
                  <a:lnTo>
                    <a:pt x="911" y="224"/>
                  </a:lnTo>
                  <a:lnTo>
                    <a:pt x="918" y="206"/>
                  </a:lnTo>
                  <a:lnTo>
                    <a:pt x="918" y="206"/>
                  </a:lnTo>
                  <a:lnTo>
                    <a:pt x="873" y="198"/>
                  </a:lnTo>
                  <a:lnTo>
                    <a:pt x="826" y="189"/>
                  </a:lnTo>
                  <a:lnTo>
                    <a:pt x="815" y="185"/>
                  </a:lnTo>
                  <a:lnTo>
                    <a:pt x="804" y="180"/>
                  </a:lnTo>
                  <a:lnTo>
                    <a:pt x="795" y="175"/>
                  </a:lnTo>
                  <a:lnTo>
                    <a:pt x="785" y="170"/>
                  </a:lnTo>
                  <a:lnTo>
                    <a:pt x="777" y="162"/>
                  </a:lnTo>
                  <a:lnTo>
                    <a:pt x="771" y="153"/>
                  </a:lnTo>
                  <a:lnTo>
                    <a:pt x="765" y="144"/>
                  </a:lnTo>
                  <a:lnTo>
                    <a:pt x="762" y="133"/>
                  </a:lnTo>
                  <a:lnTo>
                    <a:pt x="759" y="125"/>
                  </a:lnTo>
                  <a:lnTo>
                    <a:pt x="756" y="119"/>
                  </a:lnTo>
                  <a:lnTo>
                    <a:pt x="751" y="111"/>
                  </a:lnTo>
                  <a:lnTo>
                    <a:pt x="746" y="106"/>
                  </a:lnTo>
                  <a:lnTo>
                    <a:pt x="733" y="94"/>
                  </a:lnTo>
                  <a:lnTo>
                    <a:pt x="718" y="83"/>
                  </a:lnTo>
                  <a:lnTo>
                    <a:pt x="702" y="72"/>
                  </a:lnTo>
                  <a:lnTo>
                    <a:pt x="686" y="62"/>
                  </a:lnTo>
                  <a:lnTo>
                    <a:pt x="678" y="56"/>
                  </a:lnTo>
                  <a:lnTo>
                    <a:pt x="672" y="51"/>
                  </a:lnTo>
                  <a:lnTo>
                    <a:pt x="665" y="45"/>
                  </a:lnTo>
                  <a:lnTo>
                    <a:pt x="659" y="39"/>
                  </a:lnTo>
                  <a:lnTo>
                    <a:pt x="647" y="20"/>
                  </a:lnTo>
                  <a:lnTo>
                    <a:pt x="637" y="3"/>
                  </a:lnTo>
                  <a:lnTo>
                    <a:pt x="635" y="1"/>
                  </a:lnTo>
                  <a:lnTo>
                    <a:pt x="633" y="0"/>
                  </a:lnTo>
                  <a:lnTo>
                    <a:pt x="629" y="0"/>
                  </a:lnTo>
                  <a:lnTo>
                    <a:pt x="625" y="1"/>
                  </a:lnTo>
                  <a:lnTo>
                    <a:pt x="621" y="3"/>
                  </a:lnTo>
                  <a:lnTo>
                    <a:pt x="615" y="8"/>
                  </a:lnTo>
                  <a:lnTo>
                    <a:pt x="610" y="13"/>
                  </a:lnTo>
                  <a:lnTo>
                    <a:pt x="602" y="20"/>
                  </a:lnTo>
                  <a:lnTo>
                    <a:pt x="600" y="23"/>
                  </a:lnTo>
                  <a:lnTo>
                    <a:pt x="597" y="25"/>
                  </a:lnTo>
                  <a:lnTo>
                    <a:pt x="594" y="26"/>
                  </a:lnTo>
                  <a:lnTo>
                    <a:pt x="591" y="26"/>
                  </a:lnTo>
                  <a:lnTo>
                    <a:pt x="583" y="26"/>
                  </a:lnTo>
                  <a:lnTo>
                    <a:pt x="575" y="25"/>
                  </a:lnTo>
                  <a:lnTo>
                    <a:pt x="560" y="18"/>
                  </a:lnTo>
                  <a:lnTo>
                    <a:pt x="546" y="15"/>
                  </a:lnTo>
                  <a:lnTo>
                    <a:pt x="546" y="15"/>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11" name="Google Shape;811;p37"/>
            <p:cNvSpPr/>
            <p:nvPr/>
          </p:nvSpPr>
          <p:spPr>
            <a:xfrm>
              <a:off x="4991100" y="6288088"/>
              <a:ext cx="484188" cy="461963"/>
            </a:xfrm>
            <a:custGeom>
              <a:rect b="b" l="l" r="r" t="t"/>
              <a:pathLst>
                <a:path extrusionOk="0" h="1161" w="1220">
                  <a:moveTo>
                    <a:pt x="519" y="94"/>
                  </a:moveTo>
                  <a:lnTo>
                    <a:pt x="527" y="102"/>
                  </a:lnTo>
                  <a:lnTo>
                    <a:pt x="536" y="108"/>
                  </a:lnTo>
                  <a:lnTo>
                    <a:pt x="544" y="113"/>
                  </a:lnTo>
                  <a:lnTo>
                    <a:pt x="553" y="116"/>
                  </a:lnTo>
                  <a:lnTo>
                    <a:pt x="563" y="119"/>
                  </a:lnTo>
                  <a:lnTo>
                    <a:pt x="573" y="120"/>
                  </a:lnTo>
                  <a:lnTo>
                    <a:pt x="583" y="119"/>
                  </a:lnTo>
                  <a:lnTo>
                    <a:pt x="594" y="116"/>
                  </a:lnTo>
                  <a:lnTo>
                    <a:pt x="611" y="111"/>
                  </a:lnTo>
                  <a:lnTo>
                    <a:pt x="627" y="106"/>
                  </a:lnTo>
                  <a:lnTo>
                    <a:pt x="642" y="99"/>
                  </a:lnTo>
                  <a:lnTo>
                    <a:pt x="659" y="90"/>
                  </a:lnTo>
                  <a:lnTo>
                    <a:pt x="664" y="88"/>
                  </a:lnTo>
                  <a:lnTo>
                    <a:pt x="668" y="86"/>
                  </a:lnTo>
                  <a:lnTo>
                    <a:pt x="674" y="85"/>
                  </a:lnTo>
                  <a:lnTo>
                    <a:pt x="679" y="85"/>
                  </a:lnTo>
                  <a:lnTo>
                    <a:pt x="690" y="84"/>
                  </a:lnTo>
                  <a:lnTo>
                    <a:pt x="702" y="85"/>
                  </a:lnTo>
                  <a:lnTo>
                    <a:pt x="714" y="86"/>
                  </a:lnTo>
                  <a:lnTo>
                    <a:pt x="724" y="86"/>
                  </a:lnTo>
                  <a:lnTo>
                    <a:pt x="736" y="86"/>
                  </a:lnTo>
                  <a:lnTo>
                    <a:pt x="746" y="84"/>
                  </a:lnTo>
                  <a:lnTo>
                    <a:pt x="759" y="81"/>
                  </a:lnTo>
                  <a:lnTo>
                    <a:pt x="771" y="75"/>
                  </a:lnTo>
                  <a:lnTo>
                    <a:pt x="782" y="70"/>
                  </a:lnTo>
                  <a:lnTo>
                    <a:pt x="791" y="65"/>
                  </a:lnTo>
                  <a:lnTo>
                    <a:pt x="801" y="57"/>
                  </a:lnTo>
                  <a:lnTo>
                    <a:pt x="811" y="49"/>
                  </a:lnTo>
                  <a:lnTo>
                    <a:pt x="819" y="41"/>
                  </a:lnTo>
                  <a:lnTo>
                    <a:pt x="828" y="30"/>
                  </a:lnTo>
                  <a:lnTo>
                    <a:pt x="838" y="20"/>
                  </a:lnTo>
                  <a:lnTo>
                    <a:pt x="851" y="7"/>
                  </a:lnTo>
                  <a:lnTo>
                    <a:pt x="858" y="2"/>
                  </a:lnTo>
                  <a:lnTo>
                    <a:pt x="865" y="0"/>
                  </a:lnTo>
                  <a:lnTo>
                    <a:pt x="868" y="0"/>
                  </a:lnTo>
                  <a:lnTo>
                    <a:pt x="870" y="0"/>
                  </a:lnTo>
                  <a:lnTo>
                    <a:pt x="873" y="2"/>
                  </a:lnTo>
                  <a:lnTo>
                    <a:pt x="876" y="5"/>
                  </a:lnTo>
                  <a:lnTo>
                    <a:pt x="881" y="12"/>
                  </a:lnTo>
                  <a:lnTo>
                    <a:pt x="886" y="17"/>
                  </a:lnTo>
                  <a:lnTo>
                    <a:pt x="891" y="21"/>
                  </a:lnTo>
                  <a:lnTo>
                    <a:pt x="896" y="26"/>
                  </a:lnTo>
                  <a:lnTo>
                    <a:pt x="902" y="28"/>
                  </a:lnTo>
                  <a:lnTo>
                    <a:pt x="907" y="30"/>
                  </a:lnTo>
                  <a:lnTo>
                    <a:pt x="912" y="31"/>
                  </a:lnTo>
                  <a:lnTo>
                    <a:pt x="918" y="32"/>
                  </a:lnTo>
                  <a:lnTo>
                    <a:pt x="943" y="32"/>
                  </a:lnTo>
                  <a:lnTo>
                    <a:pt x="970" y="30"/>
                  </a:lnTo>
                  <a:lnTo>
                    <a:pt x="985" y="30"/>
                  </a:lnTo>
                  <a:lnTo>
                    <a:pt x="999" y="31"/>
                  </a:lnTo>
                  <a:lnTo>
                    <a:pt x="1013" y="32"/>
                  </a:lnTo>
                  <a:lnTo>
                    <a:pt x="1028" y="33"/>
                  </a:lnTo>
                  <a:lnTo>
                    <a:pt x="1033" y="35"/>
                  </a:lnTo>
                  <a:lnTo>
                    <a:pt x="1040" y="38"/>
                  </a:lnTo>
                  <a:lnTo>
                    <a:pt x="1045" y="40"/>
                  </a:lnTo>
                  <a:lnTo>
                    <a:pt x="1049" y="43"/>
                  </a:lnTo>
                  <a:lnTo>
                    <a:pt x="1060" y="48"/>
                  </a:lnTo>
                  <a:lnTo>
                    <a:pt x="1071" y="54"/>
                  </a:lnTo>
                  <a:lnTo>
                    <a:pt x="1096" y="78"/>
                  </a:lnTo>
                  <a:lnTo>
                    <a:pt x="1096" y="78"/>
                  </a:lnTo>
                  <a:lnTo>
                    <a:pt x="1085" y="88"/>
                  </a:lnTo>
                  <a:lnTo>
                    <a:pt x="1074" y="101"/>
                  </a:lnTo>
                  <a:lnTo>
                    <a:pt x="1064" y="113"/>
                  </a:lnTo>
                  <a:lnTo>
                    <a:pt x="1054" y="125"/>
                  </a:lnTo>
                  <a:lnTo>
                    <a:pt x="1044" y="135"/>
                  </a:lnTo>
                  <a:lnTo>
                    <a:pt x="1038" y="143"/>
                  </a:lnTo>
                  <a:lnTo>
                    <a:pt x="1035" y="148"/>
                  </a:lnTo>
                  <a:lnTo>
                    <a:pt x="1034" y="152"/>
                  </a:lnTo>
                  <a:lnTo>
                    <a:pt x="1033" y="155"/>
                  </a:lnTo>
                  <a:lnTo>
                    <a:pt x="1033" y="160"/>
                  </a:lnTo>
                  <a:lnTo>
                    <a:pt x="1035" y="176"/>
                  </a:lnTo>
                  <a:lnTo>
                    <a:pt x="1039" y="198"/>
                  </a:lnTo>
                  <a:lnTo>
                    <a:pt x="1041" y="207"/>
                  </a:lnTo>
                  <a:lnTo>
                    <a:pt x="1044" y="214"/>
                  </a:lnTo>
                  <a:lnTo>
                    <a:pt x="1048" y="219"/>
                  </a:lnTo>
                  <a:lnTo>
                    <a:pt x="1054" y="224"/>
                  </a:lnTo>
                  <a:lnTo>
                    <a:pt x="1059" y="229"/>
                  </a:lnTo>
                  <a:lnTo>
                    <a:pt x="1063" y="234"/>
                  </a:lnTo>
                  <a:lnTo>
                    <a:pt x="1067" y="238"/>
                  </a:lnTo>
                  <a:lnTo>
                    <a:pt x="1068" y="245"/>
                  </a:lnTo>
                  <a:lnTo>
                    <a:pt x="1068" y="254"/>
                  </a:lnTo>
                  <a:lnTo>
                    <a:pt x="1066" y="267"/>
                  </a:lnTo>
                  <a:lnTo>
                    <a:pt x="1066" y="272"/>
                  </a:lnTo>
                  <a:lnTo>
                    <a:pt x="1067" y="277"/>
                  </a:lnTo>
                  <a:lnTo>
                    <a:pt x="1068" y="279"/>
                  </a:lnTo>
                  <a:lnTo>
                    <a:pt x="1069" y="281"/>
                  </a:lnTo>
                  <a:lnTo>
                    <a:pt x="1071" y="282"/>
                  </a:lnTo>
                  <a:lnTo>
                    <a:pt x="1073" y="283"/>
                  </a:lnTo>
                  <a:lnTo>
                    <a:pt x="1084" y="284"/>
                  </a:lnTo>
                  <a:lnTo>
                    <a:pt x="1093" y="285"/>
                  </a:lnTo>
                  <a:lnTo>
                    <a:pt x="1101" y="287"/>
                  </a:lnTo>
                  <a:lnTo>
                    <a:pt x="1108" y="290"/>
                  </a:lnTo>
                  <a:lnTo>
                    <a:pt x="1114" y="295"/>
                  </a:lnTo>
                  <a:lnTo>
                    <a:pt x="1120" y="300"/>
                  </a:lnTo>
                  <a:lnTo>
                    <a:pt x="1125" y="306"/>
                  </a:lnTo>
                  <a:lnTo>
                    <a:pt x="1129" y="316"/>
                  </a:lnTo>
                  <a:lnTo>
                    <a:pt x="1136" y="327"/>
                  </a:lnTo>
                  <a:lnTo>
                    <a:pt x="1143" y="339"/>
                  </a:lnTo>
                  <a:lnTo>
                    <a:pt x="1152" y="351"/>
                  </a:lnTo>
                  <a:lnTo>
                    <a:pt x="1162" y="363"/>
                  </a:lnTo>
                  <a:lnTo>
                    <a:pt x="1181" y="385"/>
                  </a:lnTo>
                  <a:lnTo>
                    <a:pt x="1199" y="405"/>
                  </a:lnTo>
                  <a:lnTo>
                    <a:pt x="1199" y="405"/>
                  </a:lnTo>
                  <a:lnTo>
                    <a:pt x="1197" y="414"/>
                  </a:lnTo>
                  <a:lnTo>
                    <a:pt x="1195" y="425"/>
                  </a:lnTo>
                  <a:lnTo>
                    <a:pt x="1195" y="437"/>
                  </a:lnTo>
                  <a:lnTo>
                    <a:pt x="1196" y="450"/>
                  </a:lnTo>
                  <a:lnTo>
                    <a:pt x="1200" y="464"/>
                  </a:lnTo>
                  <a:lnTo>
                    <a:pt x="1210" y="484"/>
                  </a:lnTo>
                  <a:lnTo>
                    <a:pt x="1218" y="501"/>
                  </a:lnTo>
                  <a:lnTo>
                    <a:pt x="1220" y="511"/>
                  </a:lnTo>
                  <a:lnTo>
                    <a:pt x="1205" y="511"/>
                  </a:lnTo>
                  <a:lnTo>
                    <a:pt x="1184" y="513"/>
                  </a:lnTo>
                  <a:lnTo>
                    <a:pt x="1165" y="515"/>
                  </a:lnTo>
                  <a:lnTo>
                    <a:pt x="1152" y="515"/>
                  </a:lnTo>
                  <a:lnTo>
                    <a:pt x="1149" y="504"/>
                  </a:lnTo>
                  <a:lnTo>
                    <a:pt x="1143" y="494"/>
                  </a:lnTo>
                  <a:lnTo>
                    <a:pt x="1137" y="484"/>
                  </a:lnTo>
                  <a:lnTo>
                    <a:pt x="1131" y="475"/>
                  </a:lnTo>
                  <a:lnTo>
                    <a:pt x="1126" y="475"/>
                  </a:lnTo>
                  <a:lnTo>
                    <a:pt x="1120" y="475"/>
                  </a:lnTo>
                  <a:lnTo>
                    <a:pt x="1113" y="477"/>
                  </a:lnTo>
                  <a:lnTo>
                    <a:pt x="1107" y="479"/>
                  </a:lnTo>
                  <a:lnTo>
                    <a:pt x="1099" y="483"/>
                  </a:lnTo>
                  <a:lnTo>
                    <a:pt x="1091" y="487"/>
                  </a:lnTo>
                  <a:lnTo>
                    <a:pt x="1084" y="492"/>
                  </a:lnTo>
                  <a:lnTo>
                    <a:pt x="1076" y="498"/>
                  </a:lnTo>
                  <a:lnTo>
                    <a:pt x="1060" y="512"/>
                  </a:lnTo>
                  <a:lnTo>
                    <a:pt x="1044" y="528"/>
                  </a:lnTo>
                  <a:lnTo>
                    <a:pt x="1028" y="545"/>
                  </a:lnTo>
                  <a:lnTo>
                    <a:pt x="1012" y="564"/>
                  </a:lnTo>
                  <a:lnTo>
                    <a:pt x="995" y="583"/>
                  </a:lnTo>
                  <a:lnTo>
                    <a:pt x="980" y="603"/>
                  </a:lnTo>
                  <a:lnTo>
                    <a:pt x="966" y="623"/>
                  </a:lnTo>
                  <a:lnTo>
                    <a:pt x="953" y="641"/>
                  </a:lnTo>
                  <a:lnTo>
                    <a:pt x="943" y="659"/>
                  </a:lnTo>
                  <a:lnTo>
                    <a:pt x="934" y="675"/>
                  </a:lnTo>
                  <a:lnTo>
                    <a:pt x="926" y="688"/>
                  </a:lnTo>
                  <a:lnTo>
                    <a:pt x="922" y="699"/>
                  </a:lnTo>
                  <a:lnTo>
                    <a:pt x="921" y="735"/>
                  </a:lnTo>
                  <a:lnTo>
                    <a:pt x="921" y="769"/>
                  </a:lnTo>
                  <a:lnTo>
                    <a:pt x="921" y="777"/>
                  </a:lnTo>
                  <a:lnTo>
                    <a:pt x="923" y="785"/>
                  </a:lnTo>
                  <a:lnTo>
                    <a:pt x="924" y="792"/>
                  </a:lnTo>
                  <a:lnTo>
                    <a:pt x="927" y="800"/>
                  </a:lnTo>
                  <a:lnTo>
                    <a:pt x="931" y="808"/>
                  </a:lnTo>
                  <a:lnTo>
                    <a:pt x="935" y="815"/>
                  </a:lnTo>
                  <a:lnTo>
                    <a:pt x="939" y="822"/>
                  </a:lnTo>
                  <a:lnTo>
                    <a:pt x="946" y="829"/>
                  </a:lnTo>
                  <a:lnTo>
                    <a:pt x="964" y="844"/>
                  </a:lnTo>
                  <a:lnTo>
                    <a:pt x="974" y="852"/>
                  </a:lnTo>
                  <a:lnTo>
                    <a:pt x="977" y="856"/>
                  </a:lnTo>
                  <a:lnTo>
                    <a:pt x="980" y="864"/>
                  </a:lnTo>
                  <a:lnTo>
                    <a:pt x="982" y="875"/>
                  </a:lnTo>
                  <a:lnTo>
                    <a:pt x="987" y="891"/>
                  </a:lnTo>
                  <a:lnTo>
                    <a:pt x="989" y="898"/>
                  </a:lnTo>
                  <a:lnTo>
                    <a:pt x="991" y="905"/>
                  </a:lnTo>
                  <a:lnTo>
                    <a:pt x="995" y="911"/>
                  </a:lnTo>
                  <a:lnTo>
                    <a:pt x="1000" y="917"/>
                  </a:lnTo>
                  <a:lnTo>
                    <a:pt x="1009" y="927"/>
                  </a:lnTo>
                  <a:lnTo>
                    <a:pt x="1019" y="938"/>
                  </a:lnTo>
                  <a:lnTo>
                    <a:pt x="1021" y="943"/>
                  </a:lnTo>
                  <a:lnTo>
                    <a:pt x="1023" y="947"/>
                  </a:lnTo>
                  <a:lnTo>
                    <a:pt x="1023" y="953"/>
                  </a:lnTo>
                  <a:lnTo>
                    <a:pt x="1022" y="959"/>
                  </a:lnTo>
                  <a:lnTo>
                    <a:pt x="1019" y="972"/>
                  </a:lnTo>
                  <a:lnTo>
                    <a:pt x="1013" y="986"/>
                  </a:lnTo>
                  <a:lnTo>
                    <a:pt x="998" y="1013"/>
                  </a:lnTo>
                  <a:lnTo>
                    <a:pt x="986" y="1032"/>
                  </a:lnTo>
                  <a:lnTo>
                    <a:pt x="980" y="1042"/>
                  </a:lnTo>
                  <a:lnTo>
                    <a:pt x="971" y="1056"/>
                  </a:lnTo>
                  <a:lnTo>
                    <a:pt x="959" y="1073"/>
                  </a:lnTo>
                  <a:lnTo>
                    <a:pt x="945" y="1091"/>
                  </a:lnTo>
                  <a:lnTo>
                    <a:pt x="932" y="1107"/>
                  </a:lnTo>
                  <a:lnTo>
                    <a:pt x="919" y="1121"/>
                  </a:lnTo>
                  <a:lnTo>
                    <a:pt x="912" y="1125"/>
                  </a:lnTo>
                  <a:lnTo>
                    <a:pt x="907" y="1129"/>
                  </a:lnTo>
                  <a:lnTo>
                    <a:pt x="903" y="1131"/>
                  </a:lnTo>
                  <a:lnTo>
                    <a:pt x="898" y="1131"/>
                  </a:lnTo>
                  <a:lnTo>
                    <a:pt x="881" y="1123"/>
                  </a:lnTo>
                  <a:lnTo>
                    <a:pt x="862" y="1114"/>
                  </a:lnTo>
                  <a:lnTo>
                    <a:pt x="851" y="1110"/>
                  </a:lnTo>
                  <a:lnTo>
                    <a:pt x="841" y="1107"/>
                  </a:lnTo>
                  <a:lnTo>
                    <a:pt x="836" y="1107"/>
                  </a:lnTo>
                  <a:lnTo>
                    <a:pt x="831" y="1106"/>
                  </a:lnTo>
                  <a:lnTo>
                    <a:pt x="827" y="1107"/>
                  </a:lnTo>
                  <a:lnTo>
                    <a:pt x="823" y="1108"/>
                  </a:lnTo>
                  <a:lnTo>
                    <a:pt x="784" y="1093"/>
                  </a:lnTo>
                  <a:lnTo>
                    <a:pt x="748" y="1078"/>
                  </a:lnTo>
                  <a:lnTo>
                    <a:pt x="739" y="1074"/>
                  </a:lnTo>
                  <a:lnTo>
                    <a:pt x="729" y="1072"/>
                  </a:lnTo>
                  <a:lnTo>
                    <a:pt x="719" y="1070"/>
                  </a:lnTo>
                  <a:lnTo>
                    <a:pt x="709" y="1069"/>
                  </a:lnTo>
                  <a:lnTo>
                    <a:pt x="700" y="1068"/>
                  </a:lnTo>
                  <a:lnTo>
                    <a:pt x="689" y="1068"/>
                  </a:lnTo>
                  <a:lnTo>
                    <a:pt x="678" y="1069"/>
                  </a:lnTo>
                  <a:lnTo>
                    <a:pt x="667" y="1071"/>
                  </a:lnTo>
                  <a:lnTo>
                    <a:pt x="644" y="1077"/>
                  </a:lnTo>
                  <a:lnTo>
                    <a:pt x="620" y="1084"/>
                  </a:lnTo>
                  <a:lnTo>
                    <a:pt x="596" y="1094"/>
                  </a:lnTo>
                  <a:lnTo>
                    <a:pt x="573" y="1104"/>
                  </a:lnTo>
                  <a:lnTo>
                    <a:pt x="551" y="1114"/>
                  </a:lnTo>
                  <a:lnTo>
                    <a:pt x="529" y="1126"/>
                  </a:lnTo>
                  <a:lnTo>
                    <a:pt x="508" y="1139"/>
                  </a:lnTo>
                  <a:lnTo>
                    <a:pt x="486" y="1151"/>
                  </a:lnTo>
                  <a:lnTo>
                    <a:pt x="481" y="1154"/>
                  </a:lnTo>
                  <a:lnTo>
                    <a:pt x="475" y="1156"/>
                  </a:lnTo>
                  <a:lnTo>
                    <a:pt x="469" y="1159"/>
                  </a:lnTo>
                  <a:lnTo>
                    <a:pt x="461" y="1160"/>
                  </a:lnTo>
                  <a:lnTo>
                    <a:pt x="446" y="1161"/>
                  </a:lnTo>
                  <a:lnTo>
                    <a:pt x="429" y="1161"/>
                  </a:lnTo>
                  <a:lnTo>
                    <a:pt x="410" y="1159"/>
                  </a:lnTo>
                  <a:lnTo>
                    <a:pt x="391" y="1154"/>
                  </a:lnTo>
                  <a:lnTo>
                    <a:pt x="372" y="1150"/>
                  </a:lnTo>
                  <a:lnTo>
                    <a:pt x="351" y="1145"/>
                  </a:lnTo>
                  <a:lnTo>
                    <a:pt x="332" y="1138"/>
                  </a:lnTo>
                  <a:lnTo>
                    <a:pt x="312" y="1131"/>
                  </a:lnTo>
                  <a:lnTo>
                    <a:pt x="294" y="1122"/>
                  </a:lnTo>
                  <a:lnTo>
                    <a:pt x="277" y="1113"/>
                  </a:lnTo>
                  <a:lnTo>
                    <a:pt x="261" y="1105"/>
                  </a:lnTo>
                  <a:lnTo>
                    <a:pt x="247" y="1096"/>
                  </a:lnTo>
                  <a:lnTo>
                    <a:pt x="237" y="1086"/>
                  </a:lnTo>
                  <a:lnTo>
                    <a:pt x="227" y="1078"/>
                  </a:lnTo>
                  <a:lnTo>
                    <a:pt x="225" y="1073"/>
                  </a:lnTo>
                  <a:lnTo>
                    <a:pt x="223" y="1068"/>
                  </a:lnTo>
                  <a:lnTo>
                    <a:pt x="222" y="1061"/>
                  </a:lnTo>
                  <a:lnTo>
                    <a:pt x="219" y="1054"/>
                  </a:lnTo>
                  <a:lnTo>
                    <a:pt x="218" y="1035"/>
                  </a:lnTo>
                  <a:lnTo>
                    <a:pt x="218" y="1015"/>
                  </a:lnTo>
                  <a:lnTo>
                    <a:pt x="219" y="996"/>
                  </a:lnTo>
                  <a:lnTo>
                    <a:pt x="223" y="978"/>
                  </a:lnTo>
                  <a:lnTo>
                    <a:pt x="225" y="971"/>
                  </a:lnTo>
                  <a:lnTo>
                    <a:pt x="228" y="964"/>
                  </a:lnTo>
                  <a:lnTo>
                    <a:pt x="231" y="959"/>
                  </a:lnTo>
                  <a:lnTo>
                    <a:pt x="234" y="956"/>
                  </a:lnTo>
                  <a:lnTo>
                    <a:pt x="253" y="945"/>
                  </a:lnTo>
                  <a:lnTo>
                    <a:pt x="270" y="935"/>
                  </a:lnTo>
                  <a:lnTo>
                    <a:pt x="279" y="930"/>
                  </a:lnTo>
                  <a:lnTo>
                    <a:pt x="285" y="922"/>
                  </a:lnTo>
                  <a:lnTo>
                    <a:pt x="288" y="918"/>
                  </a:lnTo>
                  <a:lnTo>
                    <a:pt x="292" y="913"/>
                  </a:lnTo>
                  <a:lnTo>
                    <a:pt x="294" y="909"/>
                  </a:lnTo>
                  <a:lnTo>
                    <a:pt x="296" y="903"/>
                  </a:lnTo>
                  <a:lnTo>
                    <a:pt x="300" y="889"/>
                  </a:lnTo>
                  <a:lnTo>
                    <a:pt x="302" y="876"/>
                  </a:lnTo>
                  <a:lnTo>
                    <a:pt x="302" y="864"/>
                  </a:lnTo>
                  <a:lnTo>
                    <a:pt x="301" y="852"/>
                  </a:lnTo>
                  <a:lnTo>
                    <a:pt x="295" y="828"/>
                  </a:lnTo>
                  <a:lnTo>
                    <a:pt x="285" y="801"/>
                  </a:lnTo>
                  <a:lnTo>
                    <a:pt x="268" y="780"/>
                  </a:lnTo>
                  <a:lnTo>
                    <a:pt x="251" y="757"/>
                  </a:lnTo>
                  <a:lnTo>
                    <a:pt x="233" y="734"/>
                  </a:lnTo>
                  <a:lnTo>
                    <a:pt x="217" y="710"/>
                  </a:lnTo>
                  <a:lnTo>
                    <a:pt x="201" y="687"/>
                  </a:lnTo>
                  <a:lnTo>
                    <a:pt x="186" y="663"/>
                  </a:lnTo>
                  <a:lnTo>
                    <a:pt x="172" y="638"/>
                  </a:lnTo>
                  <a:lnTo>
                    <a:pt x="159" y="613"/>
                  </a:lnTo>
                  <a:lnTo>
                    <a:pt x="78" y="447"/>
                  </a:lnTo>
                  <a:lnTo>
                    <a:pt x="71" y="433"/>
                  </a:lnTo>
                  <a:lnTo>
                    <a:pt x="67" y="418"/>
                  </a:lnTo>
                  <a:lnTo>
                    <a:pt x="64" y="403"/>
                  </a:lnTo>
                  <a:lnTo>
                    <a:pt x="61" y="387"/>
                  </a:lnTo>
                  <a:lnTo>
                    <a:pt x="56" y="371"/>
                  </a:lnTo>
                  <a:lnTo>
                    <a:pt x="53" y="356"/>
                  </a:lnTo>
                  <a:lnTo>
                    <a:pt x="48" y="341"/>
                  </a:lnTo>
                  <a:lnTo>
                    <a:pt x="40" y="326"/>
                  </a:lnTo>
                  <a:lnTo>
                    <a:pt x="37" y="314"/>
                  </a:lnTo>
                  <a:lnTo>
                    <a:pt x="32" y="301"/>
                  </a:lnTo>
                  <a:lnTo>
                    <a:pt x="25" y="288"/>
                  </a:lnTo>
                  <a:lnTo>
                    <a:pt x="19" y="274"/>
                  </a:lnTo>
                  <a:lnTo>
                    <a:pt x="12" y="261"/>
                  </a:lnTo>
                  <a:lnTo>
                    <a:pt x="6" y="248"/>
                  </a:lnTo>
                  <a:lnTo>
                    <a:pt x="2" y="236"/>
                  </a:lnTo>
                  <a:lnTo>
                    <a:pt x="0" y="225"/>
                  </a:lnTo>
                  <a:lnTo>
                    <a:pt x="5" y="224"/>
                  </a:lnTo>
                  <a:lnTo>
                    <a:pt x="10" y="224"/>
                  </a:lnTo>
                  <a:lnTo>
                    <a:pt x="14" y="224"/>
                  </a:lnTo>
                  <a:lnTo>
                    <a:pt x="19" y="225"/>
                  </a:lnTo>
                  <a:lnTo>
                    <a:pt x="29" y="229"/>
                  </a:lnTo>
                  <a:lnTo>
                    <a:pt x="39" y="234"/>
                  </a:lnTo>
                  <a:lnTo>
                    <a:pt x="61" y="250"/>
                  </a:lnTo>
                  <a:lnTo>
                    <a:pt x="82" y="268"/>
                  </a:lnTo>
                  <a:lnTo>
                    <a:pt x="93" y="276"/>
                  </a:lnTo>
                  <a:lnTo>
                    <a:pt x="104" y="284"/>
                  </a:lnTo>
                  <a:lnTo>
                    <a:pt x="116" y="290"/>
                  </a:lnTo>
                  <a:lnTo>
                    <a:pt x="127" y="296"/>
                  </a:lnTo>
                  <a:lnTo>
                    <a:pt x="132" y="298"/>
                  </a:lnTo>
                  <a:lnTo>
                    <a:pt x="137" y="299"/>
                  </a:lnTo>
                  <a:lnTo>
                    <a:pt x="142" y="300"/>
                  </a:lnTo>
                  <a:lnTo>
                    <a:pt x="147" y="300"/>
                  </a:lnTo>
                  <a:lnTo>
                    <a:pt x="152" y="299"/>
                  </a:lnTo>
                  <a:lnTo>
                    <a:pt x="158" y="298"/>
                  </a:lnTo>
                  <a:lnTo>
                    <a:pt x="162" y="296"/>
                  </a:lnTo>
                  <a:lnTo>
                    <a:pt x="168" y="292"/>
                  </a:lnTo>
                  <a:lnTo>
                    <a:pt x="171" y="289"/>
                  </a:lnTo>
                  <a:lnTo>
                    <a:pt x="174" y="285"/>
                  </a:lnTo>
                  <a:lnTo>
                    <a:pt x="176" y="282"/>
                  </a:lnTo>
                  <a:lnTo>
                    <a:pt x="177" y="276"/>
                  </a:lnTo>
                  <a:lnTo>
                    <a:pt x="177" y="272"/>
                  </a:lnTo>
                  <a:lnTo>
                    <a:pt x="177" y="267"/>
                  </a:lnTo>
                  <a:lnTo>
                    <a:pt x="177" y="261"/>
                  </a:lnTo>
                  <a:lnTo>
                    <a:pt x="175" y="255"/>
                  </a:lnTo>
                  <a:lnTo>
                    <a:pt x="171" y="243"/>
                  </a:lnTo>
                  <a:lnTo>
                    <a:pt x="165" y="230"/>
                  </a:lnTo>
                  <a:lnTo>
                    <a:pt x="158" y="216"/>
                  </a:lnTo>
                  <a:lnTo>
                    <a:pt x="149" y="202"/>
                  </a:lnTo>
                  <a:lnTo>
                    <a:pt x="130" y="175"/>
                  </a:lnTo>
                  <a:lnTo>
                    <a:pt x="111" y="151"/>
                  </a:lnTo>
                  <a:lnTo>
                    <a:pt x="94" y="130"/>
                  </a:lnTo>
                  <a:lnTo>
                    <a:pt x="83" y="117"/>
                  </a:lnTo>
                  <a:lnTo>
                    <a:pt x="79" y="112"/>
                  </a:lnTo>
                  <a:lnTo>
                    <a:pt x="77" y="107"/>
                  </a:lnTo>
                  <a:lnTo>
                    <a:pt x="76" y="102"/>
                  </a:lnTo>
                  <a:lnTo>
                    <a:pt x="76" y="97"/>
                  </a:lnTo>
                  <a:lnTo>
                    <a:pt x="77" y="93"/>
                  </a:lnTo>
                  <a:lnTo>
                    <a:pt x="79" y="88"/>
                  </a:lnTo>
                  <a:lnTo>
                    <a:pt x="81" y="83"/>
                  </a:lnTo>
                  <a:lnTo>
                    <a:pt x="84" y="79"/>
                  </a:lnTo>
                  <a:lnTo>
                    <a:pt x="100" y="61"/>
                  </a:lnTo>
                  <a:lnTo>
                    <a:pt x="116" y="44"/>
                  </a:lnTo>
                  <a:lnTo>
                    <a:pt x="127" y="48"/>
                  </a:lnTo>
                  <a:lnTo>
                    <a:pt x="137" y="55"/>
                  </a:lnTo>
                  <a:lnTo>
                    <a:pt x="147" y="62"/>
                  </a:lnTo>
                  <a:lnTo>
                    <a:pt x="158" y="70"/>
                  </a:lnTo>
                  <a:lnTo>
                    <a:pt x="169" y="79"/>
                  </a:lnTo>
                  <a:lnTo>
                    <a:pt x="179" y="85"/>
                  </a:lnTo>
                  <a:lnTo>
                    <a:pt x="186" y="87"/>
                  </a:lnTo>
                  <a:lnTo>
                    <a:pt x="191" y="89"/>
                  </a:lnTo>
                  <a:lnTo>
                    <a:pt x="198" y="90"/>
                  </a:lnTo>
                  <a:lnTo>
                    <a:pt x="204" y="92"/>
                  </a:lnTo>
                  <a:lnTo>
                    <a:pt x="207" y="87"/>
                  </a:lnTo>
                  <a:lnTo>
                    <a:pt x="211" y="82"/>
                  </a:lnTo>
                  <a:lnTo>
                    <a:pt x="211" y="82"/>
                  </a:lnTo>
                  <a:lnTo>
                    <a:pt x="246" y="86"/>
                  </a:lnTo>
                  <a:lnTo>
                    <a:pt x="243" y="92"/>
                  </a:lnTo>
                  <a:lnTo>
                    <a:pt x="241" y="97"/>
                  </a:lnTo>
                  <a:lnTo>
                    <a:pt x="241" y="102"/>
                  </a:lnTo>
                  <a:lnTo>
                    <a:pt x="241" y="108"/>
                  </a:lnTo>
                  <a:lnTo>
                    <a:pt x="242" y="113"/>
                  </a:lnTo>
                  <a:lnTo>
                    <a:pt x="244" y="117"/>
                  </a:lnTo>
                  <a:lnTo>
                    <a:pt x="246" y="123"/>
                  </a:lnTo>
                  <a:lnTo>
                    <a:pt x="250" y="127"/>
                  </a:lnTo>
                  <a:lnTo>
                    <a:pt x="257" y="135"/>
                  </a:lnTo>
                  <a:lnTo>
                    <a:pt x="267" y="141"/>
                  </a:lnTo>
                  <a:lnTo>
                    <a:pt x="278" y="147"/>
                  </a:lnTo>
                  <a:lnTo>
                    <a:pt x="288" y="150"/>
                  </a:lnTo>
                  <a:lnTo>
                    <a:pt x="306" y="154"/>
                  </a:lnTo>
                  <a:lnTo>
                    <a:pt x="321" y="157"/>
                  </a:lnTo>
                  <a:lnTo>
                    <a:pt x="328" y="160"/>
                  </a:lnTo>
                  <a:lnTo>
                    <a:pt x="335" y="164"/>
                  </a:lnTo>
                  <a:lnTo>
                    <a:pt x="342" y="168"/>
                  </a:lnTo>
                  <a:lnTo>
                    <a:pt x="349" y="175"/>
                  </a:lnTo>
                  <a:lnTo>
                    <a:pt x="355" y="181"/>
                  </a:lnTo>
                  <a:lnTo>
                    <a:pt x="362" y="186"/>
                  </a:lnTo>
                  <a:lnTo>
                    <a:pt x="367" y="189"/>
                  </a:lnTo>
                  <a:lnTo>
                    <a:pt x="372" y="190"/>
                  </a:lnTo>
                  <a:lnTo>
                    <a:pt x="376" y="191"/>
                  </a:lnTo>
                  <a:lnTo>
                    <a:pt x="380" y="190"/>
                  </a:lnTo>
                  <a:lnTo>
                    <a:pt x="384" y="188"/>
                  </a:lnTo>
                  <a:lnTo>
                    <a:pt x="388" y="184"/>
                  </a:lnTo>
                  <a:lnTo>
                    <a:pt x="402" y="167"/>
                  </a:lnTo>
                  <a:lnTo>
                    <a:pt x="417" y="149"/>
                  </a:lnTo>
                  <a:lnTo>
                    <a:pt x="429" y="140"/>
                  </a:lnTo>
                  <a:lnTo>
                    <a:pt x="443" y="132"/>
                  </a:lnTo>
                  <a:lnTo>
                    <a:pt x="457" y="124"/>
                  </a:lnTo>
                  <a:lnTo>
                    <a:pt x="471" y="120"/>
                  </a:lnTo>
                  <a:lnTo>
                    <a:pt x="477" y="117"/>
                  </a:lnTo>
                  <a:lnTo>
                    <a:pt x="484" y="114"/>
                  </a:lnTo>
                  <a:lnTo>
                    <a:pt x="490" y="111"/>
                  </a:lnTo>
                  <a:lnTo>
                    <a:pt x="496" y="108"/>
                  </a:lnTo>
                  <a:lnTo>
                    <a:pt x="506" y="101"/>
                  </a:lnTo>
                  <a:lnTo>
                    <a:pt x="519" y="94"/>
                  </a:lnTo>
                  <a:lnTo>
                    <a:pt x="519" y="94"/>
                  </a:lnTo>
                  <a:close/>
                </a:path>
              </a:pathLst>
            </a:custGeom>
            <a:solidFill>
              <a:srgbClr val="C9C8C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812" name="Google Shape;812;p37"/>
            <p:cNvSpPr/>
            <p:nvPr/>
          </p:nvSpPr>
          <p:spPr>
            <a:xfrm>
              <a:off x="4991100" y="6288088"/>
              <a:ext cx="484188" cy="461963"/>
            </a:xfrm>
            <a:custGeom>
              <a:rect b="b" l="l" r="r" t="t"/>
              <a:pathLst>
                <a:path extrusionOk="0" h="1161" w="1220">
                  <a:moveTo>
                    <a:pt x="519" y="94"/>
                  </a:moveTo>
                  <a:lnTo>
                    <a:pt x="527" y="102"/>
                  </a:lnTo>
                  <a:lnTo>
                    <a:pt x="536" y="108"/>
                  </a:lnTo>
                  <a:lnTo>
                    <a:pt x="544" y="113"/>
                  </a:lnTo>
                  <a:lnTo>
                    <a:pt x="553" y="116"/>
                  </a:lnTo>
                  <a:lnTo>
                    <a:pt x="563" y="119"/>
                  </a:lnTo>
                  <a:lnTo>
                    <a:pt x="573" y="120"/>
                  </a:lnTo>
                  <a:lnTo>
                    <a:pt x="583" y="119"/>
                  </a:lnTo>
                  <a:lnTo>
                    <a:pt x="594" y="116"/>
                  </a:lnTo>
                  <a:lnTo>
                    <a:pt x="611" y="111"/>
                  </a:lnTo>
                  <a:lnTo>
                    <a:pt x="627" y="106"/>
                  </a:lnTo>
                  <a:lnTo>
                    <a:pt x="642" y="99"/>
                  </a:lnTo>
                  <a:lnTo>
                    <a:pt x="659" y="90"/>
                  </a:lnTo>
                  <a:lnTo>
                    <a:pt x="664" y="88"/>
                  </a:lnTo>
                  <a:lnTo>
                    <a:pt x="668" y="86"/>
                  </a:lnTo>
                  <a:lnTo>
                    <a:pt x="674" y="85"/>
                  </a:lnTo>
                  <a:lnTo>
                    <a:pt x="679" y="85"/>
                  </a:lnTo>
                  <a:lnTo>
                    <a:pt x="690" y="84"/>
                  </a:lnTo>
                  <a:lnTo>
                    <a:pt x="702" y="85"/>
                  </a:lnTo>
                  <a:lnTo>
                    <a:pt x="714" y="86"/>
                  </a:lnTo>
                  <a:lnTo>
                    <a:pt x="724" y="86"/>
                  </a:lnTo>
                  <a:lnTo>
                    <a:pt x="736" y="86"/>
                  </a:lnTo>
                  <a:lnTo>
                    <a:pt x="746" y="84"/>
                  </a:lnTo>
                  <a:lnTo>
                    <a:pt x="759" y="81"/>
                  </a:lnTo>
                  <a:lnTo>
                    <a:pt x="771" y="75"/>
                  </a:lnTo>
                  <a:lnTo>
                    <a:pt x="782" y="70"/>
                  </a:lnTo>
                  <a:lnTo>
                    <a:pt x="791" y="65"/>
                  </a:lnTo>
                  <a:lnTo>
                    <a:pt x="801" y="57"/>
                  </a:lnTo>
                  <a:lnTo>
                    <a:pt x="811" y="49"/>
                  </a:lnTo>
                  <a:lnTo>
                    <a:pt x="819" y="41"/>
                  </a:lnTo>
                  <a:lnTo>
                    <a:pt x="828" y="30"/>
                  </a:lnTo>
                  <a:lnTo>
                    <a:pt x="838" y="20"/>
                  </a:lnTo>
                  <a:lnTo>
                    <a:pt x="851" y="7"/>
                  </a:lnTo>
                  <a:lnTo>
                    <a:pt x="858" y="2"/>
                  </a:lnTo>
                  <a:lnTo>
                    <a:pt x="865" y="0"/>
                  </a:lnTo>
                  <a:lnTo>
                    <a:pt x="868" y="0"/>
                  </a:lnTo>
                  <a:lnTo>
                    <a:pt x="870" y="0"/>
                  </a:lnTo>
                  <a:lnTo>
                    <a:pt x="873" y="2"/>
                  </a:lnTo>
                  <a:lnTo>
                    <a:pt x="876" y="5"/>
                  </a:lnTo>
                  <a:lnTo>
                    <a:pt x="881" y="12"/>
                  </a:lnTo>
                  <a:lnTo>
                    <a:pt x="886" y="17"/>
                  </a:lnTo>
                  <a:lnTo>
                    <a:pt x="891" y="21"/>
                  </a:lnTo>
                  <a:lnTo>
                    <a:pt x="896" y="26"/>
                  </a:lnTo>
                  <a:lnTo>
                    <a:pt x="902" y="28"/>
                  </a:lnTo>
                  <a:lnTo>
                    <a:pt x="907" y="30"/>
                  </a:lnTo>
                  <a:lnTo>
                    <a:pt x="912" y="31"/>
                  </a:lnTo>
                  <a:lnTo>
                    <a:pt x="918" y="32"/>
                  </a:lnTo>
                  <a:lnTo>
                    <a:pt x="943" y="32"/>
                  </a:lnTo>
                  <a:lnTo>
                    <a:pt x="970" y="30"/>
                  </a:lnTo>
                  <a:lnTo>
                    <a:pt x="985" y="30"/>
                  </a:lnTo>
                  <a:lnTo>
                    <a:pt x="999" y="31"/>
                  </a:lnTo>
                  <a:lnTo>
                    <a:pt x="1013" y="32"/>
                  </a:lnTo>
                  <a:lnTo>
                    <a:pt x="1028" y="33"/>
                  </a:lnTo>
                  <a:lnTo>
                    <a:pt x="1033" y="35"/>
                  </a:lnTo>
                  <a:lnTo>
                    <a:pt x="1040" y="38"/>
                  </a:lnTo>
                  <a:lnTo>
                    <a:pt x="1045" y="40"/>
                  </a:lnTo>
                  <a:lnTo>
                    <a:pt x="1049" y="43"/>
                  </a:lnTo>
                  <a:lnTo>
                    <a:pt x="1060" y="48"/>
                  </a:lnTo>
                  <a:lnTo>
                    <a:pt x="1071" y="54"/>
                  </a:lnTo>
                  <a:lnTo>
                    <a:pt x="1096" y="78"/>
                  </a:lnTo>
                  <a:lnTo>
                    <a:pt x="1096" y="78"/>
                  </a:lnTo>
                  <a:lnTo>
                    <a:pt x="1085" y="88"/>
                  </a:lnTo>
                  <a:lnTo>
                    <a:pt x="1074" y="101"/>
                  </a:lnTo>
                  <a:lnTo>
                    <a:pt x="1064" y="113"/>
                  </a:lnTo>
                  <a:lnTo>
                    <a:pt x="1054" y="125"/>
                  </a:lnTo>
                  <a:lnTo>
                    <a:pt x="1044" y="135"/>
                  </a:lnTo>
                  <a:lnTo>
                    <a:pt x="1038" y="143"/>
                  </a:lnTo>
                  <a:lnTo>
                    <a:pt x="1035" y="148"/>
                  </a:lnTo>
                  <a:lnTo>
                    <a:pt x="1034" y="152"/>
                  </a:lnTo>
                  <a:lnTo>
                    <a:pt x="1033" y="155"/>
                  </a:lnTo>
                  <a:lnTo>
                    <a:pt x="1033" y="160"/>
                  </a:lnTo>
                  <a:lnTo>
                    <a:pt x="1035" y="176"/>
                  </a:lnTo>
                  <a:lnTo>
                    <a:pt x="1039" y="198"/>
                  </a:lnTo>
                  <a:lnTo>
                    <a:pt x="1041" y="207"/>
                  </a:lnTo>
                  <a:lnTo>
                    <a:pt x="1044" y="214"/>
                  </a:lnTo>
                  <a:lnTo>
                    <a:pt x="1048" y="219"/>
                  </a:lnTo>
                  <a:lnTo>
                    <a:pt x="1054" y="224"/>
                  </a:lnTo>
                  <a:lnTo>
                    <a:pt x="1059" y="229"/>
                  </a:lnTo>
                  <a:lnTo>
                    <a:pt x="1063" y="234"/>
                  </a:lnTo>
                  <a:lnTo>
                    <a:pt x="1067" y="238"/>
                  </a:lnTo>
                  <a:lnTo>
                    <a:pt x="1068" y="245"/>
                  </a:lnTo>
                  <a:lnTo>
                    <a:pt x="1068" y="254"/>
                  </a:lnTo>
                  <a:lnTo>
                    <a:pt x="1066" y="267"/>
                  </a:lnTo>
                  <a:lnTo>
                    <a:pt x="1066" y="272"/>
                  </a:lnTo>
                  <a:lnTo>
                    <a:pt x="1067" y="277"/>
                  </a:lnTo>
                  <a:lnTo>
                    <a:pt x="1068" y="279"/>
                  </a:lnTo>
                  <a:lnTo>
                    <a:pt x="1069" y="281"/>
                  </a:lnTo>
                  <a:lnTo>
                    <a:pt x="1071" y="282"/>
                  </a:lnTo>
                  <a:lnTo>
                    <a:pt x="1073" y="283"/>
                  </a:lnTo>
                  <a:lnTo>
                    <a:pt x="1084" y="284"/>
                  </a:lnTo>
                  <a:lnTo>
                    <a:pt x="1093" y="285"/>
                  </a:lnTo>
                  <a:lnTo>
                    <a:pt x="1101" y="287"/>
                  </a:lnTo>
                  <a:lnTo>
                    <a:pt x="1108" y="290"/>
                  </a:lnTo>
                  <a:lnTo>
                    <a:pt x="1114" y="295"/>
                  </a:lnTo>
                  <a:lnTo>
                    <a:pt x="1120" y="300"/>
                  </a:lnTo>
                  <a:lnTo>
                    <a:pt x="1125" y="306"/>
                  </a:lnTo>
                  <a:lnTo>
                    <a:pt x="1129" y="316"/>
                  </a:lnTo>
                  <a:lnTo>
                    <a:pt x="1136" y="327"/>
                  </a:lnTo>
                  <a:lnTo>
                    <a:pt x="1143" y="339"/>
                  </a:lnTo>
                  <a:lnTo>
                    <a:pt x="1152" y="351"/>
                  </a:lnTo>
                  <a:lnTo>
                    <a:pt x="1162" y="363"/>
                  </a:lnTo>
                  <a:lnTo>
                    <a:pt x="1181" y="385"/>
                  </a:lnTo>
                  <a:lnTo>
                    <a:pt x="1199" y="405"/>
                  </a:lnTo>
                  <a:lnTo>
                    <a:pt x="1199" y="405"/>
                  </a:lnTo>
                  <a:lnTo>
                    <a:pt x="1197" y="414"/>
                  </a:lnTo>
                  <a:lnTo>
                    <a:pt x="1195" y="425"/>
                  </a:lnTo>
                  <a:lnTo>
                    <a:pt x="1195" y="437"/>
                  </a:lnTo>
                  <a:lnTo>
                    <a:pt x="1196" y="450"/>
                  </a:lnTo>
                  <a:lnTo>
                    <a:pt x="1200" y="464"/>
                  </a:lnTo>
                  <a:lnTo>
                    <a:pt x="1210" y="484"/>
                  </a:lnTo>
                  <a:lnTo>
                    <a:pt x="1218" y="501"/>
                  </a:lnTo>
                  <a:lnTo>
                    <a:pt x="1220" y="511"/>
                  </a:lnTo>
                  <a:lnTo>
                    <a:pt x="1205" y="511"/>
                  </a:lnTo>
                  <a:lnTo>
                    <a:pt x="1184" y="513"/>
                  </a:lnTo>
                  <a:lnTo>
                    <a:pt x="1165" y="515"/>
                  </a:lnTo>
                  <a:lnTo>
                    <a:pt x="1152" y="515"/>
                  </a:lnTo>
                  <a:lnTo>
                    <a:pt x="1149" y="504"/>
                  </a:lnTo>
                  <a:lnTo>
                    <a:pt x="1143" y="494"/>
                  </a:lnTo>
                  <a:lnTo>
                    <a:pt x="1137" y="484"/>
                  </a:lnTo>
                  <a:lnTo>
                    <a:pt x="1131" y="475"/>
                  </a:lnTo>
                  <a:lnTo>
                    <a:pt x="1126" y="475"/>
                  </a:lnTo>
                  <a:lnTo>
                    <a:pt x="1120" y="475"/>
                  </a:lnTo>
                  <a:lnTo>
                    <a:pt x="1113" y="477"/>
                  </a:lnTo>
                  <a:lnTo>
                    <a:pt x="1107" y="479"/>
                  </a:lnTo>
                  <a:lnTo>
                    <a:pt x="1099" y="483"/>
                  </a:lnTo>
                  <a:lnTo>
                    <a:pt x="1091" y="487"/>
                  </a:lnTo>
                  <a:lnTo>
                    <a:pt x="1084" y="492"/>
                  </a:lnTo>
                  <a:lnTo>
                    <a:pt x="1076" y="498"/>
                  </a:lnTo>
                  <a:lnTo>
                    <a:pt x="1060" y="512"/>
                  </a:lnTo>
                  <a:lnTo>
                    <a:pt x="1044" y="528"/>
                  </a:lnTo>
                  <a:lnTo>
                    <a:pt x="1028" y="545"/>
                  </a:lnTo>
                  <a:lnTo>
                    <a:pt x="1012" y="564"/>
                  </a:lnTo>
                  <a:lnTo>
                    <a:pt x="995" y="583"/>
                  </a:lnTo>
                  <a:lnTo>
                    <a:pt x="980" y="603"/>
                  </a:lnTo>
                  <a:lnTo>
                    <a:pt x="966" y="623"/>
                  </a:lnTo>
                  <a:lnTo>
                    <a:pt x="953" y="641"/>
                  </a:lnTo>
                  <a:lnTo>
                    <a:pt x="943" y="659"/>
                  </a:lnTo>
                  <a:lnTo>
                    <a:pt x="934" y="675"/>
                  </a:lnTo>
                  <a:lnTo>
                    <a:pt x="926" y="688"/>
                  </a:lnTo>
                  <a:lnTo>
                    <a:pt x="922" y="699"/>
                  </a:lnTo>
                  <a:lnTo>
                    <a:pt x="921" y="735"/>
                  </a:lnTo>
                  <a:lnTo>
                    <a:pt x="921" y="769"/>
                  </a:lnTo>
                  <a:lnTo>
                    <a:pt x="921" y="777"/>
                  </a:lnTo>
                  <a:lnTo>
                    <a:pt x="923" y="785"/>
                  </a:lnTo>
                  <a:lnTo>
                    <a:pt x="924" y="792"/>
                  </a:lnTo>
                  <a:lnTo>
                    <a:pt x="927" y="800"/>
                  </a:lnTo>
                  <a:lnTo>
                    <a:pt x="931" y="808"/>
                  </a:lnTo>
                  <a:lnTo>
                    <a:pt x="935" y="815"/>
                  </a:lnTo>
                  <a:lnTo>
                    <a:pt x="939" y="822"/>
                  </a:lnTo>
                  <a:lnTo>
                    <a:pt x="946" y="829"/>
                  </a:lnTo>
                  <a:lnTo>
                    <a:pt x="964" y="844"/>
                  </a:lnTo>
                  <a:lnTo>
                    <a:pt x="974" y="852"/>
                  </a:lnTo>
                  <a:lnTo>
                    <a:pt x="977" y="856"/>
                  </a:lnTo>
                  <a:lnTo>
                    <a:pt x="980" y="864"/>
                  </a:lnTo>
                  <a:lnTo>
                    <a:pt x="982" y="875"/>
                  </a:lnTo>
                  <a:lnTo>
                    <a:pt x="987" y="891"/>
                  </a:lnTo>
                  <a:lnTo>
                    <a:pt x="989" y="898"/>
                  </a:lnTo>
                  <a:lnTo>
                    <a:pt x="991" y="905"/>
                  </a:lnTo>
                  <a:lnTo>
                    <a:pt x="995" y="911"/>
                  </a:lnTo>
                  <a:lnTo>
                    <a:pt x="1000" y="917"/>
                  </a:lnTo>
                  <a:lnTo>
                    <a:pt x="1009" y="927"/>
                  </a:lnTo>
                  <a:lnTo>
                    <a:pt x="1019" y="938"/>
                  </a:lnTo>
                  <a:lnTo>
                    <a:pt x="1021" y="943"/>
                  </a:lnTo>
                  <a:lnTo>
                    <a:pt x="1023" y="947"/>
                  </a:lnTo>
                  <a:lnTo>
                    <a:pt x="1023" y="953"/>
                  </a:lnTo>
                  <a:lnTo>
                    <a:pt x="1022" y="959"/>
                  </a:lnTo>
                  <a:lnTo>
                    <a:pt x="1019" y="972"/>
                  </a:lnTo>
                  <a:lnTo>
                    <a:pt x="1013" y="986"/>
                  </a:lnTo>
                  <a:lnTo>
                    <a:pt x="998" y="1013"/>
                  </a:lnTo>
                  <a:lnTo>
                    <a:pt x="986" y="1032"/>
                  </a:lnTo>
                  <a:lnTo>
                    <a:pt x="980" y="1042"/>
                  </a:lnTo>
                  <a:lnTo>
                    <a:pt x="971" y="1056"/>
                  </a:lnTo>
                  <a:lnTo>
                    <a:pt x="959" y="1073"/>
                  </a:lnTo>
                  <a:lnTo>
                    <a:pt x="945" y="1091"/>
                  </a:lnTo>
                  <a:lnTo>
                    <a:pt x="932" y="1107"/>
                  </a:lnTo>
                  <a:lnTo>
                    <a:pt x="919" y="1121"/>
                  </a:lnTo>
                  <a:lnTo>
                    <a:pt x="912" y="1125"/>
                  </a:lnTo>
                  <a:lnTo>
                    <a:pt x="907" y="1129"/>
                  </a:lnTo>
                  <a:lnTo>
                    <a:pt x="903" y="1131"/>
                  </a:lnTo>
                  <a:lnTo>
                    <a:pt x="898" y="1131"/>
                  </a:lnTo>
                  <a:lnTo>
                    <a:pt x="881" y="1123"/>
                  </a:lnTo>
                  <a:lnTo>
                    <a:pt x="862" y="1114"/>
                  </a:lnTo>
                  <a:lnTo>
                    <a:pt x="851" y="1110"/>
                  </a:lnTo>
                  <a:lnTo>
                    <a:pt x="841" y="1107"/>
                  </a:lnTo>
                  <a:lnTo>
                    <a:pt x="836" y="1107"/>
                  </a:lnTo>
                  <a:lnTo>
                    <a:pt x="831" y="1106"/>
                  </a:lnTo>
                  <a:lnTo>
                    <a:pt x="827" y="1107"/>
                  </a:lnTo>
                  <a:lnTo>
                    <a:pt x="823" y="1108"/>
                  </a:lnTo>
                  <a:lnTo>
                    <a:pt x="784" y="1093"/>
                  </a:lnTo>
                  <a:lnTo>
                    <a:pt x="748" y="1078"/>
                  </a:lnTo>
                  <a:lnTo>
                    <a:pt x="739" y="1074"/>
                  </a:lnTo>
                  <a:lnTo>
                    <a:pt x="729" y="1072"/>
                  </a:lnTo>
                  <a:lnTo>
                    <a:pt x="719" y="1070"/>
                  </a:lnTo>
                  <a:lnTo>
                    <a:pt x="709" y="1069"/>
                  </a:lnTo>
                  <a:lnTo>
                    <a:pt x="700" y="1068"/>
                  </a:lnTo>
                  <a:lnTo>
                    <a:pt x="689" y="1068"/>
                  </a:lnTo>
                  <a:lnTo>
                    <a:pt x="678" y="1069"/>
                  </a:lnTo>
                  <a:lnTo>
                    <a:pt x="667" y="1071"/>
                  </a:lnTo>
                  <a:lnTo>
                    <a:pt x="644" y="1077"/>
                  </a:lnTo>
                  <a:lnTo>
                    <a:pt x="620" y="1084"/>
                  </a:lnTo>
                  <a:lnTo>
                    <a:pt x="596" y="1094"/>
                  </a:lnTo>
                  <a:lnTo>
                    <a:pt x="573" y="1104"/>
                  </a:lnTo>
                  <a:lnTo>
                    <a:pt x="551" y="1114"/>
                  </a:lnTo>
                  <a:lnTo>
                    <a:pt x="529" y="1126"/>
                  </a:lnTo>
                  <a:lnTo>
                    <a:pt x="508" y="1139"/>
                  </a:lnTo>
                  <a:lnTo>
                    <a:pt x="486" y="1151"/>
                  </a:lnTo>
                  <a:lnTo>
                    <a:pt x="481" y="1154"/>
                  </a:lnTo>
                  <a:lnTo>
                    <a:pt x="475" y="1156"/>
                  </a:lnTo>
                  <a:lnTo>
                    <a:pt x="469" y="1159"/>
                  </a:lnTo>
                  <a:lnTo>
                    <a:pt x="461" y="1160"/>
                  </a:lnTo>
                  <a:lnTo>
                    <a:pt x="446" y="1161"/>
                  </a:lnTo>
                  <a:lnTo>
                    <a:pt x="429" y="1161"/>
                  </a:lnTo>
                  <a:lnTo>
                    <a:pt x="410" y="1159"/>
                  </a:lnTo>
                  <a:lnTo>
                    <a:pt x="391" y="1154"/>
                  </a:lnTo>
                  <a:lnTo>
                    <a:pt x="372" y="1150"/>
                  </a:lnTo>
                  <a:lnTo>
                    <a:pt x="351" y="1145"/>
                  </a:lnTo>
                  <a:lnTo>
                    <a:pt x="332" y="1138"/>
                  </a:lnTo>
                  <a:lnTo>
                    <a:pt x="312" y="1131"/>
                  </a:lnTo>
                  <a:lnTo>
                    <a:pt x="294" y="1122"/>
                  </a:lnTo>
                  <a:lnTo>
                    <a:pt x="277" y="1113"/>
                  </a:lnTo>
                  <a:lnTo>
                    <a:pt x="261" y="1105"/>
                  </a:lnTo>
                  <a:lnTo>
                    <a:pt x="247" y="1096"/>
                  </a:lnTo>
                  <a:lnTo>
                    <a:pt x="237" y="1086"/>
                  </a:lnTo>
                  <a:lnTo>
                    <a:pt x="227" y="1078"/>
                  </a:lnTo>
                  <a:lnTo>
                    <a:pt x="225" y="1073"/>
                  </a:lnTo>
                  <a:lnTo>
                    <a:pt x="223" y="1068"/>
                  </a:lnTo>
                  <a:lnTo>
                    <a:pt x="222" y="1061"/>
                  </a:lnTo>
                  <a:lnTo>
                    <a:pt x="219" y="1054"/>
                  </a:lnTo>
                  <a:lnTo>
                    <a:pt x="218" y="1035"/>
                  </a:lnTo>
                  <a:lnTo>
                    <a:pt x="218" y="1015"/>
                  </a:lnTo>
                  <a:lnTo>
                    <a:pt x="219" y="996"/>
                  </a:lnTo>
                  <a:lnTo>
                    <a:pt x="223" y="978"/>
                  </a:lnTo>
                  <a:lnTo>
                    <a:pt x="225" y="971"/>
                  </a:lnTo>
                  <a:lnTo>
                    <a:pt x="228" y="964"/>
                  </a:lnTo>
                  <a:lnTo>
                    <a:pt x="231" y="959"/>
                  </a:lnTo>
                  <a:lnTo>
                    <a:pt x="234" y="956"/>
                  </a:lnTo>
                  <a:lnTo>
                    <a:pt x="253" y="945"/>
                  </a:lnTo>
                  <a:lnTo>
                    <a:pt x="270" y="935"/>
                  </a:lnTo>
                  <a:lnTo>
                    <a:pt x="279" y="930"/>
                  </a:lnTo>
                  <a:lnTo>
                    <a:pt x="285" y="922"/>
                  </a:lnTo>
                  <a:lnTo>
                    <a:pt x="288" y="918"/>
                  </a:lnTo>
                  <a:lnTo>
                    <a:pt x="292" y="913"/>
                  </a:lnTo>
                  <a:lnTo>
                    <a:pt x="294" y="909"/>
                  </a:lnTo>
                  <a:lnTo>
                    <a:pt x="296" y="903"/>
                  </a:lnTo>
                  <a:lnTo>
                    <a:pt x="300" y="889"/>
                  </a:lnTo>
                  <a:lnTo>
                    <a:pt x="302" y="876"/>
                  </a:lnTo>
                  <a:lnTo>
                    <a:pt x="302" y="864"/>
                  </a:lnTo>
                  <a:lnTo>
                    <a:pt x="301" y="852"/>
                  </a:lnTo>
                  <a:lnTo>
                    <a:pt x="295" y="828"/>
                  </a:lnTo>
                  <a:lnTo>
                    <a:pt x="285" y="801"/>
                  </a:lnTo>
                  <a:lnTo>
                    <a:pt x="268" y="780"/>
                  </a:lnTo>
                  <a:lnTo>
                    <a:pt x="251" y="757"/>
                  </a:lnTo>
                  <a:lnTo>
                    <a:pt x="233" y="734"/>
                  </a:lnTo>
                  <a:lnTo>
                    <a:pt x="217" y="710"/>
                  </a:lnTo>
                  <a:lnTo>
                    <a:pt x="201" y="687"/>
                  </a:lnTo>
                  <a:lnTo>
                    <a:pt x="186" y="663"/>
                  </a:lnTo>
                  <a:lnTo>
                    <a:pt x="172" y="638"/>
                  </a:lnTo>
                  <a:lnTo>
                    <a:pt x="159" y="613"/>
                  </a:lnTo>
                  <a:lnTo>
                    <a:pt x="78" y="447"/>
                  </a:lnTo>
                  <a:lnTo>
                    <a:pt x="71" y="433"/>
                  </a:lnTo>
                  <a:lnTo>
                    <a:pt x="67" y="418"/>
                  </a:lnTo>
                  <a:lnTo>
                    <a:pt x="64" y="403"/>
                  </a:lnTo>
                  <a:lnTo>
                    <a:pt x="61" y="387"/>
                  </a:lnTo>
                  <a:lnTo>
                    <a:pt x="56" y="371"/>
                  </a:lnTo>
                  <a:lnTo>
                    <a:pt x="53" y="356"/>
                  </a:lnTo>
                  <a:lnTo>
                    <a:pt x="48" y="341"/>
                  </a:lnTo>
                  <a:lnTo>
                    <a:pt x="40" y="326"/>
                  </a:lnTo>
                  <a:lnTo>
                    <a:pt x="37" y="314"/>
                  </a:lnTo>
                  <a:lnTo>
                    <a:pt x="32" y="301"/>
                  </a:lnTo>
                  <a:lnTo>
                    <a:pt x="25" y="288"/>
                  </a:lnTo>
                  <a:lnTo>
                    <a:pt x="19" y="274"/>
                  </a:lnTo>
                  <a:lnTo>
                    <a:pt x="12" y="261"/>
                  </a:lnTo>
                  <a:lnTo>
                    <a:pt x="6" y="248"/>
                  </a:lnTo>
                  <a:lnTo>
                    <a:pt x="2" y="236"/>
                  </a:lnTo>
                  <a:lnTo>
                    <a:pt x="0" y="225"/>
                  </a:lnTo>
                  <a:lnTo>
                    <a:pt x="5" y="224"/>
                  </a:lnTo>
                  <a:lnTo>
                    <a:pt x="10" y="224"/>
                  </a:lnTo>
                  <a:lnTo>
                    <a:pt x="14" y="224"/>
                  </a:lnTo>
                  <a:lnTo>
                    <a:pt x="19" y="225"/>
                  </a:lnTo>
                  <a:lnTo>
                    <a:pt x="29" y="229"/>
                  </a:lnTo>
                  <a:lnTo>
                    <a:pt x="39" y="234"/>
                  </a:lnTo>
                  <a:lnTo>
                    <a:pt x="61" y="250"/>
                  </a:lnTo>
                  <a:lnTo>
                    <a:pt x="82" y="268"/>
                  </a:lnTo>
                  <a:lnTo>
                    <a:pt x="93" y="276"/>
                  </a:lnTo>
                  <a:lnTo>
                    <a:pt x="104" y="284"/>
                  </a:lnTo>
                  <a:lnTo>
                    <a:pt x="116" y="290"/>
                  </a:lnTo>
                  <a:lnTo>
                    <a:pt x="127" y="296"/>
                  </a:lnTo>
                  <a:lnTo>
                    <a:pt x="132" y="298"/>
                  </a:lnTo>
                  <a:lnTo>
                    <a:pt x="137" y="299"/>
                  </a:lnTo>
                  <a:lnTo>
                    <a:pt x="142" y="300"/>
                  </a:lnTo>
                  <a:lnTo>
                    <a:pt x="147" y="300"/>
                  </a:lnTo>
                  <a:lnTo>
                    <a:pt x="152" y="299"/>
                  </a:lnTo>
                  <a:lnTo>
                    <a:pt x="158" y="298"/>
                  </a:lnTo>
                  <a:lnTo>
                    <a:pt x="162" y="296"/>
                  </a:lnTo>
                  <a:lnTo>
                    <a:pt x="168" y="292"/>
                  </a:lnTo>
                  <a:lnTo>
                    <a:pt x="171" y="289"/>
                  </a:lnTo>
                  <a:lnTo>
                    <a:pt x="174" y="285"/>
                  </a:lnTo>
                  <a:lnTo>
                    <a:pt x="176" y="282"/>
                  </a:lnTo>
                  <a:lnTo>
                    <a:pt x="177" y="276"/>
                  </a:lnTo>
                  <a:lnTo>
                    <a:pt x="177" y="272"/>
                  </a:lnTo>
                  <a:lnTo>
                    <a:pt x="177" y="267"/>
                  </a:lnTo>
                  <a:lnTo>
                    <a:pt x="177" y="261"/>
                  </a:lnTo>
                  <a:lnTo>
                    <a:pt x="175" y="255"/>
                  </a:lnTo>
                  <a:lnTo>
                    <a:pt x="171" y="243"/>
                  </a:lnTo>
                  <a:lnTo>
                    <a:pt x="165" y="230"/>
                  </a:lnTo>
                  <a:lnTo>
                    <a:pt x="158" y="216"/>
                  </a:lnTo>
                  <a:lnTo>
                    <a:pt x="149" y="202"/>
                  </a:lnTo>
                  <a:lnTo>
                    <a:pt x="130" y="175"/>
                  </a:lnTo>
                  <a:lnTo>
                    <a:pt x="111" y="151"/>
                  </a:lnTo>
                  <a:lnTo>
                    <a:pt x="94" y="130"/>
                  </a:lnTo>
                  <a:lnTo>
                    <a:pt x="83" y="117"/>
                  </a:lnTo>
                  <a:lnTo>
                    <a:pt x="79" y="112"/>
                  </a:lnTo>
                  <a:lnTo>
                    <a:pt x="77" y="107"/>
                  </a:lnTo>
                  <a:lnTo>
                    <a:pt x="76" y="102"/>
                  </a:lnTo>
                  <a:lnTo>
                    <a:pt x="76" y="97"/>
                  </a:lnTo>
                  <a:lnTo>
                    <a:pt x="77" y="93"/>
                  </a:lnTo>
                  <a:lnTo>
                    <a:pt x="79" y="88"/>
                  </a:lnTo>
                  <a:lnTo>
                    <a:pt x="81" y="83"/>
                  </a:lnTo>
                  <a:lnTo>
                    <a:pt x="84" y="79"/>
                  </a:lnTo>
                  <a:lnTo>
                    <a:pt x="100" y="61"/>
                  </a:lnTo>
                  <a:lnTo>
                    <a:pt x="116" y="44"/>
                  </a:lnTo>
                  <a:lnTo>
                    <a:pt x="127" y="48"/>
                  </a:lnTo>
                  <a:lnTo>
                    <a:pt x="137" y="55"/>
                  </a:lnTo>
                  <a:lnTo>
                    <a:pt x="147" y="62"/>
                  </a:lnTo>
                  <a:lnTo>
                    <a:pt x="158" y="70"/>
                  </a:lnTo>
                  <a:lnTo>
                    <a:pt x="169" y="79"/>
                  </a:lnTo>
                  <a:lnTo>
                    <a:pt x="179" y="85"/>
                  </a:lnTo>
                  <a:lnTo>
                    <a:pt x="186" y="87"/>
                  </a:lnTo>
                  <a:lnTo>
                    <a:pt x="191" y="89"/>
                  </a:lnTo>
                  <a:lnTo>
                    <a:pt x="198" y="90"/>
                  </a:lnTo>
                  <a:lnTo>
                    <a:pt x="204" y="92"/>
                  </a:lnTo>
                  <a:lnTo>
                    <a:pt x="207" y="87"/>
                  </a:lnTo>
                  <a:lnTo>
                    <a:pt x="211" y="82"/>
                  </a:lnTo>
                  <a:lnTo>
                    <a:pt x="211" y="82"/>
                  </a:lnTo>
                  <a:lnTo>
                    <a:pt x="246" y="86"/>
                  </a:lnTo>
                  <a:lnTo>
                    <a:pt x="243" y="92"/>
                  </a:lnTo>
                  <a:lnTo>
                    <a:pt x="241" y="97"/>
                  </a:lnTo>
                  <a:lnTo>
                    <a:pt x="241" y="102"/>
                  </a:lnTo>
                  <a:lnTo>
                    <a:pt x="241" y="108"/>
                  </a:lnTo>
                  <a:lnTo>
                    <a:pt x="242" y="113"/>
                  </a:lnTo>
                  <a:lnTo>
                    <a:pt x="244" y="117"/>
                  </a:lnTo>
                  <a:lnTo>
                    <a:pt x="246" y="123"/>
                  </a:lnTo>
                  <a:lnTo>
                    <a:pt x="250" y="127"/>
                  </a:lnTo>
                  <a:lnTo>
                    <a:pt x="257" y="135"/>
                  </a:lnTo>
                  <a:lnTo>
                    <a:pt x="267" y="141"/>
                  </a:lnTo>
                  <a:lnTo>
                    <a:pt x="278" y="147"/>
                  </a:lnTo>
                  <a:lnTo>
                    <a:pt x="288" y="150"/>
                  </a:lnTo>
                  <a:lnTo>
                    <a:pt x="306" y="154"/>
                  </a:lnTo>
                  <a:lnTo>
                    <a:pt x="321" y="157"/>
                  </a:lnTo>
                  <a:lnTo>
                    <a:pt x="328" y="160"/>
                  </a:lnTo>
                  <a:lnTo>
                    <a:pt x="335" y="164"/>
                  </a:lnTo>
                  <a:lnTo>
                    <a:pt x="342" y="168"/>
                  </a:lnTo>
                  <a:lnTo>
                    <a:pt x="349" y="175"/>
                  </a:lnTo>
                  <a:lnTo>
                    <a:pt x="355" y="181"/>
                  </a:lnTo>
                  <a:lnTo>
                    <a:pt x="362" y="186"/>
                  </a:lnTo>
                  <a:lnTo>
                    <a:pt x="367" y="189"/>
                  </a:lnTo>
                  <a:lnTo>
                    <a:pt x="372" y="190"/>
                  </a:lnTo>
                  <a:lnTo>
                    <a:pt x="376" y="191"/>
                  </a:lnTo>
                  <a:lnTo>
                    <a:pt x="380" y="190"/>
                  </a:lnTo>
                  <a:lnTo>
                    <a:pt x="384" y="188"/>
                  </a:lnTo>
                  <a:lnTo>
                    <a:pt x="388" y="184"/>
                  </a:lnTo>
                  <a:lnTo>
                    <a:pt x="402" y="167"/>
                  </a:lnTo>
                  <a:lnTo>
                    <a:pt x="417" y="149"/>
                  </a:lnTo>
                  <a:lnTo>
                    <a:pt x="429" y="140"/>
                  </a:lnTo>
                  <a:lnTo>
                    <a:pt x="443" y="132"/>
                  </a:lnTo>
                  <a:lnTo>
                    <a:pt x="457" y="124"/>
                  </a:lnTo>
                  <a:lnTo>
                    <a:pt x="471" y="120"/>
                  </a:lnTo>
                  <a:lnTo>
                    <a:pt x="477" y="117"/>
                  </a:lnTo>
                  <a:lnTo>
                    <a:pt x="484" y="114"/>
                  </a:lnTo>
                  <a:lnTo>
                    <a:pt x="490" y="111"/>
                  </a:lnTo>
                  <a:lnTo>
                    <a:pt x="496" y="108"/>
                  </a:lnTo>
                  <a:lnTo>
                    <a:pt x="506" y="101"/>
                  </a:lnTo>
                  <a:lnTo>
                    <a:pt x="519" y="94"/>
                  </a:lnTo>
                  <a:lnTo>
                    <a:pt x="519" y="94"/>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13" name="Google Shape;813;p37"/>
            <p:cNvSpPr/>
            <p:nvPr/>
          </p:nvSpPr>
          <p:spPr>
            <a:xfrm>
              <a:off x="6197600" y="5535613"/>
              <a:ext cx="269875" cy="603250"/>
            </a:xfrm>
            <a:custGeom>
              <a:rect b="b" l="l" r="r" t="t"/>
              <a:pathLst>
                <a:path extrusionOk="0" h="1521" w="680">
                  <a:moveTo>
                    <a:pt x="625" y="62"/>
                  </a:moveTo>
                  <a:lnTo>
                    <a:pt x="623" y="61"/>
                  </a:lnTo>
                  <a:lnTo>
                    <a:pt x="621" y="58"/>
                  </a:lnTo>
                  <a:lnTo>
                    <a:pt x="618" y="56"/>
                  </a:lnTo>
                  <a:lnTo>
                    <a:pt x="616" y="53"/>
                  </a:lnTo>
                  <a:lnTo>
                    <a:pt x="614" y="47"/>
                  </a:lnTo>
                  <a:lnTo>
                    <a:pt x="612" y="40"/>
                  </a:lnTo>
                  <a:lnTo>
                    <a:pt x="607" y="25"/>
                  </a:lnTo>
                  <a:lnTo>
                    <a:pt x="600" y="11"/>
                  </a:lnTo>
                  <a:lnTo>
                    <a:pt x="598" y="6"/>
                  </a:lnTo>
                  <a:lnTo>
                    <a:pt x="598" y="2"/>
                  </a:lnTo>
                  <a:lnTo>
                    <a:pt x="599" y="0"/>
                  </a:lnTo>
                  <a:lnTo>
                    <a:pt x="602" y="0"/>
                  </a:lnTo>
                  <a:lnTo>
                    <a:pt x="608" y="3"/>
                  </a:lnTo>
                  <a:lnTo>
                    <a:pt x="614" y="8"/>
                  </a:lnTo>
                  <a:lnTo>
                    <a:pt x="620" y="11"/>
                  </a:lnTo>
                  <a:lnTo>
                    <a:pt x="624" y="13"/>
                  </a:lnTo>
                  <a:lnTo>
                    <a:pt x="629" y="15"/>
                  </a:lnTo>
                  <a:lnTo>
                    <a:pt x="635" y="16"/>
                  </a:lnTo>
                  <a:lnTo>
                    <a:pt x="647" y="16"/>
                  </a:lnTo>
                  <a:lnTo>
                    <a:pt x="657" y="16"/>
                  </a:lnTo>
                  <a:lnTo>
                    <a:pt x="663" y="16"/>
                  </a:lnTo>
                  <a:lnTo>
                    <a:pt x="668" y="17"/>
                  </a:lnTo>
                  <a:lnTo>
                    <a:pt x="672" y="20"/>
                  </a:lnTo>
                  <a:lnTo>
                    <a:pt x="677" y="22"/>
                  </a:lnTo>
                  <a:lnTo>
                    <a:pt x="679" y="25"/>
                  </a:lnTo>
                  <a:lnTo>
                    <a:pt x="680" y="28"/>
                  </a:lnTo>
                  <a:lnTo>
                    <a:pt x="679" y="33"/>
                  </a:lnTo>
                  <a:lnTo>
                    <a:pt x="676" y="38"/>
                  </a:lnTo>
                  <a:lnTo>
                    <a:pt x="668" y="49"/>
                  </a:lnTo>
                  <a:lnTo>
                    <a:pt x="659" y="57"/>
                  </a:lnTo>
                  <a:lnTo>
                    <a:pt x="655" y="61"/>
                  </a:lnTo>
                  <a:lnTo>
                    <a:pt x="650" y="64"/>
                  </a:lnTo>
                  <a:lnTo>
                    <a:pt x="644" y="67"/>
                  </a:lnTo>
                  <a:lnTo>
                    <a:pt x="639" y="69"/>
                  </a:lnTo>
                  <a:lnTo>
                    <a:pt x="625" y="62"/>
                  </a:lnTo>
                  <a:close/>
                  <a:moveTo>
                    <a:pt x="373" y="908"/>
                  </a:moveTo>
                  <a:lnTo>
                    <a:pt x="373" y="929"/>
                  </a:lnTo>
                  <a:lnTo>
                    <a:pt x="376" y="948"/>
                  </a:lnTo>
                  <a:lnTo>
                    <a:pt x="378" y="957"/>
                  </a:lnTo>
                  <a:lnTo>
                    <a:pt x="381" y="965"/>
                  </a:lnTo>
                  <a:lnTo>
                    <a:pt x="384" y="972"/>
                  </a:lnTo>
                  <a:lnTo>
                    <a:pt x="387" y="979"/>
                  </a:lnTo>
                  <a:lnTo>
                    <a:pt x="392" y="984"/>
                  </a:lnTo>
                  <a:lnTo>
                    <a:pt x="397" y="989"/>
                  </a:lnTo>
                  <a:lnTo>
                    <a:pt x="404" y="993"/>
                  </a:lnTo>
                  <a:lnTo>
                    <a:pt x="410" y="996"/>
                  </a:lnTo>
                  <a:lnTo>
                    <a:pt x="419" y="998"/>
                  </a:lnTo>
                  <a:lnTo>
                    <a:pt x="427" y="998"/>
                  </a:lnTo>
                  <a:lnTo>
                    <a:pt x="437" y="998"/>
                  </a:lnTo>
                  <a:lnTo>
                    <a:pt x="449" y="996"/>
                  </a:lnTo>
                  <a:lnTo>
                    <a:pt x="434" y="1019"/>
                  </a:lnTo>
                  <a:lnTo>
                    <a:pt x="424" y="1036"/>
                  </a:lnTo>
                  <a:lnTo>
                    <a:pt x="418" y="1043"/>
                  </a:lnTo>
                  <a:lnTo>
                    <a:pt x="409" y="1050"/>
                  </a:lnTo>
                  <a:lnTo>
                    <a:pt x="398" y="1056"/>
                  </a:lnTo>
                  <a:lnTo>
                    <a:pt x="382" y="1062"/>
                  </a:lnTo>
                  <a:lnTo>
                    <a:pt x="377" y="1064"/>
                  </a:lnTo>
                  <a:lnTo>
                    <a:pt x="370" y="1066"/>
                  </a:lnTo>
                  <a:lnTo>
                    <a:pt x="365" y="1069"/>
                  </a:lnTo>
                  <a:lnTo>
                    <a:pt x="359" y="1074"/>
                  </a:lnTo>
                  <a:lnTo>
                    <a:pt x="349" y="1082"/>
                  </a:lnTo>
                  <a:lnTo>
                    <a:pt x="339" y="1093"/>
                  </a:lnTo>
                  <a:lnTo>
                    <a:pt x="330" y="1105"/>
                  </a:lnTo>
                  <a:lnTo>
                    <a:pt x="323" y="1117"/>
                  </a:lnTo>
                  <a:lnTo>
                    <a:pt x="317" y="1130"/>
                  </a:lnTo>
                  <a:lnTo>
                    <a:pt x="313" y="1142"/>
                  </a:lnTo>
                  <a:lnTo>
                    <a:pt x="313" y="1146"/>
                  </a:lnTo>
                  <a:lnTo>
                    <a:pt x="313" y="1150"/>
                  </a:lnTo>
                  <a:lnTo>
                    <a:pt x="315" y="1152"/>
                  </a:lnTo>
                  <a:lnTo>
                    <a:pt x="317" y="1154"/>
                  </a:lnTo>
                  <a:lnTo>
                    <a:pt x="325" y="1155"/>
                  </a:lnTo>
                  <a:lnTo>
                    <a:pt x="333" y="1154"/>
                  </a:lnTo>
                  <a:lnTo>
                    <a:pt x="352" y="1148"/>
                  </a:lnTo>
                  <a:lnTo>
                    <a:pt x="363" y="1146"/>
                  </a:lnTo>
                  <a:lnTo>
                    <a:pt x="363" y="1147"/>
                  </a:lnTo>
                  <a:lnTo>
                    <a:pt x="362" y="1149"/>
                  </a:lnTo>
                  <a:lnTo>
                    <a:pt x="358" y="1154"/>
                  </a:lnTo>
                  <a:lnTo>
                    <a:pt x="353" y="1158"/>
                  </a:lnTo>
                  <a:lnTo>
                    <a:pt x="343" y="1167"/>
                  </a:lnTo>
                  <a:lnTo>
                    <a:pt x="337" y="1172"/>
                  </a:lnTo>
                  <a:lnTo>
                    <a:pt x="324" y="1182"/>
                  </a:lnTo>
                  <a:lnTo>
                    <a:pt x="310" y="1190"/>
                  </a:lnTo>
                  <a:lnTo>
                    <a:pt x="296" y="1200"/>
                  </a:lnTo>
                  <a:lnTo>
                    <a:pt x="281" y="1209"/>
                  </a:lnTo>
                  <a:lnTo>
                    <a:pt x="265" y="1217"/>
                  </a:lnTo>
                  <a:lnTo>
                    <a:pt x="250" y="1226"/>
                  </a:lnTo>
                  <a:lnTo>
                    <a:pt x="235" y="1236"/>
                  </a:lnTo>
                  <a:lnTo>
                    <a:pt x="221" y="1245"/>
                  </a:lnTo>
                  <a:lnTo>
                    <a:pt x="212" y="1255"/>
                  </a:lnTo>
                  <a:lnTo>
                    <a:pt x="200" y="1269"/>
                  </a:lnTo>
                  <a:lnTo>
                    <a:pt x="187" y="1286"/>
                  </a:lnTo>
                  <a:lnTo>
                    <a:pt x="173" y="1306"/>
                  </a:lnTo>
                  <a:lnTo>
                    <a:pt x="161" y="1326"/>
                  </a:lnTo>
                  <a:lnTo>
                    <a:pt x="151" y="1345"/>
                  </a:lnTo>
                  <a:lnTo>
                    <a:pt x="147" y="1353"/>
                  </a:lnTo>
                  <a:lnTo>
                    <a:pt x="145" y="1362"/>
                  </a:lnTo>
                  <a:lnTo>
                    <a:pt x="142" y="1368"/>
                  </a:lnTo>
                  <a:lnTo>
                    <a:pt x="142" y="1375"/>
                  </a:lnTo>
                  <a:lnTo>
                    <a:pt x="144" y="1399"/>
                  </a:lnTo>
                  <a:lnTo>
                    <a:pt x="145" y="1420"/>
                  </a:lnTo>
                  <a:lnTo>
                    <a:pt x="145" y="1430"/>
                  </a:lnTo>
                  <a:lnTo>
                    <a:pt x="142" y="1441"/>
                  </a:lnTo>
                  <a:lnTo>
                    <a:pt x="139" y="1452"/>
                  </a:lnTo>
                  <a:lnTo>
                    <a:pt x="135" y="1464"/>
                  </a:lnTo>
                  <a:lnTo>
                    <a:pt x="128" y="1473"/>
                  </a:lnTo>
                  <a:lnTo>
                    <a:pt x="120" y="1483"/>
                  </a:lnTo>
                  <a:lnTo>
                    <a:pt x="108" y="1493"/>
                  </a:lnTo>
                  <a:lnTo>
                    <a:pt x="96" y="1501"/>
                  </a:lnTo>
                  <a:lnTo>
                    <a:pt x="83" y="1510"/>
                  </a:lnTo>
                  <a:lnTo>
                    <a:pt x="69" y="1515"/>
                  </a:lnTo>
                  <a:lnTo>
                    <a:pt x="63" y="1518"/>
                  </a:lnTo>
                  <a:lnTo>
                    <a:pt x="57" y="1520"/>
                  </a:lnTo>
                  <a:lnTo>
                    <a:pt x="51" y="1521"/>
                  </a:lnTo>
                  <a:lnTo>
                    <a:pt x="45" y="1521"/>
                  </a:lnTo>
                  <a:lnTo>
                    <a:pt x="40" y="1521"/>
                  </a:lnTo>
                  <a:lnTo>
                    <a:pt x="36" y="1520"/>
                  </a:lnTo>
                  <a:lnTo>
                    <a:pt x="32" y="1519"/>
                  </a:lnTo>
                  <a:lnTo>
                    <a:pt x="30" y="1516"/>
                  </a:lnTo>
                  <a:lnTo>
                    <a:pt x="29" y="1513"/>
                  </a:lnTo>
                  <a:lnTo>
                    <a:pt x="28" y="1510"/>
                  </a:lnTo>
                  <a:lnTo>
                    <a:pt x="28" y="1506"/>
                  </a:lnTo>
                  <a:lnTo>
                    <a:pt x="28" y="1502"/>
                  </a:lnTo>
                  <a:lnTo>
                    <a:pt x="31" y="1493"/>
                  </a:lnTo>
                  <a:lnTo>
                    <a:pt x="36" y="1482"/>
                  </a:lnTo>
                  <a:lnTo>
                    <a:pt x="42" y="1470"/>
                  </a:lnTo>
                  <a:lnTo>
                    <a:pt x="50" y="1457"/>
                  </a:lnTo>
                  <a:lnTo>
                    <a:pt x="67" y="1431"/>
                  </a:lnTo>
                  <a:lnTo>
                    <a:pt x="83" y="1407"/>
                  </a:lnTo>
                  <a:lnTo>
                    <a:pt x="91" y="1395"/>
                  </a:lnTo>
                  <a:lnTo>
                    <a:pt x="97" y="1386"/>
                  </a:lnTo>
                  <a:lnTo>
                    <a:pt x="101" y="1377"/>
                  </a:lnTo>
                  <a:lnTo>
                    <a:pt x="105" y="1371"/>
                  </a:lnTo>
                  <a:lnTo>
                    <a:pt x="106" y="1362"/>
                  </a:lnTo>
                  <a:lnTo>
                    <a:pt x="107" y="1347"/>
                  </a:lnTo>
                  <a:lnTo>
                    <a:pt x="107" y="1340"/>
                  </a:lnTo>
                  <a:lnTo>
                    <a:pt x="107" y="1334"/>
                  </a:lnTo>
                  <a:lnTo>
                    <a:pt x="106" y="1331"/>
                  </a:lnTo>
                  <a:lnTo>
                    <a:pt x="105" y="1330"/>
                  </a:lnTo>
                  <a:lnTo>
                    <a:pt x="94" y="1339"/>
                  </a:lnTo>
                  <a:lnTo>
                    <a:pt x="84" y="1347"/>
                  </a:lnTo>
                  <a:lnTo>
                    <a:pt x="78" y="1352"/>
                  </a:lnTo>
                  <a:lnTo>
                    <a:pt x="72" y="1354"/>
                  </a:lnTo>
                  <a:lnTo>
                    <a:pt x="68" y="1356"/>
                  </a:lnTo>
                  <a:lnTo>
                    <a:pt x="66" y="1356"/>
                  </a:lnTo>
                  <a:lnTo>
                    <a:pt x="64" y="1353"/>
                  </a:lnTo>
                  <a:lnTo>
                    <a:pt x="63" y="1349"/>
                  </a:lnTo>
                  <a:lnTo>
                    <a:pt x="61" y="1338"/>
                  </a:lnTo>
                  <a:lnTo>
                    <a:pt x="61" y="1323"/>
                  </a:lnTo>
                  <a:lnTo>
                    <a:pt x="61" y="1313"/>
                  </a:lnTo>
                  <a:lnTo>
                    <a:pt x="60" y="1305"/>
                  </a:lnTo>
                  <a:lnTo>
                    <a:pt x="58" y="1294"/>
                  </a:lnTo>
                  <a:lnTo>
                    <a:pt x="56" y="1283"/>
                  </a:lnTo>
                  <a:lnTo>
                    <a:pt x="32" y="1203"/>
                  </a:lnTo>
                  <a:lnTo>
                    <a:pt x="29" y="1196"/>
                  </a:lnTo>
                  <a:lnTo>
                    <a:pt x="24" y="1187"/>
                  </a:lnTo>
                  <a:lnTo>
                    <a:pt x="17" y="1177"/>
                  </a:lnTo>
                  <a:lnTo>
                    <a:pt x="11" y="1169"/>
                  </a:lnTo>
                  <a:lnTo>
                    <a:pt x="5" y="1159"/>
                  </a:lnTo>
                  <a:lnTo>
                    <a:pt x="1" y="1151"/>
                  </a:lnTo>
                  <a:lnTo>
                    <a:pt x="0" y="1147"/>
                  </a:lnTo>
                  <a:lnTo>
                    <a:pt x="0" y="1144"/>
                  </a:lnTo>
                  <a:lnTo>
                    <a:pt x="0" y="1141"/>
                  </a:lnTo>
                  <a:lnTo>
                    <a:pt x="1" y="1138"/>
                  </a:lnTo>
                  <a:lnTo>
                    <a:pt x="23" y="1116"/>
                  </a:lnTo>
                  <a:lnTo>
                    <a:pt x="39" y="1098"/>
                  </a:lnTo>
                  <a:lnTo>
                    <a:pt x="41" y="1094"/>
                  </a:lnTo>
                  <a:lnTo>
                    <a:pt x="43" y="1089"/>
                  </a:lnTo>
                  <a:lnTo>
                    <a:pt x="45" y="1083"/>
                  </a:lnTo>
                  <a:lnTo>
                    <a:pt x="46" y="1078"/>
                  </a:lnTo>
                  <a:lnTo>
                    <a:pt x="46" y="1071"/>
                  </a:lnTo>
                  <a:lnTo>
                    <a:pt x="46" y="1064"/>
                  </a:lnTo>
                  <a:lnTo>
                    <a:pt x="45" y="1055"/>
                  </a:lnTo>
                  <a:lnTo>
                    <a:pt x="43" y="1046"/>
                  </a:lnTo>
                  <a:lnTo>
                    <a:pt x="36" y="1016"/>
                  </a:lnTo>
                  <a:lnTo>
                    <a:pt x="27" y="974"/>
                  </a:lnTo>
                  <a:lnTo>
                    <a:pt x="24" y="953"/>
                  </a:lnTo>
                  <a:lnTo>
                    <a:pt x="23" y="933"/>
                  </a:lnTo>
                  <a:lnTo>
                    <a:pt x="23" y="925"/>
                  </a:lnTo>
                  <a:lnTo>
                    <a:pt x="24" y="918"/>
                  </a:lnTo>
                  <a:lnTo>
                    <a:pt x="26" y="913"/>
                  </a:lnTo>
                  <a:lnTo>
                    <a:pt x="29" y="909"/>
                  </a:lnTo>
                  <a:lnTo>
                    <a:pt x="32" y="894"/>
                  </a:lnTo>
                  <a:lnTo>
                    <a:pt x="37" y="880"/>
                  </a:lnTo>
                  <a:lnTo>
                    <a:pt x="42" y="867"/>
                  </a:lnTo>
                  <a:lnTo>
                    <a:pt x="49" y="857"/>
                  </a:lnTo>
                  <a:lnTo>
                    <a:pt x="56" y="846"/>
                  </a:lnTo>
                  <a:lnTo>
                    <a:pt x="64" y="836"/>
                  </a:lnTo>
                  <a:lnTo>
                    <a:pt x="72" y="827"/>
                  </a:lnTo>
                  <a:lnTo>
                    <a:pt x="81" y="819"/>
                  </a:lnTo>
                  <a:lnTo>
                    <a:pt x="99" y="803"/>
                  </a:lnTo>
                  <a:lnTo>
                    <a:pt x="119" y="785"/>
                  </a:lnTo>
                  <a:lnTo>
                    <a:pt x="127" y="776"/>
                  </a:lnTo>
                  <a:lnTo>
                    <a:pt x="136" y="765"/>
                  </a:lnTo>
                  <a:lnTo>
                    <a:pt x="145" y="753"/>
                  </a:lnTo>
                  <a:lnTo>
                    <a:pt x="152" y="740"/>
                  </a:lnTo>
                  <a:lnTo>
                    <a:pt x="173" y="693"/>
                  </a:lnTo>
                  <a:lnTo>
                    <a:pt x="191" y="656"/>
                  </a:lnTo>
                  <a:lnTo>
                    <a:pt x="195" y="647"/>
                  </a:lnTo>
                  <a:lnTo>
                    <a:pt x="201" y="638"/>
                  </a:lnTo>
                  <a:lnTo>
                    <a:pt x="207" y="630"/>
                  </a:lnTo>
                  <a:lnTo>
                    <a:pt x="215" y="622"/>
                  </a:lnTo>
                  <a:lnTo>
                    <a:pt x="223" y="615"/>
                  </a:lnTo>
                  <a:lnTo>
                    <a:pt x="233" y="607"/>
                  </a:lnTo>
                  <a:lnTo>
                    <a:pt x="245" y="600"/>
                  </a:lnTo>
                  <a:lnTo>
                    <a:pt x="258" y="592"/>
                  </a:lnTo>
                  <a:lnTo>
                    <a:pt x="275" y="582"/>
                  </a:lnTo>
                  <a:lnTo>
                    <a:pt x="290" y="571"/>
                  </a:lnTo>
                  <a:lnTo>
                    <a:pt x="303" y="561"/>
                  </a:lnTo>
                  <a:lnTo>
                    <a:pt x="314" y="550"/>
                  </a:lnTo>
                  <a:lnTo>
                    <a:pt x="327" y="540"/>
                  </a:lnTo>
                  <a:lnTo>
                    <a:pt x="341" y="530"/>
                  </a:lnTo>
                  <a:lnTo>
                    <a:pt x="349" y="527"/>
                  </a:lnTo>
                  <a:lnTo>
                    <a:pt x="358" y="523"/>
                  </a:lnTo>
                  <a:lnTo>
                    <a:pt x="368" y="520"/>
                  </a:lnTo>
                  <a:lnTo>
                    <a:pt x="379" y="517"/>
                  </a:lnTo>
                  <a:lnTo>
                    <a:pt x="411" y="512"/>
                  </a:lnTo>
                  <a:lnTo>
                    <a:pt x="438" y="509"/>
                  </a:lnTo>
                  <a:lnTo>
                    <a:pt x="461" y="506"/>
                  </a:lnTo>
                  <a:lnTo>
                    <a:pt x="480" y="502"/>
                  </a:lnTo>
                  <a:lnTo>
                    <a:pt x="490" y="500"/>
                  </a:lnTo>
                  <a:lnTo>
                    <a:pt x="500" y="497"/>
                  </a:lnTo>
                  <a:lnTo>
                    <a:pt x="508" y="493"/>
                  </a:lnTo>
                  <a:lnTo>
                    <a:pt x="519" y="486"/>
                  </a:lnTo>
                  <a:lnTo>
                    <a:pt x="529" y="480"/>
                  </a:lnTo>
                  <a:lnTo>
                    <a:pt x="541" y="471"/>
                  </a:lnTo>
                  <a:lnTo>
                    <a:pt x="553" y="460"/>
                  </a:lnTo>
                  <a:lnTo>
                    <a:pt x="566" y="446"/>
                  </a:lnTo>
                  <a:lnTo>
                    <a:pt x="570" y="444"/>
                  </a:lnTo>
                  <a:lnTo>
                    <a:pt x="575" y="441"/>
                  </a:lnTo>
                  <a:lnTo>
                    <a:pt x="581" y="439"/>
                  </a:lnTo>
                  <a:lnTo>
                    <a:pt x="588" y="438"/>
                  </a:lnTo>
                  <a:lnTo>
                    <a:pt x="603" y="436"/>
                  </a:lnTo>
                  <a:lnTo>
                    <a:pt x="620" y="435"/>
                  </a:lnTo>
                  <a:lnTo>
                    <a:pt x="653" y="438"/>
                  </a:lnTo>
                  <a:lnTo>
                    <a:pt x="680" y="439"/>
                  </a:lnTo>
                  <a:lnTo>
                    <a:pt x="680" y="442"/>
                  </a:lnTo>
                  <a:lnTo>
                    <a:pt x="679" y="445"/>
                  </a:lnTo>
                  <a:lnTo>
                    <a:pt x="676" y="447"/>
                  </a:lnTo>
                  <a:lnTo>
                    <a:pt x="672" y="450"/>
                  </a:lnTo>
                  <a:lnTo>
                    <a:pt x="664" y="455"/>
                  </a:lnTo>
                  <a:lnTo>
                    <a:pt x="653" y="459"/>
                  </a:lnTo>
                  <a:lnTo>
                    <a:pt x="630" y="466"/>
                  </a:lnTo>
                  <a:lnTo>
                    <a:pt x="614" y="470"/>
                  </a:lnTo>
                  <a:lnTo>
                    <a:pt x="607" y="472"/>
                  </a:lnTo>
                  <a:lnTo>
                    <a:pt x="600" y="476"/>
                  </a:lnTo>
                  <a:lnTo>
                    <a:pt x="594" y="481"/>
                  </a:lnTo>
                  <a:lnTo>
                    <a:pt x="589" y="485"/>
                  </a:lnTo>
                  <a:lnTo>
                    <a:pt x="586" y="492"/>
                  </a:lnTo>
                  <a:lnTo>
                    <a:pt x="584" y="498"/>
                  </a:lnTo>
                  <a:lnTo>
                    <a:pt x="583" y="506"/>
                  </a:lnTo>
                  <a:lnTo>
                    <a:pt x="584" y="513"/>
                  </a:lnTo>
                  <a:lnTo>
                    <a:pt x="580" y="522"/>
                  </a:lnTo>
                  <a:lnTo>
                    <a:pt x="568" y="539"/>
                  </a:lnTo>
                  <a:lnTo>
                    <a:pt x="552" y="564"/>
                  </a:lnTo>
                  <a:lnTo>
                    <a:pt x="531" y="592"/>
                  </a:lnTo>
                  <a:lnTo>
                    <a:pt x="511" y="621"/>
                  </a:lnTo>
                  <a:lnTo>
                    <a:pt x="491" y="646"/>
                  </a:lnTo>
                  <a:lnTo>
                    <a:pt x="482" y="657"/>
                  </a:lnTo>
                  <a:lnTo>
                    <a:pt x="475" y="665"/>
                  </a:lnTo>
                  <a:lnTo>
                    <a:pt x="469" y="672"/>
                  </a:lnTo>
                  <a:lnTo>
                    <a:pt x="464" y="675"/>
                  </a:lnTo>
                  <a:lnTo>
                    <a:pt x="447" y="684"/>
                  </a:lnTo>
                  <a:lnTo>
                    <a:pt x="432" y="691"/>
                  </a:lnTo>
                  <a:lnTo>
                    <a:pt x="420" y="699"/>
                  </a:lnTo>
                  <a:lnTo>
                    <a:pt x="410" y="705"/>
                  </a:lnTo>
                  <a:lnTo>
                    <a:pt x="406" y="710"/>
                  </a:lnTo>
                  <a:lnTo>
                    <a:pt x="403" y="715"/>
                  </a:lnTo>
                  <a:lnTo>
                    <a:pt x="399" y="720"/>
                  </a:lnTo>
                  <a:lnTo>
                    <a:pt x="397" y="726"/>
                  </a:lnTo>
                  <a:lnTo>
                    <a:pt x="394" y="733"/>
                  </a:lnTo>
                  <a:lnTo>
                    <a:pt x="393" y="742"/>
                  </a:lnTo>
                  <a:lnTo>
                    <a:pt x="391" y="752"/>
                  </a:lnTo>
                  <a:lnTo>
                    <a:pt x="390" y="763"/>
                  </a:lnTo>
                  <a:lnTo>
                    <a:pt x="379" y="880"/>
                  </a:lnTo>
                  <a:lnTo>
                    <a:pt x="373" y="908"/>
                  </a:lnTo>
                  <a:close/>
                </a:path>
              </a:pathLst>
            </a:custGeom>
            <a:solidFill>
              <a:schemeClr val="accent6"/>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814" name="Google Shape;814;p37"/>
            <p:cNvSpPr/>
            <p:nvPr/>
          </p:nvSpPr>
          <p:spPr>
            <a:xfrm>
              <a:off x="6435725" y="5535613"/>
              <a:ext cx="31750" cy="26988"/>
            </a:xfrm>
            <a:custGeom>
              <a:rect b="b" l="l" r="r" t="t"/>
              <a:pathLst>
                <a:path extrusionOk="0" h="69" w="82">
                  <a:moveTo>
                    <a:pt x="27" y="62"/>
                  </a:moveTo>
                  <a:lnTo>
                    <a:pt x="25" y="61"/>
                  </a:lnTo>
                  <a:lnTo>
                    <a:pt x="23" y="58"/>
                  </a:lnTo>
                  <a:lnTo>
                    <a:pt x="20" y="56"/>
                  </a:lnTo>
                  <a:lnTo>
                    <a:pt x="18" y="53"/>
                  </a:lnTo>
                  <a:lnTo>
                    <a:pt x="16" y="47"/>
                  </a:lnTo>
                  <a:lnTo>
                    <a:pt x="14" y="40"/>
                  </a:lnTo>
                  <a:lnTo>
                    <a:pt x="9" y="25"/>
                  </a:lnTo>
                  <a:lnTo>
                    <a:pt x="2" y="11"/>
                  </a:lnTo>
                  <a:lnTo>
                    <a:pt x="0" y="6"/>
                  </a:lnTo>
                  <a:lnTo>
                    <a:pt x="0" y="2"/>
                  </a:lnTo>
                  <a:lnTo>
                    <a:pt x="1" y="0"/>
                  </a:lnTo>
                  <a:lnTo>
                    <a:pt x="4" y="0"/>
                  </a:lnTo>
                  <a:lnTo>
                    <a:pt x="10" y="3"/>
                  </a:lnTo>
                  <a:lnTo>
                    <a:pt x="16" y="8"/>
                  </a:lnTo>
                  <a:lnTo>
                    <a:pt x="22" y="11"/>
                  </a:lnTo>
                  <a:lnTo>
                    <a:pt x="26" y="13"/>
                  </a:lnTo>
                  <a:lnTo>
                    <a:pt x="31" y="15"/>
                  </a:lnTo>
                  <a:lnTo>
                    <a:pt x="37" y="16"/>
                  </a:lnTo>
                  <a:lnTo>
                    <a:pt x="49" y="16"/>
                  </a:lnTo>
                  <a:lnTo>
                    <a:pt x="59" y="16"/>
                  </a:lnTo>
                  <a:lnTo>
                    <a:pt x="65" y="16"/>
                  </a:lnTo>
                  <a:lnTo>
                    <a:pt x="70" y="17"/>
                  </a:lnTo>
                  <a:lnTo>
                    <a:pt x="74" y="20"/>
                  </a:lnTo>
                  <a:lnTo>
                    <a:pt x="79" y="22"/>
                  </a:lnTo>
                  <a:lnTo>
                    <a:pt x="81" y="25"/>
                  </a:lnTo>
                  <a:lnTo>
                    <a:pt x="82" y="28"/>
                  </a:lnTo>
                  <a:lnTo>
                    <a:pt x="81" y="33"/>
                  </a:lnTo>
                  <a:lnTo>
                    <a:pt x="78" y="38"/>
                  </a:lnTo>
                  <a:lnTo>
                    <a:pt x="70" y="49"/>
                  </a:lnTo>
                  <a:lnTo>
                    <a:pt x="61" y="57"/>
                  </a:lnTo>
                  <a:lnTo>
                    <a:pt x="57" y="61"/>
                  </a:lnTo>
                  <a:lnTo>
                    <a:pt x="52" y="64"/>
                  </a:lnTo>
                  <a:lnTo>
                    <a:pt x="46" y="67"/>
                  </a:lnTo>
                  <a:lnTo>
                    <a:pt x="41" y="69"/>
                  </a:lnTo>
                  <a:lnTo>
                    <a:pt x="27" y="62"/>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15" name="Google Shape;815;p37"/>
            <p:cNvSpPr/>
            <p:nvPr/>
          </p:nvSpPr>
          <p:spPr>
            <a:xfrm>
              <a:off x="6197600" y="5708650"/>
              <a:ext cx="269875" cy="430213"/>
            </a:xfrm>
            <a:custGeom>
              <a:rect b="b" l="l" r="r" t="t"/>
              <a:pathLst>
                <a:path extrusionOk="0" h="1086" w="680">
                  <a:moveTo>
                    <a:pt x="373" y="473"/>
                  </a:moveTo>
                  <a:lnTo>
                    <a:pt x="373" y="494"/>
                  </a:lnTo>
                  <a:lnTo>
                    <a:pt x="376" y="513"/>
                  </a:lnTo>
                  <a:lnTo>
                    <a:pt x="378" y="522"/>
                  </a:lnTo>
                  <a:lnTo>
                    <a:pt x="381" y="530"/>
                  </a:lnTo>
                  <a:lnTo>
                    <a:pt x="384" y="537"/>
                  </a:lnTo>
                  <a:lnTo>
                    <a:pt x="387" y="544"/>
                  </a:lnTo>
                  <a:lnTo>
                    <a:pt x="392" y="549"/>
                  </a:lnTo>
                  <a:lnTo>
                    <a:pt x="397" y="554"/>
                  </a:lnTo>
                  <a:lnTo>
                    <a:pt x="404" y="558"/>
                  </a:lnTo>
                  <a:lnTo>
                    <a:pt x="410" y="561"/>
                  </a:lnTo>
                  <a:lnTo>
                    <a:pt x="419" y="563"/>
                  </a:lnTo>
                  <a:lnTo>
                    <a:pt x="427" y="563"/>
                  </a:lnTo>
                  <a:lnTo>
                    <a:pt x="437" y="563"/>
                  </a:lnTo>
                  <a:lnTo>
                    <a:pt x="449" y="561"/>
                  </a:lnTo>
                  <a:lnTo>
                    <a:pt x="434" y="584"/>
                  </a:lnTo>
                  <a:lnTo>
                    <a:pt x="424" y="601"/>
                  </a:lnTo>
                  <a:lnTo>
                    <a:pt x="418" y="608"/>
                  </a:lnTo>
                  <a:lnTo>
                    <a:pt x="409" y="615"/>
                  </a:lnTo>
                  <a:lnTo>
                    <a:pt x="398" y="621"/>
                  </a:lnTo>
                  <a:lnTo>
                    <a:pt x="382" y="627"/>
                  </a:lnTo>
                  <a:lnTo>
                    <a:pt x="377" y="629"/>
                  </a:lnTo>
                  <a:lnTo>
                    <a:pt x="370" y="631"/>
                  </a:lnTo>
                  <a:lnTo>
                    <a:pt x="365" y="634"/>
                  </a:lnTo>
                  <a:lnTo>
                    <a:pt x="359" y="639"/>
                  </a:lnTo>
                  <a:lnTo>
                    <a:pt x="349" y="647"/>
                  </a:lnTo>
                  <a:lnTo>
                    <a:pt x="339" y="658"/>
                  </a:lnTo>
                  <a:lnTo>
                    <a:pt x="330" y="670"/>
                  </a:lnTo>
                  <a:lnTo>
                    <a:pt x="323" y="682"/>
                  </a:lnTo>
                  <a:lnTo>
                    <a:pt x="317" y="695"/>
                  </a:lnTo>
                  <a:lnTo>
                    <a:pt x="313" y="707"/>
                  </a:lnTo>
                  <a:lnTo>
                    <a:pt x="313" y="711"/>
                  </a:lnTo>
                  <a:lnTo>
                    <a:pt x="313" y="715"/>
                  </a:lnTo>
                  <a:lnTo>
                    <a:pt x="315" y="717"/>
                  </a:lnTo>
                  <a:lnTo>
                    <a:pt x="317" y="719"/>
                  </a:lnTo>
                  <a:lnTo>
                    <a:pt x="325" y="720"/>
                  </a:lnTo>
                  <a:lnTo>
                    <a:pt x="333" y="719"/>
                  </a:lnTo>
                  <a:lnTo>
                    <a:pt x="352" y="713"/>
                  </a:lnTo>
                  <a:lnTo>
                    <a:pt x="363" y="711"/>
                  </a:lnTo>
                  <a:lnTo>
                    <a:pt x="363" y="712"/>
                  </a:lnTo>
                  <a:lnTo>
                    <a:pt x="362" y="714"/>
                  </a:lnTo>
                  <a:lnTo>
                    <a:pt x="358" y="719"/>
                  </a:lnTo>
                  <a:lnTo>
                    <a:pt x="353" y="723"/>
                  </a:lnTo>
                  <a:lnTo>
                    <a:pt x="343" y="732"/>
                  </a:lnTo>
                  <a:lnTo>
                    <a:pt x="337" y="737"/>
                  </a:lnTo>
                  <a:lnTo>
                    <a:pt x="324" y="747"/>
                  </a:lnTo>
                  <a:lnTo>
                    <a:pt x="310" y="755"/>
                  </a:lnTo>
                  <a:lnTo>
                    <a:pt x="296" y="765"/>
                  </a:lnTo>
                  <a:lnTo>
                    <a:pt x="281" y="774"/>
                  </a:lnTo>
                  <a:lnTo>
                    <a:pt x="265" y="782"/>
                  </a:lnTo>
                  <a:lnTo>
                    <a:pt x="250" y="791"/>
                  </a:lnTo>
                  <a:lnTo>
                    <a:pt x="235" y="801"/>
                  </a:lnTo>
                  <a:lnTo>
                    <a:pt x="221" y="810"/>
                  </a:lnTo>
                  <a:lnTo>
                    <a:pt x="212" y="820"/>
                  </a:lnTo>
                  <a:lnTo>
                    <a:pt x="200" y="834"/>
                  </a:lnTo>
                  <a:lnTo>
                    <a:pt x="187" y="851"/>
                  </a:lnTo>
                  <a:lnTo>
                    <a:pt x="173" y="871"/>
                  </a:lnTo>
                  <a:lnTo>
                    <a:pt x="161" y="891"/>
                  </a:lnTo>
                  <a:lnTo>
                    <a:pt x="151" y="910"/>
                  </a:lnTo>
                  <a:lnTo>
                    <a:pt x="147" y="918"/>
                  </a:lnTo>
                  <a:lnTo>
                    <a:pt x="145" y="927"/>
                  </a:lnTo>
                  <a:lnTo>
                    <a:pt x="142" y="933"/>
                  </a:lnTo>
                  <a:lnTo>
                    <a:pt x="142" y="940"/>
                  </a:lnTo>
                  <a:lnTo>
                    <a:pt x="144" y="964"/>
                  </a:lnTo>
                  <a:lnTo>
                    <a:pt x="145" y="985"/>
                  </a:lnTo>
                  <a:lnTo>
                    <a:pt x="145" y="995"/>
                  </a:lnTo>
                  <a:lnTo>
                    <a:pt x="142" y="1006"/>
                  </a:lnTo>
                  <a:lnTo>
                    <a:pt x="139" y="1017"/>
                  </a:lnTo>
                  <a:lnTo>
                    <a:pt x="135" y="1029"/>
                  </a:lnTo>
                  <a:lnTo>
                    <a:pt x="128" y="1038"/>
                  </a:lnTo>
                  <a:lnTo>
                    <a:pt x="120" y="1048"/>
                  </a:lnTo>
                  <a:lnTo>
                    <a:pt x="108" y="1058"/>
                  </a:lnTo>
                  <a:lnTo>
                    <a:pt x="96" y="1066"/>
                  </a:lnTo>
                  <a:lnTo>
                    <a:pt x="83" y="1075"/>
                  </a:lnTo>
                  <a:lnTo>
                    <a:pt x="69" y="1080"/>
                  </a:lnTo>
                  <a:lnTo>
                    <a:pt x="63" y="1083"/>
                  </a:lnTo>
                  <a:lnTo>
                    <a:pt x="57" y="1085"/>
                  </a:lnTo>
                  <a:lnTo>
                    <a:pt x="51" y="1086"/>
                  </a:lnTo>
                  <a:lnTo>
                    <a:pt x="45" y="1086"/>
                  </a:lnTo>
                  <a:lnTo>
                    <a:pt x="40" y="1086"/>
                  </a:lnTo>
                  <a:lnTo>
                    <a:pt x="36" y="1085"/>
                  </a:lnTo>
                  <a:lnTo>
                    <a:pt x="32" y="1084"/>
                  </a:lnTo>
                  <a:lnTo>
                    <a:pt x="30" y="1081"/>
                  </a:lnTo>
                  <a:lnTo>
                    <a:pt x="29" y="1078"/>
                  </a:lnTo>
                  <a:lnTo>
                    <a:pt x="28" y="1075"/>
                  </a:lnTo>
                  <a:lnTo>
                    <a:pt x="28" y="1071"/>
                  </a:lnTo>
                  <a:lnTo>
                    <a:pt x="28" y="1067"/>
                  </a:lnTo>
                  <a:lnTo>
                    <a:pt x="31" y="1058"/>
                  </a:lnTo>
                  <a:lnTo>
                    <a:pt x="36" y="1047"/>
                  </a:lnTo>
                  <a:lnTo>
                    <a:pt x="42" y="1035"/>
                  </a:lnTo>
                  <a:lnTo>
                    <a:pt x="50" y="1022"/>
                  </a:lnTo>
                  <a:lnTo>
                    <a:pt x="67" y="996"/>
                  </a:lnTo>
                  <a:lnTo>
                    <a:pt x="83" y="972"/>
                  </a:lnTo>
                  <a:lnTo>
                    <a:pt x="91" y="960"/>
                  </a:lnTo>
                  <a:lnTo>
                    <a:pt x="97" y="951"/>
                  </a:lnTo>
                  <a:lnTo>
                    <a:pt x="101" y="942"/>
                  </a:lnTo>
                  <a:lnTo>
                    <a:pt x="105" y="936"/>
                  </a:lnTo>
                  <a:lnTo>
                    <a:pt x="106" y="927"/>
                  </a:lnTo>
                  <a:lnTo>
                    <a:pt x="107" y="912"/>
                  </a:lnTo>
                  <a:lnTo>
                    <a:pt x="107" y="905"/>
                  </a:lnTo>
                  <a:lnTo>
                    <a:pt x="107" y="899"/>
                  </a:lnTo>
                  <a:lnTo>
                    <a:pt x="106" y="896"/>
                  </a:lnTo>
                  <a:lnTo>
                    <a:pt x="105" y="895"/>
                  </a:lnTo>
                  <a:lnTo>
                    <a:pt x="94" y="904"/>
                  </a:lnTo>
                  <a:lnTo>
                    <a:pt x="84" y="912"/>
                  </a:lnTo>
                  <a:lnTo>
                    <a:pt x="78" y="917"/>
                  </a:lnTo>
                  <a:lnTo>
                    <a:pt x="72" y="919"/>
                  </a:lnTo>
                  <a:lnTo>
                    <a:pt x="68" y="921"/>
                  </a:lnTo>
                  <a:lnTo>
                    <a:pt x="66" y="921"/>
                  </a:lnTo>
                  <a:lnTo>
                    <a:pt x="64" y="918"/>
                  </a:lnTo>
                  <a:lnTo>
                    <a:pt x="63" y="914"/>
                  </a:lnTo>
                  <a:lnTo>
                    <a:pt x="61" y="903"/>
                  </a:lnTo>
                  <a:lnTo>
                    <a:pt x="61" y="888"/>
                  </a:lnTo>
                  <a:lnTo>
                    <a:pt x="61" y="878"/>
                  </a:lnTo>
                  <a:lnTo>
                    <a:pt x="60" y="870"/>
                  </a:lnTo>
                  <a:lnTo>
                    <a:pt x="58" y="859"/>
                  </a:lnTo>
                  <a:lnTo>
                    <a:pt x="56" y="848"/>
                  </a:lnTo>
                  <a:lnTo>
                    <a:pt x="32" y="768"/>
                  </a:lnTo>
                  <a:lnTo>
                    <a:pt x="29" y="761"/>
                  </a:lnTo>
                  <a:lnTo>
                    <a:pt x="24" y="752"/>
                  </a:lnTo>
                  <a:lnTo>
                    <a:pt x="17" y="742"/>
                  </a:lnTo>
                  <a:lnTo>
                    <a:pt x="11" y="734"/>
                  </a:lnTo>
                  <a:lnTo>
                    <a:pt x="5" y="724"/>
                  </a:lnTo>
                  <a:lnTo>
                    <a:pt x="1" y="716"/>
                  </a:lnTo>
                  <a:lnTo>
                    <a:pt x="0" y="712"/>
                  </a:lnTo>
                  <a:lnTo>
                    <a:pt x="0" y="709"/>
                  </a:lnTo>
                  <a:lnTo>
                    <a:pt x="0" y="706"/>
                  </a:lnTo>
                  <a:lnTo>
                    <a:pt x="1" y="703"/>
                  </a:lnTo>
                  <a:lnTo>
                    <a:pt x="23" y="681"/>
                  </a:lnTo>
                  <a:lnTo>
                    <a:pt x="39" y="663"/>
                  </a:lnTo>
                  <a:lnTo>
                    <a:pt x="41" y="659"/>
                  </a:lnTo>
                  <a:lnTo>
                    <a:pt x="43" y="654"/>
                  </a:lnTo>
                  <a:lnTo>
                    <a:pt x="45" y="648"/>
                  </a:lnTo>
                  <a:lnTo>
                    <a:pt x="46" y="643"/>
                  </a:lnTo>
                  <a:lnTo>
                    <a:pt x="46" y="636"/>
                  </a:lnTo>
                  <a:lnTo>
                    <a:pt x="46" y="629"/>
                  </a:lnTo>
                  <a:lnTo>
                    <a:pt x="45" y="620"/>
                  </a:lnTo>
                  <a:lnTo>
                    <a:pt x="43" y="611"/>
                  </a:lnTo>
                  <a:lnTo>
                    <a:pt x="36" y="581"/>
                  </a:lnTo>
                  <a:lnTo>
                    <a:pt x="27" y="539"/>
                  </a:lnTo>
                  <a:lnTo>
                    <a:pt x="24" y="518"/>
                  </a:lnTo>
                  <a:lnTo>
                    <a:pt x="23" y="498"/>
                  </a:lnTo>
                  <a:lnTo>
                    <a:pt x="23" y="490"/>
                  </a:lnTo>
                  <a:lnTo>
                    <a:pt x="24" y="483"/>
                  </a:lnTo>
                  <a:lnTo>
                    <a:pt x="26" y="478"/>
                  </a:lnTo>
                  <a:lnTo>
                    <a:pt x="29" y="474"/>
                  </a:lnTo>
                  <a:lnTo>
                    <a:pt x="32" y="459"/>
                  </a:lnTo>
                  <a:lnTo>
                    <a:pt x="37" y="445"/>
                  </a:lnTo>
                  <a:lnTo>
                    <a:pt x="42" y="432"/>
                  </a:lnTo>
                  <a:lnTo>
                    <a:pt x="49" y="422"/>
                  </a:lnTo>
                  <a:lnTo>
                    <a:pt x="56" y="411"/>
                  </a:lnTo>
                  <a:lnTo>
                    <a:pt x="64" y="401"/>
                  </a:lnTo>
                  <a:lnTo>
                    <a:pt x="72" y="392"/>
                  </a:lnTo>
                  <a:lnTo>
                    <a:pt x="81" y="384"/>
                  </a:lnTo>
                  <a:lnTo>
                    <a:pt x="99" y="368"/>
                  </a:lnTo>
                  <a:lnTo>
                    <a:pt x="119" y="350"/>
                  </a:lnTo>
                  <a:lnTo>
                    <a:pt x="127" y="341"/>
                  </a:lnTo>
                  <a:lnTo>
                    <a:pt x="136" y="330"/>
                  </a:lnTo>
                  <a:lnTo>
                    <a:pt x="145" y="318"/>
                  </a:lnTo>
                  <a:lnTo>
                    <a:pt x="152" y="305"/>
                  </a:lnTo>
                  <a:lnTo>
                    <a:pt x="173" y="258"/>
                  </a:lnTo>
                  <a:lnTo>
                    <a:pt x="191" y="221"/>
                  </a:lnTo>
                  <a:lnTo>
                    <a:pt x="195" y="212"/>
                  </a:lnTo>
                  <a:lnTo>
                    <a:pt x="201" y="203"/>
                  </a:lnTo>
                  <a:lnTo>
                    <a:pt x="207" y="195"/>
                  </a:lnTo>
                  <a:lnTo>
                    <a:pt x="215" y="187"/>
                  </a:lnTo>
                  <a:lnTo>
                    <a:pt x="223" y="180"/>
                  </a:lnTo>
                  <a:lnTo>
                    <a:pt x="233" y="172"/>
                  </a:lnTo>
                  <a:lnTo>
                    <a:pt x="245" y="165"/>
                  </a:lnTo>
                  <a:lnTo>
                    <a:pt x="258" y="157"/>
                  </a:lnTo>
                  <a:lnTo>
                    <a:pt x="275" y="147"/>
                  </a:lnTo>
                  <a:lnTo>
                    <a:pt x="290" y="136"/>
                  </a:lnTo>
                  <a:lnTo>
                    <a:pt x="303" y="126"/>
                  </a:lnTo>
                  <a:lnTo>
                    <a:pt x="314" y="115"/>
                  </a:lnTo>
                  <a:lnTo>
                    <a:pt x="327" y="105"/>
                  </a:lnTo>
                  <a:lnTo>
                    <a:pt x="341" y="95"/>
                  </a:lnTo>
                  <a:lnTo>
                    <a:pt x="349" y="92"/>
                  </a:lnTo>
                  <a:lnTo>
                    <a:pt x="358" y="88"/>
                  </a:lnTo>
                  <a:lnTo>
                    <a:pt x="368" y="85"/>
                  </a:lnTo>
                  <a:lnTo>
                    <a:pt x="379" y="82"/>
                  </a:lnTo>
                  <a:lnTo>
                    <a:pt x="411" y="77"/>
                  </a:lnTo>
                  <a:lnTo>
                    <a:pt x="438" y="74"/>
                  </a:lnTo>
                  <a:lnTo>
                    <a:pt x="461" y="71"/>
                  </a:lnTo>
                  <a:lnTo>
                    <a:pt x="480" y="67"/>
                  </a:lnTo>
                  <a:lnTo>
                    <a:pt x="490" y="65"/>
                  </a:lnTo>
                  <a:lnTo>
                    <a:pt x="500" y="62"/>
                  </a:lnTo>
                  <a:lnTo>
                    <a:pt x="508" y="58"/>
                  </a:lnTo>
                  <a:lnTo>
                    <a:pt x="519" y="51"/>
                  </a:lnTo>
                  <a:lnTo>
                    <a:pt x="529" y="45"/>
                  </a:lnTo>
                  <a:lnTo>
                    <a:pt x="541" y="36"/>
                  </a:lnTo>
                  <a:lnTo>
                    <a:pt x="553" y="25"/>
                  </a:lnTo>
                  <a:lnTo>
                    <a:pt x="566" y="11"/>
                  </a:lnTo>
                  <a:lnTo>
                    <a:pt x="570" y="9"/>
                  </a:lnTo>
                  <a:lnTo>
                    <a:pt x="575" y="6"/>
                  </a:lnTo>
                  <a:lnTo>
                    <a:pt x="581" y="4"/>
                  </a:lnTo>
                  <a:lnTo>
                    <a:pt x="588" y="3"/>
                  </a:lnTo>
                  <a:lnTo>
                    <a:pt x="603" y="1"/>
                  </a:lnTo>
                  <a:lnTo>
                    <a:pt x="620" y="0"/>
                  </a:lnTo>
                  <a:lnTo>
                    <a:pt x="653" y="3"/>
                  </a:lnTo>
                  <a:lnTo>
                    <a:pt x="680" y="4"/>
                  </a:lnTo>
                  <a:lnTo>
                    <a:pt x="680" y="7"/>
                  </a:lnTo>
                  <a:lnTo>
                    <a:pt x="679" y="10"/>
                  </a:lnTo>
                  <a:lnTo>
                    <a:pt x="676" y="12"/>
                  </a:lnTo>
                  <a:lnTo>
                    <a:pt x="672" y="15"/>
                  </a:lnTo>
                  <a:lnTo>
                    <a:pt x="664" y="20"/>
                  </a:lnTo>
                  <a:lnTo>
                    <a:pt x="653" y="24"/>
                  </a:lnTo>
                  <a:lnTo>
                    <a:pt x="630" y="31"/>
                  </a:lnTo>
                  <a:lnTo>
                    <a:pt x="614" y="35"/>
                  </a:lnTo>
                  <a:lnTo>
                    <a:pt x="607" y="37"/>
                  </a:lnTo>
                  <a:lnTo>
                    <a:pt x="600" y="41"/>
                  </a:lnTo>
                  <a:lnTo>
                    <a:pt x="594" y="46"/>
                  </a:lnTo>
                  <a:lnTo>
                    <a:pt x="589" y="50"/>
                  </a:lnTo>
                  <a:lnTo>
                    <a:pt x="586" y="57"/>
                  </a:lnTo>
                  <a:lnTo>
                    <a:pt x="584" y="63"/>
                  </a:lnTo>
                  <a:lnTo>
                    <a:pt x="583" y="71"/>
                  </a:lnTo>
                  <a:lnTo>
                    <a:pt x="584" y="78"/>
                  </a:lnTo>
                  <a:lnTo>
                    <a:pt x="580" y="87"/>
                  </a:lnTo>
                  <a:lnTo>
                    <a:pt x="568" y="104"/>
                  </a:lnTo>
                  <a:lnTo>
                    <a:pt x="552" y="129"/>
                  </a:lnTo>
                  <a:lnTo>
                    <a:pt x="531" y="157"/>
                  </a:lnTo>
                  <a:lnTo>
                    <a:pt x="511" y="186"/>
                  </a:lnTo>
                  <a:lnTo>
                    <a:pt x="491" y="211"/>
                  </a:lnTo>
                  <a:lnTo>
                    <a:pt x="482" y="222"/>
                  </a:lnTo>
                  <a:lnTo>
                    <a:pt x="475" y="230"/>
                  </a:lnTo>
                  <a:lnTo>
                    <a:pt x="469" y="237"/>
                  </a:lnTo>
                  <a:lnTo>
                    <a:pt x="464" y="240"/>
                  </a:lnTo>
                  <a:lnTo>
                    <a:pt x="447" y="249"/>
                  </a:lnTo>
                  <a:lnTo>
                    <a:pt x="432" y="256"/>
                  </a:lnTo>
                  <a:lnTo>
                    <a:pt x="420" y="264"/>
                  </a:lnTo>
                  <a:lnTo>
                    <a:pt x="410" y="270"/>
                  </a:lnTo>
                  <a:lnTo>
                    <a:pt x="406" y="275"/>
                  </a:lnTo>
                  <a:lnTo>
                    <a:pt x="403" y="280"/>
                  </a:lnTo>
                  <a:lnTo>
                    <a:pt x="399" y="285"/>
                  </a:lnTo>
                  <a:lnTo>
                    <a:pt x="397" y="291"/>
                  </a:lnTo>
                  <a:lnTo>
                    <a:pt x="394" y="298"/>
                  </a:lnTo>
                  <a:lnTo>
                    <a:pt x="393" y="307"/>
                  </a:lnTo>
                  <a:lnTo>
                    <a:pt x="391" y="317"/>
                  </a:lnTo>
                  <a:lnTo>
                    <a:pt x="390" y="328"/>
                  </a:lnTo>
                  <a:lnTo>
                    <a:pt x="379" y="445"/>
                  </a:lnTo>
                  <a:lnTo>
                    <a:pt x="373" y="473"/>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16" name="Google Shape;816;p37"/>
            <p:cNvSpPr/>
            <p:nvPr/>
          </p:nvSpPr>
          <p:spPr>
            <a:xfrm>
              <a:off x="5484813" y="2998788"/>
              <a:ext cx="979488" cy="906463"/>
            </a:xfrm>
            <a:custGeom>
              <a:rect b="b" l="l" r="r" t="t"/>
              <a:pathLst>
                <a:path extrusionOk="0" h="2284" w="2470">
                  <a:moveTo>
                    <a:pt x="295" y="2112"/>
                  </a:moveTo>
                  <a:lnTo>
                    <a:pt x="305" y="2108"/>
                  </a:lnTo>
                  <a:lnTo>
                    <a:pt x="314" y="2104"/>
                  </a:lnTo>
                  <a:lnTo>
                    <a:pt x="322" y="2098"/>
                  </a:lnTo>
                  <a:lnTo>
                    <a:pt x="331" y="2092"/>
                  </a:lnTo>
                  <a:lnTo>
                    <a:pt x="346" y="2078"/>
                  </a:lnTo>
                  <a:lnTo>
                    <a:pt x="361" y="2064"/>
                  </a:lnTo>
                  <a:lnTo>
                    <a:pt x="369" y="2057"/>
                  </a:lnTo>
                  <a:lnTo>
                    <a:pt x="377" y="2051"/>
                  </a:lnTo>
                  <a:lnTo>
                    <a:pt x="386" y="2045"/>
                  </a:lnTo>
                  <a:lnTo>
                    <a:pt x="395" y="2040"/>
                  </a:lnTo>
                  <a:lnTo>
                    <a:pt x="406" y="2036"/>
                  </a:lnTo>
                  <a:lnTo>
                    <a:pt x="416" y="2033"/>
                  </a:lnTo>
                  <a:lnTo>
                    <a:pt x="428" y="2031"/>
                  </a:lnTo>
                  <a:lnTo>
                    <a:pt x="441" y="2031"/>
                  </a:lnTo>
                  <a:lnTo>
                    <a:pt x="454" y="2032"/>
                  </a:lnTo>
                  <a:lnTo>
                    <a:pt x="467" y="2034"/>
                  </a:lnTo>
                  <a:lnTo>
                    <a:pt x="479" y="2039"/>
                  </a:lnTo>
                  <a:lnTo>
                    <a:pt x="491" y="2043"/>
                  </a:lnTo>
                  <a:lnTo>
                    <a:pt x="513" y="2055"/>
                  </a:lnTo>
                  <a:lnTo>
                    <a:pt x="536" y="2067"/>
                  </a:lnTo>
                  <a:lnTo>
                    <a:pt x="660" y="2128"/>
                  </a:lnTo>
                  <a:lnTo>
                    <a:pt x="671" y="2136"/>
                  </a:lnTo>
                  <a:lnTo>
                    <a:pt x="682" y="2142"/>
                  </a:lnTo>
                  <a:lnTo>
                    <a:pt x="693" y="2148"/>
                  </a:lnTo>
                  <a:lnTo>
                    <a:pt x="704" y="2152"/>
                  </a:lnTo>
                  <a:lnTo>
                    <a:pt x="715" y="2157"/>
                  </a:lnTo>
                  <a:lnTo>
                    <a:pt x="727" y="2160"/>
                  </a:lnTo>
                  <a:lnTo>
                    <a:pt x="740" y="2162"/>
                  </a:lnTo>
                  <a:lnTo>
                    <a:pt x="753" y="2164"/>
                  </a:lnTo>
                  <a:lnTo>
                    <a:pt x="778" y="2167"/>
                  </a:lnTo>
                  <a:lnTo>
                    <a:pt x="805" y="2168"/>
                  </a:lnTo>
                  <a:lnTo>
                    <a:pt x="832" y="2168"/>
                  </a:lnTo>
                  <a:lnTo>
                    <a:pt x="860" y="2168"/>
                  </a:lnTo>
                  <a:lnTo>
                    <a:pt x="888" y="2167"/>
                  </a:lnTo>
                  <a:lnTo>
                    <a:pt x="916" y="2166"/>
                  </a:lnTo>
                  <a:lnTo>
                    <a:pt x="944" y="2166"/>
                  </a:lnTo>
                  <a:lnTo>
                    <a:pt x="971" y="2167"/>
                  </a:lnTo>
                  <a:lnTo>
                    <a:pt x="998" y="2171"/>
                  </a:lnTo>
                  <a:lnTo>
                    <a:pt x="1025" y="2175"/>
                  </a:lnTo>
                  <a:lnTo>
                    <a:pt x="1038" y="2178"/>
                  </a:lnTo>
                  <a:lnTo>
                    <a:pt x="1051" y="2182"/>
                  </a:lnTo>
                  <a:lnTo>
                    <a:pt x="1064" y="2187"/>
                  </a:lnTo>
                  <a:lnTo>
                    <a:pt x="1076" y="2192"/>
                  </a:lnTo>
                  <a:lnTo>
                    <a:pt x="1098" y="2203"/>
                  </a:lnTo>
                  <a:lnTo>
                    <a:pt x="1119" y="2215"/>
                  </a:lnTo>
                  <a:lnTo>
                    <a:pt x="1139" y="2228"/>
                  </a:lnTo>
                  <a:lnTo>
                    <a:pt x="1160" y="2240"/>
                  </a:lnTo>
                  <a:lnTo>
                    <a:pt x="1171" y="2245"/>
                  </a:lnTo>
                  <a:lnTo>
                    <a:pt x="1182" y="2249"/>
                  </a:lnTo>
                  <a:lnTo>
                    <a:pt x="1192" y="2255"/>
                  </a:lnTo>
                  <a:lnTo>
                    <a:pt x="1203" y="2258"/>
                  </a:lnTo>
                  <a:lnTo>
                    <a:pt x="1215" y="2261"/>
                  </a:lnTo>
                  <a:lnTo>
                    <a:pt x="1227" y="2262"/>
                  </a:lnTo>
                  <a:lnTo>
                    <a:pt x="1240" y="2263"/>
                  </a:lnTo>
                  <a:lnTo>
                    <a:pt x="1253" y="2263"/>
                  </a:lnTo>
                  <a:lnTo>
                    <a:pt x="1279" y="2262"/>
                  </a:lnTo>
                  <a:lnTo>
                    <a:pt x="1307" y="2262"/>
                  </a:lnTo>
                  <a:lnTo>
                    <a:pt x="1334" y="2263"/>
                  </a:lnTo>
                  <a:lnTo>
                    <a:pt x="1363" y="2266"/>
                  </a:lnTo>
                  <a:lnTo>
                    <a:pt x="1391" y="2268"/>
                  </a:lnTo>
                  <a:lnTo>
                    <a:pt x="1419" y="2272"/>
                  </a:lnTo>
                  <a:lnTo>
                    <a:pt x="1446" y="2277"/>
                  </a:lnTo>
                  <a:lnTo>
                    <a:pt x="1472" y="2284"/>
                  </a:lnTo>
                  <a:lnTo>
                    <a:pt x="1472" y="2284"/>
                  </a:lnTo>
                  <a:lnTo>
                    <a:pt x="1479" y="2255"/>
                  </a:lnTo>
                  <a:lnTo>
                    <a:pt x="1483" y="2245"/>
                  </a:lnTo>
                  <a:lnTo>
                    <a:pt x="1489" y="2235"/>
                  </a:lnTo>
                  <a:lnTo>
                    <a:pt x="1497" y="2225"/>
                  </a:lnTo>
                  <a:lnTo>
                    <a:pt x="1506" y="2213"/>
                  </a:lnTo>
                  <a:lnTo>
                    <a:pt x="1516" y="2202"/>
                  </a:lnTo>
                  <a:lnTo>
                    <a:pt x="1526" y="2193"/>
                  </a:lnTo>
                  <a:lnTo>
                    <a:pt x="1536" y="2185"/>
                  </a:lnTo>
                  <a:lnTo>
                    <a:pt x="1543" y="2179"/>
                  </a:lnTo>
                  <a:lnTo>
                    <a:pt x="1552" y="2173"/>
                  </a:lnTo>
                  <a:lnTo>
                    <a:pt x="1556" y="2169"/>
                  </a:lnTo>
                  <a:lnTo>
                    <a:pt x="1558" y="2167"/>
                  </a:lnTo>
                  <a:lnTo>
                    <a:pt x="1558" y="2166"/>
                  </a:lnTo>
                  <a:lnTo>
                    <a:pt x="1558" y="2165"/>
                  </a:lnTo>
                  <a:lnTo>
                    <a:pt x="1558" y="2164"/>
                  </a:lnTo>
                  <a:lnTo>
                    <a:pt x="1550" y="2162"/>
                  </a:lnTo>
                  <a:lnTo>
                    <a:pt x="1535" y="2157"/>
                  </a:lnTo>
                  <a:lnTo>
                    <a:pt x="1528" y="2153"/>
                  </a:lnTo>
                  <a:lnTo>
                    <a:pt x="1520" y="2148"/>
                  </a:lnTo>
                  <a:lnTo>
                    <a:pt x="1512" y="2140"/>
                  </a:lnTo>
                  <a:lnTo>
                    <a:pt x="1501" y="2132"/>
                  </a:lnTo>
                  <a:lnTo>
                    <a:pt x="1479" y="2110"/>
                  </a:lnTo>
                  <a:lnTo>
                    <a:pt x="1457" y="2085"/>
                  </a:lnTo>
                  <a:lnTo>
                    <a:pt x="1436" y="2059"/>
                  </a:lnTo>
                  <a:lnTo>
                    <a:pt x="1418" y="2034"/>
                  </a:lnTo>
                  <a:lnTo>
                    <a:pt x="1411" y="2023"/>
                  </a:lnTo>
                  <a:lnTo>
                    <a:pt x="1406" y="2013"/>
                  </a:lnTo>
                  <a:lnTo>
                    <a:pt x="1403" y="2004"/>
                  </a:lnTo>
                  <a:lnTo>
                    <a:pt x="1402" y="1998"/>
                  </a:lnTo>
                  <a:lnTo>
                    <a:pt x="1427" y="1998"/>
                  </a:lnTo>
                  <a:lnTo>
                    <a:pt x="1458" y="2000"/>
                  </a:lnTo>
                  <a:lnTo>
                    <a:pt x="1464" y="1999"/>
                  </a:lnTo>
                  <a:lnTo>
                    <a:pt x="1472" y="1998"/>
                  </a:lnTo>
                  <a:lnTo>
                    <a:pt x="1477" y="1997"/>
                  </a:lnTo>
                  <a:lnTo>
                    <a:pt x="1483" y="1993"/>
                  </a:lnTo>
                  <a:lnTo>
                    <a:pt x="1487" y="1990"/>
                  </a:lnTo>
                  <a:lnTo>
                    <a:pt x="1490" y="1985"/>
                  </a:lnTo>
                  <a:lnTo>
                    <a:pt x="1491" y="1977"/>
                  </a:lnTo>
                  <a:lnTo>
                    <a:pt x="1491" y="1970"/>
                  </a:lnTo>
                  <a:lnTo>
                    <a:pt x="1489" y="1952"/>
                  </a:lnTo>
                  <a:lnTo>
                    <a:pt x="1488" y="1939"/>
                  </a:lnTo>
                  <a:lnTo>
                    <a:pt x="1488" y="1929"/>
                  </a:lnTo>
                  <a:lnTo>
                    <a:pt x="1489" y="1920"/>
                  </a:lnTo>
                  <a:lnTo>
                    <a:pt x="1491" y="1915"/>
                  </a:lnTo>
                  <a:lnTo>
                    <a:pt x="1495" y="1910"/>
                  </a:lnTo>
                  <a:lnTo>
                    <a:pt x="1498" y="1908"/>
                  </a:lnTo>
                  <a:lnTo>
                    <a:pt x="1502" y="1908"/>
                  </a:lnTo>
                  <a:lnTo>
                    <a:pt x="1508" y="1909"/>
                  </a:lnTo>
                  <a:lnTo>
                    <a:pt x="1514" y="1912"/>
                  </a:lnTo>
                  <a:lnTo>
                    <a:pt x="1520" y="1916"/>
                  </a:lnTo>
                  <a:lnTo>
                    <a:pt x="1528" y="1920"/>
                  </a:lnTo>
                  <a:lnTo>
                    <a:pt x="1545" y="1931"/>
                  </a:lnTo>
                  <a:lnTo>
                    <a:pt x="1565" y="1942"/>
                  </a:lnTo>
                  <a:lnTo>
                    <a:pt x="1568" y="1941"/>
                  </a:lnTo>
                  <a:lnTo>
                    <a:pt x="1573" y="1936"/>
                  </a:lnTo>
                  <a:lnTo>
                    <a:pt x="1581" y="1929"/>
                  </a:lnTo>
                  <a:lnTo>
                    <a:pt x="1590" y="1920"/>
                  </a:lnTo>
                  <a:lnTo>
                    <a:pt x="1607" y="1902"/>
                  </a:lnTo>
                  <a:lnTo>
                    <a:pt x="1621" y="1890"/>
                  </a:lnTo>
                  <a:lnTo>
                    <a:pt x="1646" y="1876"/>
                  </a:lnTo>
                  <a:lnTo>
                    <a:pt x="1664" y="1865"/>
                  </a:lnTo>
                  <a:lnTo>
                    <a:pt x="1672" y="1857"/>
                  </a:lnTo>
                  <a:lnTo>
                    <a:pt x="1679" y="1849"/>
                  </a:lnTo>
                  <a:lnTo>
                    <a:pt x="1687" y="1837"/>
                  </a:lnTo>
                  <a:lnTo>
                    <a:pt x="1693" y="1821"/>
                  </a:lnTo>
                  <a:lnTo>
                    <a:pt x="1700" y="1804"/>
                  </a:lnTo>
                  <a:lnTo>
                    <a:pt x="1703" y="1787"/>
                  </a:lnTo>
                  <a:lnTo>
                    <a:pt x="1705" y="1771"/>
                  </a:lnTo>
                  <a:lnTo>
                    <a:pt x="1707" y="1753"/>
                  </a:lnTo>
                  <a:lnTo>
                    <a:pt x="1708" y="1750"/>
                  </a:lnTo>
                  <a:lnTo>
                    <a:pt x="1709" y="1748"/>
                  </a:lnTo>
                  <a:lnTo>
                    <a:pt x="1712" y="1748"/>
                  </a:lnTo>
                  <a:lnTo>
                    <a:pt x="1714" y="1748"/>
                  </a:lnTo>
                  <a:lnTo>
                    <a:pt x="1720" y="1752"/>
                  </a:lnTo>
                  <a:lnTo>
                    <a:pt x="1728" y="1756"/>
                  </a:lnTo>
                  <a:lnTo>
                    <a:pt x="1733" y="1758"/>
                  </a:lnTo>
                  <a:lnTo>
                    <a:pt x="1737" y="1760"/>
                  </a:lnTo>
                  <a:lnTo>
                    <a:pt x="1743" y="1760"/>
                  </a:lnTo>
                  <a:lnTo>
                    <a:pt x="1748" y="1760"/>
                  </a:lnTo>
                  <a:lnTo>
                    <a:pt x="1754" y="1759"/>
                  </a:lnTo>
                  <a:lnTo>
                    <a:pt x="1760" y="1756"/>
                  </a:lnTo>
                  <a:lnTo>
                    <a:pt x="1766" y="1752"/>
                  </a:lnTo>
                  <a:lnTo>
                    <a:pt x="1772" y="1745"/>
                  </a:lnTo>
                  <a:lnTo>
                    <a:pt x="1774" y="1741"/>
                  </a:lnTo>
                  <a:lnTo>
                    <a:pt x="1776" y="1736"/>
                  </a:lnTo>
                  <a:lnTo>
                    <a:pt x="1777" y="1733"/>
                  </a:lnTo>
                  <a:lnTo>
                    <a:pt x="1778" y="1729"/>
                  </a:lnTo>
                  <a:lnTo>
                    <a:pt x="1778" y="1721"/>
                  </a:lnTo>
                  <a:lnTo>
                    <a:pt x="1777" y="1713"/>
                  </a:lnTo>
                  <a:lnTo>
                    <a:pt x="1771" y="1698"/>
                  </a:lnTo>
                  <a:lnTo>
                    <a:pt x="1764" y="1683"/>
                  </a:lnTo>
                  <a:lnTo>
                    <a:pt x="1764" y="1680"/>
                  </a:lnTo>
                  <a:lnTo>
                    <a:pt x="1764" y="1678"/>
                  </a:lnTo>
                  <a:lnTo>
                    <a:pt x="1766" y="1675"/>
                  </a:lnTo>
                  <a:lnTo>
                    <a:pt x="1767" y="1673"/>
                  </a:lnTo>
                  <a:lnTo>
                    <a:pt x="1771" y="1667"/>
                  </a:lnTo>
                  <a:lnTo>
                    <a:pt x="1775" y="1661"/>
                  </a:lnTo>
                  <a:lnTo>
                    <a:pt x="1787" y="1650"/>
                  </a:lnTo>
                  <a:lnTo>
                    <a:pt x="1795" y="1638"/>
                  </a:lnTo>
                  <a:lnTo>
                    <a:pt x="1797" y="1633"/>
                  </a:lnTo>
                  <a:lnTo>
                    <a:pt x="1798" y="1627"/>
                  </a:lnTo>
                  <a:lnTo>
                    <a:pt x="1797" y="1622"/>
                  </a:lnTo>
                  <a:lnTo>
                    <a:pt x="1797" y="1617"/>
                  </a:lnTo>
                  <a:lnTo>
                    <a:pt x="1796" y="1611"/>
                  </a:lnTo>
                  <a:lnTo>
                    <a:pt x="1796" y="1606"/>
                  </a:lnTo>
                  <a:lnTo>
                    <a:pt x="1796" y="1601"/>
                  </a:lnTo>
                  <a:lnTo>
                    <a:pt x="1798" y="1597"/>
                  </a:lnTo>
                  <a:lnTo>
                    <a:pt x="1801" y="1591"/>
                  </a:lnTo>
                  <a:lnTo>
                    <a:pt x="1805" y="1585"/>
                  </a:lnTo>
                  <a:lnTo>
                    <a:pt x="1811" y="1581"/>
                  </a:lnTo>
                  <a:lnTo>
                    <a:pt x="1815" y="1575"/>
                  </a:lnTo>
                  <a:lnTo>
                    <a:pt x="1821" y="1571"/>
                  </a:lnTo>
                  <a:lnTo>
                    <a:pt x="1825" y="1566"/>
                  </a:lnTo>
                  <a:lnTo>
                    <a:pt x="1828" y="1560"/>
                  </a:lnTo>
                  <a:lnTo>
                    <a:pt x="1830" y="1554"/>
                  </a:lnTo>
                  <a:lnTo>
                    <a:pt x="1835" y="1538"/>
                  </a:lnTo>
                  <a:lnTo>
                    <a:pt x="1838" y="1526"/>
                  </a:lnTo>
                  <a:lnTo>
                    <a:pt x="1841" y="1517"/>
                  </a:lnTo>
                  <a:lnTo>
                    <a:pt x="1844" y="1511"/>
                  </a:lnTo>
                  <a:lnTo>
                    <a:pt x="1856" y="1500"/>
                  </a:lnTo>
                  <a:lnTo>
                    <a:pt x="1878" y="1482"/>
                  </a:lnTo>
                  <a:lnTo>
                    <a:pt x="1882" y="1477"/>
                  </a:lnTo>
                  <a:lnTo>
                    <a:pt x="1884" y="1474"/>
                  </a:lnTo>
                  <a:lnTo>
                    <a:pt x="1886" y="1470"/>
                  </a:lnTo>
                  <a:lnTo>
                    <a:pt x="1887" y="1466"/>
                  </a:lnTo>
                  <a:lnTo>
                    <a:pt x="1889" y="1460"/>
                  </a:lnTo>
                  <a:lnTo>
                    <a:pt x="1887" y="1453"/>
                  </a:lnTo>
                  <a:lnTo>
                    <a:pt x="1885" y="1447"/>
                  </a:lnTo>
                  <a:lnTo>
                    <a:pt x="1883" y="1440"/>
                  </a:lnTo>
                  <a:lnTo>
                    <a:pt x="1883" y="1436"/>
                  </a:lnTo>
                  <a:lnTo>
                    <a:pt x="1883" y="1432"/>
                  </a:lnTo>
                  <a:lnTo>
                    <a:pt x="1884" y="1428"/>
                  </a:lnTo>
                  <a:lnTo>
                    <a:pt x="1885" y="1423"/>
                  </a:lnTo>
                  <a:lnTo>
                    <a:pt x="1889" y="1416"/>
                  </a:lnTo>
                  <a:lnTo>
                    <a:pt x="1892" y="1411"/>
                  </a:lnTo>
                  <a:lnTo>
                    <a:pt x="1895" y="1410"/>
                  </a:lnTo>
                  <a:lnTo>
                    <a:pt x="1899" y="1409"/>
                  </a:lnTo>
                  <a:lnTo>
                    <a:pt x="1904" y="1411"/>
                  </a:lnTo>
                  <a:lnTo>
                    <a:pt x="1908" y="1413"/>
                  </a:lnTo>
                  <a:lnTo>
                    <a:pt x="1912" y="1417"/>
                  </a:lnTo>
                  <a:lnTo>
                    <a:pt x="1918" y="1421"/>
                  </a:lnTo>
                  <a:lnTo>
                    <a:pt x="1928" y="1430"/>
                  </a:lnTo>
                  <a:lnTo>
                    <a:pt x="1940" y="1436"/>
                  </a:lnTo>
                  <a:lnTo>
                    <a:pt x="1946" y="1437"/>
                  </a:lnTo>
                  <a:lnTo>
                    <a:pt x="1952" y="1438"/>
                  </a:lnTo>
                  <a:lnTo>
                    <a:pt x="1960" y="1436"/>
                  </a:lnTo>
                  <a:lnTo>
                    <a:pt x="1966" y="1433"/>
                  </a:lnTo>
                  <a:lnTo>
                    <a:pt x="1975" y="1426"/>
                  </a:lnTo>
                  <a:lnTo>
                    <a:pt x="1982" y="1421"/>
                  </a:lnTo>
                  <a:lnTo>
                    <a:pt x="1987" y="1416"/>
                  </a:lnTo>
                  <a:lnTo>
                    <a:pt x="1991" y="1410"/>
                  </a:lnTo>
                  <a:lnTo>
                    <a:pt x="1993" y="1406"/>
                  </a:lnTo>
                  <a:lnTo>
                    <a:pt x="1994" y="1402"/>
                  </a:lnTo>
                  <a:lnTo>
                    <a:pt x="1993" y="1397"/>
                  </a:lnTo>
                  <a:lnTo>
                    <a:pt x="1993" y="1393"/>
                  </a:lnTo>
                  <a:lnTo>
                    <a:pt x="1989" y="1384"/>
                  </a:lnTo>
                  <a:lnTo>
                    <a:pt x="1985" y="1375"/>
                  </a:lnTo>
                  <a:lnTo>
                    <a:pt x="1984" y="1369"/>
                  </a:lnTo>
                  <a:lnTo>
                    <a:pt x="1981" y="1363"/>
                  </a:lnTo>
                  <a:lnTo>
                    <a:pt x="1980" y="1356"/>
                  </a:lnTo>
                  <a:lnTo>
                    <a:pt x="1979" y="1350"/>
                  </a:lnTo>
                  <a:lnTo>
                    <a:pt x="1991" y="1347"/>
                  </a:lnTo>
                  <a:lnTo>
                    <a:pt x="2007" y="1343"/>
                  </a:lnTo>
                  <a:lnTo>
                    <a:pt x="2015" y="1341"/>
                  </a:lnTo>
                  <a:lnTo>
                    <a:pt x="2021" y="1338"/>
                  </a:lnTo>
                  <a:lnTo>
                    <a:pt x="2023" y="1337"/>
                  </a:lnTo>
                  <a:lnTo>
                    <a:pt x="2026" y="1335"/>
                  </a:lnTo>
                  <a:lnTo>
                    <a:pt x="2027" y="1332"/>
                  </a:lnTo>
                  <a:lnTo>
                    <a:pt x="2027" y="1329"/>
                  </a:lnTo>
                  <a:lnTo>
                    <a:pt x="2025" y="1325"/>
                  </a:lnTo>
                  <a:lnTo>
                    <a:pt x="2021" y="1321"/>
                  </a:lnTo>
                  <a:lnTo>
                    <a:pt x="2017" y="1317"/>
                  </a:lnTo>
                  <a:lnTo>
                    <a:pt x="2012" y="1314"/>
                  </a:lnTo>
                  <a:lnTo>
                    <a:pt x="2007" y="1310"/>
                  </a:lnTo>
                  <a:lnTo>
                    <a:pt x="2003" y="1305"/>
                  </a:lnTo>
                  <a:lnTo>
                    <a:pt x="2001" y="1303"/>
                  </a:lnTo>
                  <a:lnTo>
                    <a:pt x="2000" y="1300"/>
                  </a:lnTo>
                  <a:lnTo>
                    <a:pt x="1999" y="1297"/>
                  </a:lnTo>
                  <a:lnTo>
                    <a:pt x="1999" y="1294"/>
                  </a:lnTo>
                  <a:lnTo>
                    <a:pt x="2015" y="1289"/>
                  </a:lnTo>
                  <a:lnTo>
                    <a:pt x="2026" y="1285"/>
                  </a:lnTo>
                  <a:lnTo>
                    <a:pt x="2029" y="1284"/>
                  </a:lnTo>
                  <a:lnTo>
                    <a:pt x="2032" y="1282"/>
                  </a:lnTo>
                  <a:lnTo>
                    <a:pt x="2033" y="1280"/>
                  </a:lnTo>
                  <a:lnTo>
                    <a:pt x="2034" y="1278"/>
                  </a:lnTo>
                  <a:lnTo>
                    <a:pt x="2034" y="1276"/>
                  </a:lnTo>
                  <a:lnTo>
                    <a:pt x="2033" y="1275"/>
                  </a:lnTo>
                  <a:lnTo>
                    <a:pt x="2031" y="1273"/>
                  </a:lnTo>
                  <a:lnTo>
                    <a:pt x="2029" y="1272"/>
                  </a:lnTo>
                  <a:lnTo>
                    <a:pt x="2022" y="1268"/>
                  </a:lnTo>
                  <a:lnTo>
                    <a:pt x="2015" y="1264"/>
                  </a:lnTo>
                  <a:lnTo>
                    <a:pt x="1994" y="1258"/>
                  </a:lnTo>
                  <a:lnTo>
                    <a:pt x="1973" y="1249"/>
                  </a:lnTo>
                  <a:lnTo>
                    <a:pt x="1964" y="1244"/>
                  </a:lnTo>
                  <a:lnTo>
                    <a:pt x="1955" y="1239"/>
                  </a:lnTo>
                  <a:lnTo>
                    <a:pt x="1951" y="1236"/>
                  </a:lnTo>
                  <a:lnTo>
                    <a:pt x="1949" y="1233"/>
                  </a:lnTo>
                  <a:lnTo>
                    <a:pt x="1946" y="1230"/>
                  </a:lnTo>
                  <a:lnTo>
                    <a:pt x="1945" y="1227"/>
                  </a:lnTo>
                  <a:lnTo>
                    <a:pt x="1966" y="1223"/>
                  </a:lnTo>
                  <a:lnTo>
                    <a:pt x="1981" y="1223"/>
                  </a:lnTo>
                  <a:lnTo>
                    <a:pt x="1984" y="1222"/>
                  </a:lnTo>
                  <a:lnTo>
                    <a:pt x="1985" y="1221"/>
                  </a:lnTo>
                  <a:lnTo>
                    <a:pt x="1986" y="1220"/>
                  </a:lnTo>
                  <a:lnTo>
                    <a:pt x="1985" y="1217"/>
                  </a:lnTo>
                  <a:lnTo>
                    <a:pt x="1981" y="1210"/>
                  </a:lnTo>
                  <a:lnTo>
                    <a:pt x="1973" y="1200"/>
                  </a:lnTo>
                  <a:lnTo>
                    <a:pt x="1972" y="1196"/>
                  </a:lnTo>
                  <a:lnTo>
                    <a:pt x="1972" y="1193"/>
                  </a:lnTo>
                  <a:lnTo>
                    <a:pt x="1973" y="1192"/>
                  </a:lnTo>
                  <a:lnTo>
                    <a:pt x="1976" y="1191"/>
                  </a:lnTo>
                  <a:lnTo>
                    <a:pt x="1982" y="1191"/>
                  </a:lnTo>
                  <a:lnTo>
                    <a:pt x="1989" y="1191"/>
                  </a:lnTo>
                  <a:lnTo>
                    <a:pt x="2003" y="1195"/>
                  </a:lnTo>
                  <a:lnTo>
                    <a:pt x="2021" y="1202"/>
                  </a:lnTo>
                  <a:lnTo>
                    <a:pt x="2030" y="1205"/>
                  </a:lnTo>
                  <a:lnTo>
                    <a:pt x="2039" y="1206"/>
                  </a:lnTo>
                  <a:lnTo>
                    <a:pt x="2042" y="1205"/>
                  </a:lnTo>
                  <a:lnTo>
                    <a:pt x="2045" y="1204"/>
                  </a:lnTo>
                  <a:lnTo>
                    <a:pt x="2047" y="1202"/>
                  </a:lnTo>
                  <a:lnTo>
                    <a:pt x="2049" y="1200"/>
                  </a:lnTo>
                  <a:lnTo>
                    <a:pt x="2049" y="1194"/>
                  </a:lnTo>
                  <a:lnTo>
                    <a:pt x="2047" y="1188"/>
                  </a:lnTo>
                  <a:lnTo>
                    <a:pt x="2044" y="1181"/>
                  </a:lnTo>
                  <a:lnTo>
                    <a:pt x="2040" y="1174"/>
                  </a:lnTo>
                  <a:lnTo>
                    <a:pt x="2035" y="1165"/>
                  </a:lnTo>
                  <a:lnTo>
                    <a:pt x="2033" y="1156"/>
                  </a:lnTo>
                  <a:lnTo>
                    <a:pt x="2032" y="1152"/>
                  </a:lnTo>
                  <a:lnTo>
                    <a:pt x="2032" y="1148"/>
                  </a:lnTo>
                  <a:lnTo>
                    <a:pt x="2032" y="1143"/>
                  </a:lnTo>
                  <a:lnTo>
                    <a:pt x="2033" y="1140"/>
                  </a:lnTo>
                  <a:lnTo>
                    <a:pt x="2036" y="1135"/>
                  </a:lnTo>
                  <a:lnTo>
                    <a:pt x="2041" y="1131"/>
                  </a:lnTo>
                  <a:lnTo>
                    <a:pt x="2045" y="1127"/>
                  </a:lnTo>
                  <a:lnTo>
                    <a:pt x="2050" y="1124"/>
                  </a:lnTo>
                  <a:lnTo>
                    <a:pt x="2055" y="1121"/>
                  </a:lnTo>
                  <a:lnTo>
                    <a:pt x="2058" y="1116"/>
                  </a:lnTo>
                  <a:lnTo>
                    <a:pt x="2061" y="1111"/>
                  </a:lnTo>
                  <a:lnTo>
                    <a:pt x="2063" y="1105"/>
                  </a:lnTo>
                  <a:lnTo>
                    <a:pt x="2064" y="1077"/>
                  </a:lnTo>
                  <a:lnTo>
                    <a:pt x="2066" y="1060"/>
                  </a:lnTo>
                  <a:lnTo>
                    <a:pt x="2068" y="1057"/>
                  </a:lnTo>
                  <a:lnTo>
                    <a:pt x="2069" y="1055"/>
                  </a:lnTo>
                  <a:lnTo>
                    <a:pt x="2072" y="1053"/>
                  </a:lnTo>
                  <a:lnTo>
                    <a:pt x="2075" y="1052"/>
                  </a:lnTo>
                  <a:lnTo>
                    <a:pt x="2086" y="1051"/>
                  </a:lnTo>
                  <a:lnTo>
                    <a:pt x="2101" y="1050"/>
                  </a:lnTo>
                  <a:lnTo>
                    <a:pt x="2116" y="1048"/>
                  </a:lnTo>
                  <a:lnTo>
                    <a:pt x="2132" y="1045"/>
                  </a:lnTo>
                  <a:lnTo>
                    <a:pt x="2150" y="1040"/>
                  </a:lnTo>
                  <a:lnTo>
                    <a:pt x="2167" y="1033"/>
                  </a:lnTo>
                  <a:lnTo>
                    <a:pt x="2184" y="1025"/>
                  </a:lnTo>
                  <a:lnTo>
                    <a:pt x="2200" y="1017"/>
                  </a:lnTo>
                  <a:lnTo>
                    <a:pt x="2216" y="1008"/>
                  </a:lnTo>
                  <a:lnTo>
                    <a:pt x="2227" y="1000"/>
                  </a:lnTo>
                  <a:lnTo>
                    <a:pt x="2238" y="991"/>
                  </a:lnTo>
                  <a:lnTo>
                    <a:pt x="2247" y="986"/>
                  </a:lnTo>
                  <a:lnTo>
                    <a:pt x="2254" y="983"/>
                  </a:lnTo>
                  <a:lnTo>
                    <a:pt x="2260" y="981"/>
                  </a:lnTo>
                  <a:lnTo>
                    <a:pt x="2264" y="983"/>
                  </a:lnTo>
                  <a:lnTo>
                    <a:pt x="2267" y="985"/>
                  </a:lnTo>
                  <a:lnTo>
                    <a:pt x="2270" y="988"/>
                  </a:lnTo>
                  <a:lnTo>
                    <a:pt x="2272" y="992"/>
                  </a:lnTo>
                  <a:lnTo>
                    <a:pt x="2276" y="1002"/>
                  </a:lnTo>
                  <a:lnTo>
                    <a:pt x="2281" y="1012"/>
                  </a:lnTo>
                  <a:lnTo>
                    <a:pt x="2286" y="1016"/>
                  </a:lnTo>
                  <a:lnTo>
                    <a:pt x="2290" y="1020"/>
                  </a:lnTo>
                  <a:lnTo>
                    <a:pt x="2297" y="1023"/>
                  </a:lnTo>
                  <a:lnTo>
                    <a:pt x="2305" y="1023"/>
                  </a:lnTo>
                  <a:lnTo>
                    <a:pt x="2307" y="1014"/>
                  </a:lnTo>
                  <a:lnTo>
                    <a:pt x="2310" y="1005"/>
                  </a:lnTo>
                  <a:lnTo>
                    <a:pt x="2313" y="999"/>
                  </a:lnTo>
                  <a:lnTo>
                    <a:pt x="2316" y="992"/>
                  </a:lnTo>
                  <a:lnTo>
                    <a:pt x="2322" y="980"/>
                  </a:lnTo>
                  <a:lnTo>
                    <a:pt x="2331" y="972"/>
                  </a:lnTo>
                  <a:lnTo>
                    <a:pt x="2351" y="953"/>
                  </a:lnTo>
                  <a:lnTo>
                    <a:pt x="2372" y="931"/>
                  </a:lnTo>
                  <a:lnTo>
                    <a:pt x="2374" y="927"/>
                  </a:lnTo>
                  <a:lnTo>
                    <a:pt x="2375" y="924"/>
                  </a:lnTo>
                  <a:lnTo>
                    <a:pt x="2376" y="920"/>
                  </a:lnTo>
                  <a:lnTo>
                    <a:pt x="2378" y="916"/>
                  </a:lnTo>
                  <a:lnTo>
                    <a:pt x="2378" y="907"/>
                  </a:lnTo>
                  <a:lnTo>
                    <a:pt x="2376" y="898"/>
                  </a:lnTo>
                  <a:lnTo>
                    <a:pt x="2375" y="890"/>
                  </a:lnTo>
                  <a:lnTo>
                    <a:pt x="2374" y="882"/>
                  </a:lnTo>
                  <a:lnTo>
                    <a:pt x="2375" y="879"/>
                  </a:lnTo>
                  <a:lnTo>
                    <a:pt x="2376" y="876"/>
                  </a:lnTo>
                  <a:lnTo>
                    <a:pt x="2378" y="873"/>
                  </a:lnTo>
                  <a:lnTo>
                    <a:pt x="2380" y="871"/>
                  </a:lnTo>
                  <a:lnTo>
                    <a:pt x="2403" y="857"/>
                  </a:lnTo>
                  <a:lnTo>
                    <a:pt x="2420" y="845"/>
                  </a:lnTo>
                  <a:lnTo>
                    <a:pt x="2423" y="842"/>
                  </a:lnTo>
                  <a:lnTo>
                    <a:pt x="2425" y="838"/>
                  </a:lnTo>
                  <a:lnTo>
                    <a:pt x="2426" y="834"/>
                  </a:lnTo>
                  <a:lnTo>
                    <a:pt x="2427" y="828"/>
                  </a:lnTo>
                  <a:lnTo>
                    <a:pt x="2427" y="822"/>
                  </a:lnTo>
                  <a:lnTo>
                    <a:pt x="2427" y="815"/>
                  </a:lnTo>
                  <a:lnTo>
                    <a:pt x="2425" y="807"/>
                  </a:lnTo>
                  <a:lnTo>
                    <a:pt x="2423" y="798"/>
                  </a:lnTo>
                  <a:lnTo>
                    <a:pt x="2422" y="792"/>
                  </a:lnTo>
                  <a:lnTo>
                    <a:pt x="2421" y="787"/>
                  </a:lnTo>
                  <a:lnTo>
                    <a:pt x="2422" y="781"/>
                  </a:lnTo>
                  <a:lnTo>
                    <a:pt x="2422" y="774"/>
                  </a:lnTo>
                  <a:lnTo>
                    <a:pt x="2426" y="762"/>
                  </a:lnTo>
                  <a:lnTo>
                    <a:pt x="2431" y="749"/>
                  </a:lnTo>
                  <a:lnTo>
                    <a:pt x="2440" y="737"/>
                  </a:lnTo>
                  <a:lnTo>
                    <a:pt x="2449" y="727"/>
                  </a:lnTo>
                  <a:lnTo>
                    <a:pt x="2454" y="722"/>
                  </a:lnTo>
                  <a:lnTo>
                    <a:pt x="2460" y="718"/>
                  </a:lnTo>
                  <a:lnTo>
                    <a:pt x="2465" y="715"/>
                  </a:lnTo>
                  <a:lnTo>
                    <a:pt x="2470" y="713"/>
                  </a:lnTo>
                  <a:lnTo>
                    <a:pt x="2470" y="713"/>
                  </a:lnTo>
                  <a:lnTo>
                    <a:pt x="2453" y="680"/>
                  </a:lnTo>
                  <a:lnTo>
                    <a:pt x="2436" y="645"/>
                  </a:lnTo>
                  <a:lnTo>
                    <a:pt x="2422" y="609"/>
                  </a:lnTo>
                  <a:lnTo>
                    <a:pt x="2409" y="574"/>
                  </a:lnTo>
                  <a:lnTo>
                    <a:pt x="2400" y="546"/>
                  </a:lnTo>
                  <a:lnTo>
                    <a:pt x="2392" y="517"/>
                  </a:lnTo>
                  <a:lnTo>
                    <a:pt x="2386" y="503"/>
                  </a:lnTo>
                  <a:lnTo>
                    <a:pt x="2381" y="489"/>
                  </a:lnTo>
                  <a:lnTo>
                    <a:pt x="2374" y="476"/>
                  </a:lnTo>
                  <a:lnTo>
                    <a:pt x="2366" y="464"/>
                  </a:lnTo>
                  <a:lnTo>
                    <a:pt x="2353" y="451"/>
                  </a:lnTo>
                  <a:lnTo>
                    <a:pt x="2336" y="434"/>
                  </a:lnTo>
                  <a:lnTo>
                    <a:pt x="2329" y="425"/>
                  </a:lnTo>
                  <a:lnTo>
                    <a:pt x="2321" y="417"/>
                  </a:lnTo>
                  <a:lnTo>
                    <a:pt x="2316" y="409"/>
                  </a:lnTo>
                  <a:lnTo>
                    <a:pt x="2314" y="403"/>
                  </a:lnTo>
                  <a:lnTo>
                    <a:pt x="2310" y="391"/>
                  </a:lnTo>
                  <a:lnTo>
                    <a:pt x="2306" y="382"/>
                  </a:lnTo>
                  <a:lnTo>
                    <a:pt x="2305" y="380"/>
                  </a:lnTo>
                  <a:lnTo>
                    <a:pt x="2303" y="378"/>
                  </a:lnTo>
                  <a:lnTo>
                    <a:pt x="2301" y="376"/>
                  </a:lnTo>
                  <a:lnTo>
                    <a:pt x="2299" y="375"/>
                  </a:lnTo>
                  <a:lnTo>
                    <a:pt x="2285" y="372"/>
                  </a:lnTo>
                  <a:lnTo>
                    <a:pt x="2262" y="368"/>
                  </a:lnTo>
                  <a:lnTo>
                    <a:pt x="2263" y="359"/>
                  </a:lnTo>
                  <a:lnTo>
                    <a:pt x="2265" y="351"/>
                  </a:lnTo>
                  <a:lnTo>
                    <a:pt x="2267" y="346"/>
                  </a:lnTo>
                  <a:lnTo>
                    <a:pt x="2267" y="342"/>
                  </a:lnTo>
                  <a:lnTo>
                    <a:pt x="2267" y="337"/>
                  </a:lnTo>
                  <a:lnTo>
                    <a:pt x="2267" y="331"/>
                  </a:lnTo>
                  <a:lnTo>
                    <a:pt x="2265" y="324"/>
                  </a:lnTo>
                  <a:lnTo>
                    <a:pt x="2263" y="318"/>
                  </a:lnTo>
                  <a:lnTo>
                    <a:pt x="2261" y="313"/>
                  </a:lnTo>
                  <a:lnTo>
                    <a:pt x="2258" y="310"/>
                  </a:lnTo>
                  <a:lnTo>
                    <a:pt x="2254" y="306"/>
                  </a:lnTo>
                  <a:lnTo>
                    <a:pt x="2251" y="304"/>
                  </a:lnTo>
                  <a:lnTo>
                    <a:pt x="2247" y="303"/>
                  </a:lnTo>
                  <a:lnTo>
                    <a:pt x="2243" y="302"/>
                  </a:lnTo>
                  <a:lnTo>
                    <a:pt x="2234" y="301"/>
                  </a:lnTo>
                  <a:lnTo>
                    <a:pt x="2224" y="302"/>
                  </a:lnTo>
                  <a:lnTo>
                    <a:pt x="2212" y="304"/>
                  </a:lnTo>
                  <a:lnTo>
                    <a:pt x="2200" y="305"/>
                  </a:lnTo>
                  <a:lnTo>
                    <a:pt x="2191" y="306"/>
                  </a:lnTo>
                  <a:lnTo>
                    <a:pt x="2181" y="304"/>
                  </a:lnTo>
                  <a:lnTo>
                    <a:pt x="2172" y="302"/>
                  </a:lnTo>
                  <a:lnTo>
                    <a:pt x="2165" y="298"/>
                  </a:lnTo>
                  <a:lnTo>
                    <a:pt x="2157" y="291"/>
                  </a:lnTo>
                  <a:lnTo>
                    <a:pt x="2151" y="285"/>
                  </a:lnTo>
                  <a:lnTo>
                    <a:pt x="2144" y="278"/>
                  </a:lnTo>
                  <a:lnTo>
                    <a:pt x="2139" y="270"/>
                  </a:lnTo>
                  <a:lnTo>
                    <a:pt x="2132" y="263"/>
                  </a:lnTo>
                  <a:lnTo>
                    <a:pt x="2125" y="257"/>
                  </a:lnTo>
                  <a:lnTo>
                    <a:pt x="2117" y="252"/>
                  </a:lnTo>
                  <a:lnTo>
                    <a:pt x="2109" y="248"/>
                  </a:lnTo>
                  <a:lnTo>
                    <a:pt x="2090" y="243"/>
                  </a:lnTo>
                  <a:lnTo>
                    <a:pt x="2071" y="237"/>
                  </a:lnTo>
                  <a:lnTo>
                    <a:pt x="2062" y="235"/>
                  </a:lnTo>
                  <a:lnTo>
                    <a:pt x="2053" y="232"/>
                  </a:lnTo>
                  <a:lnTo>
                    <a:pt x="2043" y="228"/>
                  </a:lnTo>
                  <a:lnTo>
                    <a:pt x="2034" y="223"/>
                  </a:lnTo>
                  <a:lnTo>
                    <a:pt x="2027" y="217"/>
                  </a:lnTo>
                  <a:lnTo>
                    <a:pt x="2018" y="209"/>
                  </a:lnTo>
                  <a:lnTo>
                    <a:pt x="2012" y="200"/>
                  </a:lnTo>
                  <a:lnTo>
                    <a:pt x="2005" y="188"/>
                  </a:lnTo>
                  <a:lnTo>
                    <a:pt x="1993" y="168"/>
                  </a:lnTo>
                  <a:lnTo>
                    <a:pt x="1982" y="146"/>
                  </a:lnTo>
                  <a:lnTo>
                    <a:pt x="1980" y="140"/>
                  </a:lnTo>
                  <a:lnTo>
                    <a:pt x="1978" y="135"/>
                  </a:lnTo>
                  <a:lnTo>
                    <a:pt x="1978" y="130"/>
                  </a:lnTo>
                  <a:lnTo>
                    <a:pt x="1978" y="125"/>
                  </a:lnTo>
                  <a:lnTo>
                    <a:pt x="1979" y="121"/>
                  </a:lnTo>
                  <a:lnTo>
                    <a:pt x="1982" y="116"/>
                  </a:lnTo>
                  <a:lnTo>
                    <a:pt x="1986" y="112"/>
                  </a:lnTo>
                  <a:lnTo>
                    <a:pt x="1991" y="109"/>
                  </a:lnTo>
                  <a:lnTo>
                    <a:pt x="1994" y="107"/>
                  </a:lnTo>
                  <a:lnTo>
                    <a:pt x="1998" y="105"/>
                  </a:lnTo>
                  <a:lnTo>
                    <a:pt x="2000" y="101"/>
                  </a:lnTo>
                  <a:lnTo>
                    <a:pt x="2001" y="99"/>
                  </a:lnTo>
                  <a:lnTo>
                    <a:pt x="2001" y="94"/>
                  </a:lnTo>
                  <a:lnTo>
                    <a:pt x="2000" y="88"/>
                  </a:lnTo>
                  <a:lnTo>
                    <a:pt x="1996" y="82"/>
                  </a:lnTo>
                  <a:lnTo>
                    <a:pt x="1994" y="75"/>
                  </a:lnTo>
                  <a:lnTo>
                    <a:pt x="1992" y="68"/>
                  </a:lnTo>
                  <a:lnTo>
                    <a:pt x="1991" y="60"/>
                  </a:lnTo>
                  <a:lnTo>
                    <a:pt x="1991" y="57"/>
                  </a:lnTo>
                  <a:lnTo>
                    <a:pt x="1990" y="54"/>
                  </a:lnTo>
                  <a:lnTo>
                    <a:pt x="1988" y="52"/>
                  </a:lnTo>
                  <a:lnTo>
                    <a:pt x="1986" y="51"/>
                  </a:lnTo>
                  <a:lnTo>
                    <a:pt x="1980" y="49"/>
                  </a:lnTo>
                  <a:lnTo>
                    <a:pt x="1974" y="49"/>
                  </a:lnTo>
                  <a:lnTo>
                    <a:pt x="1959" y="54"/>
                  </a:lnTo>
                  <a:lnTo>
                    <a:pt x="1946" y="58"/>
                  </a:lnTo>
                  <a:lnTo>
                    <a:pt x="1935" y="59"/>
                  </a:lnTo>
                  <a:lnTo>
                    <a:pt x="1926" y="59"/>
                  </a:lnTo>
                  <a:lnTo>
                    <a:pt x="1919" y="59"/>
                  </a:lnTo>
                  <a:lnTo>
                    <a:pt x="1912" y="58"/>
                  </a:lnTo>
                  <a:lnTo>
                    <a:pt x="1905" y="57"/>
                  </a:lnTo>
                  <a:lnTo>
                    <a:pt x="1896" y="59"/>
                  </a:lnTo>
                  <a:lnTo>
                    <a:pt x="1886" y="62"/>
                  </a:lnTo>
                  <a:lnTo>
                    <a:pt x="1873" y="69"/>
                  </a:lnTo>
                  <a:lnTo>
                    <a:pt x="1867" y="73"/>
                  </a:lnTo>
                  <a:lnTo>
                    <a:pt x="1859" y="75"/>
                  </a:lnTo>
                  <a:lnTo>
                    <a:pt x="1853" y="76"/>
                  </a:lnTo>
                  <a:lnTo>
                    <a:pt x="1846" y="76"/>
                  </a:lnTo>
                  <a:lnTo>
                    <a:pt x="1834" y="78"/>
                  </a:lnTo>
                  <a:lnTo>
                    <a:pt x="1819" y="79"/>
                  </a:lnTo>
                  <a:lnTo>
                    <a:pt x="1792" y="95"/>
                  </a:lnTo>
                  <a:lnTo>
                    <a:pt x="1762" y="111"/>
                  </a:lnTo>
                  <a:lnTo>
                    <a:pt x="1731" y="128"/>
                  </a:lnTo>
                  <a:lnTo>
                    <a:pt x="1698" y="143"/>
                  </a:lnTo>
                  <a:lnTo>
                    <a:pt x="1680" y="151"/>
                  </a:lnTo>
                  <a:lnTo>
                    <a:pt x="1664" y="157"/>
                  </a:lnTo>
                  <a:lnTo>
                    <a:pt x="1647" y="162"/>
                  </a:lnTo>
                  <a:lnTo>
                    <a:pt x="1631" y="166"/>
                  </a:lnTo>
                  <a:lnTo>
                    <a:pt x="1614" y="169"/>
                  </a:lnTo>
                  <a:lnTo>
                    <a:pt x="1598" y="171"/>
                  </a:lnTo>
                  <a:lnTo>
                    <a:pt x="1583" y="171"/>
                  </a:lnTo>
                  <a:lnTo>
                    <a:pt x="1569" y="170"/>
                  </a:lnTo>
                  <a:lnTo>
                    <a:pt x="1304" y="127"/>
                  </a:lnTo>
                  <a:lnTo>
                    <a:pt x="1269" y="124"/>
                  </a:lnTo>
                  <a:lnTo>
                    <a:pt x="1226" y="120"/>
                  </a:lnTo>
                  <a:lnTo>
                    <a:pt x="1204" y="116"/>
                  </a:lnTo>
                  <a:lnTo>
                    <a:pt x="1184" y="111"/>
                  </a:lnTo>
                  <a:lnTo>
                    <a:pt x="1175" y="108"/>
                  </a:lnTo>
                  <a:lnTo>
                    <a:pt x="1168" y="105"/>
                  </a:lnTo>
                  <a:lnTo>
                    <a:pt x="1160" y="101"/>
                  </a:lnTo>
                  <a:lnTo>
                    <a:pt x="1155" y="97"/>
                  </a:lnTo>
                  <a:lnTo>
                    <a:pt x="1062" y="0"/>
                  </a:lnTo>
                  <a:lnTo>
                    <a:pt x="1062" y="0"/>
                  </a:lnTo>
                  <a:lnTo>
                    <a:pt x="1059" y="8"/>
                  </a:lnTo>
                  <a:lnTo>
                    <a:pt x="1055" y="18"/>
                  </a:lnTo>
                  <a:lnTo>
                    <a:pt x="1053" y="28"/>
                  </a:lnTo>
                  <a:lnTo>
                    <a:pt x="1050" y="38"/>
                  </a:lnTo>
                  <a:lnTo>
                    <a:pt x="1035" y="72"/>
                  </a:lnTo>
                  <a:lnTo>
                    <a:pt x="1019" y="108"/>
                  </a:lnTo>
                  <a:lnTo>
                    <a:pt x="1010" y="126"/>
                  </a:lnTo>
                  <a:lnTo>
                    <a:pt x="1003" y="144"/>
                  </a:lnTo>
                  <a:lnTo>
                    <a:pt x="998" y="163"/>
                  </a:lnTo>
                  <a:lnTo>
                    <a:pt x="995" y="181"/>
                  </a:lnTo>
                  <a:lnTo>
                    <a:pt x="991" y="193"/>
                  </a:lnTo>
                  <a:lnTo>
                    <a:pt x="988" y="206"/>
                  </a:lnTo>
                  <a:lnTo>
                    <a:pt x="987" y="220"/>
                  </a:lnTo>
                  <a:lnTo>
                    <a:pt x="986" y="234"/>
                  </a:lnTo>
                  <a:lnTo>
                    <a:pt x="988" y="263"/>
                  </a:lnTo>
                  <a:lnTo>
                    <a:pt x="993" y="292"/>
                  </a:lnTo>
                  <a:lnTo>
                    <a:pt x="997" y="323"/>
                  </a:lnTo>
                  <a:lnTo>
                    <a:pt x="1000" y="352"/>
                  </a:lnTo>
                  <a:lnTo>
                    <a:pt x="1000" y="366"/>
                  </a:lnTo>
                  <a:lnTo>
                    <a:pt x="1000" y="379"/>
                  </a:lnTo>
                  <a:lnTo>
                    <a:pt x="999" y="392"/>
                  </a:lnTo>
                  <a:lnTo>
                    <a:pt x="997" y="405"/>
                  </a:lnTo>
                  <a:lnTo>
                    <a:pt x="961" y="403"/>
                  </a:lnTo>
                  <a:lnTo>
                    <a:pt x="914" y="402"/>
                  </a:lnTo>
                  <a:lnTo>
                    <a:pt x="889" y="403"/>
                  </a:lnTo>
                  <a:lnTo>
                    <a:pt x="867" y="406"/>
                  </a:lnTo>
                  <a:lnTo>
                    <a:pt x="859" y="408"/>
                  </a:lnTo>
                  <a:lnTo>
                    <a:pt x="850" y="411"/>
                  </a:lnTo>
                  <a:lnTo>
                    <a:pt x="844" y="416"/>
                  </a:lnTo>
                  <a:lnTo>
                    <a:pt x="838" y="420"/>
                  </a:lnTo>
                  <a:lnTo>
                    <a:pt x="833" y="425"/>
                  </a:lnTo>
                  <a:lnTo>
                    <a:pt x="828" y="431"/>
                  </a:lnTo>
                  <a:lnTo>
                    <a:pt x="822" y="434"/>
                  </a:lnTo>
                  <a:lnTo>
                    <a:pt x="817" y="437"/>
                  </a:lnTo>
                  <a:lnTo>
                    <a:pt x="811" y="439"/>
                  </a:lnTo>
                  <a:lnTo>
                    <a:pt x="806" y="440"/>
                  </a:lnTo>
                  <a:lnTo>
                    <a:pt x="801" y="440"/>
                  </a:lnTo>
                  <a:lnTo>
                    <a:pt x="794" y="440"/>
                  </a:lnTo>
                  <a:lnTo>
                    <a:pt x="783" y="438"/>
                  </a:lnTo>
                  <a:lnTo>
                    <a:pt x="772" y="434"/>
                  </a:lnTo>
                  <a:lnTo>
                    <a:pt x="761" y="429"/>
                  </a:lnTo>
                  <a:lnTo>
                    <a:pt x="750" y="423"/>
                  </a:lnTo>
                  <a:lnTo>
                    <a:pt x="740" y="418"/>
                  </a:lnTo>
                  <a:lnTo>
                    <a:pt x="730" y="413"/>
                  </a:lnTo>
                  <a:lnTo>
                    <a:pt x="721" y="410"/>
                  </a:lnTo>
                  <a:lnTo>
                    <a:pt x="712" y="408"/>
                  </a:lnTo>
                  <a:lnTo>
                    <a:pt x="708" y="408"/>
                  </a:lnTo>
                  <a:lnTo>
                    <a:pt x="704" y="409"/>
                  </a:lnTo>
                  <a:lnTo>
                    <a:pt x="700" y="410"/>
                  </a:lnTo>
                  <a:lnTo>
                    <a:pt x="697" y="412"/>
                  </a:lnTo>
                  <a:lnTo>
                    <a:pt x="694" y="416"/>
                  </a:lnTo>
                  <a:lnTo>
                    <a:pt x="692" y="420"/>
                  </a:lnTo>
                  <a:lnTo>
                    <a:pt x="688" y="425"/>
                  </a:lnTo>
                  <a:lnTo>
                    <a:pt x="686" y="432"/>
                  </a:lnTo>
                  <a:lnTo>
                    <a:pt x="684" y="437"/>
                  </a:lnTo>
                  <a:lnTo>
                    <a:pt x="681" y="441"/>
                  </a:lnTo>
                  <a:lnTo>
                    <a:pt x="678" y="446"/>
                  </a:lnTo>
                  <a:lnTo>
                    <a:pt x="673" y="448"/>
                  </a:lnTo>
                  <a:lnTo>
                    <a:pt x="669" y="449"/>
                  </a:lnTo>
                  <a:lnTo>
                    <a:pt x="663" y="450"/>
                  </a:lnTo>
                  <a:lnTo>
                    <a:pt x="658" y="449"/>
                  </a:lnTo>
                  <a:lnTo>
                    <a:pt x="653" y="449"/>
                  </a:lnTo>
                  <a:lnTo>
                    <a:pt x="642" y="446"/>
                  </a:lnTo>
                  <a:lnTo>
                    <a:pt x="631" y="441"/>
                  </a:lnTo>
                  <a:lnTo>
                    <a:pt x="621" y="437"/>
                  </a:lnTo>
                  <a:lnTo>
                    <a:pt x="615" y="433"/>
                  </a:lnTo>
                  <a:lnTo>
                    <a:pt x="612" y="432"/>
                  </a:lnTo>
                  <a:lnTo>
                    <a:pt x="608" y="432"/>
                  </a:lnTo>
                  <a:lnTo>
                    <a:pt x="605" y="433"/>
                  </a:lnTo>
                  <a:lnTo>
                    <a:pt x="602" y="435"/>
                  </a:lnTo>
                  <a:lnTo>
                    <a:pt x="593" y="440"/>
                  </a:lnTo>
                  <a:lnTo>
                    <a:pt x="586" y="447"/>
                  </a:lnTo>
                  <a:lnTo>
                    <a:pt x="578" y="454"/>
                  </a:lnTo>
                  <a:lnTo>
                    <a:pt x="572" y="463"/>
                  </a:lnTo>
                  <a:lnTo>
                    <a:pt x="567" y="470"/>
                  </a:lnTo>
                  <a:lnTo>
                    <a:pt x="566" y="474"/>
                  </a:lnTo>
                  <a:lnTo>
                    <a:pt x="572" y="475"/>
                  </a:lnTo>
                  <a:lnTo>
                    <a:pt x="578" y="478"/>
                  </a:lnTo>
                  <a:lnTo>
                    <a:pt x="584" y="480"/>
                  </a:lnTo>
                  <a:lnTo>
                    <a:pt x="589" y="484"/>
                  </a:lnTo>
                  <a:lnTo>
                    <a:pt x="599" y="491"/>
                  </a:lnTo>
                  <a:lnTo>
                    <a:pt x="607" y="501"/>
                  </a:lnTo>
                  <a:lnTo>
                    <a:pt x="615" y="512"/>
                  </a:lnTo>
                  <a:lnTo>
                    <a:pt x="621" y="522"/>
                  </a:lnTo>
                  <a:lnTo>
                    <a:pt x="627" y="535"/>
                  </a:lnTo>
                  <a:lnTo>
                    <a:pt x="631" y="548"/>
                  </a:lnTo>
                  <a:lnTo>
                    <a:pt x="635" y="562"/>
                  </a:lnTo>
                  <a:lnTo>
                    <a:pt x="639" y="575"/>
                  </a:lnTo>
                  <a:lnTo>
                    <a:pt x="642" y="589"/>
                  </a:lnTo>
                  <a:lnTo>
                    <a:pt x="644" y="603"/>
                  </a:lnTo>
                  <a:lnTo>
                    <a:pt x="647" y="629"/>
                  </a:lnTo>
                  <a:lnTo>
                    <a:pt x="648" y="652"/>
                  </a:lnTo>
                  <a:lnTo>
                    <a:pt x="647" y="676"/>
                  </a:lnTo>
                  <a:lnTo>
                    <a:pt x="647" y="691"/>
                  </a:lnTo>
                  <a:lnTo>
                    <a:pt x="648" y="693"/>
                  </a:lnTo>
                  <a:lnTo>
                    <a:pt x="649" y="695"/>
                  </a:lnTo>
                  <a:lnTo>
                    <a:pt x="652" y="697"/>
                  </a:lnTo>
                  <a:lnTo>
                    <a:pt x="654" y="700"/>
                  </a:lnTo>
                  <a:lnTo>
                    <a:pt x="662" y="703"/>
                  </a:lnTo>
                  <a:lnTo>
                    <a:pt x="674" y="706"/>
                  </a:lnTo>
                  <a:lnTo>
                    <a:pt x="682" y="708"/>
                  </a:lnTo>
                  <a:lnTo>
                    <a:pt x="689" y="710"/>
                  </a:lnTo>
                  <a:lnTo>
                    <a:pt x="696" y="713"/>
                  </a:lnTo>
                  <a:lnTo>
                    <a:pt x="701" y="716"/>
                  </a:lnTo>
                  <a:lnTo>
                    <a:pt x="707" y="719"/>
                  </a:lnTo>
                  <a:lnTo>
                    <a:pt x="710" y="722"/>
                  </a:lnTo>
                  <a:lnTo>
                    <a:pt x="714" y="727"/>
                  </a:lnTo>
                  <a:lnTo>
                    <a:pt x="716" y="731"/>
                  </a:lnTo>
                  <a:lnTo>
                    <a:pt x="722" y="741"/>
                  </a:lnTo>
                  <a:lnTo>
                    <a:pt x="724" y="753"/>
                  </a:lnTo>
                  <a:lnTo>
                    <a:pt x="726" y="765"/>
                  </a:lnTo>
                  <a:lnTo>
                    <a:pt x="727" y="781"/>
                  </a:lnTo>
                  <a:lnTo>
                    <a:pt x="726" y="788"/>
                  </a:lnTo>
                  <a:lnTo>
                    <a:pt x="727" y="795"/>
                  </a:lnTo>
                  <a:lnTo>
                    <a:pt x="729" y="801"/>
                  </a:lnTo>
                  <a:lnTo>
                    <a:pt x="733" y="808"/>
                  </a:lnTo>
                  <a:lnTo>
                    <a:pt x="736" y="813"/>
                  </a:lnTo>
                  <a:lnTo>
                    <a:pt x="741" y="818"/>
                  </a:lnTo>
                  <a:lnTo>
                    <a:pt x="747" y="824"/>
                  </a:lnTo>
                  <a:lnTo>
                    <a:pt x="752" y="829"/>
                  </a:lnTo>
                  <a:lnTo>
                    <a:pt x="778" y="848"/>
                  </a:lnTo>
                  <a:lnTo>
                    <a:pt x="799" y="865"/>
                  </a:lnTo>
                  <a:lnTo>
                    <a:pt x="962" y="1033"/>
                  </a:lnTo>
                  <a:lnTo>
                    <a:pt x="986" y="1057"/>
                  </a:lnTo>
                  <a:lnTo>
                    <a:pt x="1010" y="1081"/>
                  </a:lnTo>
                  <a:lnTo>
                    <a:pt x="1034" y="1104"/>
                  </a:lnTo>
                  <a:lnTo>
                    <a:pt x="1059" y="1128"/>
                  </a:lnTo>
                  <a:lnTo>
                    <a:pt x="1081" y="1152"/>
                  </a:lnTo>
                  <a:lnTo>
                    <a:pt x="1104" y="1177"/>
                  </a:lnTo>
                  <a:lnTo>
                    <a:pt x="1115" y="1190"/>
                  </a:lnTo>
                  <a:lnTo>
                    <a:pt x="1124" y="1203"/>
                  </a:lnTo>
                  <a:lnTo>
                    <a:pt x="1134" y="1217"/>
                  </a:lnTo>
                  <a:lnTo>
                    <a:pt x="1144" y="1230"/>
                  </a:lnTo>
                  <a:lnTo>
                    <a:pt x="1145" y="1237"/>
                  </a:lnTo>
                  <a:lnTo>
                    <a:pt x="1149" y="1245"/>
                  </a:lnTo>
                  <a:lnTo>
                    <a:pt x="1155" y="1254"/>
                  </a:lnTo>
                  <a:lnTo>
                    <a:pt x="1161" y="1262"/>
                  </a:lnTo>
                  <a:lnTo>
                    <a:pt x="1175" y="1280"/>
                  </a:lnTo>
                  <a:lnTo>
                    <a:pt x="1188" y="1296"/>
                  </a:lnTo>
                  <a:lnTo>
                    <a:pt x="1193" y="1303"/>
                  </a:lnTo>
                  <a:lnTo>
                    <a:pt x="1197" y="1311"/>
                  </a:lnTo>
                  <a:lnTo>
                    <a:pt x="1198" y="1315"/>
                  </a:lnTo>
                  <a:lnTo>
                    <a:pt x="1199" y="1318"/>
                  </a:lnTo>
                  <a:lnTo>
                    <a:pt x="1199" y="1322"/>
                  </a:lnTo>
                  <a:lnTo>
                    <a:pt x="1199" y="1325"/>
                  </a:lnTo>
                  <a:lnTo>
                    <a:pt x="1197" y="1327"/>
                  </a:lnTo>
                  <a:lnTo>
                    <a:pt x="1196" y="1330"/>
                  </a:lnTo>
                  <a:lnTo>
                    <a:pt x="1192" y="1332"/>
                  </a:lnTo>
                  <a:lnTo>
                    <a:pt x="1189" y="1335"/>
                  </a:lnTo>
                  <a:lnTo>
                    <a:pt x="1179" y="1338"/>
                  </a:lnTo>
                  <a:lnTo>
                    <a:pt x="1165" y="1341"/>
                  </a:lnTo>
                  <a:lnTo>
                    <a:pt x="1061" y="1355"/>
                  </a:lnTo>
                  <a:lnTo>
                    <a:pt x="1049" y="1357"/>
                  </a:lnTo>
                  <a:lnTo>
                    <a:pt x="1038" y="1362"/>
                  </a:lnTo>
                  <a:lnTo>
                    <a:pt x="1028" y="1367"/>
                  </a:lnTo>
                  <a:lnTo>
                    <a:pt x="1020" y="1374"/>
                  </a:lnTo>
                  <a:lnTo>
                    <a:pt x="1011" y="1382"/>
                  </a:lnTo>
                  <a:lnTo>
                    <a:pt x="1003" y="1391"/>
                  </a:lnTo>
                  <a:lnTo>
                    <a:pt x="997" y="1401"/>
                  </a:lnTo>
                  <a:lnTo>
                    <a:pt x="989" y="1411"/>
                  </a:lnTo>
                  <a:lnTo>
                    <a:pt x="976" y="1432"/>
                  </a:lnTo>
                  <a:lnTo>
                    <a:pt x="964" y="1452"/>
                  </a:lnTo>
                  <a:lnTo>
                    <a:pt x="957" y="1463"/>
                  </a:lnTo>
                  <a:lnTo>
                    <a:pt x="950" y="1472"/>
                  </a:lnTo>
                  <a:lnTo>
                    <a:pt x="942" y="1480"/>
                  </a:lnTo>
                  <a:lnTo>
                    <a:pt x="933" y="1488"/>
                  </a:lnTo>
                  <a:lnTo>
                    <a:pt x="924" y="1496"/>
                  </a:lnTo>
                  <a:lnTo>
                    <a:pt x="915" y="1503"/>
                  </a:lnTo>
                  <a:lnTo>
                    <a:pt x="907" y="1511"/>
                  </a:lnTo>
                  <a:lnTo>
                    <a:pt x="902" y="1518"/>
                  </a:lnTo>
                  <a:lnTo>
                    <a:pt x="898" y="1525"/>
                  </a:lnTo>
                  <a:lnTo>
                    <a:pt x="894" y="1532"/>
                  </a:lnTo>
                  <a:lnTo>
                    <a:pt x="891" y="1539"/>
                  </a:lnTo>
                  <a:lnTo>
                    <a:pt x="889" y="1546"/>
                  </a:lnTo>
                  <a:lnTo>
                    <a:pt x="885" y="1578"/>
                  </a:lnTo>
                  <a:lnTo>
                    <a:pt x="879" y="1617"/>
                  </a:lnTo>
                  <a:lnTo>
                    <a:pt x="871" y="1618"/>
                  </a:lnTo>
                  <a:lnTo>
                    <a:pt x="862" y="1618"/>
                  </a:lnTo>
                  <a:lnTo>
                    <a:pt x="852" y="1617"/>
                  </a:lnTo>
                  <a:lnTo>
                    <a:pt x="842" y="1614"/>
                  </a:lnTo>
                  <a:lnTo>
                    <a:pt x="832" y="1612"/>
                  </a:lnTo>
                  <a:lnTo>
                    <a:pt x="821" y="1611"/>
                  </a:lnTo>
                  <a:lnTo>
                    <a:pt x="810" y="1611"/>
                  </a:lnTo>
                  <a:lnTo>
                    <a:pt x="799" y="1612"/>
                  </a:lnTo>
                  <a:lnTo>
                    <a:pt x="772" y="1618"/>
                  </a:lnTo>
                  <a:lnTo>
                    <a:pt x="751" y="1621"/>
                  </a:lnTo>
                  <a:lnTo>
                    <a:pt x="731" y="1621"/>
                  </a:lnTo>
                  <a:lnTo>
                    <a:pt x="715" y="1620"/>
                  </a:lnTo>
                  <a:lnTo>
                    <a:pt x="698" y="1618"/>
                  </a:lnTo>
                  <a:lnTo>
                    <a:pt x="680" y="1614"/>
                  </a:lnTo>
                  <a:lnTo>
                    <a:pt x="658" y="1610"/>
                  </a:lnTo>
                  <a:lnTo>
                    <a:pt x="632" y="1605"/>
                  </a:lnTo>
                  <a:lnTo>
                    <a:pt x="627" y="1605"/>
                  </a:lnTo>
                  <a:lnTo>
                    <a:pt x="620" y="1607"/>
                  </a:lnTo>
                  <a:lnTo>
                    <a:pt x="614" y="1609"/>
                  </a:lnTo>
                  <a:lnTo>
                    <a:pt x="606" y="1612"/>
                  </a:lnTo>
                  <a:lnTo>
                    <a:pt x="590" y="1623"/>
                  </a:lnTo>
                  <a:lnTo>
                    <a:pt x="573" y="1635"/>
                  </a:lnTo>
                  <a:lnTo>
                    <a:pt x="539" y="1661"/>
                  </a:lnTo>
                  <a:lnTo>
                    <a:pt x="515" y="1678"/>
                  </a:lnTo>
                  <a:lnTo>
                    <a:pt x="497" y="1687"/>
                  </a:lnTo>
                  <a:lnTo>
                    <a:pt x="480" y="1693"/>
                  </a:lnTo>
                  <a:lnTo>
                    <a:pt x="462" y="1699"/>
                  </a:lnTo>
                  <a:lnTo>
                    <a:pt x="443" y="1703"/>
                  </a:lnTo>
                  <a:lnTo>
                    <a:pt x="407" y="1708"/>
                  </a:lnTo>
                  <a:lnTo>
                    <a:pt x="369" y="1716"/>
                  </a:lnTo>
                  <a:lnTo>
                    <a:pt x="344" y="1722"/>
                  </a:lnTo>
                  <a:lnTo>
                    <a:pt x="322" y="1728"/>
                  </a:lnTo>
                  <a:lnTo>
                    <a:pt x="312" y="1730"/>
                  </a:lnTo>
                  <a:lnTo>
                    <a:pt x="300" y="1732"/>
                  </a:lnTo>
                  <a:lnTo>
                    <a:pt x="287" y="1733"/>
                  </a:lnTo>
                  <a:lnTo>
                    <a:pt x="273" y="1733"/>
                  </a:lnTo>
                  <a:lnTo>
                    <a:pt x="262" y="1734"/>
                  </a:lnTo>
                  <a:lnTo>
                    <a:pt x="252" y="1735"/>
                  </a:lnTo>
                  <a:lnTo>
                    <a:pt x="244" y="1737"/>
                  </a:lnTo>
                  <a:lnTo>
                    <a:pt x="237" y="1741"/>
                  </a:lnTo>
                  <a:lnTo>
                    <a:pt x="224" y="1747"/>
                  </a:lnTo>
                  <a:lnTo>
                    <a:pt x="213" y="1754"/>
                  </a:lnTo>
                  <a:lnTo>
                    <a:pt x="208" y="1757"/>
                  </a:lnTo>
                  <a:lnTo>
                    <a:pt x="202" y="1759"/>
                  </a:lnTo>
                  <a:lnTo>
                    <a:pt x="195" y="1761"/>
                  </a:lnTo>
                  <a:lnTo>
                    <a:pt x="187" y="1762"/>
                  </a:lnTo>
                  <a:lnTo>
                    <a:pt x="179" y="1761"/>
                  </a:lnTo>
                  <a:lnTo>
                    <a:pt x="169" y="1760"/>
                  </a:lnTo>
                  <a:lnTo>
                    <a:pt x="157" y="1757"/>
                  </a:lnTo>
                  <a:lnTo>
                    <a:pt x="144" y="1752"/>
                  </a:lnTo>
                  <a:lnTo>
                    <a:pt x="136" y="1748"/>
                  </a:lnTo>
                  <a:lnTo>
                    <a:pt x="127" y="1746"/>
                  </a:lnTo>
                  <a:lnTo>
                    <a:pt x="118" y="1744"/>
                  </a:lnTo>
                  <a:lnTo>
                    <a:pt x="110" y="1743"/>
                  </a:lnTo>
                  <a:lnTo>
                    <a:pt x="92" y="1743"/>
                  </a:lnTo>
                  <a:lnTo>
                    <a:pt x="74" y="1744"/>
                  </a:lnTo>
                  <a:lnTo>
                    <a:pt x="37" y="1747"/>
                  </a:lnTo>
                  <a:lnTo>
                    <a:pt x="2" y="1750"/>
                  </a:lnTo>
                  <a:lnTo>
                    <a:pt x="0" y="1752"/>
                  </a:lnTo>
                  <a:lnTo>
                    <a:pt x="1" y="1759"/>
                  </a:lnTo>
                  <a:lnTo>
                    <a:pt x="2" y="1767"/>
                  </a:lnTo>
                  <a:lnTo>
                    <a:pt x="4" y="1774"/>
                  </a:lnTo>
                  <a:lnTo>
                    <a:pt x="6" y="1781"/>
                  </a:lnTo>
                  <a:lnTo>
                    <a:pt x="13" y="1794"/>
                  </a:lnTo>
                  <a:lnTo>
                    <a:pt x="20" y="1808"/>
                  </a:lnTo>
                  <a:lnTo>
                    <a:pt x="23" y="1814"/>
                  </a:lnTo>
                  <a:lnTo>
                    <a:pt x="26" y="1821"/>
                  </a:lnTo>
                  <a:lnTo>
                    <a:pt x="29" y="1828"/>
                  </a:lnTo>
                  <a:lnTo>
                    <a:pt x="30" y="1837"/>
                  </a:lnTo>
                  <a:lnTo>
                    <a:pt x="31" y="1844"/>
                  </a:lnTo>
                  <a:lnTo>
                    <a:pt x="31" y="1853"/>
                  </a:lnTo>
                  <a:lnTo>
                    <a:pt x="30" y="1863"/>
                  </a:lnTo>
                  <a:lnTo>
                    <a:pt x="27" y="1872"/>
                  </a:lnTo>
                  <a:lnTo>
                    <a:pt x="19" y="1891"/>
                  </a:lnTo>
                  <a:lnTo>
                    <a:pt x="8" y="1914"/>
                  </a:lnTo>
                  <a:lnTo>
                    <a:pt x="4" y="1925"/>
                  </a:lnTo>
                  <a:lnTo>
                    <a:pt x="3" y="1936"/>
                  </a:lnTo>
                  <a:lnTo>
                    <a:pt x="4" y="1942"/>
                  </a:lnTo>
                  <a:lnTo>
                    <a:pt x="5" y="1946"/>
                  </a:lnTo>
                  <a:lnTo>
                    <a:pt x="7" y="1949"/>
                  </a:lnTo>
                  <a:lnTo>
                    <a:pt x="12" y="1952"/>
                  </a:lnTo>
                  <a:lnTo>
                    <a:pt x="21" y="1958"/>
                  </a:lnTo>
                  <a:lnTo>
                    <a:pt x="29" y="1960"/>
                  </a:lnTo>
                  <a:lnTo>
                    <a:pt x="36" y="1962"/>
                  </a:lnTo>
                  <a:lnTo>
                    <a:pt x="42" y="1963"/>
                  </a:lnTo>
                  <a:lnTo>
                    <a:pt x="44" y="1964"/>
                  </a:lnTo>
                  <a:lnTo>
                    <a:pt x="46" y="1965"/>
                  </a:lnTo>
                  <a:lnTo>
                    <a:pt x="48" y="1968"/>
                  </a:lnTo>
                  <a:lnTo>
                    <a:pt x="50" y="1971"/>
                  </a:lnTo>
                  <a:lnTo>
                    <a:pt x="54" y="1978"/>
                  </a:lnTo>
                  <a:lnTo>
                    <a:pt x="56" y="1990"/>
                  </a:lnTo>
                  <a:lnTo>
                    <a:pt x="59" y="2003"/>
                  </a:lnTo>
                  <a:lnTo>
                    <a:pt x="63" y="2016"/>
                  </a:lnTo>
                  <a:lnTo>
                    <a:pt x="69" y="2027"/>
                  </a:lnTo>
                  <a:lnTo>
                    <a:pt x="75" y="2038"/>
                  </a:lnTo>
                  <a:lnTo>
                    <a:pt x="83" y="2046"/>
                  </a:lnTo>
                  <a:lnTo>
                    <a:pt x="91" y="2055"/>
                  </a:lnTo>
                  <a:lnTo>
                    <a:pt x="100" y="2064"/>
                  </a:lnTo>
                  <a:lnTo>
                    <a:pt x="110" y="2071"/>
                  </a:lnTo>
                  <a:lnTo>
                    <a:pt x="129" y="2087"/>
                  </a:lnTo>
                  <a:lnTo>
                    <a:pt x="149" y="2103"/>
                  </a:lnTo>
                  <a:lnTo>
                    <a:pt x="158" y="2111"/>
                  </a:lnTo>
                  <a:lnTo>
                    <a:pt x="167" y="2120"/>
                  </a:lnTo>
                  <a:lnTo>
                    <a:pt x="176" y="2130"/>
                  </a:lnTo>
                  <a:lnTo>
                    <a:pt x="183" y="2139"/>
                  </a:lnTo>
                  <a:lnTo>
                    <a:pt x="186" y="2139"/>
                  </a:lnTo>
                  <a:lnTo>
                    <a:pt x="198" y="2128"/>
                  </a:lnTo>
                  <a:lnTo>
                    <a:pt x="210" y="2118"/>
                  </a:lnTo>
                  <a:lnTo>
                    <a:pt x="224" y="2108"/>
                  </a:lnTo>
                  <a:lnTo>
                    <a:pt x="238" y="2101"/>
                  </a:lnTo>
                  <a:lnTo>
                    <a:pt x="245" y="2098"/>
                  </a:lnTo>
                  <a:lnTo>
                    <a:pt x="252" y="2097"/>
                  </a:lnTo>
                  <a:lnTo>
                    <a:pt x="260" y="2096"/>
                  </a:lnTo>
                  <a:lnTo>
                    <a:pt x="266" y="2097"/>
                  </a:lnTo>
                  <a:lnTo>
                    <a:pt x="274" y="2098"/>
                  </a:lnTo>
                  <a:lnTo>
                    <a:pt x="281" y="2101"/>
                  </a:lnTo>
                  <a:lnTo>
                    <a:pt x="288" y="2106"/>
                  </a:lnTo>
                  <a:lnTo>
                    <a:pt x="295" y="2112"/>
                  </a:lnTo>
                  <a:lnTo>
                    <a:pt x="295" y="2112"/>
                  </a:lnTo>
                  <a:close/>
                </a:path>
              </a:pathLst>
            </a:custGeom>
            <a:solidFill>
              <a:srgbClr val="C9C8C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817" name="Google Shape;817;p37"/>
            <p:cNvSpPr/>
            <p:nvPr/>
          </p:nvSpPr>
          <p:spPr>
            <a:xfrm>
              <a:off x="5484813" y="2998788"/>
              <a:ext cx="979488" cy="906463"/>
            </a:xfrm>
            <a:custGeom>
              <a:rect b="b" l="l" r="r" t="t"/>
              <a:pathLst>
                <a:path extrusionOk="0" h="2284" w="2470">
                  <a:moveTo>
                    <a:pt x="295" y="2112"/>
                  </a:moveTo>
                  <a:lnTo>
                    <a:pt x="305" y="2108"/>
                  </a:lnTo>
                  <a:lnTo>
                    <a:pt x="314" y="2104"/>
                  </a:lnTo>
                  <a:lnTo>
                    <a:pt x="322" y="2098"/>
                  </a:lnTo>
                  <a:lnTo>
                    <a:pt x="331" y="2092"/>
                  </a:lnTo>
                  <a:lnTo>
                    <a:pt x="346" y="2078"/>
                  </a:lnTo>
                  <a:lnTo>
                    <a:pt x="361" y="2064"/>
                  </a:lnTo>
                  <a:lnTo>
                    <a:pt x="369" y="2057"/>
                  </a:lnTo>
                  <a:lnTo>
                    <a:pt x="377" y="2051"/>
                  </a:lnTo>
                  <a:lnTo>
                    <a:pt x="386" y="2045"/>
                  </a:lnTo>
                  <a:lnTo>
                    <a:pt x="395" y="2040"/>
                  </a:lnTo>
                  <a:lnTo>
                    <a:pt x="406" y="2036"/>
                  </a:lnTo>
                  <a:lnTo>
                    <a:pt x="416" y="2033"/>
                  </a:lnTo>
                  <a:lnTo>
                    <a:pt x="428" y="2031"/>
                  </a:lnTo>
                  <a:lnTo>
                    <a:pt x="441" y="2031"/>
                  </a:lnTo>
                  <a:lnTo>
                    <a:pt x="454" y="2032"/>
                  </a:lnTo>
                  <a:lnTo>
                    <a:pt x="467" y="2034"/>
                  </a:lnTo>
                  <a:lnTo>
                    <a:pt x="479" y="2039"/>
                  </a:lnTo>
                  <a:lnTo>
                    <a:pt x="491" y="2043"/>
                  </a:lnTo>
                  <a:lnTo>
                    <a:pt x="513" y="2055"/>
                  </a:lnTo>
                  <a:lnTo>
                    <a:pt x="536" y="2067"/>
                  </a:lnTo>
                  <a:lnTo>
                    <a:pt x="660" y="2128"/>
                  </a:lnTo>
                  <a:lnTo>
                    <a:pt x="671" y="2136"/>
                  </a:lnTo>
                  <a:lnTo>
                    <a:pt x="682" y="2142"/>
                  </a:lnTo>
                  <a:lnTo>
                    <a:pt x="693" y="2148"/>
                  </a:lnTo>
                  <a:lnTo>
                    <a:pt x="704" y="2152"/>
                  </a:lnTo>
                  <a:lnTo>
                    <a:pt x="715" y="2157"/>
                  </a:lnTo>
                  <a:lnTo>
                    <a:pt x="727" y="2160"/>
                  </a:lnTo>
                  <a:lnTo>
                    <a:pt x="740" y="2162"/>
                  </a:lnTo>
                  <a:lnTo>
                    <a:pt x="753" y="2164"/>
                  </a:lnTo>
                  <a:lnTo>
                    <a:pt x="778" y="2167"/>
                  </a:lnTo>
                  <a:lnTo>
                    <a:pt x="805" y="2168"/>
                  </a:lnTo>
                  <a:lnTo>
                    <a:pt x="832" y="2168"/>
                  </a:lnTo>
                  <a:lnTo>
                    <a:pt x="860" y="2168"/>
                  </a:lnTo>
                  <a:lnTo>
                    <a:pt x="888" y="2167"/>
                  </a:lnTo>
                  <a:lnTo>
                    <a:pt x="916" y="2166"/>
                  </a:lnTo>
                  <a:lnTo>
                    <a:pt x="944" y="2166"/>
                  </a:lnTo>
                  <a:lnTo>
                    <a:pt x="971" y="2167"/>
                  </a:lnTo>
                  <a:lnTo>
                    <a:pt x="998" y="2171"/>
                  </a:lnTo>
                  <a:lnTo>
                    <a:pt x="1025" y="2175"/>
                  </a:lnTo>
                  <a:lnTo>
                    <a:pt x="1038" y="2178"/>
                  </a:lnTo>
                  <a:lnTo>
                    <a:pt x="1051" y="2182"/>
                  </a:lnTo>
                  <a:lnTo>
                    <a:pt x="1064" y="2187"/>
                  </a:lnTo>
                  <a:lnTo>
                    <a:pt x="1076" y="2192"/>
                  </a:lnTo>
                  <a:lnTo>
                    <a:pt x="1098" y="2203"/>
                  </a:lnTo>
                  <a:lnTo>
                    <a:pt x="1119" y="2215"/>
                  </a:lnTo>
                  <a:lnTo>
                    <a:pt x="1139" y="2228"/>
                  </a:lnTo>
                  <a:lnTo>
                    <a:pt x="1160" y="2240"/>
                  </a:lnTo>
                  <a:lnTo>
                    <a:pt x="1171" y="2245"/>
                  </a:lnTo>
                  <a:lnTo>
                    <a:pt x="1182" y="2249"/>
                  </a:lnTo>
                  <a:lnTo>
                    <a:pt x="1192" y="2255"/>
                  </a:lnTo>
                  <a:lnTo>
                    <a:pt x="1203" y="2258"/>
                  </a:lnTo>
                  <a:lnTo>
                    <a:pt x="1215" y="2261"/>
                  </a:lnTo>
                  <a:lnTo>
                    <a:pt x="1227" y="2262"/>
                  </a:lnTo>
                  <a:lnTo>
                    <a:pt x="1240" y="2263"/>
                  </a:lnTo>
                  <a:lnTo>
                    <a:pt x="1253" y="2263"/>
                  </a:lnTo>
                  <a:lnTo>
                    <a:pt x="1279" y="2262"/>
                  </a:lnTo>
                  <a:lnTo>
                    <a:pt x="1307" y="2262"/>
                  </a:lnTo>
                  <a:lnTo>
                    <a:pt x="1334" y="2263"/>
                  </a:lnTo>
                  <a:lnTo>
                    <a:pt x="1363" y="2266"/>
                  </a:lnTo>
                  <a:lnTo>
                    <a:pt x="1391" y="2268"/>
                  </a:lnTo>
                  <a:lnTo>
                    <a:pt x="1419" y="2272"/>
                  </a:lnTo>
                  <a:lnTo>
                    <a:pt x="1446" y="2277"/>
                  </a:lnTo>
                  <a:lnTo>
                    <a:pt x="1472" y="2284"/>
                  </a:lnTo>
                  <a:lnTo>
                    <a:pt x="1472" y="2284"/>
                  </a:lnTo>
                  <a:lnTo>
                    <a:pt x="1479" y="2255"/>
                  </a:lnTo>
                  <a:lnTo>
                    <a:pt x="1483" y="2245"/>
                  </a:lnTo>
                  <a:lnTo>
                    <a:pt x="1489" y="2235"/>
                  </a:lnTo>
                  <a:lnTo>
                    <a:pt x="1497" y="2225"/>
                  </a:lnTo>
                  <a:lnTo>
                    <a:pt x="1506" y="2213"/>
                  </a:lnTo>
                  <a:lnTo>
                    <a:pt x="1516" y="2202"/>
                  </a:lnTo>
                  <a:lnTo>
                    <a:pt x="1526" y="2193"/>
                  </a:lnTo>
                  <a:lnTo>
                    <a:pt x="1536" y="2185"/>
                  </a:lnTo>
                  <a:lnTo>
                    <a:pt x="1543" y="2179"/>
                  </a:lnTo>
                  <a:lnTo>
                    <a:pt x="1552" y="2173"/>
                  </a:lnTo>
                  <a:lnTo>
                    <a:pt x="1556" y="2169"/>
                  </a:lnTo>
                  <a:lnTo>
                    <a:pt x="1558" y="2167"/>
                  </a:lnTo>
                  <a:lnTo>
                    <a:pt x="1558" y="2166"/>
                  </a:lnTo>
                  <a:lnTo>
                    <a:pt x="1558" y="2165"/>
                  </a:lnTo>
                  <a:lnTo>
                    <a:pt x="1558" y="2164"/>
                  </a:lnTo>
                  <a:lnTo>
                    <a:pt x="1550" y="2162"/>
                  </a:lnTo>
                  <a:lnTo>
                    <a:pt x="1535" y="2157"/>
                  </a:lnTo>
                  <a:lnTo>
                    <a:pt x="1528" y="2153"/>
                  </a:lnTo>
                  <a:lnTo>
                    <a:pt x="1520" y="2148"/>
                  </a:lnTo>
                  <a:lnTo>
                    <a:pt x="1512" y="2140"/>
                  </a:lnTo>
                  <a:lnTo>
                    <a:pt x="1501" y="2132"/>
                  </a:lnTo>
                  <a:lnTo>
                    <a:pt x="1479" y="2110"/>
                  </a:lnTo>
                  <a:lnTo>
                    <a:pt x="1457" y="2085"/>
                  </a:lnTo>
                  <a:lnTo>
                    <a:pt x="1436" y="2059"/>
                  </a:lnTo>
                  <a:lnTo>
                    <a:pt x="1418" y="2034"/>
                  </a:lnTo>
                  <a:lnTo>
                    <a:pt x="1411" y="2023"/>
                  </a:lnTo>
                  <a:lnTo>
                    <a:pt x="1406" y="2013"/>
                  </a:lnTo>
                  <a:lnTo>
                    <a:pt x="1403" y="2004"/>
                  </a:lnTo>
                  <a:lnTo>
                    <a:pt x="1402" y="1998"/>
                  </a:lnTo>
                  <a:lnTo>
                    <a:pt x="1427" y="1998"/>
                  </a:lnTo>
                  <a:lnTo>
                    <a:pt x="1458" y="2000"/>
                  </a:lnTo>
                  <a:lnTo>
                    <a:pt x="1464" y="1999"/>
                  </a:lnTo>
                  <a:lnTo>
                    <a:pt x="1472" y="1998"/>
                  </a:lnTo>
                  <a:lnTo>
                    <a:pt x="1477" y="1997"/>
                  </a:lnTo>
                  <a:lnTo>
                    <a:pt x="1483" y="1993"/>
                  </a:lnTo>
                  <a:lnTo>
                    <a:pt x="1487" y="1990"/>
                  </a:lnTo>
                  <a:lnTo>
                    <a:pt x="1490" y="1985"/>
                  </a:lnTo>
                  <a:lnTo>
                    <a:pt x="1491" y="1977"/>
                  </a:lnTo>
                  <a:lnTo>
                    <a:pt x="1491" y="1970"/>
                  </a:lnTo>
                  <a:lnTo>
                    <a:pt x="1489" y="1952"/>
                  </a:lnTo>
                  <a:lnTo>
                    <a:pt x="1488" y="1939"/>
                  </a:lnTo>
                  <a:lnTo>
                    <a:pt x="1488" y="1929"/>
                  </a:lnTo>
                  <a:lnTo>
                    <a:pt x="1489" y="1920"/>
                  </a:lnTo>
                  <a:lnTo>
                    <a:pt x="1491" y="1915"/>
                  </a:lnTo>
                  <a:lnTo>
                    <a:pt x="1495" y="1910"/>
                  </a:lnTo>
                  <a:lnTo>
                    <a:pt x="1498" y="1908"/>
                  </a:lnTo>
                  <a:lnTo>
                    <a:pt x="1502" y="1908"/>
                  </a:lnTo>
                  <a:lnTo>
                    <a:pt x="1508" y="1909"/>
                  </a:lnTo>
                  <a:lnTo>
                    <a:pt x="1514" y="1912"/>
                  </a:lnTo>
                  <a:lnTo>
                    <a:pt x="1520" y="1916"/>
                  </a:lnTo>
                  <a:lnTo>
                    <a:pt x="1528" y="1920"/>
                  </a:lnTo>
                  <a:lnTo>
                    <a:pt x="1545" y="1931"/>
                  </a:lnTo>
                  <a:lnTo>
                    <a:pt x="1565" y="1942"/>
                  </a:lnTo>
                  <a:lnTo>
                    <a:pt x="1568" y="1941"/>
                  </a:lnTo>
                  <a:lnTo>
                    <a:pt x="1573" y="1936"/>
                  </a:lnTo>
                  <a:lnTo>
                    <a:pt x="1581" y="1929"/>
                  </a:lnTo>
                  <a:lnTo>
                    <a:pt x="1590" y="1920"/>
                  </a:lnTo>
                  <a:lnTo>
                    <a:pt x="1607" y="1902"/>
                  </a:lnTo>
                  <a:lnTo>
                    <a:pt x="1621" y="1890"/>
                  </a:lnTo>
                  <a:lnTo>
                    <a:pt x="1646" y="1876"/>
                  </a:lnTo>
                  <a:lnTo>
                    <a:pt x="1664" y="1865"/>
                  </a:lnTo>
                  <a:lnTo>
                    <a:pt x="1672" y="1857"/>
                  </a:lnTo>
                  <a:lnTo>
                    <a:pt x="1679" y="1849"/>
                  </a:lnTo>
                  <a:lnTo>
                    <a:pt x="1687" y="1837"/>
                  </a:lnTo>
                  <a:lnTo>
                    <a:pt x="1693" y="1821"/>
                  </a:lnTo>
                  <a:lnTo>
                    <a:pt x="1700" y="1804"/>
                  </a:lnTo>
                  <a:lnTo>
                    <a:pt x="1703" y="1787"/>
                  </a:lnTo>
                  <a:lnTo>
                    <a:pt x="1705" y="1771"/>
                  </a:lnTo>
                  <a:lnTo>
                    <a:pt x="1707" y="1753"/>
                  </a:lnTo>
                  <a:lnTo>
                    <a:pt x="1708" y="1750"/>
                  </a:lnTo>
                  <a:lnTo>
                    <a:pt x="1709" y="1748"/>
                  </a:lnTo>
                  <a:lnTo>
                    <a:pt x="1712" y="1748"/>
                  </a:lnTo>
                  <a:lnTo>
                    <a:pt x="1714" y="1748"/>
                  </a:lnTo>
                  <a:lnTo>
                    <a:pt x="1720" y="1752"/>
                  </a:lnTo>
                  <a:lnTo>
                    <a:pt x="1728" y="1756"/>
                  </a:lnTo>
                  <a:lnTo>
                    <a:pt x="1733" y="1758"/>
                  </a:lnTo>
                  <a:lnTo>
                    <a:pt x="1737" y="1760"/>
                  </a:lnTo>
                  <a:lnTo>
                    <a:pt x="1743" y="1760"/>
                  </a:lnTo>
                  <a:lnTo>
                    <a:pt x="1748" y="1760"/>
                  </a:lnTo>
                  <a:lnTo>
                    <a:pt x="1754" y="1759"/>
                  </a:lnTo>
                  <a:lnTo>
                    <a:pt x="1760" y="1756"/>
                  </a:lnTo>
                  <a:lnTo>
                    <a:pt x="1766" y="1752"/>
                  </a:lnTo>
                  <a:lnTo>
                    <a:pt x="1772" y="1745"/>
                  </a:lnTo>
                  <a:lnTo>
                    <a:pt x="1774" y="1741"/>
                  </a:lnTo>
                  <a:lnTo>
                    <a:pt x="1776" y="1736"/>
                  </a:lnTo>
                  <a:lnTo>
                    <a:pt x="1777" y="1733"/>
                  </a:lnTo>
                  <a:lnTo>
                    <a:pt x="1778" y="1729"/>
                  </a:lnTo>
                  <a:lnTo>
                    <a:pt x="1778" y="1721"/>
                  </a:lnTo>
                  <a:lnTo>
                    <a:pt x="1777" y="1713"/>
                  </a:lnTo>
                  <a:lnTo>
                    <a:pt x="1771" y="1698"/>
                  </a:lnTo>
                  <a:lnTo>
                    <a:pt x="1764" y="1683"/>
                  </a:lnTo>
                  <a:lnTo>
                    <a:pt x="1764" y="1680"/>
                  </a:lnTo>
                  <a:lnTo>
                    <a:pt x="1764" y="1678"/>
                  </a:lnTo>
                  <a:lnTo>
                    <a:pt x="1766" y="1675"/>
                  </a:lnTo>
                  <a:lnTo>
                    <a:pt x="1767" y="1673"/>
                  </a:lnTo>
                  <a:lnTo>
                    <a:pt x="1771" y="1667"/>
                  </a:lnTo>
                  <a:lnTo>
                    <a:pt x="1775" y="1661"/>
                  </a:lnTo>
                  <a:lnTo>
                    <a:pt x="1787" y="1650"/>
                  </a:lnTo>
                  <a:lnTo>
                    <a:pt x="1795" y="1638"/>
                  </a:lnTo>
                  <a:lnTo>
                    <a:pt x="1797" y="1633"/>
                  </a:lnTo>
                  <a:lnTo>
                    <a:pt x="1798" y="1627"/>
                  </a:lnTo>
                  <a:lnTo>
                    <a:pt x="1797" y="1622"/>
                  </a:lnTo>
                  <a:lnTo>
                    <a:pt x="1797" y="1617"/>
                  </a:lnTo>
                  <a:lnTo>
                    <a:pt x="1796" y="1611"/>
                  </a:lnTo>
                  <a:lnTo>
                    <a:pt x="1796" y="1606"/>
                  </a:lnTo>
                  <a:lnTo>
                    <a:pt x="1796" y="1601"/>
                  </a:lnTo>
                  <a:lnTo>
                    <a:pt x="1798" y="1597"/>
                  </a:lnTo>
                  <a:lnTo>
                    <a:pt x="1801" y="1591"/>
                  </a:lnTo>
                  <a:lnTo>
                    <a:pt x="1805" y="1585"/>
                  </a:lnTo>
                  <a:lnTo>
                    <a:pt x="1811" y="1581"/>
                  </a:lnTo>
                  <a:lnTo>
                    <a:pt x="1815" y="1575"/>
                  </a:lnTo>
                  <a:lnTo>
                    <a:pt x="1821" y="1571"/>
                  </a:lnTo>
                  <a:lnTo>
                    <a:pt x="1825" y="1566"/>
                  </a:lnTo>
                  <a:lnTo>
                    <a:pt x="1828" y="1560"/>
                  </a:lnTo>
                  <a:lnTo>
                    <a:pt x="1830" y="1554"/>
                  </a:lnTo>
                  <a:lnTo>
                    <a:pt x="1835" y="1538"/>
                  </a:lnTo>
                  <a:lnTo>
                    <a:pt x="1838" y="1526"/>
                  </a:lnTo>
                  <a:lnTo>
                    <a:pt x="1841" y="1517"/>
                  </a:lnTo>
                  <a:lnTo>
                    <a:pt x="1844" y="1511"/>
                  </a:lnTo>
                  <a:lnTo>
                    <a:pt x="1856" y="1500"/>
                  </a:lnTo>
                  <a:lnTo>
                    <a:pt x="1878" y="1482"/>
                  </a:lnTo>
                  <a:lnTo>
                    <a:pt x="1882" y="1477"/>
                  </a:lnTo>
                  <a:lnTo>
                    <a:pt x="1884" y="1474"/>
                  </a:lnTo>
                  <a:lnTo>
                    <a:pt x="1886" y="1470"/>
                  </a:lnTo>
                  <a:lnTo>
                    <a:pt x="1887" y="1466"/>
                  </a:lnTo>
                  <a:lnTo>
                    <a:pt x="1889" y="1460"/>
                  </a:lnTo>
                  <a:lnTo>
                    <a:pt x="1887" y="1453"/>
                  </a:lnTo>
                  <a:lnTo>
                    <a:pt x="1885" y="1447"/>
                  </a:lnTo>
                  <a:lnTo>
                    <a:pt x="1883" y="1440"/>
                  </a:lnTo>
                  <a:lnTo>
                    <a:pt x="1883" y="1436"/>
                  </a:lnTo>
                  <a:lnTo>
                    <a:pt x="1883" y="1432"/>
                  </a:lnTo>
                  <a:lnTo>
                    <a:pt x="1884" y="1428"/>
                  </a:lnTo>
                  <a:lnTo>
                    <a:pt x="1885" y="1423"/>
                  </a:lnTo>
                  <a:lnTo>
                    <a:pt x="1889" y="1416"/>
                  </a:lnTo>
                  <a:lnTo>
                    <a:pt x="1892" y="1411"/>
                  </a:lnTo>
                  <a:lnTo>
                    <a:pt x="1895" y="1410"/>
                  </a:lnTo>
                  <a:lnTo>
                    <a:pt x="1899" y="1409"/>
                  </a:lnTo>
                  <a:lnTo>
                    <a:pt x="1904" y="1411"/>
                  </a:lnTo>
                  <a:lnTo>
                    <a:pt x="1908" y="1413"/>
                  </a:lnTo>
                  <a:lnTo>
                    <a:pt x="1912" y="1417"/>
                  </a:lnTo>
                  <a:lnTo>
                    <a:pt x="1918" y="1421"/>
                  </a:lnTo>
                  <a:lnTo>
                    <a:pt x="1928" y="1430"/>
                  </a:lnTo>
                  <a:lnTo>
                    <a:pt x="1940" y="1436"/>
                  </a:lnTo>
                  <a:lnTo>
                    <a:pt x="1946" y="1437"/>
                  </a:lnTo>
                  <a:lnTo>
                    <a:pt x="1952" y="1438"/>
                  </a:lnTo>
                  <a:lnTo>
                    <a:pt x="1960" y="1436"/>
                  </a:lnTo>
                  <a:lnTo>
                    <a:pt x="1966" y="1433"/>
                  </a:lnTo>
                  <a:lnTo>
                    <a:pt x="1975" y="1426"/>
                  </a:lnTo>
                  <a:lnTo>
                    <a:pt x="1982" y="1421"/>
                  </a:lnTo>
                  <a:lnTo>
                    <a:pt x="1987" y="1416"/>
                  </a:lnTo>
                  <a:lnTo>
                    <a:pt x="1991" y="1410"/>
                  </a:lnTo>
                  <a:lnTo>
                    <a:pt x="1993" y="1406"/>
                  </a:lnTo>
                  <a:lnTo>
                    <a:pt x="1994" y="1402"/>
                  </a:lnTo>
                  <a:lnTo>
                    <a:pt x="1993" y="1397"/>
                  </a:lnTo>
                  <a:lnTo>
                    <a:pt x="1993" y="1393"/>
                  </a:lnTo>
                  <a:lnTo>
                    <a:pt x="1989" y="1384"/>
                  </a:lnTo>
                  <a:lnTo>
                    <a:pt x="1985" y="1375"/>
                  </a:lnTo>
                  <a:lnTo>
                    <a:pt x="1984" y="1369"/>
                  </a:lnTo>
                  <a:lnTo>
                    <a:pt x="1981" y="1363"/>
                  </a:lnTo>
                  <a:lnTo>
                    <a:pt x="1980" y="1356"/>
                  </a:lnTo>
                  <a:lnTo>
                    <a:pt x="1979" y="1350"/>
                  </a:lnTo>
                  <a:lnTo>
                    <a:pt x="1991" y="1347"/>
                  </a:lnTo>
                  <a:lnTo>
                    <a:pt x="2007" y="1343"/>
                  </a:lnTo>
                  <a:lnTo>
                    <a:pt x="2015" y="1341"/>
                  </a:lnTo>
                  <a:lnTo>
                    <a:pt x="2021" y="1338"/>
                  </a:lnTo>
                  <a:lnTo>
                    <a:pt x="2023" y="1337"/>
                  </a:lnTo>
                  <a:lnTo>
                    <a:pt x="2026" y="1335"/>
                  </a:lnTo>
                  <a:lnTo>
                    <a:pt x="2027" y="1332"/>
                  </a:lnTo>
                  <a:lnTo>
                    <a:pt x="2027" y="1329"/>
                  </a:lnTo>
                  <a:lnTo>
                    <a:pt x="2025" y="1325"/>
                  </a:lnTo>
                  <a:lnTo>
                    <a:pt x="2021" y="1321"/>
                  </a:lnTo>
                  <a:lnTo>
                    <a:pt x="2017" y="1317"/>
                  </a:lnTo>
                  <a:lnTo>
                    <a:pt x="2012" y="1314"/>
                  </a:lnTo>
                  <a:lnTo>
                    <a:pt x="2007" y="1310"/>
                  </a:lnTo>
                  <a:lnTo>
                    <a:pt x="2003" y="1305"/>
                  </a:lnTo>
                  <a:lnTo>
                    <a:pt x="2001" y="1303"/>
                  </a:lnTo>
                  <a:lnTo>
                    <a:pt x="2000" y="1300"/>
                  </a:lnTo>
                  <a:lnTo>
                    <a:pt x="1999" y="1297"/>
                  </a:lnTo>
                  <a:lnTo>
                    <a:pt x="1999" y="1294"/>
                  </a:lnTo>
                  <a:lnTo>
                    <a:pt x="2015" y="1289"/>
                  </a:lnTo>
                  <a:lnTo>
                    <a:pt x="2026" y="1285"/>
                  </a:lnTo>
                  <a:lnTo>
                    <a:pt x="2029" y="1284"/>
                  </a:lnTo>
                  <a:lnTo>
                    <a:pt x="2032" y="1282"/>
                  </a:lnTo>
                  <a:lnTo>
                    <a:pt x="2033" y="1280"/>
                  </a:lnTo>
                  <a:lnTo>
                    <a:pt x="2034" y="1278"/>
                  </a:lnTo>
                  <a:lnTo>
                    <a:pt x="2034" y="1276"/>
                  </a:lnTo>
                  <a:lnTo>
                    <a:pt x="2033" y="1275"/>
                  </a:lnTo>
                  <a:lnTo>
                    <a:pt x="2031" y="1273"/>
                  </a:lnTo>
                  <a:lnTo>
                    <a:pt x="2029" y="1272"/>
                  </a:lnTo>
                  <a:lnTo>
                    <a:pt x="2022" y="1268"/>
                  </a:lnTo>
                  <a:lnTo>
                    <a:pt x="2015" y="1264"/>
                  </a:lnTo>
                  <a:lnTo>
                    <a:pt x="1994" y="1258"/>
                  </a:lnTo>
                  <a:lnTo>
                    <a:pt x="1973" y="1249"/>
                  </a:lnTo>
                  <a:lnTo>
                    <a:pt x="1964" y="1244"/>
                  </a:lnTo>
                  <a:lnTo>
                    <a:pt x="1955" y="1239"/>
                  </a:lnTo>
                  <a:lnTo>
                    <a:pt x="1951" y="1236"/>
                  </a:lnTo>
                  <a:lnTo>
                    <a:pt x="1949" y="1233"/>
                  </a:lnTo>
                  <a:lnTo>
                    <a:pt x="1946" y="1230"/>
                  </a:lnTo>
                  <a:lnTo>
                    <a:pt x="1945" y="1227"/>
                  </a:lnTo>
                  <a:lnTo>
                    <a:pt x="1966" y="1223"/>
                  </a:lnTo>
                  <a:lnTo>
                    <a:pt x="1981" y="1223"/>
                  </a:lnTo>
                  <a:lnTo>
                    <a:pt x="1984" y="1222"/>
                  </a:lnTo>
                  <a:lnTo>
                    <a:pt x="1985" y="1221"/>
                  </a:lnTo>
                  <a:lnTo>
                    <a:pt x="1986" y="1220"/>
                  </a:lnTo>
                  <a:lnTo>
                    <a:pt x="1985" y="1217"/>
                  </a:lnTo>
                  <a:lnTo>
                    <a:pt x="1981" y="1210"/>
                  </a:lnTo>
                  <a:lnTo>
                    <a:pt x="1973" y="1200"/>
                  </a:lnTo>
                  <a:lnTo>
                    <a:pt x="1972" y="1196"/>
                  </a:lnTo>
                  <a:lnTo>
                    <a:pt x="1972" y="1193"/>
                  </a:lnTo>
                  <a:lnTo>
                    <a:pt x="1973" y="1192"/>
                  </a:lnTo>
                  <a:lnTo>
                    <a:pt x="1976" y="1191"/>
                  </a:lnTo>
                  <a:lnTo>
                    <a:pt x="1982" y="1191"/>
                  </a:lnTo>
                  <a:lnTo>
                    <a:pt x="1989" y="1191"/>
                  </a:lnTo>
                  <a:lnTo>
                    <a:pt x="2003" y="1195"/>
                  </a:lnTo>
                  <a:lnTo>
                    <a:pt x="2021" y="1202"/>
                  </a:lnTo>
                  <a:lnTo>
                    <a:pt x="2030" y="1205"/>
                  </a:lnTo>
                  <a:lnTo>
                    <a:pt x="2039" y="1206"/>
                  </a:lnTo>
                  <a:lnTo>
                    <a:pt x="2042" y="1205"/>
                  </a:lnTo>
                  <a:lnTo>
                    <a:pt x="2045" y="1204"/>
                  </a:lnTo>
                  <a:lnTo>
                    <a:pt x="2047" y="1202"/>
                  </a:lnTo>
                  <a:lnTo>
                    <a:pt x="2049" y="1200"/>
                  </a:lnTo>
                  <a:lnTo>
                    <a:pt x="2049" y="1194"/>
                  </a:lnTo>
                  <a:lnTo>
                    <a:pt x="2047" y="1188"/>
                  </a:lnTo>
                  <a:lnTo>
                    <a:pt x="2044" y="1181"/>
                  </a:lnTo>
                  <a:lnTo>
                    <a:pt x="2040" y="1174"/>
                  </a:lnTo>
                  <a:lnTo>
                    <a:pt x="2035" y="1165"/>
                  </a:lnTo>
                  <a:lnTo>
                    <a:pt x="2033" y="1156"/>
                  </a:lnTo>
                  <a:lnTo>
                    <a:pt x="2032" y="1152"/>
                  </a:lnTo>
                  <a:lnTo>
                    <a:pt x="2032" y="1148"/>
                  </a:lnTo>
                  <a:lnTo>
                    <a:pt x="2032" y="1143"/>
                  </a:lnTo>
                  <a:lnTo>
                    <a:pt x="2033" y="1140"/>
                  </a:lnTo>
                  <a:lnTo>
                    <a:pt x="2036" y="1135"/>
                  </a:lnTo>
                  <a:lnTo>
                    <a:pt x="2041" y="1131"/>
                  </a:lnTo>
                  <a:lnTo>
                    <a:pt x="2045" y="1127"/>
                  </a:lnTo>
                  <a:lnTo>
                    <a:pt x="2050" y="1124"/>
                  </a:lnTo>
                  <a:lnTo>
                    <a:pt x="2055" y="1121"/>
                  </a:lnTo>
                  <a:lnTo>
                    <a:pt x="2058" y="1116"/>
                  </a:lnTo>
                  <a:lnTo>
                    <a:pt x="2061" y="1111"/>
                  </a:lnTo>
                  <a:lnTo>
                    <a:pt x="2063" y="1105"/>
                  </a:lnTo>
                  <a:lnTo>
                    <a:pt x="2064" y="1077"/>
                  </a:lnTo>
                  <a:lnTo>
                    <a:pt x="2066" y="1060"/>
                  </a:lnTo>
                  <a:lnTo>
                    <a:pt x="2068" y="1057"/>
                  </a:lnTo>
                  <a:lnTo>
                    <a:pt x="2069" y="1055"/>
                  </a:lnTo>
                  <a:lnTo>
                    <a:pt x="2072" y="1053"/>
                  </a:lnTo>
                  <a:lnTo>
                    <a:pt x="2075" y="1052"/>
                  </a:lnTo>
                  <a:lnTo>
                    <a:pt x="2086" y="1051"/>
                  </a:lnTo>
                  <a:lnTo>
                    <a:pt x="2101" y="1050"/>
                  </a:lnTo>
                  <a:lnTo>
                    <a:pt x="2116" y="1048"/>
                  </a:lnTo>
                  <a:lnTo>
                    <a:pt x="2132" y="1045"/>
                  </a:lnTo>
                  <a:lnTo>
                    <a:pt x="2150" y="1040"/>
                  </a:lnTo>
                  <a:lnTo>
                    <a:pt x="2167" y="1033"/>
                  </a:lnTo>
                  <a:lnTo>
                    <a:pt x="2184" y="1025"/>
                  </a:lnTo>
                  <a:lnTo>
                    <a:pt x="2200" y="1017"/>
                  </a:lnTo>
                  <a:lnTo>
                    <a:pt x="2216" y="1008"/>
                  </a:lnTo>
                  <a:lnTo>
                    <a:pt x="2227" y="1000"/>
                  </a:lnTo>
                  <a:lnTo>
                    <a:pt x="2238" y="991"/>
                  </a:lnTo>
                  <a:lnTo>
                    <a:pt x="2247" y="986"/>
                  </a:lnTo>
                  <a:lnTo>
                    <a:pt x="2254" y="983"/>
                  </a:lnTo>
                  <a:lnTo>
                    <a:pt x="2260" y="981"/>
                  </a:lnTo>
                  <a:lnTo>
                    <a:pt x="2264" y="983"/>
                  </a:lnTo>
                  <a:lnTo>
                    <a:pt x="2267" y="985"/>
                  </a:lnTo>
                  <a:lnTo>
                    <a:pt x="2270" y="988"/>
                  </a:lnTo>
                  <a:lnTo>
                    <a:pt x="2272" y="992"/>
                  </a:lnTo>
                  <a:lnTo>
                    <a:pt x="2276" y="1002"/>
                  </a:lnTo>
                  <a:lnTo>
                    <a:pt x="2281" y="1012"/>
                  </a:lnTo>
                  <a:lnTo>
                    <a:pt x="2286" y="1016"/>
                  </a:lnTo>
                  <a:lnTo>
                    <a:pt x="2290" y="1020"/>
                  </a:lnTo>
                  <a:lnTo>
                    <a:pt x="2297" y="1023"/>
                  </a:lnTo>
                  <a:lnTo>
                    <a:pt x="2305" y="1023"/>
                  </a:lnTo>
                  <a:lnTo>
                    <a:pt x="2307" y="1014"/>
                  </a:lnTo>
                  <a:lnTo>
                    <a:pt x="2310" y="1005"/>
                  </a:lnTo>
                  <a:lnTo>
                    <a:pt x="2313" y="999"/>
                  </a:lnTo>
                  <a:lnTo>
                    <a:pt x="2316" y="992"/>
                  </a:lnTo>
                  <a:lnTo>
                    <a:pt x="2322" y="980"/>
                  </a:lnTo>
                  <a:lnTo>
                    <a:pt x="2331" y="972"/>
                  </a:lnTo>
                  <a:lnTo>
                    <a:pt x="2351" y="953"/>
                  </a:lnTo>
                  <a:lnTo>
                    <a:pt x="2372" y="931"/>
                  </a:lnTo>
                  <a:lnTo>
                    <a:pt x="2374" y="927"/>
                  </a:lnTo>
                  <a:lnTo>
                    <a:pt x="2375" y="924"/>
                  </a:lnTo>
                  <a:lnTo>
                    <a:pt x="2376" y="920"/>
                  </a:lnTo>
                  <a:lnTo>
                    <a:pt x="2378" y="916"/>
                  </a:lnTo>
                  <a:lnTo>
                    <a:pt x="2378" y="907"/>
                  </a:lnTo>
                  <a:lnTo>
                    <a:pt x="2376" y="898"/>
                  </a:lnTo>
                  <a:lnTo>
                    <a:pt x="2375" y="890"/>
                  </a:lnTo>
                  <a:lnTo>
                    <a:pt x="2374" y="882"/>
                  </a:lnTo>
                  <a:lnTo>
                    <a:pt x="2375" y="879"/>
                  </a:lnTo>
                  <a:lnTo>
                    <a:pt x="2376" y="876"/>
                  </a:lnTo>
                  <a:lnTo>
                    <a:pt x="2378" y="873"/>
                  </a:lnTo>
                  <a:lnTo>
                    <a:pt x="2380" y="871"/>
                  </a:lnTo>
                  <a:lnTo>
                    <a:pt x="2403" y="857"/>
                  </a:lnTo>
                  <a:lnTo>
                    <a:pt x="2420" y="845"/>
                  </a:lnTo>
                  <a:lnTo>
                    <a:pt x="2423" y="842"/>
                  </a:lnTo>
                  <a:lnTo>
                    <a:pt x="2425" y="838"/>
                  </a:lnTo>
                  <a:lnTo>
                    <a:pt x="2426" y="834"/>
                  </a:lnTo>
                  <a:lnTo>
                    <a:pt x="2427" y="828"/>
                  </a:lnTo>
                  <a:lnTo>
                    <a:pt x="2427" y="822"/>
                  </a:lnTo>
                  <a:lnTo>
                    <a:pt x="2427" y="815"/>
                  </a:lnTo>
                  <a:lnTo>
                    <a:pt x="2425" y="807"/>
                  </a:lnTo>
                  <a:lnTo>
                    <a:pt x="2423" y="798"/>
                  </a:lnTo>
                  <a:lnTo>
                    <a:pt x="2422" y="792"/>
                  </a:lnTo>
                  <a:lnTo>
                    <a:pt x="2421" y="787"/>
                  </a:lnTo>
                  <a:lnTo>
                    <a:pt x="2422" y="781"/>
                  </a:lnTo>
                  <a:lnTo>
                    <a:pt x="2422" y="774"/>
                  </a:lnTo>
                  <a:lnTo>
                    <a:pt x="2426" y="762"/>
                  </a:lnTo>
                  <a:lnTo>
                    <a:pt x="2431" y="749"/>
                  </a:lnTo>
                  <a:lnTo>
                    <a:pt x="2440" y="737"/>
                  </a:lnTo>
                  <a:lnTo>
                    <a:pt x="2449" y="727"/>
                  </a:lnTo>
                  <a:lnTo>
                    <a:pt x="2454" y="722"/>
                  </a:lnTo>
                  <a:lnTo>
                    <a:pt x="2460" y="718"/>
                  </a:lnTo>
                  <a:lnTo>
                    <a:pt x="2465" y="715"/>
                  </a:lnTo>
                  <a:lnTo>
                    <a:pt x="2470" y="713"/>
                  </a:lnTo>
                  <a:lnTo>
                    <a:pt x="2470" y="713"/>
                  </a:lnTo>
                  <a:lnTo>
                    <a:pt x="2453" y="680"/>
                  </a:lnTo>
                  <a:lnTo>
                    <a:pt x="2436" y="645"/>
                  </a:lnTo>
                  <a:lnTo>
                    <a:pt x="2422" y="609"/>
                  </a:lnTo>
                  <a:lnTo>
                    <a:pt x="2409" y="574"/>
                  </a:lnTo>
                  <a:lnTo>
                    <a:pt x="2400" y="546"/>
                  </a:lnTo>
                  <a:lnTo>
                    <a:pt x="2392" y="517"/>
                  </a:lnTo>
                  <a:lnTo>
                    <a:pt x="2386" y="503"/>
                  </a:lnTo>
                  <a:lnTo>
                    <a:pt x="2381" y="489"/>
                  </a:lnTo>
                  <a:lnTo>
                    <a:pt x="2374" y="476"/>
                  </a:lnTo>
                  <a:lnTo>
                    <a:pt x="2366" y="464"/>
                  </a:lnTo>
                  <a:lnTo>
                    <a:pt x="2353" y="451"/>
                  </a:lnTo>
                  <a:lnTo>
                    <a:pt x="2336" y="434"/>
                  </a:lnTo>
                  <a:lnTo>
                    <a:pt x="2329" y="425"/>
                  </a:lnTo>
                  <a:lnTo>
                    <a:pt x="2321" y="417"/>
                  </a:lnTo>
                  <a:lnTo>
                    <a:pt x="2316" y="409"/>
                  </a:lnTo>
                  <a:lnTo>
                    <a:pt x="2314" y="403"/>
                  </a:lnTo>
                  <a:lnTo>
                    <a:pt x="2310" y="391"/>
                  </a:lnTo>
                  <a:lnTo>
                    <a:pt x="2306" y="382"/>
                  </a:lnTo>
                  <a:lnTo>
                    <a:pt x="2305" y="380"/>
                  </a:lnTo>
                  <a:lnTo>
                    <a:pt x="2303" y="378"/>
                  </a:lnTo>
                  <a:lnTo>
                    <a:pt x="2301" y="376"/>
                  </a:lnTo>
                  <a:lnTo>
                    <a:pt x="2299" y="375"/>
                  </a:lnTo>
                  <a:lnTo>
                    <a:pt x="2285" y="372"/>
                  </a:lnTo>
                  <a:lnTo>
                    <a:pt x="2262" y="368"/>
                  </a:lnTo>
                  <a:lnTo>
                    <a:pt x="2263" y="359"/>
                  </a:lnTo>
                  <a:lnTo>
                    <a:pt x="2265" y="351"/>
                  </a:lnTo>
                  <a:lnTo>
                    <a:pt x="2267" y="346"/>
                  </a:lnTo>
                  <a:lnTo>
                    <a:pt x="2267" y="342"/>
                  </a:lnTo>
                  <a:lnTo>
                    <a:pt x="2267" y="337"/>
                  </a:lnTo>
                  <a:lnTo>
                    <a:pt x="2267" y="331"/>
                  </a:lnTo>
                  <a:lnTo>
                    <a:pt x="2265" y="324"/>
                  </a:lnTo>
                  <a:lnTo>
                    <a:pt x="2263" y="318"/>
                  </a:lnTo>
                  <a:lnTo>
                    <a:pt x="2261" y="313"/>
                  </a:lnTo>
                  <a:lnTo>
                    <a:pt x="2258" y="310"/>
                  </a:lnTo>
                  <a:lnTo>
                    <a:pt x="2254" y="306"/>
                  </a:lnTo>
                  <a:lnTo>
                    <a:pt x="2251" y="304"/>
                  </a:lnTo>
                  <a:lnTo>
                    <a:pt x="2247" y="303"/>
                  </a:lnTo>
                  <a:lnTo>
                    <a:pt x="2243" y="302"/>
                  </a:lnTo>
                  <a:lnTo>
                    <a:pt x="2234" y="301"/>
                  </a:lnTo>
                  <a:lnTo>
                    <a:pt x="2224" y="302"/>
                  </a:lnTo>
                  <a:lnTo>
                    <a:pt x="2212" y="304"/>
                  </a:lnTo>
                  <a:lnTo>
                    <a:pt x="2200" y="305"/>
                  </a:lnTo>
                  <a:lnTo>
                    <a:pt x="2191" y="306"/>
                  </a:lnTo>
                  <a:lnTo>
                    <a:pt x="2181" y="304"/>
                  </a:lnTo>
                  <a:lnTo>
                    <a:pt x="2172" y="302"/>
                  </a:lnTo>
                  <a:lnTo>
                    <a:pt x="2165" y="298"/>
                  </a:lnTo>
                  <a:lnTo>
                    <a:pt x="2157" y="291"/>
                  </a:lnTo>
                  <a:lnTo>
                    <a:pt x="2151" y="285"/>
                  </a:lnTo>
                  <a:lnTo>
                    <a:pt x="2144" y="278"/>
                  </a:lnTo>
                  <a:lnTo>
                    <a:pt x="2139" y="270"/>
                  </a:lnTo>
                  <a:lnTo>
                    <a:pt x="2132" y="263"/>
                  </a:lnTo>
                  <a:lnTo>
                    <a:pt x="2125" y="257"/>
                  </a:lnTo>
                  <a:lnTo>
                    <a:pt x="2117" y="252"/>
                  </a:lnTo>
                  <a:lnTo>
                    <a:pt x="2109" y="248"/>
                  </a:lnTo>
                  <a:lnTo>
                    <a:pt x="2090" y="243"/>
                  </a:lnTo>
                  <a:lnTo>
                    <a:pt x="2071" y="237"/>
                  </a:lnTo>
                  <a:lnTo>
                    <a:pt x="2062" y="235"/>
                  </a:lnTo>
                  <a:lnTo>
                    <a:pt x="2053" y="232"/>
                  </a:lnTo>
                  <a:lnTo>
                    <a:pt x="2043" y="228"/>
                  </a:lnTo>
                  <a:lnTo>
                    <a:pt x="2034" y="223"/>
                  </a:lnTo>
                  <a:lnTo>
                    <a:pt x="2027" y="217"/>
                  </a:lnTo>
                  <a:lnTo>
                    <a:pt x="2018" y="209"/>
                  </a:lnTo>
                  <a:lnTo>
                    <a:pt x="2012" y="200"/>
                  </a:lnTo>
                  <a:lnTo>
                    <a:pt x="2005" y="188"/>
                  </a:lnTo>
                  <a:lnTo>
                    <a:pt x="1993" y="168"/>
                  </a:lnTo>
                  <a:lnTo>
                    <a:pt x="1982" y="146"/>
                  </a:lnTo>
                  <a:lnTo>
                    <a:pt x="1980" y="140"/>
                  </a:lnTo>
                  <a:lnTo>
                    <a:pt x="1978" y="135"/>
                  </a:lnTo>
                  <a:lnTo>
                    <a:pt x="1978" y="130"/>
                  </a:lnTo>
                  <a:lnTo>
                    <a:pt x="1978" y="125"/>
                  </a:lnTo>
                  <a:lnTo>
                    <a:pt x="1979" y="121"/>
                  </a:lnTo>
                  <a:lnTo>
                    <a:pt x="1982" y="116"/>
                  </a:lnTo>
                  <a:lnTo>
                    <a:pt x="1986" y="112"/>
                  </a:lnTo>
                  <a:lnTo>
                    <a:pt x="1991" y="109"/>
                  </a:lnTo>
                  <a:lnTo>
                    <a:pt x="1994" y="107"/>
                  </a:lnTo>
                  <a:lnTo>
                    <a:pt x="1998" y="105"/>
                  </a:lnTo>
                  <a:lnTo>
                    <a:pt x="2000" y="101"/>
                  </a:lnTo>
                  <a:lnTo>
                    <a:pt x="2001" y="99"/>
                  </a:lnTo>
                  <a:lnTo>
                    <a:pt x="2001" y="94"/>
                  </a:lnTo>
                  <a:lnTo>
                    <a:pt x="2000" y="88"/>
                  </a:lnTo>
                  <a:lnTo>
                    <a:pt x="1996" y="82"/>
                  </a:lnTo>
                  <a:lnTo>
                    <a:pt x="1994" y="75"/>
                  </a:lnTo>
                  <a:lnTo>
                    <a:pt x="1992" y="68"/>
                  </a:lnTo>
                  <a:lnTo>
                    <a:pt x="1991" y="60"/>
                  </a:lnTo>
                  <a:lnTo>
                    <a:pt x="1991" y="57"/>
                  </a:lnTo>
                  <a:lnTo>
                    <a:pt x="1990" y="54"/>
                  </a:lnTo>
                  <a:lnTo>
                    <a:pt x="1988" y="52"/>
                  </a:lnTo>
                  <a:lnTo>
                    <a:pt x="1986" y="51"/>
                  </a:lnTo>
                  <a:lnTo>
                    <a:pt x="1980" y="49"/>
                  </a:lnTo>
                  <a:lnTo>
                    <a:pt x="1974" y="49"/>
                  </a:lnTo>
                  <a:lnTo>
                    <a:pt x="1959" y="54"/>
                  </a:lnTo>
                  <a:lnTo>
                    <a:pt x="1946" y="58"/>
                  </a:lnTo>
                  <a:lnTo>
                    <a:pt x="1935" y="59"/>
                  </a:lnTo>
                  <a:lnTo>
                    <a:pt x="1926" y="59"/>
                  </a:lnTo>
                  <a:lnTo>
                    <a:pt x="1919" y="59"/>
                  </a:lnTo>
                  <a:lnTo>
                    <a:pt x="1912" y="58"/>
                  </a:lnTo>
                  <a:lnTo>
                    <a:pt x="1905" y="57"/>
                  </a:lnTo>
                  <a:lnTo>
                    <a:pt x="1896" y="59"/>
                  </a:lnTo>
                  <a:lnTo>
                    <a:pt x="1886" y="62"/>
                  </a:lnTo>
                  <a:lnTo>
                    <a:pt x="1873" y="69"/>
                  </a:lnTo>
                  <a:lnTo>
                    <a:pt x="1867" y="73"/>
                  </a:lnTo>
                  <a:lnTo>
                    <a:pt x="1859" y="75"/>
                  </a:lnTo>
                  <a:lnTo>
                    <a:pt x="1853" y="76"/>
                  </a:lnTo>
                  <a:lnTo>
                    <a:pt x="1846" y="76"/>
                  </a:lnTo>
                  <a:lnTo>
                    <a:pt x="1834" y="78"/>
                  </a:lnTo>
                  <a:lnTo>
                    <a:pt x="1819" y="79"/>
                  </a:lnTo>
                  <a:lnTo>
                    <a:pt x="1792" y="95"/>
                  </a:lnTo>
                  <a:lnTo>
                    <a:pt x="1762" y="111"/>
                  </a:lnTo>
                  <a:lnTo>
                    <a:pt x="1731" y="128"/>
                  </a:lnTo>
                  <a:lnTo>
                    <a:pt x="1698" y="143"/>
                  </a:lnTo>
                  <a:lnTo>
                    <a:pt x="1680" y="151"/>
                  </a:lnTo>
                  <a:lnTo>
                    <a:pt x="1664" y="157"/>
                  </a:lnTo>
                  <a:lnTo>
                    <a:pt x="1647" y="162"/>
                  </a:lnTo>
                  <a:lnTo>
                    <a:pt x="1631" y="166"/>
                  </a:lnTo>
                  <a:lnTo>
                    <a:pt x="1614" y="169"/>
                  </a:lnTo>
                  <a:lnTo>
                    <a:pt x="1598" y="171"/>
                  </a:lnTo>
                  <a:lnTo>
                    <a:pt x="1583" y="171"/>
                  </a:lnTo>
                  <a:lnTo>
                    <a:pt x="1569" y="170"/>
                  </a:lnTo>
                  <a:lnTo>
                    <a:pt x="1304" y="127"/>
                  </a:lnTo>
                  <a:lnTo>
                    <a:pt x="1269" y="124"/>
                  </a:lnTo>
                  <a:lnTo>
                    <a:pt x="1226" y="120"/>
                  </a:lnTo>
                  <a:lnTo>
                    <a:pt x="1204" y="116"/>
                  </a:lnTo>
                  <a:lnTo>
                    <a:pt x="1184" y="111"/>
                  </a:lnTo>
                  <a:lnTo>
                    <a:pt x="1175" y="108"/>
                  </a:lnTo>
                  <a:lnTo>
                    <a:pt x="1168" y="105"/>
                  </a:lnTo>
                  <a:lnTo>
                    <a:pt x="1160" y="101"/>
                  </a:lnTo>
                  <a:lnTo>
                    <a:pt x="1155" y="97"/>
                  </a:lnTo>
                  <a:lnTo>
                    <a:pt x="1062" y="0"/>
                  </a:lnTo>
                  <a:lnTo>
                    <a:pt x="1062" y="0"/>
                  </a:lnTo>
                  <a:lnTo>
                    <a:pt x="1059" y="8"/>
                  </a:lnTo>
                  <a:lnTo>
                    <a:pt x="1055" y="18"/>
                  </a:lnTo>
                  <a:lnTo>
                    <a:pt x="1053" y="28"/>
                  </a:lnTo>
                  <a:lnTo>
                    <a:pt x="1050" y="38"/>
                  </a:lnTo>
                  <a:lnTo>
                    <a:pt x="1035" y="72"/>
                  </a:lnTo>
                  <a:lnTo>
                    <a:pt x="1019" y="108"/>
                  </a:lnTo>
                  <a:lnTo>
                    <a:pt x="1010" y="126"/>
                  </a:lnTo>
                  <a:lnTo>
                    <a:pt x="1003" y="144"/>
                  </a:lnTo>
                  <a:lnTo>
                    <a:pt x="998" y="163"/>
                  </a:lnTo>
                  <a:lnTo>
                    <a:pt x="995" y="181"/>
                  </a:lnTo>
                  <a:lnTo>
                    <a:pt x="991" y="193"/>
                  </a:lnTo>
                  <a:lnTo>
                    <a:pt x="988" y="206"/>
                  </a:lnTo>
                  <a:lnTo>
                    <a:pt x="987" y="220"/>
                  </a:lnTo>
                  <a:lnTo>
                    <a:pt x="986" y="234"/>
                  </a:lnTo>
                  <a:lnTo>
                    <a:pt x="988" y="263"/>
                  </a:lnTo>
                  <a:lnTo>
                    <a:pt x="993" y="292"/>
                  </a:lnTo>
                  <a:lnTo>
                    <a:pt x="997" y="323"/>
                  </a:lnTo>
                  <a:lnTo>
                    <a:pt x="1000" y="352"/>
                  </a:lnTo>
                  <a:lnTo>
                    <a:pt x="1000" y="366"/>
                  </a:lnTo>
                  <a:lnTo>
                    <a:pt x="1000" y="379"/>
                  </a:lnTo>
                  <a:lnTo>
                    <a:pt x="999" y="392"/>
                  </a:lnTo>
                  <a:lnTo>
                    <a:pt x="997" y="405"/>
                  </a:lnTo>
                  <a:lnTo>
                    <a:pt x="961" y="403"/>
                  </a:lnTo>
                  <a:lnTo>
                    <a:pt x="914" y="402"/>
                  </a:lnTo>
                  <a:lnTo>
                    <a:pt x="889" y="403"/>
                  </a:lnTo>
                  <a:lnTo>
                    <a:pt x="867" y="406"/>
                  </a:lnTo>
                  <a:lnTo>
                    <a:pt x="859" y="408"/>
                  </a:lnTo>
                  <a:lnTo>
                    <a:pt x="850" y="411"/>
                  </a:lnTo>
                  <a:lnTo>
                    <a:pt x="844" y="416"/>
                  </a:lnTo>
                  <a:lnTo>
                    <a:pt x="838" y="420"/>
                  </a:lnTo>
                  <a:lnTo>
                    <a:pt x="833" y="425"/>
                  </a:lnTo>
                  <a:lnTo>
                    <a:pt x="828" y="431"/>
                  </a:lnTo>
                  <a:lnTo>
                    <a:pt x="822" y="434"/>
                  </a:lnTo>
                  <a:lnTo>
                    <a:pt x="817" y="437"/>
                  </a:lnTo>
                  <a:lnTo>
                    <a:pt x="811" y="439"/>
                  </a:lnTo>
                  <a:lnTo>
                    <a:pt x="806" y="440"/>
                  </a:lnTo>
                  <a:lnTo>
                    <a:pt x="801" y="440"/>
                  </a:lnTo>
                  <a:lnTo>
                    <a:pt x="794" y="440"/>
                  </a:lnTo>
                  <a:lnTo>
                    <a:pt x="783" y="438"/>
                  </a:lnTo>
                  <a:lnTo>
                    <a:pt x="772" y="434"/>
                  </a:lnTo>
                  <a:lnTo>
                    <a:pt x="761" y="429"/>
                  </a:lnTo>
                  <a:lnTo>
                    <a:pt x="750" y="423"/>
                  </a:lnTo>
                  <a:lnTo>
                    <a:pt x="740" y="418"/>
                  </a:lnTo>
                  <a:lnTo>
                    <a:pt x="730" y="413"/>
                  </a:lnTo>
                  <a:lnTo>
                    <a:pt x="721" y="410"/>
                  </a:lnTo>
                  <a:lnTo>
                    <a:pt x="712" y="408"/>
                  </a:lnTo>
                  <a:lnTo>
                    <a:pt x="708" y="408"/>
                  </a:lnTo>
                  <a:lnTo>
                    <a:pt x="704" y="409"/>
                  </a:lnTo>
                  <a:lnTo>
                    <a:pt x="700" y="410"/>
                  </a:lnTo>
                  <a:lnTo>
                    <a:pt x="697" y="412"/>
                  </a:lnTo>
                  <a:lnTo>
                    <a:pt x="694" y="416"/>
                  </a:lnTo>
                  <a:lnTo>
                    <a:pt x="692" y="420"/>
                  </a:lnTo>
                  <a:lnTo>
                    <a:pt x="688" y="425"/>
                  </a:lnTo>
                  <a:lnTo>
                    <a:pt x="686" y="432"/>
                  </a:lnTo>
                  <a:lnTo>
                    <a:pt x="684" y="437"/>
                  </a:lnTo>
                  <a:lnTo>
                    <a:pt x="681" y="441"/>
                  </a:lnTo>
                  <a:lnTo>
                    <a:pt x="678" y="446"/>
                  </a:lnTo>
                  <a:lnTo>
                    <a:pt x="673" y="448"/>
                  </a:lnTo>
                  <a:lnTo>
                    <a:pt x="669" y="449"/>
                  </a:lnTo>
                  <a:lnTo>
                    <a:pt x="663" y="450"/>
                  </a:lnTo>
                  <a:lnTo>
                    <a:pt x="658" y="449"/>
                  </a:lnTo>
                  <a:lnTo>
                    <a:pt x="653" y="449"/>
                  </a:lnTo>
                  <a:lnTo>
                    <a:pt x="642" y="446"/>
                  </a:lnTo>
                  <a:lnTo>
                    <a:pt x="631" y="441"/>
                  </a:lnTo>
                  <a:lnTo>
                    <a:pt x="621" y="437"/>
                  </a:lnTo>
                  <a:lnTo>
                    <a:pt x="615" y="433"/>
                  </a:lnTo>
                  <a:lnTo>
                    <a:pt x="612" y="432"/>
                  </a:lnTo>
                  <a:lnTo>
                    <a:pt x="608" y="432"/>
                  </a:lnTo>
                  <a:lnTo>
                    <a:pt x="605" y="433"/>
                  </a:lnTo>
                  <a:lnTo>
                    <a:pt x="602" y="435"/>
                  </a:lnTo>
                  <a:lnTo>
                    <a:pt x="593" y="440"/>
                  </a:lnTo>
                  <a:lnTo>
                    <a:pt x="586" y="447"/>
                  </a:lnTo>
                  <a:lnTo>
                    <a:pt x="578" y="454"/>
                  </a:lnTo>
                  <a:lnTo>
                    <a:pt x="572" y="463"/>
                  </a:lnTo>
                  <a:lnTo>
                    <a:pt x="567" y="470"/>
                  </a:lnTo>
                  <a:lnTo>
                    <a:pt x="566" y="474"/>
                  </a:lnTo>
                  <a:lnTo>
                    <a:pt x="572" y="475"/>
                  </a:lnTo>
                  <a:lnTo>
                    <a:pt x="578" y="478"/>
                  </a:lnTo>
                  <a:lnTo>
                    <a:pt x="584" y="480"/>
                  </a:lnTo>
                  <a:lnTo>
                    <a:pt x="589" y="484"/>
                  </a:lnTo>
                  <a:lnTo>
                    <a:pt x="599" y="491"/>
                  </a:lnTo>
                  <a:lnTo>
                    <a:pt x="607" y="501"/>
                  </a:lnTo>
                  <a:lnTo>
                    <a:pt x="615" y="512"/>
                  </a:lnTo>
                  <a:lnTo>
                    <a:pt x="621" y="522"/>
                  </a:lnTo>
                  <a:lnTo>
                    <a:pt x="627" y="535"/>
                  </a:lnTo>
                  <a:lnTo>
                    <a:pt x="631" y="548"/>
                  </a:lnTo>
                  <a:lnTo>
                    <a:pt x="635" y="562"/>
                  </a:lnTo>
                  <a:lnTo>
                    <a:pt x="639" y="575"/>
                  </a:lnTo>
                  <a:lnTo>
                    <a:pt x="642" y="589"/>
                  </a:lnTo>
                  <a:lnTo>
                    <a:pt x="644" y="603"/>
                  </a:lnTo>
                  <a:lnTo>
                    <a:pt x="647" y="629"/>
                  </a:lnTo>
                  <a:lnTo>
                    <a:pt x="648" y="652"/>
                  </a:lnTo>
                  <a:lnTo>
                    <a:pt x="647" y="676"/>
                  </a:lnTo>
                  <a:lnTo>
                    <a:pt x="647" y="691"/>
                  </a:lnTo>
                  <a:lnTo>
                    <a:pt x="648" y="693"/>
                  </a:lnTo>
                  <a:lnTo>
                    <a:pt x="649" y="695"/>
                  </a:lnTo>
                  <a:lnTo>
                    <a:pt x="652" y="697"/>
                  </a:lnTo>
                  <a:lnTo>
                    <a:pt x="654" y="700"/>
                  </a:lnTo>
                  <a:lnTo>
                    <a:pt x="662" y="703"/>
                  </a:lnTo>
                  <a:lnTo>
                    <a:pt x="674" y="706"/>
                  </a:lnTo>
                  <a:lnTo>
                    <a:pt x="682" y="708"/>
                  </a:lnTo>
                  <a:lnTo>
                    <a:pt x="689" y="710"/>
                  </a:lnTo>
                  <a:lnTo>
                    <a:pt x="696" y="713"/>
                  </a:lnTo>
                  <a:lnTo>
                    <a:pt x="701" y="716"/>
                  </a:lnTo>
                  <a:lnTo>
                    <a:pt x="707" y="719"/>
                  </a:lnTo>
                  <a:lnTo>
                    <a:pt x="710" y="722"/>
                  </a:lnTo>
                  <a:lnTo>
                    <a:pt x="714" y="727"/>
                  </a:lnTo>
                  <a:lnTo>
                    <a:pt x="716" y="731"/>
                  </a:lnTo>
                  <a:lnTo>
                    <a:pt x="722" y="741"/>
                  </a:lnTo>
                  <a:lnTo>
                    <a:pt x="724" y="753"/>
                  </a:lnTo>
                  <a:lnTo>
                    <a:pt x="726" y="765"/>
                  </a:lnTo>
                  <a:lnTo>
                    <a:pt x="727" y="781"/>
                  </a:lnTo>
                  <a:lnTo>
                    <a:pt x="726" y="788"/>
                  </a:lnTo>
                  <a:lnTo>
                    <a:pt x="727" y="795"/>
                  </a:lnTo>
                  <a:lnTo>
                    <a:pt x="729" y="801"/>
                  </a:lnTo>
                  <a:lnTo>
                    <a:pt x="733" y="808"/>
                  </a:lnTo>
                  <a:lnTo>
                    <a:pt x="736" y="813"/>
                  </a:lnTo>
                  <a:lnTo>
                    <a:pt x="741" y="818"/>
                  </a:lnTo>
                  <a:lnTo>
                    <a:pt x="747" y="824"/>
                  </a:lnTo>
                  <a:lnTo>
                    <a:pt x="752" y="829"/>
                  </a:lnTo>
                  <a:lnTo>
                    <a:pt x="778" y="848"/>
                  </a:lnTo>
                  <a:lnTo>
                    <a:pt x="799" y="865"/>
                  </a:lnTo>
                  <a:lnTo>
                    <a:pt x="962" y="1033"/>
                  </a:lnTo>
                  <a:lnTo>
                    <a:pt x="986" y="1057"/>
                  </a:lnTo>
                  <a:lnTo>
                    <a:pt x="1010" y="1081"/>
                  </a:lnTo>
                  <a:lnTo>
                    <a:pt x="1034" y="1104"/>
                  </a:lnTo>
                  <a:lnTo>
                    <a:pt x="1059" y="1128"/>
                  </a:lnTo>
                  <a:lnTo>
                    <a:pt x="1081" y="1152"/>
                  </a:lnTo>
                  <a:lnTo>
                    <a:pt x="1104" y="1177"/>
                  </a:lnTo>
                  <a:lnTo>
                    <a:pt x="1115" y="1190"/>
                  </a:lnTo>
                  <a:lnTo>
                    <a:pt x="1124" y="1203"/>
                  </a:lnTo>
                  <a:lnTo>
                    <a:pt x="1134" y="1217"/>
                  </a:lnTo>
                  <a:lnTo>
                    <a:pt x="1144" y="1230"/>
                  </a:lnTo>
                  <a:lnTo>
                    <a:pt x="1145" y="1237"/>
                  </a:lnTo>
                  <a:lnTo>
                    <a:pt x="1149" y="1245"/>
                  </a:lnTo>
                  <a:lnTo>
                    <a:pt x="1155" y="1254"/>
                  </a:lnTo>
                  <a:lnTo>
                    <a:pt x="1161" y="1262"/>
                  </a:lnTo>
                  <a:lnTo>
                    <a:pt x="1175" y="1280"/>
                  </a:lnTo>
                  <a:lnTo>
                    <a:pt x="1188" y="1296"/>
                  </a:lnTo>
                  <a:lnTo>
                    <a:pt x="1193" y="1303"/>
                  </a:lnTo>
                  <a:lnTo>
                    <a:pt x="1197" y="1311"/>
                  </a:lnTo>
                  <a:lnTo>
                    <a:pt x="1198" y="1315"/>
                  </a:lnTo>
                  <a:lnTo>
                    <a:pt x="1199" y="1318"/>
                  </a:lnTo>
                  <a:lnTo>
                    <a:pt x="1199" y="1322"/>
                  </a:lnTo>
                  <a:lnTo>
                    <a:pt x="1199" y="1325"/>
                  </a:lnTo>
                  <a:lnTo>
                    <a:pt x="1197" y="1327"/>
                  </a:lnTo>
                  <a:lnTo>
                    <a:pt x="1196" y="1330"/>
                  </a:lnTo>
                  <a:lnTo>
                    <a:pt x="1192" y="1332"/>
                  </a:lnTo>
                  <a:lnTo>
                    <a:pt x="1189" y="1335"/>
                  </a:lnTo>
                  <a:lnTo>
                    <a:pt x="1179" y="1338"/>
                  </a:lnTo>
                  <a:lnTo>
                    <a:pt x="1165" y="1341"/>
                  </a:lnTo>
                  <a:lnTo>
                    <a:pt x="1061" y="1355"/>
                  </a:lnTo>
                  <a:lnTo>
                    <a:pt x="1049" y="1357"/>
                  </a:lnTo>
                  <a:lnTo>
                    <a:pt x="1038" y="1362"/>
                  </a:lnTo>
                  <a:lnTo>
                    <a:pt x="1028" y="1367"/>
                  </a:lnTo>
                  <a:lnTo>
                    <a:pt x="1020" y="1374"/>
                  </a:lnTo>
                  <a:lnTo>
                    <a:pt x="1011" y="1382"/>
                  </a:lnTo>
                  <a:lnTo>
                    <a:pt x="1003" y="1391"/>
                  </a:lnTo>
                  <a:lnTo>
                    <a:pt x="997" y="1401"/>
                  </a:lnTo>
                  <a:lnTo>
                    <a:pt x="989" y="1411"/>
                  </a:lnTo>
                  <a:lnTo>
                    <a:pt x="976" y="1432"/>
                  </a:lnTo>
                  <a:lnTo>
                    <a:pt x="964" y="1452"/>
                  </a:lnTo>
                  <a:lnTo>
                    <a:pt x="957" y="1463"/>
                  </a:lnTo>
                  <a:lnTo>
                    <a:pt x="950" y="1472"/>
                  </a:lnTo>
                  <a:lnTo>
                    <a:pt x="942" y="1480"/>
                  </a:lnTo>
                  <a:lnTo>
                    <a:pt x="933" y="1488"/>
                  </a:lnTo>
                  <a:lnTo>
                    <a:pt x="924" y="1496"/>
                  </a:lnTo>
                  <a:lnTo>
                    <a:pt x="915" y="1503"/>
                  </a:lnTo>
                  <a:lnTo>
                    <a:pt x="907" y="1511"/>
                  </a:lnTo>
                  <a:lnTo>
                    <a:pt x="902" y="1518"/>
                  </a:lnTo>
                  <a:lnTo>
                    <a:pt x="898" y="1525"/>
                  </a:lnTo>
                  <a:lnTo>
                    <a:pt x="894" y="1532"/>
                  </a:lnTo>
                  <a:lnTo>
                    <a:pt x="891" y="1539"/>
                  </a:lnTo>
                  <a:lnTo>
                    <a:pt x="889" y="1546"/>
                  </a:lnTo>
                  <a:lnTo>
                    <a:pt x="885" y="1578"/>
                  </a:lnTo>
                  <a:lnTo>
                    <a:pt x="879" y="1617"/>
                  </a:lnTo>
                  <a:lnTo>
                    <a:pt x="871" y="1618"/>
                  </a:lnTo>
                  <a:lnTo>
                    <a:pt x="862" y="1618"/>
                  </a:lnTo>
                  <a:lnTo>
                    <a:pt x="852" y="1617"/>
                  </a:lnTo>
                  <a:lnTo>
                    <a:pt x="842" y="1614"/>
                  </a:lnTo>
                  <a:lnTo>
                    <a:pt x="832" y="1612"/>
                  </a:lnTo>
                  <a:lnTo>
                    <a:pt x="821" y="1611"/>
                  </a:lnTo>
                  <a:lnTo>
                    <a:pt x="810" y="1611"/>
                  </a:lnTo>
                  <a:lnTo>
                    <a:pt x="799" y="1612"/>
                  </a:lnTo>
                  <a:lnTo>
                    <a:pt x="772" y="1618"/>
                  </a:lnTo>
                  <a:lnTo>
                    <a:pt x="751" y="1621"/>
                  </a:lnTo>
                  <a:lnTo>
                    <a:pt x="731" y="1621"/>
                  </a:lnTo>
                  <a:lnTo>
                    <a:pt x="715" y="1620"/>
                  </a:lnTo>
                  <a:lnTo>
                    <a:pt x="698" y="1618"/>
                  </a:lnTo>
                  <a:lnTo>
                    <a:pt x="680" y="1614"/>
                  </a:lnTo>
                  <a:lnTo>
                    <a:pt x="658" y="1610"/>
                  </a:lnTo>
                  <a:lnTo>
                    <a:pt x="632" y="1605"/>
                  </a:lnTo>
                  <a:lnTo>
                    <a:pt x="627" y="1605"/>
                  </a:lnTo>
                  <a:lnTo>
                    <a:pt x="620" y="1607"/>
                  </a:lnTo>
                  <a:lnTo>
                    <a:pt x="614" y="1609"/>
                  </a:lnTo>
                  <a:lnTo>
                    <a:pt x="606" y="1612"/>
                  </a:lnTo>
                  <a:lnTo>
                    <a:pt x="590" y="1623"/>
                  </a:lnTo>
                  <a:lnTo>
                    <a:pt x="573" y="1635"/>
                  </a:lnTo>
                  <a:lnTo>
                    <a:pt x="539" y="1661"/>
                  </a:lnTo>
                  <a:lnTo>
                    <a:pt x="515" y="1678"/>
                  </a:lnTo>
                  <a:lnTo>
                    <a:pt x="497" y="1687"/>
                  </a:lnTo>
                  <a:lnTo>
                    <a:pt x="480" y="1693"/>
                  </a:lnTo>
                  <a:lnTo>
                    <a:pt x="462" y="1699"/>
                  </a:lnTo>
                  <a:lnTo>
                    <a:pt x="443" y="1703"/>
                  </a:lnTo>
                  <a:lnTo>
                    <a:pt x="407" y="1708"/>
                  </a:lnTo>
                  <a:lnTo>
                    <a:pt x="369" y="1716"/>
                  </a:lnTo>
                  <a:lnTo>
                    <a:pt x="344" y="1722"/>
                  </a:lnTo>
                  <a:lnTo>
                    <a:pt x="322" y="1728"/>
                  </a:lnTo>
                  <a:lnTo>
                    <a:pt x="312" y="1730"/>
                  </a:lnTo>
                  <a:lnTo>
                    <a:pt x="300" y="1732"/>
                  </a:lnTo>
                  <a:lnTo>
                    <a:pt x="287" y="1733"/>
                  </a:lnTo>
                  <a:lnTo>
                    <a:pt x="273" y="1733"/>
                  </a:lnTo>
                  <a:lnTo>
                    <a:pt x="262" y="1734"/>
                  </a:lnTo>
                  <a:lnTo>
                    <a:pt x="252" y="1735"/>
                  </a:lnTo>
                  <a:lnTo>
                    <a:pt x="244" y="1737"/>
                  </a:lnTo>
                  <a:lnTo>
                    <a:pt x="237" y="1741"/>
                  </a:lnTo>
                  <a:lnTo>
                    <a:pt x="224" y="1747"/>
                  </a:lnTo>
                  <a:lnTo>
                    <a:pt x="213" y="1754"/>
                  </a:lnTo>
                  <a:lnTo>
                    <a:pt x="208" y="1757"/>
                  </a:lnTo>
                  <a:lnTo>
                    <a:pt x="202" y="1759"/>
                  </a:lnTo>
                  <a:lnTo>
                    <a:pt x="195" y="1761"/>
                  </a:lnTo>
                  <a:lnTo>
                    <a:pt x="187" y="1762"/>
                  </a:lnTo>
                  <a:lnTo>
                    <a:pt x="179" y="1761"/>
                  </a:lnTo>
                  <a:lnTo>
                    <a:pt x="169" y="1760"/>
                  </a:lnTo>
                  <a:lnTo>
                    <a:pt x="157" y="1757"/>
                  </a:lnTo>
                  <a:lnTo>
                    <a:pt x="144" y="1752"/>
                  </a:lnTo>
                  <a:lnTo>
                    <a:pt x="136" y="1748"/>
                  </a:lnTo>
                  <a:lnTo>
                    <a:pt x="127" y="1746"/>
                  </a:lnTo>
                  <a:lnTo>
                    <a:pt x="118" y="1744"/>
                  </a:lnTo>
                  <a:lnTo>
                    <a:pt x="110" y="1743"/>
                  </a:lnTo>
                  <a:lnTo>
                    <a:pt x="92" y="1743"/>
                  </a:lnTo>
                  <a:lnTo>
                    <a:pt x="74" y="1744"/>
                  </a:lnTo>
                  <a:lnTo>
                    <a:pt x="37" y="1747"/>
                  </a:lnTo>
                  <a:lnTo>
                    <a:pt x="2" y="1750"/>
                  </a:lnTo>
                  <a:lnTo>
                    <a:pt x="0" y="1752"/>
                  </a:lnTo>
                  <a:lnTo>
                    <a:pt x="1" y="1759"/>
                  </a:lnTo>
                  <a:lnTo>
                    <a:pt x="2" y="1767"/>
                  </a:lnTo>
                  <a:lnTo>
                    <a:pt x="4" y="1774"/>
                  </a:lnTo>
                  <a:lnTo>
                    <a:pt x="6" y="1781"/>
                  </a:lnTo>
                  <a:lnTo>
                    <a:pt x="13" y="1794"/>
                  </a:lnTo>
                  <a:lnTo>
                    <a:pt x="20" y="1808"/>
                  </a:lnTo>
                  <a:lnTo>
                    <a:pt x="23" y="1814"/>
                  </a:lnTo>
                  <a:lnTo>
                    <a:pt x="26" y="1821"/>
                  </a:lnTo>
                  <a:lnTo>
                    <a:pt x="29" y="1828"/>
                  </a:lnTo>
                  <a:lnTo>
                    <a:pt x="30" y="1837"/>
                  </a:lnTo>
                  <a:lnTo>
                    <a:pt x="31" y="1844"/>
                  </a:lnTo>
                  <a:lnTo>
                    <a:pt x="31" y="1853"/>
                  </a:lnTo>
                  <a:lnTo>
                    <a:pt x="30" y="1863"/>
                  </a:lnTo>
                  <a:lnTo>
                    <a:pt x="27" y="1872"/>
                  </a:lnTo>
                  <a:lnTo>
                    <a:pt x="19" y="1891"/>
                  </a:lnTo>
                  <a:lnTo>
                    <a:pt x="8" y="1914"/>
                  </a:lnTo>
                  <a:lnTo>
                    <a:pt x="4" y="1925"/>
                  </a:lnTo>
                  <a:lnTo>
                    <a:pt x="3" y="1936"/>
                  </a:lnTo>
                  <a:lnTo>
                    <a:pt x="4" y="1942"/>
                  </a:lnTo>
                  <a:lnTo>
                    <a:pt x="5" y="1946"/>
                  </a:lnTo>
                  <a:lnTo>
                    <a:pt x="7" y="1949"/>
                  </a:lnTo>
                  <a:lnTo>
                    <a:pt x="12" y="1952"/>
                  </a:lnTo>
                  <a:lnTo>
                    <a:pt x="21" y="1958"/>
                  </a:lnTo>
                  <a:lnTo>
                    <a:pt x="29" y="1960"/>
                  </a:lnTo>
                  <a:lnTo>
                    <a:pt x="36" y="1962"/>
                  </a:lnTo>
                  <a:lnTo>
                    <a:pt x="42" y="1963"/>
                  </a:lnTo>
                  <a:lnTo>
                    <a:pt x="44" y="1964"/>
                  </a:lnTo>
                  <a:lnTo>
                    <a:pt x="46" y="1965"/>
                  </a:lnTo>
                  <a:lnTo>
                    <a:pt x="48" y="1968"/>
                  </a:lnTo>
                  <a:lnTo>
                    <a:pt x="50" y="1971"/>
                  </a:lnTo>
                  <a:lnTo>
                    <a:pt x="54" y="1978"/>
                  </a:lnTo>
                  <a:lnTo>
                    <a:pt x="56" y="1990"/>
                  </a:lnTo>
                  <a:lnTo>
                    <a:pt x="59" y="2003"/>
                  </a:lnTo>
                  <a:lnTo>
                    <a:pt x="63" y="2016"/>
                  </a:lnTo>
                  <a:lnTo>
                    <a:pt x="69" y="2027"/>
                  </a:lnTo>
                  <a:lnTo>
                    <a:pt x="75" y="2038"/>
                  </a:lnTo>
                  <a:lnTo>
                    <a:pt x="83" y="2046"/>
                  </a:lnTo>
                  <a:lnTo>
                    <a:pt x="91" y="2055"/>
                  </a:lnTo>
                  <a:lnTo>
                    <a:pt x="100" y="2064"/>
                  </a:lnTo>
                  <a:lnTo>
                    <a:pt x="110" y="2071"/>
                  </a:lnTo>
                  <a:lnTo>
                    <a:pt x="129" y="2087"/>
                  </a:lnTo>
                  <a:lnTo>
                    <a:pt x="149" y="2103"/>
                  </a:lnTo>
                  <a:lnTo>
                    <a:pt x="158" y="2111"/>
                  </a:lnTo>
                  <a:lnTo>
                    <a:pt x="167" y="2120"/>
                  </a:lnTo>
                  <a:lnTo>
                    <a:pt x="176" y="2130"/>
                  </a:lnTo>
                  <a:lnTo>
                    <a:pt x="183" y="2139"/>
                  </a:lnTo>
                  <a:lnTo>
                    <a:pt x="186" y="2139"/>
                  </a:lnTo>
                  <a:lnTo>
                    <a:pt x="198" y="2128"/>
                  </a:lnTo>
                  <a:lnTo>
                    <a:pt x="210" y="2118"/>
                  </a:lnTo>
                  <a:lnTo>
                    <a:pt x="224" y="2108"/>
                  </a:lnTo>
                  <a:lnTo>
                    <a:pt x="238" y="2101"/>
                  </a:lnTo>
                  <a:lnTo>
                    <a:pt x="245" y="2098"/>
                  </a:lnTo>
                  <a:lnTo>
                    <a:pt x="252" y="2097"/>
                  </a:lnTo>
                  <a:lnTo>
                    <a:pt x="260" y="2096"/>
                  </a:lnTo>
                  <a:lnTo>
                    <a:pt x="266" y="2097"/>
                  </a:lnTo>
                  <a:lnTo>
                    <a:pt x="274" y="2098"/>
                  </a:lnTo>
                  <a:lnTo>
                    <a:pt x="281" y="2101"/>
                  </a:lnTo>
                  <a:lnTo>
                    <a:pt x="288" y="2106"/>
                  </a:lnTo>
                  <a:lnTo>
                    <a:pt x="295" y="2112"/>
                  </a:lnTo>
                  <a:lnTo>
                    <a:pt x="295" y="2112"/>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18" name="Google Shape;818;p37"/>
            <p:cNvSpPr/>
            <p:nvPr/>
          </p:nvSpPr>
          <p:spPr>
            <a:xfrm>
              <a:off x="4876800" y="2439988"/>
              <a:ext cx="1082675" cy="1719263"/>
            </a:xfrm>
            <a:custGeom>
              <a:rect b="b" l="l" r="r" t="t"/>
              <a:pathLst>
                <a:path extrusionOk="0" h="4331" w="2730">
                  <a:moveTo>
                    <a:pt x="2593" y="1407"/>
                  </a:moveTo>
                  <a:lnTo>
                    <a:pt x="2590" y="1415"/>
                  </a:lnTo>
                  <a:lnTo>
                    <a:pt x="2586" y="1425"/>
                  </a:lnTo>
                  <a:lnTo>
                    <a:pt x="2584" y="1435"/>
                  </a:lnTo>
                  <a:lnTo>
                    <a:pt x="2581" y="1445"/>
                  </a:lnTo>
                  <a:lnTo>
                    <a:pt x="2566" y="1479"/>
                  </a:lnTo>
                  <a:lnTo>
                    <a:pt x="2550" y="1515"/>
                  </a:lnTo>
                  <a:lnTo>
                    <a:pt x="2541" y="1533"/>
                  </a:lnTo>
                  <a:lnTo>
                    <a:pt x="2534" y="1551"/>
                  </a:lnTo>
                  <a:lnTo>
                    <a:pt x="2529" y="1570"/>
                  </a:lnTo>
                  <a:lnTo>
                    <a:pt x="2526" y="1588"/>
                  </a:lnTo>
                  <a:lnTo>
                    <a:pt x="2522" y="1600"/>
                  </a:lnTo>
                  <a:lnTo>
                    <a:pt x="2519" y="1613"/>
                  </a:lnTo>
                  <a:lnTo>
                    <a:pt x="2518" y="1627"/>
                  </a:lnTo>
                  <a:lnTo>
                    <a:pt x="2517" y="1641"/>
                  </a:lnTo>
                  <a:lnTo>
                    <a:pt x="2519" y="1670"/>
                  </a:lnTo>
                  <a:lnTo>
                    <a:pt x="2524" y="1699"/>
                  </a:lnTo>
                  <a:lnTo>
                    <a:pt x="2528" y="1730"/>
                  </a:lnTo>
                  <a:lnTo>
                    <a:pt x="2531" y="1759"/>
                  </a:lnTo>
                  <a:lnTo>
                    <a:pt x="2531" y="1773"/>
                  </a:lnTo>
                  <a:lnTo>
                    <a:pt x="2531" y="1786"/>
                  </a:lnTo>
                  <a:lnTo>
                    <a:pt x="2530" y="1799"/>
                  </a:lnTo>
                  <a:lnTo>
                    <a:pt x="2528" y="1812"/>
                  </a:lnTo>
                  <a:lnTo>
                    <a:pt x="2492" y="1810"/>
                  </a:lnTo>
                  <a:lnTo>
                    <a:pt x="2445" y="1809"/>
                  </a:lnTo>
                  <a:lnTo>
                    <a:pt x="2420" y="1810"/>
                  </a:lnTo>
                  <a:lnTo>
                    <a:pt x="2398" y="1813"/>
                  </a:lnTo>
                  <a:lnTo>
                    <a:pt x="2390" y="1815"/>
                  </a:lnTo>
                  <a:lnTo>
                    <a:pt x="2381" y="1818"/>
                  </a:lnTo>
                  <a:lnTo>
                    <a:pt x="2375" y="1823"/>
                  </a:lnTo>
                  <a:lnTo>
                    <a:pt x="2369" y="1827"/>
                  </a:lnTo>
                  <a:lnTo>
                    <a:pt x="2364" y="1832"/>
                  </a:lnTo>
                  <a:lnTo>
                    <a:pt x="2359" y="1838"/>
                  </a:lnTo>
                  <a:lnTo>
                    <a:pt x="2353" y="1841"/>
                  </a:lnTo>
                  <a:lnTo>
                    <a:pt x="2348" y="1844"/>
                  </a:lnTo>
                  <a:lnTo>
                    <a:pt x="2342" y="1846"/>
                  </a:lnTo>
                  <a:lnTo>
                    <a:pt x="2337" y="1847"/>
                  </a:lnTo>
                  <a:lnTo>
                    <a:pt x="2332" y="1847"/>
                  </a:lnTo>
                  <a:lnTo>
                    <a:pt x="2325" y="1847"/>
                  </a:lnTo>
                  <a:lnTo>
                    <a:pt x="2314" y="1845"/>
                  </a:lnTo>
                  <a:lnTo>
                    <a:pt x="2303" y="1841"/>
                  </a:lnTo>
                  <a:lnTo>
                    <a:pt x="2292" y="1836"/>
                  </a:lnTo>
                  <a:lnTo>
                    <a:pt x="2281" y="1830"/>
                  </a:lnTo>
                  <a:lnTo>
                    <a:pt x="2271" y="1825"/>
                  </a:lnTo>
                  <a:lnTo>
                    <a:pt x="2261" y="1820"/>
                  </a:lnTo>
                  <a:lnTo>
                    <a:pt x="2252" y="1817"/>
                  </a:lnTo>
                  <a:lnTo>
                    <a:pt x="2243" y="1815"/>
                  </a:lnTo>
                  <a:lnTo>
                    <a:pt x="2239" y="1815"/>
                  </a:lnTo>
                  <a:lnTo>
                    <a:pt x="2235" y="1816"/>
                  </a:lnTo>
                  <a:lnTo>
                    <a:pt x="2231" y="1817"/>
                  </a:lnTo>
                  <a:lnTo>
                    <a:pt x="2228" y="1819"/>
                  </a:lnTo>
                  <a:lnTo>
                    <a:pt x="2225" y="1823"/>
                  </a:lnTo>
                  <a:lnTo>
                    <a:pt x="2223" y="1827"/>
                  </a:lnTo>
                  <a:lnTo>
                    <a:pt x="2219" y="1832"/>
                  </a:lnTo>
                  <a:lnTo>
                    <a:pt x="2217" y="1839"/>
                  </a:lnTo>
                  <a:lnTo>
                    <a:pt x="2215" y="1844"/>
                  </a:lnTo>
                  <a:lnTo>
                    <a:pt x="2212" y="1848"/>
                  </a:lnTo>
                  <a:lnTo>
                    <a:pt x="2209" y="1853"/>
                  </a:lnTo>
                  <a:lnTo>
                    <a:pt x="2204" y="1855"/>
                  </a:lnTo>
                  <a:lnTo>
                    <a:pt x="2200" y="1856"/>
                  </a:lnTo>
                  <a:lnTo>
                    <a:pt x="2194" y="1857"/>
                  </a:lnTo>
                  <a:lnTo>
                    <a:pt x="2189" y="1856"/>
                  </a:lnTo>
                  <a:lnTo>
                    <a:pt x="2184" y="1856"/>
                  </a:lnTo>
                  <a:lnTo>
                    <a:pt x="2173" y="1853"/>
                  </a:lnTo>
                  <a:lnTo>
                    <a:pt x="2162" y="1848"/>
                  </a:lnTo>
                  <a:lnTo>
                    <a:pt x="2152" y="1844"/>
                  </a:lnTo>
                  <a:lnTo>
                    <a:pt x="2146" y="1840"/>
                  </a:lnTo>
                  <a:lnTo>
                    <a:pt x="2143" y="1839"/>
                  </a:lnTo>
                  <a:lnTo>
                    <a:pt x="2139" y="1839"/>
                  </a:lnTo>
                  <a:lnTo>
                    <a:pt x="2136" y="1840"/>
                  </a:lnTo>
                  <a:lnTo>
                    <a:pt x="2133" y="1842"/>
                  </a:lnTo>
                  <a:lnTo>
                    <a:pt x="2124" y="1847"/>
                  </a:lnTo>
                  <a:lnTo>
                    <a:pt x="2117" y="1854"/>
                  </a:lnTo>
                  <a:lnTo>
                    <a:pt x="2109" y="1861"/>
                  </a:lnTo>
                  <a:lnTo>
                    <a:pt x="2103" y="1870"/>
                  </a:lnTo>
                  <a:lnTo>
                    <a:pt x="2098" y="1877"/>
                  </a:lnTo>
                  <a:lnTo>
                    <a:pt x="2097" y="1881"/>
                  </a:lnTo>
                  <a:lnTo>
                    <a:pt x="2103" y="1882"/>
                  </a:lnTo>
                  <a:lnTo>
                    <a:pt x="2109" y="1885"/>
                  </a:lnTo>
                  <a:lnTo>
                    <a:pt x="2115" y="1887"/>
                  </a:lnTo>
                  <a:lnTo>
                    <a:pt x="2120" y="1891"/>
                  </a:lnTo>
                  <a:lnTo>
                    <a:pt x="2130" y="1898"/>
                  </a:lnTo>
                  <a:lnTo>
                    <a:pt x="2138" y="1908"/>
                  </a:lnTo>
                  <a:lnTo>
                    <a:pt x="2146" y="1919"/>
                  </a:lnTo>
                  <a:lnTo>
                    <a:pt x="2152" y="1929"/>
                  </a:lnTo>
                  <a:lnTo>
                    <a:pt x="2158" y="1942"/>
                  </a:lnTo>
                  <a:lnTo>
                    <a:pt x="2162" y="1955"/>
                  </a:lnTo>
                  <a:lnTo>
                    <a:pt x="2166" y="1969"/>
                  </a:lnTo>
                  <a:lnTo>
                    <a:pt x="2170" y="1982"/>
                  </a:lnTo>
                  <a:lnTo>
                    <a:pt x="2173" y="1996"/>
                  </a:lnTo>
                  <a:lnTo>
                    <a:pt x="2175" y="2010"/>
                  </a:lnTo>
                  <a:lnTo>
                    <a:pt x="2178" y="2036"/>
                  </a:lnTo>
                  <a:lnTo>
                    <a:pt x="2179" y="2059"/>
                  </a:lnTo>
                  <a:lnTo>
                    <a:pt x="2178" y="2083"/>
                  </a:lnTo>
                  <a:lnTo>
                    <a:pt x="2178" y="2098"/>
                  </a:lnTo>
                  <a:lnTo>
                    <a:pt x="2179" y="2100"/>
                  </a:lnTo>
                  <a:lnTo>
                    <a:pt x="2180" y="2102"/>
                  </a:lnTo>
                  <a:lnTo>
                    <a:pt x="2183" y="2104"/>
                  </a:lnTo>
                  <a:lnTo>
                    <a:pt x="2185" y="2107"/>
                  </a:lnTo>
                  <a:lnTo>
                    <a:pt x="2193" y="2110"/>
                  </a:lnTo>
                  <a:lnTo>
                    <a:pt x="2205" y="2113"/>
                  </a:lnTo>
                  <a:lnTo>
                    <a:pt x="2213" y="2115"/>
                  </a:lnTo>
                  <a:lnTo>
                    <a:pt x="2220" y="2117"/>
                  </a:lnTo>
                  <a:lnTo>
                    <a:pt x="2227" y="2120"/>
                  </a:lnTo>
                  <a:lnTo>
                    <a:pt x="2232" y="2123"/>
                  </a:lnTo>
                  <a:lnTo>
                    <a:pt x="2238" y="2126"/>
                  </a:lnTo>
                  <a:lnTo>
                    <a:pt x="2241" y="2129"/>
                  </a:lnTo>
                  <a:lnTo>
                    <a:pt x="2245" y="2134"/>
                  </a:lnTo>
                  <a:lnTo>
                    <a:pt x="2247" y="2138"/>
                  </a:lnTo>
                  <a:lnTo>
                    <a:pt x="2253" y="2148"/>
                  </a:lnTo>
                  <a:lnTo>
                    <a:pt x="2255" y="2160"/>
                  </a:lnTo>
                  <a:lnTo>
                    <a:pt x="2257" y="2172"/>
                  </a:lnTo>
                  <a:lnTo>
                    <a:pt x="2258" y="2188"/>
                  </a:lnTo>
                  <a:lnTo>
                    <a:pt x="2257" y="2195"/>
                  </a:lnTo>
                  <a:lnTo>
                    <a:pt x="2258" y="2202"/>
                  </a:lnTo>
                  <a:lnTo>
                    <a:pt x="2260" y="2208"/>
                  </a:lnTo>
                  <a:lnTo>
                    <a:pt x="2264" y="2215"/>
                  </a:lnTo>
                  <a:lnTo>
                    <a:pt x="2267" y="2220"/>
                  </a:lnTo>
                  <a:lnTo>
                    <a:pt x="2272" y="2225"/>
                  </a:lnTo>
                  <a:lnTo>
                    <a:pt x="2278" y="2231"/>
                  </a:lnTo>
                  <a:lnTo>
                    <a:pt x="2283" y="2236"/>
                  </a:lnTo>
                  <a:lnTo>
                    <a:pt x="2309" y="2255"/>
                  </a:lnTo>
                  <a:lnTo>
                    <a:pt x="2330" y="2272"/>
                  </a:lnTo>
                  <a:lnTo>
                    <a:pt x="2493" y="2440"/>
                  </a:lnTo>
                  <a:lnTo>
                    <a:pt x="2517" y="2464"/>
                  </a:lnTo>
                  <a:lnTo>
                    <a:pt x="2541" y="2488"/>
                  </a:lnTo>
                  <a:lnTo>
                    <a:pt x="2565" y="2511"/>
                  </a:lnTo>
                  <a:lnTo>
                    <a:pt x="2590" y="2535"/>
                  </a:lnTo>
                  <a:lnTo>
                    <a:pt x="2612" y="2559"/>
                  </a:lnTo>
                  <a:lnTo>
                    <a:pt x="2635" y="2584"/>
                  </a:lnTo>
                  <a:lnTo>
                    <a:pt x="2646" y="2597"/>
                  </a:lnTo>
                  <a:lnTo>
                    <a:pt x="2655" y="2610"/>
                  </a:lnTo>
                  <a:lnTo>
                    <a:pt x="2665" y="2624"/>
                  </a:lnTo>
                  <a:lnTo>
                    <a:pt x="2675" y="2637"/>
                  </a:lnTo>
                  <a:lnTo>
                    <a:pt x="2676" y="2644"/>
                  </a:lnTo>
                  <a:lnTo>
                    <a:pt x="2680" y="2652"/>
                  </a:lnTo>
                  <a:lnTo>
                    <a:pt x="2686" y="2661"/>
                  </a:lnTo>
                  <a:lnTo>
                    <a:pt x="2692" y="2669"/>
                  </a:lnTo>
                  <a:lnTo>
                    <a:pt x="2706" y="2687"/>
                  </a:lnTo>
                  <a:lnTo>
                    <a:pt x="2719" y="2703"/>
                  </a:lnTo>
                  <a:lnTo>
                    <a:pt x="2724" y="2710"/>
                  </a:lnTo>
                  <a:lnTo>
                    <a:pt x="2728" y="2718"/>
                  </a:lnTo>
                  <a:lnTo>
                    <a:pt x="2729" y="2722"/>
                  </a:lnTo>
                  <a:lnTo>
                    <a:pt x="2730" y="2725"/>
                  </a:lnTo>
                  <a:lnTo>
                    <a:pt x="2730" y="2729"/>
                  </a:lnTo>
                  <a:lnTo>
                    <a:pt x="2730" y="2732"/>
                  </a:lnTo>
                  <a:lnTo>
                    <a:pt x="2728" y="2734"/>
                  </a:lnTo>
                  <a:lnTo>
                    <a:pt x="2727" y="2737"/>
                  </a:lnTo>
                  <a:lnTo>
                    <a:pt x="2723" y="2739"/>
                  </a:lnTo>
                  <a:lnTo>
                    <a:pt x="2720" y="2742"/>
                  </a:lnTo>
                  <a:lnTo>
                    <a:pt x="2710" y="2745"/>
                  </a:lnTo>
                  <a:lnTo>
                    <a:pt x="2696" y="2748"/>
                  </a:lnTo>
                  <a:lnTo>
                    <a:pt x="2592" y="2762"/>
                  </a:lnTo>
                  <a:lnTo>
                    <a:pt x="2580" y="2764"/>
                  </a:lnTo>
                  <a:lnTo>
                    <a:pt x="2569" y="2769"/>
                  </a:lnTo>
                  <a:lnTo>
                    <a:pt x="2559" y="2774"/>
                  </a:lnTo>
                  <a:lnTo>
                    <a:pt x="2551" y="2781"/>
                  </a:lnTo>
                  <a:lnTo>
                    <a:pt x="2542" y="2789"/>
                  </a:lnTo>
                  <a:lnTo>
                    <a:pt x="2534" y="2798"/>
                  </a:lnTo>
                  <a:lnTo>
                    <a:pt x="2528" y="2808"/>
                  </a:lnTo>
                  <a:lnTo>
                    <a:pt x="2520" y="2818"/>
                  </a:lnTo>
                  <a:lnTo>
                    <a:pt x="2507" y="2839"/>
                  </a:lnTo>
                  <a:lnTo>
                    <a:pt x="2495" y="2859"/>
                  </a:lnTo>
                  <a:lnTo>
                    <a:pt x="2488" y="2870"/>
                  </a:lnTo>
                  <a:lnTo>
                    <a:pt x="2481" y="2879"/>
                  </a:lnTo>
                  <a:lnTo>
                    <a:pt x="2473" y="2887"/>
                  </a:lnTo>
                  <a:lnTo>
                    <a:pt x="2464" y="2895"/>
                  </a:lnTo>
                  <a:lnTo>
                    <a:pt x="2455" y="2903"/>
                  </a:lnTo>
                  <a:lnTo>
                    <a:pt x="2446" y="2910"/>
                  </a:lnTo>
                  <a:lnTo>
                    <a:pt x="2438" y="2918"/>
                  </a:lnTo>
                  <a:lnTo>
                    <a:pt x="2433" y="2925"/>
                  </a:lnTo>
                  <a:lnTo>
                    <a:pt x="2429" y="2932"/>
                  </a:lnTo>
                  <a:lnTo>
                    <a:pt x="2425" y="2939"/>
                  </a:lnTo>
                  <a:lnTo>
                    <a:pt x="2422" y="2946"/>
                  </a:lnTo>
                  <a:lnTo>
                    <a:pt x="2420" y="2953"/>
                  </a:lnTo>
                  <a:lnTo>
                    <a:pt x="2416" y="2985"/>
                  </a:lnTo>
                  <a:lnTo>
                    <a:pt x="2410" y="3024"/>
                  </a:lnTo>
                  <a:lnTo>
                    <a:pt x="2402" y="3025"/>
                  </a:lnTo>
                  <a:lnTo>
                    <a:pt x="2393" y="3025"/>
                  </a:lnTo>
                  <a:lnTo>
                    <a:pt x="2383" y="3024"/>
                  </a:lnTo>
                  <a:lnTo>
                    <a:pt x="2373" y="3021"/>
                  </a:lnTo>
                  <a:lnTo>
                    <a:pt x="2363" y="3019"/>
                  </a:lnTo>
                  <a:lnTo>
                    <a:pt x="2352" y="3018"/>
                  </a:lnTo>
                  <a:lnTo>
                    <a:pt x="2341" y="3018"/>
                  </a:lnTo>
                  <a:lnTo>
                    <a:pt x="2330" y="3019"/>
                  </a:lnTo>
                  <a:lnTo>
                    <a:pt x="2303" y="3025"/>
                  </a:lnTo>
                  <a:lnTo>
                    <a:pt x="2282" y="3028"/>
                  </a:lnTo>
                  <a:lnTo>
                    <a:pt x="2262" y="3028"/>
                  </a:lnTo>
                  <a:lnTo>
                    <a:pt x="2246" y="3027"/>
                  </a:lnTo>
                  <a:lnTo>
                    <a:pt x="2229" y="3025"/>
                  </a:lnTo>
                  <a:lnTo>
                    <a:pt x="2211" y="3021"/>
                  </a:lnTo>
                  <a:lnTo>
                    <a:pt x="2189" y="3017"/>
                  </a:lnTo>
                  <a:lnTo>
                    <a:pt x="2163" y="3012"/>
                  </a:lnTo>
                  <a:lnTo>
                    <a:pt x="2158" y="3012"/>
                  </a:lnTo>
                  <a:lnTo>
                    <a:pt x="2151" y="3014"/>
                  </a:lnTo>
                  <a:lnTo>
                    <a:pt x="2145" y="3016"/>
                  </a:lnTo>
                  <a:lnTo>
                    <a:pt x="2137" y="3019"/>
                  </a:lnTo>
                  <a:lnTo>
                    <a:pt x="2121" y="3030"/>
                  </a:lnTo>
                  <a:lnTo>
                    <a:pt x="2104" y="3042"/>
                  </a:lnTo>
                  <a:lnTo>
                    <a:pt x="2070" y="3068"/>
                  </a:lnTo>
                  <a:lnTo>
                    <a:pt x="2046" y="3085"/>
                  </a:lnTo>
                  <a:lnTo>
                    <a:pt x="2028" y="3094"/>
                  </a:lnTo>
                  <a:lnTo>
                    <a:pt x="2011" y="3100"/>
                  </a:lnTo>
                  <a:lnTo>
                    <a:pt x="1993" y="3106"/>
                  </a:lnTo>
                  <a:lnTo>
                    <a:pt x="1974" y="3110"/>
                  </a:lnTo>
                  <a:lnTo>
                    <a:pt x="1938" y="3115"/>
                  </a:lnTo>
                  <a:lnTo>
                    <a:pt x="1900" y="3123"/>
                  </a:lnTo>
                  <a:lnTo>
                    <a:pt x="1875" y="3129"/>
                  </a:lnTo>
                  <a:lnTo>
                    <a:pt x="1853" y="3135"/>
                  </a:lnTo>
                  <a:lnTo>
                    <a:pt x="1843" y="3137"/>
                  </a:lnTo>
                  <a:lnTo>
                    <a:pt x="1831" y="3139"/>
                  </a:lnTo>
                  <a:lnTo>
                    <a:pt x="1818" y="3140"/>
                  </a:lnTo>
                  <a:lnTo>
                    <a:pt x="1804" y="3140"/>
                  </a:lnTo>
                  <a:lnTo>
                    <a:pt x="1793" y="3141"/>
                  </a:lnTo>
                  <a:lnTo>
                    <a:pt x="1783" y="3142"/>
                  </a:lnTo>
                  <a:lnTo>
                    <a:pt x="1775" y="3144"/>
                  </a:lnTo>
                  <a:lnTo>
                    <a:pt x="1768" y="3148"/>
                  </a:lnTo>
                  <a:lnTo>
                    <a:pt x="1755" y="3154"/>
                  </a:lnTo>
                  <a:lnTo>
                    <a:pt x="1744" y="3161"/>
                  </a:lnTo>
                  <a:lnTo>
                    <a:pt x="1739" y="3164"/>
                  </a:lnTo>
                  <a:lnTo>
                    <a:pt x="1733" y="3166"/>
                  </a:lnTo>
                  <a:lnTo>
                    <a:pt x="1726" y="3168"/>
                  </a:lnTo>
                  <a:lnTo>
                    <a:pt x="1718" y="3169"/>
                  </a:lnTo>
                  <a:lnTo>
                    <a:pt x="1710" y="3168"/>
                  </a:lnTo>
                  <a:lnTo>
                    <a:pt x="1700" y="3167"/>
                  </a:lnTo>
                  <a:lnTo>
                    <a:pt x="1688" y="3164"/>
                  </a:lnTo>
                  <a:lnTo>
                    <a:pt x="1675" y="3159"/>
                  </a:lnTo>
                  <a:lnTo>
                    <a:pt x="1667" y="3155"/>
                  </a:lnTo>
                  <a:lnTo>
                    <a:pt x="1658" y="3153"/>
                  </a:lnTo>
                  <a:lnTo>
                    <a:pt x="1649" y="3151"/>
                  </a:lnTo>
                  <a:lnTo>
                    <a:pt x="1641" y="3150"/>
                  </a:lnTo>
                  <a:lnTo>
                    <a:pt x="1623" y="3150"/>
                  </a:lnTo>
                  <a:lnTo>
                    <a:pt x="1605" y="3151"/>
                  </a:lnTo>
                  <a:lnTo>
                    <a:pt x="1568" y="3154"/>
                  </a:lnTo>
                  <a:lnTo>
                    <a:pt x="1533" y="3157"/>
                  </a:lnTo>
                  <a:lnTo>
                    <a:pt x="1531" y="3159"/>
                  </a:lnTo>
                  <a:lnTo>
                    <a:pt x="1532" y="3166"/>
                  </a:lnTo>
                  <a:lnTo>
                    <a:pt x="1533" y="3174"/>
                  </a:lnTo>
                  <a:lnTo>
                    <a:pt x="1535" y="3181"/>
                  </a:lnTo>
                  <a:lnTo>
                    <a:pt x="1537" y="3188"/>
                  </a:lnTo>
                  <a:lnTo>
                    <a:pt x="1544" y="3201"/>
                  </a:lnTo>
                  <a:lnTo>
                    <a:pt x="1551" y="3215"/>
                  </a:lnTo>
                  <a:lnTo>
                    <a:pt x="1554" y="3221"/>
                  </a:lnTo>
                  <a:lnTo>
                    <a:pt x="1557" y="3228"/>
                  </a:lnTo>
                  <a:lnTo>
                    <a:pt x="1560" y="3235"/>
                  </a:lnTo>
                  <a:lnTo>
                    <a:pt x="1561" y="3244"/>
                  </a:lnTo>
                  <a:lnTo>
                    <a:pt x="1562" y="3251"/>
                  </a:lnTo>
                  <a:lnTo>
                    <a:pt x="1562" y="3260"/>
                  </a:lnTo>
                  <a:lnTo>
                    <a:pt x="1561" y="3270"/>
                  </a:lnTo>
                  <a:lnTo>
                    <a:pt x="1558" y="3279"/>
                  </a:lnTo>
                  <a:lnTo>
                    <a:pt x="1550" y="3298"/>
                  </a:lnTo>
                  <a:lnTo>
                    <a:pt x="1539" y="3321"/>
                  </a:lnTo>
                  <a:lnTo>
                    <a:pt x="1535" y="3332"/>
                  </a:lnTo>
                  <a:lnTo>
                    <a:pt x="1534" y="3343"/>
                  </a:lnTo>
                  <a:lnTo>
                    <a:pt x="1535" y="3349"/>
                  </a:lnTo>
                  <a:lnTo>
                    <a:pt x="1536" y="3353"/>
                  </a:lnTo>
                  <a:lnTo>
                    <a:pt x="1538" y="3356"/>
                  </a:lnTo>
                  <a:lnTo>
                    <a:pt x="1543" y="3359"/>
                  </a:lnTo>
                  <a:lnTo>
                    <a:pt x="1552" y="3365"/>
                  </a:lnTo>
                  <a:lnTo>
                    <a:pt x="1560" y="3367"/>
                  </a:lnTo>
                  <a:lnTo>
                    <a:pt x="1567" y="3369"/>
                  </a:lnTo>
                  <a:lnTo>
                    <a:pt x="1573" y="3370"/>
                  </a:lnTo>
                  <a:lnTo>
                    <a:pt x="1575" y="3371"/>
                  </a:lnTo>
                  <a:lnTo>
                    <a:pt x="1577" y="3372"/>
                  </a:lnTo>
                  <a:lnTo>
                    <a:pt x="1579" y="3375"/>
                  </a:lnTo>
                  <a:lnTo>
                    <a:pt x="1581" y="3378"/>
                  </a:lnTo>
                  <a:lnTo>
                    <a:pt x="1585" y="3385"/>
                  </a:lnTo>
                  <a:lnTo>
                    <a:pt x="1587" y="3397"/>
                  </a:lnTo>
                  <a:lnTo>
                    <a:pt x="1590" y="3410"/>
                  </a:lnTo>
                  <a:lnTo>
                    <a:pt x="1594" y="3423"/>
                  </a:lnTo>
                  <a:lnTo>
                    <a:pt x="1600" y="3434"/>
                  </a:lnTo>
                  <a:lnTo>
                    <a:pt x="1606" y="3445"/>
                  </a:lnTo>
                  <a:lnTo>
                    <a:pt x="1614" y="3453"/>
                  </a:lnTo>
                  <a:lnTo>
                    <a:pt x="1622" y="3462"/>
                  </a:lnTo>
                  <a:lnTo>
                    <a:pt x="1631" y="3471"/>
                  </a:lnTo>
                  <a:lnTo>
                    <a:pt x="1641" y="3478"/>
                  </a:lnTo>
                  <a:lnTo>
                    <a:pt x="1660" y="3494"/>
                  </a:lnTo>
                  <a:lnTo>
                    <a:pt x="1680" y="3510"/>
                  </a:lnTo>
                  <a:lnTo>
                    <a:pt x="1689" y="3518"/>
                  </a:lnTo>
                  <a:lnTo>
                    <a:pt x="1698" y="3527"/>
                  </a:lnTo>
                  <a:lnTo>
                    <a:pt x="1707" y="3537"/>
                  </a:lnTo>
                  <a:lnTo>
                    <a:pt x="1714" y="3546"/>
                  </a:lnTo>
                  <a:lnTo>
                    <a:pt x="1717" y="3546"/>
                  </a:lnTo>
                  <a:lnTo>
                    <a:pt x="1729" y="3535"/>
                  </a:lnTo>
                  <a:lnTo>
                    <a:pt x="1741" y="3525"/>
                  </a:lnTo>
                  <a:lnTo>
                    <a:pt x="1755" y="3515"/>
                  </a:lnTo>
                  <a:lnTo>
                    <a:pt x="1769" y="3508"/>
                  </a:lnTo>
                  <a:lnTo>
                    <a:pt x="1776" y="3505"/>
                  </a:lnTo>
                  <a:lnTo>
                    <a:pt x="1783" y="3504"/>
                  </a:lnTo>
                  <a:lnTo>
                    <a:pt x="1791" y="3503"/>
                  </a:lnTo>
                  <a:lnTo>
                    <a:pt x="1797" y="3504"/>
                  </a:lnTo>
                  <a:lnTo>
                    <a:pt x="1805" y="3505"/>
                  </a:lnTo>
                  <a:lnTo>
                    <a:pt x="1812" y="3508"/>
                  </a:lnTo>
                  <a:lnTo>
                    <a:pt x="1819" y="3513"/>
                  </a:lnTo>
                  <a:lnTo>
                    <a:pt x="1826" y="3519"/>
                  </a:lnTo>
                  <a:lnTo>
                    <a:pt x="1826" y="3519"/>
                  </a:lnTo>
                  <a:lnTo>
                    <a:pt x="1829" y="3562"/>
                  </a:lnTo>
                  <a:lnTo>
                    <a:pt x="1830" y="3572"/>
                  </a:lnTo>
                  <a:lnTo>
                    <a:pt x="1832" y="3582"/>
                  </a:lnTo>
                  <a:lnTo>
                    <a:pt x="1835" y="3594"/>
                  </a:lnTo>
                  <a:lnTo>
                    <a:pt x="1839" y="3605"/>
                  </a:lnTo>
                  <a:lnTo>
                    <a:pt x="1848" y="3627"/>
                  </a:lnTo>
                  <a:lnTo>
                    <a:pt x="1857" y="3647"/>
                  </a:lnTo>
                  <a:lnTo>
                    <a:pt x="1863" y="3660"/>
                  </a:lnTo>
                  <a:lnTo>
                    <a:pt x="1869" y="3669"/>
                  </a:lnTo>
                  <a:lnTo>
                    <a:pt x="1872" y="3679"/>
                  </a:lnTo>
                  <a:lnTo>
                    <a:pt x="1874" y="3688"/>
                  </a:lnTo>
                  <a:lnTo>
                    <a:pt x="1874" y="3691"/>
                  </a:lnTo>
                  <a:lnTo>
                    <a:pt x="1873" y="3695"/>
                  </a:lnTo>
                  <a:lnTo>
                    <a:pt x="1872" y="3699"/>
                  </a:lnTo>
                  <a:lnTo>
                    <a:pt x="1870" y="3703"/>
                  </a:lnTo>
                  <a:lnTo>
                    <a:pt x="1862" y="3711"/>
                  </a:lnTo>
                  <a:lnTo>
                    <a:pt x="1851" y="3720"/>
                  </a:lnTo>
                  <a:lnTo>
                    <a:pt x="1834" y="3733"/>
                  </a:lnTo>
                  <a:lnTo>
                    <a:pt x="1819" y="3746"/>
                  </a:lnTo>
                  <a:lnTo>
                    <a:pt x="1803" y="3759"/>
                  </a:lnTo>
                  <a:lnTo>
                    <a:pt x="1785" y="3772"/>
                  </a:lnTo>
                  <a:lnTo>
                    <a:pt x="1767" y="3785"/>
                  </a:lnTo>
                  <a:lnTo>
                    <a:pt x="1739" y="3807"/>
                  </a:lnTo>
                  <a:lnTo>
                    <a:pt x="1712" y="3828"/>
                  </a:lnTo>
                  <a:lnTo>
                    <a:pt x="1700" y="3839"/>
                  </a:lnTo>
                  <a:lnTo>
                    <a:pt x="1700" y="3852"/>
                  </a:lnTo>
                  <a:lnTo>
                    <a:pt x="1702" y="3865"/>
                  </a:lnTo>
                  <a:lnTo>
                    <a:pt x="1703" y="3878"/>
                  </a:lnTo>
                  <a:lnTo>
                    <a:pt x="1704" y="3892"/>
                  </a:lnTo>
                  <a:lnTo>
                    <a:pt x="1704" y="3902"/>
                  </a:lnTo>
                  <a:lnTo>
                    <a:pt x="1707" y="3909"/>
                  </a:lnTo>
                  <a:lnTo>
                    <a:pt x="1709" y="3916"/>
                  </a:lnTo>
                  <a:lnTo>
                    <a:pt x="1711" y="3922"/>
                  </a:lnTo>
                  <a:lnTo>
                    <a:pt x="1712" y="3927"/>
                  </a:lnTo>
                  <a:lnTo>
                    <a:pt x="1713" y="3934"/>
                  </a:lnTo>
                  <a:lnTo>
                    <a:pt x="1711" y="3942"/>
                  </a:lnTo>
                  <a:lnTo>
                    <a:pt x="1707" y="3951"/>
                  </a:lnTo>
                  <a:lnTo>
                    <a:pt x="1701" y="3963"/>
                  </a:lnTo>
                  <a:lnTo>
                    <a:pt x="1699" y="3976"/>
                  </a:lnTo>
                  <a:lnTo>
                    <a:pt x="1696" y="3990"/>
                  </a:lnTo>
                  <a:lnTo>
                    <a:pt x="1693" y="4003"/>
                  </a:lnTo>
                  <a:lnTo>
                    <a:pt x="1688" y="4012"/>
                  </a:lnTo>
                  <a:lnTo>
                    <a:pt x="1684" y="4019"/>
                  </a:lnTo>
                  <a:lnTo>
                    <a:pt x="1681" y="4025"/>
                  </a:lnTo>
                  <a:lnTo>
                    <a:pt x="1677" y="4029"/>
                  </a:lnTo>
                  <a:lnTo>
                    <a:pt x="1674" y="4031"/>
                  </a:lnTo>
                  <a:lnTo>
                    <a:pt x="1671" y="4032"/>
                  </a:lnTo>
                  <a:lnTo>
                    <a:pt x="1669" y="4031"/>
                  </a:lnTo>
                  <a:lnTo>
                    <a:pt x="1667" y="4030"/>
                  </a:lnTo>
                  <a:lnTo>
                    <a:pt x="1665" y="4027"/>
                  </a:lnTo>
                  <a:lnTo>
                    <a:pt x="1662" y="4024"/>
                  </a:lnTo>
                  <a:lnTo>
                    <a:pt x="1661" y="4019"/>
                  </a:lnTo>
                  <a:lnTo>
                    <a:pt x="1659" y="4014"/>
                  </a:lnTo>
                  <a:lnTo>
                    <a:pt x="1658" y="4000"/>
                  </a:lnTo>
                  <a:lnTo>
                    <a:pt x="1657" y="3985"/>
                  </a:lnTo>
                  <a:lnTo>
                    <a:pt x="1646" y="3986"/>
                  </a:lnTo>
                  <a:lnTo>
                    <a:pt x="1633" y="3989"/>
                  </a:lnTo>
                  <a:lnTo>
                    <a:pt x="1620" y="3992"/>
                  </a:lnTo>
                  <a:lnTo>
                    <a:pt x="1608" y="3994"/>
                  </a:lnTo>
                  <a:lnTo>
                    <a:pt x="1606" y="3996"/>
                  </a:lnTo>
                  <a:lnTo>
                    <a:pt x="1605" y="3997"/>
                  </a:lnTo>
                  <a:lnTo>
                    <a:pt x="1603" y="3999"/>
                  </a:lnTo>
                  <a:lnTo>
                    <a:pt x="1603" y="4001"/>
                  </a:lnTo>
                  <a:lnTo>
                    <a:pt x="1602" y="4006"/>
                  </a:lnTo>
                  <a:lnTo>
                    <a:pt x="1602" y="4013"/>
                  </a:lnTo>
                  <a:lnTo>
                    <a:pt x="1602" y="4020"/>
                  </a:lnTo>
                  <a:lnTo>
                    <a:pt x="1602" y="4027"/>
                  </a:lnTo>
                  <a:lnTo>
                    <a:pt x="1602" y="4033"/>
                  </a:lnTo>
                  <a:lnTo>
                    <a:pt x="1600" y="4039"/>
                  </a:lnTo>
                  <a:lnTo>
                    <a:pt x="1595" y="4047"/>
                  </a:lnTo>
                  <a:lnTo>
                    <a:pt x="1591" y="4054"/>
                  </a:lnTo>
                  <a:lnTo>
                    <a:pt x="1587" y="4057"/>
                  </a:lnTo>
                  <a:lnTo>
                    <a:pt x="1584" y="4060"/>
                  </a:lnTo>
                  <a:lnTo>
                    <a:pt x="1579" y="4061"/>
                  </a:lnTo>
                  <a:lnTo>
                    <a:pt x="1576" y="4061"/>
                  </a:lnTo>
                  <a:lnTo>
                    <a:pt x="1573" y="4060"/>
                  </a:lnTo>
                  <a:lnTo>
                    <a:pt x="1570" y="4058"/>
                  </a:lnTo>
                  <a:lnTo>
                    <a:pt x="1564" y="4052"/>
                  </a:lnTo>
                  <a:lnTo>
                    <a:pt x="1558" y="4045"/>
                  </a:lnTo>
                  <a:lnTo>
                    <a:pt x="1554" y="4042"/>
                  </a:lnTo>
                  <a:lnTo>
                    <a:pt x="1551" y="4039"/>
                  </a:lnTo>
                  <a:lnTo>
                    <a:pt x="1548" y="4037"/>
                  </a:lnTo>
                  <a:lnTo>
                    <a:pt x="1544" y="4035"/>
                  </a:lnTo>
                  <a:lnTo>
                    <a:pt x="1539" y="4034"/>
                  </a:lnTo>
                  <a:lnTo>
                    <a:pt x="1536" y="4034"/>
                  </a:lnTo>
                  <a:lnTo>
                    <a:pt x="1533" y="4035"/>
                  </a:lnTo>
                  <a:lnTo>
                    <a:pt x="1530" y="4037"/>
                  </a:lnTo>
                  <a:lnTo>
                    <a:pt x="1524" y="4041"/>
                  </a:lnTo>
                  <a:lnTo>
                    <a:pt x="1520" y="4045"/>
                  </a:lnTo>
                  <a:lnTo>
                    <a:pt x="1516" y="4050"/>
                  </a:lnTo>
                  <a:lnTo>
                    <a:pt x="1512" y="4053"/>
                  </a:lnTo>
                  <a:lnTo>
                    <a:pt x="1510" y="4053"/>
                  </a:lnTo>
                  <a:lnTo>
                    <a:pt x="1508" y="4053"/>
                  </a:lnTo>
                  <a:lnTo>
                    <a:pt x="1507" y="4052"/>
                  </a:lnTo>
                  <a:lnTo>
                    <a:pt x="1505" y="4051"/>
                  </a:lnTo>
                  <a:lnTo>
                    <a:pt x="1495" y="4037"/>
                  </a:lnTo>
                  <a:lnTo>
                    <a:pt x="1484" y="4017"/>
                  </a:lnTo>
                  <a:lnTo>
                    <a:pt x="1475" y="3998"/>
                  </a:lnTo>
                  <a:lnTo>
                    <a:pt x="1468" y="3983"/>
                  </a:lnTo>
                  <a:lnTo>
                    <a:pt x="1467" y="3983"/>
                  </a:lnTo>
                  <a:lnTo>
                    <a:pt x="1467" y="3984"/>
                  </a:lnTo>
                  <a:lnTo>
                    <a:pt x="1464" y="3984"/>
                  </a:lnTo>
                  <a:lnTo>
                    <a:pt x="1461" y="3985"/>
                  </a:lnTo>
                  <a:lnTo>
                    <a:pt x="1457" y="3987"/>
                  </a:lnTo>
                  <a:lnTo>
                    <a:pt x="1454" y="3990"/>
                  </a:lnTo>
                  <a:lnTo>
                    <a:pt x="1448" y="3997"/>
                  </a:lnTo>
                  <a:lnTo>
                    <a:pt x="1440" y="4006"/>
                  </a:lnTo>
                  <a:lnTo>
                    <a:pt x="1426" y="4030"/>
                  </a:lnTo>
                  <a:lnTo>
                    <a:pt x="1411" y="4058"/>
                  </a:lnTo>
                  <a:lnTo>
                    <a:pt x="1398" y="4087"/>
                  </a:lnTo>
                  <a:lnTo>
                    <a:pt x="1386" y="4114"/>
                  </a:lnTo>
                  <a:lnTo>
                    <a:pt x="1376" y="4137"/>
                  </a:lnTo>
                  <a:lnTo>
                    <a:pt x="1371" y="4151"/>
                  </a:lnTo>
                  <a:lnTo>
                    <a:pt x="1370" y="4158"/>
                  </a:lnTo>
                  <a:lnTo>
                    <a:pt x="1369" y="4165"/>
                  </a:lnTo>
                  <a:lnTo>
                    <a:pt x="1370" y="4174"/>
                  </a:lnTo>
                  <a:lnTo>
                    <a:pt x="1371" y="4183"/>
                  </a:lnTo>
                  <a:lnTo>
                    <a:pt x="1373" y="4203"/>
                  </a:lnTo>
                  <a:lnTo>
                    <a:pt x="1375" y="4219"/>
                  </a:lnTo>
                  <a:lnTo>
                    <a:pt x="1374" y="4231"/>
                  </a:lnTo>
                  <a:lnTo>
                    <a:pt x="1371" y="4243"/>
                  </a:lnTo>
                  <a:lnTo>
                    <a:pt x="1368" y="4255"/>
                  </a:lnTo>
                  <a:lnTo>
                    <a:pt x="1363" y="4267"/>
                  </a:lnTo>
                  <a:lnTo>
                    <a:pt x="1359" y="4278"/>
                  </a:lnTo>
                  <a:lnTo>
                    <a:pt x="1356" y="4289"/>
                  </a:lnTo>
                  <a:lnTo>
                    <a:pt x="1354" y="4300"/>
                  </a:lnTo>
                  <a:lnTo>
                    <a:pt x="1354" y="4310"/>
                  </a:lnTo>
                  <a:lnTo>
                    <a:pt x="1354" y="4310"/>
                  </a:lnTo>
                  <a:lnTo>
                    <a:pt x="1339" y="4318"/>
                  </a:lnTo>
                  <a:lnTo>
                    <a:pt x="1327" y="4326"/>
                  </a:lnTo>
                  <a:lnTo>
                    <a:pt x="1321" y="4328"/>
                  </a:lnTo>
                  <a:lnTo>
                    <a:pt x="1317" y="4329"/>
                  </a:lnTo>
                  <a:lnTo>
                    <a:pt x="1312" y="4330"/>
                  </a:lnTo>
                  <a:lnTo>
                    <a:pt x="1307" y="4331"/>
                  </a:lnTo>
                  <a:lnTo>
                    <a:pt x="1303" y="4330"/>
                  </a:lnTo>
                  <a:lnTo>
                    <a:pt x="1299" y="4329"/>
                  </a:lnTo>
                  <a:lnTo>
                    <a:pt x="1294" y="4327"/>
                  </a:lnTo>
                  <a:lnTo>
                    <a:pt x="1290" y="4324"/>
                  </a:lnTo>
                  <a:lnTo>
                    <a:pt x="1280" y="4315"/>
                  </a:lnTo>
                  <a:lnTo>
                    <a:pt x="1269" y="4302"/>
                  </a:lnTo>
                  <a:lnTo>
                    <a:pt x="1262" y="4296"/>
                  </a:lnTo>
                  <a:lnTo>
                    <a:pt x="1254" y="4290"/>
                  </a:lnTo>
                  <a:lnTo>
                    <a:pt x="1246" y="4285"/>
                  </a:lnTo>
                  <a:lnTo>
                    <a:pt x="1237" y="4282"/>
                  </a:lnTo>
                  <a:lnTo>
                    <a:pt x="1227" y="4280"/>
                  </a:lnTo>
                  <a:lnTo>
                    <a:pt x="1217" y="4277"/>
                  </a:lnTo>
                  <a:lnTo>
                    <a:pt x="1206" y="4276"/>
                  </a:lnTo>
                  <a:lnTo>
                    <a:pt x="1195" y="4275"/>
                  </a:lnTo>
                  <a:lnTo>
                    <a:pt x="1151" y="4277"/>
                  </a:lnTo>
                  <a:lnTo>
                    <a:pt x="1112" y="4280"/>
                  </a:lnTo>
                  <a:lnTo>
                    <a:pt x="1097" y="4280"/>
                  </a:lnTo>
                  <a:lnTo>
                    <a:pt x="1082" y="4278"/>
                  </a:lnTo>
                  <a:lnTo>
                    <a:pt x="1068" y="4276"/>
                  </a:lnTo>
                  <a:lnTo>
                    <a:pt x="1053" y="4274"/>
                  </a:lnTo>
                  <a:lnTo>
                    <a:pt x="1024" y="4269"/>
                  </a:lnTo>
                  <a:lnTo>
                    <a:pt x="995" y="4263"/>
                  </a:lnTo>
                  <a:lnTo>
                    <a:pt x="961" y="4256"/>
                  </a:lnTo>
                  <a:lnTo>
                    <a:pt x="929" y="4248"/>
                  </a:lnTo>
                  <a:lnTo>
                    <a:pt x="914" y="4245"/>
                  </a:lnTo>
                  <a:lnTo>
                    <a:pt x="898" y="4243"/>
                  </a:lnTo>
                  <a:lnTo>
                    <a:pt x="890" y="4244"/>
                  </a:lnTo>
                  <a:lnTo>
                    <a:pt x="881" y="4244"/>
                  </a:lnTo>
                  <a:lnTo>
                    <a:pt x="871" y="4245"/>
                  </a:lnTo>
                  <a:lnTo>
                    <a:pt x="861" y="4247"/>
                  </a:lnTo>
                  <a:lnTo>
                    <a:pt x="860" y="4247"/>
                  </a:lnTo>
                  <a:lnTo>
                    <a:pt x="858" y="4247"/>
                  </a:lnTo>
                  <a:lnTo>
                    <a:pt x="856" y="4246"/>
                  </a:lnTo>
                  <a:lnTo>
                    <a:pt x="855" y="4244"/>
                  </a:lnTo>
                  <a:lnTo>
                    <a:pt x="851" y="4239"/>
                  </a:lnTo>
                  <a:lnTo>
                    <a:pt x="846" y="4232"/>
                  </a:lnTo>
                  <a:lnTo>
                    <a:pt x="839" y="4214"/>
                  </a:lnTo>
                  <a:lnTo>
                    <a:pt x="831" y="4192"/>
                  </a:lnTo>
                  <a:lnTo>
                    <a:pt x="817" y="4147"/>
                  </a:lnTo>
                  <a:lnTo>
                    <a:pt x="809" y="4118"/>
                  </a:lnTo>
                  <a:lnTo>
                    <a:pt x="804" y="4108"/>
                  </a:lnTo>
                  <a:lnTo>
                    <a:pt x="799" y="4097"/>
                  </a:lnTo>
                  <a:lnTo>
                    <a:pt x="791" y="4085"/>
                  </a:lnTo>
                  <a:lnTo>
                    <a:pt x="785" y="4073"/>
                  </a:lnTo>
                  <a:lnTo>
                    <a:pt x="777" y="4061"/>
                  </a:lnTo>
                  <a:lnTo>
                    <a:pt x="772" y="4050"/>
                  </a:lnTo>
                  <a:lnTo>
                    <a:pt x="768" y="4040"/>
                  </a:lnTo>
                  <a:lnTo>
                    <a:pt x="766" y="4032"/>
                  </a:lnTo>
                  <a:lnTo>
                    <a:pt x="761" y="4023"/>
                  </a:lnTo>
                  <a:lnTo>
                    <a:pt x="752" y="4006"/>
                  </a:lnTo>
                  <a:lnTo>
                    <a:pt x="742" y="3988"/>
                  </a:lnTo>
                  <a:lnTo>
                    <a:pt x="729" y="3969"/>
                  </a:lnTo>
                  <a:lnTo>
                    <a:pt x="716" y="3949"/>
                  </a:lnTo>
                  <a:lnTo>
                    <a:pt x="703" y="3933"/>
                  </a:lnTo>
                  <a:lnTo>
                    <a:pt x="697" y="3926"/>
                  </a:lnTo>
                  <a:lnTo>
                    <a:pt x="692" y="3922"/>
                  </a:lnTo>
                  <a:lnTo>
                    <a:pt x="688" y="3919"/>
                  </a:lnTo>
                  <a:lnTo>
                    <a:pt x="684" y="3918"/>
                  </a:lnTo>
                  <a:lnTo>
                    <a:pt x="683" y="3917"/>
                  </a:lnTo>
                  <a:lnTo>
                    <a:pt x="684" y="3913"/>
                  </a:lnTo>
                  <a:lnTo>
                    <a:pt x="687" y="3910"/>
                  </a:lnTo>
                  <a:lnTo>
                    <a:pt x="690" y="3906"/>
                  </a:lnTo>
                  <a:lnTo>
                    <a:pt x="694" y="3902"/>
                  </a:lnTo>
                  <a:lnTo>
                    <a:pt x="706" y="3892"/>
                  </a:lnTo>
                  <a:lnTo>
                    <a:pt x="720" y="3881"/>
                  </a:lnTo>
                  <a:lnTo>
                    <a:pt x="734" y="3870"/>
                  </a:lnTo>
                  <a:lnTo>
                    <a:pt x="747" y="3859"/>
                  </a:lnTo>
                  <a:lnTo>
                    <a:pt x="758" y="3851"/>
                  </a:lnTo>
                  <a:lnTo>
                    <a:pt x="765" y="3844"/>
                  </a:lnTo>
                  <a:lnTo>
                    <a:pt x="764" y="3843"/>
                  </a:lnTo>
                  <a:lnTo>
                    <a:pt x="763" y="3842"/>
                  </a:lnTo>
                  <a:lnTo>
                    <a:pt x="749" y="3842"/>
                  </a:lnTo>
                  <a:lnTo>
                    <a:pt x="738" y="3841"/>
                  </a:lnTo>
                  <a:lnTo>
                    <a:pt x="728" y="3839"/>
                  </a:lnTo>
                  <a:lnTo>
                    <a:pt x="720" y="3835"/>
                  </a:lnTo>
                  <a:lnTo>
                    <a:pt x="717" y="3832"/>
                  </a:lnTo>
                  <a:lnTo>
                    <a:pt x="714" y="3829"/>
                  </a:lnTo>
                  <a:lnTo>
                    <a:pt x="711" y="3825"/>
                  </a:lnTo>
                  <a:lnTo>
                    <a:pt x="709" y="3821"/>
                  </a:lnTo>
                  <a:lnTo>
                    <a:pt x="707" y="3811"/>
                  </a:lnTo>
                  <a:lnTo>
                    <a:pt x="706" y="3798"/>
                  </a:lnTo>
                  <a:lnTo>
                    <a:pt x="705" y="3792"/>
                  </a:lnTo>
                  <a:lnTo>
                    <a:pt x="704" y="3788"/>
                  </a:lnTo>
                  <a:lnTo>
                    <a:pt x="702" y="3786"/>
                  </a:lnTo>
                  <a:lnTo>
                    <a:pt x="698" y="3784"/>
                  </a:lnTo>
                  <a:lnTo>
                    <a:pt x="694" y="3783"/>
                  </a:lnTo>
                  <a:lnTo>
                    <a:pt x="690" y="3784"/>
                  </a:lnTo>
                  <a:lnTo>
                    <a:pt x="684" y="3784"/>
                  </a:lnTo>
                  <a:lnTo>
                    <a:pt x="679" y="3786"/>
                  </a:lnTo>
                  <a:lnTo>
                    <a:pt x="657" y="3795"/>
                  </a:lnTo>
                  <a:lnTo>
                    <a:pt x="638" y="3802"/>
                  </a:lnTo>
                  <a:lnTo>
                    <a:pt x="636" y="3802"/>
                  </a:lnTo>
                  <a:lnTo>
                    <a:pt x="634" y="3801"/>
                  </a:lnTo>
                  <a:lnTo>
                    <a:pt x="630" y="3800"/>
                  </a:lnTo>
                  <a:lnTo>
                    <a:pt x="627" y="3798"/>
                  </a:lnTo>
                  <a:lnTo>
                    <a:pt x="621" y="3792"/>
                  </a:lnTo>
                  <a:lnTo>
                    <a:pt x="614" y="3786"/>
                  </a:lnTo>
                  <a:lnTo>
                    <a:pt x="601" y="3772"/>
                  </a:lnTo>
                  <a:lnTo>
                    <a:pt x="591" y="3762"/>
                  </a:lnTo>
                  <a:lnTo>
                    <a:pt x="575" y="3755"/>
                  </a:lnTo>
                  <a:lnTo>
                    <a:pt x="566" y="3747"/>
                  </a:lnTo>
                  <a:lnTo>
                    <a:pt x="558" y="3741"/>
                  </a:lnTo>
                  <a:lnTo>
                    <a:pt x="552" y="3734"/>
                  </a:lnTo>
                  <a:lnTo>
                    <a:pt x="541" y="3719"/>
                  </a:lnTo>
                  <a:lnTo>
                    <a:pt x="524" y="3699"/>
                  </a:lnTo>
                  <a:lnTo>
                    <a:pt x="514" y="3689"/>
                  </a:lnTo>
                  <a:lnTo>
                    <a:pt x="502" y="3676"/>
                  </a:lnTo>
                  <a:lnTo>
                    <a:pt x="490" y="3663"/>
                  </a:lnTo>
                  <a:lnTo>
                    <a:pt x="479" y="3648"/>
                  </a:lnTo>
                  <a:lnTo>
                    <a:pt x="469" y="3633"/>
                  </a:lnTo>
                  <a:lnTo>
                    <a:pt x="461" y="3616"/>
                  </a:lnTo>
                  <a:lnTo>
                    <a:pt x="458" y="3610"/>
                  </a:lnTo>
                  <a:lnTo>
                    <a:pt x="456" y="3602"/>
                  </a:lnTo>
                  <a:lnTo>
                    <a:pt x="453" y="3596"/>
                  </a:lnTo>
                  <a:lnTo>
                    <a:pt x="453" y="3588"/>
                  </a:lnTo>
                  <a:lnTo>
                    <a:pt x="444" y="3586"/>
                  </a:lnTo>
                  <a:lnTo>
                    <a:pt x="434" y="3584"/>
                  </a:lnTo>
                  <a:lnTo>
                    <a:pt x="423" y="3583"/>
                  </a:lnTo>
                  <a:lnTo>
                    <a:pt x="414" y="3583"/>
                  </a:lnTo>
                  <a:lnTo>
                    <a:pt x="392" y="3583"/>
                  </a:lnTo>
                  <a:lnTo>
                    <a:pt x="370" y="3584"/>
                  </a:lnTo>
                  <a:lnTo>
                    <a:pt x="348" y="3585"/>
                  </a:lnTo>
                  <a:lnTo>
                    <a:pt x="326" y="3584"/>
                  </a:lnTo>
                  <a:lnTo>
                    <a:pt x="314" y="3583"/>
                  </a:lnTo>
                  <a:lnTo>
                    <a:pt x="303" y="3581"/>
                  </a:lnTo>
                  <a:lnTo>
                    <a:pt x="293" y="3579"/>
                  </a:lnTo>
                  <a:lnTo>
                    <a:pt x="282" y="3574"/>
                  </a:lnTo>
                  <a:lnTo>
                    <a:pt x="175" y="3565"/>
                  </a:lnTo>
                  <a:lnTo>
                    <a:pt x="175" y="3565"/>
                  </a:lnTo>
                  <a:lnTo>
                    <a:pt x="44" y="3135"/>
                  </a:lnTo>
                  <a:lnTo>
                    <a:pt x="85" y="2987"/>
                  </a:lnTo>
                  <a:lnTo>
                    <a:pt x="48" y="2760"/>
                  </a:lnTo>
                  <a:lnTo>
                    <a:pt x="139" y="2657"/>
                  </a:lnTo>
                  <a:lnTo>
                    <a:pt x="0" y="2344"/>
                  </a:lnTo>
                  <a:lnTo>
                    <a:pt x="126" y="2096"/>
                  </a:lnTo>
                  <a:lnTo>
                    <a:pt x="96" y="1950"/>
                  </a:lnTo>
                  <a:lnTo>
                    <a:pt x="195" y="1790"/>
                  </a:lnTo>
                  <a:lnTo>
                    <a:pt x="379" y="1496"/>
                  </a:lnTo>
                  <a:lnTo>
                    <a:pt x="491" y="1382"/>
                  </a:lnTo>
                  <a:lnTo>
                    <a:pt x="706" y="1329"/>
                  </a:lnTo>
                  <a:lnTo>
                    <a:pt x="1082" y="1433"/>
                  </a:lnTo>
                  <a:lnTo>
                    <a:pt x="1181" y="1220"/>
                  </a:lnTo>
                  <a:lnTo>
                    <a:pt x="1172" y="872"/>
                  </a:lnTo>
                  <a:lnTo>
                    <a:pt x="921" y="675"/>
                  </a:lnTo>
                  <a:lnTo>
                    <a:pt x="1278" y="0"/>
                  </a:lnTo>
                  <a:lnTo>
                    <a:pt x="1278" y="0"/>
                  </a:lnTo>
                  <a:lnTo>
                    <a:pt x="1377" y="96"/>
                  </a:lnTo>
                  <a:lnTo>
                    <a:pt x="1383" y="103"/>
                  </a:lnTo>
                  <a:lnTo>
                    <a:pt x="1389" y="111"/>
                  </a:lnTo>
                  <a:lnTo>
                    <a:pt x="1397" y="117"/>
                  </a:lnTo>
                  <a:lnTo>
                    <a:pt x="1405" y="125"/>
                  </a:lnTo>
                  <a:lnTo>
                    <a:pt x="1413" y="130"/>
                  </a:lnTo>
                  <a:lnTo>
                    <a:pt x="1423" y="136"/>
                  </a:lnTo>
                  <a:lnTo>
                    <a:pt x="1431" y="141"/>
                  </a:lnTo>
                  <a:lnTo>
                    <a:pt x="1440" y="144"/>
                  </a:lnTo>
                  <a:lnTo>
                    <a:pt x="1456" y="149"/>
                  </a:lnTo>
                  <a:lnTo>
                    <a:pt x="1472" y="152"/>
                  </a:lnTo>
                  <a:lnTo>
                    <a:pt x="1479" y="155"/>
                  </a:lnTo>
                  <a:lnTo>
                    <a:pt x="1485" y="159"/>
                  </a:lnTo>
                  <a:lnTo>
                    <a:pt x="1487" y="162"/>
                  </a:lnTo>
                  <a:lnTo>
                    <a:pt x="1489" y="165"/>
                  </a:lnTo>
                  <a:lnTo>
                    <a:pt x="1490" y="169"/>
                  </a:lnTo>
                  <a:lnTo>
                    <a:pt x="1490" y="174"/>
                  </a:lnTo>
                  <a:lnTo>
                    <a:pt x="1491" y="184"/>
                  </a:lnTo>
                  <a:lnTo>
                    <a:pt x="1493" y="193"/>
                  </a:lnTo>
                  <a:lnTo>
                    <a:pt x="1497" y="199"/>
                  </a:lnTo>
                  <a:lnTo>
                    <a:pt x="1502" y="205"/>
                  </a:lnTo>
                  <a:lnTo>
                    <a:pt x="1512" y="216"/>
                  </a:lnTo>
                  <a:lnTo>
                    <a:pt x="1524" y="227"/>
                  </a:lnTo>
                  <a:lnTo>
                    <a:pt x="1529" y="235"/>
                  </a:lnTo>
                  <a:lnTo>
                    <a:pt x="1533" y="245"/>
                  </a:lnTo>
                  <a:lnTo>
                    <a:pt x="1537" y="254"/>
                  </a:lnTo>
                  <a:lnTo>
                    <a:pt x="1540" y="264"/>
                  </a:lnTo>
                  <a:lnTo>
                    <a:pt x="1548" y="286"/>
                  </a:lnTo>
                  <a:lnTo>
                    <a:pt x="1555" y="304"/>
                  </a:lnTo>
                  <a:lnTo>
                    <a:pt x="1559" y="307"/>
                  </a:lnTo>
                  <a:lnTo>
                    <a:pt x="1561" y="312"/>
                  </a:lnTo>
                  <a:lnTo>
                    <a:pt x="1565" y="314"/>
                  </a:lnTo>
                  <a:lnTo>
                    <a:pt x="1570" y="317"/>
                  </a:lnTo>
                  <a:lnTo>
                    <a:pt x="1578" y="321"/>
                  </a:lnTo>
                  <a:lnTo>
                    <a:pt x="1589" y="325"/>
                  </a:lnTo>
                  <a:lnTo>
                    <a:pt x="1600" y="328"/>
                  </a:lnTo>
                  <a:lnTo>
                    <a:pt x="1611" y="331"/>
                  </a:lnTo>
                  <a:lnTo>
                    <a:pt x="1616" y="334"/>
                  </a:lnTo>
                  <a:lnTo>
                    <a:pt x="1620" y="336"/>
                  </a:lnTo>
                  <a:lnTo>
                    <a:pt x="1626" y="340"/>
                  </a:lnTo>
                  <a:lnTo>
                    <a:pt x="1629" y="344"/>
                  </a:lnTo>
                  <a:lnTo>
                    <a:pt x="1633" y="349"/>
                  </a:lnTo>
                  <a:lnTo>
                    <a:pt x="1636" y="356"/>
                  </a:lnTo>
                  <a:lnTo>
                    <a:pt x="1640" y="363"/>
                  </a:lnTo>
                  <a:lnTo>
                    <a:pt x="1642" y="371"/>
                  </a:lnTo>
                  <a:lnTo>
                    <a:pt x="1647" y="390"/>
                  </a:lnTo>
                  <a:lnTo>
                    <a:pt x="1650" y="410"/>
                  </a:lnTo>
                  <a:lnTo>
                    <a:pt x="1655" y="428"/>
                  </a:lnTo>
                  <a:lnTo>
                    <a:pt x="1658" y="444"/>
                  </a:lnTo>
                  <a:lnTo>
                    <a:pt x="1660" y="451"/>
                  </a:lnTo>
                  <a:lnTo>
                    <a:pt x="1662" y="456"/>
                  </a:lnTo>
                  <a:lnTo>
                    <a:pt x="1665" y="461"/>
                  </a:lnTo>
                  <a:lnTo>
                    <a:pt x="1667" y="463"/>
                  </a:lnTo>
                  <a:lnTo>
                    <a:pt x="1684" y="467"/>
                  </a:lnTo>
                  <a:lnTo>
                    <a:pt x="1702" y="471"/>
                  </a:lnTo>
                  <a:lnTo>
                    <a:pt x="1722" y="475"/>
                  </a:lnTo>
                  <a:lnTo>
                    <a:pt x="1740" y="480"/>
                  </a:lnTo>
                  <a:lnTo>
                    <a:pt x="1750" y="486"/>
                  </a:lnTo>
                  <a:lnTo>
                    <a:pt x="1759" y="492"/>
                  </a:lnTo>
                  <a:lnTo>
                    <a:pt x="1768" y="500"/>
                  </a:lnTo>
                  <a:lnTo>
                    <a:pt x="1776" y="507"/>
                  </a:lnTo>
                  <a:lnTo>
                    <a:pt x="1790" y="524"/>
                  </a:lnTo>
                  <a:lnTo>
                    <a:pt x="1804" y="542"/>
                  </a:lnTo>
                  <a:lnTo>
                    <a:pt x="1815" y="558"/>
                  </a:lnTo>
                  <a:lnTo>
                    <a:pt x="1822" y="572"/>
                  </a:lnTo>
                  <a:lnTo>
                    <a:pt x="1825" y="578"/>
                  </a:lnTo>
                  <a:lnTo>
                    <a:pt x="1827" y="586"/>
                  </a:lnTo>
                  <a:lnTo>
                    <a:pt x="1827" y="595"/>
                  </a:lnTo>
                  <a:lnTo>
                    <a:pt x="1826" y="605"/>
                  </a:lnTo>
                  <a:lnTo>
                    <a:pt x="1824" y="610"/>
                  </a:lnTo>
                  <a:lnTo>
                    <a:pt x="1821" y="613"/>
                  </a:lnTo>
                  <a:lnTo>
                    <a:pt x="1818" y="617"/>
                  </a:lnTo>
                  <a:lnTo>
                    <a:pt x="1815" y="621"/>
                  </a:lnTo>
                  <a:lnTo>
                    <a:pt x="1812" y="624"/>
                  </a:lnTo>
                  <a:lnTo>
                    <a:pt x="1812" y="627"/>
                  </a:lnTo>
                  <a:lnTo>
                    <a:pt x="1813" y="631"/>
                  </a:lnTo>
                  <a:lnTo>
                    <a:pt x="1819" y="635"/>
                  </a:lnTo>
                  <a:lnTo>
                    <a:pt x="1827" y="641"/>
                  </a:lnTo>
                  <a:lnTo>
                    <a:pt x="1835" y="649"/>
                  </a:lnTo>
                  <a:lnTo>
                    <a:pt x="1842" y="656"/>
                  </a:lnTo>
                  <a:lnTo>
                    <a:pt x="1847" y="663"/>
                  </a:lnTo>
                  <a:lnTo>
                    <a:pt x="1853" y="670"/>
                  </a:lnTo>
                  <a:lnTo>
                    <a:pt x="1860" y="678"/>
                  </a:lnTo>
                  <a:lnTo>
                    <a:pt x="1867" y="685"/>
                  </a:lnTo>
                  <a:lnTo>
                    <a:pt x="1877" y="692"/>
                  </a:lnTo>
                  <a:lnTo>
                    <a:pt x="1884" y="697"/>
                  </a:lnTo>
                  <a:lnTo>
                    <a:pt x="1892" y="707"/>
                  </a:lnTo>
                  <a:lnTo>
                    <a:pt x="1900" y="719"/>
                  </a:lnTo>
                  <a:lnTo>
                    <a:pt x="1908" y="733"/>
                  </a:lnTo>
                  <a:lnTo>
                    <a:pt x="1922" y="760"/>
                  </a:lnTo>
                  <a:lnTo>
                    <a:pt x="1934" y="781"/>
                  </a:lnTo>
                  <a:lnTo>
                    <a:pt x="1940" y="795"/>
                  </a:lnTo>
                  <a:lnTo>
                    <a:pt x="1944" y="810"/>
                  </a:lnTo>
                  <a:lnTo>
                    <a:pt x="1948" y="824"/>
                  </a:lnTo>
                  <a:lnTo>
                    <a:pt x="1953" y="838"/>
                  </a:lnTo>
                  <a:lnTo>
                    <a:pt x="1955" y="844"/>
                  </a:lnTo>
                  <a:lnTo>
                    <a:pt x="1959" y="851"/>
                  </a:lnTo>
                  <a:lnTo>
                    <a:pt x="1965" y="857"/>
                  </a:lnTo>
                  <a:lnTo>
                    <a:pt x="1970" y="862"/>
                  </a:lnTo>
                  <a:lnTo>
                    <a:pt x="1980" y="874"/>
                  </a:lnTo>
                  <a:lnTo>
                    <a:pt x="1984" y="881"/>
                  </a:lnTo>
                  <a:lnTo>
                    <a:pt x="1987" y="880"/>
                  </a:lnTo>
                  <a:lnTo>
                    <a:pt x="1989" y="879"/>
                  </a:lnTo>
                  <a:lnTo>
                    <a:pt x="1990" y="854"/>
                  </a:lnTo>
                  <a:lnTo>
                    <a:pt x="1990" y="832"/>
                  </a:lnTo>
                  <a:lnTo>
                    <a:pt x="1992" y="821"/>
                  </a:lnTo>
                  <a:lnTo>
                    <a:pt x="1995" y="811"/>
                  </a:lnTo>
                  <a:lnTo>
                    <a:pt x="1998" y="805"/>
                  </a:lnTo>
                  <a:lnTo>
                    <a:pt x="2001" y="800"/>
                  </a:lnTo>
                  <a:lnTo>
                    <a:pt x="2006" y="794"/>
                  </a:lnTo>
                  <a:lnTo>
                    <a:pt x="2011" y="789"/>
                  </a:lnTo>
                  <a:lnTo>
                    <a:pt x="2013" y="788"/>
                  </a:lnTo>
                  <a:lnTo>
                    <a:pt x="2015" y="788"/>
                  </a:lnTo>
                  <a:lnTo>
                    <a:pt x="2016" y="788"/>
                  </a:lnTo>
                  <a:lnTo>
                    <a:pt x="2019" y="789"/>
                  </a:lnTo>
                  <a:lnTo>
                    <a:pt x="2022" y="794"/>
                  </a:lnTo>
                  <a:lnTo>
                    <a:pt x="2024" y="802"/>
                  </a:lnTo>
                  <a:lnTo>
                    <a:pt x="2029" y="822"/>
                  </a:lnTo>
                  <a:lnTo>
                    <a:pt x="2034" y="848"/>
                  </a:lnTo>
                  <a:lnTo>
                    <a:pt x="2039" y="875"/>
                  </a:lnTo>
                  <a:lnTo>
                    <a:pt x="2047" y="900"/>
                  </a:lnTo>
                  <a:lnTo>
                    <a:pt x="2050" y="911"/>
                  </a:lnTo>
                  <a:lnTo>
                    <a:pt x="2055" y="921"/>
                  </a:lnTo>
                  <a:lnTo>
                    <a:pt x="2057" y="924"/>
                  </a:lnTo>
                  <a:lnTo>
                    <a:pt x="2060" y="927"/>
                  </a:lnTo>
                  <a:lnTo>
                    <a:pt x="2063" y="929"/>
                  </a:lnTo>
                  <a:lnTo>
                    <a:pt x="2066" y="932"/>
                  </a:lnTo>
                  <a:lnTo>
                    <a:pt x="2081" y="939"/>
                  </a:lnTo>
                  <a:lnTo>
                    <a:pt x="2093" y="946"/>
                  </a:lnTo>
                  <a:lnTo>
                    <a:pt x="2101" y="953"/>
                  </a:lnTo>
                  <a:lnTo>
                    <a:pt x="2108" y="961"/>
                  </a:lnTo>
                  <a:lnTo>
                    <a:pt x="2115" y="968"/>
                  </a:lnTo>
                  <a:lnTo>
                    <a:pt x="2121" y="976"/>
                  </a:lnTo>
                  <a:lnTo>
                    <a:pt x="2130" y="984"/>
                  </a:lnTo>
                  <a:lnTo>
                    <a:pt x="2141" y="993"/>
                  </a:lnTo>
                  <a:lnTo>
                    <a:pt x="2147" y="997"/>
                  </a:lnTo>
                  <a:lnTo>
                    <a:pt x="2155" y="1001"/>
                  </a:lnTo>
                  <a:lnTo>
                    <a:pt x="2161" y="1004"/>
                  </a:lnTo>
                  <a:lnTo>
                    <a:pt x="2167" y="1006"/>
                  </a:lnTo>
                  <a:lnTo>
                    <a:pt x="2180" y="1009"/>
                  </a:lnTo>
                  <a:lnTo>
                    <a:pt x="2191" y="1013"/>
                  </a:lnTo>
                  <a:lnTo>
                    <a:pt x="2197" y="1015"/>
                  </a:lnTo>
                  <a:lnTo>
                    <a:pt x="2201" y="1018"/>
                  </a:lnTo>
                  <a:lnTo>
                    <a:pt x="2205" y="1021"/>
                  </a:lnTo>
                  <a:lnTo>
                    <a:pt x="2209" y="1026"/>
                  </a:lnTo>
                  <a:lnTo>
                    <a:pt x="2212" y="1031"/>
                  </a:lnTo>
                  <a:lnTo>
                    <a:pt x="2214" y="1037"/>
                  </a:lnTo>
                  <a:lnTo>
                    <a:pt x="2215" y="1045"/>
                  </a:lnTo>
                  <a:lnTo>
                    <a:pt x="2216" y="1055"/>
                  </a:lnTo>
                  <a:lnTo>
                    <a:pt x="2215" y="1062"/>
                  </a:lnTo>
                  <a:lnTo>
                    <a:pt x="2215" y="1069"/>
                  </a:lnTo>
                  <a:lnTo>
                    <a:pt x="2215" y="1075"/>
                  </a:lnTo>
                  <a:lnTo>
                    <a:pt x="2217" y="1082"/>
                  </a:lnTo>
                  <a:lnTo>
                    <a:pt x="2220" y="1094"/>
                  </a:lnTo>
                  <a:lnTo>
                    <a:pt x="2224" y="1107"/>
                  </a:lnTo>
                  <a:lnTo>
                    <a:pt x="2229" y="1107"/>
                  </a:lnTo>
                  <a:lnTo>
                    <a:pt x="2233" y="1104"/>
                  </a:lnTo>
                  <a:lnTo>
                    <a:pt x="2239" y="1102"/>
                  </a:lnTo>
                  <a:lnTo>
                    <a:pt x="2244" y="1099"/>
                  </a:lnTo>
                  <a:lnTo>
                    <a:pt x="2250" y="1097"/>
                  </a:lnTo>
                  <a:lnTo>
                    <a:pt x="2255" y="1095"/>
                  </a:lnTo>
                  <a:lnTo>
                    <a:pt x="2260" y="1092"/>
                  </a:lnTo>
                  <a:lnTo>
                    <a:pt x="2267" y="1092"/>
                  </a:lnTo>
                  <a:lnTo>
                    <a:pt x="2273" y="1094"/>
                  </a:lnTo>
                  <a:lnTo>
                    <a:pt x="2281" y="1097"/>
                  </a:lnTo>
                  <a:lnTo>
                    <a:pt x="2289" y="1101"/>
                  </a:lnTo>
                  <a:lnTo>
                    <a:pt x="2299" y="1108"/>
                  </a:lnTo>
                  <a:lnTo>
                    <a:pt x="2320" y="1124"/>
                  </a:lnTo>
                  <a:lnTo>
                    <a:pt x="2340" y="1143"/>
                  </a:lnTo>
                  <a:lnTo>
                    <a:pt x="2380" y="1184"/>
                  </a:lnTo>
                  <a:lnTo>
                    <a:pt x="2406" y="1213"/>
                  </a:lnTo>
                  <a:lnTo>
                    <a:pt x="2429" y="1238"/>
                  </a:lnTo>
                  <a:lnTo>
                    <a:pt x="2451" y="1263"/>
                  </a:lnTo>
                  <a:lnTo>
                    <a:pt x="2476" y="1287"/>
                  </a:lnTo>
                  <a:lnTo>
                    <a:pt x="2500" y="1310"/>
                  </a:lnTo>
                  <a:lnTo>
                    <a:pt x="2523" y="1333"/>
                  </a:lnTo>
                  <a:lnTo>
                    <a:pt x="2546" y="1359"/>
                  </a:lnTo>
                  <a:lnTo>
                    <a:pt x="2557" y="1372"/>
                  </a:lnTo>
                  <a:lnTo>
                    <a:pt x="2569" y="1384"/>
                  </a:lnTo>
                  <a:lnTo>
                    <a:pt x="2581" y="1396"/>
                  </a:lnTo>
                  <a:lnTo>
                    <a:pt x="2593" y="1407"/>
                  </a:lnTo>
                  <a:lnTo>
                    <a:pt x="2593" y="1407"/>
                  </a:lnTo>
                  <a:close/>
                </a:path>
              </a:pathLst>
            </a:custGeom>
            <a:solidFill>
              <a:srgbClr val="C9C8C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819" name="Google Shape;819;p37"/>
            <p:cNvSpPr/>
            <p:nvPr/>
          </p:nvSpPr>
          <p:spPr>
            <a:xfrm>
              <a:off x="4876800" y="2439988"/>
              <a:ext cx="1082675" cy="1719263"/>
            </a:xfrm>
            <a:custGeom>
              <a:rect b="b" l="l" r="r" t="t"/>
              <a:pathLst>
                <a:path extrusionOk="0" h="4331" w="2730">
                  <a:moveTo>
                    <a:pt x="2593" y="1407"/>
                  </a:moveTo>
                  <a:lnTo>
                    <a:pt x="2590" y="1415"/>
                  </a:lnTo>
                  <a:lnTo>
                    <a:pt x="2586" y="1425"/>
                  </a:lnTo>
                  <a:lnTo>
                    <a:pt x="2584" y="1435"/>
                  </a:lnTo>
                  <a:lnTo>
                    <a:pt x="2581" y="1445"/>
                  </a:lnTo>
                  <a:lnTo>
                    <a:pt x="2566" y="1479"/>
                  </a:lnTo>
                  <a:lnTo>
                    <a:pt x="2550" y="1515"/>
                  </a:lnTo>
                  <a:lnTo>
                    <a:pt x="2541" y="1533"/>
                  </a:lnTo>
                  <a:lnTo>
                    <a:pt x="2534" y="1551"/>
                  </a:lnTo>
                  <a:lnTo>
                    <a:pt x="2529" y="1570"/>
                  </a:lnTo>
                  <a:lnTo>
                    <a:pt x="2526" y="1588"/>
                  </a:lnTo>
                  <a:lnTo>
                    <a:pt x="2522" y="1600"/>
                  </a:lnTo>
                  <a:lnTo>
                    <a:pt x="2519" y="1613"/>
                  </a:lnTo>
                  <a:lnTo>
                    <a:pt x="2518" y="1627"/>
                  </a:lnTo>
                  <a:lnTo>
                    <a:pt x="2517" y="1641"/>
                  </a:lnTo>
                  <a:lnTo>
                    <a:pt x="2519" y="1670"/>
                  </a:lnTo>
                  <a:lnTo>
                    <a:pt x="2524" y="1699"/>
                  </a:lnTo>
                  <a:lnTo>
                    <a:pt x="2528" y="1730"/>
                  </a:lnTo>
                  <a:lnTo>
                    <a:pt x="2531" y="1759"/>
                  </a:lnTo>
                  <a:lnTo>
                    <a:pt x="2531" y="1773"/>
                  </a:lnTo>
                  <a:lnTo>
                    <a:pt x="2531" y="1786"/>
                  </a:lnTo>
                  <a:lnTo>
                    <a:pt x="2530" y="1799"/>
                  </a:lnTo>
                  <a:lnTo>
                    <a:pt x="2528" y="1812"/>
                  </a:lnTo>
                  <a:lnTo>
                    <a:pt x="2492" y="1810"/>
                  </a:lnTo>
                  <a:lnTo>
                    <a:pt x="2445" y="1809"/>
                  </a:lnTo>
                  <a:lnTo>
                    <a:pt x="2420" y="1810"/>
                  </a:lnTo>
                  <a:lnTo>
                    <a:pt x="2398" y="1813"/>
                  </a:lnTo>
                  <a:lnTo>
                    <a:pt x="2390" y="1815"/>
                  </a:lnTo>
                  <a:lnTo>
                    <a:pt x="2381" y="1818"/>
                  </a:lnTo>
                  <a:lnTo>
                    <a:pt x="2375" y="1823"/>
                  </a:lnTo>
                  <a:lnTo>
                    <a:pt x="2369" y="1827"/>
                  </a:lnTo>
                  <a:lnTo>
                    <a:pt x="2364" y="1832"/>
                  </a:lnTo>
                  <a:lnTo>
                    <a:pt x="2359" y="1838"/>
                  </a:lnTo>
                  <a:lnTo>
                    <a:pt x="2353" y="1841"/>
                  </a:lnTo>
                  <a:lnTo>
                    <a:pt x="2348" y="1844"/>
                  </a:lnTo>
                  <a:lnTo>
                    <a:pt x="2342" y="1846"/>
                  </a:lnTo>
                  <a:lnTo>
                    <a:pt x="2337" y="1847"/>
                  </a:lnTo>
                  <a:lnTo>
                    <a:pt x="2332" y="1847"/>
                  </a:lnTo>
                  <a:lnTo>
                    <a:pt x="2325" y="1847"/>
                  </a:lnTo>
                  <a:lnTo>
                    <a:pt x="2314" y="1845"/>
                  </a:lnTo>
                  <a:lnTo>
                    <a:pt x="2303" y="1841"/>
                  </a:lnTo>
                  <a:lnTo>
                    <a:pt x="2292" y="1836"/>
                  </a:lnTo>
                  <a:lnTo>
                    <a:pt x="2281" y="1830"/>
                  </a:lnTo>
                  <a:lnTo>
                    <a:pt x="2271" y="1825"/>
                  </a:lnTo>
                  <a:lnTo>
                    <a:pt x="2261" y="1820"/>
                  </a:lnTo>
                  <a:lnTo>
                    <a:pt x="2252" y="1817"/>
                  </a:lnTo>
                  <a:lnTo>
                    <a:pt x="2243" y="1815"/>
                  </a:lnTo>
                  <a:lnTo>
                    <a:pt x="2239" y="1815"/>
                  </a:lnTo>
                  <a:lnTo>
                    <a:pt x="2235" y="1816"/>
                  </a:lnTo>
                  <a:lnTo>
                    <a:pt x="2231" y="1817"/>
                  </a:lnTo>
                  <a:lnTo>
                    <a:pt x="2228" y="1819"/>
                  </a:lnTo>
                  <a:lnTo>
                    <a:pt x="2225" y="1823"/>
                  </a:lnTo>
                  <a:lnTo>
                    <a:pt x="2223" y="1827"/>
                  </a:lnTo>
                  <a:lnTo>
                    <a:pt x="2219" y="1832"/>
                  </a:lnTo>
                  <a:lnTo>
                    <a:pt x="2217" y="1839"/>
                  </a:lnTo>
                  <a:lnTo>
                    <a:pt x="2215" y="1844"/>
                  </a:lnTo>
                  <a:lnTo>
                    <a:pt x="2212" y="1848"/>
                  </a:lnTo>
                  <a:lnTo>
                    <a:pt x="2209" y="1853"/>
                  </a:lnTo>
                  <a:lnTo>
                    <a:pt x="2204" y="1855"/>
                  </a:lnTo>
                  <a:lnTo>
                    <a:pt x="2200" y="1856"/>
                  </a:lnTo>
                  <a:lnTo>
                    <a:pt x="2194" y="1857"/>
                  </a:lnTo>
                  <a:lnTo>
                    <a:pt x="2189" y="1856"/>
                  </a:lnTo>
                  <a:lnTo>
                    <a:pt x="2184" y="1856"/>
                  </a:lnTo>
                  <a:lnTo>
                    <a:pt x="2173" y="1853"/>
                  </a:lnTo>
                  <a:lnTo>
                    <a:pt x="2162" y="1848"/>
                  </a:lnTo>
                  <a:lnTo>
                    <a:pt x="2152" y="1844"/>
                  </a:lnTo>
                  <a:lnTo>
                    <a:pt x="2146" y="1840"/>
                  </a:lnTo>
                  <a:lnTo>
                    <a:pt x="2143" y="1839"/>
                  </a:lnTo>
                  <a:lnTo>
                    <a:pt x="2139" y="1839"/>
                  </a:lnTo>
                  <a:lnTo>
                    <a:pt x="2136" y="1840"/>
                  </a:lnTo>
                  <a:lnTo>
                    <a:pt x="2133" y="1842"/>
                  </a:lnTo>
                  <a:lnTo>
                    <a:pt x="2124" y="1847"/>
                  </a:lnTo>
                  <a:lnTo>
                    <a:pt x="2117" y="1854"/>
                  </a:lnTo>
                  <a:lnTo>
                    <a:pt x="2109" y="1861"/>
                  </a:lnTo>
                  <a:lnTo>
                    <a:pt x="2103" y="1870"/>
                  </a:lnTo>
                  <a:lnTo>
                    <a:pt x="2098" y="1877"/>
                  </a:lnTo>
                  <a:lnTo>
                    <a:pt x="2097" y="1881"/>
                  </a:lnTo>
                  <a:lnTo>
                    <a:pt x="2103" y="1882"/>
                  </a:lnTo>
                  <a:lnTo>
                    <a:pt x="2109" y="1885"/>
                  </a:lnTo>
                  <a:lnTo>
                    <a:pt x="2115" y="1887"/>
                  </a:lnTo>
                  <a:lnTo>
                    <a:pt x="2120" y="1891"/>
                  </a:lnTo>
                  <a:lnTo>
                    <a:pt x="2130" y="1898"/>
                  </a:lnTo>
                  <a:lnTo>
                    <a:pt x="2138" y="1908"/>
                  </a:lnTo>
                  <a:lnTo>
                    <a:pt x="2146" y="1919"/>
                  </a:lnTo>
                  <a:lnTo>
                    <a:pt x="2152" y="1929"/>
                  </a:lnTo>
                  <a:lnTo>
                    <a:pt x="2158" y="1942"/>
                  </a:lnTo>
                  <a:lnTo>
                    <a:pt x="2162" y="1955"/>
                  </a:lnTo>
                  <a:lnTo>
                    <a:pt x="2166" y="1969"/>
                  </a:lnTo>
                  <a:lnTo>
                    <a:pt x="2170" y="1982"/>
                  </a:lnTo>
                  <a:lnTo>
                    <a:pt x="2173" y="1996"/>
                  </a:lnTo>
                  <a:lnTo>
                    <a:pt x="2175" y="2010"/>
                  </a:lnTo>
                  <a:lnTo>
                    <a:pt x="2178" y="2036"/>
                  </a:lnTo>
                  <a:lnTo>
                    <a:pt x="2179" y="2059"/>
                  </a:lnTo>
                  <a:lnTo>
                    <a:pt x="2178" y="2083"/>
                  </a:lnTo>
                  <a:lnTo>
                    <a:pt x="2178" y="2098"/>
                  </a:lnTo>
                  <a:lnTo>
                    <a:pt x="2179" y="2100"/>
                  </a:lnTo>
                  <a:lnTo>
                    <a:pt x="2180" y="2102"/>
                  </a:lnTo>
                  <a:lnTo>
                    <a:pt x="2183" y="2104"/>
                  </a:lnTo>
                  <a:lnTo>
                    <a:pt x="2185" y="2107"/>
                  </a:lnTo>
                  <a:lnTo>
                    <a:pt x="2193" y="2110"/>
                  </a:lnTo>
                  <a:lnTo>
                    <a:pt x="2205" y="2113"/>
                  </a:lnTo>
                  <a:lnTo>
                    <a:pt x="2213" y="2115"/>
                  </a:lnTo>
                  <a:lnTo>
                    <a:pt x="2220" y="2117"/>
                  </a:lnTo>
                  <a:lnTo>
                    <a:pt x="2227" y="2120"/>
                  </a:lnTo>
                  <a:lnTo>
                    <a:pt x="2232" y="2123"/>
                  </a:lnTo>
                  <a:lnTo>
                    <a:pt x="2238" y="2126"/>
                  </a:lnTo>
                  <a:lnTo>
                    <a:pt x="2241" y="2129"/>
                  </a:lnTo>
                  <a:lnTo>
                    <a:pt x="2245" y="2134"/>
                  </a:lnTo>
                  <a:lnTo>
                    <a:pt x="2247" y="2138"/>
                  </a:lnTo>
                  <a:lnTo>
                    <a:pt x="2253" y="2148"/>
                  </a:lnTo>
                  <a:lnTo>
                    <a:pt x="2255" y="2160"/>
                  </a:lnTo>
                  <a:lnTo>
                    <a:pt x="2257" y="2172"/>
                  </a:lnTo>
                  <a:lnTo>
                    <a:pt x="2258" y="2188"/>
                  </a:lnTo>
                  <a:lnTo>
                    <a:pt x="2257" y="2195"/>
                  </a:lnTo>
                  <a:lnTo>
                    <a:pt x="2258" y="2202"/>
                  </a:lnTo>
                  <a:lnTo>
                    <a:pt x="2260" y="2208"/>
                  </a:lnTo>
                  <a:lnTo>
                    <a:pt x="2264" y="2215"/>
                  </a:lnTo>
                  <a:lnTo>
                    <a:pt x="2267" y="2220"/>
                  </a:lnTo>
                  <a:lnTo>
                    <a:pt x="2272" y="2225"/>
                  </a:lnTo>
                  <a:lnTo>
                    <a:pt x="2278" y="2231"/>
                  </a:lnTo>
                  <a:lnTo>
                    <a:pt x="2283" y="2236"/>
                  </a:lnTo>
                  <a:lnTo>
                    <a:pt x="2309" y="2255"/>
                  </a:lnTo>
                  <a:lnTo>
                    <a:pt x="2330" y="2272"/>
                  </a:lnTo>
                  <a:lnTo>
                    <a:pt x="2493" y="2440"/>
                  </a:lnTo>
                  <a:lnTo>
                    <a:pt x="2517" y="2464"/>
                  </a:lnTo>
                  <a:lnTo>
                    <a:pt x="2541" y="2488"/>
                  </a:lnTo>
                  <a:lnTo>
                    <a:pt x="2565" y="2511"/>
                  </a:lnTo>
                  <a:lnTo>
                    <a:pt x="2590" y="2535"/>
                  </a:lnTo>
                  <a:lnTo>
                    <a:pt x="2612" y="2559"/>
                  </a:lnTo>
                  <a:lnTo>
                    <a:pt x="2635" y="2584"/>
                  </a:lnTo>
                  <a:lnTo>
                    <a:pt x="2646" y="2597"/>
                  </a:lnTo>
                  <a:lnTo>
                    <a:pt x="2655" y="2610"/>
                  </a:lnTo>
                  <a:lnTo>
                    <a:pt x="2665" y="2624"/>
                  </a:lnTo>
                  <a:lnTo>
                    <a:pt x="2675" y="2637"/>
                  </a:lnTo>
                  <a:lnTo>
                    <a:pt x="2676" y="2644"/>
                  </a:lnTo>
                  <a:lnTo>
                    <a:pt x="2680" y="2652"/>
                  </a:lnTo>
                  <a:lnTo>
                    <a:pt x="2686" y="2661"/>
                  </a:lnTo>
                  <a:lnTo>
                    <a:pt x="2692" y="2669"/>
                  </a:lnTo>
                  <a:lnTo>
                    <a:pt x="2706" y="2687"/>
                  </a:lnTo>
                  <a:lnTo>
                    <a:pt x="2719" y="2703"/>
                  </a:lnTo>
                  <a:lnTo>
                    <a:pt x="2724" y="2710"/>
                  </a:lnTo>
                  <a:lnTo>
                    <a:pt x="2728" y="2718"/>
                  </a:lnTo>
                  <a:lnTo>
                    <a:pt x="2729" y="2722"/>
                  </a:lnTo>
                  <a:lnTo>
                    <a:pt x="2730" y="2725"/>
                  </a:lnTo>
                  <a:lnTo>
                    <a:pt x="2730" y="2729"/>
                  </a:lnTo>
                  <a:lnTo>
                    <a:pt x="2730" y="2732"/>
                  </a:lnTo>
                  <a:lnTo>
                    <a:pt x="2728" y="2734"/>
                  </a:lnTo>
                  <a:lnTo>
                    <a:pt x="2727" y="2737"/>
                  </a:lnTo>
                  <a:lnTo>
                    <a:pt x="2723" y="2739"/>
                  </a:lnTo>
                  <a:lnTo>
                    <a:pt x="2720" y="2742"/>
                  </a:lnTo>
                  <a:lnTo>
                    <a:pt x="2710" y="2745"/>
                  </a:lnTo>
                  <a:lnTo>
                    <a:pt x="2696" y="2748"/>
                  </a:lnTo>
                  <a:lnTo>
                    <a:pt x="2592" y="2762"/>
                  </a:lnTo>
                  <a:lnTo>
                    <a:pt x="2580" y="2764"/>
                  </a:lnTo>
                  <a:lnTo>
                    <a:pt x="2569" y="2769"/>
                  </a:lnTo>
                  <a:lnTo>
                    <a:pt x="2559" y="2774"/>
                  </a:lnTo>
                  <a:lnTo>
                    <a:pt x="2551" y="2781"/>
                  </a:lnTo>
                  <a:lnTo>
                    <a:pt x="2542" y="2789"/>
                  </a:lnTo>
                  <a:lnTo>
                    <a:pt x="2534" y="2798"/>
                  </a:lnTo>
                  <a:lnTo>
                    <a:pt x="2528" y="2808"/>
                  </a:lnTo>
                  <a:lnTo>
                    <a:pt x="2520" y="2818"/>
                  </a:lnTo>
                  <a:lnTo>
                    <a:pt x="2507" y="2839"/>
                  </a:lnTo>
                  <a:lnTo>
                    <a:pt x="2495" y="2859"/>
                  </a:lnTo>
                  <a:lnTo>
                    <a:pt x="2488" y="2870"/>
                  </a:lnTo>
                  <a:lnTo>
                    <a:pt x="2481" y="2879"/>
                  </a:lnTo>
                  <a:lnTo>
                    <a:pt x="2473" y="2887"/>
                  </a:lnTo>
                  <a:lnTo>
                    <a:pt x="2464" y="2895"/>
                  </a:lnTo>
                  <a:lnTo>
                    <a:pt x="2455" y="2903"/>
                  </a:lnTo>
                  <a:lnTo>
                    <a:pt x="2446" y="2910"/>
                  </a:lnTo>
                  <a:lnTo>
                    <a:pt x="2438" y="2918"/>
                  </a:lnTo>
                  <a:lnTo>
                    <a:pt x="2433" y="2925"/>
                  </a:lnTo>
                  <a:lnTo>
                    <a:pt x="2429" y="2932"/>
                  </a:lnTo>
                  <a:lnTo>
                    <a:pt x="2425" y="2939"/>
                  </a:lnTo>
                  <a:lnTo>
                    <a:pt x="2422" y="2946"/>
                  </a:lnTo>
                  <a:lnTo>
                    <a:pt x="2420" y="2953"/>
                  </a:lnTo>
                  <a:lnTo>
                    <a:pt x="2416" y="2985"/>
                  </a:lnTo>
                  <a:lnTo>
                    <a:pt x="2410" y="3024"/>
                  </a:lnTo>
                  <a:lnTo>
                    <a:pt x="2402" y="3025"/>
                  </a:lnTo>
                  <a:lnTo>
                    <a:pt x="2393" y="3025"/>
                  </a:lnTo>
                  <a:lnTo>
                    <a:pt x="2383" y="3024"/>
                  </a:lnTo>
                  <a:lnTo>
                    <a:pt x="2373" y="3021"/>
                  </a:lnTo>
                  <a:lnTo>
                    <a:pt x="2363" y="3019"/>
                  </a:lnTo>
                  <a:lnTo>
                    <a:pt x="2352" y="3018"/>
                  </a:lnTo>
                  <a:lnTo>
                    <a:pt x="2341" y="3018"/>
                  </a:lnTo>
                  <a:lnTo>
                    <a:pt x="2330" y="3019"/>
                  </a:lnTo>
                  <a:lnTo>
                    <a:pt x="2303" y="3025"/>
                  </a:lnTo>
                  <a:lnTo>
                    <a:pt x="2282" y="3028"/>
                  </a:lnTo>
                  <a:lnTo>
                    <a:pt x="2262" y="3028"/>
                  </a:lnTo>
                  <a:lnTo>
                    <a:pt x="2246" y="3027"/>
                  </a:lnTo>
                  <a:lnTo>
                    <a:pt x="2229" y="3025"/>
                  </a:lnTo>
                  <a:lnTo>
                    <a:pt x="2211" y="3021"/>
                  </a:lnTo>
                  <a:lnTo>
                    <a:pt x="2189" y="3017"/>
                  </a:lnTo>
                  <a:lnTo>
                    <a:pt x="2163" y="3012"/>
                  </a:lnTo>
                  <a:lnTo>
                    <a:pt x="2158" y="3012"/>
                  </a:lnTo>
                  <a:lnTo>
                    <a:pt x="2151" y="3014"/>
                  </a:lnTo>
                  <a:lnTo>
                    <a:pt x="2145" y="3016"/>
                  </a:lnTo>
                  <a:lnTo>
                    <a:pt x="2137" y="3019"/>
                  </a:lnTo>
                  <a:lnTo>
                    <a:pt x="2121" y="3030"/>
                  </a:lnTo>
                  <a:lnTo>
                    <a:pt x="2104" y="3042"/>
                  </a:lnTo>
                  <a:lnTo>
                    <a:pt x="2070" y="3068"/>
                  </a:lnTo>
                  <a:lnTo>
                    <a:pt x="2046" y="3085"/>
                  </a:lnTo>
                  <a:lnTo>
                    <a:pt x="2028" y="3094"/>
                  </a:lnTo>
                  <a:lnTo>
                    <a:pt x="2011" y="3100"/>
                  </a:lnTo>
                  <a:lnTo>
                    <a:pt x="1993" y="3106"/>
                  </a:lnTo>
                  <a:lnTo>
                    <a:pt x="1974" y="3110"/>
                  </a:lnTo>
                  <a:lnTo>
                    <a:pt x="1938" y="3115"/>
                  </a:lnTo>
                  <a:lnTo>
                    <a:pt x="1900" y="3123"/>
                  </a:lnTo>
                  <a:lnTo>
                    <a:pt x="1875" y="3129"/>
                  </a:lnTo>
                  <a:lnTo>
                    <a:pt x="1853" y="3135"/>
                  </a:lnTo>
                  <a:lnTo>
                    <a:pt x="1843" y="3137"/>
                  </a:lnTo>
                  <a:lnTo>
                    <a:pt x="1831" y="3139"/>
                  </a:lnTo>
                  <a:lnTo>
                    <a:pt x="1818" y="3140"/>
                  </a:lnTo>
                  <a:lnTo>
                    <a:pt x="1804" y="3140"/>
                  </a:lnTo>
                  <a:lnTo>
                    <a:pt x="1793" y="3141"/>
                  </a:lnTo>
                  <a:lnTo>
                    <a:pt x="1783" y="3142"/>
                  </a:lnTo>
                  <a:lnTo>
                    <a:pt x="1775" y="3144"/>
                  </a:lnTo>
                  <a:lnTo>
                    <a:pt x="1768" y="3148"/>
                  </a:lnTo>
                  <a:lnTo>
                    <a:pt x="1755" y="3154"/>
                  </a:lnTo>
                  <a:lnTo>
                    <a:pt x="1744" y="3161"/>
                  </a:lnTo>
                  <a:lnTo>
                    <a:pt x="1739" y="3164"/>
                  </a:lnTo>
                  <a:lnTo>
                    <a:pt x="1733" y="3166"/>
                  </a:lnTo>
                  <a:lnTo>
                    <a:pt x="1726" y="3168"/>
                  </a:lnTo>
                  <a:lnTo>
                    <a:pt x="1718" y="3169"/>
                  </a:lnTo>
                  <a:lnTo>
                    <a:pt x="1710" y="3168"/>
                  </a:lnTo>
                  <a:lnTo>
                    <a:pt x="1700" y="3167"/>
                  </a:lnTo>
                  <a:lnTo>
                    <a:pt x="1688" y="3164"/>
                  </a:lnTo>
                  <a:lnTo>
                    <a:pt x="1675" y="3159"/>
                  </a:lnTo>
                  <a:lnTo>
                    <a:pt x="1667" y="3155"/>
                  </a:lnTo>
                  <a:lnTo>
                    <a:pt x="1658" y="3153"/>
                  </a:lnTo>
                  <a:lnTo>
                    <a:pt x="1649" y="3151"/>
                  </a:lnTo>
                  <a:lnTo>
                    <a:pt x="1641" y="3150"/>
                  </a:lnTo>
                  <a:lnTo>
                    <a:pt x="1623" y="3150"/>
                  </a:lnTo>
                  <a:lnTo>
                    <a:pt x="1605" y="3151"/>
                  </a:lnTo>
                  <a:lnTo>
                    <a:pt x="1568" y="3154"/>
                  </a:lnTo>
                  <a:lnTo>
                    <a:pt x="1533" y="3157"/>
                  </a:lnTo>
                  <a:lnTo>
                    <a:pt x="1531" y="3159"/>
                  </a:lnTo>
                  <a:lnTo>
                    <a:pt x="1532" y="3166"/>
                  </a:lnTo>
                  <a:lnTo>
                    <a:pt x="1533" y="3174"/>
                  </a:lnTo>
                  <a:lnTo>
                    <a:pt x="1535" y="3181"/>
                  </a:lnTo>
                  <a:lnTo>
                    <a:pt x="1537" y="3188"/>
                  </a:lnTo>
                  <a:lnTo>
                    <a:pt x="1544" y="3201"/>
                  </a:lnTo>
                  <a:lnTo>
                    <a:pt x="1551" y="3215"/>
                  </a:lnTo>
                  <a:lnTo>
                    <a:pt x="1554" y="3221"/>
                  </a:lnTo>
                  <a:lnTo>
                    <a:pt x="1557" y="3228"/>
                  </a:lnTo>
                  <a:lnTo>
                    <a:pt x="1560" y="3235"/>
                  </a:lnTo>
                  <a:lnTo>
                    <a:pt x="1561" y="3244"/>
                  </a:lnTo>
                  <a:lnTo>
                    <a:pt x="1562" y="3251"/>
                  </a:lnTo>
                  <a:lnTo>
                    <a:pt x="1562" y="3260"/>
                  </a:lnTo>
                  <a:lnTo>
                    <a:pt x="1561" y="3270"/>
                  </a:lnTo>
                  <a:lnTo>
                    <a:pt x="1558" y="3279"/>
                  </a:lnTo>
                  <a:lnTo>
                    <a:pt x="1550" y="3298"/>
                  </a:lnTo>
                  <a:lnTo>
                    <a:pt x="1539" y="3321"/>
                  </a:lnTo>
                  <a:lnTo>
                    <a:pt x="1535" y="3332"/>
                  </a:lnTo>
                  <a:lnTo>
                    <a:pt x="1534" y="3343"/>
                  </a:lnTo>
                  <a:lnTo>
                    <a:pt x="1535" y="3349"/>
                  </a:lnTo>
                  <a:lnTo>
                    <a:pt x="1536" y="3353"/>
                  </a:lnTo>
                  <a:lnTo>
                    <a:pt x="1538" y="3356"/>
                  </a:lnTo>
                  <a:lnTo>
                    <a:pt x="1543" y="3359"/>
                  </a:lnTo>
                  <a:lnTo>
                    <a:pt x="1552" y="3365"/>
                  </a:lnTo>
                  <a:lnTo>
                    <a:pt x="1560" y="3367"/>
                  </a:lnTo>
                  <a:lnTo>
                    <a:pt x="1567" y="3369"/>
                  </a:lnTo>
                  <a:lnTo>
                    <a:pt x="1573" y="3370"/>
                  </a:lnTo>
                  <a:lnTo>
                    <a:pt x="1575" y="3371"/>
                  </a:lnTo>
                  <a:lnTo>
                    <a:pt x="1577" y="3372"/>
                  </a:lnTo>
                  <a:lnTo>
                    <a:pt x="1579" y="3375"/>
                  </a:lnTo>
                  <a:lnTo>
                    <a:pt x="1581" y="3378"/>
                  </a:lnTo>
                  <a:lnTo>
                    <a:pt x="1585" y="3385"/>
                  </a:lnTo>
                  <a:lnTo>
                    <a:pt x="1587" y="3397"/>
                  </a:lnTo>
                  <a:lnTo>
                    <a:pt x="1590" y="3410"/>
                  </a:lnTo>
                  <a:lnTo>
                    <a:pt x="1594" y="3423"/>
                  </a:lnTo>
                  <a:lnTo>
                    <a:pt x="1600" y="3434"/>
                  </a:lnTo>
                  <a:lnTo>
                    <a:pt x="1606" y="3445"/>
                  </a:lnTo>
                  <a:lnTo>
                    <a:pt x="1614" y="3453"/>
                  </a:lnTo>
                  <a:lnTo>
                    <a:pt x="1622" y="3462"/>
                  </a:lnTo>
                  <a:lnTo>
                    <a:pt x="1631" y="3471"/>
                  </a:lnTo>
                  <a:lnTo>
                    <a:pt x="1641" y="3478"/>
                  </a:lnTo>
                  <a:lnTo>
                    <a:pt x="1660" y="3494"/>
                  </a:lnTo>
                  <a:lnTo>
                    <a:pt x="1680" y="3510"/>
                  </a:lnTo>
                  <a:lnTo>
                    <a:pt x="1689" y="3518"/>
                  </a:lnTo>
                  <a:lnTo>
                    <a:pt x="1698" y="3527"/>
                  </a:lnTo>
                  <a:lnTo>
                    <a:pt x="1707" y="3537"/>
                  </a:lnTo>
                  <a:lnTo>
                    <a:pt x="1714" y="3546"/>
                  </a:lnTo>
                  <a:lnTo>
                    <a:pt x="1717" y="3546"/>
                  </a:lnTo>
                  <a:lnTo>
                    <a:pt x="1729" y="3535"/>
                  </a:lnTo>
                  <a:lnTo>
                    <a:pt x="1741" y="3525"/>
                  </a:lnTo>
                  <a:lnTo>
                    <a:pt x="1755" y="3515"/>
                  </a:lnTo>
                  <a:lnTo>
                    <a:pt x="1769" y="3508"/>
                  </a:lnTo>
                  <a:lnTo>
                    <a:pt x="1776" y="3505"/>
                  </a:lnTo>
                  <a:lnTo>
                    <a:pt x="1783" y="3504"/>
                  </a:lnTo>
                  <a:lnTo>
                    <a:pt x="1791" y="3503"/>
                  </a:lnTo>
                  <a:lnTo>
                    <a:pt x="1797" y="3504"/>
                  </a:lnTo>
                  <a:lnTo>
                    <a:pt x="1805" y="3505"/>
                  </a:lnTo>
                  <a:lnTo>
                    <a:pt x="1812" y="3508"/>
                  </a:lnTo>
                  <a:lnTo>
                    <a:pt x="1819" y="3513"/>
                  </a:lnTo>
                  <a:lnTo>
                    <a:pt x="1826" y="3519"/>
                  </a:lnTo>
                  <a:lnTo>
                    <a:pt x="1826" y="3519"/>
                  </a:lnTo>
                  <a:lnTo>
                    <a:pt x="1829" y="3562"/>
                  </a:lnTo>
                  <a:lnTo>
                    <a:pt x="1830" y="3572"/>
                  </a:lnTo>
                  <a:lnTo>
                    <a:pt x="1832" y="3582"/>
                  </a:lnTo>
                  <a:lnTo>
                    <a:pt x="1835" y="3594"/>
                  </a:lnTo>
                  <a:lnTo>
                    <a:pt x="1839" y="3605"/>
                  </a:lnTo>
                  <a:lnTo>
                    <a:pt x="1848" y="3627"/>
                  </a:lnTo>
                  <a:lnTo>
                    <a:pt x="1857" y="3647"/>
                  </a:lnTo>
                  <a:lnTo>
                    <a:pt x="1863" y="3660"/>
                  </a:lnTo>
                  <a:lnTo>
                    <a:pt x="1869" y="3669"/>
                  </a:lnTo>
                  <a:lnTo>
                    <a:pt x="1872" y="3679"/>
                  </a:lnTo>
                  <a:lnTo>
                    <a:pt x="1874" y="3688"/>
                  </a:lnTo>
                  <a:lnTo>
                    <a:pt x="1874" y="3691"/>
                  </a:lnTo>
                  <a:lnTo>
                    <a:pt x="1873" y="3695"/>
                  </a:lnTo>
                  <a:lnTo>
                    <a:pt x="1872" y="3699"/>
                  </a:lnTo>
                  <a:lnTo>
                    <a:pt x="1870" y="3703"/>
                  </a:lnTo>
                  <a:lnTo>
                    <a:pt x="1862" y="3711"/>
                  </a:lnTo>
                  <a:lnTo>
                    <a:pt x="1851" y="3720"/>
                  </a:lnTo>
                  <a:lnTo>
                    <a:pt x="1834" y="3733"/>
                  </a:lnTo>
                  <a:lnTo>
                    <a:pt x="1819" y="3746"/>
                  </a:lnTo>
                  <a:lnTo>
                    <a:pt x="1803" y="3759"/>
                  </a:lnTo>
                  <a:lnTo>
                    <a:pt x="1785" y="3772"/>
                  </a:lnTo>
                  <a:lnTo>
                    <a:pt x="1767" y="3785"/>
                  </a:lnTo>
                  <a:lnTo>
                    <a:pt x="1739" y="3807"/>
                  </a:lnTo>
                  <a:lnTo>
                    <a:pt x="1712" y="3828"/>
                  </a:lnTo>
                  <a:lnTo>
                    <a:pt x="1700" y="3839"/>
                  </a:lnTo>
                  <a:lnTo>
                    <a:pt x="1700" y="3852"/>
                  </a:lnTo>
                  <a:lnTo>
                    <a:pt x="1702" y="3865"/>
                  </a:lnTo>
                  <a:lnTo>
                    <a:pt x="1703" y="3878"/>
                  </a:lnTo>
                  <a:lnTo>
                    <a:pt x="1704" y="3892"/>
                  </a:lnTo>
                  <a:lnTo>
                    <a:pt x="1704" y="3902"/>
                  </a:lnTo>
                  <a:lnTo>
                    <a:pt x="1707" y="3909"/>
                  </a:lnTo>
                  <a:lnTo>
                    <a:pt x="1709" y="3916"/>
                  </a:lnTo>
                  <a:lnTo>
                    <a:pt x="1711" y="3922"/>
                  </a:lnTo>
                  <a:lnTo>
                    <a:pt x="1712" y="3927"/>
                  </a:lnTo>
                  <a:lnTo>
                    <a:pt x="1713" y="3934"/>
                  </a:lnTo>
                  <a:lnTo>
                    <a:pt x="1711" y="3942"/>
                  </a:lnTo>
                  <a:lnTo>
                    <a:pt x="1707" y="3951"/>
                  </a:lnTo>
                  <a:lnTo>
                    <a:pt x="1701" y="3963"/>
                  </a:lnTo>
                  <a:lnTo>
                    <a:pt x="1699" y="3976"/>
                  </a:lnTo>
                  <a:lnTo>
                    <a:pt x="1696" y="3990"/>
                  </a:lnTo>
                  <a:lnTo>
                    <a:pt x="1693" y="4003"/>
                  </a:lnTo>
                  <a:lnTo>
                    <a:pt x="1688" y="4012"/>
                  </a:lnTo>
                  <a:lnTo>
                    <a:pt x="1684" y="4019"/>
                  </a:lnTo>
                  <a:lnTo>
                    <a:pt x="1681" y="4025"/>
                  </a:lnTo>
                  <a:lnTo>
                    <a:pt x="1677" y="4029"/>
                  </a:lnTo>
                  <a:lnTo>
                    <a:pt x="1674" y="4031"/>
                  </a:lnTo>
                  <a:lnTo>
                    <a:pt x="1671" y="4032"/>
                  </a:lnTo>
                  <a:lnTo>
                    <a:pt x="1669" y="4031"/>
                  </a:lnTo>
                  <a:lnTo>
                    <a:pt x="1667" y="4030"/>
                  </a:lnTo>
                  <a:lnTo>
                    <a:pt x="1665" y="4027"/>
                  </a:lnTo>
                  <a:lnTo>
                    <a:pt x="1662" y="4024"/>
                  </a:lnTo>
                  <a:lnTo>
                    <a:pt x="1661" y="4019"/>
                  </a:lnTo>
                  <a:lnTo>
                    <a:pt x="1659" y="4014"/>
                  </a:lnTo>
                  <a:lnTo>
                    <a:pt x="1658" y="4000"/>
                  </a:lnTo>
                  <a:lnTo>
                    <a:pt x="1657" y="3985"/>
                  </a:lnTo>
                  <a:lnTo>
                    <a:pt x="1646" y="3986"/>
                  </a:lnTo>
                  <a:lnTo>
                    <a:pt x="1633" y="3989"/>
                  </a:lnTo>
                  <a:lnTo>
                    <a:pt x="1620" y="3992"/>
                  </a:lnTo>
                  <a:lnTo>
                    <a:pt x="1608" y="3994"/>
                  </a:lnTo>
                  <a:lnTo>
                    <a:pt x="1606" y="3996"/>
                  </a:lnTo>
                  <a:lnTo>
                    <a:pt x="1605" y="3997"/>
                  </a:lnTo>
                  <a:lnTo>
                    <a:pt x="1603" y="3999"/>
                  </a:lnTo>
                  <a:lnTo>
                    <a:pt x="1603" y="4001"/>
                  </a:lnTo>
                  <a:lnTo>
                    <a:pt x="1602" y="4006"/>
                  </a:lnTo>
                  <a:lnTo>
                    <a:pt x="1602" y="4013"/>
                  </a:lnTo>
                  <a:lnTo>
                    <a:pt x="1602" y="4020"/>
                  </a:lnTo>
                  <a:lnTo>
                    <a:pt x="1602" y="4027"/>
                  </a:lnTo>
                  <a:lnTo>
                    <a:pt x="1602" y="4033"/>
                  </a:lnTo>
                  <a:lnTo>
                    <a:pt x="1600" y="4039"/>
                  </a:lnTo>
                  <a:lnTo>
                    <a:pt x="1595" y="4047"/>
                  </a:lnTo>
                  <a:lnTo>
                    <a:pt x="1591" y="4054"/>
                  </a:lnTo>
                  <a:lnTo>
                    <a:pt x="1587" y="4057"/>
                  </a:lnTo>
                  <a:lnTo>
                    <a:pt x="1584" y="4060"/>
                  </a:lnTo>
                  <a:lnTo>
                    <a:pt x="1579" y="4061"/>
                  </a:lnTo>
                  <a:lnTo>
                    <a:pt x="1576" y="4061"/>
                  </a:lnTo>
                  <a:lnTo>
                    <a:pt x="1573" y="4060"/>
                  </a:lnTo>
                  <a:lnTo>
                    <a:pt x="1570" y="4058"/>
                  </a:lnTo>
                  <a:lnTo>
                    <a:pt x="1564" y="4052"/>
                  </a:lnTo>
                  <a:lnTo>
                    <a:pt x="1558" y="4045"/>
                  </a:lnTo>
                  <a:lnTo>
                    <a:pt x="1554" y="4042"/>
                  </a:lnTo>
                  <a:lnTo>
                    <a:pt x="1551" y="4039"/>
                  </a:lnTo>
                  <a:lnTo>
                    <a:pt x="1548" y="4037"/>
                  </a:lnTo>
                  <a:lnTo>
                    <a:pt x="1544" y="4035"/>
                  </a:lnTo>
                  <a:lnTo>
                    <a:pt x="1539" y="4034"/>
                  </a:lnTo>
                  <a:lnTo>
                    <a:pt x="1536" y="4034"/>
                  </a:lnTo>
                  <a:lnTo>
                    <a:pt x="1533" y="4035"/>
                  </a:lnTo>
                  <a:lnTo>
                    <a:pt x="1530" y="4037"/>
                  </a:lnTo>
                  <a:lnTo>
                    <a:pt x="1524" y="4041"/>
                  </a:lnTo>
                  <a:lnTo>
                    <a:pt x="1520" y="4045"/>
                  </a:lnTo>
                  <a:lnTo>
                    <a:pt x="1516" y="4050"/>
                  </a:lnTo>
                  <a:lnTo>
                    <a:pt x="1512" y="4053"/>
                  </a:lnTo>
                  <a:lnTo>
                    <a:pt x="1510" y="4053"/>
                  </a:lnTo>
                  <a:lnTo>
                    <a:pt x="1508" y="4053"/>
                  </a:lnTo>
                  <a:lnTo>
                    <a:pt x="1507" y="4052"/>
                  </a:lnTo>
                  <a:lnTo>
                    <a:pt x="1505" y="4051"/>
                  </a:lnTo>
                  <a:lnTo>
                    <a:pt x="1495" y="4037"/>
                  </a:lnTo>
                  <a:lnTo>
                    <a:pt x="1484" y="4017"/>
                  </a:lnTo>
                  <a:lnTo>
                    <a:pt x="1475" y="3998"/>
                  </a:lnTo>
                  <a:lnTo>
                    <a:pt x="1468" y="3983"/>
                  </a:lnTo>
                  <a:lnTo>
                    <a:pt x="1467" y="3983"/>
                  </a:lnTo>
                  <a:lnTo>
                    <a:pt x="1467" y="3984"/>
                  </a:lnTo>
                  <a:lnTo>
                    <a:pt x="1464" y="3984"/>
                  </a:lnTo>
                  <a:lnTo>
                    <a:pt x="1461" y="3985"/>
                  </a:lnTo>
                  <a:lnTo>
                    <a:pt x="1457" y="3987"/>
                  </a:lnTo>
                  <a:lnTo>
                    <a:pt x="1454" y="3990"/>
                  </a:lnTo>
                  <a:lnTo>
                    <a:pt x="1448" y="3997"/>
                  </a:lnTo>
                  <a:lnTo>
                    <a:pt x="1440" y="4006"/>
                  </a:lnTo>
                  <a:lnTo>
                    <a:pt x="1426" y="4030"/>
                  </a:lnTo>
                  <a:lnTo>
                    <a:pt x="1411" y="4058"/>
                  </a:lnTo>
                  <a:lnTo>
                    <a:pt x="1398" y="4087"/>
                  </a:lnTo>
                  <a:lnTo>
                    <a:pt x="1386" y="4114"/>
                  </a:lnTo>
                  <a:lnTo>
                    <a:pt x="1376" y="4137"/>
                  </a:lnTo>
                  <a:lnTo>
                    <a:pt x="1371" y="4151"/>
                  </a:lnTo>
                  <a:lnTo>
                    <a:pt x="1370" y="4158"/>
                  </a:lnTo>
                  <a:lnTo>
                    <a:pt x="1369" y="4165"/>
                  </a:lnTo>
                  <a:lnTo>
                    <a:pt x="1370" y="4174"/>
                  </a:lnTo>
                  <a:lnTo>
                    <a:pt x="1371" y="4183"/>
                  </a:lnTo>
                  <a:lnTo>
                    <a:pt x="1373" y="4203"/>
                  </a:lnTo>
                  <a:lnTo>
                    <a:pt x="1375" y="4219"/>
                  </a:lnTo>
                  <a:lnTo>
                    <a:pt x="1374" y="4231"/>
                  </a:lnTo>
                  <a:lnTo>
                    <a:pt x="1371" y="4243"/>
                  </a:lnTo>
                  <a:lnTo>
                    <a:pt x="1368" y="4255"/>
                  </a:lnTo>
                  <a:lnTo>
                    <a:pt x="1363" y="4267"/>
                  </a:lnTo>
                  <a:lnTo>
                    <a:pt x="1359" y="4278"/>
                  </a:lnTo>
                  <a:lnTo>
                    <a:pt x="1356" y="4289"/>
                  </a:lnTo>
                  <a:lnTo>
                    <a:pt x="1354" y="4300"/>
                  </a:lnTo>
                  <a:lnTo>
                    <a:pt x="1354" y="4310"/>
                  </a:lnTo>
                  <a:lnTo>
                    <a:pt x="1354" y="4310"/>
                  </a:lnTo>
                  <a:lnTo>
                    <a:pt x="1339" y="4318"/>
                  </a:lnTo>
                  <a:lnTo>
                    <a:pt x="1327" y="4326"/>
                  </a:lnTo>
                  <a:lnTo>
                    <a:pt x="1321" y="4328"/>
                  </a:lnTo>
                  <a:lnTo>
                    <a:pt x="1317" y="4329"/>
                  </a:lnTo>
                  <a:lnTo>
                    <a:pt x="1312" y="4330"/>
                  </a:lnTo>
                  <a:lnTo>
                    <a:pt x="1307" y="4331"/>
                  </a:lnTo>
                  <a:lnTo>
                    <a:pt x="1303" y="4330"/>
                  </a:lnTo>
                  <a:lnTo>
                    <a:pt x="1299" y="4329"/>
                  </a:lnTo>
                  <a:lnTo>
                    <a:pt x="1294" y="4327"/>
                  </a:lnTo>
                  <a:lnTo>
                    <a:pt x="1290" y="4324"/>
                  </a:lnTo>
                  <a:lnTo>
                    <a:pt x="1280" y="4315"/>
                  </a:lnTo>
                  <a:lnTo>
                    <a:pt x="1269" y="4302"/>
                  </a:lnTo>
                  <a:lnTo>
                    <a:pt x="1262" y="4296"/>
                  </a:lnTo>
                  <a:lnTo>
                    <a:pt x="1254" y="4290"/>
                  </a:lnTo>
                  <a:lnTo>
                    <a:pt x="1246" y="4285"/>
                  </a:lnTo>
                  <a:lnTo>
                    <a:pt x="1237" y="4282"/>
                  </a:lnTo>
                  <a:lnTo>
                    <a:pt x="1227" y="4280"/>
                  </a:lnTo>
                  <a:lnTo>
                    <a:pt x="1217" y="4277"/>
                  </a:lnTo>
                  <a:lnTo>
                    <a:pt x="1206" y="4276"/>
                  </a:lnTo>
                  <a:lnTo>
                    <a:pt x="1195" y="4275"/>
                  </a:lnTo>
                  <a:lnTo>
                    <a:pt x="1151" y="4277"/>
                  </a:lnTo>
                  <a:lnTo>
                    <a:pt x="1112" y="4280"/>
                  </a:lnTo>
                  <a:lnTo>
                    <a:pt x="1097" y="4280"/>
                  </a:lnTo>
                  <a:lnTo>
                    <a:pt x="1082" y="4278"/>
                  </a:lnTo>
                  <a:lnTo>
                    <a:pt x="1068" y="4276"/>
                  </a:lnTo>
                  <a:lnTo>
                    <a:pt x="1053" y="4274"/>
                  </a:lnTo>
                  <a:lnTo>
                    <a:pt x="1024" y="4269"/>
                  </a:lnTo>
                  <a:lnTo>
                    <a:pt x="995" y="4263"/>
                  </a:lnTo>
                  <a:lnTo>
                    <a:pt x="961" y="4256"/>
                  </a:lnTo>
                  <a:lnTo>
                    <a:pt x="929" y="4248"/>
                  </a:lnTo>
                  <a:lnTo>
                    <a:pt x="914" y="4245"/>
                  </a:lnTo>
                  <a:lnTo>
                    <a:pt x="898" y="4243"/>
                  </a:lnTo>
                  <a:lnTo>
                    <a:pt x="890" y="4244"/>
                  </a:lnTo>
                  <a:lnTo>
                    <a:pt x="881" y="4244"/>
                  </a:lnTo>
                  <a:lnTo>
                    <a:pt x="871" y="4245"/>
                  </a:lnTo>
                  <a:lnTo>
                    <a:pt x="861" y="4247"/>
                  </a:lnTo>
                  <a:lnTo>
                    <a:pt x="860" y="4247"/>
                  </a:lnTo>
                  <a:lnTo>
                    <a:pt x="858" y="4247"/>
                  </a:lnTo>
                  <a:lnTo>
                    <a:pt x="856" y="4246"/>
                  </a:lnTo>
                  <a:lnTo>
                    <a:pt x="855" y="4244"/>
                  </a:lnTo>
                  <a:lnTo>
                    <a:pt x="851" y="4239"/>
                  </a:lnTo>
                  <a:lnTo>
                    <a:pt x="846" y="4232"/>
                  </a:lnTo>
                  <a:lnTo>
                    <a:pt x="839" y="4214"/>
                  </a:lnTo>
                  <a:lnTo>
                    <a:pt x="831" y="4192"/>
                  </a:lnTo>
                  <a:lnTo>
                    <a:pt x="817" y="4147"/>
                  </a:lnTo>
                  <a:lnTo>
                    <a:pt x="809" y="4118"/>
                  </a:lnTo>
                  <a:lnTo>
                    <a:pt x="804" y="4108"/>
                  </a:lnTo>
                  <a:lnTo>
                    <a:pt x="799" y="4097"/>
                  </a:lnTo>
                  <a:lnTo>
                    <a:pt x="791" y="4085"/>
                  </a:lnTo>
                  <a:lnTo>
                    <a:pt x="785" y="4073"/>
                  </a:lnTo>
                  <a:lnTo>
                    <a:pt x="777" y="4061"/>
                  </a:lnTo>
                  <a:lnTo>
                    <a:pt x="772" y="4050"/>
                  </a:lnTo>
                  <a:lnTo>
                    <a:pt x="768" y="4040"/>
                  </a:lnTo>
                  <a:lnTo>
                    <a:pt x="766" y="4032"/>
                  </a:lnTo>
                  <a:lnTo>
                    <a:pt x="761" y="4023"/>
                  </a:lnTo>
                  <a:lnTo>
                    <a:pt x="752" y="4006"/>
                  </a:lnTo>
                  <a:lnTo>
                    <a:pt x="742" y="3988"/>
                  </a:lnTo>
                  <a:lnTo>
                    <a:pt x="729" y="3969"/>
                  </a:lnTo>
                  <a:lnTo>
                    <a:pt x="716" y="3949"/>
                  </a:lnTo>
                  <a:lnTo>
                    <a:pt x="703" y="3933"/>
                  </a:lnTo>
                  <a:lnTo>
                    <a:pt x="697" y="3926"/>
                  </a:lnTo>
                  <a:lnTo>
                    <a:pt x="692" y="3922"/>
                  </a:lnTo>
                  <a:lnTo>
                    <a:pt x="688" y="3919"/>
                  </a:lnTo>
                  <a:lnTo>
                    <a:pt x="684" y="3918"/>
                  </a:lnTo>
                  <a:lnTo>
                    <a:pt x="683" y="3917"/>
                  </a:lnTo>
                  <a:lnTo>
                    <a:pt x="684" y="3913"/>
                  </a:lnTo>
                  <a:lnTo>
                    <a:pt x="687" y="3910"/>
                  </a:lnTo>
                  <a:lnTo>
                    <a:pt x="690" y="3906"/>
                  </a:lnTo>
                  <a:lnTo>
                    <a:pt x="694" y="3902"/>
                  </a:lnTo>
                  <a:lnTo>
                    <a:pt x="706" y="3892"/>
                  </a:lnTo>
                  <a:lnTo>
                    <a:pt x="720" y="3881"/>
                  </a:lnTo>
                  <a:lnTo>
                    <a:pt x="734" y="3870"/>
                  </a:lnTo>
                  <a:lnTo>
                    <a:pt x="747" y="3859"/>
                  </a:lnTo>
                  <a:lnTo>
                    <a:pt x="758" y="3851"/>
                  </a:lnTo>
                  <a:lnTo>
                    <a:pt x="765" y="3844"/>
                  </a:lnTo>
                  <a:lnTo>
                    <a:pt x="764" y="3843"/>
                  </a:lnTo>
                  <a:lnTo>
                    <a:pt x="763" y="3842"/>
                  </a:lnTo>
                  <a:lnTo>
                    <a:pt x="749" y="3842"/>
                  </a:lnTo>
                  <a:lnTo>
                    <a:pt x="738" y="3841"/>
                  </a:lnTo>
                  <a:lnTo>
                    <a:pt x="728" y="3839"/>
                  </a:lnTo>
                  <a:lnTo>
                    <a:pt x="720" y="3835"/>
                  </a:lnTo>
                  <a:lnTo>
                    <a:pt x="717" y="3832"/>
                  </a:lnTo>
                  <a:lnTo>
                    <a:pt x="714" y="3829"/>
                  </a:lnTo>
                  <a:lnTo>
                    <a:pt x="711" y="3825"/>
                  </a:lnTo>
                  <a:lnTo>
                    <a:pt x="709" y="3821"/>
                  </a:lnTo>
                  <a:lnTo>
                    <a:pt x="707" y="3811"/>
                  </a:lnTo>
                  <a:lnTo>
                    <a:pt x="706" y="3798"/>
                  </a:lnTo>
                  <a:lnTo>
                    <a:pt x="705" y="3792"/>
                  </a:lnTo>
                  <a:lnTo>
                    <a:pt x="704" y="3788"/>
                  </a:lnTo>
                  <a:lnTo>
                    <a:pt x="702" y="3786"/>
                  </a:lnTo>
                  <a:lnTo>
                    <a:pt x="698" y="3784"/>
                  </a:lnTo>
                  <a:lnTo>
                    <a:pt x="694" y="3783"/>
                  </a:lnTo>
                  <a:lnTo>
                    <a:pt x="690" y="3784"/>
                  </a:lnTo>
                  <a:lnTo>
                    <a:pt x="684" y="3784"/>
                  </a:lnTo>
                  <a:lnTo>
                    <a:pt x="679" y="3786"/>
                  </a:lnTo>
                  <a:lnTo>
                    <a:pt x="657" y="3795"/>
                  </a:lnTo>
                  <a:lnTo>
                    <a:pt x="638" y="3802"/>
                  </a:lnTo>
                  <a:lnTo>
                    <a:pt x="636" y="3802"/>
                  </a:lnTo>
                  <a:lnTo>
                    <a:pt x="634" y="3801"/>
                  </a:lnTo>
                  <a:lnTo>
                    <a:pt x="630" y="3800"/>
                  </a:lnTo>
                  <a:lnTo>
                    <a:pt x="627" y="3798"/>
                  </a:lnTo>
                  <a:lnTo>
                    <a:pt x="621" y="3792"/>
                  </a:lnTo>
                  <a:lnTo>
                    <a:pt x="614" y="3786"/>
                  </a:lnTo>
                  <a:lnTo>
                    <a:pt x="601" y="3772"/>
                  </a:lnTo>
                  <a:lnTo>
                    <a:pt x="591" y="3762"/>
                  </a:lnTo>
                  <a:lnTo>
                    <a:pt x="575" y="3755"/>
                  </a:lnTo>
                  <a:lnTo>
                    <a:pt x="566" y="3747"/>
                  </a:lnTo>
                  <a:lnTo>
                    <a:pt x="558" y="3741"/>
                  </a:lnTo>
                  <a:lnTo>
                    <a:pt x="552" y="3734"/>
                  </a:lnTo>
                  <a:lnTo>
                    <a:pt x="541" y="3719"/>
                  </a:lnTo>
                  <a:lnTo>
                    <a:pt x="524" y="3699"/>
                  </a:lnTo>
                  <a:lnTo>
                    <a:pt x="514" y="3689"/>
                  </a:lnTo>
                  <a:lnTo>
                    <a:pt x="502" y="3676"/>
                  </a:lnTo>
                  <a:lnTo>
                    <a:pt x="490" y="3663"/>
                  </a:lnTo>
                  <a:lnTo>
                    <a:pt x="479" y="3648"/>
                  </a:lnTo>
                  <a:lnTo>
                    <a:pt x="469" y="3633"/>
                  </a:lnTo>
                  <a:lnTo>
                    <a:pt x="461" y="3616"/>
                  </a:lnTo>
                  <a:lnTo>
                    <a:pt x="458" y="3610"/>
                  </a:lnTo>
                  <a:lnTo>
                    <a:pt x="456" y="3602"/>
                  </a:lnTo>
                  <a:lnTo>
                    <a:pt x="453" y="3596"/>
                  </a:lnTo>
                  <a:lnTo>
                    <a:pt x="453" y="3588"/>
                  </a:lnTo>
                  <a:lnTo>
                    <a:pt x="444" y="3586"/>
                  </a:lnTo>
                  <a:lnTo>
                    <a:pt x="434" y="3584"/>
                  </a:lnTo>
                  <a:lnTo>
                    <a:pt x="423" y="3583"/>
                  </a:lnTo>
                  <a:lnTo>
                    <a:pt x="414" y="3583"/>
                  </a:lnTo>
                  <a:lnTo>
                    <a:pt x="392" y="3583"/>
                  </a:lnTo>
                  <a:lnTo>
                    <a:pt x="370" y="3584"/>
                  </a:lnTo>
                  <a:lnTo>
                    <a:pt x="348" y="3585"/>
                  </a:lnTo>
                  <a:lnTo>
                    <a:pt x="326" y="3584"/>
                  </a:lnTo>
                  <a:lnTo>
                    <a:pt x="314" y="3583"/>
                  </a:lnTo>
                  <a:lnTo>
                    <a:pt x="303" y="3581"/>
                  </a:lnTo>
                  <a:lnTo>
                    <a:pt x="293" y="3579"/>
                  </a:lnTo>
                  <a:lnTo>
                    <a:pt x="282" y="3574"/>
                  </a:lnTo>
                  <a:lnTo>
                    <a:pt x="175" y="3565"/>
                  </a:lnTo>
                  <a:lnTo>
                    <a:pt x="175" y="3565"/>
                  </a:lnTo>
                  <a:lnTo>
                    <a:pt x="44" y="3135"/>
                  </a:lnTo>
                  <a:lnTo>
                    <a:pt x="85" y="2987"/>
                  </a:lnTo>
                  <a:lnTo>
                    <a:pt x="48" y="2760"/>
                  </a:lnTo>
                  <a:lnTo>
                    <a:pt x="139" y="2657"/>
                  </a:lnTo>
                  <a:lnTo>
                    <a:pt x="0" y="2344"/>
                  </a:lnTo>
                  <a:lnTo>
                    <a:pt x="126" y="2096"/>
                  </a:lnTo>
                  <a:lnTo>
                    <a:pt x="96" y="1950"/>
                  </a:lnTo>
                  <a:lnTo>
                    <a:pt x="195" y="1790"/>
                  </a:lnTo>
                  <a:lnTo>
                    <a:pt x="379" y="1496"/>
                  </a:lnTo>
                  <a:lnTo>
                    <a:pt x="491" y="1382"/>
                  </a:lnTo>
                  <a:lnTo>
                    <a:pt x="706" y="1329"/>
                  </a:lnTo>
                  <a:lnTo>
                    <a:pt x="1082" y="1433"/>
                  </a:lnTo>
                  <a:lnTo>
                    <a:pt x="1181" y="1220"/>
                  </a:lnTo>
                  <a:lnTo>
                    <a:pt x="1172" y="872"/>
                  </a:lnTo>
                  <a:lnTo>
                    <a:pt x="921" y="675"/>
                  </a:lnTo>
                  <a:lnTo>
                    <a:pt x="1278" y="0"/>
                  </a:lnTo>
                  <a:lnTo>
                    <a:pt x="1278" y="0"/>
                  </a:lnTo>
                  <a:lnTo>
                    <a:pt x="1377" y="96"/>
                  </a:lnTo>
                  <a:lnTo>
                    <a:pt x="1383" y="103"/>
                  </a:lnTo>
                  <a:lnTo>
                    <a:pt x="1389" y="111"/>
                  </a:lnTo>
                  <a:lnTo>
                    <a:pt x="1397" y="117"/>
                  </a:lnTo>
                  <a:lnTo>
                    <a:pt x="1405" y="125"/>
                  </a:lnTo>
                  <a:lnTo>
                    <a:pt x="1413" y="130"/>
                  </a:lnTo>
                  <a:lnTo>
                    <a:pt x="1423" y="136"/>
                  </a:lnTo>
                  <a:lnTo>
                    <a:pt x="1431" y="141"/>
                  </a:lnTo>
                  <a:lnTo>
                    <a:pt x="1440" y="144"/>
                  </a:lnTo>
                  <a:lnTo>
                    <a:pt x="1456" y="149"/>
                  </a:lnTo>
                  <a:lnTo>
                    <a:pt x="1472" y="152"/>
                  </a:lnTo>
                  <a:lnTo>
                    <a:pt x="1479" y="155"/>
                  </a:lnTo>
                  <a:lnTo>
                    <a:pt x="1485" y="159"/>
                  </a:lnTo>
                  <a:lnTo>
                    <a:pt x="1487" y="162"/>
                  </a:lnTo>
                  <a:lnTo>
                    <a:pt x="1489" y="165"/>
                  </a:lnTo>
                  <a:lnTo>
                    <a:pt x="1490" y="169"/>
                  </a:lnTo>
                  <a:lnTo>
                    <a:pt x="1490" y="174"/>
                  </a:lnTo>
                  <a:lnTo>
                    <a:pt x="1491" y="184"/>
                  </a:lnTo>
                  <a:lnTo>
                    <a:pt x="1493" y="193"/>
                  </a:lnTo>
                  <a:lnTo>
                    <a:pt x="1497" y="199"/>
                  </a:lnTo>
                  <a:lnTo>
                    <a:pt x="1502" y="205"/>
                  </a:lnTo>
                  <a:lnTo>
                    <a:pt x="1512" y="216"/>
                  </a:lnTo>
                  <a:lnTo>
                    <a:pt x="1524" y="227"/>
                  </a:lnTo>
                  <a:lnTo>
                    <a:pt x="1529" y="235"/>
                  </a:lnTo>
                  <a:lnTo>
                    <a:pt x="1533" y="245"/>
                  </a:lnTo>
                  <a:lnTo>
                    <a:pt x="1537" y="254"/>
                  </a:lnTo>
                  <a:lnTo>
                    <a:pt x="1540" y="264"/>
                  </a:lnTo>
                  <a:lnTo>
                    <a:pt x="1548" y="286"/>
                  </a:lnTo>
                  <a:lnTo>
                    <a:pt x="1555" y="304"/>
                  </a:lnTo>
                  <a:lnTo>
                    <a:pt x="1559" y="307"/>
                  </a:lnTo>
                  <a:lnTo>
                    <a:pt x="1561" y="312"/>
                  </a:lnTo>
                  <a:lnTo>
                    <a:pt x="1565" y="314"/>
                  </a:lnTo>
                  <a:lnTo>
                    <a:pt x="1570" y="317"/>
                  </a:lnTo>
                  <a:lnTo>
                    <a:pt x="1578" y="321"/>
                  </a:lnTo>
                  <a:lnTo>
                    <a:pt x="1589" y="325"/>
                  </a:lnTo>
                  <a:lnTo>
                    <a:pt x="1600" y="328"/>
                  </a:lnTo>
                  <a:lnTo>
                    <a:pt x="1611" y="331"/>
                  </a:lnTo>
                  <a:lnTo>
                    <a:pt x="1616" y="334"/>
                  </a:lnTo>
                  <a:lnTo>
                    <a:pt x="1620" y="336"/>
                  </a:lnTo>
                  <a:lnTo>
                    <a:pt x="1626" y="340"/>
                  </a:lnTo>
                  <a:lnTo>
                    <a:pt x="1629" y="344"/>
                  </a:lnTo>
                  <a:lnTo>
                    <a:pt x="1633" y="349"/>
                  </a:lnTo>
                  <a:lnTo>
                    <a:pt x="1636" y="356"/>
                  </a:lnTo>
                  <a:lnTo>
                    <a:pt x="1640" y="363"/>
                  </a:lnTo>
                  <a:lnTo>
                    <a:pt x="1642" y="371"/>
                  </a:lnTo>
                  <a:lnTo>
                    <a:pt x="1647" y="390"/>
                  </a:lnTo>
                  <a:lnTo>
                    <a:pt x="1650" y="410"/>
                  </a:lnTo>
                  <a:lnTo>
                    <a:pt x="1655" y="428"/>
                  </a:lnTo>
                  <a:lnTo>
                    <a:pt x="1658" y="444"/>
                  </a:lnTo>
                  <a:lnTo>
                    <a:pt x="1660" y="451"/>
                  </a:lnTo>
                  <a:lnTo>
                    <a:pt x="1662" y="456"/>
                  </a:lnTo>
                  <a:lnTo>
                    <a:pt x="1665" y="461"/>
                  </a:lnTo>
                  <a:lnTo>
                    <a:pt x="1667" y="463"/>
                  </a:lnTo>
                  <a:lnTo>
                    <a:pt x="1684" y="467"/>
                  </a:lnTo>
                  <a:lnTo>
                    <a:pt x="1702" y="471"/>
                  </a:lnTo>
                  <a:lnTo>
                    <a:pt x="1722" y="475"/>
                  </a:lnTo>
                  <a:lnTo>
                    <a:pt x="1740" y="480"/>
                  </a:lnTo>
                  <a:lnTo>
                    <a:pt x="1750" y="486"/>
                  </a:lnTo>
                  <a:lnTo>
                    <a:pt x="1759" y="492"/>
                  </a:lnTo>
                  <a:lnTo>
                    <a:pt x="1768" y="500"/>
                  </a:lnTo>
                  <a:lnTo>
                    <a:pt x="1776" y="507"/>
                  </a:lnTo>
                  <a:lnTo>
                    <a:pt x="1790" y="524"/>
                  </a:lnTo>
                  <a:lnTo>
                    <a:pt x="1804" y="542"/>
                  </a:lnTo>
                  <a:lnTo>
                    <a:pt x="1815" y="558"/>
                  </a:lnTo>
                  <a:lnTo>
                    <a:pt x="1822" y="572"/>
                  </a:lnTo>
                  <a:lnTo>
                    <a:pt x="1825" y="578"/>
                  </a:lnTo>
                  <a:lnTo>
                    <a:pt x="1827" y="586"/>
                  </a:lnTo>
                  <a:lnTo>
                    <a:pt x="1827" y="595"/>
                  </a:lnTo>
                  <a:lnTo>
                    <a:pt x="1826" y="605"/>
                  </a:lnTo>
                  <a:lnTo>
                    <a:pt x="1824" y="610"/>
                  </a:lnTo>
                  <a:lnTo>
                    <a:pt x="1821" y="613"/>
                  </a:lnTo>
                  <a:lnTo>
                    <a:pt x="1818" y="617"/>
                  </a:lnTo>
                  <a:lnTo>
                    <a:pt x="1815" y="621"/>
                  </a:lnTo>
                  <a:lnTo>
                    <a:pt x="1812" y="624"/>
                  </a:lnTo>
                  <a:lnTo>
                    <a:pt x="1812" y="627"/>
                  </a:lnTo>
                  <a:lnTo>
                    <a:pt x="1813" y="631"/>
                  </a:lnTo>
                  <a:lnTo>
                    <a:pt x="1819" y="635"/>
                  </a:lnTo>
                  <a:lnTo>
                    <a:pt x="1827" y="641"/>
                  </a:lnTo>
                  <a:lnTo>
                    <a:pt x="1835" y="649"/>
                  </a:lnTo>
                  <a:lnTo>
                    <a:pt x="1842" y="656"/>
                  </a:lnTo>
                  <a:lnTo>
                    <a:pt x="1847" y="663"/>
                  </a:lnTo>
                  <a:lnTo>
                    <a:pt x="1853" y="670"/>
                  </a:lnTo>
                  <a:lnTo>
                    <a:pt x="1860" y="678"/>
                  </a:lnTo>
                  <a:lnTo>
                    <a:pt x="1867" y="685"/>
                  </a:lnTo>
                  <a:lnTo>
                    <a:pt x="1877" y="692"/>
                  </a:lnTo>
                  <a:lnTo>
                    <a:pt x="1884" y="697"/>
                  </a:lnTo>
                  <a:lnTo>
                    <a:pt x="1892" y="707"/>
                  </a:lnTo>
                  <a:lnTo>
                    <a:pt x="1900" y="719"/>
                  </a:lnTo>
                  <a:lnTo>
                    <a:pt x="1908" y="733"/>
                  </a:lnTo>
                  <a:lnTo>
                    <a:pt x="1922" y="760"/>
                  </a:lnTo>
                  <a:lnTo>
                    <a:pt x="1934" y="781"/>
                  </a:lnTo>
                  <a:lnTo>
                    <a:pt x="1940" y="795"/>
                  </a:lnTo>
                  <a:lnTo>
                    <a:pt x="1944" y="810"/>
                  </a:lnTo>
                  <a:lnTo>
                    <a:pt x="1948" y="824"/>
                  </a:lnTo>
                  <a:lnTo>
                    <a:pt x="1953" y="838"/>
                  </a:lnTo>
                  <a:lnTo>
                    <a:pt x="1955" y="844"/>
                  </a:lnTo>
                  <a:lnTo>
                    <a:pt x="1959" y="851"/>
                  </a:lnTo>
                  <a:lnTo>
                    <a:pt x="1965" y="857"/>
                  </a:lnTo>
                  <a:lnTo>
                    <a:pt x="1970" y="862"/>
                  </a:lnTo>
                  <a:lnTo>
                    <a:pt x="1980" y="874"/>
                  </a:lnTo>
                  <a:lnTo>
                    <a:pt x="1984" y="881"/>
                  </a:lnTo>
                  <a:lnTo>
                    <a:pt x="1987" y="880"/>
                  </a:lnTo>
                  <a:lnTo>
                    <a:pt x="1989" y="879"/>
                  </a:lnTo>
                  <a:lnTo>
                    <a:pt x="1990" y="854"/>
                  </a:lnTo>
                  <a:lnTo>
                    <a:pt x="1990" y="832"/>
                  </a:lnTo>
                  <a:lnTo>
                    <a:pt x="1992" y="821"/>
                  </a:lnTo>
                  <a:lnTo>
                    <a:pt x="1995" y="811"/>
                  </a:lnTo>
                  <a:lnTo>
                    <a:pt x="1998" y="805"/>
                  </a:lnTo>
                  <a:lnTo>
                    <a:pt x="2001" y="800"/>
                  </a:lnTo>
                  <a:lnTo>
                    <a:pt x="2006" y="794"/>
                  </a:lnTo>
                  <a:lnTo>
                    <a:pt x="2011" y="789"/>
                  </a:lnTo>
                  <a:lnTo>
                    <a:pt x="2013" y="788"/>
                  </a:lnTo>
                  <a:lnTo>
                    <a:pt x="2015" y="788"/>
                  </a:lnTo>
                  <a:lnTo>
                    <a:pt x="2016" y="788"/>
                  </a:lnTo>
                  <a:lnTo>
                    <a:pt x="2019" y="789"/>
                  </a:lnTo>
                  <a:lnTo>
                    <a:pt x="2022" y="794"/>
                  </a:lnTo>
                  <a:lnTo>
                    <a:pt x="2024" y="802"/>
                  </a:lnTo>
                  <a:lnTo>
                    <a:pt x="2029" y="822"/>
                  </a:lnTo>
                  <a:lnTo>
                    <a:pt x="2034" y="848"/>
                  </a:lnTo>
                  <a:lnTo>
                    <a:pt x="2039" y="875"/>
                  </a:lnTo>
                  <a:lnTo>
                    <a:pt x="2047" y="900"/>
                  </a:lnTo>
                  <a:lnTo>
                    <a:pt x="2050" y="911"/>
                  </a:lnTo>
                  <a:lnTo>
                    <a:pt x="2055" y="921"/>
                  </a:lnTo>
                  <a:lnTo>
                    <a:pt x="2057" y="924"/>
                  </a:lnTo>
                  <a:lnTo>
                    <a:pt x="2060" y="927"/>
                  </a:lnTo>
                  <a:lnTo>
                    <a:pt x="2063" y="929"/>
                  </a:lnTo>
                  <a:lnTo>
                    <a:pt x="2066" y="932"/>
                  </a:lnTo>
                  <a:lnTo>
                    <a:pt x="2081" y="939"/>
                  </a:lnTo>
                  <a:lnTo>
                    <a:pt x="2093" y="946"/>
                  </a:lnTo>
                  <a:lnTo>
                    <a:pt x="2101" y="953"/>
                  </a:lnTo>
                  <a:lnTo>
                    <a:pt x="2108" y="961"/>
                  </a:lnTo>
                  <a:lnTo>
                    <a:pt x="2115" y="968"/>
                  </a:lnTo>
                  <a:lnTo>
                    <a:pt x="2121" y="976"/>
                  </a:lnTo>
                  <a:lnTo>
                    <a:pt x="2130" y="984"/>
                  </a:lnTo>
                  <a:lnTo>
                    <a:pt x="2141" y="993"/>
                  </a:lnTo>
                  <a:lnTo>
                    <a:pt x="2147" y="997"/>
                  </a:lnTo>
                  <a:lnTo>
                    <a:pt x="2155" y="1001"/>
                  </a:lnTo>
                  <a:lnTo>
                    <a:pt x="2161" y="1004"/>
                  </a:lnTo>
                  <a:lnTo>
                    <a:pt x="2167" y="1006"/>
                  </a:lnTo>
                  <a:lnTo>
                    <a:pt x="2180" y="1009"/>
                  </a:lnTo>
                  <a:lnTo>
                    <a:pt x="2191" y="1013"/>
                  </a:lnTo>
                  <a:lnTo>
                    <a:pt x="2197" y="1015"/>
                  </a:lnTo>
                  <a:lnTo>
                    <a:pt x="2201" y="1018"/>
                  </a:lnTo>
                  <a:lnTo>
                    <a:pt x="2205" y="1021"/>
                  </a:lnTo>
                  <a:lnTo>
                    <a:pt x="2209" y="1026"/>
                  </a:lnTo>
                  <a:lnTo>
                    <a:pt x="2212" y="1031"/>
                  </a:lnTo>
                  <a:lnTo>
                    <a:pt x="2214" y="1037"/>
                  </a:lnTo>
                  <a:lnTo>
                    <a:pt x="2215" y="1045"/>
                  </a:lnTo>
                  <a:lnTo>
                    <a:pt x="2216" y="1055"/>
                  </a:lnTo>
                  <a:lnTo>
                    <a:pt x="2215" y="1062"/>
                  </a:lnTo>
                  <a:lnTo>
                    <a:pt x="2215" y="1069"/>
                  </a:lnTo>
                  <a:lnTo>
                    <a:pt x="2215" y="1075"/>
                  </a:lnTo>
                  <a:lnTo>
                    <a:pt x="2217" y="1082"/>
                  </a:lnTo>
                  <a:lnTo>
                    <a:pt x="2220" y="1094"/>
                  </a:lnTo>
                  <a:lnTo>
                    <a:pt x="2224" y="1107"/>
                  </a:lnTo>
                  <a:lnTo>
                    <a:pt x="2229" y="1107"/>
                  </a:lnTo>
                  <a:lnTo>
                    <a:pt x="2233" y="1104"/>
                  </a:lnTo>
                  <a:lnTo>
                    <a:pt x="2239" y="1102"/>
                  </a:lnTo>
                  <a:lnTo>
                    <a:pt x="2244" y="1099"/>
                  </a:lnTo>
                  <a:lnTo>
                    <a:pt x="2250" y="1097"/>
                  </a:lnTo>
                  <a:lnTo>
                    <a:pt x="2255" y="1095"/>
                  </a:lnTo>
                  <a:lnTo>
                    <a:pt x="2260" y="1092"/>
                  </a:lnTo>
                  <a:lnTo>
                    <a:pt x="2267" y="1092"/>
                  </a:lnTo>
                  <a:lnTo>
                    <a:pt x="2273" y="1094"/>
                  </a:lnTo>
                  <a:lnTo>
                    <a:pt x="2281" y="1097"/>
                  </a:lnTo>
                  <a:lnTo>
                    <a:pt x="2289" y="1101"/>
                  </a:lnTo>
                  <a:lnTo>
                    <a:pt x="2299" y="1108"/>
                  </a:lnTo>
                  <a:lnTo>
                    <a:pt x="2320" y="1124"/>
                  </a:lnTo>
                  <a:lnTo>
                    <a:pt x="2340" y="1143"/>
                  </a:lnTo>
                  <a:lnTo>
                    <a:pt x="2380" y="1184"/>
                  </a:lnTo>
                  <a:lnTo>
                    <a:pt x="2406" y="1213"/>
                  </a:lnTo>
                  <a:lnTo>
                    <a:pt x="2429" y="1238"/>
                  </a:lnTo>
                  <a:lnTo>
                    <a:pt x="2451" y="1263"/>
                  </a:lnTo>
                  <a:lnTo>
                    <a:pt x="2476" y="1287"/>
                  </a:lnTo>
                  <a:lnTo>
                    <a:pt x="2500" y="1310"/>
                  </a:lnTo>
                  <a:lnTo>
                    <a:pt x="2523" y="1333"/>
                  </a:lnTo>
                  <a:lnTo>
                    <a:pt x="2546" y="1359"/>
                  </a:lnTo>
                  <a:lnTo>
                    <a:pt x="2557" y="1372"/>
                  </a:lnTo>
                  <a:lnTo>
                    <a:pt x="2569" y="1384"/>
                  </a:lnTo>
                  <a:lnTo>
                    <a:pt x="2581" y="1396"/>
                  </a:lnTo>
                  <a:lnTo>
                    <a:pt x="2593" y="1407"/>
                  </a:lnTo>
                  <a:lnTo>
                    <a:pt x="2593" y="1407"/>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20" name="Google Shape;820;p37"/>
            <p:cNvSpPr/>
            <p:nvPr/>
          </p:nvSpPr>
          <p:spPr>
            <a:xfrm>
              <a:off x="5603875" y="5640388"/>
              <a:ext cx="385763" cy="776288"/>
            </a:xfrm>
            <a:custGeom>
              <a:rect b="b" l="l" r="r" t="t"/>
              <a:pathLst>
                <a:path extrusionOk="0" h="1954" w="970">
                  <a:moveTo>
                    <a:pt x="801" y="1364"/>
                  </a:moveTo>
                  <a:lnTo>
                    <a:pt x="789" y="1392"/>
                  </a:lnTo>
                  <a:lnTo>
                    <a:pt x="777" y="1420"/>
                  </a:lnTo>
                  <a:lnTo>
                    <a:pt x="765" y="1449"/>
                  </a:lnTo>
                  <a:lnTo>
                    <a:pt x="753" y="1477"/>
                  </a:lnTo>
                  <a:lnTo>
                    <a:pt x="742" y="1506"/>
                  </a:lnTo>
                  <a:lnTo>
                    <a:pt x="733" y="1536"/>
                  </a:lnTo>
                  <a:lnTo>
                    <a:pt x="724" y="1565"/>
                  </a:lnTo>
                  <a:lnTo>
                    <a:pt x="717" y="1595"/>
                  </a:lnTo>
                  <a:lnTo>
                    <a:pt x="709" y="1625"/>
                  </a:lnTo>
                  <a:lnTo>
                    <a:pt x="702" y="1657"/>
                  </a:lnTo>
                  <a:lnTo>
                    <a:pt x="696" y="1687"/>
                  </a:lnTo>
                  <a:lnTo>
                    <a:pt x="688" y="1716"/>
                  </a:lnTo>
                  <a:lnTo>
                    <a:pt x="681" y="1746"/>
                  </a:lnTo>
                  <a:lnTo>
                    <a:pt x="672" y="1775"/>
                  </a:lnTo>
                  <a:lnTo>
                    <a:pt x="660" y="1804"/>
                  </a:lnTo>
                  <a:lnTo>
                    <a:pt x="647" y="1835"/>
                  </a:lnTo>
                  <a:lnTo>
                    <a:pt x="631" y="1862"/>
                  </a:lnTo>
                  <a:lnTo>
                    <a:pt x="614" y="1891"/>
                  </a:lnTo>
                  <a:lnTo>
                    <a:pt x="606" y="1906"/>
                  </a:lnTo>
                  <a:lnTo>
                    <a:pt x="599" y="1921"/>
                  </a:lnTo>
                  <a:lnTo>
                    <a:pt x="593" y="1936"/>
                  </a:lnTo>
                  <a:lnTo>
                    <a:pt x="589" y="1951"/>
                  </a:lnTo>
                  <a:lnTo>
                    <a:pt x="587" y="1952"/>
                  </a:lnTo>
                  <a:lnTo>
                    <a:pt x="586" y="1954"/>
                  </a:lnTo>
                  <a:lnTo>
                    <a:pt x="585" y="1954"/>
                  </a:lnTo>
                  <a:lnTo>
                    <a:pt x="582" y="1949"/>
                  </a:lnTo>
                  <a:lnTo>
                    <a:pt x="581" y="1943"/>
                  </a:lnTo>
                  <a:lnTo>
                    <a:pt x="579" y="1935"/>
                  </a:lnTo>
                  <a:lnTo>
                    <a:pt x="578" y="1928"/>
                  </a:lnTo>
                  <a:lnTo>
                    <a:pt x="577" y="1908"/>
                  </a:lnTo>
                  <a:lnTo>
                    <a:pt x="578" y="1887"/>
                  </a:lnTo>
                  <a:lnTo>
                    <a:pt x="582" y="1843"/>
                  </a:lnTo>
                  <a:lnTo>
                    <a:pt x="584" y="1814"/>
                  </a:lnTo>
                  <a:lnTo>
                    <a:pt x="584" y="1801"/>
                  </a:lnTo>
                  <a:lnTo>
                    <a:pt x="583" y="1789"/>
                  </a:lnTo>
                  <a:lnTo>
                    <a:pt x="582" y="1777"/>
                  </a:lnTo>
                  <a:lnTo>
                    <a:pt x="579" y="1765"/>
                  </a:lnTo>
                  <a:lnTo>
                    <a:pt x="574" y="1741"/>
                  </a:lnTo>
                  <a:lnTo>
                    <a:pt x="568" y="1716"/>
                  </a:lnTo>
                  <a:lnTo>
                    <a:pt x="562" y="1692"/>
                  </a:lnTo>
                  <a:lnTo>
                    <a:pt x="558" y="1668"/>
                  </a:lnTo>
                  <a:lnTo>
                    <a:pt x="556" y="1657"/>
                  </a:lnTo>
                  <a:lnTo>
                    <a:pt x="556" y="1645"/>
                  </a:lnTo>
                  <a:lnTo>
                    <a:pt x="556" y="1634"/>
                  </a:lnTo>
                  <a:lnTo>
                    <a:pt x="557" y="1623"/>
                  </a:lnTo>
                  <a:lnTo>
                    <a:pt x="560" y="1605"/>
                  </a:lnTo>
                  <a:lnTo>
                    <a:pt x="566" y="1587"/>
                  </a:lnTo>
                  <a:lnTo>
                    <a:pt x="574" y="1570"/>
                  </a:lnTo>
                  <a:lnTo>
                    <a:pt x="583" y="1553"/>
                  </a:lnTo>
                  <a:lnTo>
                    <a:pt x="591" y="1536"/>
                  </a:lnTo>
                  <a:lnTo>
                    <a:pt x="600" y="1518"/>
                  </a:lnTo>
                  <a:lnTo>
                    <a:pt x="607" y="1501"/>
                  </a:lnTo>
                  <a:lnTo>
                    <a:pt x="613" y="1484"/>
                  </a:lnTo>
                  <a:lnTo>
                    <a:pt x="618" y="1466"/>
                  </a:lnTo>
                  <a:lnTo>
                    <a:pt x="627" y="1443"/>
                  </a:lnTo>
                  <a:lnTo>
                    <a:pt x="638" y="1415"/>
                  </a:lnTo>
                  <a:lnTo>
                    <a:pt x="651" y="1385"/>
                  </a:lnTo>
                  <a:lnTo>
                    <a:pt x="657" y="1371"/>
                  </a:lnTo>
                  <a:lnTo>
                    <a:pt x="665" y="1358"/>
                  </a:lnTo>
                  <a:lnTo>
                    <a:pt x="672" y="1345"/>
                  </a:lnTo>
                  <a:lnTo>
                    <a:pt x="679" y="1335"/>
                  </a:lnTo>
                  <a:lnTo>
                    <a:pt x="686" y="1325"/>
                  </a:lnTo>
                  <a:lnTo>
                    <a:pt x="694" y="1317"/>
                  </a:lnTo>
                  <a:lnTo>
                    <a:pt x="698" y="1314"/>
                  </a:lnTo>
                  <a:lnTo>
                    <a:pt x="701" y="1312"/>
                  </a:lnTo>
                  <a:lnTo>
                    <a:pt x="705" y="1310"/>
                  </a:lnTo>
                  <a:lnTo>
                    <a:pt x="709" y="1309"/>
                  </a:lnTo>
                  <a:lnTo>
                    <a:pt x="715" y="1306"/>
                  </a:lnTo>
                  <a:lnTo>
                    <a:pt x="723" y="1301"/>
                  </a:lnTo>
                  <a:lnTo>
                    <a:pt x="729" y="1296"/>
                  </a:lnTo>
                  <a:lnTo>
                    <a:pt x="736" y="1289"/>
                  </a:lnTo>
                  <a:lnTo>
                    <a:pt x="749" y="1276"/>
                  </a:lnTo>
                  <a:lnTo>
                    <a:pt x="761" y="1261"/>
                  </a:lnTo>
                  <a:lnTo>
                    <a:pt x="772" y="1244"/>
                  </a:lnTo>
                  <a:lnTo>
                    <a:pt x="781" y="1226"/>
                  </a:lnTo>
                  <a:lnTo>
                    <a:pt x="790" y="1206"/>
                  </a:lnTo>
                  <a:lnTo>
                    <a:pt x="800" y="1186"/>
                  </a:lnTo>
                  <a:lnTo>
                    <a:pt x="815" y="1145"/>
                  </a:lnTo>
                  <a:lnTo>
                    <a:pt x="829" y="1104"/>
                  </a:lnTo>
                  <a:lnTo>
                    <a:pt x="842" y="1066"/>
                  </a:lnTo>
                  <a:lnTo>
                    <a:pt x="853" y="1034"/>
                  </a:lnTo>
                  <a:lnTo>
                    <a:pt x="857" y="1021"/>
                  </a:lnTo>
                  <a:lnTo>
                    <a:pt x="861" y="1007"/>
                  </a:lnTo>
                  <a:lnTo>
                    <a:pt x="865" y="991"/>
                  </a:lnTo>
                  <a:lnTo>
                    <a:pt x="869" y="973"/>
                  </a:lnTo>
                  <a:lnTo>
                    <a:pt x="877" y="934"/>
                  </a:lnTo>
                  <a:lnTo>
                    <a:pt x="887" y="895"/>
                  </a:lnTo>
                  <a:lnTo>
                    <a:pt x="894" y="877"/>
                  </a:lnTo>
                  <a:lnTo>
                    <a:pt x="900" y="859"/>
                  </a:lnTo>
                  <a:lnTo>
                    <a:pt x="908" y="843"/>
                  </a:lnTo>
                  <a:lnTo>
                    <a:pt x="916" y="829"/>
                  </a:lnTo>
                  <a:lnTo>
                    <a:pt x="922" y="823"/>
                  </a:lnTo>
                  <a:lnTo>
                    <a:pt x="927" y="817"/>
                  </a:lnTo>
                  <a:lnTo>
                    <a:pt x="932" y="812"/>
                  </a:lnTo>
                  <a:lnTo>
                    <a:pt x="939" y="809"/>
                  </a:lnTo>
                  <a:lnTo>
                    <a:pt x="944" y="805"/>
                  </a:lnTo>
                  <a:lnTo>
                    <a:pt x="952" y="802"/>
                  </a:lnTo>
                  <a:lnTo>
                    <a:pt x="959" y="801"/>
                  </a:lnTo>
                  <a:lnTo>
                    <a:pt x="967" y="801"/>
                  </a:lnTo>
                  <a:lnTo>
                    <a:pt x="969" y="808"/>
                  </a:lnTo>
                  <a:lnTo>
                    <a:pt x="970" y="815"/>
                  </a:lnTo>
                  <a:lnTo>
                    <a:pt x="970" y="821"/>
                  </a:lnTo>
                  <a:lnTo>
                    <a:pt x="970" y="827"/>
                  </a:lnTo>
                  <a:lnTo>
                    <a:pt x="968" y="838"/>
                  </a:lnTo>
                  <a:lnTo>
                    <a:pt x="965" y="849"/>
                  </a:lnTo>
                  <a:lnTo>
                    <a:pt x="959" y="859"/>
                  </a:lnTo>
                  <a:lnTo>
                    <a:pt x="955" y="870"/>
                  </a:lnTo>
                  <a:lnTo>
                    <a:pt x="951" y="882"/>
                  </a:lnTo>
                  <a:lnTo>
                    <a:pt x="946" y="896"/>
                  </a:lnTo>
                  <a:lnTo>
                    <a:pt x="944" y="925"/>
                  </a:lnTo>
                  <a:lnTo>
                    <a:pt x="942" y="955"/>
                  </a:lnTo>
                  <a:lnTo>
                    <a:pt x="941" y="969"/>
                  </a:lnTo>
                  <a:lnTo>
                    <a:pt x="938" y="983"/>
                  </a:lnTo>
                  <a:lnTo>
                    <a:pt x="936" y="990"/>
                  </a:lnTo>
                  <a:lnTo>
                    <a:pt x="933" y="998"/>
                  </a:lnTo>
                  <a:lnTo>
                    <a:pt x="930" y="1004"/>
                  </a:lnTo>
                  <a:lnTo>
                    <a:pt x="927" y="1012"/>
                  </a:lnTo>
                  <a:lnTo>
                    <a:pt x="916" y="1031"/>
                  </a:lnTo>
                  <a:lnTo>
                    <a:pt x="906" y="1051"/>
                  </a:lnTo>
                  <a:lnTo>
                    <a:pt x="897" y="1070"/>
                  </a:lnTo>
                  <a:lnTo>
                    <a:pt x="889" y="1090"/>
                  </a:lnTo>
                  <a:lnTo>
                    <a:pt x="875" y="1128"/>
                  </a:lnTo>
                  <a:lnTo>
                    <a:pt x="862" y="1167"/>
                  </a:lnTo>
                  <a:lnTo>
                    <a:pt x="851" y="1207"/>
                  </a:lnTo>
                  <a:lnTo>
                    <a:pt x="842" y="1247"/>
                  </a:lnTo>
                  <a:lnTo>
                    <a:pt x="832" y="1288"/>
                  </a:lnTo>
                  <a:lnTo>
                    <a:pt x="821" y="1329"/>
                  </a:lnTo>
                  <a:lnTo>
                    <a:pt x="801" y="1364"/>
                  </a:lnTo>
                  <a:close/>
                  <a:moveTo>
                    <a:pt x="760" y="168"/>
                  </a:moveTo>
                  <a:lnTo>
                    <a:pt x="755" y="178"/>
                  </a:lnTo>
                  <a:lnTo>
                    <a:pt x="749" y="187"/>
                  </a:lnTo>
                  <a:lnTo>
                    <a:pt x="741" y="197"/>
                  </a:lnTo>
                  <a:lnTo>
                    <a:pt x="736" y="208"/>
                  </a:lnTo>
                  <a:lnTo>
                    <a:pt x="733" y="220"/>
                  </a:lnTo>
                  <a:lnTo>
                    <a:pt x="731" y="232"/>
                  </a:lnTo>
                  <a:lnTo>
                    <a:pt x="731" y="245"/>
                  </a:lnTo>
                  <a:lnTo>
                    <a:pt x="732" y="257"/>
                  </a:lnTo>
                  <a:lnTo>
                    <a:pt x="734" y="270"/>
                  </a:lnTo>
                  <a:lnTo>
                    <a:pt x="737" y="283"/>
                  </a:lnTo>
                  <a:lnTo>
                    <a:pt x="739" y="291"/>
                  </a:lnTo>
                  <a:lnTo>
                    <a:pt x="741" y="300"/>
                  </a:lnTo>
                  <a:lnTo>
                    <a:pt x="742" y="308"/>
                  </a:lnTo>
                  <a:lnTo>
                    <a:pt x="742" y="314"/>
                  </a:lnTo>
                  <a:lnTo>
                    <a:pt x="740" y="326"/>
                  </a:lnTo>
                  <a:lnTo>
                    <a:pt x="737" y="336"/>
                  </a:lnTo>
                  <a:lnTo>
                    <a:pt x="733" y="345"/>
                  </a:lnTo>
                  <a:lnTo>
                    <a:pt x="727" y="356"/>
                  </a:lnTo>
                  <a:lnTo>
                    <a:pt x="722" y="368"/>
                  </a:lnTo>
                  <a:lnTo>
                    <a:pt x="719" y="382"/>
                  </a:lnTo>
                  <a:lnTo>
                    <a:pt x="718" y="388"/>
                  </a:lnTo>
                  <a:lnTo>
                    <a:pt x="719" y="394"/>
                  </a:lnTo>
                  <a:lnTo>
                    <a:pt x="722" y="400"/>
                  </a:lnTo>
                  <a:lnTo>
                    <a:pt x="724" y="407"/>
                  </a:lnTo>
                  <a:lnTo>
                    <a:pt x="731" y="421"/>
                  </a:lnTo>
                  <a:lnTo>
                    <a:pt x="735" y="433"/>
                  </a:lnTo>
                  <a:lnTo>
                    <a:pt x="736" y="438"/>
                  </a:lnTo>
                  <a:lnTo>
                    <a:pt x="736" y="445"/>
                  </a:lnTo>
                  <a:lnTo>
                    <a:pt x="735" y="451"/>
                  </a:lnTo>
                  <a:lnTo>
                    <a:pt x="734" y="458"/>
                  </a:lnTo>
                  <a:lnTo>
                    <a:pt x="729" y="472"/>
                  </a:lnTo>
                  <a:lnTo>
                    <a:pt x="724" y="486"/>
                  </a:lnTo>
                  <a:lnTo>
                    <a:pt x="712" y="515"/>
                  </a:lnTo>
                  <a:lnTo>
                    <a:pt x="702" y="540"/>
                  </a:lnTo>
                  <a:lnTo>
                    <a:pt x="701" y="547"/>
                  </a:lnTo>
                  <a:lnTo>
                    <a:pt x="701" y="556"/>
                  </a:lnTo>
                  <a:lnTo>
                    <a:pt x="701" y="564"/>
                  </a:lnTo>
                  <a:lnTo>
                    <a:pt x="701" y="572"/>
                  </a:lnTo>
                  <a:lnTo>
                    <a:pt x="705" y="588"/>
                  </a:lnTo>
                  <a:lnTo>
                    <a:pt x="709" y="605"/>
                  </a:lnTo>
                  <a:lnTo>
                    <a:pt x="719" y="637"/>
                  </a:lnTo>
                  <a:lnTo>
                    <a:pt x="728" y="668"/>
                  </a:lnTo>
                  <a:lnTo>
                    <a:pt x="733" y="683"/>
                  </a:lnTo>
                  <a:lnTo>
                    <a:pt x="735" y="699"/>
                  </a:lnTo>
                  <a:lnTo>
                    <a:pt x="736" y="705"/>
                  </a:lnTo>
                  <a:lnTo>
                    <a:pt x="736" y="713"/>
                  </a:lnTo>
                  <a:lnTo>
                    <a:pt x="735" y="719"/>
                  </a:lnTo>
                  <a:lnTo>
                    <a:pt x="734" y="727"/>
                  </a:lnTo>
                  <a:lnTo>
                    <a:pt x="733" y="733"/>
                  </a:lnTo>
                  <a:lnTo>
                    <a:pt x="729" y="740"/>
                  </a:lnTo>
                  <a:lnTo>
                    <a:pt x="726" y="746"/>
                  </a:lnTo>
                  <a:lnTo>
                    <a:pt x="722" y="753"/>
                  </a:lnTo>
                  <a:lnTo>
                    <a:pt x="717" y="759"/>
                  </a:lnTo>
                  <a:lnTo>
                    <a:pt x="710" y="764"/>
                  </a:lnTo>
                  <a:lnTo>
                    <a:pt x="704" y="771"/>
                  </a:lnTo>
                  <a:lnTo>
                    <a:pt x="695" y="776"/>
                  </a:lnTo>
                  <a:lnTo>
                    <a:pt x="691" y="780"/>
                  </a:lnTo>
                  <a:lnTo>
                    <a:pt x="687" y="783"/>
                  </a:lnTo>
                  <a:lnTo>
                    <a:pt x="685" y="786"/>
                  </a:lnTo>
                  <a:lnTo>
                    <a:pt x="683" y="790"/>
                  </a:lnTo>
                  <a:lnTo>
                    <a:pt x="681" y="798"/>
                  </a:lnTo>
                  <a:lnTo>
                    <a:pt x="679" y="807"/>
                  </a:lnTo>
                  <a:lnTo>
                    <a:pt x="678" y="815"/>
                  </a:lnTo>
                  <a:lnTo>
                    <a:pt x="675" y="824"/>
                  </a:lnTo>
                  <a:lnTo>
                    <a:pt x="673" y="828"/>
                  </a:lnTo>
                  <a:lnTo>
                    <a:pt x="671" y="832"/>
                  </a:lnTo>
                  <a:lnTo>
                    <a:pt x="668" y="836"/>
                  </a:lnTo>
                  <a:lnTo>
                    <a:pt x="664" y="840"/>
                  </a:lnTo>
                  <a:lnTo>
                    <a:pt x="650" y="853"/>
                  </a:lnTo>
                  <a:lnTo>
                    <a:pt x="641" y="863"/>
                  </a:lnTo>
                  <a:lnTo>
                    <a:pt x="634" y="871"/>
                  </a:lnTo>
                  <a:lnTo>
                    <a:pt x="630" y="879"/>
                  </a:lnTo>
                  <a:lnTo>
                    <a:pt x="626" y="899"/>
                  </a:lnTo>
                  <a:lnTo>
                    <a:pt x="622" y="931"/>
                  </a:lnTo>
                  <a:lnTo>
                    <a:pt x="618" y="951"/>
                  </a:lnTo>
                  <a:lnTo>
                    <a:pt x="617" y="970"/>
                  </a:lnTo>
                  <a:lnTo>
                    <a:pt x="617" y="977"/>
                  </a:lnTo>
                  <a:lnTo>
                    <a:pt x="617" y="986"/>
                  </a:lnTo>
                  <a:lnTo>
                    <a:pt x="618" y="993"/>
                  </a:lnTo>
                  <a:lnTo>
                    <a:pt x="620" y="1000"/>
                  </a:lnTo>
                  <a:lnTo>
                    <a:pt x="623" y="1007"/>
                  </a:lnTo>
                  <a:lnTo>
                    <a:pt x="626" y="1014"/>
                  </a:lnTo>
                  <a:lnTo>
                    <a:pt x="630" y="1021"/>
                  </a:lnTo>
                  <a:lnTo>
                    <a:pt x="636" y="1028"/>
                  </a:lnTo>
                  <a:lnTo>
                    <a:pt x="641" y="1034"/>
                  </a:lnTo>
                  <a:lnTo>
                    <a:pt x="647" y="1042"/>
                  </a:lnTo>
                  <a:lnTo>
                    <a:pt x="656" y="1048"/>
                  </a:lnTo>
                  <a:lnTo>
                    <a:pt x="665" y="1056"/>
                  </a:lnTo>
                  <a:lnTo>
                    <a:pt x="664" y="1065"/>
                  </a:lnTo>
                  <a:lnTo>
                    <a:pt x="660" y="1074"/>
                  </a:lnTo>
                  <a:lnTo>
                    <a:pt x="656" y="1084"/>
                  </a:lnTo>
                  <a:lnTo>
                    <a:pt x="651" y="1094"/>
                  </a:lnTo>
                  <a:lnTo>
                    <a:pt x="645" y="1102"/>
                  </a:lnTo>
                  <a:lnTo>
                    <a:pt x="640" y="1112"/>
                  </a:lnTo>
                  <a:lnTo>
                    <a:pt x="636" y="1122"/>
                  </a:lnTo>
                  <a:lnTo>
                    <a:pt x="632" y="1131"/>
                  </a:lnTo>
                  <a:lnTo>
                    <a:pt x="625" y="1152"/>
                  </a:lnTo>
                  <a:lnTo>
                    <a:pt x="620" y="1174"/>
                  </a:lnTo>
                  <a:lnTo>
                    <a:pt x="617" y="1195"/>
                  </a:lnTo>
                  <a:lnTo>
                    <a:pt x="615" y="1217"/>
                  </a:lnTo>
                  <a:lnTo>
                    <a:pt x="613" y="1239"/>
                  </a:lnTo>
                  <a:lnTo>
                    <a:pt x="610" y="1260"/>
                  </a:lnTo>
                  <a:lnTo>
                    <a:pt x="605" y="1281"/>
                  </a:lnTo>
                  <a:lnTo>
                    <a:pt x="600" y="1301"/>
                  </a:lnTo>
                  <a:lnTo>
                    <a:pt x="592" y="1322"/>
                  </a:lnTo>
                  <a:lnTo>
                    <a:pt x="587" y="1341"/>
                  </a:lnTo>
                  <a:lnTo>
                    <a:pt x="583" y="1361"/>
                  </a:lnTo>
                  <a:lnTo>
                    <a:pt x="579" y="1380"/>
                  </a:lnTo>
                  <a:lnTo>
                    <a:pt x="574" y="1419"/>
                  </a:lnTo>
                  <a:lnTo>
                    <a:pt x="566" y="1461"/>
                  </a:lnTo>
                  <a:lnTo>
                    <a:pt x="565" y="1466"/>
                  </a:lnTo>
                  <a:lnTo>
                    <a:pt x="563" y="1471"/>
                  </a:lnTo>
                  <a:lnTo>
                    <a:pt x="561" y="1476"/>
                  </a:lnTo>
                  <a:lnTo>
                    <a:pt x="558" y="1480"/>
                  </a:lnTo>
                  <a:lnTo>
                    <a:pt x="549" y="1490"/>
                  </a:lnTo>
                  <a:lnTo>
                    <a:pt x="541" y="1500"/>
                  </a:lnTo>
                  <a:lnTo>
                    <a:pt x="531" y="1510"/>
                  </a:lnTo>
                  <a:lnTo>
                    <a:pt x="521" y="1519"/>
                  </a:lnTo>
                  <a:lnTo>
                    <a:pt x="513" y="1528"/>
                  </a:lnTo>
                  <a:lnTo>
                    <a:pt x="506" y="1538"/>
                  </a:lnTo>
                  <a:lnTo>
                    <a:pt x="497" y="1552"/>
                  </a:lnTo>
                  <a:lnTo>
                    <a:pt x="492" y="1567"/>
                  </a:lnTo>
                  <a:lnTo>
                    <a:pt x="487" y="1583"/>
                  </a:lnTo>
                  <a:lnTo>
                    <a:pt x="482" y="1600"/>
                  </a:lnTo>
                  <a:lnTo>
                    <a:pt x="475" y="1634"/>
                  </a:lnTo>
                  <a:lnTo>
                    <a:pt x="468" y="1666"/>
                  </a:lnTo>
                  <a:lnTo>
                    <a:pt x="461" y="1674"/>
                  </a:lnTo>
                  <a:lnTo>
                    <a:pt x="455" y="1682"/>
                  </a:lnTo>
                  <a:lnTo>
                    <a:pt x="449" y="1692"/>
                  </a:lnTo>
                  <a:lnTo>
                    <a:pt x="443" y="1702"/>
                  </a:lnTo>
                  <a:lnTo>
                    <a:pt x="435" y="1722"/>
                  </a:lnTo>
                  <a:lnTo>
                    <a:pt x="427" y="1745"/>
                  </a:lnTo>
                  <a:lnTo>
                    <a:pt x="421" y="1769"/>
                  </a:lnTo>
                  <a:lnTo>
                    <a:pt x="415" y="1792"/>
                  </a:lnTo>
                  <a:lnTo>
                    <a:pt x="412" y="1813"/>
                  </a:lnTo>
                  <a:lnTo>
                    <a:pt x="410" y="1835"/>
                  </a:lnTo>
                  <a:lnTo>
                    <a:pt x="408" y="1846"/>
                  </a:lnTo>
                  <a:lnTo>
                    <a:pt x="406" y="1857"/>
                  </a:lnTo>
                  <a:lnTo>
                    <a:pt x="406" y="1857"/>
                  </a:lnTo>
                  <a:lnTo>
                    <a:pt x="361" y="1849"/>
                  </a:lnTo>
                  <a:lnTo>
                    <a:pt x="314" y="1840"/>
                  </a:lnTo>
                  <a:lnTo>
                    <a:pt x="303" y="1836"/>
                  </a:lnTo>
                  <a:lnTo>
                    <a:pt x="292" y="1831"/>
                  </a:lnTo>
                  <a:lnTo>
                    <a:pt x="283" y="1826"/>
                  </a:lnTo>
                  <a:lnTo>
                    <a:pt x="273" y="1821"/>
                  </a:lnTo>
                  <a:lnTo>
                    <a:pt x="265" y="1813"/>
                  </a:lnTo>
                  <a:lnTo>
                    <a:pt x="259" y="1804"/>
                  </a:lnTo>
                  <a:lnTo>
                    <a:pt x="253" y="1795"/>
                  </a:lnTo>
                  <a:lnTo>
                    <a:pt x="250" y="1784"/>
                  </a:lnTo>
                  <a:lnTo>
                    <a:pt x="247" y="1776"/>
                  </a:lnTo>
                  <a:lnTo>
                    <a:pt x="244" y="1770"/>
                  </a:lnTo>
                  <a:lnTo>
                    <a:pt x="239" y="1762"/>
                  </a:lnTo>
                  <a:lnTo>
                    <a:pt x="234" y="1757"/>
                  </a:lnTo>
                  <a:lnTo>
                    <a:pt x="221" y="1745"/>
                  </a:lnTo>
                  <a:lnTo>
                    <a:pt x="206" y="1734"/>
                  </a:lnTo>
                  <a:lnTo>
                    <a:pt x="190" y="1723"/>
                  </a:lnTo>
                  <a:lnTo>
                    <a:pt x="174" y="1713"/>
                  </a:lnTo>
                  <a:lnTo>
                    <a:pt x="166" y="1707"/>
                  </a:lnTo>
                  <a:lnTo>
                    <a:pt x="160" y="1702"/>
                  </a:lnTo>
                  <a:lnTo>
                    <a:pt x="153" y="1696"/>
                  </a:lnTo>
                  <a:lnTo>
                    <a:pt x="147" y="1690"/>
                  </a:lnTo>
                  <a:lnTo>
                    <a:pt x="135" y="1671"/>
                  </a:lnTo>
                  <a:lnTo>
                    <a:pt x="125" y="1654"/>
                  </a:lnTo>
                  <a:lnTo>
                    <a:pt x="123" y="1652"/>
                  </a:lnTo>
                  <a:lnTo>
                    <a:pt x="121" y="1651"/>
                  </a:lnTo>
                  <a:lnTo>
                    <a:pt x="117" y="1651"/>
                  </a:lnTo>
                  <a:lnTo>
                    <a:pt x="113" y="1652"/>
                  </a:lnTo>
                  <a:lnTo>
                    <a:pt x="109" y="1654"/>
                  </a:lnTo>
                  <a:lnTo>
                    <a:pt x="103" y="1659"/>
                  </a:lnTo>
                  <a:lnTo>
                    <a:pt x="98" y="1664"/>
                  </a:lnTo>
                  <a:lnTo>
                    <a:pt x="90" y="1671"/>
                  </a:lnTo>
                  <a:lnTo>
                    <a:pt x="88" y="1674"/>
                  </a:lnTo>
                  <a:lnTo>
                    <a:pt x="85" y="1676"/>
                  </a:lnTo>
                  <a:lnTo>
                    <a:pt x="82" y="1677"/>
                  </a:lnTo>
                  <a:lnTo>
                    <a:pt x="79" y="1677"/>
                  </a:lnTo>
                  <a:lnTo>
                    <a:pt x="71" y="1677"/>
                  </a:lnTo>
                  <a:lnTo>
                    <a:pt x="63" y="1676"/>
                  </a:lnTo>
                  <a:lnTo>
                    <a:pt x="48" y="1669"/>
                  </a:lnTo>
                  <a:lnTo>
                    <a:pt x="34" y="1666"/>
                  </a:lnTo>
                  <a:lnTo>
                    <a:pt x="34" y="1666"/>
                  </a:lnTo>
                  <a:lnTo>
                    <a:pt x="30" y="1657"/>
                  </a:lnTo>
                  <a:lnTo>
                    <a:pt x="25" y="1647"/>
                  </a:lnTo>
                  <a:lnTo>
                    <a:pt x="19" y="1640"/>
                  </a:lnTo>
                  <a:lnTo>
                    <a:pt x="14" y="1633"/>
                  </a:lnTo>
                  <a:lnTo>
                    <a:pt x="10" y="1626"/>
                  </a:lnTo>
                  <a:lnTo>
                    <a:pt x="5" y="1617"/>
                  </a:lnTo>
                  <a:lnTo>
                    <a:pt x="1" y="1607"/>
                  </a:lnTo>
                  <a:lnTo>
                    <a:pt x="0" y="1599"/>
                  </a:lnTo>
                  <a:lnTo>
                    <a:pt x="1" y="1587"/>
                  </a:lnTo>
                  <a:lnTo>
                    <a:pt x="4" y="1576"/>
                  </a:lnTo>
                  <a:lnTo>
                    <a:pt x="7" y="1569"/>
                  </a:lnTo>
                  <a:lnTo>
                    <a:pt x="10" y="1565"/>
                  </a:lnTo>
                  <a:lnTo>
                    <a:pt x="13" y="1561"/>
                  </a:lnTo>
                  <a:lnTo>
                    <a:pt x="16" y="1559"/>
                  </a:lnTo>
                  <a:lnTo>
                    <a:pt x="24" y="1554"/>
                  </a:lnTo>
                  <a:lnTo>
                    <a:pt x="32" y="1547"/>
                  </a:lnTo>
                  <a:lnTo>
                    <a:pt x="38" y="1538"/>
                  </a:lnTo>
                  <a:lnTo>
                    <a:pt x="41" y="1527"/>
                  </a:lnTo>
                  <a:lnTo>
                    <a:pt x="42" y="1496"/>
                  </a:lnTo>
                  <a:lnTo>
                    <a:pt x="41" y="1462"/>
                  </a:lnTo>
                  <a:lnTo>
                    <a:pt x="40" y="1455"/>
                  </a:lnTo>
                  <a:lnTo>
                    <a:pt x="38" y="1447"/>
                  </a:lnTo>
                  <a:lnTo>
                    <a:pt x="35" y="1439"/>
                  </a:lnTo>
                  <a:lnTo>
                    <a:pt x="32" y="1433"/>
                  </a:lnTo>
                  <a:lnTo>
                    <a:pt x="28" y="1426"/>
                  </a:lnTo>
                  <a:lnTo>
                    <a:pt x="24" y="1421"/>
                  </a:lnTo>
                  <a:lnTo>
                    <a:pt x="18" y="1417"/>
                  </a:lnTo>
                  <a:lnTo>
                    <a:pt x="12" y="1412"/>
                  </a:lnTo>
                  <a:lnTo>
                    <a:pt x="12" y="1410"/>
                  </a:lnTo>
                  <a:lnTo>
                    <a:pt x="14" y="1407"/>
                  </a:lnTo>
                  <a:lnTo>
                    <a:pt x="17" y="1405"/>
                  </a:lnTo>
                  <a:lnTo>
                    <a:pt x="21" y="1402"/>
                  </a:lnTo>
                  <a:lnTo>
                    <a:pt x="32" y="1396"/>
                  </a:lnTo>
                  <a:lnTo>
                    <a:pt x="44" y="1390"/>
                  </a:lnTo>
                  <a:lnTo>
                    <a:pt x="70" y="1378"/>
                  </a:lnTo>
                  <a:lnTo>
                    <a:pt x="87" y="1369"/>
                  </a:lnTo>
                  <a:lnTo>
                    <a:pt x="94" y="1365"/>
                  </a:lnTo>
                  <a:lnTo>
                    <a:pt x="98" y="1361"/>
                  </a:lnTo>
                  <a:lnTo>
                    <a:pt x="103" y="1356"/>
                  </a:lnTo>
                  <a:lnTo>
                    <a:pt x="107" y="1352"/>
                  </a:lnTo>
                  <a:lnTo>
                    <a:pt x="112" y="1343"/>
                  </a:lnTo>
                  <a:lnTo>
                    <a:pt x="116" y="1334"/>
                  </a:lnTo>
                  <a:lnTo>
                    <a:pt x="121" y="1312"/>
                  </a:lnTo>
                  <a:lnTo>
                    <a:pt x="124" y="1287"/>
                  </a:lnTo>
                  <a:lnTo>
                    <a:pt x="124" y="1281"/>
                  </a:lnTo>
                  <a:lnTo>
                    <a:pt x="123" y="1274"/>
                  </a:lnTo>
                  <a:lnTo>
                    <a:pt x="121" y="1268"/>
                  </a:lnTo>
                  <a:lnTo>
                    <a:pt x="119" y="1261"/>
                  </a:lnTo>
                  <a:lnTo>
                    <a:pt x="115" y="1256"/>
                  </a:lnTo>
                  <a:lnTo>
                    <a:pt x="113" y="1250"/>
                  </a:lnTo>
                  <a:lnTo>
                    <a:pt x="112" y="1246"/>
                  </a:lnTo>
                  <a:lnTo>
                    <a:pt x="112" y="1242"/>
                  </a:lnTo>
                  <a:lnTo>
                    <a:pt x="144" y="1244"/>
                  </a:lnTo>
                  <a:lnTo>
                    <a:pt x="193" y="1248"/>
                  </a:lnTo>
                  <a:lnTo>
                    <a:pt x="217" y="1250"/>
                  </a:lnTo>
                  <a:lnTo>
                    <a:pt x="237" y="1249"/>
                  </a:lnTo>
                  <a:lnTo>
                    <a:pt x="246" y="1248"/>
                  </a:lnTo>
                  <a:lnTo>
                    <a:pt x="252" y="1247"/>
                  </a:lnTo>
                  <a:lnTo>
                    <a:pt x="258" y="1245"/>
                  </a:lnTo>
                  <a:lnTo>
                    <a:pt x="261" y="1242"/>
                  </a:lnTo>
                  <a:lnTo>
                    <a:pt x="265" y="1232"/>
                  </a:lnTo>
                  <a:lnTo>
                    <a:pt x="269" y="1221"/>
                  </a:lnTo>
                  <a:lnTo>
                    <a:pt x="270" y="1212"/>
                  </a:lnTo>
                  <a:lnTo>
                    <a:pt x="270" y="1201"/>
                  </a:lnTo>
                  <a:lnTo>
                    <a:pt x="267" y="1191"/>
                  </a:lnTo>
                  <a:lnTo>
                    <a:pt x="264" y="1180"/>
                  </a:lnTo>
                  <a:lnTo>
                    <a:pt x="261" y="1171"/>
                  </a:lnTo>
                  <a:lnTo>
                    <a:pt x="256" y="1160"/>
                  </a:lnTo>
                  <a:lnTo>
                    <a:pt x="245" y="1140"/>
                  </a:lnTo>
                  <a:lnTo>
                    <a:pt x="232" y="1123"/>
                  </a:lnTo>
                  <a:lnTo>
                    <a:pt x="219" y="1106"/>
                  </a:lnTo>
                  <a:lnTo>
                    <a:pt x="207" y="1092"/>
                  </a:lnTo>
                  <a:lnTo>
                    <a:pt x="198" y="1082"/>
                  </a:lnTo>
                  <a:lnTo>
                    <a:pt x="188" y="1072"/>
                  </a:lnTo>
                  <a:lnTo>
                    <a:pt x="176" y="1063"/>
                  </a:lnTo>
                  <a:lnTo>
                    <a:pt x="164" y="1053"/>
                  </a:lnTo>
                  <a:lnTo>
                    <a:pt x="152" y="1042"/>
                  </a:lnTo>
                  <a:lnTo>
                    <a:pt x="142" y="1032"/>
                  </a:lnTo>
                  <a:lnTo>
                    <a:pt x="138" y="1027"/>
                  </a:lnTo>
                  <a:lnTo>
                    <a:pt x="134" y="1021"/>
                  </a:lnTo>
                  <a:lnTo>
                    <a:pt x="131" y="1017"/>
                  </a:lnTo>
                  <a:lnTo>
                    <a:pt x="129" y="1012"/>
                  </a:lnTo>
                  <a:lnTo>
                    <a:pt x="126" y="1002"/>
                  </a:lnTo>
                  <a:lnTo>
                    <a:pt x="122" y="996"/>
                  </a:lnTo>
                  <a:lnTo>
                    <a:pt x="117" y="991"/>
                  </a:lnTo>
                  <a:lnTo>
                    <a:pt x="112" y="989"/>
                  </a:lnTo>
                  <a:lnTo>
                    <a:pt x="107" y="987"/>
                  </a:lnTo>
                  <a:lnTo>
                    <a:pt x="101" y="984"/>
                  </a:lnTo>
                  <a:lnTo>
                    <a:pt x="95" y="979"/>
                  </a:lnTo>
                  <a:lnTo>
                    <a:pt x="89" y="973"/>
                  </a:lnTo>
                  <a:lnTo>
                    <a:pt x="89" y="973"/>
                  </a:lnTo>
                  <a:lnTo>
                    <a:pt x="94" y="966"/>
                  </a:lnTo>
                  <a:lnTo>
                    <a:pt x="97" y="960"/>
                  </a:lnTo>
                  <a:lnTo>
                    <a:pt x="99" y="951"/>
                  </a:lnTo>
                  <a:lnTo>
                    <a:pt x="100" y="943"/>
                  </a:lnTo>
                  <a:lnTo>
                    <a:pt x="100" y="934"/>
                  </a:lnTo>
                  <a:lnTo>
                    <a:pt x="99" y="925"/>
                  </a:lnTo>
                  <a:lnTo>
                    <a:pt x="98" y="922"/>
                  </a:lnTo>
                  <a:lnTo>
                    <a:pt x="96" y="918"/>
                  </a:lnTo>
                  <a:lnTo>
                    <a:pt x="94" y="915"/>
                  </a:lnTo>
                  <a:lnTo>
                    <a:pt x="92" y="912"/>
                  </a:lnTo>
                  <a:lnTo>
                    <a:pt x="87" y="908"/>
                  </a:lnTo>
                  <a:lnTo>
                    <a:pt x="84" y="904"/>
                  </a:lnTo>
                  <a:lnTo>
                    <a:pt x="82" y="899"/>
                  </a:lnTo>
                  <a:lnTo>
                    <a:pt x="80" y="896"/>
                  </a:lnTo>
                  <a:lnTo>
                    <a:pt x="79" y="893"/>
                  </a:lnTo>
                  <a:lnTo>
                    <a:pt x="79" y="890"/>
                  </a:lnTo>
                  <a:lnTo>
                    <a:pt x="79" y="886"/>
                  </a:lnTo>
                  <a:lnTo>
                    <a:pt x="80" y="883"/>
                  </a:lnTo>
                  <a:lnTo>
                    <a:pt x="82" y="877"/>
                  </a:lnTo>
                  <a:lnTo>
                    <a:pt x="85" y="870"/>
                  </a:lnTo>
                  <a:lnTo>
                    <a:pt x="88" y="863"/>
                  </a:lnTo>
                  <a:lnTo>
                    <a:pt x="89" y="853"/>
                  </a:lnTo>
                  <a:lnTo>
                    <a:pt x="89" y="847"/>
                  </a:lnTo>
                  <a:lnTo>
                    <a:pt x="88" y="841"/>
                  </a:lnTo>
                  <a:lnTo>
                    <a:pt x="86" y="835"/>
                  </a:lnTo>
                  <a:lnTo>
                    <a:pt x="84" y="829"/>
                  </a:lnTo>
                  <a:lnTo>
                    <a:pt x="82" y="823"/>
                  </a:lnTo>
                  <a:lnTo>
                    <a:pt x="80" y="816"/>
                  </a:lnTo>
                  <a:lnTo>
                    <a:pt x="80" y="810"/>
                  </a:lnTo>
                  <a:lnTo>
                    <a:pt x="80" y="802"/>
                  </a:lnTo>
                  <a:lnTo>
                    <a:pt x="82" y="794"/>
                  </a:lnTo>
                  <a:lnTo>
                    <a:pt x="84" y="785"/>
                  </a:lnTo>
                  <a:lnTo>
                    <a:pt x="87" y="777"/>
                  </a:lnTo>
                  <a:lnTo>
                    <a:pt x="90" y="770"/>
                  </a:lnTo>
                  <a:lnTo>
                    <a:pt x="98" y="755"/>
                  </a:lnTo>
                  <a:lnTo>
                    <a:pt x="103" y="739"/>
                  </a:lnTo>
                  <a:lnTo>
                    <a:pt x="105" y="718"/>
                  </a:lnTo>
                  <a:lnTo>
                    <a:pt x="103" y="704"/>
                  </a:lnTo>
                  <a:lnTo>
                    <a:pt x="103" y="701"/>
                  </a:lnTo>
                  <a:lnTo>
                    <a:pt x="105" y="700"/>
                  </a:lnTo>
                  <a:lnTo>
                    <a:pt x="107" y="699"/>
                  </a:lnTo>
                  <a:lnTo>
                    <a:pt x="110" y="697"/>
                  </a:lnTo>
                  <a:lnTo>
                    <a:pt x="120" y="700"/>
                  </a:lnTo>
                  <a:lnTo>
                    <a:pt x="135" y="704"/>
                  </a:lnTo>
                  <a:lnTo>
                    <a:pt x="140" y="706"/>
                  </a:lnTo>
                  <a:lnTo>
                    <a:pt x="143" y="707"/>
                  </a:lnTo>
                  <a:lnTo>
                    <a:pt x="147" y="707"/>
                  </a:lnTo>
                  <a:lnTo>
                    <a:pt x="149" y="707"/>
                  </a:lnTo>
                  <a:lnTo>
                    <a:pt x="151" y="706"/>
                  </a:lnTo>
                  <a:lnTo>
                    <a:pt x="151" y="704"/>
                  </a:lnTo>
                  <a:lnTo>
                    <a:pt x="152" y="702"/>
                  </a:lnTo>
                  <a:lnTo>
                    <a:pt x="151" y="700"/>
                  </a:lnTo>
                  <a:lnTo>
                    <a:pt x="148" y="688"/>
                  </a:lnTo>
                  <a:lnTo>
                    <a:pt x="143" y="676"/>
                  </a:lnTo>
                  <a:lnTo>
                    <a:pt x="144" y="670"/>
                  </a:lnTo>
                  <a:lnTo>
                    <a:pt x="146" y="663"/>
                  </a:lnTo>
                  <a:lnTo>
                    <a:pt x="147" y="655"/>
                  </a:lnTo>
                  <a:lnTo>
                    <a:pt x="149" y="648"/>
                  </a:lnTo>
                  <a:lnTo>
                    <a:pt x="151" y="640"/>
                  </a:lnTo>
                  <a:lnTo>
                    <a:pt x="152" y="634"/>
                  </a:lnTo>
                  <a:lnTo>
                    <a:pt x="151" y="627"/>
                  </a:lnTo>
                  <a:lnTo>
                    <a:pt x="149" y="622"/>
                  </a:lnTo>
                  <a:lnTo>
                    <a:pt x="143" y="613"/>
                  </a:lnTo>
                  <a:lnTo>
                    <a:pt x="140" y="606"/>
                  </a:lnTo>
                  <a:lnTo>
                    <a:pt x="140" y="598"/>
                  </a:lnTo>
                  <a:lnTo>
                    <a:pt x="141" y="592"/>
                  </a:lnTo>
                  <a:lnTo>
                    <a:pt x="144" y="585"/>
                  </a:lnTo>
                  <a:lnTo>
                    <a:pt x="150" y="579"/>
                  </a:lnTo>
                  <a:lnTo>
                    <a:pt x="155" y="572"/>
                  </a:lnTo>
                  <a:lnTo>
                    <a:pt x="163" y="566"/>
                  </a:lnTo>
                  <a:lnTo>
                    <a:pt x="173" y="555"/>
                  </a:lnTo>
                  <a:lnTo>
                    <a:pt x="178" y="547"/>
                  </a:lnTo>
                  <a:lnTo>
                    <a:pt x="179" y="544"/>
                  </a:lnTo>
                  <a:lnTo>
                    <a:pt x="179" y="542"/>
                  </a:lnTo>
                  <a:lnTo>
                    <a:pt x="178" y="540"/>
                  </a:lnTo>
                  <a:lnTo>
                    <a:pt x="176" y="538"/>
                  </a:lnTo>
                  <a:lnTo>
                    <a:pt x="161" y="531"/>
                  </a:lnTo>
                  <a:lnTo>
                    <a:pt x="136" y="521"/>
                  </a:lnTo>
                  <a:lnTo>
                    <a:pt x="110" y="510"/>
                  </a:lnTo>
                  <a:lnTo>
                    <a:pt x="86" y="496"/>
                  </a:lnTo>
                  <a:lnTo>
                    <a:pt x="75" y="488"/>
                  </a:lnTo>
                  <a:lnTo>
                    <a:pt x="65" y="480"/>
                  </a:lnTo>
                  <a:lnTo>
                    <a:pt x="55" y="471"/>
                  </a:lnTo>
                  <a:lnTo>
                    <a:pt x="45" y="460"/>
                  </a:lnTo>
                  <a:lnTo>
                    <a:pt x="45" y="460"/>
                  </a:lnTo>
                  <a:lnTo>
                    <a:pt x="47" y="450"/>
                  </a:lnTo>
                  <a:lnTo>
                    <a:pt x="49" y="436"/>
                  </a:lnTo>
                  <a:lnTo>
                    <a:pt x="51" y="430"/>
                  </a:lnTo>
                  <a:lnTo>
                    <a:pt x="53" y="423"/>
                  </a:lnTo>
                  <a:lnTo>
                    <a:pt x="54" y="419"/>
                  </a:lnTo>
                  <a:lnTo>
                    <a:pt x="56" y="417"/>
                  </a:lnTo>
                  <a:lnTo>
                    <a:pt x="80" y="407"/>
                  </a:lnTo>
                  <a:lnTo>
                    <a:pt x="98" y="398"/>
                  </a:lnTo>
                  <a:lnTo>
                    <a:pt x="106" y="392"/>
                  </a:lnTo>
                  <a:lnTo>
                    <a:pt x="112" y="384"/>
                  </a:lnTo>
                  <a:lnTo>
                    <a:pt x="119" y="372"/>
                  </a:lnTo>
                  <a:lnTo>
                    <a:pt x="125" y="358"/>
                  </a:lnTo>
                  <a:lnTo>
                    <a:pt x="128" y="349"/>
                  </a:lnTo>
                  <a:lnTo>
                    <a:pt x="133" y="341"/>
                  </a:lnTo>
                  <a:lnTo>
                    <a:pt x="137" y="334"/>
                  </a:lnTo>
                  <a:lnTo>
                    <a:pt x="141" y="326"/>
                  </a:lnTo>
                  <a:lnTo>
                    <a:pt x="146" y="321"/>
                  </a:lnTo>
                  <a:lnTo>
                    <a:pt x="151" y="315"/>
                  </a:lnTo>
                  <a:lnTo>
                    <a:pt x="156" y="311"/>
                  </a:lnTo>
                  <a:lnTo>
                    <a:pt x="163" y="308"/>
                  </a:lnTo>
                  <a:lnTo>
                    <a:pt x="169" y="305"/>
                  </a:lnTo>
                  <a:lnTo>
                    <a:pt x="176" y="303"/>
                  </a:lnTo>
                  <a:lnTo>
                    <a:pt x="183" y="302"/>
                  </a:lnTo>
                  <a:lnTo>
                    <a:pt x="192" y="302"/>
                  </a:lnTo>
                  <a:lnTo>
                    <a:pt x="201" y="303"/>
                  </a:lnTo>
                  <a:lnTo>
                    <a:pt x="209" y="304"/>
                  </a:lnTo>
                  <a:lnTo>
                    <a:pt x="219" y="307"/>
                  </a:lnTo>
                  <a:lnTo>
                    <a:pt x="230" y="311"/>
                  </a:lnTo>
                  <a:lnTo>
                    <a:pt x="241" y="316"/>
                  </a:lnTo>
                  <a:lnTo>
                    <a:pt x="250" y="325"/>
                  </a:lnTo>
                  <a:lnTo>
                    <a:pt x="255" y="328"/>
                  </a:lnTo>
                  <a:lnTo>
                    <a:pt x="260" y="330"/>
                  </a:lnTo>
                  <a:lnTo>
                    <a:pt x="266" y="331"/>
                  </a:lnTo>
                  <a:lnTo>
                    <a:pt x="273" y="331"/>
                  </a:lnTo>
                  <a:lnTo>
                    <a:pt x="278" y="330"/>
                  </a:lnTo>
                  <a:lnTo>
                    <a:pt x="284" y="330"/>
                  </a:lnTo>
                  <a:lnTo>
                    <a:pt x="290" y="330"/>
                  </a:lnTo>
                  <a:lnTo>
                    <a:pt x="297" y="331"/>
                  </a:lnTo>
                  <a:lnTo>
                    <a:pt x="309" y="334"/>
                  </a:lnTo>
                  <a:lnTo>
                    <a:pt x="320" y="337"/>
                  </a:lnTo>
                  <a:lnTo>
                    <a:pt x="331" y="338"/>
                  </a:lnTo>
                  <a:lnTo>
                    <a:pt x="341" y="338"/>
                  </a:lnTo>
                  <a:lnTo>
                    <a:pt x="345" y="336"/>
                  </a:lnTo>
                  <a:lnTo>
                    <a:pt x="348" y="334"/>
                  </a:lnTo>
                  <a:lnTo>
                    <a:pt x="352" y="330"/>
                  </a:lnTo>
                  <a:lnTo>
                    <a:pt x="354" y="326"/>
                  </a:lnTo>
                  <a:lnTo>
                    <a:pt x="358" y="316"/>
                  </a:lnTo>
                  <a:lnTo>
                    <a:pt x="364" y="308"/>
                  </a:lnTo>
                  <a:lnTo>
                    <a:pt x="370" y="300"/>
                  </a:lnTo>
                  <a:lnTo>
                    <a:pt x="375" y="292"/>
                  </a:lnTo>
                  <a:lnTo>
                    <a:pt x="380" y="285"/>
                  </a:lnTo>
                  <a:lnTo>
                    <a:pt x="382" y="276"/>
                  </a:lnTo>
                  <a:lnTo>
                    <a:pt x="383" y="271"/>
                  </a:lnTo>
                  <a:lnTo>
                    <a:pt x="383" y="267"/>
                  </a:lnTo>
                  <a:lnTo>
                    <a:pt x="382" y="261"/>
                  </a:lnTo>
                  <a:lnTo>
                    <a:pt x="380" y="255"/>
                  </a:lnTo>
                  <a:lnTo>
                    <a:pt x="379" y="248"/>
                  </a:lnTo>
                  <a:lnTo>
                    <a:pt x="378" y="241"/>
                  </a:lnTo>
                  <a:lnTo>
                    <a:pt x="379" y="234"/>
                  </a:lnTo>
                  <a:lnTo>
                    <a:pt x="380" y="228"/>
                  </a:lnTo>
                  <a:lnTo>
                    <a:pt x="384" y="214"/>
                  </a:lnTo>
                  <a:lnTo>
                    <a:pt x="389" y="201"/>
                  </a:lnTo>
                  <a:lnTo>
                    <a:pt x="396" y="189"/>
                  </a:lnTo>
                  <a:lnTo>
                    <a:pt x="399" y="179"/>
                  </a:lnTo>
                  <a:lnTo>
                    <a:pt x="400" y="174"/>
                  </a:lnTo>
                  <a:lnTo>
                    <a:pt x="400" y="169"/>
                  </a:lnTo>
                  <a:lnTo>
                    <a:pt x="399" y="166"/>
                  </a:lnTo>
                  <a:lnTo>
                    <a:pt x="397" y="163"/>
                  </a:lnTo>
                  <a:lnTo>
                    <a:pt x="391" y="155"/>
                  </a:lnTo>
                  <a:lnTo>
                    <a:pt x="385" y="146"/>
                  </a:lnTo>
                  <a:lnTo>
                    <a:pt x="381" y="135"/>
                  </a:lnTo>
                  <a:lnTo>
                    <a:pt x="378" y="122"/>
                  </a:lnTo>
                  <a:lnTo>
                    <a:pt x="374" y="110"/>
                  </a:lnTo>
                  <a:lnTo>
                    <a:pt x="372" y="97"/>
                  </a:lnTo>
                  <a:lnTo>
                    <a:pt x="371" y="86"/>
                  </a:lnTo>
                  <a:lnTo>
                    <a:pt x="372" y="76"/>
                  </a:lnTo>
                  <a:lnTo>
                    <a:pt x="373" y="75"/>
                  </a:lnTo>
                  <a:lnTo>
                    <a:pt x="374" y="73"/>
                  </a:lnTo>
                  <a:lnTo>
                    <a:pt x="393" y="71"/>
                  </a:lnTo>
                  <a:lnTo>
                    <a:pt x="409" y="67"/>
                  </a:lnTo>
                  <a:lnTo>
                    <a:pt x="423" y="62"/>
                  </a:lnTo>
                  <a:lnTo>
                    <a:pt x="437" y="56"/>
                  </a:lnTo>
                  <a:lnTo>
                    <a:pt x="450" y="48"/>
                  </a:lnTo>
                  <a:lnTo>
                    <a:pt x="462" y="40"/>
                  </a:lnTo>
                  <a:lnTo>
                    <a:pt x="475" y="29"/>
                  </a:lnTo>
                  <a:lnTo>
                    <a:pt x="489" y="17"/>
                  </a:lnTo>
                  <a:lnTo>
                    <a:pt x="497" y="11"/>
                  </a:lnTo>
                  <a:lnTo>
                    <a:pt x="505" y="5"/>
                  </a:lnTo>
                  <a:lnTo>
                    <a:pt x="514" y="2"/>
                  </a:lnTo>
                  <a:lnTo>
                    <a:pt x="521" y="1"/>
                  </a:lnTo>
                  <a:lnTo>
                    <a:pt x="529" y="0"/>
                  </a:lnTo>
                  <a:lnTo>
                    <a:pt x="537" y="1"/>
                  </a:lnTo>
                  <a:lnTo>
                    <a:pt x="545" y="3"/>
                  </a:lnTo>
                  <a:lnTo>
                    <a:pt x="552" y="5"/>
                  </a:lnTo>
                  <a:lnTo>
                    <a:pt x="568" y="13"/>
                  </a:lnTo>
                  <a:lnTo>
                    <a:pt x="584" y="24"/>
                  </a:lnTo>
                  <a:lnTo>
                    <a:pt x="598" y="33"/>
                  </a:lnTo>
                  <a:lnTo>
                    <a:pt x="613" y="44"/>
                  </a:lnTo>
                  <a:lnTo>
                    <a:pt x="626" y="47"/>
                  </a:lnTo>
                  <a:lnTo>
                    <a:pt x="638" y="49"/>
                  </a:lnTo>
                  <a:lnTo>
                    <a:pt x="644" y="51"/>
                  </a:lnTo>
                  <a:lnTo>
                    <a:pt x="651" y="53"/>
                  </a:lnTo>
                  <a:lnTo>
                    <a:pt x="656" y="55"/>
                  </a:lnTo>
                  <a:lnTo>
                    <a:pt x="661" y="59"/>
                  </a:lnTo>
                  <a:lnTo>
                    <a:pt x="668" y="65"/>
                  </a:lnTo>
                  <a:lnTo>
                    <a:pt x="673" y="71"/>
                  </a:lnTo>
                  <a:lnTo>
                    <a:pt x="679" y="79"/>
                  </a:lnTo>
                  <a:lnTo>
                    <a:pt x="685" y="86"/>
                  </a:lnTo>
                  <a:lnTo>
                    <a:pt x="695" y="102"/>
                  </a:lnTo>
                  <a:lnTo>
                    <a:pt x="706" y="119"/>
                  </a:lnTo>
                  <a:lnTo>
                    <a:pt x="717" y="135"/>
                  </a:lnTo>
                  <a:lnTo>
                    <a:pt x="729" y="149"/>
                  </a:lnTo>
                  <a:lnTo>
                    <a:pt x="736" y="155"/>
                  </a:lnTo>
                  <a:lnTo>
                    <a:pt x="743" y="161"/>
                  </a:lnTo>
                  <a:lnTo>
                    <a:pt x="751" y="165"/>
                  </a:lnTo>
                  <a:lnTo>
                    <a:pt x="760" y="168"/>
                  </a:lnTo>
                  <a:lnTo>
                    <a:pt x="760" y="168"/>
                  </a:lnTo>
                  <a:close/>
                </a:path>
              </a:pathLst>
            </a:custGeom>
            <a:solidFill>
              <a:srgbClr val="C9C8C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821" name="Google Shape;821;p37"/>
            <p:cNvSpPr/>
            <p:nvPr/>
          </p:nvSpPr>
          <p:spPr>
            <a:xfrm>
              <a:off x="5824538" y="5959475"/>
              <a:ext cx="165100" cy="457200"/>
            </a:xfrm>
            <a:custGeom>
              <a:rect b="b" l="l" r="r" t="t"/>
              <a:pathLst>
                <a:path extrusionOk="0" h="1153" w="414">
                  <a:moveTo>
                    <a:pt x="245" y="563"/>
                  </a:moveTo>
                  <a:lnTo>
                    <a:pt x="233" y="591"/>
                  </a:lnTo>
                  <a:lnTo>
                    <a:pt x="221" y="619"/>
                  </a:lnTo>
                  <a:lnTo>
                    <a:pt x="209" y="648"/>
                  </a:lnTo>
                  <a:lnTo>
                    <a:pt x="197" y="676"/>
                  </a:lnTo>
                  <a:lnTo>
                    <a:pt x="186" y="705"/>
                  </a:lnTo>
                  <a:lnTo>
                    <a:pt x="177" y="735"/>
                  </a:lnTo>
                  <a:lnTo>
                    <a:pt x="168" y="764"/>
                  </a:lnTo>
                  <a:lnTo>
                    <a:pt x="161" y="794"/>
                  </a:lnTo>
                  <a:lnTo>
                    <a:pt x="153" y="824"/>
                  </a:lnTo>
                  <a:lnTo>
                    <a:pt x="146" y="856"/>
                  </a:lnTo>
                  <a:lnTo>
                    <a:pt x="140" y="886"/>
                  </a:lnTo>
                  <a:lnTo>
                    <a:pt x="132" y="915"/>
                  </a:lnTo>
                  <a:lnTo>
                    <a:pt x="125" y="945"/>
                  </a:lnTo>
                  <a:lnTo>
                    <a:pt x="116" y="974"/>
                  </a:lnTo>
                  <a:lnTo>
                    <a:pt x="104" y="1003"/>
                  </a:lnTo>
                  <a:lnTo>
                    <a:pt x="91" y="1034"/>
                  </a:lnTo>
                  <a:lnTo>
                    <a:pt x="75" y="1061"/>
                  </a:lnTo>
                  <a:lnTo>
                    <a:pt x="58" y="1090"/>
                  </a:lnTo>
                  <a:lnTo>
                    <a:pt x="50" y="1105"/>
                  </a:lnTo>
                  <a:lnTo>
                    <a:pt x="43" y="1120"/>
                  </a:lnTo>
                  <a:lnTo>
                    <a:pt x="37" y="1135"/>
                  </a:lnTo>
                  <a:lnTo>
                    <a:pt x="33" y="1150"/>
                  </a:lnTo>
                  <a:lnTo>
                    <a:pt x="31" y="1151"/>
                  </a:lnTo>
                  <a:lnTo>
                    <a:pt x="30" y="1153"/>
                  </a:lnTo>
                  <a:lnTo>
                    <a:pt x="29" y="1153"/>
                  </a:lnTo>
                  <a:lnTo>
                    <a:pt x="26" y="1148"/>
                  </a:lnTo>
                  <a:lnTo>
                    <a:pt x="25" y="1142"/>
                  </a:lnTo>
                  <a:lnTo>
                    <a:pt x="23" y="1134"/>
                  </a:lnTo>
                  <a:lnTo>
                    <a:pt x="22" y="1127"/>
                  </a:lnTo>
                  <a:lnTo>
                    <a:pt x="21" y="1107"/>
                  </a:lnTo>
                  <a:lnTo>
                    <a:pt x="22" y="1086"/>
                  </a:lnTo>
                  <a:lnTo>
                    <a:pt x="26" y="1042"/>
                  </a:lnTo>
                  <a:lnTo>
                    <a:pt x="28" y="1013"/>
                  </a:lnTo>
                  <a:lnTo>
                    <a:pt x="28" y="1000"/>
                  </a:lnTo>
                  <a:lnTo>
                    <a:pt x="27" y="988"/>
                  </a:lnTo>
                  <a:lnTo>
                    <a:pt x="26" y="976"/>
                  </a:lnTo>
                  <a:lnTo>
                    <a:pt x="23" y="964"/>
                  </a:lnTo>
                  <a:lnTo>
                    <a:pt x="18" y="940"/>
                  </a:lnTo>
                  <a:lnTo>
                    <a:pt x="12" y="915"/>
                  </a:lnTo>
                  <a:lnTo>
                    <a:pt x="6" y="891"/>
                  </a:lnTo>
                  <a:lnTo>
                    <a:pt x="2" y="867"/>
                  </a:lnTo>
                  <a:lnTo>
                    <a:pt x="0" y="856"/>
                  </a:lnTo>
                  <a:lnTo>
                    <a:pt x="0" y="844"/>
                  </a:lnTo>
                  <a:lnTo>
                    <a:pt x="0" y="833"/>
                  </a:lnTo>
                  <a:lnTo>
                    <a:pt x="1" y="822"/>
                  </a:lnTo>
                  <a:lnTo>
                    <a:pt x="4" y="804"/>
                  </a:lnTo>
                  <a:lnTo>
                    <a:pt x="10" y="786"/>
                  </a:lnTo>
                  <a:lnTo>
                    <a:pt x="18" y="769"/>
                  </a:lnTo>
                  <a:lnTo>
                    <a:pt x="27" y="752"/>
                  </a:lnTo>
                  <a:lnTo>
                    <a:pt x="35" y="735"/>
                  </a:lnTo>
                  <a:lnTo>
                    <a:pt x="44" y="717"/>
                  </a:lnTo>
                  <a:lnTo>
                    <a:pt x="51" y="700"/>
                  </a:lnTo>
                  <a:lnTo>
                    <a:pt x="57" y="683"/>
                  </a:lnTo>
                  <a:lnTo>
                    <a:pt x="62" y="665"/>
                  </a:lnTo>
                  <a:lnTo>
                    <a:pt x="71" y="642"/>
                  </a:lnTo>
                  <a:lnTo>
                    <a:pt x="82" y="614"/>
                  </a:lnTo>
                  <a:lnTo>
                    <a:pt x="95" y="584"/>
                  </a:lnTo>
                  <a:lnTo>
                    <a:pt x="101" y="570"/>
                  </a:lnTo>
                  <a:lnTo>
                    <a:pt x="109" y="557"/>
                  </a:lnTo>
                  <a:lnTo>
                    <a:pt x="116" y="544"/>
                  </a:lnTo>
                  <a:lnTo>
                    <a:pt x="123" y="534"/>
                  </a:lnTo>
                  <a:lnTo>
                    <a:pt x="130" y="524"/>
                  </a:lnTo>
                  <a:lnTo>
                    <a:pt x="138" y="516"/>
                  </a:lnTo>
                  <a:lnTo>
                    <a:pt x="142" y="513"/>
                  </a:lnTo>
                  <a:lnTo>
                    <a:pt x="145" y="511"/>
                  </a:lnTo>
                  <a:lnTo>
                    <a:pt x="149" y="509"/>
                  </a:lnTo>
                  <a:lnTo>
                    <a:pt x="153" y="508"/>
                  </a:lnTo>
                  <a:lnTo>
                    <a:pt x="159" y="505"/>
                  </a:lnTo>
                  <a:lnTo>
                    <a:pt x="167" y="500"/>
                  </a:lnTo>
                  <a:lnTo>
                    <a:pt x="173" y="495"/>
                  </a:lnTo>
                  <a:lnTo>
                    <a:pt x="180" y="488"/>
                  </a:lnTo>
                  <a:lnTo>
                    <a:pt x="193" y="475"/>
                  </a:lnTo>
                  <a:lnTo>
                    <a:pt x="205" y="460"/>
                  </a:lnTo>
                  <a:lnTo>
                    <a:pt x="216" y="443"/>
                  </a:lnTo>
                  <a:lnTo>
                    <a:pt x="225" y="425"/>
                  </a:lnTo>
                  <a:lnTo>
                    <a:pt x="234" y="405"/>
                  </a:lnTo>
                  <a:lnTo>
                    <a:pt x="244" y="385"/>
                  </a:lnTo>
                  <a:lnTo>
                    <a:pt x="259" y="344"/>
                  </a:lnTo>
                  <a:lnTo>
                    <a:pt x="273" y="303"/>
                  </a:lnTo>
                  <a:lnTo>
                    <a:pt x="286" y="265"/>
                  </a:lnTo>
                  <a:lnTo>
                    <a:pt x="297" y="233"/>
                  </a:lnTo>
                  <a:lnTo>
                    <a:pt x="301" y="220"/>
                  </a:lnTo>
                  <a:lnTo>
                    <a:pt x="305" y="206"/>
                  </a:lnTo>
                  <a:lnTo>
                    <a:pt x="309" y="190"/>
                  </a:lnTo>
                  <a:lnTo>
                    <a:pt x="313" y="172"/>
                  </a:lnTo>
                  <a:lnTo>
                    <a:pt x="321" y="133"/>
                  </a:lnTo>
                  <a:lnTo>
                    <a:pt x="331" y="94"/>
                  </a:lnTo>
                  <a:lnTo>
                    <a:pt x="338" y="76"/>
                  </a:lnTo>
                  <a:lnTo>
                    <a:pt x="344" y="58"/>
                  </a:lnTo>
                  <a:lnTo>
                    <a:pt x="352" y="42"/>
                  </a:lnTo>
                  <a:lnTo>
                    <a:pt x="360" y="28"/>
                  </a:lnTo>
                  <a:lnTo>
                    <a:pt x="366" y="22"/>
                  </a:lnTo>
                  <a:lnTo>
                    <a:pt x="371" y="16"/>
                  </a:lnTo>
                  <a:lnTo>
                    <a:pt x="376" y="11"/>
                  </a:lnTo>
                  <a:lnTo>
                    <a:pt x="383" y="8"/>
                  </a:lnTo>
                  <a:lnTo>
                    <a:pt x="388" y="4"/>
                  </a:lnTo>
                  <a:lnTo>
                    <a:pt x="396" y="1"/>
                  </a:lnTo>
                  <a:lnTo>
                    <a:pt x="403" y="0"/>
                  </a:lnTo>
                  <a:lnTo>
                    <a:pt x="411" y="0"/>
                  </a:lnTo>
                  <a:lnTo>
                    <a:pt x="413" y="7"/>
                  </a:lnTo>
                  <a:lnTo>
                    <a:pt x="414" y="14"/>
                  </a:lnTo>
                  <a:lnTo>
                    <a:pt x="414" y="20"/>
                  </a:lnTo>
                  <a:lnTo>
                    <a:pt x="414" y="26"/>
                  </a:lnTo>
                  <a:lnTo>
                    <a:pt x="412" y="37"/>
                  </a:lnTo>
                  <a:lnTo>
                    <a:pt x="409" y="48"/>
                  </a:lnTo>
                  <a:lnTo>
                    <a:pt x="403" y="58"/>
                  </a:lnTo>
                  <a:lnTo>
                    <a:pt x="399" y="69"/>
                  </a:lnTo>
                  <a:lnTo>
                    <a:pt x="395" y="81"/>
                  </a:lnTo>
                  <a:lnTo>
                    <a:pt x="390" y="95"/>
                  </a:lnTo>
                  <a:lnTo>
                    <a:pt x="388" y="124"/>
                  </a:lnTo>
                  <a:lnTo>
                    <a:pt x="386" y="154"/>
                  </a:lnTo>
                  <a:lnTo>
                    <a:pt x="385" y="168"/>
                  </a:lnTo>
                  <a:lnTo>
                    <a:pt x="382" y="182"/>
                  </a:lnTo>
                  <a:lnTo>
                    <a:pt x="380" y="189"/>
                  </a:lnTo>
                  <a:lnTo>
                    <a:pt x="377" y="197"/>
                  </a:lnTo>
                  <a:lnTo>
                    <a:pt x="374" y="203"/>
                  </a:lnTo>
                  <a:lnTo>
                    <a:pt x="371" y="211"/>
                  </a:lnTo>
                  <a:lnTo>
                    <a:pt x="360" y="230"/>
                  </a:lnTo>
                  <a:lnTo>
                    <a:pt x="350" y="250"/>
                  </a:lnTo>
                  <a:lnTo>
                    <a:pt x="341" y="269"/>
                  </a:lnTo>
                  <a:lnTo>
                    <a:pt x="333" y="289"/>
                  </a:lnTo>
                  <a:lnTo>
                    <a:pt x="319" y="327"/>
                  </a:lnTo>
                  <a:lnTo>
                    <a:pt x="306" y="366"/>
                  </a:lnTo>
                  <a:lnTo>
                    <a:pt x="295" y="406"/>
                  </a:lnTo>
                  <a:lnTo>
                    <a:pt x="286" y="446"/>
                  </a:lnTo>
                  <a:lnTo>
                    <a:pt x="276" y="487"/>
                  </a:lnTo>
                  <a:lnTo>
                    <a:pt x="265" y="528"/>
                  </a:lnTo>
                  <a:lnTo>
                    <a:pt x="245" y="563"/>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22" name="Google Shape;822;p37"/>
            <p:cNvSpPr/>
            <p:nvPr/>
          </p:nvSpPr>
          <p:spPr>
            <a:xfrm>
              <a:off x="5603875" y="5640388"/>
              <a:ext cx="301625" cy="738188"/>
            </a:xfrm>
            <a:custGeom>
              <a:rect b="b" l="l" r="r" t="t"/>
              <a:pathLst>
                <a:path extrusionOk="0" h="1857" w="760">
                  <a:moveTo>
                    <a:pt x="760" y="168"/>
                  </a:moveTo>
                  <a:lnTo>
                    <a:pt x="755" y="178"/>
                  </a:lnTo>
                  <a:lnTo>
                    <a:pt x="749" y="187"/>
                  </a:lnTo>
                  <a:lnTo>
                    <a:pt x="741" y="197"/>
                  </a:lnTo>
                  <a:lnTo>
                    <a:pt x="736" y="208"/>
                  </a:lnTo>
                  <a:lnTo>
                    <a:pt x="733" y="220"/>
                  </a:lnTo>
                  <a:lnTo>
                    <a:pt x="731" y="232"/>
                  </a:lnTo>
                  <a:lnTo>
                    <a:pt x="731" y="245"/>
                  </a:lnTo>
                  <a:lnTo>
                    <a:pt x="732" y="257"/>
                  </a:lnTo>
                  <a:lnTo>
                    <a:pt x="734" y="270"/>
                  </a:lnTo>
                  <a:lnTo>
                    <a:pt x="737" y="283"/>
                  </a:lnTo>
                  <a:lnTo>
                    <a:pt x="739" y="291"/>
                  </a:lnTo>
                  <a:lnTo>
                    <a:pt x="741" y="300"/>
                  </a:lnTo>
                  <a:lnTo>
                    <a:pt x="742" y="308"/>
                  </a:lnTo>
                  <a:lnTo>
                    <a:pt x="742" y="314"/>
                  </a:lnTo>
                  <a:lnTo>
                    <a:pt x="740" y="326"/>
                  </a:lnTo>
                  <a:lnTo>
                    <a:pt x="737" y="336"/>
                  </a:lnTo>
                  <a:lnTo>
                    <a:pt x="733" y="345"/>
                  </a:lnTo>
                  <a:lnTo>
                    <a:pt x="727" y="356"/>
                  </a:lnTo>
                  <a:lnTo>
                    <a:pt x="722" y="368"/>
                  </a:lnTo>
                  <a:lnTo>
                    <a:pt x="719" y="382"/>
                  </a:lnTo>
                  <a:lnTo>
                    <a:pt x="718" y="388"/>
                  </a:lnTo>
                  <a:lnTo>
                    <a:pt x="719" y="394"/>
                  </a:lnTo>
                  <a:lnTo>
                    <a:pt x="722" y="400"/>
                  </a:lnTo>
                  <a:lnTo>
                    <a:pt x="724" y="407"/>
                  </a:lnTo>
                  <a:lnTo>
                    <a:pt x="731" y="421"/>
                  </a:lnTo>
                  <a:lnTo>
                    <a:pt x="735" y="433"/>
                  </a:lnTo>
                  <a:lnTo>
                    <a:pt x="736" y="438"/>
                  </a:lnTo>
                  <a:lnTo>
                    <a:pt x="736" y="445"/>
                  </a:lnTo>
                  <a:lnTo>
                    <a:pt x="735" y="451"/>
                  </a:lnTo>
                  <a:lnTo>
                    <a:pt x="734" y="458"/>
                  </a:lnTo>
                  <a:lnTo>
                    <a:pt x="729" y="472"/>
                  </a:lnTo>
                  <a:lnTo>
                    <a:pt x="724" y="486"/>
                  </a:lnTo>
                  <a:lnTo>
                    <a:pt x="712" y="515"/>
                  </a:lnTo>
                  <a:lnTo>
                    <a:pt x="702" y="540"/>
                  </a:lnTo>
                  <a:lnTo>
                    <a:pt x="701" y="547"/>
                  </a:lnTo>
                  <a:lnTo>
                    <a:pt x="701" y="556"/>
                  </a:lnTo>
                  <a:lnTo>
                    <a:pt x="701" y="564"/>
                  </a:lnTo>
                  <a:lnTo>
                    <a:pt x="701" y="572"/>
                  </a:lnTo>
                  <a:lnTo>
                    <a:pt x="705" y="588"/>
                  </a:lnTo>
                  <a:lnTo>
                    <a:pt x="709" y="605"/>
                  </a:lnTo>
                  <a:lnTo>
                    <a:pt x="719" y="637"/>
                  </a:lnTo>
                  <a:lnTo>
                    <a:pt x="728" y="668"/>
                  </a:lnTo>
                  <a:lnTo>
                    <a:pt x="733" y="683"/>
                  </a:lnTo>
                  <a:lnTo>
                    <a:pt x="735" y="699"/>
                  </a:lnTo>
                  <a:lnTo>
                    <a:pt x="736" y="705"/>
                  </a:lnTo>
                  <a:lnTo>
                    <a:pt x="736" y="713"/>
                  </a:lnTo>
                  <a:lnTo>
                    <a:pt x="735" y="719"/>
                  </a:lnTo>
                  <a:lnTo>
                    <a:pt x="734" y="727"/>
                  </a:lnTo>
                  <a:lnTo>
                    <a:pt x="733" y="733"/>
                  </a:lnTo>
                  <a:lnTo>
                    <a:pt x="729" y="740"/>
                  </a:lnTo>
                  <a:lnTo>
                    <a:pt x="726" y="746"/>
                  </a:lnTo>
                  <a:lnTo>
                    <a:pt x="722" y="753"/>
                  </a:lnTo>
                  <a:lnTo>
                    <a:pt x="717" y="759"/>
                  </a:lnTo>
                  <a:lnTo>
                    <a:pt x="710" y="764"/>
                  </a:lnTo>
                  <a:lnTo>
                    <a:pt x="704" y="771"/>
                  </a:lnTo>
                  <a:lnTo>
                    <a:pt x="695" y="776"/>
                  </a:lnTo>
                  <a:lnTo>
                    <a:pt x="691" y="780"/>
                  </a:lnTo>
                  <a:lnTo>
                    <a:pt x="687" y="783"/>
                  </a:lnTo>
                  <a:lnTo>
                    <a:pt x="685" y="786"/>
                  </a:lnTo>
                  <a:lnTo>
                    <a:pt x="683" y="790"/>
                  </a:lnTo>
                  <a:lnTo>
                    <a:pt x="681" y="798"/>
                  </a:lnTo>
                  <a:lnTo>
                    <a:pt x="679" y="807"/>
                  </a:lnTo>
                  <a:lnTo>
                    <a:pt x="678" y="815"/>
                  </a:lnTo>
                  <a:lnTo>
                    <a:pt x="675" y="824"/>
                  </a:lnTo>
                  <a:lnTo>
                    <a:pt x="673" y="828"/>
                  </a:lnTo>
                  <a:lnTo>
                    <a:pt x="671" y="832"/>
                  </a:lnTo>
                  <a:lnTo>
                    <a:pt x="668" y="836"/>
                  </a:lnTo>
                  <a:lnTo>
                    <a:pt x="664" y="840"/>
                  </a:lnTo>
                  <a:lnTo>
                    <a:pt x="650" y="853"/>
                  </a:lnTo>
                  <a:lnTo>
                    <a:pt x="641" y="863"/>
                  </a:lnTo>
                  <a:lnTo>
                    <a:pt x="634" y="871"/>
                  </a:lnTo>
                  <a:lnTo>
                    <a:pt x="630" y="879"/>
                  </a:lnTo>
                  <a:lnTo>
                    <a:pt x="626" y="899"/>
                  </a:lnTo>
                  <a:lnTo>
                    <a:pt x="622" y="931"/>
                  </a:lnTo>
                  <a:lnTo>
                    <a:pt x="618" y="951"/>
                  </a:lnTo>
                  <a:lnTo>
                    <a:pt x="617" y="970"/>
                  </a:lnTo>
                  <a:lnTo>
                    <a:pt x="617" y="977"/>
                  </a:lnTo>
                  <a:lnTo>
                    <a:pt x="617" y="986"/>
                  </a:lnTo>
                  <a:lnTo>
                    <a:pt x="618" y="993"/>
                  </a:lnTo>
                  <a:lnTo>
                    <a:pt x="620" y="1000"/>
                  </a:lnTo>
                  <a:lnTo>
                    <a:pt x="623" y="1007"/>
                  </a:lnTo>
                  <a:lnTo>
                    <a:pt x="626" y="1014"/>
                  </a:lnTo>
                  <a:lnTo>
                    <a:pt x="630" y="1021"/>
                  </a:lnTo>
                  <a:lnTo>
                    <a:pt x="636" y="1028"/>
                  </a:lnTo>
                  <a:lnTo>
                    <a:pt x="641" y="1034"/>
                  </a:lnTo>
                  <a:lnTo>
                    <a:pt x="647" y="1042"/>
                  </a:lnTo>
                  <a:lnTo>
                    <a:pt x="656" y="1048"/>
                  </a:lnTo>
                  <a:lnTo>
                    <a:pt x="665" y="1056"/>
                  </a:lnTo>
                  <a:lnTo>
                    <a:pt x="664" y="1065"/>
                  </a:lnTo>
                  <a:lnTo>
                    <a:pt x="660" y="1074"/>
                  </a:lnTo>
                  <a:lnTo>
                    <a:pt x="656" y="1084"/>
                  </a:lnTo>
                  <a:lnTo>
                    <a:pt x="651" y="1094"/>
                  </a:lnTo>
                  <a:lnTo>
                    <a:pt x="645" y="1102"/>
                  </a:lnTo>
                  <a:lnTo>
                    <a:pt x="640" y="1112"/>
                  </a:lnTo>
                  <a:lnTo>
                    <a:pt x="636" y="1122"/>
                  </a:lnTo>
                  <a:lnTo>
                    <a:pt x="632" y="1131"/>
                  </a:lnTo>
                  <a:lnTo>
                    <a:pt x="625" y="1152"/>
                  </a:lnTo>
                  <a:lnTo>
                    <a:pt x="620" y="1174"/>
                  </a:lnTo>
                  <a:lnTo>
                    <a:pt x="617" y="1195"/>
                  </a:lnTo>
                  <a:lnTo>
                    <a:pt x="615" y="1217"/>
                  </a:lnTo>
                  <a:lnTo>
                    <a:pt x="613" y="1239"/>
                  </a:lnTo>
                  <a:lnTo>
                    <a:pt x="610" y="1260"/>
                  </a:lnTo>
                  <a:lnTo>
                    <a:pt x="605" y="1281"/>
                  </a:lnTo>
                  <a:lnTo>
                    <a:pt x="600" y="1301"/>
                  </a:lnTo>
                  <a:lnTo>
                    <a:pt x="592" y="1322"/>
                  </a:lnTo>
                  <a:lnTo>
                    <a:pt x="587" y="1341"/>
                  </a:lnTo>
                  <a:lnTo>
                    <a:pt x="583" y="1361"/>
                  </a:lnTo>
                  <a:lnTo>
                    <a:pt x="579" y="1380"/>
                  </a:lnTo>
                  <a:lnTo>
                    <a:pt x="574" y="1419"/>
                  </a:lnTo>
                  <a:lnTo>
                    <a:pt x="566" y="1461"/>
                  </a:lnTo>
                  <a:lnTo>
                    <a:pt x="565" y="1466"/>
                  </a:lnTo>
                  <a:lnTo>
                    <a:pt x="563" y="1471"/>
                  </a:lnTo>
                  <a:lnTo>
                    <a:pt x="561" y="1476"/>
                  </a:lnTo>
                  <a:lnTo>
                    <a:pt x="558" y="1480"/>
                  </a:lnTo>
                  <a:lnTo>
                    <a:pt x="549" y="1490"/>
                  </a:lnTo>
                  <a:lnTo>
                    <a:pt x="541" y="1500"/>
                  </a:lnTo>
                  <a:lnTo>
                    <a:pt x="531" y="1510"/>
                  </a:lnTo>
                  <a:lnTo>
                    <a:pt x="521" y="1519"/>
                  </a:lnTo>
                  <a:lnTo>
                    <a:pt x="513" y="1528"/>
                  </a:lnTo>
                  <a:lnTo>
                    <a:pt x="506" y="1538"/>
                  </a:lnTo>
                  <a:lnTo>
                    <a:pt x="497" y="1552"/>
                  </a:lnTo>
                  <a:lnTo>
                    <a:pt x="492" y="1567"/>
                  </a:lnTo>
                  <a:lnTo>
                    <a:pt x="487" y="1583"/>
                  </a:lnTo>
                  <a:lnTo>
                    <a:pt x="482" y="1600"/>
                  </a:lnTo>
                  <a:lnTo>
                    <a:pt x="475" y="1634"/>
                  </a:lnTo>
                  <a:lnTo>
                    <a:pt x="468" y="1666"/>
                  </a:lnTo>
                  <a:lnTo>
                    <a:pt x="461" y="1674"/>
                  </a:lnTo>
                  <a:lnTo>
                    <a:pt x="455" y="1682"/>
                  </a:lnTo>
                  <a:lnTo>
                    <a:pt x="449" y="1692"/>
                  </a:lnTo>
                  <a:lnTo>
                    <a:pt x="443" y="1702"/>
                  </a:lnTo>
                  <a:lnTo>
                    <a:pt x="435" y="1722"/>
                  </a:lnTo>
                  <a:lnTo>
                    <a:pt x="427" y="1745"/>
                  </a:lnTo>
                  <a:lnTo>
                    <a:pt x="421" y="1769"/>
                  </a:lnTo>
                  <a:lnTo>
                    <a:pt x="415" y="1792"/>
                  </a:lnTo>
                  <a:lnTo>
                    <a:pt x="412" y="1813"/>
                  </a:lnTo>
                  <a:lnTo>
                    <a:pt x="410" y="1835"/>
                  </a:lnTo>
                  <a:lnTo>
                    <a:pt x="408" y="1846"/>
                  </a:lnTo>
                  <a:lnTo>
                    <a:pt x="406" y="1857"/>
                  </a:lnTo>
                  <a:lnTo>
                    <a:pt x="406" y="1857"/>
                  </a:lnTo>
                  <a:lnTo>
                    <a:pt x="361" y="1849"/>
                  </a:lnTo>
                  <a:lnTo>
                    <a:pt x="314" y="1840"/>
                  </a:lnTo>
                  <a:lnTo>
                    <a:pt x="303" y="1836"/>
                  </a:lnTo>
                  <a:lnTo>
                    <a:pt x="292" y="1831"/>
                  </a:lnTo>
                  <a:lnTo>
                    <a:pt x="283" y="1826"/>
                  </a:lnTo>
                  <a:lnTo>
                    <a:pt x="273" y="1821"/>
                  </a:lnTo>
                  <a:lnTo>
                    <a:pt x="265" y="1813"/>
                  </a:lnTo>
                  <a:lnTo>
                    <a:pt x="259" y="1804"/>
                  </a:lnTo>
                  <a:lnTo>
                    <a:pt x="253" y="1795"/>
                  </a:lnTo>
                  <a:lnTo>
                    <a:pt x="250" y="1784"/>
                  </a:lnTo>
                  <a:lnTo>
                    <a:pt x="247" y="1776"/>
                  </a:lnTo>
                  <a:lnTo>
                    <a:pt x="244" y="1770"/>
                  </a:lnTo>
                  <a:lnTo>
                    <a:pt x="239" y="1762"/>
                  </a:lnTo>
                  <a:lnTo>
                    <a:pt x="234" y="1757"/>
                  </a:lnTo>
                  <a:lnTo>
                    <a:pt x="221" y="1745"/>
                  </a:lnTo>
                  <a:lnTo>
                    <a:pt x="206" y="1734"/>
                  </a:lnTo>
                  <a:lnTo>
                    <a:pt x="190" y="1723"/>
                  </a:lnTo>
                  <a:lnTo>
                    <a:pt x="174" y="1713"/>
                  </a:lnTo>
                  <a:lnTo>
                    <a:pt x="166" y="1707"/>
                  </a:lnTo>
                  <a:lnTo>
                    <a:pt x="160" y="1702"/>
                  </a:lnTo>
                  <a:lnTo>
                    <a:pt x="153" y="1696"/>
                  </a:lnTo>
                  <a:lnTo>
                    <a:pt x="147" y="1690"/>
                  </a:lnTo>
                  <a:lnTo>
                    <a:pt x="135" y="1671"/>
                  </a:lnTo>
                  <a:lnTo>
                    <a:pt x="125" y="1654"/>
                  </a:lnTo>
                  <a:lnTo>
                    <a:pt x="123" y="1652"/>
                  </a:lnTo>
                  <a:lnTo>
                    <a:pt x="121" y="1651"/>
                  </a:lnTo>
                  <a:lnTo>
                    <a:pt x="117" y="1651"/>
                  </a:lnTo>
                  <a:lnTo>
                    <a:pt x="113" y="1652"/>
                  </a:lnTo>
                  <a:lnTo>
                    <a:pt x="109" y="1654"/>
                  </a:lnTo>
                  <a:lnTo>
                    <a:pt x="103" y="1659"/>
                  </a:lnTo>
                  <a:lnTo>
                    <a:pt x="98" y="1664"/>
                  </a:lnTo>
                  <a:lnTo>
                    <a:pt x="90" y="1671"/>
                  </a:lnTo>
                  <a:lnTo>
                    <a:pt x="88" y="1674"/>
                  </a:lnTo>
                  <a:lnTo>
                    <a:pt x="85" y="1676"/>
                  </a:lnTo>
                  <a:lnTo>
                    <a:pt x="82" y="1677"/>
                  </a:lnTo>
                  <a:lnTo>
                    <a:pt x="79" y="1677"/>
                  </a:lnTo>
                  <a:lnTo>
                    <a:pt x="71" y="1677"/>
                  </a:lnTo>
                  <a:lnTo>
                    <a:pt x="63" y="1676"/>
                  </a:lnTo>
                  <a:lnTo>
                    <a:pt x="48" y="1669"/>
                  </a:lnTo>
                  <a:lnTo>
                    <a:pt x="34" y="1666"/>
                  </a:lnTo>
                  <a:lnTo>
                    <a:pt x="34" y="1666"/>
                  </a:lnTo>
                  <a:lnTo>
                    <a:pt x="30" y="1657"/>
                  </a:lnTo>
                  <a:lnTo>
                    <a:pt x="25" y="1647"/>
                  </a:lnTo>
                  <a:lnTo>
                    <a:pt x="19" y="1640"/>
                  </a:lnTo>
                  <a:lnTo>
                    <a:pt x="14" y="1633"/>
                  </a:lnTo>
                  <a:lnTo>
                    <a:pt x="10" y="1626"/>
                  </a:lnTo>
                  <a:lnTo>
                    <a:pt x="5" y="1617"/>
                  </a:lnTo>
                  <a:lnTo>
                    <a:pt x="1" y="1607"/>
                  </a:lnTo>
                  <a:lnTo>
                    <a:pt x="0" y="1599"/>
                  </a:lnTo>
                  <a:lnTo>
                    <a:pt x="1" y="1587"/>
                  </a:lnTo>
                  <a:lnTo>
                    <a:pt x="4" y="1576"/>
                  </a:lnTo>
                  <a:lnTo>
                    <a:pt x="7" y="1569"/>
                  </a:lnTo>
                  <a:lnTo>
                    <a:pt x="10" y="1565"/>
                  </a:lnTo>
                  <a:lnTo>
                    <a:pt x="13" y="1561"/>
                  </a:lnTo>
                  <a:lnTo>
                    <a:pt x="16" y="1559"/>
                  </a:lnTo>
                  <a:lnTo>
                    <a:pt x="24" y="1554"/>
                  </a:lnTo>
                  <a:lnTo>
                    <a:pt x="32" y="1547"/>
                  </a:lnTo>
                  <a:lnTo>
                    <a:pt x="38" y="1538"/>
                  </a:lnTo>
                  <a:lnTo>
                    <a:pt x="41" y="1527"/>
                  </a:lnTo>
                  <a:lnTo>
                    <a:pt x="42" y="1496"/>
                  </a:lnTo>
                  <a:lnTo>
                    <a:pt x="41" y="1462"/>
                  </a:lnTo>
                  <a:lnTo>
                    <a:pt x="40" y="1455"/>
                  </a:lnTo>
                  <a:lnTo>
                    <a:pt x="38" y="1447"/>
                  </a:lnTo>
                  <a:lnTo>
                    <a:pt x="35" y="1439"/>
                  </a:lnTo>
                  <a:lnTo>
                    <a:pt x="32" y="1433"/>
                  </a:lnTo>
                  <a:lnTo>
                    <a:pt x="28" y="1426"/>
                  </a:lnTo>
                  <a:lnTo>
                    <a:pt x="24" y="1421"/>
                  </a:lnTo>
                  <a:lnTo>
                    <a:pt x="18" y="1417"/>
                  </a:lnTo>
                  <a:lnTo>
                    <a:pt x="12" y="1412"/>
                  </a:lnTo>
                  <a:lnTo>
                    <a:pt x="12" y="1410"/>
                  </a:lnTo>
                  <a:lnTo>
                    <a:pt x="14" y="1407"/>
                  </a:lnTo>
                  <a:lnTo>
                    <a:pt x="17" y="1405"/>
                  </a:lnTo>
                  <a:lnTo>
                    <a:pt x="21" y="1402"/>
                  </a:lnTo>
                  <a:lnTo>
                    <a:pt x="32" y="1396"/>
                  </a:lnTo>
                  <a:lnTo>
                    <a:pt x="44" y="1390"/>
                  </a:lnTo>
                  <a:lnTo>
                    <a:pt x="70" y="1378"/>
                  </a:lnTo>
                  <a:lnTo>
                    <a:pt x="87" y="1369"/>
                  </a:lnTo>
                  <a:lnTo>
                    <a:pt x="94" y="1365"/>
                  </a:lnTo>
                  <a:lnTo>
                    <a:pt x="98" y="1361"/>
                  </a:lnTo>
                  <a:lnTo>
                    <a:pt x="103" y="1356"/>
                  </a:lnTo>
                  <a:lnTo>
                    <a:pt x="107" y="1352"/>
                  </a:lnTo>
                  <a:lnTo>
                    <a:pt x="112" y="1343"/>
                  </a:lnTo>
                  <a:lnTo>
                    <a:pt x="116" y="1334"/>
                  </a:lnTo>
                  <a:lnTo>
                    <a:pt x="121" y="1312"/>
                  </a:lnTo>
                  <a:lnTo>
                    <a:pt x="124" y="1287"/>
                  </a:lnTo>
                  <a:lnTo>
                    <a:pt x="124" y="1281"/>
                  </a:lnTo>
                  <a:lnTo>
                    <a:pt x="123" y="1274"/>
                  </a:lnTo>
                  <a:lnTo>
                    <a:pt x="121" y="1268"/>
                  </a:lnTo>
                  <a:lnTo>
                    <a:pt x="119" y="1261"/>
                  </a:lnTo>
                  <a:lnTo>
                    <a:pt x="115" y="1256"/>
                  </a:lnTo>
                  <a:lnTo>
                    <a:pt x="113" y="1250"/>
                  </a:lnTo>
                  <a:lnTo>
                    <a:pt x="112" y="1246"/>
                  </a:lnTo>
                  <a:lnTo>
                    <a:pt x="112" y="1242"/>
                  </a:lnTo>
                  <a:lnTo>
                    <a:pt x="144" y="1244"/>
                  </a:lnTo>
                  <a:lnTo>
                    <a:pt x="193" y="1248"/>
                  </a:lnTo>
                  <a:lnTo>
                    <a:pt x="217" y="1250"/>
                  </a:lnTo>
                  <a:lnTo>
                    <a:pt x="237" y="1249"/>
                  </a:lnTo>
                  <a:lnTo>
                    <a:pt x="246" y="1248"/>
                  </a:lnTo>
                  <a:lnTo>
                    <a:pt x="252" y="1247"/>
                  </a:lnTo>
                  <a:lnTo>
                    <a:pt x="258" y="1245"/>
                  </a:lnTo>
                  <a:lnTo>
                    <a:pt x="261" y="1242"/>
                  </a:lnTo>
                  <a:lnTo>
                    <a:pt x="265" y="1232"/>
                  </a:lnTo>
                  <a:lnTo>
                    <a:pt x="269" y="1221"/>
                  </a:lnTo>
                  <a:lnTo>
                    <a:pt x="270" y="1212"/>
                  </a:lnTo>
                  <a:lnTo>
                    <a:pt x="270" y="1201"/>
                  </a:lnTo>
                  <a:lnTo>
                    <a:pt x="267" y="1191"/>
                  </a:lnTo>
                  <a:lnTo>
                    <a:pt x="264" y="1180"/>
                  </a:lnTo>
                  <a:lnTo>
                    <a:pt x="261" y="1171"/>
                  </a:lnTo>
                  <a:lnTo>
                    <a:pt x="256" y="1160"/>
                  </a:lnTo>
                  <a:lnTo>
                    <a:pt x="245" y="1140"/>
                  </a:lnTo>
                  <a:lnTo>
                    <a:pt x="232" y="1123"/>
                  </a:lnTo>
                  <a:lnTo>
                    <a:pt x="219" y="1106"/>
                  </a:lnTo>
                  <a:lnTo>
                    <a:pt x="207" y="1092"/>
                  </a:lnTo>
                  <a:lnTo>
                    <a:pt x="198" y="1082"/>
                  </a:lnTo>
                  <a:lnTo>
                    <a:pt x="188" y="1072"/>
                  </a:lnTo>
                  <a:lnTo>
                    <a:pt x="176" y="1063"/>
                  </a:lnTo>
                  <a:lnTo>
                    <a:pt x="164" y="1053"/>
                  </a:lnTo>
                  <a:lnTo>
                    <a:pt x="152" y="1042"/>
                  </a:lnTo>
                  <a:lnTo>
                    <a:pt x="142" y="1032"/>
                  </a:lnTo>
                  <a:lnTo>
                    <a:pt x="138" y="1027"/>
                  </a:lnTo>
                  <a:lnTo>
                    <a:pt x="134" y="1021"/>
                  </a:lnTo>
                  <a:lnTo>
                    <a:pt x="131" y="1017"/>
                  </a:lnTo>
                  <a:lnTo>
                    <a:pt x="129" y="1012"/>
                  </a:lnTo>
                  <a:lnTo>
                    <a:pt x="126" y="1002"/>
                  </a:lnTo>
                  <a:lnTo>
                    <a:pt x="122" y="996"/>
                  </a:lnTo>
                  <a:lnTo>
                    <a:pt x="117" y="991"/>
                  </a:lnTo>
                  <a:lnTo>
                    <a:pt x="112" y="989"/>
                  </a:lnTo>
                  <a:lnTo>
                    <a:pt x="107" y="987"/>
                  </a:lnTo>
                  <a:lnTo>
                    <a:pt x="101" y="984"/>
                  </a:lnTo>
                  <a:lnTo>
                    <a:pt x="95" y="979"/>
                  </a:lnTo>
                  <a:lnTo>
                    <a:pt x="89" y="973"/>
                  </a:lnTo>
                  <a:lnTo>
                    <a:pt x="89" y="973"/>
                  </a:lnTo>
                  <a:lnTo>
                    <a:pt x="94" y="966"/>
                  </a:lnTo>
                  <a:lnTo>
                    <a:pt x="97" y="960"/>
                  </a:lnTo>
                  <a:lnTo>
                    <a:pt x="99" y="951"/>
                  </a:lnTo>
                  <a:lnTo>
                    <a:pt x="100" y="943"/>
                  </a:lnTo>
                  <a:lnTo>
                    <a:pt x="100" y="934"/>
                  </a:lnTo>
                  <a:lnTo>
                    <a:pt x="99" y="925"/>
                  </a:lnTo>
                  <a:lnTo>
                    <a:pt x="98" y="922"/>
                  </a:lnTo>
                  <a:lnTo>
                    <a:pt x="96" y="918"/>
                  </a:lnTo>
                  <a:lnTo>
                    <a:pt x="94" y="915"/>
                  </a:lnTo>
                  <a:lnTo>
                    <a:pt x="92" y="912"/>
                  </a:lnTo>
                  <a:lnTo>
                    <a:pt x="87" y="908"/>
                  </a:lnTo>
                  <a:lnTo>
                    <a:pt x="84" y="904"/>
                  </a:lnTo>
                  <a:lnTo>
                    <a:pt x="82" y="899"/>
                  </a:lnTo>
                  <a:lnTo>
                    <a:pt x="80" y="896"/>
                  </a:lnTo>
                  <a:lnTo>
                    <a:pt x="79" y="893"/>
                  </a:lnTo>
                  <a:lnTo>
                    <a:pt x="79" y="890"/>
                  </a:lnTo>
                  <a:lnTo>
                    <a:pt x="79" y="886"/>
                  </a:lnTo>
                  <a:lnTo>
                    <a:pt x="80" y="883"/>
                  </a:lnTo>
                  <a:lnTo>
                    <a:pt x="82" y="877"/>
                  </a:lnTo>
                  <a:lnTo>
                    <a:pt x="85" y="870"/>
                  </a:lnTo>
                  <a:lnTo>
                    <a:pt x="88" y="863"/>
                  </a:lnTo>
                  <a:lnTo>
                    <a:pt x="89" y="853"/>
                  </a:lnTo>
                  <a:lnTo>
                    <a:pt x="89" y="847"/>
                  </a:lnTo>
                  <a:lnTo>
                    <a:pt x="88" y="841"/>
                  </a:lnTo>
                  <a:lnTo>
                    <a:pt x="86" y="835"/>
                  </a:lnTo>
                  <a:lnTo>
                    <a:pt x="84" y="829"/>
                  </a:lnTo>
                  <a:lnTo>
                    <a:pt x="82" y="823"/>
                  </a:lnTo>
                  <a:lnTo>
                    <a:pt x="80" y="816"/>
                  </a:lnTo>
                  <a:lnTo>
                    <a:pt x="80" y="810"/>
                  </a:lnTo>
                  <a:lnTo>
                    <a:pt x="80" y="802"/>
                  </a:lnTo>
                  <a:lnTo>
                    <a:pt x="82" y="794"/>
                  </a:lnTo>
                  <a:lnTo>
                    <a:pt x="84" y="785"/>
                  </a:lnTo>
                  <a:lnTo>
                    <a:pt x="87" y="777"/>
                  </a:lnTo>
                  <a:lnTo>
                    <a:pt x="90" y="770"/>
                  </a:lnTo>
                  <a:lnTo>
                    <a:pt x="98" y="755"/>
                  </a:lnTo>
                  <a:lnTo>
                    <a:pt x="103" y="739"/>
                  </a:lnTo>
                  <a:lnTo>
                    <a:pt x="105" y="718"/>
                  </a:lnTo>
                  <a:lnTo>
                    <a:pt x="103" y="704"/>
                  </a:lnTo>
                  <a:lnTo>
                    <a:pt x="103" y="701"/>
                  </a:lnTo>
                  <a:lnTo>
                    <a:pt x="105" y="700"/>
                  </a:lnTo>
                  <a:lnTo>
                    <a:pt x="107" y="699"/>
                  </a:lnTo>
                  <a:lnTo>
                    <a:pt x="110" y="697"/>
                  </a:lnTo>
                  <a:lnTo>
                    <a:pt x="120" y="700"/>
                  </a:lnTo>
                  <a:lnTo>
                    <a:pt x="135" y="704"/>
                  </a:lnTo>
                  <a:lnTo>
                    <a:pt x="140" y="706"/>
                  </a:lnTo>
                  <a:lnTo>
                    <a:pt x="143" y="707"/>
                  </a:lnTo>
                  <a:lnTo>
                    <a:pt x="147" y="707"/>
                  </a:lnTo>
                  <a:lnTo>
                    <a:pt x="149" y="707"/>
                  </a:lnTo>
                  <a:lnTo>
                    <a:pt x="151" y="706"/>
                  </a:lnTo>
                  <a:lnTo>
                    <a:pt x="151" y="704"/>
                  </a:lnTo>
                  <a:lnTo>
                    <a:pt x="152" y="702"/>
                  </a:lnTo>
                  <a:lnTo>
                    <a:pt x="151" y="700"/>
                  </a:lnTo>
                  <a:lnTo>
                    <a:pt x="148" y="688"/>
                  </a:lnTo>
                  <a:lnTo>
                    <a:pt x="143" y="676"/>
                  </a:lnTo>
                  <a:lnTo>
                    <a:pt x="144" y="670"/>
                  </a:lnTo>
                  <a:lnTo>
                    <a:pt x="146" y="663"/>
                  </a:lnTo>
                  <a:lnTo>
                    <a:pt x="147" y="655"/>
                  </a:lnTo>
                  <a:lnTo>
                    <a:pt x="149" y="648"/>
                  </a:lnTo>
                  <a:lnTo>
                    <a:pt x="151" y="640"/>
                  </a:lnTo>
                  <a:lnTo>
                    <a:pt x="152" y="634"/>
                  </a:lnTo>
                  <a:lnTo>
                    <a:pt x="151" y="627"/>
                  </a:lnTo>
                  <a:lnTo>
                    <a:pt x="149" y="622"/>
                  </a:lnTo>
                  <a:lnTo>
                    <a:pt x="143" y="613"/>
                  </a:lnTo>
                  <a:lnTo>
                    <a:pt x="140" y="606"/>
                  </a:lnTo>
                  <a:lnTo>
                    <a:pt x="140" y="598"/>
                  </a:lnTo>
                  <a:lnTo>
                    <a:pt x="141" y="592"/>
                  </a:lnTo>
                  <a:lnTo>
                    <a:pt x="144" y="585"/>
                  </a:lnTo>
                  <a:lnTo>
                    <a:pt x="150" y="579"/>
                  </a:lnTo>
                  <a:lnTo>
                    <a:pt x="155" y="572"/>
                  </a:lnTo>
                  <a:lnTo>
                    <a:pt x="163" y="566"/>
                  </a:lnTo>
                  <a:lnTo>
                    <a:pt x="173" y="555"/>
                  </a:lnTo>
                  <a:lnTo>
                    <a:pt x="178" y="547"/>
                  </a:lnTo>
                  <a:lnTo>
                    <a:pt x="179" y="544"/>
                  </a:lnTo>
                  <a:lnTo>
                    <a:pt x="179" y="542"/>
                  </a:lnTo>
                  <a:lnTo>
                    <a:pt x="178" y="540"/>
                  </a:lnTo>
                  <a:lnTo>
                    <a:pt x="176" y="538"/>
                  </a:lnTo>
                  <a:lnTo>
                    <a:pt x="161" y="531"/>
                  </a:lnTo>
                  <a:lnTo>
                    <a:pt x="136" y="521"/>
                  </a:lnTo>
                  <a:lnTo>
                    <a:pt x="110" y="510"/>
                  </a:lnTo>
                  <a:lnTo>
                    <a:pt x="86" y="496"/>
                  </a:lnTo>
                  <a:lnTo>
                    <a:pt x="75" y="488"/>
                  </a:lnTo>
                  <a:lnTo>
                    <a:pt x="65" y="480"/>
                  </a:lnTo>
                  <a:lnTo>
                    <a:pt x="55" y="471"/>
                  </a:lnTo>
                  <a:lnTo>
                    <a:pt x="45" y="460"/>
                  </a:lnTo>
                  <a:lnTo>
                    <a:pt x="45" y="460"/>
                  </a:lnTo>
                  <a:lnTo>
                    <a:pt x="47" y="450"/>
                  </a:lnTo>
                  <a:lnTo>
                    <a:pt x="49" y="436"/>
                  </a:lnTo>
                  <a:lnTo>
                    <a:pt x="51" y="430"/>
                  </a:lnTo>
                  <a:lnTo>
                    <a:pt x="53" y="423"/>
                  </a:lnTo>
                  <a:lnTo>
                    <a:pt x="54" y="419"/>
                  </a:lnTo>
                  <a:lnTo>
                    <a:pt x="56" y="417"/>
                  </a:lnTo>
                  <a:lnTo>
                    <a:pt x="80" y="407"/>
                  </a:lnTo>
                  <a:lnTo>
                    <a:pt x="98" y="398"/>
                  </a:lnTo>
                  <a:lnTo>
                    <a:pt x="106" y="392"/>
                  </a:lnTo>
                  <a:lnTo>
                    <a:pt x="112" y="384"/>
                  </a:lnTo>
                  <a:lnTo>
                    <a:pt x="119" y="372"/>
                  </a:lnTo>
                  <a:lnTo>
                    <a:pt x="125" y="358"/>
                  </a:lnTo>
                  <a:lnTo>
                    <a:pt x="128" y="349"/>
                  </a:lnTo>
                  <a:lnTo>
                    <a:pt x="133" y="341"/>
                  </a:lnTo>
                  <a:lnTo>
                    <a:pt x="137" y="334"/>
                  </a:lnTo>
                  <a:lnTo>
                    <a:pt x="141" y="326"/>
                  </a:lnTo>
                  <a:lnTo>
                    <a:pt x="146" y="321"/>
                  </a:lnTo>
                  <a:lnTo>
                    <a:pt x="151" y="315"/>
                  </a:lnTo>
                  <a:lnTo>
                    <a:pt x="156" y="311"/>
                  </a:lnTo>
                  <a:lnTo>
                    <a:pt x="163" y="308"/>
                  </a:lnTo>
                  <a:lnTo>
                    <a:pt x="169" y="305"/>
                  </a:lnTo>
                  <a:lnTo>
                    <a:pt x="176" y="303"/>
                  </a:lnTo>
                  <a:lnTo>
                    <a:pt x="183" y="302"/>
                  </a:lnTo>
                  <a:lnTo>
                    <a:pt x="192" y="302"/>
                  </a:lnTo>
                  <a:lnTo>
                    <a:pt x="201" y="303"/>
                  </a:lnTo>
                  <a:lnTo>
                    <a:pt x="209" y="304"/>
                  </a:lnTo>
                  <a:lnTo>
                    <a:pt x="219" y="307"/>
                  </a:lnTo>
                  <a:lnTo>
                    <a:pt x="230" y="311"/>
                  </a:lnTo>
                  <a:lnTo>
                    <a:pt x="241" y="316"/>
                  </a:lnTo>
                  <a:lnTo>
                    <a:pt x="250" y="325"/>
                  </a:lnTo>
                  <a:lnTo>
                    <a:pt x="255" y="328"/>
                  </a:lnTo>
                  <a:lnTo>
                    <a:pt x="260" y="330"/>
                  </a:lnTo>
                  <a:lnTo>
                    <a:pt x="266" y="331"/>
                  </a:lnTo>
                  <a:lnTo>
                    <a:pt x="273" y="331"/>
                  </a:lnTo>
                  <a:lnTo>
                    <a:pt x="278" y="330"/>
                  </a:lnTo>
                  <a:lnTo>
                    <a:pt x="284" y="330"/>
                  </a:lnTo>
                  <a:lnTo>
                    <a:pt x="290" y="330"/>
                  </a:lnTo>
                  <a:lnTo>
                    <a:pt x="297" y="331"/>
                  </a:lnTo>
                  <a:lnTo>
                    <a:pt x="309" y="334"/>
                  </a:lnTo>
                  <a:lnTo>
                    <a:pt x="320" y="337"/>
                  </a:lnTo>
                  <a:lnTo>
                    <a:pt x="331" y="338"/>
                  </a:lnTo>
                  <a:lnTo>
                    <a:pt x="341" y="338"/>
                  </a:lnTo>
                  <a:lnTo>
                    <a:pt x="345" y="336"/>
                  </a:lnTo>
                  <a:lnTo>
                    <a:pt x="348" y="334"/>
                  </a:lnTo>
                  <a:lnTo>
                    <a:pt x="352" y="330"/>
                  </a:lnTo>
                  <a:lnTo>
                    <a:pt x="354" y="326"/>
                  </a:lnTo>
                  <a:lnTo>
                    <a:pt x="358" y="316"/>
                  </a:lnTo>
                  <a:lnTo>
                    <a:pt x="364" y="308"/>
                  </a:lnTo>
                  <a:lnTo>
                    <a:pt x="370" y="300"/>
                  </a:lnTo>
                  <a:lnTo>
                    <a:pt x="375" y="292"/>
                  </a:lnTo>
                  <a:lnTo>
                    <a:pt x="380" y="285"/>
                  </a:lnTo>
                  <a:lnTo>
                    <a:pt x="382" y="276"/>
                  </a:lnTo>
                  <a:lnTo>
                    <a:pt x="383" y="271"/>
                  </a:lnTo>
                  <a:lnTo>
                    <a:pt x="383" y="267"/>
                  </a:lnTo>
                  <a:lnTo>
                    <a:pt x="382" y="261"/>
                  </a:lnTo>
                  <a:lnTo>
                    <a:pt x="380" y="255"/>
                  </a:lnTo>
                  <a:lnTo>
                    <a:pt x="379" y="248"/>
                  </a:lnTo>
                  <a:lnTo>
                    <a:pt x="378" y="241"/>
                  </a:lnTo>
                  <a:lnTo>
                    <a:pt x="379" y="234"/>
                  </a:lnTo>
                  <a:lnTo>
                    <a:pt x="380" y="228"/>
                  </a:lnTo>
                  <a:lnTo>
                    <a:pt x="384" y="214"/>
                  </a:lnTo>
                  <a:lnTo>
                    <a:pt x="389" y="201"/>
                  </a:lnTo>
                  <a:lnTo>
                    <a:pt x="396" y="189"/>
                  </a:lnTo>
                  <a:lnTo>
                    <a:pt x="399" y="179"/>
                  </a:lnTo>
                  <a:lnTo>
                    <a:pt x="400" y="174"/>
                  </a:lnTo>
                  <a:lnTo>
                    <a:pt x="400" y="169"/>
                  </a:lnTo>
                  <a:lnTo>
                    <a:pt x="399" y="166"/>
                  </a:lnTo>
                  <a:lnTo>
                    <a:pt x="397" y="163"/>
                  </a:lnTo>
                  <a:lnTo>
                    <a:pt x="391" y="155"/>
                  </a:lnTo>
                  <a:lnTo>
                    <a:pt x="385" y="146"/>
                  </a:lnTo>
                  <a:lnTo>
                    <a:pt x="381" y="135"/>
                  </a:lnTo>
                  <a:lnTo>
                    <a:pt x="378" y="122"/>
                  </a:lnTo>
                  <a:lnTo>
                    <a:pt x="374" y="110"/>
                  </a:lnTo>
                  <a:lnTo>
                    <a:pt x="372" y="97"/>
                  </a:lnTo>
                  <a:lnTo>
                    <a:pt x="371" y="86"/>
                  </a:lnTo>
                  <a:lnTo>
                    <a:pt x="372" y="76"/>
                  </a:lnTo>
                  <a:lnTo>
                    <a:pt x="373" y="75"/>
                  </a:lnTo>
                  <a:lnTo>
                    <a:pt x="374" y="73"/>
                  </a:lnTo>
                  <a:lnTo>
                    <a:pt x="393" y="71"/>
                  </a:lnTo>
                  <a:lnTo>
                    <a:pt x="409" y="67"/>
                  </a:lnTo>
                  <a:lnTo>
                    <a:pt x="423" y="62"/>
                  </a:lnTo>
                  <a:lnTo>
                    <a:pt x="437" y="56"/>
                  </a:lnTo>
                  <a:lnTo>
                    <a:pt x="450" y="48"/>
                  </a:lnTo>
                  <a:lnTo>
                    <a:pt x="462" y="40"/>
                  </a:lnTo>
                  <a:lnTo>
                    <a:pt x="475" y="29"/>
                  </a:lnTo>
                  <a:lnTo>
                    <a:pt x="489" y="17"/>
                  </a:lnTo>
                  <a:lnTo>
                    <a:pt x="497" y="11"/>
                  </a:lnTo>
                  <a:lnTo>
                    <a:pt x="505" y="5"/>
                  </a:lnTo>
                  <a:lnTo>
                    <a:pt x="514" y="2"/>
                  </a:lnTo>
                  <a:lnTo>
                    <a:pt x="521" y="1"/>
                  </a:lnTo>
                  <a:lnTo>
                    <a:pt x="529" y="0"/>
                  </a:lnTo>
                  <a:lnTo>
                    <a:pt x="537" y="1"/>
                  </a:lnTo>
                  <a:lnTo>
                    <a:pt x="545" y="3"/>
                  </a:lnTo>
                  <a:lnTo>
                    <a:pt x="552" y="5"/>
                  </a:lnTo>
                  <a:lnTo>
                    <a:pt x="568" y="13"/>
                  </a:lnTo>
                  <a:lnTo>
                    <a:pt x="584" y="24"/>
                  </a:lnTo>
                  <a:lnTo>
                    <a:pt x="598" y="33"/>
                  </a:lnTo>
                  <a:lnTo>
                    <a:pt x="613" y="44"/>
                  </a:lnTo>
                  <a:lnTo>
                    <a:pt x="626" y="47"/>
                  </a:lnTo>
                  <a:lnTo>
                    <a:pt x="638" y="49"/>
                  </a:lnTo>
                  <a:lnTo>
                    <a:pt x="644" y="51"/>
                  </a:lnTo>
                  <a:lnTo>
                    <a:pt x="651" y="53"/>
                  </a:lnTo>
                  <a:lnTo>
                    <a:pt x="656" y="55"/>
                  </a:lnTo>
                  <a:lnTo>
                    <a:pt x="661" y="59"/>
                  </a:lnTo>
                  <a:lnTo>
                    <a:pt x="668" y="65"/>
                  </a:lnTo>
                  <a:lnTo>
                    <a:pt x="673" y="71"/>
                  </a:lnTo>
                  <a:lnTo>
                    <a:pt x="679" y="79"/>
                  </a:lnTo>
                  <a:lnTo>
                    <a:pt x="685" y="86"/>
                  </a:lnTo>
                  <a:lnTo>
                    <a:pt x="695" y="102"/>
                  </a:lnTo>
                  <a:lnTo>
                    <a:pt x="706" y="119"/>
                  </a:lnTo>
                  <a:lnTo>
                    <a:pt x="717" y="135"/>
                  </a:lnTo>
                  <a:lnTo>
                    <a:pt x="729" y="149"/>
                  </a:lnTo>
                  <a:lnTo>
                    <a:pt x="736" y="155"/>
                  </a:lnTo>
                  <a:lnTo>
                    <a:pt x="743" y="161"/>
                  </a:lnTo>
                  <a:lnTo>
                    <a:pt x="751" y="165"/>
                  </a:lnTo>
                  <a:lnTo>
                    <a:pt x="760" y="168"/>
                  </a:lnTo>
                  <a:lnTo>
                    <a:pt x="760" y="168"/>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23" name="Google Shape;823;p37"/>
            <p:cNvSpPr/>
            <p:nvPr/>
          </p:nvSpPr>
          <p:spPr>
            <a:xfrm>
              <a:off x="5384800" y="1797050"/>
              <a:ext cx="1573213" cy="1501775"/>
            </a:xfrm>
            <a:custGeom>
              <a:rect b="b" l="l" r="r" t="t"/>
              <a:pathLst>
                <a:path extrusionOk="0" h="3784" w="3967">
                  <a:moveTo>
                    <a:pt x="3545" y="3489"/>
                  </a:moveTo>
                  <a:lnTo>
                    <a:pt x="3549" y="3483"/>
                  </a:lnTo>
                  <a:lnTo>
                    <a:pt x="3553" y="3477"/>
                  </a:lnTo>
                  <a:lnTo>
                    <a:pt x="3557" y="3472"/>
                  </a:lnTo>
                  <a:lnTo>
                    <a:pt x="3560" y="3465"/>
                  </a:lnTo>
                  <a:lnTo>
                    <a:pt x="3564" y="3451"/>
                  </a:lnTo>
                  <a:lnTo>
                    <a:pt x="3567" y="3437"/>
                  </a:lnTo>
                  <a:lnTo>
                    <a:pt x="3568" y="3432"/>
                  </a:lnTo>
                  <a:lnTo>
                    <a:pt x="3568" y="3426"/>
                  </a:lnTo>
                  <a:lnTo>
                    <a:pt x="3567" y="3421"/>
                  </a:lnTo>
                  <a:lnTo>
                    <a:pt x="3566" y="3416"/>
                  </a:lnTo>
                  <a:lnTo>
                    <a:pt x="3564" y="3408"/>
                  </a:lnTo>
                  <a:lnTo>
                    <a:pt x="3562" y="3398"/>
                  </a:lnTo>
                  <a:lnTo>
                    <a:pt x="3560" y="3388"/>
                  </a:lnTo>
                  <a:lnTo>
                    <a:pt x="3560" y="3379"/>
                  </a:lnTo>
                  <a:lnTo>
                    <a:pt x="3559" y="3369"/>
                  </a:lnTo>
                  <a:lnTo>
                    <a:pt x="3558" y="3360"/>
                  </a:lnTo>
                  <a:lnTo>
                    <a:pt x="3556" y="3350"/>
                  </a:lnTo>
                  <a:lnTo>
                    <a:pt x="3557" y="3342"/>
                  </a:lnTo>
                  <a:lnTo>
                    <a:pt x="3559" y="3334"/>
                  </a:lnTo>
                  <a:lnTo>
                    <a:pt x="3565" y="3325"/>
                  </a:lnTo>
                  <a:lnTo>
                    <a:pt x="3570" y="3317"/>
                  </a:lnTo>
                  <a:lnTo>
                    <a:pt x="3575" y="3308"/>
                  </a:lnTo>
                  <a:lnTo>
                    <a:pt x="3581" y="3302"/>
                  </a:lnTo>
                  <a:lnTo>
                    <a:pt x="3588" y="3297"/>
                  </a:lnTo>
                  <a:lnTo>
                    <a:pt x="3592" y="3296"/>
                  </a:lnTo>
                  <a:lnTo>
                    <a:pt x="3595" y="3296"/>
                  </a:lnTo>
                  <a:lnTo>
                    <a:pt x="3598" y="3297"/>
                  </a:lnTo>
                  <a:lnTo>
                    <a:pt x="3600" y="3299"/>
                  </a:lnTo>
                  <a:lnTo>
                    <a:pt x="3602" y="3306"/>
                  </a:lnTo>
                  <a:lnTo>
                    <a:pt x="3602" y="3317"/>
                  </a:lnTo>
                  <a:lnTo>
                    <a:pt x="3599" y="3339"/>
                  </a:lnTo>
                  <a:lnTo>
                    <a:pt x="3597" y="3354"/>
                  </a:lnTo>
                  <a:lnTo>
                    <a:pt x="3595" y="3367"/>
                  </a:lnTo>
                  <a:lnTo>
                    <a:pt x="3592" y="3382"/>
                  </a:lnTo>
                  <a:lnTo>
                    <a:pt x="3591" y="3388"/>
                  </a:lnTo>
                  <a:lnTo>
                    <a:pt x="3591" y="3396"/>
                  </a:lnTo>
                  <a:lnTo>
                    <a:pt x="3591" y="3402"/>
                  </a:lnTo>
                  <a:lnTo>
                    <a:pt x="3592" y="3409"/>
                  </a:lnTo>
                  <a:lnTo>
                    <a:pt x="3594" y="3415"/>
                  </a:lnTo>
                  <a:lnTo>
                    <a:pt x="3595" y="3422"/>
                  </a:lnTo>
                  <a:lnTo>
                    <a:pt x="3595" y="3427"/>
                  </a:lnTo>
                  <a:lnTo>
                    <a:pt x="3594" y="3432"/>
                  </a:lnTo>
                  <a:lnTo>
                    <a:pt x="3591" y="3441"/>
                  </a:lnTo>
                  <a:lnTo>
                    <a:pt x="3584" y="3454"/>
                  </a:lnTo>
                  <a:lnTo>
                    <a:pt x="3577" y="3465"/>
                  </a:lnTo>
                  <a:lnTo>
                    <a:pt x="3570" y="3476"/>
                  </a:lnTo>
                  <a:lnTo>
                    <a:pt x="3562" y="3487"/>
                  </a:lnTo>
                  <a:lnTo>
                    <a:pt x="3552" y="3496"/>
                  </a:lnTo>
                  <a:lnTo>
                    <a:pt x="3545" y="3489"/>
                  </a:lnTo>
                  <a:close/>
                  <a:moveTo>
                    <a:pt x="1315" y="3029"/>
                  </a:moveTo>
                  <a:lnTo>
                    <a:pt x="1408" y="3126"/>
                  </a:lnTo>
                  <a:lnTo>
                    <a:pt x="1413" y="3130"/>
                  </a:lnTo>
                  <a:lnTo>
                    <a:pt x="1421" y="3134"/>
                  </a:lnTo>
                  <a:lnTo>
                    <a:pt x="1428" y="3137"/>
                  </a:lnTo>
                  <a:lnTo>
                    <a:pt x="1437" y="3140"/>
                  </a:lnTo>
                  <a:lnTo>
                    <a:pt x="1457" y="3145"/>
                  </a:lnTo>
                  <a:lnTo>
                    <a:pt x="1479" y="3149"/>
                  </a:lnTo>
                  <a:lnTo>
                    <a:pt x="1522" y="3153"/>
                  </a:lnTo>
                  <a:lnTo>
                    <a:pt x="1557" y="3156"/>
                  </a:lnTo>
                  <a:lnTo>
                    <a:pt x="1822" y="3199"/>
                  </a:lnTo>
                  <a:lnTo>
                    <a:pt x="1836" y="3200"/>
                  </a:lnTo>
                  <a:lnTo>
                    <a:pt x="1851" y="3200"/>
                  </a:lnTo>
                  <a:lnTo>
                    <a:pt x="1867" y="3198"/>
                  </a:lnTo>
                  <a:lnTo>
                    <a:pt x="1884" y="3195"/>
                  </a:lnTo>
                  <a:lnTo>
                    <a:pt x="1900" y="3191"/>
                  </a:lnTo>
                  <a:lnTo>
                    <a:pt x="1917" y="3186"/>
                  </a:lnTo>
                  <a:lnTo>
                    <a:pt x="1933" y="3180"/>
                  </a:lnTo>
                  <a:lnTo>
                    <a:pt x="1951" y="3172"/>
                  </a:lnTo>
                  <a:lnTo>
                    <a:pt x="1984" y="3157"/>
                  </a:lnTo>
                  <a:lnTo>
                    <a:pt x="2015" y="3140"/>
                  </a:lnTo>
                  <a:lnTo>
                    <a:pt x="2045" y="3124"/>
                  </a:lnTo>
                  <a:lnTo>
                    <a:pt x="2072" y="3108"/>
                  </a:lnTo>
                  <a:lnTo>
                    <a:pt x="2087" y="3107"/>
                  </a:lnTo>
                  <a:lnTo>
                    <a:pt x="2099" y="3105"/>
                  </a:lnTo>
                  <a:lnTo>
                    <a:pt x="2106" y="3105"/>
                  </a:lnTo>
                  <a:lnTo>
                    <a:pt x="2112" y="3104"/>
                  </a:lnTo>
                  <a:lnTo>
                    <a:pt x="2120" y="3102"/>
                  </a:lnTo>
                  <a:lnTo>
                    <a:pt x="2126" y="3098"/>
                  </a:lnTo>
                  <a:lnTo>
                    <a:pt x="2139" y="3091"/>
                  </a:lnTo>
                  <a:lnTo>
                    <a:pt x="2149" y="3088"/>
                  </a:lnTo>
                  <a:lnTo>
                    <a:pt x="2158" y="3086"/>
                  </a:lnTo>
                  <a:lnTo>
                    <a:pt x="2165" y="3087"/>
                  </a:lnTo>
                  <a:lnTo>
                    <a:pt x="2172" y="3088"/>
                  </a:lnTo>
                  <a:lnTo>
                    <a:pt x="2179" y="3088"/>
                  </a:lnTo>
                  <a:lnTo>
                    <a:pt x="2188" y="3088"/>
                  </a:lnTo>
                  <a:lnTo>
                    <a:pt x="2199" y="3087"/>
                  </a:lnTo>
                  <a:lnTo>
                    <a:pt x="2212" y="3083"/>
                  </a:lnTo>
                  <a:lnTo>
                    <a:pt x="2227" y="3078"/>
                  </a:lnTo>
                  <a:lnTo>
                    <a:pt x="2233" y="3078"/>
                  </a:lnTo>
                  <a:lnTo>
                    <a:pt x="2239" y="3080"/>
                  </a:lnTo>
                  <a:lnTo>
                    <a:pt x="2241" y="3081"/>
                  </a:lnTo>
                  <a:lnTo>
                    <a:pt x="2243" y="3083"/>
                  </a:lnTo>
                  <a:lnTo>
                    <a:pt x="2244" y="3086"/>
                  </a:lnTo>
                  <a:lnTo>
                    <a:pt x="2244" y="3089"/>
                  </a:lnTo>
                  <a:lnTo>
                    <a:pt x="2245" y="3097"/>
                  </a:lnTo>
                  <a:lnTo>
                    <a:pt x="2247" y="3104"/>
                  </a:lnTo>
                  <a:lnTo>
                    <a:pt x="2249" y="3111"/>
                  </a:lnTo>
                  <a:lnTo>
                    <a:pt x="2253" y="3117"/>
                  </a:lnTo>
                  <a:lnTo>
                    <a:pt x="2254" y="3123"/>
                  </a:lnTo>
                  <a:lnTo>
                    <a:pt x="2254" y="3128"/>
                  </a:lnTo>
                  <a:lnTo>
                    <a:pt x="2253" y="3130"/>
                  </a:lnTo>
                  <a:lnTo>
                    <a:pt x="2251" y="3134"/>
                  </a:lnTo>
                  <a:lnTo>
                    <a:pt x="2247" y="3136"/>
                  </a:lnTo>
                  <a:lnTo>
                    <a:pt x="2244" y="3138"/>
                  </a:lnTo>
                  <a:lnTo>
                    <a:pt x="2239" y="3141"/>
                  </a:lnTo>
                  <a:lnTo>
                    <a:pt x="2235" y="3145"/>
                  </a:lnTo>
                  <a:lnTo>
                    <a:pt x="2232" y="3150"/>
                  </a:lnTo>
                  <a:lnTo>
                    <a:pt x="2231" y="3154"/>
                  </a:lnTo>
                  <a:lnTo>
                    <a:pt x="2231" y="3159"/>
                  </a:lnTo>
                  <a:lnTo>
                    <a:pt x="2231" y="3164"/>
                  </a:lnTo>
                  <a:lnTo>
                    <a:pt x="2233" y="3169"/>
                  </a:lnTo>
                  <a:lnTo>
                    <a:pt x="2235" y="3175"/>
                  </a:lnTo>
                  <a:lnTo>
                    <a:pt x="2246" y="3197"/>
                  </a:lnTo>
                  <a:lnTo>
                    <a:pt x="2258" y="3217"/>
                  </a:lnTo>
                  <a:lnTo>
                    <a:pt x="2265" y="3229"/>
                  </a:lnTo>
                  <a:lnTo>
                    <a:pt x="2271" y="3238"/>
                  </a:lnTo>
                  <a:lnTo>
                    <a:pt x="2280" y="3246"/>
                  </a:lnTo>
                  <a:lnTo>
                    <a:pt x="2287" y="3252"/>
                  </a:lnTo>
                  <a:lnTo>
                    <a:pt x="2296" y="3257"/>
                  </a:lnTo>
                  <a:lnTo>
                    <a:pt x="2306" y="3261"/>
                  </a:lnTo>
                  <a:lnTo>
                    <a:pt x="2315" y="3264"/>
                  </a:lnTo>
                  <a:lnTo>
                    <a:pt x="2324" y="3266"/>
                  </a:lnTo>
                  <a:lnTo>
                    <a:pt x="2343" y="3272"/>
                  </a:lnTo>
                  <a:lnTo>
                    <a:pt x="2362" y="3277"/>
                  </a:lnTo>
                  <a:lnTo>
                    <a:pt x="2370" y="3281"/>
                  </a:lnTo>
                  <a:lnTo>
                    <a:pt x="2378" y="3286"/>
                  </a:lnTo>
                  <a:lnTo>
                    <a:pt x="2385" y="3292"/>
                  </a:lnTo>
                  <a:lnTo>
                    <a:pt x="2392" y="3299"/>
                  </a:lnTo>
                  <a:lnTo>
                    <a:pt x="2397" y="3307"/>
                  </a:lnTo>
                  <a:lnTo>
                    <a:pt x="2404" y="3314"/>
                  </a:lnTo>
                  <a:lnTo>
                    <a:pt x="2410" y="3320"/>
                  </a:lnTo>
                  <a:lnTo>
                    <a:pt x="2418" y="3327"/>
                  </a:lnTo>
                  <a:lnTo>
                    <a:pt x="2425" y="3331"/>
                  </a:lnTo>
                  <a:lnTo>
                    <a:pt x="2434" y="3333"/>
                  </a:lnTo>
                  <a:lnTo>
                    <a:pt x="2444" y="3335"/>
                  </a:lnTo>
                  <a:lnTo>
                    <a:pt x="2453" y="3334"/>
                  </a:lnTo>
                  <a:lnTo>
                    <a:pt x="2465" y="3333"/>
                  </a:lnTo>
                  <a:lnTo>
                    <a:pt x="2477" y="3331"/>
                  </a:lnTo>
                  <a:lnTo>
                    <a:pt x="2487" y="3330"/>
                  </a:lnTo>
                  <a:lnTo>
                    <a:pt x="2496" y="3331"/>
                  </a:lnTo>
                  <a:lnTo>
                    <a:pt x="2500" y="3332"/>
                  </a:lnTo>
                  <a:lnTo>
                    <a:pt x="2504" y="3333"/>
                  </a:lnTo>
                  <a:lnTo>
                    <a:pt x="2507" y="3335"/>
                  </a:lnTo>
                  <a:lnTo>
                    <a:pt x="2511" y="3339"/>
                  </a:lnTo>
                  <a:lnTo>
                    <a:pt x="2514" y="3342"/>
                  </a:lnTo>
                  <a:lnTo>
                    <a:pt x="2516" y="3347"/>
                  </a:lnTo>
                  <a:lnTo>
                    <a:pt x="2518" y="3353"/>
                  </a:lnTo>
                  <a:lnTo>
                    <a:pt x="2520" y="3360"/>
                  </a:lnTo>
                  <a:lnTo>
                    <a:pt x="2520" y="3366"/>
                  </a:lnTo>
                  <a:lnTo>
                    <a:pt x="2520" y="3371"/>
                  </a:lnTo>
                  <a:lnTo>
                    <a:pt x="2520" y="3375"/>
                  </a:lnTo>
                  <a:lnTo>
                    <a:pt x="2518" y="3380"/>
                  </a:lnTo>
                  <a:lnTo>
                    <a:pt x="2516" y="3388"/>
                  </a:lnTo>
                  <a:lnTo>
                    <a:pt x="2515" y="3397"/>
                  </a:lnTo>
                  <a:lnTo>
                    <a:pt x="2538" y="3401"/>
                  </a:lnTo>
                  <a:lnTo>
                    <a:pt x="2552" y="3404"/>
                  </a:lnTo>
                  <a:lnTo>
                    <a:pt x="2554" y="3405"/>
                  </a:lnTo>
                  <a:lnTo>
                    <a:pt x="2556" y="3407"/>
                  </a:lnTo>
                  <a:lnTo>
                    <a:pt x="2558" y="3409"/>
                  </a:lnTo>
                  <a:lnTo>
                    <a:pt x="2559" y="3411"/>
                  </a:lnTo>
                  <a:lnTo>
                    <a:pt x="2563" y="3420"/>
                  </a:lnTo>
                  <a:lnTo>
                    <a:pt x="2567" y="3432"/>
                  </a:lnTo>
                  <a:lnTo>
                    <a:pt x="2569" y="3438"/>
                  </a:lnTo>
                  <a:lnTo>
                    <a:pt x="2574" y="3446"/>
                  </a:lnTo>
                  <a:lnTo>
                    <a:pt x="2582" y="3454"/>
                  </a:lnTo>
                  <a:lnTo>
                    <a:pt x="2589" y="3463"/>
                  </a:lnTo>
                  <a:lnTo>
                    <a:pt x="2606" y="3480"/>
                  </a:lnTo>
                  <a:lnTo>
                    <a:pt x="2619" y="3493"/>
                  </a:lnTo>
                  <a:lnTo>
                    <a:pt x="2627" y="3505"/>
                  </a:lnTo>
                  <a:lnTo>
                    <a:pt x="2634" y="3518"/>
                  </a:lnTo>
                  <a:lnTo>
                    <a:pt x="2639" y="3532"/>
                  </a:lnTo>
                  <a:lnTo>
                    <a:pt x="2645" y="3546"/>
                  </a:lnTo>
                  <a:lnTo>
                    <a:pt x="2653" y="3575"/>
                  </a:lnTo>
                  <a:lnTo>
                    <a:pt x="2662" y="3603"/>
                  </a:lnTo>
                  <a:lnTo>
                    <a:pt x="2675" y="3638"/>
                  </a:lnTo>
                  <a:lnTo>
                    <a:pt x="2689" y="3674"/>
                  </a:lnTo>
                  <a:lnTo>
                    <a:pt x="2706" y="3709"/>
                  </a:lnTo>
                  <a:lnTo>
                    <a:pt x="2723" y="3742"/>
                  </a:lnTo>
                  <a:lnTo>
                    <a:pt x="2723" y="3742"/>
                  </a:lnTo>
                  <a:lnTo>
                    <a:pt x="2729" y="3739"/>
                  </a:lnTo>
                  <a:lnTo>
                    <a:pt x="2734" y="3738"/>
                  </a:lnTo>
                  <a:lnTo>
                    <a:pt x="2740" y="3738"/>
                  </a:lnTo>
                  <a:lnTo>
                    <a:pt x="2745" y="3739"/>
                  </a:lnTo>
                  <a:lnTo>
                    <a:pt x="2754" y="3740"/>
                  </a:lnTo>
                  <a:lnTo>
                    <a:pt x="2765" y="3744"/>
                  </a:lnTo>
                  <a:lnTo>
                    <a:pt x="2778" y="3748"/>
                  </a:lnTo>
                  <a:lnTo>
                    <a:pt x="2790" y="3752"/>
                  </a:lnTo>
                  <a:lnTo>
                    <a:pt x="2802" y="3759"/>
                  </a:lnTo>
                  <a:lnTo>
                    <a:pt x="2812" y="3766"/>
                  </a:lnTo>
                  <a:lnTo>
                    <a:pt x="2816" y="3770"/>
                  </a:lnTo>
                  <a:lnTo>
                    <a:pt x="2819" y="3774"/>
                  </a:lnTo>
                  <a:lnTo>
                    <a:pt x="2823" y="3778"/>
                  </a:lnTo>
                  <a:lnTo>
                    <a:pt x="2824" y="3784"/>
                  </a:lnTo>
                  <a:lnTo>
                    <a:pt x="2825" y="3780"/>
                  </a:lnTo>
                  <a:lnTo>
                    <a:pt x="2825" y="3776"/>
                  </a:lnTo>
                  <a:lnTo>
                    <a:pt x="2825" y="3769"/>
                  </a:lnTo>
                  <a:lnTo>
                    <a:pt x="2824" y="3759"/>
                  </a:lnTo>
                  <a:lnTo>
                    <a:pt x="2819" y="3736"/>
                  </a:lnTo>
                  <a:lnTo>
                    <a:pt x="2814" y="3710"/>
                  </a:lnTo>
                  <a:lnTo>
                    <a:pt x="2810" y="3683"/>
                  </a:lnTo>
                  <a:lnTo>
                    <a:pt x="2805" y="3658"/>
                  </a:lnTo>
                  <a:lnTo>
                    <a:pt x="2804" y="3648"/>
                  </a:lnTo>
                  <a:lnTo>
                    <a:pt x="2804" y="3638"/>
                  </a:lnTo>
                  <a:lnTo>
                    <a:pt x="2804" y="3631"/>
                  </a:lnTo>
                  <a:lnTo>
                    <a:pt x="2805" y="3626"/>
                  </a:lnTo>
                  <a:lnTo>
                    <a:pt x="2813" y="3605"/>
                  </a:lnTo>
                  <a:lnTo>
                    <a:pt x="2815" y="3599"/>
                  </a:lnTo>
                  <a:lnTo>
                    <a:pt x="2820" y="3605"/>
                  </a:lnTo>
                  <a:lnTo>
                    <a:pt x="2832" y="3623"/>
                  </a:lnTo>
                  <a:lnTo>
                    <a:pt x="2845" y="3640"/>
                  </a:lnTo>
                  <a:lnTo>
                    <a:pt x="2854" y="3656"/>
                  </a:lnTo>
                  <a:lnTo>
                    <a:pt x="2861" y="3671"/>
                  </a:lnTo>
                  <a:lnTo>
                    <a:pt x="2867" y="3686"/>
                  </a:lnTo>
                  <a:lnTo>
                    <a:pt x="2872" y="3702"/>
                  </a:lnTo>
                  <a:lnTo>
                    <a:pt x="2878" y="3717"/>
                  </a:lnTo>
                  <a:lnTo>
                    <a:pt x="2885" y="3732"/>
                  </a:lnTo>
                  <a:lnTo>
                    <a:pt x="2894" y="3749"/>
                  </a:lnTo>
                  <a:lnTo>
                    <a:pt x="2897" y="3751"/>
                  </a:lnTo>
                  <a:lnTo>
                    <a:pt x="2900" y="3752"/>
                  </a:lnTo>
                  <a:lnTo>
                    <a:pt x="2905" y="3753"/>
                  </a:lnTo>
                  <a:lnTo>
                    <a:pt x="2910" y="3752"/>
                  </a:lnTo>
                  <a:lnTo>
                    <a:pt x="2923" y="3749"/>
                  </a:lnTo>
                  <a:lnTo>
                    <a:pt x="2937" y="3745"/>
                  </a:lnTo>
                  <a:lnTo>
                    <a:pt x="2951" y="3738"/>
                  </a:lnTo>
                  <a:lnTo>
                    <a:pt x="2963" y="3733"/>
                  </a:lnTo>
                  <a:lnTo>
                    <a:pt x="2972" y="3726"/>
                  </a:lnTo>
                  <a:lnTo>
                    <a:pt x="2975" y="3723"/>
                  </a:lnTo>
                  <a:lnTo>
                    <a:pt x="2975" y="3718"/>
                  </a:lnTo>
                  <a:lnTo>
                    <a:pt x="2973" y="3711"/>
                  </a:lnTo>
                  <a:lnTo>
                    <a:pt x="2969" y="3703"/>
                  </a:lnTo>
                  <a:lnTo>
                    <a:pt x="2965" y="3694"/>
                  </a:lnTo>
                  <a:lnTo>
                    <a:pt x="2961" y="3685"/>
                  </a:lnTo>
                  <a:lnTo>
                    <a:pt x="2958" y="3677"/>
                  </a:lnTo>
                  <a:lnTo>
                    <a:pt x="2955" y="3667"/>
                  </a:lnTo>
                  <a:lnTo>
                    <a:pt x="2954" y="3658"/>
                  </a:lnTo>
                  <a:lnTo>
                    <a:pt x="2956" y="3651"/>
                  </a:lnTo>
                  <a:lnTo>
                    <a:pt x="2960" y="3644"/>
                  </a:lnTo>
                  <a:lnTo>
                    <a:pt x="2964" y="3638"/>
                  </a:lnTo>
                  <a:lnTo>
                    <a:pt x="2969" y="3632"/>
                  </a:lnTo>
                  <a:lnTo>
                    <a:pt x="2981" y="3622"/>
                  </a:lnTo>
                  <a:lnTo>
                    <a:pt x="2996" y="3611"/>
                  </a:lnTo>
                  <a:lnTo>
                    <a:pt x="3012" y="3601"/>
                  </a:lnTo>
                  <a:lnTo>
                    <a:pt x="3026" y="3589"/>
                  </a:lnTo>
                  <a:lnTo>
                    <a:pt x="3032" y="3584"/>
                  </a:lnTo>
                  <a:lnTo>
                    <a:pt x="3039" y="3576"/>
                  </a:lnTo>
                  <a:lnTo>
                    <a:pt x="3043" y="3570"/>
                  </a:lnTo>
                  <a:lnTo>
                    <a:pt x="3047" y="3562"/>
                  </a:lnTo>
                  <a:lnTo>
                    <a:pt x="3050" y="3555"/>
                  </a:lnTo>
                  <a:lnTo>
                    <a:pt x="3055" y="3548"/>
                  </a:lnTo>
                  <a:lnTo>
                    <a:pt x="3059" y="3543"/>
                  </a:lnTo>
                  <a:lnTo>
                    <a:pt x="3063" y="3540"/>
                  </a:lnTo>
                  <a:lnTo>
                    <a:pt x="3072" y="3533"/>
                  </a:lnTo>
                  <a:lnTo>
                    <a:pt x="3081" y="3530"/>
                  </a:lnTo>
                  <a:lnTo>
                    <a:pt x="3090" y="3526"/>
                  </a:lnTo>
                  <a:lnTo>
                    <a:pt x="3099" y="3520"/>
                  </a:lnTo>
                  <a:lnTo>
                    <a:pt x="3103" y="3517"/>
                  </a:lnTo>
                  <a:lnTo>
                    <a:pt x="3107" y="3513"/>
                  </a:lnTo>
                  <a:lnTo>
                    <a:pt x="3111" y="3507"/>
                  </a:lnTo>
                  <a:lnTo>
                    <a:pt x="3114" y="3501"/>
                  </a:lnTo>
                  <a:lnTo>
                    <a:pt x="3117" y="3496"/>
                  </a:lnTo>
                  <a:lnTo>
                    <a:pt x="3123" y="3492"/>
                  </a:lnTo>
                  <a:lnTo>
                    <a:pt x="3128" y="3489"/>
                  </a:lnTo>
                  <a:lnTo>
                    <a:pt x="3135" y="3487"/>
                  </a:lnTo>
                  <a:lnTo>
                    <a:pt x="3141" y="3485"/>
                  </a:lnTo>
                  <a:lnTo>
                    <a:pt x="3150" y="3482"/>
                  </a:lnTo>
                  <a:lnTo>
                    <a:pt x="3158" y="3482"/>
                  </a:lnTo>
                  <a:lnTo>
                    <a:pt x="3167" y="3481"/>
                  </a:lnTo>
                  <a:lnTo>
                    <a:pt x="3207" y="3481"/>
                  </a:lnTo>
                  <a:lnTo>
                    <a:pt x="3244" y="3483"/>
                  </a:lnTo>
                  <a:lnTo>
                    <a:pt x="3252" y="3483"/>
                  </a:lnTo>
                  <a:lnTo>
                    <a:pt x="3259" y="3483"/>
                  </a:lnTo>
                  <a:lnTo>
                    <a:pt x="3264" y="3482"/>
                  </a:lnTo>
                  <a:lnTo>
                    <a:pt x="3268" y="3481"/>
                  </a:lnTo>
                  <a:lnTo>
                    <a:pt x="3272" y="3478"/>
                  </a:lnTo>
                  <a:lnTo>
                    <a:pt x="3274" y="3474"/>
                  </a:lnTo>
                  <a:lnTo>
                    <a:pt x="3275" y="3467"/>
                  </a:lnTo>
                  <a:lnTo>
                    <a:pt x="3276" y="3459"/>
                  </a:lnTo>
                  <a:lnTo>
                    <a:pt x="3276" y="3456"/>
                  </a:lnTo>
                  <a:lnTo>
                    <a:pt x="3278" y="3455"/>
                  </a:lnTo>
                  <a:lnTo>
                    <a:pt x="3281" y="3454"/>
                  </a:lnTo>
                  <a:lnTo>
                    <a:pt x="3285" y="3454"/>
                  </a:lnTo>
                  <a:lnTo>
                    <a:pt x="3294" y="3453"/>
                  </a:lnTo>
                  <a:lnTo>
                    <a:pt x="3305" y="3451"/>
                  </a:lnTo>
                  <a:lnTo>
                    <a:pt x="3311" y="3449"/>
                  </a:lnTo>
                  <a:lnTo>
                    <a:pt x="3316" y="3447"/>
                  </a:lnTo>
                  <a:lnTo>
                    <a:pt x="3321" y="3443"/>
                  </a:lnTo>
                  <a:lnTo>
                    <a:pt x="3326" y="3439"/>
                  </a:lnTo>
                  <a:lnTo>
                    <a:pt x="3330" y="3434"/>
                  </a:lnTo>
                  <a:lnTo>
                    <a:pt x="3333" y="3427"/>
                  </a:lnTo>
                  <a:lnTo>
                    <a:pt x="3335" y="3420"/>
                  </a:lnTo>
                  <a:lnTo>
                    <a:pt x="3336" y="3410"/>
                  </a:lnTo>
                  <a:lnTo>
                    <a:pt x="3339" y="3393"/>
                  </a:lnTo>
                  <a:lnTo>
                    <a:pt x="3342" y="3372"/>
                  </a:lnTo>
                  <a:lnTo>
                    <a:pt x="3345" y="3361"/>
                  </a:lnTo>
                  <a:lnTo>
                    <a:pt x="3349" y="3353"/>
                  </a:lnTo>
                  <a:lnTo>
                    <a:pt x="3354" y="3344"/>
                  </a:lnTo>
                  <a:lnTo>
                    <a:pt x="3359" y="3339"/>
                  </a:lnTo>
                  <a:lnTo>
                    <a:pt x="3361" y="3338"/>
                  </a:lnTo>
                  <a:lnTo>
                    <a:pt x="3363" y="3337"/>
                  </a:lnTo>
                  <a:lnTo>
                    <a:pt x="3366" y="3337"/>
                  </a:lnTo>
                  <a:lnTo>
                    <a:pt x="3368" y="3337"/>
                  </a:lnTo>
                  <a:lnTo>
                    <a:pt x="3372" y="3338"/>
                  </a:lnTo>
                  <a:lnTo>
                    <a:pt x="3377" y="3341"/>
                  </a:lnTo>
                  <a:lnTo>
                    <a:pt x="3386" y="3350"/>
                  </a:lnTo>
                  <a:lnTo>
                    <a:pt x="3395" y="3359"/>
                  </a:lnTo>
                  <a:lnTo>
                    <a:pt x="3399" y="3364"/>
                  </a:lnTo>
                  <a:lnTo>
                    <a:pt x="3402" y="3366"/>
                  </a:lnTo>
                  <a:lnTo>
                    <a:pt x="3407" y="3367"/>
                  </a:lnTo>
                  <a:lnTo>
                    <a:pt x="3411" y="3367"/>
                  </a:lnTo>
                  <a:lnTo>
                    <a:pt x="3415" y="3364"/>
                  </a:lnTo>
                  <a:lnTo>
                    <a:pt x="3418" y="3357"/>
                  </a:lnTo>
                  <a:lnTo>
                    <a:pt x="3423" y="3348"/>
                  </a:lnTo>
                  <a:lnTo>
                    <a:pt x="3426" y="3335"/>
                  </a:lnTo>
                  <a:lnTo>
                    <a:pt x="3430" y="3325"/>
                  </a:lnTo>
                  <a:lnTo>
                    <a:pt x="3439" y="3311"/>
                  </a:lnTo>
                  <a:lnTo>
                    <a:pt x="3450" y="3296"/>
                  </a:lnTo>
                  <a:lnTo>
                    <a:pt x="3463" y="3278"/>
                  </a:lnTo>
                  <a:lnTo>
                    <a:pt x="3489" y="3247"/>
                  </a:lnTo>
                  <a:lnTo>
                    <a:pt x="3507" y="3222"/>
                  </a:lnTo>
                  <a:lnTo>
                    <a:pt x="3518" y="3210"/>
                  </a:lnTo>
                  <a:lnTo>
                    <a:pt x="3526" y="3197"/>
                  </a:lnTo>
                  <a:lnTo>
                    <a:pt x="3533" y="3185"/>
                  </a:lnTo>
                  <a:lnTo>
                    <a:pt x="3537" y="3173"/>
                  </a:lnTo>
                  <a:lnTo>
                    <a:pt x="3545" y="3149"/>
                  </a:lnTo>
                  <a:lnTo>
                    <a:pt x="3554" y="3119"/>
                  </a:lnTo>
                  <a:lnTo>
                    <a:pt x="3621" y="2954"/>
                  </a:lnTo>
                  <a:lnTo>
                    <a:pt x="3628" y="2934"/>
                  </a:lnTo>
                  <a:lnTo>
                    <a:pt x="3632" y="2915"/>
                  </a:lnTo>
                  <a:lnTo>
                    <a:pt x="3635" y="2897"/>
                  </a:lnTo>
                  <a:lnTo>
                    <a:pt x="3639" y="2879"/>
                  </a:lnTo>
                  <a:lnTo>
                    <a:pt x="3641" y="2870"/>
                  </a:lnTo>
                  <a:lnTo>
                    <a:pt x="3643" y="2861"/>
                  </a:lnTo>
                  <a:lnTo>
                    <a:pt x="3646" y="2853"/>
                  </a:lnTo>
                  <a:lnTo>
                    <a:pt x="3651" y="2844"/>
                  </a:lnTo>
                  <a:lnTo>
                    <a:pt x="3655" y="2835"/>
                  </a:lnTo>
                  <a:lnTo>
                    <a:pt x="3661" y="2827"/>
                  </a:lnTo>
                  <a:lnTo>
                    <a:pt x="3668" y="2817"/>
                  </a:lnTo>
                  <a:lnTo>
                    <a:pt x="3676" y="2808"/>
                  </a:lnTo>
                  <a:lnTo>
                    <a:pt x="3679" y="2808"/>
                  </a:lnTo>
                  <a:lnTo>
                    <a:pt x="3681" y="2810"/>
                  </a:lnTo>
                  <a:lnTo>
                    <a:pt x="3683" y="2813"/>
                  </a:lnTo>
                  <a:lnTo>
                    <a:pt x="3686" y="2815"/>
                  </a:lnTo>
                  <a:lnTo>
                    <a:pt x="3688" y="2816"/>
                  </a:lnTo>
                  <a:lnTo>
                    <a:pt x="3692" y="2817"/>
                  </a:lnTo>
                  <a:lnTo>
                    <a:pt x="3694" y="2818"/>
                  </a:lnTo>
                  <a:lnTo>
                    <a:pt x="3697" y="2817"/>
                  </a:lnTo>
                  <a:lnTo>
                    <a:pt x="3700" y="2816"/>
                  </a:lnTo>
                  <a:lnTo>
                    <a:pt x="3702" y="2815"/>
                  </a:lnTo>
                  <a:lnTo>
                    <a:pt x="3708" y="2810"/>
                  </a:lnTo>
                  <a:lnTo>
                    <a:pt x="3713" y="2804"/>
                  </a:lnTo>
                  <a:lnTo>
                    <a:pt x="3719" y="2795"/>
                  </a:lnTo>
                  <a:lnTo>
                    <a:pt x="3723" y="2787"/>
                  </a:lnTo>
                  <a:lnTo>
                    <a:pt x="3733" y="2768"/>
                  </a:lnTo>
                  <a:lnTo>
                    <a:pt x="3741" y="2749"/>
                  </a:lnTo>
                  <a:lnTo>
                    <a:pt x="3748" y="2734"/>
                  </a:lnTo>
                  <a:lnTo>
                    <a:pt x="3752" y="2724"/>
                  </a:lnTo>
                  <a:lnTo>
                    <a:pt x="3766" y="2717"/>
                  </a:lnTo>
                  <a:lnTo>
                    <a:pt x="3779" y="2708"/>
                  </a:lnTo>
                  <a:lnTo>
                    <a:pt x="3793" y="2698"/>
                  </a:lnTo>
                  <a:lnTo>
                    <a:pt x="3806" y="2689"/>
                  </a:lnTo>
                  <a:lnTo>
                    <a:pt x="3832" y="2668"/>
                  </a:lnTo>
                  <a:lnTo>
                    <a:pt x="3858" y="2644"/>
                  </a:lnTo>
                  <a:lnTo>
                    <a:pt x="3881" y="2621"/>
                  </a:lnTo>
                  <a:lnTo>
                    <a:pt x="3903" y="2595"/>
                  </a:lnTo>
                  <a:lnTo>
                    <a:pt x="3924" y="2569"/>
                  </a:lnTo>
                  <a:lnTo>
                    <a:pt x="3942" y="2543"/>
                  </a:lnTo>
                  <a:lnTo>
                    <a:pt x="3949" y="2532"/>
                  </a:lnTo>
                  <a:lnTo>
                    <a:pt x="3959" y="2517"/>
                  </a:lnTo>
                  <a:lnTo>
                    <a:pt x="3964" y="2509"/>
                  </a:lnTo>
                  <a:lnTo>
                    <a:pt x="3966" y="2502"/>
                  </a:lnTo>
                  <a:lnTo>
                    <a:pt x="3967" y="2498"/>
                  </a:lnTo>
                  <a:lnTo>
                    <a:pt x="3967" y="2495"/>
                  </a:lnTo>
                  <a:lnTo>
                    <a:pt x="3967" y="2492"/>
                  </a:lnTo>
                  <a:lnTo>
                    <a:pt x="3966" y="2489"/>
                  </a:lnTo>
                  <a:lnTo>
                    <a:pt x="3964" y="2487"/>
                  </a:lnTo>
                  <a:lnTo>
                    <a:pt x="3961" y="2486"/>
                  </a:lnTo>
                  <a:lnTo>
                    <a:pt x="3958" y="2486"/>
                  </a:lnTo>
                  <a:lnTo>
                    <a:pt x="3954" y="2486"/>
                  </a:lnTo>
                  <a:lnTo>
                    <a:pt x="3944" y="2489"/>
                  </a:lnTo>
                  <a:lnTo>
                    <a:pt x="3935" y="2491"/>
                  </a:lnTo>
                  <a:lnTo>
                    <a:pt x="3931" y="2492"/>
                  </a:lnTo>
                  <a:lnTo>
                    <a:pt x="3927" y="2492"/>
                  </a:lnTo>
                  <a:lnTo>
                    <a:pt x="3923" y="2491"/>
                  </a:lnTo>
                  <a:lnTo>
                    <a:pt x="3919" y="2489"/>
                  </a:lnTo>
                  <a:lnTo>
                    <a:pt x="3917" y="2486"/>
                  </a:lnTo>
                  <a:lnTo>
                    <a:pt x="3916" y="2480"/>
                  </a:lnTo>
                  <a:lnTo>
                    <a:pt x="3916" y="2474"/>
                  </a:lnTo>
                  <a:lnTo>
                    <a:pt x="3917" y="2465"/>
                  </a:lnTo>
                  <a:lnTo>
                    <a:pt x="3917" y="2460"/>
                  </a:lnTo>
                  <a:lnTo>
                    <a:pt x="3916" y="2454"/>
                  </a:lnTo>
                  <a:lnTo>
                    <a:pt x="3914" y="2450"/>
                  </a:lnTo>
                  <a:lnTo>
                    <a:pt x="3911" y="2446"/>
                  </a:lnTo>
                  <a:lnTo>
                    <a:pt x="3903" y="2438"/>
                  </a:lnTo>
                  <a:lnTo>
                    <a:pt x="3893" y="2430"/>
                  </a:lnTo>
                  <a:lnTo>
                    <a:pt x="3885" y="2423"/>
                  </a:lnTo>
                  <a:lnTo>
                    <a:pt x="3876" y="2415"/>
                  </a:lnTo>
                  <a:lnTo>
                    <a:pt x="3874" y="2412"/>
                  </a:lnTo>
                  <a:lnTo>
                    <a:pt x="3872" y="2407"/>
                  </a:lnTo>
                  <a:lnTo>
                    <a:pt x="3872" y="2402"/>
                  </a:lnTo>
                  <a:lnTo>
                    <a:pt x="3872" y="2397"/>
                  </a:lnTo>
                  <a:lnTo>
                    <a:pt x="3880" y="2398"/>
                  </a:lnTo>
                  <a:lnTo>
                    <a:pt x="3894" y="2401"/>
                  </a:lnTo>
                  <a:lnTo>
                    <a:pt x="3901" y="2402"/>
                  </a:lnTo>
                  <a:lnTo>
                    <a:pt x="3906" y="2401"/>
                  </a:lnTo>
                  <a:lnTo>
                    <a:pt x="3908" y="2401"/>
                  </a:lnTo>
                  <a:lnTo>
                    <a:pt x="3910" y="2400"/>
                  </a:lnTo>
                  <a:lnTo>
                    <a:pt x="3911" y="2399"/>
                  </a:lnTo>
                  <a:lnTo>
                    <a:pt x="3912" y="2397"/>
                  </a:lnTo>
                  <a:lnTo>
                    <a:pt x="3906" y="2394"/>
                  </a:lnTo>
                  <a:lnTo>
                    <a:pt x="3901" y="2389"/>
                  </a:lnTo>
                  <a:lnTo>
                    <a:pt x="3898" y="2385"/>
                  </a:lnTo>
                  <a:lnTo>
                    <a:pt x="3896" y="2381"/>
                  </a:lnTo>
                  <a:lnTo>
                    <a:pt x="3892" y="2370"/>
                  </a:lnTo>
                  <a:lnTo>
                    <a:pt x="3891" y="2359"/>
                  </a:lnTo>
                  <a:lnTo>
                    <a:pt x="3890" y="2348"/>
                  </a:lnTo>
                  <a:lnTo>
                    <a:pt x="3889" y="2340"/>
                  </a:lnTo>
                  <a:lnTo>
                    <a:pt x="3888" y="2335"/>
                  </a:lnTo>
                  <a:lnTo>
                    <a:pt x="3887" y="2332"/>
                  </a:lnTo>
                  <a:lnTo>
                    <a:pt x="3885" y="2329"/>
                  </a:lnTo>
                  <a:lnTo>
                    <a:pt x="3881" y="2327"/>
                  </a:lnTo>
                  <a:lnTo>
                    <a:pt x="3861" y="2318"/>
                  </a:lnTo>
                  <a:lnTo>
                    <a:pt x="3842" y="2309"/>
                  </a:lnTo>
                  <a:lnTo>
                    <a:pt x="3825" y="2301"/>
                  </a:lnTo>
                  <a:lnTo>
                    <a:pt x="3810" y="2291"/>
                  </a:lnTo>
                  <a:lnTo>
                    <a:pt x="3795" y="2280"/>
                  </a:lnTo>
                  <a:lnTo>
                    <a:pt x="3782" y="2267"/>
                  </a:lnTo>
                  <a:lnTo>
                    <a:pt x="3768" y="2251"/>
                  </a:lnTo>
                  <a:lnTo>
                    <a:pt x="3754" y="2231"/>
                  </a:lnTo>
                  <a:lnTo>
                    <a:pt x="3742" y="2221"/>
                  </a:lnTo>
                  <a:lnTo>
                    <a:pt x="3726" y="2208"/>
                  </a:lnTo>
                  <a:lnTo>
                    <a:pt x="3717" y="2200"/>
                  </a:lnTo>
                  <a:lnTo>
                    <a:pt x="3710" y="2194"/>
                  </a:lnTo>
                  <a:lnTo>
                    <a:pt x="3704" y="2189"/>
                  </a:lnTo>
                  <a:lnTo>
                    <a:pt x="3702" y="2184"/>
                  </a:lnTo>
                  <a:lnTo>
                    <a:pt x="3712" y="2186"/>
                  </a:lnTo>
                  <a:lnTo>
                    <a:pt x="3724" y="2190"/>
                  </a:lnTo>
                  <a:lnTo>
                    <a:pt x="3738" y="2194"/>
                  </a:lnTo>
                  <a:lnTo>
                    <a:pt x="3753" y="2199"/>
                  </a:lnTo>
                  <a:lnTo>
                    <a:pt x="3767" y="2205"/>
                  </a:lnTo>
                  <a:lnTo>
                    <a:pt x="3780" y="2209"/>
                  </a:lnTo>
                  <a:lnTo>
                    <a:pt x="3787" y="2210"/>
                  </a:lnTo>
                  <a:lnTo>
                    <a:pt x="3791" y="2210"/>
                  </a:lnTo>
                  <a:lnTo>
                    <a:pt x="3796" y="2210"/>
                  </a:lnTo>
                  <a:lnTo>
                    <a:pt x="3799" y="2209"/>
                  </a:lnTo>
                  <a:lnTo>
                    <a:pt x="3801" y="2208"/>
                  </a:lnTo>
                  <a:lnTo>
                    <a:pt x="3802" y="2206"/>
                  </a:lnTo>
                  <a:lnTo>
                    <a:pt x="3802" y="2205"/>
                  </a:lnTo>
                  <a:lnTo>
                    <a:pt x="3801" y="2203"/>
                  </a:lnTo>
                  <a:lnTo>
                    <a:pt x="3798" y="2197"/>
                  </a:lnTo>
                  <a:lnTo>
                    <a:pt x="3794" y="2192"/>
                  </a:lnTo>
                  <a:lnTo>
                    <a:pt x="3785" y="2181"/>
                  </a:lnTo>
                  <a:lnTo>
                    <a:pt x="3780" y="2174"/>
                  </a:lnTo>
                  <a:lnTo>
                    <a:pt x="3775" y="2168"/>
                  </a:lnTo>
                  <a:lnTo>
                    <a:pt x="3769" y="2160"/>
                  </a:lnTo>
                  <a:lnTo>
                    <a:pt x="3766" y="2154"/>
                  </a:lnTo>
                  <a:lnTo>
                    <a:pt x="3765" y="2149"/>
                  </a:lnTo>
                  <a:lnTo>
                    <a:pt x="3764" y="2142"/>
                  </a:lnTo>
                  <a:lnTo>
                    <a:pt x="3765" y="2136"/>
                  </a:lnTo>
                  <a:lnTo>
                    <a:pt x="3767" y="2129"/>
                  </a:lnTo>
                  <a:lnTo>
                    <a:pt x="3770" y="2123"/>
                  </a:lnTo>
                  <a:lnTo>
                    <a:pt x="3776" y="2114"/>
                  </a:lnTo>
                  <a:lnTo>
                    <a:pt x="3779" y="2106"/>
                  </a:lnTo>
                  <a:lnTo>
                    <a:pt x="3781" y="2100"/>
                  </a:lnTo>
                  <a:lnTo>
                    <a:pt x="3782" y="2093"/>
                  </a:lnTo>
                  <a:lnTo>
                    <a:pt x="3782" y="2088"/>
                  </a:lnTo>
                  <a:lnTo>
                    <a:pt x="3781" y="2083"/>
                  </a:lnTo>
                  <a:lnTo>
                    <a:pt x="3779" y="2078"/>
                  </a:lnTo>
                  <a:lnTo>
                    <a:pt x="3776" y="2075"/>
                  </a:lnTo>
                  <a:lnTo>
                    <a:pt x="3772" y="2071"/>
                  </a:lnTo>
                  <a:lnTo>
                    <a:pt x="3767" y="2068"/>
                  </a:lnTo>
                  <a:lnTo>
                    <a:pt x="3762" y="2064"/>
                  </a:lnTo>
                  <a:lnTo>
                    <a:pt x="3755" y="2062"/>
                  </a:lnTo>
                  <a:lnTo>
                    <a:pt x="3741" y="2057"/>
                  </a:lnTo>
                  <a:lnTo>
                    <a:pt x="3725" y="2051"/>
                  </a:lnTo>
                  <a:lnTo>
                    <a:pt x="3713" y="2048"/>
                  </a:lnTo>
                  <a:lnTo>
                    <a:pt x="3704" y="2045"/>
                  </a:lnTo>
                  <a:lnTo>
                    <a:pt x="3698" y="2041"/>
                  </a:lnTo>
                  <a:lnTo>
                    <a:pt x="3695" y="2037"/>
                  </a:lnTo>
                  <a:lnTo>
                    <a:pt x="3693" y="2034"/>
                  </a:lnTo>
                  <a:lnTo>
                    <a:pt x="3693" y="2031"/>
                  </a:lnTo>
                  <a:lnTo>
                    <a:pt x="3695" y="2029"/>
                  </a:lnTo>
                  <a:lnTo>
                    <a:pt x="3697" y="2025"/>
                  </a:lnTo>
                  <a:lnTo>
                    <a:pt x="3707" y="2020"/>
                  </a:lnTo>
                  <a:lnTo>
                    <a:pt x="3719" y="2015"/>
                  </a:lnTo>
                  <a:lnTo>
                    <a:pt x="3730" y="2010"/>
                  </a:lnTo>
                  <a:lnTo>
                    <a:pt x="3742" y="2006"/>
                  </a:lnTo>
                  <a:lnTo>
                    <a:pt x="3750" y="2003"/>
                  </a:lnTo>
                  <a:lnTo>
                    <a:pt x="3755" y="2000"/>
                  </a:lnTo>
                  <a:lnTo>
                    <a:pt x="3760" y="1994"/>
                  </a:lnTo>
                  <a:lnTo>
                    <a:pt x="3762" y="1990"/>
                  </a:lnTo>
                  <a:lnTo>
                    <a:pt x="3764" y="1984"/>
                  </a:lnTo>
                  <a:lnTo>
                    <a:pt x="3765" y="1978"/>
                  </a:lnTo>
                  <a:lnTo>
                    <a:pt x="3766" y="1971"/>
                  </a:lnTo>
                  <a:lnTo>
                    <a:pt x="3766" y="1965"/>
                  </a:lnTo>
                  <a:lnTo>
                    <a:pt x="3766" y="1951"/>
                  </a:lnTo>
                  <a:lnTo>
                    <a:pt x="3767" y="1938"/>
                  </a:lnTo>
                  <a:lnTo>
                    <a:pt x="3768" y="1931"/>
                  </a:lnTo>
                  <a:lnTo>
                    <a:pt x="3770" y="1925"/>
                  </a:lnTo>
                  <a:lnTo>
                    <a:pt x="3772" y="1920"/>
                  </a:lnTo>
                  <a:lnTo>
                    <a:pt x="3777" y="1914"/>
                  </a:lnTo>
                  <a:lnTo>
                    <a:pt x="3792" y="1897"/>
                  </a:lnTo>
                  <a:lnTo>
                    <a:pt x="3804" y="1882"/>
                  </a:lnTo>
                  <a:lnTo>
                    <a:pt x="3815" y="1867"/>
                  </a:lnTo>
                  <a:lnTo>
                    <a:pt x="3823" y="1852"/>
                  </a:lnTo>
                  <a:lnTo>
                    <a:pt x="3831" y="1836"/>
                  </a:lnTo>
                  <a:lnTo>
                    <a:pt x="3837" y="1819"/>
                  </a:lnTo>
                  <a:lnTo>
                    <a:pt x="3844" y="1800"/>
                  </a:lnTo>
                  <a:lnTo>
                    <a:pt x="3851" y="1778"/>
                  </a:lnTo>
                  <a:lnTo>
                    <a:pt x="3852" y="1768"/>
                  </a:lnTo>
                  <a:lnTo>
                    <a:pt x="3853" y="1761"/>
                  </a:lnTo>
                  <a:lnTo>
                    <a:pt x="3855" y="1757"/>
                  </a:lnTo>
                  <a:lnTo>
                    <a:pt x="3857" y="1754"/>
                  </a:lnTo>
                  <a:lnTo>
                    <a:pt x="3861" y="1753"/>
                  </a:lnTo>
                  <a:lnTo>
                    <a:pt x="3865" y="1753"/>
                  </a:lnTo>
                  <a:lnTo>
                    <a:pt x="3873" y="1754"/>
                  </a:lnTo>
                  <a:lnTo>
                    <a:pt x="3881" y="1755"/>
                  </a:lnTo>
                  <a:lnTo>
                    <a:pt x="3891" y="1755"/>
                  </a:lnTo>
                  <a:lnTo>
                    <a:pt x="3903" y="1757"/>
                  </a:lnTo>
                  <a:lnTo>
                    <a:pt x="3915" y="1757"/>
                  </a:lnTo>
                  <a:lnTo>
                    <a:pt x="3923" y="1755"/>
                  </a:lnTo>
                  <a:lnTo>
                    <a:pt x="3923" y="1753"/>
                  </a:lnTo>
                  <a:lnTo>
                    <a:pt x="3923" y="1752"/>
                  </a:lnTo>
                  <a:lnTo>
                    <a:pt x="3920" y="1750"/>
                  </a:lnTo>
                  <a:lnTo>
                    <a:pt x="3919" y="1749"/>
                  </a:lnTo>
                  <a:lnTo>
                    <a:pt x="3914" y="1745"/>
                  </a:lnTo>
                  <a:lnTo>
                    <a:pt x="3912" y="1742"/>
                  </a:lnTo>
                  <a:lnTo>
                    <a:pt x="3905" y="1736"/>
                  </a:lnTo>
                  <a:lnTo>
                    <a:pt x="3900" y="1731"/>
                  </a:lnTo>
                  <a:lnTo>
                    <a:pt x="3897" y="1725"/>
                  </a:lnTo>
                  <a:lnTo>
                    <a:pt x="3894" y="1721"/>
                  </a:lnTo>
                  <a:lnTo>
                    <a:pt x="3893" y="1717"/>
                  </a:lnTo>
                  <a:lnTo>
                    <a:pt x="3893" y="1713"/>
                  </a:lnTo>
                  <a:lnTo>
                    <a:pt x="3894" y="1710"/>
                  </a:lnTo>
                  <a:lnTo>
                    <a:pt x="3897" y="1706"/>
                  </a:lnTo>
                  <a:lnTo>
                    <a:pt x="3908" y="1694"/>
                  </a:lnTo>
                  <a:lnTo>
                    <a:pt x="3923" y="1679"/>
                  </a:lnTo>
                  <a:lnTo>
                    <a:pt x="3923" y="1679"/>
                  </a:lnTo>
                  <a:lnTo>
                    <a:pt x="3803" y="1568"/>
                  </a:lnTo>
                  <a:lnTo>
                    <a:pt x="3795" y="1560"/>
                  </a:lnTo>
                  <a:lnTo>
                    <a:pt x="3785" y="1555"/>
                  </a:lnTo>
                  <a:lnTo>
                    <a:pt x="3777" y="1549"/>
                  </a:lnTo>
                  <a:lnTo>
                    <a:pt x="3767" y="1546"/>
                  </a:lnTo>
                  <a:lnTo>
                    <a:pt x="3756" y="1543"/>
                  </a:lnTo>
                  <a:lnTo>
                    <a:pt x="3747" y="1541"/>
                  </a:lnTo>
                  <a:lnTo>
                    <a:pt x="3736" y="1539"/>
                  </a:lnTo>
                  <a:lnTo>
                    <a:pt x="3725" y="1538"/>
                  </a:lnTo>
                  <a:lnTo>
                    <a:pt x="3703" y="1537"/>
                  </a:lnTo>
                  <a:lnTo>
                    <a:pt x="3682" y="1536"/>
                  </a:lnTo>
                  <a:lnTo>
                    <a:pt x="3660" y="1535"/>
                  </a:lnTo>
                  <a:lnTo>
                    <a:pt x="3639" y="1532"/>
                  </a:lnTo>
                  <a:lnTo>
                    <a:pt x="3614" y="1526"/>
                  </a:lnTo>
                  <a:lnTo>
                    <a:pt x="3589" y="1520"/>
                  </a:lnTo>
                  <a:lnTo>
                    <a:pt x="3565" y="1512"/>
                  </a:lnTo>
                  <a:lnTo>
                    <a:pt x="3540" y="1504"/>
                  </a:lnTo>
                  <a:lnTo>
                    <a:pt x="3493" y="1485"/>
                  </a:lnTo>
                  <a:lnTo>
                    <a:pt x="3447" y="1465"/>
                  </a:lnTo>
                  <a:lnTo>
                    <a:pt x="3400" y="1443"/>
                  </a:lnTo>
                  <a:lnTo>
                    <a:pt x="3354" y="1422"/>
                  </a:lnTo>
                  <a:lnTo>
                    <a:pt x="3307" y="1400"/>
                  </a:lnTo>
                  <a:lnTo>
                    <a:pt x="3261" y="1380"/>
                  </a:lnTo>
                  <a:lnTo>
                    <a:pt x="3236" y="1369"/>
                  </a:lnTo>
                  <a:lnTo>
                    <a:pt x="3207" y="1357"/>
                  </a:lnTo>
                  <a:lnTo>
                    <a:pt x="3176" y="1345"/>
                  </a:lnTo>
                  <a:lnTo>
                    <a:pt x="3144" y="1331"/>
                  </a:lnTo>
                  <a:lnTo>
                    <a:pt x="3113" y="1317"/>
                  </a:lnTo>
                  <a:lnTo>
                    <a:pt x="3084" y="1302"/>
                  </a:lnTo>
                  <a:lnTo>
                    <a:pt x="3070" y="1294"/>
                  </a:lnTo>
                  <a:lnTo>
                    <a:pt x="3058" y="1287"/>
                  </a:lnTo>
                  <a:lnTo>
                    <a:pt x="3046" y="1279"/>
                  </a:lnTo>
                  <a:lnTo>
                    <a:pt x="3035" y="1272"/>
                  </a:lnTo>
                  <a:lnTo>
                    <a:pt x="3026" y="1285"/>
                  </a:lnTo>
                  <a:lnTo>
                    <a:pt x="3016" y="1298"/>
                  </a:lnTo>
                  <a:lnTo>
                    <a:pt x="3007" y="1310"/>
                  </a:lnTo>
                  <a:lnTo>
                    <a:pt x="2999" y="1325"/>
                  </a:lnTo>
                  <a:lnTo>
                    <a:pt x="2990" y="1339"/>
                  </a:lnTo>
                  <a:lnTo>
                    <a:pt x="2981" y="1353"/>
                  </a:lnTo>
                  <a:lnTo>
                    <a:pt x="2972" y="1366"/>
                  </a:lnTo>
                  <a:lnTo>
                    <a:pt x="2962" y="1377"/>
                  </a:lnTo>
                  <a:lnTo>
                    <a:pt x="2950" y="1393"/>
                  </a:lnTo>
                  <a:lnTo>
                    <a:pt x="2940" y="1407"/>
                  </a:lnTo>
                  <a:lnTo>
                    <a:pt x="2933" y="1421"/>
                  </a:lnTo>
                  <a:lnTo>
                    <a:pt x="2925" y="1435"/>
                  </a:lnTo>
                  <a:lnTo>
                    <a:pt x="2912" y="1463"/>
                  </a:lnTo>
                  <a:lnTo>
                    <a:pt x="2896" y="1492"/>
                  </a:lnTo>
                  <a:lnTo>
                    <a:pt x="2893" y="1498"/>
                  </a:lnTo>
                  <a:lnTo>
                    <a:pt x="2887" y="1505"/>
                  </a:lnTo>
                  <a:lnTo>
                    <a:pt x="2883" y="1509"/>
                  </a:lnTo>
                  <a:lnTo>
                    <a:pt x="2878" y="1514"/>
                  </a:lnTo>
                  <a:lnTo>
                    <a:pt x="2867" y="1522"/>
                  </a:lnTo>
                  <a:lnTo>
                    <a:pt x="2855" y="1529"/>
                  </a:lnTo>
                  <a:lnTo>
                    <a:pt x="2843" y="1534"/>
                  </a:lnTo>
                  <a:lnTo>
                    <a:pt x="2831" y="1539"/>
                  </a:lnTo>
                  <a:lnTo>
                    <a:pt x="2819" y="1547"/>
                  </a:lnTo>
                  <a:lnTo>
                    <a:pt x="2808" y="1555"/>
                  </a:lnTo>
                  <a:lnTo>
                    <a:pt x="2798" y="1562"/>
                  </a:lnTo>
                  <a:lnTo>
                    <a:pt x="2789" y="1569"/>
                  </a:lnTo>
                  <a:lnTo>
                    <a:pt x="2782" y="1571"/>
                  </a:lnTo>
                  <a:lnTo>
                    <a:pt x="2776" y="1573"/>
                  </a:lnTo>
                  <a:lnTo>
                    <a:pt x="2772" y="1572"/>
                  </a:lnTo>
                  <a:lnTo>
                    <a:pt x="2769" y="1570"/>
                  </a:lnTo>
                  <a:lnTo>
                    <a:pt x="2765" y="1566"/>
                  </a:lnTo>
                  <a:lnTo>
                    <a:pt x="2763" y="1562"/>
                  </a:lnTo>
                  <a:lnTo>
                    <a:pt x="2759" y="1550"/>
                  </a:lnTo>
                  <a:lnTo>
                    <a:pt x="2755" y="1538"/>
                  </a:lnTo>
                  <a:lnTo>
                    <a:pt x="2751" y="1532"/>
                  </a:lnTo>
                  <a:lnTo>
                    <a:pt x="2747" y="1526"/>
                  </a:lnTo>
                  <a:lnTo>
                    <a:pt x="2743" y="1521"/>
                  </a:lnTo>
                  <a:lnTo>
                    <a:pt x="2736" y="1518"/>
                  </a:lnTo>
                  <a:lnTo>
                    <a:pt x="2718" y="1508"/>
                  </a:lnTo>
                  <a:lnTo>
                    <a:pt x="2706" y="1501"/>
                  </a:lnTo>
                  <a:lnTo>
                    <a:pt x="2701" y="1495"/>
                  </a:lnTo>
                  <a:lnTo>
                    <a:pt x="2697" y="1490"/>
                  </a:lnTo>
                  <a:lnTo>
                    <a:pt x="2694" y="1481"/>
                  </a:lnTo>
                  <a:lnTo>
                    <a:pt x="2692" y="1471"/>
                  </a:lnTo>
                  <a:lnTo>
                    <a:pt x="2690" y="1461"/>
                  </a:lnTo>
                  <a:lnTo>
                    <a:pt x="2687" y="1452"/>
                  </a:lnTo>
                  <a:lnTo>
                    <a:pt x="2683" y="1444"/>
                  </a:lnTo>
                  <a:lnTo>
                    <a:pt x="2679" y="1438"/>
                  </a:lnTo>
                  <a:lnTo>
                    <a:pt x="2668" y="1425"/>
                  </a:lnTo>
                  <a:lnTo>
                    <a:pt x="2655" y="1411"/>
                  </a:lnTo>
                  <a:lnTo>
                    <a:pt x="2650" y="1404"/>
                  </a:lnTo>
                  <a:lnTo>
                    <a:pt x="2645" y="1400"/>
                  </a:lnTo>
                  <a:lnTo>
                    <a:pt x="2639" y="1396"/>
                  </a:lnTo>
                  <a:lnTo>
                    <a:pt x="2634" y="1393"/>
                  </a:lnTo>
                  <a:lnTo>
                    <a:pt x="2623" y="1387"/>
                  </a:lnTo>
                  <a:lnTo>
                    <a:pt x="2613" y="1384"/>
                  </a:lnTo>
                  <a:lnTo>
                    <a:pt x="2602" y="1382"/>
                  </a:lnTo>
                  <a:lnTo>
                    <a:pt x="2592" y="1379"/>
                  </a:lnTo>
                  <a:lnTo>
                    <a:pt x="2581" y="1375"/>
                  </a:lnTo>
                  <a:lnTo>
                    <a:pt x="2570" y="1370"/>
                  </a:lnTo>
                  <a:lnTo>
                    <a:pt x="2566" y="1366"/>
                  </a:lnTo>
                  <a:lnTo>
                    <a:pt x="2561" y="1362"/>
                  </a:lnTo>
                  <a:lnTo>
                    <a:pt x="2557" y="1358"/>
                  </a:lnTo>
                  <a:lnTo>
                    <a:pt x="2553" y="1353"/>
                  </a:lnTo>
                  <a:lnTo>
                    <a:pt x="2545" y="1342"/>
                  </a:lnTo>
                  <a:lnTo>
                    <a:pt x="2538" y="1331"/>
                  </a:lnTo>
                  <a:lnTo>
                    <a:pt x="2530" y="1319"/>
                  </a:lnTo>
                  <a:lnTo>
                    <a:pt x="2521" y="1308"/>
                  </a:lnTo>
                  <a:lnTo>
                    <a:pt x="2517" y="1304"/>
                  </a:lnTo>
                  <a:lnTo>
                    <a:pt x="2512" y="1300"/>
                  </a:lnTo>
                  <a:lnTo>
                    <a:pt x="2506" y="1296"/>
                  </a:lnTo>
                  <a:lnTo>
                    <a:pt x="2500" y="1293"/>
                  </a:lnTo>
                  <a:lnTo>
                    <a:pt x="2456" y="1273"/>
                  </a:lnTo>
                  <a:lnTo>
                    <a:pt x="2446" y="1265"/>
                  </a:lnTo>
                  <a:lnTo>
                    <a:pt x="2437" y="1258"/>
                  </a:lnTo>
                  <a:lnTo>
                    <a:pt x="2431" y="1251"/>
                  </a:lnTo>
                  <a:lnTo>
                    <a:pt x="2425" y="1244"/>
                  </a:lnTo>
                  <a:lnTo>
                    <a:pt x="2416" y="1232"/>
                  </a:lnTo>
                  <a:lnTo>
                    <a:pt x="2408" y="1221"/>
                  </a:lnTo>
                  <a:lnTo>
                    <a:pt x="2404" y="1217"/>
                  </a:lnTo>
                  <a:lnTo>
                    <a:pt x="2400" y="1213"/>
                  </a:lnTo>
                  <a:lnTo>
                    <a:pt x="2394" y="1211"/>
                  </a:lnTo>
                  <a:lnTo>
                    <a:pt x="2388" y="1209"/>
                  </a:lnTo>
                  <a:lnTo>
                    <a:pt x="2380" y="1209"/>
                  </a:lnTo>
                  <a:lnTo>
                    <a:pt x="2371" y="1209"/>
                  </a:lnTo>
                  <a:lnTo>
                    <a:pt x="2362" y="1211"/>
                  </a:lnTo>
                  <a:lnTo>
                    <a:pt x="2349" y="1214"/>
                  </a:lnTo>
                  <a:lnTo>
                    <a:pt x="2342" y="1214"/>
                  </a:lnTo>
                  <a:lnTo>
                    <a:pt x="2335" y="1213"/>
                  </a:lnTo>
                  <a:lnTo>
                    <a:pt x="2328" y="1211"/>
                  </a:lnTo>
                  <a:lnTo>
                    <a:pt x="2322" y="1207"/>
                  </a:lnTo>
                  <a:lnTo>
                    <a:pt x="2315" y="1201"/>
                  </a:lnTo>
                  <a:lnTo>
                    <a:pt x="2309" y="1195"/>
                  </a:lnTo>
                  <a:lnTo>
                    <a:pt x="2302" y="1187"/>
                  </a:lnTo>
                  <a:lnTo>
                    <a:pt x="2297" y="1180"/>
                  </a:lnTo>
                  <a:lnTo>
                    <a:pt x="2285" y="1164"/>
                  </a:lnTo>
                  <a:lnTo>
                    <a:pt x="2274" y="1148"/>
                  </a:lnTo>
                  <a:lnTo>
                    <a:pt x="2269" y="1142"/>
                  </a:lnTo>
                  <a:lnTo>
                    <a:pt x="2264" y="1137"/>
                  </a:lnTo>
                  <a:lnTo>
                    <a:pt x="2258" y="1132"/>
                  </a:lnTo>
                  <a:lnTo>
                    <a:pt x="2253" y="1130"/>
                  </a:lnTo>
                  <a:lnTo>
                    <a:pt x="2221" y="1120"/>
                  </a:lnTo>
                  <a:lnTo>
                    <a:pt x="2199" y="1115"/>
                  </a:lnTo>
                  <a:lnTo>
                    <a:pt x="2188" y="1112"/>
                  </a:lnTo>
                  <a:lnTo>
                    <a:pt x="2177" y="1105"/>
                  </a:lnTo>
                  <a:lnTo>
                    <a:pt x="2165" y="1094"/>
                  </a:lnTo>
                  <a:lnTo>
                    <a:pt x="2151" y="1079"/>
                  </a:lnTo>
                  <a:lnTo>
                    <a:pt x="2136" y="1062"/>
                  </a:lnTo>
                  <a:lnTo>
                    <a:pt x="2124" y="1048"/>
                  </a:lnTo>
                  <a:lnTo>
                    <a:pt x="2113" y="1036"/>
                  </a:lnTo>
                  <a:lnTo>
                    <a:pt x="2104" y="1026"/>
                  </a:lnTo>
                  <a:lnTo>
                    <a:pt x="2098" y="1023"/>
                  </a:lnTo>
                  <a:lnTo>
                    <a:pt x="2093" y="1020"/>
                  </a:lnTo>
                  <a:lnTo>
                    <a:pt x="2087" y="1017"/>
                  </a:lnTo>
                  <a:lnTo>
                    <a:pt x="2080" y="1015"/>
                  </a:lnTo>
                  <a:lnTo>
                    <a:pt x="2072" y="1013"/>
                  </a:lnTo>
                  <a:lnTo>
                    <a:pt x="2064" y="1012"/>
                  </a:lnTo>
                  <a:lnTo>
                    <a:pt x="2054" y="1011"/>
                  </a:lnTo>
                  <a:lnTo>
                    <a:pt x="2042" y="1011"/>
                  </a:lnTo>
                  <a:lnTo>
                    <a:pt x="2038" y="1011"/>
                  </a:lnTo>
                  <a:lnTo>
                    <a:pt x="2033" y="1009"/>
                  </a:lnTo>
                  <a:lnTo>
                    <a:pt x="2027" y="1007"/>
                  </a:lnTo>
                  <a:lnTo>
                    <a:pt x="2022" y="1005"/>
                  </a:lnTo>
                  <a:lnTo>
                    <a:pt x="2011" y="997"/>
                  </a:lnTo>
                  <a:lnTo>
                    <a:pt x="2001" y="989"/>
                  </a:lnTo>
                  <a:lnTo>
                    <a:pt x="1990" y="980"/>
                  </a:lnTo>
                  <a:lnTo>
                    <a:pt x="1981" y="970"/>
                  </a:lnTo>
                  <a:lnTo>
                    <a:pt x="1971" y="963"/>
                  </a:lnTo>
                  <a:lnTo>
                    <a:pt x="1961" y="956"/>
                  </a:lnTo>
                  <a:lnTo>
                    <a:pt x="1934" y="945"/>
                  </a:lnTo>
                  <a:lnTo>
                    <a:pt x="1902" y="934"/>
                  </a:lnTo>
                  <a:lnTo>
                    <a:pt x="1867" y="922"/>
                  </a:lnTo>
                  <a:lnTo>
                    <a:pt x="1833" y="908"/>
                  </a:lnTo>
                  <a:lnTo>
                    <a:pt x="1816" y="900"/>
                  </a:lnTo>
                  <a:lnTo>
                    <a:pt x="1799" y="891"/>
                  </a:lnTo>
                  <a:lnTo>
                    <a:pt x="1784" y="883"/>
                  </a:lnTo>
                  <a:lnTo>
                    <a:pt x="1770" y="872"/>
                  </a:lnTo>
                  <a:lnTo>
                    <a:pt x="1758" y="861"/>
                  </a:lnTo>
                  <a:lnTo>
                    <a:pt x="1748" y="849"/>
                  </a:lnTo>
                  <a:lnTo>
                    <a:pt x="1743" y="843"/>
                  </a:lnTo>
                  <a:lnTo>
                    <a:pt x="1739" y="835"/>
                  </a:lnTo>
                  <a:lnTo>
                    <a:pt x="1736" y="829"/>
                  </a:lnTo>
                  <a:lnTo>
                    <a:pt x="1734" y="821"/>
                  </a:lnTo>
                  <a:lnTo>
                    <a:pt x="1564" y="631"/>
                  </a:lnTo>
                  <a:lnTo>
                    <a:pt x="1545" y="611"/>
                  </a:lnTo>
                  <a:lnTo>
                    <a:pt x="1525" y="591"/>
                  </a:lnTo>
                  <a:lnTo>
                    <a:pt x="1505" y="573"/>
                  </a:lnTo>
                  <a:lnTo>
                    <a:pt x="1484" y="556"/>
                  </a:lnTo>
                  <a:lnTo>
                    <a:pt x="1463" y="538"/>
                  </a:lnTo>
                  <a:lnTo>
                    <a:pt x="1442" y="521"/>
                  </a:lnTo>
                  <a:lnTo>
                    <a:pt x="1422" y="504"/>
                  </a:lnTo>
                  <a:lnTo>
                    <a:pt x="1401" y="484"/>
                  </a:lnTo>
                  <a:lnTo>
                    <a:pt x="1383" y="465"/>
                  </a:lnTo>
                  <a:lnTo>
                    <a:pt x="1363" y="442"/>
                  </a:lnTo>
                  <a:lnTo>
                    <a:pt x="1354" y="431"/>
                  </a:lnTo>
                  <a:lnTo>
                    <a:pt x="1343" y="421"/>
                  </a:lnTo>
                  <a:lnTo>
                    <a:pt x="1333" y="411"/>
                  </a:lnTo>
                  <a:lnTo>
                    <a:pt x="1323" y="404"/>
                  </a:lnTo>
                  <a:lnTo>
                    <a:pt x="1314" y="399"/>
                  </a:lnTo>
                  <a:lnTo>
                    <a:pt x="1299" y="396"/>
                  </a:lnTo>
                  <a:lnTo>
                    <a:pt x="1281" y="392"/>
                  </a:lnTo>
                  <a:lnTo>
                    <a:pt x="1263" y="389"/>
                  </a:lnTo>
                  <a:lnTo>
                    <a:pt x="1226" y="386"/>
                  </a:lnTo>
                  <a:lnTo>
                    <a:pt x="1198" y="384"/>
                  </a:lnTo>
                  <a:lnTo>
                    <a:pt x="1185" y="375"/>
                  </a:lnTo>
                  <a:lnTo>
                    <a:pt x="1172" y="365"/>
                  </a:lnTo>
                  <a:lnTo>
                    <a:pt x="928" y="161"/>
                  </a:lnTo>
                  <a:lnTo>
                    <a:pt x="904" y="140"/>
                  </a:lnTo>
                  <a:lnTo>
                    <a:pt x="880" y="119"/>
                  </a:lnTo>
                  <a:lnTo>
                    <a:pt x="855" y="100"/>
                  </a:lnTo>
                  <a:lnTo>
                    <a:pt x="831" y="80"/>
                  </a:lnTo>
                  <a:lnTo>
                    <a:pt x="818" y="72"/>
                  </a:lnTo>
                  <a:lnTo>
                    <a:pt x="806" y="63"/>
                  </a:lnTo>
                  <a:lnTo>
                    <a:pt x="792" y="56"/>
                  </a:lnTo>
                  <a:lnTo>
                    <a:pt x="779" y="49"/>
                  </a:lnTo>
                  <a:lnTo>
                    <a:pt x="765" y="43"/>
                  </a:lnTo>
                  <a:lnTo>
                    <a:pt x="751" y="37"/>
                  </a:lnTo>
                  <a:lnTo>
                    <a:pt x="735" y="33"/>
                  </a:lnTo>
                  <a:lnTo>
                    <a:pt x="720" y="29"/>
                  </a:lnTo>
                  <a:lnTo>
                    <a:pt x="623" y="0"/>
                  </a:lnTo>
                  <a:lnTo>
                    <a:pt x="623" y="0"/>
                  </a:lnTo>
                  <a:lnTo>
                    <a:pt x="640" y="89"/>
                  </a:lnTo>
                  <a:lnTo>
                    <a:pt x="380" y="250"/>
                  </a:lnTo>
                  <a:lnTo>
                    <a:pt x="103" y="281"/>
                  </a:lnTo>
                  <a:lnTo>
                    <a:pt x="156" y="734"/>
                  </a:lnTo>
                  <a:lnTo>
                    <a:pt x="106" y="925"/>
                  </a:lnTo>
                  <a:lnTo>
                    <a:pt x="91" y="1387"/>
                  </a:lnTo>
                  <a:lnTo>
                    <a:pt x="29" y="1469"/>
                  </a:lnTo>
                  <a:lnTo>
                    <a:pt x="0" y="1622"/>
                  </a:lnTo>
                  <a:lnTo>
                    <a:pt x="0" y="1622"/>
                  </a:lnTo>
                  <a:lnTo>
                    <a:pt x="99" y="1718"/>
                  </a:lnTo>
                  <a:lnTo>
                    <a:pt x="105" y="1725"/>
                  </a:lnTo>
                  <a:lnTo>
                    <a:pt x="111" y="1733"/>
                  </a:lnTo>
                  <a:lnTo>
                    <a:pt x="119" y="1739"/>
                  </a:lnTo>
                  <a:lnTo>
                    <a:pt x="127" y="1747"/>
                  </a:lnTo>
                  <a:lnTo>
                    <a:pt x="135" y="1752"/>
                  </a:lnTo>
                  <a:lnTo>
                    <a:pt x="145" y="1758"/>
                  </a:lnTo>
                  <a:lnTo>
                    <a:pt x="153" y="1763"/>
                  </a:lnTo>
                  <a:lnTo>
                    <a:pt x="162" y="1766"/>
                  </a:lnTo>
                  <a:lnTo>
                    <a:pt x="178" y="1771"/>
                  </a:lnTo>
                  <a:lnTo>
                    <a:pt x="194" y="1774"/>
                  </a:lnTo>
                  <a:lnTo>
                    <a:pt x="201" y="1777"/>
                  </a:lnTo>
                  <a:lnTo>
                    <a:pt x="207" y="1781"/>
                  </a:lnTo>
                  <a:lnTo>
                    <a:pt x="209" y="1784"/>
                  </a:lnTo>
                  <a:lnTo>
                    <a:pt x="211" y="1787"/>
                  </a:lnTo>
                  <a:lnTo>
                    <a:pt x="212" y="1791"/>
                  </a:lnTo>
                  <a:lnTo>
                    <a:pt x="212" y="1796"/>
                  </a:lnTo>
                  <a:lnTo>
                    <a:pt x="213" y="1806"/>
                  </a:lnTo>
                  <a:lnTo>
                    <a:pt x="215" y="1815"/>
                  </a:lnTo>
                  <a:lnTo>
                    <a:pt x="219" y="1821"/>
                  </a:lnTo>
                  <a:lnTo>
                    <a:pt x="224" y="1827"/>
                  </a:lnTo>
                  <a:lnTo>
                    <a:pt x="234" y="1838"/>
                  </a:lnTo>
                  <a:lnTo>
                    <a:pt x="246" y="1849"/>
                  </a:lnTo>
                  <a:lnTo>
                    <a:pt x="251" y="1857"/>
                  </a:lnTo>
                  <a:lnTo>
                    <a:pt x="255" y="1867"/>
                  </a:lnTo>
                  <a:lnTo>
                    <a:pt x="259" y="1876"/>
                  </a:lnTo>
                  <a:lnTo>
                    <a:pt x="262" y="1886"/>
                  </a:lnTo>
                  <a:lnTo>
                    <a:pt x="270" y="1908"/>
                  </a:lnTo>
                  <a:lnTo>
                    <a:pt x="277" y="1926"/>
                  </a:lnTo>
                  <a:lnTo>
                    <a:pt x="281" y="1929"/>
                  </a:lnTo>
                  <a:lnTo>
                    <a:pt x="283" y="1934"/>
                  </a:lnTo>
                  <a:lnTo>
                    <a:pt x="287" y="1936"/>
                  </a:lnTo>
                  <a:lnTo>
                    <a:pt x="292" y="1939"/>
                  </a:lnTo>
                  <a:lnTo>
                    <a:pt x="300" y="1943"/>
                  </a:lnTo>
                  <a:lnTo>
                    <a:pt x="311" y="1947"/>
                  </a:lnTo>
                  <a:lnTo>
                    <a:pt x="322" y="1950"/>
                  </a:lnTo>
                  <a:lnTo>
                    <a:pt x="333" y="1953"/>
                  </a:lnTo>
                  <a:lnTo>
                    <a:pt x="338" y="1956"/>
                  </a:lnTo>
                  <a:lnTo>
                    <a:pt x="342" y="1958"/>
                  </a:lnTo>
                  <a:lnTo>
                    <a:pt x="348" y="1962"/>
                  </a:lnTo>
                  <a:lnTo>
                    <a:pt x="351" y="1966"/>
                  </a:lnTo>
                  <a:lnTo>
                    <a:pt x="355" y="1971"/>
                  </a:lnTo>
                  <a:lnTo>
                    <a:pt x="358" y="1978"/>
                  </a:lnTo>
                  <a:lnTo>
                    <a:pt x="362" y="1985"/>
                  </a:lnTo>
                  <a:lnTo>
                    <a:pt x="364" y="1993"/>
                  </a:lnTo>
                  <a:lnTo>
                    <a:pt x="369" y="2012"/>
                  </a:lnTo>
                  <a:lnTo>
                    <a:pt x="372" y="2032"/>
                  </a:lnTo>
                  <a:lnTo>
                    <a:pt x="377" y="2050"/>
                  </a:lnTo>
                  <a:lnTo>
                    <a:pt x="380" y="2066"/>
                  </a:lnTo>
                  <a:lnTo>
                    <a:pt x="382" y="2073"/>
                  </a:lnTo>
                  <a:lnTo>
                    <a:pt x="384" y="2078"/>
                  </a:lnTo>
                  <a:lnTo>
                    <a:pt x="387" y="2083"/>
                  </a:lnTo>
                  <a:lnTo>
                    <a:pt x="389" y="2085"/>
                  </a:lnTo>
                  <a:lnTo>
                    <a:pt x="406" y="2089"/>
                  </a:lnTo>
                  <a:lnTo>
                    <a:pt x="424" y="2093"/>
                  </a:lnTo>
                  <a:lnTo>
                    <a:pt x="444" y="2097"/>
                  </a:lnTo>
                  <a:lnTo>
                    <a:pt x="462" y="2102"/>
                  </a:lnTo>
                  <a:lnTo>
                    <a:pt x="472" y="2108"/>
                  </a:lnTo>
                  <a:lnTo>
                    <a:pt x="481" y="2114"/>
                  </a:lnTo>
                  <a:lnTo>
                    <a:pt x="490" y="2122"/>
                  </a:lnTo>
                  <a:lnTo>
                    <a:pt x="498" y="2129"/>
                  </a:lnTo>
                  <a:lnTo>
                    <a:pt x="512" y="2146"/>
                  </a:lnTo>
                  <a:lnTo>
                    <a:pt x="526" y="2164"/>
                  </a:lnTo>
                  <a:lnTo>
                    <a:pt x="537" y="2180"/>
                  </a:lnTo>
                  <a:lnTo>
                    <a:pt x="544" y="2194"/>
                  </a:lnTo>
                  <a:lnTo>
                    <a:pt x="547" y="2200"/>
                  </a:lnTo>
                  <a:lnTo>
                    <a:pt x="549" y="2208"/>
                  </a:lnTo>
                  <a:lnTo>
                    <a:pt x="549" y="2217"/>
                  </a:lnTo>
                  <a:lnTo>
                    <a:pt x="548" y="2227"/>
                  </a:lnTo>
                  <a:lnTo>
                    <a:pt x="546" y="2232"/>
                  </a:lnTo>
                  <a:lnTo>
                    <a:pt x="543" y="2235"/>
                  </a:lnTo>
                  <a:lnTo>
                    <a:pt x="540" y="2239"/>
                  </a:lnTo>
                  <a:lnTo>
                    <a:pt x="537" y="2243"/>
                  </a:lnTo>
                  <a:lnTo>
                    <a:pt x="534" y="2246"/>
                  </a:lnTo>
                  <a:lnTo>
                    <a:pt x="534" y="2249"/>
                  </a:lnTo>
                  <a:lnTo>
                    <a:pt x="535" y="2253"/>
                  </a:lnTo>
                  <a:lnTo>
                    <a:pt x="541" y="2257"/>
                  </a:lnTo>
                  <a:lnTo>
                    <a:pt x="549" y="2263"/>
                  </a:lnTo>
                  <a:lnTo>
                    <a:pt x="557" y="2271"/>
                  </a:lnTo>
                  <a:lnTo>
                    <a:pt x="564" y="2278"/>
                  </a:lnTo>
                  <a:lnTo>
                    <a:pt x="569" y="2285"/>
                  </a:lnTo>
                  <a:lnTo>
                    <a:pt x="575" y="2292"/>
                  </a:lnTo>
                  <a:lnTo>
                    <a:pt x="582" y="2300"/>
                  </a:lnTo>
                  <a:lnTo>
                    <a:pt x="589" y="2307"/>
                  </a:lnTo>
                  <a:lnTo>
                    <a:pt x="599" y="2314"/>
                  </a:lnTo>
                  <a:lnTo>
                    <a:pt x="606" y="2319"/>
                  </a:lnTo>
                  <a:lnTo>
                    <a:pt x="614" y="2329"/>
                  </a:lnTo>
                  <a:lnTo>
                    <a:pt x="622" y="2341"/>
                  </a:lnTo>
                  <a:lnTo>
                    <a:pt x="630" y="2355"/>
                  </a:lnTo>
                  <a:lnTo>
                    <a:pt x="644" y="2382"/>
                  </a:lnTo>
                  <a:lnTo>
                    <a:pt x="656" y="2403"/>
                  </a:lnTo>
                  <a:lnTo>
                    <a:pt x="662" y="2417"/>
                  </a:lnTo>
                  <a:lnTo>
                    <a:pt x="666" y="2432"/>
                  </a:lnTo>
                  <a:lnTo>
                    <a:pt x="670" y="2446"/>
                  </a:lnTo>
                  <a:lnTo>
                    <a:pt x="675" y="2460"/>
                  </a:lnTo>
                  <a:lnTo>
                    <a:pt x="677" y="2466"/>
                  </a:lnTo>
                  <a:lnTo>
                    <a:pt x="681" y="2473"/>
                  </a:lnTo>
                  <a:lnTo>
                    <a:pt x="687" y="2479"/>
                  </a:lnTo>
                  <a:lnTo>
                    <a:pt x="692" y="2484"/>
                  </a:lnTo>
                  <a:lnTo>
                    <a:pt x="702" y="2496"/>
                  </a:lnTo>
                  <a:lnTo>
                    <a:pt x="706" y="2503"/>
                  </a:lnTo>
                  <a:lnTo>
                    <a:pt x="709" y="2502"/>
                  </a:lnTo>
                  <a:lnTo>
                    <a:pt x="711" y="2501"/>
                  </a:lnTo>
                  <a:lnTo>
                    <a:pt x="712" y="2476"/>
                  </a:lnTo>
                  <a:lnTo>
                    <a:pt x="712" y="2454"/>
                  </a:lnTo>
                  <a:lnTo>
                    <a:pt x="714" y="2443"/>
                  </a:lnTo>
                  <a:lnTo>
                    <a:pt x="717" y="2433"/>
                  </a:lnTo>
                  <a:lnTo>
                    <a:pt x="720" y="2427"/>
                  </a:lnTo>
                  <a:lnTo>
                    <a:pt x="723" y="2422"/>
                  </a:lnTo>
                  <a:lnTo>
                    <a:pt x="728" y="2416"/>
                  </a:lnTo>
                  <a:lnTo>
                    <a:pt x="733" y="2411"/>
                  </a:lnTo>
                  <a:lnTo>
                    <a:pt x="735" y="2410"/>
                  </a:lnTo>
                  <a:lnTo>
                    <a:pt x="737" y="2410"/>
                  </a:lnTo>
                  <a:lnTo>
                    <a:pt x="738" y="2410"/>
                  </a:lnTo>
                  <a:lnTo>
                    <a:pt x="741" y="2411"/>
                  </a:lnTo>
                  <a:lnTo>
                    <a:pt x="744" y="2416"/>
                  </a:lnTo>
                  <a:lnTo>
                    <a:pt x="746" y="2424"/>
                  </a:lnTo>
                  <a:lnTo>
                    <a:pt x="751" y="2444"/>
                  </a:lnTo>
                  <a:lnTo>
                    <a:pt x="756" y="2470"/>
                  </a:lnTo>
                  <a:lnTo>
                    <a:pt x="761" y="2497"/>
                  </a:lnTo>
                  <a:lnTo>
                    <a:pt x="769" y="2522"/>
                  </a:lnTo>
                  <a:lnTo>
                    <a:pt x="772" y="2533"/>
                  </a:lnTo>
                  <a:lnTo>
                    <a:pt x="777" y="2543"/>
                  </a:lnTo>
                  <a:lnTo>
                    <a:pt x="779" y="2546"/>
                  </a:lnTo>
                  <a:lnTo>
                    <a:pt x="782" y="2549"/>
                  </a:lnTo>
                  <a:lnTo>
                    <a:pt x="785" y="2551"/>
                  </a:lnTo>
                  <a:lnTo>
                    <a:pt x="788" y="2554"/>
                  </a:lnTo>
                  <a:lnTo>
                    <a:pt x="803" y="2561"/>
                  </a:lnTo>
                  <a:lnTo>
                    <a:pt x="815" y="2568"/>
                  </a:lnTo>
                  <a:lnTo>
                    <a:pt x="823" y="2575"/>
                  </a:lnTo>
                  <a:lnTo>
                    <a:pt x="830" y="2583"/>
                  </a:lnTo>
                  <a:lnTo>
                    <a:pt x="837" y="2590"/>
                  </a:lnTo>
                  <a:lnTo>
                    <a:pt x="843" y="2598"/>
                  </a:lnTo>
                  <a:lnTo>
                    <a:pt x="852" y="2606"/>
                  </a:lnTo>
                  <a:lnTo>
                    <a:pt x="863" y="2615"/>
                  </a:lnTo>
                  <a:lnTo>
                    <a:pt x="869" y="2619"/>
                  </a:lnTo>
                  <a:lnTo>
                    <a:pt x="877" y="2623"/>
                  </a:lnTo>
                  <a:lnTo>
                    <a:pt x="883" y="2626"/>
                  </a:lnTo>
                  <a:lnTo>
                    <a:pt x="889" y="2628"/>
                  </a:lnTo>
                  <a:lnTo>
                    <a:pt x="902" y="2631"/>
                  </a:lnTo>
                  <a:lnTo>
                    <a:pt x="913" y="2635"/>
                  </a:lnTo>
                  <a:lnTo>
                    <a:pt x="919" y="2637"/>
                  </a:lnTo>
                  <a:lnTo>
                    <a:pt x="923" y="2640"/>
                  </a:lnTo>
                  <a:lnTo>
                    <a:pt x="927" y="2643"/>
                  </a:lnTo>
                  <a:lnTo>
                    <a:pt x="931" y="2648"/>
                  </a:lnTo>
                  <a:lnTo>
                    <a:pt x="934" y="2653"/>
                  </a:lnTo>
                  <a:lnTo>
                    <a:pt x="936" y="2659"/>
                  </a:lnTo>
                  <a:lnTo>
                    <a:pt x="937" y="2667"/>
                  </a:lnTo>
                  <a:lnTo>
                    <a:pt x="938" y="2677"/>
                  </a:lnTo>
                  <a:lnTo>
                    <a:pt x="937" y="2684"/>
                  </a:lnTo>
                  <a:lnTo>
                    <a:pt x="937" y="2691"/>
                  </a:lnTo>
                  <a:lnTo>
                    <a:pt x="937" y="2697"/>
                  </a:lnTo>
                  <a:lnTo>
                    <a:pt x="939" y="2704"/>
                  </a:lnTo>
                  <a:lnTo>
                    <a:pt x="942" y="2716"/>
                  </a:lnTo>
                  <a:lnTo>
                    <a:pt x="946" y="2729"/>
                  </a:lnTo>
                  <a:lnTo>
                    <a:pt x="951" y="2729"/>
                  </a:lnTo>
                  <a:lnTo>
                    <a:pt x="955" y="2726"/>
                  </a:lnTo>
                  <a:lnTo>
                    <a:pt x="961" y="2724"/>
                  </a:lnTo>
                  <a:lnTo>
                    <a:pt x="966" y="2721"/>
                  </a:lnTo>
                  <a:lnTo>
                    <a:pt x="972" y="2719"/>
                  </a:lnTo>
                  <a:lnTo>
                    <a:pt x="977" y="2717"/>
                  </a:lnTo>
                  <a:lnTo>
                    <a:pt x="982" y="2714"/>
                  </a:lnTo>
                  <a:lnTo>
                    <a:pt x="989" y="2714"/>
                  </a:lnTo>
                  <a:lnTo>
                    <a:pt x="995" y="2716"/>
                  </a:lnTo>
                  <a:lnTo>
                    <a:pt x="1003" y="2719"/>
                  </a:lnTo>
                  <a:lnTo>
                    <a:pt x="1011" y="2723"/>
                  </a:lnTo>
                  <a:lnTo>
                    <a:pt x="1021" y="2730"/>
                  </a:lnTo>
                  <a:lnTo>
                    <a:pt x="1042" y="2746"/>
                  </a:lnTo>
                  <a:lnTo>
                    <a:pt x="1062" y="2765"/>
                  </a:lnTo>
                  <a:lnTo>
                    <a:pt x="1102" y="2806"/>
                  </a:lnTo>
                  <a:lnTo>
                    <a:pt x="1128" y="2835"/>
                  </a:lnTo>
                  <a:lnTo>
                    <a:pt x="1151" y="2860"/>
                  </a:lnTo>
                  <a:lnTo>
                    <a:pt x="1173" y="2885"/>
                  </a:lnTo>
                  <a:lnTo>
                    <a:pt x="1198" y="2909"/>
                  </a:lnTo>
                  <a:lnTo>
                    <a:pt x="1222" y="2932"/>
                  </a:lnTo>
                  <a:lnTo>
                    <a:pt x="1245" y="2955"/>
                  </a:lnTo>
                  <a:lnTo>
                    <a:pt x="1268" y="2981"/>
                  </a:lnTo>
                  <a:lnTo>
                    <a:pt x="1279" y="2994"/>
                  </a:lnTo>
                  <a:lnTo>
                    <a:pt x="1291" y="3006"/>
                  </a:lnTo>
                  <a:lnTo>
                    <a:pt x="1303" y="3018"/>
                  </a:lnTo>
                  <a:lnTo>
                    <a:pt x="1315" y="3029"/>
                  </a:lnTo>
                  <a:lnTo>
                    <a:pt x="1315" y="3029"/>
                  </a:lnTo>
                  <a:close/>
                </a:path>
              </a:pathLst>
            </a:custGeom>
            <a:solidFill>
              <a:srgbClr val="C9C8C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824" name="Google Shape;824;p37"/>
            <p:cNvSpPr/>
            <p:nvPr/>
          </p:nvSpPr>
          <p:spPr>
            <a:xfrm>
              <a:off x="6791325" y="3105150"/>
              <a:ext cx="22225" cy="79375"/>
            </a:xfrm>
            <a:custGeom>
              <a:rect b="b" l="l" r="r" t="t"/>
              <a:pathLst>
                <a:path extrusionOk="0" h="200" w="57">
                  <a:moveTo>
                    <a:pt x="0" y="193"/>
                  </a:moveTo>
                  <a:lnTo>
                    <a:pt x="4" y="187"/>
                  </a:lnTo>
                  <a:lnTo>
                    <a:pt x="8" y="181"/>
                  </a:lnTo>
                  <a:lnTo>
                    <a:pt x="12" y="176"/>
                  </a:lnTo>
                  <a:lnTo>
                    <a:pt x="15" y="169"/>
                  </a:lnTo>
                  <a:lnTo>
                    <a:pt x="19" y="155"/>
                  </a:lnTo>
                  <a:lnTo>
                    <a:pt x="22" y="141"/>
                  </a:lnTo>
                  <a:lnTo>
                    <a:pt x="23" y="136"/>
                  </a:lnTo>
                  <a:lnTo>
                    <a:pt x="23" y="130"/>
                  </a:lnTo>
                  <a:lnTo>
                    <a:pt x="22" y="125"/>
                  </a:lnTo>
                  <a:lnTo>
                    <a:pt x="21" y="120"/>
                  </a:lnTo>
                  <a:lnTo>
                    <a:pt x="19" y="112"/>
                  </a:lnTo>
                  <a:lnTo>
                    <a:pt x="17" y="102"/>
                  </a:lnTo>
                  <a:lnTo>
                    <a:pt x="15" y="92"/>
                  </a:lnTo>
                  <a:lnTo>
                    <a:pt x="15" y="83"/>
                  </a:lnTo>
                  <a:lnTo>
                    <a:pt x="14" y="73"/>
                  </a:lnTo>
                  <a:lnTo>
                    <a:pt x="13" y="64"/>
                  </a:lnTo>
                  <a:lnTo>
                    <a:pt x="11" y="54"/>
                  </a:lnTo>
                  <a:lnTo>
                    <a:pt x="12" y="46"/>
                  </a:lnTo>
                  <a:lnTo>
                    <a:pt x="14" y="38"/>
                  </a:lnTo>
                  <a:lnTo>
                    <a:pt x="20" y="29"/>
                  </a:lnTo>
                  <a:lnTo>
                    <a:pt x="25" y="21"/>
                  </a:lnTo>
                  <a:lnTo>
                    <a:pt x="30" y="12"/>
                  </a:lnTo>
                  <a:lnTo>
                    <a:pt x="36" y="6"/>
                  </a:lnTo>
                  <a:lnTo>
                    <a:pt x="43" y="1"/>
                  </a:lnTo>
                  <a:lnTo>
                    <a:pt x="47" y="0"/>
                  </a:lnTo>
                  <a:lnTo>
                    <a:pt x="50" y="0"/>
                  </a:lnTo>
                  <a:lnTo>
                    <a:pt x="53" y="1"/>
                  </a:lnTo>
                  <a:lnTo>
                    <a:pt x="55" y="3"/>
                  </a:lnTo>
                  <a:lnTo>
                    <a:pt x="57" y="10"/>
                  </a:lnTo>
                  <a:lnTo>
                    <a:pt x="57" y="21"/>
                  </a:lnTo>
                  <a:lnTo>
                    <a:pt x="54" y="43"/>
                  </a:lnTo>
                  <a:lnTo>
                    <a:pt x="52" y="58"/>
                  </a:lnTo>
                  <a:lnTo>
                    <a:pt x="50" y="71"/>
                  </a:lnTo>
                  <a:lnTo>
                    <a:pt x="47" y="86"/>
                  </a:lnTo>
                  <a:lnTo>
                    <a:pt x="46" y="92"/>
                  </a:lnTo>
                  <a:lnTo>
                    <a:pt x="46" y="100"/>
                  </a:lnTo>
                  <a:lnTo>
                    <a:pt x="46" y="106"/>
                  </a:lnTo>
                  <a:lnTo>
                    <a:pt x="47" y="113"/>
                  </a:lnTo>
                  <a:lnTo>
                    <a:pt x="49" y="119"/>
                  </a:lnTo>
                  <a:lnTo>
                    <a:pt x="50" y="126"/>
                  </a:lnTo>
                  <a:lnTo>
                    <a:pt x="50" y="131"/>
                  </a:lnTo>
                  <a:lnTo>
                    <a:pt x="49" y="136"/>
                  </a:lnTo>
                  <a:lnTo>
                    <a:pt x="46" y="145"/>
                  </a:lnTo>
                  <a:lnTo>
                    <a:pt x="39" y="158"/>
                  </a:lnTo>
                  <a:lnTo>
                    <a:pt x="32" y="169"/>
                  </a:lnTo>
                  <a:lnTo>
                    <a:pt x="25" y="180"/>
                  </a:lnTo>
                  <a:lnTo>
                    <a:pt x="17" y="191"/>
                  </a:lnTo>
                  <a:lnTo>
                    <a:pt x="7" y="200"/>
                  </a:lnTo>
                  <a:lnTo>
                    <a:pt x="0" y="193"/>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25" name="Google Shape;825;p37"/>
            <p:cNvSpPr/>
            <p:nvPr/>
          </p:nvSpPr>
          <p:spPr>
            <a:xfrm>
              <a:off x="5384800" y="1797050"/>
              <a:ext cx="1573213" cy="1501775"/>
            </a:xfrm>
            <a:custGeom>
              <a:rect b="b" l="l" r="r" t="t"/>
              <a:pathLst>
                <a:path extrusionOk="0" h="3784" w="3967">
                  <a:moveTo>
                    <a:pt x="1315" y="3029"/>
                  </a:moveTo>
                  <a:lnTo>
                    <a:pt x="1408" y="3126"/>
                  </a:lnTo>
                  <a:lnTo>
                    <a:pt x="1413" y="3130"/>
                  </a:lnTo>
                  <a:lnTo>
                    <a:pt x="1421" y="3134"/>
                  </a:lnTo>
                  <a:lnTo>
                    <a:pt x="1428" y="3137"/>
                  </a:lnTo>
                  <a:lnTo>
                    <a:pt x="1437" y="3140"/>
                  </a:lnTo>
                  <a:lnTo>
                    <a:pt x="1457" y="3145"/>
                  </a:lnTo>
                  <a:lnTo>
                    <a:pt x="1479" y="3149"/>
                  </a:lnTo>
                  <a:lnTo>
                    <a:pt x="1522" y="3153"/>
                  </a:lnTo>
                  <a:lnTo>
                    <a:pt x="1557" y="3156"/>
                  </a:lnTo>
                  <a:lnTo>
                    <a:pt x="1822" y="3199"/>
                  </a:lnTo>
                  <a:lnTo>
                    <a:pt x="1836" y="3200"/>
                  </a:lnTo>
                  <a:lnTo>
                    <a:pt x="1851" y="3200"/>
                  </a:lnTo>
                  <a:lnTo>
                    <a:pt x="1867" y="3198"/>
                  </a:lnTo>
                  <a:lnTo>
                    <a:pt x="1884" y="3195"/>
                  </a:lnTo>
                  <a:lnTo>
                    <a:pt x="1900" y="3191"/>
                  </a:lnTo>
                  <a:lnTo>
                    <a:pt x="1917" y="3186"/>
                  </a:lnTo>
                  <a:lnTo>
                    <a:pt x="1933" y="3180"/>
                  </a:lnTo>
                  <a:lnTo>
                    <a:pt x="1951" y="3172"/>
                  </a:lnTo>
                  <a:lnTo>
                    <a:pt x="1984" y="3157"/>
                  </a:lnTo>
                  <a:lnTo>
                    <a:pt x="2015" y="3140"/>
                  </a:lnTo>
                  <a:lnTo>
                    <a:pt x="2045" y="3124"/>
                  </a:lnTo>
                  <a:lnTo>
                    <a:pt x="2072" y="3108"/>
                  </a:lnTo>
                  <a:lnTo>
                    <a:pt x="2087" y="3107"/>
                  </a:lnTo>
                  <a:lnTo>
                    <a:pt x="2099" y="3105"/>
                  </a:lnTo>
                  <a:lnTo>
                    <a:pt x="2106" y="3105"/>
                  </a:lnTo>
                  <a:lnTo>
                    <a:pt x="2112" y="3104"/>
                  </a:lnTo>
                  <a:lnTo>
                    <a:pt x="2120" y="3102"/>
                  </a:lnTo>
                  <a:lnTo>
                    <a:pt x="2126" y="3098"/>
                  </a:lnTo>
                  <a:lnTo>
                    <a:pt x="2139" y="3091"/>
                  </a:lnTo>
                  <a:lnTo>
                    <a:pt x="2149" y="3088"/>
                  </a:lnTo>
                  <a:lnTo>
                    <a:pt x="2158" y="3086"/>
                  </a:lnTo>
                  <a:lnTo>
                    <a:pt x="2165" y="3087"/>
                  </a:lnTo>
                  <a:lnTo>
                    <a:pt x="2172" y="3088"/>
                  </a:lnTo>
                  <a:lnTo>
                    <a:pt x="2179" y="3088"/>
                  </a:lnTo>
                  <a:lnTo>
                    <a:pt x="2188" y="3088"/>
                  </a:lnTo>
                  <a:lnTo>
                    <a:pt x="2199" y="3087"/>
                  </a:lnTo>
                  <a:lnTo>
                    <a:pt x="2212" y="3083"/>
                  </a:lnTo>
                  <a:lnTo>
                    <a:pt x="2227" y="3078"/>
                  </a:lnTo>
                  <a:lnTo>
                    <a:pt x="2233" y="3078"/>
                  </a:lnTo>
                  <a:lnTo>
                    <a:pt x="2239" y="3080"/>
                  </a:lnTo>
                  <a:lnTo>
                    <a:pt x="2241" y="3081"/>
                  </a:lnTo>
                  <a:lnTo>
                    <a:pt x="2243" y="3083"/>
                  </a:lnTo>
                  <a:lnTo>
                    <a:pt x="2244" y="3086"/>
                  </a:lnTo>
                  <a:lnTo>
                    <a:pt x="2244" y="3089"/>
                  </a:lnTo>
                  <a:lnTo>
                    <a:pt x="2245" y="3097"/>
                  </a:lnTo>
                  <a:lnTo>
                    <a:pt x="2247" y="3104"/>
                  </a:lnTo>
                  <a:lnTo>
                    <a:pt x="2249" y="3111"/>
                  </a:lnTo>
                  <a:lnTo>
                    <a:pt x="2253" y="3117"/>
                  </a:lnTo>
                  <a:lnTo>
                    <a:pt x="2254" y="3123"/>
                  </a:lnTo>
                  <a:lnTo>
                    <a:pt x="2254" y="3128"/>
                  </a:lnTo>
                  <a:lnTo>
                    <a:pt x="2253" y="3130"/>
                  </a:lnTo>
                  <a:lnTo>
                    <a:pt x="2251" y="3134"/>
                  </a:lnTo>
                  <a:lnTo>
                    <a:pt x="2247" y="3136"/>
                  </a:lnTo>
                  <a:lnTo>
                    <a:pt x="2244" y="3138"/>
                  </a:lnTo>
                  <a:lnTo>
                    <a:pt x="2239" y="3141"/>
                  </a:lnTo>
                  <a:lnTo>
                    <a:pt x="2235" y="3145"/>
                  </a:lnTo>
                  <a:lnTo>
                    <a:pt x="2232" y="3150"/>
                  </a:lnTo>
                  <a:lnTo>
                    <a:pt x="2231" y="3154"/>
                  </a:lnTo>
                  <a:lnTo>
                    <a:pt x="2231" y="3159"/>
                  </a:lnTo>
                  <a:lnTo>
                    <a:pt x="2231" y="3164"/>
                  </a:lnTo>
                  <a:lnTo>
                    <a:pt x="2233" y="3169"/>
                  </a:lnTo>
                  <a:lnTo>
                    <a:pt x="2235" y="3175"/>
                  </a:lnTo>
                  <a:lnTo>
                    <a:pt x="2246" y="3197"/>
                  </a:lnTo>
                  <a:lnTo>
                    <a:pt x="2258" y="3217"/>
                  </a:lnTo>
                  <a:lnTo>
                    <a:pt x="2265" y="3229"/>
                  </a:lnTo>
                  <a:lnTo>
                    <a:pt x="2271" y="3238"/>
                  </a:lnTo>
                  <a:lnTo>
                    <a:pt x="2280" y="3246"/>
                  </a:lnTo>
                  <a:lnTo>
                    <a:pt x="2287" y="3252"/>
                  </a:lnTo>
                  <a:lnTo>
                    <a:pt x="2296" y="3257"/>
                  </a:lnTo>
                  <a:lnTo>
                    <a:pt x="2306" y="3261"/>
                  </a:lnTo>
                  <a:lnTo>
                    <a:pt x="2315" y="3264"/>
                  </a:lnTo>
                  <a:lnTo>
                    <a:pt x="2324" y="3266"/>
                  </a:lnTo>
                  <a:lnTo>
                    <a:pt x="2343" y="3272"/>
                  </a:lnTo>
                  <a:lnTo>
                    <a:pt x="2362" y="3277"/>
                  </a:lnTo>
                  <a:lnTo>
                    <a:pt x="2370" y="3281"/>
                  </a:lnTo>
                  <a:lnTo>
                    <a:pt x="2378" y="3286"/>
                  </a:lnTo>
                  <a:lnTo>
                    <a:pt x="2385" y="3292"/>
                  </a:lnTo>
                  <a:lnTo>
                    <a:pt x="2392" y="3299"/>
                  </a:lnTo>
                  <a:lnTo>
                    <a:pt x="2397" y="3307"/>
                  </a:lnTo>
                  <a:lnTo>
                    <a:pt x="2404" y="3314"/>
                  </a:lnTo>
                  <a:lnTo>
                    <a:pt x="2410" y="3320"/>
                  </a:lnTo>
                  <a:lnTo>
                    <a:pt x="2418" y="3327"/>
                  </a:lnTo>
                  <a:lnTo>
                    <a:pt x="2425" y="3331"/>
                  </a:lnTo>
                  <a:lnTo>
                    <a:pt x="2434" y="3333"/>
                  </a:lnTo>
                  <a:lnTo>
                    <a:pt x="2444" y="3335"/>
                  </a:lnTo>
                  <a:lnTo>
                    <a:pt x="2453" y="3334"/>
                  </a:lnTo>
                  <a:lnTo>
                    <a:pt x="2465" y="3333"/>
                  </a:lnTo>
                  <a:lnTo>
                    <a:pt x="2477" y="3331"/>
                  </a:lnTo>
                  <a:lnTo>
                    <a:pt x="2487" y="3330"/>
                  </a:lnTo>
                  <a:lnTo>
                    <a:pt x="2496" y="3331"/>
                  </a:lnTo>
                  <a:lnTo>
                    <a:pt x="2500" y="3332"/>
                  </a:lnTo>
                  <a:lnTo>
                    <a:pt x="2504" y="3333"/>
                  </a:lnTo>
                  <a:lnTo>
                    <a:pt x="2507" y="3335"/>
                  </a:lnTo>
                  <a:lnTo>
                    <a:pt x="2511" y="3339"/>
                  </a:lnTo>
                  <a:lnTo>
                    <a:pt x="2514" y="3342"/>
                  </a:lnTo>
                  <a:lnTo>
                    <a:pt x="2516" y="3347"/>
                  </a:lnTo>
                  <a:lnTo>
                    <a:pt x="2518" y="3353"/>
                  </a:lnTo>
                  <a:lnTo>
                    <a:pt x="2520" y="3360"/>
                  </a:lnTo>
                  <a:lnTo>
                    <a:pt x="2520" y="3366"/>
                  </a:lnTo>
                  <a:lnTo>
                    <a:pt x="2520" y="3371"/>
                  </a:lnTo>
                  <a:lnTo>
                    <a:pt x="2520" y="3375"/>
                  </a:lnTo>
                  <a:lnTo>
                    <a:pt x="2518" y="3380"/>
                  </a:lnTo>
                  <a:lnTo>
                    <a:pt x="2516" y="3388"/>
                  </a:lnTo>
                  <a:lnTo>
                    <a:pt x="2515" y="3397"/>
                  </a:lnTo>
                  <a:lnTo>
                    <a:pt x="2538" y="3401"/>
                  </a:lnTo>
                  <a:lnTo>
                    <a:pt x="2552" y="3404"/>
                  </a:lnTo>
                  <a:lnTo>
                    <a:pt x="2554" y="3405"/>
                  </a:lnTo>
                  <a:lnTo>
                    <a:pt x="2556" y="3407"/>
                  </a:lnTo>
                  <a:lnTo>
                    <a:pt x="2558" y="3409"/>
                  </a:lnTo>
                  <a:lnTo>
                    <a:pt x="2559" y="3411"/>
                  </a:lnTo>
                  <a:lnTo>
                    <a:pt x="2563" y="3420"/>
                  </a:lnTo>
                  <a:lnTo>
                    <a:pt x="2567" y="3432"/>
                  </a:lnTo>
                  <a:lnTo>
                    <a:pt x="2569" y="3438"/>
                  </a:lnTo>
                  <a:lnTo>
                    <a:pt x="2574" y="3446"/>
                  </a:lnTo>
                  <a:lnTo>
                    <a:pt x="2582" y="3454"/>
                  </a:lnTo>
                  <a:lnTo>
                    <a:pt x="2589" y="3463"/>
                  </a:lnTo>
                  <a:lnTo>
                    <a:pt x="2606" y="3480"/>
                  </a:lnTo>
                  <a:lnTo>
                    <a:pt x="2619" y="3493"/>
                  </a:lnTo>
                  <a:lnTo>
                    <a:pt x="2627" y="3505"/>
                  </a:lnTo>
                  <a:lnTo>
                    <a:pt x="2634" y="3518"/>
                  </a:lnTo>
                  <a:lnTo>
                    <a:pt x="2639" y="3532"/>
                  </a:lnTo>
                  <a:lnTo>
                    <a:pt x="2645" y="3546"/>
                  </a:lnTo>
                  <a:lnTo>
                    <a:pt x="2653" y="3575"/>
                  </a:lnTo>
                  <a:lnTo>
                    <a:pt x="2662" y="3603"/>
                  </a:lnTo>
                  <a:lnTo>
                    <a:pt x="2675" y="3638"/>
                  </a:lnTo>
                  <a:lnTo>
                    <a:pt x="2689" y="3674"/>
                  </a:lnTo>
                  <a:lnTo>
                    <a:pt x="2706" y="3709"/>
                  </a:lnTo>
                  <a:lnTo>
                    <a:pt x="2723" y="3742"/>
                  </a:lnTo>
                  <a:lnTo>
                    <a:pt x="2723" y="3742"/>
                  </a:lnTo>
                  <a:lnTo>
                    <a:pt x="2729" y="3739"/>
                  </a:lnTo>
                  <a:lnTo>
                    <a:pt x="2734" y="3738"/>
                  </a:lnTo>
                  <a:lnTo>
                    <a:pt x="2740" y="3738"/>
                  </a:lnTo>
                  <a:lnTo>
                    <a:pt x="2745" y="3739"/>
                  </a:lnTo>
                  <a:lnTo>
                    <a:pt x="2754" y="3740"/>
                  </a:lnTo>
                  <a:lnTo>
                    <a:pt x="2765" y="3744"/>
                  </a:lnTo>
                  <a:lnTo>
                    <a:pt x="2778" y="3748"/>
                  </a:lnTo>
                  <a:lnTo>
                    <a:pt x="2790" y="3752"/>
                  </a:lnTo>
                  <a:lnTo>
                    <a:pt x="2802" y="3759"/>
                  </a:lnTo>
                  <a:lnTo>
                    <a:pt x="2812" y="3766"/>
                  </a:lnTo>
                  <a:lnTo>
                    <a:pt x="2816" y="3770"/>
                  </a:lnTo>
                  <a:lnTo>
                    <a:pt x="2819" y="3774"/>
                  </a:lnTo>
                  <a:lnTo>
                    <a:pt x="2823" y="3778"/>
                  </a:lnTo>
                  <a:lnTo>
                    <a:pt x="2824" y="3784"/>
                  </a:lnTo>
                  <a:lnTo>
                    <a:pt x="2825" y="3780"/>
                  </a:lnTo>
                  <a:lnTo>
                    <a:pt x="2825" y="3776"/>
                  </a:lnTo>
                  <a:lnTo>
                    <a:pt x="2825" y="3769"/>
                  </a:lnTo>
                  <a:lnTo>
                    <a:pt x="2824" y="3759"/>
                  </a:lnTo>
                  <a:lnTo>
                    <a:pt x="2819" y="3736"/>
                  </a:lnTo>
                  <a:lnTo>
                    <a:pt x="2814" y="3710"/>
                  </a:lnTo>
                  <a:lnTo>
                    <a:pt x="2810" y="3683"/>
                  </a:lnTo>
                  <a:lnTo>
                    <a:pt x="2805" y="3658"/>
                  </a:lnTo>
                  <a:lnTo>
                    <a:pt x="2804" y="3648"/>
                  </a:lnTo>
                  <a:lnTo>
                    <a:pt x="2804" y="3638"/>
                  </a:lnTo>
                  <a:lnTo>
                    <a:pt x="2804" y="3631"/>
                  </a:lnTo>
                  <a:lnTo>
                    <a:pt x="2805" y="3626"/>
                  </a:lnTo>
                  <a:lnTo>
                    <a:pt x="2813" y="3605"/>
                  </a:lnTo>
                  <a:lnTo>
                    <a:pt x="2815" y="3599"/>
                  </a:lnTo>
                  <a:lnTo>
                    <a:pt x="2820" y="3605"/>
                  </a:lnTo>
                  <a:lnTo>
                    <a:pt x="2832" y="3623"/>
                  </a:lnTo>
                  <a:lnTo>
                    <a:pt x="2845" y="3640"/>
                  </a:lnTo>
                  <a:lnTo>
                    <a:pt x="2854" y="3656"/>
                  </a:lnTo>
                  <a:lnTo>
                    <a:pt x="2861" y="3671"/>
                  </a:lnTo>
                  <a:lnTo>
                    <a:pt x="2867" y="3686"/>
                  </a:lnTo>
                  <a:lnTo>
                    <a:pt x="2872" y="3702"/>
                  </a:lnTo>
                  <a:lnTo>
                    <a:pt x="2878" y="3717"/>
                  </a:lnTo>
                  <a:lnTo>
                    <a:pt x="2885" y="3732"/>
                  </a:lnTo>
                  <a:lnTo>
                    <a:pt x="2894" y="3749"/>
                  </a:lnTo>
                  <a:lnTo>
                    <a:pt x="2897" y="3751"/>
                  </a:lnTo>
                  <a:lnTo>
                    <a:pt x="2900" y="3752"/>
                  </a:lnTo>
                  <a:lnTo>
                    <a:pt x="2905" y="3753"/>
                  </a:lnTo>
                  <a:lnTo>
                    <a:pt x="2910" y="3752"/>
                  </a:lnTo>
                  <a:lnTo>
                    <a:pt x="2923" y="3749"/>
                  </a:lnTo>
                  <a:lnTo>
                    <a:pt x="2937" y="3745"/>
                  </a:lnTo>
                  <a:lnTo>
                    <a:pt x="2951" y="3738"/>
                  </a:lnTo>
                  <a:lnTo>
                    <a:pt x="2963" y="3733"/>
                  </a:lnTo>
                  <a:lnTo>
                    <a:pt x="2972" y="3726"/>
                  </a:lnTo>
                  <a:lnTo>
                    <a:pt x="2975" y="3723"/>
                  </a:lnTo>
                  <a:lnTo>
                    <a:pt x="2975" y="3718"/>
                  </a:lnTo>
                  <a:lnTo>
                    <a:pt x="2973" y="3711"/>
                  </a:lnTo>
                  <a:lnTo>
                    <a:pt x="2969" y="3703"/>
                  </a:lnTo>
                  <a:lnTo>
                    <a:pt x="2965" y="3694"/>
                  </a:lnTo>
                  <a:lnTo>
                    <a:pt x="2961" y="3685"/>
                  </a:lnTo>
                  <a:lnTo>
                    <a:pt x="2958" y="3677"/>
                  </a:lnTo>
                  <a:lnTo>
                    <a:pt x="2955" y="3667"/>
                  </a:lnTo>
                  <a:lnTo>
                    <a:pt x="2954" y="3658"/>
                  </a:lnTo>
                  <a:lnTo>
                    <a:pt x="2956" y="3651"/>
                  </a:lnTo>
                  <a:lnTo>
                    <a:pt x="2960" y="3644"/>
                  </a:lnTo>
                  <a:lnTo>
                    <a:pt x="2964" y="3638"/>
                  </a:lnTo>
                  <a:lnTo>
                    <a:pt x="2969" y="3632"/>
                  </a:lnTo>
                  <a:lnTo>
                    <a:pt x="2981" y="3622"/>
                  </a:lnTo>
                  <a:lnTo>
                    <a:pt x="2996" y="3611"/>
                  </a:lnTo>
                  <a:lnTo>
                    <a:pt x="3012" y="3601"/>
                  </a:lnTo>
                  <a:lnTo>
                    <a:pt x="3026" y="3589"/>
                  </a:lnTo>
                  <a:lnTo>
                    <a:pt x="3032" y="3584"/>
                  </a:lnTo>
                  <a:lnTo>
                    <a:pt x="3039" y="3576"/>
                  </a:lnTo>
                  <a:lnTo>
                    <a:pt x="3043" y="3570"/>
                  </a:lnTo>
                  <a:lnTo>
                    <a:pt x="3047" y="3562"/>
                  </a:lnTo>
                  <a:lnTo>
                    <a:pt x="3050" y="3555"/>
                  </a:lnTo>
                  <a:lnTo>
                    <a:pt x="3055" y="3548"/>
                  </a:lnTo>
                  <a:lnTo>
                    <a:pt x="3059" y="3543"/>
                  </a:lnTo>
                  <a:lnTo>
                    <a:pt x="3063" y="3540"/>
                  </a:lnTo>
                  <a:lnTo>
                    <a:pt x="3072" y="3533"/>
                  </a:lnTo>
                  <a:lnTo>
                    <a:pt x="3081" y="3530"/>
                  </a:lnTo>
                  <a:lnTo>
                    <a:pt x="3090" y="3526"/>
                  </a:lnTo>
                  <a:lnTo>
                    <a:pt x="3099" y="3520"/>
                  </a:lnTo>
                  <a:lnTo>
                    <a:pt x="3103" y="3517"/>
                  </a:lnTo>
                  <a:lnTo>
                    <a:pt x="3107" y="3513"/>
                  </a:lnTo>
                  <a:lnTo>
                    <a:pt x="3111" y="3507"/>
                  </a:lnTo>
                  <a:lnTo>
                    <a:pt x="3114" y="3501"/>
                  </a:lnTo>
                  <a:lnTo>
                    <a:pt x="3117" y="3496"/>
                  </a:lnTo>
                  <a:lnTo>
                    <a:pt x="3123" y="3492"/>
                  </a:lnTo>
                  <a:lnTo>
                    <a:pt x="3128" y="3489"/>
                  </a:lnTo>
                  <a:lnTo>
                    <a:pt x="3135" y="3487"/>
                  </a:lnTo>
                  <a:lnTo>
                    <a:pt x="3141" y="3485"/>
                  </a:lnTo>
                  <a:lnTo>
                    <a:pt x="3150" y="3482"/>
                  </a:lnTo>
                  <a:lnTo>
                    <a:pt x="3158" y="3482"/>
                  </a:lnTo>
                  <a:lnTo>
                    <a:pt x="3167" y="3481"/>
                  </a:lnTo>
                  <a:lnTo>
                    <a:pt x="3207" y="3481"/>
                  </a:lnTo>
                  <a:lnTo>
                    <a:pt x="3244" y="3483"/>
                  </a:lnTo>
                  <a:lnTo>
                    <a:pt x="3252" y="3483"/>
                  </a:lnTo>
                  <a:lnTo>
                    <a:pt x="3259" y="3483"/>
                  </a:lnTo>
                  <a:lnTo>
                    <a:pt x="3264" y="3482"/>
                  </a:lnTo>
                  <a:lnTo>
                    <a:pt x="3268" y="3481"/>
                  </a:lnTo>
                  <a:lnTo>
                    <a:pt x="3272" y="3478"/>
                  </a:lnTo>
                  <a:lnTo>
                    <a:pt x="3274" y="3474"/>
                  </a:lnTo>
                  <a:lnTo>
                    <a:pt x="3275" y="3467"/>
                  </a:lnTo>
                  <a:lnTo>
                    <a:pt x="3276" y="3459"/>
                  </a:lnTo>
                  <a:lnTo>
                    <a:pt x="3276" y="3456"/>
                  </a:lnTo>
                  <a:lnTo>
                    <a:pt x="3278" y="3455"/>
                  </a:lnTo>
                  <a:lnTo>
                    <a:pt x="3281" y="3454"/>
                  </a:lnTo>
                  <a:lnTo>
                    <a:pt x="3285" y="3454"/>
                  </a:lnTo>
                  <a:lnTo>
                    <a:pt x="3294" y="3453"/>
                  </a:lnTo>
                  <a:lnTo>
                    <a:pt x="3305" y="3451"/>
                  </a:lnTo>
                  <a:lnTo>
                    <a:pt x="3311" y="3449"/>
                  </a:lnTo>
                  <a:lnTo>
                    <a:pt x="3316" y="3447"/>
                  </a:lnTo>
                  <a:lnTo>
                    <a:pt x="3321" y="3443"/>
                  </a:lnTo>
                  <a:lnTo>
                    <a:pt x="3326" y="3439"/>
                  </a:lnTo>
                  <a:lnTo>
                    <a:pt x="3330" y="3434"/>
                  </a:lnTo>
                  <a:lnTo>
                    <a:pt x="3333" y="3427"/>
                  </a:lnTo>
                  <a:lnTo>
                    <a:pt x="3335" y="3420"/>
                  </a:lnTo>
                  <a:lnTo>
                    <a:pt x="3336" y="3410"/>
                  </a:lnTo>
                  <a:lnTo>
                    <a:pt x="3339" y="3393"/>
                  </a:lnTo>
                  <a:lnTo>
                    <a:pt x="3342" y="3372"/>
                  </a:lnTo>
                  <a:lnTo>
                    <a:pt x="3345" y="3361"/>
                  </a:lnTo>
                  <a:lnTo>
                    <a:pt x="3349" y="3353"/>
                  </a:lnTo>
                  <a:lnTo>
                    <a:pt x="3354" y="3344"/>
                  </a:lnTo>
                  <a:lnTo>
                    <a:pt x="3359" y="3339"/>
                  </a:lnTo>
                  <a:lnTo>
                    <a:pt x="3361" y="3338"/>
                  </a:lnTo>
                  <a:lnTo>
                    <a:pt x="3363" y="3337"/>
                  </a:lnTo>
                  <a:lnTo>
                    <a:pt x="3366" y="3337"/>
                  </a:lnTo>
                  <a:lnTo>
                    <a:pt x="3368" y="3337"/>
                  </a:lnTo>
                  <a:lnTo>
                    <a:pt x="3372" y="3338"/>
                  </a:lnTo>
                  <a:lnTo>
                    <a:pt x="3377" y="3341"/>
                  </a:lnTo>
                  <a:lnTo>
                    <a:pt x="3386" y="3350"/>
                  </a:lnTo>
                  <a:lnTo>
                    <a:pt x="3395" y="3359"/>
                  </a:lnTo>
                  <a:lnTo>
                    <a:pt x="3399" y="3364"/>
                  </a:lnTo>
                  <a:lnTo>
                    <a:pt x="3402" y="3366"/>
                  </a:lnTo>
                  <a:lnTo>
                    <a:pt x="3407" y="3367"/>
                  </a:lnTo>
                  <a:lnTo>
                    <a:pt x="3411" y="3367"/>
                  </a:lnTo>
                  <a:lnTo>
                    <a:pt x="3415" y="3364"/>
                  </a:lnTo>
                  <a:lnTo>
                    <a:pt x="3418" y="3357"/>
                  </a:lnTo>
                  <a:lnTo>
                    <a:pt x="3423" y="3348"/>
                  </a:lnTo>
                  <a:lnTo>
                    <a:pt x="3426" y="3335"/>
                  </a:lnTo>
                  <a:lnTo>
                    <a:pt x="3430" y="3325"/>
                  </a:lnTo>
                  <a:lnTo>
                    <a:pt x="3439" y="3311"/>
                  </a:lnTo>
                  <a:lnTo>
                    <a:pt x="3450" y="3296"/>
                  </a:lnTo>
                  <a:lnTo>
                    <a:pt x="3463" y="3278"/>
                  </a:lnTo>
                  <a:lnTo>
                    <a:pt x="3489" y="3247"/>
                  </a:lnTo>
                  <a:lnTo>
                    <a:pt x="3507" y="3222"/>
                  </a:lnTo>
                  <a:lnTo>
                    <a:pt x="3518" y="3210"/>
                  </a:lnTo>
                  <a:lnTo>
                    <a:pt x="3526" y="3197"/>
                  </a:lnTo>
                  <a:lnTo>
                    <a:pt x="3533" y="3185"/>
                  </a:lnTo>
                  <a:lnTo>
                    <a:pt x="3537" y="3173"/>
                  </a:lnTo>
                  <a:lnTo>
                    <a:pt x="3545" y="3149"/>
                  </a:lnTo>
                  <a:lnTo>
                    <a:pt x="3554" y="3119"/>
                  </a:lnTo>
                  <a:lnTo>
                    <a:pt x="3621" y="2954"/>
                  </a:lnTo>
                  <a:lnTo>
                    <a:pt x="3628" y="2934"/>
                  </a:lnTo>
                  <a:lnTo>
                    <a:pt x="3632" y="2915"/>
                  </a:lnTo>
                  <a:lnTo>
                    <a:pt x="3635" y="2897"/>
                  </a:lnTo>
                  <a:lnTo>
                    <a:pt x="3639" y="2879"/>
                  </a:lnTo>
                  <a:lnTo>
                    <a:pt x="3641" y="2870"/>
                  </a:lnTo>
                  <a:lnTo>
                    <a:pt x="3643" y="2861"/>
                  </a:lnTo>
                  <a:lnTo>
                    <a:pt x="3646" y="2853"/>
                  </a:lnTo>
                  <a:lnTo>
                    <a:pt x="3651" y="2844"/>
                  </a:lnTo>
                  <a:lnTo>
                    <a:pt x="3655" y="2835"/>
                  </a:lnTo>
                  <a:lnTo>
                    <a:pt x="3661" y="2827"/>
                  </a:lnTo>
                  <a:lnTo>
                    <a:pt x="3668" y="2817"/>
                  </a:lnTo>
                  <a:lnTo>
                    <a:pt x="3676" y="2808"/>
                  </a:lnTo>
                  <a:lnTo>
                    <a:pt x="3679" y="2808"/>
                  </a:lnTo>
                  <a:lnTo>
                    <a:pt x="3681" y="2810"/>
                  </a:lnTo>
                  <a:lnTo>
                    <a:pt x="3683" y="2813"/>
                  </a:lnTo>
                  <a:lnTo>
                    <a:pt x="3686" y="2815"/>
                  </a:lnTo>
                  <a:lnTo>
                    <a:pt x="3688" y="2816"/>
                  </a:lnTo>
                  <a:lnTo>
                    <a:pt x="3692" y="2817"/>
                  </a:lnTo>
                  <a:lnTo>
                    <a:pt x="3694" y="2818"/>
                  </a:lnTo>
                  <a:lnTo>
                    <a:pt x="3697" y="2817"/>
                  </a:lnTo>
                  <a:lnTo>
                    <a:pt x="3700" y="2816"/>
                  </a:lnTo>
                  <a:lnTo>
                    <a:pt x="3702" y="2815"/>
                  </a:lnTo>
                  <a:lnTo>
                    <a:pt x="3708" y="2810"/>
                  </a:lnTo>
                  <a:lnTo>
                    <a:pt x="3713" y="2804"/>
                  </a:lnTo>
                  <a:lnTo>
                    <a:pt x="3719" y="2795"/>
                  </a:lnTo>
                  <a:lnTo>
                    <a:pt x="3723" y="2787"/>
                  </a:lnTo>
                  <a:lnTo>
                    <a:pt x="3733" y="2768"/>
                  </a:lnTo>
                  <a:lnTo>
                    <a:pt x="3741" y="2749"/>
                  </a:lnTo>
                  <a:lnTo>
                    <a:pt x="3748" y="2734"/>
                  </a:lnTo>
                  <a:lnTo>
                    <a:pt x="3752" y="2724"/>
                  </a:lnTo>
                  <a:lnTo>
                    <a:pt x="3766" y="2717"/>
                  </a:lnTo>
                  <a:lnTo>
                    <a:pt x="3779" y="2708"/>
                  </a:lnTo>
                  <a:lnTo>
                    <a:pt x="3793" y="2698"/>
                  </a:lnTo>
                  <a:lnTo>
                    <a:pt x="3806" y="2689"/>
                  </a:lnTo>
                  <a:lnTo>
                    <a:pt x="3832" y="2668"/>
                  </a:lnTo>
                  <a:lnTo>
                    <a:pt x="3858" y="2644"/>
                  </a:lnTo>
                  <a:lnTo>
                    <a:pt x="3881" y="2621"/>
                  </a:lnTo>
                  <a:lnTo>
                    <a:pt x="3903" y="2595"/>
                  </a:lnTo>
                  <a:lnTo>
                    <a:pt x="3924" y="2569"/>
                  </a:lnTo>
                  <a:lnTo>
                    <a:pt x="3942" y="2543"/>
                  </a:lnTo>
                  <a:lnTo>
                    <a:pt x="3949" y="2532"/>
                  </a:lnTo>
                  <a:lnTo>
                    <a:pt x="3959" y="2517"/>
                  </a:lnTo>
                  <a:lnTo>
                    <a:pt x="3964" y="2509"/>
                  </a:lnTo>
                  <a:lnTo>
                    <a:pt x="3966" y="2502"/>
                  </a:lnTo>
                  <a:lnTo>
                    <a:pt x="3967" y="2498"/>
                  </a:lnTo>
                  <a:lnTo>
                    <a:pt x="3967" y="2495"/>
                  </a:lnTo>
                  <a:lnTo>
                    <a:pt x="3967" y="2492"/>
                  </a:lnTo>
                  <a:lnTo>
                    <a:pt x="3966" y="2489"/>
                  </a:lnTo>
                  <a:lnTo>
                    <a:pt x="3964" y="2487"/>
                  </a:lnTo>
                  <a:lnTo>
                    <a:pt x="3961" y="2486"/>
                  </a:lnTo>
                  <a:lnTo>
                    <a:pt x="3958" y="2486"/>
                  </a:lnTo>
                  <a:lnTo>
                    <a:pt x="3954" y="2486"/>
                  </a:lnTo>
                  <a:lnTo>
                    <a:pt x="3944" y="2489"/>
                  </a:lnTo>
                  <a:lnTo>
                    <a:pt x="3935" y="2491"/>
                  </a:lnTo>
                  <a:lnTo>
                    <a:pt x="3931" y="2492"/>
                  </a:lnTo>
                  <a:lnTo>
                    <a:pt x="3927" y="2492"/>
                  </a:lnTo>
                  <a:lnTo>
                    <a:pt x="3923" y="2491"/>
                  </a:lnTo>
                  <a:lnTo>
                    <a:pt x="3919" y="2489"/>
                  </a:lnTo>
                  <a:lnTo>
                    <a:pt x="3917" y="2486"/>
                  </a:lnTo>
                  <a:lnTo>
                    <a:pt x="3916" y="2480"/>
                  </a:lnTo>
                  <a:lnTo>
                    <a:pt x="3916" y="2474"/>
                  </a:lnTo>
                  <a:lnTo>
                    <a:pt x="3917" y="2465"/>
                  </a:lnTo>
                  <a:lnTo>
                    <a:pt x="3917" y="2460"/>
                  </a:lnTo>
                  <a:lnTo>
                    <a:pt x="3916" y="2454"/>
                  </a:lnTo>
                  <a:lnTo>
                    <a:pt x="3914" y="2450"/>
                  </a:lnTo>
                  <a:lnTo>
                    <a:pt x="3911" y="2446"/>
                  </a:lnTo>
                  <a:lnTo>
                    <a:pt x="3903" y="2438"/>
                  </a:lnTo>
                  <a:lnTo>
                    <a:pt x="3893" y="2430"/>
                  </a:lnTo>
                  <a:lnTo>
                    <a:pt x="3885" y="2423"/>
                  </a:lnTo>
                  <a:lnTo>
                    <a:pt x="3876" y="2415"/>
                  </a:lnTo>
                  <a:lnTo>
                    <a:pt x="3874" y="2412"/>
                  </a:lnTo>
                  <a:lnTo>
                    <a:pt x="3872" y="2407"/>
                  </a:lnTo>
                  <a:lnTo>
                    <a:pt x="3872" y="2402"/>
                  </a:lnTo>
                  <a:lnTo>
                    <a:pt x="3872" y="2397"/>
                  </a:lnTo>
                  <a:lnTo>
                    <a:pt x="3880" y="2398"/>
                  </a:lnTo>
                  <a:lnTo>
                    <a:pt x="3894" y="2401"/>
                  </a:lnTo>
                  <a:lnTo>
                    <a:pt x="3901" y="2402"/>
                  </a:lnTo>
                  <a:lnTo>
                    <a:pt x="3906" y="2401"/>
                  </a:lnTo>
                  <a:lnTo>
                    <a:pt x="3908" y="2401"/>
                  </a:lnTo>
                  <a:lnTo>
                    <a:pt x="3910" y="2400"/>
                  </a:lnTo>
                  <a:lnTo>
                    <a:pt x="3911" y="2399"/>
                  </a:lnTo>
                  <a:lnTo>
                    <a:pt x="3912" y="2397"/>
                  </a:lnTo>
                  <a:lnTo>
                    <a:pt x="3906" y="2394"/>
                  </a:lnTo>
                  <a:lnTo>
                    <a:pt x="3901" y="2389"/>
                  </a:lnTo>
                  <a:lnTo>
                    <a:pt x="3898" y="2385"/>
                  </a:lnTo>
                  <a:lnTo>
                    <a:pt x="3896" y="2381"/>
                  </a:lnTo>
                  <a:lnTo>
                    <a:pt x="3892" y="2370"/>
                  </a:lnTo>
                  <a:lnTo>
                    <a:pt x="3891" y="2359"/>
                  </a:lnTo>
                  <a:lnTo>
                    <a:pt x="3890" y="2348"/>
                  </a:lnTo>
                  <a:lnTo>
                    <a:pt x="3889" y="2340"/>
                  </a:lnTo>
                  <a:lnTo>
                    <a:pt x="3888" y="2335"/>
                  </a:lnTo>
                  <a:lnTo>
                    <a:pt x="3887" y="2332"/>
                  </a:lnTo>
                  <a:lnTo>
                    <a:pt x="3885" y="2329"/>
                  </a:lnTo>
                  <a:lnTo>
                    <a:pt x="3881" y="2327"/>
                  </a:lnTo>
                  <a:lnTo>
                    <a:pt x="3861" y="2318"/>
                  </a:lnTo>
                  <a:lnTo>
                    <a:pt x="3842" y="2309"/>
                  </a:lnTo>
                  <a:lnTo>
                    <a:pt x="3825" y="2301"/>
                  </a:lnTo>
                  <a:lnTo>
                    <a:pt x="3810" y="2291"/>
                  </a:lnTo>
                  <a:lnTo>
                    <a:pt x="3795" y="2280"/>
                  </a:lnTo>
                  <a:lnTo>
                    <a:pt x="3782" y="2267"/>
                  </a:lnTo>
                  <a:lnTo>
                    <a:pt x="3768" y="2251"/>
                  </a:lnTo>
                  <a:lnTo>
                    <a:pt x="3754" y="2231"/>
                  </a:lnTo>
                  <a:lnTo>
                    <a:pt x="3742" y="2221"/>
                  </a:lnTo>
                  <a:lnTo>
                    <a:pt x="3726" y="2208"/>
                  </a:lnTo>
                  <a:lnTo>
                    <a:pt x="3717" y="2200"/>
                  </a:lnTo>
                  <a:lnTo>
                    <a:pt x="3710" y="2194"/>
                  </a:lnTo>
                  <a:lnTo>
                    <a:pt x="3704" y="2189"/>
                  </a:lnTo>
                  <a:lnTo>
                    <a:pt x="3702" y="2184"/>
                  </a:lnTo>
                  <a:lnTo>
                    <a:pt x="3712" y="2186"/>
                  </a:lnTo>
                  <a:lnTo>
                    <a:pt x="3724" y="2190"/>
                  </a:lnTo>
                  <a:lnTo>
                    <a:pt x="3738" y="2194"/>
                  </a:lnTo>
                  <a:lnTo>
                    <a:pt x="3753" y="2199"/>
                  </a:lnTo>
                  <a:lnTo>
                    <a:pt x="3767" y="2205"/>
                  </a:lnTo>
                  <a:lnTo>
                    <a:pt x="3780" y="2209"/>
                  </a:lnTo>
                  <a:lnTo>
                    <a:pt x="3787" y="2210"/>
                  </a:lnTo>
                  <a:lnTo>
                    <a:pt x="3791" y="2210"/>
                  </a:lnTo>
                  <a:lnTo>
                    <a:pt x="3796" y="2210"/>
                  </a:lnTo>
                  <a:lnTo>
                    <a:pt x="3799" y="2209"/>
                  </a:lnTo>
                  <a:lnTo>
                    <a:pt x="3801" y="2208"/>
                  </a:lnTo>
                  <a:lnTo>
                    <a:pt x="3802" y="2206"/>
                  </a:lnTo>
                  <a:lnTo>
                    <a:pt x="3802" y="2205"/>
                  </a:lnTo>
                  <a:lnTo>
                    <a:pt x="3801" y="2203"/>
                  </a:lnTo>
                  <a:lnTo>
                    <a:pt x="3798" y="2197"/>
                  </a:lnTo>
                  <a:lnTo>
                    <a:pt x="3794" y="2192"/>
                  </a:lnTo>
                  <a:lnTo>
                    <a:pt x="3785" y="2181"/>
                  </a:lnTo>
                  <a:lnTo>
                    <a:pt x="3780" y="2174"/>
                  </a:lnTo>
                  <a:lnTo>
                    <a:pt x="3775" y="2168"/>
                  </a:lnTo>
                  <a:lnTo>
                    <a:pt x="3769" y="2160"/>
                  </a:lnTo>
                  <a:lnTo>
                    <a:pt x="3766" y="2154"/>
                  </a:lnTo>
                  <a:lnTo>
                    <a:pt x="3765" y="2149"/>
                  </a:lnTo>
                  <a:lnTo>
                    <a:pt x="3764" y="2142"/>
                  </a:lnTo>
                  <a:lnTo>
                    <a:pt x="3765" y="2136"/>
                  </a:lnTo>
                  <a:lnTo>
                    <a:pt x="3767" y="2129"/>
                  </a:lnTo>
                  <a:lnTo>
                    <a:pt x="3770" y="2123"/>
                  </a:lnTo>
                  <a:lnTo>
                    <a:pt x="3776" y="2114"/>
                  </a:lnTo>
                  <a:lnTo>
                    <a:pt x="3779" y="2106"/>
                  </a:lnTo>
                  <a:lnTo>
                    <a:pt x="3781" y="2100"/>
                  </a:lnTo>
                  <a:lnTo>
                    <a:pt x="3782" y="2093"/>
                  </a:lnTo>
                  <a:lnTo>
                    <a:pt x="3782" y="2088"/>
                  </a:lnTo>
                  <a:lnTo>
                    <a:pt x="3781" y="2083"/>
                  </a:lnTo>
                  <a:lnTo>
                    <a:pt x="3779" y="2078"/>
                  </a:lnTo>
                  <a:lnTo>
                    <a:pt x="3776" y="2075"/>
                  </a:lnTo>
                  <a:lnTo>
                    <a:pt x="3772" y="2071"/>
                  </a:lnTo>
                  <a:lnTo>
                    <a:pt x="3767" y="2068"/>
                  </a:lnTo>
                  <a:lnTo>
                    <a:pt x="3762" y="2064"/>
                  </a:lnTo>
                  <a:lnTo>
                    <a:pt x="3755" y="2062"/>
                  </a:lnTo>
                  <a:lnTo>
                    <a:pt x="3741" y="2057"/>
                  </a:lnTo>
                  <a:lnTo>
                    <a:pt x="3725" y="2051"/>
                  </a:lnTo>
                  <a:lnTo>
                    <a:pt x="3713" y="2048"/>
                  </a:lnTo>
                  <a:lnTo>
                    <a:pt x="3704" y="2045"/>
                  </a:lnTo>
                  <a:lnTo>
                    <a:pt x="3698" y="2041"/>
                  </a:lnTo>
                  <a:lnTo>
                    <a:pt x="3695" y="2037"/>
                  </a:lnTo>
                  <a:lnTo>
                    <a:pt x="3693" y="2034"/>
                  </a:lnTo>
                  <a:lnTo>
                    <a:pt x="3693" y="2031"/>
                  </a:lnTo>
                  <a:lnTo>
                    <a:pt x="3695" y="2029"/>
                  </a:lnTo>
                  <a:lnTo>
                    <a:pt x="3697" y="2025"/>
                  </a:lnTo>
                  <a:lnTo>
                    <a:pt x="3707" y="2020"/>
                  </a:lnTo>
                  <a:lnTo>
                    <a:pt x="3719" y="2015"/>
                  </a:lnTo>
                  <a:lnTo>
                    <a:pt x="3730" y="2010"/>
                  </a:lnTo>
                  <a:lnTo>
                    <a:pt x="3742" y="2006"/>
                  </a:lnTo>
                  <a:lnTo>
                    <a:pt x="3750" y="2003"/>
                  </a:lnTo>
                  <a:lnTo>
                    <a:pt x="3755" y="2000"/>
                  </a:lnTo>
                  <a:lnTo>
                    <a:pt x="3760" y="1994"/>
                  </a:lnTo>
                  <a:lnTo>
                    <a:pt x="3762" y="1990"/>
                  </a:lnTo>
                  <a:lnTo>
                    <a:pt x="3764" y="1984"/>
                  </a:lnTo>
                  <a:lnTo>
                    <a:pt x="3765" y="1978"/>
                  </a:lnTo>
                  <a:lnTo>
                    <a:pt x="3766" y="1971"/>
                  </a:lnTo>
                  <a:lnTo>
                    <a:pt x="3766" y="1965"/>
                  </a:lnTo>
                  <a:lnTo>
                    <a:pt x="3766" y="1951"/>
                  </a:lnTo>
                  <a:lnTo>
                    <a:pt x="3767" y="1938"/>
                  </a:lnTo>
                  <a:lnTo>
                    <a:pt x="3768" y="1931"/>
                  </a:lnTo>
                  <a:lnTo>
                    <a:pt x="3770" y="1925"/>
                  </a:lnTo>
                  <a:lnTo>
                    <a:pt x="3772" y="1920"/>
                  </a:lnTo>
                  <a:lnTo>
                    <a:pt x="3777" y="1914"/>
                  </a:lnTo>
                  <a:lnTo>
                    <a:pt x="3792" y="1897"/>
                  </a:lnTo>
                  <a:lnTo>
                    <a:pt x="3804" y="1882"/>
                  </a:lnTo>
                  <a:lnTo>
                    <a:pt x="3815" y="1867"/>
                  </a:lnTo>
                  <a:lnTo>
                    <a:pt x="3823" y="1852"/>
                  </a:lnTo>
                  <a:lnTo>
                    <a:pt x="3831" y="1836"/>
                  </a:lnTo>
                  <a:lnTo>
                    <a:pt x="3837" y="1819"/>
                  </a:lnTo>
                  <a:lnTo>
                    <a:pt x="3844" y="1800"/>
                  </a:lnTo>
                  <a:lnTo>
                    <a:pt x="3851" y="1778"/>
                  </a:lnTo>
                  <a:lnTo>
                    <a:pt x="3852" y="1768"/>
                  </a:lnTo>
                  <a:lnTo>
                    <a:pt x="3853" y="1761"/>
                  </a:lnTo>
                  <a:lnTo>
                    <a:pt x="3855" y="1757"/>
                  </a:lnTo>
                  <a:lnTo>
                    <a:pt x="3857" y="1754"/>
                  </a:lnTo>
                  <a:lnTo>
                    <a:pt x="3861" y="1753"/>
                  </a:lnTo>
                  <a:lnTo>
                    <a:pt x="3865" y="1753"/>
                  </a:lnTo>
                  <a:lnTo>
                    <a:pt x="3873" y="1754"/>
                  </a:lnTo>
                  <a:lnTo>
                    <a:pt x="3881" y="1755"/>
                  </a:lnTo>
                  <a:lnTo>
                    <a:pt x="3891" y="1755"/>
                  </a:lnTo>
                  <a:lnTo>
                    <a:pt x="3903" y="1757"/>
                  </a:lnTo>
                  <a:lnTo>
                    <a:pt x="3915" y="1757"/>
                  </a:lnTo>
                  <a:lnTo>
                    <a:pt x="3923" y="1755"/>
                  </a:lnTo>
                  <a:lnTo>
                    <a:pt x="3923" y="1753"/>
                  </a:lnTo>
                  <a:lnTo>
                    <a:pt x="3923" y="1752"/>
                  </a:lnTo>
                  <a:lnTo>
                    <a:pt x="3920" y="1750"/>
                  </a:lnTo>
                  <a:lnTo>
                    <a:pt x="3919" y="1749"/>
                  </a:lnTo>
                  <a:lnTo>
                    <a:pt x="3914" y="1745"/>
                  </a:lnTo>
                  <a:lnTo>
                    <a:pt x="3912" y="1742"/>
                  </a:lnTo>
                  <a:lnTo>
                    <a:pt x="3905" y="1736"/>
                  </a:lnTo>
                  <a:lnTo>
                    <a:pt x="3900" y="1731"/>
                  </a:lnTo>
                  <a:lnTo>
                    <a:pt x="3897" y="1725"/>
                  </a:lnTo>
                  <a:lnTo>
                    <a:pt x="3894" y="1721"/>
                  </a:lnTo>
                  <a:lnTo>
                    <a:pt x="3893" y="1717"/>
                  </a:lnTo>
                  <a:lnTo>
                    <a:pt x="3893" y="1713"/>
                  </a:lnTo>
                  <a:lnTo>
                    <a:pt x="3894" y="1710"/>
                  </a:lnTo>
                  <a:lnTo>
                    <a:pt x="3897" y="1706"/>
                  </a:lnTo>
                  <a:lnTo>
                    <a:pt x="3908" y="1694"/>
                  </a:lnTo>
                  <a:lnTo>
                    <a:pt x="3923" y="1679"/>
                  </a:lnTo>
                  <a:lnTo>
                    <a:pt x="3923" y="1679"/>
                  </a:lnTo>
                  <a:lnTo>
                    <a:pt x="3803" y="1568"/>
                  </a:lnTo>
                  <a:lnTo>
                    <a:pt x="3795" y="1560"/>
                  </a:lnTo>
                  <a:lnTo>
                    <a:pt x="3785" y="1555"/>
                  </a:lnTo>
                  <a:lnTo>
                    <a:pt x="3777" y="1549"/>
                  </a:lnTo>
                  <a:lnTo>
                    <a:pt x="3767" y="1546"/>
                  </a:lnTo>
                  <a:lnTo>
                    <a:pt x="3756" y="1543"/>
                  </a:lnTo>
                  <a:lnTo>
                    <a:pt x="3747" y="1541"/>
                  </a:lnTo>
                  <a:lnTo>
                    <a:pt x="3736" y="1539"/>
                  </a:lnTo>
                  <a:lnTo>
                    <a:pt x="3725" y="1538"/>
                  </a:lnTo>
                  <a:lnTo>
                    <a:pt x="3703" y="1537"/>
                  </a:lnTo>
                  <a:lnTo>
                    <a:pt x="3682" y="1536"/>
                  </a:lnTo>
                  <a:lnTo>
                    <a:pt x="3660" y="1535"/>
                  </a:lnTo>
                  <a:lnTo>
                    <a:pt x="3639" y="1532"/>
                  </a:lnTo>
                  <a:lnTo>
                    <a:pt x="3614" y="1526"/>
                  </a:lnTo>
                  <a:lnTo>
                    <a:pt x="3589" y="1520"/>
                  </a:lnTo>
                  <a:lnTo>
                    <a:pt x="3565" y="1512"/>
                  </a:lnTo>
                  <a:lnTo>
                    <a:pt x="3540" y="1504"/>
                  </a:lnTo>
                  <a:lnTo>
                    <a:pt x="3493" y="1485"/>
                  </a:lnTo>
                  <a:lnTo>
                    <a:pt x="3447" y="1465"/>
                  </a:lnTo>
                  <a:lnTo>
                    <a:pt x="3400" y="1443"/>
                  </a:lnTo>
                  <a:lnTo>
                    <a:pt x="3354" y="1422"/>
                  </a:lnTo>
                  <a:lnTo>
                    <a:pt x="3307" y="1400"/>
                  </a:lnTo>
                  <a:lnTo>
                    <a:pt x="3261" y="1380"/>
                  </a:lnTo>
                  <a:lnTo>
                    <a:pt x="3236" y="1369"/>
                  </a:lnTo>
                  <a:lnTo>
                    <a:pt x="3207" y="1357"/>
                  </a:lnTo>
                  <a:lnTo>
                    <a:pt x="3176" y="1345"/>
                  </a:lnTo>
                  <a:lnTo>
                    <a:pt x="3144" y="1331"/>
                  </a:lnTo>
                  <a:lnTo>
                    <a:pt x="3113" y="1317"/>
                  </a:lnTo>
                  <a:lnTo>
                    <a:pt x="3084" y="1302"/>
                  </a:lnTo>
                  <a:lnTo>
                    <a:pt x="3070" y="1294"/>
                  </a:lnTo>
                  <a:lnTo>
                    <a:pt x="3058" y="1287"/>
                  </a:lnTo>
                  <a:lnTo>
                    <a:pt x="3046" y="1279"/>
                  </a:lnTo>
                  <a:lnTo>
                    <a:pt x="3035" y="1272"/>
                  </a:lnTo>
                  <a:lnTo>
                    <a:pt x="3026" y="1285"/>
                  </a:lnTo>
                  <a:lnTo>
                    <a:pt x="3016" y="1298"/>
                  </a:lnTo>
                  <a:lnTo>
                    <a:pt x="3007" y="1310"/>
                  </a:lnTo>
                  <a:lnTo>
                    <a:pt x="2999" y="1325"/>
                  </a:lnTo>
                  <a:lnTo>
                    <a:pt x="2990" y="1339"/>
                  </a:lnTo>
                  <a:lnTo>
                    <a:pt x="2981" y="1353"/>
                  </a:lnTo>
                  <a:lnTo>
                    <a:pt x="2972" y="1366"/>
                  </a:lnTo>
                  <a:lnTo>
                    <a:pt x="2962" y="1377"/>
                  </a:lnTo>
                  <a:lnTo>
                    <a:pt x="2950" y="1393"/>
                  </a:lnTo>
                  <a:lnTo>
                    <a:pt x="2940" y="1407"/>
                  </a:lnTo>
                  <a:lnTo>
                    <a:pt x="2933" y="1421"/>
                  </a:lnTo>
                  <a:lnTo>
                    <a:pt x="2925" y="1435"/>
                  </a:lnTo>
                  <a:lnTo>
                    <a:pt x="2912" y="1463"/>
                  </a:lnTo>
                  <a:lnTo>
                    <a:pt x="2896" y="1492"/>
                  </a:lnTo>
                  <a:lnTo>
                    <a:pt x="2893" y="1498"/>
                  </a:lnTo>
                  <a:lnTo>
                    <a:pt x="2887" y="1505"/>
                  </a:lnTo>
                  <a:lnTo>
                    <a:pt x="2883" y="1509"/>
                  </a:lnTo>
                  <a:lnTo>
                    <a:pt x="2878" y="1514"/>
                  </a:lnTo>
                  <a:lnTo>
                    <a:pt x="2867" y="1522"/>
                  </a:lnTo>
                  <a:lnTo>
                    <a:pt x="2855" y="1529"/>
                  </a:lnTo>
                  <a:lnTo>
                    <a:pt x="2843" y="1534"/>
                  </a:lnTo>
                  <a:lnTo>
                    <a:pt x="2831" y="1539"/>
                  </a:lnTo>
                  <a:lnTo>
                    <a:pt x="2819" y="1547"/>
                  </a:lnTo>
                  <a:lnTo>
                    <a:pt x="2808" y="1555"/>
                  </a:lnTo>
                  <a:lnTo>
                    <a:pt x="2798" y="1562"/>
                  </a:lnTo>
                  <a:lnTo>
                    <a:pt x="2789" y="1569"/>
                  </a:lnTo>
                  <a:lnTo>
                    <a:pt x="2782" y="1571"/>
                  </a:lnTo>
                  <a:lnTo>
                    <a:pt x="2776" y="1573"/>
                  </a:lnTo>
                  <a:lnTo>
                    <a:pt x="2772" y="1572"/>
                  </a:lnTo>
                  <a:lnTo>
                    <a:pt x="2769" y="1570"/>
                  </a:lnTo>
                  <a:lnTo>
                    <a:pt x="2765" y="1566"/>
                  </a:lnTo>
                  <a:lnTo>
                    <a:pt x="2763" y="1562"/>
                  </a:lnTo>
                  <a:lnTo>
                    <a:pt x="2759" y="1550"/>
                  </a:lnTo>
                  <a:lnTo>
                    <a:pt x="2755" y="1538"/>
                  </a:lnTo>
                  <a:lnTo>
                    <a:pt x="2751" y="1532"/>
                  </a:lnTo>
                  <a:lnTo>
                    <a:pt x="2747" y="1526"/>
                  </a:lnTo>
                  <a:lnTo>
                    <a:pt x="2743" y="1521"/>
                  </a:lnTo>
                  <a:lnTo>
                    <a:pt x="2736" y="1518"/>
                  </a:lnTo>
                  <a:lnTo>
                    <a:pt x="2718" y="1508"/>
                  </a:lnTo>
                  <a:lnTo>
                    <a:pt x="2706" y="1501"/>
                  </a:lnTo>
                  <a:lnTo>
                    <a:pt x="2701" y="1495"/>
                  </a:lnTo>
                  <a:lnTo>
                    <a:pt x="2697" y="1490"/>
                  </a:lnTo>
                  <a:lnTo>
                    <a:pt x="2694" y="1481"/>
                  </a:lnTo>
                  <a:lnTo>
                    <a:pt x="2692" y="1471"/>
                  </a:lnTo>
                  <a:lnTo>
                    <a:pt x="2690" y="1461"/>
                  </a:lnTo>
                  <a:lnTo>
                    <a:pt x="2687" y="1452"/>
                  </a:lnTo>
                  <a:lnTo>
                    <a:pt x="2683" y="1444"/>
                  </a:lnTo>
                  <a:lnTo>
                    <a:pt x="2679" y="1438"/>
                  </a:lnTo>
                  <a:lnTo>
                    <a:pt x="2668" y="1425"/>
                  </a:lnTo>
                  <a:lnTo>
                    <a:pt x="2655" y="1411"/>
                  </a:lnTo>
                  <a:lnTo>
                    <a:pt x="2650" y="1404"/>
                  </a:lnTo>
                  <a:lnTo>
                    <a:pt x="2645" y="1400"/>
                  </a:lnTo>
                  <a:lnTo>
                    <a:pt x="2639" y="1396"/>
                  </a:lnTo>
                  <a:lnTo>
                    <a:pt x="2634" y="1393"/>
                  </a:lnTo>
                  <a:lnTo>
                    <a:pt x="2623" y="1387"/>
                  </a:lnTo>
                  <a:lnTo>
                    <a:pt x="2613" y="1384"/>
                  </a:lnTo>
                  <a:lnTo>
                    <a:pt x="2602" y="1382"/>
                  </a:lnTo>
                  <a:lnTo>
                    <a:pt x="2592" y="1379"/>
                  </a:lnTo>
                  <a:lnTo>
                    <a:pt x="2581" y="1375"/>
                  </a:lnTo>
                  <a:lnTo>
                    <a:pt x="2570" y="1370"/>
                  </a:lnTo>
                  <a:lnTo>
                    <a:pt x="2566" y="1366"/>
                  </a:lnTo>
                  <a:lnTo>
                    <a:pt x="2561" y="1362"/>
                  </a:lnTo>
                  <a:lnTo>
                    <a:pt x="2557" y="1358"/>
                  </a:lnTo>
                  <a:lnTo>
                    <a:pt x="2553" y="1353"/>
                  </a:lnTo>
                  <a:lnTo>
                    <a:pt x="2545" y="1342"/>
                  </a:lnTo>
                  <a:lnTo>
                    <a:pt x="2538" y="1331"/>
                  </a:lnTo>
                  <a:lnTo>
                    <a:pt x="2530" y="1319"/>
                  </a:lnTo>
                  <a:lnTo>
                    <a:pt x="2521" y="1308"/>
                  </a:lnTo>
                  <a:lnTo>
                    <a:pt x="2517" y="1304"/>
                  </a:lnTo>
                  <a:lnTo>
                    <a:pt x="2512" y="1300"/>
                  </a:lnTo>
                  <a:lnTo>
                    <a:pt x="2506" y="1296"/>
                  </a:lnTo>
                  <a:lnTo>
                    <a:pt x="2500" y="1293"/>
                  </a:lnTo>
                  <a:lnTo>
                    <a:pt x="2456" y="1273"/>
                  </a:lnTo>
                  <a:lnTo>
                    <a:pt x="2446" y="1265"/>
                  </a:lnTo>
                  <a:lnTo>
                    <a:pt x="2437" y="1258"/>
                  </a:lnTo>
                  <a:lnTo>
                    <a:pt x="2431" y="1251"/>
                  </a:lnTo>
                  <a:lnTo>
                    <a:pt x="2425" y="1244"/>
                  </a:lnTo>
                  <a:lnTo>
                    <a:pt x="2416" y="1232"/>
                  </a:lnTo>
                  <a:lnTo>
                    <a:pt x="2408" y="1221"/>
                  </a:lnTo>
                  <a:lnTo>
                    <a:pt x="2404" y="1217"/>
                  </a:lnTo>
                  <a:lnTo>
                    <a:pt x="2400" y="1213"/>
                  </a:lnTo>
                  <a:lnTo>
                    <a:pt x="2394" y="1211"/>
                  </a:lnTo>
                  <a:lnTo>
                    <a:pt x="2388" y="1209"/>
                  </a:lnTo>
                  <a:lnTo>
                    <a:pt x="2380" y="1209"/>
                  </a:lnTo>
                  <a:lnTo>
                    <a:pt x="2371" y="1209"/>
                  </a:lnTo>
                  <a:lnTo>
                    <a:pt x="2362" y="1211"/>
                  </a:lnTo>
                  <a:lnTo>
                    <a:pt x="2349" y="1214"/>
                  </a:lnTo>
                  <a:lnTo>
                    <a:pt x="2342" y="1214"/>
                  </a:lnTo>
                  <a:lnTo>
                    <a:pt x="2335" y="1213"/>
                  </a:lnTo>
                  <a:lnTo>
                    <a:pt x="2328" y="1211"/>
                  </a:lnTo>
                  <a:lnTo>
                    <a:pt x="2322" y="1207"/>
                  </a:lnTo>
                  <a:lnTo>
                    <a:pt x="2315" y="1201"/>
                  </a:lnTo>
                  <a:lnTo>
                    <a:pt x="2309" y="1195"/>
                  </a:lnTo>
                  <a:lnTo>
                    <a:pt x="2302" y="1187"/>
                  </a:lnTo>
                  <a:lnTo>
                    <a:pt x="2297" y="1180"/>
                  </a:lnTo>
                  <a:lnTo>
                    <a:pt x="2285" y="1164"/>
                  </a:lnTo>
                  <a:lnTo>
                    <a:pt x="2274" y="1148"/>
                  </a:lnTo>
                  <a:lnTo>
                    <a:pt x="2269" y="1142"/>
                  </a:lnTo>
                  <a:lnTo>
                    <a:pt x="2264" y="1137"/>
                  </a:lnTo>
                  <a:lnTo>
                    <a:pt x="2258" y="1132"/>
                  </a:lnTo>
                  <a:lnTo>
                    <a:pt x="2253" y="1130"/>
                  </a:lnTo>
                  <a:lnTo>
                    <a:pt x="2221" y="1120"/>
                  </a:lnTo>
                  <a:lnTo>
                    <a:pt x="2199" y="1115"/>
                  </a:lnTo>
                  <a:lnTo>
                    <a:pt x="2188" y="1112"/>
                  </a:lnTo>
                  <a:lnTo>
                    <a:pt x="2177" y="1105"/>
                  </a:lnTo>
                  <a:lnTo>
                    <a:pt x="2165" y="1094"/>
                  </a:lnTo>
                  <a:lnTo>
                    <a:pt x="2151" y="1079"/>
                  </a:lnTo>
                  <a:lnTo>
                    <a:pt x="2136" y="1062"/>
                  </a:lnTo>
                  <a:lnTo>
                    <a:pt x="2124" y="1048"/>
                  </a:lnTo>
                  <a:lnTo>
                    <a:pt x="2113" y="1036"/>
                  </a:lnTo>
                  <a:lnTo>
                    <a:pt x="2104" y="1026"/>
                  </a:lnTo>
                  <a:lnTo>
                    <a:pt x="2098" y="1023"/>
                  </a:lnTo>
                  <a:lnTo>
                    <a:pt x="2093" y="1020"/>
                  </a:lnTo>
                  <a:lnTo>
                    <a:pt x="2087" y="1017"/>
                  </a:lnTo>
                  <a:lnTo>
                    <a:pt x="2080" y="1015"/>
                  </a:lnTo>
                  <a:lnTo>
                    <a:pt x="2072" y="1013"/>
                  </a:lnTo>
                  <a:lnTo>
                    <a:pt x="2064" y="1012"/>
                  </a:lnTo>
                  <a:lnTo>
                    <a:pt x="2054" y="1011"/>
                  </a:lnTo>
                  <a:lnTo>
                    <a:pt x="2042" y="1011"/>
                  </a:lnTo>
                  <a:lnTo>
                    <a:pt x="2038" y="1011"/>
                  </a:lnTo>
                  <a:lnTo>
                    <a:pt x="2033" y="1009"/>
                  </a:lnTo>
                  <a:lnTo>
                    <a:pt x="2027" y="1007"/>
                  </a:lnTo>
                  <a:lnTo>
                    <a:pt x="2022" y="1005"/>
                  </a:lnTo>
                  <a:lnTo>
                    <a:pt x="2011" y="997"/>
                  </a:lnTo>
                  <a:lnTo>
                    <a:pt x="2001" y="989"/>
                  </a:lnTo>
                  <a:lnTo>
                    <a:pt x="1990" y="980"/>
                  </a:lnTo>
                  <a:lnTo>
                    <a:pt x="1981" y="970"/>
                  </a:lnTo>
                  <a:lnTo>
                    <a:pt x="1971" y="963"/>
                  </a:lnTo>
                  <a:lnTo>
                    <a:pt x="1961" y="956"/>
                  </a:lnTo>
                  <a:lnTo>
                    <a:pt x="1934" y="945"/>
                  </a:lnTo>
                  <a:lnTo>
                    <a:pt x="1902" y="934"/>
                  </a:lnTo>
                  <a:lnTo>
                    <a:pt x="1867" y="922"/>
                  </a:lnTo>
                  <a:lnTo>
                    <a:pt x="1833" y="908"/>
                  </a:lnTo>
                  <a:lnTo>
                    <a:pt x="1816" y="900"/>
                  </a:lnTo>
                  <a:lnTo>
                    <a:pt x="1799" y="891"/>
                  </a:lnTo>
                  <a:lnTo>
                    <a:pt x="1784" y="883"/>
                  </a:lnTo>
                  <a:lnTo>
                    <a:pt x="1770" y="872"/>
                  </a:lnTo>
                  <a:lnTo>
                    <a:pt x="1758" y="861"/>
                  </a:lnTo>
                  <a:lnTo>
                    <a:pt x="1748" y="849"/>
                  </a:lnTo>
                  <a:lnTo>
                    <a:pt x="1743" y="843"/>
                  </a:lnTo>
                  <a:lnTo>
                    <a:pt x="1739" y="835"/>
                  </a:lnTo>
                  <a:lnTo>
                    <a:pt x="1736" y="829"/>
                  </a:lnTo>
                  <a:lnTo>
                    <a:pt x="1734" y="821"/>
                  </a:lnTo>
                  <a:lnTo>
                    <a:pt x="1564" y="631"/>
                  </a:lnTo>
                  <a:lnTo>
                    <a:pt x="1545" y="611"/>
                  </a:lnTo>
                  <a:lnTo>
                    <a:pt x="1525" y="591"/>
                  </a:lnTo>
                  <a:lnTo>
                    <a:pt x="1505" y="573"/>
                  </a:lnTo>
                  <a:lnTo>
                    <a:pt x="1484" y="556"/>
                  </a:lnTo>
                  <a:lnTo>
                    <a:pt x="1463" y="538"/>
                  </a:lnTo>
                  <a:lnTo>
                    <a:pt x="1442" y="521"/>
                  </a:lnTo>
                  <a:lnTo>
                    <a:pt x="1422" y="504"/>
                  </a:lnTo>
                  <a:lnTo>
                    <a:pt x="1401" y="484"/>
                  </a:lnTo>
                  <a:lnTo>
                    <a:pt x="1383" y="465"/>
                  </a:lnTo>
                  <a:lnTo>
                    <a:pt x="1363" y="442"/>
                  </a:lnTo>
                  <a:lnTo>
                    <a:pt x="1354" y="431"/>
                  </a:lnTo>
                  <a:lnTo>
                    <a:pt x="1343" y="421"/>
                  </a:lnTo>
                  <a:lnTo>
                    <a:pt x="1333" y="411"/>
                  </a:lnTo>
                  <a:lnTo>
                    <a:pt x="1323" y="404"/>
                  </a:lnTo>
                  <a:lnTo>
                    <a:pt x="1314" y="399"/>
                  </a:lnTo>
                  <a:lnTo>
                    <a:pt x="1299" y="396"/>
                  </a:lnTo>
                  <a:lnTo>
                    <a:pt x="1281" y="392"/>
                  </a:lnTo>
                  <a:lnTo>
                    <a:pt x="1263" y="389"/>
                  </a:lnTo>
                  <a:lnTo>
                    <a:pt x="1226" y="386"/>
                  </a:lnTo>
                  <a:lnTo>
                    <a:pt x="1198" y="384"/>
                  </a:lnTo>
                  <a:lnTo>
                    <a:pt x="1185" y="375"/>
                  </a:lnTo>
                  <a:lnTo>
                    <a:pt x="1172" y="365"/>
                  </a:lnTo>
                  <a:lnTo>
                    <a:pt x="928" y="161"/>
                  </a:lnTo>
                  <a:lnTo>
                    <a:pt x="904" y="140"/>
                  </a:lnTo>
                  <a:lnTo>
                    <a:pt x="880" y="119"/>
                  </a:lnTo>
                  <a:lnTo>
                    <a:pt x="855" y="100"/>
                  </a:lnTo>
                  <a:lnTo>
                    <a:pt x="831" y="80"/>
                  </a:lnTo>
                  <a:lnTo>
                    <a:pt x="818" y="72"/>
                  </a:lnTo>
                  <a:lnTo>
                    <a:pt x="806" y="63"/>
                  </a:lnTo>
                  <a:lnTo>
                    <a:pt x="792" y="56"/>
                  </a:lnTo>
                  <a:lnTo>
                    <a:pt x="779" y="49"/>
                  </a:lnTo>
                  <a:lnTo>
                    <a:pt x="765" y="43"/>
                  </a:lnTo>
                  <a:lnTo>
                    <a:pt x="751" y="37"/>
                  </a:lnTo>
                  <a:lnTo>
                    <a:pt x="735" y="33"/>
                  </a:lnTo>
                  <a:lnTo>
                    <a:pt x="720" y="29"/>
                  </a:lnTo>
                  <a:lnTo>
                    <a:pt x="623" y="0"/>
                  </a:lnTo>
                  <a:lnTo>
                    <a:pt x="623" y="0"/>
                  </a:lnTo>
                  <a:lnTo>
                    <a:pt x="640" y="89"/>
                  </a:lnTo>
                  <a:lnTo>
                    <a:pt x="380" y="250"/>
                  </a:lnTo>
                  <a:lnTo>
                    <a:pt x="103" y="281"/>
                  </a:lnTo>
                  <a:lnTo>
                    <a:pt x="156" y="734"/>
                  </a:lnTo>
                  <a:lnTo>
                    <a:pt x="106" y="925"/>
                  </a:lnTo>
                  <a:lnTo>
                    <a:pt x="91" y="1387"/>
                  </a:lnTo>
                  <a:lnTo>
                    <a:pt x="29" y="1469"/>
                  </a:lnTo>
                  <a:lnTo>
                    <a:pt x="0" y="1622"/>
                  </a:lnTo>
                  <a:lnTo>
                    <a:pt x="0" y="1622"/>
                  </a:lnTo>
                  <a:lnTo>
                    <a:pt x="99" y="1718"/>
                  </a:lnTo>
                  <a:lnTo>
                    <a:pt x="105" y="1725"/>
                  </a:lnTo>
                  <a:lnTo>
                    <a:pt x="111" y="1733"/>
                  </a:lnTo>
                  <a:lnTo>
                    <a:pt x="119" y="1739"/>
                  </a:lnTo>
                  <a:lnTo>
                    <a:pt x="127" y="1747"/>
                  </a:lnTo>
                  <a:lnTo>
                    <a:pt x="135" y="1752"/>
                  </a:lnTo>
                  <a:lnTo>
                    <a:pt x="145" y="1758"/>
                  </a:lnTo>
                  <a:lnTo>
                    <a:pt x="153" y="1763"/>
                  </a:lnTo>
                  <a:lnTo>
                    <a:pt x="162" y="1766"/>
                  </a:lnTo>
                  <a:lnTo>
                    <a:pt x="178" y="1771"/>
                  </a:lnTo>
                  <a:lnTo>
                    <a:pt x="194" y="1774"/>
                  </a:lnTo>
                  <a:lnTo>
                    <a:pt x="201" y="1777"/>
                  </a:lnTo>
                  <a:lnTo>
                    <a:pt x="207" y="1781"/>
                  </a:lnTo>
                  <a:lnTo>
                    <a:pt x="209" y="1784"/>
                  </a:lnTo>
                  <a:lnTo>
                    <a:pt x="211" y="1787"/>
                  </a:lnTo>
                  <a:lnTo>
                    <a:pt x="212" y="1791"/>
                  </a:lnTo>
                  <a:lnTo>
                    <a:pt x="212" y="1796"/>
                  </a:lnTo>
                  <a:lnTo>
                    <a:pt x="213" y="1806"/>
                  </a:lnTo>
                  <a:lnTo>
                    <a:pt x="215" y="1815"/>
                  </a:lnTo>
                  <a:lnTo>
                    <a:pt x="219" y="1821"/>
                  </a:lnTo>
                  <a:lnTo>
                    <a:pt x="224" y="1827"/>
                  </a:lnTo>
                  <a:lnTo>
                    <a:pt x="234" y="1838"/>
                  </a:lnTo>
                  <a:lnTo>
                    <a:pt x="246" y="1849"/>
                  </a:lnTo>
                  <a:lnTo>
                    <a:pt x="251" y="1857"/>
                  </a:lnTo>
                  <a:lnTo>
                    <a:pt x="255" y="1867"/>
                  </a:lnTo>
                  <a:lnTo>
                    <a:pt x="259" y="1876"/>
                  </a:lnTo>
                  <a:lnTo>
                    <a:pt x="262" y="1886"/>
                  </a:lnTo>
                  <a:lnTo>
                    <a:pt x="270" y="1908"/>
                  </a:lnTo>
                  <a:lnTo>
                    <a:pt x="277" y="1926"/>
                  </a:lnTo>
                  <a:lnTo>
                    <a:pt x="281" y="1929"/>
                  </a:lnTo>
                  <a:lnTo>
                    <a:pt x="283" y="1934"/>
                  </a:lnTo>
                  <a:lnTo>
                    <a:pt x="287" y="1936"/>
                  </a:lnTo>
                  <a:lnTo>
                    <a:pt x="292" y="1939"/>
                  </a:lnTo>
                  <a:lnTo>
                    <a:pt x="300" y="1943"/>
                  </a:lnTo>
                  <a:lnTo>
                    <a:pt x="311" y="1947"/>
                  </a:lnTo>
                  <a:lnTo>
                    <a:pt x="322" y="1950"/>
                  </a:lnTo>
                  <a:lnTo>
                    <a:pt x="333" y="1953"/>
                  </a:lnTo>
                  <a:lnTo>
                    <a:pt x="338" y="1956"/>
                  </a:lnTo>
                  <a:lnTo>
                    <a:pt x="342" y="1958"/>
                  </a:lnTo>
                  <a:lnTo>
                    <a:pt x="348" y="1962"/>
                  </a:lnTo>
                  <a:lnTo>
                    <a:pt x="351" y="1966"/>
                  </a:lnTo>
                  <a:lnTo>
                    <a:pt x="355" y="1971"/>
                  </a:lnTo>
                  <a:lnTo>
                    <a:pt x="358" y="1978"/>
                  </a:lnTo>
                  <a:lnTo>
                    <a:pt x="362" y="1985"/>
                  </a:lnTo>
                  <a:lnTo>
                    <a:pt x="364" y="1993"/>
                  </a:lnTo>
                  <a:lnTo>
                    <a:pt x="369" y="2012"/>
                  </a:lnTo>
                  <a:lnTo>
                    <a:pt x="372" y="2032"/>
                  </a:lnTo>
                  <a:lnTo>
                    <a:pt x="377" y="2050"/>
                  </a:lnTo>
                  <a:lnTo>
                    <a:pt x="380" y="2066"/>
                  </a:lnTo>
                  <a:lnTo>
                    <a:pt x="382" y="2073"/>
                  </a:lnTo>
                  <a:lnTo>
                    <a:pt x="384" y="2078"/>
                  </a:lnTo>
                  <a:lnTo>
                    <a:pt x="387" y="2083"/>
                  </a:lnTo>
                  <a:lnTo>
                    <a:pt x="389" y="2085"/>
                  </a:lnTo>
                  <a:lnTo>
                    <a:pt x="406" y="2089"/>
                  </a:lnTo>
                  <a:lnTo>
                    <a:pt x="424" y="2093"/>
                  </a:lnTo>
                  <a:lnTo>
                    <a:pt x="444" y="2097"/>
                  </a:lnTo>
                  <a:lnTo>
                    <a:pt x="462" y="2102"/>
                  </a:lnTo>
                  <a:lnTo>
                    <a:pt x="472" y="2108"/>
                  </a:lnTo>
                  <a:lnTo>
                    <a:pt x="481" y="2114"/>
                  </a:lnTo>
                  <a:lnTo>
                    <a:pt x="490" y="2122"/>
                  </a:lnTo>
                  <a:lnTo>
                    <a:pt x="498" y="2129"/>
                  </a:lnTo>
                  <a:lnTo>
                    <a:pt x="512" y="2146"/>
                  </a:lnTo>
                  <a:lnTo>
                    <a:pt x="526" y="2164"/>
                  </a:lnTo>
                  <a:lnTo>
                    <a:pt x="537" y="2180"/>
                  </a:lnTo>
                  <a:lnTo>
                    <a:pt x="544" y="2194"/>
                  </a:lnTo>
                  <a:lnTo>
                    <a:pt x="547" y="2200"/>
                  </a:lnTo>
                  <a:lnTo>
                    <a:pt x="549" y="2208"/>
                  </a:lnTo>
                  <a:lnTo>
                    <a:pt x="549" y="2217"/>
                  </a:lnTo>
                  <a:lnTo>
                    <a:pt x="548" y="2227"/>
                  </a:lnTo>
                  <a:lnTo>
                    <a:pt x="546" y="2232"/>
                  </a:lnTo>
                  <a:lnTo>
                    <a:pt x="543" y="2235"/>
                  </a:lnTo>
                  <a:lnTo>
                    <a:pt x="540" y="2239"/>
                  </a:lnTo>
                  <a:lnTo>
                    <a:pt x="537" y="2243"/>
                  </a:lnTo>
                  <a:lnTo>
                    <a:pt x="534" y="2246"/>
                  </a:lnTo>
                  <a:lnTo>
                    <a:pt x="534" y="2249"/>
                  </a:lnTo>
                  <a:lnTo>
                    <a:pt x="535" y="2253"/>
                  </a:lnTo>
                  <a:lnTo>
                    <a:pt x="541" y="2257"/>
                  </a:lnTo>
                  <a:lnTo>
                    <a:pt x="549" y="2263"/>
                  </a:lnTo>
                  <a:lnTo>
                    <a:pt x="557" y="2271"/>
                  </a:lnTo>
                  <a:lnTo>
                    <a:pt x="564" y="2278"/>
                  </a:lnTo>
                  <a:lnTo>
                    <a:pt x="569" y="2285"/>
                  </a:lnTo>
                  <a:lnTo>
                    <a:pt x="575" y="2292"/>
                  </a:lnTo>
                  <a:lnTo>
                    <a:pt x="582" y="2300"/>
                  </a:lnTo>
                  <a:lnTo>
                    <a:pt x="589" y="2307"/>
                  </a:lnTo>
                  <a:lnTo>
                    <a:pt x="599" y="2314"/>
                  </a:lnTo>
                  <a:lnTo>
                    <a:pt x="606" y="2319"/>
                  </a:lnTo>
                  <a:lnTo>
                    <a:pt x="614" y="2329"/>
                  </a:lnTo>
                  <a:lnTo>
                    <a:pt x="622" y="2341"/>
                  </a:lnTo>
                  <a:lnTo>
                    <a:pt x="630" y="2355"/>
                  </a:lnTo>
                  <a:lnTo>
                    <a:pt x="644" y="2382"/>
                  </a:lnTo>
                  <a:lnTo>
                    <a:pt x="656" y="2403"/>
                  </a:lnTo>
                  <a:lnTo>
                    <a:pt x="662" y="2417"/>
                  </a:lnTo>
                  <a:lnTo>
                    <a:pt x="666" y="2432"/>
                  </a:lnTo>
                  <a:lnTo>
                    <a:pt x="670" y="2446"/>
                  </a:lnTo>
                  <a:lnTo>
                    <a:pt x="675" y="2460"/>
                  </a:lnTo>
                  <a:lnTo>
                    <a:pt x="677" y="2466"/>
                  </a:lnTo>
                  <a:lnTo>
                    <a:pt x="681" y="2473"/>
                  </a:lnTo>
                  <a:lnTo>
                    <a:pt x="687" y="2479"/>
                  </a:lnTo>
                  <a:lnTo>
                    <a:pt x="692" y="2484"/>
                  </a:lnTo>
                  <a:lnTo>
                    <a:pt x="702" y="2496"/>
                  </a:lnTo>
                  <a:lnTo>
                    <a:pt x="706" y="2503"/>
                  </a:lnTo>
                  <a:lnTo>
                    <a:pt x="709" y="2502"/>
                  </a:lnTo>
                  <a:lnTo>
                    <a:pt x="711" y="2501"/>
                  </a:lnTo>
                  <a:lnTo>
                    <a:pt x="712" y="2476"/>
                  </a:lnTo>
                  <a:lnTo>
                    <a:pt x="712" y="2454"/>
                  </a:lnTo>
                  <a:lnTo>
                    <a:pt x="714" y="2443"/>
                  </a:lnTo>
                  <a:lnTo>
                    <a:pt x="717" y="2433"/>
                  </a:lnTo>
                  <a:lnTo>
                    <a:pt x="720" y="2427"/>
                  </a:lnTo>
                  <a:lnTo>
                    <a:pt x="723" y="2422"/>
                  </a:lnTo>
                  <a:lnTo>
                    <a:pt x="728" y="2416"/>
                  </a:lnTo>
                  <a:lnTo>
                    <a:pt x="733" y="2411"/>
                  </a:lnTo>
                  <a:lnTo>
                    <a:pt x="735" y="2410"/>
                  </a:lnTo>
                  <a:lnTo>
                    <a:pt x="737" y="2410"/>
                  </a:lnTo>
                  <a:lnTo>
                    <a:pt x="738" y="2410"/>
                  </a:lnTo>
                  <a:lnTo>
                    <a:pt x="741" y="2411"/>
                  </a:lnTo>
                  <a:lnTo>
                    <a:pt x="744" y="2416"/>
                  </a:lnTo>
                  <a:lnTo>
                    <a:pt x="746" y="2424"/>
                  </a:lnTo>
                  <a:lnTo>
                    <a:pt x="751" y="2444"/>
                  </a:lnTo>
                  <a:lnTo>
                    <a:pt x="756" y="2470"/>
                  </a:lnTo>
                  <a:lnTo>
                    <a:pt x="761" y="2497"/>
                  </a:lnTo>
                  <a:lnTo>
                    <a:pt x="769" y="2522"/>
                  </a:lnTo>
                  <a:lnTo>
                    <a:pt x="772" y="2533"/>
                  </a:lnTo>
                  <a:lnTo>
                    <a:pt x="777" y="2543"/>
                  </a:lnTo>
                  <a:lnTo>
                    <a:pt x="779" y="2546"/>
                  </a:lnTo>
                  <a:lnTo>
                    <a:pt x="782" y="2549"/>
                  </a:lnTo>
                  <a:lnTo>
                    <a:pt x="785" y="2551"/>
                  </a:lnTo>
                  <a:lnTo>
                    <a:pt x="788" y="2554"/>
                  </a:lnTo>
                  <a:lnTo>
                    <a:pt x="803" y="2561"/>
                  </a:lnTo>
                  <a:lnTo>
                    <a:pt x="815" y="2568"/>
                  </a:lnTo>
                  <a:lnTo>
                    <a:pt x="823" y="2575"/>
                  </a:lnTo>
                  <a:lnTo>
                    <a:pt x="830" y="2583"/>
                  </a:lnTo>
                  <a:lnTo>
                    <a:pt x="837" y="2590"/>
                  </a:lnTo>
                  <a:lnTo>
                    <a:pt x="843" y="2598"/>
                  </a:lnTo>
                  <a:lnTo>
                    <a:pt x="852" y="2606"/>
                  </a:lnTo>
                  <a:lnTo>
                    <a:pt x="863" y="2615"/>
                  </a:lnTo>
                  <a:lnTo>
                    <a:pt x="869" y="2619"/>
                  </a:lnTo>
                  <a:lnTo>
                    <a:pt x="877" y="2623"/>
                  </a:lnTo>
                  <a:lnTo>
                    <a:pt x="883" y="2626"/>
                  </a:lnTo>
                  <a:lnTo>
                    <a:pt x="889" y="2628"/>
                  </a:lnTo>
                  <a:lnTo>
                    <a:pt x="902" y="2631"/>
                  </a:lnTo>
                  <a:lnTo>
                    <a:pt x="913" y="2635"/>
                  </a:lnTo>
                  <a:lnTo>
                    <a:pt x="919" y="2637"/>
                  </a:lnTo>
                  <a:lnTo>
                    <a:pt x="923" y="2640"/>
                  </a:lnTo>
                  <a:lnTo>
                    <a:pt x="927" y="2643"/>
                  </a:lnTo>
                  <a:lnTo>
                    <a:pt x="931" y="2648"/>
                  </a:lnTo>
                  <a:lnTo>
                    <a:pt x="934" y="2653"/>
                  </a:lnTo>
                  <a:lnTo>
                    <a:pt x="936" y="2659"/>
                  </a:lnTo>
                  <a:lnTo>
                    <a:pt x="937" y="2667"/>
                  </a:lnTo>
                  <a:lnTo>
                    <a:pt x="938" y="2677"/>
                  </a:lnTo>
                  <a:lnTo>
                    <a:pt x="937" y="2684"/>
                  </a:lnTo>
                  <a:lnTo>
                    <a:pt x="937" y="2691"/>
                  </a:lnTo>
                  <a:lnTo>
                    <a:pt x="937" y="2697"/>
                  </a:lnTo>
                  <a:lnTo>
                    <a:pt x="939" y="2704"/>
                  </a:lnTo>
                  <a:lnTo>
                    <a:pt x="942" y="2716"/>
                  </a:lnTo>
                  <a:lnTo>
                    <a:pt x="946" y="2729"/>
                  </a:lnTo>
                  <a:lnTo>
                    <a:pt x="951" y="2729"/>
                  </a:lnTo>
                  <a:lnTo>
                    <a:pt x="955" y="2726"/>
                  </a:lnTo>
                  <a:lnTo>
                    <a:pt x="961" y="2724"/>
                  </a:lnTo>
                  <a:lnTo>
                    <a:pt x="966" y="2721"/>
                  </a:lnTo>
                  <a:lnTo>
                    <a:pt x="972" y="2719"/>
                  </a:lnTo>
                  <a:lnTo>
                    <a:pt x="977" y="2717"/>
                  </a:lnTo>
                  <a:lnTo>
                    <a:pt x="982" y="2714"/>
                  </a:lnTo>
                  <a:lnTo>
                    <a:pt x="989" y="2714"/>
                  </a:lnTo>
                  <a:lnTo>
                    <a:pt x="995" y="2716"/>
                  </a:lnTo>
                  <a:lnTo>
                    <a:pt x="1003" y="2719"/>
                  </a:lnTo>
                  <a:lnTo>
                    <a:pt x="1011" y="2723"/>
                  </a:lnTo>
                  <a:lnTo>
                    <a:pt x="1021" y="2730"/>
                  </a:lnTo>
                  <a:lnTo>
                    <a:pt x="1042" y="2746"/>
                  </a:lnTo>
                  <a:lnTo>
                    <a:pt x="1062" y="2765"/>
                  </a:lnTo>
                  <a:lnTo>
                    <a:pt x="1102" y="2806"/>
                  </a:lnTo>
                  <a:lnTo>
                    <a:pt x="1128" y="2835"/>
                  </a:lnTo>
                  <a:lnTo>
                    <a:pt x="1151" y="2860"/>
                  </a:lnTo>
                  <a:lnTo>
                    <a:pt x="1173" y="2885"/>
                  </a:lnTo>
                  <a:lnTo>
                    <a:pt x="1198" y="2909"/>
                  </a:lnTo>
                  <a:lnTo>
                    <a:pt x="1222" y="2932"/>
                  </a:lnTo>
                  <a:lnTo>
                    <a:pt x="1245" y="2955"/>
                  </a:lnTo>
                  <a:lnTo>
                    <a:pt x="1268" y="2981"/>
                  </a:lnTo>
                  <a:lnTo>
                    <a:pt x="1279" y="2994"/>
                  </a:lnTo>
                  <a:lnTo>
                    <a:pt x="1291" y="3006"/>
                  </a:lnTo>
                  <a:lnTo>
                    <a:pt x="1303" y="3018"/>
                  </a:lnTo>
                  <a:lnTo>
                    <a:pt x="1315" y="3029"/>
                  </a:lnTo>
                  <a:lnTo>
                    <a:pt x="1315" y="3029"/>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26" name="Google Shape;826;p37"/>
            <p:cNvSpPr/>
            <p:nvPr/>
          </p:nvSpPr>
          <p:spPr>
            <a:xfrm>
              <a:off x="5616575" y="241300"/>
              <a:ext cx="1895475" cy="2222500"/>
            </a:xfrm>
            <a:custGeom>
              <a:rect b="b" l="l" r="r" t="t"/>
              <a:pathLst>
                <a:path extrusionOk="0" h="5600" w="4777">
                  <a:moveTo>
                    <a:pt x="39" y="3921"/>
                  </a:moveTo>
                  <a:lnTo>
                    <a:pt x="136" y="3950"/>
                  </a:lnTo>
                  <a:lnTo>
                    <a:pt x="151" y="3954"/>
                  </a:lnTo>
                  <a:lnTo>
                    <a:pt x="167" y="3958"/>
                  </a:lnTo>
                  <a:lnTo>
                    <a:pt x="181" y="3964"/>
                  </a:lnTo>
                  <a:lnTo>
                    <a:pt x="195" y="3970"/>
                  </a:lnTo>
                  <a:lnTo>
                    <a:pt x="208" y="3977"/>
                  </a:lnTo>
                  <a:lnTo>
                    <a:pt x="222" y="3984"/>
                  </a:lnTo>
                  <a:lnTo>
                    <a:pt x="234" y="3993"/>
                  </a:lnTo>
                  <a:lnTo>
                    <a:pt x="247" y="4001"/>
                  </a:lnTo>
                  <a:lnTo>
                    <a:pt x="271" y="4021"/>
                  </a:lnTo>
                  <a:lnTo>
                    <a:pt x="296" y="4040"/>
                  </a:lnTo>
                  <a:lnTo>
                    <a:pt x="320" y="4061"/>
                  </a:lnTo>
                  <a:lnTo>
                    <a:pt x="344" y="4082"/>
                  </a:lnTo>
                  <a:lnTo>
                    <a:pt x="588" y="4286"/>
                  </a:lnTo>
                  <a:lnTo>
                    <a:pt x="601" y="4296"/>
                  </a:lnTo>
                  <a:lnTo>
                    <a:pt x="614" y="4305"/>
                  </a:lnTo>
                  <a:lnTo>
                    <a:pt x="642" y="4307"/>
                  </a:lnTo>
                  <a:lnTo>
                    <a:pt x="679" y="4310"/>
                  </a:lnTo>
                  <a:lnTo>
                    <a:pt x="697" y="4313"/>
                  </a:lnTo>
                  <a:lnTo>
                    <a:pt x="715" y="4317"/>
                  </a:lnTo>
                  <a:lnTo>
                    <a:pt x="730" y="4320"/>
                  </a:lnTo>
                  <a:lnTo>
                    <a:pt x="739" y="4325"/>
                  </a:lnTo>
                  <a:lnTo>
                    <a:pt x="749" y="4332"/>
                  </a:lnTo>
                  <a:lnTo>
                    <a:pt x="759" y="4342"/>
                  </a:lnTo>
                  <a:lnTo>
                    <a:pt x="770" y="4352"/>
                  </a:lnTo>
                  <a:lnTo>
                    <a:pt x="779" y="4363"/>
                  </a:lnTo>
                  <a:lnTo>
                    <a:pt x="799" y="4386"/>
                  </a:lnTo>
                  <a:lnTo>
                    <a:pt x="817" y="4405"/>
                  </a:lnTo>
                  <a:lnTo>
                    <a:pt x="838" y="4425"/>
                  </a:lnTo>
                  <a:lnTo>
                    <a:pt x="858" y="4442"/>
                  </a:lnTo>
                  <a:lnTo>
                    <a:pt x="879" y="4459"/>
                  </a:lnTo>
                  <a:lnTo>
                    <a:pt x="900" y="4477"/>
                  </a:lnTo>
                  <a:lnTo>
                    <a:pt x="921" y="4494"/>
                  </a:lnTo>
                  <a:lnTo>
                    <a:pt x="941" y="4512"/>
                  </a:lnTo>
                  <a:lnTo>
                    <a:pt x="961" y="4532"/>
                  </a:lnTo>
                  <a:lnTo>
                    <a:pt x="980" y="4552"/>
                  </a:lnTo>
                  <a:lnTo>
                    <a:pt x="1150" y="4742"/>
                  </a:lnTo>
                  <a:lnTo>
                    <a:pt x="1152" y="4750"/>
                  </a:lnTo>
                  <a:lnTo>
                    <a:pt x="1155" y="4756"/>
                  </a:lnTo>
                  <a:lnTo>
                    <a:pt x="1159" y="4764"/>
                  </a:lnTo>
                  <a:lnTo>
                    <a:pt x="1164" y="4770"/>
                  </a:lnTo>
                  <a:lnTo>
                    <a:pt x="1174" y="4782"/>
                  </a:lnTo>
                  <a:lnTo>
                    <a:pt x="1186" y="4793"/>
                  </a:lnTo>
                  <a:lnTo>
                    <a:pt x="1200" y="4804"/>
                  </a:lnTo>
                  <a:lnTo>
                    <a:pt x="1215" y="4812"/>
                  </a:lnTo>
                  <a:lnTo>
                    <a:pt x="1232" y="4821"/>
                  </a:lnTo>
                  <a:lnTo>
                    <a:pt x="1249" y="4829"/>
                  </a:lnTo>
                  <a:lnTo>
                    <a:pt x="1283" y="4843"/>
                  </a:lnTo>
                  <a:lnTo>
                    <a:pt x="1318" y="4855"/>
                  </a:lnTo>
                  <a:lnTo>
                    <a:pt x="1350" y="4866"/>
                  </a:lnTo>
                  <a:lnTo>
                    <a:pt x="1377" y="4877"/>
                  </a:lnTo>
                  <a:lnTo>
                    <a:pt x="1387" y="4884"/>
                  </a:lnTo>
                  <a:lnTo>
                    <a:pt x="1397" y="4891"/>
                  </a:lnTo>
                  <a:lnTo>
                    <a:pt x="1406" y="4901"/>
                  </a:lnTo>
                  <a:lnTo>
                    <a:pt x="1417" y="4910"/>
                  </a:lnTo>
                  <a:lnTo>
                    <a:pt x="1427" y="4918"/>
                  </a:lnTo>
                  <a:lnTo>
                    <a:pt x="1438" y="4926"/>
                  </a:lnTo>
                  <a:lnTo>
                    <a:pt x="1443" y="4928"/>
                  </a:lnTo>
                  <a:lnTo>
                    <a:pt x="1449" y="4930"/>
                  </a:lnTo>
                  <a:lnTo>
                    <a:pt x="1454" y="4932"/>
                  </a:lnTo>
                  <a:lnTo>
                    <a:pt x="1458" y="4932"/>
                  </a:lnTo>
                  <a:lnTo>
                    <a:pt x="1470" y="4932"/>
                  </a:lnTo>
                  <a:lnTo>
                    <a:pt x="1480" y="4933"/>
                  </a:lnTo>
                  <a:lnTo>
                    <a:pt x="1488" y="4934"/>
                  </a:lnTo>
                  <a:lnTo>
                    <a:pt x="1496" y="4936"/>
                  </a:lnTo>
                  <a:lnTo>
                    <a:pt x="1503" y="4938"/>
                  </a:lnTo>
                  <a:lnTo>
                    <a:pt x="1509" y="4941"/>
                  </a:lnTo>
                  <a:lnTo>
                    <a:pt x="1514" y="4944"/>
                  </a:lnTo>
                  <a:lnTo>
                    <a:pt x="1520" y="4947"/>
                  </a:lnTo>
                  <a:lnTo>
                    <a:pt x="1529" y="4957"/>
                  </a:lnTo>
                  <a:lnTo>
                    <a:pt x="1540" y="4969"/>
                  </a:lnTo>
                  <a:lnTo>
                    <a:pt x="1552" y="4983"/>
                  </a:lnTo>
                  <a:lnTo>
                    <a:pt x="1567" y="5000"/>
                  </a:lnTo>
                  <a:lnTo>
                    <a:pt x="1581" y="5015"/>
                  </a:lnTo>
                  <a:lnTo>
                    <a:pt x="1593" y="5026"/>
                  </a:lnTo>
                  <a:lnTo>
                    <a:pt x="1604" y="5033"/>
                  </a:lnTo>
                  <a:lnTo>
                    <a:pt x="1615" y="5036"/>
                  </a:lnTo>
                  <a:lnTo>
                    <a:pt x="1637" y="5041"/>
                  </a:lnTo>
                  <a:lnTo>
                    <a:pt x="1669" y="5051"/>
                  </a:lnTo>
                  <a:lnTo>
                    <a:pt x="1674" y="5053"/>
                  </a:lnTo>
                  <a:lnTo>
                    <a:pt x="1680" y="5058"/>
                  </a:lnTo>
                  <a:lnTo>
                    <a:pt x="1685" y="5063"/>
                  </a:lnTo>
                  <a:lnTo>
                    <a:pt x="1690" y="5069"/>
                  </a:lnTo>
                  <a:lnTo>
                    <a:pt x="1701" y="5085"/>
                  </a:lnTo>
                  <a:lnTo>
                    <a:pt x="1713" y="5101"/>
                  </a:lnTo>
                  <a:lnTo>
                    <a:pt x="1718" y="5108"/>
                  </a:lnTo>
                  <a:lnTo>
                    <a:pt x="1725" y="5116"/>
                  </a:lnTo>
                  <a:lnTo>
                    <a:pt x="1731" y="5122"/>
                  </a:lnTo>
                  <a:lnTo>
                    <a:pt x="1738" y="5128"/>
                  </a:lnTo>
                  <a:lnTo>
                    <a:pt x="1744" y="5132"/>
                  </a:lnTo>
                  <a:lnTo>
                    <a:pt x="1751" y="5134"/>
                  </a:lnTo>
                  <a:lnTo>
                    <a:pt x="1758" y="5135"/>
                  </a:lnTo>
                  <a:lnTo>
                    <a:pt x="1765" y="5135"/>
                  </a:lnTo>
                  <a:lnTo>
                    <a:pt x="1778" y="5132"/>
                  </a:lnTo>
                  <a:lnTo>
                    <a:pt x="1787" y="5130"/>
                  </a:lnTo>
                  <a:lnTo>
                    <a:pt x="1796" y="5130"/>
                  </a:lnTo>
                  <a:lnTo>
                    <a:pt x="1804" y="5130"/>
                  </a:lnTo>
                  <a:lnTo>
                    <a:pt x="1810" y="5132"/>
                  </a:lnTo>
                  <a:lnTo>
                    <a:pt x="1816" y="5134"/>
                  </a:lnTo>
                  <a:lnTo>
                    <a:pt x="1820" y="5138"/>
                  </a:lnTo>
                  <a:lnTo>
                    <a:pt x="1824" y="5142"/>
                  </a:lnTo>
                  <a:lnTo>
                    <a:pt x="1832" y="5153"/>
                  </a:lnTo>
                  <a:lnTo>
                    <a:pt x="1841" y="5165"/>
                  </a:lnTo>
                  <a:lnTo>
                    <a:pt x="1847" y="5172"/>
                  </a:lnTo>
                  <a:lnTo>
                    <a:pt x="1853" y="5179"/>
                  </a:lnTo>
                  <a:lnTo>
                    <a:pt x="1862" y="5186"/>
                  </a:lnTo>
                  <a:lnTo>
                    <a:pt x="1872" y="5194"/>
                  </a:lnTo>
                  <a:lnTo>
                    <a:pt x="1916" y="5214"/>
                  </a:lnTo>
                  <a:lnTo>
                    <a:pt x="1922" y="5217"/>
                  </a:lnTo>
                  <a:lnTo>
                    <a:pt x="1928" y="5221"/>
                  </a:lnTo>
                  <a:lnTo>
                    <a:pt x="1933" y="5225"/>
                  </a:lnTo>
                  <a:lnTo>
                    <a:pt x="1937" y="5229"/>
                  </a:lnTo>
                  <a:lnTo>
                    <a:pt x="1946" y="5240"/>
                  </a:lnTo>
                  <a:lnTo>
                    <a:pt x="1954" y="5252"/>
                  </a:lnTo>
                  <a:lnTo>
                    <a:pt x="1961" y="5263"/>
                  </a:lnTo>
                  <a:lnTo>
                    <a:pt x="1969" y="5274"/>
                  </a:lnTo>
                  <a:lnTo>
                    <a:pt x="1973" y="5279"/>
                  </a:lnTo>
                  <a:lnTo>
                    <a:pt x="1977" y="5283"/>
                  </a:lnTo>
                  <a:lnTo>
                    <a:pt x="1982" y="5287"/>
                  </a:lnTo>
                  <a:lnTo>
                    <a:pt x="1986" y="5291"/>
                  </a:lnTo>
                  <a:lnTo>
                    <a:pt x="1997" y="5296"/>
                  </a:lnTo>
                  <a:lnTo>
                    <a:pt x="2008" y="5300"/>
                  </a:lnTo>
                  <a:lnTo>
                    <a:pt x="2018" y="5303"/>
                  </a:lnTo>
                  <a:lnTo>
                    <a:pt x="2029" y="5305"/>
                  </a:lnTo>
                  <a:lnTo>
                    <a:pt x="2039" y="5308"/>
                  </a:lnTo>
                  <a:lnTo>
                    <a:pt x="2050" y="5314"/>
                  </a:lnTo>
                  <a:lnTo>
                    <a:pt x="2055" y="5317"/>
                  </a:lnTo>
                  <a:lnTo>
                    <a:pt x="2061" y="5321"/>
                  </a:lnTo>
                  <a:lnTo>
                    <a:pt x="2066" y="5325"/>
                  </a:lnTo>
                  <a:lnTo>
                    <a:pt x="2071" y="5332"/>
                  </a:lnTo>
                  <a:lnTo>
                    <a:pt x="2084" y="5346"/>
                  </a:lnTo>
                  <a:lnTo>
                    <a:pt x="2095" y="5359"/>
                  </a:lnTo>
                  <a:lnTo>
                    <a:pt x="2099" y="5365"/>
                  </a:lnTo>
                  <a:lnTo>
                    <a:pt x="2103" y="5373"/>
                  </a:lnTo>
                  <a:lnTo>
                    <a:pt x="2106" y="5382"/>
                  </a:lnTo>
                  <a:lnTo>
                    <a:pt x="2108" y="5392"/>
                  </a:lnTo>
                  <a:lnTo>
                    <a:pt x="2110" y="5402"/>
                  </a:lnTo>
                  <a:lnTo>
                    <a:pt x="2113" y="5411"/>
                  </a:lnTo>
                  <a:lnTo>
                    <a:pt x="2117" y="5416"/>
                  </a:lnTo>
                  <a:lnTo>
                    <a:pt x="2122" y="5422"/>
                  </a:lnTo>
                  <a:lnTo>
                    <a:pt x="2134" y="5429"/>
                  </a:lnTo>
                  <a:lnTo>
                    <a:pt x="2152" y="5439"/>
                  </a:lnTo>
                  <a:lnTo>
                    <a:pt x="2159" y="5442"/>
                  </a:lnTo>
                  <a:lnTo>
                    <a:pt x="2163" y="5447"/>
                  </a:lnTo>
                  <a:lnTo>
                    <a:pt x="2167" y="5453"/>
                  </a:lnTo>
                  <a:lnTo>
                    <a:pt x="2171" y="5459"/>
                  </a:lnTo>
                  <a:lnTo>
                    <a:pt x="2175" y="5471"/>
                  </a:lnTo>
                  <a:lnTo>
                    <a:pt x="2179" y="5483"/>
                  </a:lnTo>
                  <a:lnTo>
                    <a:pt x="2181" y="5487"/>
                  </a:lnTo>
                  <a:lnTo>
                    <a:pt x="2185" y="5491"/>
                  </a:lnTo>
                  <a:lnTo>
                    <a:pt x="2188" y="5493"/>
                  </a:lnTo>
                  <a:lnTo>
                    <a:pt x="2192" y="5494"/>
                  </a:lnTo>
                  <a:lnTo>
                    <a:pt x="2198" y="5492"/>
                  </a:lnTo>
                  <a:lnTo>
                    <a:pt x="2205" y="5490"/>
                  </a:lnTo>
                  <a:lnTo>
                    <a:pt x="2214" y="5483"/>
                  </a:lnTo>
                  <a:lnTo>
                    <a:pt x="2224" y="5476"/>
                  </a:lnTo>
                  <a:lnTo>
                    <a:pt x="2235" y="5468"/>
                  </a:lnTo>
                  <a:lnTo>
                    <a:pt x="2247" y="5460"/>
                  </a:lnTo>
                  <a:lnTo>
                    <a:pt x="2259" y="5455"/>
                  </a:lnTo>
                  <a:lnTo>
                    <a:pt x="2271" y="5450"/>
                  </a:lnTo>
                  <a:lnTo>
                    <a:pt x="2283" y="5443"/>
                  </a:lnTo>
                  <a:lnTo>
                    <a:pt x="2294" y="5435"/>
                  </a:lnTo>
                  <a:lnTo>
                    <a:pt x="2299" y="5430"/>
                  </a:lnTo>
                  <a:lnTo>
                    <a:pt x="2303" y="5426"/>
                  </a:lnTo>
                  <a:lnTo>
                    <a:pt x="2309" y="5419"/>
                  </a:lnTo>
                  <a:lnTo>
                    <a:pt x="2312" y="5413"/>
                  </a:lnTo>
                  <a:lnTo>
                    <a:pt x="2328" y="5384"/>
                  </a:lnTo>
                  <a:lnTo>
                    <a:pt x="2341" y="5356"/>
                  </a:lnTo>
                  <a:lnTo>
                    <a:pt x="2349" y="5342"/>
                  </a:lnTo>
                  <a:lnTo>
                    <a:pt x="2356" y="5328"/>
                  </a:lnTo>
                  <a:lnTo>
                    <a:pt x="2366" y="5314"/>
                  </a:lnTo>
                  <a:lnTo>
                    <a:pt x="2378" y="5298"/>
                  </a:lnTo>
                  <a:lnTo>
                    <a:pt x="2388" y="5287"/>
                  </a:lnTo>
                  <a:lnTo>
                    <a:pt x="2397" y="5274"/>
                  </a:lnTo>
                  <a:lnTo>
                    <a:pt x="2406" y="5260"/>
                  </a:lnTo>
                  <a:lnTo>
                    <a:pt x="2415" y="5246"/>
                  </a:lnTo>
                  <a:lnTo>
                    <a:pt x="2423" y="5231"/>
                  </a:lnTo>
                  <a:lnTo>
                    <a:pt x="2432" y="5219"/>
                  </a:lnTo>
                  <a:lnTo>
                    <a:pt x="2442" y="5206"/>
                  </a:lnTo>
                  <a:lnTo>
                    <a:pt x="2451" y="5193"/>
                  </a:lnTo>
                  <a:lnTo>
                    <a:pt x="2462" y="5200"/>
                  </a:lnTo>
                  <a:lnTo>
                    <a:pt x="2474" y="5208"/>
                  </a:lnTo>
                  <a:lnTo>
                    <a:pt x="2486" y="5215"/>
                  </a:lnTo>
                  <a:lnTo>
                    <a:pt x="2500" y="5223"/>
                  </a:lnTo>
                  <a:lnTo>
                    <a:pt x="2529" y="5238"/>
                  </a:lnTo>
                  <a:lnTo>
                    <a:pt x="2560" y="5252"/>
                  </a:lnTo>
                  <a:lnTo>
                    <a:pt x="2592" y="5266"/>
                  </a:lnTo>
                  <a:lnTo>
                    <a:pt x="2623" y="5278"/>
                  </a:lnTo>
                  <a:lnTo>
                    <a:pt x="2652" y="5290"/>
                  </a:lnTo>
                  <a:lnTo>
                    <a:pt x="2677" y="5301"/>
                  </a:lnTo>
                  <a:lnTo>
                    <a:pt x="2723" y="5321"/>
                  </a:lnTo>
                  <a:lnTo>
                    <a:pt x="2770" y="5343"/>
                  </a:lnTo>
                  <a:lnTo>
                    <a:pt x="2816" y="5364"/>
                  </a:lnTo>
                  <a:lnTo>
                    <a:pt x="2863" y="5386"/>
                  </a:lnTo>
                  <a:lnTo>
                    <a:pt x="2909" y="5406"/>
                  </a:lnTo>
                  <a:lnTo>
                    <a:pt x="2956" y="5425"/>
                  </a:lnTo>
                  <a:lnTo>
                    <a:pt x="2981" y="5433"/>
                  </a:lnTo>
                  <a:lnTo>
                    <a:pt x="3005" y="5441"/>
                  </a:lnTo>
                  <a:lnTo>
                    <a:pt x="3030" y="5447"/>
                  </a:lnTo>
                  <a:lnTo>
                    <a:pt x="3055" y="5453"/>
                  </a:lnTo>
                  <a:lnTo>
                    <a:pt x="3076" y="5456"/>
                  </a:lnTo>
                  <a:lnTo>
                    <a:pt x="3098" y="5457"/>
                  </a:lnTo>
                  <a:lnTo>
                    <a:pt x="3119" y="5458"/>
                  </a:lnTo>
                  <a:lnTo>
                    <a:pt x="3141" y="5459"/>
                  </a:lnTo>
                  <a:lnTo>
                    <a:pt x="3152" y="5460"/>
                  </a:lnTo>
                  <a:lnTo>
                    <a:pt x="3163" y="5462"/>
                  </a:lnTo>
                  <a:lnTo>
                    <a:pt x="3172" y="5464"/>
                  </a:lnTo>
                  <a:lnTo>
                    <a:pt x="3183" y="5467"/>
                  </a:lnTo>
                  <a:lnTo>
                    <a:pt x="3193" y="5470"/>
                  </a:lnTo>
                  <a:lnTo>
                    <a:pt x="3201" y="5476"/>
                  </a:lnTo>
                  <a:lnTo>
                    <a:pt x="3211" y="5481"/>
                  </a:lnTo>
                  <a:lnTo>
                    <a:pt x="3219" y="5489"/>
                  </a:lnTo>
                  <a:lnTo>
                    <a:pt x="3339" y="5600"/>
                  </a:lnTo>
                  <a:lnTo>
                    <a:pt x="3339" y="5600"/>
                  </a:lnTo>
                  <a:lnTo>
                    <a:pt x="3345" y="5586"/>
                  </a:lnTo>
                  <a:lnTo>
                    <a:pt x="3349" y="5571"/>
                  </a:lnTo>
                  <a:lnTo>
                    <a:pt x="3355" y="5554"/>
                  </a:lnTo>
                  <a:lnTo>
                    <a:pt x="3362" y="5538"/>
                  </a:lnTo>
                  <a:lnTo>
                    <a:pt x="3365" y="5532"/>
                  </a:lnTo>
                  <a:lnTo>
                    <a:pt x="3367" y="5526"/>
                  </a:lnTo>
                  <a:lnTo>
                    <a:pt x="3368" y="5521"/>
                  </a:lnTo>
                  <a:lnTo>
                    <a:pt x="3369" y="5514"/>
                  </a:lnTo>
                  <a:lnTo>
                    <a:pt x="3368" y="5501"/>
                  </a:lnTo>
                  <a:lnTo>
                    <a:pt x="3365" y="5489"/>
                  </a:lnTo>
                  <a:lnTo>
                    <a:pt x="3363" y="5476"/>
                  </a:lnTo>
                  <a:lnTo>
                    <a:pt x="3360" y="5462"/>
                  </a:lnTo>
                  <a:lnTo>
                    <a:pt x="3359" y="5449"/>
                  </a:lnTo>
                  <a:lnTo>
                    <a:pt x="3359" y="5436"/>
                  </a:lnTo>
                  <a:lnTo>
                    <a:pt x="3360" y="5427"/>
                  </a:lnTo>
                  <a:lnTo>
                    <a:pt x="3359" y="5420"/>
                  </a:lnTo>
                  <a:lnTo>
                    <a:pt x="3359" y="5415"/>
                  </a:lnTo>
                  <a:lnTo>
                    <a:pt x="3358" y="5411"/>
                  </a:lnTo>
                  <a:lnTo>
                    <a:pt x="3355" y="5404"/>
                  </a:lnTo>
                  <a:lnTo>
                    <a:pt x="3353" y="5400"/>
                  </a:lnTo>
                  <a:lnTo>
                    <a:pt x="3353" y="5399"/>
                  </a:lnTo>
                  <a:lnTo>
                    <a:pt x="3353" y="5397"/>
                  </a:lnTo>
                  <a:lnTo>
                    <a:pt x="3354" y="5395"/>
                  </a:lnTo>
                  <a:lnTo>
                    <a:pt x="3357" y="5393"/>
                  </a:lnTo>
                  <a:lnTo>
                    <a:pt x="3365" y="5388"/>
                  </a:lnTo>
                  <a:lnTo>
                    <a:pt x="3382" y="5379"/>
                  </a:lnTo>
                  <a:lnTo>
                    <a:pt x="3386" y="5376"/>
                  </a:lnTo>
                  <a:lnTo>
                    <a:pt x="3389" y="5372"/>
                  </a:lnTo>
                  <a:lnTo>
                    <a:pt x="3391" y="5368"/>
                  </a:lnTo>
                  <a:lnTo>
                    <a:pt x="3394" y="5363"/>
                  </a:lnTo>
                  <a:lnTo>
                    <a:pt x="3394" y="5358"/>
                  </a:lnTo>
                  <a:lnTo>
                    <a:pt x="3392" y="5352"/>
                  </a:lnTo>
                  <a:lnTo>
                    <a:pt x="3391" y="5347"/>
                  </a:lnTo>
                  <a:lnTo>
                    <a:pt x="3389" y="5342"/>
                  </a:lnTo>
                  <a:lnTo>
                    <a:pt x="3387" y="5335"/>
                  </a:lnTo>
                  <a:lnTo>
                    <a:pt x="3385" y="5330"/>
                  </a:lnTo>
                  <a:lnTo>
                    <a:pt x="3385" y="5323"/>
                  </a:lnTo>
                  <a:lnTo>
                    <a:pt x="3385" y="5318"/>
                  </a:lnTo>
                  <a:lnTo>
                    <a:pt x="3386" y="5307"/>
                  </a:lnTo>
                  <a:lnTo>
                    <a:pt x="3387" y="5297"/>
                  </a:lnTo>
                  <a:lnTo>
                    <a:pt x="3387" y="5293"/>
                  </a:lnTo>
                  <a:lnTo>
                    <a:pt x="3387" y="5289"/>
                  </a:lnTo>
                  <a:lnTo>
                    <a:pt x="3386" y="5285"/>
                  </a:lnTo>
                  <a:lnTo>
                    <a:pt x="3384" y="5283"/>
                  </a:lnTo>
                  <a:lnTo>
                    <a:pt x="3382" y="5281"/>
                  </a:lnTo>
                  <a:lnTo>
                    <a:pt x="3378" y="5280"/>
                  </a:lnTo>
                  <a:lnTo>
                    <a:pt x="3373" y="5279"/>
                  </a:lnTo>
                  <a:lnTo>
                    <a:pt x="3367" y="5280"/>
                  </a:lnTo>
                  <a:lnTo>
                    <a:pt x="3357" y="5280"/>
                  </a:lnTo>
                  <a:lnTo>
                    <a:pt x="3349" y="5280"/>
                  </a:lnTo>
                  <a:lnTo>
                    <a:pt x="3342" y="5279"/>
                  </a:lnTo>
                  <a:lnTo>
                    <a:pt x="3335" y="5277"/>
                  </a:lnTo>
                  <a:lnTo>
                    <a:pt x="3331" y="5274"/>
                  </a:lnTo>
                  <a:lnTo>
                    <a:pt x="3327" y="5270"/>
                  </a:lnTo>
                  <a:lnTo>
                    <a:pt x="3323" y="5266"/>
                  </a:lnTo>
                  <a:lnTo>
                    <a:pt x="3321" y="5261"/>
                  </a:lnTo>
                  <a:lnTo>
                    <a:pt x="3319" y="5254"/>
                  </a:lnTo>
                  <a:lnTo>
                    <a:pt x="3318" y="5248"/>
                  </a:lnTo>
                  <a:lnTo>
                    <a:pt x="3318" y="5241"/>
                  </a:lnTo>
                  <a:lnTo>
                    <a:pt x="3318" y="5234"/>
                  </a:lnTo>
                  <a:lnTo>
                    <a:pt x="3318" y="5217"/>
                  </a:lnTo>
                  <a:lnTo>
                    <a:pt x="3319" y="5199"/>
                  </a:lnTo>
                  <a:lnTo>
                    <a:pt x="3327" y="5189"/>
                  </a:lnTo>
                  <a:lnTo>
                    <a:pt x="3335" y="5181"/>
                  </a:lnTo>
                  <a:lnTo>
                    <a:pt x="3346" y="5172"/>
                  </a:lnTo>
                  <a:lnTo>
                    <a:pt x="3358" y="5166"/>
                  </a:lnTo>
                  <a:lnTo>
                    <a:pt x="3371" y="5160"/>
                  </a:lnTo>
                  <a:lnTo>
                    <a:pt x="3383" y="5157"/>
                  </a:lnTo>
                  <a:lnTo>
                    <a:pt x="3389" y="5156"/>
                  </a:lnTo>
                  <a:lnTo>
                    <a:pt x="3396" y="5156"/>
                  </a:lnTo>
                  <a:lnTo>
                    <a:pt x="3402" y="5156"/>
                  </a:lnTo>
                  <a:lnTo>
                    <a:pt x="3408" y="5158"/>
                  </a:lnTo>
                  <a:lnTo>
                    <a:pt x="3412" y="5159"/>
                  </a:lnTo>
                  <a:lnTo>
                    <a:pt x="3416" y="5162"/>
                  </a:lnTo>
                  <a:lnTo>
                    <a:pt x="3419" y="5165"/>
                  </a:lnTo>
                  <a:lnTo>
                    <a:pt x="3424" y="5169"/>
                  </a:lnTo>
                  <a:lnTo>
                    <a:pt x="3430" y="5176"/>
                  </a:lnTo>
                  <a:lnTo>
                    <a:pt x="3437" y="5185"/>
                  </a:lnTo>
                  <a:lnTo>
                    <a:pt x="3444" y="5194"/>
                  </a:lnTo>
                  <a:lnTo>
                    <a:pt x="3452" y="5200"/>
                  </a:lnTo>
                  <a:lnTo>
                    <a:pt x="3456" y="5203"/>
                  </a:lnTo>
                  <a:lnTo>
                    <a:pt x="3462" y="5206"/>
                  </a:lnTo>
                  <a:lnTo>
                    <a:pt x="3466" y="5207"/>
                  </a:lnTo>
                  <a:lnTo>
                    <a:pt x="3471" y="5207"/>
                  </a:lnTo>
                  <a:lnTo>
                    <a:pt x="3478" y="5207"/>
                  </a:lnTo>
                  <a:lnTo>
                    <a:pt x="3484" y="5203"/>
                  </a:lnTo>
                  <a:lnTo>
                    <a:pt x="3490" y="5200"/>
                  </a:lnTo>
                  <a:lnTo>
                    <a:pt x="3496" y="5195"/>
                  </a:lnTo>
                  <a:lnTo>
                    <a:pt x="3507" y="5183"/>
                  </a:lnTo>
                  <a:lnTo>
                    <a:pt x="3518" y="5168"/>
                  </a:lnTo>
                  <a:lnTo>
                    <a:pt x="3530" y="5153"/>
                  </a:lnTo>
                  <a:lnTo>
                    <a:pt x="3540" y="5139"/>
                  </a:lnTo>
                  <a:lnTo>
                    <a:pt x="3547" y="5132"/>
                  </a:lnTo>
                  <a:lnTo>
                    <a:pt x="3552" y="5127"/>
                  </a:lnTo>
                  <a:lnTo>
                    <a:pt x="3559" y="5123"/>
                  </a:lnTo>
                  <a:lnTo>
                    <a:pt x="3566" y="5120"/>
                  </a:lnTo>
                  <a:lnTo>
                    <a:pt x="3579" y="5116"/>
                  </a:lnTo>
                  <a:lnTo>
                    <a:pt x="3588" y="5111"/>
                  </a:lnTo>
                  <a:lnTo>
                    <a:pt x="3591" y="5108"/>
                  </a:lnTo>
                  <a:lnTo>
                    <a:pt x="3593" y="5105"/>
                  </a:lnTo>
                  <a:lnTo>
                    <a:pt x="3595" y="5103"/>
                  </a:lnTo>
                  <a:lnTo>
                    <a:pt x="3596" y="5100"/>
                  </a:lnTo>
                  <a:lnTo>
                    <a:pt x="3595" y="5093"/>
                  </a:lnTo>
                  <a:lnTo>
                    <a:pt x="3593" y="5087"/>
                  </a:lnTo>
                  <a:lnTo>
                    <a:pt x="3589" y="5080"/>
                  </a:lnTo>
                  <a:lnTo>
                    <a:pt x="3584" y="5073"/>
                  </a:lnTo>
                  <a:lnTo>
                    <a:pt x="3569" y="5059"/>
                  </a:lnTo>
                  <a:lnTo>
                    <a:pt x="3555" y="5045"/>
                  </a:lnTo>
                  <a:lnTo>
                    <a:pt x="3549" y="5037"/>
                  </a:lnTo>
                  <a:lnTo>
                    <a:pt x="3545" y="5031"/>
                  </a:lnTo>
                  <a:lnTo>
                    <a:pt x="3541" y="5024"/>
                  </a:lnTo>
                  <a:lnTo>
                    <a:pt x="3540" y="5018"/>
                  </a:lnTo>
                  <a:lnTo>
                    <a:pt x="3544" y="5017"/>
                  </a:lnTo>
                  <a:lnTo>
                    <a:pt x="3547" y="5015"/>
                  </a:lnTo>
                  <a:lnTo>
                    <a:pt x="3551" y="5017"/>
                  </a:lnTo>
                  <a:lnTo>
                    <a:pt x="3557" y="5018"/>
                  </a:lnTo>
                  <a:lnTo>
                    <a:pt x="3567" y="5021"/>
                  </a:lnTo>
                  <a:lnTo>
                    <a:pt x="3580" y="5025"/>
                  </a:lnTo>
                  <a:lnTo>
                    <a:pt x="3593" y="5030"/>
                  </a:lnTo>
                  <a:lnTo>
                    <a:pt x="3606" y="5032"/>
                  </a:lnTo>
                  <a:lnTo>
                    <a:pt x="3614" y="5033"/>
                  </a:lnTo>
                  <a:lnTo>
                    <a:pt x="3620" y="5033"/>
                  </a:lnTo>
                  <a:lnTo>
                    <a:pt x="3627" y="5033"/>
                  </a:lnTo>
                  <a:lnTo>
                    <a:pt x="3632" y="5031"/>
                  </a:lnTo>
                  <a:lnTo>
                    <a:pt x="3643" y="5026"/>
                  </a:lnTo>
                  <a:lnTo>
                    <a:pt x="3653" y="5020"/>
                  </a:lnTo>
                  <a:lnTo>
                    <a:pt x="3663" y="5014"/>
                  </a:lnTo>
                  <a:lnTo>
                    <a:pt x="3673" y="5010"/>
                  </a:lnTo>
                  <a:lnTo>
                    <a:pt x="3675" y="5010"/>
                  </a:lnTo>
                  <a:lnTo>
                    <a:pt x="3679" y="5010"/>
                  </a:lnTo>
                  <a:lnTo>
                    <a:pt x="3681" y="5012"/>
                  </a:lnTo>
                  <a:lnTo>
                    <a:pt x="3683" y="5014"/>
                  </a:lnTo>
                  <a:lnTo>
                    <a:pt x="3687" y="5019"/>
                  </a:lnTo>
                  <a:lnTo>
                    <a:pt x="3690" y="5022"/>
                  </a:lnTo>
                  <a:lnTo>
                    <a:pt x="3696" y="5024"/>
                  </a:lnTo>
                  <a:lnTo>
                    <a:pt x="3703" y="5026"/>
                  </a:lnTo>
                  <a:lnTo>
                    <a:pt x="3713" y="5027"/>
                  </a:lnTo>
                  <a:lnTo>
                    <a:pt x="3723" y="5028"/>
                  </a:lnTo>
                  <a:lnTo>
                    <a:pt x="3741" y="5030"/>
                  </a:lnTo>
                  <a:lnTo>
                    <a:pt x="3756" y="5031"/>
                  </a:lnTo>
                  <a:lnTo>
                    <a:pt x="3762" y="5030"/>
                  </a:lnTo>
                  <a:lnTo>
                    <a:pt x="3766" y="5028"/>
                  </a:lnTo>
                  <a:lnTo>
                    <a:pt x="3768" y="5027"/>
                  </a:lnTo>
                  <a:lnTo>
                    <a:pt x="3769" y="5025"/>
                  </a:lnTo>
                  <a:lnTo>
                    <a:pt x="3769" y="5023"/>
                  </a:lnTo>
                  <a:lnTo>
                    <a:pt x="3768" y="5020"/>
                  </a:lnTo>
                  <a:lnTo>
                    <a:pt x="3766" y="5017"/>
                  </a:lnTo>
                  <a:lnTo>
                    <a:pt x="3764" y="5013"/>
                  </a:lnTo>
                  <a:lnTo>
                    <a:pt x="3758" y="5007"/>
                  </a:lnTo>
                  <a:lnTo>
                    <a:pt x="3752" y="4999"/>
                  </a:lnTo>
                  <a:lnTo>
                    <a:pt x="3750" y="4995"/>
                  </a:lnTo>
                  <a:lnTo>
                    <a:pt x="3748" y="4992"/>
                  </a:lnTo>
                  <a:lnTo>
                    <a:pt x="3745" y="4987"/>
                  </a:lnTo>
                  <a:lnTo>
                    <a:pt x="3745" y="4984"/>
                  </a:lnTo>
                  <a:lnTo>
                    <a:pt x="3752" y="4980"/>
                  </a:lnTo>
                  <a:lnTo>
                    <a:pt x="3762" y="4976"/>
                  </a:lnTo>
                  <a:lnTo>
                    <a:pt x="3771" y="4973"/>
                  </a:lnTo>
                  <a:lnTo>
                    <a:pt x="3781" y="4970"/>
                  </a:lnTo>
                  <a:lnTo>
                    <a:pt x="3791" y="4967"/>
                  </a:lnTo>
                  <a:lnTo>
                    <a:pt x="3798" y="4963"/>
                  </a:lnTo>
                  <a:lnTo>
                    <a:pt x="3800" y="4959"/>
                  </a:lnTo>
                  <a:lnTo>
                    <a:pt x="3803" y="4956"/>
                  </a:lnTo>
                  <a:lnTo>
                    <a:pt x="3805" y="4952"/>
                  </a:lnTo>
                  <a:lnTo>
                    <a:pt x="3805" y="4946"/>
                  </a:lnTo>
                  <a:lnTo>
                    <a:pt x="3805" y="4941"/>
                  </a:lnTo>
                  <a:lnTo>
                    <a:pt x="3803" y="4934"/>
                  </a:lnTo>
                  <a:lnTo>
                    <a:pt x="3800" y="4928"/>
                  </a:lnTo>
                  <a:lnTo>
                    <a:pt x="3797" y="4923"/>
                  </a:lnTo>
                  <a:lnTo>
                    <a:pt x="3792" y="4911"/>
                  </a:lnTo>
                  <a:lnTo>
                    <a:pt x="3788" y="4898"/>
                  </a:lnTo>
                  <a:lnTo>
                    <a:pt x="3788" y="4891"/>
                  </a:lnTo>
                  <a:lnTo>
                    <a:pt x="3790" y="4883"/>
                  </a:lnTo>
                  <a:lnTo>
                    <a:pt x="3793" y="4875"/>
                  </a:lnTo>
                  <a:lnTo>
                    <a:pt x="3797" y="4865"/>
                  </a:lnTo>
                  <a:lnTo>
                    <a:pt x="3802" y="4857"/>
                  </a:lnTo>
                  <a:lnTo>
                    <a:pt x="3805" y="4848"/>
                  </a:lnTo>
                  <a:lnTo>
                    <a:pt x="3808" y="4838"/>
                  </a:lnTo>
                  <a:lnTo>
                    <a:pt x="3809" y="4830"/>
                  </a:lnTo>
                  <a:lnTo>
                    <a:pt x="3808" y="4825"/>
                  </a:lnTo>
                  <a:lnTo>
                    <a:pt x="3807" y="4820"/>
                  </a:lnTo>
                  <a:lnTo>
                    <a:pt x="3805" y="4815"/>
                  </a:lnTo>
                  <a:lnTo>
                    <a:pt x="3803" y="4810"/>
                  </a:lnTo>
                  <a:lnTo>
                    <a:pt x="3795" y="4801"/>
                  </a:lnTo>
                  <a:lnTo>
                    <a:pt x="3786" y="4791"/>
                  </a:lnTo>
                  <a:lnTo>
                    <a:pt x="3778" y="4781"/>
                  </a:lnTo>
                  <a:lnTo>
                    <a:pt x="3770" y="4772"/>
                  </a:lnTo>
                  <a:lnTo>
                    <a:pt x="3763" y="4763"/>
                  </a:lnTo>
                  <a:lnTo>
                    <a:pt x="3758" y="4753"/>
                  </a:lnTo>
                  <a:lnTo>
                    <a:pt x="3766" y="4748"/>
                  </a:lnTo>
                  <a:lnTo>
                    <a:pt x="3771" y="4741"/>
                  </a:lnTo>
                  <a:lnTo>
                    <a:pt x="3776" y="4735"/>
                  </a:lnTo>
                  <a:lnTo>
                    <a:pt x="3778" y="4728"/>
                  </a:lnTo>
                  <a:lnTo>
                    <a:pt x="3780" y="4722"/>
                  </a:lnTo>
                  <a:lnTo>
                    <a:pt x="3781" y="4716"/>
                  </a:lnTo>
                  <a:lnTo>
                    <a:pt x="3781" y="4710"/>
                  </a:lnTo>
                  <a:lnTo>
                    <a:pt x="3780" y="4703"/>
                  </a:lnTo>
                  <a:lnTo>
                    <a:pt x="3779" y="4690"/>
                  </a:lnTo>
                  <a:lnTo>
                    <a:pt x="3779" y="4679"/>
                  </a:lnTo>
                  <a:lnTo>
                    <a:pt x="3779" y="4673"/>
                  </a:lnTo>
                  <a:lnTo>
                    <a:pt x="3781" y="4668"/>
                  </a:lnTo>
                  <a:lnTo>
                    <a:pt x="3783" y="4663"/>
                  </a:lnTo>
                  <a:lnTo>
                    <a:pt x="3788" y="4658"/>
                  </a:lnTo>
                  <a:lnTo>
                    <a:pt x="3792" y="4654"/>
                  </a:lnTo>
                  <a:lnTo>
                    <a:pt x="3795" y="4648"/>
                  </a:lnTo>
                  <a:lnTo>
                    <a:pt x="3798" y="4642"/>
                  </a:lnTo>
                  <a:lnTo>
                    <a:pt x="3800" y="4636"/>
                  </a:lnTo>
                  <a:lnTo>
                    <a:pt x="3803" y="4623"/>
                  </a:lnTo>
                  <a:lnTo>
                    <a:pt x="3803" y="4609"/>
                  </a:lnTo>
                  <a:lnTo>
                    <a:pt x="3804" y="4598"/>
                  </a:lnTo>
                  <a:lnTo>
                    <a:pt x="3805" y="4586"/>
                  </a:lnTo>
                  <a:lnTo>
                    <a:pt x="3806" y="4581"/>
                  </a:lnTo>
                  <a:lnTo>
                    <a:pt x="3808" y="4577"/>
                  </a:lnTo>
                  <a:lnTo>
                    <a:pt x="3810" y="4573"/>
                  </a:lnTo>
                  <a:lnTo>
                    <a:pt x="3813" y="4571"/>
                  </a:lnTo>
                  <a:lnTo>
                    <a:pt x="3816" y="4569"/>
                  </a:lnTo>
                  <a:lnTo>
                    <a:pt x="3819" y="4568"/>
                  </a:lnTo>
                  <a:lnTo>
                    <a:pt x="3821" y="4568"/>
                  </a:lnTo>
                  <a:lnTo>
                    <a:pt x="3823" y="4569"/>
                  </a:lnTo>
                  <a:lnTo>
                    <a:pt x="3827" y="4572"/>
                  </a:lnTo>
                  <a:lnTo>
                    <a:pt x="3833" y="4576"/>
                  </a:lnTo>
                  <a:lnTo>
                    <a:pt x="3837" y="4580"/>
                  </a:lnTo>
                  <a:lnTo>
                    <a:pt x="3843" y="4585"/>
                  </a:lnTo>
                  <a:lnTo>
                    <a:pt x="3848" y="4588"/>
                  </a:lnTo>
                  <a:lnTo>
                    <a:pt x="3853" y="4591"/>
                  </a:lnTo>
                  <a:lnTo>
                    <a:pt x="3859" y="4593"/>
                  </a:lnTo>
                  <a:lnTo>
                    <a:pt x="3863" y="4596"/>
                  </a:lnTo>
                  <a:lnTo>
                    <a:pt x="3866" y="4601"/>
                  </a:lnTo>
                  <a:lnTo>
                    <a:pt x="3868" y="4606"/>
                  </a:lnTo>
                  <a:lnTo>
                    <a:pt x="3872" y="4618"/>
                  </a:lnTo>
                  <a:lnTo>
                    <a:pt x="3873" y="4630"/>
                  </a:lnTo>
                  <a:lnTo>
                    <a:pt x="3874" y="4636"/>
                  </a:lnTo>
                  <a:lnTo>
                    <a:pt x="3875" y="4642"/>
                  </a:lnTo>
                  <a:lnTo>
                    <a:pt x="3876" y="4647"/>
                  </a:lnTo>
                  <a:lnTo>
                    <a:pt x="3878" y="4652"/>
                  </a:lnTo>
                  <a:lnTo>
                    <a:pt x="3881" y="4655"/>
                  </a:lnTo>
                  <a:lnTo>
                    <a:pt x="3886" y="4657"/>
                  </a:lnTo>
                  <a:lnTo>
                    <a:pt x="3891" y="4658"/>
                  </a:lnTo>
                  <a:lnTo>
                    <a:pt x="3898" y="4657"/>
                  </a:lnTo>
                  <a:lnTo>
                    <a:pt x="3908" y="4655"/>
                  </a:lnTo>
                  <a:lnTo>
                    <a:pt x="3917" y="4655"/>
                  </a:lnTo>
                  <a:lnTo>
                    <a:pt x="3925" y="4655"/>
                  </a:lnTo>
                  <a:lnTo>
                    <a:pt x="3930" y="4656"/>
                  </a:lnTo>
                  <a:lnTo>
                    <a:pt x="3935" y="4658"/>
                  </a:lnTo>
                  <a:lnTo>
                    <a:pt x="3940" y="4661"/>
                  </a:lnTo>
                  <a:lnTo>
                    <a:pt x="3943" y="4663"/>
                  </a:lnTo>
                  <a:lnTo>
                    <a:pt x="3945" y="4668"/>
                  </a:lnTo>
                  <a:lnTo>
                    <a:pt x="3951" y="4674"/>
                  </a:lnTo>
                  <a:lnTo>
                    <a:pt x="3956" y="4682"/>
                  </a:lnTo>
                  <a:lnTo>
                    <a:pt x="3958" y="4686"/>
                  </a:lnTo>
                  <a:lnTo>
                    <a:pt x="3962" y="4689"/>
                  </a:lnTo>
                  <a:lnTo>
                    <a:pt x="3967" y="4691"/>
                  </a:lnTo>
                  <a:lnTo>
                    <a:pt x="3971" y="4694"/>
                  </a:lnTo>
                  <a:lnTo>
                    <a:pt x="3974" y="4679"/>
                  </a:lnTo>
                  <a:lnTo>
                    <a:pt x="3977" y="4664"/>
                  </a:lnTo>
                  <a:lnTo>
                    <a:pt x="3979" y="4649"/>
                  </a:lnTo>
                  <a:lnTo>
                    <a:pt x="3979" y="4635"/>
                  </a:lnTo>
                  <a:lnTo>
                    <a:pt x="3979" y="4607"/>
                  </a:lnTo>
                  <a:lnTo>
                    <a:pt x="3979" y="4577"/>
                  </a:lnTo>
                  <a:lnTo>
                    <a:pt x="3976" y="4567"/>
                  </a:lnTo>
                  <a:lnTo>
                    <a:pt x="3973" y="4555"/>
                  </a:lnTo>
                  <a:lnTo>
                    <a:pt x="3968" y="4542"/>
                  </a:lnTo>
                  <a:lnTo>
                    <a:pt x="3963" y="4529"/>
                  </a:lnTo>
                  <a:lnTo>
                    <a:pt x="3962" y="4524"/>
                  </a:lnTo>
                  <a:lnTo>
                    <a:pt x="3961" y="4520"/>
                  </a:lnTo>
                  <a:lnTo>
                    <a:pt x="3961" y="4517"/>
                  </a:lnTo>
                  <a:lnTo>
                    <a:pt x="3962" y="4515"/>
                  </a:lnTo>
                  <a:lnTo>
                    <a:pt x="3965" y="4515"/>
                  </a:lnTo>
                  <a:lnTo>
                    <a:pt x="3968" y="4518"/>
                  </a:lnTo>
                  <a:lnTo>
                    <a:pt x="3973" y="4522"/>
                  </a:lnTo>
                  <a:lnTo>
                    <a:pt x="3980" y="4528"/>
                  </a:lnTo>
                  <a:lnTo>
                    <a:pt x="3993" y="4544"/>
                  </a:lnTo>
                  <a:lnTo>
                    <a:pt x="4006" y="4563"/>
                  </a:lnTo>
                  <a:lnTo>
                    <a:pt x="4017" y="4582"/>
                  </a:lnTo>
                  <a:lnTo>
                    <a:pt x="4030" y="4604"/>
                  </a:lnTo>
                  <a:lnTo>
                    <a:pt x="4044" y="4623"/>
                  </a:lnTo>
                  <a:lnTo>
                    <a:pt x="4058" y="4641"/>
                  </a:lnTo>
                  <a:lnTo>
                    <a:pt x="4066" y="4649"/>
                  </a:lnTo>
                  <a:lnTo>
                    <a:pt x="4074" y="4656"/>
                  </a:lnTo>
                  <a:lnTo>
                    <a:pt x="4081" y="4661"/>
                  </a:lnTo>
                  <a:lnTo>
                    <a:pt x="4090" y="4666"/>
                  </a:lnTo>
                  <a:lnTo>
                    <a:pt x="4105" y="4672"/>
                  </a:lnTo>
                  <a:lnTo>
                    <a:pt x="4118" y="4679"/>
                  </a:lnTo>
                  <a:lnTo>
                    <a:pt x="4130" y="4686"/>
                  </a:lnTo>
                  <a:lnTo>
                    <a:pt x="4139" y="4695"/>
                  </a:lnTo>
                  <a:lnTo>
                    <a:pt x="4149" y="4703"/>
                  </a:lnTo>
                  <a:lnTo>
                    <a:pt x="4158" y="4714"/>
                  </a:lnTo>
                  <a:lnTo>
                    <a:pt x="4165" y="4725"/>
                  </a:lnTo>
                  <a:lnTo>
                    <a:pt x="4174" y="4739"/>
                  </a:lnTo>
                  <a:lnTo>
                    <a:pt x="4178" y="4747"/>
                  </a:lnTo>
                  <a:lnTo>
                    <a:pt x="4183" y="4753"/>
                  </a:lnTo>
                  <a:lnTo>
                    <a:pt x="4186" y="4756"/>
                  </a:lnTo>
                  <a:lnTo>
                    <a:pt x="4189" y="4757"/>
                  </a:lnTo>
                  <a:lnTo>
                    <a:pt x="4191" y="4757"/>
                  </a:lnTo>
                  <a:lnTo>
                    <a:pt x="4192" y="4755"/>
                  </a:lnTo>
                  <a:lnTo>
                    <a:pt x="4193" y="4753"/>
                  </a:lnTo>
                  <a:lnTo>
                    <a:pt x="4196" y="4749"/>
                  </a:lnTo>
                  <a:lnTo>
                    <a:pt x="4199" y="4739"/>
                  </a:lnTo>
                  <a:lnTo>
                    <a:pt x="4203" y="4729"/>
                  </a:lnTo>
                  <a:lnTo>
                    <a:pt x="4206" y="4725"/>
                  </a:lnTo>
                  <a:lnTo>
                    <a:pt x="4211" y="4722"/>
                  </a:lnTo>
                  <a:lnTo>
                    <a:pt x="4215" y="4720"/>
                  </a:lnTo>
                  <a:lnTo>
                    <a:pt x="4221" y="4718"/>
                  </a:lnTo>
                  <a:lnTo>
                    <a:pt x="4235" y="4721"/>
                  </a:lnTo>
                  <a:lnTo>
                    <a:pt x="4251" y="4726"/>
                  </a:lnTo>
                  <a:lnTo>
                    <a:pt x="4258" y="4727"/>
                  </a:lnTo>
                  <a:lnTo>
                    <a:pt x="4265" y="4727"/>
                  </a:lnTo>
                  <a:lnTo>
                    <a:pt x="4267" y="4726"/>
                  </a:lnTo>
                  <a:lnTo>
                    <a:pt x="4269" y="4724"/>
                  </a:lnTo>
                  <a:lnTo>
                    <a:pt x="4270" y="4722"/>
                  </a:lnTo>
                  <a:lnTo>
                    <a:pt x="4270" y="4717"/>
                  </a:lnTo>
                  <a:lnTo>
                    <a:pt x="4267" y="4694"/>
                  </a:lnTo>
                  <a:lnTo>
                    <a:pt x="4260" y="4660"/>
                  </a:lnTo>
                  <a:lnTo>
                    <a:pt x="4259" y="4652"/>
                  </a:lnTo>
                  <a:lnTo>
                    <a:pt x="4259" y="4644"/>
                  </a:lnTo>
                  <a:lnTo>
                    <a:pt x="4259" y="4637"/>
                  </a:lnTo>
                  <a:lnTo>
                    <a:pt x="4259" y="4632"/>
                  </a:lnTo>
                  <a:lnTo>
                    <a:pt x="4261" y="4628"/>
                  </a:lnTo>
                  <a:lnTo>
                    <a:pt x="4265" y="4626"/>
                  </a:lnTo>
                  <a:lnTo>
                    <a:pt x="4268" y="4625"/>
                  </a:lnTo>
                  <a:lnTo>
                    <a:pt x="4273" y="4627"/>
                  </a:lnTo>
                  <a:lnTo>
                    <a:pt x="4282" y="4630"/>
                  </a:lnTo>
                  <a:lnTo>
                    <a:pt x="4288" y="4633"/>
                  </a:lnTo>
                  <a:lnTo>
                    <a:pt x="4294" y="4634"/>
                  </a:lnTo>
                  <a:lnTo>
                    <a:pt x="4297" y="4634"/>
                  </a:lnTo>
                  <a:lnTo>
                    <a:pt x="4306" y="4632"/>
                  </a:lnTo>
                  <a:lnTo>
                    <a:pt x="4321" y="4631"/>
                  </a:lnTo>
                  <a:lnTo>
                    <a:pt x="4325" y="4632"/>
                  </a:lnTo>
                  <a:lnTo>
                    <a:pt x="4329" y="4634"/>
                  </a:lnTo>
                  <a:lnTo>
                    <a:pt x="4333" y="4639"/>
                  </a:lnTo>
                  <a:lnTo>
                    <a:pt x="4335" y="4643"/>
                  </a:lnTo>
                  <a:lnTo>
                    <a:pt x="4338" y="4655"/>
                  </a:lnTo>
                  <a:lnTo>
                    <a:pt x="4342" y="4664"/>
                  </a:lnTo>
                  <a:lnTo>
                    <a:pt x="4354" y="4670"/>
                  </a:lnTo>
                  <a:lnTo>
                    <a:pt x="4366" y="4675"/>
                  </a:lnTo>
                  <a:lnTo>
                    <a:pt x="4371" y="4676"/>
                  </a:lnTo>
                  <a:lnTo>
                    <a:pt x="4377" y="4675"/>
                  </a:lnTo>
                  <a:lnTo>
                    <a:pt x="4379" y="4674"/>
                  </a:lnTo>
                  <a:lnTo>
                    <a:pt x="4380" y="4672"/>
                  </a:lnTo>
                  <a:lnTo>
                    <a:pt x="4381" y="4670"/>
                  </a:lnTo>
                  <a:lnTo>
                    <a:pt x="4382" y="4666"/>
                  </a:lnTo>
                  <a:lnTo>
                    <a:pt x="4385" y="4650"/>
                  </a:lnTo>
                  <a:lnTo>
                    <a:pt x="4389" y="4640"/>
                  </a:lnTo>
                  <a:lnTo>
                    <a:pt x="4392" y="4632"/>
                  </a:lnTo>
                  <a:lnTo>
                    <a:pt x="4396" y="4627"/>
                  </a:lnTo>
                  <a:lnTo>
                    <a:pt x="4398" y="4626"/>
                  </a:lnTo>
                  <a:lnTo>
                    <a:pt x="4401" y="4625"/>
                  </a:lnTo>
                  <a:lnTo>
                    <a:pt x="4403" y="4625"/>
                  </a:lnTo>
                  <a:lnTo>
                    <a:pt x="4405" y="4626"/>
                  </a:lnTo>
                  <a:lnTo>
                    <a:pt x="4410" y="4627"/>
                  </a:lnTo>
                  <a:lnTo>
                    <a:pt x="4417" y="4630"/>
                  </a:lnTo>
                  <a:lnTo>
                    <a:pt x="4429" y="4640"/>
                  </a:lnTo>
                  <a:lnTo>
                    <a:pt x="4444" y="4650"/>
                  </a:lnTo>
                  <a:lnTo>
                    <a:pt x="4451" y="4656"/>
                  </a:lnTo>
                  <a:lnTo>
                    <a:pt x="4460" y="4659"/>
                  </a:lnTo>
                  <a:lnTo>
                    <a:pt x="4469" y="4662"/>
                  </a:lnTo>
                  <a:lnTo>
                    <a:pt x="4478" y="4663"/>
                  </a:lnTo>
                  <a:lnTo>
                    <a:pt x="4482" y="4656"/>
                  </a:lnTo>
                  <a:lnTo>
                    <a:pt x="4488" y="4648"/>
                  </a:lnTo>
                  <a:lnTo>
                    <a:pt x="4496" y="4639"/>
                  </a:lnTo>
                  <a:lnTo>
                    <a:pt x="4504" y="4629"/>
                  </a:lnTo>
                  <a:lnTo>
                    <a:pt x="4513" y="4620"/>
                  </a:lnTo>
                  <a:lnTo>
                    <a:pt x="4523" y="4613"/>
                  </a:lnTo>
                  <a:lnTo>
                    <a:pt x="4527" y="4610"/>
                  </a:lnTo>
                  <a:lnTo>
                    <a:pt x="4530" y="4608"/>
                  </a:lnTo>
                  <a:lnTo>
                    <a:pt x="4534" y="4607"/>
                  </a:lnTo>
                  <a:lnTo>
                    <a:pt x="4538" y="4607"/>
                  </a:lnTo>
                  <a:lnTo>
                    <a:pt x="4540" y="4607"/>
                  </a:lnTo>
                  <a:lnTo>
                    <a:pt x="4541" y="4609"/>
                  </a:lnTo>
                  <a:lnTo>
                    <a:pt x="4543" y="4613"/>
                  </a:lnTo>
                  <a:lnTo>
                    <a:pt x="4545" y="4616"/>
                  </a:lnTo>
                  <a:lnTo>
                    <a:pt x="4548" y="4626"/>
                  </a:lnTo>
                  <a:lnTo>
                    <a:pt x="4553" y="4636"/>
                  </a:lnTo>
                  <a:lnTo>
                    <a:pt x="4557" y="4648"/>
                  </a:lnTo>
                  <a:lnTo>
                    <a:pt x="4563" y="4659"/>
                  </a:lnTo>
                  <a:lnTo>
                    <a:pt x="4565" y="4663"/>
                  </a:lnTo>
                  <a:lnTo>
                    <a:pt x="4568" y="4667"/>
                  </a:lnTo>
                  <a:lnTo>
                    <a:pt x="4572" y="4670"/>
                  </a:lnTo>
                  <a:lnTo>
                    <a:pt x="4575" y="4672"/>
                  </a:lnTo>
                  <a:lnTo>
                    <a:pt x="4582" y="4674"/>
                  </a:lnTo>
                  <a:lnTo>
                    <a:pt x="4589" y="4675"/>
                  </a:lnTo>
                  <a:lnTo>
                    <a:pt x="4597" y="4675"/>
                  </a:lnTo>
                  <a:lnTo>
                    <a:pt x="4605" y="4674"/>
                  </a:lnTo>
                  <a:lnTo>
                    <a:pt x="4622" y="4671"/>
                  </a:lnTo>
                  <a:lnTo>
                    <a:pt x="4640" y="4667"/>
                  </a:lnTo>
                  <a:lnTo>
                    <a:pt x="4657" y="4660"/>
                  </a:lnTo>
                  <a:lnTo>
                    <a:pt x="4675" y="4654"/>
                  </a:lnTo>
                  <a:lnTo>
                    <a:pt x="4689" y="4647"/>
                  </a:lnTo>
                  <a:lnTo>
                    <a:pt x="4702" y="4641"/>
                  </a:lnTo>
                  <a:lnTo>
                    <a:pt x="4708" y="4639"/>
                  </a:lnTo>
                  <a:lnTo>
                    <a:pt x="4715" y="4636"/>
                  </a:lnTo>
                  <a:lnTo>
                    <a:pt x="4720" y="4636"/>
                  </a:lnTo>
                  <a:lnTo>
                    <a:pt x="4727" y="4636"/>
                  </a:lnTo>
                  <a:lnTo>
                    <a:pt x="4732" y="4637"/>
                  </a:lnTo>
                  <a:lnTo>
                    <a:pt x="4736" y="4640"/>
                  </a:lnTo>
                  <a:lnTo>
                    <a:pt x="4742" y="4642"/>
                  </a:lnTo>
                  <a:lnTo>
                    <a:pt x="4746" y="4645"/>
                  </a:lnTo>
                  <a:lnTo>
                    <a:pt x="4763" y="4659"/>
                  </a:lnTo>
                  <a:lnTo>
                    <a:pt x="4777" y="4673"/>
                  </a:lnTo>
                  <a:lnTo>
                    <a:pt x="4777" y="4673"/>
                  </a:lnTo>
                  <a:lnTo>
                    <a:pt x="4776" y="4659"/>
                  </a:lnTo>
                  <a:lnTo>
                    <a:pt x="4776" y="4644"/>
                  </a:lnTo>
                  <a:lnTo>
                    <a:pt x="4775" y="4629"/>
                  </a:lnTo>
                  <a:lnTo>
                    <a:pt x="4772" y="4615"/>
                  </a:lnTo>
                  <a:lnTo>
                    <a:pt x="4768" y="4594"/>
                  </a:lnTo>
                  <a:lnTo>
                    <a:pt x="4764" y="4573"/>
                  </a:lnTo>
                  <a:lnTo>
                    <a:pt x="4762" y="4550"/>
                  </a:lnTo>
                  <a:lnTo>
                    <a:pt x="4760" y="4528"/>
                  </a:lnTo>
                  <a:lnTo>
                    <a:pt x="4758" y="4506"/>
                  </a:lnTo>
                  <a:lnTo>
                    <a:pt x="4755" y="4484"/>
                  </a:lnTo>
                  <a:lnTo>
                    <a:pt x="4752" y="4473"/>
                  </a:lnTo>
                  <a:lnTo>
                    <a:pt x="4749" y="4463"/>
                  </a:lnTo>
                  <a:lnTo>
                    <a:pt x="4746" y="4452"/>
                  </a:lnTo>
                  <a:lnTo>
                    <a:pt x="4742" y="4441"/>
                  </a:lnTo>
                  <a:lnTo>
                    <a:pt x="4732" y="4417"/>
                  </a:lnTo>
                  <a:lnTo>
                    <a:pt x="4723" y="4393"/>
                  </a:lnTo>
                  <a:lnTo>
                    <a:pt x="4714" y="4370"/>
                  </a:lnTo>
                  <a:lnTo>
                    <a:pt x="4704" y="4346"/>
                  </a:lnTo>
                  <a:lnTo>
                    <a:pt x="4694" y="4322"/>
                  </a:lnTo>
                  <a:lnTo>
                    <a:pt x="4684" y="4298"/>
                  </a:lnTo>
                  <a:lnTo>
                    <a:pt x="4675" y="4275"/>
                  </a:lnTo>
                  <a:lnTo>
                    <a:pt x="4665" y="4251"/>
                  </a:lnTo>
                  <a:lnTo>
                    <a:pt x="4660" y="4234"/>
                  </a:lnTo>
                  <a:lnTo>
                    <a:pt x="4656" y="4217"/>
                  </a:lnTo>
                  <a:lnTo>
                    <a:pt x="4653" y="4203"/>
                  </a:lnTo>
                  <a:lnTo>
                    <a:pt x="4650" y="4189"/>
                  </a:lnTo>
                  <a:lnTo>
                    <a:pt x="4648" y="4183"/>
                  </a:lnTo>
                  <a:lnTo>
                    <a:pt x="4646" y="4176"/>
                  </a:lnTo>
                  <a:lnTo>
                    <a:pt x="4642" y="4171"/>
                  </a:lnTo>
                  <a:lnTo>
                    <a:pt x="4638" y="4164"/>
                  </a:lnTo>
                  <a:lnTo>
                    <a:pt x="4634" y="4159"/>
                  </a:lnTo>
                  <a:lnTo>
                    <a:pt x="4627" y="4154"/>
                  </a:lnTo>
                  <a:lnTo>
                    <a:pt x="4620" y="4149"/>
                  </a:lnTo>
                  <a:lnTo>
                    <a:pt x="4611" y="4144"/>
                  </a:lnTo>
                  <a:lnTo>
                    <a:pt x="4600" y="4139"/>
                  </a:lnTo>
                  <a:lnTo>
                    <a:pt x="4591" y="4132"/>
                  </a:lnTo>
                  <a:lnTo>
                    <a:pt x="4582" y="4126"/>
                  </a:lnTo>
                  <a:lnTo>
                    <a:pt x="4574" y="4119"/>
                  </a:lnTo>
                  <a:lnTo>
                    <a:pt x="4567" y="4113"/>
                  </a:lnTo>
                  <a:lnTo>
                    <a:pt x="4559" y="4105"/>
                  </a:lnTo>
                  <a:lnTo>
                    <a:pt x="4554" y="4097"/>
                  </a:lnTo>
                  <a:lnTo>
                    <a:pt x="4547" y="4090"/>
                  </a:lnTo>
                  <a:lnTo>
                    <a:pt x="4538" y="4075"/>
                  </a:lnTo>
                  <a:lnTo>
                    <a:pt x="4530" y="4058"/>
                  </a:lnTo>
                  <a:lnTo>
                    <a:pt x="4524" y="4040"/>
                  </a:lnTo>
                  <a:lnTo>
                    <a:pt x="4519" y="4023"/>
                  </a:lnTo>
                  <a:lnTo>
                    <a:pt x="4515" y="4004"/>
                  </a:lnTo>
                  <a:lnTo>
                    <a:pt x="4513" y="3985"/>
                  </a:lnTo>
                  <a:lnTo>
                    <a:pt x="4511" y="3966"/>
                  </a:lnTo>
                  <a:lnTo>
                    <a:pt x="4509" y="3946"/>
                  </a:lnTo>
                  <a:lnTo>
                    <a:pt x="4505" y="3906"/>
                  </a:lnTo>
                  <a:lnTo>
                    <a:pt x="4501" y="3867"/>
                  </a:lnTo>
                  <a:lnTo>
                    <a:pt x="4498" y="3848"/>
                  </a:lnTo>
                  <a:lnTo>
                    <a:pt x="4498" y="3830"/>
                  </a:lnTo>
                  <a:lnTo>
                    <a:pt x="4499" y="3811"/>
                  </a:lnTo>
                  <a:lnTo>
                    <a:pt x="4502" y="3795"/>
                  </a:lnTo>
                  <a:lnTo>
                    <a:pt x="4505" y="3778"/>
                  </a:lnTo>
                  <a:lnTo>
                    <a:pt x="4512" y="3763"/>
                  </a:lnTo>
                  <a:lnTo>
                    <a:pt x="4518" y="3748"/>
                  </a:lnTo>
                  <a:lnTo>
                    <a:pt x="4526" y="3732"/>
                  </a:lnTo>
                  <a:lnTo>
                    <a:pt x="4533" y="3717"/>
                  </a:lnTo>
                  <a:lnTo>
                    <a:pt x="4543" y="3703"/>
                  </a:lnTo>
                  <a:lnTo>
                    <a:pt x="4553" y="3689"/>
                  </a:lnTo>
                  <a:lnTo>
                    <a:pt x="4563" y="3675"/>
                  </a:lnTo>
                  <a:lnTo>
                    <a:pt x="4583" y="3647"/>
                  </a:lnTo>
                  <a:lnTo>
                    <a:pt x="4605" y="3618"/>
                  </a:lnTo>
                  <a:lnTo>
                    <a:pt x="4611" y="3607"/>
                  </a:lnTo>
                  <a:lnTo>
                    <a:pt x="4615" y="3597"/>
                  </a:lnTo>
                  <a:lnTo>
                    <a:pt x="4619" y="3589"/>
                  </a:lnTo>
                  <a:lnTo>
                    <a:pt x="4621" y="3580"/>
                  </a:lnTo>
                  <a:lnTo>
                    <a:pt x="4622" y="3561"/>
                  </a:lnTo>
                  <a:lnTo>
                    <a:pt x="4624" y="3540"/>
                  </a:lnTo>
                  <a:lnTo>
                    <a:pt x="4625" y="3516"/>
                  </a:lnTo>
                  <a:lnTo>
                    <a:pt x="4625" y="3485"/>
                  </a:lnTo>
                  <a:lnTo>
                    <a:pt x="4625" y="3448"/>
                  </a:lnTo>
                  <a:lnTo>
                    <a:pt x="4626" y="3411"/>
                  </a:lnTo>
                  <a:lnTo>
                    <a:pt x="4627" y="3392"/>
                  </a:lnTo>
                  <a:lnTo>
                    <a:pt x="4628" y="3374"/>
                  </a:lnTo>
                  <a:lnTo>
                    <a:pt x="4631" y="3357"/>
                  </a:lnTo>
                  <a:lnTo>
                    <a:pt x="4634" y="3340"/>
                  </a:lnTo>
                  <a:lnTo>
                    <a:pt x="4638" y="3326"/>
                  </a:lnTo>
                  <a:lnTo>
                    <a:pt x="4642" y="3314"/>
                  </a:lnTo>
                  <a:lnTo>
                    <a:pt x="4646" y="3310"/>
                  </a:lnTo>
                  <a:lnTo>
                    <a:pt x="4649" y="3305"/>
                  </a:lnTo>
                  <a:lnTo>
                    <a:pt x="4652" y="3302"/>
                  </a:lnTo>
                  <a:lnTo>
                    <a:pt x="4655" y="3298"/>
                  </a:lnTo>
                  <a:lnTo>
                    <a:pt x="4659" y="3296"/>
                  </a:lnTo>
                  <a:lnTo>
                    <a:pt x="4661" y="3293"/>
                  </a:lnTo>
                  <a:lnTo>
                    <a:pt x="4663" y="3290"/>
                  </a:lnTo>
                  <a:lnTo>
                    <a:pt x="4664" y="3285"/>
                  </a:lnTo>
                  <a:lnTo>
                    <a:pt x="4665" y="3275"/>
                  </a:lnTo>
                  <a:lnTo>
                    <a:pt x="4665" y="3263"/>
                  </a:lnTo>
                  <a:lnTo>
                    <a:pt x="4663" y="3250"/>
                  </a:lnTo>
                  <a:lnTo>
                    <a:pt x="4661" y="3235"/>
                  </a:lnTo>
                  <a:lnTo>
                    <a:pt x="4656" y="3219"/>
                  </a:lnTo>
                  <a:lnTo>
                    <a:pt x="4652" y="3203"/>
                  </a:lnTo>
                  <a:lnTo>
                    <a:pt x="4640" y="3172"/>
                  </a:lnTo>
                  <a:lnTo>
                    <a:pt x="4628" y="3143"/>
                  </a:lnTo>
                  <a:lnTo>
                    <a:pt x="4618" y="3119"/>
                  </a:lnTo>
                  <a:lnTo>
                    <a:pt x="4609" y="3103"/>
                  </a:lnTo>
                  <a:lnTo>
                    <a:pt x="4599" y="3086"/>
                  </a:lnTo>
                  <a:lnTo>
                    <a:pt x="4589" y="3067"/>
                  </a:lnTo>
                  <a:lnTo>
                    <a:pt x="4582" y="3049"/>
                  </a:lnTo>
                  <a:lnTo>
                    <a:pt x="4574" y="3030"/>
                  </a:lnTo>
                  <a:lnTo>
                    <a:pt x="4560" y="2994"/>
                  </a:lnTo>
                  <a:lnTo>
                    <a:pt x="4545" y="2956"/>
                  </a:lnTo>
                  <a:lnTo>
                    <a:pt x="4536" y="2933"/>
                  </a:lnTo>
                  <a:lnTo>
                    <a:pt x="4526" y="2913"/>
                  </a:lnTo>
                  <a:lnTo>
                    <a:pt x="4515" y="2891"/>
                  </a:lnTo>
                  <a:lnTo>
                    <a:pt x="4504" y="2871"/>
                  </a:lnTo>
                  <a:lnTo>
                    <a:pt x="4493" y="2849"/>
                  </a:lnTo>
                  <a:lnTo>
                    <a:pt x="4482" y="2828"/>
                  </a:lnTo>
                  <a:lnTo>
                    <a:pt x="4471" y="2807"/>
                  </a:lnTo>
                  <a:lnTo>
                    <a:pt x="4460" y="2786"/>
                  </a:lnTo>
                  <a:lnTo>
                    <a:pt x="4461" y="2773"/>
                  </a:lnTo>
                  <a:lnTo>
                    <a:pt x="4462" y="2754"/>
                  </a:lnTo>
                  <a:lnTo>
                    <a:pt x="4462" y="2730"/>
                  </a:lnTo>
                  <a:lnTo>
                    <a:pt x="4463" y="2704"/>
                  </a:lnTo>
                  <a:lnTo>
                    <a:pt x="4464" y="2678"/>
                  </a:lnTo>
                  <a:lnTo>
                    <a:pt x="4466" y="2656"/>
                  </a:lnTo>
                  <a:lnTo>
                    <a:pt x="4469" y="2646"/>
                  </a:lnTo>
                  <a:lnTo>
                    <a:pt x="4471" y="2638"/>
                  </a:lnTo>
                  <a:lnTo>
                    <a:pt x="4474" y="2632"/>
                  </a:lnTo>
                  <a:lnTo>
                    <a:pt x="4478" y="2629"/>
                  </a:lnTo>
                  <a:lnTo>
                    <a:pt x="4485" y="2625"/>
                  </a:lnTo>
                  <a:lnTo>
                    <a:pt x="4492" y="2623"/>
                  </a:lnTo>
                  <a:lnTo>
                    <a:pt x="4501" y="2621"/>
                  </a:lnTo>
                  <a:lnTo>
                    <a:pt x="4509" y="2620"/>
                  </a:lnTo>
                  <a:lnTo>
                    <a:pt x="4516" y="2619"/>
                  </a:lnTo>
                  <a:lnTo>
                    <a:pt x="4524" y="2616"/>
                  </a:lnTo>
                  <a:lnTo>
                    <a:pt x="4531" y="2611"/>
                  </a:lnTo>
                  <a:lnTo>
                    <a:pt x="4539" y="2606"/>
                  </a:lnTo>
                  <a:lnTo>
                    <a:pt x="4545" y="2596"/>
                  </a:lnTo>
                  <a:lnTo>
                    <a:pt x="4551" y="2588"/>
                  </a:lnTo>
                  <a:lnTo>
                    <a:pt x="4554" y="2578"/>
                  </a:lnTo>
                  <a:lnTo>
                    <a:pt x="4556" y="2569"/>
                  </a:lnTo>
                  <a:lnTo>
                    <a:pt x="4556" y="2560"/>
                  </a:lnTo>
                  <a:lnTo>
                    <a:pt x="4556" y="2551"/>
                  </a:lnTo>
                  <a:lnTo>
                    <a:pt x="4555" y="2541"/>
                  </a:lnTo>
                  <a:lnTo>
                    <a:pt x="4553" y="2531"/>
                  </a:lnTo>
                  <a:lnTo>
                    <a:pt x="4546" y="2513"/>
                  </a:lnTo>
                  <a:lnTo>
                    <a:pt x="4541" y="2495"/>
                  </a:lnTo>
                  <a:lnTo>
                    <a:pt x="4538" y="2485"/>
                  </a:lnTo>
                  <a:lnTo>
                    <a:pt x="4536" y="2475"/>
                  </a:lnTo>
                  <a:lnTo>
                    <a:pt x="4534" y="2466"/>
                  </a:lnTo>
                  <a:lnTo>
                    <a:pt x="4533" y="2456"/>
                  </a:lnTo>
                  <a:lnTo>
                    <a:pt x="4537" y="2436"/>
                  </a:lnTo>
                  <a:lnTo>
                    <a:pt x="4540" y="2417"/>
                  </a:lnTo>
                  <a:lnTo>
                    <a:pt x="4540" y="2408"/>
                  </a:lnTo>
                  <a:lnTo>
                    <a:pt x="4539" y="2400"/>
                  </a:lnTo>
                  <a:lnTo>
                    <a:pt x="4537" y="2396"/>
                  </a:lnTo>
                  <a:lnTo>
                    <a:pt x="4533" y="2393"/>
                  </a:lnTo>
                  <a:lnTo>
                    <a:pt x="4530" y="2390"/>
                  </a:lnTo>
                  <a:lnTo>
                    <a:pt x="4526" y="2388"/>
                  </a:lnTo>
                  <a:lnTo>
                    <a:pt x="4518" y="2385"/>
                  </a:lnTo>
                  <a:lnTo>
                    <a:pt x="4511" y="2384"/>
                  </a:lnTo>
                  <a:lnTo>
                    <a:pt x="4502" y="2382"/>
                  </a:lnTo>
                  <a:lnTo>
                    <a:pt x="4493" y="2382"/>
                  </a:lnTo>
                  <a:lnTo>
                    <a:pt x="4477" y="2384"/>
                  </a:lnTo>
                  <a:lnTo>
                    <a:pt x="4460" y="2385"/>
                  </a:lnTo>
                  <a:lnTo>
                    <a:pt x="4450" y="2386"/>
                  </a:lnTo>
                  <a:lnTo>
                    <a:pt x="4442" y="2386"/>
                  </a:lnTo>
                  <a:lnTo>
                    <a:pt x="4433" y="2386"/>
                  </a:lnTo>
                  <a:lnTo>
                    <a:pt x="4424" y="2385"/>
                  </a:lnTo>
                  <a:lnTo>
                    <a:pt x="4417" y="2382"/>
                  </a:lnTo>
                  <a:lnTo>
                    <a:pt x="4408" y="2379"/>
                  </a:lnTo>
                  <a:lnTo>
                    <a:pt x="4401" y="2375"/>
                  </a:lnTo>
                  <a:lnTo>
                    <a:pt x="4392" y="2368"/>
                  </a:lnTo>
                  <a:lnTo>
                    <a:pt x="4384" y="2361"/>
                  </a:lnTo>
                  <a:lnTo>
                    <a:pt x="4379" y="2352"/>
                  </a:lnTo>
                  <a:lnTo>
                    <a:pt x="4374" y="2344"/>
                  </a:lnTo>
                  <a:lnTo>
                    <a:pt x="4371" y="2334"/>
                  </a:lnTo>
                  <a:lnTo>
                    <a:pt x="4369" y="2323"/>
                  </a:lnTo>
                  <a:lnTo>
                    <a:pt x="4369" y="2313"/>
                  </a:lnTo>
                  <a:lnTo>
                    <a:pt x="4369" y="2303"/>
                  </a:lnTo>
                  <a:lnTo>
                    <a:pt x="4371" y="2292"/>
                  </a:lnTo>
                  <a:lnTo>
                    <a:pt x="4374" y="2281"/>
                  </a:lnTo>
                  <a:lnTo>
                    <a:pt x="4377" y="2270"/>
                  </a:lnTo>
                  <a:lnTo>
                    <a:pt x="4380" y="2259"/>
                  </a:lnTo>
                  <a:lnTo>
                    <a:pt x="4384" y="2250"/>
                  </a:lnTo>
                  <a:lnTo>
                    <a:pt x="4394" y="2230"/>
                  </a:lnTo>
                  <a:lnTo>
                    <a:pt x="4404" y="2214"/>
                  </a:lnTo>
                  <a:lnTo>
                    <a:pt x="4418" y="2193"/>
                  </a:lnTo>
                  <a:lnTo>
                    <a:pt x="4430" y="2178"/>
                  </a:lnTo>
                  <a:lnTo>
                    <a:pt x="4434" y="2170"/>
                  </a:lnTo>
                  <a:lnTo>
                    <a:pt x="4438" y="2161"/>
                  </a:lnTo>
                  <a:lnTo>
                    <a:pt x="4443" y="2150"/>
                  </a:lnTo>
                  <a:lnTo>
                    <a:pt x="4447" y="2136"/>
                  </a:lnTo>
                  <a:lnTo>
                    <a:pt x="4448" y="2130"/>
                  </a:lnTo>
                  <a:lnTo>
                    <a:pt x="4448" y="2121"/>
                  </a:lnTo>
                  <a:lnTo>
                    <a:pt x="4448" y="2114"/>
                  </a:lnTo>
                  <a:lnTo>
                    <a:pt x="4446" y="2106"/>
                  </a:lnTo>
                  <a:lnTo>
                    <a:pt x="4442" y="2090"/>
                  </a:lnTo>
                  <a:lnTo>
                    <a:pt x="4436" y="2076"/>
                  </a:lnTo>
                  <a:lnTo>
                    <a:pt x="4431" y="2066"/>
                  </a:lnTo>
                  <a:lnTo>
                    <a:pt x="4425" y="2057"/>
                  </a:lnTo>
                  <a:lnTo>
                    <a:pt x="4421" y="2048"/>
                  </a:lnTo>
                  <a:lnTo>
                    <a:pt x="4417" y="2037"/>
                  </a:lnTo>
                  <a:lnTo>
                    <a:pt x="4415" y="2026"/>
                  </a:lnTo>
                  <a:lnTo>
                    <a:pt x="4414" y="2013"/>
                  </a:lnTo>
                  <a:lnTo>
                    <a:pt x="4412" y="2000"/>
                  </a:lnTo>
                  <a:lnTo>
                    <a:pt x="4412" y="1987"/>
                  </a:lnTo>
                  <a:lnTo>
                    <a:pt x="4412" y="1960"/>
                  </a:lnTo>
                  <a:lnTo>
                    <a:pt x="4410" y="1935"/>
                  </a:lnTo>
                  <a:lnTo>
                    <a:pt x="4408" y="1910"/>
                  </a:lnTo>
                  <a:lnTo>
                    <a:pt x="4406" y="1886"/>
                  </a:lnTo>
                  <a:lnTo>
                    <a:pt x="4405" y="1860"/>
                  </a:lnTo>
                  <a:lnTo>
                    <a:pt x="4406" y="1835"/>
                  </a:lnTo>
                  <a:lnTo>
                    <a:pt x="4408" y="1822"/>
                  </a:lnTo>
                  <a:lnTo>
                    <a:pt x="4410" y="1810"/>
                  </a:lnTo>
                  <a:lnTo>
                    <a:pt x="4414" y="1798"/>
                  </a:lnTo>
                  <a:lnTo>
                    <a:pt x="4417" y="1786"/>
                  </a:lnTo>
                  <a:lnTo>
                    <a:pt x="4422" y="1775"/>
                  </a:lnTo>
                  <a:lnTo>
                    <a:pt x="4428" y="1765"/>
                  </a:lnTo>
                  <a:lnTo>
                    <a:pt x="4435" y="1755"/>
                  </a:lnTo>
                  <a:lnTo>
                    <a:pt x="4443" y="1746"/>
                  </a:lnTo>
                  <a:lnTo>
                    <a:pt x="4452" y="1737"/>
                  </a:lnTo>
                  <a:lnTo>
                    <a:pt x="4461" y="1726"/>
                  </a:lnTo>
                  <a:lnTo>
                    <a:pt x="4471" y="1715"/>
                  </a:lnTo>
                  <a:lnTo>
                    <a:pt x="4479" y="1702"/>
                  </a:lnTo>
                  <a:lnTo>
                    <a:pt x="4487" y="1689"/>
                  </a:lnTo>
                  <a:lnTo>
                    <a:pt x="4492" y="1675"/>
                  </a:lnTo>
                  <a:lnTo>
                    <a:pt x="4493" y="1669"/>
                  </a:lnTo>
                  <a:lnTo>
                    <a:pt x="4495" y="1661"/>
                  </a:lnTo>
                  <a:lnTo>
                    <a:pt x="4495" y="1655"/>
                  </a:lnTo>
                  <a:lnTo>
                    <a:pt x="4493" y="1648"/>
                  </a:lnTo>
                  <a:lnTo>
                    <a:pt x="4489" y="1639"/>
                  </a:lnTo>
                  <a:lnTo>
                    <a:pt x="4484" y="1632"/>
                  </a:lnTo>
                  <a:lnTo>
                    <a:pt x="4477" y="1624"/>
                  </a:lnTo>
                  <a:lnTo>
                    <a:pt x="4470" y="1618"/>
                  </a:lnTo>
                  <a:lnTo>
                    <a:pt x="4452" y="1606"/>
                  </a:lnTo>
                  <a:lnTo>
                    <a:pt x="4437" y="1594"/>
                  </a:lnTo>
                  <a:lnTo>
                    <a:pt x="4405" y="1566"/>
                  </a:lnTo>
                  <a:lnTo>
                    <a:pt x="4376" y="1540"/>
                  </a:lnTo>
                  <a:lnTo>
                    <a:pt x="4363" y="1526"/>
                  </a:lnTo>
                  <a:lnTo>
                    <a:pt x="4350" y="1511"/>
                  </a:lnTo>
                  <a:lnTo>
                    <a:pt x="4344" y="1502"/>
                  </a:lnTo>
                  <a:lnTo>
                    <a:pt x="4339" y="1493"/>
                  </a:lnTo>
                  <a:lnTo>
                    <a:pt x="4335" y="1483"/>
                  </a:lnTo>
                  <a:lnTo>
                    <a:pt x="4330" y="1472"/>
                  </a:lnTo>
                  <a:lnTo>
                    <a:pt x="4324" y="1446"/>
                  </a:lnTo>
                  <a:lnTo>
                    <a:pt x="4314" y="1409"/>
                  </a:lnTo>
                  <a:lnTo>
                    <a:pt x="4308" y="1392"/>
                  </a:lnTo>
                  <a:lnTo>
                    <a:pt x="4301" y="1377"/>
                  </a:lnTo>
                  <a:lnTo>
                    <a:pt x="4297" y="1372"/>
                  </a:lnTo>
                  <a:lnTo>
                    <a:pt x="4293" y="1367"/>
                  </a:lnTo>
                  <a:lnTo>
                    <a:pt x="4288" y="1364"/>
                  </a:lnTo>
                  <a:lnTo>
                    <a:pt x="4283" y="1363"/>
                  </a:lnTo>
                  <a:lnTo>
                    <a:pt x="4279" y="1364"/>
                  </a:lnTo>
                  <a:lnTo>
                    <a:pt x="4274" y="1365"/>
                  </a:lnTo>
                  <a:lnTo>
                    <a:pt x="4270" y="1367"/>
                  </a:lnTo>
                  <a:lnTo>
                    <a:pt x="4266" y="1369"/>
                  </a:lnTo>
                  <a:lnTo>
                    <a:pt x="4258" y="1375"/>
                  </a:lnTo>
                  <a:lnTo>
                    <a:pt x="4249" y="1380"/>
                  </a:lnTo>
                  <a:lnTo>
                    <a:pt x="4246" y="1382"/>
                  </a:lnTo>
                  <a:lnTo>
                    <a:pt x="4242" y="1383"/>
                  </a:lnTo>
                  <a:lnTo>
                    <a:pt x="4239" y="1383"/>
                  </a:lnTo>
                  <a:lnTo>
                    <a:pt x="4235" y="1383"/>
                  </a:lnTo>
                  <a:lnTo>
                    <a:pt x="4233" y="1381"/>
                  </a:lnTo>
                  <a:lnTo>
                    <a:pt x="4230" y="1378"/>
                  </a:lnTo>
                  <a:lnTo>
                    <a:pt x="4228" y="1373"/>
                  </a:lnTo>
                  <a:lnTo>
                    <a:pt x="4226" y="1366"/>
                  </a:lnTo>
                  <a:lnTo>
                    <a:pt x="4220" y="1340"/>
                  </a:lnTo>
                  <a:lnTo>
                    <a:pt x="4215" y="1313"/>
                  </a:lnTo>
                  <a:lnTo>
                    <a:pt x="4212" y="1287"/>
                  </a:lnTo>
                  <a:lnTo>
                    <a:pt x="4210" y="1259"/>
                  </a:lnTo>
                  <a:lnTo>
                    <a:pt x="4208" y="1235"/>
                  </a:lnTo>
                  <a:lnTo>
                    <a:pt x="4205" y="1216"/>
                  </a:lnTo>
                  <a:lnTo>
                    <a:pt x="4203" y="1207"/>
                  </a:lnTo>
                  <a:lnTo>
                    <a:pt x="4201" y="1199"/>
                  </a:lnTo>
                  <a:lnTo>
                    <a:pt x="4198" y="1191"/>
                  </a:lnTo>
                  <a:lnTo>
                    <a:pt x="4194" y="1184"/>
                  </a:lnTo>
                  <a:lnTo>
                    <a:pt x="4186" y="1171"/>
                  </a:lnTo>
                  <a:lnTo>
                    <a:pt x="4175" y="1157"/>
                  </a:lnTo>
                  <a:lnTo>
                    <a:pt x="4163" y="1143"/>
                  </a:lnTo>
                  <a:lnTo>
                    <a:pt x="4149" y="1126"/>
                  </a:lnTo>
                  <a:lnTo>
                    <a:pt x="4138" y="1117"/>
                  </a:lnTo>
                  <a:lnTo>
                    <a:pt x="4126" y="1107"/>
                  </a:lnTo>
                  <a:lnTo>
                    <a:pt x="4115" y="1097"/>
                  </a:lnTo>
                  <a:lnTo>
                    <a:pt x="4102" y="1088"/>
                  </a:lnTo>
                  <a:lnTo>
                    <a:pt x="4090" y="1078"/>
                  </a:lnTo>
                  <a:lnTo>
                    <a:pt x="4078" y="1067"/>
                  </a:lnTo>
                  <a:lnTo>
                    <a:pt x="4068" y="1056"/>
                  </a:lnTo>
                  <a:lnTo>
                    <a:pt x="4060" y="1044"/>
                  </a:lnTo>
                  <a:lnTo>
                    <a:pt x="4054" y="1037"/>
                  </a:lnTo>
                  <a:lnTo>
                    <a:pt x="4049" y="1030"/>
                  </a:lnTo>
                  <a:lnTo>
                    <a:pt x="4042" y="1026"/>
                  </a:lnTo>
                  <a:lnTo>
                    <a:pt x="4037" y="1022"/>
                  </a:lnTo>
                  <a:lnTo>
                    <a:pt x="4026" y="1017"/>
                  </a:lnTo>
                  <a:lnTo>
                    <a:pt x="4015" y="1015"/>
                  </a:lnTo>
                  <a:lnTo>
                    <a:pt x="4003" y="1013"/>
                  </a:lnTo>
                  <a:lnTo>
                    <a:pt x="3993" y="1010"/>
                  </a:lnTo>
                  <a:lnTo>
                    <a:pt x="3987" y="1008"/>
                  </a:lnTo>
                  <a:lnTo>
                    <a:pt x="3981" y="1003"/>
                  </a:lnTo>
                  <a:lnTo>
                    <a:pt x="3975" y="999"/>
                  </a:lnTo>
                  <a:lnTo>
                    <a:pt x="3970" y="994"/>
                  </a:lnTo>
                  <a:lnTo>
                    <a:pt x="3961" y="980"/>
                  </a:lnTo>
                  <a:lnTo>
                    <a:pt x="3951" y="964"/>
                  </a:lnTo>
                  <a:lnTo>
                    <a:pt x="3944" y="958"/>
                  </a:lnTo>
                  <a:lnTo>
                    <a:pt x="3938" y="954"/>
                  </a:lnTo>
                  <a:lnTo>
                    <a:pt x="3934" y="953"/>
                  </a:lnTo>
                  <a:lnTo>
                    <a:pt x="3930" y="953"/>
                  </a:lnTo>
                  <a:lnTo>
                    <a:pt x="3927" y="954"/>
                  </a:lnTo>
                  <a:lnTo>
                    <a:pt x="3924" y="955"/>
                  </a:lnTo>
                  <a:lnTo>
                    <a:pt x="3916" y="959"/>
                  </a:lnTo>
                  <a:lnTo>
                    <a:pt x="3909" y="961"/>
                  </a:lnTo>
                  <a:lnTo>
                    <a:pt x="3904" y="962"/>
                  </a:lnTo>
                  <a:lnTo>
                    <a:pt x="3899" y="961"/>
                  </a:lnTo>
                  <a:lnTo>
                    <a:pt x="3893" y="960"/>
                  </a:lnTo>
                  <a:lnTo>
                    <a:pt x="3888" y="957"/>
                  </a:lnTo>
                  <a:lnTo>
                    <a:pt x="3884" y="954"/>
                  </a:lnTo>
                  <a:lnTo>
                    <a:pt x="3878" y="949"/>
                  </a:lnTo>
                  <a:lnTo>
                    <a:pt x="3868" y="940"/>
                  </a:lnTo>
                  <a:lnTo>
                    <a:pt x="3859" y="930"/>
                  </a:lnTo>
                  <a:lnTo>
                    <a:pt x="3854" y="926"/>
                  </a:lnTo>
                  <a:lnTo>
                    <a:pt x="3849" y="921"/>
                  </a:lnTo>
                  <a:lnTo>
                    <a:pt x="3843" y="918"/>
                  </a:lnTo>
                  <a:lnTo>
                    <a:pt x="3837" y="916"/>
                  </a:lnTo>
                  <a:lnTo>
                    <a:pt x="3829" y="915"/>
                  </a:lnTo>
                  <a:lnTo>
                    <a:pt x="3821" y="915"/>
                  </a:lnTo>
                  <a:lnTo>
                    <a:pt x="3813" y="916"/>
                  </a:lnTo>
                  <a:lnTo>
                    <a:pt x="3806" y="916"/>
                  </a:lnTo>
                  <a:lnTo>
                    <a:pt x="3799" y="916"/>
                  </a:lnTo>
                  <a:lnTo>
                    <a:pt x="3793" y="915"/>
                  </a:lnTo>
                  <a:lnTo>
                    <a:pt x="3790" y="913"/>
                  </a:lnTo>
                  <a:lnTo>
                    <a:pt x="3788" y="910"/>
                  </a:lnTo>
                  <a:lnTo>
                    <a:pt x="3784" y="907"/>
                  </a:lnTo>
                  <a:lnTo>
                    <a:pt x="3782" y="904"/>
                  </a:lnTo>
                  <a:lnTo>
                    <a:pt x="3778" y="894"/>
                  </a:lnTo>
                  <a:lnTo>
                    <a:pt x="3772" y="888"/>
                  </a:lnTo>
                  <a:lnTo>
                    <a:pt x="3768" y="882"/>
                  </a:lnTo>
                  <a:lnTo>
                    <a:pt x="3763" y="879"/>
                  </a:lnTo>
                  <a:lnTo>
                    <a:pt x="3757" y="878"/>
                  </a:lnTo>
                  <a:lnTo>
                    <a:pt x="3750" y="877"/>
                  </a:lnTo>
                  <a:lnTo>
                    <a:pt x="3741" y="878"/>
                  </a:lnTo>
                  <a:lnTo>
                    <a:pt x="3730" y="878"/>
                  </a:lnTo>
                  <a:lnTo>
                    <a:pt x="3707" y="881"/>
                  </a:lnTo>
                  <a:lnTo>
                    <a:pt x="3685" y="882"/>
                  </a:lnTo>
                  <a:lnTo>
                    <a:pt x="3674" y="882"/>
                  </a:lnTo>
                  <a:lnTo>
                    <a:pt x="3663" y="880"/>
                  </a:lnTo>
                  <a:lnTo>
                    <a:pt x="3652" y="877"/>
                  </a:lnTo>
                  <a:lnTo>
                    <a:pt x="3640" y="873"/>
                  </a:lnTo>
                  <a:lnTo>
                    <a:pt x="3631" y="867"/>
                  </a:lnTo>
                  <a:lnTo>
                    <a:pt x="3622" y="860"/>
                  </a:lnTo>
                  <a:lnTo>
                    <a:pt x="3614" y="851"/>
                  </a:lnTo>
                  <a:lnTo>
                    <a:pt x="3607" y="841"/>
                  </a:lnTo>
                  <a:lnTo>
                    <a:pt x="3593" y="820"/>
                  </a:lnTo>
                  <a:lnTo>
                    <a:pt x="3580" y="796"/>
                  </a:lnTo>
                  <a:lnTo>
                    <a:pt x="3574" y="783"/>
                  </a:lnTo>
                  <a:lnTo>
                    <a:pt x="3566" y="771"/>
                  </a:lnTo>
                  <a:lnTo>
                    <a:pt x="3559" y="759"/>
                  </a:lnTo>
                  <a:lnTo>
                    <a:pt x="3550" y="747"/>
                  </a:lnTo>
                  <a:lnTo>
                    <a:pt x="3541" y="737"/>
                  </a:lnTo>
                  <a:lnTo>
                    <a:pt x="3531" y="727"/>
                  </a:lnTo>
                  <a:lnTo>
                    <a:pt x="3520" y="718"/>
                  </a:lnTo>
                  <a:lnTo>
                    <a:pt x="3508" y="712"/>
                  </a:lnTo>
                  <a:lnTo>
                    <a:pt x="3501" y="710"/>
                  </a:lnTo>
                  <a:lnTo>
                    <a:pt x="3495" y="708"/>
                  </a:lnTo>
                  <a:lnTo>
                    <a:pt x="3489" y="707"/>
                  </a:lnTo>
                  <a:lnTo>
                    <a:pt x="3481" y="707"/>
                  </a:lnTo>
                  <a:lnTo>
                    <a:pt x="3467" y="708"/>
                  </a:lnTo>
                  <a:lnTo>
                    <a:pt x="3454" y="708"/>
                  </a:lnTo>
                  <a:lnTo>
                    <a:pt x="3448" y="707"/>
                  </a:lnTo>
                  <a:lnTo>
                    <a:pt x="3442" y="705"/>
                  </a:lnTo>
                  <a:lnTo>
                    <a:pt x="3437" y="702"/>
                  </a:lnTo>
                  <a:lnTo>
                    <a:pt x="3432" y="698"/>
                  </a:lnTo>
                  <a:lnTo>
                    <a:pt x="3429" y="691"/>
                  </a:lnTo>
                  <a:lnTo>
                    <a:pt x="3426" y="683"/>
                  </a:lnTo>
                  <a:lnTo>
                    <a:pt x="3425" y="672"/>
                  </a:lnTo>
                  <a:lnTo>
                    <a:pt x="3425" y="659"/>
                  </a:lnTo>
                  <a:lnTo>
                    <a:pt x="3424" y="650"/>
                  </a:lnTo>
                  <a:lnTo>
                    <a:pt x="3421" y="641"/>
                  </a:lnTo>
                  <a:lnTo>
                    <a:pt x="3416" y="634"/>
                  </a:lnTo>
                  <a:lnTo>
                    <a:pt x="3411" y="625"/>
                  </a:lnTo>
                  <a:lnTo>
                    <a:pt x="3403" y="618"/>
                  </a:lnTo>
                  <a:lnTo>
                    <a:pt x="3396" y="609"/>
                  </a:lnTo>
                  <a:lnTo>
                    <a:pt x="3386" y="602"/>
                  </a:lnTo>
                  <a:lnTo>
                    <a:pt x="3376" y="595"/>
                  </a:lnTo>
                  <a:lnTo>
                    <a:pt x="3356" y="581"/>
                  </a:lnTo>
                  <a:lnTo>
                    <a:pt x="3336" y="569"/>
                  </a:lnTo>
                  <a:lnTo>
                    <a:pt x="3317" y="558"/>
                  </a:lnTo>
                  <a:lnTo>
                    <a:pt x="3301" y="550"/>
                  </a:lnTo>
                  <a:lnTo>
                    <a:pt x="3294" y="545"/>
                  </a:lnTo>
                  <a:lnTo>
                    <a:pt x="3289" y="540"/>
                  </a:lnTo>
                  <a:lnTo>
                    <a:pt x="3285" y="532"/>
                  </a:lnTo>
                  <a:lnTo>
                    <a:pt x="3281" y="525"/>
                  </a:lnTo>
                  <a:lnTo>
                    <a:pt x="3277" y="509"/>
                  </a:lnTo>
                  <a:lnTo>
                    <a:pt x="3274" y="491"/>
                  </a:lnTo>
                  <a:lnTo>
                    <a:pt x="3273" y="484"/>
                  </a:lnTo>
                  <a:lnTo>
                    <a:pt x="3272" y="476"/>
                  </a:lnTo>
                  <a:lnTo>
                    <a:pt x="3269" y="470"/>
                  </a:lnTo>
                  <a:lnTo>
                    <a:pt x="3266" y="463"/>
                  </a:lnTo>
                  <a:lnTo>
                    <a:pt x="3263" y="459"/>
                  </a:lnTo>
                  <a:lnTo>
                    <a:pt x="3259" y="456"/>
                  </a:lnTo>
                  <a:lnTo>
                    <a:pt x="3253" y="454"/>
                  </a:lnTo>
                  <a:lnTo>
                    <a:pt x="3246" y="455"/>
                  </a:lnTo>
                  <a:lnTo>
                    <a:pt x="3239" y="455"/>
                  </a:lnTo>
                  <a:lnTo>
                    <a:pt x="3232" y="455"/>
                  </a:lnTo>
                  <a:lnTo>
                    <a:pt x="3225" y="454"/>
                  </a:lnTo>
                  <a:lnTo>
                    <a:pt x="3219" y="451"/>
                  </a:lnTo>
                  <a:lnTo>
                    <a:pt x="3213" y="448"/>
                  </a:lnTo>
                  <a:lnTo>
                    <a:pt x="3207" y="444"/>
                  </a:lnTo>
                  <a:lnTo>
                    <a:pt x="3201" y="440"/>
                  </a:lnTo>
                  <a:lnTo>
                    <a:pt x="3196" y="435"/>
                  </a:lnTo>
                  <a:lnTo>
                    <a:pt x="3184" y="423"/>
                  </a:lnTo>
                  <a:lnTo>
                    <a:pt x="3174" y="409"/>
                  </a:lnTo>
                  <a:lnTo>
                    <a:pt x="3164" y="394"/>
                  </a:lnTo>
                  <a:lnTo>
                    <a:pt x="3154" y="378"/>
                  </a:lnTo>
                  <a:lnTo>
                    <a:pt x="3135" y="344"/>
                  </a:lnTo>
                  <a:lnTo>
                    <a:pt x="3115" y="313"/>
                  </a:lnTo>
                  <a:lnTo>
                    <a:pt x="3104" y="299"/>
                  </a:lnTo>
                  <a:lnTo>
                    <a:pt x="3093" y="286"/>
                  </a:lnTo>
                  <a:lnTo>
                    <a:pt x="3088" y="281"/>
                  </a:lnTo>
                  <a:lnTo>
                    <a:pt x="3082" y="276"/>
                  </a:lnTo>
                  <a:lnTo>
                    <a:pt x="3076" y="272"/>
                  </a:lnTo>
                  <a:lnTo>
                    <a:pt x="3070" y="269"/>
                  </a:lnTo>
                  <a:lnTo>
                    <a:pt x="3061" y="265"/>
                  </a:lnTo>
                  <a:lnTo>
                    <a:pt x="3051" y="261"/>
                  </a:lnTo>
                  <a:lnTo>
                    <a:pt x="3042" y="259"/>
                  </a:lnTo>
                  <a:lnTo>
                    <a:pt x="3032" y="257"/>
                  </a:lnTo>
                  <a:lnTo>
                    <a:pt x="3013" y="253"/>
                  </a:lnTo>
                  <a:lnTo>
                    <a:pt x="2993" y="247"/>
                  </a:lnTo>
                  <a:lnTo>
                    <a:pt x="2987" y="245"/>
                  </a:lnTo>
                  <a:lnTo>
                    <a:pt x="2981" y="243"/>
                  </a:lnTo>
                  <a:lnTo>
                    <a:pt x="2977" y="240"/>
                  </a:lnTo>
                  <a:lnTo>
                    <a:pt x="2974" y="238"/>
                  </a:lnTo>
                  <a:lnTo>
                    <a:pt x="2972" y="234"/>
                  </a:lnTo>
                  <a:lnTo>
                    <a:pt x="2969" y="230"/>
                  </a:lnTo>
                  <a:lnTo>
                    <a:pt x="2969" y="227"/>
                  </a:lnTo>
                  <a:lnTo>
                    <a:pt x="2969" y="222"/>
                  </a:lnTo>
                  <a:lnTo>
                    <a:pt x="2972" y="214"/>
                  </a:lnTo>
                  <a:lnTo>
                    <a:pt x="2975" y="205"/>
                  </a:lnTo>
                  <a:lnTo>
                    <a:pt x="2980" y="198"/>
                  </a:lnTo>
                  <a:lnTo>
                    <a:pt x="2984" y="189"/>
                  </a:lnTo>
                  <a:lnTo>
                    <a:pt x="2990" y="181"/>
                  </a:lnTo>
                  <a:lnTo>
                    <a:pt x="2993" y="174"/>
                  </a:lnTo>
                  <a:lnTo>
                    <a:pt x="2994" y="166"/>
                  </a:lnTo>
                  <a:lnTo>
                    <a:pt x="2994" y="159"/>
                  </a:lnTo>
                  <a:lnTo>
                    <a:pt x="2992" y="151"/>
                  </a:lnTo>
                  <a:lnTo>
                    <a:pt x="2990" y="144"/>
                  </a:lnTo>
                  <a:lnTo>
                    <a:pt x="2987" y="136"/>
                  </a:lnTo>
                  <a:lnTo>
                    <a:pt x="2983" y="128"/>
                  </a:lnTo>
                  <a:lnTo>
                    <a:pt x="2976" y="117"/>
                  </a:lnTo>
                  <a:lnTo>
                    <a:pt x="2967" y="106"/>
                  </a:lnTo>
                  <a:lnTo>
                    <a:pt x="2957" y="95"/>
                  </a:lnTo>
                  <a:lnTo>
                    <a:pt x="2950" y="82"/>
                  </a:lnTo>
                  <a:lnTo>
                    <a:pt x="2945" y="72"/>
                  </a:lnTo>
                  <a:lnTo>
                    <a:pt x="2938" y="64"/>
                  </a:lnTo>
                  <a:lnTo>
                    <a:pt x="2932" y="57"/>
                  </a:lnTo>
                  <a:lnTo>
                    <a:pt x="2925" y="51"/>
                  </a:lnTo>
                  <a:lnTo>
                    <a:pt x="2916" y="45"/>
                  </a:lnTo>
                  <a:lnTo>
                    <a:pt x="2908" y="41"/>
                  </a:lnTo>
                  <a:lnTo>
                    <a:pt x="2899" y="37"/>
                  </a:lnTo>
                  <a:lnTo>
                    <a:pt x="2888" y="32"/>
                  </a:lnTo>
                  <a:lnTo>
                    <a:pt x="2868" y="28"/>
                  </a:lnTo>
                  <a:lnTo>
                    <a:pt x="2846" y="23"/>
                  </a:lnTo>
                  <a:lnTo>
                    <a:pt x="2837" y="19"/>
                  </a:lnTo>
                  <a:lnTo>
                    <a:pt x="2827" y="15"/>
                  </a:lnTo>
                  <a:lnTo>
                    <a:pt x="2823" y="12"/>
                  </a:lnTo>
                  <a:lnTo>
                    <a:pt x="2818" y="9"/>
                  </a:lnTo>
                  <a:lnTo>
                    <a:pt x="2815" y="4"/>
                  </a:lnTo>
                  <a:lnTo>
                    <a:pt x="2812" y="0"/>
                  </a:lnTo>
                  <a:lnTo>
                    <a:pt x="2812" y="0"/>
                  </a:lnTo>
                  <a:lnTo>
                    <a:pt x="2543" y="30"/>
                  </a:lnTo>
                  <a:lnTo>
                    <a:pt x="2548" y="36"/>
                  </a:lnTo>
                  <a:lnTo>
                    <a:pt x="2677" y="213"/>
                  </a:lnTo>
                  <a:lnTo>
                    <a:pt x="2691" y="417"/>
                  </a:lnTo>
                  <a:lnTo>
                    <a:pt x="2628" y="605"/>
                  </a:lnTo>
                  <a:lnTo>
                    <a:pt x="2490" y="776"/>
                  </a:lnTo>
                  <a:lnTo>
                    <a:pt x="2626" y="873"/>
                  </a:lnTo>
                  <a:lnTo>
                    <a:pt x="2470" y="1071"/>
                  </a:lnTo>
                  <a:lnTo>
                    <a:pt x="1974" y="835"/>
                  </a:lnTo>
                  <a:lnTo>
                    <a:pt x="1745" y="846"/>
                  </a:lnTo>
                  <a:lnTo>
                    <a:pt x="1640" y="742"/>
                  </a:lnTo>
                  <a:lnTo>
                    <a:pt x="1497" y="812"/>
                  </a:lnTo>
                  <a:lnTo>
                    <a:pt x="1499" y="1288"/>
                  </a:lnTo>
                  <a:lnTo>
                    <a:pt x="1370" y="1630"/>
                  </a:lnTo>
                  <a:lnTo>
                    <a:pt x="1020" y="1413"/>
                  </a:lnTo>
                  <a:lnTo>
                    <a:pt x="950" y="1531"/>
                  </a:lnTo>
                  <a:lnTo>
                    <a:pt x="730" y="1720"/>
                  </a:lnTo>
                  <a:lnTo>
                    <a:pt x="556" y="2267"/>
                  </a:lnTo>
                  <a:lnTo>
                    <a:pt x="403" y="2293"/>
                  </a:lnTo>
                  <a:lnTo>
                    <a:pt x="388" y="2386"/>
                  </a:lnTo>
                  <a:lnTo>
                    <a:pt x="542" y="2730"/>
                  </a:lnTo>
                  <a:lnTo>
                    <a:pt x="538" y="2941"/>
                  </a:lnTo>
                  <a:lnTo>
                    <a:pt x="352" y="3128"/>
                  </a:lnTo>
                  <a:lnTo>
                    <a:pt x="149" y="3516"/>
                  </a:lnTo>
                  <a:lnTo>
                    <a:pt x="0" y="3722"/>
                  </a:lnTo>
                  <a:lnTo>
                    <a:pt x="39" y="3921"/>
                  </a:lnTo>
                  <a:lnTo>
                    <a:pt x="39" y="3921"/>
                  </a:lnTo>
                  <a:close/>
                </a:path>
              </a:pathLst>
            </a:custGeom>
            <a:solidFill>
              <a:srgbClr val="C9C8C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827" name="Google Shape;827;p37"/>
            <p:cNvSpPr/>
            <p:nvPr/>
          </p:nvSpPr>
          <p:spPr>
            <a:xfrm>
              <a:off x="5616575" y="241300"/>
              <a:ext cx="1895475" cy="2222500"/>
            </a:xfrm>
            <a:custGeom>
              <a:rect b="b" l="l" r="r" t="t"/>
              <a:pathLst>
                <a:path extrusionOk="0" h="5600" w="4777">
                  <a:moveTo>
                    <a:pt x="39" y="3921"/>
                  </a:moveTo>
                  <a:lnTo>
                    <a:pt x="136" y="3950"/>
                  </a:lnTo>
                  <a:lnTo>
                    <a:pt x="151" y="3954"/>
                  </a:lnTo>
                  <a:lnTo>
                    <a:pt x="167" y="3958"/>
                  </a:lnTo>
                  <a:lnTo>
                    <a:pt x="181" y="3964"/>
                  </a:lnTo>
                  <a:lnTo>
                    <a:pt x="195" y="3970"/>
                  </a:lnTo>
                  <a:lnTo>
                    <a:pt x="208" y="3977"/>
                  </a:lnTo>
                  <a:lnTo>
                    <a:pt x="222" y="3984"/>
                  </a:lnTo>
                  <a:lnTo>
                    <a:pt x="234" y="3993"/>
                  </a:lnTo>
                  <a:lnTo>
                    <a:pt x="247" y="4001"/>
                  </a:lnTo>
                  <a:lnTo>
                    <a:pt x="271" y="4021"/>
                  </a:lnTo>
                  <a:lnTo>
                    <a:pt x="296" y="4040"/>
                  </a:lnTo>
                  <a:lnTo>
                    <a:pt x="320" y="4061"/>
                  </a:lnTo>
                  <a:lnTo>
                    <a:pt x="344" y="4082"/>
                  </a:lnTo>
                  <a:lnTo>
                    <a:pt x="588" y="4286"/>
                  </a:lnTo>
                  <a:lnTo>
                    <a:pt x="601" y="4296"/>
                  </a:lnTo>
                  <a:lnTo>
                    <a:pt x="614" y="4305"/>
                  </a:lnTo>
                  <a:lnTo>
                    <a:pt x="642" y="4307"/>
                  </a:lnTo>
                  <a:lnTo>
                    <a:pt x="679" y="4310"/>
                  </a:lnTo>
                  <a:lnTo>
                    <a:pt x="697" y="4313"/>
                  </a:lnTo>
                  <a:lnTo>
                    <a:pt x="715" y="4317"/>
                  </a:lnTo>
                  <a:lnTo>
                    <a:pt x="730" y="4320"/>
                  </a:lnTo>
                  <a:lnTo>
                    <a:pt x="739" y="4325"/>
                  </a:lnTo>
                  <a:lnTo>
                    <a:pt x="749" y="4332"/>
                  </a:lnTo>
                  <a:lnTo>
                    <a:pt x="759" y="4342"/>
                  </a:lnTo>
                  <a:lnTo>
                    <a:pt x="770" y="4352"/>
                  </a:lnTo>
                  <a:lnTo>
                    <a:pt x="779" y="4363"/>
                  </a:lnTo>
                  <a:lnTo>
                    <a:pt x="799" y="4386"/>
                  </a:lnTo>
                  <a:lnTo>
                    <a:pt x="817" y="4405"/>
                  </a:lnTo>
                  <a:lnTo>
                    <a:pt x="838" y="4425"/>
                  </a:lnTo>
                  <a:lnTo>
                    <a:pt x="858" y="4442"/>
                  </a:lnTo>
                  <a:lnTo>
                    <a:pt x="879" y="4459"/>
                  </a:lnTo>
                  <a:lnTo>
                    <a:pt x="900" y="4477"/>
                  </a:lnTo>
                  <a:lnTo>
                    <a:pt x="921" y="4494"/>
                  </a:lnTo>
                  <a:lnTo>
                    <a:pt x="941" y="4512"/>
                  </a:lnTo>
                  <a:lnTo>
                    <a:pt x="961" y="4532"/>
                  </a:lnTo>
                  <a:lnTo>
                    <a:pt x="980" y="4552"/>
                  </a:lnTo>
                  <a:lnTo>
                    <a:pt x="1150" y="4742"/>
                  </a:lnTo>
                  <a:lnTo>
                    <a:pt x="1152" y="4750"/>
                  </a:lnTo>
                  <a:lnTo>
                    <a:pt x="1155" y="4756"/>
                  </a:lnTo>
                  <a:lnTo>
                    <a:pt x="1159" y="4764"/>
                  </a:lnTo>
                  <a:lnTo>
                    <a:pt x="1164" y="4770"/>
                  </a:lnTo>
                  <a:lnTo>
                    <a:pt x="1174" y="4782"/>
                  </a:lnTo>
                  <a:lnTo>
                    <a:pt x="1186" y="4793"/>
                  </a:lnTo>
                  <a:lnTo>
                    <a:pt x="1200" y="4804"/>
                  </a:lnTo>
                  <a:lnTo>
                    <a:pt x="1215" y="4812"/>
                  </a:lnTo>
                  <a:lnTo>
                    <a:pt x="1232" y="4821"/>
                  </a:lnTo>
                  <a:lnTo>
                    <a:pt x="1249" y="4829"/>
                  </a:lnTo>
                  <a:lnTo>
                    <a:pt x="1283" y="4843"/>
                  </a:lnTo>
                  <a:lnTo>
                    <a:pt x="1318" y="4855"/>
                  </a:lnTo>
                  <a:lnTo>
                    <a:pt x="1350" y="4866"/>
                  </a:lnTo>
                  <a:lnTo>
                    <a:pt x="1377" y="4877"/>
                  </a:lnTo>
                  <a:lnTo>
                    <a:pt x="1387" y="4884"/>
                  </a:lnTo>
                  <a:lnTo>
                    <a:pt x="1397" y="4891"/>
                  </a:lnTo>
                  <a:lnTo>
                    <a:pt x="1406" y="4901"/>
                  </a:lnTo>
                  <a:lnTo>
                    <a:pt x="1417" y="4910"/>
                  </a:lnTo>
                  <a:lnTo>
                    <a:pt x="1427" y="4918"/>
                  </a:lnTo>
                  <a:lnTo>
                    <a:pt x="1438" y="4926"/>
                  </a:lnTo>
                  <a:lnTo>
                    <a:pt x="1443" y="4928"/>
                  </a:lnTo>
                  <a:lnTo>
                    <a:pt x="1449" y="4930"/>
                  </a:lnTo>
                  <a:lnTo>
                    <a:pt x="1454" y="4932"/>
                  </a:lnTo>
                  <a:lnTo>
                    <a:pt x="1458" y="4932"/>
                  </a:lnTo>
                  <a:lnTo>
                    <a:pt x="1470" y="4932"/>
                  </a:lnTo>
                  <a:lnTo>
                    <a:pt x="1480" y="4933"/>
                  </a:lnTo>
                  <a:lnTo>
                    <a:pt x="1488" y="4934"/>
                  </a:lnTo>
                  <a:lnTo>
                    <a:pt x="1496" y="4936"/>
                  </a:lnTo>
                  <a:lnTo>
                    <a:pt x="1503" y="4938"/>
                  </a:lnTo>
                  <a:lnTo>
                    <a:pt x="1509" y="4941"/>
                  </a:lnTo>
                  <a:lnTo>
                    <a:pt x="1514" y="4944"/>
                  </a:lnTo>
                  <a:lnTo>
                    <a:pt x="1520" y="4947"/>
                  </a:lnTo>
                  <a:lnTo>
                    <a:pt x="1529" y="4957"/>
                  </a:lnTo>
                  <a:lnTo>
                    <a:pt x="1540" y="4969"/>
                  </a:lnTo>
                  <a:lnTo>
                    <a:pt x="1552" y="4983"/>
                  </a:lnTo>
                  <a:lnTo>
                    <a:pt x="1567" y="5000"/>
                  </a:lnTo>
                  <a:lnTo>
                    <a:pt x="1581" y="5015"/>
                  </a:lnTo>
                  <a:lnTo>
                    <a:pt x="1593" y="5026"/>
                  </a:lnTo>
                  <a:lnTo>
                    <a:pt x="1604" y="5033"/>
                  </a:lnTo>
                  <a:lnTo>
                    <a:pt x="1615" y="5036"/>
                  </a:lnTo>
                  <a:lnTo>
                    <a:pt x="1637" y="5041"/>
                  </a:lnTo>
                  <a:lnTo>
                    <a:pt x="1669" y="5051"/>
                  </a:lnTo>
                  <a:lnTo>
                    <a:pt x="1674" y="5053"/>
                  </a:lnTo>
                  <a:lnTo>
                    <a:pt x="1680" y="5058"/>
                  </a:lnTo>
                  <a:lnTo>
                    <a:pt x="1685" y="5063"/>
                  </a:lnTo>
                  <a:lnTo>
                    <a:pt x="1690" y="5069"/>
                  </a:lnTo>
                  <a:lnTo>
                    <a:pt x="1701" y="5085"/>
                  </a:lnTo>
                  <a:lnTo>
                    <a:pt x="1713" y="5101"/>
                  </a:lnTo>
                  <a:lnTo>
                    <a:pt x="1718" y="5108"/>
                  </a:lnTo>
                  <a:lnTo>
                    <a:pt x="1725" y="5116"/>
                  </a:lnTo>
                  <a:lnTo>
                    <a:pt x="1731" y="5122"/>
                  </a:lnTo>
                  <a:lnTo>
                    <a:pt x="1738" y="5128"/>
                  </a:lnTo>
                  <a:lnTo>
                    <a:pt x="1744" y="5132"/>
                  </a:lnTo>
                  <a:lnTo>
                    <a:pt x="1751" y="5134"/>
                  </a:lnTo>
                  <a:lnTo>
                    <a:pt x="1758" y="5135"/>
                  </a:lnTo>
                  <a:lnTo>
                    <a:pt x="1765" y="5135"/>
                  </a:lnTo>
                  <a:lnTo>
                    <a:pt x="1778" y="5132"/>
                  </a:lnTo>
                  <a:lnTo>
                    <a:pt x="1787" y="5130"/>
                  </a:lnTo>
                  <a:lnTo>
                    <a:pt x="1796" y="5130"/>
                  </a:lnTo>
                  <a:lnTo>
                    <a:pt x="1804" y="5130"/>
                  </a:lnTo>
                  <a:lnTo>
                    <a:pt x="1810" y="5132"/>
                  </a:lnTo>
                  <a:lnTo>
                    <a:pt x="1816" y="5134"/>
                  </a:lnTo>
                  <a:lnTo>
                    <a:pt x="1820" y="5138"/>
                  </a:lnTo>
                  <a:lnTo>
                    <a:pt x="1824" y="5142"/>
                  </a:lnTo>
                  <a:lnTo>
                    <a:pt x="1832" y="5153"/>
                  </a:lnTo>
                  <a:lnTo>
                    <a:pt x="1841" y="5165"/>
                  </a:lnTo>
                  <a:lnTo>
                    <a:pt x="1847" y="5172"/>
                  </a:lnTo>
                  <a:lnTo>
                    <a:pt x="1853" y="5179"/>
                  </a:lnTo>
                  <a:lnTo>
                    <a:pt x="1862" y="5186"/>
                  </a:lnTo>
                  <a:lnTo>
                    <a:pt x="1872" y="5194"/>
                  </a:lnTo>
                  <a:lnTo>
                    <a:pt x="1916" y="5214"/>
                  </a:lnTo>
                  <a:lnTo>
                    <a:pt x="1922" y="5217"/>
                  </a:lnTo>
                  <a:lnTo>
                    <a:pt x="1928" y="5221"/>
                  </a:lnTo>
                  <a:lnTo>
                    <a:pt x="1933" y="5225"/>
                  </a:lnTo>
                  <a:lnTo>
                    <a:pt x="1937" y="5229"/>
                  </a:lnTo>
                  <a:lnTo>
                    <a:pt x="1946" y="5240"/>
                  </a:lnTo>
                  <a:lnTo>
                    <a:pt x="1954" y="5252"/>
                  </a:lnTo>
                  <a:lnTo>
                    <a:pt x="1961" y="5263"/>
                  </a:lnTo>
                  <a:lnTo>
                    <a:pt x="1969" y="5274"/>
                  </a:lnTo>
                  <a:lnTo>
                    <a:pt x="1973" y="5279"/>
                  </a:lnTo>
                  <a:lnTo>
                    <a:pt x="1977" y="5283"/>
                  </a:lnTo>
                  <a:lnTo>
                    <a:pt x="1982" y="5287"/>
                  </a:lnTo>
                  <a:lnTo>
                    <a:pt x="1986" y="5291"/>
                  </a:lnTo>
                  <a:lnTo>
                    <a:pt x="1997" y="5296"/>
                  </a:lnTo>
                  <a:lnTo>
                    <a:pt x="2008" y="5300"/>
                  </a:lnTo>
                  <a:lnTo>
                    <a:pt x="2018" y="5303"/>
                  </a:lnTo>
                  <a:lnTo>
                    <a:pt x="2029" y="5305"/>
                  </a:lnTo>
                  <a:lnTo>
                    <a:pt x="2039" y="5308"/>
                  </a:lnTo>
                  <a:lnTo>
                    <a:pt x="2050" y="5314"/>
                  </a:lnTo>
                  <a:lnTo>
                    <a:pt x="2055" y="5317"/>
                  </a:lnTo>
                  <a:lnTo>
                    <a:pt x="2061" y="5321"/>
                  </a:lnTo>
                  <a:lnTo>
                    <a:pt x="2066" y="5325"/>
                  </a:lnTo>
                  <a:lnTo>
                    <a:pt x="2071" y="5332"/>
                  </a:lnTo>
                  <a:lnTo>
                    <a:pt x="2084" y="5346"/>
                  </a:lnTo>
                  <a:lnTo>
                    <a:pt x="2095" y="5359"/>
                  </a:lnTo>
                  <a:lnTo>
                    <a:pt x="2099" y="5365"/>
                  </a:lnTo>
                  <a:lnTo>
                    <a:pt x="2103" y="5373"/>
                  </a:lnTo>
                  <a:lnTo>
                    <a:pt x="2106" y="5382"/>
                  </a:lnTo>
                  <a:lnTo>
                    <a:pt x="2108" y="5392"/>
                  </a:lnTo>
                  <a:lnTo>
                    <a:pt x="2110" y="5402"/>
                  </a:lnTo>
                  <a:lnTo>
                    <a:pt x="2113" y="5411"/>
                  </a:lnTo>
                  <a:lnTo>
                    <a:pt x="2117" y="5416"/>
                  </a:lnTo>
                  <a:lnTo>
                    <a:pt x="2122" y="5422"/>
                  </a:lnTo>
                  <a:lnTo>
                    <a:pt x="2134" y="5429"/>
                  </a:lnTo>
                  <a:lnTo>
                    <a:pt x="2152" y="5439"/>
                  </a:lnTo>
                  <a:lnTo>
                    <a:pt x="2159" y="5442"/>
                  </a:lnTo>
                  <a:lnTo>
                    <a:pt x="2163" y="5447"/>
                  </a:lnTo>
                  <a:lnTo>
                    <a:pt x="2167" y="5453"/>
                  </a:lnTo>
                  <a:lnTo>
                    <a:pt x="2171" y="5459"/>
                  </a:lnTo>
                  <a:lnTo>
                    <a:pt x="2175" y="5471"/>
                  </a:lnTo>
                  <a:lnTo>
                    <a:pt x="2179" y="5483"/>
                  </a:lnTo>
                  <a:lnTo>
                    <a:pt x="2181" y="5487"/>
                  </a:lnTo>
                  <a:lnTo>
                    <a:pt x="2185" y="5491"/>
                  </a:lnTo>
                  <a:lnTo>
                    <a:pt x="2188" y="5493"/>
                  </a:lnTo>
                  <a:lnTo>
                    <a:pt x="2192" y="5494"/>
                  </a:lnTo>
                  <a:lnTo>
                    <a:pt x="2198" y="5492"/>
                  </a:lnTo>
                  <a:lnTo>
                    <a:pt x="2205" y="5490"/>
                  </a:lnTo>
                  <a:lnTo>
                    <a:pt x="2214" y="5483"/>
                  </a:lnTo>
                  <a:lnTo>
                    <a:pt x="2224" y="5476"/>
                  </a:lnTo>
                  <a:lnTo>
                    <a:pt x="2235" y="5468"/>
                  </a:lnTo>
                  <a:lnTo>
                    <a:pt x="2247" y="5460"/>
                  </a:lnTo>
                  <a:lnTo>
                    <a:pt x="2259" y="5455"/>
                  </a:lnTo>
                  <a:lnTo>
                    <a:pt x="2271" y="5450"/>
                  </a:lnTo>
                  <a:lnTo>
                    <a:pt x="2283" y="5443"/>
                  </a:lnTo>
                  <a:lnTo>
                    <a:pt x="2294" y="5435"/>
                  </a:lnTo>
                  <a:lnTo>
                    <a:pt x="2299" y="5430"/>
                  </a:lnTo>
                  <a:lnTo>
                    <a:pt x="2303" y="5426"/>
                  </a:lnTo>
                  <a:lnTo>
                    <a:pt x="2309" y="5419"/>
                  </a:lnTo>
                  <a:lnTo>
                    <a:pt x="2312" y="5413"/>
                  </a:lnTo>
                  <a:lnTo>
                    <a:pt x="2328" y="5384"/>
                  </a:lnTo>
                  <a:lnTo>
                    <a:pt x="2341" y="5356"/>
                  </a:lnTo>
                  <a:lnTo>
                    <a:pt x="2349" y="5342"/>
                  </a:lnTo>
                  <a:lnTo>
                    <a:pt x="2356" y="5328"/>
                  </a:lnTo>
                  <a:lnTo>
                    <a:pt x="2366" y="5314"/>
                  </a:lnTo>
                  <a:lnTo>
                    <a:pt x="2378" y="5298"/>
                  </a:lnTo>
                  <a:lnTo>
                    <a:pt x="2388" y="5287"/>
                  </a:lnTo>
                  <a:lnTo>
                    <a:pt x="2397" y="5274"/>
                  </a:lnTo>
                  <a:lnTo>
                    <a:pt x="2406" y="5260"/>
                  </a:lnTo>
                  <a:lnTo>
                    <a:pt x="2415" y="5246"/>
                  </a:lnTo>
                  <a:lnTo>
                    <a:pt x="2423" y="5231"/>
                  </a:lnTo>
                  <a:lnTo>
                    <a:pt x="2432" y="5219"/>
                  </a:lnTo>
                  <a:lnTo>
                    <a:pt x="2442" y="5206"/>
                  </a:lnTo>
                  <a:lnTo>
                    <a:pt x="2451" y="5193"/>
                  </a:lnTo>
                  <a:lnTo>
                    <a:pt x="2462" y="5200"/>
                  </a:lnTo>
                  <a:lnTo>
                    <a:pt x="2474" y="5208"/>
                  </a:lnTo>
                  <a:lnTo>
                    <a:pt x="2486" y="5215"/>
                  </a:lnTo>
                  <a:lnTo>
                    <a:pt x="2500" y="5223"/>
                  </a:lnTo>
                  <a:lnTo>
                    <a:pt x="2529" y="5238"/>
                  </a:lnTo>
                  <a:lnTo>
                    <a:pt x="2560" y="5252"/>
                  </a:lnTo>
                  <a:lnTo>
                    <a:pt x="2592" y="5266"/>
                  </a:lnTo>
                  <a:lnTo>
                    <a:pt x="2623" y="5278"/>
                  </a:lnTo>
                  <a:lnTo>
                    <a:pt x="2652" y="5290"/>
                  </a:lnTo>
                  <a:lnTo>
                    <a:pt x="2677" y="5301"/>
                  </a:lnTo>
                  <a:lnTo>
                    <a:pt x="2723" y="5321"/>
                  </a:lnTo>
                  <a:lnTo>
                    <a:pt x="2770" y="5343"/>
                  </a:lnTo>
                  <a:lnTo>
                    <a:pt x="2816" y="5364"/>
                  </a:lnTo>
                  <a:lnTo>
                    <a:pt x="2863" y="5386"/>
                  </a:lnTo>
                  <a:lnTo>
                    <a:pt x="2909" y="5406"/>
                  </a:lnTo>
                  <a:lnTo>
                    <a:pt x="2956" y="5425"/>
                  </a:lnTo>
                  <a:lnTo>
                    <a:pt x="2981" y="5433"/>
                  </a:lnTo>
                  <a:lnTo>
                    <a:pt x="3005" y="5441"/>
                  </a:lnTo>
                  <a:lnTo>
                    <a:pt x="3030" y="5447"/>
                  </a:lnTo>
                  <a:lnTo>
                    <a:pt x="3055" y="5453"/>
                  </a:lnTo>
                  <a:lnTo>
                    <a:pt x="3076" y="5456"/>
                  </a:lnTo>
                  <a:lnTo>
                    <a:pt x="3098" y="5457"/>
                  </a:lnTo>
                  <a:lnTo>
                    <a:pt x="3119" y="5458"/>
                  </a:lnTo>
                  <a:lnTo>
                    <a:pt x="3141" y="5459"/>
                  </a:lnTo>
                  <a:lnTo>
                    <a:pt x="3152" y="5460"/>
                  </a:lnTo>
                  <a:lnTo>
                    <a:pt x="3163" y="5462"/>
                  </a:lnTo>
                  <a:lnTo>
                    <a:pt x="3172" y="5464"/>
                  </a:lnTo>
                  <a:lnTo>
                    <a:pt x="3183" y="5467"/>
                  </a:lnTo>
                  <a:lnTo>
                    <a:pt x="3193" y="5470"/>
                  </a:lnTo>
                  <a:lnTo>
                    <a:pt x="3201" y="5476"/>
                  </a:lnTo>
                  <a:lnTo>
                    <a:pt x="3211" y="5481"/>
                  </a:lnTo>
                  <a:lnTo>
                    <a:pt x="3219" y="5489"/>
                  </a:lnTo>
                  <a:lnTo>
                    <a:pt x="3339" y="5600"/>
                  </a:lnTo>
                  <a:lnTo>
                    <a:pt x="3339" y="5600"/>
                  </a:lnTo>
                  <a:lnTo>
                    <a:pt x="3345" y="5586"/>
                  </a:lnTo>
                  <a:lnTo>
                    <a:pt x="3349" y="5571"/>
                  </a:lnTo>
                  <a:lnTo>
                    <a:pt x="3355" y="5554"/>
                  </a:lnTo>
                  <a:lnTo>
                    <a:pt x="3362" y="5538"/>
                  </a:lnTo>
                  <a:lnTo>
                    <a:pt x="3365" y="5532"/>
                  </a:lnTo>
                  <a:lnTo>
                    <a:pt x="3367" y="5526"/>
                  </a:lnTo>
                  <a:lnTo>
                    <a:pt x="3368" y="5521"/>
                  </a:lnTo>
                  <a:lnTo>
                    <a:pt x="3369" y="5514"/>
                  </a:lnTo>
                  <a:lnTo>
                    <a:pt x="3368" y="5501"/>
                  </a:lnTo>
                  <a:lnTo>
                    <a:pt x="3365" y="5489"/>
                  </a:lnTo>
                  <a:lnTo>
                    <a:pt x="3363" y="5476"/>
                  </a:lnTo>
                  <a:lnTo>
                    <a:pt x="3360" y="5462"/>
                  </a:lnTo>
                  <a:lnTo>
                    <a:pt x="3359" y="5449"/>
                  </a:lnTo>
                  <a:lnTo>
                    <a:pt x="3359" y="5436"/>
                  </a:lnTo>
                  <a:lnTo>
                    <a:pt x="3360" y="5427"/>
                  </a:lnTo>
                  <a:lnTo>
                    <a:pt x="3359" y="5420"/>
                  </a:lnTo>
                  <a:lnTo>
                    <a:pt x="3359" y="5415"/>
                  </a:lnTo>
                  <a:lnTo>
                    <a:pt x="3358" y="5411"/>
                  </a:lnTo>
                  <a:lnTo>
                    <a:pt x="3355" y="5404"/>
                  </a:lnTo>
                  <a:lnTo>
                    <a:pt x="3353" y="5400"/>
                  </a:lnTo>
                  <a:lnTo>
                    <a:pt x="3353" y="5399"/>
                  </a:lnTo>
                  <a:lnTo>
                    <a:pt x="3353" y="5397"/>
                  </a:lnTo>
                  <a:lnTo>
                    <a:pt x="3354" y="5395"/>
                  </a:lnTo>
                  <a:lnTo>
                    <a:pt x="3357" y="5393"/>
                  </a:lnTo>
                  <a:lnTo>
                    <a:pt x="3365" y="5388"/>
                  </a:lnTo>
                  <a:lnTo>
                    <a:pt x="3382" y="5379"/>
                  </a:lnTo>
                  <a:lnTo>
                    <a:pt x="3386" y="5376"/>
                  </a:lnTo>
                  <a:lnTo>
                    <a:pt x="3389" y="5372"/>
                  </a:lnTo>
                  <a:lnTo>
                    <a:pt x="3391" y="5368"/>
                  </a:lnTo>
                  <a:lnTo>
                    <a:pt x="3394" y="5363"/>
                  </a:lnTo>
                  <a:lnTo>
                    <a:pt x="3394" y="5358"/>
                  </a:lnTo>
                  <a:lnTo>
                    <a:pt x="3392" y="5352"/>
                  </a:lnTo>
                  <a:lnTo>
                    <a:pt x="3391" y="5347"/>
                  </a:lnTo>
                  <a:lnTo>
                    <a:pt x="3389" y="5342"/>
                  </a:lnTo>
                  <a:lnTo>
                    <a:pt x="3387" y="5335"/>
                  </a:lnTo>
                  <a:lnTo>
                    <a:pt x="3385" y="5330"/>
                  </a:lnTo>
                  <a:lnTo>
                    <a:pt x="3385" y="5323"/>
                  </a:lnTo>
                  <a:lnTo>
                    <a:pt x="3385" y="5318"/>
                  </a:lnTo>
                  <a:lnTo>
                    <a:pt x="3386" y="5307"/>
                  </a:lnTo>
                  <a:lnTo>
                    <a:pt x="3387" y="5297"/>
                  </a:lnTo>
                  <a:lnTo>
                    <a:pt x="3387" y="5293"/>
                  </a:lnTo>
                  <a:lnTo>
                    <a:pt x="3387" y="5289"/>
                  </a:lnTo>
                  <a:lnTo>
                    <a:pt x="3386" y="5285"/>
                  </a:lnTo>
                  <a:lnTo>
                    <a:pt x="3384" y="5283"/>
                  </a:lnTo>
                  <a:lnTo>
                    <a:pt x="3382" y="5281"/>
                  </a:lnTo>
                  <a:lnTo>
                    <a:pt x="3378" y="5280"/>
                  </a:lnTo>
                  <a:lnTo>
                    <a:pt x="3373" y="5279"/>
                  </a:lnTo>
                  <a:lnTo>
                    <a:pt x="3367" y="5280"/>
                  </a:lnTo>
                  <a:lnTo>
                    <a:pt x="3357" y="5280"/>
                  </a:lnTo>
                  <a:lnTo>
                    <a:pt x="3349" y="5280"/>
                  </a:lnTo>
                  <a:lnTo>
                    <a:pt x="3342" y="5279"/>
                  </a:lnTo>
                  <a:lnTo>
                    <a:pt x="3335" y="5277"/>
                  </a:lnTo>
                  <a:lnTo>
                    <a:pt x="3331" y="5274"/>
                  </a:lnTo>
                  <a:lnTo>
                    <a:pt x="3327" y="5270"/>
                  </a:lnTo>
                  <a:lnTo>
                    <a:pt x="3323" y="5266"/>
                  </a:lnTo>
                  <a:lnTo>
                    <a:pt x="3321" y="5261"/>
                  </a:lnTo>
                  <a:lnTo>
                    <a:pt x="3319" y="5254"/>
                  </a:lnTo>
                  <a:lnTo>
                    <a:pt x="3318" y="5248"/>
                  </a:lnTo>
                  <a:lnTo>
                    <a:pt x="3318" y="5241"/>
                  </a:lnTo>
                  <a:lnTo>
                    <a:pt x="3318" y="5234"/>
                  </a:lnTo>
                  <a:lnTo>
                    <a:pt x="3318" y="5217"/>
                  </a:lnTo>
                  <a:lnTo>
                    <a:pt x="3319" y="5199"/>
                  </a:lnTo>
                  <a:lnTo>
                    <a:pt x="3327" y="5189"/>
                  </a:lnTo>
                  <a:lnTo>
                    <a:pt x="3335" y="5181"/>
                  </a:lnTo>
                  <a:lnTo>
                    <a:pt x="3346" y="5172"/>
                  </a:lnTo>
                  <a:lnTo>
                    <a:pt x="3358" y="5166"/>
                  </a:lnTo>
                  <a:lnTo>
                    <a:pt x="3371" y="5160"/>
                  </a:lnTo>
                  <a:lnTo>
                    <a:pt x="3383" y="5157"/>
                  </a:lnTo>
                  <a:lnTo>
                    <a:pt x="3389" y="5156"/>
                  </a:lnTo>
                  <a:lnTo>
                    <a:pt x="3396" y="5156"/>
                  </a:lnTo>
                  <a:lnTo>
                    <a:pt x="3402" y="5156"/>
                  </a:lnTo>
                  <a:lnTo>
                    <a:pt x="3408" y="5158"/>
                  </a:lnTo>
                  <a:lnTo>
                    <a:pt x="3412" y="5159"/>
                  </a:lnTo>
                  <a:lnTo>
                    <a:pt x="3416" y="5162"/>
                  </a:lnTo>
                  <a:lnTo>
                    <a:pt x="3419" y="5165"/>
                  </a:lnTo>
                  <a:lnTo>
                    <a:pt x="3424" y="5169"/>
                  </a:lnTo>
                  <a:lnTo>
                    <a:pt x="3430" y="5176"/>
                  </a:lnTo>
                  <a:lnTo>
                    <a:pt x="3437" y="5185"/>
                  </a:lnTo>
                  <a:lnTo>
                    <a:pt x="3444" y="5194"/>
                  </a:lnTo>
                  <a:lnTo>
                    <a:pt x="3452" y="5200"/>
                  </a:lnTo>
                  <a:lnTo>
                    <a:pt x="3456" y="5203"/>
                  </a:lnTo>
                  <a:lnTo>
                    <a:pt x="3462" y="5206"/>
                  </a:lnTo>
                  <a:lnTo>
                    <a:pt x="3466" y="5207"/>
                  </a:lnTo>
                  <a:lnTo>
                    <a:pt x="3471" y="5207"/>
                  </a:lnTo>
                  <a:lnTo>
                    <a:pt x="3478" y="5207"/>
                  </a:lnTo>
                  <a:lnTo>
                    <a:pt x="3484" y="5203"/>
                  </a:lnTo>
                  <a:lnTo>
                    <a:pt x="3490" y="5200"/>
                  </a:lnTo>
                  <a:lnTo>
                    <a:pt x="3496" y="5195"/>
                  </a:lnTo>
                  <a:lnTo>
                    <a:pt x="3507" y="5183"/>
                  </a:lnTo>
                  <a:lnTo>
                    <a:pt x="3518" y="5168"/>
                  </a:lnTo>
                  <a:lnTo>
                    <a:pt x="3530" y="5153"/>
                  </a:lnTo>
                  <a:lnTo>
                    <a:pt x="3540" y="5139"/>
                  </a:lnTo>
                  <a:lnTo>
                    <a:pt x="3547" y="5132"/>
                  </a:lnTo>
                  <a:lnTo>
                    <a:pt x="3552" y="5127"/>
                  </a:lnTo>
                  <a:lnTo>
                    <a:pt x="3559" y="5123"/>
                  </a:lnTo>
                  <a:lnTo>
                    <a:pt x="3566" y="5120"/>
                  </a:lnTo>
                  <a:lnTo>
                    <a:pt x="3579" y="5116"/>
                  </a:lnTo>
                  <a:lnTo>
                    <a:pt x="3588" y="5111"/>
                  </a:lnTo>
                  <a:lnTo>
                    <a:pt x="3591" y="5108"/>
                  </a:lnTo>
                  <a:lnTo>
                    <a:pt x="3593" y="5105"/>
                  </a:lnTo>
                  <a:lnTo>
                    <a:pt x="3595" y="5103"/>
                  </a:lnTo>
                  <a:lnTo>
                    <a:pt x="3596" y="5100"/>
                  </a:lnTo>
                  <a:lnTo>
                    <a:pt x="3595" y="5093"/>
                  </a:lnTo>
                  <a:lnTo>
                    <a:pt x="3593" y="5087"/>
                  </a:lnTo>
                  <a:lnTo>
                    <a:pt x="3589" y="5080"/>
                  </a:lnTo>
                  <a:lnTo>
                    <a:pt x="3584" y="5073"/>
                  </a:lnTo>
                  <a:lnTo>
                    <a:pt x="3569" y="5059"/>
                  </a:lnTo>
                  <a:lnTo>
                    <a:pt x="3555" y="5045"/>
                  </a:lnTo>
                  <a:lnTo>
                    <a:pt x="3549" y="5037"/>
                  </a:lnTo>
                  <a:lnTo>
                    <a:pt x="3545" y="5031"/>
                  </a:lnTo>
                  <a:lnTo>
                    <a:pt x="3541" y="5024"/>
                  </a:lnTo>
                  <a:lnTo>
                    <a:pt x="3540" y="5018"/>
                  </a:lnTo>
                  <a:lnTo>
                    <a:pt x="3544" y="5017"/>
                  </a:lnTo>
                  <a:lnTo>
                    <a:pt x="3547" y="5015"/>
                  </a:lnTo>
                  <a:lnTo>
                    <a:pt x="3551" y="5017"/>
                  </a:lnTo>
                  <a:lnTo>
                    <a:pt x="3557" y="5018"/>
                  </a:lnTo>
                  <a:lnTo>
                    <a:pt x="3567" y="5021"/>
                  </a:lnTo>
                  <a:lnTo>
                    <a:pt x="3580" y="5025"/>
                  </a:lnTo>
                  <a:lnTo>
                    <a:pt x="3593" y="5030"/>
                  </a:lnTo>
                  <a:lnTo>
                    <a:pt x="3606" y="5032"/>
                  </a:lnTo>
                  <a:lnTo>
                    <a:pt x="3614" y="5033"/>
                  </a:lnTo>
                  <a:lnTo>
                    <a:pt x="3620" y="5033"/>
                  </a:lnTo>
                  <a:lnTo>
                    <a:pt x="3627" y="5033"/>
                  </a:lnTo>
                  <a:lnTo>
                    <a:pt x="3632" y="5031"/>
                  </a:lnTo>
                  <a:lnTo>
                    <a:pt x="3643" y="5026"/>
                  </a:lnTo>
                  <a:lnTo>
                    <a:pt x="3653" y="5020"/>
                  </a:lnTo>
                  <a:lnTo>
                    <a:pt x="3663" y="5014"/>
                  </a:lnTo>
                  <a:lnTo>
                    <a:pt x="3673" y="5010"/>
                  </a:lnTo>
                  <a:lnTo>
                    <a:pt x="3675" y="5010"/>
                  </a:lnTo>
                  <a:lnTo>
                    <a:pt x="3679" y="5010"/>
                  </a:lnTo>
                  <a:lnTo>
                    <a:pt x="3681" y="5012"/>
                  </a:lnTo>
                  <a:lnTo>
                    <a:pt x="3683" y="5014"/>
                  </a:lnTo>
                  <a:lnTo>
                    <a:pt x="3687" y="5019"/>
                  </a:lnTo>
                  <a:lnTo>
                    <a:pt x="3690" y="5022"/>
                  </a:lnTo>
                  <a:lnTo>
                    <a:pt x="3696" y="5024"/>
                  </a:lnTo>
                  <a:lnTo>
                    <a:pt x="3703" y="5026"/>
                  </a:lnTo>
                  <a:lnTo>
                    <a:pt x="3713" y="5027"/>
                  </a:lnTo>
                  <a:lnTo>
                    <a:pt x="3723" y="5028"/>
                  </a:lnTo>
                  <a:lnTo>
                    <a:pt x="3741" y="5030"/>
                  </a:lnTo>
                  <a:lnTo>
                    <a:pt x="3756" y="5031"/>
                  </a:lnTo>
                  <a:lnTo>
                    <a:pt x="3762" y="5030"/>
                  </a:lnTo>
                  <a:lnTo>
                    <a:pt x="3766" y="5028"/>
                  </a:lnTo>
                  <a:lnTo>
                    <a:pt x="3768" y="5027"/>
                  </a:lnTo>
                  <a:lnTo>
                    <a:pt x="3769" y="5025"/>
                  </a:lnTo>
                  <a:lnTo>
                    <a:pt x="3769" y="5023"/>
                  </a:lnTo>
                  <a:lnTo>
                    <a:pt x="3768" y="5020"/>
                  </a:lnTo>
                  <a:lnTo>
                    <a:pt x="3766" y="5017"/>
                  </a:lnTo>
                  <a:lnTo>
                    <a:pt x="3764" y="5013"/>
                  </a:lnTo>
                  <a:lnTo>
                    <a:pt x="3758" y="5007"/>
                  </a:lnTo>
                  <a:lnTo>
                    <a:pt x="3752" y="4999"/>
                  </a:lnTo>
                  <a:lnTo>
                    <a:pt x="3750" y="4995"/>
                  </a:lnTo>
                  <a:lnTo>
                    <a:pt x="3748" y="4992"/>
                  </a:lnTo>
                  <a:lnTo>
                    <a:pt x="3745" y="4987"/>
                  </a:lnTo>
                  <a:lnTo>
                    <a:pt x="3745" y="4984"/>
                  </a:lnTo>
                  <a:lnTo>
                    <a:pt x="3752" y="4980"/>
                  </a:lnTo>
                  <a:lnTo>
                    <a:pt x="3762" y="4976"/>
                  </a:lnTo>
                  <a:lnTo>
                    <a:pt x="3771" y="4973"/>
                  </a:lnTo>
                  <a:lnTo>
                    <a:pt x="3781" y="4970"/>
                  </a:lnTo>
                  <a:lnTo>
                    <a:pt x="3791" y="4967"/>
                  </a:lnTo>
                  <a:lnTo>
                    <a:pt x="3798" y="4963"/>
                  </a:lnTo>
                  <a:lnTo>
                    <a:pt x="3800" y="4959"/>
                  </a:lnTo>
                  <a:lnTo>
                    <a:pt x="3803" y="4956"/>
                  </a:lnTo>
                  <a:lnTo>
                    <a:pt x="3805" y="4952"/>
                  </a:lnTo>
                  <a:lnTo>
                    <a:pt x="3805" y="4946"/>
                  </a:lnTo>
                  <a:lnTo>
                    <a:pt x="3805" y="4941"/>
                  </a:lnTo>
                  <a:lnTo>
                    <a:pt x="3803" y="4934"/>
                  </a:lnTo>
                  <a:lnTo>
                    <a:pt x="3800" y="4928"/>
                  </a:lnTo>
                  <a:lnTo>
                    <a:pt x="3797" y="4923"/>
                  </a:lnTo>
                  <a:lnTo>
                    <a:pt x="3792" y="4911"/>
                  </a:lnTo>
                  <a:lnTo>
                    <a:pt x="3788" y="4898"/>
                  </a:lnTo>
                  <a:lnTo>
                    <a:pt x="3788" y="4891"/>
                  </a:lnTo>
                  <a:lnTo>
                    <a:pt x="3790" y="4883"/>
                  </a:lnTo>
                  <a:lnTo>
                    <a:pt x="3793" y="4875"/>
                  </a:lnTo>
                  <a:lnTo>
                    <a:pt x="3797" y="4865"/>
                  </a:lnTo>
                  <a:lnTo>
                    <a:pt x="3802" y="4857"/>
                  </a:lnTo>
                  <a:lnTo>
                    <a:pt x="3805" y="4848"/>
                  </a:lnTo>
                  <a:lnTo>
                    <a:pt x="3808" y="4838"/>
                  </a:lnTo>
                  <a:lnTo>
                    <a:pt x="3809" y="4830"/>
                  </a:lnTo>
                  <a:lnTo>
                    <a:pt x="3808" y="4825"/>
                  </a:lnTo>
                  <a:lnTo>
                    <a:pt x="3807" y="4820"/>
                  </a:lnTo>
                  <a:lnTo>
                    <a:pt x="3805" y="4815"/>
                  </a:lnTo>
                  <a:lnTo>
                    <a:pt x="3803" y="4810"/>
                  </a:lnTo>
                  <a:lnTo>
                    <a:pt x="3795" y="4801"/>
                  </a:lnTo>
                  <a:lnTo>
                    <a:pt x="3786" y="4791"/>
                  </a:lnTo>
                  <a:lnTo>
                    <a:pt x="3778" y="4781"/>
                  </a:lnTo>
                  <a:lnTo>
                    <a:pt x="3770" y="4772"/>
                  </a:lnTo>
                  <a:lnTo>
                    <a:pt x="3763" y="4763"/>
                  </a:lnTo>
                  <a:lnTo>
                    <a:pt x="3758" y="4753"/>
                  </a:lnTo>
                  <a:lnTo>
                    <a:pt x="3766" y="4748"/>
                  </a:lnTo>
                  <a:lnTo>
                    <a:pt x="3771" y="4741"/>
                  </a:lnTo>
                  <a:lnTo>
                    <a:pt x="3776" y="4735"/>
                  </a:lnTo>
                  <a:lnTo>
                    <a:pt x="3778" y="4728"/>
                  </a:lnTo>
                  <a:lnTo>
                    <a:pt x="3780" y="4722"/>
                  </a:lnTo>
                  <a:lnTo>
                    <a:pt x="3781" y="4716"/>
                  </a:lnTo>
                  <a:lnTo>
                    <a:pt x="3781" y="4710"/>
                  </a:lnTo>
                  <a:lnTo>
                    <a:pt x="3780" y="4703"/>
                  </a:lnTo>
                  <a:lnTo>
                    <a:pt x="3779" y="4690"/>
                  </a:lnTo>
                  <a:lnTo>
                    <a:pt x="3779" y="4679"/>
                  </a:lnTo>
                  <a:lnTo>
                    <a:pt x="3779" y="4673"/>
                  </a:lnTo>
                  <a:lnTo>
                    <a:pt x="3781" y="4668"/>
                  </a:lnTo>
                  <a:lnTo>
                    <a:pt x="3783" y="4663"/>
                  </a:lnTo>
                  <a:lnTo>
                    <a:pt x="3788" y="4658"/>
                  </a:lnTo>
                  <a:lnTo>
                    <a:pt x="3792" y="4654"/>
                  </a:lnTo>
                  <a:lnTo>
                    <a:pt x="3795" y="4648"/>
                  </a:lnTo>
                  <a:lnTo>
                    <a:pt x="3798" y="4642"/>
                  </a:lnTo>
                  <a:lnTo>
                    <a:pt x="3800" y="4636"/>
                  </a:lnTo>
                  <a:lnTo>
                    <a:pt x="3803" y="4623"/>
                  </a:lnTo>
                  <a:lnTo>
                    <a:pt x="3803" y="4609"/>
                  </a:lnTo>
                  <a:lnTo>
                    <a:pt x="3804" y="4598"/>
                  </a:lnTo>
                  <a:lnTo>
                    <a:pt x="3805" y="4586"/>
                  </a:lnTo>
                  <a:lnTo>
                    <a:pt x="3806" y="4581"/>
                  </a:lnTo>
                  <a:lnTo>
                    <a:pt x="3808" y="4577"/>
                  </a:lnTo>
                  <a:lnTo>
                    <a:pt x="3810" y="4573"/>
                  </a:lnTo>
                  <a:lnTo>
                    <a:pt x="3813" y="4571"/>
                  </a:lnTo>
                  <a:lnTo>
                    <a:pt x="3816" y="4569"/>
                  </a:lnTo>
                  <a:lnTo>
                    <a:pt x="3819" y="4568"/>
                  </a:lnTo>
                  <a:lnTo>
                    <a:pt x="3821" y="4568"/>
                  </a:lnTo>
                  <a:lnTo>
                    <a:pt x="3823" y="4569"/>
                  </a:lnTo>
                  <a:lnTo>
                    <a:pt x="3827" y="4572"/>
                  </a:lnTo>
                  <a:lnTo>
                    <a:pt x="3833" y="4576"/>
                  </a:lnTo>
                  <a:lnTo>
                    <a:pt x="3837" y="4580"/>
                  </a:lnTo>
                  <a:lnTo>
                    <a:pt x="3843" y="4585"/>
                  </a:lnTo>
                  <a:lnTo>
                    <a:pt x="3848" y="4588"/>
                  </a:lnTo>
                  <a:lnTo>
                    <a:pt x="3853" y="4591"/>
                  </a:lnTo>
                  <a:lnTo>
                    <a:pt x="3859" y="4593"/>
                  </a:lnTo>
                  <a:lnTo>
                    <a:pt x="3863" y="4596"/>
                  </a:lnTo>
                  <a:lnTo>
                    <a:pt x="3866" y="4601"/>
                  </a:lnTo>
                  <a:lnTo>
                    <a:pt x="3868" y="4606"/>
                  </a:lnTo>
                  <a:lnTo>
                    <a:pt x="3872" y="4618"/>
                  </a:lnTo>
                  <a:lnTo>
                    <a:pt x="3873" y="4630"/>
                  </a:lnTo>
                  <a:lnTo>
                    <a:pt x="3874" y="4636"/>
                  </a:lnTo>
                  <a:lnTo>
                    <a:pt x="3875" y="4642"/>
                  </a:lnTo>
                  <a:lnTo>
                    <a:pt x="3876" y="4647"/>
                  </a:lnTo>
                  <a:lnTo>
                    <a:pt x="3878" y="4652"/>
                  </a:lnTo>
                  <a:lnTo>
                    <a:pt x="3881" y="4655"/>
                  </a:lnTo>
                  <a:lnTo>
                    <a:pt x="3886" y="4657"/>
                  </a:lnTo>
                  <a:lnTo>
                    <a:pt x="3891" y="4658"/>
                  </a:lnTo>
                  <a:lnTo>
                    <a:pt x="3898" y="4657"/>
                  </a:lnTo>
                  <a:lnTo>
                    <a:pt x="3908" y="4655"/>
                  </a:lnTo>
                  <a:lnTo>
                    <a:pt x="3917" y="4655"/>
                  </a:lnTo>
                  <a:lnTo>
                    <a:pt x="3925" y="4655"/>
                  </a:lnTo>
                  <a:lnTo>
                    <a:pt x="3930" y="4656"/>
                  </a:lnTo>
                  <a:lnTo>
                    <a:pt x="3935" y="4658"/>
                  </a:lnTo>
                  <a:lnTo>
                    <a:pt x="3940" y="4661"/>
                  </a:lnTo>
                  <a:lnTo>
                    <a:pt x="3943" y="4663"/>
                  </a:lnTo>
                  <a:lnTo>
                    <a:pt x="3945" y="4668"/>
                  </a:lnTo>
                  <a:lnTo>
                    <a:pt x="3951" y="4674"/>
                  </a:lnTo>
                  <a:lnTo>
                    <a:pt x="3956" y="4682"/>
                  </a:lnTo>
                  <a:lnTo>
                    <a:pt x="3958" y="4686"/>
                  </a:lnTo>
                  <a:lnTo>
                    <a:pt x="3962" y="4689"/>
                  </a:lnTo>
                  <a:lnTo>
                    <a:pt x="3967" y="4691"/>
                  </a:lnTo>
                  <a:lnTo>
                    <a:pt x="3971" y="4694"/>
                  </a:lnTo>
                  <a:lnTo>
                    <a:pt x="3974" y="4679"/>
                  </a:lnTo>
                  <a:lnTo>
                    <a:pt x="3977" y="4664"/>
                  </a:lnTo>
                  <a:lnTo>
                    <a:pt x="3979" y="4649"/>
                  </a:lnTo>
                  <a:lnTo>
                    <a:pt x="3979" y="4635"/>
                  </a:lnTo>
                  <a:lnTo>
                    <a:pt x="3979" y="4607"/>
                  </a:lnTo>
                  <a:lnTo>
                    <a:pt x="3979" y="4577"/>
                  </a:lnTo>
                  <a:lnTo>
                    <a:pt x="3976" y="4567"/>
                  </a:lnTo>
                  <a:lnTo>
                    <a:pt x="3973" y="4555"/>
                  </a:lnTo>
                  <a:lnTo>
                    <a:pt x="3968" y="4542"/>
                  </a:lnTo>
                  <a:lnTo>
                    <a:pt x="3963" y="4529"/>
                  </a:lnTo>
                  <a:lnTo>
                    <a:pt x="3962" y="4524"/>
                  </a:lnTo>
                  <a:lnTo>
                    <a:pt x="3961" y="4520"/>
                  </a:lnTo>
                  <a:lnTo>
                    <a:pt x="3961" y="4517"/>
                  </a:lnTo>
                  <a:lnTo>
                    <a:pt x="3962" y="4515"/>
                  </a:lnTo>
                  <a:lnTo>
                    <a:pt x="3965" y="4515"/>
                  </a:lnTo>
                  <a:lnTo>
                    <a:pt x="3968" y="4518"/>
                  </a:lnTo>
                  <a:lnTo>
                    <a:pt x="3973" y="4522"/>
                  </a:lnTo>
                  <a:lnTo>
                    <a:pt x="3980" y="4528"/>
                  </a:lnTo>
                  <a:lnTo>
                    <a:pt x="3993" y="4544"/>
                  </a:lnTo>
                  <a:lnTo>
                    <a:pt x="4006" y="4563"/>
                  </a:lnTo>
                  <a:lnTo>
                    <a:pt x="4017" y="4582"/>
                  </a:lnTo>
                  <a:lnTo>
                    <a:pt x="4030" y="4604"/>
                  </a:lnTo>
                  <a:lnTo>
                    <a:pt x="4044" y="4623"/>
                  </a:lnTo>
                  <a:lnTo>
                    <a:pt x="4058" y="4641"/>
                  </a:lnTo>
                  <a:lnTo>
                    <a:pt x="4066" y="4649"/>
                  </a:lnTo>
                  <a:lnTo>
                    <a:pt x="4074" y="4656"/>
                  </a:lnTo>
                  <a:lnTo>
                    <a:pt x="4081" y="4661"/>
                  </a:lnTo>
                  <a:lnTo>
                    <a:pt x="4090" y="4666"/>
                  </a:lnTo>
                  <a:lnTo>
                    <a:pt x="4105" y="4672"/>
                  </a:lnTo>
                  <a:lnTo>
                    <a:pt x="4118" y="4679"/>
                  </a:lnTo>
                  <a:lnTo>
                    <a:pt x="4130" y="4686"/>
                  </a:lnTo>
                  <a:lnTo>
                    <a:pt x="4139" y="4695"/>
                  </a:lnTo>
                  <a:lnTo>
                    <a:pt x="4149" y="4703"/>
                  </a:lnTo>
                  <a:lnTo>
                    <a:pt x="4158" y="4714"/>
                  </a:lnTo>
                  <a:lnTo>
                    <a:pt x="4165" y="4725"/>
                  </a:lnTo>
                  <a:lnTo>
                    <a:pt x="4174" y="4739"/>
                  </a:lnTo>
                  <a:lnTo>
                    <a:pt x="4178" y="4747"/>
                  </a:lnTo>
                  <a:lnTo>
                    <a:pt x="4183" y="4753"/>
                  </a:lnTo>
                  <a:lnTo>
                    <a:pt x="4186" y="4756"/>
                  </a:lnTo>
                  <a:lnTo>
                    <a:pt x="4189" y="4757"/>
                  </a:lnTo>
                  <a:lnTo>
                    <a:pt x="4191" y="4757"/>
                  </a:lnTo>
                  <a:lnTo>
                    <a:pt x="4192" y="4755"/>
                  </a:lnTo>
                  <a:lnTo>
                    <a:pt x="4193" y="4753"/>
                  </a:lnTo>
                  <a:lnTo>
                    <a:pt x="4196" y="4749"/>
                  </a:lnTo>
                  <a:lnTo>
                    <a:pt x="4199" y="4739"/>
                  </a:lnTo>
                  <a:lnTo>
                    <a:pt x="4203" y="4729"/>
                  </a:lnTo>
                  <a:lnTo>
                    <a:pt x="4206" y="4725"/>
                  </a:lnTo>
                  <a:lnTo>
                    <a:pt x="4211" y="4722"/>
                  </a:lnTo>
                  <a:lnTo>
                    <a:pt x="4215" y="4720"/>
                  </a:lnTo>
                  <a:lnTo>
                    <a:pt x="4221" y="4718"/>
                  </a:lnTo>
                  <a:lnTo>
                    <a:pt x="4235" y="4721"/>
                  </a:lnTo>
                  <a:lnTo>
                    <a:pt x="4251" y="4726"/>
                  </a:lnTo>
                  <a:lnTo>
                    <a:pt x="4258" y="4727"/>
                  </a:lnTo>
                  <a:lnTo>
                    <a:pt x="4265" y="4727"/>
                  </a:lnTo>
                  <a:lnTo>
                    <a:pt x="4267" y="4726"/>
                  </a:lnTo>
                  <a:lnTo>
                    <a:pt x="4269" y="4724"/>
                  </a:lnTo>
                  <a:lnTo>
                    <a:pt x="4270" y="4722"/>
                  </a:lnTo>
                  <a:lnTo>
                    <a:pt x="4270" y="4717"/>
                  </a:lnTo>
                  <a:lnTo>
                    <a:pt x="4267" y="4694"/>
                  </a:lnTo>
                  <a:lnTo>
                    <a:pt x="4260" y="4660"/>
                  </a:lnTo>
                  <a:lnTo>
                    <a:pt x="4259" y="4652"/>
                  </a:lnTo>
                  <a:lnTo>
                    <a:pt x="4259" y="4644"/>
                  </a:lnTo>
                  <a:lnTo>
                    <a:pt x="4259" y="4637"/>
                  </a:lnTo>
                  <a:lnTo>
                    <a:pt x="4259" y="4632"/>
                  </a:lnTo>
                  <a:lnTo>
                    <a:pt x="4261" y="4628"/>
                  </a:lnTo>
                  <a:lnTo>
                    <a:pt x="4265" y="4626"/>
                  </a:lnTo>
                  <a:lnTo>
                    <a:pt x="4268" y="4625"/>
                  </a:lnTo>
                  <a:lnTo>
                    <a:pt x="4273" y="4627"/>
                  </a:lnTo>
                  <a:lnTo>
                    <a:pt x="4282" y="4630"/>
                  </a:lnTo>
                  <a:lnTo>
                    <a:pt x="4288" y="4633"/>
                  </a:lnTo>
                  <a:lnTo>
                    <a:pt x="4294" y="4634"/>
                  </a:lnTo>
                  <a:lnTo>
                    <a:pt x="4297" y="4634"/>
                  </a:lnTo>
                  <a:lnTo>
                    <a:pt x="4306" y="4632"/>
                  </a:lnTo>
                  <a:lnTo>
                    <a:pt x="4321" y="4631"/>
                  </a:lnTo>
                  <a:lnTo>
                    <a:pt x="4325" y="4632"/>
                  </a:lnTo>
                  <a:lnTo>
                    <a:pt x="4329" y="4634"/>
                  </a:lnTo>
                  <a:lnTo>
                    <a:pt x="4333" y="4639"/>
                  </a:lnTo>
                  <a:lnTo>
                    <a:pt x="4335" y="4643"/>
                  </a:lnTo>
                  <a:lnTo>
                    <a:pt x="4338" y="4655"/>
                  </a:lnTo>
                  <a:lnTo>
                    <a:pt x="4342" y="4664"/>
                  </a:lnTo>
                  <a:lnTo>
                    <a:pt x="4354" y="4670"/>
                  </a:lnTo>
                  <a:lnTo>
                    <a:pt x="4366" y="4675"/>
                  </a:lnTo>
                  <a:lnTo>
                    <a:pt x="4371" y="4676"/>
                  </a:lnTo>
                  <a:lnTo>
                    <a:pt x="4377" y="4675"/>
                  </a:lnTo>
                  <a:lnTo>
                    <a:pt x="4379" y="4674"/>
                  </a:lnTo>
                  <a:lnTo>
                    <a:pt x="4380" y="4672"/>
                  </a:lnTo>
                  <a:lnTo>
                    <a:pt x="4381" y="4670"/>
                  </a:lnTo>
                  <a:lnTo>
                    <a:pt x="4382" y="4666"/>
                  </a:lnTo>
                  <a:lnTo>
                    <a:pt x="4385" y="4650"/>
                  </a:lnTo>
                  <a:lnTo>
                    <a:pt x="4389" y="4640"/>
                  </a:lnTo>
                  <a:lnTo>
                    <a:pt x="4392" y="4632"/>
                  </a:lnTo>
                  <a:lnTo>
                    <a:pt x="4396" y="4627"/>
                  </a:lnTo>
                  <a:lnTo>
                    <a:pt x="4398" y="4626"/>
                  </a:lnTo>
                  <a:lnTo>
                    <a:pt x="4401" y="4625"/>
                  </a:lnTo>
                  <a:lnTo>
                    <a:pt x="4403" y="4625"/>
                  </a:lnTo>
                  <a:lnTo>
                    <a:pt x="4405" y="4626"/>
                  </a:lnTo>
                  <a:lnTo>
                    <a:pt x="4410" y="4627"/>
                  </a:lnTo>
                  <a:lnTo>
                    <a:pt x="4417" y="4630"/>
                  </a:lnTo>
                  <a:lnTo>
                    <a:pt x="4429" y="4640"/>
                  </a:lnTo>
                  <a:lnTo>
                    <a:pt x="4444" y="4650"/>
                  </a:lnTo>
                  <a:lnTo>
                    <a:pt x="4451" y="4656"/>
                  </a:lnTo>
                  <a:lnTo>
                    <a:pt x="4460" y="4659"/>
                  </a:lnTo>
                  <a:lnTo>
                    <a:pt x="4469" y="4662"/>
                  </a:lnTo>
                  <a:lnTo>
                    <a:pt x="4478" y="4663"/>
                  </a:lnTo>
                  <a:lnTo>
                    <a:pt x="4482" y="4656"/>
                  </a:lnTo>
                  <a:lnTo>
                    <a:pt x="4488" y="4648"/>
                  </a:lnTo>
                  <a:lnTo>
                    <a:pt x="4496" y="4639"/>
                  </a:lnTo>
                  <a:lnTo>
                    <a:pt x="4504" y="4629"/>
                  </a:lnTo>
                  <a:lnTo>
                    <a:pt x="4513" y="4620"/>
                  </a:lnTo>
                  <a:lnTo>
                    <a:pt x="4523" y="4613"/>
                  </a:lnTo>
                  <a:lnTo>
                    <a:pt x="4527" y="4610"/>
                  </a:lnTo>
                  <a:lnTo>
                    <a:pt x="4530" y="4608"/>
                  </a:lnTo>
                  <a:lnTo>
                    <a:pt x="4534" y="4607"/>
                  </a:lnTo>
                  <a:lnTo>
                    <a:pt x="4538" y="4607"/>
                  </a:lnTo>
                  <a:lnTo>
                    <a:pt x="4540" y="4607"/>
                  </a:lnTo>
                  <a:lnTo>
                    <a:pt x="4541" y="4609"/>
                  </a:lnTo>
                  <a:lnTo>
                    <a:pt x="4543" y="4613"/>
                  </a:lnTo>
                  <a:lnTo>
                    <a:pt x="4545" y="4616"/>
                  </a:lnTo>
                  <a:lnTo>
                    <a:pt x="4548" y="4626"/>
                  </a:lnTo>
                  <a:lnTo>
                    <a:pt x="4553" y="4636"/>
                  </a:lnTo>
                  <a:lnTo>
                    <a:pt x="4557" y="4648"/>
                  </a:lnTo>
                  <a:lnTo>
                    <a:pt x="4563" y="4659"/>
                  </a:lnTo>
                  <a:lnTo>
                    <a:pt x="4565" y="4663"/>
                  </a:lnTo>
                  <a:lnTo>
                    <a:pt x="4568" y="4667"/>
                  </a:lnTo>
                  <a:lnTo>
                    <a:pt x="4572" y="4670"/>
                  </a:lnTo>
                  <a:lnTo>
                    <a:pt x="4575" y="4672"/>
                  </a:lnTo>
                  <a:lnTo>
                    <a:pt x="4582" y="4674"/>
                  </a:lnTo>
                  <a:lnTo>
                    <a:pt x="4589" y="4675"/>
                  </a:lnTo>
                  <a:lnTo>
                    <a:pt x="4597" y="4675"/>
                  </a:lnTo>
                  <a:lnTo>
                    <a:pt x="4605" y="4674"/>
                  </a:lnTo>
                  <a:lnTo>
                    <a:pt x="4622" y="4671"/>
                  </a:lnTo>
                  <a:lnTo>
                    <a:pt x="4640" y="4667"/>
                  </a:lnTo>
                  <a:lnTo>
                    <a:pt x="4657" y="4660"/>
                  </a:lnTo>
                  <a:lnTo>
                    <a:pt x="4675" y="4654"/>
                  </a:lnTo>
                  <a:lnTo>
                    <a:pt x="4689" y="4647"/>
                  </a:lnTo>
                  <a:lnTo>
                    <a:pt x="4702" y="4641"/>
                  </a:lnTo>
                  <a:lnTo>
                    <a:pt x="4708" y="4639"/>
                  </a:lnTo>
                  <a:lnTo>
                    <a:pt x="4715" y="4636"/>
                  </a:lnTo>
                  <a:lnTo>
                    <a:pt x="4720" y="4636"/>
                  </a:lnTo>
                  <a:lnTo>
                    <a:pt x="4727" y="4636"/>
                  </a:lnTo>
                  <a:lnTo>
                    <a:pt x="4732" y="4637"/>
                  </a:lnTo>
                  <a:lnTo>
                    <a:pt x="4736" y="4640"/>
                  </a:lnTo>
                  <a:lnTo>
                    <a:pt x="4742" y="4642"/>
                  </a:lnTo>
                  <a:lnTo>
                    <a:pt x="4746" y="4645"/>
                  </a:lnTo>
                  <a:lnTo>
                    <a:pt x="4763" y="4659"/>
                  </a:lnTo>
                  <a:lnTo>
                    <a:pt x="4777" y="4673"/>
                  </a:lnTo>
                  <a:lnTo>
                    <a:pt x="4777" y="4673"/>
                  </a:lnTo>
                  <a:lnTo>
                    <a:pt x="4776" y="4659"/>
                  </a:lnTo>
                  <a:lnTo>
                    <a:pt x="4776" y="4644"/>
                  </a:lnTo>
                  <a:lnTo>
                    <a:pt x="4775" y="4629"/>
                  </a:lnTo>
                  <a:lnTo>
                    <a:pt x="4772" y="4615"/>
                  </a:lnTo>
                  <a:lnTo>
                    <a:pt x="4768" y="4594"/>
                  </a:lnTo>
                  <a:lnTo>
                    <a:pt x="4764" y="4573"/>
                  </a:lnTo>
                  <a:lnTo>
                    <a:pt x="4762" y="4550"/>
                  </a:lnTo>
                  <a:lnTo>
                    <a:pt x="4760" y="4528"/>
                  </a:lnTo>
                  <a:lnTo>
                    <a:pt x="4758" y="4506"/>
                  </a:lnTo>
                  <a:lnTo>
                    <a:pt x="4755" y="4484"/>
                  </a:lnTo>
                  <a:lnTo>
                    <a:pt x="4752" y="4473"/>
                  </a:lnTo>
                  <a:lnTo>
                    <a:pt x="4749" y="4463"/>
                  </a:lnTo>
                  <a:lnTo>
                    <a:pt x="4746" y="4452"/>
                  </a:lnTo>
                  <a:lnTo>
                    <a:pt x="4742" y="4441"/>
                  </a:lnTo>
                  <a:lnTo>
                    <a:pt x="4732" y="4417"/>
                  </a:lnTo>
                  <a:lnTo>
                    <a:pt x="4723" y="4393"/>
                  </a:lnTo>
                  <a:lnTo>
                    <a:pt x="4714" y="4370"/>
                  </a:lnTo>
                  <a:lnTo>
                    <a:pt x="4704" y="4346"/>
                  </a:lnTo>
                  <a:lnTo>
                    <a:pt x="4694" y="4322"/>
                  </a:lnTo>
                  <a:lnTo>
                    <a:pt x="4684" y="4298"/>
                  </a:lnTo>
                  <a:lnTo>
                    <a:pt x="4675" y="4275"/>
                  </a:lnTo>
                  <a:lnTo>
                    <a:pt x="4665" y="4251"/>
                  </a:lnTo>
                  <a:lnTo>
                    <a:pt x="4660" y="4234"/>
                  </a:lnTo>
                  <a:lnTo>
                    <a:pt x="4656" y="4217"/>
                  </a:lnTo>
                  <a:lnTo>
                    <a:pt x="4653" y="4203"/>
                  </a:lnTo>
                  <a:lnTo>
                    <a:pt x="4650" y="4189"/>
                  </a:lnTo>
                  <a:lnTo>
                    <a:pt x="4648" y="4183"/>
                  </a:lnTo>
                  <a:lnTo>
                    <a:pt x="4646" y="4176"/>
                  </a:lnTo>
                  <a:lnTo>
                    <a:pt x="4642" y="4171"/>
                  </a:lnTo>
                  <a:lnTo>
                    <a:pt x="4638" y="4164"/>
                  </a:lnTo>
                  <a:lnTo>
                    <a:pt x="4634" y="4159"/>
                  </a:lnTo>
                  <a:lnTo>
                    <a:pt x="4627" y="4154"/>
                  </a:lnTo>
                  <a:lnTo>
                    <a:pt x="4620" y="4149"/>
                  </a:lnTo>
                  <a:lnTo>
                    <a:pt x="4611" y="4144"/>
                  </a:lnTo>
                  <a:lnTo>
                    <a:pt x="4600" y="4139"/>
                  </a:lnTo>
                  <a:lnTo>
                    <a:pt x="4591" y="4132"/>
                  </a:lnTo>
                  <a:lnTo>
                    <a:pt x="4582" y="4126"/>
                  </a:lnTo>
                  <a:lnTo>
                    <a:pt x="4574" y="4119"/>
                  </a:lnTo>
                  <a:lnTo>
                    <a:pt x="4567" y="4113"/>
                  </a:lnTo>
                  <a:lnTo>
                    <a:pt x="4559" y="4105"/>
                  </a:lnTo>
                  <a:lnTo>
                    <a:pt x="4554" y="4097"/>
                  </a:lnTo>
                  <a:lnTo>
                    <a:pt x="4547" y="4090"/>
                  </a:lnTo>
                  <a:lnTo>
                    <a:pt x="4538" y="4075"/>
                  </a:lnTo>
                  <a:lnTo>
                    <a:pt x="4530" y="4058"/>
                  </a:lnTo>
                  <a:lnTo>
                    <a:pt x="4524" y="4040"/>
                  </a:lnTo>
                  <a:lnTo>
                    <a:pt x="4519" y="4023"/>
                  </a:lnTo>
                  <a:lnTo>
                    <a:pt x="4515" y="4004"/>
                  </a:lnTo>
                  <a:lnTo>
                    <a:pt x="4513" y="3985"/>
                  </a:lnTo>
                  <a:lnTo>
                    <a:pt x="4511" y="3966"/>
                  </a:lnTo>
                  <a:lnTo>
                    <a:pt x="4509" y="3946"/>
                  </a:lnTo>
                  <a:lnTo>
                    <a:pt x="4505" y="3906"/>
                  </a:lnTo>
                  <a:lnTo>
                    <a:pt x="4501" y="3867"/>
                  </a:lnTo>
                  <a:lnTo>
                    <a:pt x="4498" y="3848"/>
                  </a:lnTo>
                  <a:lnTo>
                    <a:pt x="4498" y="3830"/>
                  </a:lnTo>
                  <a:lnTo>
                    <a:pt x="4499" y="3811"/>
                  </a:lnTo>
                  <a:lnTo>
                    <a:pt x="4502" y="3795"/>
                  </a:lnTo>
                  <a:lnTo>
                    <a:pt x="4505" y="3778"/>
                  </a:lnTo>
                  <a:lnTo>
                    <a:pt x="4512" y="3763"/>
                  </a:lnTo>
                  <a:lnTo>
                    <a:pt x="4518" y="3748"/>
                  </a:lnTo>
                  <a:lnTo>
                    <a:pt x="4526" y="3732"/>
                  </a:lnTo>
                  <a:lnTo>
                    <a:pt x="4533" y="3717"/>
                  </a:lnTo>
                  <a:lnTo>
                    <a:pt x="4543" y="3703"/>
                  </a:lnTo>
                  <a:lnTo>
                    <a:pt x="4553" y="3689"/>
                  </a:lnTo>
                  <a:lnTo>
                    <a:pt x="4563" y="3675"/>
                  </a:lnTo>
                  <a:lnTo>
                    <a:pt x="4583" y="3647"/>
                  </a:lnTo>
                  <a:lnTo>
                    <a:pt x="4605" y="3618"/>
                  </a:lnTo>
                  <a:lnTo>
                    <a:pt x="4611" y="3607"/>
                  </a:lnTo>
                  <a:lnTo>
                    <a:pt x="4615" y="3597"/>
                  </a:lnTo>
                  <a:lnTo>
                    <a:pt x="4619" y="3589"/>
                  </a:lnTo>
                  <a:lnTo>
                    <a:pt x="4621" y="3580"/>
                  </a:lnTo>
                  <a:lnTo>
                    <a:pt x="4622" y="3561"/>
                  </a:lnTo>
                  <a:lnTo>
                    <a:pt x="4624" y="3540"/>
                  </a:lnTo>
                  <a:lnTo>
                    <a:pt x="4625" y="3516"/>
                  </a:lnTo>
                  <a:lnTo>
                    <a:pt x="4625" y="3485"/>
                  </a:lnTo>
                  <a:lnTo>
                    <a:pt x="4625" y="3448"/>
                  </a:lnTo>
                  <a:lnTo>
                    <a:pt x="4626" y="3411"/>
                  </a:lnTo>
                  <a:lnTo>
                    <a:pt x="4627" y="3392"/>
                  </a:lnTo>
                  <a:lnTo>
                    <a:pt x="4628" y="3374"/>
                  </a:lnTo>
                  <a:lnTo>
                    <a:pt x="4631" y="3357"/>
                  </a:lnTo>
                  <a:lnTo>
                    <a:pt x="4634" y="3340"/>
                  </a:lnTo>
                  <a:lnTo>
                    <a:pt x="4638" y="3326"/>
                  </a:lnTo>
                  <a:lnTo>
                    <a:pt x="4642" y="3314"/>
                  </a:lnTo>
                  <a:lnTo>
                    <a:pt x="4646" y="3310"/>
                  </a:lnTo>
                  <a:lnTo>
                    <a:pt x="4649" y="3305"/>
                  </a:lnTo>
                  <a:lnTo>
                    <a:pt x="4652" y="3302"/>
                  </a:lnTo>
                  <a:lnTo>
                    <a:pt x="4655" y="3298"/>
                  </a:lnTo>
                  <a:lnTo>
                    <a:pt x="4659" y="3296"/>
                  </a:lnTo>
                  <a:lnTo>
                    <a:pt x="4661" y="3293"/>
                  </a:lnTo>
                  <a:lnTo>
                    <a:pt x="4663" y="3290"/>
                  </a:lnTo>
                  <a:lnTo>
                    <a:pt x="4664" y="3285"/>
                  </a:lnTo>
                  <a:lnTo>
                    <a:pt x="4665" y="3275"/>
                  </a:lnTo>
                  <a:lnTo>
                    <a:pt x="4665" y="3263"/>
                  </a:lnTo>
                  <a:lnTo>
                    <a:pt x="4663" y="3250"/>
                  </a:lnTo>
                  <a:lnTo>
                    <a:pt x="4661" y="3235"/>
                  </a:lnTo>
                  <a:lnTo>
                    <a:pt x="4656" y="3219"/>
                  </a:lnTo>
                  <a:lnTo>
                    <a:pt x="4652" y="3203"/>
                  </a:lnTo>
                  <a:lnTo>
                    <a:pt x="4640" y="3172"/>
                  </a:lnTo>
                  <a:lnTo>
                    <a:pt x="4628" y="3143"/>
                  </a:lnTo>
                  <a:lnTo>
                    <a:pt x="4618" y="3119"/>
                  </a:lnTo>
                  <a:lnTo>
                    <a:pt x="4609" y="3103"/>
                  </a:lnTo>
                  <a:lnTo>
                    <a:pt x="4599" y="3086"/>
                  </a:lnTo>
                  <a:lnTo>
                    <a:pt x="4589" y="3067"/>
                  </a:lnTo>
                  <a:lnTo>
                    <a:pt x="4582" y="3049"/>
                  </a:lnTo>
                  <a:lnTo>
                    <a:pt x="4574" y="3030"/>
                  </a:lnTo>
                  <a:lnTo>
                    <a:pt x="4560" y="2994"/>
                  </a:lnTo>
                  <a:lnTo>
                    <a:pt x="4545" y="2956"/>
                  </a:lnTo>
                  <a:lnTo>
                    <a:pt x="4536" y="2933"/>
                  </a:lnTo>
                  <a:lnTo>
                    <a:pt x="4526" y="2913"/>
                  </a:lnTo>
                  <a:lnTo>
                    <a:pt x="4515" y="2891"/>
                  </a:lnTo>
                  <a:lnTo>
                    <a:pt x="4504" y="2871"/>
                  </a:lnTo>
                  <a:lnTo>
                    <a:pt x="4493" y="2849"/>
                  </a:lnTo>
                  <a:lnTo>
                    <a:pt x="4482" y="2828"/>
                  </a:lnTo>
                  <a:lnTo>
                    <a:pt x="4471" y="2807"/>
                  </a:lnTo>
                  <a:lnTo>
                    <a:pt x="4460" y="2786"/>
                  </a:lnTo>
                  <a:lnTo>
                    <a:pt x="4461" y="2773"/>
                  </a:lnTo>
                  <a:lnTo>
                    <a:pt x="4462" y="2754"/>
                  </a:lnTo>
                  <a:lnTo>
                    <a:pt x="4462" y="2730"/>
                  </a:lnTo>
                  <a:lnTo>
                    <a:pt x="4463" y="2704"/>
                  </a:lnTo>
                  <a:lnTo>
                    <a:pt x="4464" y="2678"/>
                  </a:lnTo>
                  <a:lnTo>
                    <a:pt x="4466" y="2656"/>
                  </a:lnTo>
                  <a:lnTo>
                    <a:pt x="4469" y="2646"/>
                  </a:lnTo>
                  <a:lnTo>
                    <a:pt x="4471" y="2638"/>
                  </a:lnTo>
                  <a:lnTo>
                    <a:pt x="4474" y="2632"/>
                  </a:lnTo>
                  <a:lnTo>
                    <a:pt x="4478" y="2629"/>
                  </a:lnTo>
                  <a:lnTo>
                    <a:pt x="4485" y="2625"/>
                  </a:lnTo>
                  <a:lnTo>
                    <a:pt x="4492" y="2623"/>
                  </a:lnTo>
                  <a:lnTo>
                    <a:pt x="4501" y="2621"/>
                  </a:lnTo>
                  <a:lnTo>
                    <a:pt x="4509" y="2620"/>
                  </a:lnTo>
                  <a:lnTo>
                    <a:pt x="4516" y="2619"/>
                  </a:lnTo>
                  <a:lnTo>
                    <a:pt x="4524" y="2616"/>
                  </a:lnTo>
                  <a:lnTo>
                    <a:pt x="4531" y="2611"/>
                  </a:lnTo>
                  <a:lnTo>
                    <a:pt x="4539" y="2606"/>
                  </a:lnTo>
                  <a:lnTo>
                    <a:pt x="4545" y="2596"/>
                  </a:lnTo>
                  <a:lnTo>
                    <a:pt x="4551" y="2588"/>
                  </a:lnTo>
                  <a:lnTo>
                    <a:pt x="4554" y="2578"/>
                  </a:lnTo>
                  <a:lnTo>
                    <a:pt x="4556" y="2569"/>
                  </a:lnTo>
                  <a:lnTo>
                    <a:pt x="4556" y="2560"/>
                  </a:lnTo>
                  <a:lnTo>
                    <a:pt x="4556" y="2551"/>
                  </a:lnTo>
                  <a:lnTo>
                    <a:pt x="4555" y="2541"/>
                  </a:lnTo>
                  <a:lnTo>
                    <a:pt x="4553" y="2531"/>
                  </a:lnTo>
                  <a:lnTo>
                    <a:pt x="4546" y="2513"/>
                  </a:lnTo>
                  <a:lnTo>
                    <a:pt x="4541" y="2495"/>
                  </a:lnTo>
                  <a:lnTo>
                    <a:pt x="4538" y="2485"/>
                  </a:lnTo>
                  <a:lnTo>
                    <a:pt x="4536" y="2475"/>
                  </a:lnTo>
                  <a:lnTo>
                    <a:pt x="4534" y="2466"/>
                  </a:lnTo>
                  <a:lnTo>
                    <a:pt x="4533" y="2456"/>
                  </a:lnTo>
                  <a:lnTo>
                    <a:pt x="4537" y="2436"/>
                  </a:lnTo>
                  <a:lnTo>
                    <a:pt x="4540" y="2417"/>
                  </a:lnTo>
                  <a:lnTo>
                    <a:pt x="4540" y="2408"/>
                  </a:lnTo>
                  <a:lnTo>
                    <a:pt x="4539" y="2400"/>
                  </a:lnTo>
                  <a:lnTo>
                    <a:pt x="4537" y="2396"/>
                  </a:lnTo>
                  <a:lnTo>
                    <a:pt x="4533" y="2393"/>
                  </a:lnTo>
                  <a:lnTo>
                    <a:pt x="4530" y="2390"/>
                  </a:lnTo>
                  <a:lnTo>
                    <a:pt x="4526" y="2388"/>
                  </a:lnTo>
                  <a:lnTo>
                    <a:pt x="4518" y="2385"/>
                  </a:lnTo>
                  <a:lnTo>
                    <a:pt x="4511" y="2384"/>
                  </a:lnTo>
                  <a:lnTo>
                    <a:pt x="4502" y="2382"/>
                  </a:lnTo>
                  <a:lnTo>
                    <a:pt x="4493" y="2382"/>
                  </a:lnTo>
                  <a:lnTo>
                    <a:pt x="4477" y="2384"/>
                  </a:lnTo>
                  <a:lnTo>
                    <a:pt x="4460" y="2385"/>
                  </a:lnTo>
                  <a:lnTo>
                    <a:pt x="4450" y="2386"/>
                  </a:lnTo>
                  <a:lnTo>
                    <a:pt x="4442" y="2386"/>
                  </a:lnTo>
                  <a:lnTo>
                    <a:pt x="4433" y="2386"/>
                  </a:lnTo>
                  <a:lnTo>
                    <a:pt x="4424" y="2385"/>
                  </a:lnTo>
                  <a:lnTo>
                    <a:pt x="4417" y="2382"/>
                  </a:lnTo>
                  <a:lnTo>
                    <a:pt x="4408" y="2379"/>
                  </a:lnTo>
                  <a:lnTo>
                    <a:pt x="4401" y="2375"/>
                  </a:lnTo>
                  <a:lnTo>
                    <a:pt x="4392" y="2368"/>
                  </a:lnTo>
                  <a:lnTo>
                    <a:pt x="4384" y="2361"/>
                  </a:lnTo>
                  <a:lnTo>
                    <a:pt x="4379" y="2352"/>
                  </a:lnTo>
                  <a:lnTo>
                    <a:pt x="4374" y="2344"/>
                  </a:lnTo>
                  <a:lnTo>
                    <a:pt x="4371" y="2334"/>
                  </a:lnTo>
                  <a:lnTo>
                    <a:pt x="4369" y="2323"/>
                  </a:lnTo>
                  <a:lnTo>
                    <a:pt x="4369" y="2313"/>
                  </a:lnTo>
                  <a:lnTo>
                    <a:pt x="4369" y="2303"/>
                  </a:lnTo>
                  <a:lnTo>
                    <a:pt x="4371" y="2292"/>
                  </a:lnTo>
                  <a:lnTo>
                    <a:pt x="4374" y="2281"/>
                  </a:lnTo>
                  <a:lnTo>
                    <a:pt x="4377" y="2270"/>
                  </a:lnTo>
                  <a:lnTo>
                    <a:pt x="4380" y="2259"/>
                  </a:lnTo>
                  <a:lnTo>
                    <a:pt x="4384" y="2250"/>
                  </a:lnTo>
                  <a:lnTo>
                    <a:pt x="4394" y="2230"/>
                  </a:lnTo>
                  <a:lnTo>
                    <a:pt x="4404" y="2214"/>
                  </a:lnTo>
                  <a:lnTo>
                    <a:pt x="4418" y="2193"/>
                  </a:lnTo>
                  <a:lnTo>
                    <a:pt x="4430" y="2178"/>
                  </a:lnTo>
                  <a:lnTo>
                    <a:pt x="4434" y="2170"/>
                  </a:lnTo>
                  <a:lnTo>
                    <a:pt x="4438" y="2161"/>
                  </a:lnTo>
                  <a:lnTo>
                    <a:pt x="4443" y="2150"/>
                  </a:lnTo>
                  <a:lnTo>
                    <a:pt x="4447" y="2136"/>
                  </a:lnTo>
                  <a:lnTo>
                    <a:pt x="4448" y="2130"/>
                  </a:lnTo>
                  <a:lnTo>
                    <a:pt x="4448" y="2121"/>
                  </a:lnTo>
                  <a:lnTo>
                    <a:pt x="4448" y="2114"/>
                  </a:lnTo>
                  <a:lnTo>
                    <a:pt x="4446" y="2106"/>
                  </a:lnTo>
                  <a:lnTo>
                    <a:pt x="4442" y="2090"/>
                  </a:lnTo>
                  <a:lnTo>
                    <a:pt x="4436" y="2076"/>
                  </a:lnTo>
                  <a:lnTo>
                    <a:pt x="4431" y="2066"/>
                  </a:lnTo>
                  <a:lnTo>
                    <a:pt x="4425" y="2057"/>
                  </a:lnTo>
                  <a:lnTo>
                    <a:pt x="4421" y="2048"/>
                  </a:lnTo>
                  <a:lnTo>
                    <a:pt x="4417" y="2037"/>
                  </a:lnTo>
                  <a:lnTo>
                    <a:pt x="4415" y="2026"/>
                  </a:lnTo>
                  <a:lnTo>
                    <a:pt x="4414" y="2013"/>
                  </a:lnTo>
                  <a:lnTo>
                    <a:pt x="4412" y="2000"/>
                  </a:lnTo>
                  <a:lnTo>
                    <a:pt x="4412" y="1987"/>
                  </a:lnTo>
                  <a:lnTo>
                    <a:pt x="4412" y="1960"/>
                  </a:lnTo>
                  <a:lnTo>
                    <a:pt x="4410" y="1935"/>
                  </a:lnTo>
                  <a:lnTo>
                    <a:pt x="4408" y="1910"/>
                  </a:lnTo>
                  <a:lnTo>
                    <a:pt x="4406" y="1886"/>
                  </a:lnTo>
                  <a:lnTo>
                    <a:pt x="4405" y="1860"/>
                  </a:lnTo>
                  <a:lnTo>
                    <a:pt x="4406" y="1835"/>
                  </a:lnTo>
                  <a:lnTo>
                    <a:pt x="4408" y="1822"/>
                  </a:lnTo>
                  <a:lnTo>
                    <a:pt x="4410" y="1810"/>
                  </a:lnTo>
                  <a:lnTo>
                    <a:pt x="4414" y="1798"/>
                  </a:lnTo>
                  <a:lnTo>
                    <a:pt x="4417" y="1786"/>
                  </a:lnTo>
                  <a:lnTo>
                    <a:pt x="4422" y="1775"/>
                  </a:lnTo>
                  <a:lnTo>
                    <a:pt x="4428" y="1765"/>
                  </a:lnTo>
                  <a:lnTo>
                    <a:pt x="4435" y="1755"/>
                  </a:lnTo>
                  <a:lnTo>
                    <a:pt x="4443" y="1746"/>
                  </a:lnTo>
                  <a:lnTo>
                    <a:pt x="4452" y="1737"/>
                  </a:lnTo>
                  <a:lnTo>
                    <a:pt x="4461" y="1726"/>
                  </a:lnTo>
                  <a:lnTo>
                    <a:pt x="4471" y="1715"/>
                  </a:lnTo>
                  <a:lnTo>
                    <a:pt x="4479" y="1702"/>
                  </a:lnTo>
                  <a:lnTo>
                    <a:pt x="4487" y="1689"/>
                  </a:lnTo>
                  <a:lnTo>
                    <a:pt x="4492" y="1675"/>
                  </a:lnTo>
                  <a:lnTo>
                    <a:pt x="4493" y="1669"/>
                  </a:lnTo>
                  <a:lnTo>
                    <a:pt x="4495" y="1661"/>
                  </a:lnTo>
                  <a:lnTo>
                    <a:pt x="4495" y="1655"/>
                  </a:lnTo>
                  <a:lnTo>
                    <a:pt x="4493" y="1648"/>
                  </a:lnTo>
                  <a:lnTo>
                    <a:pt x="4489" y="1639"/>
                  </a:lnTo>
                  <a:lnTo>
                    <a:pt x="4484" y="1632"/>
                  </a:lnTo>
                  <a:lnTo>
                    <a:pt x="4477" y="1624"/>
                  </a:lnTo>
                  <a:lnTo>
                    <a:pt x="4470" y="1618"/>
                  </a:lnTo>
                  <a:lnTo>
                    <a:pt x="4452" y="1606"/>
                  </a:lnTo>
                  <a:lnTo>
                    <a:pt x="4437" y="1594"/>
                  </a:lnTo>
                  <a:lnTo>
                    <a:pt x="4405" y="1566"/>
                  </a:lnTo>
                  <a:lnTo>
                    <a:pt x="4376" y="1540"/>
                  </a:lnTo>
                  <a:lnTo>
                    <a:pt x="4363" y="1526"/>
                  </a:lnTo>
                  <a:lnTo>
                    <a:pt x="4350" y="1511"/>
                  </a:lnTo>
                  <a:lnTo>
                    <a:pt x="4344" y="1502"/>
                  </a:lnTo>
                  <a:lnTo>
                    <a:pt x="4339" y="1493"/>
                  </a:lnTo>
                  <a:lnTo>
                    <a:pt x="4335" y="1483"/>
                  </a:lnTo>
                  <a:lnTo>
                    <a:pt x="4330" y="1472"/>
                  </a:lnTo>
                  <a:lnTo>
                    <a:pt x="4324" y="1446"/>
                  </a:lnTo>
                  <a:lnTo>
                    <a:pt x="4314" y="1409"/>
                  </a:lnTo>
                  <a:lnTo>
                    <a:pt x="4308" y="1392"/>
                  </a:lnTo>
                  <a:lnTo>
                    <a:pt x="4301" y="1377"/>
                  </a:lnTo>
                  <a:lnTo>
                    <a:pt x="4297" y="1372"/>
                  </a:lnTo>
                  <a:lnTo>
                    <a:pt x="4293" y="1367"/>
                  </a:lnTo>
                  <a:lnTo>
                    <a:pt x="4288" y="1364"/>
                  </a:lnTo>
                  <a:lnTo>
                    <a:pt x="4283" y="1363"/>
                  </a:lnTo>
                  <a:lnTo>
                    <a:pt x="4279" y="1364"/>
                  </a:lnTo>
                  <a:lnTo>
                    <a:pt x="4274" y="1365"/>
                  </a:lnTo>
                  <a:lnTo>
                    <a:pt x="4270" y="1367"/>
                  </a:lnTo>
                  <a:lnTo>
                    <a:pt x="4266" y="1369"/>
                  </a:lnTo>
                  <a:lnTo>
                    <a:pt x="4258" y="1375"/>
                  </a:lnTo>
                  <a:lnTo>
                    <a:pt x="4249" y="1380"/>
                  </a:lnTo>
                  <a:lnTo>
                    <a:pt x="4246" y="1382"/>
                  </a:lnTo>
                  <a:lnTo>
                    <a:pt x="4242" y="1383"/>
                  </a:lnTo>
                  <a:lnTo>
                    <a:pt x="4239" y="1383"/>
                  </a:lnTo>
                  <a:lnTo>
                    <a:pt x="4235" y="1383"/>
                  </a:lnTo>
                  <a:lnTo>
                    <a:pt x="4233" y="1381"/>
                  </a:lnTo>
                  <a:lnTo>
                    <a:pt x="4230" y="1378"/>
                  </a:lnTo>
                  <a:lnTo>
                    <a:pt x="4228" y="1373"/>
                  </a:lnTo>
                  <a:lnTo>
                    <a:pt x="4226" y="1366"/>
                  </a:lnTo>
                  <a:lnTo>
                    <a:pt x="4220" y="1340"/>
                  </a:lnTo>
                  <a:lnTo>
                    <a:pt x="4215" y="1313"/>
                  </a:lnTo>
                  <a:lnTo>
                    <a:pt x="4212" y="1287"/>
                  </a:lnTo>
                  <a:lnTo>
                    <a:pt x="4210" y="1259"/>
                  </a:lnTo>
                  <a:lnTo>
                    <a:pt x="4208" y="1235"/>
                  </a:lnTo>
                  <a:lnTo>
                    <a:pt x="4205" y="1216"/>
                  </a:lnTo>
                  <a:lnTo>
                    <a:pt x="4203" y="1207"/>
                  </a:lnTo>
                  <a:lnTo>
                    <a:pt x="4201" y="1199"/>
                  </a:lnTo>
                  <a:lnTo>
                    <a:pt x="4198" y="1191"/>
                  </a:lnTo>
                  <a:lnTo>
                    <a:pt x="4194" y="1184"/>
                  </a:lnTo>
                  <a:lnTo>
                    <a:pt x="4186" y="1171"/>
                  </a:lnTo>
                  <a:lnTo>
                    <a:pt x="4175" y="1157"/>
                  </a:lnTo>
                  <a:lnTo>
                    <a:pt x="4163" y="1143"/>
                  </a:lnTo>
                  <a:lnTo>
                    <a:pt x="4149" y="1126"/>
                  </a:lnTo>
                  <a:lnTo>
                    <a:pt x="4138" y="1117"/>
                  </a:lnTo>
                  <a:lnTo>
                    <a:pt x="4126" y="1107"/>
                  </a:lnTo>
                  <a:lnTo>
                    <a:pt x="4115" y="1097"/>
                  </a:lnTo>
                  <a:lnTo>
                    <a:pt x="4102" y="1088"/>
                  </a:lnTo>
                  <a:lnTo>
                    <a:pt x="4090" y="1078"/>
                  </a:lnTo>
                  <a:lnTo>
                    <a:pt x="4078" y="1067"/>
                  </a:lnTo>
                  <a:lnTo>
                    <a:pt x="4068" y="1056"/>
                  </a:lnTo>
                  <a:lnTo>
                    <a:pt x="4060" y="1044"/>
                  </a:lnTo>
                  <a:lnTo>
                    <a:pt x="4054" y="1037"/>
                  </a:lnTo>
                  <a:lnTo>
                    <a:pt x="4049" y="1030"/>
                  </a:lnTo>
                  <a:lnTo>
                    <a:pt x="4042" y="1026"/>
                  </a:lnTo>
                  <a:lnTo>
                    <a:pt x="4037" y="1022"/>
                  </a:lnTo>
                  <a:lnTo>
                    <a:pt x="4026" y="1017"/>
                  </a:lnTo>
                  <a:lnTo>
                    <a:pt x="4015" y="1015"/>
                  </a:lnTo>
                  <a:lnTo>
                    <a:pt x="4003" y="1013"/>
                  </a:lnTo>
                  <a:lnTo>
                    <a:pt x="3993" y="1010"/>
                  </a:lnTo>
                  <a:lnTo>
                    <a:pt x="3987" y="1008"/>
                  </a:lnTo>
                  <a:lnTo>
                    <a:pt x="3981" y="1003"/>
                  </a:lnTo>
                  <a:lnTo>
                    <a:pt x="3975" y="999"/>
                  </a:lnTo>
                  <a:lnTo>
                    <a:pt x="3970" y="994"/>
                  </a:lnTo>
                  <a:lnTo>
                    <a:pt x="3961" y="980"/>
                  </a:lnTo>
                  <a:lnTo>
                    <a:pt x="3951" y="964"/>
                  </a:lnTo>
                  <a:lnTo>
                    <a:pt x="3944" y="958"/>
                  </a:lnTo>
                  <a:lnTo>
                    <a:pt x="3938" y="954"/>
                  </a:lnTo>
                  <a:lnTo>
                    <a:pt x="3934" y="953"/>
                  </a:lnTo>
                  <a:lnTo>
                    <a:pt x="3930" y="953"/>
                  </a:lnTo>
                  <a:lnTo>
                    <a:pt x="3927" y="954"/>
                  </a:lnTo>
                  <a:lnTo>
                    <a:pt x="3924" y="955"/>
                  </a:lnTo>
                  <a:lnTo>
                    <a:pt x="3916" y="959"/>
                  </a:lnTo>
                  <a:lnTo>
                    <a:pt x="3909" y="961"/>
                  </a:lnTo>
                  <a:lnTo>
                    <a:pt x="3904" y="962"/>
                  </a:lnTo>
                  <a:lnTo>
                    <a:pt x="3899" y="961"/>
                  </a:lnTo>
                  <a:lnTo>
                    <a:pt x="3893" y="960"/>
                  </a:lnTo>
                  <a:lnTo>
                    <a:pt x="3888" y="957"/>
                  </a:lnTo>
                  <a:lnTo>
                    <a:pt x="3884" y="954"/>
                  </a:lnTo>
                  <a:lnTo>
                    <a:pt x="3878" y="949"/>
                  </a:lnTo>
                  <a:lnTo>
                    <a:pt x="3868" y="940"/>
                  </a:lnTo>
                  <a:lnTo>
                    <a:pt x="3859" y="930"/>
                  </a:lnTo>
                  <a:lnTo>
                    <a:pt x="3854" y="926"/>
                  </a:lnTo>
                  <a:lnTo>
                    <a:pt x="3849" y="921"/>
                  </a:lnTo>
                  <a:lnTo>
                    <a:pt x="3843" y="918"/>
                  </a:lnTo>
                  <a:lnTo>
                    <a:pt x="3837" y="916"/>
                  </a:lnTo>
                  <a:lnTo>
                    <a:pt x="3829" y="915"/>
                  </a:lnTo>
                  <a:lnTo>
                    <a:pt x="3821" y="915"/>
                  </a:lnTo>
                  <a:lnTo>
                    <a:pt x="3813" y="916"/>
                  </a:lnTo>
                  <a:lnTo>
                    <a:pt x="3806" y="916"/>
                  </a:lnTo>
                  <a:lnTo>
                    <a:pt x="3799" y="916"/>
                  </a:lnTo>
                  <a:lnTo>
                    <a:pt x="3793" y="915"/>
                  </a:lnTo>
                  <a:lnTo>
                    <a:pt x="3790" y="913"/>
                  </a:lnTo>
                  <a:lnTo>
                    <a:pt x="3788" y="910"/>
                  </a:lnTo>
                  <a:lnTo>
                    <a:pt x="3784" y="907"/>
                  </a:lnTo>
                  <a:lnTo>
                    <a:pt x="3782" y="904"/>
                  </a:lnTo>
                  <a:lnTo>
                    <a:pt x="3778" y="894"/>
                  </a:lnTo>
                  <a:lnTo>
                    <a:pt x="3772" y="888"/>
                  </a:lnTo>
                  <a:lnTo>
                    <a:pt x="3768" y="882"/>
                  </a:lnTo>
                  <a:lnTo>
                    <a:pt x="3763" y="879"/>
                  </a:lnTo>
                  <a:lnTo>
                    <a:pt x="3757" y="878"/>
                  </a:lnTo>
                  <a:lnTo>
                    <a:pt x="3750" y="877"/>
                  </a:lnTo>
                  <a:lnTo>
                    <a:pt x="3741" y="878"/>
                  </a:lnTo>
                  <a:lnTo>
                    <a:pt x="3730" y="878"/>
                  </a:lnTo>
                  <a:lnTo>
                    <a:pt x="3707" y="881"/>
                  </a:lnTo>
                  <a:lnTo>
                    <a:pt x="3685" y="882"/>
                  </a:lnTo>
                  <a:lnTo>
                    <a:pt x="3674" y="882"/>
                  </a:lnTo>
                  <a:lnTo>
                    <a:pt x="3663" y="880"/>
                  </a:lnTo>
                  <a:lnTo>
                    <a:pt x="3652" y="877"/>
                  </a:lnTo>
                  <a:lnTo>
                    <a:pt x="3640" y="873"/>
                  </a:lnTo>
                  <a:lnTo>
                    <a:pt x="3631" y="867"/>
                  </a:lnTo>
                  <a:lnTo>
                    <a:pt x="3622" y="860"/>
                  </a:lnTo>
                  <a:lnTo>
                    <a:pt x="3614" y="851"/>
                  </a:lnTo>
                  <a:lnTo>
                    <a:pt x="3607" y="841"/>
                  </a:lnTo>
                  <a:lnTo>
                    <a:pt x="3593" y="820"/>
                  </a:lnTo>
                  <a:lnTo>
                    <a:pt x="3580" y="796"/>
                  </a:lnTo>
                  <a:lnTo>
                    <a:pt x="3574" y="783"/>
                  </a:lnTo>
                  <a:lnTo>
                    <a:pt x="3566" y="771"/>
                  </a:lnTo>
                  <a:lnTo>
                    <a:pt x="3559" y="759"/>
                  </a:lnTo>
                  <a:lnTo>
                    <a:pt x="3550" y="747"/>
                  </a:lnTo>
                  <a:lnTo>
                    <a:pt x="3541" y="737"/>
                  </a:lnTo>
                  <a:lnTo>
                    <a:pt x="3531" y="727"/>
                  </a:lnTo>
                  <a:lnTo>
                    <a:pt x="3520" y="718"/>
                  </a:lnTo>
                  <a:lnTo>
                    <a:pt x="3508" y="712"/>
                  </a:lnTo>
                  <a:lnTo>
                    <a:pt x="3501" y="710"/>
                  </a:lnTo>
                  <a:lnTo>
                    <a:pt x="3495" y="708"/>
                  </a:lnTo>
                  <a:lnTo>
                    <a:pt x="3489" y="707"/>
                  </a:lnTo>
                  <a:lnTo>
                    <a:pt x="3481" y="707"/>
                  </a:lnTo>
                  <a:lnTo>
                    <a:pt x="3467" y="708"/>
                  </a:lnTo>
                  <a:lnTo>
                    <a:pt x="3454" y="708"/>
                  </a:lnTo>
                  <a:lnTo>
                    <a:pt x="3448" y="707"/>
                  </a:lnTo>
                  <a:lnTo>
                    <a:pt x="3442" y="705"/>
                  </a:lnTo>
                  <a:lnTo>
                    <a:pt x="3437" y="702"/>
                  </a:lnTo>
                  <a:lnTo>
                    <a:pt x="3432" y="698"/>
                  </a:lnTo>
                  <a:lnTo>
                    <a:pt x="3429" y="691"/>
                  </a:lnTo>
                  <a:lnTo>
                    <a:pt x="3426" y="683"/>
                  </a:lnTo>
                  <a:lnTo>
                    <a:pt x="3425" y="672"/>
                  </a:lnTo>
                  <a:lnTo>
                    <a:pt x="3425" y="659"/>
                  </a:lnTo>
                  <a:lnTo>
                    <a:pt x="3424" y="650"/>
                  </a:lnTo>
                  <a:lnTo>
                    <a:pt x="3421" y="641"/>
                  </a:lnTo>
                  <a:lnTo>
                    <a:pt x="3416" y="634"/>
                  </a:lnTo>
                  <a:lnTo>
                    <a:pt x="3411" y="625"/>
                  </a:lnTo>
                  <a:lnTo>
                    <a:pt x="3403" y="618"/>
                  </a:lnTo>
                  <a:lnTo>
                    <a:pt x="3396" y="609"/>
                  </a:lnTo>
                  <a:lnTo>
                    <a:pt x="3386" y="602"/>
                  </a:lnTo>
                  <a:lnTo>
                    <a:pt x="3376" y="595"/>
                  </a:lnTo>
                  <a:lnTo>
                    <a:pt x="3356" y="581"/>
                  </a:lnTo>
                  <a:lnTo>
                    <a:pt x="3336" y="569"/>
                  </a:lnTo>
                  <a:lnTo>
                    <a:pt x="3317" y="558"/>
                  </a:lnTo>
                  <a:lnTo>
                    <a:pt x="3301" y="550"/>
                  </a:lnTo>
                  <a:lnTo>
                    <a:pt x="3294" y="545"/>
                  </a:lnTo>
                  <a:lnTo>
                    <a:pt x="3289" y="540"/>
                  </a:lnTo>
                  <a:lnTo>
                    <a:pt x="3285" y="532"/>
                  </a:lnTo>
                  <a:lnTo>
                    <a:pt x="3281" y="525"/>
                  </a:lnTo>
                  <a:lnTo>
                    <a:pt x="3277" y="509"/>
                  </a:lnTo>
                  <a:lnTo>
                    <a:pt x="3274" y="491"/>
                  </a:lnTo>
                  <a:lnTo>
                    <a:pt x="3273" y="484"/>
                  </a:lnTo>
                  <a:lnTo>
                    <a:pt x="3272" y="476"/>
                  </a:lnTo>
                  <a:lnTo>
                    <a:pt x="3269" y="470"/>
                  </a:lnTo>
                  <a:lnTo>
                    <a:pt x="3266" y="463"/>
                  </a:lnTo>
                  <a:lnTo>
                    <a:pt x="3263" y="459"/>
                  </a:lnTo>
                  <a:lnTo>
                    <a:pt x="3259" y="456"/>
                  </a:lnTo>
                  <a:lnTo>
                    <a:pt x="3253" y="454"/>
                  </a:lnTo>
                  <a:lnTo>
                    <a:pt x="3246" y="455"/>
                  </a:lnTo>
                  <a:lnTo>
                    <a:pt x="3239" y="455"/>
                  </a:lnTo>
                  <a:lnTo>
                    <a:pt x="3232" y="455"/>
                  </a:lnTo>
                  <a:lnTo>
                    <a:pt x="3225" y="454"/>
                  </a:lnTo>
                  <a:lnTo>
                    <a:pt x="3219" y="451"/>
                  </a:lnTo>
                  <a:lnTo>
                    <a:pt x="3213" y="448"/>
                  </a:lnTo>
                  <a:lnTo>
                    <a:pt x="3207" y="444"/>
                  </a:lnTo>
                  <a:lnTo>
                    <a:pt x="3201" y="440"/>
                  </a:lnTo>
                  <a:lnTo>
                    <a:pt x="3196" y="435"/>
                  </a:lnTo>
                  <a:lnTo>
                    <a:pt x="3184" y="423"/>
                  </a:lnTo>
                  <a:lnTo>
                    <a:pt x="3174" y="409"/>
                  </a:lnTo>
                  <a:lnTo>
                    <a:pt x="3164" y="394"/>
                  </a:lnTo>
                  <a:lnTo>
                    <a:pt x="3154" y="378"/>
                  </a:lnTo>
                  <a:lnTo>
                    <a:pt x="3135" y="344"/>
                  </a:lnTo>
                  <a:lnTo>
                    <a:pt x="3115" y="313"/>
                  </a:lnTo>
                  <a:lnTo>
                    <a:pt x="3104" y="299"/>
                  </a:lnTo>
                  <a:lnTo>
                    <a:pt x="3093" y="286"/>
                  </a:lnTo>
                  <a:lnTo>
                    <a:pt x="3088" y="281"/>
                  </a:lnTo>
                  <a:lnTo>
                    <a:pt x="3082" y="276"/>
                  </a:lnTo>
                  <a:lnTo>
                    <a:pt x="3076" y="272"/>
                  </a:lnTo>
                  <a:lnTo>
                    <a:pt x="3070" y="269"/>
                  </a:lnTo>
                  <a:lnTo>
                    <a:pt x="3061" y="265"/>
                  </a:lnTo>
                  <a:lnTo>
                    <a:pt x="3051" y="261"/>
                  </a:lnTo>
                  <a:lnTo>
                    <a:pt x="3042" y="259"/>
                  </a:lnTo>
                  <a:lnTo>
                    <a:pt x="3032" y="257"/>
                  </a:lnTo>
                  <a:lnTo>
                    <a:pt x="3013" y="253"/>
                  </a:lnTo>
                  <a:lnTo>
                    <a:pt x="2993" y="247"/>
                  </a:lnTo>
                  <a:lnTo>
                    <a:pt x="2987" y="245"/>
                  </a:lnTo>
                  <a:lnTo>
                    <a:pt x="2981" y="243"/>
                  </a:lnTo>
                  <a:lnTo>
                    <a:pt x="2977" y="240"/>
                  </a:lnTo>
                  <a:lnTo>
                    <a:pt x="2974" y="238"/>
                  </a:lnTo>
                  <a:lnTo>
                    <a:pt x="2972" y="234"/>
                  </a:lnTo>
                  <a:lnTo>
                    <a:pt x="2969" y="230"/>
                  </a:lnTo>
                  <a:lnTo>
                    <a:pt x="2969" y="227"/>
                  </a:lnTo>
                  <a:lnTo>
                    <a:pt x="2969" y="222"/>
                  </a:lnTo>
                  <a:lnTo>
                    <a:pt x="2972" y="214"/>
                  </a:lnTo>
                  <a:lnTo>
                    <a:pt x="2975" y="205"/>
                  </a:lnTo>
                  <a:lnTo>
                    <a:pt x="2980" y="198"/>
                  </a:lnTo>
                  <a:lnTo>
                    <a:pt x="2984" y="189"/>
                  </a:lnTo>
                  <a:lnTo>
                    <a:pt x="2990" y="181"/>
                  </a:lnTo>
                  <a:lnTo>
                    <a:pt x="2993" y="174"/>
                  </a:lnTo>
                  <a:lnTo>
                    <a:pt x="2994" y="166"/>
                  </a:lnTo>
                  <a:lnTo>
                    <a:pt x="2994" y="159"/>
                  </a:lnTo>
                  <a:lnTo>
                    <a:pt x="2992" y="151"/>
                  </a:lnTo>
                  <a:lnTo>
                    <a:pt x="2990" y="144"/>
                  </a:lnTo>
                  <a:lnTo>
                    <a:pt x="2987" y="136"/>
                  </a:lnTo>
                  <a:lnTo>
                    <a:pt x="2983" y="128"/>
                  </a:lnTo>
                  <a:lnTo>
                    <a:pt x="2976" y="117"/>
                  </a:lnTo>
                  <a:lnTo>
                    <a:pt x="2967" y="106"/>
                  </a:lnTo>
                  <a:lnTo>
                    <a:pt x="2957" y="95"/>
                  </a:lnTo>
                  <a:lnTo>
                    <a:pt x="2950" y="82"/>
                  </a:lnTo>
                  <a:lnTo>
                    <a:pt x="2945" y="72"/>
                  </a:lnTo>
                  <a:lnTo>
                    <a:pt x="2938" y="64"/>
                  </a:lnTo>
                  <a:lnTo>
                    <a:pt x="2932" y="57"/>
                  </a:lnTo>
                  <a:lnTo>
                    <a:pt x="2925" y="51"/>
                  </a:lnTo>
                  <a:lnTo>
                    <a:pt x="2916" y="45"/>
                  </a:lnTo>
                  <a:lnTo>
                    <a:pt x="2908" y="41"/>
                  </a:lnTo>
                  <a:lnTo>
                    <a:pt x="2899" y="37"/>
                  </a:lnTo>
                  <a:lnTo>
                    <a:pt x="2888" y="32"/>
                  </a:lnTo>
                  <a:lnTo>
                    <a:pt x="2868" y="28"/>
                  </a:lnTo>
                  <a:lnTo>
                    <a:pt x="2846" y="23"/>
                  </a:lnTo>
                  <a:lnTo>
                    <a:pt x="2837" y="19"/>
                  </a:lnTo>
                  <a:lnTo>
                    <a:pt x="2827" y="15"/>
                  </a:lnTo>
                  <a:lnTo>
                    <a:pt x="2823" y="12"/>
                  </a:lnTo>
                  <a:lnTo>
                    <a:pt x="2818" y="9"/>
                  </a:lnTo>
                  <a:lnTo>
                    <a:pt x="2815" y="4"/>
                  </a:lnTo>
                  <a:lnTo>
                    <a:pt x="2812" y="0"/>
                  </a:lnTo>
                  <a:lnTo>
                    <a:pt x="2812" y="0"/>
                  </a:lnTo>
                  <a:lnTo>
                    <a:pt x="2543" y="30"/>
                  </a:lnTo>
                  <a:lnTo>
                    <a:pt x="2548" y="36"/>
                  </a:lnTo>
                  <a:lnTo>
                    <a:pt x="2677" y="213"/>
                  </a:lnTo>
                  <a:lnTo>
                    <a:pt x="2691" y="417"/>
                  </a:lnTo>
                  <a:lnTo>
                    <a:pt x="2628" y="605"/>
                  </a:lnTo>
                  <a:lnTo>
                    <a:pt x="2490" y="776"/>
                  </a:lnTo>
                  <a:lnTo>
                    <a:pt x="2626" y="873"/>
                  </a:lnTo>
                  <a:lnTo>
                    <a:pt x="2470" y="1071"/>
                  </a:lnTo>
                  <a:lnTo>
                    <a:pt x="1974" y="835"/>
                  </a:lnTo>
                  <a:lnTo>
                    <a:pt x="1745" y="846"/>
                  </a:lnTo>
                  <a:lnTo>
                    <a:pt x="1640" y="742"/>
                  </a:lnTo>
                  <a:lnTo>
                    <a:pt x="1497" y="812"/>
                  </a:lnTo>
                  <a:lnTo>
                    <a:pt x="1499" y="1288"/>
                  </a:lnTo>
                  <a:lnTo>
                    <a:pt x="1370" y="1630"/>
                  </a:lnTo>
                  <a:lnTo>
                    <a:pt x="1020" y="1413"/>
                  </a:lnTo>
                  <a:lnTo>
                    <a:pt x="950" y="1531"/>
                  </a:lnTo>
                  <a:lnTo>
                    <a:pt x="730" y="1720"/>
                  </a:lnTo>
                  <a:lnTo>
                    <a:pt x="556" y="2267"/>
                  </a:lnTo>
                  <a:lnTo>
                    <a:pt x="403" y="2293"/>
                  </a:lnTo>
                  <a:lnTo>
                    <a:pt x="388" y="2386"/>
                  </a:lnTo>
                  <a:lnTo>
                    <a:pt x="542" y="2730"/>
                  </a:lnTo>
                  <a:lnTo>
                    <a:pt x="538" y="2941"/>
                  </a:lnTo>
                  <a:lnTo>
                    <a:pt x="352" y="3128"/>
                  </a:lnTo>
                  <a:lnTo>
                    <a:pt x="149" y="3516"/>
                  </a:lnTo>
                  <a:lnTo>
                    <a:pt x="0" y="3722"/>
                  </a:lnTo>
                  <a:lnTo>
                    <a:pt x="39" y="3921"/>
                  </a:lnTo>
                  <a:lnTo>
                    <a:pt x="39" y="3921"/>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28" name="Google Shape;828;p37"/>
            <p:cNvSpPr/>
            <p:nvPr/>
          </p:nvSpPr>
          <p:spPr>
            <a:xfrm>
              <a:off x="4689475" y="241300"/>
              <a:ext cx="2822575" cy="6508750"/>
            </a:xfrm>
            <a:custGeom>
              <a:rect b="b" l="l" r="r" t="t"/>
              <a:pathLst>
                <a:path extrusionOk="0" h="16400" w="7112">
                  <a:moveTo>
                    <a:pt x="7112" y="4673"/>
                  </a:moveTo>
                  <a:lnTo>
                    <a:pt x="7098" y="4659"/>
                  </a:lnTo>
                  <a:lnTo>
                    <a:pt x="7081" y="4645"/>
                  </a:lnTo>
                  <a:lnTo>
                    <a:pt x="7077" y="4642"/>
                  </a:lnTo>
                  <a:lnTo>
                    <a:pt x="7071" y="4640"/>
                  </a:lnTo>
                  <a:lnTo>
                    <a:pt x="7067" y="4637"/>
                  </a:lnTo>
                  <a:lnTo>
                    <a:pt x="7062" y="4636"/>
                  </a:lnTo>
                  <a:lnTo>
                    <a:pt x="7055" y="4636"/>
                  </a:lnTo>
                  <a:lnTo>
                    <a:pt x="7050" y="4636"/>
                  </a:lnTo>
                  <a:lnTo>
                    <a:pt x="7043" y="4639"/>
                  </a:lnTo>
                  <a:lnTo>
                    <a:pt x="7037" y="4641"/>
                  </a:lnTo>
                  <a:lnTo>
                    <a:pt x="7024" y="4647"/>
                  </a:lnTo>
                  <a:lnTo>
                    <a:pt x="7010" y="4654"/>
                  </a:lnTo>
                  <a:lnTo>
                    <a:pt x="6992" y="4660"/>
                  </a:lnTo>
                  <a:lnTo>
                    <a:pt x="6975" y="4667"/>
                  </a:lnTo>
                  <a:lnTo>
                    <a:pt x="6957" y="4671"/>
                  </a:lnTo>
                  <a:lnTo>
                    <a:pt x="6940" y="4674"/>
                  </a:lnTo>
                  <a:lnTo>
                    <a:pt x="6932" y="4675"/>
                  </a:lnTo>
                  <a:lnTo>
                    <a:pt x="6924" y="4675"/>
                  </a:lnTo>
                  <a:lnTo>
                    <a:pt x="6917" y="4674"/>
                  </a:lnTo>
                  <a:lnTo>
                    <a:pt x="6910" y="4672"/>
                  </a:lnTo>
                  <a:lnTo>
                    <a:pt x="6907" y="4670"/>
                  </a:lnTo>
                  <a:lnTo>
                    <a:pt x="6903" y="4667"/>
                  </a:lnTo>
                  <a:lnTo>
                    <a:pt x="6900" y="4663"/>
                  </a:lnTo>
                  <a:lnTo>
                    <a:pt x="6898" y="4659"/>
                  </a:lnTo>
                  <a:lnTo>
                    <a:pt x="6892" y="4648"/>
                  </a:lnTo>
                  <a:lnTo>
                    <a:pt x="6888" y="4636"/>
                  </a:lnTo>
                  <a:lnTo>
                    <a:pt x="6883" y="4626"/>
                  </a:lnTo>
                  <a:lnTo>
                    <a:pt x="6880" y="4616"/>
                  </a:lnTo>
                  <a:lnTo>
                    <a:pt x="6878" y="4613"/>
                  </a:lnTo>
                  <a:lnTo>
                    <a:pt x="6876" y="4609"/>
                  </a:lnTo>
                  <a:lnTo>
                    <a:pt x="6875" y="4607"/>
                  </a:lnTo>
                  <a:lnTo>
                    <a:pt x="6873" y="4607"/>
                  </a:lnTo>
                  <a:lnTo>
                    <a:pt x="6869" y="4607"/>
                  </a:lnTo>
                  <a:lnTo>
                    <a:pt x="6865" y="4608"/>
                  </a:lnTo>
                  <a:lnTo>
                    <a:pt x="6862" y="4610"/>
                  </a:lnTo>
                  <a:lnTo>
                    <a:pt x="6858" y="4613"/>
                  </a:lnTo>
                  <a:lnTo>
                    <a:pt x="6848" y="4620"/>
                  </a:lnTo>
                  <a:lnTo>
                    <a:pt x="6839" y="4629"/>
                  </a:lnTo>
                  <a:lnTo>
                    <a:pt x="6831" y="4639"/>
                  </a:lnTo>
                  <a:lnTo>
                    <a:pt x="6823" y="4648"/>
                  </a:lnTo>
                  <a:lnTo>
                    <a:pt x="6817" y="4656"/>
                  </a:lnTo>
                  <a:lnTo>
                    <a:pt x="6813" y="4663"/>
                  </a:lnTo>
                  <a:lnTo>
                    <a:pt x="6804" y="4662"/>
                  </a:lnTo>
                  <a:lnTo>
                    <a:pt x="6795" y="4659"/>
                  </a:lnTo>
                  <a:lnTo>
                    <a:pt x="6786" y="4656"/>
                  </a:lnTo>
                  <a:lnTo>
                    <a:pt x="6779" y="4650"/>
                  </a:lnTo>
                  <a:lnTo>
                    <a:pt x="6764" y="4640"/>
                  </a:lnTo>
                  <a:lnTo>
                    <a:pt x="6752" y="4630"/>
                  </a:lnTo>
                  <a:lnTo>
                    <a:pt x="6745" y="4627"/>
                  </a:lnTo>
                  <a:lnTo>
                    <a:pt x="6740" y="4626"/>
                  </a:lnTo>
                  <a:lnTo>
                    <a:pt x="6738" y="4625"/>
                  </a:lnTo>
                  <a:lnTo>
                    <a:pt x="6736" y="4625"/>
                  </a:lnTo>
                  <a:lnTo>
                    <a:pt x="6733" y="4626"/>
                  </a:lnTo>
                  <a:lnTo>
                    <a:pt x="6731" y="4627"/>
                  </a:lnTo>
                  <a:lnTo>
                    <a:pt x="6727" y="4632"/>
                  </a:lnTo>
                  <a:lnTo>
                    <a:pt x="6724" y="4640"/>
                  </a:lnTo>
                  <a:lnTo>
                    <a:pt x="6720" y="4650"/>
                  </a:lnTo>
                  <a:lnTo>
                    <a:pt x="6717" y="4666"/>
                  </a:lnTo>
                  <a:lnTo>
                    <a:pt x="6716" y="4670"/>
                  </a:lnTo>
                  <a:lnTo>
                    <a:pt x="6715" y="4672"/>
                  </a:lnTo>
                  <a:lnTo>
                    <a:pt x="6714" y="4674"/>
                  </a:lnTo>
                  <a:lnTo>
                    <a:pt x="6712" y="4675"/>
                  </a:lnTo>
                  <a:lnTo>
                    <a:pt x="6706" y="4676"/>
                  </a:lnTo>
                  <a:lnTo>
                    <a:pt x="6701" y="4675"/>
                  </a:lnTo>
                  <a:lnTo>
                    <a:pt x="6689" y="4670"/>
                  </a:lnTo>
                  <a:lnTo>
                    <a:pt x="6677" y="4664"/>
                  </a:lnTo>
                  <a:lnTo>
                    <a:pt x="6673" y="4655"/>
                  </a:lnTo>
                  <a:lnTo>
                    <a:pt x="6670" y="4643"/>
                  </a:lnTo>
                  <a:lnTo>
                    <a:pt x="6668" y="4639"/>
                  </a:lnTo>
                  <a:lnTo>
                    <a:pt x="6664" y="4634"/>
                  </a:lnTo>
                  <a:lnTo>
                    <a:pt x="6660" y="4632"/>
                  </a:lnTo>
                  <a:lnTo>
                    <a:pt x="6656" y="4631"/>
                  </a:lnTo>
                  <a:lnTo>
                    <a:pt x="6641" y="4632"/>
                  </a:lnTo>
                  <a:lnTo>
                    <a:pt x="6632" y="4634"/>
                  </a:lnTo>
                  <a:lnTo>
                    <a:pt x="6629" y="4634"/>
                  </a:lnTo>
                  <a:lnTo>
                    <a:pt x="6623" y="4633"/>
                  </a:lnTo>
                  <a:lnTo>
                    <a:pt x="6617" y="4630"/>
                  </a:lnTo>
                  <a:lnTo>
                    <a:pt x="6608" y="4627"/>
                  </a:lnTo>
                  <a:lnTo>
                    <a:pt x="6603" y="4625"/>
                  </a:lnTo>
                  <a:lnTo>
                    <a:pt x="6600" y="4626"/>
                  </a:lnTo>
                  <a:lnTo>
                    <a:pt x="6596" y="4628"/>
                  </a:lnTo>
                  <a:lnTo>
                    <a:pt x="6594" y="4632"/>
                  </a:lnTo>
                  <a:lnTo>
                    <a:pt x="6594" y="4637"/>
                  </a:lnTo>
                  <a:lnTo>
                    <a:pt x="6594" y="4644"/>
                  </a:lnTo>
                  <a:lnTo>
                    <a:pt x="6594" y="4652"/>
                  </a:lnTo>
                  <a:lnTo>
                    <a:pt x="6595" y="4660"/>
                  </a:lnTo>
                  <a:lnTo>
                    <a:pt x="6602" y="4694"/>
                  </a:lnTo>
                  <a:lnTo>
                    <a:pt x="6605" y="4717"/>
                  </a:lnTo>
                  <a:lnTo>
                    <a:pt x="6605" y="4722"/>
                  </a:lnTo>
                  <a:lnTo>
                    <a:pt x="6604" y="4724"/>
                  </a:lnTo>
                  <a:lnTo>
                    <a:pt x="6602" y="4726"/>
                  </a:lnTo>
                  <a:lnTo>
                    <a:pt x="6600" y="4727"/>
                  </a:lnTo>
                  <a:lnTo>
                    <a:pt x="6593" y="4727"/>
                  </a:lnTo>
                  <a:lnTo>
                    <a:pt x="6586" y="4726"/>
                  </a:lnTo>
                  <a:lnTo>
                    <a:pt x="6570" y="4721"/>
                  </a:lnTo>
                  <a:lnTo>
                    <a:pt x="6556" y="4718"/>
                  </a:lnTo>
                  <a:lnTo>
                    <a:pt x="6550" y="4720"/>
                  </a:lnTo>
                  <a:lnTo>
                    <a:pt x="6546" y="4722"/>
                  </a:lnTo>
                  <a:lnTo>
                    <a:pt x="6541" y="4725"/>
                  </a:lnTo>
                  <a:lnTo>
                    <a:pt x="6538" y="4729"/>
                  </a:lnTo>
                  <a:lnTo>
                    <a:pt x="6534" y="4739"/>
                  </a:lnTo>
                  <a:lnTo>
                    <a:pt x="6531" y="4749"/>
                  </a:lnTo>
                  <a:lnTo>
                    <a:pt x="6528" y="4753"/>
                  </a:lnTo>
                  <a:lnTo>
                    <a:pt x="6527" y="4755"/>
                  </a:lnTo>
                  <a:lnTo>
                    <a:pt x="6526" y="4757"/>
                  </a:lnTo>
                  <a:lnTo>
                    <a:pt x="6524" y="4757"/>
                  </a:lnTo>
                  <a:lnTo>
                    <a:pt x="6521" y="4756"/>
                  </a:lnTo>
                  <a:lnTo>
                    <a:pt x="6518" y="4753"/>
                  </a:lnTo>
                  <a:lnTo>
                    <a:pt x="6513" y="4747"/>
                  </a:lnTo>
                  <a:lnTo>
                    <a:pt x="6509" y="4739"/>
                  </a:lnTo>
                  <a:lnTo>
                    <a:pt x="6500" y="4725"/>
                  </a:lnTo>
                  <a:lnTo>
                    <a:pt x="6493" y="4714"/>
                  </a:lnTo>
                  <a:lnTo>
                    <a:pt x="6484" y="4703"/>
                  </a:lnTo>
                  <a:lnTo>
                    <a:pt x="6474" y="4695"/>
                  </a:lnTo>
                  <a:lnTo>
                    <a:pt x="6465" y="4686"/>
                  </a:lnTo>
                  <a:lnTo>
                    <a:pt x="6453" y="4679"/>
                  </a:lnTo>
                  <a:lnTo>
                    <a:pt x="6440" y="4672"/>
                  </a:lnTo>
                  <a:lnTo>
                    <a:pt x="6425" y="4666"/>
                  </a:lnTo>
                  <a:lnTo>
                    <a:pt x="6416" y="4661"/>
                  </a:lnTo>
                  <a:lnTo>
                    <a:pt x="6409" y="4656"/>
                  </a:lnTo>
                  <a:lnTo>
                    <a:pt x="6401" y="4649"/>
                  </a:lnTo>
                  <a:lnTo>
                    <a:pt x="6393" y="4641"/>
                  </a:lnTo>
                  <a:lnTo>
                    <a:pt x="6379" y="4623"/>
                  </a:lnTo>
                  <a:lnTo>
                    <a:pt x="6365" y="4604"/>
                  </a:lnTo>
                  <a:lnTo>
                    <a:pt x="6352" y="4582"/>
                  </a:lnTo>
                  <a:lnTo>
                    <a:pt x="6341" y="4563"/>
                  </a:lnTo>
                  <a:lnTo>
                    <a:pt x="6328" y="4544"/>
                  </a:lnTo>
                  <a:lnTo>
                    <a:pt x="6315" y="4528"/>
                  </a:lnTo>
                  <a:lnTo>
                    <a:pt x="6308" y="4522"/>
                  </a:lnTo>
                  <a:lnTo>
                    <a:pt x="6303" y="4518"/>
                  </a:lnTo>
                  <a:lnTo>
                    <a:pt x="6300" y="4515"/>
                  </a:lnTo>
                  <a:lnTo>
                    <a:pt x="6297" y="4515"/>
                  </a:lnTo>
                  <a:lnTo>
                    <a:pt x="6296" y="4517"/>
                  </a:lnTo>
                  <a:lnTo>
                    <a:pt x="6296" y="4520"/>
                  </a:lnTo>
                  <a:lnTo>
                    <a:pt x="6297" y="4524"/>
                  </a:lnTo>
                  <a:lnTo>
                    <a:pt x="6298" y="4529"/>
                  </a:lnTo>
                  <a:lnTo>
                    <a:pt x="6303" y="4542"/>
                  </a:lnTo>
                  <a:lnTo>
                    <a:pt x="6308" y="4555"/>
                  </a:lnTo>
                  <a:lnTo>
                    <a:pt x="6311" y="4567"/>
                  </a:lnTo>
                  <a:lnTo>
                    <a:pt x="6314" y="4577"/>
                  </a:lnTo>
                  <a:lnTo>
                    <a:pt x="6314" y="4607"/>
                  </a:lnTo>
                  <a:lnTo>
                    <a:pt x="6314" y="4635"/>
                  </a:lnTo>
                  <a:lnTo>
                    <a:pt x="6314" y="4649"/>
                  </a:lnTo>
                  <a:lnTo>
                    <a:pt x="6312" y="4664"/>
                  </a:lnTo>
                  <a:lnTo>
                    <a:pt x="6309" y="4679"/>
                  </a:lnTo>
                  <a:lnTo>
                    <a:pt x="6306" y="4694"/>
                  </a:lnTo>
                  <a:lnTo>
                    <a:pt x="6302" y="4691"/>
                  </a:lnTo>
                  <a:lnTo>
                    <a:pt x="6297" y="4689"/>
                  </a:lnTo>
                  <a:lnTo>
                    <a:pt x="6293" y="4686"/>
                  </a:lnTo>
                  <a:lnTo>
                    <a:pt x="6291" y="4682"/>
                  </a:lnTo>
                  <a:lnTo>
                    <a:pt x="6286" y="4674"/>
                  </a:lnTo>
                  <a:lnTo>
                    <a:pt x="6280" y="4668"/>
                  </a:lnTo>
                  <a:lnTo>
                    <a:pt x="6278" y="4663"/>
                  </a:lnTo>
                  <a:lnTo>
                    <a:pt x="6275" y="4661"/>
                  </a:lnTo>
                  <a:lnTo>
                    <a:pt x="6270" y="4658"/>
                  </a:lnTo>
                  <a:lnTo>
                    <a:pt x="6265" y="4656"/>
                  </a:lnTo>
                  <a:lnTo>
                    <a:pt x="6260" y="4655"/>
                  </a:lnTo>
                  <a:lnTo>
                    <a:pt x="6252" y="4655"/>
                  </a:lnTo>
                  <a:lnTo>
                    <a:pt x="6243" y="4655"/>
                  </a:lnTo>
                  <a:lnTo>
                    <a:pt x="6233" y="4657"/>
                  </a:lnTo>
                  <a:lnTo>
                    <a:pt x="6226" y="4658"/>
                  </a:lnTo>
                  <a:lnTo>
                    <a:pt x="6221" y="4657"/>
                  </a:lnTo>
                  <a:lnTo>
                    <a:pt x="6216" y="4655"/>
                  </a:lnTo>
                  <a:lnTo>
                    <a:pt x="6213" y="4652"/>
                  </a:lnTo>
                  <a:lnTo>
                    <a:pt x="6211" y="4647"/>
                  </a:lnTo>
                  <a:lnTo>
                    <a:pt x="6210" y="4642"/>
                  </a:lnTo>
                  <a:lnTo>
                    <a:pt x="6209" y="4636"/>
                  </a:lnTo>
                  <a:lnTo>
                    <a:pt x="6208" y="4630"/>
                  </a:lnTo>
                  <a:lnTo>
                    <a:pt x="6207" y="4618"/>
                  </a:lnTo>
                  <a:lnTo>
                    <a:pt x="6203" y="4606"/>
                  </a:lnTo>
                  <a:lnTo>
                    <a:pt x="6201" y="4601"/>
                  </a:lnTo>
                  <a:lnTo>
                    <a:pt x="6198" y="4596"/>
                  </a:lnTo>
                  <a:lnTo>
                    <a:pt x="6194" y="4593"/>
                  </a:lnTo>
                  <a:lnTo>
                    <a:pt x="6188" y="4591"/>
                  </a:lnTo>
                  <a:lnTo>
                    <a:pt x="6183" y="4588"/>
                  </a:lnTo>
                  <a:lnTo>
                    <a:pt x="6178" y="4585"/>
                  </a:lnTo>
                  <a:lnTo>
                    <a:pt x="6172" y="4580"/>
                  </a:lnTo>
                  <a:lnTo>
                    <a:pt x="6168" y="4576"/>
                  </a:lnTo>
                  <a:lnTo>
                    <a:pt x="6162" y="4572"/>
                  </a:lnTo>
                  <a:lnTo>
                    <a:pt x="6158" y="4569"/>
                  </a:lnTo>
                  <a:lnTo>
                    <a:pt x="6156" y="4568"/>
                  </a:lnTo>
                  <a:lnTo>
                    <a:pt x="6154" y="4568"/>
                  </a:lnTo>
                  <a:lnTo>
                    <a:pt x="6151" y="4569"/>
                  </a:lnTo>
                  <a:lnTo>
                    <a:pt x="6148" y="4571"/>
                  </a:lnTo>
                  <a:lnTo>
                    <a:pt x="6145" y="4573"/>
                  </a:lnTo>
                  <a:lnTo>
                    <a:pt x="6143" y="4577"/>
                  </a:lnTo>
                  <a:lnTo>
                    <a:pt x="6141" y="4581"/>
                  </a:lnTo>
                  <a:lnTo>
                    <a:pt x="6140" y="4586"/>
                  </a:lnTo>
                  <a:lnTo>
                    <a:pt x="6139" y="4598"/>
                  </a:lnTo>
                  <a:lnTo>
                    <a:pt x="6138" y="4609"/>
                  </a:lnTo>
                  <a:lnTo>
                    <a:pt x="6138" y="4623"/>
                  </a:lnTo>
                  <a:lnTo>
                    <a:pt x="6135" y="4636"/>
                  </a:lnTo>
                  <a:lnTo>
                    <a:pt x="6133" y="4642"/>
                  </a:lnTo>
                  <a:lnTo>
                    <a:pt x="6130" y="4648"/>
                  </a:lnTo>
                  <a:lnTo>
                    <a:pt x="6127" y="4654"/>
                  </a:lnTo>
                  <a:lnTo>
                    <a:pt x="6123" y="4658"/>
                  </a:lnTo>
                  <a:lnTo>
                    <a:pt x="6118" y="4663"/>
                  </a:lnTo>
                  <a:lnTo>
                    <a:pt x="6116" y="4668"/>
                  </a:lnTo>
                  <a:lnTo>
                    <a:pt x="6114" y="4673"/>
                  </a:lnTo>
                  <a:lnTo>
                    <a:pt x="6114" y="4679"/>
                  </a:lnTo>
                  <a:lnTo>
                    <a:pt x="6114" y="4690"/>
                  </a:lnTo>
                  <a:lnTo>
                    <a:pt x="6115" y="4703"/>
                  </a:lnTo>
                  <a:lnTo>
                    <a:pt x="6116" y="4710"/>
                  </a:lnTo>
                  <a:lnTo>
                    <a:pt x="6116" y="4716"/>
                  </a:lnTo>
                  <a:lnTo>
                    <a:pt x="6115" y="4722"/>
                  </a:lnTo>
                  <a:lnTo>
                    <a:pt x="6113" y="4728"/>
                  </a:lnTo>
                  <a:lnTo>
                    <a:pt x="6111" y="4735"/>
                  </a:lnTo>
                  <a:lnTo>
                    <a:pt x="6106" y="4741"/>
                  </a:lnTo>
                  <a:lnTo>
                    <a:pt x="6101" y="4748"/>
                  </a:lnTo>
                  <a:lnTo>
                    <a:pt x="6093" y="4753"/>
                  </a:lnTo>
                  <a:lnTo>
                    <a:pt x="6098" y="4763"/>
                  </a:lnTo>
                  <a:lnTo>
                    <a:pt x="6105" y="4772"/>
                  </a:lnTo>
                  <a:lnTo>
                    <a:pt x="6113" y="4781"/>
                  </a:lnTo>
                  <a:lnTo>
                    <a:pt x="6121" y="4791"/>
                  </a:lnTo>
                  <a:lnTo>
                    <a:pt x="6130" y="4801"/>
                  </a:lnTo>
                  <a:lnTo>
                    <a:pt x="6138" y="4810"/>
                  </a:lnTo>
                  <a:lnTo>
                    <a:pt x="6140" y="4815"/>
                  </a:lnTo>
                  <a:lnTo>
                    <a:pt x="6142" y="4820"/>
                  </a:lnTo>
                  <a:lnTo>
                    <a:pt x="6143" y="4825"/>
                  </a:lnTo>
                  <a:lnTo>
                    <a:pt x="6144" y="4830"/>
                  </a:lnTo>
                  <a:lnTo>
                    <a:pt x="6143" y="4838"/>
                  </a:lnTo>
                  <a:lnTo>
                    <a:pt x="6140" y="4848"/>
                  </a:lnTo>
                  <a:lnTo>
                    <a:pt x="6137" y="4857"/>
                  </a:lnTo>
                  <a:lnTo>
                    <a:pt x="6132" y="4865"/>
                  </a:lnTo>
                  <a:lnTo>
                    <a:pt x="6128" y="4875"/>
                  </a:lnTo>
                  <a:lnTo>
                    <a:pt x="6125" y="4883"/>
                  </a:lnTo>
                  <a:lnTo>
                    <a:pt x="6123" y="4891"/>
                  </a:lnTo>
                  <a:lnTo>
                    <a:pt x="6123" y="4898"/>
                  </a:lnTo>
                  <a:lnTo>
                    <a:pt x="6127" y="4911"/>
                  </a:lnTo>
                  <a:lnTo>
                    <a:pt x="6132" y="4923"/>
                  </a:lnTo>
                  <a:lnTo>
                    <a:pt x="6135" y="4928"/>
                  </a:lnTo>
                  <a:lnTo>
                    <a:pt x="6138" y="4934"/>
                  </a:lnTo>
                  <a:lnTo>
                    <a:pt x="6140" y="4941"/>
                  </a:lnTo>
                  <a:lnTo>
                    <a:pt x="6140" y="4946"/>
                  </a:lnTo>
                  <a:lnTo>
                    <a:pt x="6140" y="4952"/>
                  </a:lnTo>
                  <a:lnTo>
                    <a:pt x="6138" y="4956"/>
                  </a:lnTo>
                  <a:lnTo>
                    <a:pt x="6135" y="4959"/>
                  </a:lnTo>
                  <a:lnTo>
                    <a:pt x="6133" y="4963"/>
                  </a:lnTo>
                  <a:lnTo>
                    <a:pt x="6126" y="4967"/>
                  </a:lnTo>
                  <a:lnTo>
                    <a:pt x="6116" y="4970"/>
                  </a:lnTo>
                  <a:lnTo>
                    <a:pt x="6106" y="4973"/>
                  </a:lnTo>
                  <a:lnTo>
                    <a:pt x="6097" y="4976"/>
                  </a:lnTo>
                  <a:lnTo>
                    <a:pt x="6087" y="4980"/>
                  </a:lnTo>
                  <a:lnTo>
                    <a:pt x="6080" y="4984"/>
                  </a:lnTo>
                  <a:lnTo>
                    <a:pt x="6080" y="4987"/>
                  </a:lnTo>
                  <a:lnTo>
                    <a:pt x="6083" y="4992"/>
                  </a:lnTo>
                  <a:lnTo>
                    <a:pt x="6085" y="4995"/>
                  </a:lnTo>
                  <a:lnTo>
                    <a:pt x="6087" y="4999"/>
                  </a:lnTo>
                  <a:lnTo>
                    <a:pt x="6093" y="5007"/>
                  </a:lnTo>
                  <a:lnTo>
                    <a:pt x="6099" y="5013"/>
                  </a:lnTo>
                  <a:lnTo>
                    <a:pt x="6101" y="5017"/>
                  </a:lnTo>
                  <a:lnTo>
                    <a:pt x="6103" y="5020"/>
                  </a:lnTo>
                  <a:lnTo>
                    <a:pt x="6104" y="5023"/>
                  </a:lnTo>
                  <a:lnTo>
                    <a:pt x="6104" y="5025"/>
                  </a:lnTo>
                  <a:lnTo>
                    <a:pt x="6103" y="5027"/>
                  </a:lnTo>
                  <a:lnTo>
                    <a:pt x="6101" y="5028"/>
                  </a:lnTo>
                  <a:lnTo>
                    <a:pt x="6097" y="5030"/>
                  </a:lnTo>
                  <a:lnTo>
                    <a:pt x="6091" y="5031"/>
                  </a:lnTo>
                  <a:lnTo>
                    <a:pt x="6076" y="5030"/>
                  </a:lnTo>
                  <a:lnTo>
                    <a:pt x="6058" y="5028"/>
                  </a:lnTo>
                  <a:lnTo>
                    <a:pt x="6048" y="5027"/>
                  </a:lnTo>
                  <a:lnTo>
                    <a:pt x="6038" y="5026"/>
                  </a:lnTo>
                  <a:lnTo>
                    <a:pt x="6031" y="5024"/>
                  </a:lnTo>
                  <a:lnTo>
                    <a:pt x="6025" y="5022"/>
                  </a:lnTo>
                  <a:lnTo>
                    <a:pt x="6022" y="5019"/>
                  </a:lnTo>
                  <a:lnTo>
                    <a:pt x="6018" y="5014"/>
                  </a:lnTo>
                  <a:lnTo>
                    <a:pt x="6016" y="5012"/>
                  </a:lnTo>
                  <a:lnTo>
                    <a:pt x="6014" y="5010"/>
                  </a:lnTo>
                  <a:lnTo>
                    <a:pt x="6010" y="5010"/>
                  </a:lnTo>
                  <a:lnTo>
                    <a:pt x="6008" y="5010"/>
                  </a:lnTo>
                  <a:lnTo>
                    <a:pt x="5998" y="5014"/>
                  </a:lnTo>
                  <a:lnTo>
                    <a:pt x="5988" y="5020"/>
                  </a:lnTo>
                  <a:lnTo>
                    <a:pt x="5978" y="5026"/>
                  </a:lnTo>
                  <a:lnTo>
                    <a:pt x="5967" y="5031"/>
                  </a:lnTo>
                  <a:lnTo>
                    <a:pt x="5962" y="5033"/>
                  </a:lnTo>
                  <a:lnTo>
                    <a:pt x="5955" y="5033"/>
                  </a:lnTo>
                  <a:lnTo>
                    <a:pt x="5949" y="5033"/>
                  </a:lnTo>
                  <a:lnTo>
                    <a:pt x="5941" y="5032"/>
                  </a:lnTo>
                  <a:lnTo>
                    <a:pt x="5928" y="5030"/>
                  </a:lnTo>
                  <a:lnTo>
                    <a:pt x="5915" y="5025"/>
                  </a:lnTo>
                  <a:lnTo>
                    <a:pt x="5902" y="5021"/>
                  </a:lnTo>
                  <a:lnTo>
                    <a:pt x="5892" y="5018"/>
                  </a:lnTo>
                  <a:lnTo>
                    <a:pt x="5886" y="5017"/>
                  </a:lnTo>
                  <a:lnTo>
                    <a:pt x="5882" y="5015"/>
                  </a:lnTo>
                  <a:lnTo>
                    <a:pt x="5879" y="5017"/>
                  </a:lnTo>
                  <a:lnTo>
                    <a:pt x="5875" y="5018"/>
                  </a:lnTo>
                  <a:lnTo>
                    <a:pt x="5876" y="5024"/>
                  </a:lnTo>
                  <a:lnTo>
                    <a:pt x="5880" y="5031"/>
                  </a:lnTo>
                  <a:lnTo>
                    <a:pt x="5884" y="5037"/>
                  </a:lnTo>
                  <a:lnTo>
                    <a:pt x="5890" y="5045"/>
                  </a:lnTo>
                  <a:lnTo>
                    <a:pt x="5904" y="5059"/>
                  </a:lnTo>
                  <a:lnTo>
                    <a:pt x="5919" y="5073"/>
                  </a:lnTo>
                  <a:lnTo>
                    <a:pt x="5924" y="5080"/>
                  </a:lnTo>
                  <a:lnTo>
                    <a:pt x="5928" y="5087"/>
                  </a:lnTo>
                  <a:lnTo>
                    <a:pt x="5930" y="5093"/>
                  </a:lnTo>
                  <a:lnTo>
                    <a:pt x="5931" y="5100"/>
                  </a:lnTo>
                  <a:lnTo>
                    <a:pt x="5930" y="5103"/>
                  </a:lnTo>
                  <a:lnTo>
                    <a:pt x="5928" y="5105"/>
                  </a:lnTo>
                  <a:lnTo>
                    <a:pt x="5926" y="5108"/>
                  </a:lnTo>
                  <a:lnTo>
                    <a:pt x="5923" y="5111"/>
                  </a:lnTo>
                  <a:lnTo>
                    <a:pt x="5914" y="5116"/>
                  </a:lnTo>
                  <a:lnTo>
                    <a:pt x="5901" y="5120"/>
                  </a:lnTo>
                  <a:lnTo>
                    <a:pt x="5894" y="5123"/>
                  </a:lnTo>
                  <a:lnTo>
                    <a:pt x="5887" y="5127"/>
                  </a:lnTo>
                  <a:lnTo>
                    <a:pt x="5882" y="5132"/>
                  </a:lnTo>
                  <a:lnTo>
                    <a:pt x="5875" y="5139"/>
                  </a:lnTo>
                  <a:lnTo>
                    <a:pt x="5865" y="5153"/>
                  </a:lnTo>
                  <a:lnTo>
                    <a:pt x="5853" y="5168"/>
                  </a:lnTo>
                  <a:lnTo>
                    <a:pt x="5842" y="5183"/>
                  </a:lnTo>
                  <a:lnTo>
                    <a:pt x="5831" y="5195"/>
                  </a:lnTo>
                  <a:lnTo>
                    <a:pt x="5825" y="5200"/>
                  </a:lnTo>
                  <a:lnTo>
                    <a:pt x="5819" y="5203"/>
                  </a:lnTo>
                  <a:lnTo>
                    <a:pt x="5813" y="5207"/>
                  </a:lnTo>
                  <a:lnTo>
                    <a:pt x="5806" y="5207"/>
                  </a:lnTo>
                  <a:lnTo>
                    <a:pt x="5801" y="5207"/>
                  </a:lnTo>
                  <a:lnTo>
                    <a:pt x="5797" y="5206"/>
                  </a:lnTo>
                  <a:lnTo>
                    <a:pt x="5791" y="5203"/>
                  </a:lnTo>
                  <a:lnTo>
                    <a:pt x="5787" y="5200"/>
                  </a:lnTo>
                  <a:lnTo>
                    <a:pt x="5779" y="5194"/>
                  </a:lnTo>
                  <a:lnTo>
                    <a:pt x="5772" y="5185"/>
                  </a:lnTo>
                  <a:lnTo>
                    <a:pt x="5765" y="5176"/>
                  </a:lnTo>
                  <a:lnTo>
                    <a:pt x="5759" y="5169"/>
                  </a:lnTo>
                  <a:lnTo>
                    <a:pt x="5754" y="5165"/>
                  </a:lnTo>
                  <a:lnTo>
                    <a:pt x="5751" y="5162"/>
                  </a:lnTo>
                  <a:lnTo>
                    <a:pt x="5747" y="5159"/>
                  </a:lnTo>
                  <a:lnTo>
                    <a:pt x="5743" y="5158"/>
                  </a:lnTo>
                  <a:lnTo>
                    <a:pt x="5737" y="5156"/>
                  </a:lnTo>
                  <a:lnTo>
                    <a:pt x="5731" y="5156"/>
                  </a:lnTo>
                  <a:lnTo>
                    <a:pt x="5724" y="5156"/>
                  </a:lnTo>
                  <a:lnTo>
                    <a:pt x="5718" y="5157"/>
                  </a:lnTo>
                  <a:lnTo>
                    <a:pt x="5706" y="5160"/>
                  </a:lnTo>
                  <a:lnTo>
                    <a:pt x="5693" y="5166"/>
                  </a:lnTo>
                  <a:lnTo>
                    <a:pt x="5681" y="5172"/>
                  </a:lnTo>
                  <a:lnTo>
                    <a:pt x="5670" y="5181"/>
                  </a:lnTo>
                  <a:lnTo>
                    <a:pt x="5662" y="5189"/>
                  </a:lnTo>
                  <a:lnTo>
                    <a:pt x="5654" y="5199"/>
                  </a:lnTo>
                  <a:lnTo>
                    <a:pt x="5653" y="5217"/>
                  </a:lnTo>
                  <a:lnTo>
                    <a:pt x="5653" y="5234"/>
                  </a:lnTo>
                  <a:lnTo>
                    <a:pt x="5653" y="5241"/>
                  </a:lnTo>
                  <a:lnTo>
                    <a:pt x="5653" y="5248"/>
                  </a:lnTo>
                  <a:lnTo>
                    <a:pt x="5654" y="5254"/>
                  </a:lnTo>
                  <a:lnTo>
                    <a:pt x="5656" y="5261"/>
                  </a:lnTo>
                  <a:lnTo>
                    <a:pt x="5658" y="5266"/>
                  </a:lnTo>
                  <a:lnTo>
                    <a:pt x="5662" y="5270"/>
                  </a:lnTo>
                  <a:lnTo>
                    <a:pt x="5666" y="5274"/>
                  </a:lnTo>
                  <a:lnTo>
                    <a:pt x="5670" y="5277"/>
                  </a:lnTo>
                  <a:lnTo>
                    <a:pt x="5677" y="5279"/>
                  </a:lnTo>
                  <a:lnTo>
                    <a:pt x="5684" y="5280"/>
                  </a:lnTo>
                  <a:lnTo>
                    <a:pt x="5692" y="5280"/>
                  </a:lnTo>
                  <a:lnTo>
                    <a:pt x="5702" y="5280"/>
                  </a:lnTo>
                  <a:lnTo>
                    <a:pt x="5708" y="5279"/>
                  </a:lnTo>
                  <a:lnTo>
                    <a:pt x="5713" y="5280"/>
                  </a:lnTo>
                  <a:lnTo>
                    <a:pt x="5717" y="5281"/>
                  </a:lnTo>
                  <a:lnTo>
                    <a:pt x="5719" y="5283"/>
                  </a:lnTo>
                  <a:lnTo>
                    <a:pt x="5721" y="5285"/>
                  </a:lnTo>
                  <a:lnTo>
                    <a:pt x="5722" y="5289"/>
                  </a:lnTo>
                  <a:lnTo>
                    <a:pt x="5722" y="5293"/>
                  </a:lnTo>
                  <a:lnTo>
                    <a:pt x="5722" y="5297"/>
                  </a:lnTo>
                  <a:lnTo>
                    <a:pt x="5721" y="5307"/>
                  </a:lnTo>
                  <a:lnTo>
                    <a:pt x="5720" y="5318"/>
                  </a:lnTo>
                  <a:lnTo>
                    <a:pt x="5720" y="5323"/>
                  </a:lnTo>
                  <a:lnTo>
                    <a:pt x="5720" y="5330"/>
                  </a:lnTo>
                  <a:lnTo>
                    <a:pt x="5722" y="5335"/>
                  </a:lnTo>
                  <a:lnTo>
                    <a:pt x="5724" y="5342"/>
                  </a:lnTo>
                  <a:lnTo>
                    <a:pt x="5726" y="5347"/>
                  </a:lnTo>
                  <a:lnTo>
                    <a:pt x="5727" y="5352"/>
                  </a:lnTo>
                  <a:lnTo>
                    <a:pt x="5729" y="5358"/>
                  </a:lnTo>
                  <a:lnTo>
                    <a:pt x="5729" y="5363"/>
                  </a:lnTo>
                  <a:lnTo>
                    <a:pt x="5726" y="5368"/>
                  </a:lnTo>
                  <a:lnTo>
                    <a:pt x="5724" y="5372"/>
                  </a:lnTo>
                  <a:lnTo>
                    <a:pt x="5721" y="5376"/>
                  </a:lnTo>
                  <a:lnTo>
                    <a:pt x="5717" y="5379"/>
                  </a:lnTo>
                  <a:lnTo>
                    <a:pt x="5700" y="5388"/>
                  </a:lnTo>
                  <a:lnTo>
                    <a:pt x="5692" y="5393"/>
                  </a:lnTo>
                  <a:lnTo>
                    <a:pt x="5689" y="5395"/>
                  </a:lnTo>
                  <a:lnTo>
                    <a:pt x="5688" y="5397"/>
                  </a:lnTo>
                  <a:lnTo>
                    <a:pt x="5688" y="5399"/>
                  </a:lnTo>
                  <a:lnTo>
                    <a:pt x="5688" y="5400"/>
                  </a:lnTo>
                  <a:lnTo>
                    <a:pt x="5690" y="5404"/>
                  </a:lnTo>
                  <a:lnTo>
                    <a:pt x="5693" y="5411"/>
                  </a:lnTo>
                  <a:lnTo>
                    <a:pt x="5694" y="5415"/>
                  </a:lnTo>
                  <a:lnTo>
                    <a:pt x="5694" y="5420"/>
                  </a:lnTo>
                  <a:lnTo>
                    <a:pt x="5695" y="5427"/>
                  </a:lnTo>
                  <a:lnTo>
                    <a:pt x="5694" y="5436"/>
                  </a:lnTo>
                  <a:lnTo>
                    <a:pt x="5694" y="5449"/>
                  </a:lnTo>
                  <a:lnTo>
                    <a:pt x="5695" y="5462"/>
                  </a:lnTo>
                  <a:lnTo>
                    <a:pt x="5698" y="5476"/>
                  </a:lnTo>
                  <a:lnTo>
                    <a:pt x="5700" y="5489"/>
                  </a:lnTo>
                  <a:lnTo>
                    <a:pt x="5703" y="5501"/>
                  </a:lnTo>
                  <a:lnTo>
                    <a:pt x="5704" y="5514"/>
                  </a:lnTo>
                  <a:lnTo>
                    <a:pt x="5703" y="5521"/>
                  </a:lnTo>
                  <a:lnTo>
                    <a:pt x="5702" y="5526"/>
                  </a:lnTo>
                  <a:lnTo>
                    <a:pt x="5700" y="5532"/>
                  </a:lnTo>
                  <a:lnTo>
                    <a:pt x="5697" y="5538"/>
                  </a:lnTo>
                  <a:lnTo>
                    <a:pt x="5690" y="5554"/>
                  </a:lnTo>
                  <a:lnTo>
                    <a:pt x="5684" y="5571"/>
                  </a:lnTo>
                  <a:lnTo>
                    <a:pt x="5680" y="5586"/>
                  </a:lnTo>
                  <a:lnTo>
                    <a:pt x="5674" y="5600"/>
                  </a:lnTo>
                  <a:lnTo>
                    <a:pt x="5659" y="5615"/>
                  </a:lnTo>
                  <a:lnTo>
                    <a:pt x="5648" y="5627"/>
                  </a:lnTo>
                  <a:lnTo>
                    <a:pt x="5645" y="5631"/>
                  </a:lnTo>
                  <a:lnTo>
                    <a:pt x="5644" y="5634"/>
                  </a:lnTo>
                  <a:lnTo>
                    <a:pt x="5644" y="5638"/>
                  </a:lnTo>
                  <a:lnTo>
                    <a:pt x="5645" y="5642"/>
                  </a:lnTo>
                  <a:lnTo>
                    <a:pt x="5648" y="5646"/>
                  </a:lnTo>
                  <a:lnTo>
                    <a:pt x="5651" y="5652"/>
                  </a:lnTo>
                  <a:lnTo>
                    <a:pt x="5656" y="5657"/>
                  </a:lnTo>
                  <a:lnTo>
                    <a:pt x="5663" y="5663"/>
                  </a:lnTo>
                  <a:lnTo>
                    <a:pt x="5665" y="5666"/>
                  </a:lnTo>
                  <a:lnTo>
                    <a:pt x="5670" y="5670"/>
                  </a:lnTo>
                  <a:lnTo>
                    <a:pt x="5671" y="5671"/>
                  </a:lnTo>
                  <a:lnTo>
                    <a:pt x="5674" y="5673"/>
                  </a:lnTo>
                  <a:lnTo>
                    <a:pt x="5674" y="5674"/>
                  </a:lnTo>
                  <a:lnTo>
                    <a:pt x="5674" y="5676"/>
                  </a:lnTo>
                  <a:lnTo>
                    <a:pt x="5666" y="5678"/>
                  </a:lnTo>
                  <a:lnTo>
                    <a:pt x="5654" y="5678"/>
                  </a:lnTo>
                  <a:lnTo>
                    <a:pt x="5642" y="5676"/>
                  </a:lnTo>
                  <a:lnTo>
                    <a:pt x="5632" y="5676"/>
                  </a:lnTo>
                  <a:lnTo>
                    <a:pt x="5624" y="5675"/>
                  </a:lnTo>
                  <a:lnTo>
                    <a:pt x="5616" y="5674"/>
                  </a:lnTo>
                  <a:lnTo>
                    <a:pt x="5612" y="5674"/>
                  </a:lnTo>
                  <a:lnTo>
                    <a:pt x="5608" y="5675"/>
                  </a:lnTo>
                  <a:lnTo>
                    <a:pt x="5606" y="5678"/>
                  </a:lnTo>
                  <a:lnTo>
                    <a:pt x="5604" y="5682"/>
                  </a:lnTo>
                  <a:lnTo>
                    <a:pt x="5603" y="5689"/>
                  </a:lnTo>
                  <a:lnTo>
                    <a:pt x="5602" y="5699"/>
                  </a:lnTo>
                  <a:lnTo>
                    <a:pt x="5595" y="5721"/>
                  </a:lnTo>
                  <a:lnTo>
                    <a:pt x="5588" y="5740"/>
                  </a:lnTo>
                  <a:lnTo>
                    <a:pt x="5582" y="5757"/>
                  </a:lnTo>
                  <a:lnTo>
                    <a:pt x="5574" y="5773"/>
                  </a:lnTo>
                  <a:lnTo>
                    <a:pt x="5566" y="5788"/>
                  </a:lnTo>
                  <a:lnTo>
                    <a:pt x="5555" y="5803"/>
                  </a:lnTo>
                  <a:lnTo>
                    <a:pt x="5543" y="5818"/>
                  </a:lnTo>
                  <a:lnTo>
                    <a:pt x="5528" y="5835"/>
                  </a:lnTo>
                  <a:lnTo>
                    <a:pt x="5523" y="5841"/>
                  </a:lnTo>
                  <a:lnTo>
                    <a:pt x="5521" y="5846"/>
                  </a:lnTo>
                  <a:lnTo>
                    <a:pt x="5519" y="5852"/>
                  </a:lnTo>
                  <a:lnTo>
                    <a:pt x="5518" y="5859"/>
                  </a:lnTo>
                  <a:lnTo>
                    <a:pt x="5517" y="5872"/>
                  </a:lnTo>
                  <a:lnTo>
                    <a:pt x="5517" y="5886"/>
                  </a:lnTo>
                  <a:lnTo>
                    <a:pt x="5517" y="5892"/>
                  </a:lnTo>
                  <a:lnTo>
                    <a:pt x="5516" y="5899"/>
                  </a:lnTo>
                  <a:lnTo>
                    <a:pt x="5515" y="5905"/>
                  </a:lnTo>
                  <a:lnTo>
                    <a:pt x="5513" y="5911"/>
                  </a:lnTo>
                  <a:lnTo>
                    <a:pt x="5511" y="5915"/>
                  </a:lnTo>
                  <a:lnTo>
                    <a:pt x="5506" y="5921"/>
                  </a:lnTo>
                  <a:lnTo>
                    <a:pt x="5501" y="5924"/>
                  </a:lnTo>
                  <a:lnTo>
                    <a:pt x="5493" y="5927"/>
                  </a:lnTo>
                  <a:lnTo>
                    <a:pt x="5481" y="5931"/>
                  </a:lnTo>
                  <a:lnTo>
                    <a:pt x="5470" y="5936"/>
                  </a:lnTo>
                  <a:lnTo>
                    <a:pt x="5458" y="5941"/>
                  </a:lnTo>
                  <a:lnTo>
                    <a:pt x="5448" y="5946"/>
                  </a:lnTo>
                  <a:lnTo>
                    <a:pt x="5446" y="5950"/>
                  </a:lnTo>
                  <a:lnTo>
                    <a:pt x="5444" y="5952"/>
                  </a:lnTo>
                  <a:lnTo>
                    <a:pt x="5444" y="5955"/>
                  </a:lnTo>
                  <a:lnTo>
                    <a:pt x="5446" y="5958"/>
                  </a:lnTo>
                  <a:lnTo>
                    <a:pt x="5449" y="5962"/>
                  </a:lnTo>
                  <a:lnTo>
                    <a:pt x="5455" y="5966"/>
                  </a:lnTo>
                  <a:lnTo>
                    <a:pt x="5464" y="5969"/>
                  </a:lnTo>
                  <a:lnTo>
                    <a:pt x="5476" y="5972"/>
                  </a:lnTo>
                  <a:lnTo>
                    <a:pt x="5492" y="5978"/>
                  </a:lnTo>
                  <a:lnTo>
                    <a:pt x="5506" y="5983"/>
                  </a:lnTo>
                  <a:lnTo>
                    <a:pt x="5513" y="5985"/>
                  </a:lnTo>
                  <a:lnTo>
                    <a:pt x="5518" y="5989"/>
                  </a:lnTo>
                  <a:lnTo>
                    <a:pt x="5523" y="5992"/>
                  </a:lnTo>
                  <a:lnTo>
                    <a:pt x="5527" y="5996"/>
                  </a:lnTo>
                  <a:lnTo>
                    <a:pt x="5530" y="5999"/>
                  </a:lnTo>
                  <a:lnTo>
                    <a:pt x="5532" y="6004"/>
                  </a:lnTo>
                  <a:lnTo>
                    <a:pt x="5533" y="6009"/>
                  </a:lnTo>
                  <a:lnTo>
                    <a:pt x="5533" y="6014"/>
                  </a:lnTo>
                  <a:lnTo>
                    <a:pt x="5532" y="6021"/>
                  </a:lnTo>
                  <a:lnTo>
                    <a:pt x="5530" y="6027"/>
                  </a:lnTo>
                  <a:lnTo>
                    <a:pt x="5527" y="6035"/>
                  </a:lnTo>
                  <a:lnTo>
                    <a:pt x="5521" y="6044"/>
                  </a:lnTo>
                  <a:lnTo>
                    <a:pt x="5518" y="6050"/>
                  </a:lnTo>
                  <a:lnTo>
                    <a:pt x="5516" y="6057"/>
                  </a:lnTo>
                  <a:lnTo>
                    <a:pt x="5515" y="6063"/>
                  </a:lnTo>
                  <a:lnTo>
                    <a:pt x="5516" y="6070"/>
                  </a:lnTo>
                  <a:lnTo>
                    <a:pt x="5517" y="6075"/>
                  </a:lnTo>
                  <a:lnTo>
                    <a:pt x="5520" y="6081"/>
                  </a:lnTo>
                  <a:lnTo>
                    <a:pt x="5526" y="6089"/>
                  </a:lnTo>
                  <a:lnTo>
                    <a:pt x="5531" y="6095"/>
                  </a:lnTo>
                  <a:lnTo>
                    <a:pt x="5536" y="6102"/>
                  </a:lnTo>
                  <a:lnTo>
                    <a:pt x="5545" y="6113"/>
                  </a:lnTo>
                  <a:lnTo>
                    <a:pt x="5549" y="6118"/>
                  </a:lnTo>
                  <a:lnTo>
                    <a:pt x="5552" y="6124"/>
                  </a:lnTo>
                  <a:lnTo>
                    <a:pt x="5553" y="6126"/>
                  </a:lnTo>
                  <a:lnTo>
                    <a:pt x="5553" y="6127"/>
                  </a:lnTo>
                  <a:lnTo>
                    <a:pt x="5552" y="6129"/>
                  </a:lnTo>
                  <a:lnTo>
                    <a:pt x="5550" y="6130"/>
                  </a:lnTo>
                  <a:lnTo>
                    <a:pt x="5547" y="6131"/>
                  </a:lnTo>
                  <a:lnTo>
                    <a:pt x="5542" y="6131"/>
                  </a:lnTo>
                  <a:lnTo>
                    <a:pt x="5538" y="6131"/>
                  </a:lnTo>
                  <a:lnTo>
                    <a:pt x="5531" y="6130"/>
                  </a:lnTo>
                  <a:lnTo>
                    <a:pt x="5518" y="6126"/>
                  </a:lnTo>
                  <a:lnTo>
                    <a:pt x="5504" y="6120"/>
                  </a:lnTo>
                  <a:lnTo>
                    <a:pt x="5489" y="6115"/>
                  </a:lnTo>
                  <a:lnTo>
                    <a:pt x="5475" y="6111"/>
                  </a:lnTo>
                  <a:lnTo>
                    <a:pt x="5463" y="6107"/>
                  </a:lnTo>
                  <a:lnTo>
                    <a:pt x="5453" y="6105"/>
                  </a:lnTo>
                  <a:lnTo>
                    <a:pt x="5455" y="6110"/>
                  </a:lnTo>
                  <a:lnTo>
                    <a:pt x="5461" y="6115"/>
                  </a:lnTo>
                  <a:lnTo>
                    <a:pt x="5468" y="6121"/>
                  </a:lnTo>
                  <a:lnTo>
                    <a:pt x="5477" y="6129"/>
                  </a:lnTo>
                  <a:lnTo>
                    <a:pt x="5493" y="6142"/>
                  </a:lnTo>
                  <a:lnTo>
                    <a:pt x="5505" y="6152"/>
                  </a:lnTo>
                  <a:lnTo>
                    <a:pt x="5519" y="6172"/>
                  </a:lnTo>
                  <a:lnTo>
                    <a:pt x="5533" y="6188"/>
                  </a:lnTo>
                  <a:lnTo>
                    <a:pt x="5546" y="6201"/>
                  </a:lnTo>
                  <a:lnTo>
                    <a:pt x="5561" y="6212"/>
                  </a:lnTo>
                  <a:lnTo>
                    <a:pt x="5576" y="6222"/>
                  </a:lnTo>
                  <a:lnTo>
                    <a:pt x="5593" y="6230"/>
                  </a:lnTo>
                  <a:lnTo>
                    <a:pt x="5612" y="6239"/>
                  </a:lnTo>
                  <a:lnTo>
                    <a:pt x="5632" y="6248"/>
                  </a:lnTo>
                  <a:lnTo>
                    <a:pt x="5636" y="6250"/>
                  </a:lnTo>
                  <a:lnTo>
                    <a:pt x="5638" y="6253"/>
                  </a:lnTo>
                  <a:lnTo>
                    <a:pt x="5639" y="6256"/>
                  </a:lnTo>
                  <a:lnTo>
                    <a:pt x="5640" y="6261"/>
                  </a:lnTo>
                  <a:lnTo>
                    <a:pt x="5641" y="6269"/>
                  </a:lnTo>
                  <a:lnTo>
                    <a:pt x="5642" y="6280"/>
                  </a:lnTo>
                  <a:lnTo>
                    <a:pt x="5643" y="6291"/>
                  </a:lnTo>
                  <a:lnTo>
                    <a:pt x="5647" y="6302"/>
                  </a:lnTo>
                  <a:lnTo>
                    <a:pt x="5649" y="6306"/>
                  </a:lnTo>
                  <a:lnTo>
                    <a:pt x="5652" y="6310"/>
                  </a:lnTo>
                  <a:lnTo>
                    <a:pt x="5657" y="6315"/>
                  </a:lnTo>
                  <a:lnTo>
                    <a:pt x="5663" y="6318"/>
                  </a:lnTo>
                  <a:lnTo>
                    <a:pt x="5662" y="6320"/>
                  </a:lnTo>
                  <a:lnTo>
                    <a:pt x="5661" y="6321"/>
                  </a:lnTo>
                  <a:lnTo>
                    <a:pt x="5659" y="6322"/>
                  </a:lnTo>
                  <a:lnTo>
                    <a:pt x="5657" y="6322"/>
                  </a:lnTo>
                  <a:lnTo>
                    <a:pt x="5652" y="6323"/>
                  </a:lnTo>
                  <a:lnTo>
                    <a:pt x="5645" y="6322"/>
                  </a:lnTo>
                  <a:lnTo>
                    <a:pt x="5631" y="6319"/>
                  </a:lnTo>
                  <a:lnTo>
                    <a:pt x="5623" y="6318"/>
                  </a:lnTo>
                  <a:lnTo>
                    <a:pt x="5623" y="6323"/>
                  </a:lnTo>
                  <a:lnTo>
                    <a:pt x="5623" y="6328"/>
                  </a:lnTo>
                  <a:lnTo>
                    <a:pt x="5625" y="6333"/>
                  </a:lnTo>
                  <a:lnTo>
                    <a:pt x="5627" y="6336"/>
                  </a:lnTo>
                  <a:lnTo>
                    <a:pt x="5636" y="6344"/>
                  </a:lnTo>
                  <a:lnTo>
                    <a:pt x="5644" y="6351"/>
                  </a:lnTo>
                  <a:lnTo>
                    <a:pt x="5654" y="6359"/>
                  </a:lnTo>
                  <a:lnTo>
                    <a:pt x="5662" y="6367"/>
                  </a:lnTo>
                  <a:lnTo>
                    <a:pt x="5665" y="6371"/>
                  </a:lnTo>
                  <a:lnTo>
                    <a:pt x="5667" y="6375"/>
                  </a:lnTo>
                  <a:lnTo>
                    <a:pt x="5668" y="6381"/>
                  </a:lnTo>
                  <a:lnTo>
                    <a:pt x="5668" y="6386"/>
                  </a:lnTo>
                  <a:lnTo>
                    <a:pt x="5667" y="6395"/>
                  </a:lnTo>
                  <a:lnTo>
                    <a:pt x="5667" y="6401"/>
                  </a:lnTo>
                  <a:lnTo>
                    <a:pt x="5668" y="6407"/>
                  </a:lnTo>
                  <a:lnTo>
                    <a:pt x="5670" y="6410"/>
                  </a:lnTo>
                  <a:lnTo>
                    <a:pt x="5674" y="6412"/>
                  </a:lnTo>
                  <a:lnTo>
                    <a:pt x="5678" y="6413"/>
                  </a:lnTo>
                  <a:lnTo>
                    <a:pt x="5682" y="6413"/>
                  </a:lnTo>
                  <a:lnTo>
                    <a:pt x="5686" y="6412"/>
                  </a:lnTo>
                  <a:lnTo>
                    <a:pt x="5695" y="6410"/>
                  </a:lnTo>
                  <a:lnTo>
                    <a:pt x="5705" y="6407"/>
                  </a:lnTo>
                  <a:lnTo>
                    <a:pt x="5709" y="6407"/>
                  </a:lnTo>
                  <a:lnTo>
                    <a:pt x="5712" y="6407"/>
                  </a:lnTo>
                  <a:lnTo>
                    <a:pt x="5715" y="6408"/>
                  </a:lnTo>
                  <a:lnTo>
                    <a:pt x="5717" y="6410"/>
                  </a:lnTo>
                  <a:lnTo>
                    <a:pt x="5718" y="6413"/>
                  </a:lnTo>
                  <a:lnTo>
                    <a:pt x="5718" y="6416"/>
                  </a:lnTo>
                  <a:lnTo>
                    <a:pt x="5718" y="6419"/>
                  </a:lnTo>
                  <a:lnTo>
                    <a:pt x="5717" y="6423"/>
                  </a:lnTo>
                  <a:lnTo>
                    <a:pt x="5715" y="6430"/>
                  </a:lnTo>
                  <a:lnTo>
                    <a:pt x="5710" y="6438"/>
                  </a:lnTo>
                  <a:lnTo>
                    <a:pt x="5700" y="6453"/>
                  </a:lnTo>
                  <a:lnTo>
                    <a:pt x="5693" y="6464"/>
                  </a:lnTo>
                  <a:lnTo>
                    <a:pt x="5675" y="6490"/>
                  </a:lnTo>
                  <a:lnTo>
                    <a:pt x="5654" y="6516"/>
                  </a:lnTo>
                  <a:lnTo>
                    <a:pt x="5632" y="6542"/>
                  </a:lnTo>
                  <a:lnTo>
                    <a:pt x="5609" y="6565"/>
                  </a:lnTo>
                  <a:lnTo>
                    <a:pt x="5583" y="6589"/>
                  </a:lnTo>
                  <a:lnTo>
                    <a:pt x="5557" y="6610"/>
                  </a:lnTo>
                  <a:lnTo>
                    <a:pt x="5544" y="6619"/>
                  </a:lnTo>
                  <a:lnTo>
                    <a:pt x="5530" y="6629"/>
                  </a:lnTo>
                  <a:lnTo>
                    <a:pt x="5517" y="6638"/>
                  </a:lnTo>
                  <a:lnTo>
                    <a:pt x="5503" y="6645"/>
                  </a:lnTo>
                  <a:lnTo>
                    <a:pt x="5499" y="6655"/>
                  </a:lnTo>
                  <a:lnTo>
                    <a:pt x="5492" y="6670"/>
                  </a:lnTo>
                  <a:lnTo>
                    <a:pt x="5484" y="6689"/>
                  </a:lnTo>
                  <a:lnTo>
                    <a:pt x="5474" y="6708"/>
                  </a:lnTo>
                  <a:lnTo>
                    <a:pt x="5470" y="6716"/>
                  </a:lnTo>
                  <a:lnTo>
                    <a:pt x="5464" y="6725"/>
                  </a:lnTo>
                  <a:lnTo>
                    <a:pt x="5459" y="6731"/>
                  </a:lnTo>
                  <a:lnTo>
                    <a:pt x="5453" y="6736"/>
                  </a:lnTo>
                  <a:lnTo>
                    <a:pt x="5451" y="6737"/>
                  </a:lnTo>
                  <a:lnTo>
                    <a:pt x="5448" y="6738"/>
                  </a:lnTo>
                  <a:lnTo>
                    <a:pt x="5445" y="6739"/>
                  </a:lnTo>
                  <a:lnTo>
                    <a:pt x="5443" y="6738"/>
                  </a:lnTo>
                  <a:lnTo>
                    <a:pt x="5439" y="6737"/>
                  </a:lnTo>
                  <a:lnTo>
                    <a:pt x="5437" y="6736"/>
                  </a:lnTo>
                  <a:lnTo>
                    <a:pt x="5434" y="6734"/>
                  </a:lnTo>
                  <a:lnTo>
                    <a:pt x="5432" y="6731"/>
                  </a:lnTo>
                  <a:lnTo>
                    <a:pt x="5430" y="6729"/>
                  </a:lnTo>
                  <a:lnTo>
                    <a:pt x="5427" y="6729"/>
                  </a:lnTo>
                  <a:lnTo>
                    <a:pt x="5419" y="6738"/>
                  </a:lnTo>
                  <a:lnTo>
                    <a:pt x="5412" y="6748"/>
                  </a:lnTo>
                  <a:lnTo>
                    <a:pt x="5406" y="6756"/>
                  </a:lnTo>
                  <a:lnTo>
                    <a:pt x="5402" y="6765"/>
                  </a:lnTo>
                  <a:lnTo>
                    <a:pt x="5397" y="6774"/>
                  </a:lnTo>
                  <a:lnTo>
                    <a:pt x="5394" y="6782"/>
                  </a:lnTo>
                  <a:lnTo>
                    <a:pt x="5392" y="6791"/>
                  </a:lnTo>
                  <a:lnTo>
                    <a:pt x="5390" y="6800"/>
                  </a:lnTo>
                  <a:lnTo>
                    <a:pt x="5386" y="6818"/>
                  </a:lnTo>
                  <a:lnTo>
                    <a:pt x="5383" y="6836"/>
                  </a:lnTo>
                  <a:lnTo>
                    <a:pt x="5379" y="6855"/>
                  </a:lnTo>
                  <a:lnTo>
                    <a:pt x="5372" y="6875"/>
                  </a:lnTo>
                  <a:lnTo>
                    <a:pt x="5305" y="7040"/>
                  </a:lnTo>
                  <a:lnTo>
                    <a:pt x="5296" y="7070"/>
                  </a:lnTo>
                  <a:lnTo>
                    <a:pt x="5288" y="7094"/>
                  </a:lnTo>
                  <a:lnTo>
                    <a:pt x="5284" y="7106"/>
                  </a:lnTo>
                  <a:lnTo>
                    <a:pt x="5277" y="7118"/>
                  </a:lnTo>
                  <a:lnTo>
                    <a:pt x="5269" y="7131"/>
                  </a:lnTo>
                  <a:lnTo>
                    <a:pt x="5258" y="7143"/>
                  </a:lnTo>
                  <a:lnTo>
                    <a:pt x="5240" y="7168"/>
                  </a:lnTo>
                  <a:lnTo>
                    <a:pt x="5214" y="7199"/>
                  </a:lnTo>
                  <a:lnTo>
                    <a:pt x="5201" y="7217"/>
                  </a:lnTo>
                  <a:lnTo>
                    <a:pt x="5190" y="7232"/>
                  </a:lnTo>
                  <a:lnTo>
                    <a:pt x="5181" y="7246"/>
                  </a:lnTo>
                  <a:lnTo>
                    <a:pt x="5177" y="7256"/>
                  </a:lnTo>
                  <a:lnTo>
                    <a:pt x="5174" y="7269"/>
                  </a:lnTo>
                  <a:lnTo>
                    <a:pt x="5169" y="7278"/>
                  </a:lnTo>
                  <a:lnTo>
                    <a:pt x="5166" y="7285"/>
                  </a:lnTo>
                  <a:lnTo>
                    <a:pt x="5162" y="7288"/>
                  </a:lnTo>
                  <a:lnTo>
                    <a:pt x="5158" y="7288"/>
                  </a:lnTo>
                  <a:lnTo>
                    <a:pt x="5153" y="7287"/>
                  </a:lnTo>
                  <a:lnTo>
                    <a:pt x="5150" y="7285"/>
                  </a:lnTo>
                  <a:lnTo>
                    <a:pt x="5146" y="7280"/>
                  </a:lnTo>
                  <a:lnTo>
                    <a:pt x="5137" y="7271"/>
                  </a:lnTo>
                  <a:lnTo>
                    <a:pt x="5128" y="7262"/>
                  </a:lnTo>
                  <a:lnTo>
                    <a:pt x="5123" y="7259"/>
                  </a:lnTo>
                  <a:lnTo>
                    <a:pt x="5119" y="7258"/>
                  </a:lnTo>
                  <a:lnTo>
                    <a:pt x="5117" y="7258"/>
                  </a:lnTo>
                  <a:lnTo>
                    <a:pt x="5114" y="7258"/>
                  </a:lnTo>
                  <a:lnTo>
                    <a:pt x="5112" y="7259"/>
                  </a:lnTo>
                  <a:lnTo>
                    <a:pt x="5110" y="7260"/>
                  </a:lnTo>
                  <a:lnTo>
                    <a:pt x="5105" y="7265"/>
                  </a:lnTo>
                  <a:lnTo>
                    <a:pt x="5100" y="7274"/>
                  </a:lnTo>
                  <a:lnTo>
                    <a:pt x="5096" y="7282"/>
                  </a:lnTo>
                  <a:lnTo>
                    <a:pt x="5093" y="7293"/>
                  </a:lnTo>
                  <a:lnTo>
                    <a:pt x="5090" y="7314"/>
                  </a:lnTo>
                  <a:lnTo>
                    <a:pt x="5087" y="7331"/>
                  </a:lnTo>
                  <a:lnTo>
                    <a:pt x="5086" y="7341"/>
                  </a:lnTo>
                  <a:lnTo>
                    <a:pt x="5084" y="7348"/>
                  </a:lnTo>
                  <a:lnTo>
                    <a:pt x="5081" y="7355"/>
                  </a:lnTo>
                  <a:lnTo>
                    <a:pt x="5077" y="7360"/>
                  </a:lnTo>
                  <a:lnTo>
                    <a:pt x="5072" y="7364"/>
                  </a:lnTo>
                  <a:lnTo>
                    <a:pt x="5067" y="7368"/>
                  </a:lnTo>
                  <a:lnTo>
                    <a:pt x="5062" y="7370"/>
                  </a:lnTo>
                  <a:lnTo>
                    <a:pt x="5056" y="7372"/>
                  </a:lnTo>
                  <a:lnTo>
                    <a:pt x="5045" y="7374"/>
                  </a:lnTo>
                  <a:lnTo>
                    <a:pt x="5036" y="7375"/>
                  </a:lnTo>
                  <a:lnTo>
                    <a:pt x="5032" y="7375"/>
                  </a:lnTo>
                  <a:lnTo>
                    <a:pt x="5029" y="7376"/>
                  </a:lnTo>
                  <a:lnTo>
                    <a:pt x="5027" y="7377"/>
                  </a:lnTo>
                  <a:lnTo>
                    <a:pt x="5027" y="7380"/>
                  </a:lnTo>
                  <a:lnTo>
                    <a:pt x="5026" y="7388"/>
                  </a:lnTo>
                  <a:lnTo>
                    <a:pt x="5025" y="7395"/>
                  </a:lnTo>
                  <a:lnTo>
                    <a:pt x="5023" y="7399"/>
                  </a:lnTo>
                  <a:lnTo>
                    <a:pt x="5019" y="7402"/>
                  </a:lnTo>
                  <a:lnTo>
                    <a:pt x="5015" y="7403"/>
                  </a:lnTo>
                  <a:lnTo>
                    <a:pt x="5010" y="7404"/>
                  </a:lnTo>
                  <a:lnTo>
                    <a:pt x="5003" y="7404"/>
                  </a:lnTo>
                  <a:lnTo>
                    <a:pt x="4995" y="7404"/>
                  </a:lnTo>
                  <a:lnTo>
                    <a:pt x="4958" y="7402"/>
                  </a:lnTo>
                  <a:lnTo>
                    <a:pt x="4918" y="7402"/>
                  </a:lnTo>
                  <a:lnTo>
                    <a:pt x="4909" y="7403"/>
                  </a:lnTo>
                  <a:lnTo>
                    <a:pt x="4901" y="7403"/>
                  </a:lnTo>
                  <a:lnTo>
                    <a:pt x="4892" y="7406"/>
                  </a:lnTo>
                  <a:lnTo>
                    <a:pt x="4886" y="7408"/>
                  </a:lnTo>
                  <a:lnTo>
                    <a:pt x="4879" y="7410"/>
                  </a:lnTo>
                  <a:lnTo>
                    <a:pt x="4874" y="7413"/>
                  </a:lnTo>
                  <a:lnTo>
                    <a:pt x="4868" y="7417"/>
                  </a:lnTo>
                  <a:lnTo>
                    <a:pt x="4865" y="7422"/>
                  </a:lnTo>
                  <a:lnTo>
                    <a:pt x="4862" y="7428"/>
                  </a:lnTo>
                  <a:lnTo>
                    <a:pt x="4858" y="7434"/>
                  </a:lnTo>
                  <a:lnTo>
                    <a:pt x="4854" y="7438"/>
                  </a:lnTo>
                  <a:lnTo>
                    <a:pt x="4850" y="7441"/>
                  </a:lnTo>
                  <a:lnTo>
                    <a:pt x="4841" y="7447"/>
                  </a:lnTo>
                  <a:lnTo>
                    <a:pt x="4832" y="7451"/>
                  </a:lnTo>
                  <a:lnTo>
                    <a:pt x="4823" y="7454"/>
                  </a:lnTo>
                  <a:lnTo>
                    <a:pt x="4814" y="7461"/>
                  </a:lnTo>
                  <a:lnTo>
                    <a:pt x="4810" y="7464"/>
                  </a:lnTo>
                  <a:lnTo>
                    <a:pt x="4806" y="7469"/>
                  </a:lnTo>
                  <a:lnTo>
                    <a:pt x="4801" y="7476"/>
                  </a:lnTo>
                  <a:lnTo>
                    <a:pt x="4798" y="7483"/>
                  </a:lnTo>
                  <a:lnTo>
                    <a:pt x="4794" y="7491"/>
                  </a:lnTo>
                  <a:lnTo>
                    <a:pt x="4790" y="7497"/>
                  </a:lnTo>
                  <a:lnTo>
                    <a:pt x="4783" y="7505"/>
                  </a:lnTo>
                  <a:lnTo>
                    <a:pt x="4777" y="7510"/>
                  </a:lnTo>
                  <a:lnTo>
                    <a:pt x="4763" y="7522"/>
                  </a:lnTo>
                  <a:lnTo>
                    <a:pt x="4747" y="7532"/>
                  </a:lnTo>
                  <a:lnTo>
                    <a:pt x="4732" y="7543"/>
                  </a:lnTo>
                  <a:lnTo>
                    <a:pt x="4720" y="7553"/>
                  </a:lnTo>
                  <a:lnTo>
                    <a:pt x="4715" y="7559"/>
                  </a:lnTo>
                  <a:lnTo>
                    <a:pt x="4711" y="7565"/>
                  </a:lnTo>
                  <a:lnTo>
                    <a:pt x="4707" y="7572"/>
                  </a:lnTo>
                  <a:lnTo>
                    <a:pt x="4705" y="7579"/>
                  </a:lnTo>
                  <a:lnTo>
                    <a:pt x="4706" y="7588"/>
                  </a:lnTo>
                  <a:lnTo>
                    <a:pt x="4709" y="7598"/>
                  </a:lnTo>
                  <a:lnTo>
                    <a:pt x="4712" y="7606"/>
                  </a:lnTo>
                  <a:lnTo>
                    <a:pt x="4716" y="7615"/>
                  </a:lnTo>
                  <a:lnTo>
                    <a:pt x="4720" y="7624"/>
                  </a:lnTo>
                  <a:lnTo>
                    <a:pt x="4724" y="7632"/>
                  </a:lnTo>
                  <a:lnTo>
                    <a:pt x="4726" y="7639"/>
                  </a:lnTo>
                  <a:lnTo>
                    <a:pt x="4726" y="7644"/>
                  </a:lnTo>
                  <a:lnTo>
                    <a:pt x="4723" y="7647"/>
                  </a:lnTo>
                  <a:lnTo>
                    <a:pt x="4714" y="7654"/>
                  </a:lnTo>
                  <a:lnTo>
                    <a:pt x="4702" y="7659"/>
                  </a:lnTo>
                  <a:lnTo>
                    <a:pt x="4688" y="7666"/>
                  </a:lnTo>
                  <a:lnTo>
                    <a:pt x="4674" y="7670"/>
                  </a:lnTo>
                  <a:lnTo>
                    <a:pt x="4661" y="7673"/>
                  </a:lnTo>
                  <a:lnTo>
                    <a:pt x="4656" y="7674"/>
                  </a:lnTo>
                  <a:lnTo>
                    <a:pt x="4651" y="7673"/>
                  </a:lnTo>
                  <a:lnTo>
                    <a:pt x="4648" y="7672"/>
                  </a:lnTo>
                  <a:lnTo>
                    <a:pt x="4645" y="7670"/>
                  </a:lnTo>
                  <a:lnTo>
                    <a:pt x="4636" y="7653"/>
                  </a:lnTo>
                  <a:lnTo>
                    <a:pt x="4629" y="7638"/>
                  </a:lnTo>
                  <a:lnTo>
                    <a:pt x="4623" y="7623"/>
                  </a:lnTo>
                  <a:lnTo>
                    <a:pt x="4618" y="7607"/>
                  </a:lnTo>
                  <a:lnTo>
                    <a:pt x="4612" y="7592"/>
                  </a:lnTo>
                  <a:lnTo>
                    <a:pt x="4605" y="7577"/>
                  </a:lnTo>
                  <a:lnTo>
                    <a:pt x="4596" y="7561"/>
                  </a:lnTo>
                  <a:lnTo>
                    <a:pt x="4583" y="7544"/>
                  </a:lnTo>
                  <a:lnTo>
                    <a:pt x="4571" y="7526"/>
                  </a:lnTo>
                  <a:lnTo>
                    <a:pt x="4566" y="7520"/>
                  </a:lnTo>
                  <a:lnTo>
                    <a:pt x="4564" y="7526"/>
                  </a:lnTo>
                  <a:lnTo>
                    <a:pt x="4556" y="7547"/>
                  </a:lnTo>
                  <a:lnTo>
                    <a:pt x="4555" y="7552"/>
                  </a:lnTo>
                  <a:lnTo>
                    <a:pt x="4555" y="7559"/>
                  </a:lnTo>
                  <a:lnTo>
                    <a:pt x="4555" y="7569"/>
                  </a:lnTo>
                  <a:lnTo>
                    <a:pt x="4556" y="7579"/>
                  </a:lnTo>
                  <a:lnTo>
                    <a:pt x="4561" y="7604"/>
                  </a:lnTo>
                  <a:lnTo>
                    <a:pt x="4565" y="7631"/>
                  </a:lnTo>
                  <a:lnTo>
                    <a:pt x="4570" y="7657"/>
                  </a:lnTo>
                  <a:lnTo>
                    <a:pt x="4575" y="7680"/>
                  </a:lnTo>
                  <a:lnTo>
                    <a:pt x="4576" y="7690"/>
                  </a:lnTo>
                  <a:lnTo>
                    <a:pt x="4576" y="7697"/>
                  </a:lnTo>
                  <a:lnTo>
                    <a:pt x="4576" y="7701"/>
                  </a:lnTo>
                  <a:lnTo>
                    <a:pt x="4575" y="7705"/>
                  </a:lnTo>
                  <a:lnTo>
                    <a:pt x="4574" y="7699"/>
                  </a:lnTo>
                  <a:lnTo>
                    <a:pt x="4570" y="7695"/>
                  </a:lnTo>
                  <a:lnTo>
                    <a:pt x="4567" y="7691"/>
                  </a:lnTo>
                  <a:lnTo>
                    <a:pt x="4563" y="7687"/>
                  </a:lnTo>
                  <a:lnTo>
                    <a:pt x="4553" y="7680"/>
                  </a:lnTo>
                  <a:lnTo>
                    <a:pt x="4541" y="7673"/>
                  </a:lnTo>
                  <a:lnTo>
                    <a:pt x="4529" y="7669"/>
                  </a:lnTo>
                  <a:lnTo>
                    <a:pt x="4516" y="7665"/>
                  </a:lnTo>
                  <a:lnTo>
                    <a:pt x="4505" y="7661"/>
                  </a:lnTo>
                  <a:lnTo>
                    <a:pt x="4496" y="7660"/>
                  </a:lnTo>
                  <a:lnTo>
                    <a:pt x="4488" y="7659"/>
                  </a:lnTo>
                  <a:lnTo>
                    <a:pt x="4481" y="7660"/>
                  </a:lnTo>
                  <a:lnTo>
                    <a:pt x="4474" y="7663"/>
                  </a:lnTo>
                  <a:lnTo>
                    <a:pt x="4468" y="7666"/>
                  </a:lnTo>
                  <a:lnTo>
                    <a:pt x="4460" y="7670"/>
                  </a:lnTo>
                  <a:lnTo>
                    <a:pt x="4455" y="7676"/>
                  </a:lnTo>
                  <a:lnTo>
                    <a:pt x="4448" y="7681"/>
                  </a:lnTo>
                  <a:lnTo>
                    <a:pt x="4443" y="7688"/>
                  </a:lnTo>
                  <a:lnTo>
                    <a:pt x="4439" y="7695"/>
                  </a:lnTo>
                  <a:lnTo>
                    <a:pt x="4434" y="7703"/>
                  </a:lnTo>
                  <a:lnTo>
                    <a:pt x="4430" y="7711"/>
                  </a:lnTo>
                  <a:lnTo>
                    <a:pt x="4428" y="7719"/>
                  </a:lnTo>
                  <a:lnTo>
                    <a:pt x="4426" y="7726"/>
                  </a:lnTo>
                  <a:lnTo>
                    <a:pt x="4425" y="7734"/>
                  </a:lnTo>
                  <a:lnTo>
                    <a:pt x="4425" y="7741"/>
                  </a:lnTo>
                  <a:lnTo>
                    <a:pt x="4427" y="7748"/>
                  </a:lnTo>
                  <a:lnTo>
                    <a:pt x="4429" y="7757"/>
                  </a:lnTo>
                  <a:lnTo>
                    <a:pt x="4431" y="7765"/>
                  </a:lnTo>
                  <a:lnTo>
                    <a:pt x="4431" y="7772"/>
                  </a:lnTo>
                  <a:lnTo>
                    <a:pt x="4431" y="7778"/>
                  </a:lnTo>
                  <a:lnTo>
                    <a:pt x="4430" y="7784"/>
                  </a:lnTo>
                  <a:lnTo>
                    <a:pt x="4429" y="7788"/>
                  </a:lnTo>
                  <a:lnTo>
                    <a:pt x="4427" y="7792"/>
                  </a:lnTo>
                  <a:lnTo>
                    <a:pt x="4424" y="7795"/>
                  </a:lnTo>
                  <a:lnTo>
                    <a:pt x="4407" y="7807"/>
                  </a:lnTo>
                  <a:lnTo>
                    <a:pt x="4384" y="7821"/>
                  </a:lnTo>
                  <a:lnTo>
                    <a:pt x="4382" y="7823"/>
                  </a:lnTo>
                  <a:lnTo>
                    <a:pt x="4380" y="7826"/>
                  </a:lnTo>
                  <a:lnTo>
                    <a:pt x="4379" y="7829"/>
                  </a:lnTo>
                  <a:lnTo>
                    <a:pt x="4378" y="7832"/>
                  </a:lnTo>
                  <a:lnTo>
                    <a:pt x="4379" y="7840"/>
                  </a:lnTo>
                  <a:lnTo>
                    <a:pt x="4380" y="7848"/>
                  </a:lnTo>
                  <a:lnTo>
                    <a:pt x="4382" y="7857"/>
                  </a:lnTo>
                  <a:lnTo>
                    <a:pt x="4382" y="7866"/>
                  </a:lnTo>
                  <a:lnTo>
                    <a:pt x="4380" y="7870"/>
                  </a:lnTo>
                  <a:lnTo>
                    <a:pt x="4379" y="7874"/>
                  </a:lnTo>
                  <a:lnTo>
                    <a:pt x="4378" y="7877"/>
                  </a:lnTo>
                  <a:lnTo>
                    <a:pt x="4376" y="7881"/>
                  </a:lnTo>
                  <a:lnTo>
                    <a:pt x="4355" y="7903"/>
                  </a:lnTo>
                  <a:lnTo>
                    <a:pt x="4335" y="7922"/>
                  </a:lnTo>
                  <a:lnTo>
                    <a:pt x="4326" y="7930"/>
                  </a:lnTo>
                  <a:lnTo>
                    <a:pt x="4320" y="7942"/>
                  </a:lnTo>
                  <a:lnTo>
                    <a:pt x="4317" y="7949"/>
                  </a:lnTo>
                  <a:lnTo>
                    <a:pt x="4314" y="7955"/>
                  </a:lnTo>
                  <a:lnTo>
                    <a:pt x="4311" y="7964"/>
                  </a:lnTo>
                  <a:lnTo>
                    <a:pt x="4309" y="7973"/>
                  </a:lnTo>
                  <a:lnTo>
                    <a:pt x="4301" y="7973"/>
                  </a:lnTo>
                  <a:lnTo>
                    <a:pt x="4294" y="7970"/>
                  </a:lnTo>
                  <a:lnTo>
                    <a:pt x="4290" y="7966"/>
                  </a:lnTo>
                  <a:lnTo>
                    <a:pt x="4285" y="7962"/>
                  </a:lnTo>
                  <a:lnTo>
                    <a:pt x="4280" y="7952"/>
                  </a:lnTo>
                  <a:lnTo>
                    <a:pt x="4276" y="7942"/>
                  </a:lnTo>
                  <a:lnTo>
                    <a:pt x="4274" y="7938"/>
                  </a:lnTo>
                  <a:lnTo>
                    <a:pt x="4271" y="7935"/>
                  </a:lnTo>
                  <a:lnTo>
                    <a:pt x="4268" y="7933"/>
                  </a:lnTo>
                  <a:lnTo>
                    <a:pt x="4264" y="7931"/>
                  </a:lnTo>
                  <a:lnTo>
                    <a:pt x="4258" y="7933"/>
                  </a:lnTo>
                  <a:lnTo>
                    <a:pt x="4251" y="7936"/>
                  </a:lnTo>
                  <a:lnTo>
                    <a:pt x="4242" y="7941"/>
                  </a:lnTo>
                  <a:lnTo>
                    <a:pt x="4231" y="7950"/>
                  </a:lnTo>
                  <a:lnTo>
                    <a:pt x="4220" y="7958"/>
                  </a:lnTo>
                  <a:lnTo>
                    <a:pt x="4204" y="7967"/>
                  </a:lnTo>
                  <a:lnTo>
                    <a:pt x="4188" y="7975"/>
                  </a:lnTo>
                  <a:lnTo>
                    <a:pt x="4171" y="7983"/>
                  </a:lnTo>
                  <a:lnTo>
                    <a:pt x="4154" y="7990"/>
                  </a:lnTo>
                  <a:lnTo>
                    <a:pt x="4136" y="7995"/>
                  </a:lnTo>
                  <a:lnTo>
                    <a:pt x="4120" y="7998"/>
                  </a:lnTo>
                  <a:lnTo>
                    <a:pt x="4105" y="8000"/>
                  </a:lnTo>
                  <a:lnTo>
                    <a:pt x="4090" y="8001"/>
                  </a:lnTo>
                  <a:lnTo>
                    <a:pt x="4079" y="8002"/>
                  </a:lnTo>
                  <a:lnTo>
                    <a:pt x="4076" y="8003"/>
                  </a:lnTo>
                  <a:lnTo>
                    <a:pt x="4073" y="8005"/>
                  </a:lnTo>
                  <a:lnTo>
                    <a:pt x="4072" y="8007"/>
                  </a:lnTo>
                  <a:lnTo>
                    <a:pt x="4070" y="8010"/>
                  </a:lnTo>
                  <a:lnTo>
                    <a:pt x="4068" y="8027"/>
                  </a:lnTo>
                  <a:lnTo>
                    <a:pt x="4067" y="8055"/>
                  </a:lnTo>
                  <a:lnTo>
                    <a:pt x="4065" y="8061"/>
                  </a:lnTo>
                  <a:lnTo>
                    <a:pt x="4062" y="8066"/>
                  </a:lnTo>
                  <a:lnTo>
                    <a:pt x="4059" y="8071"/>
                  </a:lnTo>
                  <a:lnTo>
                    <a:pt x="4054" y="8074"/>
                  </a:lnTo>
                  <a:lnTo>
                    <a:pt x="4049" y="8077"/>
                  </a:lnTo>
                  <a:lnTo>
                    <a:pt x="4045" y="8081"/>
                  </a:lnTo>
                  <a:lnTo>
                    <a:pt x="4040" y="8085"/>
                  </a:lnTo>
                  <a:lnTo>
                    <a:pt x="4037" y="8090"/>
                  </a:lnTo>
                  <a:lnTo>
                    <a:pt x="4036" y="8093"/>
                  </a:lnTo>
                  <a:lnTo>
                    <a:pt x="4036" y="8098"/>
                  </a:lnTo>
                  <a:lnTo>
                    <a:pt x="4036" y="8102"/>
                  </a:lnTo>
                  <a:lnTo>
                    <a:pt x="4037" y="8106"/>
                  </a:lnTo>
                  <a:lnTo>
                    <a:pt x="4039" y="8115"/>
                  </a:lnTo>
                  <a:lnTo>
                    <a:pt x="4044" y="8124"/>
                  </a:lnTo>
                  <a:lnTo>
                    <a:pt x="4048" y="8131"/>
                  </a:lnTo>
                  <a:lnTo>
                    <a:pt x="4051" y="8138"/>
                  </a:lnTo>
                  <a:lnTo>
                    <a:pt x="4053" y="8144"/>
                  </a:lnTo>
                  <a:lnTo>
                    <a:pt x="4053" y="8150"/>
                  </a:lnTo>
                  <a:lnTo>
                    <a:pt x="4051" y="8152"/>
                  </a:lnTo>
                  <a:lnTo>
                    <a:pt x="4049" y="8154"/>
                  </a:lnTo>
                  <a:lnTo>
                    <a:pt x="4046" y="8155"/>
                  </a:lnTo>
                  <a:lnTo>
                    <a:pt x="4043" y="8156"/>
                  </a:lnTo>
                  <a:lnTo>
                    <a:pt x="4034" y="8155"/>
                  </a:lnTo>
                  <a:lnTo>
                    <a:pt x="4025" y="8152"/>
                  </a:lnTo>
                  <a:lnTo>
                    <a:pt x="4007" y="8145"/>
                  </a:lnTo>
                  <a:lnTo>
                    <a:pt x="3993" y="8141"/>
                  </a:lnTo>
                  <a:lnTo>
                    <a:pt x="3986" y="8141"/>
                  </a:lnTo>
                  <a:lnTo>
                    <a:pt x="3980" y="8141"/>
                  </a:lnTo>
                  <a:lnTo>
                    <a:pt x="3977" y="8142"/>
                  </a:lnTo>
                  <a:lnTo>
                    <a:pt x="3976" y="8143"/>
                  </a:lnTo>
                  <a:lnTo>
                    <a:pt x="3976" y="8146"/>
                  </a:lnTo>
                  <a:lnTo>
                    <a:pt x="3977" y="8150"/>
                  </a:lnTo>
                  <a:lnTo>
                    <a:pt x="3985" y="8160"/>
                  </a:lnTo>
                  <a:lnTo>
                    <a:pt x="3989" y="8167"/>
                  </a:lnTo>
                  <a:lnTo>
                    <a:pt x="3990" y="8170"/>
                  </a:lnTo>
                  <a:lnTo>
                    <a:pt x="3989" y="8171"/>
                  </a:lnTo>
                  <a:lnTo>
                    <a:pt x="3988" y="8172"/>
                  </a:lnTo>
                  <a:lnTo>
                    <a:pt x="3985" y="8173"/>
                  </a:lnTo>
                  <a:lnTo>
                    <a:pt x="3970" y="8173"/>
                  </a:lnTo>
                  <a:lnTo>
                    <a:pt x="3949" y="8177"/>
                  </a:lnTo>
                  <a:lnTo>
                    <a:pt x="3950" y="8180"/>
                  </a:lnTo>
                  <a:lnTo>
                    <a:pt x="3953" y="8183"/>
                  </a:lnTo>
                  <a:lnTo>
                    <a:pt x="3955" y="8186"/>
                  </a:lnTo>
                  <a:lnTo>
                    <a:pt x="3959" y="8189"/>
                  </a:lnTo>
                  <a:lnTo>
                    <a:pt x="3968" y="8194"/>
                  </a:lnTo>
                  <a:lnTo>
                    <a:pt x="3977" y="8199"/>
                  </a:lnTo>
                  <a:lnTo>
                    <a:pt x="3998" y="8208"/>
                  </a:lnTo>
                  <a:lnTo>
                    <a:pt x="4019" y="8214"/>
                  </a:lnTo>
                  <a:lnTo>
                    <a:pt x="4026" y="8218"/>
                  </a:lnTo>
                  <a:lnTo>
                    <a:pt x="4033" y="8222"/>
                  </a:lnTo>
                  <a:lnTo>
                    <a:pt x="4035" y="8223"/>
                  </a:lnTo>
                  <a:lnTo>
                    <a:pt x="4037" y="8225"/>
                  </a:lnTo>
                  <a:lnTo>
                    <a:pt x="4038" y="8226"/>
                  </a:lnTo>
                  <a:lnTo>
                    <a:pt x="4038" y="8228"/>
                  </a:lnTo>
                  <a:lnTo>
                    <a:pt x="4037" y="8230"/>
                  </a:lnTo>
                  <a:lnTo>
                    <a:pt x="4036" y="8232"/>
                  </a:lnTo>
                  <a:lnTo>
                    <a:pt x="4033" y="8234"/>
                  </a:lnTo>
                  <a:lnTo>
                    <a:pt x="4030" y="8235"/>
                  </a:lnTo>
                  <a:lnTo>
                    <a:pt x="4019" y="8239"/>
                  </a:lnTo>
                  <a:lnTo>
                    <a:pt x="4003" y="8244"/>
                  </a:lnTo>
                  <a:lnTo>
                    <a:pt x="4003" y="8247"/>
                  </a:lnTo>
                  <a:lnTo>
                    <a:pt x="4004" y="8250"/>
                  </a:lnTo>
                  <a:lnTo>
                    <a:pt x="4005" y="8253"/>
                  </a:lnTo>
                  <a:lnTo>
                    <a:pt x="4007" y="8255"/>
                  </a:lnTo>
                  <a:lnTo>
                    <a:pt x="4011" y="8260"/>
                  </a:lnTo>
                  <a:lnTo>
                    <a:pt x="4016" y="8264"/>
                  </a:lnTo>
                  <a:lnTo>
                    <a:pt x="4021" y="8267"/>
                  </a:lnTo>
                  <a:lnTo>
                    <a:pt x="4025" y="8271"/>
                  </a:lnTo>
                  <a:lnTo>
                    <a:pt x="4029" y="8275"/>
                  </a:lnTo>
                  <a:lnTo>
                    <a:pt x="4031" y="8279"/>
                  </a:lnTo>
                  <a:lnTo>
                    <a:pt x="4031" y="8282"/>
                  </a:lnTo>
                  <a:lnTo>
                    <a:pt x="4030" y="8285"/>
                  </a:lnTo>
                  <a:lnTo>
                    <a:pt x="4027" y="8287"/>
                  </a:lnTo>
                  <a:lnTo>
                    <a:pt x="4025" y="8288"/>
                  </a:lnTo>
                  <a:lnTo>
                    <a:pt x="4019" y="8291"/>
                  </a:lnTo>
                  <a:lnTo>
                    <a:pt x="4011" y="8293"/>
                  </a:lnTo>
                  <a:lnTo>
                    <a:pt x="3995" y="8297"/>
                  </a:lnTo>
                  <a:lnTo>
                    <a:pt x="3983" y="8300"/>
                  </a:lnTo>
                  <a:lnTo>
                    <a:pt x="3984" y="8306"/>
                  </a:lnTo>
                  <a:lnTo>
                    <a:pt x="3985" y="8313"/>
                  </a:lnTo>
                  <a:lnTo>
                    <a:pt x="3988" y="8319"/>
                  </a:lnTo>
                  <a:lnTo>
                    <a:pt x="3989" y="8325"/>
                  </a:lnTo>
                  <a:lnTo>
                    <a:pt x="3993" y="8334"/>
                  </a:lnTo>
                  <a:lnTo>
                    <a:pt x="3997" y="8343"/>
                  </a:lnTo>
                  <a:lnTo>
                    <a:pt x="3997" y="8347"/>
                  </a:lnTo>
                  <a:lnTo>
                    <a:pt x="3998" y="8352"/>
                  </a:lnTo>
                  <a:lnTo>
                    <a:pt x="3997" y="8356"/>
                  </a:lnTo>
                  <a:lnTo>
                    <a:pt x="3995" y="8360"/>
                  </a:lnTo>
                  <a:lnTo>
                    <a:pt x="3991" y="8366"/>
                  </a:lnTo>
                  <a:lnTo>
                    <a:pt x="3986" y="8371"/>
                  </a:lnTo>
                  <a:lnTo>
                    <a:pt x="3979" y="8376"/>
                  </a:lnTo>
                  <a:lnTo>
                    <a:pt x="3970" y="8383"/>
                  </a:lnTo>
                  <a:lnTo>
                    <a:pt x="3964" y="8386"/>
                  </a:lnTo>
                  <a:lnTo>
                    <a:pt x="3956" y="8388"/>
                  </a:lnTo>
                  <a:lnTo>
                    <a:pt x="3950" y="8387"/>
                  </a:lnTo>
                  <a:lnTo>
                    <a:pt x="3944" y="8386"/>
                  </a:lnTo>
                  <a:lnTo>
                    <a:pt x="3932" y="8380"/>
                  </a:lnTo>
                  <a:lnTo>
                    <a:pt x="3922" y="8371"/>
                  </a:lnTo>
                  <a:lnTo>
                    <a:pt x="3916" y="8367"/>
                  </a:lnTo>
                  <a:lnTo>
                    <a:pt x="3912" y="8363"/>
                  </a:lnTo>
                  <a:lnTo>
                    <a:pt x="3908" y="8361"/>
                  </a:lnTo>
                  <a:lnTo>
                    <a:pt x="3903" y="8359"/>
                  </a:lnTo>
                  <a:lnTo>
                    <a:pt x="3899" y="8360"/>
                  </a:lnTo>
                  <a:lnTo>
                    <a:pt x="3896" y="8361"/>
                  </a:lnTo>
                  <a:lnTo>
                    <a:pt x="3893" y="8366"/>
                  </a:lnTo>
                  <a:lnTo>
                    <a:pt x="3889" y="8373"/>
                  </a:lnTo>
                  <a:lnTo>
                    <a:pt x="3888" y="8378"/>
                  </a:lnTo>
                  <a:lnTo>
                    <a:pt x="3887" y="8382"/>
                  </a:lnTo>
                  <a:lnTo>
                    <a:pt x="3887" y="8386"/>
                  </a:lnTo>
                  <a:lnTo>
                    <a:pt x="3887" y="8390"/>
                  </a:lnTo>
                  <a:lnTo>
                    <a:pt x="3889" y="8397"/>
                  </a:lnTo>
                  <a:lnTo>
                    <a:pt x="3891" y="8403"/>
                  </a:lnTo>
                  <a:lnTo>
                    <a:pt x="3893" y="8410"/>
                  </a:lnTo>
                  <a:lnTo>
                    <a:pt x="3891" y="8416"/>
                  </a:lnTo>
                  <a:lnTo>
                    <a:pt x="3890" y="8420"/>
                  </a:lnTo>
                  <a:lnTo>
                    <a:pt x="3888" y="8424"/>
                  </a:lnTo>
                  <a:lnTo>
                    <a:pt x="3886" y="8427"/>
                  </a:lnTo>
                  <a:lnTo>
                    <a:pt x="3882" y="8432"/>
                  </a:lnTo>
                  <a:lnTo>
                    <a:pt x="3860" y="8450"/>
                  </a:lnTo>
                  <a:lnTo>
                    <a:pt x="3848" y="8461"/>
                  </a:lnTo>
                  <a:lnTo>
                    <a:pt x="3845" y="8467"/>
                  </a:lnTo>
                  <a:lnTo>
                    <a:pt x="3842" y="8476"/>
                  </a:lnTo>
                  <a:lnTo>
                    <a:pt x="3839" y="8488"/>
                  </a:lnTo>
                  <a:lnTo>
                    <a:pt x="3834" y="8504"/>
                  </a:lnTo>
                  <a:lnTo>
                    <a:pt x="3832" y="8510"/>
                  </a:lnTo>
                  <a:lnTo>
                    <a:pt x="3829" y="8516"/>
                  </a:lnTo>
                  <a:lnTo>
                    <a:pt x="3825" y="8521"/>
                  </a:lnTo>
                  <a:lnTo>
                    <a:pt x="3819" y="8525"/>
                  </a:lnTo>
                  <a:lnTo>
                    <a:pt x="3815" y="8531"/>
                  </a:lnTo>
                  <a:lnTo>
                    <a:pt x="3809" y="8535"/>
                  </a:lnTo>
                  <a:lnTo>
                    <a:pt x="3805" y="8541"/>
                  </a:lnTo>
                  <a:lnTo>
                    <a:pt x="3802" y="8547"/>
                  </a:lnTo>
                  <a:lnTo>
                    <a:pt x="3800" y="8551"/>
                  </a:lnTo>
                  <a:lnTo>
                    <a:pt x="3800" y="8556"/>
                  </a:lnTo>
                  <a:lnTo>
                    <a:pt x="3800" y="8561"/>
                  </a:lnTo>
                  <a:lnTo>
                    <a:pt x="3801" y="8567"/>
                  </a:lnTo>
                  <a:lnTo>
                    <a:pt x="3801" y="8572"/>
                  </a:lnTo>
                  <a:lnTo>
                    <a:pt x="3802" y="8577"/>
                  </a:lnTo>
                  <a:lnTo>
                    <a:pt x="3801" y="8583"/>
                  </a:lnTo>
                  <a:lnTo>
                    <a:pt x="3799" y="8588"/>
                  </a:lnTo>
                  <a:lnTo>
                    <a:pt x="3791" y="8600"/>
                  </a:lnTo>
                  <a:lnTo>
                    <a:pt x="3779" y="8611"/>
                  </a:lnTo>
                  <a:lnTo>
                    <a:pt x="3775" y="8617"/>
                  </a:lnTo>
                  <a:lnTo>
                    <a:pt x="3771" y="8623"/>
                  </a:lnTo>
                  <a:lnTo>
                    <a:pt x="3770" y="8625"/>
                  </a:lnTo>
                  <a:lnTo>
                    <a:pt x="3768" y="8628"/>
                  </a:lnTo>
                  <a:lnTo>
                    <a:pt x="3768" y="8630"/>
                  </a:lnTo>
                  <a:lnTo>
                    <a:pt x="3768" y="8633"/>
                  </a:lnTo>
                  <a:lnTo>
                    <a:pt x="3775" y="8648"/>
                  </a:lnTo>
                  <a:lnTo>
                    <a:pt x="3781" y="8663"/>
                  </a:lnTo>
                  <a:lnTo>
                    <a:pt x="3782" y="8671"/>
                  </a:lnTo>
                  <a:lnTo>
                    <a:pt x="3782" y="8679"/>
                  </a:lnTo>
                  <a:lnTo>
                    <a:pt x="3781" y="8683"/>
                  </a:lnTo>
                  <a:lnTo>
                    <a:pt x="3780" y="8686"/>
                  </a:lnTo>
                  <a:lnTo>
                    <a:pt x="3778" y="8691"/>
                  </a:lnTo>
                  <a:lnTo>
                    <a:pt x="3776" y="8695"/>
                  </a:lnTo>
                  <a:lnTo>
                    <a:pt x="3770" y="8702"/>
                  </a:lnTo>
                  <a:lnTo>
                    <a:pt x="3764" y="8706"/>
                  </a:lnTo>
                  <a:lnTo>
                    <a:pt x="3758" y="8709"/>
                  </a:lnTo>
                  <a:lnTo>
                    <a:pt x="3752" y="8710"/>
                  </a:lnTo>
                  <a:lnTo>
                    <a:pt x="3747" y="8710"/>
                  </a:lnTo>
                  <a:lnTo>
                    <a:pt x="3741" y="8710"/>
                  </a:lnTo>
                  <a:lnTo>
                    <a:pt x="3737" y="8708"/>
                  </a:lnTo>
                  <a:lnTo>
                    <a:pt x="3732" y="8706"/>
                  </a:lnTo>
                  <a:lnTo>
                    <a:pt x="3724" y="8702"/>
                  </a:lnTo>
                  <a:lnTo>
                    <a:pt x="3718" y="8698"/>
                  </a:lnTo>
                  <a:lnTo>
                    <a:pt x="3716" y="8698"/>
                  </a:lnTo>
                  <a:lnTo>
                    <a:pt x="3713" y="8698"/>
                  </a:lnTo>
                  <a:lnTo>
                    <a:pt x="3712" y="8700"/>
                  </a:lnTo>
                  <a:lnTo>
                    <a:pt x="3711" y="8703"/>
                  </a:lnTo>
                  <a:lnTo>
                    <a:pt x="3709" y="8721"/>
                  </a:lnTo>
                  <a:lnTo>
                    <a:pt x="3707" y="8737"/>
                  </a:lnTo>
                  <a:lnTo>
                    <a:pt x="3704" y="8754"/>
                  </a:lnTo>
                  <a:lnTo>
                    <a:pt x="3697" y="8771"/>
                  </a:lnTo>
                  <a:lnTo>
                    <a:pt x="3691" y="8787"/>
                  </a:lnTo>
                  <a:lnTo>
                    <a:pt x="3683" y="8799"/>
                  </a:lnTo>
                  <a:lnTo>
                    <a:pt x="3676" y="8807"/>
                  </a:lnTo>
                  <a:lnTo>
                    <a:pt x="3668" y="8815"/>
                  </a:lnTo>
                  <a:lnTo>
                    <a:pt x="3650" y="8826"/>
                  </a:lnTo>
                  <a:lnTo>
                    <a:pt x="3625" y="8840"/>
                  </a:lnTo>
                  <a:lnTo>
                    <a:pt x="3611" y="8852"/>
                  </a:lnTo>
                  <a:lnTo>
                    <a:pt x="3594" y="8870"/>
                  </a:lnTo>
                  <a:lnTo>
                    <a:pt x="3585" y="8879"/>
                  </a:lnTo>
                  <a:lnTo>
                    <a:pt x="3577" y="8886"/>
                  </a:lnTo>
                  <a:lnTo>
                    <a:pt x="3572" y="8891"/>
                  </a:lnTo>
                  <a:lnTo>
                    <a:pt x="3569" y="8892"/>
                  </a:lnTo>
                  <a:lnTo>
                    <a:pt x="3549" y="8881"/>
                  </a:lnTo>
                  <a:lnTo>
                    <a:pt x="3532" y="8870"/>
                  </a:lnTo>
                  <a:lnTo>
                    <a:pt x="3524" y="8866"/>
                  </a:lnTo>
                  <a:lnTo>
                    <a:pt x="3518" y="8862"/>
                  </a:lnTo>
                  <a:lnTo>
                    <a:pt x="3512" y="8859"/>
                  </a:lnTo>
                  <a:lnTo>
                    <a:pt x="3506" y="8858"/>
                  </a:lnTo>
                  <a:lnTo>
                    <a:pt x="3502" y="8858"/>
                  </a:lnTo>
                  <a:lnTo>
                    <a:pt x="3499" y="8860"/>
                  </a:lnTo>
                  <a:lnTo>
                    <a:pt x="3495" y="8865"/>
                  </a:lnTo>
                  <a:lnTo>
                    <a:pt x="3493" y="8870"/>
                  </a:lnTo>
                  <a:lnTo>
                    <a:pt x="3492" y="8879"/>
                  </a:lnTo>
                  <a:lnTo>
                    <a:pt x="3492" y="8889"/>
                  </a:lnTo>
                  <a:lnTo>
                    <a:pt x="3493" y="8902"/>
                  </a:lnTo>
                  <a:lnTo>
                    <a:pt x="3495" y="8920"/>
                  </a:lnTo>
                  <a:lnTo>
                    <a:pt x="3495" y="8927"/>
                  </a:lnTo>
                  <a:lnTo>
                    <a:pt x="3494" y="8935"/>
                  </a:lnTo>
                  <a:lnTo>
                    <a:pt x="3491" y="8940"/>
                  </a:lnTo>
                  <a:lnTo>
                    <a:pt x="3487" y="8943"/>
                  </a:lnTo>
                  <a:lnTo>
                    <a:pt x="3481" y="8947"/>
                  </a:lnTo>
                  <a:lnTo>
                    <a:pt x="3476" y="8948"/>
                  </a:lnTo>
                  <a:lnTo>
                    <a:pt x="3468" y="8949"/>
                  </a:lnTo>
                  <a:lnTo>
                    <a:pt x="3462" y="8950"/>
                  </a:lnTo>
                  <a:lnTo>
                    <a:pt x="3431" y="8948"/>
                  </a:lnTo>
                  <a:lnTo>
                    <a:pt x="3406" y="8948"/>
                  </a:lnTo>
                  <a:lnTo>
                    <a:pt x="3407" y="8954"/>
                  </a:lnTo>
                  <a:lnTo>
                    <a:pt x="3410" y="8963"/>
                  </a:lnTo>
                  <a:lnTo>
                    <a:pt x="3415" y="8973"/>
                  </a:lnTo>
                  <a:lnTo>
                    <a:pt x="3422" y="8984"/>
                  </a:lnTo>
                  <a:lnTo>
                    <a:pt x="3440" y="9009"/>
                  </a:lnTo>
                  <a:lnTo>
                    <a:pt x="3461" y="9035"/>
                  </a:lnTo>
                  <a:lnTo>
                    <a:pt x="3483" y="9060"/>
                  </a:lnTo>
                  <a:lnTo>
                    <a:pt x="3505" y="9082"/>
                  </a:lnTo>
                  <a:lnTo>
                    <a:pt x="3516" y="9090"/>
                  </a:lnTo>
                  <a:lnTo>
                    <a:pt x="3524" y="9098"/>
                  </a:lnTo>
                  <a:lnTo>
                    <a:pt x="3532" y="9103"/>
                  </a:lnTo>
                  <a:lnTo>
                    <a:pt x="3539" y="9107"/>
                  </a:lnTo>
                  <a:lnTo>
                    <a:pt x="3554" y="9112"/>
                  </a:lnTo>
                  <a:lnTo>
                    <a:pt x="3562" y="9114"/>
                  </a:lnTo>
                  <a:lnTo>
                    <a:pt x="3562" y="9115"/>
                  </a:lnTo>
                  <a:lnTo>
                    <a:pt x="3562" y="9116"/>
                  </a:lnTo>
                  <a:lnTo>
                    <a:pt x="3562" y="9117"/>
                  </a:lnTo>
                  <a:lnTo>
                    <a:pt x="3560" y="9119"/>
                  </a:lnTo>
                  <a:lnTo>
                    <a:pt x="3556" y="9123"/>
                  </a:lnTo>
                  <a:lnTo>
                    <a:pt x="3547" y="9129"/>
                  </a:lnTo>
                  <a:lnTo>
                    <a:pt x="3540" y="9135"/>
                  </a:lnTo>
                  <a:lnTo>
                    <a:pt x="3530" y="9143"/>
                  </a:lnTo>
                  <a:lnTo>
                    <a:pt x="3520" y="9152"/>
                  </a:lnTo>
                  <a:lnTo>
                    <a:pt x="3510" y="9163"/>
                  </a:lnTo>
                  <a:lnTo>
                    <a:pt x="3501" y="9175"/>
                  </a:lnTo>
                  <a:lnTo>
                    <a:pt x="3493" y="9185"/>
                  </a:lnTo>
                  <a:lnTo>
                    <a:pt x="3487" y="9195"/>
                  </a:lnTo>
                  <a:lnTo>
                    <a:pt x="3483" y="9205"/>
                  </a:lnTo>
                  <a:lnTo>
                    <a:pt x="3448" y="9339"/>
                  </a:lnTo>
                  <a:lnTo>
                    <a:pt x="3446" y="9350"/>
                  </a:lnTo>
                  <a:lnTo>
                    <a:pt x="3442" y="9359"/>
                  </a:lnTo>
                  <a:lnTo>
                    <a:pt x="3439" y="9368"/>
                  </a:lnTo>
                  <a:lnTo>
                    <a:pt x="3435" y="9378"/>
                  </a:lnTo>
                  <a:lnTo>
                    <a:pt x="3426" y="9395"/>
                  </a:lnTo>
                  <a:lnTo>
                    <a:pt x="3418" y="9411"/>
                  </a:lnTo>
                  <a:lnTo>
                    <a:pt x="3409" y="9428"/>
                  </a:lnTo>
                  <a:lnTo>
                    <a:pt x="3401" y="9446"/>
                  </a:lnTo>
                  <a:lnTo>
                    <a:pt x="3399" y="9455"/>
                  </a:lnTo>
                  <a:lnTo>
                    <a:pt x="3397" y="9465"/>
                  </a:lnTo>
                  <a:lnTo>
                    <a:pt x="3395" y="9475"/>
                  </a:lnTo>
                  <a:lnTo>
                    <a:pt x="3395" y="9485"/>
                  </a:lnTo>
                  <a:lnTo>
                    <a:pt x="3396" y="9502"/>
                  </a:lnTo>
                  <a:lnTo>
                    <a:pt x="3399" y="9517"/>
                  </a:lnTo>
                  <a:lnTo>
                    <a:pt x="3404" y="9532"/>
                  </a:lnTo>
                  <a:lnTo>
                    <a:pt x="3409" y="9546"/>
                  </a:lnTo>
                  <a:lnTo>
                    <a:pt x="3414" y="9560"/>
                  </a:lnTo>
                  <a:lnTo>
                    <a:pt x="3420" y="9574"/>
                  </a:lnTo>
                  <a:lnTo>
                    <a:pt x="3423" y="9588"/>
                  </a:lnTo>
                  <a:lnTo>
                    <a:pt x="3425" y="9603"/>
                  </a:lnTo>
                  <a:lnTo>
                    <a:pt x="3424" y="9626"/>
                  </a:lnTo>
                  <a:lnTo>
                    <a:pt x="3423" y="9649"/>
                  </a:lnTo>
                  <a:lnTo>
                    <a:pt x="3424" y="9659"/>
                  </a:lnTo>
                  <a:lnTo>
                    <a:pt x="3427" y="9670"/>
                  </a:lnTo>
                  <a:lnTo>
                    <a:pt x="3430" y="9676"/>
                  </a:lnTo>
                  <a:lnTo>
                    <a:pt x="3432" y="9680"/>
                  </a:lnTo>
                  <a:lnTo>
                    <a:pt x="3436" y="9685"/>
                  </a:lnTo>
                  <a:lnTo>
                    <a:pt x="3440" y="9690"/>
                  </a:lnTo>
                  <a:lnTo>
                    <a:pt x="3448" y="9696"/>
                  </a:lnTo>
                  <a:lnTo>
                    <a:pt x="3455" y="9702"/>
                  </a:lnTo>
                  <a:lnTo>
                    <a:pt x="3462" y="9706"/>
                  </a:lnTo>
                  <a:lnTo>
                    <a:pt x="3468" y="9709"/>
                  </a:lnTo>
                  <a:lnTo>
                    <a:pt x="3478" y="9713"/>
                  </a:lnTo>
                  <a:lnTo>
                    <a:pt x="3485" y="9718"/>
                  </a:lnTo>
                  <a:lnTo>
                    <a:pt x="3486" y="9720"/>
                  </a:lnTo>
                  <a:lnTo>
                    <a:pt x="3488" y="9722"/>
                  </a:lnTo>
                  <a:lnTo>
                    <a:pt x="3488" y="9725"/>
                  </a:lnTo>
                  <a:lnTo>
                    <a:pt x="3487" y="9731"/>
                  </a:lnTo>
                  <a:lnTo>
                    <a:pt x="3483" y="9744"/>
                  </a:lnTo>
                  <a:lnTo>
                    <a:pt x="3477" y="9764"/>
                  </a:lnTo>
                  <a:lnTo>
                    <a:pt x="3474" y="9777"/>
                  </a:lnTo>
                  <a:lnTo>
                    <a:pt x="3469" y="9798"/>
                  </a:lnTo>
                  <a:lnTo>
                    <a:pt x="3467" y="9807"/>
                  </a:lnTo>
                  <a:lnTo>
                    <a:pt x="3465" y="9817"/>
                  </a:lnTo>
                  <a:lnTo>
                    <a:pt x="3463" y="9824"/>
                  </a:lnTo>
                  <a:lnTo>
                    <a:pt x="3460" y="9826"/>
                  </a:lnTo>
                  <a:lnTo>
                    <a:pt x="3422" y="9774"/>
                  </a:lnTo>
                  <a:lnTo>
                    <a:pt x="3418" y="9770"/>
                  </a:lnTo>
                  <a:lnTo>
                    <a:pt x="3414" y="9765"/>
                  </a:lnTo>
                  <a:lnTo>
                    <a:pt x="3410" y="9763"/>
                  </a:lnTo>
                  <a:lnTo>
                    <a:pt x="3407" y="9761"/>
                  </a:lnTo>
                  <a:lnTo>
                    <a:pt x="3399" y="9758"/>
                  </a:lnTo>
                  <a:lnTo>
                    <a:pt x="3392" y="9755"/>
                  </a:lnTo>
                  <a:lnTo>
                    <a:pt x="3385" y="9752"/>
                  </a:lnTo>
                  <a:lnTo>
                    <a:pt x="3378" y="9749"/>
                  </a:lnTo>
                  <a:lnTo>
                    <a:pt x="3374" y="9747"/>
                  </a:lnTo>
                  <a:lnTo>
                    <a:pt x="3371" y="9744"/>
                  </a:lnTo>
                  <a:lnTo>
                    <a:pt x="3367" y="9739"/>
                  </a:lnTo>
                  <a:lnTo>
                    <a:pt x="3364" y="9734"/>
                  </a:lnTo>
                  <a:lnTo>
                    <a:pt x="3358" y="9721"/>
                  </a:lnTo>
                  <a:lnTo>
                    <a:pt x="3356" y="9710"/>
                  </a:lnTo>
                  <a:lnTo>
                    <a:pt x="3355" y="9708"/>
                  </a:lnTo>
                  <a:lnTo>
                    <a:pt x="3354" y="9707"/>
                  </a:lnTo>
                  <a:lnTo>
                    <a:pt x="3353" y="9706"/>
                  </a:lnTo>
                  <a:lnTo>
                    <a:pt x="3351" y="9705"/>
                  </a:lnTo>
                  <a:lnTo>
                    <a:pt x="3345" y="9706"/>
                  </a:lnTo>
                  <a:lnTo>
                    <a:pt x="3337" y="9708"/>
                  </a:lnTo>
                  <a:lnTo>
                    <a:pt x="3325" y="9712"/>
                  </a:lnTo>
                  <a:lnTo>
                    <a:pt x="3317" y="9716"/>
                  </a:lnTo>
                  <a:lnTo>
                    <a:pt x="3311" y="9719"/>
                  </a:lnTo>
                  <a:lnTo>
                    <a:pt x="3308" y="9722"/>
                  </a:lnTo>
                  <a:lnTo>
                    <a:pt x="3306" y="9724"/>
                  </a:lnTo>
                  <a:lnTo>
                    <a:pt x="3306" y="9726"/>
                  </a:lnTo>
                  <a:lnTo>
                    <a:pt x="3306" y="9730"/>
                  </a:lnTo>
                  <a:lnTo>
                    <a:pt x="3308" y="9732"/>
                  </a:lnTo>
                  <a:lnTo>
                    <a:pt x="3311" y="9739"/>
                  </a:lnTo>
                  <a:lnTo>
                    <a:pt x="3315" y="9749"/>
                  </a:lnTo>
                  <a:lnTo>
                    <a:pt x="3324" y="9765"/>
                  </a:lnTo>
                  <a:lnTo>
                    <a:pt x="3330" y="9784"/>
                  </a:lnTo>
                  <a:lnTo>
                    <a:pt x="3333" y="9792"/>
                  </a:lnTo>
                  <a:lnTo>
                    <a:pt x="3335" y="9801"/>
                  </a:lnTo>
                  <a:lnTo>
                    <a:pt x="3335" y="9805"/>
                  </a:lnTo>
                  <a:lnTo>
                    <a:pt x="3335" y="9809"/>
                  </a:lnTo>
                  <a:lnTo>
                    <a:pt x="3333" y="9812"/>
                  </a:lnTo>
                  <a:lnTo>
                    <a:pt x="3331" y="9814"/>
                  </a:lnTo>
                  <a:lnTo>
                    <a:pt x="3319" y="9826"/>
                  </a:lnTo>
                  <a:lnTo>
                    <a:pt x="3308" y="9836"/>
                  </a:lnTo>
                  <a:lnTo>
                    <a:pt x="3301" y="9840"/>
                  </a:lnTo>
                  <a:lnTo>
                    <a:pt x="3296" y="9845"/>
                  </a:lnTo>
                  <a:lnTo>
                    <a:pt x="3289" y="9852"/>
                  </a:lnTo>
                  <a:lnTo>
                    <a:pt x="3285" y="9858"/>
                  </a:lnTo>
                  <a:lnTo>
                    <a:pt x="3277" y="9877"/>
                  </a:lnTo>
                  <a:lnTo>
                    <a:pt x="3274" y="9893"/>
                  </a:lnTo>
                  <a:lnTo>
                    <a:pt x="3273" y="9900"/>
                  </a:lnTo>
                  <a:lnTo>
                    <a:pt x="3273" y="9907"/>
                  </a:lnTo>
                  <a:lnTo>
                    <a:pt x="3273" y="9913"/>
                  </a:lnTo>
                  <a:lnTo>
                    <a:pt x="3273" y="9920"/>
                  </a:lnTo>
                  <a:lnTo>
                    <a:pt x="3276" y="9933"/>
                  </a:lnTo>
                  <a:lnTo>
                    <a:pt x="3282" y="9946"/>
                  </a:lnTo>
                  <a:lnTo>
                    <a:pt x="3287" y="9961"/>
                  </a:lnTo>
                  <a:lnTo>
                    <a:pt x="3295" y="9977"/>
                  </a:lnTo>
                  <a:lnTo>
                    <a:pt x="3300" y="9988"/>
                  </a:lnTo>
                  <a:lnTo>
                    <a:pt x="3302" y="9998"/>
                  </a:lnTo>
                  <a:lnTo>
                    <a:pt x="3304" y="10007"/>
                  </a:lnTo>
                  <a:lnTo>
                    <a:pt x="3304" y="10017"/>
                  </a:lnTo>
                  <a:lnTo>
                    <a:pt x="3302" y="10026"/>
                  </a:lnTo>
                  <a:lnTo>
                    <a:pt x="3298" y="10034"/>
                  </a:lnTo>
                  <a:lnTo>
                    <a:pt x="3292" y="10043"/>
                  </a:lnTo>
                  <a:lnTo>
                    <a:pt x="3285" y="10053"/>
                  </a:lnTo>
                  <a:lnTo>
                    <a:pt x="3282" y="10058"/>
                  </a:lnTo>
                  <a:lnTo>
                    <a:pt x="3278" y="10062"/>
                  </a:lnTo>
                  <a:lnTo>
                    <a:pt x="3276" y="10068"/>
                  </a:lnTo>
                  <a:lnTo>
                    <a:pt x="3274" y="10073"/>
                  </a:lnTo>
                  <a:lnTo>
                    <a:pt x="3274" y="10079"/>
                  </a:lnTo>
                  <a:lnTo>
                    <a:pt x="3274" y="10084"/>
                  </a:lnTo>
                  <a:lnTo>
                    <a:pt x="3274" y="10089"/>
                  </a:lnTo>
                  <a:lnTo>
                    <a:pt x="3275" y="10095"/>
                  </a:lnTo>
                  <a:lnTo>
                    <a:pt x="3279" y="10106"/>
                  </a:lnTo>
                  <a:lnTo>
                    <a:pt x="3285" y="10116"/>
                  </a:lnTo>
                  <a:lnTo>
                    <a:pt x="3292" y="10126"/>
                  </a:lnTo>
                  <a:lnTo>
                    <a:pt x="3300" y="10137"/>
                  </a:lnTo>
                  <a:lnTo>
                    <a:pt x="3317" y="10155"/>
                  </a:lnTo>
                  <a:lnTo>
                    <a:pt x="3332" y="10171"/>
                  </a:lnTo>
                  <a:lnTo>
                    <a:pt x="3338" y="10179"/>
                  </a:lnTo>
                  <a:lnTo>
                    <a:pt x="3342" y="10184"/>
                  </a:lnTo>
                  <a:lnTo>
                    <a:pt x="3343" y="10188"/>
                  </a:lnTo>
                  <a:lnTo>
                    <a:pt x="3343" y="10190"/>
                  </a:lnTo>
                  <a:lnTo>
                    <a:pt x="3343" y="10192"/>
                  </a:lnTo>
                  <a:lnTo>
                    <a:pt x="3343" y="10194"/>
                  </a:lnTo>
                  <a:lnTo>
                    <a:pt x="3339" y="10198"/>
                  </a:lnTo>
                  <a:lnTo>
                    <a:pt x="3335" y="10202"/>
                  </a:lnTo>
                  <a:lnTo>
                    <a:pt x="3329" y="10204"/>
                  </a:lnTo>
                  <a:lnTo>
                    <a:pt x="3324" y="10206"/>
                  </a:lnTo>
                  <a:lnTo>
                    <a:pt x="3318" y="10208"/>
                  </a:lnTo>
                  <a:lnTo>
                    <a:pt x="3313" y="10212"/>
                  </a:lnTo>
                  <a:lnTo>
                    <a:pt x="3309" y="10217"/>
                  </a:lnTo>
                  <a:lnTo>
                    <a:pt x="3305" y="10224"/>
                  </a:lnTo>
                  <a:lnTo>
                    <a:pt x="3302" y="10235"/>
                  </a:lnTo>
                  <a:lnTo>
                    <a:pt x="3300" y="10247"/>
                  </a:lnTo>
                  <a:lnTo>
                    <a:pt x="3299" y="10259"/>
                  </a:lnTo>
                  <a:lnTo>
                    <a:pt x="3299" y="10271"/>
                  </a:lnTo>
                  <a:lnTo>
                    <a:pt x="3300" y="10293"/>
                  </a:lnTo>
                  <a:lnTo>
                    <a:pt x="3303" y="10316"/>
                  </a:lnTo>
                  <a:lnTo>
                    <a:pt x="3306" y="10339"/>
                  </a:lnTo>
                  <a:lnTo>
                    <a:pt x="3309" y="10363"/>
                  </a:lnTo>
                  <a:lnTo>
                    <a:pt x="3310" y="10374"/>
                  </a:lnTo>
                  <a:lnTo>
                    <a:pt x="3310" y="10386"/>
                  </a:lnTo>
                  <a:lnTo>
                    <a:pt x="3309" y="10398"/>
                  </a:lnTo>
                  <a:lnTo>
                    <a:pt x="3308" y="10410"/>
                  </a:lnTo>
                  <a:lnTo>
                    <a:pt x="3308" y="10435"/>
                  </a:lnTo>
                  <a:lnTo>
                    <a:pt x="3309" y="10458"/>
                  </a:lnTo>
                  <a:lnTo>
                    <a:pt x="3310" y="10468"/>
                  </a:lnTo>
                  <a:lnTo>
                    <a:pt x="3311" y="10480"/>
                  </a:lnTo>
                  <a:lnTo>
                    <a:pt x="3313" y="10492"/>
                  </a:lnTo>
                  <a:lnTo>
                    <a:pt x="3316" y="10504"/>
                  </a:lnTo>
                  <a:lnTo>
                    <a:pt x="3317" y="10509"/>
                  </a:lnTo>
                  <a:lnTo>
                    <a:pt x="3318" y="10515"/>
                  </a:lnTo>
                  <a:lnTo>
                    <a:pt x="3318" y="10519"/>
                  </a:lnTo>
                  <a:lnTo>
                    <a:pt x="3317" y="10523"/>
                  </a:lnTo>
                  <a:lnTo>
                    <a:pt x="3314" y="10530"/>
                  </a:lnTo>
                  <a:lnTo>
                    <a:pt x="3310" y="10535"/>
                  </a:lnTo>
                  <a:lnTo>
                    <a:pt x="3304" y="10540"/>
                  </a:lnTo>
                  <a:lnTo>
                    <a:pt x="3299" y="10544"/>
                  </a:lnTo>
                  <a:lnTo>
                    <a:pt x="3297" y="10547"/>
                  </a:lnTo>
                  <a:lnTo>
                    <a:pt x="3295" y="10550"/>
                  </a:lnTo>
                  <a:lnTo>
                    <a:pt x="3294" y="10554"/>
                  </a:lnTo>
                  <a:lnTo>
                    <a:pt x="3292" y="10558"/>
                  </a:lnTo>
                  <a:lnTo>
                    <a:pt x="3290" y="10569"/>
                  </a:lnTo>
                  <a:lnTo>
                    <a:pt x="3290" y="10577"/>
                  </a:lnTo>
                  <a:lnTo>
                    <a:pt x="3291" y="10587"/>
                  </a:lnTo>
                  <a:lnTo>
                    <a:pt x="3292" y="10595"/>
                  </a:lnTo>
                  <a:lnTo>
                    <a:pt x="3296" y="10602"/>
                  </a:lnTo>
                  <a:lnTo>
                    <a:pt x="3300" y="10609"/>
                  </a:lnTo>
                  <a:lnTo>
                    <a:pt x="3304" y="10615"/>
                  </a:lnTo>
                  <a:lnTo>
                    <a:pt x="3309" y="10621"/>
                  </a:lnTo>
                  <a:lnTo>
                    <a:pt x="3320" y="10633"/>
                  </a:lnTo>
                  <a:lnTo>
                    <a:pt x="3332" y="10643"/>
                  </a:lnTo>
                  <a:lnTo>
                    <a:pt x="3338" y="10650"/>
                  </a:lnTo>
                  <a:lnTo>
                    <a:pt x="3343" y="10656"/>
                  </a:lnTo>
                  <a:lnTo>
                    <a:pt x="3349" y="10663"/>
                  </a:lnTo>
                  <a:lnTo>
                    <a:pt x="3353" y="10670"/>
                  </a:lnTo>
                  <a:lnTo>
                    <a:pt x="3355" y="10676"/>
                  </a:lnTo>
                  <a:lnTo>
                    <a:pt x="3356" y="10682"/>
                  </a:lnTo>
                  <a:lnTo>
                    <a:pt x="3357" y="10688"/>
                  </a:lnTo>
                  <a:lnTo>
                    <a:pt x="3357" y="10693"/>
                  </a:lnTo>
                  <a:lnTo>
                    <a:pt x="3355" y="10704"/>
                  </a:lnTo>
                  <a:lnTo>
                    <a:pt x="3352" y="10715"/>
                  </a:lnTo>
                  <a:lnTo>
                    <a:pt x="3349" y="10725"/>
                  </a:lnTo>
                  <a:lnTo>
                    <a:pt x="3344" y="10736"/>
                  </a:lnTo>
                  <a:lnTo>
                    <a:pt x="3343" y="10742"/>
                  </a:lnTo>
                  <a:lnTo>
                    <a:pt x="3343" y="10747"/>
                  </a:lnTo>
                  <a:lnTo>
                    <a:pt x="3342" y="10752"/>
                  </a:lnTo>
                  <a:lnTo>
                    <a:pt x="3343" y="10758"/>
                  </a:lnTo>
                  <a:lnTo>
                    <a:pt x="3345" y="10771"/>
                  </a:lnTo>
                  <a:lnTo>
                    <a:pt x="3350" y="10784"/>
                  </a:lnTo>
                  <a:lnTo>
                    <a:pt x="3352" y="10790"/>
                  </a:lnTo>
                  <a:lnTo>
                    <a:pt x="3353" y="10797"/>
                  </a:lnTo>
                  <a:lnTo>
                    <a:pt x="3354" y="10803"/>
                  </a:lnTo>
                  <a:lnTo>
                    <a:pt x="3353" y="10811"/>
                  </a:lnTo>
                  <a:lnTo>
                    <a:pt x="3351" y="10818"/>
                  </a:lnTo>
                  <a:lnTo>
                    <a:pt x="3347" y="10826"/>
                  </a:lnTo>
                  <a:lnTo>
                    <a:pt x="3342" y="10832"/>
                  </a:lnTo>
                  <a:lnTo>
                    <a:pt x="3336" y="10838"/>
                  </a:lnTo>
                  <a:lnTo>
                    <a:pt x="3330" y="10843"/>
                  </a:lnTo>
                  <a:lnTo>
                    <a:pt x="3324" y="10849"/>
                  </a:lnTo>
                  <a:lnTo>
                    <a:pt x="3318" y="10854"/>
                  </a:lnTo>
                  <a:lnTo>
                    <a:pt x="3314" y="10860"/>
                  </a:lnTo>
                  <a:lnTo>
                    <a:pt x="3315" y="10862"/>
                  </a:lnTo>
                  <a:lnTo>
                    <a:pt x="3315" y="10863"/>
                  </a:lnTo>
                  <a:lnTo>
                    <a:pt x="3327" y="10866"/>
                  </a:lnTo>
                  <a:lnTo>
                    <a:pt x="3341" y="10870"/>
                  </a:lnTo>
                  <a:lnTo>
                    <a:pt x="3355" y="10874"/>
                  </a:lnTo>
                  <a:lnTo>
                    <a:pt x="3369" y="10880"/>
                  </a:lnTo>
                  <a:lnTo>
                    <a:pt x="3382" y="10886"/>
                  </a:lnTo>
                  <a:lnTo>
                    <a:pt x="3394" y="10895"/>
                  </a:lnTo>
                  <a:lnTo>
                    <a:pt x="3398" y="10899"/>
                  </a:lnTo>
                  <a:lnTo>
                    <a:pt x="3404" y="10905"/>
                  </a:lnTo>
                  <a:lnTo>
                    <a:pt x="3407" y="10910"/>
                  </a:lnTo>
                  <a:lnTo>
                    <a:pt x="3410" y="10917"/>
                  </a:lnTo>
                  <a:lnTo>
                    <a:pt x="3412" y="10921"/>
                  </a:lnTo>
                  <a:lnTo>
                    <a:pt x="3414" y="10925"/>
                  </a:lnTo>
                  <a:lnTo>
                    <a:pt x="3418" y="10928"/>
                  </a:lnTo>
                  <a:lnTo>
                    <a:pt x="3421" y="10931"/>
                  </a:lnTo>
                  <a:lnTo>
                    <a:pt x="3428" y="10934"/>
                  </a:lnTo>
                  <a:lnTo>
                    <a:pt x="3436" y="10936"/>
                  </a:lnTo>
                  <a:lnTo>
                    <a:pt x="3454" y="10937"/>
                  </a:lnTo>
                  <a:lnTo>
                    <a:pt x="3475" y="10936"/>
                  </a:lnTo>
                  <a:lnTo>
                    <a:pt x="3486" y="10935"/>
                  </a:lnTo>
                  <a:lnTo>
                    <a:pt x="3496" y="10936"/>
                  </a:lnTo>
                  <a:lnTo>
                    <a:pt x="3507" y="10937"/>
                  </a:lnTo>
                  <a:lnTo>
                    <a:pt x="3517" y="10939"/>
                  </a:lnTo>
                  <a:lnTo>
                    <a:pt x="3521" y="10941"/>
                  </a:lnTo>
                  <a:lnTo>
                    <a:pt x="3527" y="10944"/>
                  </a:lnTo>
                  <a:lnTo>
                    <a:pt x="3531" y="10947"/>
                  </a:lnTo>
                  <a:lnTo>
                    <a:pt x="3535" y="10951"/>
                  </a:lnTo>
                  <a:lnTo>
                    <a:pt x="3540" y="10955"/>
                  </a:lnTo>
                  <a:lnTo>
                    <a:pt x="3543" y="10961"/>
                  </a:lnTo>
                  <a:lnTo>
                    <a:pt x="3547" y="10966"/>
                  </a:lnTo>
                  <a:lnTo>
                    <a:pt x="3550" y="10973"/>
                  </a:lnTo>
                  <a:lnTo>
                    <a:pt x="3551" y="10981"/>
                  </a:lnTo>
                  <a:lnTo>
                    <a:pt x="3551" y="10992"/>
                  </a:lnTo>
                  <a:lnTo>
                    <a:pt x="3550" y="11003"/>
                  </a:lnTo>
                  <a:lnTo>
                    <a:pt x="3548" y="11015"/>
                  </a:lnTo>
                  <a:lnTo>
                    <a:pt x="3546" y="11026"/>
                  </a:lnTo>
                  <a:lnTo>
                    <a:pt x="3545" y="11038"/>
                  </a:lnTo>
                  <a:lnTo>
                    <a:pt x="3545" y="11043"/>
                  </a:lnTo>
                  <a:lnTo>
                    <a:pt x="3545" y="11048"/>
                  </a:lnTo>
                  <a:lnTo>
                    <a:pt x="3546" y="11054"/>
                  </a:lnTo>
                  <a:lnTo>
                    <a:pt x="3548" y="11058"/>
                  </a:lnTo>
                  <a:lnTo>
                    <a:pt x="3550" y="11062"/>
                  </a:lnTo>
                  <a:lnTo>
                    <a:pt x="3556" y="11066"/>
                  </a:lnTo>
                  <a:lnTo>
                    <a:pt x="3561" y="11069"/>
                  </a:lnTo>
                  <a:lnTo>
                    <a:pt x="3567" y="11071"/>
                  </a:lnTo>
                  <a:lnTo>
                    <a:pt x="3573" y="11073"/>
                  </a:lnTo>
                  <a:lnTo>
                    <a:pt x="3578" y="11075"/>
                  </a:lnTo>
                  <a:lnTo>
                    <a:pt x="3584" y="11080"/>
                  </a:lnTo>
                  <a:lnTo>
                    <a:pt x="3587" y="11084"/>
                  </a:lnTo>
                  <a:lnTo>
                    <a:pt x="3594" y="11095"/>
                  </a:lnTo>
                  <a:lnTo>
                    <a:pt x="3599" y="11101"/>
                  </a:lnTo>
                  <a:lnTo>
                    <a:pt x="3602" y="11102"/>
                  </a:lnTo>
                  <a:lnTo>
                    <a:pt x="3604" y="11103"/>
                  </a:lnTo>
                  <a:lnTo>
                    <a:pt x="3607" y="11102"/>
                  </a:lnTo>
                  <a:lnTo>
                    <a:pt x="3609" y="11101"/>
                  </a:lnTo>
                  <a:lnTo>
                    <a:pt x="3613" y="11097"/>
                  </a:lnTo>
                  <a:lnTo>
                    <a:pt x="3616" y="11090"/>
                  </a:lnTo>
                  <a:lnTo>
                    <a:pt x="3619" y="11082"/>
                  </a:lnTo>
                  <a:lnTo>
                    <a:pt x="3623" y="11072"/>
                  </a:lnTo>
                  <a:lnTo>
                    <a:pt x="3627" y="11049"/>
                  </a:lnTo>
                  <a:lnTo>
                    <a:pt x="3631" y="11029"/>
                  </a:lnTo>
                  <a:lnTo>
                    <a:pt x="3634" y="11019"/>
                  </a:lnTo>
                  <a:lnTo>
                    <a:pt x="3636" y="11012"/>
                  </a:lnTo>
                  <a:lnTo>
                    <a:pt x="3638" y="11007"/>
                  </a:lnTo>
                  <a:lnTo>
                    <a:pt x="3640" y="11005"/>
                  </a:lnTo>
                  <a:lnTo>
                    <a:pt x="3745" y="10970"/>
                  </a:lnTo>
                  <a:lnTo>
                    <a:pt x="3749" y="10999"/>
                  </a:lnTo>
                  <a:lnTo>
                    <a:pt x="3752" y="11027"/>
                  </a:lnTo>
                  <a:lnTo>
                    <a:pt x="3754" y="11042"/>
                  </a:lnTo>
                  <a:lnTo>
                    <a:pt x="3758" y="11056"/>
                  </a:lnTo>
                  <a:lnTo>
                    <a:pt x="3762" y="11070"/>
                  </a:lnTo>
                  <a:lnTo>
                    <a:pt x="3770" y="11085"/>
                  </a:lnTo>
                  <a:lnTo>
                    <a:pt x="3780" y="11101"/>
                  </a:lnTo>
                  <a:lnTo>
                    <a:pt x="3792" y="11116"/>
                  </a:lnTo>
                  <a:lnTo>
                    <a:pt x="3805" y="11130"/>
                  </a:lnTo>
                  <a:lnTo>
                    <a:pt x="3819" y="11144"/>
                  </a:lnTo>
                  <a:lnTo>
                    <a:pt x="3849" y="11171"/>
                  </a:lnTo>
                  <a:lnTo>
                    <a:pt x="3877" y="11196"/>
                  </a:lnTo>
                  <a:lnTo>
                    <a:pt x="3883" y="11202"/>
                  </a:lnTo>
                  <a:lnTo>
                    <a:pt x="3887" y="11207"/>
                  </a:lnTo>
                  <a:lnTo>
                    <a:pt x="3889" y="11213"/>
                  </a:lnTo>
                  <a:lnTo>
                    <a:pt x="3890" y="11217"/>
                  </a:lnTo>
                  <a:lnTo>
                    <a:pt x="3889" y="11224"/>
                  </a:lnTo>
                  <a:lnTo>
                    <a:pt x="3888" y="11231"/>
                  </a:lnTo>
                  <a:lnTo>
                    <a:pt x="3888" y="11234"/>
                  </a:lnTo>
                  <a:lnTo>
                    <a:pt x="3888" y="11236"/>
                  </a:lnTo>
                  <a:lnTo>
                    <a:pt x="3890" y="11238"/>
                  </a:lnTo>
                  <a:lnTo>
                    <a:pt x="3893" y="11240"/>
                  </a:lnTo>
                  <a:lnTo>
                    <a:pt x="3897" y="11242"/>
                  </a:lnTo>
                  <a:lnTo>
                    <a:pt x="3903" y="11242"/>
                  </a:lnTo>
                  <a:lnTo>
                    <a:pt x="3912" y="11243"/>
                  </a:lnTo>
                  <a:lnTo>
                    <a:pt x="3923" y="11243"/>
                  </a:lnTo>
                  <a:lnTo>
                    <a:pt x="3928" y="11244"/>
                  </a:lnTo>
                  <a:lnTo>
                    <a:pt x="3934" y="11246"/>
                  </a:lnTo>
                  <a:lnTo>
                    <a:pt x="3940" y="11248"/>
                  </a:lnTo>
                  <a:lnTo>
                    <a:pt x="3948" y="11252"/>
                  </a:lnTo>
                  <a:lnTo>
                    <a:pt x="3961" y="11260"/>
                  </a:lnTo>
                  <a:lnTo>
                    <a:pt x="3974" y="11268"/>
                  </a:lnTo>
                  <a:lnTo>
                    <a:pt x="3979" y="11270"/>
                  </a:lnTo>
                  <a:lnTo>
                    <a:pt x="3984" y="11272"/>
                  </a:lnTo>
                  <a:lnTo>
                    <a:pt x="3989" y="11272"/>
                  </a:lnTo>
                  <a:lnTo>
                    <a:pt x="3991" y="11271"/>
                  </a:lnTo>
                  <a:lnTo>
                    <a:pt x="3992" y="11268"/>
                  </a:lnTo>
                  <a:lnTo>
                    <a:pt x="3992" y="11263"/>
                  </a:lnTo>
                  <a:lnTo>
                    <a:pt x="3991" y="11256"/>
                  </a:lnTo>
                  <a:lnTo>
                    <a:pt x="3986" y="11245"/>
                  </a:lnTo>
                  <a:lnTo>
                    <a:pt x="3983" y="11231"/>
                  </a:lnTo>
                  <a:lnTo>
                    <a:pt x="3980" y="11211"/>
                  </a:lnTo>
                  <a:lnTo>
                    <a:pt x="3978" y="11188"/>
                  </a:lnTo>
                  <a:lnTo>
                    <a:pt x="3977" y="11164"/>
                  </a:lnTo>
                  <a:lnTo>
                    <a:pt x="3978" y="11139"/>
                  </a:lnTo>
                  <a:lnTo>
                    <a:pt x="3979" y="11115"/>
                  </a:lnTo>
                  <a:lnTo>
                    <a:pt x="3980" y="11096"/>
                  </a:lnTo>
                  <a:lnTo>
                    <a:pt x="3983" y="11081"/>
                  </a:lnTo>
                  <a:lnTo>
                    <a:pt x="3986" y="11084"/>
                  </a:lnTo>
                  <a:lnTo>
                    <a:pt x="3991" y="11095"/>
                  </a:lnTo>
                  <a:lnTo>
                    <a:pt x="3996" y="11109"/>
                  </a:lnTo>
                  <a:lnTo>
                    <a:pt x="4003" y="11126"/>
                  </a:lnTo>
                  <a:lnTo>
                    <a:pt x="4012" y="11160"/>
                  </a:lnTo>
                  <a:lnTo>
                    <a:pt x="4019" y="11182"/>
                  </a:lnTo>
                  <a:lnTo>
                    <a:pt x="4032" y="11213"/>
                  </a:lnTo>
                  <a:lnTo>
                    <a:pt x="4050" y="11251"/>
                  </a:lnTo>
                  <a:lnTo>
                    <a:pt x="4059" y="11271"/>
                  </a:lnTo>
                  <a:lnTo>
                    <a:pt x="4065" y="11287"/>
                  </a:lnTo>
                  <a:lnTo>
                    <a:pt x="4067" y="11295"/>
                  </a:lnTo>
                  <a:lnTo>
                    <a:pt x="4067" y="11300"/>
                  </a:lnTo>
                  <a:lnTo>
                    <a:pt x="4067" y="11305"/>
                  </a:lnTo>
                  <a:lnTo>
                    <a:pt x="4065" y="11309"/>
                  </a:lnTo>
                  <a:lnTo>
                    <a:pt x="4058" y="11315"/>
                  </a:lnTo>
                  <a:lnTo>
                    <a:pt x="4051" y="11319"/>
                  </a:lnTo>
                  <a:lnTo>
                    <a:pt x="4046" y="11324"/>
                  </a:lnTo>
                  <a:lnTo>
                    <a:pt x="4044" y="11328"/>
                  </a:lnTo>
                  <a:lnTo>
                    <a:pt x="4044" y="11330"/>
                  </a:lnTo>
                  <a:lnTo>
                    <a:pt x="4045" y="11332"/>
                  </a:lnTo>
                  <a:lnTo>
                    <a:pt x="4047" y="11335"/>
                  </a:lnTo>
                  <a:lnTo>
                    <a:pt x="4050" y="11337"/>
                  </a:lnTo>
                  <a:lnTo>
                    <a:pt x="4061" y="11343"/>
                  </a:lnTo>
                  <a:lnTo>
                    <a:pt x="4077" y="11351"/>
                  </a:lnTo>
                  <a:lnTo>
                    <a:pt x="4083" y="11353"/>
                  </a:lnTo>
                  <a:lnTo>
                    <a:pt x="4088" y="11356"/>
                  </a:lnTo>
                  <a:lnTo>
                    <a:pt x="4091" y="11358"/>
                  </a:lnTo>
                  <a:lnTo>
                    <a:pt x="4093" y="11362"/>
                  </a:lnTo>
                  <a:lnTo>
                    <a:pt x="4095" y="11364"/>
                  </a:lnTo>
                  <a:lnTo>
                    <a:pt x="4097" y="11367"/>
                  </a:lnTo>
                  <a:lnTo>
                    <a:pt x="4097" y="11369"/>
                  </a:lnTo>
                  <a:lnTo>
                    <a:pt x="4097" y="11372"/>
                  </a:lnTo>
                  <a:lnTo>
                    <a:pt x="4093" y="11378"/>
                  </a:lnTo>
                  <a:lnTo>
                    <a:pt x="4089" y="11383"/>
                  </a:lnTo>
                  <a:lnTo>
                    <a:pt x="4081" y="11389"/>
                  </a:lnTo>
                  <a:lnTo>
                    <a:pt x="4074" y="11394"/>
                  </a:lnTo>
                  <a:lnTo>
                    <a:pt x="4056" y="11404"/>
                  </a:lnTo>
                  <a:lnTo>
                    <a:pt x="4036" y="11413"/>
                  </a:lnTo>
                  <a:lnTo>
                    <a:pt x="4019" y="11421"/>
                  </a:lnTo>
                  <a:lnTo>
                    <a:pt x="4007" y="11429"/>
                  </a:lnTo>
                  <a:lnTo>
                    <a:pt x="4009" y="11434"/>
                  </a:lnTo>
                  <a:lnTo>
                    <a:pt x="4011" y="11439"/>
                  </a:lnTo>
                  <a:lnTo>
                    <a:pt x="4015" y="11444"/>
                  </a:lnTo>
                  <a:lnTo>
                    <a:pt x="4018" y="11449"/>
                  </a:lnTo>
                  <a:lnTo>
                    <a:pt x="4022" y="11452"/>
                  </a:lnTo>
                  <a:lnTo>
                    <a:pt x="4026" y="11457"/>
                  </a:lnTo>
                  <a:lnTo>
                    <a:pt x="4032" y="11460"/>
                  </a:lnTo>
                  <a:lnTo>
                    <a:pt x="4037" y="11462"/>
                  </a:lnTo>
                  <a:lnTo>
                    <a:pt x="4050" y="11467"/>
                  </a:lnTo>
                  <a:lnTo>
                    <a:pt x="4064" y="11472"/>
                  </a:lnTo>
                  <a:lnTo>
                    <a:pt x="4079" y="11476"/>
                  </a:lnTo>
                  <a:lnTo>
                    <a:pt x="4094" y="11479"/>
                  </a:lnTo>
                  <a:lnTo>
                    <a:pt x="4110" y="11483"/>
                  </a:lnTo>
                  <a:lnTo>
                    <a:pt x="4125" y="11486"/>
                  </a:lnTo>
                  <a:lnTo>
                    <a:pt x="4140" y="11490"/>
                  </a:lnTo>
                  <a:lnTo>
                    <a:pt x="4154" y="11494"/>
                  </a:lnTo>
                  <a:lnTo>
                    <a:pt x="4166" y="11500"/>
                  </a:lnTo>
                  <a:lnTo>
                    <a:pt x="4176" y="11507"/>
                  </a:lnTo>
                  <a:lnTo>
                    <a:pt x="4181" y="11511"/>
                  </a:lnTo>
                  <a:lnTo>
                    <a:pt x="4185" y="11515"/>
                  </a:lnTo>
                  <a:lnTo>
                    <a:pt x="4188" y="11520"/>
                  </a:lnTo>
                  <a:lnTo>
                    <a:pt x="4192" y="11526"/>
                  </a:lnTo>
                  <a:lnTo>
                    <a:pt x="4275" y="11704"/>
                  </a:lnTo>
                  <a:lnTo>
                    <a:pt x="4279" y="11709"/>
                  </a:lnTo>
                  <a:lnTo>
                    <a:pt x="4283" y="11716"/>
                  </a:lnTo>
                  <a:lnTo>
                    <a:pt x="4289" y="11723"/>
                  </a:lnTo>
                  <a:lnTo>
                    <a:pt x="4295" y="11731"/>
                  </a:lnTo>
                  <a:lnTo>
                    <a:pt x="4310" y="11746"/>
                  </a:lnTo>
                  <a:lnTo>
                    <a:pt x="4324" y="11762"/>
                  </a:lnTo>
                  <a:lnTo>
                    <a:pt x="4332" y="11770"/>
                  </a:lnTo>
                  <a:lnTo>
                    <a:pt x="4338" y="11778"/>
                  </a:lnTo>
                  <a:lnTo>
                    <a:pt x="4344" y="11786"/>
                  </a:lnTo>
                  <a:lnTo>
                    <a:pt x="4348" y="11794"/>
                  </a:lnTo>
                  <a:lnTo>
                    <a:pt x="4351" y="11801"/>
                  </a:lnTo>
                  <a:lnTo>
                    <a:pt x="4352" y="11808"/>
                  </a:lnTo>
                  <a:lnTo>
                    <a:pt x="4352" y="11814"/>
                  </a:lnTo>
                  <a:lnTo>
                    <a:pt x="4351" y="11821"/>
                  </a:lnTo>
                  <a:lnTo>
                    <a:pt x="4339" y="11837"/>
                  </a:lnTo>
                  <a:lnTo>
                    <a:pt x="4323" y="11855"/>
                  </a:lnTo>
                  <a:lnTo>
                    <a:pt x="4316" y="11865"/>
                  </a:lnTo>
                  <a:lnTo>
                    <a:pt x="4310" y="11873"/>
                  </a:lnTo>
                  <a:lnTo>
                    <a:pt x="4309" y="11878"/>
                  </a:lnTo>
                  <a:lnTo>
                    <a:pt x="4308" y="11882"/>
                  </a:lnTo>
                  <a:lnTo>
                    <a:pt x="4308" y="11885"/>
                  </a:lnTo>
                  <a:lnTo>
                    <a:pt x="4309" y="11889"/>
                  </a:lnTo>
                  <a:lnTo>
                    <a:pt x="4318" y="11903"/>
                  </a:lnTo>
                  <a:lnTo>
                    <a:pt x="4326" y="11917"/>
                  </a:lnTo>
                  <a:lnTo>
                    <a:pt x="4335" y="11931"/>
                  </a:lnTo>
                  <a:lnTo>
                    <a:pt x="4340" y="11943"/>
                  </a:lnTo>
                  <a:lnTo>
                    <a:pt x="4340" y="11948"/>
                  </a:lnTo>
                  <a:lnTo>
                    <a:pt x="4340" y="11953"/>
                  </a:lnTo>
                  <a:lnTo>
                    <a:pt x="4338" y="11958"/>
                  </a:lnTo>
                  <a:lnTo>
                    <a:pt x="4334" y="11961"/>
                  </a:lnTo>
                  <a:lnTo>
                    <a:pt x="4329" y="11963"/>
                  </a:lnTo>
                  <a:lnTo>
                    <a:pt x="4320" y="11964"/>
                  </a:lnTo>
                  <a:lnTo>
                    <a:pt x="4309" y="11965"/>
                  </a:lnTo>
                  <a:lnTo>
                    <a:pt x="4295" y="11964"/>
                  </a:lnTo>
                  <a:lnTo>
                    <a:pt x="4282" y="11963"/>
                  </a:lnTo>
                  <a:lnTo>
                    <a:pt x="4270" y="11962"/>
                  </a:lnTo>
                  <a:lnTo>
                    <a:pt x="4258" y="11962"/>
                  </a:lnTo>
                  <a:lnTo>
                    <a:pt x="4247" y="11963"/>
                  </a:lnTo>
                  <a:lnTo>
                    <a:pt x="4235" y="11964"/>
                  </a:lnTo>
                  <a:lnTo>
                    <a:pt x="4224" y="11966"/>
                  </a:lnTo>
                  <a:lnTo>
                    <a:pt x="4213" y="11969"/>
                  </a:lnTo>
                  <a:lnTo>
                    <a:pt x="4203" y="11972"/>
                  </a:lnTo>
                  <a:lnTo>
                    <a:pt x="4194" y="11977"/>
                  </a:lnTo>
                  <a:lnTo>
                    <a:pt x="4185" y="11983"/>
                  </a:lnTo>
                  <a:lnTo>
                    <a:pt x="4176" y="11989"/>
                  </a:lnTo>
                  <a:lnTo>
                    <a:pt x="4169" y="11996"/>
                  </a:lnTo>
                  <a:lnTo>
                    <a:pt x="4161" y="12004"/>
                  </a:lnTo>
                  <a:lnTo>
                    <a:pt x="4155" y="12014"/>
                  </a:lnTo>
                  <a:lnTo>
                    <a:pt x="4149" y="12026"/>
                  </a:lnTo>
                  <a:lnTo>
                    <a:pt x="4144" y="12038"/>
                  </a:lnTo>
                  <a:lnTo>
                    <a:pt x="4145" y="12050"/>
                  </a:lnTo>
                  <a:lnTo>
                    <a:pt x="4144" y="12060"/>
                  </a:lnTo>
                  <a:lnTo>
                    <a:pt x="4142" y="12070"/>
                  </a:lnTo>
                  <a:lnTo>
                    <a:pt x="4139" y="12079"/>
                  </a:lnTo>
                  <a:lnTo>
                    <a:pt x="4131" y="12095"/>
                  </a:lnTo>
                  <a:lnTo>
                    <a:pt x="4121" y="12109"/>
                  </a:lnTo>
                  <a:lnTo>
                    <a:pt x="4117" y="12116"/>
                  </a:lnTo>
                  <a:lnTo>
                    <a:pt x="4114" y="12124"/>
                  </a:lnTo>
                  <a:lnTo>
                    <a:pt x="4112" y="12132"/>
                  </a:lnTo>
                  <a:lnTo>
                    <a:pt x="4111" y="12139"/>
                  </a:lnTo>
                  <a:lnTo>
                    <a:pt x="4111" y="12148"/>
                  </a:lnTo>
                  <a:lnTo>
                    <a:pt x="4113" y="12156"/>
                  </a:lnTo>
                  <a:lnTo>
                    <a:pt x="4117" y="12167"/>
                  </a:lnTo>
                  <a:lnTo>
                    <a:pt x="4124" y="12178"/>
                  </a:lnTo>
                  <a:lnTo>
                    <a:pt x="4127" y="12185"/>
                  </a:lnTo>
                  <a:lnTo>
                    <a:pt x="4128" y="12191"/>
                  </a:lnTo>
                  <a:lnTo>
                    <a:pt x="4128" y="12197"/>
                  </a:lnTo>
                  <a:lnTo>
                    <a:pt x="4127" y="12205"/>
                  </a:lnTo>
                  <a:lnTo>
                    <a:pt x="4120" y="12221"/>
                  </a:lnTo>
                  <a:lnTo>
                    <a:pt x="4113" y="12237"/>
                  </a:lnTo>
                  <a:lnTo>
                    <a:pt x="4110" y="12246"/>
                  </a:lnTo>
                  <a:lnTo>
                    <a:pt x="4106" y="12255"/>
                  </a:lnTo>
                  <a:lnTo>
                    <a:pt x="4103" y="12263"/>
                  </a:lnTo>
                  <a:lnTo>
                    <a:pt x="4102" y="12272"/>
                  </a:lnTo>
                  <a:lnTo>
                    <a:pt x="4102" y="12281"/>
                  </a:lnTo>
                  <a:lnTo>
                    <a:pt x="4103" y="12289"/>
                  </a:lnTo>
                  <a:lnTo>
                    <a:pt x="4106" y="12298"/>
                  </a:lnTo>
                  <a:lnTo>
                    <a:pt x="4113" y="12307"/>
                  </a:lnTo>
                  <a:lnTo>
                    <a:pt x="4128" y="12325"/>
                  </a:lnTo>
                  <a:lnTo>
                    <a:pt x="4143" y="12345"/>
                  </a:lnTo>
                  <a:lnTo>
                    <a:pt x="4145" y="12351"/>
                  </a:lnTo>
                  <a:lnTo>
                    <a:pt x="4147" y="12356"/>
                  </a:lnTo>
                  <a:lnTo>
                    <a:pt x="4148" y="12362"/>
                  </a:lnTo>
                  <a:lnTo>
                    <a:pt x="4148" y="12367"/>
                  </a:lnTo>
                  <a:lnTo>
                    <a:pt x="4147" y="12372"/>
                  </a:lnTo>
                  <a:lnTo>
                    <a:pt x="4145" y="12378"/>
                  </a:lnTo>
                  <a:lnTo>
                    <a:pt x="4142" y="12383"/>
                  </a:lnTo>
                  <a:lnTo>
                    <a:pt x="4138" y="12388"/>
                  </a:lnTo>
                  <a:lnTo>
                    <a:pt x="4127" y="12396"/>
                  </a:lnTo>
                  <a:lnTo>
                    <a:pt x="4112" y="12407"/>
                  </a:lnTo>
                  <a:lnTo>
                    <a:pt x="4093" y="12418"/>
                  </a:lnTo>
                  <a:lnTo>
                    <a:pt x="4074" y="12429"/>
                  </a:lnTo>
                  <a:lnTo>
                    <a:pt x="4064" y="12434"/>
                  </a:lnTo>
                  <a:lnTo>
                    <a:pt x="4054" y="12438"/>
                  </a:lnTo>
                  <a:lnTo>
                    <a:pt x="4045" y="12442"/>
                  </a:lnTo>
                  <a:lnTo>
                    <a:pt x="4035" y="12444"/>
                  </a:lnTo>
                  <a:lnTo>
                    <a:pt x="4027" y="12446"/>
                  </a:lnTo>
                  <a:lnTo>
                    <a:pt x="4020" y="12446"/>
                  </a:lnTo>
                  <a:lnTo>
                    <a:pt x="4013" y="12445"/>
                  </a:lnTo>
                  <a:lnTo>
                    <a:pt x="4008" y="12442"/>
                  </a:lnTo>
                  <a:lnTo>
                    <a:pt x="4000" y="12436"/>
                  </a:lnTo>
                  <a:lnTo>
                    <a:pt x="3994" y="12429"/>
                  </a:lnTo>
                  <a:lnTo>
                    <a:pt x="3988" y="12421"/>
                  </a:lnTo>
                  <a:lnTo>
                    <a:pt x="3981" y="12412"/>
                  </a:lnTo>
                  <a:lnTo>
                    <a:pt x="3967" y="12395"/>
                  </a:lnTo>
                  <a:lnTo>
                    <a:pt x="3953" y="12378"/>
                  </a:lnTo>
                  <a:lnTo>
                    <a:pt x="3945" y="12369"/>
                  </a:lnTo>
                  <a:lnTo>
                    <a:pt x="3938" y="12363"/>
                  </a:lnTo>
                  <a:lnTo>
                    <a:pt x="3929" y="12356"/>
                  </a:lnTo>
                  <a:lnTo>
                    <a:pt x="3921" y="12352"/>
                  </a:lnTo>
                  <a:lnTo>
                    <a:pt x="3911" y="12349"/>
                  </a:lnTo>
                  <a:lnTo>
                    <a:pt x="3901" y="12348"/>
                  </a:lnTo>
                  <a:lnTo>
                    <a:pt x="3890" y="12348"/>
                  </a:lnTo>
                  <a:lnTo>
                    <a:pt x="3879" y="12351"/>
                  </a:lnTo>
                  <a:lnTo>
                    <a:pt x="3864" y="12354"/>
                  </a:lnTo>
                  <a:lnTo>
                    <a:pt x="3852" y="12356"/>
                  </a:lnTo>
                  <a:lnTo>
                    <a:pt x="3839" y="12356"/>
                  </a:lnTo>
                  <a:lnTo>
                    <a:pt x="3827" y="12354"/>
                  </a:lnTo>
                  <a:lnTo>
                    <a:pt x="3803" y="12350"/>
                  </a:lnTo>
                  <a:lnTo>
                    <a:pt x="3776" y="12348"/>
                  </a:lnTo>
                  <a:lnTo>
                    <a:pt x="3777" y="12352"/>
                  </a:lnTo>
                  <a:lnTo>
                    <a:pt x="3779" y="12356"/>
                  </a:lnTo>
                  <a:lnTo>
                    <a:pt x="3782" y="12359"/>
                  </a:lnTo>
                  <a:lnTo>
                    <a:pt x="3786" y="12363"/>
                  </a:lnTo>
                  <a:lnTo>
                    <a:pt x="3796" y="12369"/>
                  </a:lnTo>
                  <a:lnTo>
                    <a:pt x="3808" y="12375"/>
                  </a:lnTo>
                  <a:lnTo>
                    <a:pt x="3821" y="12379"/>
                  </a:lnTo>
                  <a:lnTo>
                    <a:pt x="3834" y="12382"/>
                  </a:lnTo>
                  <a:lnTo>
                    <a:pt x="3846" y="12385"/>
                  </a:lnTo>
                  <a:lnTo>
                    <a:pt x="3855" y="12385"/>
                  </a:lnTo>
                  <a:lnTo>
                    <a:pt x="3863" y="12386"/>
                  </a:lnTo>
                  <a:lnTo>
                    <a:pt x="3872" y="12388"/>
                  </a:lnTo>
                  <a:lnTo>
                    <a:pt x="3877" y="12390"/>
                  </a:lnTo>
                  <a:lnTo>
                    <a:pt x="3883" y="12392"/>
                  </a:lnTo>
                  <a:lnTo>
                    <a:pt x="3886" y="12394"/>
                  </a:lnTo>
                  <a:lnTo>
                    <a:pt x="3888" y="12396"/>
                  </a:lnTo>
                  <a:lnTo>
                    <a:pt x="3890" y="12399"/>
                  </a:lnTo>
                  <a:lnTo>
                    <a:pt x="3891" y="12403"/>
                  </a:lnTo>
                  <a:lnTo>
                    <a:pt x="3895" y="12409"/>
                  </a:lnTo>
                  <a:lnTo>
                    <a:pt x="3897" y="12417"/>
                  </a:lnTo>
                  <a:lnTo>
                    <a:pt x="3900" y="12420"/>
                  </a:lnTo>
                  <a:lnTo>
                    <a:pt x="3903" y="12424"/>
                  </a:lnTo>
                  <a:lnTo>
                    <a:pt x="3908" y="12428"/>
                  </a:lnTo>
                  <a:lnTo>
                    <a:pt x="3913" y="12431"/>
                  </a:lnTo>
                  <a:lnTo>
                    <a:pt x="3922" y="12435"/>
                  </a:lnTo>
                  <a:lnTo>
                    <a:pt x="3929" y="12440"/>
                  </a:lnTo>
                  <a:lnTo>
                    <a:pt x="3937" y="12447"/>
                  </a:lnTo>
                  <a:lnTo>
                    <a:pt x="3944" y="12453"/>
                  </a:lnTo>
                  <a:lnTo>
                    <a:pt x="3957" y="12467"/>
                  </a:lnTo>
                  <a:lnTo>
                    <a:pt x="3971" y="12482"/>
                  </a:lnTo>
                  <a:lnTo>
                    <a:pt x="3975" y="12486"/>
                  </a:lnTo>
                  <a:lnTo>
                    <a:pt x="3978" y="12491"/>
                  </a:lnTo>
                  <a:lnTo>
                    <a:pt x="3980" y="12496"/>
                  </a:lnTo>
                  <a:lnTo>
                    <a:pt x="3981" y="12500"/>
                  </a:lnTo>
                  <a:lnTo>
                    <a:pt x="3981" y="12504"/>
                  </a:lnTo>
                  <a:lnTo>
                    <a:pt x="3981" y="12510"/>
                  </a:lnTo>
                  <a:lnTo>
                    <a:pt x="3980" y="12514"/>
                  </a:lnTo>
                  <a:lnTo>
                    <a:pt x="3978" y="12518"/>
                  </a:lnTo>
                  <a:lnTo>
                    <a:pt x="3967" y="12536"/>
                  </a:lnTo>
                  <a:lnTo>
                    <a:pt x="3955" y="12554"/>
                  </a:lnTo>
                  <a:lnTo>
                    <a:pt x="3952" y="12559"/>
                  </a:lnTo>
                  <a:lnTo>
                    <a:pt x="3949" y="12565"/>
                  </a:lnTo>
                  <a:lnTo>
                    <a:pt x="3944" y="12569"/>
                  </a:lnTo>
                  <a:lnTo>
                    <a:pt x="3940" y="12573"/>
                  </a:lnTo>
                  <a:lnTo>
                    <a:pt x="3930" y="12581"/>
                  </a:lnTo>
                  <a:lnTo>
                    <a:pt x="3920" y="12587"/>
                  </a:lnTo>
                  <a:lnTo>
                    <a:pt x="3910" y="12593"/>
                  </a:lnTo>
                  <a:lnTo>
                    <a:pt x="3900" y="12600"/>
                  </a:lnTo>
                  <a:lnTo>
                    <a:pt x="3895" y="12605"/>
                  </a:lnTo>
                  <a:lnTo>
                    <a:pt x="3891" y="12609"/>
                  </a:lnTo>
                  <a:lnTo>
                    <a:pt x="3887" y="12614"/>
                  </a:lnTo>
                  <a:lnTo>
                    <a:pt x="3884" y="12620"/>
                  </a:lnTo>
                  <a:lnTo>
                    <a:pt x="3883" y="12622"/>
                  </a:lnTo>
                  <a:lnTo>
                    <a:pt x="3884" y="12626"/>
                  </a:lnTo>
                  <a:lnTo>
                    <a:pt x="3885" y="12631"/>
                  </a:lnTo>
                  <a:lnTo>
                    <a:pt x="3886" y="12635"/>
                  </a:lnTo>
                  <a:lnTo>
                    <a:pt x="3891" y="12645"/>
                  </a:lnTo>
                  <a:lnTo>
                    <a:pt x="3899" y="12656"/>
                  </a:lnTo>
                  <a:lnTo>
                    <a:pt x="3907" y="12667"/>
                  </a:lnTo>
                  <a:lnTo>
                    <a:pt x="3913" y="12679"/>
                  </a:lnTo>
                  <a:lnTo>
                    <a:pt x="3917" y="12689"/>
                  </a:lnTo>
                  <a:lnTo>
                    <a:pt x="3920" y="12696"/>
                  </a:lnTo>
                  <a:lnTo>
                    <a:pt x="3918" y="12700"/>
                  </a:lnTo>
                  <a:lnTo>
                    <a:pt x="3914" y="12702"/>
                  </a:lnTo>
                  <a:lnTo>
                    <a:pt x="3909" y="12704"/>
                  </a:lnTo>
                  <a:lnTo>
                    <a:pt x="3901" y="12705"/>
                  </a:lnTo>
                  <a:lnTo>
                    <a:pt x="3883" y="12708"/>
                  </a:lnTo>
                  <a:lnTo>
                    <a:pt x="3860" y="12712"/>
                  </a:lnTo>
                  <a:lnTo>
                    <a:pt x="3835" y="12716"/>
                  </a:lnTo>
                  <a:lnTo>
                    <a:pt x="3813" y="12721"/>
                  </a:lnTo>
                  <a:lnTo>
                    <a:pt x="3802" y="12723"/>
                  </a:lnTo>
                  <a:lnTo>
                    <a:pt x="3793" y="12727"/>
                  </a:lnTo>
                  <a:lnTo>
                    <a:pt x="3786" y="12731"/>
                  </a:lnTo>
                  <a:lnTo>
                    <a:pt x="3779" y="12735"/>
                  </a:lnTo>
                  <a:lnTo>
                    <a:pt x="3775" y="12741"/>
                  </a:lnTo>
                  <a:lnTo>
                    <a:pt x="3772" y="12746"/>
                  </a:lnTo>
                  <a:lnTo>
                    <a:pt x="3770" y="12752"/>
                  </a:lnTo>
                  <a:lnTo>
                    <a:pt x="3766" y="12757"/>
                  </a:lnTo>
                  <a:lnTo>
                    <a:pt x="3764" y="12762"/>
                  </a:lnTo>
                  <a:lnTo>
                    <a:pt x="3762" y="12767"/>
                  </a:lnTo>
                  <a:lnTo>
                    <a:pt x="3760" y="12771"/>
                  </a:lnTo>
                  <a:lnTo>
                    <a:pt x="3755" y="12775"/>
                  </a:lnTo>
                  <a:lnTo>
                    <a:pt x="3750" y="12780"/>
                  </a:lnTo>
                  <a:lnTo>
                    <a:pt x="3745" y="12783"/>
                  </a:lnTo>
                  <a:lnTo>
                    <a:pt x="3739" y="12785"/>
                  </a:lnTo>
                  <a:lnTo>
                    <a:pt x="3733" y="12787"/>
                  </a:lnTo>
                  <a:lnTo>
                    <a:pt x="3722" y="12791"/>
                  </a:lnTo>
                  <a:lnTo>
                    <a:pt x="3710" y="12797"/>
                  </a:lnTo>
                  <a:lnTo>
                    <a:pt x="3705" y="12802"/>
                  </a:lnTo>
                  <a:lnTo>
                    <a:pt x="3698" y="12811"/>
                  </a:lnTo>
                  <a:lnTo>
                    <a:pt x="3692" y="12821"/>
                  </a:lnTo>
                  <a:lnTo>
                    <a:pt x="3685" y="12830"/>
                  </a:lnTo>
                  <a:lnTo>
                    <a:pt x="3679" y="12839"/>
                  </a:lnTo>
                  <a:lnTo>
                    <a:pt x="3673" y="12847"/>
                  </a:lnTo>
                  <a:lnTo>
                    <a:pt x="3671" y="12850"/>
                  </a:lnTo>
                  <a:lnTo>
                    <a:pt x="3668" y="12852"/>
                  </a:lnTo>
                  <a:lnTo>
                    <a:pt x="3666" y="12853"/>
                  </a:lnTo>
                  <a:lnTo>
                    <a:pt x="3665" y="12853"/>
                  </a:lnTo>
                  <a:lnTo>
                    <a:pt x="3657" y="12851"/>
                  </a:lnTo>
                  <a:lnTo>
                    <a:pt x="3651" y="12848"/>
                  </a:lnTo>
                  <a:lnTo>
                    <a:pt x="3645" y="12842"/>
                  </a:lnTo>
                  <a:lnTo>
                    <a:pt x="3640" y="12837"/>
                  </a:lnTo>
                  <a:lnTo>
                    <a:pt x="3630" y="12823"/>
                  </a:lnTo>
                  <a:lnTo>
                    <a:pt x="3622" y="12807"/>
                  </a:lnTo>
                  <a:lnTo>
                    <a:pt x="3614" y="12789"/>
                  </a:lnTo>
                  <a:lnTo>
                    <a:pt x="3607" y="12774"/>
                  </a:lnTo>
                  <a:lnTo>
                    <a:pt x="3602" y="12767"/>
                  </a:lnTo>
                  <a:lnTo>
                    <a:pt x="3599" y="12759"/>
                  </a:lnTo>
                  <a:lnTo>
                    <a:pt x="3595" y="12754"/>
                  </a:lnTo>
                  <a:lnTo>
                    <a:pt x="3590" y="12748"/>
                  </a:lnTo>
                  <a:lnTo>
                    <a:pt x="3583" y="12755"/>
                  </a:lnTo>
                  <a:lnTo>
                    <a:pt x="3576" y="12762"/>
                  </a:lnTo>
                  <a:lnTo>
                    <a:pt x="3570" y="12770"/>
                  </a:lnTo>
                  <a:lnTo>
                    <a:pt x="3564" y="12779"/>
                  </a:lnTo>
                  <a:lnTo>
                    <a:pt x="3556" y="12797"/>
                  </a:lnTo>
                  <a:lnTo>
                    <a:pt x="3547" y="12816"/>
                  </a:lnTo>
                  <a:lnTo>
                    <a:pt x="3539" y="12836"/>
                  </a:lnTo>
                  <a:lnTo>
                    <a:pt x="3528" y="12855"/>
                  </a:lnTo>
                  <a:lnTo>
                    <a:pt x="3522" y="12864"/>
                  </a:lnTo>
                  <a:lnTo>
                    <a:pt x="3516" y="12871"/>
                  </a:lnTo>
                  <a:lnTo>
                    <a:pt x="3508" y="12880"/>
                  </a:lnTo>
                  <a:lnTo>
                    <a:pt x="3500" y="12887"/>
                  </a:lnTo>
                  <a:lnTo>
                    <a:pt x="3487" y="12895"/>
                  </a:lnTo>
                  <a:lnTo>
                    <a:pt x="3472" y="12905"/>
                  </a:lnTo>
                  <a:lnTo>
                    <a:pt x="3465" y="12909"/>
                  </a:lnTo>
                  <a:lnTo>
                    <a:pt x="3459" y="12916"/>
                  </a:lnTo>
                  <a:lnTo>
                    <a:pt x="3454" y="12922"/>
                  </a:lnTo>
                  <a:lnTo>
                    <a:pt x="3451" y="12929"/>
                  </a:lnTo>
                  <a:lnTo>
                    <a:pt x="3446" y="12946"/>
                  </a:lnTo>
                  <a:lnTo>
                    <a:pt x="3440" y="12956"/>
                  </a:lnTo>
                  <a:lnTo>
                    <a:pt x="3437" y="12959"/>
                  </a:lnTo>
                  <a:lnTo>
                    <a:pt x="3435" y="12960"/>
                  </a:lnTo>
                  <a:lnTo>
                    <a:pt x="3432" y="12961"/>
                  </a:lnTo>
                  <a:lnTo>
                    <a:pt x="3428" y="12961"/>
                  </a:lnTo>
                  <a:lnTo>
                    <a:pt x="3421" y="12960"/>
                  </a:lnTo>
                  <a:lnTo>
                    <a:pt x="3411" y="12957"/>
                  </a:lnTo>
                  <a:lnTo>
                    <a:pt x="3399" y="12955"/>
                  </a:lnTo>
                  <a:lnTo>
                    <a:pt x="3383" y="12952"/>
                  </a:lnTo>
                  <a:lnTo>
                    <a:pt x="3368" y="12963"/>
                  </a:lnTo>
                  <a:lnTo>
                    <a:pt x="3352" y="12971"/>
                  </a:lnTo>
                  <a:lnTo>
                    <a:pt x="3337" y="12978"/>
                  </a:lnTo>
                  <a:lnTo>
                    <a:pt x="3320" y="12985"/>
                  </a:lnTo>
                  <a:lnTo>
                    <a:pt x="3305" y="12991"/>
                  </a:lnTo>
                  <a:lnTo>
                    <a:pt x="3290" y="12999"/>
                  </a:lnTo>
                  <a:lnTo>
                    <a:pt x="3283" y="13003"/>
                  </a:lnTo>
                  <a:lnTo>
                    <a:pt x="3275" y="13007"/>
                  </a:lnTo>
                  <a:lnTo>
                    <a:pt x="3268" y="13013"/>
                  </a:lnTo>
                  <a:lnTo>
                    <a:pt x="3261" y="13018"/>
                  </a:lnTo>
                  <a:lnTo>
                    <a:pt x="3243" y="13038"/>
                  </a:lnTo>
                  <a:lnTo>
                    <a:pt x="3222" y="13059"/>
                  </a:lnTo>
                  <a:lnTo>
                    <a:pt x="3211" y="13070"/>
                  </a:lnTo>
                  <a:lnTo>
                    <a:pt x="3201" y="13080"/>
                  </a:lnTo>
                  <a:lnTo>
                    <a:pt x="3195" y="13083"/>
                  </a:lnTo>
                  <a:lnTo>
                    <a:pt x="3189" y="13086"/>
                  </a:lnTo>
                  <a:lnTo>
                    <a:pt x="3183" y="13090"/>
                  </a:lnTo>
                  <a:lnTo>
                    <a:pt x="3178" y="13092"/>
                  </a:lnTo>
                  <a:lnTo>
                    <a:pt x="3162" y="13095"/>
                  </a:lnTo>
                  <a:lnTo>
                    <a:pt x="3146" y="13098"/>
                  </a:lnTo>
                  <a:lnTo>
                    <a:pt x="3129" y="13099"/>
                  </a:lnTo>
                  <a:lnTo>
                    <a:pt x="3112" y="13099"/>
                  </a:lnTo>
                  <a:lnTo>
                    <a:pt x="3077" y="13098"/>
                  </a:lnTo>
                  <a:lnTo>
                    <a:pt x="3040" y="13094"/>
                  </a:lnTo>
                  <a:lnTo>
                    <a:pt x="3003" y="13090"/>
                  </a:lnTo>
                  <a:lnTo>
                    <a:pt x="2966" y="13084"/>
                  </a:lnTo>
                  <a:lnTo>
                    <a:pt x="2932" y="13081"/>
                  </a:lnTo>
                  <a:lnTo>
                    <a:pt x="2898" y="13080"/>
                  </a:lnTo>
                  <a:lnTo>
                    <a:pt x="2886" y="13080"/>
                  </a:lnTo>
                  <a:lnTo>
                    <a:pt x="2874" y="13081"/>
                  </a:lnTo>
                  <a:lnTo>
                    <a:pt x="2864" y="13083"/>
                  </a:lnTo>
                  <a:lnTo>
                    <a:pt x="2855" y="13086"/>
                  </a:lnTo>
                  <a:lnTo>
                    <a:pt x="2848" y="13090"/>
                  </a:lnTo>
                  <a:lnTo>
                    <a:pt x="2840" y="13093"/>
                  </a:lnTo>
                  <a:lnTo>
                    <a:pt x="2835" y="13097"/>
                  </a:lnTo>
                  <a:lnTo>
                    <a:pt x="2829" y="13101"/>
                  </a:lnTo>
                  <a:lnTo>
                    <a:pt x="2819" y="13110"/>
                  </a:lnTo>
                  <a:lnTo>
                    <a:pt x="2807" y="13119"/>
                  </a:lnTo>
                  <a:lnTo>
                    <a:pt x="2801" y="13123"/>
                  </a:lnTo>
                  <a:lnTo>
                    <a:pt x="2794" y="13126"/>
                  </a:lnTo>
                  <a:lnTo>
                    <a:pt x="2786" y="13130"/>
                  </a:lnTo>
                  <a:lnTo>
                    <a:pt x="2778" y="13133"/>
                  </a:lnTo>
                  <a:lnTo>
                    <a:pt x="2792" y="13132"/>
                  </a:lnTo>
                  <a:lnTo>
                    <a:pt x="2807" y="13131"/>
                  </a:lnTo>
                  <a:lnTo>
                    <a:pt x="2822" y="13128"/>
                  </a:lnTo>
                  <a:lnTo>
                    <a:pt x="2836" y="13125"/>
                  </a:lnTo>
                  <a:lnTo>
                    <a:pt x="2866" y="13119"/>
                  </a:lnTo>
                  <a:lnTo>
                    <a:pt x="2895" y="13112"/>
                  </a:lnTo>
                  <a:lnTo>
                    <a:pt x="2910" y="13109"/>
                  </a:lnTo>
                  <a:lnTo>
                    <a:pt x="2925" y="13107"/>
                  </a:lnTo>
                  <a:lnTo>
                    <a:pt x="2942" y="13105"/>
                  </a:lnTo>
                  <a:lnTo>
                    <a:pt x="2957" y="13104"/>
                  </a:lnTo>
                  <a:lnTo>
                    <a:pt x="2972" y="13104"/>
                  </a:lnTo>
                  <a:lnTo>
                    <a:pt x="2987" y="13105"/>
                  </a:lnTo>
                  <a:lnTo>
                    <a:pt x="3003" y="13107"/>
                  </a:lnTo>
                  <a:lnTo>
                    <a:pt x="3018" y="13111"/>
                  </a:lnTo>
                  <a:lnTo>
                    <a:pt x="3036" y="13118"/>
                  </a:lnTo>
                  <a:lnTo>
                    <a:pt x="3051" y="13125"/>
                  </a:lnTo>
                  <a:lnTo>
                    <a:pt x="3065" y="13134"/>
                  </a:lnTo>
                  <a:lnTo>
                    <a:pt x="3077" y="13145"/>
                  </a:lnTo>
                  <a:lnTo>
                    <a:pt x="3087" y="13155"/>
                  </a:lnTo>
                  <a:lnTo>
                    <a:pt x="3097" y="13168"/>
                  </a:lnTo>
                  <a:lnTo>
                    <a:pt x="3105" y="13181"/>
                  </a:lnTo>
                  <a:lnTo>
                    <a:pt x="3112" y="13195"/>
                  </a:lnTo>
                  <a:lnTo>
                    <a:pt x="3118" y="13211"/>
                  </a:lnTo>
                  <a:lnTo>
                    <a:pt x="3122" y="13227"/>
                  </a:lnTo>
                  <a:lnTo>
                    <a:pt x="3125" y="13243"/>
                  </a:lnTo>
                  <a:lnTo>
                    <a:pt x="3127" y="13259"/>
                  </a:lnTo>
                  <a:lnTo>
                    <a:pt x="3128" y="13276"/>
                  </a:lnTo>
                  <a:lnTo>
                    <a:pt x="3128" y="13294"/>
                  </a:lnTo>
                  <a:lnTo>
                    <a:pt x="3128" y="13311"/>
                  </a:lnTo>
                  <a:lnTo>
                    <a:pt x="3126" y="13329"/>
                  </a:lnTo>
                  <a:lnTo>
                    <a:pt x="3123" y="13352"/>
                  </a:lnTo>
                  <a:lnTo>
                    <a:pt x="3120" y="13374"/>
                  </a:lnTo>
                  <a:lnTo>
                    <a:pt x="3120" y="13384"/>
                  </a:lnTo>
                  <a:lnTo>
                    <a:pt x="3120" y="13395"/>
                  </a:lnTo>
                  <a:lnTo>
                    <a:pt x="3122" y="13406"/>
                  </a:lnTo>
                  <a:lnTo>
                    <a:pt x="3126" y="13418"/>
                  </a:lnTo>
                  <a:lnTo>
                    <a:pt x="3128" y="13425"/>
                  </a:lnTo>
                  <a:lnTo>
                    <a:pt x="3131" y="13433"/>
                  </a:lnTo>
                  <a:lnTo>
                    <a:pt x="3131" y="13441"/>
                  </a:lnTo>
                  <a:lnTo>
                    <a:pt x="3129" y="13448"/>
                  </a:lnTo>
                  <a:lnTo>
                    <a:pt x="3128" y="13456"/>
                  </a:lnTo>
                  <a:lnTo>
                    <a:pt x="3126" y="13463"/>
                  </a:lnTo>
                  <a:lnTo>
                    <a:pt x="3123" y="13470"/>
                  </a:lnTo>
                  <a:lnTo>
                    <a:pt x="3120" y="13477"/>
                  </a:lnTo>
                  <a:lnTo>
                    <a:pt x="3112" y="13492"/>
                  </a:lnTo>
                  <a:lnTo>
                    <a:pt x="3105" y="13508"/>
                  </a:lnTo>
                  <a:lnTo>
                    <a:pt x="3098" y="13522"/>
                  </a:lnTo>
                  <a:lnTo>
                    <a:pt x="3095" y="13537"/>
                  </a:lnTo>
                  <a:lnTo>
                    <a:pt x="3099" y="13576"/>
                  </a:lnTo>
                  <a:lnTo>
                    <a:pt x="3105" y="13607"/>
                  </a:lnTo>
                  <a:lnTo>
                    <a:pt x="3105" y="13613"/>
                  </a:lnTo>
                  <a:lnTo>
                    <a:pt x="3105" y="13621"/>
                  </a:lnTo>
                  <a:lnTo>
                    <a:pt x="3104" y="13628"/>
                  </a:lnTo>
                  <a:lnTo>
                    <a:pt x="3102" y="13636"/>
                  </a:lnTo>
                  <a:lnTo>
                    <a:pt x="3100" y="13645"/>
                  </a:lnTo>
                  <a:lnTo>
                    <a:pt x="3096" y="13653"/>
                  </a:lnTo>
                  <a:lnTo>
                    <a:pt x="3092" y="13662"/>
                  </a:lnTo>
                  <a:lnTo>
                    <a:pt x="3086" y="13672"/>
                  </a:lnTo>
                  <a:lnTo>
                    <a:pt x="3083" y="13677"/>
                  </a:lnTo>
                  <a:lnTo>
                    <a:pt x="3080" y="13685"/>
                  </a:lnTo>
                  <a:lnTo>
                    <a:pt x="3078" y="13692"/>
                  </a:lnTo>
                  <a:lnTo>
                    <a:pt x="3075" y="13700"/>
                  </a:lnTo>
                  <a:lnTo>
                    <a:pt x="3073" y="13716"/>
                  </a:lnTo>
                  <a:lnTo>
                    <a:pt x="3071" y="13733"/>
                  </a:lnTo>
                  <a:lnTo>
                    <a:pt x="3069" y="13751"/>
                  </a:lnTo>
                  <a:lnTo>
                    <a:pt x="3066" y="13767"/>
                  </a:lnTo>
                  <a:lnTo>
                    <a:pt x="3065" y="13774"/>
                  </a:lnTo>
                  <a:lnTo>
                    <a:pt x="3061" y="13781"/>
                  </a:lnTo>
                  <a:lnTo>
                    <a:pt x="3058" y="13787"/>
                  </a:lnTo>
                  <a:lnTo>
                    <a:pt x="3054" y="13793"/>
                  </a:lnTo>
                  <a:lnTo>
                    <a:pt x="3046" y="13803"/>
                  </a:lnTo>
                  <a:lnTo>
                    <a:pt x="3041" y="13814"/>
                  </a:lnTo>
                  <a:lnTo>
                    <a:pt x="3038" y="13826"/>
                  </a:lnTo>
                  <a:lnTo>
                    <a:pt x="3036" y="13838"/>
                  </a:lnTo>
                  <a:lnTo>
                    <a:pt x="3036" y="13851"/>
                  </a:lnTo>
                  <a:lnTo>
                    <a:pt x="3037" y="13863"/>
                  </a:lnTo>
                  <a:lnTo>
                    <a:pt x="3039" y="13876"/>
                  </a:lnTo>
                  <a:lnTo>
                    <a:pt x="3042" y="13889"/>
                  </a:lnTo>
                  <a:lnTo>
                    <a:pt x="3044" y="13897"/>
                  </a:lnTo>
                  <a:lnTo>
                    <a:pt x="3046" y="13906"/>
                  </a:lnTo>
                  <a:lnTo>
                    <a:pt x="3047" y="13914"/>
                  </a:lnTo>
                  <a:lnTo>
                    <a:pt x="3047" y="13920"/>
                  </a:lnTo>
                  <a:lnTo>
                    <a:pt x="3045" y="13932"/>
                  </a:lnTo>
                  <a:lnTo>
                    <a:pt x="3042" y="13942"/>
                  </a:lnTo>
                  <a:lnTo>
                    <a:pt x="3038" y="13951"/>
                  </a:lnTo>
                  <a:lnTo>
                    <a:pt x="3032" y="13962"/>
                  </a:lnTo>
                  <a:lnTo>
                    <a:pt x="3027" y="13974"/>
                  </a:lnTo>
                  <a:lnTo>
                    <a:pt x="3024" y="13988"/>
                  </a:lnTo>
                  <a:lnTo>
                    <a:pt x="3023" y="13994"/>
                  </a:lnTo>
                  <a:lnTo>
                    <a:pt x="3024" y="14000"/>
                  </a:lnTo>
                  <a:lnTo>
                    <a:pt x="3027" y="14006"/>
                  </a:lnTo>
                  <a:lnTo>
                    <a:pt x="3029" y="14013"/>
                  </a:lnTo>
                  <a:lnTo>
                    <a:pt x="3036" y="14027"/>
                  </a:lnTo>
                  <a:lnTo>
                    <a:pt x="3040" y="14039"/>
                  </a:lnTo>
                  <a:lnTo>
                    <a:pt x="3041" y="14044"/>
                  </a:lnTo>
                  <a:lnTo>
                    <a:pt x="3041" y="14051"/>
                  </a:lnTo>
                  <a:lnTo>
                    <a:pt x="3040" y="14057"/>
                  </a:lnTo>
                  <a:lnTo>
                    <a:pt x="3039" y="14064"/>
                  </a:lnTo>
                  <a:lnTo>
                    <a:pt x="3034" y="14078"/>
                  </a:lnTo>
                  <a:lnTo>
                    <a:pt x="3029" y="14092"/>
                  </a:lnTo>
                  <a:lnTo>
                    <a:pt x="3017" y="14121"/>
                  </a:lnTo>
                  <a:lnTo>
                    <a:pt x="3007" y="14146"/>
                  </a:lnTo>
                  <a:lnTo>
                    <a:pt x="3006" y="14153"/>
                  </a:lnTo>
                  <a:lnTo>
                    <a:pt x="3006" y="14162"/>
                  </a:lnTo>
                  <a:lnTo>
                    <a:pt x="3006" y="14170"/>
                  </a:lnTo>
                  <a:lnTo>
                    <a:pt x="3006" y="14178"/>
                  </a:lnTo>
                  <a:lnTo>
                    <a:pt x="3010" y="14194"/>
                  </a:lnTo>
                  <a:lnTo>
                    <a:pt x="3014" y="14211"/>
                  </a:lnTo>
                  <a:lnTo>
                    <a:pt x="3024" y="14243"/>
                  </a:lnTo>
                  <a:lnTo>
                    <a:pt x="3033" y="14274"/>
                  </a:lnTo>
                  <a:lnTo>
                    <a:pt x="3038" y="14289"/>
                  </a:lnTo>
                  <a:lnTo>
                    <a:pt x="3040" y="14305"/>
                  </a:lnTo>
                  <a:lnTo>
                    <a:pt x="3041" y="14311"/>
                  </a:lnTo>
                  <a:lnTo>
                    <a:pt x="3041" y="14319"/>
                  </a:lnTo>
                  <a:lnTo>
                    <a:pt x="3040" y="14325"/>
                  </a:lnTo>
                  <a:lnTo>
                    <a:pt x="3039" y="14333"/>
                  </a:lnTo>
                  <a:lnTo>
                    <a:pt x="3038" y="14339"/>
                  </a:lnTo>
                  <a:lnTo>
                    <a:pt x="3034" y="14346"/>
                  </a:lnTo>
                  <a:lnTo>
                    <a:pt x="3031" y="14352"/>
                  </a:lnTo>
                  <a:lnTo>
                    <a:pt x="3027" y="14359"/>
                  </a:lnTo>
                  <a:lnTo>
                    <a:pt x="3022" y="14365"/>
                  </a:lnTo>
                  <a:lnTo>
                    <a:pt x="3015" y="14370"/>
                  </a:lnTo>
                  <a:lnTo>
                    <a:pt x="3009" y="14377"/>
                  </a:lnTo>
                  <a:lnTo>
                    <a:pt x="3000" y="14382"/>
                  </a:lnTo>
                  <a:lnTo>
                    <a:pt x="2996" y="14386"/>
                  </a:lnTo>
                  <a:lnTo>
                    <a:pt x="2992" y="14389"/>
                  </a:lnTo>
                  <a:lnTo>
                    <a:pt x="2990" y="14392"/>
                  </a:lnTo>
                  <a:lnTo>
                    <a:pt x="2988" y="14396"/>
                  </a:lnTo>
                  <a:lnTo>
                    <a:pt x="2986" y="14404"/>
                  </a:lnTo>
                  <a:lnTo>
                    <a:pt x="2984" y="14413"/>
                  </a:lnTo>
                  <a:lnTo>
                    <a:pt x="2983" y="14421"/>
                  </a:lnTo>
                  <a:lnTo>
                    <a:pt x="2980" y="14430"/>
                  </a:lnTo>
                  <a:lnTo>
                    <a:pt x="2978" y="14434"/>
                  </a:lnTo>
                  <a:lnTo>
                    <a:pt x="2976" y="14438"/>
                  </a:lnTo>
                  <a:lnTo>
                    <a:pt x="2973" y="14442"/>
                  </a:lnTo>
                  <a:lnTo>
                    <a:pt x="2969" y="14446"/>
                  </a:lnTo>
                  <a:lnTo>
                    <a:pt x="2955" y="14459"/>
                  </a:lnTo>
                  <a:lnTo>
                    <a:pt x="2946" y="14469"/>
                  </a:lnTo>
                  <a:lnTo>
                    <a:pt x="2939" y="14477"/>
                  </a:lnTo>
                  <a:lnTo>
                    <a:pt x="2935" y="14485"/>
                  </a:lnTo>
                  <a:lnTo>
                    <a:pt x="2931" y="14505"/>
                  </a:lnTo>
                  <a:lnTo>
                    <a:pt x="2927" y="14537"/>
                  </a:lnTo>
                  <a:lnTo>
                    <a:pt x="2923" y="14557"/>
                  </a:lnTo>
                  <a:lnTo>
                    <a:pt x="2922" y="14576"/>
                  </a:lnTo>
                  <a:lnTo>
                    <a:pt x="2922" y="14583"/>
                  </a:lnTo>
                  <a:lnTo>
                    <a:pt x="2922" y="14592"/>
                  </a:lnTo>
                  <a:lnTo>
                    <a:pt x="2923" y="14599"/>
                  </a:lnTo>
                  <a:lnTo>
                    <a:pt x="2925" y="14606"/>
                  </a:lnTo>
                  <a:lnTo>
                    <a:pt x="2928" y="14613"/>
                  </a:lnTo>
                  <a:lnTo>
                    <a:pt x="2931" y="14620"/>
                  </a:lnTo>
                  <a:lnTo>
                    <a:pt x="2935" y="14627"/>
                  </a:lnTo>
                  <a:lnTo>
                    <a:pt x="2941" y="14634"/>
                  </a:lnTo>
                  <a:lnTo>
                    <a:pt x="2946" y="14640"/>
                  </a:lnTo>
                  <a:lnTo>
                    <a:pt x="2952" y="14648"/>
                  </a:lnTo>
                  <a:lnTo>
                    <a:pt x="2961" y="14654"/>
                  </a:lnTo>
                  <a:lnTo>
                    <a:pt x="2970" y="14662"/>
                  </a:lnTo>
                  <a:lnTo>
                    <a:pt x="2969" y="14671"/>
                  </a:lnTo>
                  <a:lnTo>
                    <a:pt x="2965" y="14680"/>
                  </a:lnTo>
                  <a:lnTo>
                    <a:pt x="2961" y="14690"/>
                  </a:lnTo>
                  <a:lnTo>
                    <a:pt x="2956" y="14700"/>
                  </a:lnTo>
                  <a:lnTo>
                    <a:pt x="2950" y="14708"/>
                  </a:lnTo>
                  <a:lnTo>
                    <a:pt x="2945" y="14718"/>
                  </a:lnTo>
                  <a:lnTo>
                    <a:pt x="2941" y="14728"/>
                  </a:lnTo>
                  <a:lnTo>
                    <a:pt x="2937" y="14737"/>
                  </a:lnTo>
                  <a:lnTo>
                    <a:pt x="2930" y="14758"/>
                  </a:lnTo>
                  <a:lnTo>
                    <a:pt x="2925" y="14780"/>
                  </a:lnTo>
                  <a:lnTo>
                    <a:pt x="2922" y="14801"/>
                  </a:lnTo>
                  <a:lnTo>
                    <a:pt x="2920" y="14823"/>
                  </a:lnTo>
                  <a:lnTo>
                    <a:pt x="2918" y="14845"/>
                  </a:lnTo>
                  <a:lnTo>
                    <a:pt x="2915" y="14866"/>
                  </a:lnTo>
                  <a:lnTo>
                    <a:pt x="2910" y="14887"/>
                  </a:lnTo>
                  <a:lnTo>
                    <a:pt x="2905" y="14907"/>
                  </a:lnTo>
                  <a:lnTo>
                    <a:pt x="2897" y="14928"/>
                  </a:lnTo>
                  <a:lnTo>
                    <a:pt x="2892" y="14947"/>
                  </a:lnTo>
                  <a:lnTo>
                    <a:pt x="2888" y="14967"/>
                  </a:lnTo>
                  <a:lnTo>
                    <a:pt x="2884" y="14986"/>
                  </a:lnTo>
                  <a:lnTo>
                    <a:pt x="2879" y="15025"/>
                  </a:lnTo>
                  <a:lnTo>
                    <a:pt x="2871" y="15067"/>
                  </a:lnTo>
                  <a:lnTo>
                    <a:pt x="2870" y="15072"/>
                  </a:lnTo>
                  <a:lnTo>
                    <a:pt x="2868" y="15077"/>
                  </a:lnTo>
                  <a:lnTo>
                    <a:pt x="2866" y="15082"/>
                  </a:lnTo>
                  <a:lnTo>
                    <a:pt x="2863" y="15086"/>
                  </a:lnTo>
                  <a:lnTo>
                    <a:pt x="2854" y="15096"/>
                  </a:lnTo>
                  <a:lnTo>
                    <a:pt x="2846" y="15106"/>
                  </a:lnTo>
                  <a:lnTo>
                    <a:pt x="2836" y="15116"/>
                  </a:lnTo>
                  <a:lnTo>
                    <a:pt x="2826" y="15125"/>
                  </a:lnTo>
                  <a:lnTo>
                    <a:pt x="2818" y="15134"/>
                  </a:lnTo>
                  <a:lnTo>
                    <a:pt x="2811" y="15144"/>
                  </a:lnTo>
                  <a:lnTo>
                    <a:pt x="2802" y="15158"/>
                  </a:lnTo>
                  <a:lnTo>
                    <a:pt x="2797" y="15173"/>
                  </a:lnTo>
                  <a:lnTo>
                    <a:pt x="2792" y="15189"/>
                  </a:lnTo>
                  <a:lnTo>
                    <a:pt x="2787" y="15206"/>
                  </a:lnTo>
                  <a:lnTo>
                    <a:pt x="2780" y="15240"/>
                  </a:lnTo>
                  <a:lnTo>
                    <a:pt x="2773" y="15272"/>
                  </a:lnTo>
                  <a:lnTo>
                    <a:pt x="2766" y="15280"/>
                  </a:lnTo>
                  <a:lnTo>
                    <a:pt x="2760" y="15288"/>
                  </a:lnTo>
                  <a:lnTo>
                    <a:pt x="2754" y="15298"/>
                  </a:lnTo>
                  <a:lnTo>
                    <a:pt x="2748" y="15308"/>
                  </a:lnTo>
                  <a:lnTo>
                    <a:pt x="2740" y="15328"/>
                  </a:lnTo>
                  <a:lnTo>
                    <a:pt x="2732" y="15351"/>
                  </a:lnTo>
                  <a:lnTo>
                    <a:pt x="2726" y="15375"/>
                  </a:lnTo>
                  <a:lnTo>
                    <a:pt x="2720" y="15398"/>
                  </a:lnTo>
                  <a:lnTo>
                    <a:pt x="2717" y="15419"/>
                  </a:lnTo>
                  <a:lnTo>
                    <a:pt x="2715" y="15441"/>
                  </a:lnTo>
                  <a:lnTo>
                    <a:pt x="2713" y="15452"/>
                  </a:lnTo>
                  <a:lnTo>
                    <a:pt x="2711" y="15462"/>
                  </a:lnTo>
                  <a:lnTo>
                    <a:pt x="2707" y="15472"/>
                  </a:lnTo>
                  <a:lnTo>
                    <a:pt x="2704" y="15482"/>
                  </a:lnTo>
                  <a:lnTo>
                    <a:pt x="2694" y="15501"/>
                  </a:lnTo>
                  <a:lnTo>
                    <a:pt x="2684" y="15518"/>
                  </a:lnTo>
                  <a:lnTo>
                    <a:pt x="2671" y="15536"/>
                  </a:lnTo>
                  <a:lnTo>
                    <a:pt x="2658" y="15553"/>
                  </a:lnTo>
                  <a:lnTo>
                    <a:pt x="2644" y="15569"/>
                  </a:lnTo>
                  <a:lnTo>
                    <a:pt x="2630" y="15585"/>
                  </a:lnTo>
                  <a:lnTo>
                    <a:pt x="2622" y="15596"/>
                  </a:lnTo>
                  <a:lnTo>
                    <a:pt x="2616" y="15608"/>
                  </a:lnTo>
                  <a:lnTo>
                    <a:pt x="2609" y="15620"/>
                  </a:lnTo>
                  <a:lnTo>
                    <a:pt x="2603" y="15632"/>
                  </a:lnTo>
                  <a:lnTo>
                    <a:pt x="2597" y="15645"/>
                  </a:lnTo>
                  <a:lnTo>
                    <a:pt x="2591" y="15656"/>
                  </a:lnTo>
                  <a:lnTo>
                    <a:pt x="2585" y="15665"/>
                  </a:lnTo>
                  <a:lnTo>
                    <a:pt x="2578" y="15674"/>
                  </a:lnTo>
                  <a:lnTo>
                    <a:pt x="2574" y="15674"/>
                  </a:lnTo>
                  <a:lnTo>
                    <a:pt x="2568" y="15673"/>
                  </a:lnTo>
                  <a:lnTo>
                    <a:pt x="2507" y="15616"/>
                  </a:lnTo>
                  <a:lnTo>
                    <a:pt x="2503" y="15612"/>
                  </a:lnTo>
                  <a:lnTo>
                    <a:pt x="2499" y="15610"/>
                  </a:lnTo>
                  <a:lnTo>
                    <a:pt x="2495" y="15608"/>
                  </a:lnTo>
                  <a:lnTo>
                    <a:pt x="2490" y="15607"/>
                  </a:lnTo>
                  <a:lnTo>
                    <a:pt x="2482" y="15606"/>
                  </a:lnTo>
                  <a:lnTo>
                    <a:pt x="2473" y="15605"/>
                  </a:lnTo>
                  <a:lnTo>
                    <a:pt x="2465" y="15605"/>
                  </a:lnTo>
                  <a:lnTo>
                    <a:pt x="2457" y="15604"/>
                  </a:lnTo>
                  <a:lnTo>
                    <a:pt x="2453" y="15603"/>
                  </a:lnTo>
                  <a:lnTo>
                    <a:pt x="2449" y="15602"/>
                  </a:lnTo>
                  <a:lnTo>
                    <a:pt x="2445" y="15599"/>
                  </a:lnTo>
                  <a:lnTo>
                    <a:pt x="2442" y="15596"/>
                  </a:lnTo>
                  <a:lnTo>
                    <a:pt x="2434" y="15597"/>
                  </a:lnTo>
                  <a:lnTo>
                    <a:pt x="2424" y="15602"/>
                  </a:lnTo>
                  <a:lnTo>
                    <a:pt x="2408" y="15606"/>
                  </a:lnTo>
                  <a:lnTo>
                    <a:pt x="2393" y="15612"/>
                  </a:lnTo>
                  <a:lnTo>
                    <a:pt x="2364" y="15624"/>
                  </a:lnTo>
                  <a:lnTo>
                    <a:pt x="2348" y="15633"/>
                  </a:lnTo>
                  <a:lnTo>
                    <a:pt x="2333" y="15634"/>
                  </a:lnTo>
                  <a:lnTo>
                    <a:pt x="2316" y="15634"/>
                  </a:lnTo>
                  <a:lnTo>
                    <a:pt x="2307" y="15634"/>
                  </a:lnTo>
                  <a:lnTo>
                    <a:pt x="2298" y="15633"/>
                  </a:lnTo>
                  <a:lnTo>
                    <a:pt x="2292" y="15631"/>
                  </a:lnTo>
                  <a:lnTo>
                    <a:pt x="2285" y="15628"/>
                  </a:lnTo>
                  <a:lnTo>
                    <a:pt x="2282" y="15623"/>
                  </a:lnTo>
                  <a:lnTo>
                    <a:pt x="2280" y="15619"/>
                  </a:lnTo>
                  <a:lnTo>
                    <a:pt x="2279" y="15615"/>
                  </a:lnTo>
                  <a:lnTo>
                    <a:pt x="2279" y="15610"/>
                  </a:lnTo>
                  <a:lnTo>
                    <a:pt x="2278" y="15607"/>
                  </a:lnTo>
                  <a:lnTo>
                    <a:pt x="2275" y="15605"/>
                  </a:lnTo>
                  <a:lnTo>
                    <a:pt x="2269" y="15603"/>
                  </a:lnTo>
                  <a:lnTo>
                    <a:pt x="2261" y="15604"/>
                  </a:lnTo>
                  <a:lnTo>
                    <a:pt x="2226" y="15606"/>
                  </a:lnTo>
                  <a:lnTo>
                    <a:pt x="2197" y="15607"/>
                  </a:lnTo>
                  <a:lnTo>
                    <a:pt x="2183" y="15607"/>
                  </a:lnTo>
                  <a:lnTo>
                    <a:pt x="2168" y="15605"/>
                  </a:lnTo>
                  <a:lnTo>
                    <a:pt x="2152" y="15603"/>
                  </a:lnTo>
                  <a:lnTo>
                    <a:pt x="2134" y="15599"/>
                  </a:lnTo>
                  <a:lnTo>
                    <a:pt x="2120" y="15597"/>
                  </a:lnTo>
                  <a:lnTo>
                    <a:pt x="2105" y="15595"/>
                  </a:lnTo>
                  <a:lnTo>
                    <a:pt x="2089" y="15593"/>
                  </a:lnTo>
                  <a:lnTo>
                    <a:pt x="2074" y="15592"/>
                  </a:lnTo>
                  <a:lnTo>
                    <a:pt x="2058" y="15592"/>
                  </a:lnTo>
                  <a:lnTo>
                    <a:pt x="2043" y="15593"/>
                  </a:lnTo>
                  <a:lnTo>
                    <a:pt x="2026" y="15595"/>
                  </a:lnTo>
                  <a:lnTo>
                    <a:pt x="2012" y="15598"/>
                  </a:lnTo>
                  <a:lnTo>
                    <a:pt x="1999" y="15604"/>
                  </a:lnTo>
                  <a:lnTo>
                    <a:pt x="1987" y="15610"/>
                  </a:lnTo>
                  <a:lnTo>
                    <a:pt x="1981" y="15614"/>
                  </a:lnTo>
                  <a:lnTo>
                    <a:pt x="1977" y="15618"/>
                  </a:lnTo>
                  <a:lnTo>
                    <a:pt x="1972" y="15623"/>
                  </a:lnTo>
                  <a:lnTo>
                    <a:pt x="1968" y="15629"/>
                  </a:lnTo>
                  <a:lnTo>
                    <a:pt x="1964" y="15634"/>
                  </a:lnTo>
                  <a:lnTo>
                    <a:pt x="1962" y="15641"/>
                  </a:lnTo>
                  <a:lnTo>
                    <a:pt x="1958" y="15647"/>
                  </a:lnTo>
                  <a:lnTo>
                    <a:pt x="1957" y="15655"/>
                  </a:lnTo>
                  <a:lnTo>
                    <a:pt x="1955" y="15662"/>
                  </a:lnTo>
                  <a:lnTo>
                    <a:pt x="1955" y="15671"/>
                  </a:lnTo>
                  <a:lnTo>
                    <a:pt x="1955" y="15679"/>
                  </a:lnTo>
                  <a:lnTo>
                    <a:pt x="1956" y="15689"/>
                  </a:lnTo>
                  <a:lnTo>
                    <a:pt x="1960" y="15703"/>
                  </a:lnTo>
                  <a:lnTo>
                    <a:pt x="1970" y="15723"/>
                  </a:lnTo>
                  <a:lnTo>
                    <a:pt x="1978" y="15740"/>
                  </a:lnTo>
                  <a:lnTo>
                    <a:pt x="1980" y="15750"/>
                  </a:lnTo>
                  <a:lnTo>
                    <a:pt x="1965" y="15750"/>
                  </a:lnTo>
                  <a:lnTo>
                    <a:pt x="1944" y="15752"/>
                  </a:lnTo>
                  <a:lnTo>
                    <a:pt x="1925" y="15754"/>
                  </a:lnTo>
                  <a:lnTo>
                    <a:pt x="1912" y="15754"/>
                  </a:lnTo>
                  <a:lnTo>
                    <a:pt x="1909" y="15743"/>
                  </a:lnTo>
                  <a:lnTo>
                    <a:pt x="1903" y="15733"/>
                  </a:lnTo>
                  <a:lnTo>
                    <a:pt x="1897" y="15723"/>
                  </a:lnTo>
                  <a:lnTo>
                    <a:pt x="1891" y="15714"/>
                  </a:lnTo>
                  <a:lnTo>
                    <a:pt x="1886" y="15714"/>
                  </a:lnTo>
                  <a:lnTo>
                    <a:pt x="1880" y="15714"/>
                  </a:lnTo>
                  <a:lnTo>
                    <a:pt x="1873" y="15716"/>
                  </a:lnTo>
                  <a:lnTo>
                    <a:pt x="1867" y="15718"/>
                  </a:lnTo>
                  <a:lnTo>
                    <a:pt x="1859" y="15722"/>
                  </a:lnTo>
                  <a:lnTo>
                    <a:pt x="1851" y="15726"/>
                  </a:lnTo>
                  <a:lnTo>
                    <a:pt x="1844" y="15731"/>
                  </a:lnTo>
                  <a:lnTo>
                    <a:pt x="1836" y="15737"/>
                  </a:lnTo>
                  <a:lnTo>
                    <a:pt x="1820" y="15751"/>
                  </a:lnTo>
                  <a:lnTo>
                    <a:pt x="1804" y="15767"/>
                  </a:lnTo>
                  <a:lnTo>
                    <a:pt x="1788" y="15784"/>
                  </a:lnTo>
                  <a:lnTo>
                    <a:pt x="1772" y="15803"/>
                  </a:lnTo>
                  <a:lnTo>
                    <a:pt x="1755" y="15822"/>
                  </a:lnTo>
                  <a:lnTo>
                    <a:pt x="1740" y="15842"/>
                  </a:lnTo>
                  <a:lnTo>
                    <a:pt x="1726" y="15862"/>
                  </a:lnTo>
                  <a:lnTo>
                    <a:pt x="1713" y="15880"/>
                  </a:lnTo>
                  <a:lnTo>
                    <a:pt x="1703" y="15898"/>
                  </a:lnTo>
                  <a:lnTo>
                    <a:pt x="1694" y="15914"/>
                  </a:lnTo>
                  <a:lnTo>
                    <a:pt x="1686" y="15927"/>
                  </a:lnTo>
                  <a:lnTo>
                    <a:pt x="1682" y="15938"/>
                  </a:lnTo>
                  <a:lnTo>
                    <a:pt x="1681" y="15974"/>
                  </a:lnTo>
                  <a:lnTo>
                    <a:pt x="1681" y="16008"/>
                  </a:lnTo>
                  <a:lnTo>
                    <a:pt x="1681" y="16016"/>
                  </a:lnTo>
                  <a:lnTo>
                    <a:pt x="1683" y="16024"/>
                  </a:lnTo>
                  <a:lnTo>
                    <a:pt x="1684" y="16031"/>
                  </a:lnTo>
                  <a:lnTo>
                    <a:pt x="1687" y="16039"/>
                  </a:lnTo>
                  <a:lnTo>
                    <a:pt x="1691" y="16047"/>
                  </a:lnTo>
                  <a:lnTo>
                    <a:pt x="1695" y="16054"/>
                  </a:lnTo>
                  <a:lnTo>
                    <a:pt x="1699" y="16061"/>
                  </a:lnTo>
                  <a:lnTo>
                    <a:pt x="1706" y="16068"/>
                  </a:lnTo>
                  <a:lnTo>
                    <a:pt x="1724" y="16083"/>
                  </a:lnTo>
                  <a:lnTo>
                    <a:pt x="1734" y="16091"/>
                  </a:lnTo>
                  <a:lnTo>
                    <a:pt x="1737" y="16095"/>
                  </a:lnTo>
                  <a:lnTo>
                    <a:pt x="1740" y="16103"/>
                  </a:lnTo>
                  <a:lnTo>
                    <a:pt x="1742" y="16114"/>
                  </a:lnTo>
                  <a:lnTo>
                    <a:pt x="1747" y="16130"/>
                  </a:lnTo>
                  <a:lnTo>
                    <a:pt x="1749" y="16137"/>
                  </a:lnTo>
                  <a:lnTo>
                    <a:pt x="1751" y="16144"/>
                  </a:lnTo>
                  <a:lnTo>
                    <a:pt x="1755" y="16150"/>
                  </a:lnTo>
                  <a:lnTo>
                    <a:pt x="1760" y="16156"/>
                  </a:lnTo>
                  <a:lnTo>
                    <a:pt x="1769" y="16166"/>
                  </a:lnTo>
                  <a:lnTo>
                    <a:pt x="1779" y="16177"/>
                  </a:lnTo>
                  <a:lnTo>
                    <a:pt x="1781" y="16182"/>
                  </a:lnTo>
                  <a:lnTo>
                    <a:pt x="1783" y="16186"/>
                  </a:lnTo>
                  <a:lnTo>
                    <a:pt x="1783" y="16192"/>
                  </a:lnTo>
                  <a:lnTo>
                    <a:pt x="1782" y="16198"/>
                  </a:lnTo>
                  <a:lnTo>
                    <a:pt x="1779" y="16211"/>
                  </a:lnTo>
                  <a:lnTo>
                    <a:pt x="1773" y="16225"/>
                  </a:lnTo>
                  <a:lnTo>
                    <a:pt x="1758" y="16252"/>
                  </a:lnTo>
                  <a:lnTo>
                    <a:pt x="1746" y="16271"/>
                  </a:lnTo>
                  <a:lnTo>
                    <a:pt x="1740" y="16281"/>
                  </a:lnTo>
                  <a:lnTo>
                    <a:pt x="1731" y="16295"/>
                  </a:lnTo>
                  <a:lnTo>
                    <a:pt x="1719" y="16312"/>
                  </a:lnTo>
                  <a:lnTo>
                    <a:pt x="1705" y="16330"/>
                  </a:lnTo>
                  <a:lnTo>
                    <a:pt x="1692" y="16346"/>
                  </a:lnTo>
                  <a:lnTo>
                    <a:pt x="1679" y="16360"/>
                  </a:lnTo>
                  <a:lnTo>
                    <a:pt x="1672" y="16364"/>
                  </a:lnTo>
                  <a:lnTo>
                    <a:pt x="1667" y="16368"/>
                  </a:lnTo>
                  <a:lnTo>
                    <a:pt x="1663" y="16370"/>
                  </a:lnTo>
                  <a:lnTo>
                    <a:pt x="1658" y="16370"/>
                  </a:lnTo>
                  <a:lnTo>
                    <a:pt x="1641" y="16362"/>
                  </a:lnTo>
                  <a:lnTo>
                    <a:pt x="1622" y="16353"/>
                  </a:lnTo>
                  <a:lnTo>
                    <a:pt x="1611" y="16349"/>
                  </a:lnTo>
                  <a:lnTo>
                    <a:pt x="1601" y="16346"/>
                  </a:lnTo>
                  <a:lnTo>
                    <a:pt x="1596" y="16346"/>
                  </a:lnTo>
                  <a:lnTo>
                    <a:pt x="1591" y="16345"/>
                  </a:lnTo>
                  <a:lnTo>
                    <a:pt x="1587" y="16346"/>
                  </a:lnTo>
                  <a:lnTo>
                    <a:pt x="1583" y="16347"/>
                  </a:lnTo>
                  <a:lnTo>
                    <a:pt x="1544" y="16332"/>
                  </a:lnTo>
                  <a:lnTo>
                    <a:pt x="1508" y="16317"/>
                  </a:lnTo>
                  <a:lnTo>
                    <a:pt x="1499" y="16313"/>
                  </a:lnTo>
                  <a:lnTo>
                    <a:pt x="1489" y="16311"/>
                  </a:lnTo>
                  <a:lnTo>
                    <a:pt x="1479" y="16309"/>
                  </a:lnTo>
                  <a:lnTo>
                    <a:pt x="1469" y="16308"/>
                  </a:lnTo>
                  <a:lnTo>
                    <a:pt x="1460" y="16307"/>
                  </a:lnTo>
                  <a:lnTo>
                    <a:pt x="1449" y="16307"/>
                  </a:lnTo>
                  <a:lnTo>
                    <a:pt x="1438" y="16308"/>
                  </a:lnTo>
                  <a:lnTo>
                    <a:pt x="1427" y="16310"/>
                  </a:lnTo>
                  <a:lnTo>
                    <a:pt x="1404" y="16316"/>
                  </a:lnTo>
                  <a:lnTo>
                    <a:pt x="1380" y="16323"/>
                  </a:lnTo>
                  <a:lnTo>
                    <a:pt x="1356" y="16333"/>
                  </a:lnTo>
                  <a:lnTo>
                    <a:pt x="1333" y="16343"/>
                  </a:lnTo>
                  <a:lnTo>
                    <a:pt x="1311" y="16353"/>
                  </a:lnTo>
                  <a:lnTo>
                    <a:pt x="1289" y="16365"/>
                  </a:lnTo>
                  <a:lnTo>
                    <a:pt x="1268" y="16378"/>
                  </a:lnTo>
                  <a:lnTo>
                    <a:pt x="1246" y="16390"/>
                  </a:lnTo>
                  <a:lnTo>
                    <a:pt x="1241" y="16393"/>
                  </a:lnTo>
                  <a:lnTo>
                    <a:pt x="1235" y="16395"/>
                  </a:lnTo>
                  <a:lnTo>
                    <a:pt x="1229" y="16398"/>
                  </a:lnTo>
                  <a:lnTo>
                    <a:pt x="1221" y="16399"/>
                  </a:lnTo>
                  <a:lnTo>
                    <a:pt x="1206" y="16400"/>
                  </a:lnTo>
                  <a:lnTo>
                    <a:pt x="1189" y="16400"/>
                  </a:lnTo>
                  <a:lnTo>
                    <a:pt x="1170" y="16398"/>
                  </a:lnTo>
                  <a:lnTo>
                    <a:pt x="1151" y="16393"/>
                  </a:lnTo>
                  <a:lnTo>
                    <a:pt x="1132" y="16389"/>
                  </a:lnTo>
                  <a:lnTo>
                    <a:pt x="1111" y="16384"/>
                  </a:lnTo>
                  <a:lnTo>
                    <a:pt x="1092" y="16377"/>
                  </a:lnTo>
                  <a:lnTo>
                    <a:pt x="1072" y="16370"/>
                  </a:lnTo>
                  <a:lnTo>
                    <a:pt x="1054" y="16361"/>
                  </a:lnTo>
                  <a:lnTo>
                    <a:pt x="1037" y="16352"/>
                  </a:lnTo>
                  <a:lnTo>
                    <a:pt x="1021" y="16344"/>
                  </a:lnTo>
                  <a:lnTo>
                    <a:pt x="1007" y="16335"/>
                  </a:lnTo>
                  <a:lnTo>
                    <a:pt x="997" y="16325"/>
                  </a:lnTo>
                  <a:lnTo>
                    <a:pt x="987" y="16317"/>
                  </a:lnTo>
                  <a:lnTo>
                    <a:pt x="985" y="16312"/>
                  </a:lnTo>
                  <a:lnTo>
                    <a:pt x="983" y="16307"/>
                  </a:lnTo>
                  <a:lnTo>
                    <a:pt x="982" y="16300"/>
                  </a:lnTo>
                  <a:lnTo>
                    <a:pt x="979" y="16293"/>
                  </a:lnTo>
                  <a:lnTo>
                    <a:pt x="978" y="16274"/>
                  </a:lnTo>
                  <a:lnTo>
                    <a:pt x="978" y="16254"/>
                  </a:lnTo>
                  <a:lnTo>
                    <a:pt x="979" y="16235"/>
                  </a:lnTo>
                  <a:lnTo>
                    <a:pt x="983" y="16217"/>
                  </a:lnTo>
                  <a:lnTo>
                    <a:pt x="985" y="16210"/>
                  </a:lnTo>
                  <a:lnTo>
                    <a:pt x="988" y="16203"/>
                  </a:lnTo>
                  <a:lnTo>
                    <a:pt x="991" y="16198"/>
                  </a:lnTo>
                  <a:lnTo>
                    <a:pt x="994" y="16195"/>
                  </a:lnTo>
                  <a:lnTo>
                    <a:pt x="1013" y="16184"/>
                  </a:lnTo>
                  <a:lnTo>
                    <a:pt x="1030" y="16174"/>
                  </a:lnTo>
                  <a:lnTo>
                    <a:pt x="1039" y="16169"/>
                  </a:lnTo>
                  <a:lnTo>
                    <a:pt x="1045" y="16161"/>
                  </a:lnTo>
                  <a:lnTo>
                    <a:pt x="1048" y="16157"/>
                  </a:lnTo>
                  <a:lnTo>
                    <a:pt x="1052" y="16152"/>
                  </a:lnTo>
                  <a:lnTo>
                    <a:pt x="1054" y="16148"/>
                  </a:lnTo>
                  <a:lnTo>
                    <a:pt x="1056" y="16142"/>
                  </a:lnTo>
                  <a:lnTo>
                    <a:pt x="1060" y="16128"/>
                  </a:lnTo>
                  <a:lnTo>
                    <a:pt x="1062" y="16115"/>
                  </a:lnTo>
                  <a:lnTo>
                    <a:pt x="1062" y="16103"/>
                  </a:lnTo>
                  <a:lnTo>
                    <a:pt x="1061" y="16091"/>
                  </a:lnTo>
                  <a:lnTo>
                    <a:pt x="1055" y="16067"/>
                  </a:lnTo>
                  <a:lnTo>
                    <a:pt x="1045" y="16040"/>
                  </a:lnTo>
                  <a:lnTo>
                    <a:pt x="1028" y="16019"/>
                  </a:lnTo>
                  <a:lnTo>
                    <a:pt x="1011" y="15996"/>
                  </a:lnTo>
                  <a:lnTo>
                    <a:pt x="993" y="15973"/>
                  </a:lnTo>
                  <a:lnTo>
                    <a:pt x="977" y="15949"/>
                  </a:lnTo>
                  <a:lnTo>
                    <a:pt x="961" y="15926"/>
                  </a:lnTo>
                  <a:lnTo>
                    <a:pt x="946" y="15902"/>
                  </a:lnTo>
                  <a:lnTo>
                    <a:pt x="932" y="15877"/>
                  </a:lnTo>
                  <a:lnTo>
                    <a:pt x="919" y="15852"/>
                  </a:lnTo>
                  <a:lnTo>
                    <a:pt x="838" y="15686"/>
                  </a:lnTo>
                  <a:lnTo>
                    <a:pt x="831" y="15672"/>
                  </a:lnTo>
                  <a:lnTo>
                    <a:pt x="827" y="15657"/>
                  </a:lnTo>
                  <a:lnTo>
                    <a:pt x="824" y="15642"/>
                  </a:lnTo>
                  <a:lnTo>
                    <a:pt x="821" y="15626"/>
                  </a:lnTo>
                  <a:lnTo>
                    <a:pt x="816" y="15610"/>
                  </a:lnTo>
                  <a:lnTo>
                    <a:pt x="813" y="15595"/>
                  </a:lnTo>
                  <a:lnTo>
                    <a:pt x="808" y="15580"/>
                  </a:lnTo>
                  <a:lnTo>
                    <a:pt x="800" y="15565"/>
                  </a:lnTo>
                  <a:lnTo>
                    <a:pt x="797" y="15553"/>
                  </a:lnTo>
                  <a:lnTo>
                    <a:pt x="792" y="15540"/>
                  </a:lnTo>
                  <a:lnTo>
                    <a:pt x="785" y="15527"/>
                  </a:lnTo>
                  <a:lnTo>
                    <a:pt x="779" y="15513"/>
                  </a:lnTo>
                  <a:lnTo>
                    <a:pt x="772" y="15500"/>
                  </a:lnTo>
                  <a:lnTo>
                    <a:pt x="766" y="15487"/>
                  </a:lnTo>
                  <a:lnTo>
                    <a:pt x="762" y="15475"/>
                  </a:lnTo>
                  <a:lnTo>
                    <a:pt x="760" y="15464"/>
                  </a:lnTo>
                  <a:lnTo>
                    <a:pt x="765" y="15463"/>
                  </a:lnTo>
                  <a:lnTo>
                    <a:pt x="770" y="15463"/>
                  </a:lnTo>
                  <a:lnTo>
                    <a:pt x="774" y="15463"/>
                  </a:lnTo>
                  <a:lnTo>
                    <a:pt x="779" y="15464"/>
                  </a:lnTo>
                  <a:lnTo>
                    <a:pt x="789" y="15468"/>
                  </a:lnTo>
                  <a:lnTo>
                    <a:pt x="799" y="15473"/>
                  </a:lnTo>
                  <a:lnTo>
                    <a:pt x="821" y="15489"/>
                  </a:lnTo>
                  <a:lnTo>
                    <a:pt x="842" y="15507"/>
                  </a:lnTo>
                  <a:lnTo>
                    <a:pt x="853" y="15515"/>
                  </a:lnTo>
                  <a:lnTo>
                    <a:pt x="864" y="15523"/>
                  </a:lnTo>
                  <a:lnTo>
                    <a:pt x="876" y="15529"/>
                  </a:lnTo>
                  <a:lnTo>
                    <a:pt x="887" y="15535"/>
                  </a:lnTo>
                  <a:lnTo>
                    <a:pt x="892" y="15537"/>
                  </a:lnTo>
                  <a:lnTo>
                    <a:pt x="897" y="15538"/>
                  </a:lnTo>
                  <a:lnTo>
                    <a:pt x="902" y="15539"/>
                  </a:lnTo>
                  <a:lnTo>
                    <a:pt x="907" y="15539"/>
                  </a:lnTo>
                  <a:lnTo>
                    <a:pt x="912" y="15538"/>
                  </a:lnTo>
                  <a:lnTo>
                    <a:pt x="918" y="15537"/>
                  </a:lnTo>
                  <a:lnTo>
                    <a:pt x="922" y="15535"/>
                  </a:lnTo>
                  <a:lnTo>
                    <a:pt x="928" y="15531"/>
                  </a:lnTo>
                  <a:lnTo>
                    <a:pt x="931" y="15528"/>
                  </a:lnTo>
                  <a:lnTo>
                    <a:pt x="934" y="15524"/>
                  </a:lnTo>
                  <a:lnTo>
                    <a:pt x="936" y="15521"/>
                  </a:lnTo>
                  <a:lnTo>
                    <a:pt x="937" y="15515"/>
                  </a:lnTo>
                  <a:lnTo>
                    <a:pt x="937" y="15511"/>
                  </a:lnTo>
                  <a:lnTo>
                    <a:pt x="937" y="15506"/>
                  </a:lnTo>
                  <a:lnTo>
                    <a:pt x="937" y="15500"/>
                  </a:lnTo>
                  <a:lnTo>
                    <a:pt x="935" y="15494"/>
                  </a:lnTo>
                  <a:lnTo>
                    <a:pt x="931" y="15482"/>
                  </a:lnTo>
                  <a:lnTo>
                    <a:pt x="925" y="15469"/>
                  </a:lnTo>
                  <a:lnTo>
                    <a:pt x="918" y="15455"/>
                  </a:lnTo>
                  <a:lnTo>
                    <a:pt x="909" y="15441"/>
                  </a:lnTo>
                  <a:lnTo>
                    <a:pt x="890" y="15414"/>
                  </a:lnTo>
                  <a:lnTo>
                    <a:pt x="871" y="15390"/>
                  </a:lnTo>
                  <a:lnTo>
                    <a:pt x="854" y="15369"/>
                  </a:lnTo>
                  <a:lnTo>
                    <a:pt x="843" y="15356"/>
                  </a:lnTo>
                  <a:lnTo>
                    <a:pt x="839" y="15351"/>
                  </a:lnTo>
                  <a:lnTo>
                    <a:pt x="837" y="15346"/>
                  </a:lnTo>
                  <a:lnTo>
                    <a:pt x="836" y="15341"/>
                  </a:lnTo>
                  <a:lnTo>
                    <a:pt x="836" y="15336"/>
                  </a:lnTo>
                  <a:lnTo>
                    <a:pt x="837" y="15332"/>
                  </a:lnTo>
                  <a:lnTo>
                    <a:pt x="839" y="15327"/>
                  </a:lnTo>
                  <a:lnTo>
                    <a:pt x="841" y="15322"/>
                  </a:lnTo>
                  <a:lnTo>
                    <a:pt x="844" y="15318"/>
                  </a:lnTo>
                  <a:lnTo>
                    <a:pt x="860" y="15300"/>
                  </a:lnTo>
                  <a:lnTo>
                    <a:pt x="876" y="15283"/>
                  </a:lnTo>
                  <a:lnTo>
                    <a:pt x="887" y="15287"/>
                  </a:lnTo>
                  <a:lnTo>
                    <a:pt x="897" y="15294"/>
                  </a:lnTo>
                  <a:lnTo>
                    <a:pt x="907" y="15301"/>
                  </a:lnTo>
                  <a:lnTo>
                    <a:pt x="918" y="15309"/>
                  </a:lnTo>
                  <a:lnTo>
                    <a:pt x="929" y="15318"/>
                  </a:lnTo>
                  <a:lnTo>
                    <a:pt x="939" y="15324"/>
                  </a:lnTo>
                  <a:lnTo>
                    <a:pt x="946" y="15326"/>
                  </a:lnTo>
                  <a:lnTo>
                    <a:pt x="951" y="15328"/>
                  </a:lnTo>
                  <a:lnTo>
                    <a:pt x="958" y="15329"/>
                  </a:lnTo>
                  <a:lnTo>
                    <a:pt x="964" y="15331"/>
                  </a:lnTo>
                  <a:lnTo>
                    <a:pt x="971" y="15321"/>
                  </a:lnTo>
                  <a:lnTo>
                    <a:pt x="976" y="15310"/>
                  </a:lnTo>
                  <a:lnTo>
                    <a:pt x="980" y="15299"/>
                  </a:lnTo>
                  <a:lnTo>
                    <a:pt x="984" y="15287"/>
                  </a:lnTo>
                  <a:lnTo>
                    <a:pt x="989" y="15263"/>
                  </a:lnTo>
                  <a:lnTo>
                    <a:pt x="993" y="15239"/>
                  </a:lnTo>
                  <a:lnTo>
                    <a:pt x="994" y="15229"/>
                  </a:lnTo>
                  <a:lnTo>
                    <a:pt x="994" y="15220"/>
                  </a:lnTo>
                  <a:lnTo>
                    <a:pt x="993" y="15212"/>
                  </a:lnTo>
                  <a:lnTo>
                    <a:pt x="991" y="15203"/>
                  </a:lnTo>
                  <a:lnTo>
                    <a:pt x="989" y="15196"/>
                  </a:lnTo>
                  <a:lnTo>
                    <a:pt x="985" y="15188"/>
                  </a:lnTo>
                  <a:lnTo>
                    <a:pt x="982" y="15182"/>
                  </a:lnTo>
                  <a:lnTo>
                    <a:pt x="976" y="15174"/>
                  </a:lnTo>
                  <a:lnTo>
                    <a:pt x="965" y="15161"/>
                  </a:lnTo>
                  <a:lnTo>
                    <a:pt x="953" y="15149"/>
                  </a:lnTo>
                  <a:lnTo>
                    <a:pt x="940" y="15137"/>
                  </a:lnTo>
                  <a:lnTo>
                    <a:pt x="926" y="15126"/>
                  </a:lnTo>
                  <a:lnTo>
                    <a:pt x="915" y="15120"/>
                  </a:lnTo>
                  <a:lnTo>
                    <a:pt x="903" y="15111"/>
                  </a:lnTo>
                  <a:lnTo>
                    <a:pt x="892" y="15103"/>
                  </a:lnTo>
                  <a:lnTo>
                    <a:pt x="881" y="15093"/>
                  </a:lnTo>
                  <a:lnTo>
                    <a:pt x="872" y="15083"/>
                  </a:lnTo>
                  <a:lnTo>
                    <a:pt x="864" y="15072"/>
                  </a:lnTo>
                  <a:lnTo>
                    <a:pt x="855" y="15062"/>
                  </a:lnTo>
                  <a:lnTo>
                    <a:pt x="848" y="15051"/>
                  </a:lnTo>
                  <a:lnTo>
                    <a:pt x="834" y="15027"/>
                  </a:lnTo>
                  <a:lnTo>
                    <a:pt x="821" y="15003"/>
                  </a:lnTo>
                  <a:lnTo>
                    <a:pt x="808" y="14978"/>
                  </a:lnTo>
                  <a:lnTo>
                    <a:pt x="795" y="14954"/>
                  </a:lnTo>
                  <a:lnTo>
                    <a:pt x="788" y="14941"/>
                  </a:lnTo>
                  <a:lnTo>
                    <a:pt x="780" y="14930"/>
                  </a:lnTo>
                  <a:lnTo>
                    <a:pt x="772" y="14919"/>
                  </a:lnTo>
                  <a:lnTo>
                    <a:pt x="763" y="14909"/>
                  </a:lnTo>
                  <a:lnTo>
                    <a:pt x="745" y="14891"/>
                  </a:lnTo>
                  <a:lnTo>
                    <a:pt x="728" y="14874"/>
                  </a:lnTo>
                  <a:lnTo>
                    <a:pt x="719" y="14865"/>
                  </a:lnTo>
                  <a:lnTo>
                    <a:pt x="712" y="14856"/>
                  </a:lnTo>
                  <a:lnTo>
                    <a:pt x="704" y="14847"/>
                  </a:lnTo>
                  <a:lnTo>
                    <a:pt x="698" y="14837"/>
                  </a:lnTo>
                  <a:lnTo>
                    <a:pt x="692" y="14825"/>
                  </a:lnTo>
                  <a:lnTo>
                    <a:pt x="687" y="14813"/>
                  </a:lnTo>
                  <a:lnTo>
                    <a:pt x="683" y="14800"/>
                  </a:lnTo>
                  <a:lnTo>
                    <a:pt x="680" y="14785"/>
                  </a:lnTo>
                  <a:lnTo>
                    <a:pt x="678" y="14778"/>
                  </a:lnTo>
                  <a:lnTo>
                    <a:pt x="677" y="14770"/>
                  </a:lnTo>
                  <a:lnTo>
                    <a:pt x="674" y="14762"/>
                  </a:lnTo>
                  <a:lnTo>
                    <a:pt x="671" y="14755"/>
                  </a:lnTo>
                  <a:lnTo>
                    <a:pt x="664" y="14741"/>
                  </a:lnTo>
                  <a:lnTo>
                    <a:pt x="657" y="14728"/>
                  </a:lnTo>
                  <a:lnTo>
                    <a:pt x="648" y="14714"/>
                  </a:lnTo>
                  <a:lnTo>
                    <a:pt x="639" y="14701"/>
                  </a:lnTo>
                  <a:lnTo>
                    <a:pt x="632" y="14686"/>
                  </a:lnTo>
                  <a:lnTo>
                    <a:pt x="625" y="14672"/>
                  </a:lnTo>
                  <a:lnTo>
                    <a:pt x="568" y="14512"/>
                  </a:lnTo>
                  <a:lnTo>
                    <a:pt x="567" y="14497"/>
                  </a:lnTo>
                  <a:lnTo>
                    <a:pt x="565" y="14482"/>
                  </a:lnTo>
                  <a:lnTo>
                    <a:pt x="564" y="14474"/>
                  </a:lnTo>
                  <a:lnTo>
                    <a:pt x="562" y="14468"/>
                  </a:lnTo>
                  <a:lnTo>
                    <a:pt x="558" y="14461"/>
                  </a:lnTo>
                  <a:lnTo>
                    <a:pt x="554" y="14456"/>
                  </a:lnTo>
                  <a:lnTo>
                    <a:pt x="544" y="14447"/>
                  </a:lnTo>
                  <a:lnTo>
                    <a:pt x="536" y="14440"/>
                  </a:lnTo>
                  <a:lnTo>
                    <a:pt x="531" y="14435"/>
                  </a:lnTo>
                  <a:lnTo>
                    <a:pt x="528" y="14431"/>
                  </a:lnTo>
                  <a:lnTo>
                    <a:pt x="526" y="14426"/>
                  </a:lnTo>
                  <a:lnTo>
                    <a:pt x="524" y="14419"/>
                  </a:lnTo>
                  <a:lnTo>
                    <a:pt x="523" y="14415"/>
                  </a:lnTo>
                  <a:lnTo>
                    <a:pt x="522" y="14409"/>
                  </a:lnTo>
                  <a:lnTo>
                    <a:pt x="522" y="14404"/>
                  </a:lnTo>
                  <a:lnTo>
                    <a:pt x="523" y="14399"/>
                  </a:lnTo>
                  <a:lnTo>
                    <a:pt x="525" y="14388"/>
                  </a:lnTo>
                  <a:lnTo>
                    <a:pt x="528" y="14376"/>
                  </a:lnTo>
                  <a:lnTo>
                    <a:pt x="531" y="14365"/>
                  </a:lnTo>
                  <a:lnTo>
                    <a:pt x="534" y="14354"/>
                  </a:lnTo>
                  <a:lnTo>
                    <a:pt x="535" y="14349"/>
                  </a:lnTo>
                  <a:lnTo>
                    <a:pt x="535" y="14343"/>
                  </a:lnTo>
                  <a:lnTo>
                    <a:pt x="535" y="14338"/>
                  </a:lnTo>
                  <a:lnTo>
                    <a:pt x="534" y="14333"/>
                  </a:lnTo>
                  <a:lnTo>
                    <a:pt x="528" y="14334"/>
                  </a:lnTo>
                  <a:lnTo>
                    <a:pt x="523" y="14337"/>
                  </a:lnTo>
                  <a:lnTo>
                    <a:pt x="517" y="14341"/>
                  </a:lnTo>
                  <a:lnTo>
                    <a:pt x="512" y="14347"/>
                  </a:lnTo>
                  <a:lnTo>
                    <a:pt x="503" y="14362"/>
                  </a:lnTo>
                  <a:lnTo>
                    <a:pt x="496" y="14377"/>
                  </a:lnTo>
                  <a:lnTo>
                    <a:pt x="488" y="14392"/>
                  </a:lnTo>
                  <a:lnTo>
                    <a:pt x="481" y="14402"/>
                  </a:lnTo>
                  <a:lnTo>
                    <a:pt x="477" y="14405"/>
                  </a:lnTo>
                  <a:lnTo>
                    <a:pt x="475" y="14405"/>
                  </a:lnTo>
                  <a:lnTo>
                    <a:pt x="472" y="14404"/>
                  </a:lnTo>
                  <a:lnTo>
                    <a:pt x="469" y="14400"/>
                  </a:lnTo>
                  <a:lnTo>
                    <a:pt x="460" y="14379"/>
                  </a:lnTo>
                  <a:lnTo>
                    <a:pt x="450" y="14352"/>
                  </a:lnTo>
                  <a:lnTo>
                    <a:pt x="442" y="14325"/>
                  </a:lnTo>
                  <a:lnTo>
                    <a:pt x="436" y="14303"/>
                  </a:lnTo>
                  <a:lnTo>
                    <a:pt x="435" y="14294"/>
                  </a:lnTo>
                  <a:lnTo>
                    <a:pt x="434" y="14284"/>
                  </a:lnTo>
                  <a:lnTo>
                    <a:pt x="435" y="14273"/>
                  </a:lnTo>
                  <a:lnTo>
                    <a:pt x="436" y="14261"/>
                  </a:lnTo>
                  <a:lnTo>
                    <a:pt x="440" y="14240"/>
                  </a:lnTo>
                  <a:lnTo>
                    <a:pt x="443" y="14220"/>
                  </a:lnTo>
                  <a:lnTo>
                    <a:pt x="444" y="14211"/>
                  </a:lnTo>
                  <a:lnTo>
                    <a:pt x="444" y="14203"/>
                  </a:lnTo>
                  <a:lnTo>
                    <a:pt x="444" y="14195"/>
                  </a:lnTo>
                  <a:lnTo>
                    <a:pt x="443" y="14189"/>
                  </a:lnTo>
                  <a:lnTo>
                    <a:pt x="440" y="14176"/>
                  </a:lnTo>
                  <a:lnTo>
                    <a:pt x="435" y="14165"/>
                  </a:lnTo>
                  <a:lnTo>
                    <a:pt x="430" y="14154"/>
                  </a:lnTo>
                  <a:lnTo>
                    <a:pt x="423" y="14144"/>
                  </a:lnTo>
                  <a:lnTo>
                    <a:pt x="418" y="14132"/>
                  </a:lnTo>
                  <a:lnTo>
                    <a:pt x="413" y="14118"/>
                  </a:lnTo>
                  <a:lnTo>
                    <a:pt x="411" y="14106"/>
                  </a:lnTo>
                  <a:lnTo>
                    <a:pt x="408" y="14089"/>
                  </a:lnTo>
                  <a:lnTo>
                    <a:pt x="407" y="14081"/>
                  </a:lnTo>
                  <a:lnTo>
                    <a:pt x="406" y="14073"/>
                  </a:lnTo>
                  <a:lnTo>
                    <a:pt x="405" y="14068"/>
                  </a:lnTo>
                  <a:lnTo>
                    <a:pt x="403" y="14065"/>
                  </a:lnTo>
                  <a:lnTo>
                    <a:pt x="400" y="14062"/>
                  </a:lnTo>
                  <a:lnTo>
                    <a:pt x="396" y="14059"/>
                  </a:lnTo>
                  <a:lnTo>
                    <a:pt x="392" y="14058"/>
                  </a:lnTo>
                  <a:lnTo>
                    <a:pt x="388" y="14057"/>
                  </a:lnTo>
                  <a:lnTo>
                    <a:pt x="379" y="14056"/>
                  </a:lnTo>
                  <a:lnTo>
                    <a:pt x="370" y="14056"/>
                  </a:lnTo>
                  <a:lnTo>
                    <a:pt x="360" y="14057"/>
                  </a:lnTo>
                  <a:lnTo>
                    <a:pt x="351" y="14056"/>
                  </a:lnTo>
                  <a:lnTo>
                    <a:pt x="347" y="14055"/>
                  </a:lnTo>
                  <a:lnTo>
                    <a:pt x="343" y="14054"/>
                  </a:lnTo>
                  <a:lnTo>
                    <a:pt x="338" y="14052"/>
                  </a:lnTo>
                  <a:lnTo>
                    <a:pt x="335" y="14049"/>
                  </a:lnTo>
                  <a:lnTo>
                    <a:pt x="332" y="14045"/>
                  </a:lnTo>
                  <a:lnTo>
                    <a:pt x="331" y="14041"/>
                  </a:lnTo>
                  <a:lnTo>
                    <a:pt x="330" y="14037"/>
                  </a:lnTo>
                  <a:lnTo>
                    <a:pt x="330" y="14032"/>
                  </a:lnTo>
                  <a:lnTo>
                    <a:pt x="330" y="14024"/>
                  </a:lnTo>
                  <a:lnTo>
                    <a:pt x="331" y="14016"/>
                  </a:lnTo>
                  <a:lnTo>
                    <a:pt x="332" y="14010"/>
                  </a:lnTo>
                  <a:lnTo>
                    <a:pt x="331" y="14004"/>
                  </a:lnTo>
                  <a:lnTo>
                    <a:pt x="328" y="14003"/>
                  </a:lnTo>
                  <a:lnTo>
                    <a:pt x="326" y="14003"/>
                  </a:lnTo>
                  <a:lnTo>
                    <a:pt x="322" y="14003"/>
                  </a:lnTo>
                  <a:lnTo>
                    <a:pt x="317" y="14004"/>
                  </a:lnTo>
                  <a:lnTo>
                    <a:pt x="313" y="14005"/>
                  </a:lnTo>
                  <a:lnTo>
                    <a:pt x="310" y="14005"/>
                  </a:lnTo>
                  <a:lnTo>
                    <a:pt x="308" y="14005"/>
                  </a:lnTo>
                  <a:lnTo>
                    <a:pt x="307" y="14004"/>
                  </a:lnTo>
                  <a:lnTo>
                    <a:pt x="304" y="14001"/>
                  </a:lnTo>
                  <a:lnTo>
                    <a:pt x="302" y="13997"/>
                  </a:lnTo>
                  <a:lnTo>
                    <a:pt x="302" y="13985"/>
                  </a:lnTo>
                  <a:lnTo>
                    <a:pt x="300" y="13974"/>
                  </a:lnTo>
                  <a:lnTo>
                    <a:pt x="291" y="13954"/>
                  </a:lnTo>
                  <a:lnTo>
                    <a:pt x="277" y="13929"/>
                  </a:lnTo>
                  <a:lnTo>
                    <a:pt x="271" y="13916"/>
                  </a:lnTo>
                  <a:lnTo>
                    <a:pt x="267" y="13904"/>
                  </a:lnTo>
                  <a:lnTo>
                    <a:pt x="267" y="13898"/>
                  </a:lnTo>
                  <a:lnTo>
                    <a:pt x="267" y="13893"/>
                  </a:lnTo>
                  <a:lnTo>
                    <a:pt x="267" y="13889"/>
                  </a:lnTo>
                  <a:lnTo>
                    <a:pt x="269" y="13884"/>
                  </a:lnTo>
                  <a:lnTo>
                    <a:pt x="275" y="13877"/>
                  </a:lnTo>
                  <a:lnTo>
                    <a:pt x="283" y="13867"/>
                  </a:lnTo>
                  <a:lnTo>
                    <a:pt x="294" y="13857"/>
                  </a:lnTo>
                  <a:lnTo>
                    <a:pt x="304" y="13848"/>
                  </a:lnTo>
                  <a:lnTo>
                    <a:pt x="313" y="13837"/>
                  </a:lnTo>
                  <a:lnTo>
                    <a:pt x="322" y="13828"/>
                  </a:lnTo>
                  <a:lnTo>
                    <a:pt x="325" y="13824"/>
                  </a:lnTo>
                  <a:lnTo>
                    <a:pt x="327" y="13820"/>
                  </a:lnTo>
                  <a:lnTo>
                    <a:pt x="330" y="13816"/>
                  </a:lnTo>
                  <a:lnTo>
                    <a:pt x="330" y="13814"/>
                  </a:lnTo>
                  <a:lnTo>
                    <a:pt x="328" y="13810"/>
                  </a:lnTo>
                  <a:lnTo>
                    <a:pt x="327" y="13807"/>
                  </a:lnTo>
                  <a:lnTo>
                    <a:pt x="325" y="13805"/>
                  </a:lnTo>
                  <a:lnTo>
                    <a:pt x="322" y="13803"/>
                  </a:lnTo>
                  <a:lnTo>
                    <a:pt x="316" y="13803"/>
                  </a:lnTo>
                  <a:lnTo>
                    <a:pt x="307" y="13805"/>
                  </a:lnTo>
                  <a:lnTo>
                    <a:pt x="291" y="13812"/>
                  </a:lnTo>
                  <a:lnTo>
                    <a:pt x="279" y="13817"/>
                  </a:lnTo>
                  <a:lnTo>
                    <a:pt x="266" y="13824"/>
                  </a:lnTo>
                  <a:lnTo>
                    <a:pt x="254" y="13828"/>
                  </a:lnTo>
                  <a:lnTo>
                    <a:pt x="249" y="13830"/>
                  </a:lnTo>
                  <a:lnTo>
                    <a:pt x="244" y="13830"/>
                  </a:lnTo>
                  <a:lnTo>
                    <a:pt x="241" y="13830"/>
                  </a:lnTo>
                  <a:lnTo>
                    <a:pt x="238" y="13829"/>
                  </a:lnTo>
                  <a:lnTo>
                    <a:pt x="235" y="13828"/>
                  </a:lnTo>
                  <a:lnTo>
                    <a:pt x="234" y="13825"/>
                  </a:lnTo>
                  <a:lnTo>
                    <a:pt x="232" y="13822"/>
                  </a:lnTo>
                  <a:lnTo>
                    <a:pt x="231" y="13817"/>
                  </a:lnTo>
                  <a:lnTo>
                    <a:pt x="232" y="13811"/>
                  </a:lnTo>
                  <a:lnTo>
                    <a:pt x="234" y="13805"/>
                  </a:lnTo>
                  <a:lnTo>
                    <a:pt x="236" y="13796"/>
                  </a:lnTo>
                  <a:lnTo>
                    <a:pt x="238" y="13786"/>
                  </a:lnTo>
                  <a:lnTo>
                    <a:pt x="240" y="13779"/>
                  </a:lnTo>
                  <a:lnTo>
                    <a:pt x="241" y="13772"/>
                  </a:lnTo>
                  <a:lnTo>
                    <a:pt x="241" y="13767"/>
                  </a:lnTo>
                  <a:lnTo>
                    <a:pt x="240" y="13761"/>
                  </a:lnTo>
                  <a:lnTo>
                    <a:pt x="236" y="13752"/>
                  </a:lnTo>
                  <a:lnTo>
                    <a:pt x="228" y="13741"/>
                  </a:lnTo>
                  <a:lnTo>
                    <a:pt x="225" y="13735"/>
                  </a:lnTo>
                  <a:lnTo>
                    <a:pt x="224" y="13730"/>
                  </a:lnTo>
                  <a:lnTo>
                    <a:pt x="224" y="13726"/>
                  </a:lnTo>
                  <a:lnTo>
                    <a:pt x="225" y="13720"/>
                  </a:lnTo>
                  <a:lnTo>
                    <a:pt x="228" y="13712"/>
                  </a:lnTo>
                  <a:lnTo>
                    <a:pt x="235" y="13702"/>
                  </a:lnTo>
                  <a:lnTo>
                    <a:pt x="242" y="13691"/>
                  </a:lnTo>
                  <a:lnTo>
                    <a:pt x="249" y="13681"/>
                  </a:lnTo>
                  <a:lnTo>
                    <a:pt x="252" y="13676"/>
                  </a:lnTo>
                  <a:lnTo>
                    <a:pt x="254" y="13671"/>
                  </a:lnTo>
                  <a:lnTo>
                    <a:pt x="255" y="13665"/>
                  </a:lnTo>
                  <a:lnTo>
                    <a:pt x="255" y="13659"/>
                  </a:lnTo>
                  <a:lnTo>
                    <a:pt x="252" y="13660"/>
                  </a:lnTo>
                  <a:lnTo>
                    <a:pt x="248" y="13661"/>
                  </a:lnTo>
                  <a:lnTo>
                    <a:pt x="243" y="13664"/>
                  </a:lnTo>
                  <a:lnTo>
                    <a:pt x="239" y="13666"/>
                  </a:lnTo>
                  <a:lnTo>
                    <a:pt x="228" y="13674"/>
                  </a:lnTo>
                  <a:lnTo>
                    <a:pt x="218" y="13680"/>
                  </a:lnTo>
                  <a:lnTo>
                    <a:pt x="213" y="13682"/>
                  </a:lnTo>
                  <a:lnTo>
                    <a:pt x="209" y="13685"/>
                  </a:lnTo>
                  <a:lnTo>
                    <a:pt x="204" y="13686"/>
                  </a:lnTo>
                  <a:lnTo>
                    <a:pt x="201" y="13685"/>
                  </a:lnTo>
                  <a:lnTo>
                    <a:pt x="198" y="13684"/>
                  </a:lnTo>
                  <a:lnTo>
                    <a:pt x="196" y="13680"/>
                  </a:lnTo>
                  <a:lnTo>
                    <a:pt x="194" y="13675"/>
                  </a:lnTo>
                  <a:lnTo>
                    <a:pt x="194" y="13667"/>
                  </a:lnTo>
                  <a:lnTo>
                    <a:pt x="192" y="13653"/>
                  </a:lnTo>
                  <a:lnTo>
                    <a:pt x="191" y="13643"/>
                  </a:lnTo>
                  <a:lnTo>
                    <a:pt x="189" y="13633"/>
                  </a:lnTo>
                  <a:lnTo>
                    <a:pt x="185" y="13624"/>
                  </a:lnTo>
                  <a:lnTo>
                    <a:pt x="181" y="13617"/>
                  </a:lnTo>
                  <a:lnTo>
                    <a:pt x="174" y="13609"/>
                  </a:lnTo>
                  <a:lnTo>
                    <a:pt x="167" y="13601"/>
                  </a:lnTo>
                  <a:lnTo>
                    <a:pt x="157" y="13593"/>
                  </a:lnTo>
                  <a:lnTo>
                    <a:pt x="159" y="13584"/>
                  </a:lnTo>
                  <a:lnTo>
                    <a:pt x="162" y="13577"/>
                  </a:lnTo>
                  <a:lnTo>
                    <a:pt x="167" y="13570"/>
                  </a:lnTo>
                  <a:lnTo>
                    <a:pt x="171" y="13564"/>
                  </a:lnTo>
                  <a:lnTo>
                    <a:pt x="175" y="13558"/>
                  </a:lnTo>
                  <a:lnTo>
                    <a:pt x="180" y="13552"/>
                  </a:lnTo>
                  <a:lnTo>
                    <a:pt x="182" y="13546"/>
                  </a:lnTo>
                  <a:lnTo>
                    <a:pt x="183" y="13541"/>
                  </a:lnTo>
                  <a:lnTo>
                    <a:pt x="180" y="13539"/>
                  </a:lnTo>
                  <a:lnTo>
                    <a:pt x="175" y="13537"/>
                  </a:lnTo>
                  <a:lnTo>
                    <a:pt x="172" y="13533"/>
                  </a:lnTo>
                  <a:lnTo>
                    <a:pt x="169" y="13529"/>
                  </a:lnTo>
                  <a:lnTo>
                    <a:pt x="162" y="13519"/>
                  </a:lnTo>
                  <a:lnTo>
                    <a:pt x="157" y="13509"/>
                  </a:lnTo>
                  <a:lnTo>
                    <a:pt x="156" y="13502"/>
                  </a:lnTo>
                  <a:lnTo>
                    <a:pt x="155" y="13497"/>
                  </a:lnTo>
                  <a:lnTo>
                    <a:pt x="155" y="13491"/>
                  </a:lnTo>
                  <a:lnTo>
                    <a:pt x="156" y="13487"/>
                  </a:lnTo>
                  <a:lnTo>
                    <a:pt x="157" y="13483"/>
                  </a:lnTo>
                  <a:lnTo>
                    <a:pt x="160" y="13478"/>
                  </a:lnTo>
                  <a:lnTo>
                    <a:pt x="164" y="13475"/>
                  </a:lnTo>
                  <a:lnTo>
                    <a:pt x="169" y="13473"/>
                  </a:lnTo>
                  <a:lnTo>
                    <a:pt x="169" y="13464"/>
                  </a:lnTo>
                  <a:lnTo>
                    <a:pt x="168" y="13458"/>
                  </a:lnTo>
                  <a:lnTo>
                    <a:pt x="166" y="13457"/>
                  </a:lnTo>
                  <a:lnTo>
                    <a:pt x="164" y="13455"/>
                  </a:lnTo>
                  <a:lnTo>
                    <a:pt x="162" y="13451"/>
                  </a:lnTo>
                  <a:lnTo>
                    <a:pt x="161" y="13448"/>
                  </a:lnTo>
                  <a:lnTo>
                    <a:pt x="159" y="13439"/>
                  </a:lnTo>
                  <a:lnTo>
                    <a:pt x="156" y="13430"/>
                  </a:lnTo>
                  <a:lnTo>
                    <a:pt x="153" y="13410"/>
                  </a:lnTo>
                  <a:lnTo>
                    <a:pt x="151" y="13396"/>
                  </a:lnTo>
                  <a:lnTo>
                    <a:pt x="150" y="13390"/>
                  </a:lnTo>
                  <a:lnTo>
                    <a:pt x="148" y="13384"/>
                  </a:lnTo>
                  <a:lnTo>
                    <a:pt x="145" y="13381"/>
                  </a:lnTo>
                  <a:lnTo>
                    <a:pt x="142" y="13378"/>
                  </a:lnTo>
                  <a:lnTo>
                    <a:pt x="137" y="13377"/>
                  </a:lnTo>
                  <a:lnTo>
                    <a:pt x="133" y="13376"/>
                  </a:lnTo>
                  <a:lnTo>
                    <a:pt x="128" y="13376"/>
                  </a:lnTo>
                  <a:lnTo>
                    <a:pt x="122" y="13377"/>
                  </a:lnTo>
                  <a:lnTo>
                    <a:pt x="112" y="13379"/>
                  </a:lnTo>
                  <a:lnTo>
                    <a:pt x="100" y="13382"/>
                  </a:lnTo>
                  <a:lnTo>
                    <a:pt x="89" y="13383"/>
                  </a:lnTo>
                  <a:lnTo>
                    <a:pt x="80" y="13383"/>
                  </a:lnTo>
                  <a:lnTo>
                    <a:pt x="79" y="13377"/>
                  </a:lnTo>
                  <a:lnTo>
                    <a:pt x="79" y="13370"/>
                  </a:lnTo>
                  <a:lnTo>
                    <a:pt x="79" y="13364"/>
                  </a:lnTo>
                  <a:lnTo>
                    <a:pt x="80" y="13357"/>
                  </a:lnTo>
                  <a:lnTo>
                    <a:pt x="82" y="13344"/>
                  </a:lnTo>
                  <a:lnTo>
                    <a:pt x="82" y="13331"/>
                  </a:lnTo>
                  <a:lnTo>
                    <a:pt x="75" y="13315"/>
                  </a:lnTo>
                  <a:lnTo>
                    <a:pt x="66" y="13301"/>
                  </a:lnTo>
                  <a:lnTo>
                    <a:pt x="77" y="13297"/>
                  </a:lnTo>
                  <a:lnTo>
                    <a:pt x="86" y="13293"/>
                  </a:lnTo>
                  <a:lnTo>
                    <a:pt x="93" y="13287"/>
                  </a:lnTo>
                  <a:lnTo>
                    <a:pt x="99" y="13282"/>
                  </a:lnTo>
                  <a:lnTo>
                    <a:pt x="103" y="13275"/>
                  </a:lnTo>
                  <a:lnTo>
                    <a:pt x="106" y="13269"/>
                  </a:lnTo>
                  <a:lnTo>
                    <a:pt x="107" y="13262"/>
                  </a:lnTo>
                  <a:lnTo>
                    <a:pt x="107" y="13256"/>
                  </a:lnTo>
                  <a:lnTo>
                    <a:pt x="107" y="13248"/>
                  </a:lnTo>
                  <a:lnTo>
                    <a:pt x="105" y="13241"/>
                  </a:lnTo>
                  <a:lnTo>
                    <a:pt x="103" y="13233"/>
                  </a:lnTo>
                  <a:lnTo>
                    <a:pt x="101" y="13226"/>
                  </a:lnTo>
                  <a:lnTo>
                    <a:pt x="94" y="13209"/>
                  </a:lnTo>
                  <a:lnTo>
                    <a:pt x="88" y="13193"/>
                  </a:lnTo>
                  <a:lnTo>
                    <a:pt x="83" y="13182"/>
                  </a:lnTo>
                  <a:lnTo>
                    <a:pt x="80" y="13172"/>
                  </a:lnTo>
                  <a:lnTo>
                    <a:pt x="78" y="13162"/>
                  </a:lnTo>
                  <a:lnTo>
                    <a:pt x="77" y="13151"/>
                  </a:lnTo>
                  <a:lnTo>
                    <a:pt x="76" y="13132"/>
                  </a:lnTo>
                  <a:lnTo>
                    <a:pt x="76" y="13111"/>
                  </a:lnTo>
                  <a:lnTo>
                    <a:pt x="77" y="13092"/>
                  </a:lnTo>
                  <a:lnTo>
                    <a:pt x="78" y="13071"/>
                  </a:lnTo>
                  <a:lnTo>
                    <a:pt x="77" y="13060"/>
                  </a:lnTo>
                  <a:lnTo>
                    <a:pt x="76" y="13050"/>
                  </a:lnTo>
                  <a:lnTo>
                    <a:pt x="75" y="13039"/>
                  </a:lnTo>
                  <a:lnTo>
                    <a:pt x="73" y="13028"/>
                  </a:lnTo>
                  <a:lnTo>
                    <a:pt x="63" y="12998"/>
                  </a:lnTo>
                  <a:lnTo>
                    <a:pt x="53" y="12969"/>
                  </a:lnTo>
                  <a:lnTo>
                    <a:pt x="49" y="12953"/>
                  </a:lnTo>
                  <a:lnTo>
                    <a:pt x="46" y="12938"/>
                  </a:lnTo>
                  <a:lnTo>
                    <a:pt x="44" y="12923"/>
                  </a:lnTo>
                  <a:lnTo>
                    <a:pt x="44" y="12906"/>
                  </a:lnTo>
                  <a:lnTo>
                    <a:pt x="44" y="12881"/>
                  </a:lnTo>
                  <a:lnTo>
                    <a:pt x="41" y="12853"/>
                  </a:lnTo>
                  <a:lnTo>
                    <a:pt x="38" y="12825"/>
                  </a:lnTo>
                  <a:lnTo>
                    <a:pt x="34" y="12795"/>
                  </a:lnTo>
                  <a:lnTo>
                    <a:pt x="28" y="12766"/>
                  </a:lnTo>
                  <a:lnTo>
                    <a:pt x="21" y="12737"/>
                  </a:lnTo>
                  <a:lnTo>
                    <a:pt x="17" y="12725"/>
                  </a:lnTo>
                  <a:lnTo>
                    <a:pt x="11" y="12710"/>
                  </a:lnTo>
                  <a:lnTo>
                    <a:pt x="7" y="12699"/>
                  </a:lnTo>
                  <a:lnTo>
                    <a:pt x="0" y="12687"/>
                  </a:lnTo>
                  <a:lnTo>
                    <a:pt x="0" y="12687"/>
                  </a:lnTo>
                  <a:lnTo>
                    <a:pt x="10" y="12675"/>
                  </a:lnTo>
                  <a:lnTo>
                    <a:pt x="23" y="12662"/>
                  </a:lnTo>
                  <a:lnTo>
                    <a:pt x="38" y="12647"/>
                  </a:lnTo>
                  <a:lnTo>
                    <a:pt x="54" y="12633"/>
                  </a:lnTo>
                  <a:lnTo>
                    <a:pt x="72" y="12620"/>
                  </a:lnTo>
                  <a:lnTo>
                    <a:pt x="88" y="12608"/>
                  </a:lnTo>
                  <a:lnTo>
                    <a:pt x="96" y="12605"/>
                  </a:lnTo>
                  <a:lnTo>
                    <a:pt x="104" y="12601"/>
                  </a:lnTo>
                  <a:lnTo>
                    <a:pt x="112" y="12599"/>
                  </a:lnTo>
                  <a:lnTo>
                    <a:pt x="118" y="12598"/>
                  </a:lnTo>
                  <a:lnTo>
                    <a:pt x="122" y="12599"/>
                  </a:lnTo>
                  <a:lnTo>
                    <a:pt x="127" y="12604"/>
                  </a:lnTo>
                  <a:lnTo>
                    <a:pt x="132" y="12610"/>
                  </a:lnTo>
                  <a:lnTo>
                    <a:pt x="136" y="12618"/>
                  </a:lnTo>
                  <a:lnTo>
                    <a:pt x="147" y="12637"/>
                  </a:lnTo>
                  <a:lnTo>
                    <a:pt x="158" y="12661"/>
                  </a:lnTo>
                  <a:lnTo>
                    <a:pt x="169" y="12687"/>
                  </a:lnTo>
                  <a:lnTo>
                    <a:pt x="176" y="12710"/>
                  </a:lnTo>
                  <a:lnTo>
                    <a:pt x="183" y="12730"/>
                  </a:lnTo>
                  <a:lnTo>
                    <a:pt x="187" y="12743"/>
                  </a:lnTo>
                  <a:lnTo>
                    <a:pt x="190" y="12770"/>
                  </a:lnTo>
                  <a:lnTo>
                    <a:pt x="194" y="12796"/>
                  </a:lnTo>
                  <a:lnTo>
                    <a:pt x="196" y="12802"/>
                  </a:lnTo>
                  <a:lnTo>
                    <a:pt x="198" y="12808"/>
                  </a:lnTo>
                  <a:lnTo>
                    <a:pt x="201" y="12813"/>
                  </a:lnTo>
                  <a:lnTo>
                    <a:pt x="204" y="12817"/>
                  </a:lnTo>
                  <a:lnTo>
                    <a:pt x="209" y="12822"/>
                  </a:lnTo>
                  <a:lnTo>
                    <a:pt x="214" y="12825"/>
                  </a:lnTo>
                  <a:lnTo>
                    <a:pt x="221" y="12828"/>
                  </a:lnTo>
                  <a:lnTo>
                    <a:pt x="228" y="12830"/>
                  </a:lnTo>
                  <a:lnTo>
                    <a:pt x="239" y="12833"/>
                  </a:lnTo>
                  <a:lnTo>
                    <a:pt x="249" y="12831"/>
                  </a:lnTo>
                  <a:lnTo>
                    <a:pt x="258" y="12828"/>
                  </a:lnTo>
                  <a:lnTo>
                    <a:pt x="267" y="12824"/>
                  </a:lnTo>
                  <a:lnTo>
                    <a:pt x="276" y="12817"/>
                  </a:lnTo>
                  <a:lnTo>
                    <a:pt x="284" y="12810"/>
                  </a:lnTo>
                  <a:lnTo>
                    <a:pt x="292" y="12800"/>
                  </a:lnTo>
                  <a:lnTo>
                    <a:pt x="299" y="12788"/>
                  </a:lnTo>
                  <a:lnTo>
                    <a:pt x="306" y="12776"/>
                  </a:lnTo>
                  <a:lnTo>
                    <a:pt x="312" y="12762"/>
                  </a:lnTo>
                  <a:lnTo>
                    <a:pt x="319" y="12748"/>
                  </a:lnTo>
                  <a:lnTo>
                    <a:pt x="324" y="12733"/>
                  </a:lnTo>
                  <a:lnTo>
                    <a:pt x="335" y="12700"/>
                  </a:lnTo>
                  <a:lnTo>
                    <a:pt x="345" y="12664"/>
                  </a:lnTo>
                  <a:lnTo>
                    <a:pt x="352" y="12627"/>
                  </a:lnTo>
                  <a:lnTo>
                    <a:pt x="360" y="12591"/>
                  </a:lnTo>
                  <a:lnTo>
                    <a:pt x="365" y="12554"/>
                  </a:lnTo>
                  <a:lnTo>
                    <a:pt x="371" y="12520"/>
                  </a:lnTo>
                  <a:lnTo>
                    <a:pt x="377" y="12461"/>
                  </a:lnTo>
                  <a:lnTo>
                    <a:pt x="380" y="12421"/>
                  </a:lnTo>
                  <a:lnTo>
                    <a:pt x="380" y="12407"/>
                  </a:lnTo>
                  <a:lnTo>
                    <a:pt x="379" y="12393"/>
                  </a:lnTo>
                  <a:lnTo>
                    <a:pt x="377" y="12379"/>
                  </a:lnTo>
                  <a:lnTo>
                    <a:pt x="375" y="12365"/>
                  </a:lnTo>
                  <a:lnTo>
                    <a:pt x="371" y="12337"/>
                  </a:lnTo>
                  <a:lnTo>
                    <a:pt x="366" y="12309"/>
                  </a:lnTo>
                  <a:lnTo>
                    <a:pt x="362" y="12289"/>
                  </a:lnTo>
                  <a:lnTo>
                    <a:pt x="358" y="12269"/>
                  </a:lnTo>
                  <a:lnTo>
                    <a:pt x="354" y="12248"/>
                  </a:lnTo>
                  <a:lnTo>
                    <a:pt x="353" y="12228"/>
                  </a:lnTo>
                  <a:lnTo>
                    <a:pt x="349" y="12207"/>
                  </a:lnTo>
                  <a:lnTo>
                    <a:pt x="344" y="12185"/>
                  </a:lnTo>
                  <a:lnTo>
                    <a:pt x="338" y="12161"/>
                  </a:lnTo>
                  <a:lnTo>
                    <a:pt x="333" y="12136"/>
                  </a:lnTo>
                  <a:lnTo>
                    <a:pt x="330" y="12112"/>
                  </a:lnTo>
                  <a:lnTo>
                    <a:pt x="327" y="12088"/>
                  </a:lnTo>
                  <a:lnTo>
                    <a:pt x="328" y="12077"/>
                  </a:lnTo>
                  <a:lnTo>
                    <a:pt x="330" y="12066"/>
                  </a:lnTo>
                  <a:lnTo>
                    <a:pt x="332" y="12055"/>
                  </a:lnTo>
                  <a:lnTo>
                    <a:pt x="334" y="12045"/>
                  </a:lnTo>
                  <a:lnTo>
                    <a:pt x="338" y="12038"/>
                  </a:lnTo>
                  <a:lnTo>
                    <a:pt x="344" y="12032"/>
                  </a:lnTo>
                  <a:lnTo>
                    <a:pt x="350" y="12027"/>
                  </a:lnTo>
                  <a:lnTo>
                    <a:pt x="358" y="12021"/>
                  </a:lnTo>
                  <a:lnTo>
                    <a:pt x="375" y="12013"/>
                  </a:lnTo>
                  <a:lnTo>
                    <a:pt x="394" y="12005"/>
                  </a:lnTo>
                  <a:lnTo>
                    <a:pt x="403" y="12001"/>
                  </a:lnTo>
                  <a:lnTo>
                    <a:pt x="412" y="11996"/>
                  </a:lnTo>
                  <a:lnTo>
                    <a:pt x="420" y="11990"/>
                  </a:lnTo>
                  <a:lnTo>
                    <a:pt x="428" y="11985"/>
                  </a:lnTo>
                  <a:lnTo>
                    <a:pt x="434" y="11977"/>
                  </a:lnTo>
                  <a:lnTo>
                    <a:pt x="439" y="11969"/>
                  </a:lnTo>
                  <a:lnTo>
                    <a:pt x="440" y="11964"/>
                  </a:lnTo>
                  <a:lnTo>
                    <a:pt x="442" y="11960"/>
                  </a:lnTo>
                  <a:lnTo>
                    <a:pt x="442" y="11954"/>
                  </a:lnTo>
                  <a:lnTo>
                    <a:pt x="443" y="11949"/>
                  </a:lnTo>
                  <a:lnTo>
                    <a:pt x="443" y="11923"/>
                  </a:lnTo>
                  <a:lnTo>
                    <a:pt x="444" y="11895"/>
                  </a:lnTo>
                  <a:lnTo>
                    <a:pt x="444" y="11881"/>
                  </a:lnTo>
                  <a:lnTo>
                    <a:pt x="443" y="11868"/>
                  </a:lnTo>
                  <a:lnTo>
                    <a:pt x="441" y="11855"/>
                  </a:lnTo>
                  <a:lnTo>
                    <a:pt x="436" y="11844"/>
                  </a:lnTo>
                  <a:lnTo>
                    <a:pt x="429" y="11834"/>
                  </a:lnTo>
                  <a:lnTo>
                    <a:pt x="420" y="11822"/>
                  </a:lnTo>
                  <a:lnTo>
                    <a:pt x="415" y="11815"/>
                  </a:lnTo>
                  <a:lnTo>
                    <a:pt x="412" y="11810"/>
                  </a:lnTo>
                  <a:lnTo>
                    <a:pt x="407" y="11802"/>
                  </a:lnTo>
                  <a:lnTo>
                    <a:pt x="405" y="11796"/>
                  </a:lnTo>
                  <a:lnTo>
                    <a:pt x="426" y="11787"/>
                  </a:lnTo>
                  <a:lnTo>
                    <a:pt x="447" y="11777"/>
                  </a:lnTo>
                  <a:lnTo>
                    <a:pt x="468" y="11768"/>
                  </a:lnTo>
                  <a:lnTo>
                    <a:pt x="488" y="11760"/>
                  </a:lnTo>
                  <a:lnTo>
                    <a:pt x="497" y="11759"/>
                  </a:lnTo>
                  <a:lnTo>
                    <a:pt x="507" y="11759"/>
                  </a:lnTo>
                  <a:lnTo>
                    <a:pt x="517" y="11761"/>
                  </a:lnTo>
                  <a:lnTo>
                    <a:pt x="527" y="11764"/>
                  </a:lnTo>
                  <a:lnTo>
                    <a:pt x="538" y="11767"/>
                  </a:lnTo>
                  <a:lnTo>
                    <a:pt x="549" y="11769"/>
                  </a:lnTo>
                  <a:lnTo>
                    <a:pt x="554" y="11769"/>
                  </a:lnTo>
                  <a:lnTo>
                    <a:pt x="559" y="11768"/>
                  </a:lnTo>
                  <a:lnTo>
                    <a:pt x="565" y="11767"/>
                  </a:lnTo>
                  <a:lnTo>
                    <a:pt x="570" y="11765"/>
                  </a:lnTo>
                  <a:lnTo>
                    <a:pt x="657" y="11688"/>
                  </a:lnTo>
                  <a:lnTo>
                    <a:pt x="727" y="11606"/>
                  </a:lnTo>
                  <a:lnTo>
                    <a:pt x="769" y="11452"/>
                  </a:lnTo>
                  <a:lnTo>
                    <a:pt x="751" y="11294"/>
                  </a:lnTo>
                  <a:lnTo>
                    <a:pt x="800" y="11223"/>
                  </a:lnTo>
                  <a:lnTo>
                    <a:pt x="812" y="11056"/>
                  </a:lnTo>
                  <a:lnTo>
                    <a:pt x="711" y="10841"/>
                  </a:lnTo>
                  <a:lnTo>
                    <a:pt x="608" y="10519"/>
                  </a:lnTo>
                  <a:lnTo>
                    <a:pt x="853" y="10460"/>
                  </a:lnTo>
                  <a:lnTo>
                    <a:pt x="955" y="10138"/>
                  </a:lnTo>
                  <a:lnTo>
                    <a:pt x="807" y="9897"/>
                  </a:lnTo>
                  <a:lnTo>
                    <a:pt x="710" y="9898"/>
                  </a:lnTo>
                  <a:lnTo>
                    <a:pt x="566" y="9721"/>
                  </a:lnTo>
                  <a:lnTo>
                    <a:pt x="648" y="9108"/>
                  </a:lnTo>
                  <a:lnTo>
                    <a:pt x="517" y="8678"/>
                  </a:lnTo>
                  <a:lnTo>
                    <a:pt x="558" y="8530"/>
                  </a:lnTo>
                  <a:lnTo>
                    <a:pt x="521" y="8303"/>
                  </a:lnTo>
                  <a:lnTo>
                    <a:pt x="612" y="8200"/>
                  </a:lnTo>
                  <a:lnTo>
                    <a:pt x="473" y="7887"/>
                  </a:lnTo>
                  <a:lnTo>
                    <a:pt x="599" y="7639"/>
                  </a:lnTo>
                  <a:lnTo>
                    <a:pt x="569" y="7493"/>
                  </a:lnTo>
                  <a:lnTo>
                    <a:pt x="668" y="7333"/>
                  </a:lnTo>
                  <a:lnTo>
                    <a:pt x="852" y="7039"/>
                  </a:lnTo>
                  <a:lnTo>
                    <a:pt x="964" y="6925"/>
                  </a:lnTo>
                  <a:lnTo>
                    <a:pt x="1179" y="6872"/>
                  </a:lnTo>
                  <a:lnTo>
                    <a:pt x="1555" y="6976"/>
                  </a:lnTo>
                  <a:lnTo>
                    <a:pt x="1654" y="6763"/>
                  </a:lnTo>
                  <a:lnTo>
                    <a:pt x="1645" y="6415"/>
                  </a:lnTo>
                  <a:lnTo>
                    <a:pt x="1394" y="6218"/>
                  </a:lnTo>
                  <a:lnTo>
                    <a:pt x="1751" y="5543"/>
                  </a:lnTo>
                  <a:lnTo>
                    <a:pt x="1780" y="5390"/>
                  </a:lnTo>
                  <a:lnTo>
                    <a:pt x="1842" y="5308"/>
                  </a:lnTo>
                  <a:lnTo>
                    <a:pt x="1857" y="4846"/>
                  </a:lnTo>
                  <a:lnTo>
                    <a:pt x="1907" y="4655"/>
                  </a:lnTo>
                  <a:lnTo>
                    <a:pt x="1854" y="4202"/>
                  </a:lnTo>
                  <a:lnTo>
                    <a:pt x="2131" y="4171"/>
                  </a:lnTo>
                  <a:lnTo>
                    <a:pt x="2391" y="4010"/>
                  </a:lnTo>
                  <a:lnTo>
                    <a:pt x="2335" y="3722"/>
                  </a:lnTo>
                  <a:lnTo>
                    <a:pt x="2484" y="3516"/>
                  </a:lnTo>
                  <a:lnTo>
                    <a:pt x="2687" y="3128"/>
                  </a:lnTo>
                  <a:lnTo>
                    <a:pt x="2873" y="2941"/>
                  </a:lnTo>
                  <a:lnTo>
                    <a:pt x="2877" y="2730"/>
                  </a:lnTo>
                  <a:lnTo>
                    <a:pt x="2723" y="2386"/>
                  </a:lnTo>
                  <a:lnTo>
                    <a:pt x="2738" y="2293"/>
                  </a:lnTo>
                  <a:lnTo>
                    <a:pt x="2891" y="2267"/>
                  </a:lnTo>
                  <a:lnTo>
                    <a:pt x="3065" y="1720"/>
                  </a:lnTo>
                  <a:lnTo>
                    <a:pt x="3285" y="1531"/>
                  </a:lnTo>
                  <a:lnTo>
                    <a:pt x="3355" y="1413"/>
                  </a:lnTo>
                  <a:lnTo>
                    <a:pt x="3705" y="1630"/>
                  </a:lnTo>
                  <a:lnTo>
                    <a:pt x="3834" y="1288"/>
                  </a:lnTo>
                  <a:lnTo>
                    <a:pt x="3832" y="812"/>
                  </a:lnTo>
                  <a:lnTo>
                    <a:pt x="3975" y="742"/>
                  </a:lnTo>
                  <a:lnTo>
                    <a:pt x="4080" y="846"/>
                  </a:lnTo>
                  <a:lnTo>
                    <a:pt x="4309" y="835"/>
                  </a:lnTo>
                  <a:lnTo>
                    <a:pt x="4805" y="1071"/>
                  </a:lnTo>
                  <a:lnTo>
                    <a:pt x="4961" y="873"/>
                  </a:lnTo>
                  <a:lnTo>
                    <a:pt x="4825" y="776"/>
                  </a:lnTo>
                  <a:lnTo>
                    <a:pt x="4963" y="605"/>
                  </a:lnTo>
                  <a:lnTo>
                    <a:pt x="5026" y="417"/>
                  </a:lnTo>
                  <a:lnTo>
                    <a:pt x="5012" y="213"/>
                  </a:lnTo>
                  <a:lnTo>
                    <a:pt x="4883" y="36"/>
                  </a:lnTo>
                  <a:lnTo>
                    <a:pt x="4878" y="30"/>
                  </a:lnTo>
                  <a:lnTo>
                    <a:pt x="5147" y="0"/>
                  </a:lnTo>
                  <a:lnTo>
                    <a:pt x="5147" y="0"/>
                  </a:lnTo>
                  <a:lnTo>
                    <a:pt x="5150" y="4"/>
                  </a:lnTo>
                  <a:lnTo>
                    <a:pt x="5153" y="9"/>
                  </a:lnTo>
                  <a:lnTo>
                    <a:pt x="5158" y="12"/>
                  </a:lnTo>
                  <a:lnTo>
                    <a:pt x="5162" y="15"/>
                  </a:lnTo>
                  <a:lnTo>
                    <a:pt x="5172" y="19"/>
                  </a:lnTo>
                  <a:lnTo>
                    <a:pt x="5181" y="23"/>
                  </a:lnTo>
                  <a:lnTo>
                    <a:pt x="5203" y="28"/>
                  </a:lnTo>
                  <a:lnTo>
                    <a:pt x="5223" y="32"/>
                  </a:lnTo>
                  <a:lnTo>
                    <a:pt x="5234" y="37"/>
                  </a:lnTo>
                  <a:lnTo>
                    <a:pt x="5243" y="41"/>
                  </a:lnTo>
                  <a:lnTo>
                    <a:pt x="5251" y="45"/>
                  </a:lnTo>
                  <a:lnTo>
                    <a:pt x="5260" y="51"/>
                  </a:lnTo>
                  <a:lnTo>
                    <a:pt x="5267" y="57"/>
                  </a:lnTo>
                  <a:lnTo>
                    <a:pt x="5273" y="64"/>
                  </a:lnTo>
                  <a:lnTo>
                    <a:pt x="5280" y="72"/>
                  </a:lnTo>
                  <a:lnTo>
                    <a:pt x="5285" y="82"/>
                  </a:lnTo>
                  <a:lnTo>
                    <a:pt x="5292" y="95"/>
                  </a:lnTo>
                  <a:lnTo>
                    <a:pt x="5302" y="106"/>
                  </a:lnTo>
                  <a:lnTo>
                    <a:pt x="5311" y="117"/>
                  </a:lnTo>
                  <a:lnTo>
                    <a:pt x="5318" y="128"/>
                  </a:lnTo>
                  <a:lnTo>
                    <a:pt x="5322" y="136"/>
                  </a:lnTo>
                  <a:lnTo>
                    <a:pt x="5325" y="144"/>
                  </a:lnTo>
                  <a:lnTo>
                    <a:pt x="5327" y="151"/>
                  </a:lnTo>
                  <a:lnTo>
                    <a:pt x="5329" y="159"/>
                  </a:lnTo>
                  <a:lnTo>
                    <a:pt x="5329" y="166"/>
                  </a:lnTo>
                  <a:lnTo>
                    <a:pt x="5328" y="174"/>
                  </a:lnTo>
                  <a:lnTo>
                    <a:pt x="5325" y="181"/>
                  </a:lnTo>
                  <a:lnTo>
                    <a:pt x="5319" y="189"/>
                  </a:lnTo>
                  <a:lnTo>
                    <a:pt x="5315" y="198"/>
                  </a:lnTo>
                  <a:lnTo>
                    <a:pt x="5310" y="205"/>
                  </a:lnTo>
                  <a:lnTo>
                    <a:pt x="5307" y="214"/>
                  </a:lnTo>
                  <a:lnTo>
                    <a:pt x="5304" y="222"/>
                  </a:lnTo>
                  <a:lnTo>
                    <a:pt x="5304" y="227"/>
                  </a:lnTo>
                  <a:lnTo>
                    <a:pt x="5304" y="230"/>
                  </a:lnTo>
                  <a:lnTo>
                    <a:pt x="5307" y="234"/>
                  </a:lnTo>
                  <a:lnTo>
                    <a:pt x="5309" y="238"/>
                  </a:lnTo>
                  <a:lnTo>
                    <a:pt x="5312" y="240"/>
                  </a:lnTo>
                  <a:lnTo>
                    <a:pt x="5316" y="243"/>
                  </a:lnTo>
                  <a:lnTo>
                    <a:pt x="5322" y="245"/>
                  </a:lnTo>
                  <a:lnTo>
                    <a:pt x="5328" y="247"/>
                  </a:lnTo>
                  <a:lnTo>
                    <a:pt x="5348" y="253"/>
                  </a:lnTo>
                  <a:lnTo>
                    <a:pt x="5367" y="257"/>
                  </a:lnTo>
                  <a:lnTo>
                    <a:pt x="5377" y="259"/>
                  </a:lnTo>
                  <a:lnTo>
                    <a:pt x="5386" y="261"/>
                  </a:lnTo>
                  <a:lnTo>
                    <a:pt x="5396" y="265"/>
                  </a:lnTo>
                  <a:lnTo>
                    <a:pt x="5405" y="269"/>
                  </a:lnTo>
                  <a:lnTo>
                    <a:pt x="5411" y="272"/>
                  </a:lnTo>
                  <a:lnTo>
                    <a:pt x="5417" y="276"/>
                  </a:lnTo>
                  <a:lnTo>
                    <a:pt x="5423" y="281"/>
                  </a:lnTo>
                  <a:lnTo>
                    <a:pt x="5428" y="286"/>
                  </a:lnTo>
                  <a:lnTo>
                    <a:pt x="5439" y="299"/>
                  </a:lnTo>
                  <a:lnTo>
                    <a:pt x="5450" y="313"/>
                  </a:lnTo>
                  <a:lnTo>
                    <a:pt x="5470" y="344"/>
                  </a:lnTo>
                  <a:lnTo>
                    <a:pt x="5489" y="378"/>
                  </a:lnTo>
                  <a:lnTo>
                    <a:pt x="5499" y="394"/>
                  </a:lnTo>
                  <a:lnTo>
                    <a:pt x="5509" y="409"/>
                  </a:lnTo>
                  <a:lnTo>
                    <a:pt x="5519" y="423"/>
                  </a:lnTo>
                  <a:lnTo>
                    <a:pt x="5531" y="435"/>
                  </a:lnTo>
                  <a:lnTo>
                    <a:pt x="5536" y="440"/>
                  </a:lnTo>
                  <a:lnTo>
                    <a:pt x="5542" y="444"/>
                  </a:lnTo>
                  <a:lnTo>
                    <a:pt x="5548" y="448"/>
                  </a:lnTo>
                  <a:lnTo>
                    <a:pt x="5554" y="451"/>
                  </a:lnTo>
                  <a:lnTo>
                    <a:pt x="5560" y="454"/>
                  </a:lnTo>
                  <a:lnTo>
                    <a:pt x="5567" y="455"/>
                  </a:lnTo>
                  <a:lnTo>
                    <a:pt x="5574" y="455"/>
                  </a:lnTo>
                  <a:lnTo>
                    <a:pt x="5581" y="455"/>
                  </a:lnTo>
                  <a:lnTo>
                    <a:pt x="5588" y="454"/>
                  </a:lnTo>
                  <a:lnTo>
                    <a:pt x="5594" y="456"/>
                  </a:lnTo>
                  <a:lnTo>
                    <a:pt x="5598" y="459"/>
                  </a:lnTo>
                  <a:lnTo>
                    <a:pt x="5601" y="463"/>
                  </a:lnTo>
                  <a:lnTo>
                    <a:pt x="5604" y="470"/>
                  </a:lnTo>
                  <a:lnTo>
                    <a:pt x="5607" y="476"/>
                  </a:lnTo>
                  <a:lnTo>
                    <a:pt x="5608" y="484"/>
                  </a:lnTo>
                  <a:lnTo>
                    <a:pt x="5609" y="491"/>
                  </a:lnTo>
                  <a:lnTo>
                    <a:pt x="5612" y="509"/>
                  </a:lnTo>
                  <a:lnTo>
                    <a:pt x="5616" y="525"/>
                  </a:lnTo>
                  <a:lnTo>
                    <a:pt x="5620" y="532"/>
                  </a:lnTo>
                  <a:lnTo>
                    <a:pt x="5624" y="540"/>
                  </a:lnTo>
                  <a:lnTo>
                    <a:pt x="5629" y="545"/>
                  </a:lnTo>
                  <a:lnTo>
                    <a:pt x="5636" y="550"/>
                  </a:lnTo>
                  <a:lnTo>
                    <a:pt x="5652" y="558"/>
                  </a:lnTo>
                  <a:lnTo>
                    <a:pt x="5671" y="569"/>
                  </a:lnTo>
                  <a:lnTo>
                    <a:pt x="5691" y="581"/>
                  </a:lnTo>
                  <a:lnTo>
                    <a:pt x="5711" y="595"/>
                  </a:lnTo>
                  <a:lnTo>
                    <a:pt x="5721" y="602"/>
                  </a:lnTo>
                  <a:lnTo>
                    <a:pt x="5731" y="609"/>
                  </a:lnTo>
                  <a:lnTo>
                    <a:pt x="5738" y="618"/>
                  </a:lnTo>
                  <a:lnTo>
                    <a:pt x="5746" y="625"/>
                  </a:lnTo>
                  <a:lnTo>
                    <a:pt x="5751" y="634"/>
                  </a:lnTo>
                  <a:lnTo>
                    <a:pt x="5756" y="641"/>
                  </a:lnTo>
                  <a:lnTo>
                    <a:pt x="5759" y="650"/>
                  </a:lnTo>
                  <a:lnTo>
                    <a:pt x="5760" y="659"/>
                  </a:lnTo>
                  <a:lnTo>
                    <a:pt x="5760" y="672"/>
                  </a:lnTo>
                  <a:lnTo>
                    <a:pt x="5761" y="683"/>
                  </a:lnTo>
                  <a:lnTo>
                    <a:pt x="5764" y="691"/>
                  </a:lnTo>
                  <a:lnTo>
                    <a:pt x="5767" y="698"/>
                  </a:lnTo>
                  <a:lnTo>
                    <a:pt x="5772" y="702"/>
                  </a:lnTo>
                  <a:lnTo>
                    <a:pt x="5777" y="705"/>
                  </a:lnTo>
                  <a:lnTo>
                    <a:pt x="5783" y="707"/>
                  </a:lnTo>
                  <a:lnTo>
                    <a:pt x="5789" y="708"/>
                  </a:lnTo>
                  <a:lnTo>
                    <a:pt x="5802" y="708"/>
                  </a:lnTo>
                  <a:lnTo>
                    <a:pt x="5816" y="707"/>
                  </a:lnTo>
                  <a:lnTo>
                    <a:pt x="5824" y="707"/>
                  </a:lnTo>
                  <a:lnTo>
                    <a:pt x="5830" y="708"/>
                  </a:lnTo>
                  <a:lnTo>
                    <a:pt x="5836" y="710"/>
                  </a:lnTo>
                  <a:lnTo>
                    <a:pt x="5843" y="712"/>
                  </a:lnTo>
                  <a:lnTo>
                    <a:pt x="5855" y="718"/>
                  </a:lnTo>
                  <a:lnTo>
                    <a:pt x="5866" y="727"/>
                  </a:lnTo>
                  <a:lnTo>
                    <a:pt x="5876" y="737"/>
                  </a:lnTo>
                  <a:lnTo>
                    <a:pt x="5885" y="747"/>
                  </a:lnTo>
                  <a:lnTo>
                    <a:pt x="5894" y="759"/>
                  </a:lnTo>
                  <a:lnTo>
                    <a:pt x="5901" y="771"/>
                  </a:lnTo>
                  <a:lnTo>
                    <a:pt x="5909" y="783"/>
                  </a:lnTo>
                  <a:lnTo>
                    <a:pt x="5915" y="796"/>
                  </a:lnTo>
                  <a:lnTo>
                    <a:pt x="5928" y="820"/>
                  </a:lnTo>
                  <a:lnTo>
                    <a:pt x="5942" y="841"/>
                  </a:lnTo>
                  <a:lnTo>
                    <a:pt x="5949" y="851"/>
                  </a:lnTo>
                  <a:lnTo>
                    <a:pt x="5957" y="860"/>
                  </a:lnTo>
                  <a:lnTo>
                    <a:pt x="5966" y="867"/>
                  </a:lnTo>
                  <a:lnTo>
                    <a:pt x="5975" y="873"/>
                  </a:lnTo>
                  <a:lnTo>
                    <a:pt x="5987" y="877"/>
                  </a:lnTo>
                  <a:lnTo>
                    <a:pt x="5998" y="880"/>
                  </a:lnTo>
                  <a:lnTo>
                    <a:pt x="6009" y="882"/>
                  </a:lnTo>
                  <a:lnTo>
                    <a:pt x="6020" y="882"/>
                  </a:lnTo>
                  <a:lnTo>
                    <a:pt x="6042" y="881"/>
                  </a:lnTo>
                  <a:lnTo>
                    <a:pt x="6065" y="878"/>
                  </a:lnTo>
                  <a:lnTo>
                    <a:pt x="6076" y="878"/>
                  </a:lnTo>
                  <a:lnTo>
                    <a:pt x="6085" y="877"/>
                  </a:lnTo>
                  <a:lnTo>
                    <a:pt x="6092" y="878"/>
                  </a:lnTo>
                  <a:lnTo>
                    <a:pt x="6098" y="879"/>
                  </a:lnTo>
                  <a:lnTo>
                    <a:pt x="6103" y="882"/>
                  </a:lnTo>
                  <a:lnTo>
                    <a:pt x="6107" y="888"/>
                  </a:lnTo>
                  <a:lnTo>
                    <a:pt x="6113" y="894"/>
                  </a:lnTo>
                  <a:lnTo>
                    <a:pt x="6117" y="904"/>
                  </a:lnTo>
                  <a:lnTo>
                    <a:pt x="6119" y="907"/>
                  </a:lnTo>
                  <a:lnTo>
                    <a:pt x="6123" y="910"/>
                  </a:lnTo>
                  <a:lnTo>
                    <a:pt x="6125" y="913"/>
                  </a:lnTo>
                  <a:lnTo>
                    <a:pt x="6128" y="915"/>
                  </a:lnTo>
                  <a:lnTo>
                    <a:pt x="6134" y="916"/>
                  </a:lnTo>
                  <a:lnTo>
                    <a:pt x="6141" y="916"/>
                  </a:lnTo>
                  <a:lnTo>
                    <a:pt x="6148" y="916"/>
                  </a:lnTo>
                  <a:lnTo>
                    <a:pt x="6156" y="915"/>
                  </a:lnTo>
                  <a:lnTo>
                    <a:pt x="6164" y="915"/>
                  </a:lnTo>
                  <a:lnTo>
                    <a:pt x="6172" y="916"/>
                  </a:lnTo>
                  <a:lnTo>
                    <a:pt x="6178" y="918"/>
                  </a:lnTo>
                  <a:lnTo>
                    <a:pt x="6184" y="921"/>
                  </a:lnTo>
                  <a:lnTo>
                    <a:pt x="6189" y="926"/>
                  </a:lnTo>
                  <a:lnTo>
                    <a:pt x="6194" y="930"/>
                  </a:lnTo>
                  <a:lnTo>
                    <a:pt x="6203" y="940"/>
                  </a:lnTo>
                  <a:lnTo>
                    <a:pt x="6213" y="949"/>
                  </a:lnTo>
                  <a:lnTo>
                    <a:pt x="6219" y="954"/>
                  </a:lnTo>
                  <a:lnTo>
                    <a:pt x="6223" y="957"/>
                  </a:lnTo>
                  <a:lnTo>
                    <a:pt x="6228" y="960"/>
                  </a:lnTo>
                  <a:lnTo>
                    <a:pt x="6234" y="961"/>
                  </a:lnTo>
                  <a:lnTo>
                    <a:pt x="6239" y="962"/>
                  </a:lnTo>
                  <a:lnTo>
                    <a:pt x="6244" y="961"/>
                  </a:lnTo>
                  <a:lnTo>
                    <a:pt x="6251" y="959"/>
                  </a:lnTo>
                  <a:lnTo>
                    <a:pt x="6259" y="955"/>
                  </a:lnTo>
                  <a:lnTo>
                    <a:pt x="6262" y="954"/>
                  </a:lnTo>
                  <a:lnTo>
                    <a:pt x="6265" y="953"/>
                  </a:lnTo>
                  <a:lnTo>
                    <a:pt x="6269" y="953"/>
                  </a:lnTo>
                  <a:lnTo>
                    <a:pt x="6273" y="954"/>
                  </a:lnTo>
                  <a:lnTo>
                    <a:pt x="6279" y="958"/>
                  </a:lnTo>
                  <a:lnTo>
                    <a:pt x="6286" y="964"/>
                  </a:lnTo>
                  <a:lnTo>
                    <a:pt x="6296" y="980"/>
                  </a:lnTo>
                  <a:lnTo>
                    <a:pt x="6305" y="994"/>
                  </a:lnTo>
                  <a:lnTo>
                    <a:pt x="6310" y="999"/>
                  </a:lnTo>
                  <a:lnTo>
                    <a:pt x="6316" y="1003"/>
                  </a:lnTo>
                  <a:lnTo>
                    <a:pt x="6322" y="1008"/>
                  </a:lnTo>
                  <a:lnTo>
                    <a:pt x="6328" y="1010"/>
                  </a:lnTo>
                  <a:lnTo>
                    <a:pt x="6338" y="1013"/>
                  </a:lnTo>
                  <a:lnTo>
                    <a:pt x="6350" y="1015"/>
                  </a:lnTo>
                  <a:lnTo>
                    <a:pt x="6361" y="1017"/>
                  </a:lnTo>
                  <a:lnTo>
                    <a:pt x="6372" y="1022"/>
                  </a:lnTo>
                  <a:lnTo>
                    <a:pt x="6377" y="1026"/>
                  </a:lnTo>
                  <a:lnTo>
                    <a:pt x="6384" y="1030"/>
                  </a:lnTo>
                  <a:lnTo>
                    <a:pt x="6389" y="1037"/>
                  </a:lnTo>
                  <a:lnTo>
                    <a:pt x="6395" y="1044"/>
                  </a:lnTo>
                  <a:lnTo>
                    <a:pt x="6403" y="1056"/>
                  </a:lnTo>
                  <a:lnTo>
                    <a:pt x="6413" y="1067"/>
                  </a:lnTo>
                  <a:lnTo>
                    <a:pt x="6425" y="1078"/>
                  </a:lnTo>
                  <a:lnTo>
                    <a:pt x="6437" y="1088"/>
                  </a:lnTo>
                  <a:lnTo>
                    <a:pt x="6450" y="1097"/>
                  </a:lnTo>
                  <a:lnTo>
                    <a:pt x="6461" y="1107"/>
                  </a:lnTo>
                  <a:lnTo>
                    <a:pt x="6473" y="1117"/>
                  </a:lnTo>
                  <a:lnTo>
                    <a:pt x="6484" y="1126"/>
                  </a:lnTo>
                  <a:lnTo>
                    <a:pt x="6498" y="1143"/>
                  </a:lnTo>
                  <a:lnTo>
                    <a:pt x="6510" y="1157"/>
                  </a:lnTo>
                  <a:lnTo>
                    <a:pt x="6521" y="1171"/>
                  </a:lnTo>
                  <a:lnTo>
                    <a:pt x="6529" y="1184"/>
                  </a:lnTo>
                  <a:lnTo>
                    <a:pt x="6533" y="1191"/>
                  </a:lnTo>
                  <a:lnTo>
                    <a:pt x="6536" y="1199"/>
                  </a:lnTo>
                  <a:lnTo>
                    <a:pt x="6538" y="1207"/>
                  </a:lnTo>
                  <a:lnTo>
                    <a:pt x="6540" y="1216"/>
                  </a:lnTo>
                  <a:lnTo>
                    <a:pt x="6543" y="1235"/>
                  </a:lnTo>
                  <a:lnTo>
                    <a:pt x="6545" y="1259"/>
                  </a:lnTo>
                  <a:lnTo>
                    <a:pt x="6547" y="1287"/>
                  </a:lnTo>
                  <a:lnTo>
                    <a:pt x="6550" y="1313"/>
                  </a:lnTo>
                  <a:lnTo>
                    <a:pt x="6555" y="1340"/>
                  </a:lnTo>
                  <a:lnTo>
                    <a:pt x="6561" y="1366"/>
                  </a:lnTo>
                  <a:lnTo>
                    <a:pt x="6563" y="1373"/>
                  </a:lnTo>
                  <a:lnTo>
                    <a:pt x="6565" y="1378"/>
                  </a:lnTo>
                  <a:lnTo>
                    <a:pt x="6568" y="1381"/>
                  </a:lnTo>
                  <a:lnTo>
                    <a:pt x="6570" y="1383"/>
                  </a:lnTo>
                  <a:lnTo>
                    <a:pt x="6574" y="1383"/>
                  </a:lnTo>
                  <a:lnTo>
                    <a:pt x="6577" y="1383"/>
                  </a:lnTo>
                  <a:lnTo>
                    <a:pt x="6581" y="1382"/>
                  </a:lnTo>
                  <a:lnTo>
                    <a:pt x="6584" y="1380"/>
                  </a:lnTo>
                  <a:lnTo>
                    <a:pt x="6593" y="1375"/>
                  </a:lnTo>
                  <a:lnTo>
                    <a:pt x="6601" y="1369"/>
                  </a:lnTo>
                  <a:lnTo>
                    <a:pt x="6605" y="1367"/>
                  </a:lnTo>
                  <a:lnTo>
                    <a:pt x="6609" y="1365"/>
                  </a:lnTo>
                  <a:lnTo>
                    <a:pt x="6614" y="1364"/>
                  </a:lnTo>
                  <a:lnTo>
                    <a:pt x="6618" y="1363"/>
                  </a:lnTo>
                  <a:lnTo>
                    <a:pt x="6623" y="1364"/>
                  </a:lnTo>
                  <a:lnTo>
                    <a:pt x="6628" y="1367"/>
                  </a:lnTo>
                  <a:lnTo>
                    <a:pt x="6632" y="1372"/>
                  </a:lnTo>
                  <a:lnTo>
                    <a:pt x="6636" y="1377"/>
                  </a:lnTo>
                  <a:lnTo>
                    <a:pt x="6643" y="1392"/>
                  </a:lnTo>
                  <a:lnTo>
                    <a:pt x="6649" y="1409"/>
                  </a:lnTo>
                  <a:lnTo>
                    <a:pt x="6659" y="1446"/>
                  </a:lnTo>
                  <a:lnTo>
                    <a:pt x="6665" y="1472"/>
                  </a:lnTo>
                  <a:lnTo>
                    <a:pt x="6670" y="1483"/>
                  </a:lnTo>
                  <a:lnTo>
                    <a:pt x="6674" y="1493"/>
                  </a:lnTo>
                  <a:lnTo>
                    <a:pt x="6679" y="1502"/>
                  </a:lnTo>
                  <a:lnTo>
                    <a:pt x="6685" y="1511"/>
                  </a:lnTo>
                  <a:lnTo>
                    <a:pt x="6698" y="1526"/>
                  </a:lnTo>
                  <a:lnTo>
                    <a:pt x="6711" y="1540"/>
                  </a:lnTo>
                  <a:lnTo>
                    <a:pt x="6740" y="1566"/>
                  </a:lnTo>
                  <a:lnTo>
                    <a:pt x="6772" y="1594"/>
                  </a:lnTo>
                  <a:lnTo>
                    <a:pt x="6787" y="1606"/>
                  </a:lnTo>
                  <a:lnTo>
                    <a:pt x="6805" y="1618"/>
                  </a:lnTo>
                  <a:lnTo>
                    <a:pt x="6812" y="1624"/>
                  </a:lnTo>
                  <a:lnTo>
                    <a:pt x="6819" y="1632"/>
                  </a:lnTo>
                  <a:lnTo>
                    <a:pt x="6824" y="1639"/>
                  </a:lnTo>
                  <a:lnTo>
                    <a:pt x="6828" y="1648"/>
                  </a:lnTo>
                  <a:lnTo>
                    <a:pt x="6830" y="1655"/>
                  </a:lnTo>
                  <a:lnTo>
                    <a:pt x="6830" y="1661"/>
                  </a:lnTo>
                  <a:lnTo>
                    <a:pt x="6828" y="1669"/>
                  </a:lnTo>
                  <a:lnTo>
                    <a:pt x="6827" y="1675"/>
                  </a:lnTo>
                  <a:lnTo>
                    <a:pt x="6822" y="1689"/>
                  </a:lnTo>
                  <a:lnTo>
                    <a:pt x="6814" y="1702"/>
                  </a:lnTo>
                  <a:lnTo>
                    <a:pt x="6806" y="1715"/>
                  </a:lnTo>
                  <a:lnTo>
                    <a:pt x="6796" y="1726"/>
                  </a:lnTo>
                  <a:lnTo>
                    <a:pt x="6787" y="1737"/>
                  </a:lnTo>
                  <a:lnTo>
                    <a:pt x="6778" y="1746"/>
                  </a:lnTo>
                  <a:lnTo>
                    <a:pt x="6770" y="1755"/>
                  </a:lnTo>
                  <a:lnTo>
                    <a:pt x="6763" y="1765"/>
                  </a:lnTo>
                  <a:lnTo>
                    <a:pt x="6757" y="1775"/>
                  </a:lnTo>
                  <a:lnTo>
                    <a:pt x="6752" y="1786"/>
                  </a:lnTo>
                  <a:lnTo>
                    <a:pt x="6749" y="1798"/>
                  </a:lnTo>
                  <a:lnTo>
                    <a:pt x="6745" y="1810"/>
                  </a:lnTo>
                  <a:lnTo>
                    <a:pt x="6743" y="1822"/>
                  </a:lnTo>
                  <a:lnTo>
                    <a:pt x="6741" y="1835"/>
                  </a:lnTo>
                  <a:lnTo>
                    <a:pt x="6740" y="1860"/>
                  </a:lnTo>
                  <a:lnTo>
                    <a:pt x="6741" y="1886"/>
                  </a:lnTo>
                  <a:lnTo>
                    <a:pt x="6743" y="1910"/>
                  </a:lnTo>
                  <a:lnTo>
                    <a:pt x="6745" y="1935"/>
                  </a:lnTo>
                  <a:lnTo>
                    <a:pt x="6747" y="1960"/>
                  </a:lnTo>
                  <a:lnTo>
                    <a:pt x="6747" y="1987"/>
                  </a:lnTo>
                  <a:lnTo>
                    <a:pt x="6747" y="2000"/>
                  </a:lnTo>
                  <a:lnTo>
                    <a:pt x="6749" y="2013"/>
                  </a:lnTo>
                  <a:lnTo>
                    <a:pt x="6750" y="2026"/>
                  </a:lnTo>
                  <a:lnTo>
                    <a:pt x="6752" y="2037"/>
                  </a:lnTo>
                  <a:lnTo>
                    <a:pt x="6756" y="2048"/>
                  </a:lnTo>
                  <a:lnTo>
                    <a:pt x="6760" y="2057"/>
                  </a:lnTo>
                  <a:lnTo>
                    <a:pt x="6766" y="2066"/>
                  </a:lnTo>
                  <a:lnTo>
                    <a:pt x="6771" y="2076"/>
                  </a:lnTo>
                  <a:lnTo>
                    <a:pt x="6777" y="2090"/>
                  </a:lnTo>
                  <a:lnTo>
                    <a:pt x="6781" y="2106"/>
                  </a:lnTo>
                  <a:lnTo>
                    <a:pt x="6783" y="2114"/>
                  </a:lnTo>
                  <a:lnTo>
                    <a:pt x="6783" y="2121"/>
                  </a:lnTo>
                  <a:lnTo>
                    <a:pt x="6783" y="2130"/>
                  </a:lnTo>
                  <a:lnTo>
                    <a:pt x="6782" y="2136"/>
                  </a:lnTo>
                  <a:lnTo>
                    <a:pt x="6778" y="2150"/>
                  </a:lnTo>
                  <a:lnTo>
                    <a:pt x="6773" y="2161"/>
                  </a:lnTo>
                  <a:lnTo>
                    <a:pt x="6769" y="2170"/>
                  </a:lnTo>
                  <a:lnTo>
                    <a:pt x="6765" y="2178"/>
                  </a:lnTo>
                  <a:lnTo>
                    <a:pt x="6753" y="2193"/>
                  </a:lnTo>
                  <a:lnTo>
                    <a:pt x="6739" y="2214"/>
                  </a:lnTo>
                  <a:lnTo>
                    <a:pt x="6729" y="2230"/>
                  </a:lnTo>
                  <a:lnTo>
                    <a:pt x="6719" y="2250"/>
                  </a:lnTo>
                  <a:lnTo>
                    <a:pt x="6715" y="2259"/>
                  </a:lnTo>
                  <a:lnTo>
                    <a:pt x="6712" y="2270"/>
                  </a:lnTo>
                  <a:lnTo>
                    <a:pt x="6709" y="2281"/>
                  </a:lnTo>
                  <a:lnTo>
                    <a:pt x="6706" y="2292"/>
                  </a:lnTo>
                  <a:lnTo>
                    <a:pt x="6704" y="2303"/>
                  </a:lnTo>
                  <a:lnTo>
                    <a:pt x="6704" y="2313"/>
                  </a:lnTo>
                  <a:lnTo>
                    <a:pt x="6704" y="2323"/>
                  </a:lnTo>
                  <a:lnTo>
                    <a:pt x="6706" y="2334"/>
                  </a:lnTo>
                  <a:lnTo>
                    <a:pt x="6709" y="2344"/>
                  </a:lnTo>
                  <a:lnTo>
                    <a:pt x="6714" y="2352"/>
                  </a:lnTo>
                  <a:lnTo>
                    <a:pt x="6719" y="2361"/>
                  </a:lnTo>
                  <a:lnTo>
                    <a:pt x="6727" y="2368"/>
                  </a:lnTo>
                  <a:lnTo>
                    <a:pt x="6736" y="2375"/>
                  </a:lnTo>
                  <a:lnTo>
                    <a:pt x="6743" y="2379"/>
                  </a:lnTo>
                  <a:lnTo>
                    <a:pt x="6752" y="2382"/>
                  </a:lnTo>
                  <a:lnTo>
                    <a:pt x="6759" y="2385"/>
                  </a:lnTo>
                  <a:lnTo>
                    <a:pt x="6768" y="2386"/>
                  </a:lnTo>
                  <a:lnTo>
                    <a:pt x="6777" y="2386"/>
                  </a:lnTo>
                  <a:lnTo>
                    <a:pt x="6785" y="2386"/>
                  </a:lnTo>
                  <a:lnTo>
                    <a:pt x="6795" y="2385"/>
                  </a:lnTo>
                  <a:lnTo>
                    <a:pt x="6812" y="2384"/>
                  </a:lnTo>
                  <a:lnTo>
                    <a:pt x="6828" y="2382"/>
                  </a:lnTo>
                  <a:lnTo>
                    <a:pt x="6837" y="2382"/>
                  </a:lnTo>
                  <a:lnTo>
                    <a:pt x="6846" y="2384"/>
                  </a:lnTo>
                  <a:lnTo>
                    <a:pt x="6853" y="2385"/>
                  </a:lnTo>
                  <a:lnTo>
                    <a:pt x="6861" y="2388"/>
                  </a:lnTo>
                  <a:lnTo>
                    <a:pt x="6865" y="2390"/>
                  </a:lnTo>
                  <a:lnTo>
                    <a:pt x="6868" y="2393"/>
                  </a:lnTo>
                  <a:lnTo>
                    <a:pt x="6872" y="2396"/>
                  </a:lnTo>
                  <a:lnTo>
                    <a:pt x="6874" y="2400"/>
                  </a:lnTo>
                  <a:lnTo>
                    <a:pt x="6875" y="2408"/>
                  </a:lnTo>
                  <a:lnTo>
                    <a:pt x="6875" y="2417"/>
                  </a:lnTo>
                  <a:lnTo>
                    <a:pt x="6872" y="2436"/>
                  </a:lnTo>
                  <a:lnTo>
                    <a:pt x="6868" y="2456"/>
                  </a:lnTo>
                  <a:lnTo>
                    <a:pt x="6869" y="2466"/>
                  </a:lnTo>
                  <a:lnTo>
                    <a:pt x="6871" y="2475"/>
                  </a:lnTo>
                  <a:lnTo>
                    <a:pt x="6873" y="2485"/>
                  </a:lnTo>
                  <a:lnTo>
                    <a:pt x="6876" y="2495"/>
                  </a:lnTo>
                  <a:lnTo>
                    <a:pt x="6881" y="2513"/>
                  </a:lnTo>
                  <a:lnTo>
                    <a:pt x="6888" y="2531"/>
                  </a:lnTo>
                  <a:lnTo>
                    <a:pt x="6890" y="2541"/>
                  </a:lnTo>
                  <a:lnTo>
                    <a:pt x="6891" y="2551"/>
                  </a:lnTo>
                  <a:lnTo>
                    <a:pt x="6891" y="2560"/>
                  </a:lnTo>
                  <a:lnTo>
                    <a:pt x="6891" y="2569"/>
                  </a:lnTo>
                  <a:lnTo>
                    <a:pt x="6889" y="2578"/>
                  </a:lnTo>
                  <a:lnTo>
                    <a:pt x="6886" y="2588"/>
                  </a:lnTo>
                  <a:lnTo>
                    <a:pt x="6880" y="2596"/>
                  </a:lnTo>
                  <a:lnTo>
                    <a:pt x="6874" y="2606"/>
                  </a:lnTo>
                  <a:lnTo>
                    <a:pt x="6866" y="2611"/>
                  </a:lnTo>
                  <a:lnTo>
                    <a:pt x="6859" y="2616"/>
                  </a:lnTo>
                  <a:lnTo>
                    <a:pt x="6851" y="2619"/>
                  </a:lnTo>
                  <a:lnTo>
                    <a:pt x="6844" y="2620"/>
                  </a:lnTo>
                  <a:lnTo>
                    <a:pt x="6836" y="2621"/>
                  </a:lnTo>
                  <a:lnTo>
                    <a:pt x="6827" y="2623"/>
                  </a:lnTo>
                  <a:lnTo>
                    <a:pt x="6820" y="2625"/>
                  </a:lnTo>
                  <a:lnTo>
                    <a:pt x="6813" y="2629"/>
                  </a:lnTo>
                  <a:lnTo>
                    <a:pt x="6809" y="2632"/>
                  </a:lnTo>
                  <a:lnTo>
                    <a:pt x="6806" y="2638"/>
                  </a:lnTo>
                  <a:lnTo>
                    <a:pt x="6804" y="2646"/>
                  </a:lnTo>
                  <a:lnTo>
                    <a:pt x="6801" y="2656"/>
                  </a:lnTo>
                  <a:lnTo>
                    <a:pt x="6799" y="2678"/>
                  </a:lnTo>
                  <a:lnTo>
                    <a:pt x="6798" y="2704"/>
                  </a:lnTo>
                  <a:lnTo>
                    <a:pt x="6797" y="2730"/>
                  </a:lnTo>
                  <a:lnTo>
                    <a:pt x="6797" y="2754"/>
                  </a:lnTo>
                  <a:lnTo>
                    <a:pt x="6796" y="2773"/>
                  </a:lnTo>
                  <a:lnTo>
                    <a:pt x="6795" y="2786"/>
                  </a:lnTo>
                  <a:lnTo>
                    <a:pt x="6806" y="2807"/>
                  </a:lnTo>
                  <a:lnTo>
                    <a:pt x="6817" y="2828"/>
                  </a:lnTo>
                  <a:lnTo>
                    <a:pt x="6828" y="2849"/>
                  </a:lnTo>
                  <a:lnTo>
                    <a:pt x="6839" y="2871"/>
                  </a:lnTo>
                  <a:lnTo>
                    <a:pt x="6850" y="2891"/>
                  </a:lnTo>
                  <a:lnTo>
                    <a:pt x="6861" y="2913"/>
                  </a:lnTo>
                  <a:lnTo>
                    <a:pt x="6871" y="2933"/>
                  </a:lnTo>
                  <a:lnTo>
                    <a:pt x="6880" y="2956"/>
                  </a:lnTo>
                  <a:lnTo>
                    <a:pt x="6895" y="2994"/>
                  </a:lnTo>
                  <a:lnTo>
                    <a:pt x="6909" y="3030"/>
                  </a:lnTo>
                  <a:lnTo>
                    <a:pt x="6917" y="3049"/>
                  </a:lnTo>
                  <a:lnTo>
                    <a:pt x="6924" y="3067"/>
                  </a:lnTo>
                  <a:lnTo>
                    <a:pt x="6934" y="3086"/>
                  </a:lnTo>
                  <a:lnTo>
                    <a:pt x="6944" y="3103"/>
                  </a:lnTo>
                  <a:lnTo>
                    <a:pt x="6953" y="3119"/>
                  </a:lnTo>
                  <a:lnTo>
                    <a:pt x="6963" y="3143"/>
                  </a:lnTo>
                  <a:lnTo>
                    <a:pt x="6975" y="3172"/>
                  </a:lnTo>
                  <a:lnTo>
                    <a:pt x="6987" y="3203"/>
                  </a:lnTo>
                  <a:lnTo>
                    <a:pt x="6991" y="3219"/>
                  </a:lnTo>
                  <a:lnTo>
                    <a:pt x="6996" y="3235"/>
                  </a:lnTo>
                  <a:lnTo>
                    <a:pt x="6998" y="3250"/>
                  </a:lnTo>
                  <a:lnTo>
                    <a:pt x="7000" y="3263"/>
                  </a:lnTo>
                  <a:lnTo>
                    <a:pt x="7000" y="3275"/>
                  </a:lnTo>
                  <a:lnTo>
                    <a:pt x="6999" y="3285"/>
                  </a:lnTo>
                  <a:lnTo>
                    <a:pt x="6998" y="3290"/>
                  </a:lnTo>
                  <a:lnTo>
                    <a:pt x="6996" y="3293"/>
                  </a:lnTo>
                  <a:lnTo>
                    <a:pt x="6994" y="3296"/>
                  </a:lnTo>
                  <a:lnTo>
                    <a:pt x="6990" y="3298"/>
                  </a:lnTo>
                  <a:lnTo>
                    <a:pt x="6987" y="3302"/>
                  </a:lnTo>
                  <a:lnTo>
                    <a:pt x="6984" y="3305"/>
                  </a:lnTo>
                  <a:lnTo>
                    <a:pt x="6981" y="3310"/>
                  </a:lnTo>
                  <a:lnTo>
                    <a:pt x="6977" y="3314"/>
                  </a:lnTo>
                  <a:lnTo>
                    <a:pt x="6973" y="3326"/>
                  </a:lnTo>
                  <a:lnTo>
                    <a:pt x="6969" y="3340"/>
                  </a:lnTo>
                  <a:lnTo>
                    <a:pt x="6966" y="3357"/>
                  </a:lnTo>
                  <a:lnTo>
                    <a:pt x="6963" y="3374"/>
                  </a:lnTo>
                  <a:lnTo>
                    <a:pt x="6962" y="3392"/>
                  </a:lnTo>
                  <a:lnTo>
                    <a:pt x="6961" y="3411"/>
                  </a:lnTo>
                  <a:lnTo>
                    <a:pt x="6960" y="3448"/>
                  </a:lnTo>
                  <a:lnTo>
                    <a:pt x="6960" y="3485"/>
                  </a:lnTo>
                  <a:lnTo>
                    <a:pt x="6960" y="3516"/>
                  </a:lnTo>
                  <a:lnTo>
                    <a:pt x="6959" y="3540"/>
                  </a:lnTo>
                  <a:lnTo>
                    <a:pt x="6957" y="3561"/>
                  </a:lnTo>
                  <a:lnTo>
                    <a:pt x="6956" y="3580"/>
                  </a:lnTo>
                  <a:lnTo>
                    <a:pt x="6954" y="3589"/>
                  </a:lnTo>
                  <a:lnTo>
                    <a:pt x="6950" y="3597"/>
                  </a:lnTo>
                  <a:lnTo>
                    <a:pt x="6946" y="3607"/>
                  </a:lnTo>
                  <a:lnTo>
                    <a:pt x="6940" y="3618"/>
                  </a:lnTo>
                  <a:lnTo>
                    <a:pt x="6918" y="3647"/>
                  </a:lnTo>
                  <a:lnTo>
                    <a:pt x="6898" y="3675"/>
                  </a:lnTo>
                  <a:lnTo>
                    <a:pt x="6888" y="3689"/>
                  </a:lnTo>
                  <a:lnTo>
                    <a:pt x="6878" y="3703"/>
                  </a:lnTo>
                  <a:lnTo>
                    <a:pt x="6868" y="3717"/>
                  </a:lnTo>
                  <a:lnTo>
                    <a:pt x="6861" y="3732"/>
                  </a:lnTo>
                  <a:lnTo>
                    <a:pt x="6853" y="3748"/>
                  </a:lnTo>
                  <a:lnTo>
                    <a:pt x="6847" y="3763"/>
                  </a:lnTo>
                  <a:lnTo>
                    <a:pt x="6840" y="3778"/>
                  </a:lnTo>
                  <a:lnTo>
                    <a:pt x="6837" y="3795"/>
                  </a:lnTo>
                  <a:lnTo>
                    <a:pt x="6834" y="3811"/>
                  </a:lnTo>
                  <a:lnTo>
                    <a:pt x="6833" y="3830"/>
                  </a:lnTo>
                  <a:lnTo>
                    <a:pt x="6833" y="3848"/>
                  </a:lnTo>
                  <a:lnTo>
                    <a:pt x="6836" y="3867"/>
                  </a:lnTo>
                  <a:lnTo>
                    <a:pt x="6840" y="3906"/>
                  </a:lnTo>
                  <a:lnTo>
                    <a:pt x="6844" y="3946"/>
                  </a:lnTo>
                  <a:lnTo>
                    <a:pt x="6846" y="3966"/>
                  </a:lnTo>
                  <a:lnTo>
                    <a:pt x="6848" y="3985"/>
                  </a:lnTo>
                  <a:lnTo>
                    <a:pt x="6850" y="4004"/>
                  </a:lnTo>
                  <a:lnTo>
                    <a:pt x="6854" y="4023"/>
                  </a:lnTo>
                  <a:lnTo>
                    <a:pt x="6859" y="4040"/>
                  </a:lnTo>
                  <a:lnTo>
                    <a:pt x="6865" y="4058"/>
                  </a:lnTo>
                  <a:lnTo>
                    <a:pt x="6873" y="4075"/>
                  </a:lnTo>
                  <a:lnTo>
                    <a:pt x="6882" y="4090"/>
                  </a:lnTo>
                  <a:lnTo>
                    <a:pt x="6889" y="4097"/>
                  </a:lnTo>
                  <a:lnTo>
                    <a:pt x="6894" y="4105"/>
                  </a:lnTo>
                  <a:lnTo>
                    <a:pt x="6902" y="4113"/>
                  </a:lnTo>
                  <a:lnTo>
                    <a:pt x="6909" y="4119"/>
                  </a:lnTo>
                  <a:lnTo>
                    <a:pt x="6917" y="4126"/>
                  </a:lnTo>
                  <a:lnTo>
                    <a:pt x="6926" y="4132"/>
                  </a:lnTo>
                  <a:lnTo>
                    <a:pt x="6935" y="4139"/>
                  </a:lnTo>
                  <a:lnTo>
                    <a:pt x="6946" y="4144"/>
                  </a:lnTo>
                  <a:lnTo>
                    <a:pt x="6955" y="4149"/>
                  </a:lnTo>
                  <a:lnTo>
                    <a:pt x="6962" y="4154"/>
                  </a:lnTo>
                  <a:lnTo>
                    <a:pt x="6969" y="4159"/>
                  </a:lnTo>
                  <a:lnTo>
                    <a:pt x="6973" y="4164"/>
                  </a:lnTo>
                  <a:lnTo>
                    <a:pt x="6977" y="4171"/>
                  </a:lnTo>
                  <a:lnTo>
                    <a:pt x="6981" y="4176"/>
                  </a:lnTo>
                  <a:lnTo>
                    <a:pt x="6983" y="4183"/>
                  </a:lnTo>
                  <a:lnTo>
                    <a:pt x="6985" y="4189"/>
                  </a:lnTo>
                  <a:lnTo>
                    <a:pt x="6988" y="4203"/>
                  </a:lnTo>
                  <a:lnTo>
                    <a:pt x="6991" y="4217"/>
                  </a:lnTo>
                  <a:lnTo>
                    <a:pt x="6995" y="4234"/>
                  </a:lnTo>
                  <a:lnTo>
                    <a:pt x="7000" y="4251"/>
                  </a:lnTo>
                  <a:lnTo>
                    <a:pt x="7010" y="4275"/>
                  </a:lnTo>
                  <a:lnTo>
                    <a:pt x="7019" y="4298"/>
                  </a:lnTo>
                  <a:lnTo>
                    <a:pt x="7029" y="4322"/>
                  </a:lnTo>
                  <a:lnTo>
                    <a:pt x="7039" y="4346"/>
                  </a:lnTo>
                  <a:lnTo>
                    <a:pt x="7049" y="4370"/>
                  </a:lnTo>
                  <a:lnTo>
                    <a:pt x="7058" y="4393"/>
                  </a:lnTo>
                  <a:lnTo>
                    <a:pt x="7067" y="4417"/>
                  </a:lnTo>
                  <a:lnTo>
                    <a:pt x="7077" y="4441"/>
                  </a:lnTo>
                  <a:lnTo>
                    <a:pt x="7081" y="4452"/>
                  </a:lnTo>
                  <a:lnTo>
                    <a:pt x="7084" y="4463"/>
                  </a:lnTo>
                  <a:lnTo>
                    <a:pt x="7087" y="4473"/>
                  </a:lnTo>
                  <a:lnTo>
                    <a:pt x="7090" y="4484"/>
                  </a:lnTo>
                  <a:lnTo>
                    <a:pt x="7093" y="4506"/>
                  </a:lnTo>
                  <a:lnTo>
                    <a:pt x="7095" y="4528"/>
                  </a:lnTo>
                  <a:lnTo>
                    <a:pt x="7097" y="4550"/>
                  </a:lnTo>
                  <a:lnTo>
                    <a:pt x="7099" y="4573"/>
                  </a:lnTo>
                  <a:lnTo>
                    <a:pt x="7103" y="4594"/>
                  </a:lnTo>
                  <a:lnTo>
                    <a:pt x="7107" y="4615"/>
                  </a:lnTo>
                  <a:lnTo>
                    <a:pt x="7110" y="4629"/>
                  </a:lnTo>
                  <a:lnTo>
                    <a:pt x="7111" y="4644"/>
                  </a:lnTo>
                  <a:lnTo>
                    <a:pt x="7111" y="4659"/>
                  </a:lnTo>
                  <a:lnTo>
                    <a:pt x="7112" y="4673"/>
                  </a:lnTo>
                  <a:lnTo>
                    <a:pt x="7112" y="4673"/>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29" name="Google Shape;829;p37"/>
            <p:cNvSpPr/>
            <p:nvPr/>
          </p:nvSpPr>
          <p:spPr>
            <a:xfrm>
              <a:off x="5824538" y="5959475"/>
              <a:ext cx="165100" cy="457200"/>
            </a:xfrm>
            <a:custGeom>
              <a:rect b="b" l="l" r="r" t="t"/>
              <a:pathLst>
                <a:path extrusionOk="0" h="1153" w="414">
                  <a:moveTo>
                    <a:pt x="245" y="563"/>
                  </a:moveTo>
                  <a:lnTo>
                    <a:pt x="233" y="591"/>
                  </a:lnTo>
                  <a:lnTo>
                    <a:pt x="221" y="619"/>
                  </a:lnTo>
                  <a:lnTo>
                    <a:pt x="209" y="648"/>
                  </a:lnTo>
                  <a:lnTo>
                    <a:pt x="197" y="676"/>
                  </a:lnTo>
                  <a:lnTo>
                    <a:pt x="186" y="705"/>
                  </a:lnTo>
                  <a:lnTo>
                    <a:pt x="177" y="735"/>
                  </a:lnTo>
                  <a:lnTo>
                    <a:pt x="168" y="764"/>
                  </a:lnTo>
                  <a:lnTo>
                    <a:pt x="161" y="794"/>
                  </a:lnTo>
                  <a:lnTo>
                    <a:pt x="153" y="824"/>
                  </a:lnTo>
                  <a:lnTo>
                    <a:pt x="146" y="856"/>
                  </a:lnTo>
                  <a:lnTo>
                    <a:pt x="140" y="886"/>
                  </a:lnTo>
                  <a:lnTo>
                    <a:pt x="132" y="915"/>
                  </a:lnTo>
                  <a:lnTo>
                    <a:pt x="125" y="945"/>
                  </a:lnTo>
                  <a:lnTo>
                    <a:pt x="116" y="974"/>
                  </a:lnTo>
                  <a:lnTo>
                    <a:pt x="104" y="1003"/>
                  </a:lnTo>
                  <a:lnTo>
                    <a:pt x="91" y="1034"/>
                  </a:lnTo>
                  <a:lnTo>
                    <a:pt x="75" y="1061"/>
                  </a:lnTo>
                  <a:lnTo>
                    <a:pt x="58" y="1090"/>
                  </a:lnTo>
                  <a:lnTo>
                    <a:pt x="50" y="1105"/>
                  </a:lnTo>
                  <a:lnTo>
                    <a:pt x="43" y="1120"/>
                  </a:lnTo>
                  <a:lnTo>
                    <a:pt x="37" y="1135"/>
                  </a:lnTo>
                  <a:lnTo>
                    <a:pt x="33" y="1150"/>
                  </a:lnTo>
                  <a:lnTo>
                    <a:pt x="31" y="1151"/>
                  </a:lnTo>
                  <a:lnTo>
                    <a:pt x="30" y="1153"/>
                  </a:lnTo>
                  <a:lnTo>
                    <a:pt x="29" y="1153"/>
                  </a:lnTo>
                  <a:lnTo>
                    <a:pt x="26" y="1148"/>
                  </a:lnTo>
                  <a:lnTo>
                    <a:pt x="25" y="1142"/>
                  </a:lnTo>
                  <a:lnTo>
                    <a:pt x="23" y="1134"/>
                  </a:lnTo>
                  <a:lnTo>
                    <a:pt x="22" y="1127"/>
                  </a:lnTo>
                  <a:lnTo>
                    <a:pt x="21" y="1107"/>
                  </a:lnTo>
                  <a:lnTo>
                    <a:pt x="22" y="1086"/>
                  </a:lnTo>
                  <a:lnTo>
                    <a:pt x="26" y="1042"/>
                  </a:lnTo>
                  <a:lnTo>
                    <a:pt x="28" y="1013"/>
                  </a:lnTo>
                  <a:lnTo>
                    <a:pt x="28" y="1000"/>
                  </a:lnTo>
                  <a:lnTo>
                    <a:pt x="27" y="988"/>
                  </a:lnTo>
                  <a:lnTo>
                    <a:pt x="26" y="976"/>
                  </a:lnTo>
                  <a:lnTo>
                    <a:pt x="23" y="964"/>
                  </a:lnTo>
                  <a:lnTo>
                    <a:pt x="18" y="940"/>
                  </a:lnTo>
                  <a:lnTo>
                    <a:pt x="12" y="915"/>
                  </a:lnTo>
                  <a:lnTo>
                    <a:pt x="6" y="891"/>
                  </a:lnTo>
                  <a:lnTo>
                    <a:pt x="2" y="867"/>
                  </a:lnTo>
                  <a:lnTo>
                    <a:pt x="0" y="856"/>
                  </a:lnTo>
                  <a:lnTo>
                    <a:pt x="0" y="844"/>
                  </a:lnTo>
                  <a:lnTo>
                    <a:pt x="0" y="833"/>
                  </a:lnTo>
                  <a:lnTo>
                    <a:pt x="1" y="822"/>
                  </a:lnTo>
                  <a:lnTo>
                    <a:pt x="4" y="804"/>
                  </a:lnTo>
                  <a:lnTo>
                    <a:pt x="10" y="786"/>
                  </a:lnTo>
                  <a:lnTo>
                    <a:pt x="18" y="769"/>
                  </a:lnTo>
                  <a:lnTo>
                    <a:pt x="27" y="752"/>
                  </a:lnTo>
                  <a:lnTo>
                    <a:pt x="35" y="735"/>
                  </a:lnTo>
                  <a:lnTo>
                    <a:pt x="44" y="717"/>
                  </a:lnTo>
                  <a:lnTo>
                    <a:pt x="51" y="700"/>
                  </a:lnTo>
                  <a:lnTo>
                    <a:pt x="57" y="683"/>
                  </a:lnTo>
                  <a:lnTo>
                    <a:pt x="62" y="665"/>
                  </a:lnTo>
                  <a:lnTo>
                    <a:pt x="71" y="642"/>
                  </a:lnTo>
                  <a:lnTo>
                    <a:pt x="82" y="614"/>
                  </a:lnTo>
                  <a:lnTo>
                    <a:pt x="95" y="584"/>
                  </a:lnTo>
                  <a:lnTo>
                    <a:pt x="101" y="570"/>
                  </a:lnTo>
                  <a:lnTo>
                    <a:pt x="109" y="557"/>
                  </a:lnTo>
                  <a:lnTo>
                    <a:pt x="116" y="544"/>
                  </a:lnTo>
                  <a:lnTo>
                    <a:pt x="123" y="534"/>
                  </a:lnTo>
                  <a:lnTo>
                    <a:pt x="130" y="524"/>
                  </a:lnTo>
                  <a:lnTo>
                    <a:pt x="138" y="516"/>
                  </a:lnTo>
                  <a:lnTo>
                    <a:pt x="142" y="513"/>
                  </a:lnTo>
                  <a:lnTo>
                    <a:pt x="145" y="511"/>
                  </a:lnTo>
                  <a:lnTo>
                    <a:pt x="149" y="509"/>
                  </a:lnTo>
                  <a:lnTo>
                    <a:pt x="153" y="508"/>
                  </a:lnTo>
                  <a:lnTo>
                    <a:pt x="159" y="505"/>
                  </a:lnTo>
                  <a:lnTo>
                    <a:pt x="167" y="500"/>
                  </a:lnTo>
                  <a:lnTo>
                    <a:pt x="173" y="495"/>
                  </a:lnTo>
                  <a:lnTo>
                    <a:pt x="180" y="488"/>
                  </a:lnTo>
                  <a:lnTo>
                    <a:pt x="193" y="475"/>
                  </a:lnTo>
                  <a:lnTo>
                    <a:pt x="205" y="460"/>
                  </a:lnTo>
                  <a:lnTo>
                    <a:pt x="216" y="443"/>
                  </a:lnTo>
                  <a:lnTo>
                    <a:pt x="225" y="425"/>
                  </a:lnTo>
                  <a:lnTo>
                    <a:pt x="234" y="405"/>
                  </a:lnTo>
                  <a:lnTo>
                    <a:pt x="244" y="385"/>
                  </a:lnTo>
                  <a:lnTo>
                    <a:pt x="259" y="344"/>
                  </a:lnTo>
                  <a:lnTo>
                    <a:pt x="273" y="303"/>
                  </a:lnTo>
                  <a:lnTo>
                    <a:pt x="286" y="265"/>
                  </a:lnTo>
                  <a:lnTo>
                    <a:pt x="297" y="233"/>
                  </a:lnTo>
                  <a:lnTo>
                    <a:pt x="301" y="220"/>
                  </a:lnTo>
                  <a:lnTo>
                    <a:pt x="305" y="206"/>
                  </a:lnTo>
                  <a:lnTo>
                    <a:pt x="309" y="190"/>
                  </a:lnTo>
                  <a:lnTo>
                    <a:pt x="313" y="172"/>
                  </a:lnTo>
                  <a:lnTo>
                    <a:pt x="321" y="133"/>
                  </a:lnTo>
                  <a:lnTo>
                    <a:pt x="331" y="94"/>
                  </a:lnTo>
                  <a:lnTo>
                    <a:pt x="338" y="76"/>
                  </a:lnTo>
                  <a:lnTo>
                    <a:pt x="344" y="58"/>
                  </a:lnTo>
                  <a:lnTo>
                    <a:pt x="352" y="42"/>
                  </a:lnTo>
                  <a:lnTo>
                    <a:pt x="360" y="28"/>
                  </a:lnTo>
                  <a:lnTo>
                    <a:pt x="366" y="22"/>
                  </a:lnTo>
                  <a:lnTo>
                    <a:pt x="371" y="16"/>
                  </a:lnTo>
                  <a:lnTo>
                    <a:pt x="376" y="11"/>
                  </a:lnTo>
                  <a:lnTo>
                    <a:pt x="383" y="8"/>
                  </a:lnTo>
                  <a:lnTo>
                    <a:pt x="388" y="4"/>
                  </a:lnTo>
                  <a:lnTo>
                    <a:pt x="396" y="1"/>
                  </a:lnTo>
                  <a:lnTo>
                    <a:pt x="403" y="0"/>
                  </a:lnTo>
                  <a:lnTo>
                    <a:pt x="411" y="0"/>
                  </a:lnTo>
                  <a:lnTo>
                    <a:pt x="413" y="7"/>
                  </a:lnTo>
                  <a:lnTo>
                    <a:pt x="414" y="14"/>
                  </a:lnTo>
                  <a:lnTo>
                    <a:pt x="414" y="20"/>
                  </a:lnTo>
                  <a:lnTo>
                    <a:pt x="414" y="26"/>
                  </a:lnTo>
                  <a:lnTo>
                    <a:pt x="412" y="37"/>
                  </a:lnTo>
                  <a:lnTo>
                    <a:pt x="409" y="48"/>
                  </a:lnTo>
                  <a:lnTo>
                    <a:pt x="403" y="58"/>
                  </a:lnTo>
                  <a:lnTo>
                    <a:pt x="399" y="69"/>
                  </a:lnTo>
                  <a:lnTo>
                    <a:pt x="395" y="81"/>
                  </a:lnTo>
                  <a:lnTo>
                    <a:pt x="390" y="95"/>
                  </a:lnTo>
                  <a:lnTo>
                    <a:pt x="388" y="124"/>
                  </a:lnTo>
                  <a:lnTo>
                    <a:pt x="386" y="154"/>
                  </a:lnTo>
                  <a:lnTo>
                    <a:pt x="385" y="168"/>
                  </a:lnTo>
                  <a:lnTo>
                    <a:pt x="382" y="182"/>
                  </a:lnTo>
                  <a:lnTo>
                    <a:pt x="380" y="189"/>
                  </a:lnTo>
                  <a:lnTo>
                    <a:pt x="377" y="197"/>
                  </a:lnTo>
                  <a:lnTo>
                    <a:pt x="374" y="203"/>
                  </a:lnTo>
                  <a:lnTo>
                    <a:pt x="371" y="211"/>
                  </a:lnTo>
                  <a:lnTo>
                    <a:pt x="360" y="230"/>
                  </a:lnTo>
                  <a:lnTo>
                    <a:pt x="350" y="250"/>
                  </a:lnTo>
                  <a:lnTo>
                    <a:pt x="341" y="269"/>
                  </a:lnTo>
                  <a:lnTo>
                    <a:pt x="333" y="289"/>
                  </a:lnTo>
                  <a:lnTo>
                    <a:pt x="319" y="327"/>
                  </a:lnTo>
                  <a:lnTo>
                    <a:pt x="306" y="366"/>
                  </a:lnTo>
                  <a:lnTo>
                    <a:pt x="295" y="406"/>
                  </a:lnTo>
                  <a:lnTo>
                    <a:pt x="286" y="446"/>
                  </a:lnTo>
                  <a:lnTo>
                    <a:pt x="276" y="487"/>
                  </a:lnTo>
                  <a:lnTo>
                    <a:pt x="265" y="528"/>
                  </a:lnTo>
                  <a:lnTo>
                    <a:pt x="245" y="563"/>
                  </a:lnTo>
                  <a:close/>
                </a:path>
              </a:pathLst>
            </a:custGeom>
            <a:solidFill>
              <a:srgbClr val="FFFFFF"/>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30" name="Google Shape;830;p37"/>
            <p:cNvSpPr/>
            <p:nvPr/>
          </p:nvSpPr>
          <p:spPr>
            <a:xfrm>
              <a:off x="6197600" y="5708650"/>
              <a:ext cx="269875" cy="430213"/>
            </a:xfrm>
            <a:custGeom>
              <a:rect b="b" l="l" r="r" t="t"/>
              <a:pathLst>
                <a:path extrusionOk="0" h="1086" w="680">
                  <a:moveTo>
                    <a:pt x="373" y="473"/>
                  </a:moveTo>
                  <a:lnTo>
                    <a:pt x="373" y="494"/>
                  </a:lnTo>
                  <a:lnTo>
                    <a:pt x="376" y="513"/>
                  </a:lnTo>
                  <a:lnTo>
                    <a:pt x="378" y="522"/>
                  </a:lnTo>
                  <a:lnTo>
                    <a:pt x="381" y="530"/>
                  </a:lnTo>
                  <a:lnTo>
                    <a:pt x="384" y="537"/>
                  </a:lnTo>
                  <a:lnTo>
                    <a:pt x="387" y="544"/>
                  </a:lnTo>
                  <a:lnTo>
                    <a:pt x="392" y="549"/>
                  </a:lnTo>
                  <a:lnTo>
                    <a:pt x="397" y="554"/>
                  </a:lnTo>
                  <a:lnTo>
                    <a:pt x="404" y="558"/>
                  </a:lnTo>
                  <a:lnTo>
                    <a:pt x="410" y="561"/>
                  </a:lnTo>
                  <a:lnTo>
                    <a:pt x="419" y="563"/>
                  </a:lnTo>
                  <a:lnTo>
                    <a:pt x="427" y="563"/>
                  </a:lnTo>
                  <a:lnTo>
                    <a:pt x="437" y="563"/>
                  </a:lnTo>
                  <a:lnTo>
                    <a:pt x="449" y="561"/>
                  </a:lnTo>
                  <a:lnTo>
                    <a:pt x="434" y="584"/>
                  </a:lnTo>
                  <a:lnTo>
                    <a:pt x="424" y="601"/>
                  </a:lnTo>
                  <a:lnTo>
                    <a:pt x="418" y="608"/>
                  </a:lnTo>
                  <a:lnTo>
                    <a:pt x="409" y="615"/>
                  </a:lnTo>
                  <a:lnTo>
                    <a:pt x="398" y="621"/>
                  </a:lnTo>
                  <a:lnTo>
                    <a:pt x="382" y="627"/>
                  </a:lnTo>
                  <a:lnTo>
                    <a:pt x="377" y="629"/>
                  </a:lnTo>
                  <a:lnTo>
                    <a:pt x="370" y="631"/>
                  </a:lnTo>
                  <a:lnTo>
                    <a:pt x="365" y="634"/>
                  </a:lnTo>
                  <a:lnTo>
                    <a:pt x="359" y="639"/>
                  </a:lnTo>
                  <a:lnTo>
                    <a:pt x="349" y="647"/>
                  </a:lnTo>
                  <a:lnTo>
                    <a:pt x="339" y="658"/>
                  </a:lnTo>
                  <a:lnTo>
                    <a:pt x="330" y="670"/>
                  </a:lnTo>
                  <a:lnTo>
                    <a:pt x="323" y="682"/>
                  </a:lnTo>
                  <a:lnTo>
                    <a:pt x="317" y="695"/>
                  </a:lnTo>
                  <a:lnTo>
                    <a:pt x="313" y="707"/>
                  </a:lnTo>
                  <a:lnTo>
                    <a:pt x="313" y="711"/>
                  </a:lnTo>
                  <a:lnTo>
                    <a:pt x="313" y="715"/>
                  </a:lnTo>
                  <a:lnTo>
                    <a:pt x="315" y="717"/>
                  </a:lnTo>
                  <a:lnTo>
                    <a:pt x="317" y="719"/>
                  </a:lnTo>
                  <a:lnTo>
                    <a:pt x="325" y="720"/>
                  </a:lnTo>
                  <a:lnTo>
                    <a:pt x="333" y="719"/>
                  </a:lnTo>
                  <a:lnTo>
                    <a:pt x="352" y="713"/>
                  </a:lnTo>
                  <a:lnTo>
                    <a:pt x="363" y="711"/>
                  </a:lnTo>
                  <a:lnTo>
                    <a:pt x="363" y="712"/>
                  </a:lnTo>
                  <a:lnTo>
                    <a:pt x="362" y="714"/>
                  </a:lnTo>
                  <a:lnTo>
                    <a:pt x="358" y="719"/>
                  </a:lnTo>
                  <a:lnTo>
                    <a:pt x="353" y="723"/>
                  </a:lnTo>
                  <a:lnTo>
                    <a:pt x="343" y="732"/>
                  </a:lnTo>
                  <a:lnTo>
                    <a:pt x="337" y="737"/>
                  </a:lnTo>
                  <a:lnTo>
                    <a:pt x="324" y="747"/>
                  </a:lnTo>
                  <a:lnTo>
                    <a:pt x="310" y="755"/>
                  </a:lnTo>
                  <a:lnTo>
                    <a:pt x="296" y="765"/>
                  </a:lnTo>
                  <a:lnTo>
                    <a:pt x="281" y="774"/>
                  </a:lnTo>
                  <a:lnTo>
                    <a:pt x="265" y="782"/>
                  </a:lnTo>
                  <a:lnTo>
                    <a:pt x="250" y="791"/>
                  </a:lnTo>
                  <a:lnTo>
                    <a:pt x="235" y="801"/>
                  </a:lnTo>
                  <a:lnTo>
                    <a:pt x="221" y="810"/>
                  </a:lnTo>
                  <a:lnTo>
                    <a:pt x="212" y="820"/>
                  </a:lnTo>
                  <a:lnTo>
                    <a:pt x="200" y="834"/>
                  </a:lnTo>
                  <a:lnTo>
                    <a:pt x="187" y="851"/>
                  </a:lnTo>
                  <a:lnTo>
                    <a:pt x="173" y="871"/>
                  </a:lnTo>
                  <a:lnTo>
                    <a:pt x="161" y="891"/>
                  </a:lnTo>
                  <a:lnTo>
                    <a:pt x="151" y="910"/>
                  </a:lnTo>
                  <a:lnTo>
                    <a:pt x="147" y="918"/>
                  </a:lnTo>
                  <a:lnTo>
                    <a:pt x="145" y="927"/>
                  </a:lnTo>
                  <a:lnTo>
                    <a:pt x="142" y="933"/>
                  </a:lnTo>
                  <a:lnTo>
                    <a:pt x="142" y="940"/>
                  </a:lnTo>
                  <a:lnTo>
                    <a:pt x="144" y="964"/>
                  </a:lnTo>
                  <a:lnTo>
                    <a:pt x="145" y="985"/>
                  </a:lnTo>
                  <a:lnTo>
                    <a:pt x="145" y="995"/>
                  </a:lnTo>
                  <a:lnTo>
                    <a:pt x="142" y="1006"/>
                  </a:lnTo>
                  <a:lnTo>
                    <a:pt x="139" y="1017"/>
                  </a:lnTo>
                  <a:lnTo>
                    <a:pt x="135" y="1029"/>
                  </a:lnTo>
                  <a:lnTo>
                    <a:pt x="128" y="1038"/>
                  </a:lnTo>
                  <a:lnTo>
                    <a:pt x="120" y="1048"/>
                  </a:lnTo>
                  <a:lnTo>
                    <a:pt x="108" y="1058"/>
                  </a:lnTo>
                  <a:lnTo>
                    <a:pt x="96" y="1066"/>
                  </a:lnTo>
                  <a:lnTo>
                    <a:pt x="83" y="1075"/>
                  </a:lnTo>
                  <a:lnTo>
                    <a:pt x="69" y="1080"/>
                  </a:lnTo>
                  <a:lnTo>
                    <a:pt x="63" y="1083"/>
                  </a:lnTo>
                  <a:lnTo>
                    <a:pt x="57" y="1085"/>
                  </a:lnTo>
                  <a:lnTo>
                    <a:pt x="51" y="1086"/>
                  </a:lnTo>
                  <a:lnTo>
                    <a:pt x="45" y="1086"/>
                  </a:lnTo>
                  <a:lnTo>
                    <a:pt x="40" y="1086"/>
                  </a:lnTo>
                  <a:lnTo>
                    <a:pt x="36" y="1085"/>
                  </a:lnTo>
                  <a:lnTo>
                    <a:pt x="32" y="1084"/>
                  </a:lnTo>
                  <a:lnTo>
                    <a:pt x="30" y="1081"/>
                  </a:lnTo>
                  <a:lnTo>
                    <a:pt x="29" y="1078"/>
                  </a:lnTo>
                  <a:lnTo>
                    <a:pt x="28" y="1075"/>
                  </a:lnTo>
                  <a:lnTo>
                    <a:pt x="28" y="1071"/>
                  </a:lnTo>
                  <a:lnTo>
                    <a:pt x="28" y="1067"/>
                  </a:lnTo>
                  <a:lnTo>
                    <a:pt x="31" y="1058"/>
                  </a:lnTo>
                  <a:lnTo>
                    <a:pt x="36" y="1047"/>
                  </a:lnTo>
                  <a:lnTo>
                    <a:pt x="42" y="1035"/>
                  </a:lnTo>
                  <a:lnTo>
                    <a:pt x="50" y="1022"/>
                  </a:lnTo>
                  <a:lnTo>
                    <a:pt x="67" y="996"/>
                  </a:lnTo>
                  <a:lnTo>
                    <a:pt x="83" y="972"/>
                  </a:lnTo>
                  <a:lnTo>
                    <a:pt x="91" y="960"/>
                  </a:lnTo>
                  <a:lnTo>
                    <a:pt x="97" y="951"/>
                  </a:lnTo>
                  <a:lnTo>
                    <a:pt x="101" y="942"/>
                  </a:lnTo>
                  <a:lnTo>
                    <a:pt x="105" y="936"/>
                  </a:lnTo>
                  <a:lnTo>
                    <a:pt x="106" y="927"/>
                  </a:lnTo>
                  <a:lnTo>
                    <a:pt x="107" y="912"/>
                  </a:lnTo>
                  <a:lnTo>
                    <a:pt x="107" y="905"/>
                  </a:lnTo>
                  <a:lnTo>
                    <a:pt x="107" y="899"/>
                  </a:lnTo>
                  <a:lnTo>
                    <a:pt x="106" y="896"/>
                  </a:lnTo>
                  <a:lnTo>
                    <a:pt x="105" y="895"/>
                  </a:lnTo>
                  <a:lnTo>
                    <a:pt x="94" y="904"/>
                  </a:lnTo>
                  <a:lnTo>
                    <a:pt x="84" y="912"/>
                  </a:lnTo>
                  <a:lnTo>
                    <a:pt x="78" y="917"/>
                  </a:lnTo>
                  <a:lnTo>
                    <a:pt x="72" y="919"/>
                  </a:lnTo>
                  <a:lnTo>
                    <a:pt x="68" y="921"/>
                  </a:lnTo>
                  <a:lnTo>
                    <a:pt x="66" y="921"/>
                  </a:lnTo>
                  <a:lnTo>
                    <a:pt x="64" y="918"/>
                  </a:lnTo>
                  <a:lnTo>
                    <a:pt x="63" y="914"/>
                  </a:lnTo>
                  <a:lnTo>
                    <a:pt x="61" y="903"/>
                  </a:lnTo>
                  <a:lnTo>
                    <a:pt x="61" y="888"/>
                  </a:lnTo>
                  <a:lnTo>
                    <a:pt x="61" y="878"/>
                  </a:lnTo>
                  <a:lnTo>
                    <a:pt x="60" y="870"/>
                  </a:lnTo>
                  <a:lnTo>
                    <a:pt x="58" y="859"/>
                  </a:lnTo>
                  <a:lnTo>
                    <a:pt x="56" y="848"/>
                  </a:lnTo>
                  <a:lnTo>
                    <a:pt x="32" y="768"/>
                  </a:lnTo>
                  <a:lnTo>
                    <a:pt x="29" y="761"/>
                  </a:lnTo>
                  <a:lnTo>
                    <a:pt x="24" y="752"/>
                  </a:lnTo>
                  <a:lnTo>
                    <a:pt x="17" y="742"/>
                  </a:lnTo>
                  <a:lnTo>
                    <a:pt x="11" y="734"/>
                  </a:lnTo>
                  <a:lnTo>
                    <a:pt x="5" y="724"/>
                  </a:lnTo>
                  <a:lnTo>
                    <a:pt x="1" y="716"/>
                  </a:lnTo>
                  <a:lnTo>
                    <a:pt x="0" y="712"/>
                  </a:lnTo>
                  <a:lnTo>
                    <a:pt x="0" y="709"/>
                  </a:lnTo>
                  <a:lnTo>
                    <a:pt x="0" y="706"/>
                  </a:lnTo>
                  <a:lnTo>
                    <a:pt x="1" y="703"/>
                  </a:lnTo>
                  <a:lnTo>
                    <a:pt x="23" y="681"/>
                  </a:lnTo>
                  <a:lnTo>
                    <a:pt x="39" y="663"/>
                  </a:lnTo>
                  <a:lnTo>
                    <a:pt x="41" y="659"/>
                  </a:lnTo>
                  <a:lnTo>
                    <a:pt x="43" y="654"/>
                  </a:lnTo>
                  <a:lnTo>
                    <a:pt x="45" y="648"/>
                  </a:lnTo>
                  <a:lnTo>
                    <a:pt x="46" y="643"/>
                  </a:lnTo>
                  <a:lnTo>
                    <a:pt x="46" y="636"/>
                  </a:lnTo>
                  <a:lnTo>
                    <a:pt x="46" y="629"/>
                  </a:lnTo>
                  <a:lnTo>
                    <a:pt x="45" y="620"/>
                  </a:lnTo>
                  <a:lnTo>
                    <a:pt x="43" y="611"/>
                  </a:lnTo>
                  <a:lnTo>
                    <a:pt x="36" y="581"/>
                  </a:lnTo>
                  <a:lnTo>
                    <a:pt x="27" y="539"/>
                  </a:lnTo>
                  <a:lnTo>
                    <a:pt x="24" y="518"/>
                  </a:lnTo>
                  <a:lnTo>
                    <a:pt x="23" y="498"/>
                  </a:lnTo>
                  <a:lnTo>
                    <a:pt x="23" y="490"/>
                  </a:lnTo>
                  <a:lnTo>
                    <a:pt x="24" y="483"/>
                  </a:lnTo>
                  <a:lnTo>
                    <a:pt x="26" y="478"/>
                  </a:lnTo>
                  <a:lnTo>
                    <a:pt x="29" y="474"/>
                  </a:lnTo>
                  <a:lnTo>
                    <a:pt x="32" y="459"/>
                  </a:lnTo>
                  <a:lnTo>
                    <a:pt x="37" y="445"/>
                  </a:lnTo>
                  <a:lnTo>
                    <a:pt x="42" y="432"/>
                  </a:lnTo>
                  <a:lnTo>
                    <a:pt x="49" y="422"/>
                  </a:lnTo>
                  <a:lnTo>
                    <a:pt x="56" y="411"/>
                  </a:lnTo>
                  <a:lnTo>
                    <a:pt x="64" y="401"/>
                  </a:lnTo>
                  <a:lnTo>
                    <a:pt x="72" y="392"/>
                  </a:lnTo>
                  <a:lnTo>
                    <a:pt x="81" y="384"/>
                  </a:lnTo>
                  <a:lnTo>
                    <a:pt x="99" y="368"/>
                  </a:lnTo>
                  <a:lnTo>
                    <a:pt x="119" y="350"/>
                  </a:lnTo>
                  <a:lnTo>
                    <a:pt x="127" y="341"/>
                  </a:lnTo>
                  <a:lnTo>
                    <a:pt x="136" y="330"/>
                  </a:lnTo>
                  <a:lnTo>
                    <a:pt x="145" y="318"/>
                  </a:lnTo>
                  <a:lnTo>
                    <a:pt x="152" y="305"/>
                  </a:lnTo>
                  <a:lnTo>
                    <a:pt x="173" y="258"/>
                  </a:lnTo>
                  <a:lnTo>
                    <a:pt x="191" y="221"/>
                  </a:lnTo>
                  <a:lnTo>
                    <a:pt x="195" y="212"/>
                  </a:lnTo>
                  <a:lnTo>
                    <a:pt x="201" y="203"/>
                  </a:lnTo>
                  <a:lnTo>
                    <a:pt x="207" y="195"/>
                  </a:lnTo>
                  <a:lnTo>
                    <a:pt x="215" y="187"/>
                  </a:lnTo>
                  <a:lnTo>
                    <a:pt x="223" y="180"/>
                  </a:lnTo>
                  <a:lnTo>
                    <a:pt x="233" y="172"/>
                  </a:lnTo>
                  <a:lnTo>
                    <a:pt x="245" y="165"/>
                  </a:lnTo>
                  <a:lnTo>
                    <a:pt x="258" y="157"/>
                  </a:lnTo>
                  <a:lnTo>
                    <a:pt x="275" y="147"/>
                  </a:lnTo>
                  <a:lnTo>
                    <a:pt x="290" y="136"/>
                  </a:lnTo>
                  <a:lnTo>
                    <a:pt x="303" y="126"/>
                  </a:lnTo>
                  <a:lnTo>
                    <a:pt x="314" y="115"/>
                  </a:lnTo>
                  <a:lnTo>
                    <a:pt x="327" y="105"/>
                  </a:lnTo>
                  <a:lnTo>
                    <a:pt x="341" y="95"/>
                  </a:lnTo>
                  <a:lnTo>
                    <a:pt x="349" y="92"/>
                  </a:lnTo>
                  <a:lnTo>
                    <a:pt x="358" y="88"/>
                  </a:lnTo>
                  <a:lnTo>
                    <a:pt x="368" y="85"/>
                  </a:lnTo>
                  <a:lnTo>
                    <a:pt x="379" y="82"/>
                  </a:lnTo>
                  <a:lnTo>
                    <a:pt x="411" y="77"/>
                  </a:lnTo>
                  <a:lnTo>
                    <a:pt x="438" y="74"/>
                  </a:lnTo>
                  <a:lnTo>
                    <a:pt x="461" y="71"/>
                  </a:lnTo>
                  <a:lnTo>
                    <a:pt x="480" y="67"/>
                  </a:lnTo>
                  <a:lnTo>
                    <a:pt x="490" y="65"/>
                  </a:lnTo>
                  <a:lnTo>
                    <a:pt x="500" y="62"/>
                  </a:lnTo>
                  <a:lnTo>
                    <a:pt x="508" y="58"/>
                  </a:lnTo>
                  <a:lnTo>
                    <a:pt x="519" y="51"/>
                  </a:lnTo>
                  <a:lnTo>
                    <a:pt x="529" y="45"/>
                  </a:lnTo>
                  <a:lnTo>
                    <a:pt x="541" y="36"/>
                  </a:lnTo>
                  <a:lnTo>
                    <a:pt x="553" y="25"/>
                  </a:lnTo>
                  <a:lnTo>
                    <a:pt x="566" y="11"/>
                  </a:lnTo>
                  <a:lnTo>
                    <a:pt x="570" y="9"/>
                  </a:lnTo>
                  <a:lnTo>
                    <a:pt x="575" y="6"/>
                  </a:lnTo>
                  <a:lnTo>
                    <a:pt x="581" y="4"/>
                  </a:lnTo>
                  <a:lnTo>
                    <a:pt x="588" y="3"/>
                  </a:lnTo>
                  <a:lnTo>
                    <a:pt x="603" y="1"/>
                  </a:lnTo>
                  <a:lnTo>
                    <a:pt x="620" y="0"/>
                  </a:lnTo>
                  <a:lnTo>
                    <a:pt x="653" y="3"/>
                  </a:lnTo>
                  <a:lnTo>
                    <a:pt x="680" y="4"/>
                  </a:lnTo>
                  <a:lnTo>
                    <a:pt x="680" y="7"/>
                  </a:lnTo>
                  <a:lnTo>
                    <a:pt x="679" y="10"/>
                  </a:lnTo>
                  <a:lnTo>
                    <a:pt x="676" y="12"/>
                  </a:lnTo>
                  <a:lnTo>
                    <a:pt x="672" y="15"/>
                  </a:lnTo>
                  <a:lnTo>
                    <a:pt x="664" y="20"/>
                  </a:lnTo>
                  <a:lnTo>
                    <a:pt x="653" y="24"/>
                  </a:lnTo>
                  <a:lnTo>
                    <a:pt x="630" y="31"/>
                  </a:lnTo>
                  <a:lnTo>
                    <a:pt x="614" y="35"/>
                  </a:lnTo>
                  <a:lnTo>
                    <a:pt x="607" y="37"/>
                  </a:lnTo>
                  <a:lnTo>
                    <a:pt x="600" y="41"/>
                  </a:lnTo>
                  <a:lnTo>
                    <a:pt x="594" y="46"/>
                  </a:lnTo>
                  <a:lnTo>
                    <a:pt x="589" y="50"/>
                  </a:lnTo>
                  <a:lnTo>
                    <a:pt x="586" y="57"/>
                  </a:lnTo>
                  <a:lnTo>
                    <a:pt x="584" y="63"/>
                  </a:lnTo>
                  <a:lnTo>
                    <a:pt x="583" y="71"/>
                  </a:lnTo>
                  <a:lnTo>
                    <a:pt x="584" y="78"/>
                  </a:lnTo>
                  <a:lnTo>
                    <a:pt x="580" y="87"/>
                  </a:lnTo>
                  <a:lnTo>
                    <a:pt x="568" y="104"/>
                  </a:lnTo>
                  <a:lnTo>
                    <a:pt x="552" y="129"/>
                  </a:lnTo>
                  <a:lnTo>
                    <a:pt x="531" y="157"/>
                  </a:lnTo>
                  <a:lnTo>
                    <a:pt x="511" y="186"/>
                  </a:lnTo>
                  <a:lnTo>
                    <a:pt x="491" y="211"/>
                  </a:lnTo>
                  <a:lnTo>
                    <a:pt x="482" y="222"/>
                  </a:lnTo>
                  <a:lnTo>
                    <a:pt x="475" y="230"/>
                  </a:lnTo>
                  <a:lnTo>
                    <a:pt x="469" y="237"/>
                  </a:lnTo>
                  <a:lnTo>
                    <a:pt x="464" y="240"/>
                  </a:lnTo>
                  <a:lnTo>
                    <a:pt x="447" y="249"/>
                  </a:lnTo>
                  <a:lnTo>
                    <a:pt x="432" y="256"/>
                  </a:lnTo>
                  <a:lnTo>
                    <a:pt x="420" y="264"/>
                  </a:lnTo>
                  <a:lnTo>
                    <a:pt x="410" y="270"/>
                  </a:lnTo>
                  <a:lnTo>
                    <a:pt x="406" y="275"/>
                  </a:lnTo>
                  <a:lnTo>
                    <a:pt x="403" y="280"/>
                  </a:lnTo>
                  <a:lnTo>
                    <a:pt x="399" y="285"/>
                  </a:lnTo>
                  <a:lnTo>
                    <a:pt x="397" y="291"/>
                  </a:lnTo>
                  <a:lnTo>
                    <a:pt x="394" y="298"/>
                  </a:lnTo>
                  <a:lnTo>
                    <a:pt x="393" y="307"/>
                  </a:lnTo>
                  <a:lnTo>
                    <a:pt x="391" y="317"/>
                  </a:lnTo>
                  <a:lnTo>
                    <a:pt x="390" y="328"/>
                  </a:lnTo>
                  <a:lnTo>
                    <a:pt x="379" y="445"/>
                  </a:lnTo>
                  <a:lnTo>
                    <a:pt x="373" y="473"/>
                  </a:lnTo>
                  <a:close/>
                </a:path>
              </a:pathLst>
            </a:cu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31" name="Google Shape;831;p37"/>
            <p:cNvSpPr/>
            <p:nvPr/>
          </p:nvSpPr>
          <p:spPr>
            <a:xfrm>
              <a:off x="6435725" y="5535613"/>
              <a:ext cx="31750" cy="26988"/>
            </a:xfrm>
            <a:custGeom>
              <a:rect b="b" l="l" r="r" t="t"/>
              <a:pathLst>
                <a:path extrusionOk="0" h="69" w="82">
                  <a:moveTo>
                    <a:pt x="27" y="62"/>
                  </a:moveTo>
                  <a:lnTo>
                    <a:pt x="25" y="61"/>
                  </a:lnTo>
                  <a:lnTo>
                    <a:pt x="23" y="58"/>
                  </a:lnTo>
                  <a:lnTo>
                    <a:pt x="20" y="56"/>
                  </a:lnTo>
                  <a:lnTo>
                    <a:pt x="18" y="53"/>
                  </a:lnTo>
                  <a:lnTo>
                    <a:pt x="16" y="47"/>
                  </a:lnTo>
                  <a:lnTo>
                    <a:pt x="14" y="40"/>
                  </a:lnTo>
                  <a:lnTo>
                    <a:pt x="9" y="25"/>
                  </a:lnTo>
                  <a:lnTo>
                    <a:pt x="2" y="11"/>
                  </a:lnTo>
                  <a:lnTo>
                    <a:pt x="0" y="6"/>
                  </a:lnTo>
                  <a:lnTo>
                    <a:pt x="0" y="2"/>
                  </a:lnTo>
                  <a:lnTo>
                    <a:pt x="1" y="0"/>
                  </a:lnTo>
                  <a:lnTo>
                    <a:pt x="4" y="0"/>
                  </a:lnTo>
                  <a:lnTo>
                    <a:pt x="10" y="3"/>
                  </a:lnTo>
                  <a:lnTo>
                    <a:pt x="16" y="8"/>
                  </a:lnTo>
                  <a:lnTo>
                    <a:pt x="22" y="11"/>
                  </a:lnTo>
                  <a:lnTo>
                    <a:pt x="26" y="13"/>
                  </a:lnTo>
                  <a:lnTo>
                    <a:pt x="31" y="15"/>
                  </a:lnTo>
                  <a:lnTo>
                    <a:pt x="37" y="16"/>
                  </a:lnTo>
                  <a:lnTo>
                    <a:pt x="49" y="16"/>
                  </a:lnTo>
                  <a:lnTo>
                    <a:pt x="59" y="16"/>
                  </a:lnTo>
                  <a:lnTo>
                    <a:pt x="65" y="16"/>
                  </a:lnTo>
                  <a:lnTo>
                    <a:pt x="70" y="17"/>
                  </a:lnTo>
                  <a:lnTo>
                    <a:pt x="74" y="20"/>
                  </a:lnTo>
                  <a:lnTo>
                    <a:pt x="79" y="22"/>
                  </a:lnTo>
                  <a:lnTo>
                    <a:pt x="81" y="25"/>
                  </a:lnTo>
                  <a:lnTo>
                    <a:pt x="82" y="28"/>
                  </a:lnTo>
                  <a:lnTo>
                    <a:pt x="81" y="33"/>
                  </a:lnTo>
                  <a:lnTo>
                    <a:pt x="78" y="38"/>
                  </a:lnTo>
                  <a:lnTo>
                    <a:pt x="70" y="49"/>
                  </a:lnTo>
                  <a:lnTo>
                    <a:pt x="61" y="57"/>
                  </a:lnTo>
                  <a:lnTo>
                    <a:pt x="57" y="61"/>
                  </a:lnTo>
                  <a:lnTo>
                    <a:pt x="52" y="64"/>
                  </a:lnTo>
                  <a:lnTo>
                    <a:pt x="46" y="67"/>
                  </a:lnTo>
                  <a:lnTo>
                    <a:pt x="41" y="69"/>
                  </a:lnTo>
                  <a:lnTo>
                    <a:pt x="27" y="62"/>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32" name="Google Shape;832;p37"/>
            <p:cNvSpPr/>
            <p:nvPr/>
          </p:nvSpPr>
          <p:spPr>
            <a:xfrm>
              <a:off x="6791325" y="3105150"/>
              <a:ext cx="22225" cy="79375"/>
            </a:xfrm>
            <a:custGeom>
              <a:rect b="b" l="l" r="r" t="t"/>
              <a:pathLst>
                <a:path extrusionOk="0" h="200" w="57">
                  <a:moveTo>
                    <a:pt x="0" y="193"/>
                  </a:moveTo>
                  <a:lnTo>
                    <a:pt x="4" y="187"/>
                  </a:lnTo>
                  <a:lnTo>
                    <a:pt x="8" y="181"/>
                  </a:lnTo>
                  <a:lnTo>
                    <a:pt x="12" y="176"/>
                  </a:lnTo>
                  <a:lnTo>
                    <a:pt x="15" y="169"/>
                  </a:lnTo>
                  <a:lnTo>
                    <a:pt x="19" y="155"/>
                  </a:lnTo>
                  <a:lnTo>
                    <a:pt x="22" y="141"/>
                  </a:lnTo>
                  <a:lnTo>
                    <a:pt x="23" y="136"/>
                  </a:lnTo>
                  <a:lnTo>
                    <a:pt x="23" y="130"/>
                  </a:lnTo>
                  <a:lnTo>
                    <a:pt x="22" y="125"/>
                  </a:lnTo>
                  <a:lnTo>
                    <a:pt x="21" y="120"/>
                  </a:lnTo>
                  <a:lnTo>
                    <a:pt x="19" y="112"/>
                  </a:lnTo>
                  <a:lnTo>
                    <a:pt x="17" y="102"/>
                  </a:lnTo>
                  <a:lnTo>
                    <a:pt x="15" y="92"/>
                  </a:lnTo>
                  <a:lnTo>
                    <a:pt x="15" y="83"/>
                  </a:lnTo>
                  <a:lnTo>
                    <a:pt x="14" y="73"/>
                  </a:lnTo>
                  <a:lnTo>
                    <a:pt x="13" y="64"/>
                  </a:lnTo>
                  <a:lnTo>
                    <a:pt x="11" y="54"/>
                  </a:lnTo>
                  <a:lnTo>
                    <a:pt x="12" y="46"/>
                  </a:lnTo>
                  <a:lnTo>
                    <a:pt x="14" y="38"/>
                  </a:lnTo>
                  <a:lnTo>
                    <a:pt x="20" y="29"/>
                  </a:lnTo>
                  <a:lnTo>
                    <a:pt x="25" y="21"/>
                  </a:lnTo>
                  <a:lnTo>
                    <a:pt x="30" y="12"/>
                  </a:lnTo>
                  <a:lnTo>
                    <a:pt x="36" y="6"/>
                  </a:lnTo>
                  <a:lnTo>
                    <a:pt x="43" y="1"/>
                  </a:lnTo>
                  <a:lnTo>
                    <a:pt x="47" y="0"/>
                  </a:lnTo>
                  <a:lnTo>
                    <a:pt x="50" y="0"/>
                  </a:lnTo>
                  <a:lnTo>
                    <a:pt x="53" y="1"/>
                  </a:lnTo>
                  <a:lnTo>
                    <a:pt x="55" y="3"/>
                  </a:lnTo>
                  <a:lnTo>
                    <a:pt x="57" y="10"/>
                  </a:lnTo>
                  <a:lnTo>
                    <a:pt x="57" y="21"/>
                  </a:lnTo>
                  <a:lnTo>
                    <a:pt x="54" y="43"/>
                  </a:lnTo>
                  <a:lnTo>
                    <a:pt x="52" y="58"/>
                  </a:lnTo>
                  <a:lnTo>
                    <a:pt x="50" y="71"/>
                  </a:lnTo>
                  <a:lnTo>
                    <a:pt x="47" y="86"/>
                  </a:lnTo>
                  <a:lnTo>
                    <a:pt x="46" y="92"/>
                  </a:lnTo>
                  <a:lnTo>
                    <a:pt x="46" y="100"/>
                  </a:lnTo>
                  <a:lnTo>
                    <a:pt x="46" y="106"/>
                  </a:lnTo>
                  <a:lnTo>
                    <a:pt x="47" y="113"/>
                  </a:lnTo>
                  <a:lnTo>
                    <a:pt x="49" y="119"/>
                  </a:lnTo>
                  <a:lnTo>
                    <a:pt x="50" y="126"/>
                  </a:lnTo>
                  <a:lnTo>
                    <a:pt x="50" y="131"/>
                  </a:lnTo>
                  <a:lnTo>
                    <a:pt x="49" y="136"/>
                  </a:lnTo>
                  <a:lnTo>
                    <a:pt x="46" y="145"/>
                  </a:lnTo>
                  <a:lnTo>
                    <a:pt x="39" y="158"/>
                  </a:lnTo>
                  <a:lnTo>
                    <a:pt x="32" y="169"/>
                  </a:lnTo>
                  <a:lnTo>
                    <a:pt x="25" y="180"/>
                  </a:lnTo>
                  <a:lnTo>
                    <a:pt x="17" y="191"/>
                  </a:lnTo>
                  <a:lnTo>
                    <a:pt x="7" y="200"/>
                  </a:lnTo>
                  <a:lnTo>
                    <a:pt x="0" y="193"/>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833" name="Google Shape;833;p37"/>
          <p:cNvSpPr/>
          <p:nvPr/>
        </p:nvSpPr>
        <p:spPr>
          <a:xfrm>
            <a:off x="10447706" y="1973263"/>
            <a:ext cx="581891" cy="1661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lang="en-GB" sz="1200">
                <a:solidFill>
                  <a:srgbClr val="7F7F7F"/>
                </a:solidFill>
                <a:latin typeface="Arial"/>
                <a:ea typeface="Arial"/>
                <a:cs typeface="Arial"/>
                <a:sym typeface="Arial"/>
              </a:rPr>
              <a:t>Sweden</a:t>
            </a:r>
            <a:endParaRPr/>
          </a:p>
        </p:txBody>
      </p:sp>
      <p:sp>
        <p:nvSpPr>
          <p:cNvPr id="834" name="Google Shape;834;p37"/>
          <p:cNvSpPr txBox="1"/>
          <p:nvPr/>
        </p:nvSpPr>
        <p:spPr>
          <a:xfrm>
            <a:off x="2824796" y="6566203"/>
            <a:ext cx="5606829" cy="223138"/>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Clr>
                <a:srgbClr val="595959"/>
              </a:buClr>
              <a:buSzPts val="1000"/>
              <a:buFont typeface="Noto Sans Symbols"/>
              <a:buNone/>
            </a:pPr>
            <a:r>
              <a:rPr lang="en-GB" sz="1000">
                <a:solidFill>
                  <a:srgbClr val="595959"/>
                </a:solidFill>
                <a:latin typeface="Calibri"/>
                <a:ea typeface="Calibri"/>
                <a:cs typeface="Calibri"/>
                <a:sym typeface="Calibri"/>
              </a:rPr>
              <a:t>The 16</a:t>
            </a:r>
            <a:r>
              <a:rPr baseline="30000" lang="en-GB" sz="1000">
                <a:solidFill>
                  <a:srgbClr val="595959"/>
                </a:solidFill>
                <a:latin typeface="Calibri"/>
                <a:ea typeface="Calibri"/>
                <a:cs typeface="Calibri"/>
                <a:sym typeface="Calibri"/>
              </a:rPr>
              <a:t>th</a:t>
            </a:r>
            <a:r>
              <a:rPr lang="en-GB" sz="1000">
                <a:solidFill>
                  <a:srgbClr val="595959"/>
                </a:solidFill>
                <a:latin typeface="Calibri"/>
                <a:ea typeface="Calibri"/>
                <a:cs typeface="Calibri"/>
                <a:sym typeface="Calibri"/>
              </a:rPr>
              <a:t> Annual Meeting of the Lebanese Paediatric Societies </a:t>
            </a:r>
            <a:r>
              <a:rPr lang="en-GB" sz="1000">
                <a:solidFill>
                  <a:srgbClr val="000000"/>
                </a:solidFill>
                <a:latin typeface="Calibri"/>
                <a:ea typeface="Calibri"/>
                <a:cs typeface="Calibri"/>
                <a:sym typeface="Calibri"/>
              </a:rPr>
              <a:t>| </a:t>
            </a:r>
            <a:r>
              <a:rPr lang="en-GB" sz="1000">
                <a:solidFill>
                  <a:schemeClr val="accent6"/>
                </a:solidFill>
                <a:latin typeface="Calibri"/>
                <a:ea typeface="Calibri"/>
                <a:cs typeface="Calibri"/>
                <a:sym typeface="Calibri"/>
              </a:rPr>
              <a:t>13 - 14 September, 2019 | Beirut - Lebanon</a:t>
            </a:r>
            <a:r>
              <a:rPr lang="en-GB" sz="1000">
                <a:solidFill>
                  <a:srgbClr val="595959"/>
                </a:solidFill>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60"/>
                                        </p:tgtEl>
                                        <p:attrNameLst>
                                          <p:attrName>style.visibility</p:attrName>
                                        </p:attrNameLst>
                                      </p:cBhvr>
                                      <p:to>
                                        <p:strVal val="visible"/>
                                      </p:to>
                                    </p:set>
                                    <p:anim calcmode="lin" valueType="num">
                                      <p:cBhvr additive="base">
                                        <p:cTn dur="500"/>
                                        <p:tgtEl>
                                          <p:spTgt spid="760"/>
                                        </p:tgtEl>
                                        <p:attrNameLst>
                                          <p:attrName>ppt_w</p:attrName>
                                        </p:attrNameLst>
                                      </p:cBhvr>
                                      <p:tavLst>
                                        <p:tav fmla="" tm="0">
                                          <p:val>
                                            <p:strVal val="0"/>
                                          </p:val>
                                        </p:tav>
                                        <p:tav fmla="" tm="100000">
                                          <p:val>
                                            <p:strVal val="#ppt_w"/>
                                          </p:val>
                                        </p:tav>
                                      </p:tavLst>
                                    </p:anim>
                                    <p:anim calcmode="lin" valueType="num">
                                      <p:cBhvr additive="base">
                                        <p:cTn dur="500"/>
                                        <p:tgtEl>
                                          <p:spTgt spid="76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585789" y="170330"/>
            <a:ext cx="11269661" cy="815022"/>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700"/>
              <a:buFont typeface="Arial"/>
              <a:buNone/>
            </a:pPr>
            <a:r>
              <a:rPr lang="en-GB"/>
              <a:t>Conflict of Interest Statement</a:t>
            </a:r>
            <a:endParaRPr/>
          </a:p>
        </p:txBody>
      </p:sp>
      <p:sp>
        <p:nvSpPr>
          <p:cNvPr id="110" name="Google Shape;110;p20"/>
          <p:cNvSpPr txBox="1"/>
          <p:nvPr>
            <p:ph idx="1" type="body"/>
          </p:nvPr>
        </p:nvSpPr>
        <p:spPr>
          <a:xfrm>
            <a:off x="585788" y="1268414"/>
            <a:ext cx="11017246" cy="4560887"/>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6"/>
              </a:buClr>
              <a:buSzPts val="2400"/>
              <a:buNone/>
            </a:pPr>
            <a:r>
              <a:rPr lang="en-GB" sz="2400"/>
              <a:t>I am a full-time GSK employee </a:t>
            </a:r>
            <a:endParaRPr/>
          </a:p>
          <a:p>
            <a:pPr indent="0" lvl="0" marL="0" rtl="0" algn="l">
              <a:lnSpc>
                <a:spcPct val="90000"/>
              </a:lnSpc>
              <a:spcBef>
                <a:spcPts val="1799"/>
              </a:spcBef>
              <a:spcAft>
                <a:spcPts val="0"/>
              </a:spcAft>
              <a:buClr>
                <a:schemeClr val="accent6"/>
              </a:buClr>
              <a:buSzPts val="2400"/>
              <a:buNone/>
            </a:pPr>
            <a:r>
              <a:t/>
            </a:r>
            <a:endParaRPr sz="2400"/>
          </a:p>
        </p:txBody>
      </p:sp>
      <p:sp>
        <p:nvSpPr>
          <p:cNvPr id="111" name="Google Shape;111;p20"/>
          <p:cNvSpPr txBox="1"/>
          <p:nvPr/>
        </p:nvSpPr>
        <p:spPr>
          <a:xfrm>
            <a:off x="2824796" y="6566203"/>
            <a:ext cx="5606829" cy="223138"/>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Clr>
                <a:srgbClr val="595959"/>
              </a:buClr>
              <a:buSzPts val="1000"/>
              <a:buFont typeface="Noto Sans Symbols"/>
              <a:buNone/>
            </a:pPr>
            <a:r>
              <a:rPr lang="en-GB" sz="1000">
                <a:solidFill>
                  <a:srgbClr val="595959"/>
                </a:solidFill>
                <a:latin typeface="Calibri"/>
                <a:ea typeface="Calibri"/>
                <a:cs typeface="Calibri"/>
                <a:sym typeface="Calibri"/>
              </a:rPr>
              <a:t>The 16</a:t>
            </a:r>
            <a:r>
              <a:rPr baseline="30000" lang="en-GB" sz="1000">
                <a:solidFill>
                  <a:srgbClr val="595959"/>
                </a:solidFill>
                <a:latin typeface="Calibri"/>
                <a:ea typeface="Calibri"/>
                <a:cs typeface="Calibri"/>
                <a:sym typeface="Calibri"/>
              </a:rPr>
              <a:t>th</a:t>
            </a:r>
            <a:r>
              <a:rPr lang="en-GB" sz="1000">
                <a:solidFill>
                  <a:srgbClr val="595959"/>
                </a:solidFill>
                <a:latin typeface="Calibri"/>
                <a:ea typeface="Calibri"/>
                <a:cs typeface="Calibri"/>
                <a:sym typeface="Calibri"/>
              </a:rPr>
              <a:t> Annual Meeting of the Lebanese Paediatric Societies </a:t>
            </a:r>
            <a:r>
              <a:rPr lang="en-GB" sz="1000">
                <a:solidFill>
                  <a:srgbClr val="000000"/>
                </a:solidFill>
                <a:latin typeface="Calibri"/>
                <a:ea typeface="Calibri"/>
                <a:cs typeface="Calibri"/>
                <a:sym typeface="Calibri"/>
              </a:rPr>
              <a:t>| </a:t>
            </a:r>
            <a:r>
              <a:rPr lang="en-GB" sz="1000">
                <a:solidFill>
                  <a:schemeClr val="accent6"/>
                </a:solidFill>
                <a:latin typeface="Calibri"/>
                <a:ea typeface="Calibri"/>
                <a:cs typeface="Calibri"/>
                <a:sym typeface="Calibri"/>
              </a:rPr>
              <a:t>13 - 14 September, 2019 | Beirut - Lebanon</a:t>
            </a:r>
            <a:r>
              <a:rPr lang="en-GB" sz="1000">
                <a:solidFill>
                  <a:srgbClr val="595959"/>
                </a:solidFill>
                <a:latin typeface="Calibri"/>
                <a:ea typeface="Calibri"/>
                <a:cs typeface="Calibri"/>
                <a:sym typeface="Calibri"/>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9" name="Shape 839"/>
        <p:cNvGrpSpPr/>
        <p:nvPr/>
      </p:nvGrpSpPr>
      <p:grpSpPr>
        <a:xfrm>
          <a:off x="0" y="0"/>
          <a:ext cx="0" cy="0"/>
          <a:chOff x="0" y="0"/>
          <a:chExt cx="0" cy="0"/>
        </a:xfrm>
      </p:grpSpPr>
      <p:sp>
        <p:nvSpPr>
          <p:cNvPr id="840" name="Google Shape;840;p38"/>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800"/>
              <a:buFont typeface="Arial"/>
              <a:buNone/>
            </a:pPr>
            <a:r>
              <a:rPr lang="en-GB"/>
              <a:t>Real-world impact on overall IPD: </a:t>
            </a:r>
            <a:br>
              <a:rPr lang="en-GB"/>
            </a:br>
            <a:r>
              <a:rPr lang="en-GB"/>
              <a:t>no notable difference between higher-valent PCVs</a:t>
            </a:r>
            <a:r>
              <a:rPr baseline="30000" lang="en-GB"/>
              <a:t>1-3</a:t>
            </a:r>
            <a:endParaRPr b="0" baseline="30000"/>
          </a:p>
        </p:txBody>
      </p:sp>
      <p:grpSp>
        <p:nvGrpSpPr>
          <p:cNvPr id="841" name="Google Shape;841;p38"/>
          <p:cNvGrpSpPr/>
          <p:nvPr/>
        </p:nvGrpSpPr>
        <p:grpSpPr>
          <a:xfrm>
            <a:off x="585788" y="5180203"/>
            <a:ext cx="9715392" cy="621437"/>
            <a:chOff x="7739376" y="3399838"/>
            <a:chExt cx="3863664" cy="1121775"/>
          </a:xfrm>
        </p:grpSpPr>
        <p:sp>
          <p:nvSpPr>
            <p:cNvPr id="842" name="Google Shape;842;p38"/>
            <p:cNvSpPr/>
            <p:nvPr/>
          </p:nvSpPr>
          <p:spPr>
            <a:xfrm>
              <a:off x="7739377" y="3409117"/>
              <a:ext cx="3863662" cy="1112496"/>
            </a:xfrm>
            <a:prstGeom prst="rect">
              <a:avLst/>
            </a:prstGeom>
            <a:noFill/>
            <a:ln>
              <a:noFill/>
            </a:ln>
          </p:spPr>
          <p:txBody>
            <a:bodyPr anchorCtr="0" anchor="ctr" bIns="71975" lIns="71975" spcFirstLastPara="1" rIns="71975" wrap="square" tIns="71975">
              <a:noAutofit/>
            </a:bodyPr>
            <a:lstStyle/>
            <a:p>
              <a:pPr indent="0" lvl="0" marL="0" marR="0" rtl="0" algn="ctr">
                <a:lnSpc>
                  <a:spcPct val="85000"/>
                </a:lnSpc>
                <a:spcBef>
                  <a:spcPts val="0"/>
                </a:spcBef>
                <a:spcAft>
                  <a:spcPts val="0"/>
                </a:spcAft>
                <a:buNone/>
              </a:pPr>
              <a:r>
                <a:rPr b="1" lang="en-GB" sz="1800">
                  <a:solidFill>
                    <a:srgbClr val="94C120"/>
                  </a:solidFill>
                  <a:latin typeface="Arial"/>
                  <a:ea typeface="Arial"/>
                  <a:cs typeface="Arial"/>
                  <a:sym typeface="Arial"/>
                </a:rPr>
                <a:t>No statistically significant difference between vaccines on overall IPD impact </a:t>
              </a:r>
              <a:br>
                <a:rPr b="1" lang="en-GB" sz="1800">
                  <a:solidFill>
                    <a:srgbClr val="94C120"/>
                  </a:solidFill>
                  <a:latin typeface="Arial"/>
                  <a:ea typeface="Arial"/>
                  <a:cs typeface="Arial"/>
                  <a:sym typeface="Arial"/>
                </a:rPr>
              </a:br>
              <a:r>
                <a:rPr b="1" lang="en-GB" sz="1800">
                  <a:solidFill>
                    <a:srgbClr val="94C120"/>
                  </a:solidFill>
                  <a:latin typeface="Arial"/>
                  <a:ea typeface="Arial"/>
                  <a:cs typeface="Arial"/>
                  <a:sym typeface="Arial"/>
                </a:rPr>
                <a:t>despite some differences in IPD serotype distribution</a:t>
              </a:r>
              <a:r>
                <a:rPr b="1" baseline="30000" lang="en-GB" sz="1800">
                  <a:solidFill>
                    <a:srgbClr val="94C120"/>
                  </a:solidFill>
                  <a:latin typeface="Arial"/>
                  <a:ea typeface="Arial"/>
                  <a:cs typeface="Arial"/>
                  <a:sym typeface="Arial"/>
                </a:rPr>
                <a:t>1</a:t>
              </a:r>
              <a:r>
                <a:rPr b="1" lang="en-GB" sz="1800">
                  <a:solidFill>
                    <a:srgbClr val="94C120"/>
                  </a:solidFill>
                  <a:latin typeface="Arial"/>
                  <a:ea typeface="Arial"/>
                  <a:cs typeface="Arial"/>
                  <a:sym typeface="Arial"/>
                </a:rPr>
                <a:t> </a:t>
              </a:r>
              <a:endParaRPr/>
            </a:p>
          </p:txBody>
        </p:sp>
        <p:grpSp>
          <p:nvGrpSpPr>
            <p:cNvPr id="843" name="Google Shape;843;p38"/>
            <p:cNvGrpSpPr/>
            <p:nvPr/>
          </p:nvGrpSpPr>
          <p:grpSpPr>
            <a:xfrm>
              <a:off x="7739376" y="3399838"/>
              <a:ext cx="3863662" cy="1093499"/>
              <a:chOff x="1877718" y="4592999"/>
              <a:chExt cx="8170522" cy="382130"/>
            </a:xfrm>
          </p:grpSpPr>
          <p:cxnSp>
            <p:nvCxnSpPr>
              <p:cNvPr id="844" name="Google Shape;844;p38"/>
              <p:cNvCxnSpPr/>
              <p:nvPr/>
            </p:nvCxnSpPr>
            <p:spPr>
              <a:xfrm>
                <a:off x="1877718" y="4975129"/>
                <a:ext cx="8170522" cy="0"/>
              </a:xfrm>
              <a:prstGeom prst="straightConnector1">
                <a:avLst/>
              </a:prstGeom>
              <a:noFill/>
              <a:ln cap="flat" cmpd="sng" w="25400">
                <a:solidFill>
                  <a:srgbClr val="94C120"/>
                </a:solidFill>
                <a:prstDash val="solid"/>
                <a:round/>
                <a:headEnd len="sm" w="sm" type="none"/>
                <a:tailEnd len="sm" w="sm" type="none"/>
              </a:ln>
            </p:spPr>
          </p:cxnSp>
          <p:cxnSp>
            <p:nvCxnSpPr>
              <p:cNvPr id="845" name="Google Shape;845;p38"/>
              <p:cNvCxnSpPr/>
              <p:nvPr/>
            </p:nvCxnSpPr>
            <p:spPr>
              <a:xfrm>
                <a:off x="1877718" y="4592999"/>
                <a:ext cx="8170522" cy="0"/>
              </a:xfrm>
              <a:prstGeom prst="straightConnector1">
                <a:avLst/>
              </a:prstGeom>
              <a:noFill/>
              <a:ln cap="flat" cmpd="sng" w="25400">
                <a:solidFill>
                  <a:srgbClr val="94C120"/>
                </a:solidFill>
                <a:prstDash val="solid"/>
                <a:round/>
                <a:headEnd len="sm" w="sm" type="none"/>
                <a:tailEnd len="sm" w="sm" type="none"/>
              </a:ln>
            </p:spPr>
          </p:cxnSp>
        </p:grpSp>
      </p:grpSp>
      <p:sp>
        <p:nvSpPr>
          <p:cNvPr id="846" name="Google Shape;846;p38"/>
          <p:cNvSpPr txBox="1"/>
          <p:nvPr/>
        </p:nvSpPr>
        <p:spPr>
          <a:xfrm>
            <a:off x="585788" y="1662174"/>
            <a:ext cx="6861492" cy="249299"/>
          </a:xfrm>
          <a:prstGeom prst="rect">
            <a:avLst/>
          </a:prstGeom>
          <a:noFill/>
          <a:ln>
            <a:noFill/>
          </a:ln>
        </p:spPr>
        <p:txBody>
          <a:bodyPr anchorCtr="0" anchor="b" bIns="0" lIns="0" spcFirstLastPara="1" rIns="0" wrap="square" tIns="0">
            <a:noAutofit/>
          </a:bodyPr>
          <a:lstStyle/>
          <a:p>
            <a:pPr indent="0" lvl="1" marL="0" marR="0" rtl="0" algn="l">
              <a:lnSpc>
                <a:spcPct val="90000"/>
              </a:lnSpc>
              <a:spcBef>
                <a:spcPts val="0"/>
              </a:spcBef>
              <a:spcAft>
                <a:spcPts val="0"/>
              </a:spcAft>
              <a:buClr>
                <a:schemeClr val="accent3"/>
              </a:buClr>
              <a:buSzPts val="1800"/>
              <a:buFont typeface="Noto Sans Symbols"/>
              <a:buNone/>
            </a:pPr>
            <a:r>
              <a:rPr b="0" i="0" lang="en-GB" sz="1800" u="none" cap="none" strike="noStrike">
                <a:solidFill>
                  <a:schemeClr val="accent5"/>
                </a:solidFill>
                <a:latin typeface="Arial"/>
                <a:ea typeface="Arial"/>
                <a:cs typeface="Arial"/>
                <a:sym typeface="Arial"/>
              </a:rPr>
              <a:t>IPD incidence in children aged &lt;2 years:</a:t>
            </a:r>
            <a:r>
              <a:rPr b="0" baseline="30000" i="0" lang="en-GB" sz="1800" u="none" cap="none" strike="noStrike">
                <a:solidFill>
                  <a:schemeClr val="accent5"/>
                </a:solidFill>
                <a:latin typeface="Arial"/>
                <a:ea typeface="Arial"/>
                <a:cs typeface="Arial"/>
                <a:sym typeface="Arial"/>
              </a:rPr>
              <a:t> </a:t>
            </a:r>
            <a:r>
              <a:rPr b="0" i="1" lang="en-GB" sz="1800" u="none" cap="none" strike="noStrike">
                <a:solidFill>
                  <a:schemeClr val="accent5"/>
                </a:solidFill>
                <a:latin typeface="Arial"/>
                <a:ea typeface="Arial"/>
                <a:cs typeface="Arial"/>
                <a:sym typeface="Arial"/>
              </a:rPr>
              <a:t>Synflorix</a:t>
            </a:r>
            <a:r>
              <a:rPr b="0" i="0" lang="en-GB" sz="1800" u="none" cap="none" strike="noStrike">
                <a:solidFill>
                  <a:schemeClr val="accent5"/>
                </a:solidFill>
                <a:latin typeface="Arial"/>
                <a:ea typeface="Arial"/>
                <a:cs typeface="Arial"/>
                <a:sym typeface="Arial"/>
              </a:rPr>
              <a:t> vs PCV13</a:t>
            </a:r>
            <a:r>
              <a:rPr b="0" baseline="30000" i="0" lang="en-GB" sz="1800" u="none" cap="none" strike="noStrike">
                <a:solidFill>
                  <a:schemeClr val="accent5"/>
                </a:solidFill>
                <a:latin typeface="Arial"/>
                <a:ea typeface="Arial"/>
                <a:cs typeface="Arial"/>
                <a:sym typeface="Arial"/>
              </a:rPr>
              <a:t>1</a:t>
            </a:r>
            <a:endParaRPr/>
          </a:p>
        </p:txBody>
      </p:sp>
      <p:grpSp>
        <p:nvGrpSpPr>
          <p:cNvPr id="847" name="Google Shape;847;p38"/>
          <p:cNvGrpSpPr/>
          <p:nvPr/>
        </p:nvGrpSpPr>
        <p:grpSpPr>
          <a:xfrm>
            <a:off x="1896980" y="2125820"/>
            <a:ext cx="7287939" cy="2879186"/>
            <a:chOff x="1944605" y="2125820"/>
            <a:chExt cx="7287939" cy="2879186"/>
          </a:xfrm>
        </p:grpSpPr>
        <p:sp>
          <p:nvSpPr>
            <p:cNvPr id="848" name="Google Shape;848;p38"/>
            <p:cNvSpPr/>
            <p:nvPr/>
          </p:nvSpPr>
          <p:spPr>
            <a:xfrm>
              <a:off x="2874746" y="2439752"/>
              <a:ext cx="693682" cy="2185893"/>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9" name="Google Shape;849;p38"/>
            <p:cNvSpPr/>
            <p:nvPr/>
          </p:nvSpPr>
          <p:spPr>
            <a:xfrm>
              <a:off x="6559661" y="2760236"/>
              <a:ext cx="693683" cy="1865414"/>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0" name="Google Shape;850;p38"/>
            <p:cNvSpPr/>
            <p:nvPr/>
          </p:nvSpPr>
          <p:spPr>
            <a:xfrm>
              <a:off x="4444991" y="4061196"/>
              <a:ext cx="693683" cy="576395"/>
            </a:xfrm>
            <a:prstGeom prst="rect">
              <a:avLst/>
            </a:prstGeom>
            <a:solidFill>
              <a:srgbClr val="94C12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1" name="Google Shape;851;p38"/>
            <p:cNvSpPr/>
            <p:nvPr/>
          </p:nvSpPr>
          <p:spPr>
            <a:xfrm>
              <a:off x="8083672" y="4094321"/>
              <a:ext cx="693682" cy="53132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852" name="Google Shape;852;p38"/>
            <p:cNvCxnSpPr/>
            <p:nvPr/>
          </p:nvCxnSpPr>
          <p:spPr>
            <a:xfrm>
              <a:off x="2425104" y="2381250"/>
              <a:ext cx="0" cy="2261490"/>
            </a:xfrm>
            <a:prstGeom prst="straightConnector1">
              <a:avLst/>
            </a:prstGeom>
            <a:noFill/>
            <a:ln cap="rnd" cmpd="sng" w="9525">
              <a:solidFill>
                <a:srgbClr val="7F7F7F"/>
              </a:solidFill>
              <a:prstDash val="solid"/>
              <a:round/>
              <a:headEnd len="sm" w="sm" type="none"/>
              <a:tailEnd len="sm" w="sm" type="none"/>
            </a:ln>
          </p:spPr>
        </p:cxnSp>
        <p:sp>
          <p:nvSpPr>
            <p:cNvPr id="853" name="Google Shape;853;p38"/>
            <p:cNvSpPr/>
            <p:nvPr/>
          </p:nvSpPr>
          <p:spPr>
            <a:xfrm>
              <a:off x="2056052" y="2336599"/>
              <a:ext cx="292860" cy="180645"/>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None/>
              </a:pPr>
              <a:r>
                <a:rPr lang="en-GB" sz="1100">
                  <a:solidFill>
                    <a:srgbClr val="7F7F7F"/>
                  </a:solidFill>
                  <a:latin typeface="Arial"/>
                  <a:ea typeface="Arial"/>
                  <a:cs typeface="Arial"/>
                  <a:sym typeface="Arial"/>
                </a:rPr>
                <a:t>30</a:t>
              </a:r>
              <a:endParaRPr sz="1100">
                <a:solidFill>
                  <a:srgbClr val="7F7F7F"/>
                </a:solidFill>
                <a:latin typeface="Arial"/>
                <a:ea typeface="Arial"/>
                <a:cs typeface="Arial"/>
                <a:sym typeface="Arial"/>
              </a:endParaRPr>
            </a:p>
          </p:txBody>
        </p:sp>
        <p:cxnSp>
          <p:nvCxnSpPr>
            <p:cNvPr id="854" name="Google Shape;854;p38"/>
            <p:cNvCxnSpPr/>
            <p:nvPr/>
          </p:nvCxnSpPr>
          <p:spPr>
            <a:xfrm>
              <a:off x="2434630" y="4642740"/>
              <a:ext cx="3074225" cy="0"/>
            </a:xfrm>
            <a:prstGeom prst="straightConnector1">
              <a:avLst/>
            </a:prstGeom>
            <a:noFill/>
            <a:ln cap="rnd" cmpd="sng" w="38100">
              <a:solidFill>
                <a:srgbClr val="7F7F7F"/>
              </a:solidFill>
              <a:prstDash val="solid"/>
              <a:round/>
              <a:headEnd len="sm" w="sm" type="none"/>
              <a:tailEnd len="sm" w="sm" type="none"/>
            </a:ln>
          </p:spPr>
        </p:cxnSp>
        <p:cxnSp>
          <p:nvCxnSpPr>
            <p:cNvPr id="855" name="Google Shape;855;p38"/>
            <p:cNvCxnSpPr/>
            <p:nvPr/>
          </p:nvCxnSpPr>
          <p:spPr>
            <a:xfrm>
              <a:off x="6158320" y="4642740"/>
              <a:ext cx="3074225" cy="0"/>
            </a:xfrm>
            <a:prstGeom prst="straightConnector1">
              <a:avLst/>
            </a:prstGeom>
            <a:noFill/>
            <a:ln cap="rnd" cmpd="sng" w="38100">
              <a:solidFill>
                <a:srgbClr val="7F7F7F"/>
              </a:solidFill>
              <a:prstDash val="solid"/>
              <a:round/>
              <a:headEnd len="sm" w="sm" type="none"/>
              <a:tailEnd len="sm" w="sm" type="none"/>
            </a:ln>
          </p:spPr>
        </p:cxnSp>
        <p:sp>
          <p:nvSpPr>
            <p:cNvPr id="856" name="Google Shape;856;p38"/>
            <p:cNvSpPr/>
            <p:nvPr/>
          </p:nvSpPr>
          <p:spPr>
            <a:xfrm>
              <a:off x="2056052" y="2704161"/>
              <a:ext cx="292860" cy="180645"/>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None/>
              </a:pPr>
              <a:r>
                <a:rPr lang="en-GB" sz="1100">
                  <a:solidFill>
                    <a:srgbClr val="7F7F7F"/>
                  </a:solidFill>
                  <a:latin typeface="Arial"/>
                  <a:ea typeface="Arial"/>
                  <a:cs typeface="Arial"/>
                  <a:sym typeface="Arial"/>
                </a:rPr>
                <a:t>25</a:t>
              </a:r>
              <a:endParaRPr sz="1100">
                <a:solidFill>
                  <a:srgbClr val="7F7F7F"/>
                </a:solidFill>
                <a:latin typeface="Arial"/>
                <a:ea typeface="Arial"/>
                <a:cs typeface="Arial"/>
                <a:sym typeface="Arial"/>
              </a:endParaRPr>
            </a:p>
          </p:txBody>
        </p:sp>
        <p:sp>
          <p:nvSpPr>
            <p:cNvPr id="857" name="Google Shape;857;p38"/>
            <p:cNvSpPr/>
            <p:nvPr/>
          </p:nvSpPr>
          <p:spPr>
            <a:xfrm>
              <a:off x="2056052" y="3071723"/>
              <a:ext cx="292860" cy="180645"/>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None/>
              </a:pPr>
              <a:r>
                <a:rPr lang="en-GB" sz="1100">
                  <a:solidFill>
                    <a:srgbClr val="7F7F7F"/>
                  </a:solidFill>
                  <a:latin typeface="Arial"/>
                  <a:ea typeface="Arial"/>
                  <a:cs typeface="Arial"/>
                  <a:sym typeface="Arial"/>
                </a:rPr>
                <a:t>20</a:t>
              </a:r>
              <a:endParaRPr sz="1100">
                <a:solidFill>
                  <a:srgbClr val="7F7F7F"/>
                </a:solidFill>
                <a:latin typeface="Arial"/>
                <a:ea typeface="Arial"/>
                <a:cs typeface="Arial"/>
                <a:sym typeface="Arial"/>
              </a:endParaRPr>
            </a:p>
          </p:txBody>
        </p:sp>
        <p:sp>
          <p:nvSpPr>
            <p:cNvPr id="858" name="Google Shape;858;p38"/>
            <p:cNvSpPr/>
            <p:nvPr/>
          </p:nvSpPr>
          <p:spPr>
            <a:xfrm>
              <a:off x="2056052" y="3439285"/>
              <a:ext cx="292860" cy="180645"/>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None/>
              </a:pPr>
              <a:r>
                <a:rPr lang="en-GB" sz="1100">
                  <a:solidFill>
                    <a:srgbClr val="7F7F7F"/>
                  </a:solidFill>
                  <a:latin typeface="Arial"/>
                  <a:ea typeface="Arial"/>
                  <a:cs typeface="Arial"/>
                  <a:sym typeface="Arial"/>
                </a:rPr>
                <a:t>15</a:t>
              </a:r>
              <a:endParaRPr sz="1100">
                <a:solidFill>
                  <a:srgbClr val="7F7F7F"/>
                </a:solidFill>
                <a:latin typeface="Arial"/>
                <a:ea typeface="Arial"/>
                <a:cs typeface="Arial"/>
                <a:sym typeface="Arial"/>
              </a:endParaRPr>
            </a:p>
          </p:txBody>
        </p:sp>
        <p:sp>
          <p:nvSpPr>
            <p:cNvPr id="859" name="Google Shape;859;p38"/>
            <p:cNvSpPr/>
            <p:nvPr/>
          </p:nvSpPr>
          <p:spPr>
            <a:xfrm>
              <a:off x="2056052" y="3806847"/>
              <a:ext cx="292860" cy="180645"/>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None/>
              </a:pPr>
              <a:r>
                <a:rPr lang="en-GB" sz="1100">
                  <a:solidFill>
                    <a:srgbClr val="7F7F7F"/>
                  </a:solidFill>
                  <a:latin typeface="Arial"/>
                  <a:ea typeface="Arial"/>
                  <a:cs typeface="Arial"/>
                  <a:sym typeface="Arial"/>
                </a:rPr>
                <a:t>10</a:t>
              </a:r>
              <a:endParaRPr sz="1100">
                <a:solidFill>
                  <a:srgbClr val="7F7F7F"/>
                </a:solidFill>
                <a:latin typeface="Arial"/>
                <a:ea typeface="Arial"/>
                <a:cs typeface="Arial"/>
                <a:sym typeface="Arial"/>
              </a:endParaRPr>
            </a:p>
          </p:txBody>
        </p:sp>
        <p:sp>
          <p:nvSpPr>
            <p:cNvPr id="860" name="Google Shape;860;p38"/>
            <p:cNvSpPr/>
            <p:nvPr/>
          </p:nvSpPr>
          <p:spPr>
            <a:xfrm>
              <a:off x="2056052" y="4174409"/>
              <a:ext cx="292860" cy="180645"/>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None/>
              </a:pPr>
              <a:r>
                <a:rPr lang="en-GB" sz="1100">
                  <a:solidFill>
                    <a:srgbClr val="7F7F7F"/>
                  </a:solidFill>
                  <a:latin typeface="Arial"/>
                  <a:ea typeface="Arial"/>
                  <a:cs typeface="Arial"/>
                  <a:sym typeface="Arial"/>
                </a:rPr>
                <a:t>5</a:t>
              </a:r>
              <a:endParaRPr sz="1100">
                <a:solidFill>
                  <a:srgbClr val="7F7F7F"/>
                </a:solidFill>
                <a:latin typeface="Arial"/>
                <a:ea typeface="Arial"/>
                <a:cs typeface="Arial"/>
                <a:sym typeface="Arial"/>
              </a:endParaRPr>
            </a:p>
          </p:txBody>
        </p:sp>
        <p:sp>
          <p:nvSpPr>
            <p:cNvPr id="861" name="Google Shape;861;p38"/>
            <p:cNvSpPr/>
            <p:nvPr/>
          </p:nvSpPr>
          <p:spPr>
            <a:xfrm>
              <a:off x="2056052" y="4541971"/>
              <a:ext cx="292860" cy="180645"/>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None/>
              </a:pPr>
              <a:r>
                <a:rPr lang="en-GB" sz="1100">
                  <a:solidFill>
                    <a:srgbClr val="7F7F7F"/>
                  </a:solidFill>
                  <a:latin typeface="Arial"/>
                  <a:ea typeface="Arial"/>
                  <a:cs typeface="Arial"/>
                  <a:sym typeface="Arial"/>
                </a:rPr>
                <a:t>0</a:t>
              </a:r>
              <a:endParaRPr sz="1100">
                <a:solidFill>
                  <a:srgbClr val="7F7F7F"/>
                </a:solidFill>
                <a:latin typeface="Arial"/>
                <a:ea typeface="Arial"/>
                <a:cs typeface="Arial"/>
                <a:sym typeface="Arial"/>
              </a:endParaRPr>
            </a:p>
          </p:txBody>
        </p:sp>
        <p:cxnSp>
          <p:nvCxnSpPr>
            <p:cNvPr id="862" name="Google Shape;862;p38"/>
            <p:cNvCxnSpPr/>
            <p:nvPr/>
          </p:nvCxnSpPr>
          <p:spPr>
            <a:xfrm>
              <a:off x="6144619" y="2376488"/>
              <a:ext cx="0" cy="2266252"/>
            </a:xfrm>
            <a:prstGeom prst="straightConnector1">
              <a:avLst/>
            </a:prstGeom>
            <a:noFill/>
            <a:ln cap="rnd" cmpd="sng" w="9525">
              <a:solidFill>
                <a:srgbClr val="7F7F7F"/>
              </a:solidFill>
              <a:prstDash val="solid"/>
              <a:round/>
              <a:headEnd len="sm" w="sm" type="none"/>
              <a:tailEnd len="sm" w="sm" type="none"/>
            </a:ln>
          </p:spPr>
        </p:cxnSp>
        <p:sp>
          <p:nvSpPr>
            <p:cNvPr id="863" name="Google Shape;863;p38"/>
            <p:cNvSpPr/>
            <p:nvPr/>
          </p:nvSpPr>
          <p:spPr>
            <a:xfrm>
              <a:off x="5776593" y="2336599"/>
              <a:ext cx="292860" cy="180645"/>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None/>
              </a:pPr>
              <a:r>
                <a:rPr lang="en-GB" sz="1100">
                  <a:solidFill>
                    <a:srgbClr val="7F7F7F"/>
                  </a:solidFill>
                  <a:latin typeface="Arial"/>
                  <a:ea typeface="Arial"/>
                  <a:cs typeface="Arial"/>
                  <a:sym typeface="Arial"/>
                </a:rPr>
                <a:t>30</a:t>
              </a:r>
              <a:endParaRPr sz="1100">
                <a:solidFill>
                  <a:srgbClr val="7F7F7F"/>
                </a:solidFill>
                <a:latin typeface="Arial"/>
                <a:ea typeface="Arial"/>
                <a:cs typeface="Arial"/>
                <a:sym typeface="Arial"/>
              </a:endParaRPr>
            </a:p>
          </p:txBody>
        </p:sp>
        <p:sp>
          <p:nvSpPr>
            <p:cNvPr id="864" name="Google Shape;864;p38"/>
            <p:cNvSpPr/>
            <p:nvPr/>
          </p:nvSpPr>
          <p:spPr>
            <a:xfrm>
              <a:off x="5776593" y="2704161"/>
              <a:ext cx="292860" cy="180645"/>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None/>
              </a:pPr>
              <a:r>
                <a:rPr lang="en-GB" sz="1100">
                  <a:solidFill>
                    <a:srgbClr val="7F7F7F"/>
                  </a:solidFill>
                  <a:latin typeface="Arial"/>
                  <a:ea typeface="Arial"/>
                  <a:cs typeface="Arial"/>
                  <a:sym typeface="Arial"/>
                </a:rPr>
                <a:t>25</a:t>
              </a:r>
              <a:endParaRPr sz="1100">
                <a:solidFill>
                  <a:srgbClr val="7F7F7F"/>
                </a:solidFill>
                <a:latin typeface="Arial"/>
                <a:ea typeface="Arial"/>
                <a:cs typeface="Arial"/>
                <a:sym typeface="Arial"/>
              </a:endParaRPr>
            </a:p>
          </p:txBody>
        </p:sp>
        <p:sp>
          <p:nvSpPr>
            <p:cNvPr id="865" name="Google Shape;865;p38"/>
            <p:cNvSpPr/>
            <p:nvPr/>
          </p:nvSpPr>
          <p:spPr>
            <a:xfrm>
              <a:off x="5776593" y="3071723"/>
              <a:ext cx="292860" cy="180645"/>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None/>
              </a:pPr>
              <a:r>
                <a:rPr lang="en-GB" sz="1100">
                  <a:solidFill>
                    <a:srgbClr val="7F7F7F"/>
                  </a:solidFill>
                  <a:latin typeface="Arial"/>
                  <a:ea typeface="Arial"/>
                  <a:cs typeface="Arial"/>
                  <a:sym typeface="Arial"/>
                </a:rPr>
                <a:t>20</a:t>
              </a:r>
              <a:endParaRPr sz="1100">
                <a:solidFill>
                  <a:srgbClr val="7F7F7F"/>
                </a:solidFill>
                <a:latin typeface="Arial"/>
                <a:ea typeface="Arial"/>
                <a:cs typeface="Arial"/>
                <a:sym typeface="Arial"/>
              </a:endParaRPr>
            </a:p>
          </p:txBody>
        </p:sp>
        <p:sp>
          <p:nvSpPr>
            <p:cNvPr id="866" name="Google Shape;866;p38"/>
            <p:cNvSpPr/>
            <p:nvPr/>
          </p:nvSpPr>
          <p:spPr>
            <a:xfrm>
              <a:off x="5776593" y="3439285"/>
              <a:ext cx="292860" cy="180645"/>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None/>
              </a:pPr>
              <a:r>
                <a:rPr lang="en-GB" sz="1100">
                  <a:solidFill>
                    <a:srgbClr val="7F7F7F"/>
                  </a:solidFill>
                  <a:latin typeface="Arial"/>
                  <a:ea typeface="Arial"/>
                  <a:cs typeface="Arial"/>
                  <a:sym typeface="Arial"/>
                </a:rPr>
                <a:t>15</a:t>
              </a:r>
              <a:endParaRPr sz="1100">
                <a:solidFill>
                  <a:srgbClr val="7F7F7F"/>
                </a:solidFill>
                <a:latin typeface="Arial"/>
                <a:ea typeface="Arial"/>
                <a:cs typeface="Arial"/>
                <a:sym typeface="Arial"/>
              </a:endParaRPr>
            </a:p>
          </p:txBody>
        </p:sp>
        <p:sp>
          <p:nvSpPr>
            <p:cNvPr id="867" name="Google Shape;867;p38"/>
            <p:cNvSpPr/>
            <p:nvPr/>
          </p:nvSpPr>
          <p:spPr>
            <a:xfrm>
              <a:off x="5776593" y="3806847"/>
              <a:ext cx="292860" cy="180645"/>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None/>
              </a:pPr>
              <a:r>
                <a:rPr lang="en-GB" sz="1100">
                  <a:solidFill>
                    <a:srgbClr val="7F7F7F"/>
                  </a:solidFill>
                  <a:latin typeface="Arial"/>
                  <a:ea typeface="Arial"/>
                  <a:cs typeface="Arial"/>
                  <a:sym typeface="Arial"/>
                </a:rPr>
                <a:t>10</a:t>
              </a:r>
              <a:endParaRPr sz="1100">
                <a:solidFill>
                  <a:srgbClr val="7F7F7F"/>
                </a:solidFill>
                <a:latin typeface="Arial"/>
                <a:ea typeface="Arial"/>
                <a:cs typeface="Arial"/>
                <a:sym typeface="Arial"/>
              </a:endParaRPr>
            </a:p>
          </p:txBody>
        </p:sp>
        <p:sp>
          <p:nvSpPr>
            <p:cNvPr id="868" name="Google Shape;868;p38"/>
            <p:cNvSpPr/>
            <p:nvPr/>
          </p:nvSpPr>
          <p:spPr>
            <a:xfrm>
              <a:off x="5776593" y="4174409"/>
              <a:ext cx="292860" cy="180645"/>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None/>
              </a:pPr>
              <a:r>
                <a:rPr lang="en-GB" sz="1100">
                  <a:solidFill>
                    <a:srgbClr val="7F7F7F"/>
                  </a:solidFill>
                  <a:latin typeface="Arial"/>
                  <a:ea typeface="Arial"/>
                  <a:cs typeface="Arial"/>
                  <a:sym typeface="Arial"/>
                </a:rPr>
                <a:t>5</a:t>
              </a:r>
              <a:endParaRPr sz="1100">
                <a:solidFill>
                  <a:srgbClr val="7F7F7F"/>
                </a:solidFill>
                <a:latin typeface="Arial"/>
                <a:ea typeface="Arial"/>
                <a:cs typeface="Arial"/>
                <a:sym typeface="Arial"/>
              </a:endParaRPr>
            </a:p>
          </p:txBody>
        </p:sp>
        <p:sp>
          <p:nvSpPr>
            <p:cNvPr id="869" name="Google Shape;869;p38"/>
            <p:cNvSpPr/>
            <p:nvPr/>
          </p:nvSpPr>
          <p:spPr>
            <a:xfrm>
              <a:off x="5776593" y="4541971"/>
              <a:ext cx="292860" cy="180645"/>
            </a:xfrm>
            <a:prstGeom prst="rect">
              <a:avLst/>
            </a:prstGeom>
            <a:noFill/>
            <a:ln>
              <a:noFill/>
            </a:ln>
          </p:spPr>
          <p:txBody>
            <a:bodyPr anchorCtr="0" anchor="ctr" bIns="0" lIns="0" spcFirstLastPara="1" rIns="0" wrap="square" tIns="0">
              <a:noAutofit/>
            </a:bodyPr>
            <a:lstStyle/>
            <a:p>
              <a:pPr indent="0" lvl="0" marL="0" marR="0" rtl="0" algn="r">
                <a:lnSpc>
                  <a:spcPct val="85000"/>
                </a:lnSpc>
                <a:spcBef>
                  <a:spcPts val="0"/>
                </a:spcBef>
                <a:spcAft>
                  <a:spcPts val="0"/>
                </a:spcAft>
                <a:buNone/>
              </a:pPr>
              <a:r>
                <a:rPr lang="en-GB" sz="1100">
                  <a:solidFill>
                    <a:srgbClr val="7F7F7F"/>
                  </a:solidFill>
                  <a:latin typeface="Arial"/>
                  <a:ea typeface="Arial"/>
                  <a:cs typeface="Arial"/>
                  <a:sym typeface="Arial"/>
                </a:rPr>
                <a:t>0</a:t>
              </a:r>
              <a:endParaRPr sz="1100">
                <a:solidFill>
                  <a:srgbClr val="7F7F7F"/>
                </a:solidFill>
                <a:latin typeface="Arial"/>
                <a:ea typeface="Arial"/>
                <a:cs typeface="Arial"/>
                <a:sym typeface="Arial"/>
              </a:endParaRPr>
            </a:p>
          </p:txBody>
        </p:sp>
        <p:sp>
          <p:nvSpPr>
            <p:cNvPr id="870" name="Google Shape;870;p38"/>
            <p:cNvSpPr txBox="1"/>
            <p:nvPr/>
          </p:nvSpPr>
          <p:spPr>
            <a:xfrm rot="-5400000">
              <a:off x="930443" y="3471613"/>
              <a:ext cx="2185291" cy="156966"/>
            </a:xfrm>
            <a:prstGeom prst="rect">
              <a:avLst/>
            </a:prstGeom>
            <a:noFill/>
            <a:ln>
              <a:noFill/>
            </a:ln>
          </p:spPr>
          <p:txBody>
            <a:bodyPr anchorCtr="0" anchor="b" bIns="0" lIns="0" spcFirstLastPara="1" rIns="0" wrap="square" tIns="0">
              <a:noAutofit/>
            </a:bodyPr>
            <a:lstStyle/>
            <a:p>
              <a:pPr indent="0" lvl="0" marL="0" marR="0" rtl="0" algn="ctr">
                <a:lnSpc>
                  <a:spcPct val="85000"/>
                </a:lnSpc>
                <a:spcBef>
                  <a:spcPts val="0"/>
                </a:spcBef>
                <a:spcAft>
                  <a:spcPts val="0"/>
                </a:spcAft>
                <a:buNone/>
              </a:pPr>
              <a:r>
                <a:rPr b="1" lang="en-GB" sz="1200">
                  <a:solidFill>
                    <a:srgbClr val="595959"/>
                  </a:solidFill>
                  <a:latin typeface="Arial"/>
                  <a:ea typeface="Arial"/>
                  <a:cs typeface="Arial"/>
                  <a:sym typeface="Arial"/>
                </a:rPr>
                <a:t>IPD Incidence*</a:t>
              </a:r>
              <a:endParaRPr/>
            </a:p>
          </p:txBody>
        </p:sp>
        <p:sp>
          <p:nvSpPr>
            <p:cNvPr id="871" name="Google Shape;871;p38"/>
            <p:cNvSpPr txBox="1"/>
            <p:nvPr/>
          </p:nvSpPr>
          <p:spPr>
            <a:xfrm rot="-5400000">
              <a:off x="4631279" y="3471613"/>
              <a:ext cx="2185291" cy="156966"/>
            </a:xfrm>
            <a:prstGeom prst="rect">
              <a:avLst/>
            </a:prstGeom>
            <a:noFill/>
            <a:ln>
              <a:noFill/>
            </a:ln>
          </p:spPr>
          <p:txBody>
            <a:bodyPr anchorCtr="0" anchor="b" bIns="0" lIns="0" spcFirstLastPara="1" rIns="0" wrap="square" tIns="0">
              <a:noAutofit/>
            </a:bodyPr>
            <a:lstStyle/>
            <a:p>
              <a:pPr indent="0" lvl="0" marL="0" marR="0" rtl="0" algn="ctr">
                <a:lnSpc>
                  <a:spcPct val="85000"/>
                </a:lnSpc>
                <a:spcBef>
                  <a:spcPts val="0"/>
                </a:spcBef>
                <a:spcAft>
                  <a:spcPts val="0"/>
                </a:spcAft>
                <a:buNone/>
              </a:pPr>
              <a:r>
                <a:rPr b="1" lang="en-GB" sz="1200">
                  <a:solidFill>
                    <a:srgbClr val="595959"/>
                  </a:solidFill>
                  <a:latin typeface="Arial"/>
                  <a:ea typeface="Arial"/>
                  <a:cs typeface="Arial"/>
                  <a:sym typeface="Arial"/>
                </a:rPr>
                <a:t>IPD Incidence*</a:t>
              </a:r>
              <a:endParaRPr/>
            </a:p>
          </p:txBody>
        </p:sp>
        <p:sp>
          <p:nvSpPr>
            <p:cNvPr id="872" name="Google Shape;872;p38"/>
            <p:cNvSpPr txBox="1"/>
            <p:nvPr/>
          </p:nvSpPr>
          <p:spPr>
            <a:xfrm>
              <a:off x="2847550" y="4717235"/>
              <a:ext cx="748074" cy="287771"/>
            </a:xfrm>
            <a:prstGeom prst="rect">
              <a:avLst/>
            </a:prstGeom>
            <a:noFill/>
            <a:ln>
              <a:noFill/>
            </a:ln>
          </p:spPr>
          <p:txBody>
            <a:bodyPr anchorCtr="0" anchor="b" bIns="0" lIns="0" spcFirstLastPara="1" rIns="0" wrap="square" tIns="0">
              <a:noAutofit/>
            </a:bodyPr>
            <a:lstStyle/>
            <a:p>
              <a:pPr indent="0" lvl="0" marL="0" marR="0" rtl="0" algn="ctr">
                <a:lnSpc>
                  <a:spcPct val="85000"/>
                </a:lnSpc>
                <a:spcBef>
                  <a:spcPts val="0"/>
                </a:spcBef>
                <a:spcAft>
                  <a:spcPts val="0"/>
                </a:spcAft>
                <a:buNone/>
              </a:pPr>
              <a:r>
                <a:rPr b="1" lang="en-GB" sz="1200">
                  <a:solidFill>
                    <a:srgbClr val="595959"/>
                  </a:solidFill>
                  <a:latin typeface="Arial"/>
                  <a:ea typeface="Arial"/>
                  <a:cs typeface="Arial"/>
                  <a:sym typeface="Arial"/>
                </a:rPr>
                <a:t>Pre-PCV7</a:t>
              </a:r>
              <a:endParaRPr/>
            </a:p>
            <a:p>
              <a:pPr indent="0" lvl="0" marL="0" marR="0" rtl="0" algn="ctr">
                <a:lnSpc>
                  <a:spcPct val="85000"/>
                </a:lnSpc>
                <a:spcBef>
                  <a:spcPts val="0"/>
                </a:spcBef>
                <a:spcAft>
                  <a:spcPts val="0"/>
                </a:spcAft>
                <a:buNone/>
              </a:pPr>
              <a:r>
                <a:rPr lang="en-GB" sz="1000">
                  <a:solidFill>
                    <a:srgbClr val="595959"/>
                  </a:solidFill>
                  <a:latin typeface="Arial"/>
                  <a:ea typeface="Arial"/>
                  <a:cs typeface="Arial"/>
                  <a:sym typeface="Arial"/>
                </a:rPr>
                <a:t>2007 (N=12)</a:t>
              </a:r>
              <a:endParaRPr sz="1000">
                <a:solidFill>
                  <a:srgbClr val="595959"/>
                </a:solidFill>
                <a:latin typeface="Arial"/>
                <a:ea typeface="Arial"/>
                <a:cs typeface="Arial"/>
                <a:sym typeface="Arial"/>
              </a:endParaRPr>
            </a:p>
          </p:txBody>
        </p:sp>
        <p:sp>
          <p:nvSpPr>
            <p:cNvPr id="873" name="Google Shape;873;p38"/>
            <p:cNvSpPr txBox="1"/>
            <p:nvPr/>
          </p:nvSpPr>
          <p:spPr>
            <a:xfrm>
              <a:off x="4221890" y="4717235"/>
              <a:ext cx="1139883" cy="287771"/>
            </a:xfrm>
            <a:prstGeom prst="rect">
              <a:avLst/>
            </a:prstGeom>
            <a:noFill/>
            <a:ln>
              <a:noFill/>
            </a:ln>
          </p:spPr>
          <p:txBody>
            <a:bodyPr anchorCtr="0" anchor="b" bIns="0" lIns="0" spcFirstLastPara="1" rIns="0" wrap="square" tIns="0">
              <a:noAutofit/>
            </a:bodyPr>
            <a:lstStyle/>
            <a:p>
              <a:pPr indent="0" lvl="0" marL="0" marR="0" rtl="0" algn="ctr">
                <a:lnSpc>
                  <a:spcPct val="85000"/>
                </a:lnSpc>
                <a:spcBef>
                  <a:spcPts val="0"/>
                </a:spcBef>
                <a:spcAft>
                  <a:spcPts val="0"/>
                </a:spcAft>
                <a:buNone/>
              </a:pPr>
              <a:r>
                <a:rPr b="1" lang="en-GB" sz="1200">
                  <a:solidFill>
                    <a:srgbClr val="595959"/>
                  </a:solidFill>
                  <a:latin typeface="Arial"/>
                  <a:ea typeface="Arial"/>
                  <a:cs typeface="Arial"/>
                  <a:sym typeface="Arial"/>
                </a:rPr>
                <a:t>Post-</a:t>
              </a:r>
              <a:r>
                <a:rPr b="1" i="1" lang="en-GB" sz="1200">
                  <a:solidFill>
                    <a:srgbClr val="595959"/>
                  </a:solidFill>
                  <a:latin typeface="Arial"/>
                  <a:ea typeface="Arial"/>
                  <a:cs typeface="Arial"/>
                  <a:sym typeface="Arial"/>
                </a:rPr>
                <a:t>Synflorix</a:t>
              </a:r>
              <a:endParaRPr b="1" i="1" sz="1200">
                <a:solidFill>
                  <a:srgbClr val="595959"/>
                </a:solidFill>
                <a:latin typeface="Arial"/>
                <a:ea typeface="Arial"/>
                <a:cs typeface="Arial"/>
                <a:sym typeface="Arial"/>
              </a:endParaRPr>
            </a:p>
            <a:p>
              <a:pPr indent="0" lvl="0" marL="0" marR="0" rtl="0" algn="ctr">
                <a:lnSpc>
                  <a:spcPct val="85000"/>
                </a:lnSpc>
                <a:spcBef>
                  <a:spcPts val="0"/>
                </a:spcBef>
                <a:spcAft>
                  <a:spcPts val="0"/>
                </a:spcAft>
                <a:buNone/>
              </a:pPr>
              <a:r>
                <a:rPr lang="en-GB" sz="1000">
                  <a:solidFill>
                    <a:srgbClr val="595959"/>
                  </a:solidFill>
                  <a:latin typeface="Arial"/>
                  <a:ea typeface="Arial"/>
                  <a:cs typeface="Arial"/>
                  <a:sym typeface="Arial"/>
                </a:rPr>
                <a:t>2013–2016 (N=14)</a:t>
              </a:r>
              <a:endParaRPr/>
            </a:p>
          </p:txBody>
        </p:sp>
        <p:sp>
          <p:nvSpPr>
            <p:cNvPr id="874" name="Google Shape;874;p38"/>
            <p:cNvSpPr txBox="1"/>
            <p:nvPr/>
          </p:nvSpPr>
          <p:spPr>
            <a:xfrm>
              <a:off x="6348180" y="4717235"/>
              <a:ext cx="1171036" cy="287771"/>
            </a:xfrm>
            <a:prstGeom prst="rect">
              <a:avLst/>
            </a:prstGeom>
            <a:noFill/>
            <a:ln>
              <a:noFill/>
            </a:ln>
          </p:spPr>
          <p:txBody>
            <a:bodyPr anchorCtr="0" anchor="b" bIns="0" lIns="0" spcFirstLastPara="1" rIns="0" wrap="square" tIns="0">
              <a:noAutofit/>
            </a:bodyPr>
            <a:lstStyle/>
            <a:p>
              <a:pPr indent="0" lvl="0" marL="0" marR="0" rtl="0" algn="ctr">
                <a:lnSpc>
                  <a:spcPct val="85000"/>
                </a:lnSpc>
                <a:spcBef>
                  <a:spcPts val="0"/>
                </a:spcBef>
                <a:spcAft>
                  <a:spcPts val="0"/>
                </a:spcAft>
                <a:buNone/>
              </a:pPr>
              <a:r>
                <a:rPr b="1" lang="en-GB" sz="1200">
                  <a:solidFill>
                    <a:srgbClr val="595959"/>
                  </a:solidFill>
                  <a:latin typeface="Arial"/>
                  <a:ea typeface="Arial"/>
                  <a:cs typeface="Arial"/>
                  <a:sym typeface="Arial"/>
                </a:rPr>
                <a:t>Pre-PCV7</a:t>
              </a:r>
              <a:endParaRPr b="1" sz="1200">
                <a:solidFill>
                  <a:srgbClr val="595959"/>
                </a:solidFill>
                <a:latin typeface="Arial"/>
                <a:ea typeface="Arial"/>
                <a:cs typeface="Arial"/>
                <a:sym typeface="Arial"/>
              </a:endParaRPr>
            </a:p>
            <a:p>
              <a:pPr indent="0" lvl="0" marL="0" marR="0" rtl="0" algn="ctr">
                <a:lnSpc>
                  <a:spcPct val="85000"/>
                </a:lnSpc>
                <a:spcBef>
                  <a:spcPts val="0"/>
                </a:spcBef>
                <a:spcAft>
                  <a:spcPts val="0"/>
                </a:spcAft>
                <a:buNone/>
              </a:pPr>
              <a:r>
                <a:rPr lang="en-GB" sz="1000">
                  <a:solidFill>
                    <a:srgbClr val="595959"/>
                  </a:solidFill>
                  <a:latin typeface="Arial"/>
                  <a:ea typeface="Arial"/>
                  <a:cs typeface="Arial"/>
                  <a:sym typeface="Arial"/>
                </a:rPr>
                <a:t>2007 (N=17)</a:t>
              </a:r>
              <a:endParaRPr/>
            </a:p>
          </p:txBody>
        </p:sp>
        <p:sp>
          <p:nvSpPr>
            <p:cNvPr id="875" name="Google Shape;875;p38"/>
            <p:cNvSpPr txBox="1"/>
            <p:nvPr/>
          </p:nvSpPr>
          <p:spPr>
            <a:xfrm>
              <a:off x="7906805" y="4717235"/>
              <a:ext cx="1139883" cy="287771"/>
            </a:xfrm>
            <a:prstGeom prst="rect">
              <a:avLst/>
            </a:prstGeom>
            <a:noFill/>
            <a:ln>
              <a:noFill/>
            </a:ln>
          </p:spPr>
          <p:txBody>
            <a:bodyPr anchorCtr="0" anchor="b" bIns="0" lIns="0" spcFirstLastPara="1" rIns="0" wrap="square" tIns="0">
              <a:noAutofit/>
            </a:bodyPr>
            <a:lstStyle/>
            <a:p>
              <a:pPr indent="0" lvl="0" marL="0" marR="0" rtl="0" algn="ctr">
                <a:lnSpc>
                  <a:spcPct val="85000"/>
                </a:lnSpc>
                <a:spcBef>
                  <a:spcPts val="0"/>
                </a:spcBef>
                <a:spcAft>
                  <a:spcPts val="0"/>
                </a:spcAft>
                <a:buNone/>
              </a:pPr>
              <a:r>
                <a:rPr b="1" lang="en-GB" sz="1200">
                  <a:solidFill>
                    <a:srgbClr val="595959"/>
                  </a:solidFill>
                  <a:latin typeface="Arial"/>
                  <a:ea typeface="Arial"/>
                  <a:cs typeface="Arial"/>
                  <a:sym typeface="Arial"/>
                </a:rPr>
                <a:t>Post-PCV13</a:t>
              </a:r>
              <a:endParaRPr/>
            </a:p>
            <a:p>
              <a:pPr indent="0" lvl="0" marL="0" marR="0" rtl="0" algn="ctr">
                <a:lnSpc>
                  <a:spcPct val="85000"/>
                </a:lnSpc>
                <a:spcBef>
                  <a:spcPts val="0"/>
                </a:spcBef>
                <a:spcAft>
                  <a:spcPts val="0"/>
                </a:spcAft>
                <a:buNone/>
              </a:pPr>
              <a:r>
                <a:rPr lang="en-GB" sz="1000">
                  <a:solidFill>
                    <a:srgbClr val="595959"/>
                  </a:solidFill>
                  <a:latin typeface="Arial"/>
                  <a:ea typeface="Arial"/>
                  <a:cs typeface="Arial"/>
                  <a:sym typeface="Arial"/>
                </a:rPr>
                <a:t>2013–2016 (N=22)</a:t>
              </a:r>
              <a:endParaRPr/>
            </a:p>
          </p:txBody>
        </p:sp>
        <p:sp>
          <p:nvSpPr>
            <p:cNvPr id="876" name="Google Shape;876;p38"/>
            <p:cNvSpPr txBox="1"/>
            <p:nvPr/>
          </p:nvSpPr>
          <p:spPr>
            <a:xfrm>
              <a:off x="3699482" y="2125820"/>
              <a:ext cx="1636522" cy="313932"/>
            </a:xfrm>
            <a:prstGeom prst="rect">
              <a:avLst/>
            </a:prstGeom>
            <a:noFill/>
            <a:ln>
              <a:noFill/>
            </a:ln>
          </p:spPr>
          <p:txBody>
            <a:bodyPr anchorCtr="0" anchor="b" bIns="0" lIns="0" spcFirstLastPara="1" rIns="0" wrap="square" tIns="0">
              <a:noAutofit/>
            </a:bodyPr>
            <a:lstStyle/>
            <a:p>
              <a:pPr indent="0" lvl="0" marL="0" marR="0" rtl="0" algn="ctr">
                <a:lnSpc>
                  <a:spcPct val="85000"/>
                </a:lnSpc>
                <a:spcBef>
                  <a:spcPts val="0"/>
                </a:spcBef>
                <a:spcAft>
                  <a:spcPts val="0"/>
                </a:spcAft>
                <a:buNone/>
              </a:pPr>
              <a:r>
                <a:rPr b="1" lang="en-GB" sz="1200">
                  <a:solidFill>
                    <a:srgbClr val="595959"/>
                  </a:solidFill>
                  <a:latin typeface="Arial"/>
                  <a:ea typeface="Arial"/>
                  <a:cs typeface="Arial"/>
                  <a:sym typeface="Arial"/>
                </a:rPr>
                <a:t>Rate ratio (95% CI):</a:t>
              </a:r>
              <a:endParaRPr/>
            </a:p>
            <a:p>
              <a:pPr indent="0" lvl="0" marL="0" marR="0" rtl="0" algn="ctr">
                <a:lnSpc>
                  <a:spcPct val="85000"/>
                </a:lnSpc>
                <a:spcBef>
                  <a:spcPts val="0"/>
                </a:spcBef>
                <a:spcAft>
                  <a:spcPts val="0"/>
                </a:spcAft>
                <a:buNone/>
              </a:pPr>
              <a:r>
                <a:rPr lang="en-GB" sz="1200">
                  <a:solidFill>
                    <a:srgbClr val="595959"/>
                  </a:solidFill>
                  <a:latin typeface="Arial"/>
                  <a:ea typeface="Arial"/>
                  <a:cs typeface="Arial"/>
                  <a:sym typeface="Arial"/>
                </a:rPr>
                <a:t>0.27 (0.12–0.58)</a:t>
              </a:r>
              <a:r>
                <a:rPr baseline="30000" lang="en-GB" sz="1200">
                  <a:solidFill>
                    <a:srgbClr val="595959"/>
                  </a:solidFill>
                  <a:latin typeface="Arial"/>
                  <a:ea typeface="Arial"/>
                  <a:cs typeface="Arial"/>
                  <a:sym typeface="Arial"/>
                </a:rPr>
                <a:t>†</a:t>
              </a:r>
              <a:endParaRPr baseline="30000" sz="1200">
                <a:solidFill>
                  <a:srgbClr val="595959"/>
                </a:solidFill>
                <a:latin typeface="Arial"/>
                <a:ea typeface="Arial"/>
                <a:cs typeface="Arial"/>
                <a:sym typeface="Arial"/>
              </a:endParaRPr>
            </a:p>
          </p:txBody>
        </p:sp>
        <p:sp>
          <p:nvSpPr>
            <p:cNvPr id="877" name="Google Shape;877;p38"/>
            <p:cNvSpPr txBox="1"/>
            <p:nvPr/>
          </p:nvSpPr>
          <p:spPr>
            <a:xfrm>
              <a:off x="7144268" y="2125820"/>
              <a:ext cx="1636522" cy="313932"/>
            </a:xfrm>
            <a:prstGeom prst="rect">
              <a:avLst/>
            </a:prstGeom>
            <a:noFill/>
            <a:ln>
              <a:noFill/>
            </a:ln>
          </p:spPr>
          <p:txBody>
            <a:bodyPr anchorCtr="0" anchor="b" bIns="0" lIns="0" spcFirstLastPara="1" rIns="0" wrap="square" tIns="0">
              <a:noAutofit/>
            </a:bodyPr>
            <a:lstStyle/>
            <a:p>
              <a:pPr indent="0" lvl="0" marL="0" marR="0" rtl="0" algn="ctr">
                <a:lnSpc>
                  <a:spcPct val="85000"/>
                </a:lnSpc>
                <a:spcBef>
                  <a:spcPts val="0"/>
                </a:spcBef>
                <a:spcAft>
                  <a:spcPts val="0"/>
                </a:spcAft>
                <a:buNone/>
              </a:pPr>
              <a:r>
                <a:rPr b="1" lang="en-GB" sz="1200">
                  <a:solidFill>
                    <a:srgbClr val="595959"/>
                  </a:solidFill>
                  <a:latin typeface="Arial"/>
                  <a:ea typeface="Arial"/>
                  <a:cs typeface="Arial"/>
                  <a:sym typeface="Arial"/>
                </a:rPr>
                <a:t>Rate ratio (95% CI):</a:t>
              </a:r>
              <a:endParaRPr/>
            </a:p>
            <a:p>
              <a:pPr indent="0" lvl="0" marL="0" marR="0" rtl="0" algn="ctr">
                <a:lnSpc>
                  <a:spcPct val="85000"/>
                </a:lnSpc>
                <a:spcBef>
                  <a:spcPts val="0"/>
                </a:spcBef>
                <a:spcAft>
                  <a:spcPts val="0"/>
                </a:spcAft>
                <a:buNone/>
              </a:pPr>
              <a:r>
                <a:rPr lang="en-GB" sz="1200">
                  <a:solidFill>
                    <a:srgbClr val="595959"/>
                  </a:solidFill>
                  <a:latin typeface="Arial"/>
                  <a:ea typeface="Arial"/>
                  <a:cs typeface="Arial"/>
                  <a:sym typeface="Arial"/>
                </a:rPr>
                <a:t>0.30 (0.16–0.56)</a:t>
              </a:r>
              <a:r>
                <a:rPr baseline="30000" lang="en-GB" sz="1200">
                  <a:solidFill>
                    <a:srgbClr val="595959"/>
                  </a:solidFill>
                  <a:latin typeface="Arial"/>
                  <a:ea typeface="Arial"/>
                  <a:cs typeface="Arial"/>
                  <a:sym typeface="Arial"/>
                </a:rPr>
                <a:t>†</a:t>
              </a:r>
              <a:endParaRPr baseline="30000" sz="1200">
                <a:solidFill>
                  <a:srgbClr val="595959"/>
                </a:solidFill>
                <a:latin typeface="Arial"/>
                <a:ea typeface="Arial"/>
                <a:cs typeface="Arial"/>
                <a:sym typeface="Arial"/>
              </a:endParaRPr>
            </a:p>
          </p:txBody>
        </p:sp>
        <p:cxnSp>
          <p:nvCxnSpPr>
            <p:cNvPr id="878" name="Google Shape;878;p38"/>
            <p:cNvCxnSpPr/>
            <p:nvPr/>
          </p:nvCxnSpPr>
          <p:spPr>
            <a:xfrm>
              <a:off x="3568428" y="2439752"/>
              <a:ext cx="876563" cy="1627887"/>
            </a:xfrm>
            <a:prstGeom prst="straightConnector1">
              <a:avLst/>
            </a:prstGeom>
            <a:noFill/>
            <a:ln cap="flat" cmpd="sng" w="12700">
              <a:solidFill>
                <a:srgbClr val="BFBFBF"/>
              </a:solidFill>
              <a:prstDash val="dot"/>
              <a:round/>
              <a:headEnd len="sm" w="sm" type="none"/>
              <a:tailEnd len="sm" w="sm" type="none"/>
            </a:ln>
          </p:spPr>
        </p:cxnSp>
        <p:cxnSp>
          <p:nvCxnSpPr>
            <p:cNvPr id="879" name="Google Shape;879;p38"/>
            <p:cNvCxnSpPr/>
            <p:nvPr/>
          </p:nvCxnSpPr>
          <p:spPr>
            <a:xfrm>
              <a:off x="7248525" y="2767013"/>
              <a:ext cx="835146" cy="1345194"/>
            </a:xfrm>
            <a:prstGeom prst="straightConnector1">
              <a:avLst/>
            </a:prstGeom>
            <a:noFill/>
            <a:ln cap="flat" cmpd="sng" w="12700">
              <a:solidFill>
                <a:srgbClr val="BFBFBF"/>
              </a:solidFill>
              <a:prstDash val="dot"/>
              <a:round/>
              <a:headEnd len="sm" w="sm" type="none"/>
              <a:tailEnd len="sm" w="sm" type="none"/>
            </a:ln>
          </p:spPr>
        </p:cxnSp>
        <p:cxnSp>
          <p:nvCxnSpPr>
            <p:cNvPr id="880" name="Google Shape;880;p38"/>
            <p:cNvCxnSpPr/>
            <p:nvPr/>
          </p:nvCxnSpPr>
          <p:spPr>
            <a:xfrm>
              <a:off x="5138240" y="2439752"/>
              <a:ext cx="0" cy="1597217"/>
            </a:xfrm>
            <a:prstGeom prst="straightConnector1">
              <a:avLst/>
            </a:prstGeom>
            <a:noFill/>
            <a:ln cap="flat" cmpd="sng" w="25400">
              <a:solidFill>
                <a:srgbClr val="595959"/>
              </a:solidFill>
              <a:prstDash val="solid"/>
              <a:round/>
              <a:headEnd len="sm" w="sm" type="none"/>
              <a:tailEnd len="med" w="med" type="stealth"/>
            </a:ln>
          </p:spPr>
        </p:cxnSp>
        <p:cxnSp>
          <p:nvCxnSpPr>
            <p:cNvPr id="881" name="Google Shape;881;p38"/>
            <p:cNvCxnSpPr/>
            <p:nvPr/>
          </p:nvCxnSpPr>
          <p:spPr>
            <a:xfrm>
              <a:off x="3577954" y="2444744"/>
              <a:ext cx="1569812" cy="0"/>
            </a:xfrm>
            <a:prstGeom prst="straightConnector1">
              <a:avLst/>
            </a:prstGeom>
            <a:noFill/>
            <a:ln cap="flat" cmpd="sng" w="12700">
              <a:solidFill>
                <a:srgbClr val="7F7F7F"/>
              </a:solidFill>
              <a:prstDash val="dash"/>
              <a:round/>
              <a:headEnd len="sm" w="sm" type="none"/>
              <a:tailEnd len="sm" w="sm" type="none"/>
            </a:ln>
          </p:spPr>
        </p:cxnSp>
        <p:cxnSp>
          <p:nvCxnSpPr>
            <p:cNvPr id="882" name="Google Shape;882;p38"/>
            <p:cNvCxnSpPr/>
            <p:nvPr/>
          </p:nvCxnSpPr>
          <p:spPr>
            <a:xfrm>
              <a:off x="7253344" y="2768796"/>
              <a:ext cx="1522121" cy="0"/>
            </a:xfrm>
            <a:prstGeom prst="straightConnector1">
              <a:avLst/>
            </a:prstGeom>
            <a:noFill/>
            <a:ln cap="flat" cmpd="sng" w="12700">
              <a:solidFill>
                <a:srgbClr val="7F7F7F"/>
              </a:solidFill>
              <a:prstDash val="dash"/>
              <a:round/>
              <a:headEnd len="sm" w="sm" type="none"/>
              <a:tailEnd len="sm" w="sm" type="none"/>
            </a:ln>
          </p:spPr>
        </p:cxnSp>
        <p:cxnSp>
          <p:nvCxnSpPr>
            <p:cNvPr id="883" name="Google Shape;883;p38"/>
            <p:cNvCxnSpPr/>
            <p:nvPr/>
          </p:nvCxnSpPr>
          <p:spPr>
            <a:xfrm>
              <a:off x="8775465" y="2760236"/>
              <a:ext cx="0" cy="1337645"/>
            </a:xfrm>
            <a:prstGeom prst="straightConnector1">
              <a:avLst/>
            </a:prstGeom>
            <a:noFill/>
            <a:ln cap="flat" cmpd="sng" w="25400">
              <a:solidFill>
                <a:srgbClr val="595959"/>
              </a:solidFill>
              <a:prstDash val="solid"/>
              <a:round/>
              <a:headEnd len="sm" w="sm" type="none"/>
              <a:tailEnd len="med" w="med" type="stealth"/>
            </a:ln>
          </p:spPr>
        </p:cxnSp>
        <p:sp>
          <p:nvSpPr>
            <p:cNvPr id="884" name="Google Shape;884;p38"/>
            <p:cNvSpPr txBox="1"/>
            <p:nvPr/>
          </p:nvSpPr>
          <p:spPr>
            <a:xfrm>
              <a:off x="4142144" y="3135540"/>
              <a:ext cx="672969" cy="235449"/>
            </a:xfrm>
            <a:prstGeom prst="rect">
              <a:avLst/>
            </a:prstGeom>
            <a:noFill/>
            <a:ln>
              <a:noFill/>
            </a:ln>
          </p:spPr>
          <p:txBody>
            <a:bodyPr anchorCtr="0" anchor="b" bIns="0" lIns="0" spcFirstLastPara="1" rIns="0" wrap="square" tIns="0">
              <a:noAutofit/>
            </a:bodyPr>
            <a:lstStyle/>
            <a:p>
              <a:pPr indent="0" lvl="0" marL="0" marR="0" rtl="0" algn="ctr">
                <a:lnSpc>
                  <a:spcPct val="85000"/>
                </a:lnSpc>
                <a:spcBef>
                  <a:spcPts val="0"/>
                </a:spcBef>
                <a:spcAft>
                  <a:spcPts val="0"/>
                </a:spcAft>
                <a:buNone/>
              </a:pPr>
              <a:r>
                <a:rPr b="1" lang="en-GB" sz="1800">
                  <a:solidFill>
                    <a:srgbClr val="595959"/>
                  </a:solidFill>
                  <a:latin typeface="Arial"/>
                  <a:ea typeface="Arial"/>
                  <a:cs typeface="Arial"/>
                  <a:sym typeface="Arial"/>
                </a:rPr>
                <a:t>-73%</a:t>
              </a:r>
              <a:endParaRPr b="1" sz="1800">
                <a:solidFill>
                  <a:srgbClr val="595959"/>
                </a:solidFill>
                <a:latin typeface="Arial"/>
                <a:ea typeface="Arial"/>
                <a:cs typeface="Arial"/>
                <a:sym typeface="Arial"/>
              </a:endParaRPr>
            </a:p>
          </p:txBody>
        </p:sp>
        <p:sp>
          <p:nvSpPr>
            <p:cNvPr id="885" name="Google Shape;885;p38"/>
            <p:cNvSpPr txBox="1"/>
            <p:nvPr/>
          </p:nvSpPr>
          <p:spPr>
            <a:xfrm>
              <a:off x="7606065" y="3135540"/>
              <a:ext cx="826887" cy="235449"/>
            </a:xfrm>
            <a:prstGeom prst="rect">
              <a:avLst/>
            </a:prstGeom>
            <a:noFill/>
            <a:ln>
              <a:noFill/>
            </a:ln>
          </p:spPr>
          <p:txBody>
            <a:bodyPr anchorCtr="0" anchor="b" bIns="0" lIns="0" spcFirstLastPara="1" rIns="0" wrap="square" tIns="0">
              <a:noAutofit/>
            </a:bodyPr>
            <a:lstStyle/>
            <a:p>
              <a:pPr indent="0" lvl="0" marL="0" marR="0" rtl="0" algn="ctr">
                <a:lnSpc>
                  <a:spcPct val="85000"/>
                </a:lnSpc>
                <a:spcBef>
                  <a:spcPts val="0"/>
                </a:spcBef>
                <a:spcAft>
                  <a:spcPts val="0"/>
                </a:spcAft>
                <a:buNone/>
              </a:pPr>
              <a:r>
                <a:rPr b="1" lang="en-GB" sz="1800">
                  <a:solidFill>
                    <a:srgbClr val="595959"/>
                  </a:solidFill>
                  <a:latin typeface="Arial"/>
                  <a:ea typeface="Arial"/>
                  <a:cs typeface="Arial"/>
                  <a:sym typeface="Arial"/>
                </a:rPr>
                <a:t>-70%</a:t>
              </a:r>
              <a:endParaRPr b="1" sz="1800">
                <a:solidFill>
                  <a:srgbClr val="595959"/>
                </a:solidFill>
                <a:latin typeface="Arial"/>
                <a:ea typeface="Arial"/>
                <a:cs typeface="Arial"/>
                <a:sym typeface="Arial"/>
              </a:endParaRPr>
            </a:p>
          </p:txBody>
        </p:sp>
      </p:grpSp>
      <p:sp>
        <p:nvSpPr>
          <p:cNvPr id="886" name="Google Shape;886;p38"/>
          <p:cNvSpPr txBox="1"/>
          <p:nvPr/>
        </p:nvSpPr>
        <p:spPr>
          <a:xfrm>
            <a:off x="261938" y="6001634"/>
            <a:ext cx="10045700" cy="630942"/>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6600"/>
              </a:buClr>
              <a:buSzPts val="800"/>
              <a:buFont typeface="Arial"/>
              <a:buNone/>
            </a:pPr>
            <a:r>
              <a:rPr b="1" lang="en-GB" sz="800">
                <a:solidFill>
                  <a:srgbClr val="595959"/>
                </a:solidFill>
                <a:latin typeface="Arial"/>
                <a:ea typeface="Arial"/>
                <a:cs typeface="Arial"/>
                <a:sym typeface="Arial"/>
              </a:rPr>
              <a:t>Comparative data should be interpreted with caution due to the inherent bias of observational studies.</a:t>
            </a:r>
            <a:endParaRPr sz="800">
              <a:solidFill>
                <a:srgbClr val="595959"/>
              </a:solidFill>
              <a:latin typeface="Arial"/>
              <a:ea typeface="Arial"/>
              <a:cs typeface="Arial"/>
              <a:sym typeface="Arial"/>
            </a:endParaRPr>
          </a:p>
          <a:p>
            <a:pPr indent="0" lvl="0" marL="0" marR="0" rtl="0" algn="l">
              <a:lnSpc>
                <a:spcPct val="90000"/>
              </a:lnSpc>
              <a:spcBef>
                <a:spcPts val="300"/>
              </a:spcBef>
              <a:spcAft>
                <a:spcPts val="0"/>
              </a:spcAft>
              <a:buClr>
                <a:srgbClr val="FF6600"/>
              </a:buClr>
              <a:buSzPts val="800"/>
              <a:buFont typeface="Arial"/>
              <a:buNone/>
            </a:pPr>
            <a:r>
              <a:rPr lang="en-GB" sz="800">
                <a:solidFill>
                  <a:srgbClr val="595959"/>
                </a:solidFill>
                <a:latin typeface="Arial"/>
                <a:ea typeface="Arial"/>
                <a:cs typeface="Arial"/>
                <a:sym typeface="Arial"/>
              </a:rPr>
              <a:t>The same results were first published in Naucler P, et al. Clin Infect Dis. 2017. The graph has been independently created by GSK from the original data.</a:t>
            </a:r>
            <a:br>
              <a:rPr lang="en-GB" sz="800">
                <a:solidFill>
                  <a:srgbClr val="595959"/>
                </a:solidFill>
                <a:latin typeface="Arial"/>
                <a:ea typeface="Arial"/>
                <a:cs typeface="Arial"/>
                <a:sym typeface="Arial"/>
              </a:rPr>
            </a:br>
            <a:r>
              <a:rPr lang="en-GB" sz="800">
                <a:solidFill>
                  <a:srgbClr val="595959"/>
                </a:solidFill>
                <a:latin typeface="Arial"/>
                <a:ea typeface="Arial"/>
                <a:cs typeface="Arial"/>
                <a:sym typeface="Arial"/>
              </a:rPr>
              <a:t>* Incidence per 100,000 population in a year. † Significant change. CI, confidence interval; IPD, invasive pneumococcal disease; PCV, pneumococcal conjugate vaccine.</a:t>
            </a:r>
            <a:endParaRPr/>
          </a:p>
          <a:p>
            <a:pPr indent="0" lvl="0" marL="0" marR="0" rtl="0" algn="l">
              <a:lnSpc>
                <a:spcPct val="90000"/>
              </a:lnSpc>
              <a:spcBef>
                <a:spcPts val="300"/>
              </a:spcBef>
              <a:spcAft>
                <a:spcPts val="0"/>
              </a:spcAft>
              <a:buClr>
                <a:srgbClr val="FF6600"/>
              </a:buClr>
              <a:buSzPts val="800"/>
              <a:buFont typeface="Arial"/>
              <a:buNone/>
            </a:pPr>
            <a:r>
              <a:rPr lang="en-GB" sz="800">
                <a:solidFill>
                  <a:srgbClr val="595959"/>
                </a:solidFill>
                <a:latin typeface="Arial"/>
                <a:ea typeface="Arial"/>
                <a:cs typeface="Arial"/>
                <a:sym typeface="Arial"/>
              </a:rPr>
              <a:t>1. Naucler P, et al. Clin Infect Dis. 2017;65(11):1780-1790 and supplementary material. 2. Deceuninck G, et al. Vaccine. 2015;33:2684-2689. 3. Institute of Environmental Science and Research Limited (ESR). Invasive Pneumococcal Disease Quarterly Reports. Available at: https://surv.esr.cri.nz/PDF_surveillance/IPD [last accessed July 2019]. </a:t>
            </a:r>
            <a:endParaRPr/>
          </a:p>
        </p:txBody>
      </p:sp>
      <p:grpSp>
        <p:nvGrpSpPr>
          <p:cNvPr id="887" name="Google Shape;887;p38"/>
          <p:cNvGrpSpPr/>
          <p:nvPr/>
        </p:nvGrpSpPr>
        <p:grpSpPr>
          <a:xfrm>
            <a:off x="10744200" y="1578540"/>
            <a:ext cx="1182688" cy="2727234"/>
            <a:chOff x="4689475" y="241300"/>
            <a:chExt cx="2822575" cy="6508751"/>
          </a:xfrm>
        </p:grpSpPr>
        <p:sp>
          <p:nvSpPr>
            <p:cNvPr id="888" name="Google Shape;888;p38"/>
            <p:cNvSpPr/>
            <p:nvPr/>
          </p:nvSpPr>
          <p:spPr>
            <a:xfrm>
              <a:off x="5413375" y="3805238"/>
              <a:ext cx="660400" cy="971550"/>
            </a:xfrm>
            <a:custGeom>
              <a:rect b="b" l="l" r="r" t="t"/>
              <a:pathLst>
                <a:path extrusionOk="0" h="2449" w="1661">
                  <a:moveTo>
                    <a:pt x="0" y="872"/>
                  </a:moveTo>
                  <a:lnTo>
                    <a:pt x="0" y="862"/>
                  </a:lnTo>
                  <a:lnTo>
                    <a:pt x="2" y="851"/>
                  </a:lnTo>
                  <a:lnTo>
                    <a:pt x="5" y="840"/>
                  </a:lnTo>
                  <a:lnTo>
                    <a:pt x="9" y="829"/>
                  </a:lnTo>
                  <a:lnTo>
                    <a:pt x="14" y="817"/>
                  </a:lnTo>
                  <a:lnTo>
                    <a:pt x="17" y="805"/>
                  </a:lnTo>
                  <a:lnTo>
                    <a:pt x="20" y="793"/>
                  </a:lnTo>
                  <a:lnTo>
                    <a:pt x="21" y="781"/>
                  </a:lnTo>
                  <a:lnTo>
                    <a:pt x="19" y="765"/>
                  </a:lnTo>
                  <a:lnTo>
                    <a:pt x="17" y="745"/>
                  </a:lnTo>
                  <a:lnTo>
                    <a:pt x="16" y="736"/>
                  </a:lnTo>
                  <a:lnTo>
                    <a:pt x="15" y="727"/>
                  </a:lnTo>
                  <a:lnTo>
                    <a:pt x="16" y="720"/>
                  </a:lnTo>
                  <a:lnTo>
                    <a:pt x="17" y="713"/>
                  </a:lnTo>
                  <a:lnTo>
                    <a:pt x="22" y="699"/>
                  </a:lnTo>
                  <a:lnTo>
                    <a:pt x="32" y="676"/>
                  </a:lnTo>
                  <a:lnTo>
                    <a:pt x="44" y="649"/>
                  </a:lnTo>
                  <a:lnTo>
                    <a:pt x="57" y="620"/>
                  </a:lnTo>
                  <a:lnTo>
                    <a:pt x="72" y="592"/>
                  </a:lnTo>
                  <a:lnTo>
                    <a:pt x="86" y="568"/>
                  </a:lnTo>
                  <a:lnTo>
                    <a:pt x="94" y="559"/>
                  </a:lnTo>
                  <a:lnTo>
                    <a:pt x="100" y="552"/>
                  </a:lnTo>
                  <a:lnTo>
                    <a:pt x="103" y="549"/>
                  </a:lnTo>
                  <a:lnTo>
                    <a:pt x="107" y="547"/>
                  </a:lnTo>
                  <a:lnTo>
                    <a:pt x="110" y="546"/>
                  </a:lnTo>
                  <a:lnTo>
                    <a:pt x="113" y="546"/>
                  </a:lnTo>
                  <a:lnTo>
                    <a:pt x="113" y="545"/>
                  </a:lnTo>
                  <a:lnTo>
                    <a:pt x="114" y="545"/>
                  </a:lnTo>
                  <a:lnTo>
                    <a:pt x="121" y="560"/>
                  </a:lnTo>
                  <a:lnTo>
                    <a:pt x="130" y="579"/>
                  </a:lnTo>
                  <a:lnTo>
                    <a:pt x="141" y="599"/>
                  </a:lnTo>
                  <a:lnTo>
                    <a:pt x="151" y="613"/>
                  </a:lnTo>
                  <a:lnTo>
                    <a:pt x="153" y="614"/>
                  </a:lnTo>
                  <a:lnTo>
                    <a:pt x="154" y="615"/>
                  </a:lnTo>
                  <a:lnTo>
                    <a:pt x="156" y="615"/>
                  </a:lnTo>
                  <a:lnTo>
                    <a:pt x="158" y="615"/>
                  </a:lnTo>
                  <a:lnTo>
                    <a:pt x="162" y="612"/>
                  </a:lnTo>
                  <a:lnTo>
                    <a:pt x="166" y="607"/>
                  </a:lnTo>
                  <a:lnTo>
                    <a:pt x="170" y="603"/>
                  </a:lnTo>
                  <a:lnTo>
                    <a:pt x="176" y="599"/>
                  </a:lnTo>
                  <a:lnTo>
                    <a:pt x="179" y="597"/>
                  </a:lnTo>
                  <a:lnTo>
                    <a:pt x="182" y="596"/>
                  </a:lnTo>
                  <a:lnTo>
                    <a:pt x="185" y="596"/>
                  </a:lnTo>
                  <a:lnTo>
                    <a:pt x="190" y="597"/>
                  </a:lnTo>
                  <a:lnTo>
                    <a:pt x="194" y="599"/>
                  </a:lnTo>
                  <a:lnTo>
                    <a:pt x="197" y="601"/>
                  </a:lnTo>
                  <a:lnTo>
                    <a:pt x="200" y="604"/>
                  </a:lnTo>
                  <a:lnTo>
                    <a:pt x="204" y="607"/>
                  </a:lnTo>
                  <a:lnTo>
                    <a:pt x="210" y="614"/>
                  </a:lnTo>
                  <a:lnTo>
                    <a:pt x="216" y="620"/>
                  </a:lnTo>
                  <a:lnTo>
                    <a:pt x="219" y="622"/>
                  </a:lnTo>
                  <a:lnTo>
                    <a:pt x="222" y="623"/>
                  </a:lnTo>
                  <a:lnTo>
                    <a:pt x="225" y="623"/>
                  </a:lnTo>
                  <a:lnTo>
                    <a:pt x="230" y="622"/>
                  </a:lnTo>
                  <a:lnTo>
                    <a:pt x="233" y="619"/>
                  </a:lnTo>
                  <a:lnTo>
                    <a:pt x="237" y="616"/>
                  </a:lnTo>
                  <a:lnTo>
                    <a:pt x="241" y="609"/>
                  </a:lnTo>
                  <a:lnTo>
                    <a:pt x="246" y="601"/>
                  </a:lnTo>
                  <a:lnTo>
                    <a:pt x="248" y="595"/>
                  </a:lnTo>
                  <a:lnTo>
                    <a:pt x="248" y="589"/>
                  </a:lnTo>
                  <a:lnTo>
                    <a:pt x="248" y="582"/>
                  </a:lnTo>
                  <a:lnTo>
                    <a:pt x="248" y="575"/>
                  </a:lnTo>
                  <a:lnTo>
                    <a:pt x="248" y="568"/>
                  </a:lnTo>
                  <a:lnTo>
                    <a:pt x="249" y="563"/>
                  </a:lnTo>
                  <a:lnTo>
                    <a:pt x="249" y="561"/>
                  </a:lnTo>
                  <a:lnTo>
                    <a:pt x="251" y="559"/>
                  </a:lnTo>
                  <a:lnTo>
                    <a:pt x="252" y="558"/>
                  </a:lnTo>
                  <a:lnTo>
                    <a:pt x="254" y="556"/>
                  </a:lnTo>
                  <a:lnTo>
                    <a:pt x="266" y="554"/>
                  </a:lnTo>
                  <a:lnTo>
                    <a:pt x="279" y="551"/>
                  </a:lnTo>
                  <a:lnTo>
                    <a:pt x="292" y="548"/>
                  </a:lnTo>
                  <a:lnTo>
                    <a:pt x="303" y="547"/>
                  </a:lnTo>
                  <a:lnTo>
                    <a:pt x="304" y="562"/>
                  </a:lnTo>
                  <a:lnTo>
                    <a:pt x="305" y="576"/>
                  </a:lnTo>
                  <a:lnTo>
                    <a:pt x="307" y="581"/>
                  </a:lnTo>
                  <a:lnTo>
                    <a:pt x="308" y="586"/>
                  </a:lnTo>
                  <a:lnTo>
                    <a:pt x="311" y="589"/>
                  </a:lnTo>
                  <a:lnTo>
                    <a:pt x="313" y="592"/>
                  </a:lnTo>
                  <a:lnTo>
                    <a:pt x="315" y="593"/>
                  </a:lnTo>
                  <a:lnTo>
                    <a:pt x="317" y="594"/>
                  </a:lnTo>
                  <a:lnTo>
                    <a:pt x="320" y="593"/>
                  </a:lnTo>
                  <a:lnTo>
                    <a:pt x="323" y="591"/>
                  </a:lnTo>
                  <a:lnTo>
                    <a:pt x="327" y="587"/>
                  </a:lnTo>
                  <a:lnTo>
                    <a:pt x="330" y="581"/>
                  </a:lnTo>
                  <a:lnTo>
                    <a:pt x="334" y="574"/>
                  </a:lnTo>
                  <a:lnTo>
                    <a:pt x="339" y="565"/>
                  </a:lnTo>
                  <a:lnTo>
                    <a:pt x="342" y="552"/>
                  </a:lnTo>
                  <a:lnTo>
                    <a:pt x="345" y="538"/>
                  </a:lnTo>
                  <a:lnTo>
                    <a:pt x="347" y="525"/>
                  </a:lnTo>
                  <a:lnTo>
                    <a:pt x="353" y="513"/>
                  </a:lnTo>
                  <a:lnTo>
                    <a:pt x="357" y="504"/>
                  </a:lnTo>
                  <a:lnTo>
                    <a:pt x="359" y="496"/>
                  </a:lnTo>
                  <a:lnTo>
                    <a:pt x="358" y="489"/>
                  </a:lnTo>
                  <a:lnTo>
                    <a:pt x="357" y="484"/>
                  </a:lnTo>
                  <a:lnTo>
                    <a:pt x="355" y="478"/>
                  </a:lnTo>
                  <a:lnTo>
                    <a:pt x="353" y="471"/>
                  </a:lnTo>
                  <a:lnTo>
                    <a:pt x="350" y="464"/>
                  </a:lnTo>
                  <a:lnTo>
                    <a:pt x="350" y="454"/>
                  </a:lnTo>
                  <a:lnTo>
                    <a:pt x="349" y="440"/>
                  </a:lnTo>
                  <a:lnTo>
                    <a:pt x="348" y="427"/>
                  </a:lnTo>
                  <a:lnTo>
                    <a:pt x="346" y="414"/>
                  </a:lnTo>
                  <a:lnTo>
                    <a:pt x="346" y="401"/>
                  </a:lnTo>
                  <a:lnTo>
                    <a:pt x="358" y="390"/>
                  </a:lnTo>
                  <a:lnTo>
                    <a:pt x="385" y="369"/>
                  </a:lnTo>
                  <a:lnTo>
                    <a:pt x="413" y="347"/>
                  </a:lnTo>
                  <a:lnTo>
                    <a:pt x="431" y="334"/>
                  </a:lnTo>
                  <a:lnTo>
                    <a:pt x="449" y="321"/>
                  </a:lnTo>
                  <a:lnTo>
                    <a:pt x="465" y="308"/>
                  </a:lnTo>
                  <a:lnTo>
                    <a:pt x="480" y="295"/>
                  </a:lnTo>
                  <a:lnTo>
                    <a:pt x="497" y="282"/>
                  </a:lnTo>
                  <a:lnTo>
                    <a:pt x="508" y="273"/>
                  </a:lnTo>
                  <a:lnTo>
                    <a:pt x="516" y="265"/>
                  </a:lnTo>
                  <a:lnTo>
                    <a:pt x="518" y="261"/>
                  </a:lnTo>
                  <a:lnTo>
                    <a:pt x="519" y="257"/>
                  </a:lnTo>
                  <a:lnTo>
                    <a:pt x="520" y="253"/>
                  </a:lnTo>
                  <a:lnTo>
                    <a:pt x="520" y="250"/>
                  </a:lnTo>
                  <a:lnTo>
                    <a:pt x="518" y="241"/>
                  </a:lnTo>
                  <a:lnTo>
                    <a:pt x="515" y="231"/>
                  </a:lnTo>
                  <a:lnTo>
                    <a:pt x="509" y="222"/>
                  </a:lnTo>
                  <a:lnTo>
                    <a:pt x="503" y="209"/>
                  </a:lnTo>
                  <a:lnTo>
                    <a:pt x="494" y="189"/>
                  </a:lnTo>
                  <a:lnTo>
                    <a:pt x="485" y="167"/>
                  </a:lnTo>
                  <a:lnTo>
                    <a:pt x="481" y="156"/>
                  </a:lnTo>
                  <a:lnTo>
                    <a:pt x="478" y="144"/>
                  </a:lnTo>
                  <a:lnTo>
                    <a:pt x="476" y="134"/>
                  </a:lnTo>
                  <a:lnTo>
                    <a:pt x="475" y="124"/>
                  </a:lnTo>
                  <a:lnTo>
                    <a:pt x="472" y="81"/>
                  </a:lnTo>
                  <a:lnTo>
                    <a:pt x="472" y="81"/>
                  </a:lnTo>
                  <a:lnTo>
                    <a:pt x="482" y="77"/>
                  </a:lnTo>
                  <a:lnTo>
                    <a:pt x="491" y="73"/>
                  </a:lnTo>
                  <a:lnTo>
                    <a:pt x="499" y="67"/>
                  </a:lnTo>
                  <a:lnTo>
                    <a:pt x="508" y="61"/>
                  </a:lnTo>
                  <a:lnTo>
                    <a:pt x="523" y="47"/>
                  </a:lnTo>
                  <a:lnTo>
                    <a:pt x="538" y="33"/>
                  </a:lnTo>
                  <a:lnTo>
                    <a:pt x="546" y="26"/>
                  </a:lnTo>
                  <a:lnTo>
                    <a:pt x="554" y="20"/>
                  </a:lnTo>
                  <a:lnTo>
                    <a:pt x="563" y="14"/>
                  </a:lnTo>
                  <a:lnTo>
                    <a:pt x="572" y="9"/>
                  </a:lnTo>
                  <a:lnTo>
                    <a:pt x="583" y="5"/>
                  </a:lnTo>
                  <a:lnTo>
                    <a:pt x="593" y="2"/>
                  </a:lnTo>
                  <a:lnTo>
                    <a:pt x="605" y="0"/>
                  </a:lnTo>
                  <a:lnTo>
                    <a:pt x="618" y="0"/>
                  </a:lnTo>
                  <a:lnTo>
                    <a:pt x="631" y="1"/>
                  </a:lnTo>
                  <a:lnTo>
                    <a:pt x="644" y="3"/>
                  </a:lnTo>
                  <a:lnTo>
                    <a:pt x="656" y="8"/>
                  </a:lnTo>
                  <a:lnTo>
                    <a:pt x="668" y="12"/>
                  </a:lnTo>
                  <a:lnTo>
                    <a:pt x="690" y="24"/>
                  </a:lnTo>
                  <a:lnTo>
                    <a:pt x="713" y="36"/>
                  </a:lnTo>
                  <a:lnTo>
                    <a:pt x="837" y="97"/>
                  </a:lnTo>
                  <a:lnTo>
                    <a:pt x="848" y="105"/>
                  </a:lnTo>
                  <a:lnTo>
                    <a:pt x="859" y="111"/>
                  </a:lnTo>
                  <a:lnTo>
                    <a:pt x="870" y="117"/>
                  </a:lnTo>
                  <a:lnTo>
                    <a:pt x="881" y="121"/>
                  </a:lnTo>
                  <a:lnTo>
                    <a:pt x="892" y="126"/>
                  </a:lnTo>
                  <a:lnTo>
                    <a:pt x="904" y="129"/>
                  </a:lnTo>
                  <a:lnTo>
                    <a:pt x="917" y="131"/>
                  </a:lnTo>
                  <a:lnTo>
                    <a:pt x="930" y="133"/>
                  </a:lnTo>
                  <a:lnTo>
                    <a:pt x="955" y="136"/>
                  </a:lnTo>
                  <a:lnTo>
                    <a:pt x="982" y="137"/>
                  </a:lnTo>
                  <a:lnTo>
                    <a:pt x="1009" y="137"/>
                  </a:lnTo>
                  <a:lnTo>
                    <a:pt x="1037" y="137"/>
                  </a:lnTo>
                  <a:lnTo>
                    <a:pt x="1065" y="136"/>
                  </a:lnTo>
                  <a:lnTo>
                    <a:pt x="1093" y="135"/>
                  </a:lnTo>
                  <a:lnTo>
                    <a:pt x="1121" y="135"/>
                  </a:lnTo>
                  <a:lnTo>
                    <a:pt x="1148" y="136"/>
                  </a:lnTo>
                  <a:lnTo>
                    <a:pt x="1175" y="140"/>
                  </a:lnTo>
                  <a:lnTo>
                    <a:pt x="1202" y="144"/>
                  </a:lnTo>
                  <a:lnTo>
                    <a:pt x="1215" y="147"/>
                  </a:lnTo>
                  <a:lnTo>
                    <a:pt x="1228" y="151"/>
                  </a:lnTo>
                  <a:lnTo>
                    <a:pt x="1241" y="156"/>
                  </a:lnTo>
                  <a:lnTo>
                    <a:pt x="1253" y="161"/>
                  </a:lnTo>
                  <a:lnTo>
                    <a:pt x="1275" y="172"/>
                  </a:lnTo>
                  <a:lnTo>
                    <a:pt x="1296" y="184"/>
                  </a:lnTo>
                  <a:lnTo>
                    <a:pt x="1316" y="197"/>
                  </a:lnTo>
                  <a:lnTo>
                    <a:pt x="1337" y="209"/>
                  </a:lnTo>
                  <a:lnTo>
                    <a:pt x="1348" y="214"/>
                  </a:lnTo>
                  <a:lnTo>
                    <a:pt x="1359" y="218"/>
                  </a:lnTo>
                  <a:lnTo>
                    <a:pt x="1369" y="224"/>
                  </a:lnTo>
                  <a:lnTo>
                    <a:pt x="1380" y="227"/>
                  </a:lnTo>
                  <a:lnTo>
                    <a:pt x="1392" y="230"/>
                  </a:lnTo>
                  <a:lnTo>
                    <a:pt x="1404" y="231"/>
                  </a:lnTo>
                  <a:lnTo>
                    <a:pt x="1417" y="232"/>
                  </a:lnTo>
                  <a:lnTo>
                    <a:pt x="1430" y="232"/>
                  </a:lnTo>
                  <a:lnTo>
                    <a:pt x="1456" y="231"/>
                  </a:lnTo>
                  <a:lnTo>
                    <a:pt x="1484" y="231"/>
                  </a:lnTo>
                  <a:lnTo>
                    <a:pt x="1511" y="232"/>
                  </a:lnTo>
                  <a:lnTo>
                    <a:pt x="1540" y="235"/>
                  </a:lnTo>
                  <a:lnTo>
                    <a:pt x="1568" y="237"/>
                  </a:lnTo>
                  <a:lnTo>
                    <a:pt x="1596" y="241"/>
                  </a:lnTo>
                  <a:lnTo>
                    <a:pt x="1623" y="246"/>
                  </a:lnTo>
                  <a:lnTo>
                    <a:pt x="1649" y="253"/>
                  </a:lnTo>
                  <a:lnTo>
                    <a:pt x="1649" y="253"/>
                  </a:lnTo>
                  <a:lnTo>
                    <a:pt x="1621" y="358"/>
                  </a:lnTo>
                  <a:lnTo>
                    <a:pt x="1619" y="369"/>
                  </a:lnTo>
                  <a:lnTo>
                    <a:pt x="1615" y="378"/>
                  </a:lnTo>
                  <a:lnTo>
                    <a:pt x="1612" y="387"/>
                  </a:lnTo>
                  <a:lnTo>
                    <a:pt x="1608" y="397"/>
                  </a:lnTo>
                  <a:lnTo>
                    <a:pt x="1599" y="414"/>
                  </a:lnTo>
                  <a:lnTo>
                    <a:pt x="1591" y="430"/>
                  </a:lnTo>
                  <a:lnTo>
                    <a:pt x="1582" y="447"/>
                  </a:lnTo>
                  <a:lnTo>
                    <a:pt x="1574" y="465"/>
                  </a:lnTo>
                  <a:lnTo>
                    <a:pt x="1572" y="474"/>
                  </a:lnTo>
                  <a:lnTo>
                    <a:pt x="1570" y="484"/>
                  </a:lnTo>
                  <a:lnTo>
                    <a:pt x="1568" y="494"/>
                  </a:lnTo>
                  <a:lnTo>
                    <a:pt x="1568" y="504"/>
                  </a:lnTo>
                  <a:lnTo>
                    <a:pt x="1569" y="521"/>
                  </a:lnTo>
                  <a:lnTo>
                    <a:pt x="1572" y="536"/>
                  </a:lnTo>
                  <a:lnTo>
                    <a:pt x="1577" y="551"/>
                  </a:lnTo>
                  <a:lnTo>
                    <a:pt x="1582" y="565"/>
                  </a:lnTo>
                  <a:lnTo>
                    <a:pt x="1587" y="579"/>
                  </a:lnTo>
                  <a:lnTo>
                    <a:pt x="1593" y="593"/>
                  </a:lnTo>
                  <a:lnTo>
                    <a:pt x="1596" y="607"/>
                  </a:lnTo>
                  <a:lnTo>
                    <a:pt x="1598" y="622"/>
                  </a:lnTo>
                  <a:lnTo>
                    <a:pt x="1597" y="645"/>
                  </a:lnTo>
                  <a:lnTo>
                    <a:pt x="1596" y="668"/>
                  </a:lnTo>
                  <a:lnTo>
                    <a:pt x="1597" y="678"/>
                  </a:lnTo>
                  <a:lnTo>
                    <a:pt x="1600" y="689"/>
                  </a:lnTo>
                  <a:lnTo>
                    <a:pt x="1603" y="695"/>
                  </a:lnTo>
                  <a:lnTo>
                    <a:pt x="1605" y="699"/>
                  </a:lnTo>
                  <a:lnTo>
                    <a:pt x="1609" y="704"/>
                  </a:lnTo>
                  <a:lnTo>
                    <a:pt x="1613" y="709"/>
                  </a:lnTo>
                  <a:lnTo>
                    <a:pt x="1621" y="715"/>
                  </a:lnTo>
                  <a:lnTo>
                    <a:pt x="1628" y="721"/>
                  </a:lnTo>
                  <a:lnTo>
                    <a:pt x="1635" y="725"/>
                  </a:lnTo>
                  <a:lnTo>
                    <a:pt x="1641" y="728"/>
                  </a:lnTo>
                  <a:lnTo>
                    <a:pt x="1651" y="732"/>
                  </a:lnTo>
                  <a:lnTo>
                    <a:pt x="1658" y="737"/>
                  </a:lnTo>
                  <a:lnTo>
                    <a:pt x="1659" y="739"/>
                  </a:lnTo>
                  <a:lnTo>
                    <a:pt x="1661" y="741"/>
                  </a:lnTo>
                  <a:lnTo>
                    <a:pt x="1661" y="744"/>
                  </a:lnTo>
                  <a:lnTo>
                    <a:pt x="1660" y="750"/>
                  </a:lnTo>
                  <a:lnTo>
                    <a:pt x="1656" y="763"/>
                  </a:lnTo>
                  <a:lnTo>
                    <a:pt x="1650" y="783"/>
                  </a:lnTo>
                  <a:lnTo>
                    <a:pt x="1647" y="796"/>
                  </a:lnTo>
                  <a:lnTo>
                    <a:pt x="1642" y="817"/>
                  </a:lnTo>
                  <a:lnTo>
                    <a:pt x="1640" y="826"/>
                  </a:lnTo>
                  <a:lnTo>
                    <a:pt x="1638" y="836"/>
                  </a:lnTo>
                  <a:lnTo>
                    <a:pt x="1636" y="843"/>
                  </a:lnTo>
                  <a:lnTo>
                    <a:pt x="1633" y="845"/>
                  </a:lnTo>
                  <a:lnTo>
                    <a:pt x="1595" y="793"/>
                  </a:lnTo>
                  <a:lnTo>
                    <a:pt x="1591" y="789"/>
                  </a:lnTo>
                  <a:lnTo>
                    <a:pt x="1587" y="784"/>
                  </a:lnTo>
                  <a:lnTo>
                    <a:pt x="1583" y="782"/>
                  </a:lnTo>
                  <a:lnTo>
                    <a:pt x="1580" y="780"/>
                  </a:lnTo>
                  <a:lnTo>
                    <a:pt x="1572" y="777"/>
                  </a:lnTo>
                  <a:lnTo>
                    <a:pt x="1565" y="774"/>
                  </a:lnTo>
                  <a:lnTo>
                    <a:pt x="1558" y="771"/>
                  </a:lnTo>
                  <a:lnTo>
                    <a:pt x="1551" y="768"/>
                  </a:lnTo>
                  <a:lnTo>
                    <a:pt x="1547" y="766"/>
                  </a:lnTo>
                  <a:lnTo>
                    <a:pt x="1544" y="763"/>
                  </a:lnTo>
                  <a:lnTo>
                    <a:pt x="1540" y="758"/>
                  </a:lnTo>
                  <a:lnTo>
                    <a:pt x="1537" y="753"/>
                  </a:lnTo>
                  <a:lnTo>
                    <a:pt x="1531" y="740"/>
                  </a:lnTo>
                  <a:lnTo>
                    <a:pt x="1529" y="729"/>
                  </a:lnTo>
                  <a:lnTo>
                    <a:pt x="1528" y="727"/>
                  </a:lnTo>
                  <a:lnTo>
                    <a:pt x="1527" y="726"/>
                  </a:lnTo>
                  <a:lnTo>
                    <a:pt x="1526" y="725"/>
                  </a:lnTo>
                  <a:lnTo>
                    <a:pt x="1524" y="724"/>
                  </a:lnTo>
                  <a:lnTo>
                    <a:pt x="1518" y="725"/>
                  </a:lnTo>
                  <a:lnTo>
                    <a:pt x="1510" y="727"/>
                  </a:lnTo>
                  <a:lnTo>
                    <a:pt x="1498" y="731"/>
                  </a:lnTo>
                  <a:lnTo>
                    <a:pt x="1490" y="735"/>
                  </a:lnTo>
                  <a:lnTo>
                    <a:pt x="1484" y="738"/>
                  </a:lnTo>
                  <a:lnTo>
                    <a:pt x="1481" y="741"/>
                  </a:lnTo>
                  <a:lnTo>
                    <a:pt x="1479" y="743"/>
                  </a:lnTo>
                  <a:lnTo>
                    <a:pt x="1479" y="745"/>
                  </a:lnTo>
                  <a:lnTo>
                    <a:pt x="1479" y="749"/>
                  </a:lnTo>
                  <a:lnTo>
                    <a:pt x="1481" y="751"/>
                  </a:lnTo>
                  <a:lnTo>
                    <a:pt x="1484" y="758"/>
                  </a:lnTo>
                  <a:lnTo>
                    <a:pt x="1488" y="768"/>
                  </a:lnTo>
                  <a:lnTo>
                    <a:pt x="1497" y="784"/>
                  </a:lnTo>
                  <a:lnTo>
                    <a:pt x="1503" y="803"/>
                  </a:lnTo>
                  <a:lnTo>
                    <a:pt x="1506" y="811"/>
                  </a:lnTo>
                  <a:lnTo>
                    <a:pt x="1508" y="820"/>
                  </a:lnTo>
                  <a:lnTo>
                    <a:pt x="1508" y="824"/>
                  </a:lnTo>
                  <a:lnTo>
                    <a:pt x="1508" y="828"/>
                  </a:lnTo>
                  <a:lnTo>
                    <a:pt x="1506" y="831"/>
                  </a:lnTo>
                  <a:lnTo>
                    <a:pt x="1504" y="833"/>
                  </a:lnTo>
                  <a:lnTo>
                    <a:pt x="1492" y="845"/>
                  </a:lnTo>
                  <a:lnTo>
                    <a:pt x="1481" y="855"/>
                  </a:lnTo>
                  <a:lnTo>
                    <a:pt x="1474" y="859"/>
                  </a:lnTo>
                  <a:lnTo>
                    <a:pt x="1469" y="864"/>
                  </a:lnTo>
                  <a:lnTo>
                    <a:pt x="1462" y="871"/>
                  </a:lnTo>
                  <a:lnTo>
                    <a:pt x="1458" y="877"/>
                  </a:lnTo>
                  <a:lnTo>
                    <a:pt x="1450" y="896"/>
                  </a:lnTo>
                  <a:lnTo>
                    <a:pt x="1447" y="912"/>
                  </a:lnTo>
                  <a:lnTo>
                    <a:pt x="1446" y="919"/>
                  </a:lnTo>
                  <a:lnTo>
                    <a:pt x="1446" y="926"/>
                  </a:lnTo>
                  <a:lnTo>
                    <a:pt x="1446" y="932"/>
                  </a:lnTo>
                  <a:lnTo>
                    <a:pt x="1446" y="939"/>
                  </a:lnTo>
                  <a:lnTo>
                    <a:pt x="1449" y="952"/>
                  </a:lnTo>
                  <a:lnTo>
                    <a:pt x="1455" y="965"/>
                  </a:lnTo>
                  <a:lnTo>
                    <a:pt x="1460" y="980"/>
                  </a:lnTo>
                  <a:lnTo>
                    <a:pt x="1468" y="996"/>
                  </a:lnTo>
                  <a:lnTo>
                    <a:pt x="1473" y="1007"/>
                  </a:lnTo>
                  <a:lnTo>
                    <a:pt x="1475" y="1017"/>
                  </a:lnTo>
                  <a:lnTo>
                    <a:pt x="1477" y="1026"/>
                  </a:lnTo>
                  <a:lnTo>
                    <a:pt x="1477" y="1036"/>
                  </a:lnTo>
                  <a:lnTo>
                    <a:pt x="1475" y="1045"/>
                  </a:lnTo>
                  <a:lnTo>
                    <a:pt x="1471" y="1053"/>
                  </a:lnTo>
                  <a:lnTo>
                    <a:pt x="1465" y="1062"/>
                  </a:lnTo>
                  <a:lnTo>
                    <a:pt x="1458" y="1072"/>
                  </a:lnTo>
                  <a:lnTo>
                    <a:pt x="1455" y="1077"/>
                  </a:lnTo>
                  <a:lnTo>
                    <a:pt x="1451" y="1081"/>
                  </a:lnTo>
                  <a:lnTo>
                    <a:pt x="1449" y="1087"/>
                  </a:lnTo>
                  <a:lnTo>
                    <a:pt x="1447" y="1092"/>
                  </a:lnTo>
                  <a:lnTo>
                    <a:pt x="1447" y="1098"/>
                  </a:lnTo>
                  <a:lnTo>
                    <a:pt x="1447" y="1103"/>
                  </a:lnTo>
                  <a:lnTo>
                    <a:pt x="1447" y="1108"/>
                  </a:lnTo>
                  <a:lnTo>
                    <a:pt x="1448" y="1114"/>
                  </a:lnTo>
                  <a:lnTo>
                    <a:pt x="1452" y="1125"/>
                  </a:lnTo>
                  <a:lnTo>
                    <a:pt x="1458" y="1135"/>
                  </a:lnTo>
                  <a:lnTo>
                    <a:pt x="1465" y="1145"/>
                  </a:lnTo>
                  <a:lnTo>
                    <a:pt x="1473" y="1156"/>
                  </a:lnTo>
                  <a:lnTo>
                    <a:pt x="1490" y="1174"/>
                  </a:lnTo>
                  <a:lnTo>
                    <a:pt x="1505" y="1190"/>
                  </a:lnTo>
                  <a:lnTo>
                    <a:pt x="1511" y="1198"/>
                  </a:lnTo>
                  <a:lnTo>
                    <a:pt x="1515" y="1203"/>
                  </a:lnTo>
                  <a:lnTo>
                    <a:pt x="1516" y="1207"/>
                  </a:lnTo>
                  <a:lnTo>
                    <a:pt x="1516" y="1209"/>
                  </a:lnTo>
                  <a:lnTo>
                    <a:pt x="1516" y="1211"/>
                  </a:lnTo>
                  <a:lnTo>
                    <a:pt x="1516" y="1213"/>
                  </a:lnTo>
                  <a:lnTo>
                    <a:pt x="1512" y="1217"/>
                  </a:lnTo>
                  <a:lnTo>
                    <a:pt x="1508" y="1221"/>
                  </a:lnTo>
                  <a:lnTo>
                    <a:pt x="1502" y="1223"/>
                  </a:lnTo>
                  <a:lnTo>
                    <a:pt x="1497" y="1225"/>
                  </a:lnTo>
                  <a:lnTo>
                    <a:pt x="1491" y="1227"/>
                  </a:lnTo>
                  <a:lnTo>
                    <a:pt x="1486" y="1231"/>
                  </a:lnTo>
                  <a:lnTo>
                    <a:pt x="1482" y="1236"/>
                  </a:lnTo>
                  <a:lnTo>
                    <a:pt x="1478" y="1243"/>
                  </a:lnTo>
                  <a:lnTo>
                    <a:pt x="1475" y="1254"/>
                  </a:lnTo>
                  <a:lnTo>
                    <a:pt x="1473" y="1266"/>
                  </a:lnTo>
                  <a:lnTo>
                    <a:pt x="1472" y="1278"/>
                  </a:lnTo>
                  <a:lnTo>
                    <a:pt x="1472" y="1290"/>
                  </a:lnTo>
                  <a:lnTo>
                    <a:pt x="1473" y="1312"/>
                  </a:lnTo>
                  <a:lnTo>
                    <a:pt x="1476" y="1335"/>
                  </a:lnTo>
                  <a:lnTo>
                    <a:pt x="1479" y="1358"/>
                  </a:lnTo>
                  <a:lnTo>
                    <a:pt x="1482" y="1382"/>
                  </a:lnTo>
                  <a:lnTo>
                    <a:pt x="1483" y="1393"/>
                  </a:lnTo>
                  <a:lnTo>
                    <a:pt x="1483" y="1405"/>
                  </a:lnTo>
                  <a:lnTo>
                    <a:pt x="1482" y="1417"/>
                  </a:lnTo>
                  <a:lnTo>
                    <a:pt x="1481" y="1429"/>
                  </a:lnTo>
                  <a:lnTo>
                    <a:pt x="1481" y="1454"/>
                  </a:lnTo>
                  <a:lnTo>
                    <a:pt x="1482" y="1477"/>
                  </a:lnTo>
                  <a:lnTo>
                    <a:pt x="1483" y="1487"/>
                  </a:lnTo>
                  <a:lnTo>
                    <a:pt x="1484" y="1499"/>
                  </a:lnTo>
                  <a:lnTo>
                    <a:pt x="1486" y="1511"/>
                  </a:lnTo>
                  <a:lnTo>
                    <a:pt x="1489" y="1523"/>
                  </a:lnTo>
                  <a:lnTo>
                    <a:pt x="1490" y="1528"/>
                  </a:lnTo>
                  <a:lnTo>
                    <a:pt x="1491" y="1534"/>
                  </a:lnTo>
                  <a:lnTo>
                    <a:pt x="1491" y="1538"/>
                  </a:lnTo>
                  <a:lnTo>
                    <a:pt x="1490" y="1542"/>
                  </a:lnTo>
                  <a:lnTo>
                    <a:pt x="1487" y="1549"/>
                  </a:lnTo>
                  <a:lnTo>
                    <a:pt x="1483" y="1554"/>
                  </a:lnTo>
                  <a:lnTo>
                    <a:pt x="1477" y="1559"/>
                  </a:lnTo>
                  <a:lnTo>
                    <a:pt x="1472" y="1563"/>
                  </a:lnTo>
                  <a:lnTo>
                    <a:pt x="1470" y="1566"/>
                  </a:lnTo>
                  <a:lnTo>
                    <a:pt x="1468" y="1569"/>
                  </a:lnTo>
                  <a:lnTo>
                    <a:pt x="1467" y="1573"/>
                  </a:lnTo>
                  <a:lnTo>
                    <a:pt x="1465" y="1577"/>
                  </a:lnTo>
                  <a:lnTo>
                    <a:pt x="1463" y="1588"/>
                  </a:lnTo>
                  <a:lnTo>
                    <a:pt x="1463" y="1596"/>
                  </a:lnTo>
                  <a:lnTo>
                    <a:pt x="1464" y="1606"/>
                  </a:lnTo>
                  <a:lnTo>
                    <a:pt x="1465" y="1614"/>
                  </a:lnTo>
                  <a:lnTo>
                    <a:pt x="1469" y="1621"/>
                  </a:lnTo>
                  <a:lnTo>
                    <a:pt x="1473" y="1628"/>
                  </a:lnTo>
                  <a:lnTo>
                    <a:pt x="1477" y="1634"/>
                  </a:lnTo>
                  <a:lnTo>
                    <a:pt x="1482" y="1640"/>
                  </a:lnTo>
                  <a:lnTo>
                    <a:pt x="1493" y="1652"/>
                  </a:lnTo>
                  <a:lnTo>
                    <a:pt x="1505" y="1662"/>
                  </a:lnTo>
                  <a:lnTo>
                    <a:pt x="1511" y="1669"/>
                  </a:lnTo>
                  <a:lnTo>
                    <a:pt x="1516" y="1675"/>
                  </a:lnTo>
                  <a:lnTo>
                    <a:pt x="1522" y="1682"/>
                  </a:lnTo>
                  <a:lnTo>
                    <a:pt x="1526" y="1689"/>
                  </a:lnTo>
                  <a:lnTo>
                    <a:pt x="1528" y="1695"/>
                  </a:lnTo>
                  <a:lnTo>
                    <a:pt x="1529" y="1701"/>
                  </a:lnTo>
                  <a:lnTo>
                    <a:pt x="1530" y="1707"/>
                  </a:lnTo>
                  <a:lnTo>
                    <a:pt x="1530" y="1712"/>
                  </a:lnTo>
                  <a:lnTo>
                    <a:pt x="1528" y="1723"/>
                  </a:lnTo>
                  <a:lnTo>
                    <a:pt x="1525" y="1734"/>
                  </a:lnTo>
                  <a:lnTo>
                    <a:pt x="1522" y="1744"/>
                  </a:lnTo>
                  <a:lnTo>
                    <a:pt x="1517" y="1755"/>
                  </a:lnTo>
                  <a:lnTo>
                    <a:pt x="1516" y="1761"/>
                  </a:lnTo>
                  <a:lnTo>
                    <a:pt x="1516" y="1766"/>
                  </a:lnTo>
                  <a:lnTo>
                    <a:pt x="1515" y="1771"/>
                  </a:lnTo>
                  <a:lnTo>
                    <a:pt x="1516" y="1777"/>
                  </a:lnTo>
                  <a:lnTo>
                    <a:pt x="1518" y="1790"/>
                  </a:lnTo>
                  <a:lnTo>
                    <a:pt x="1523" y="1803"/>
                  </a:lnTo>
                  <a:lnTo>
                    <a:pt x="1525" y="1809"/>
                  </a:lnTo>
                  <a:lnTo>
                    <a:pt x="1526" y="1816"/>
                  </a:lnTo>
                  <a:lnTo>
                    <a:pt x="1527" y="1822"/>
                  </a:lnTo>
                  <a:lnTo>
                    <a:pt x="1526" y="1830"/>
                  </a:lnTo>
                  <a:lnTo>
                    <a:pt x="1524" y="1837"/>
                  </a:lnTo>
                  <a:lnTo>
                    <a:pt x="1520" y="1845"/>
                  </a:lnTo>
                  <a:lnTo>
                    <a:pt x="1515" y="1851"/>
                  </a:lnTo>
                  <a:lnTo>
                    <a:pt x="1509" y="1857"/>
                  </a:lnTo>
                  <a:lnTo>
                    <a:pt x="1503" y="1862"/>
                  </a:lnTo>
                  <a:lnTo>
                    <a:pt x="1497" y="1868"/>
                  </a:lnTo>
                  <a:lnTo>
                    <a:pt x="1491" y="1873"/>
                  </a:lnTo>
                  <a:lnTo>
                    <a:pt x="1487" y="1879"/>
                  </a:lnTo>
                  <a:lnTo>
                    <a:pt x="1488" y="1881"/>
                  </a:lnTo>
                  <a:lnTo>
                    <a:pt x="1488" y="1882"/>
                  </a:lnTo>
                  <a:lnTo>
                    <a:pt x="1500" y="1885"/>
                  </a:lnTo>
                  <a:lnTo>
                    <a:pt x="1514" y="1889"/>
                  </a:lnTo>
                  <a:lnTo>
                    <a:pt x="1528" y="1893"/>
                  </a:lnTo>
                  <a:lnTo>
                    <a:pt x="1542" y="1899"/>
                  </a:lnTo>
                  <a:lnTo>
                    <a:pt x="1555" y="1905"/>
                  </a:lnTo>
                  <a:lnTo>
                    <a:pt x="1567" y="1914"/>
                  </a:lnTo>
                  <a:lnTo>
                    <a:pt x="1571" y="1918"/>
                  </a:lnTo>
                  <a:lnTo>
                    <a:pt x="1577" y="1924"/>
                  </a:lnTo>
                  <a:lnTo>
                    <a:pt x="1580" y="1929"/>
                  </a:lnTo>
                  <a:lnTo>
                    <a:pt x="1583" y="1936"/>
                  </a:lnTo>
                  <a:lnTo>
                    <a:pt x="1586" y="1942"/>
                  </a:lnTo>
                  <a:lnTo>
                    <a:pt x="1591" y="1947"/>
                  </a:lnTo>
                  <a:lnTo>
                    <a:pt x="1591" y="1947"/>
                  </a:lnTo>
                  <a:lnTo>
                    <a:pt x="1558" y="2047"/>
                  </a:lnTo>
                  <a:lnTo>
                    <a:pt x="1558" y="2062"/>
                  </a:lnTo>
                  <a:lnTo>
                    <a:pt x="1557" y="2076"/>
                  </a:lnTo>
                  <a:lnTo>
                    <a:pt x="1555" y="2089"/>
                  </a:lnTo>
                  <a:lnTo>
                    <a:pt x="1553" y="2102"/>
                  </a:lnTo>
                  <a:lnTo>
                    <a:pt x="1546" y="2129"/>
                  </a:lnTo>
                  <a:lnTo>
                    <a:pt x="1539" y="2156"/>
                  </a:lnTo>
                  <a:lnTo>
                    <a:pt x="1537" y="2161"/>
                  </a:lnTo>
                  <a:lnTo>
                    <a:pt x="1533" y="2167"/>
                  </a:lnTo>
                  <a:lnTo>
                    <a:pt x="1530" y="2171"/>
                  </a:lnTo>
                  <a:lnTo>
                    <a:pt x="1526" y="2175"/>
                  </a:lnTo>
                  <a:lnTo>
                    <a:pt x="1516" y="2183"/>
                  </a:lnTo>
                  <a:lnTo>
                    <a:pt x="1506" y="2190"/>
                  </a:lnTo>
                  <a:lnTo>
                    <a:pt x="1497" y="2197"/>
                  </a:lnTo>
                  <a:lnTo>
                    <a:pt x="1489" y="2202"/>
                  </a:lnTo>
                  <a:lnTo>
                    <a:pt x="1486" y="2206"/>
                  </a:lnTo>
                  <a:lnTo>
                    <a:pt x="1484" y="2209"/>
                  </a:lnTo>
                  <a:lnTo>
                    <a:pt x="1483" y="2212"/>
                  </a:lnTo>
                  <a:lnTo>
                    <a:pt x="1482" y="2215"/>
                  </a:lnTo>
                  <a:lnTo>
                    <a:pt x="1483" y="2233"/>
                  </a:lnTo>
                  <a:lnTo>
                    <a:pt x="1484" y="2249"/>
                  </a:lnTo>
                  <a:lnTo>
                    <a:pt x="1485" y="2265"/>
                  </a:lnTo>
                  <a:lnTo>
                    <a:pt x="1486" y="2281"/>
                  </a:lnTo>
                  <a:lnTo>
                    <a:pt x="1484" y="2289"/>
                  </a:lnTo>
                  <a:lnTo>
                    <a:pt x="1481" y="2297"/>
                  </a:lnTo>
                  <a:lnTo>
                    <a:pt x="1475" y="2305"/>
                  </a:lnTo>
                  <a:lnTo>
                    <a:pt x="1470" y="2313"/>
                  </a:lnTo>
                  <a:lnTo>
                    <a:pt x="1456" y="2329"/>
                  </a:lnTo>
                  <a:lnTo>
                    <a:pt x="1445" y="2341"/>
                  </a:lnTo>
                  <a:lnTo>
                    <a:pt x="1440" y="2347"/>
                  </a:lnTo>
                  <a:lnTo>
                    <a:pt x="1435" y="2351"/>
                  </a:lnTo>
                  <a:lnTo>
                    <a:pt x="1430" y="2355"/>
                  </a:lnTo>
                  <a:lnTo>
                    <a:pt x="1424" y="2358"/>
                  </a:lnTo>
                  <a:lnTo>
                    <a:pt x="1419" y="2359"/>
                  </a:lnTo>
                  <a:lnTo>
                    <a:pt x="1415" y="2359"/>
                  </a:lnTo>
                  <a:lnTo>
                    <a:pt x="1409" y="2359"/>
                  </a:lnTo>
                  <a:lnTo>
                    <a:pt x="1404" y="2358"/>
                  </a:lnTo>
                  <a:lnTo>
                    <a:pt x="1382" y="2349"/>
                  </a:lnTo>
                  <a:lnTo>
                    <a:pt x="1359" y="2336"/>
                  </a:lnTo>
                  <a:lnTo>
                    <a:pt x="1351" y="2334"/>
                  </a:lnTo>
                  <a:lnTo>
                    <a:pt x="1346" y="2333"/>
                  </a:lnTo>
                  <a:lnTo>
                    <a:pt x="1341" y="2334"/>
                  </a:lnTo>
                  <a:lnTo>
                    <a:pt x="1337" y="2337"/>
                  </a:lnTo>
                  <a:lnTo>
                    <a:pt x="1335" y="2342"/>
                  </a:lnTo>
                  <a:lnTo>
                    <a:pt x="1334" y="2347"/>
                  </a:lnTo>
                  <a:lnTo>
                    <a:pt x="1333" y="2354"/>
                  </a:lnTo>
                  <a:lnTo>
                    <a:pt x="1332" y="2361"/>
                  </a:lnTo>
                  <a:lnTo>
                    <a:pt x="1332" y="2376"/>
                  </a:lnTo>
                  <a:lnTo>
                    <a:pt x="1329" y="2392"/>
                  </a:lnTo>
                  <a:lnTo>
                    <a:pt x="1328" y="2400"/>
                  </a:lnTo>
                  <a:lnTo>
                    <a:pt x="1326" y="2406"/>
                  </a:lnTo>
                  <a:lnTo>
                    <a:pt x="1323" y="2412"/>
                  </a:lnTo>
                  <a:lnTo>
                    <a:pt x="1319" y="2416"/>
                  </a:lnTo>
                  <a:lnTo>
                    <a:pt x="1315" y="2418"/>
                  </a:lnTo>
                  <a:lnTo>
                    <a:pt x="1312" y="2419"/>
                  </a:lnTo>
                  <a:lnTo>
                    <a:pt x="1308" y="2421"/>
                  </a:lnTo>
                  <a:lnTo>
                    <a:pt x="1304" y="2421"/>
                  </a:lnTo>
                  <a:lnTo>
                    <a:pt x="1295" y="2421"/>
                  </a:lnTo>
                  <a:lnTo>
                    <a:pt x="1286" y="2421"/>
                  </a:lnTo>
                  <a:lnTo>
                    <a:pt x="1282" y="2422"/>
                  </a:lnTo>
                  <a:lnTo>
                    <a:pt x="1278" y="2422"/>
                  </a:lnTo>
                  <a:lnTo>
                    <a:pt x="1274" y="2424"/>
                  </a:lnTo>
                  <a:lnTo>
                    <a:pt x="1272" y="2426"/>
                  </a:lnTo>
                  <a:lnTo>
                    <a:pt x="1270" y="2428"/>
                  </a:lnTo>
                  <a:lnTo>
                    <a:pt x="1268" y="2432"/>
                  </a:lnTo>
                  <a:lnTo>
                    <a:pt x="1267" y="2437"/>
                  </a:lnTo>
                  <a:lnTo>
                    <a:pt x="1268" y="2442"/>
                  </a:lnTo>
                  <a:lnTo>
                    <a:pt x="1225" y="2449"/>
                  </a:lnTo>
                  <a:lnTo>
                    <a:pt x="1225" y="2449"/>
                  </a:lnTo>
                  <a:lnTo>
                    <a:pt x="1219" y="2418"/>
                  </a:lnTo>
                  <a:lnTo>
                    <a:pt x="1213" y="2398"/>
                  </a:lnTo>
                  <a:lnTo>
                    <a:pt x="1209" y="2388"/>
                  </a:lnTo>
                  <a:lnTo>
                    <a:pt x="1202" y="2379"/>
                  </a:lnTo>
                  <a:lnTo>
                    <a:pt x="1193" y="2369"/>
                  </a:lnTo>
                  <a:lnTo>
                    <a:pt x="1180" y="2356"/>
                  </a:lnTo>
                  <a:lnTo>
                    <a:pt x="1171" y="2346"/>
                  </a:lnTo>
                  <a:lnTo>
                    <a:pt x="1162" y="2333"/>
                  </a:lnTo>
                  <a:lnTo>
                    <a:pt x="1152" y="2318"/>
                  </a:lnTo>
                  <a:lnTo>
                    <a:pt x="1143" y="2303"/>
                  </a:lnTo>
                  <a:lnTo>
                    <a:pt x="1133" y="2289"/>
                  </a:lnTo>
                  <a:lnTo>
                    <a:pt x="1123" y="2276"/>
                  </a:lnTo>
                  <a:lnTo>
                    <a:pt x="1118" y="2270"/>
                  </a:lnTo>
                  <a:lnTo>
                    <a:pt x="1112" y="2265"/>
                  </a:lnTo>
                  <a:lnTo>
                    <a:pt x="1108" y="2262"/>
                  </a:lnTo>
                  <a:lnTo>
                    <a:pt x="1103" y="2259"/>
                  </a:lnTo>
                  <a:lnTo>
                    <a:pt x="1083" y="2253"/>
                  </a:lnTo>
                  <a:lnTo>
                    <a:pt x="1059" y="2246"/>
                  </a:lnTo>
                  <a:lnTo>
                    <a:pt x="1052" y="2242"/>
                  </a:lnTo>
                  <a:lnTo>
                    <a:pt x="1047" y="2239"/>
                  </a:lnTo>
                  <a:lnTo>
                    <a:pt x="1042" y="2236"/>
                  </a:lnTo>
                  <a:lnTo>
                    <a:pt x="1039" y="2233"/>
                  </a:lnTo>
                  <a:lnTo>
                    <a:pt x="1036" y="2228"/>
                  </a:lnTo>
                  <a:lnTo>
                    <a:pt x="1035" y="2224"/>
                  </a:lnTo>
                  <a:lnTo>
                    <a:pt x="1035" y="2219"/>
                  </a:lnTo>
                  <a:lnTo>
                    <a:pt x="1037" y="2213"/>
                  </a:lnTo>
                  <a:lnTo>
                    <a:pt x="1027" y="2205"/>
                  </a:lnTo>
                  <a:lnTo>
                    <a:pt x="1019" y="2196"/>
                  </a:lnTo>
                  <a:lnTo>
                    <a:pt x="1011" y="2186"/>
                  </a:lnTo>
                  <a:lnTo>
                    <a:pt x="1005" y="2176"/>
                  </a:lnTo>
                  <a:lnTo>
                    <a:pt x="998" y="2166"/>
                  </a:lnTo>
                  <a:lnTo>
                    <a:pt x="993" y="2155"/>
                  </a:lnTo>
                  <a:lnTo>
                    <a:pt x="988" y="2144"/>
                  </a:lnTo>
                  <a:lnTo>
                    <a:pt x="984" y="2133"/>
                  </a:lnTo>
                  <a:lnTo>
                    <a:pt x="975" y="2111"/>
                  </a:lnTo>
                  <a:lnTo>
                    <a:pt x="967" y="2087"/>
                  </a:lnTo>
                  <a:lnTo>
                    <a:pt x="958" y="2065"/>
                  </a:lnTo>
                  <a:lnTo>
                    <a:pt x="947" y="2044"/>
                  </a:lnTo>
                  <a:lnTo>
                    <a:pt x="927" y="2013"/>
                  </a:lnTo>
                  <a:lnTo>
                    <a:pt x="913" y="1992"/>
                  </a:lnTo>
                  <a:lnTo>
                    <a:pt x="912" y="1989"/>
                  </a:lnTo>
                  <a:lnTo>
                    <a:pt x="912" y="1985"/>
                  </a:lnTo>
                  <a:lnTo>
                    <a:pt x="915" y="1982"/>
                  </a:lnTo>
                  <a:lnTo>
                    <a:pt x="918" y="1980"/>
                  </a:lnTo>
                  <a:lnTo>
                    <a:pt x="925" y="1978"/>
                  </a:lnTo>
                  <a:lnTo>
                    <a:pt x="933" y="1977"/>
                  </a:lnTo>
                  <a:lnTo>
                    <a:pt x="945" y="1977"/>
                  </a:lnTo>
                  <a:lnTo>
                    <a:pt x="959" y="1976"/>
                  </a:lnTo>
                  <a:lnTo>
                    <a:pt x="969" y="1976"/>
                  </a:lnTo>
                  <a:lnTo>
                    <a:pt x="976" y="1973"/>
                  </a:lnTo>
                  <a:lnTo>
                    <a:pt x="983" y="1969"/>
                  </a:lnTo>
                  <a:lnTo>
                    <a:pt x="988" y="1965"/>
                  </a:lnTo>
                  <a:lnTo>
                    <a:pt x="998" y="1952"/>
                  </a:lnTo>
                  <a:lnTo>
                    <a:pt x="1007" y="1936"/>
                  </a:lnTo>
                  <a:lnTo>
                    <a:pt x="1019" y="1912"/>
                  </a:lnTo>
                  <a:lnTo>
                    <a:pt x="1028" y="1886"/>
                  </a:lnTo>
                  <a:lnTo>
                    <a:pt x="1038" y="1860"/>
                  </a:lnTo>
                  <a:lnTo>
                    <a:pt x="1047" y="1834"/>
                  </a:lnTo>
                  <a:lnTo>
                    <a:pt x="1050" y="1821"/>
                  </a:lnTo>
                  <a:lnTo>
                    <a:pt x="1051" y="1810"/>
                  </a:lnTo>
                  <a:lnTo>
                    <a:pt x="1051" y="1801"/>
                  </a:lnTo>
                  <a:lnTo>
                    <a:pt x="1050" y="1793"/>
                  </a:lnTo>
                  <a:lnTo>
                    <a:pt x="1047" y="1785"/>
                  </a:lnTo>
                  <a:lnTo>
                    <a:pt x="1043" y="1779"/>
                  </a:lnTo>
                  <a:lnTo>
                    <a:pt x="1039" y="1774"/>
                  </a:lnTo>
                  <a:lnTo>
                    <a:pt x="1034" y="1768"/>
                  </a:lnTo>
                  <a:lnTo>
                    <a:pt x="1022" y="1757"/>
                  </a:lnTo>
                  <a:lnTo>
                    <a:pt x="1009" y="1747"/>
                  </a:lnTo>
                  <a:lnTo>
                    <a:pt x="1003" y="1741"/>
                  </a:lnTo>
                  <a:lnTo>
                    <a:pt x="998" y="1734"/>
                  </a:lnTo>
                  <a:lnTo>
                    <a:pt x="993" y="1726"/>
                  </a:lnTo>
                  <a:lnTo>
                    <a:pt x="988" y="1716"/>
                  </a:lnTo>
                  <a:lnTo>
                    <a:pt x="976" y="1702"/>
                  </a:lnTo>
                  <a:lnTo>
                    <a:pt x="966" y="1687"/>
                  </a:lnTo>
                  <a:lnTo>
                    <a:pt x="956" y="1673"/>
                  </a:lnTo>
                  <a:lnTo>
                    <a:pt x="947" y="1658"/>
                  </a:lnTo>
                  <a:lnTo>
                    <a:pt x="941" y="1643"/>
                  </a:lnTo>
                  <a:lnTo>
                    <a:pt x="934" y="1627"/>
                  </a:lnTo>
                  <a:lnTo>
                    <a:pt x="929" y="1609"/>
                  </a:lnTo>
                  <a:lnTo>
                    <a:pt x="926" y="1592"/>
                  </a:lnTo>
                  <a:lnTo>
                    <a:pt x="924" y="1585"/>
                  </a:lnTo>
                  <a:lnTo>
                    <a:pt x="920" y="1578"/>
                  </a:lnTo>
                  <a:lnTo>
                    <a:pt x="917" y="1573"/>
                  </a:lnTo>
                  <a:lnTo>
                    <a:pt x="912" y="1568"/>
                  </a:lnTo>
                  <a:lnTo>
                    <a:pt x="907" y="1564"/>
                  </a:lnTo>
                  <a:lnTo>
                    <a:pt x="901" y="1561"/>
                  </a:lnTo>
                  <a:lnTo>
                    <a:pt x="894" y="1559"/>
                  </a:lnTo>
                  <a:lnTo>
                    <a:pt x="888" y="1557"/>
                  </a:lnTo>
                  <a:lnTo>
                    <a:pt x="859" y="1550"/>
                  </a:lnTo>
                  <a:lnTo>
                    <a:pt x="830" y="1546"/>
                  </a:lnTo>
                  <a:lnTo>
                    <a:pt x="804" y="1540"/>
                  </a:lnTo>
                  <a:lnTo>
                    <a:pt x="782" y="1534"/>
                  </a:lnTo>
                  <a:lnTo>
                    <a:pt x="763" y="1525"/>
                  </a:lnTo>
                  <a:lnTo>
                    <a:pt x="745" y="1517"/>
                  </a:lnTo>
                  <a:lnTo>
                    <a:pt x="738" y="1511"/>
                  </a:lnTo>
                  <a:lnTo>
                    <a:pt x="731" y="1507"/>
                  </a:lnTo>
                  <a:lnTo>
                    <a:pt x="725" y="1501"/>
                  </a:lnTo>
                  <a:lnTo>
                    <a:pt x="719" y="1495"/>
                  </a:lnTo>
                  <a:lnTo>
                    <a:pt x="708" y="1483"/>
                  </a:lnTo>
                  <a:lnTo>
                    <a:pt x="699" y="1469"/>
                  </a:lnTo>
                  <a:lnTo>
                    <a:pt x="692" y="1455"/>
                  </a:lnTo>
                  <a:lnTo>
                    <a:pt x="685" y="1439"/>
                  </a:lnTo>
                  <a:lnTo>
                    <a:pt x="680" y="1423"/>
                  </a:lnTo>
                  <a:lnTo>
                    <a:pt x="674" y="1404"/>
                  </a:lnTo>
                  <a:lnTo>
                    <a:pt x="667" y="1366"/>
                  </a:lnTo>
                  <a:lnTo>
                    <a:pt x="659" y="1324"/>
                  </a:lnTo>
                  <a:lnTo>
                    <a:pt x="656" y="1314"/>
                  </a:lnTo>
                  <a:lnTo>
                    <a:pt x="652" y="1303"/>
                  </a:lnTo>
                  <a:lnTo>
                    <a:pt x="646" y="1293"/>
                  </a:lnTo>
                  <a:lnTo>
                    <a:pt x="640" y="1283"/>
                  </a:lnTo>
                  <a:lnTo>
                    <a:pt x="633" y="1274"/>
                  </a:lnTo>
                  <a:lnTo>
                    <a:pt x="625" y="1264"/>
                  </a:lnTo>
                  <a:lnTo>
                    <a:pt x="616" y="1255"/>
                  </a:lnTo>
                  <a:lnTo>
                    <a:pt x="607" y="1245"/>
                  </a:lnTo>
                  <a:lnTo>
                    <a:pt x="588" y="1228"/>
                  </a:lnTo>
                  <a:lnTo>
                    <a:pt x="570" y="1211"/>
                  </a:lnTo>
                  <a:lnTo>
                    <a:pt x="561" y="1202"/>
                  </a:lnTo>
                  <a:lnTo>
                    <a:pt x="552" y="1194"/>
                  </a:lnTo>
                  <a:lnTo>
                    <a:pt x="545" y="1185"/>
                  </a:lnTo>
                  <a:lnTo>
                    <a:pt x="538" y="1176"/>
                  </a:lnTo>
                  <a:lnTo>
                    <a:pt x="530" y="1161"/>
                  </a:lnTo>
                  <a:lnTo>
                    <a:pt x="520" y="1145"/>
                  </a:lnTo>
                  <a:lnTo>
                    <a:pt x="509" y="1129"/>
                  </a:lnTo>
                  <a:lnTo>
                    <a:pt x="497" y="1112"/>
                  </a:lnTo>
                  <a:lnTo>
                    <a:pt x="470" y="1077"/>
                  </a:lnTo>
                  <a:lnTo>
                    <a:pt x="444" y="1040"/>
                  </a:lnTo>
                  <a:lnTo>
                    <a:pt x="431" y="1023"/>
                  </a:lnTo>
                  <a:lnTo>
                    <a:pt x="420" y="1005"/>
                  </a:lnTo>
                  <a:lnTo>
                    <a:pt x="409" y="986"/>
                  </a:lnTo>
                  <a:lnTo>
                    <a:pt x="399" y="968"/>
                  </a:lnTo>
                  <a:lnTo>
                    <a:pt x="391" y="951"/>
                  </a:lnTo>
                  <a:lnTo>
                    <a:pt x="385" y="933"/>
                  </a:lnTo>
                  <a:lnTo>
                    <a:pt x="383" y="925"/>
                  </a:lnTo>
                  <a:lnTo>
                    <a:pt x="381" y="916"/>
                  </a:lnTo>
                  <a:lnTo>
                    <a:pt x="380" y="907"/>
                  </a:lnTo>
                  <a:lnTo>
                    <a:pt x="380" y="900"/>
                  </a:lnTo>
                  <a:lnTo>
                    <a:pt x="379" y="900"/>
                  </a:lnTo>
                  <a:lnTo>
                    <a:pt x="372" y="915"/>
                  </a:lnTo>
                  <a:lnTo>
                    <a:pt x="360" y="941"/>
                  </a:lnTo>
                  <a:lnTo>
                    <a:pt x="354" y="954"/>
                  </a:lnTo>
                  <a:lnTo>
                    <a:pt x="347" y="966"/>
                  </a:lnTo>
                  <a:lnTo>
                    <a:pt x="342" y="974"/>
                  </a:lnTo>
                  <a:lnTo>
                    <a:pt x="339" y="978"/>
                  </a:lnTo>
                  <a:lnTo>
                    <a:pt x="333" y="981"/>
                  </a:lnTo>
                  <a:lnTo>
                    <a:pt x="328" y="982"/>
                  </a:lnTo>
                  <a:lnTo>
                    <a:pt x="321" y="983"/>
                  </a:lnTo>
                  <a:lnTo>
                    <a:pt x="315" y="984"/>
                  </a:lnTo>
                  <a:lnTo>
                    <a:pt x="300" y="984"/>
                  </a:lnTo>
                  <a:lnTo>
                    <a:pt x="285" y="984"/>
                  </a:lnTo>
                  <a:lnTo>
                    <a:pt x="268" y="982"/>
                  </a:lnTo>
                  <a:lnTo>
                    <a:pt x="253" y="981"/>
                  </a:lnTo>
                  <a:lnTo>
                    <a:pt x="238" y="981"/>
                  </a:lnTo>
                  <a:lnTo>
                    <a:pt x="225" y="981"/>
                  </a:lnTo>
                  <a:lnTo>
                    <a:pt x="197" y="985"/>
                  </a:lnTo>
                  <a:lnTo>
                    <a:pt x="168" y="990"/>
                  </a:lnTo>
                  <a:lnTo>
                    <a:pt x="154" y="991"/>
                  </a:lnTo>
                  <a:lnTo>
                    <a:pt x="140" y="993"/>
                  </a:lnTo>
                  <a:lnTo>
                    <a:pt x="125" y="993"/>
                  </a:lnTo>
                  <a:lnTo>
                    <a:pt x="111" y="993"/>
                  </a:lnTo>
                  <a:lnTo>
                    <a:pt x="113" y="873"/>
                  </a:lnTo>
                  <a:lnTo>
                    <a:pt x="0" y="872"/>
                  </a:lnTo>
                  <a:lnTo>
                    <a:pt x="0" y="872"/>
                  </a:lnTo>
                  <a:close/>
                </a:path>
              </a:pathLst>
            </a:custGeom>
            <a:solidFill>
              <a:srgbClr val="FFFACD"/>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89" name="Google Shape;889;p38"/>
            <p:cNvSpPr/>
            <p:nvPr/>
          </p:nvSpPr>
          <p:spPr>
            <a:xfrm>
              <a:off x="5413375" y="3805238"/>
              <a:ext cx="660400" cy="971550"/>
            </a:xfrm>
            <a:custGeom>
              <a:rect b="b" l="l" r="r" t="t"/>
              <a:pathLst>
                <a:path extrusionOk="0" h="2449" w="1661">
                  <a:moveTo>
                    <a:pt x="0" y="872"/>
                  </a:moveTo>
                  <a:lnTo>
                    <a:pt x="0" y="862"/>
                  </a:lnTo>
                  <a:lnTo>
                    <a:pt x="2" y="851"/>
                  </a:lnTo>
                  <a:lnTo>
                    <a:pt x="5" y="840"/>
                  </a:lnTo>
                  <a:lnTo>
                    <a:pt x="9" y="829"/>
                  </a:lnTo>
                  <a:lnTo>
                    <a:pt x="14" y="817"/>
                  </a:lnTo>
                  <a:lnTo>
                    <a:pt x="17" y="805"/>
                  </a:lnTo>
                  <a:lnTo>
                    <a:pt x="20" y="793"/>
                  </a:lnTo>
                  <a:lnTo>
                    <a:pt x="21" y="781"/>
                  </a:lnTo>
                  <a:lnTo>
                    <a:pt x="19" y="765"/>
                  </a:lnTo>
                  <a:lnTo>
                    <a:pt x="17" y="745"/>
                  </a:lnTo>
                  <a:lnTo>
                    <a:pt x="16" y="736"/>
                  </a:lnTo>
                  <a:lnTo>
                    <a:pt x="15" y="727"/>
                  </a:lnTo>
                  <a:lnTo>
                    <a:pt x="16" y="720"/>
                  </a:lnTo>
                  <a:lnTo>
                    <a:pt x="17" y="713"/>
                  </a:lnTo>
                  <a:lnTo>
                    <a:pt x="22" y="699"/>
                  </a:lnTo>
                  <a:lnTo>
                    <a:pt x="32" y="676"/>
                  </a:lnTo>
                  <a:lnTo>
                    <a:pt x="44" y="649"/>
                  </a:lnTo>
                  <a:lnTo>
                    <a:pt x="57" y="620"/>
                  </a:lnTo>
                  <a:lnTo>
                    <a:pt x="72" y="592"/>
                  </a:lnTo>
                  <a:lnTo>
                    <a:pt x="86" y="568"/>
                  </a:lnTo>
                  <a:lnTo>
                    <a:pt x="94" y="559"/>
                  </a:lnTo>
                  <a:lnTo>
                    <a:pt x="100" y="552"/>
                  </a:lnTo>
                  <a:lnTo>
                    <a:pt x="103" y="549"/>
                  </a:lnTo>
                  <a:lnTo>
                    <a:pt x="107" y="547"/>
                  </a:lnTo>
                  <a:lnTo>
                    <a:pt x="110" y="546"/>
                  </a:lnTo>
                  <a:lnTo>
                    <a:pt x="113" y="546"/>
                  </a:lnTo>
                  <a:lnTo>
                    <a:pt x="113" y="545"/>
                  </a:lnTo>
                  <a:lnTo>
                    <a:pt x="114" y="545"/>
                  </a:lnTo>
                  <a:lnTo>
                    <a:pt x="121" y="560"/>
                  </a:lnTo>
                  <a:lnTo>
                    <a:pt x="130" y="579"/>
                  </a:lnTo>
                  <a:lnTo>
                    <a:pt x="141" y="599"/>
                  </a:lnTo>
                  <a:lnTo>
                    <a:pt x="151" y="613"/>
                  </a:lnTo>
                  <a:lnTo>
                    <a:pt x="153" y="614"/>
                  </a:lnTo>
                  <a:lnTo>
                    <a:pt x="154" y="615"/>
                  </a:lnTo>
                  <a:lnTo>
                    <a:pt x="156" y="615"/>
                  </a:lnTo>
                  <a:lnTo>
                    <a:pt x="158" y="615"/>
                  </a:lnTo>
                  <a:lnTo>
                    <a:pt x="162" y="612"/>
                  </a:lnTo>
                  <a:lnTo>
                    <a:pt x="166" y="607"/>
                  </a:lnTo>
                  <a:lnTo>
                    <a:pt x="170" y="603"/>
                  </a:lnTo>
                  <a:lnTo>
                    <a:pt x="176" y="599"/>
                  </a:lnTo>
                  <a:lnTo>
                    <a:pt x="179" y="597"/>
                  </a:lnTo>
                  <a:lnTo>
                    <a:pt x="182" y="596"/>
                  </a:lnTo>
                  <a:lnTo>
                    <a:pt x="185" y="596"/>
                  </a:lnTo>
                  <a:lnTo>
                    <a:pt x="190" y="597"/>
                  </a:lnTo>
                  <a:lnTo>
                    <a:pt x="194" y="599"/>
                  </a:lnTo>
                  <a:lnTo>
                    <a:pt x="197" y="601"/>
                  </a:lnTo>
                  <a:lnTo>
                    <a:pt x="200" y="604"/>
                  </a:lnTo>
                  <a:lnTo>
                    <a:pt x="204" y="607"/>
                  </a:lnTo>
                  <a:lnTo>
                    <a:pt x="210" y="614"/>
                  </a:lnTo>
                  <a:lnTo>
                    <a:pt x="216" y="620"/>
                  </a:lnTo>
                  <a:lnTo>
                    <a:pt x="219" y="622"/>
                  </a:lnTo>
                  <a:lnTo>
                    <a:pt x="222" y="623"/>
                  </a:lnTo>
                  <a:lnTo>
                    <a:pt x="225" y="623"/>
                  </a:lnTo>
                  <a:lnTo>
                    <a:pt x="230" y="622"/>
                  </a:lnTo>
                  <a:lnTo>
                    <a:pt x="233" y="619"/>
                  </a:lnTo>
                  <a:lnTo>
                    <a:pt x="237" y="616"/>
                  </a:lnTo>
                  <a:lnTo>
                    <a:pt x="241" y="609"/>
                  </a:lnTo>
                  <a:lnTo>
                    <a:pt x="246" y="601"/>
                  </a:lnTo>
                  <a:lnTo>
                    <a:pt x="248" y="595"/>
                  </a:lnTo>
                  <a:lnTo>
                    <a:pt x="248" y="589"/>
                  </a:lnTo>
                  <a:lnTo>
                    <a:pt x="248" y="582"/>
                  </a:lnTo>
                  <a:lnTo>
                    <a:pt x="248" y="575"/>
                  </a:lnTo>
                  <a:lnTo>
                    <a:pt x="248" y="568"/>
                  </a:lnTo>
                  <a:lnTo>
                    <a:pt x="249" y="563"/>
                  </a:lnTo>
                  <a:lnTo>
                    <a:pt x="249" y="561"/>
                  </a:lnTo>
                  <a:lnTo>
                    <a:pt x="251" y="559"/>
                  </a:lnTo>
                  <a:lnTo>
                    <a:pt x="252" y="558"/>
                  </a:lnTo>
                  <a:lnTo>
                    <a:pt x="254" y="556"/>
                  </a:lnTo>
                  <a:lnTo>
                    <a:pt x="266" y="554"/>
                  </a:lnTo>
                  <a:lnTo>
                    <a:pt x="279" y="551"/>
                  </a:lnTo>
                  <a:lnTo>
                    <a:pt x="292" y="548"/>
                  </a:lnTo>
                  <a:lnTo>
                    <a:pt x="303" y="547"/>
                  </a:lnTo>
                  <a:lnTo>
                    <a:pt x="304" y="562"/>
                  </a:lnTo>
                  <a:lnTo>
                    <a:pt x="305" y="576"/>
                  </a:lnTo>
                  <a:lnTo>
                    <a:pt x="307" y="581"/>
                  </a:lnTo>
                  <a:lnTo>
                    <a:pt x="308" y="586"/>
                  </a:lnTo>
                  <a:lnTo>
                    <a:pt x="311" y="589"/>
                  </a:lnTo>
                  <a:lnTo>
                    <a:pt x="313" y="592"/>
                  </a:lnTo>
                  <a:lnTo>
                    <a:pt x="315" y="593"/>
                  </a:lnTo>
                  <a:lnTo>
                    <a:pt x="317" y="594"/>
                  </a:lnTo>
                  <a:lnTo>
                    <a:pt x="320" y="593"/>
                  </a:lnTo>
                  <a:lnTo>
                    <a:pt x="323" y="591"/>
                  </a:lnTo>
                  <a:lnTo>
                    <a:pt x="327" y="587"/>
                  </a:lnTo>
                  <a:lnTo>
                    <a:pt x="330" y="581"/>
                  </a:lnTo>
                  <a:lnTo>
                    <a:pt x="334" y="574"/>
                  </a:lnTo>
                  <a:lnTo>
                    <a:pt x="339" y="565"/>
                  </a:lnTo>
                  <a:lnTo>
                    <a:pt x="342" y="552"/>
                  </a:lnTo>
                  <a:lnTo>
                    <a:pt x="345" y="538"/>
                  </a:lnTo>
                  <a:lnTo>
                    <a:pt x="347" y="525"/>
                  </a:lnTo>
                  <a:lnTo>
                    <a:pt x="353" y="513"/>
                  </a:lnTo>
                  <a:lnTo>
                    <a:pt x="357" y="504"/>
                  </a:lnTo>
                  <a:lnTo>
                    <a:pt x="359" y="496"/>
                  </a:lnTo>
                  <a:lnTo>
                    <a:pt x="358" y="489"/>
                  </a:lnTo>
                  <a:lnTo>
                    <a:pt x="357" y="484"/>
                  </a:lnTo>
                  <a:lnTo>
                    <a:pt x="355" y="478"/>
                  </a:lnTo>
                  <a:lnTo>
                    <a:pt x="353" y="471"/>
                  </a:lnTo>
                  <a:lnTo>
                    <a:pt x="350" y="464"/>
                  </a:lnTo>
                  <a:lnTo>
                    <a:pt x="350" y="454"/>
                  </a:lnTo>
                  <a:lnTo>
                    <a:pt x="349" y="440"/>
                  </a:lnTo>
                  <a:lnTo>
                    <a:pt x="348" y="427"/>
                  </a:lnTo>
                  <a:lnTo>
                    <a:pt x="346" y="414"/>
                  </a:lnTo>
                  <a:lnTo>
                    <a:pt x="346" y="401"/>
                  </a:lnTo>
                  <a:lnTo>
                    <a:pt x="358" y="390"/>
                  </a:lnTo>
                  <a:lnTo>
                    <a:pt x="385" y="369"/>
                  </a:lnTo>
                  <a:lnTo>
                    <a:pt x="413" y="347"/>
                  </a:lnTo>
                  <a:lnTo>
                    <a:pt x="431" y="334"/>
                  </a:lnTo>
                  <a:lnTo>
                    <a:pt x="449" y="321"/>
                  </a:lnTo>
                  <a:lnTo>
                    <a:pt x="465" y="308"/>
                  </a:lnTo>
                  <a:lnTo>
                    <a:pt x="480" y="295"/>
                  </a:lnTo>
                  <a:lnTo>
                    <a:pt x="497" y="282"/>
                  </a:lnTo>
                  <a:lnTo>
                    <a:pt x="508" y="273"/>
                  </a:lnTo>
                  <a:lnTo>
                    <a:pt x="516" y="265"/>
                  </a:lnTo>
                  <a:lnTo>
                    <a:pt x="518" y="261"/>
                  </a:lnTo>
                  <a:lnTo>
                    <a:pt x="519" y="257"/>
                  </a:lnTo>
                  <a:lnTo>
                    <a:pt x="520" y="253"/>
                  </a:lnTo>
                  <a:lnTo>
                    <a:pt x="520" y="250"/>
                  </a:lnTo>
                  <a:lnTo>
                    <a:pt x="518" y="241"/>
                  </a:lnTo>
                  <a:lnTo>
                    <a:pt x="515" y="231"/>
                  </a:lnTo>
                  <a:lnTo>
                    <a:pt x="509" y="222"/>
                  </a:lnTo>
                  <a:lnTo>
                    <a:pt x="503" y="209"/>
                  </a:lnTo>
                  <a:lnTo>
                    <a:pt x="494" y="189"/>
                  </a:lnTo>
                  <a:lnTo>
                    <a:pt x="485" y="167"/>
                  </a:lnTo>
                  <a:lnTo>
                    <a:pt x="481" y="156"/>
                  </a:lnTo>
                  <a:lnTo>
                    <a:pt x="478" y="144"/>
                  </a:lnTo>
                  <a:lnTo>
                    <a:pt x="476" y="134"/>
                  </a:lnTo>
                  <a:lnTo>
                    <a:pt x="475" y="124"/>
                  </a:lnTo>
                  <a:lnTo>
                    <a:pt x="472" y="81"/>
                  </a:lnTo>
                  <a:lnTo>
                    <a:pt x="472" y="81"/>
                  </a:lnTo>
                  <a:lnTo>
                    <a:pt x="482" y="77"/>
                  </a:lnTo>
                  <a:lnTo>
                    <a:pt x="491" y="73"/>
                  </a:lnTo>
                  <a:lnTo>
                    <a:pt x="499" y="67"/>
                  </a:lnTo>
                  <a:lnTo>
                    <a:pt x="508" y="61"/>
                  </a:lnTo>
                  <a:lnTo>
                    <a:pt x="523" y="47"/>
                  </a:lnTo>
                  <a:lnTo>
                    <a:pt x="538" y="33"/>
                  </a:lnTo>
                  <a:lnTo>
                    <a:pt x="546" y="26"/>
                  </a:lnTo>
                  <a:lnTo>
                    <a:pt x="554" y="20"/>
                  </a:lnTo>
                  <a:lnTo>
                    <a:pt x="563" y="14"/>
                  </a:lnTo>
                  <a:lnTo>
                    <a:pt x="572" y="9"/>
                  </a:lnTo>
                  <a:lnTo>
                    <a:pt x="583" y="5"/>
                  </a:lnTo>
                  <a:lnTo>
                    <a:pt x="593" y="2"/>
                  </a:lnTo>
                  <a:lnTo>
                    <a:pt x="605" y="0"/>
                  </a:lnTo>
                  <a:lnTo>
                    <a:pt x="618" y="0"/>
                  </a:lnTo>
                  <a:lnTo>
                    <a:pt x="631" y="1"/>
                  </a:lnTo>
                  <a:lnTo>
                    <a:pt x="644" y="3"/>
                  </a:lnTo>
                  <a:lnTo>
                    <a:pt x="656" y="8"/>
                  </a:lnTo>
                  <a:lnTo>
                    <a:pt x="668" y="12"/>
                  </a:lnTo>
                  <a:lnTo>
                    <a:pt x="690" y="24"/>
                  </a:lnTo>
                  <a:lnTo>
                    <a:pt x="713" y="36"/>
                  </a:lnTo>
                  <a:lnTo>
                    <a:pt x="837" y="97"/>
                  </a:lnTo>
                  <a:lnTo>
                    <a:pt x="848" y="105"/>
                  </a:lnTo>
                  <a:lnTo>
                    <a:pt x="859" y="111"/>
                  </a:lnTo>
                  <a:lnTo>
                    <a:pt x="870" y="117"/>
                  </a:lnTo>
                  <a:lnTo>
                    <a:pt x="881" y="121"/>
                  </a:lnTo>
                  <a:lnTo>
                    <a:pt x="892" y="126"/>
                  </a:lnTo>
                  <a:lnTo>
                    <a:pt x="904" y="129"/>
                  </a:lnTo>
                  <a:lnTo>
                    <a:pt x="917" y="131"/>
                  </a:lnTo>
                  <a:lnTo>
                    <a:pt x="930" y="133"/>
                  </a:lnTo>
                  <a:lnTo>
                    <a:pt x="955" y="136"/>
                  </a:lnTo>
                  <a:lnTo>
                    <a:pt x="982" y="137"/>
                  </a:lnTo>
                  <a:lnTo>
                    <a:pt x="1009" y="137"/>
                  </a:lnTo>
                  <a:lnTo>
                    <a:pt x="1037" y="137"/>
                  </a:lnTo>
                  <a:lnTo>
                    <a:pt x="1065" y="136"/>
                  </a:lnTo>
                  <a:lnTo>
                    <a:pt x="1093" y="135"/>
                  </a:lnTo>
                  <a:lnTo>
                    <a:pt x="1121" y="135"/>
                  </a:lnTo>
                  <a:lnTo>
                    <a:pt x="1148" y="136"/>
                  </a:lnTo>
                  <a:lnTo>
                    <a:pt x="1175" y="140"/>
                  </a:lnTo>
                  <a:lnTo>
                    <a:pt x="1202" y="144"/>
                  </a:lnTo>
                  <a:lnTo>
                    <a:pt x="1215" y="147"/>
                  </a:lnTo>
                  <a:lnTo>
                    <a:pt x="1228" y="151"/>
                  </a:lnTo>
                  <a:lnTo>
                    <a:pt x="1241" y="156"/>
                  </a:lnTo>
                  <a:lnTo>
                    <a:pt x="1253" y="161"/>
                  </a:lnTo>
                  <a:lnTo>
                    <a:pt x="1275" y="172"/>
                  </a:lnTo>
                  <a:lnTo>
                    <a:pt x="1296" y="184"/>
                  </a:lnTo>
                  <a:lnTo>
                    <a:pt x="1316" y="197"/>
                  </a:lnTo>
                  <a:lnTo>
                    <a:pt x="1337" y="209"/>
                  </a:lnTo>
                  <a:lnTo>
                    <a:pt x="1348" y="214"/>
                  </a:lnTo>
                  <a:lnTo>
                    <a:pt x="1359" y="218"/>
                  </a:lnTo>
                  <a:lnTo>
                    <a:pt x="1369" y="224"/>
                  </a:lnTo>
                  <a:lnTo>
                    <a:pt x="1380" y="227"/>
                  </a:lnTo>
                  <a:lnTo>
                    <a:pt x="1392" y="230"/>
                  </a:lnTo>
                  <a:lnTo>
                    <a:pt x="1404" y="231"/>
                  </a:lnTo>
                  <a:lnTo>
                    <a:pt x="1417" y="232"/>
                  </a:lnTo>
                  <a:lnTo>
                    <a:pt x="1430" y="232"/>
                  </a:lnTo>
                  <a:lnTo>
                    <a:pt x="1456" y="231"/>
                  </a:lnTo>
                  <a:lnTo>
                    <a:pt x="1484" y="231"/>
                  </a:lnTo>
                  <a:lnTo>
                    <a:pt x="1511" y="232"/>
                  </a:lnTo>
                  <a:lnTo>
                    <a:pt x="1540" y="235"/>
                  </a:lnTo>
                  <a:lnTo>
                    <a:pt x="1568" y="237"/>
                  </a:lnTo>
                  <a:lnTo>
                    <a:pt x="1596" y="241"/>
                  </a:lnTo>
                  <a:lnTo>
                    <a:pt x="1623" y="246"/>
                  </a:lnTo>
                  <a:lnTo>
                    <a:pt x="1649" y="253"/>
                  </a:lnTo>
                  <a:lnTo>
                    <a:pt x="1649" y="253"/>
                  </a:lnTo>
                  <a:lnTo>
                    <a:pt x="1621" y="358"/>
                  </a:lnTo>
                  <a:lnTo>
                    <a:pt x="1619" y="369"/>
                  </a:lnTo>
                  <a:lnTo>
                    <a:pt x="1615" y="378"/>
                  </a:lnTo>
                  <a:lnTo>
                    <a:pt x="1612" y="387"/>
                  </a:lnTo>
                  <a:lnTo>
                    <a:pt x="1608" y="397"/>
                  </a:lnTo>
                  <a:lnTo>
                    <a:pt x="1599" y="414"/>
                  </a:lnTo>
                  <a:lnTo>
                    <a:pt x="1591" y="430"/>
                  </a:lnTo>
                  <a:lnTo>
                    <a:pt x="1582" y="447"/>
                  </a:lnTo>
                  <a:lnTo>
                    <a:pt x="1574" y="465"/>
                  </a:lnTo>
                  <a:lnTo>
                    <a:pt x="1572" y="474"/>
                  </a:lnTo>
                  <a:lnTo>
                    <a:pt x="1570" y="484"/>
                  </a:lnTo>
                  <a:lnTo>
                    <a:pt x="1568" y="494"/>
                  </a:lnTo>
                  <a:lnTo>
                    <a:pt x="1568" y="504"/>
                  </a:lnTo>
                  <a:lnTo>
                    <a:pt x="1569" y="521"/>
                  </a:lnTo>
                  <a:lnTo>
                    <a:pt x="1572" y="536"/>
                  </a:lnTo>
                  <a:lnTo>
                    <a:pt x="1577" y="551"/>
                  </a:lnTo>
                  <a:lnTo>
                    <a:pt x="1582" y="565"/>
                  </a:lnTo>
                  <a:lnTo>
                    <a:pt x="1587" y="579"/>
                  </a:lnTo>
                  <a:lnTo>
                    <a:pt x="1593" y="593"/>
                  </a:lnTo>
                  <a:lnTo>
                    <a:pt x="1596" y="607"/>
                  </a:lnTo>
                  <a:lnTo>
                    <a:pt x="1598" y="622"/>
                  </a:lnTo>
                  <a:lnTo>
                    <a:pt x="1597" y="645"/>
                  </a:lnTo>
                  <a:lnTo>
                    <a:pt x="1596" y="668"/>
                  </a:lnTo>
                  <a:lnTo>
                    <a:pt x="1597" y="678"/>
                  </a:lnTo>
                  <a:lnTo>
                    <a:pt x="1600" y="689"/>
                  </a:lnTo>
                  <a:lnTo>
                    <a:pt x="1603" y="695"/>
                  </a:lnTo>
                  <a:lnTo>
                    <a:pt x="1605" y="699"/>
                  </a:lnTo>
                  <a:lnTo>
                    <a:pt x="1609" y="704"/>
                  </a:lnTo>
                  <a:lnTo>
                    <a:pt x="1613" y="709"/>
                  </a:lnTo>
                  <a:lnTo>
                    <a:pt x="1621" y="715"/>
                  </a:lnTo>
                  <a:lnTo>
                    <a:pt x="1628" y="721"/>
                  </a:lnTo>
                  <a:lnTo>
                    <a:pt x="1635" y="725"/>
                  </a:lnTo>
                  <a:lnTo>
                    <a:pt x="1641" y="728"/>
                  </a:lnTo>
                  <a:lnTo>
                    <a:pt x="1651" y="732"/>
                  </a:lnTo>
                  <a:lnTo>
                    <a:pt x="1658" y="737"/>
                  </a:lnTo>
                  <a:lnTo>
                    <a:pt x="1659" y="739"/>
                  </a:lnTo>
                  <a:lnTo>
                    <a:pt x="1661" y="741"/>
                  </a:lnTo>
                  <a:lnTo>
                    <a:pt x="1661" y="744"/>
                  </a:lnTo>
                  <a:lnTo>
                    <a:pt x="1660" y="750"/>
                  </a:lnTo>
                  <a:lnTo>
                    <a:pt x="1656" y="763"/>
                  </a:lnTo>
                  <a:lnTo>
                    <a:pt x="1650" y="783"/>
                  </a:lnTo>
                  <a:lnTo>
                    <a:pt x="1647" y="796"/>
                  </a:lnTo>
                  <a:lnTo>
                    <a:pt x="1642" y="817"/>
                  </a:lnTo>
                  <a:lnTo>
                    <a:pt x="1640" y="826"/>
                  </a:lnTo>
                  <a:lnTo>
                    <a:pt x="1638" y="836"/>
                  </a:lnTo>
                  <a:lnTo>
                    <a:pt x="1636" y="843"/>
                  </a:lnTo>
                  <a:lnTo>
                    <a:pt x="1633" y="845"/>
                  </a:lnTo>
                  <a:lnTo>
                    <a:pt x="1595" y="793"/>
                  </a:lnTo>
                  <a:lnTo>
                    <a:pt x="1591" y="789"/>
                  </a:lnTo>
                  <a:lnTo>
                    <a:pt x="1587" y="784"/>
                  </a:lnTo>
                  <a:lnTo>
                    <a:pt x="1583" y="782"/>
                  </a:lnTo>
                  <a:lnTo>
                    <a:pt x="1580" y="780"/>
                  </a:lnTo>
                  <a:lnTo>
                    <a:pt x="1572" y="777"/>
                  </a:lnTo>
                  <a:lnTo>
                    <a:pt x="1565" y="774"/>
                  </a:lnTo>
                  <a:lnTo>
                    <a:pt x="1558" y="771"/>
                  </a:lnTo>
                  <a:lnTo>
                    <a:pt x="1551" y="768"/>
                  </a:lnTo>
                  <a:lnTo>
                    <a:pt x="1547" y="766"/>
                  </a:lnTo>
                  <a:lnTo>
                    <a:pt x="1544" y="763"/>
                  </a:lnTo>
                  <a:lnTo>
                    <a:pt x="1540" y="758"/>
                  </a:lnTo>
                  <a:lnTo>
                    <a:pt x="1537" y="753"/>
                  </a:lnTo>
                  <a:lnTo>
                    <a:pt x="1531" y="740"/>
                  </a:lnTo>
                  <a:lnTo>
                    <a:pt x="1529" y="729"/>
                  </a:lnTo>
                  <a:lnTo>
                    <a:pt x="1528" y="727"/>
                  </a:lnTo>
                  <a:lnTo>
                    <a:pt x="1527" y="726"/>
                  </a:lnTo>
                  <a:lnTo>
                    <a:pt x="1526" y="725"/>
                  </a:lnTo>
                  <a:lnTo>
                    <a:pt x="1524" y="724"/>
                  </a:lnTo>
                  <a:lnTo>
                    <a:pt x="1518" y="725"/>
                  </a:lnTo>
                  <a:lnTo>
                    <a:pt x="1510" y="727"/>
                  </a:lnTo>
                  <a:lnTo>
                    <a:pt x="1498" y="731"/>
                  </a:lnTo>
                  <a:lnTo>
                    <a:pt x="1490" y="735"/>
                  </a:lnTo>
                  <a:lnTo>
                    <a:pt x="1484" y="738"/>
                  </a:lnTo>
                  <a:lnTo>
                    <a:pt x="1481" y="741"/>
                  </a:lnTo>
                  <a:lnTo>
                    <a:pt x="1479" y="743"/>
                  </a:lnTo>
                  <a:lnTo>
                    <a:pt x="1479" y="745"/>
                  </a:lnTo>
                  <a:lnTo>
                    <a:pt x="1479" y="749"/>
                  </a:lnTo>
                  <a:lnTo>
                    <a:pt x="1481" y="751"/>
                  </a:lnTo>
                  <a:lnTo>
                    <a:pt x="1484" y="758"/>
                  </a:lnTo>
                  <a:lnTo>
                    <a:pt x="1488" y="768"/>
                  </a:lnTo>
                  <a:lnTo>
                    <a:pt x="1497" y="784"/>
                  </a:lnTo>
                  <a:lnTo>
                    <a:pt x="1503" y="803"/>
                  </a:lnTo>
                  <a:lnTo>
                    <a:pt x="1506" y="811"/>
                  </a:lnTo>
                  <a:lnTo>
                    <a:pt x="1508" y="820"/>
                  </a:lnTo>
                  <a:lnTo>
                    <a:pt x="1508" y="824"/>
                  </a:lnTo>
                  <a:lnTo>
                    <a:pt x="1508" y="828"/>
                  </a:lnTo>
                  <a:lnTo>
                    <a:pt x="1506" y="831"/>
                  </a:lnTo>
                  <a:lnTo>
                    <a:pt x="1504" y="833"/>
                  </a:lnTo>
                  <a:lnTo>
                    <a:pt x="1492" y="845"/>
                  </a:lnTo>
                  <a:lnTo>
                    <a:pt x="1481" y="855"/>
                  </a:lnTo>
                  <a:lnTo>
                    <a:pt x="1474" y="859"/>
                  </a:lnTo>
                  <a:lnTo>
                    <a:pt x="1469" y="864"/>
                  </a:lnTo>
                  <a:lnTo>
                    <a:pt x="1462" y="871"/>
                  </a:lnTo>
                  <a:lnTo>
                    <a:pt x="1458" y="877"/>
                  </a:lnTo>
                  <a:lnTo>
                    <a:pt x="1450" y="896"/>
                  </a:lnTo>
                  <a:lnTo>
                    <a:pt x="1447" y="912"/>
                  </a:lnTo>
                  <a:lnTo>
                    <a:pt x="1446" y="919"/>
                  </a:lnTo>
                  <a:lnTo>
                    <a:pt x="1446" y="926"/>
                  </a:lnTo>
                  <a:lnTo>
                    <a:pt x="1446" y="932"/>
                  </a:lnTo>
                  <a:lnTo>
                    <a:pt x="1446" y="939"/>
                  </a:lnTo>
                  <a:lnTo>
                    <a:pt x="1449" y="952"/>
                  </a:lnTo>
                  <a:lnTo>
                    <a:pt x="1455" y="965"/>
                  </a:lnTo>
                  <a:lnTo>
                    <a:pt x="1460" y="980"/>
                  </a:lnTo>
                  <a:lnTo>
                    <a:pt x="1468" y="996"/>
                  </a:lnTo>
                  <a:lnTo>
                    <a:pt x="1473" y="1007"/>
                  </a:lnTo>
                  <a:lnTo>
                    <a:pt x="1475" y="1017"/>
                  </a:lnTo>
                  <a:lnTo>
                    <a:pt x="1477" y="1026"/>
                  </a:lnTo>
                  <a:lnTo>
                    <a:pt x="1477" y="1036"/>
                  </a:lnTo>
                  <a:lnTo>
                    <a:pt x="1475" y="1045"/>
                  </a:lnTo>
                  <a:lnTo>
                    <a:pt x="1471" y="1053"/>
                  </a:lnTo>
                  <a:lnTo>
                    <a:pt x="1465" y="1062"/>
                  </a:lnTo>
                  <a:lnTo>
                    <a:pt x="1458" y="1072"/>
                  </a:lnTo>
                  <a:lnTo>
                    <a:pt x="1455" y="1077"/>
                  </a:lnTo>
                  <a:lnTo>
                    <a:pt x="1451" y="1081"/>
                  </a:lnTo>
                  <a:lnTo>
                    <a:pt x="1449" y="1087"/>
                  </a:lnTo>
                  <a:lnTo>
                    <a:pt x="1447" y="1092"/>
                  </a:lnTo>
                  <a:lnTo>
                    <a:pt x="1447" y="1098"/>
                  </a:lnTo>
                  <a:lnTo>
                    <a:pt x="1447" y="1103"/>
                  </a:lnTo>
                  <a:lnTo>
                    <a:pt x="1447" y="1108"/>
                  </a:lnTo>
                  <a:lnTo>
                    <a:pt x="1448" y="1114"/>
                  </a:lnTo>
                  <a:lnTo>
                    <a:pt x="1452" y="1125"/>
                  </a:lnTo>
                  <a:lnTo>
                    <a:pt x="1458" y="1135"/>
                  </a:lnTo>
                  <a:lnTo>
                    <a:pt x="1465" y="1145"/>
                  </a:lnTo>
                  <a:lnTo>
                    <a:pt x="1473" y="1156"/>
                  </a:lnTo>
                  <a:lnTo>
                    <a:pt x="1490" y="1174"/>
                  </a:lnTo>
                  <a:lnTo>
                    <a:pt x="1505" y="1190"/>
                  </a:lnTo>
                  <a:lnTo>
                    <a:pt x="1511" y="1198"/>
                  </a:lnTo>
                  <a:lnTo>
                    <a:pt x="1515" y="1203"/>
                  </a:lnTo>
                  <a:lnTo>
                    <a:pt x="1516" y="1207"/>
                  </a:lnTo>
                  <a:lnTo>
                    <a:pt x="1516" y="1209"/>
                  </a:lnTo>
                  <a:lnTo>
                    <a:pt x="1516" y="1211"/>
                  </a:lnTo>
                  <a:lnTo>
                    <a:pt x="1516" y="1213"/>
                  </a:lnTo>
                  <a:lnTo>
                    <a:pt x="1512" y="1217"/>
                  </a:lnTo>
                  <a:lnTo>
                    <a:pt x="1508" y="1221"/>
                  </a:lnTo>
                  <a:lnTo>
                    <a:pt x="1502" y="1223"/>
                  </a:lnTo>
                  <a:lnTo>
                    <a:pt x="1497" y="1225"/>
                  </a:lnTo>
                  <a:lnTo>
                    <a:pt x="1491" y="1227"/>
                  </a:lnTo>
                  <a:lnTo>
                    <a:pt x="1486" y="1231"/>
                  </a:lnTo>
                  <a:lnTo>
                    <a:pt x="1482" y="1236"/>
                  </a:lnTo>
                  <a:lnTo>
                    <a:pt x="1478" y="1243"/>
                  </a:lnTo>
                  <a:lnTo>
                    <a:pt x="1475" y="1254"/>
                  </a:lnTo>
                  <a:lnTo>
                    <a:pt x="1473" y="1266"/>
                  </a:lnTo>
                  <a:lnTo>
                    <a:pt x="1472" y="1278"/>
                  </a:lnTo>
                  <a:lnTo>
                    <a:pt x="1472" y="1290"/>
                  </a:lnTo>
                  <a:lnTo>
                    <a:pt x="1473" y="1312"/>
                  </a:lnTo>
                  <a:lnTo>
                    <a:pt x="1476" y="1335"/>
                  </a:lnTo>
                  <a:lnTo>
                    <a:pt x="1479" y="1358"/>
                  </a:lnTo>
                  <a:lnTo>
                    <a:pt x="1482" y="1382"/>
                  </a:lnTo>
                  <a:lnTo>
                    <a:pt x="1483" y="1393"/>
                  </a:lnTo>
                  <a:lnTo>
                    <a:pt x="1483" y="1405"/>
                  </a:lnTo>
                  <a:lnTo>
                    <a:pt x="1482" y="1417"/>
                  </a:lnTo>
                  <a:lnTo>
                    <a:pt x="1481" y="1429"/>
                  </a:lnTo>
                  <a:lnTo>
                    <a:pt x="1481" y="1454"/>
                  </a:lnTo>
                  <a:lnTo>
                    <a:pt x="1482" y="1477"/>
                  </a:lnTo>
                  <a:lnTo>
                    <a:pt x="1483" y="1487"/>
                  </a:lnTo>
                  <a:lnTo>
                    <a:pt x="1484" y="1499"/>
                  </a:lnTo>
                  <a:lnTo>
                    <a:pt x="1486" y="1511"/>
                  </a:lnTo>
                  <a:lnTo>
                    <a:pt x="1489" y="1523"/>
                  </a:lnTo>
                  <a:lnTo>
                    <a:pt x="1490" y="1528"/>
                  </a:lnTo>
                  <a:lnTo>
                    <a:pt x="1491" y="1534"/>
                  </a:lnTo>
                  <a:lnTo>
                    <a:pt x="1491" y="1538"/>
                  </a:lnTo>
                  <a:lnTo>
                    <a:pt x="1490" y="1542"/>
                  </a:lnTo>
                  <a:lnTo>
                    <a:pt x="1487" y="1549"/>
                  </a:lnTo>
                  <a:lnTo>
                    <a:pt x="1483" y="1554"/>
                  </a:lnTo>
                  <a:lnTo>
                    <a:pt x="1477" y="1559"/>
                  </a:lnTo>
                  <a:lnTo>
                    <a:pt x="1472" y="1563"/>
                  </a:lnTo>
                  <a:lnTo>
                    <a:pt x="1470" y="1566"/>
                  </a:lnTo>
                  <a:lnTo>
                    <a:pt x="1468" y="1569"/>
                  </a:lnTo>
                  <a:lnTo>
                    <a:pt x="1467" y="1573"/>
                  </a:lnTo>
                  <a:lnTo>
                    <a:pt x="1465" y="1577"/>
                  </a:lnTo>
                  <a:lnTo>
                    <a:pt x="1463" y="1588"/>
                  </a:lnTo>
                  <a:lnTo>
                    <a:pt x="1463" y="1596"/>
                  </a:lnTo>
                  <a:lnTo>
                    <a:pt x="1464" y="1606"/>
                  </a:lnTo>
                  <a:lnTo>
                    <a:pt x="1465" y="1614"/>
                  </a:lnTo>
                  <a:lnTo>
                    <a:pt x="1469" y="1621"/>
                  </a:lnTo>
                  <a:lnTo>
                    <a:pt x="1473" y="1628"/>
                  </a:lnTo>
                  <a:lnTo>
                    <a:pt x="1477" y="1634"/>
                  </a:lnTo>
                  <a:lnTo>
                    <a:pt x="1482" y="1640"/>
                  </a:lnTo>
                  <a:lnTo>
                    <a:pt x="1493" y="1652"/>
                  </a:lnTo>
                  <a:lnTo>
                    <a:pt x="1505" y="1662"/>
                  </a:lnTo>
                  <a:lnTo>
                    <a:pt x="1511" y="1669"/>
                  </a:lnTo>
                  <a:lnTo>
                    <a:pt x="1516" y="1675"/>
                  </a:lnTo>
                  <a:lnTo>
                    <a:pt x="1522" y="1682"/>
                  </a:lnTo>
                  <a:lnTo>
                    <a:pt x="1526" y="1689"/>
                  </a:lnTo>
                  <a:lnTo>
                    <a:pt x="1528" y="1695"/>
                  </a:lnTo>
                  <a:lnTo>
                    <a:pt x="1529" y="1701"/>
                  </a:lnTo>
                  <a:lnTo>
                    <a:pt x="1530" y="1707"/>
                  </a:lnTo>
                  <a:lnTo>
                    <a:pt x="1530" y="1712"/>
                  </a:lnTo>
                  <a:lnTo>
                    <a:pt x="1528" y="1723"/>
                  </a:lnTo>
                  <a:lnTo>
                    <a:pt x="1525" y="1734"/>
                  </a:lnTo>
                  <a:lnTo>
                    <a:pt x="1522" y="1744"/>
                  </a:lnTo>
                  <a:lnTo>
                    <a:pt x="1517" y="1755"/>
                  </a:lnTo>
                  <a:lnTo>
                    <a:pt x="1516" y="1761"/>
                  </a:lnTo>
                  <a:lnTo>
                    <a:pt x="1516" y="1766"/>
                  </a:lnTo>
                  <a:lnTo>
                    <a:pt x="1515" y="1771"/>
                  </a:lnTo>
                  <a:lnTo>
                    <a:pt x="1516" y="1777"/>
                  </a:lnTo>
                  <a:lnTo>
                    <a:pt x="1518" y="1790"/>
                  </a:lnTo>
                  <a:lnTo>
                    <a:pt x="1523" y="1803"/>
                  </a:lnTo>
                  <a:lnTo>
                    <a:pt x="1525" y="1809"/>
                  </a:lnTo>
                  <a:lnTo>
                    <a:pt x="1526" y="1816"/>
                  </a:lnTo>
                  <a:lnTo>
                    <a:pt x="1527" y="1822"/>
                  </a:lnTo>
                  <a:lnTo>
                    <a:pt x="1526" y="1830"/>
                  </a:lnTo>
                  <a:lnTo>
                    <a:pt x="1524" y="1837"/>
                  </a:lnTo>
                  <a:lnTo>
                    <a:pt x="1520" y="1845"/>
                  </a:lnTo>
                  <a:lnTo>
                    <a:pt x="1515" y="1851"/>
                  </a:lnTo>
                  <a:lnTo>
                    <a:pt x="1509" y="1857"/>
                  </a:lnTo>
                  <a:lnTo>
                    <a:pt x="1503" y="1862"/>
                  </a:lnTo>
                  <a:lnTo>
                    <a:pt x="1497" y="1868"/>
                  </a:lnTo>
                  <a:lnTo>
                    <a:pt x="1491" y="1873"/>
                  </a:lnTo>
                  <a:lnTo>
                    <a:pt x="1487" y="1879"/>
                  </a:lnTo>
                  <a:lnTo>
                    <a:pt x="1488" y="1881"/>
                  </a:lnTo>
                  <a:lnTo>
                    <a:pt x="1488" y="1882"/>
                  </a:lnTo>
                  <a:lnTo>
                    <a:pt x="1500" y="1885"/>
                  </a:lnTo>
                  <a:lnTo>
                    <a:pt x="1514" y="1889"/>
                  </a:lnTo>
                  <a:lnTo>
                    <a:pt x="1528" y="1893"/>
                  </a:lnTo>
                  <a:lnTo>
                    <a:pt x="1542" y="1899"/>
                  </a:lnTo>
                  <a:lnTo>
                    <a:pt x="1555" y="1905"/>
                  </a:lnTo>
                  <a:lnTo>
                    <a:pt x="1567" y="1914"/>
                  </a:lnTo>
                  <a:lnTo>
                    <a:pt x="1571" y="1918"/>
                  </a:lnTo>
                  <a:lnTo>
                    <a:pt x="1577" y="1924"/>
                  </a:lnTo>
                  <a:lnTo>
                    <a:pt x="1580" y="1929"/>
                  </a:lnTo>
                  <a:lnTo>
                    <a:pt x="1583" y="1936"/>
                  </a:lnTo>
                  <a:lnTo>
                    <a:pt x="1586" y="1942"/>
                  </a:lnTo>
                  <a:lnTo>
                    <a:pt x="1591" y="1947"/>
                  </a:lnTo>
                  <a:lnTo>
                    <a:pt x="1591" y="1947"/>
                  </a:lnTo>
                  <a:lnTo>
                    <a:pt x="1558" y="2047"/>
                  </a:lnTo>
                  <a:lnTo>
                    <a:pt x="1558" y="2062"/>
                  </a:lnTo>
                  <a:lnTo>
                    <a:pt x="1557" y="2076"/>
                  </a:lnTo>
                  <a:lnTo>
                    <a:pt x="1555" y="2089"/>
                  </a:lnTo>
                  <a:lnTo>
                    <a:pt x="1553" y="2102"/>
                  </a:lnTo>
                  <a:lnTo>
                    <a:pt x="1546" y="2129"/>
                  </a:lnTo>
                  <a:lnTo>
                    <a:pt x="1539" y="2156"/>
                  </a:lnTo>
                  <a:lnTo>
                    <a:pt x="1537" y="2161"/>
                  </a:lnTo>
                  <a:lnTo>
                    <a:pt x="1533" y="2167"/>
                  </a:lnTo>
                  <a:lnTo>
                    <a:pt x="1530" y="2171"/>
                  </a:lnTo>
                  <a:lnTo>
                    <a:pt x="1526" y="2175"/>
                  </a:lnTo>
                  <a:lnTo>
                    <a:pt x="1516" y="2183"/>
                  </a:lnTo>
                  <a:lnTo>
                    <a:pt x="1506" y="2190"/>
                  </a:lnTo>
                  <a:lnTo>
                    <a:pt x="1497" y="2197"/>
                  </a:lnTo>
                  <a:lnTo>
                    <a:pt x="1489" y="2202"/>
                  </a:lnTo>
                  <a:lnTo>
                    <a:pt x="1486" y="2206"/>
                  </a:lnTo>
                  <a:lnTo>
                    <a:pt x="1484" y="2209"/>
                  </a:lnTo>
                  <a:lnTo>
                    <a:pt x="1483" y="2212"/>
                  </a:lnTo>
                  <a:lnTo>
                    <a:pt x="1482" y="2215"/>
                  </a:lnTo>
                  <a:lnTo>
                    <a:pt x="1483" y="2233"/>
                  </a:lnTo>
                  <a:lnTo>
                    <a:pt x="1484" y="2249"/>
                  </a:lnTo>
                  <a:lnTo>
                    <a:pt x="1485" y="2265"/>
                  </a:lnTo>
                  <a:lnTo>
                    <a:pt x="1486" y="2281"/>
                  </a:lnTo>
                  <a:lnTo>
                    <a:pt x="1484" y="2289"/>
                  </a:lnTo>
                  <a:lnTo>
                    <a:pt x="1481" y="2297"/>
                  </a:lnTo>
                  <a:lnTo>
                    <a:pt x="1475" y="2305"/>
                  </a:lnTo>
                  <a:lnTo>
                    <a:pt x="1470" y="2313"/>
                  </a:lnTo>
                  <a:lnTo>
                    <a:pt x="1456" y="2329"/>
                  </a:lnTo>
                  <a:lnTo>
                    <a:pt x="1445" y="2341"/>
                  </a:lnTo>
                  <a:lnTo>
                    <a:pt x="1440" y="2347"/>
                  </a:lnTo>
                  <a:lnTo>
                    <a:pt x="1435" y="2351"/>
                  </a:lnTo>
                  <a:lnTo>
                    <a:pt x="1430" y="2355"/>
                  </a:lnTo>
                  <a:lnTo>
                    <a:pt x="1424" y="2358"/>
                  </a:lnTo>
                  <a:lnTo>
                    <a:pt x="1419" y="2359"/>
                  </a:lnTo>
                  <a:lnTo>
                    <a:pt x="1415" y="2359"/>
                  </a:lnTo>
                  <a:lnTo>
                    <a:pt x="1409" y="2359"/>
                  </a:lnTo>
                  <a:lnTo>
                    <a:pt x="1404" y="2358"/>
                  </a:lnTo>
                  <a:lnTo>
                    <a:pt x="1382" y="2349"/>
                  </a:lnTo>
                  <a:lnTo>
                    <a:pt x="1359" y="2336"/>
                  </a:lnTo>
                  <a:lnTo>
                    <a:pt x="1351" y="2334"/>
                  </a:lnTo>
                  <a:lnTo>
                    <a:pt x="1346" y="2333"/>
                  </a:lnTo>
                  <a:lnTo>
                    <a:pt x="1341" y="2334"/>
                  </a:lnTo>
                  <a:lnTo>
                    <a:pt x="1337" y="2337"/>
                  </a:lnTo>
                  <a:lnTo>
                    <a:pt x="1335" y="2342"/>
                  </a:lnTo>
                  <a:lnTo>
                    <a:pt x="1334" y="2347"/>
                  </a:lnTo>
                  <a:lnTo>
                    <a:pt x="1333" y="2354"/>
                  </a:lnTo>
                  <a:lnTo>
                    <a:pt x="1332" y="2361"/>
                  </a:lnTo>
                  <a:lnTo>
                    <a:pt x="1332" y="2376"/>
                  </a:lnTo>
                  <a:lnTo>
                    <a:pt x="1329" y="2392"/>
                  </a:lnTo>
                  <a:lnTo>
                    <a:pt x="1328" y="2400"/>
                  </a:lnTo>
                  <a:lnTo>
                    <a:pt x="1326" y="2406"/>
                  </a:lnTo>
                  <a:lnTo>
                    <a:pt x="1323" y="2412"/>
                  </a:lnTo>
                  <a:lnTo>
                    <a:pt x="1319" y="2416"/>
                  </a:lnTo>
                  <a:lnTo>
                    <a:pt x="1315" y="2418"/>
                  </a:lnTo>
                  <a:lnTo>
                    <a:pt x="1312" y="2419"/>
                  </a:lnTo>
                  <a:lnTo>
                    <a:pt x="1308" y="2421"/>
                  </a:lnTo>
                  <a:lnTo>
                    <a:pt x="1304" y="2421"/>
                  </a:lnTo>
                  <a:lnTo>
                    <a:pt x="1295" y="2421"/>
                  </a:lnTo>
                  <a:lnTo>
                    <a:pt x="1286" y="2421"/>
                  </a:lnTo>
                  <a:lnTo>
                    <a:pt x="1282" y="2422"/>
                  </a:lnTo>
                  <a:lnTo>
                    <a:pt x="1278" y="2422"/>
                  </a:lnTo>
                  <a:lnTo>
                    <a:pt x="1274" y="2424"/>
                  </a:lnTo>
                  <a:lnTo>
                    <a:pt x="1272" y="2426"/>
                  </a:lnTo>
                  <a:lnTo>
                    <a:pt x="1270" y="2428"/>
                  </a:lnTo>
                  <a:lnTo>
                    <a:pt x="1268" y="2432"/>
                  </a:lnTo>
                  <a:lnTo>
                    <a:pt x="1267" y="2437"/>
                  </a:lnTo>
                  <a:lnTo>
                    <a:pt x="1268" y="2442"/>
                  </a:lnTo>
                  <a:lnTo>
                    <a:pt x="1225" y="2449"/>
                  </a:lnTo>
                  <a:lnTo>
                    <a:pt x="1225" y="2449"/>
                  </a:lnTo>
                  <a:lnTo>
                    <a:pt x="1219" y="2418"/>
                  </a:lnTo>
                  <a:lnTo>
                    <a:pt x="1213" y="2398"/>
                  </a:lnTo>
                  <a:lnTo>
                    <a:pt x="1209" y="2388"/>
                  </a:lnTo>
                  <a:lnTo>
                    <a:pt x="1202" y="2379"/>
                  </a:lnTo>
                  <a:lnTo>
                    <a:pt x="1193" y="2369"/>
                  </a:lnTo>
                  <a:lnTo>
                    <a:pt x="1180" y="2356"/>
                  </a:lnTo>
                  <a:lnTo>
                    <a:pt x="1171" y="2346"/>
                  </a:lnTo>
                  <a:lnTo>
                    <a:pt x="1162" y="2333"/>
                  </a:lnTo>
                  <a:lnTo>
                    <a:pt x="1152" y="2318"/>
                  </a:lnTo>
                  <a:lnTo>
                    <a:pt x="1143" y="2303"/>
                  </a:lnTo>
                  <a:lnTo>
                    <a:pt x="1133" y="2289"/>
                  </a:lnTo>
                  <a:lnTo>
                    <a:pt x="1123" y="2276"/>
                  </a:lnTo>
                  <a:lnTo>
                    <a:pt x="1118" y="2270"/>
                  </a:lnTo>
                  <a:lnTo>
                    <a:pt x="1112" y="2265"/>
                  </a:lnTo>
                  <a:lnTo>
                    <a:pt x="1108" y="2262"/>
                  </a:lnTo>
                  <a:lnTo>
                    <a:pt x="1103" y="2259"/>
                  </a:lnTo>
                  <a:lnTo>
                    <a:pt x="1083" y="2253"/>
                  </a:lnTo>
                  <a:lnTo>
                    <a:pt x="1059" y="2246"/>
                  </a:lnTo>
                  <a:lnTo>
                    <a:pt x="1052" y="2242"/>
                  </a:lnTo>
                  <a:lnTo>
                    <a:pt x="1047" y="2239"/>
                  </a:lnTo>
                  <a:lnTo>
                    <a:pt x="1042" y="2236"/>
                  </a:lnTo>
                  <a:lnTo>
                    <a:pt x="1039" y="2233"/>
                  </a:lnTo>
                  <a:lnTo>
                    <a:pt x="1036" y="2228"/>
                  </a:lnTo>
                  <a:lnTo>
                    <a:pt x="1035" y="2224"/>
                  </a:lnTo>
                  <a:lnTo>
                    <a:pt x="1035" y="2219"/>
                  </a:lnTo>
                  <a:lnTo>
                    <a:pt x="1037" y="2213"/>
                  </a:lnTo>
                  <a:lnTo>
                    <a:pt x="1027" y="2205"/>
                  </a:lnTo>
                  <a:lnTo>
                    <a:pt x="1019" y="2196"/>
                  </a:lnTo>
                  <a:lnTo>
                    <a:pt x="1011" y="2186"/>
                  </a:lnTo>
                  <a:lnTo>
                    <a:pt x="1005" y="2176"/>
                  </a:lnTo>
                  <a:lnTo>
                    <a:pt x="998" y="2166"/>
                  </a:lnTo>
                  <a:lnTo>
                    <a:pt x="993" y="2155"/>
                  </a:lnTo>
                  <a:lnTo>
                    <a:pt x="988" y="2144"/>
                  </a:lnTo>
                  <a:lnTo>
                    <a:pt x="984" y="2133"/>
                  </a:lnTo>
                  <a:lnTo>
                    <a:pt x="975" y="2111"/>
                  </a:lnTo>
                  <a:lnTo>
                    <a:pt x="967" y="2087"/>
                  </a:lnTo>
                  <a:lnTo>
                    <a:pt x="958" y="2065"/>
                  </a:lnTo>
                  <a:lnTo>
                    <a:pt x="947" y="2044"/>
                  </a:lnTo>
                  <a:lnTo>
                    <a:pt x="927" y="2013"/>
                  </a:lnTo>
                  <a:lnTo>
                    <a:pt x="913" y="1992"/>
                  </a:lnTo>
                  <a:lnTo>
                    <a:pt x="912" y="1989"/>
                  </a:lnTo>
                  <a:lnTo>
                    <a:pt x="912" y="1985"/>
                  </a:lnTo>
                  <a:lnTo>
                    <a:pt x="915" y="1982"/>
                  </a:lnTo>
                  <a:lnTo>
                    <a:pt x="918" y="1980"/>
                  </a:lnTo>
                  <a:lnTo>
                    <a:pt x="925" y="1978"/>
                  </a:lnTo>
                  <a:lnTo>
                    <a:pt x="933" y="1977"/>
                  </a:lnTo>
                  <a:lnTo>
                    <a:pt x="945" y="1977"/>
                  </a:lnTo>
                  <a:lnTo>
                    <a:pt x="959" y="1976"/>
                  </a:lnTo>
                  <a:lnTo>
                    <a:pt x="969" y="1976"/>
                  </a:lnTo>
                  <a:lnTo>
                    <a:pt x="976" y="1973"/>
                  </a:lnTo>
                  <a:lnTo>
                    <a:pt x="983" y="1969"/>
                  </a:lnTo>
                  <a:lnTo>
                    <a:pt x="988" y="1965"/>
                  </a:lnTo>
                  <a:lnTo>
                    <a:pt x="998" y="1952"/>
                  </a:lnTo>
                  <a:lnTo>
                    <a:pt x="1007" y="1936"/>
                  </a:lnTo>
                  <a:lnTo>
                    <a:pt x="1019" y="1912"/>
                  </a:lnTo>
                  <a:lnTo>
                    <a:pt x="1028" y="1886"/>
                  </a:lnTo>
                  <a:lnTo>
                    <a:pt x="1038" y="1860"/>
                  </a:lnTo>
                  <a:lnTo>
                    <a:pt x="1047" y="1834"/>
                  </a:lnTo>
                  <a:lnTo>
                    <a:pt x="1050" y="1821"/>
                  </a:lnTo>
                  <a:lnTo>
                    <a:pt x="1051" y="1810"/>
                  </a:lnTo>
                  <a:lnTo>
                    <a:pt x="1051" y="1801"/>
                  </a:lnTo>
                  <a:lnTo>
                    <a:pt x="1050" y="1793"/>
                  </a:lnTo>
                  <a:lnTo>
                    <a:pt x="1047" y="1785"/>
                  </a:lnTo>
                  <a:lnTo>
                    <a:pt x="1043" y="1779"/>
                  </a:lnTo>
                  <a:lnTo>
                    <a:pt x="1039" y="1774"/>
                  </a:lnTo>
                  <a:lnTo>
                    <a:pt x="1034" y="1768"/>
                  </a:lnTo>
                  <a:lnTo>
                    <a:pt x="1022" y="1757"/>
                  </a:lnTo>
                  <a:lnTo>
                    <a:pt x="1009" y="1747"/>
                  </a:lnTo>
                  <a:lnTo>
                    <a:pt x="1003" y="1741"/>
                  </a:lnTo>
                  <a:lnTo>
                    <a:pt x="998" y="1734"/>
                  </a:lnTo>
                  <a:lnTo>
                    <a:pt x="993" y="1726"/>
                  </a:lnTo>
                  <a:lnTo>
                    <a:pt x="988" y="1716"/>
                  </a:lnTo>
                  <a:lnTo>
                    <a:pt x="976" y="1702"/>
                  </a:lnTo>
                  <a:lnTo>
                    <a:pt x="966" y="1687"/>
                  </a:lnTo>
                  <a:lnTo>
                    <a:pt x="956" y="1673"/>
                  </a:lnTo>
                  <a:lnTo>
                    <a:pt x="947" y="1658"/>
                  </a:lnTo>
                  <a:lnTo>
                    <a:pt x="941" y="1643"/>
                  </a:lnTo>
                  <a:lnTo>
                    <a:pt x="934" y="1627"/>
                  </a:lnTo>
                  <a:lnTo>
                    <a:pt x="929" y="1609"/>
                  </a:lnTo>
                  <a:lnTo>
                    <a:pt x="926" y="1592"/>
                  </a:lnTo>
                  <a:lnTo>
                    <a:pt x="924" y="1585"/>
                  </a:lnTo>
                  <a:lnTo>
                    <a:pt x="920" y="1578"/>
                  </a:lnTo>
                  <a:lnTo>
                    <a:pt x="917" y="1573"/>
                  </a:lnTo>
                  <a:lnTo>
                    <a:pt x="912" y="1568"/>
                  </a:lnTo>
                  <a:lnTo>
                    <a:pt x="907" y="1564"/>
                  </a:lnTo>
                  <a:lnTo>
                    <a:pt x="901" y="1561"/>
                  </a:lnTo>
                  <a:lnTo>
                    <a:pt x="894" y="1559"/>
                  </a:lnTo>
                  <a:lnTo>
                    <a:pt x="888" y="1557"/>
                  </a:lnTo>
                  <a:lnTo>
                    <a:pt x="859" y="1550"/>
                  </a:lnTo>
                  <a:lnTo>
                    <a:pt x="830" y="1546"/>
                  </a:lnTo>
                  <a:lnTo>
                    <a:pt x="804" y="1540"/>
                  </a:lnTo>
                  <a:lnTo>
                    <a:pt x="782" y="1534"/>
                  </a:lnTo>
                  <a:lnTo>
                    <a:pt x="763" y="1525"/>
                  </a:lnTo>
                  <a:lnTo>
                    <a:pt x="745" y="1517"/>
                  </a:lnTo>
                  <a:lnTo>
                    <a:pt x="738" y="1511"/>
                  </a:lnTo>
                  <a:lnTo>
                    <a:pt x="731" y="1507"/>
                  </a:lnTo>
                  <a:lnTo>
                    <a:pt x="725" y="1501"/>
                  </a:lnTo>
                  <a:lnTo>
                    <a:pt x="719" y="1495"/>
                  </a:lnTo>
                  <a:lnTo>
                    <a:pt x="708" y="1483"/>
                  </a:lnTo>
                  <a:lnTo>
                    <a:pt x="699" y="1469"/>
                  </a:lnTo>
                  <a:lnTo>
                    <a:pt x="692" y="1455"/>
                  </a:lnTo>
                  <a:lnTo>
                    <a:pt x="685" y="1439"/>
                  </a:lnTo>
                  <a:lnTo>
                    <a:pt x="680" y="1423"/>
                  </a:lnTo>
                  <a:lnTo>
                    <a:pt x="674" y="1404"/>
                  </a:lnTo>
                  <a:lnTo>
                    <a:pt x="667" y="1366"/>
                  </a:lnTo>
                  <a:lnTo>
                    <a:pt x="659" y="1324"/>
                  </a:lnTo>
                  <a:lnTo>
                    <a:pt x="656" y="1314"/>
                  </a:lnTo>
                  <a:lnTo>
                    <a:pt x="652" y="1303"/>
                  </a:lnTo>
                  <a:lnTo>
                    <a:pt x="646" y="1293"/>
                  </a:lnTo>
                  <a:lnTo>
                    <a:pt x="640" y="1283"/>
                  </a:lnTo>
                  <a:lnTo>
                    <a:pt x="633" y="1274"/>
                  </a:lnTo>
                  <a:lnTo>
                    <a:pt x="625" y="1264"/>
                  </a:lnTo>
                  <a:lnTo>
                    <a:pt x="616" y="1255"/>
                  </a:lnTo>
                  <a:lnTo>
                    <a:pt x="607" y="1245"/>
                  </a:lnTo>
                  <a:lnTo>
                    <a:pt x="588" y="1228"/>
                  </a:lnTo>
                  <a:lnTo>
                    <a:pt x="570" y="1211"/>
                  </a:lnTo>
                  <a:lnTo>
                    <a:pt x="561" y="1202"/>
                  </a:lnTo>
                  <a:lnTo>
                    <a:pt x="552" y="1194"/>
                  </a:lnTo>
                  <a:lnTo>
                    <a:pt x="545" y="1185"/>
                  </a:lnTo>
                  <a:lnTo>
                    <a:pt x="538" y="1176"/>
                  </a:lnTo>
                  <a:lnTo>
                    <a:pt x="530" y="1161"/>
                  </a:lnTo>
                  <a:lnTo>
                    <a:pt x="520" y="1145"/>
                  </a:lnTo>
                  <a:lnTo>
                    <a:pt x="509" y="1129"/>
                  </a:lnTo>
                  <a:lnTo>
                    <a:pt x="497" y="1112"/>
                  </a:lnTo>
                  <a:lnTo>
                    <a:pt x="470" y="1077"/>
                  </a:lnTo>
                  <a:lnTo>
                    <a:pt x="444" y="1040"/>
                  </a:lnTo>
                  <a:lnTo>
                    <a:pt x="431" y="1023"/>
                  </a:lnTo>
                  <a:lnTo>
                    <a:pt x="420" y="1005"/>
                  </a:lnTo>
                  <a:lnTo>
                    <a:pt x="409" y="986"/>
                  </a:lnTo>
                  <a:lnTo>
                    <a:pt x="399" y="968"/>
                  </a:lnTo>
                  <a:lnTo>
                    <a:pt x="391" y="951"/>
                  </a:lnTo>
                  <a:lnTo>
                    <a:pt x="385" y="933"/>
                  </a:lnTo>
                  <a:lnTo>
                    <a:pt x="383" y="925"/>
                  </a:lnTo>
                  <a:lnTo>
                    <a:pt x="381" y="916"/>
                  </a:lnTo>
                  <a:lnTo>
                    <a:pt x="380" y="907"/>
                  </a:lnTo>
                  <a:lnTo>
                    <a:pt x="380" y="900"/>
                  </a:lnTo>
                  <a:lnTo>
                    <a:pt x="379" y="900"/>
                  </a:lnTo>
                  <a:lnTo>
                    <a:pt x="372" y="915"/>
                  </a:lnTo>
                  <a:lnTo>
                    <a:pt x="360" y="941"/>
                  </a:lnTo>
                  <a:lnTo>
                    <a:pt x="354" y="954"/>
                  </a:lnTo>
                  <a:lnTo>
                    <a:pt x="347" y="966"/>
                  </a:lnTo>
                  <a:lnTo>
                    <a:pt x="342" y="974"/>
                  </a:lnTo>
                  <a:lnTo>
                    <a:pt x="339" y="978"/>
                  </a:lnTo>
                  <a:lnTo>
                    <a:pt x="333" y="981"/>
                  </a:lnTo>
                  <a:lnTo>
                    <a:pt x="328" y="982"/>
                  </a:lnTo>
                  <a:lnTo>
                    <a:pt x="321" y="983"/>
                  </a:lnTo>
                  <a:lnTo>
                    <a:pt x="315" y="984"/>
                  </a:lnTo>
                  <a:lnTo>
                    <a:pt x="300" y="984"/>
                  </a:lnTo>
                  <a:lnTo>
                    <a:pt x="285" y="984"/>
                  </a:lnTo>
                  <a:lnTo>
                    <a:pt x="268" y="982"/>
                  </a:lnTo>
                  <a:lnTo>
                    <a:pt x="253" y="981"/>
                  </a:lnTo>
                  <a:lnTo>
                    <a:pt x="238" y="981"/>
                  </a:lnTo>
                  <a:lnTo>
                    <a:pt x="225" y="981"/>
                  </a:lnTo>
                  <a:lnTo>
                    <a:pt x="197" y="985"/>
                  </a:lnTo>
                  <a:lnTo>
                    <a:pt x="168" y="990"/>
                  </a:lnTo>
                  <a:lnTo>
                    <a:pt x="154" y="991"/>
                  </a:lnTo>
                  <a:lnTo>
                    <a:pt x="140" y="993"/>
                  </a:lnTo>
                  <a:lnTo>
                    <a:pt x="125" y="993"/>
                  </a:lnTo>
                  <a:lnTo>
                    <a:pt x="111" y="993"/>
                  </a:lnTo>
                  <a:lnTo>
                    <a:pt x="113" y="873"/>
                  </a:lnTo>
                  <a:lnTo>
                    <a:pt x="0" y="872"/>
                  </a:lnTo>
                  <a:lnTo>
                    <a:pt x="0" y="872"/>
                  </a:lnTo>
                  <a:close/>
                </a:path>
              </a:pathLst>
            </a:custGeom>
            <a:solidFill>
              <a:schemeClr val="accent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i="1" sz="1200">
                <a:solidFill>
                  <a:srgbClr val="595959"/>
                </a:solidFill>
                <a:latin typeface="Arial"/>
                <a:ea typeface="Arial"/>
                <a:cs typeface="Arial"/>
                <a:sym typeface="Arial"/>
              </a:endParaRPr>
            </a:p>
          </p:txBody>
        </p:sp>
        <p:sp>
          <p:nvSpPr>
            <p:cNvPr id="890" name="Google Shape;890;p38"/>
            <p:cNvSpPr/>
            <p:nvPr/>
          </p:nvSpPr>
          <p:spPr>
            <a:xfrm>
              <a:off x="4913313" y="3856038"/>
              <a:ext cx="987425" cy="1063625"/>
            </a:xfrm>
            <a:custGeom>
              <a:rect b="b" l="l" r="r" t="t"/>
              <a:pathLst>
                <a:path extrusionOk="0" h="2682" w="2486">
                  <a:moveTo>
                    <a:pt x="1261" y="745"/>
                  </a:moveTo>
                  <a:lnTo>
                    <a:pt x="1374" y="746"/>
                  </a:lnTo>
                  <a:lnTo>
                    <a:pt x="1372" y="866"/>
                  </a:lnTo>
                  <a:lnTo>
                    <a:pt x="1386" y="866"/>
                  </a:lnTo>
                  <a:lnTo>
                    <a:pt x="1401" y="866"/>
                  </a:lnTo>
                  <a:lnTo>
                    <a:pt x="1415" y="864"/>
                  </a:lnTo>
                  <a:lnTo>
                    <a:pt x="1429" y="863"/>
                  </a:lnTo>
                  <a:lnTo>
                    <a:pt x="1458" y="858"/>
                  </a:lnTo>
                  <a:lnTo>
                    <a:pt x="1486" y="854"/>
                  </a:lnTo>
                  <a:lnTo>
                    <a:pt x="1499" y="854"/>
                  </a:lnTo>
                  <a:lnTo>
                    <a:pt x="1514" y="854"/>
                  </a:lnTo>
                  <a:lnTo>
                    <a:pt x="1529" y="855"/>
                  </a:lnTo>
                  <a:lnTo>
                    <a:pt x="1546" y="857"/>
                  </a:lnTo>
                  <a:lnTo>
                    <a:pt x="1561" y="857"/>
                  </a:lnTo>
                  <a:lnTo>
                    <a:pt x="1576" y="857"/>
                  </a:lnTo>
                  <a:lnTo>
                    <a:pt x="1582" y="856"/>
                  </a:lnTo>
                  <a:lnTo>
                    <a:pt x="1589" y="855"/>
                  </a:lnTo>
                  <a:lnTo>
                    <a:pt x="1594" y="854"/>
                  </a:lnTo>
                  <a:lnTo>
                    <a:pt x="1600" y="851"/>
                  </a:lnTo>
                  <a:lnTo>
                    <a:pt x="1603" y="847"/>
                  </a:lnTo>
                  <a:lnTo>
                    <a:pt x="1608" y="839"/>
                  </a:lnTo>
                  <a:lnTo>
                    <a:pt x="1615" y="827"/>
                  </a:lnTo>
                  <a:lnTo>
                    <a:pt x="1621" y="814"/>
                  </a:lnTo>
                  <a:lnTo>
                    <a:pt x="1633" y="788"/>
                  </a:lnTo>
                  <a:lnTo>
                    <a:pt x="1640" y="773"/>
                  </a:lnTo>
                  <a:lnTo>
                    <a:pt x="1641" y="773"/>
                  </a:lnTo>
                  <a:lnTo>
                    <a:pt x="1641" y="780"/>
                  </a:lnTo>
                  <a:lnTo>
                    <a:pt x="1642" y="789"/>
                  </a:lnTo>
                  <a:lnTo>
                    <a:pt x="1644" y="798"/>
                  </a:lnTo>
                  <a:lnTo>
                    <a:pt x="1646" y="806"/>
                  </a:lnTo>
                  <a:lnTo>
                    <a:pt x="1652" y="824"/>
                  </a:lnTo>
                  <a:lnTo>
                    <a:pt x="1660" y="841"/>
                  </a:lnTo>
                  <a:lnTo>
                    <a:pt x="1670" y="859"/>
                  </a:lnTo>
                  <a:lnTo>
                    <a:pt x="1681" y="878"/>
                  </a:lnTo>
                  <a:lnTo>
                    <a:pt x="1692" y="896"/>
                  </a:lnTo>
                  <a:lnTo>
                    <a:pt x="1705" y="913"/>
                  </a:lnTo>
                  <a:lnTo>
                    <a:pt x="1731" y="950"/>
                  </a:lnTo>
                  <a:lnTo>
                    <a:pt x="1758" y="985"/>
                  </a:lnTo>
                  <a:lnTo>
                    <a:pt x="1770" y="1002"/>
                  </a:lnTo>
                  <a:lnTo>
                    <a:pt x="1781" y="1018"/>
                  </a:lnTo>
                  <a:lnTo>
                    <a:pt x="1791" y="1034"/>
                  </a:lnTo>
                  <a:lnTo>
                    <a:pt x="1799" y="1049"/>
                  </a:lnTo>
                  <a:lnTo>
                    <a:pt x="1806" y="1058"/>
                  </a:lnTo>
                  <a:lnTo>
                    <a:pt x="1813" y="1067"/>
                  </a:lnTo>
                  <a:lnTo>
                    <a:pt x="1822" y="1075"/>
                  </a:lnTo>
                  <a:lnTo>
                    <a:pt x="1831" y="1084"/>
                  </a:lnTo>
                  <a:lnTo>
                    <a:pt x="1849" y="1101"/>
                  </a:lnTo>
                  <a:lnTo>
                    <a:pt x="1868" y="1118"/>
                  </a:lnTo>
                  <a:lnTo>
                    <a:pt x="1877" y="1128"/>
                  </a:lnTo>
                  <a:lnTo>
                    <a:pt x="1886" y="1137"/>
                  </a:lnTo>
                  <a:lnTo>
                    <a:pt x="1894" y="1147"/>
                  </a:lnTo>
                  <a:lnTo>
                    <a:pt x="1901" y="1156"/>
                  </a:lnTo>
                  <a:lnTo>
                    <a:pt x="1907" y="1166"/>
                  </a:lnTo>
                  <a:lnTo>
                    <a:pt x="1913" y="1176"/>
                  </a:lnTo>
                  <a:lnTo>
                    <a:pt x="1917" y="1187"/>
                  </a:lnTo>
                  <a:lnTo>
                    <a:pt x="1920" y="1197"/>
                  </a:lnTo>
                  <a:lnTo>
                    <a:pt x="1928" y="1239"/>
                  </a:lnTo>
                  <a:lnTo>
                    <a:pt x="1935" y="1277"/>
                  </a:lnTo>
                  <a:lnTo>
                    <a:pt x="1941" y="1296"/>
                  </a:lnTo>
                  <a:lnTo>
                    <a:pt x="1946" y="1312"/>
                  </a:lnTo>
                  <a:lnTo>
                    <a:pt x="1953" y="1328"/>
                  </a:lnTo>
                  <a:lnTo>
                    <a:pt x="1960" y="1342"/>
                  </a:lnTo>
                  <a:lnTo>
                    <a:pt x="1969" y="1356"/>
                  </a:lnTo>
                  <a:lnTo>
                    <a:pt x="1980" y="1368"/>
                  </a:lnTo>
                  <a:lnTo>
                    <a:pt x="1986" y="1374"/>
                  </a:lnTo>
                  <a:lnTo>
                    <a:pt x="1992" y="1380"/>
                  </a:lnTo>
                  <a:lnTo>
                    <a:pt x="1999" y="1384"/>
                  </a:lnTo>
                  <a:lnTo>
                    <a:pt x="2006" y="1390"/>
                  </a:lnTo>
                  <a:lnTo>
                    <a:pt x="2024" y="1398"/>
                  </a:lnTo>
                  <a:lnTo>
                    <a:pt x="2043" y="1407"/>
                  </a:lnTo>
                  <a:lnTo>
                    <a:pt x="2065" y="1413"/>
                  </a:lnTo>
                  <a:lnTo>
                    <a:pt x="2091" y="1419"/>
                  </a:lnTo>
                  <a:lnTo>
                    <a:pt x="2120" y="1423"/>
                  </a:lnTo>
                  <a:lnTo>
                    <a:pt x="2149" y="1430"/>
                  </a:lnTo>
                  <a:lnTo>
                    <a:pt x="2155" y="1432"/>
                  </a:lnTo>
                  <a:lnTo>
                    <a:pt x="2162" y="1434"/>
                  </a:lnTo>
                  <a:lnTo>
                    <a:pt x="2168" y="1437"/>
                  </a:lnTo>
                  <a:lnTo>
                    <a:pt x="2173" y="1441"/>
                  </a:lnTo>
                  <a:lnTo>
                    <a:pt x="2178" y="1446"/>
                  </a:lnTo>
                  <a:lnTo>
                    <a:pt x="2181" y="1451"/>
                  </a:lnTo>
                  <a:lnTo>
                    <a:pt x="2185" y="1458"/>
                  </a:lnTo>
                  <a:lnTo>
                    <a:pt x="2187" y="1465"/>
                  </a:lnTo>
                  <a:lnTo>
                    <a:pt x="2190" y="1482"/>
                  </a:lnTo>
                  <a:lnTo>
                    <a:pt x="2195" y="1500"/>
                  </a:lnTo>
                  <a:lnTo>
                    <a:pt x="2202" y="1516"/>
                  </a:lnTo>
                  <a:lnTo>
                    <a:pt x="2208" y="1531"/>
                  </a:lnTo>
                  <a:lnTo>
                    <a:pt x="2217" y="1546"/>
                  </a:lnTo>
                  <a:lnTo>
                    <a:pt x="2227" y="1560"/>
                  </a:lnTo>
                  <a:lnTo>
                    <a:pt x="2237" y="1575"/>
                  </a:lnTo>
                  <a:lnTo>
                    <a:pt x="2249" y="1589"/>
                  </a:lnTo>
                  <a:lnTo>
                    <a:pt x="2254" y="1599"/>
                  </a:lnTo>
                  <a:lnTo>
                    <a:pt x="2259" y="1607"/>
                  </a:lnTo>
                  <a:lnTo>
                    <a:pt x="2264" y="1614"/>
                  </a:lnTo>
                  <a:lnTo>
                    <a:pt x="2270" y="1620"/>
                  </a:lnTo>
                  <a:lnTo>
                    <a:pt x="2283" y="1630"/>
                  </a:lnTo>
                  <a:lnTo>
                    <a:pt x="2295" y="1641"/>
                  </a:lnTo>
                  <a:lnTo>
                    <a:pt x="2300" y="1647"/>
                  </a:lnTo>
                  <a:lnTo>
                    <a:pt x="2304" y="1652"/>
                  </a:lnTo>
                  <a:lnTo>
                    <a:pt x="2308" y="1658"/>
                  </a:lnTo>
                  <a:lnTo>
                    <a:pt x="2311" y="1666"/>
                  </a:lnTo>
                  <a:lnTo>
                    <a:pt x="2312" y="1674"/>
                  </a:lnTo>
                  <a:lnTo>
                    <a:pt x="2312" y="1683"/>
                  </a:lnTo>
                  <a:lnTo>
                    <a:pt x="2311" y="1694"/>
                  </a:lnTo>
                  <a:lnTo>
                    <a:pt x="2308" y="1707"/>
                  </a:lnTo>
                  <a:lnTo>
                    <a:pt x="2299" y="1733"/>
                  </a:lnTo>
                  <a:lnTo>
                    <a:pt x="2289" y="1759"/>
                  </a:lnTo>
                  <a:lnTo>
                    <a:pt x="2280" y="1785"/>
                  </a:lnTo>
                  <a:lnTo>
                    <a:pt x="2268" y="1809"/>
                  </a:lnTo>
                  <a:lnTo>
                    <a:pt x="2259" y="1825"/>
                  </a:lnTo>
                  <a:lnTo>
                    <a:pt x="2249" y="1838"/>
                  </a:lnTo>
                  <a:lnTo>
                    <a:pt x="2244" y="1842"/>
                  </a:lnTo>
                  <a:lnTo>
                    <a:pt x="2237" y="1846"/>
                  </a:lnTo>
                  <a:lnTo>
                    <a:pt x="2230" y="1849"/>
                  </a:lnTo>
                  <a:lnTo>
                    <a:pt x="2220" y="1849"/>
                  </a:lnTo>
                  <a:lnTo>
                    <a:pt x="2206" y="1850"/>
                  </a:lnTo>
                  <a:lnTo>
                    <a:pt x="2194" y="1850"/>
                  </a:lnTo>
                  <a:lnTo>
                    <a:pt x="2186" y="1851"/>
                  </a:lnTo>
                  <a:lnTo>
                    <a:pt x="2179" y="1853"/>
                  </a:lnTo>
                  <a:lnTo>
                    <a:pt x="2176" y="1855"/>
                  </a:lnTo>
                  <a:lnTo>
                    <a:pt x="2173" y="1858"/>
                  </a:lnTo>
                  <a:lnTo>
                    <a:pt x="2173" y="1862"/>
                  </a:lnTo>
                  <a:lnTo>
                    <a:pt x="2174" y="1865"/>
                  </a:lnTo>
                  <a:lnTo>
                    <a:pt x="2188" y="1886"/>
                  </a:lnTo>
                  <a:lnTo>
                    <a:pt x="2208" y="1917"/>
                  </a:lnTo>
                  <a:lnTo>
                    <a:pt x="2219" y="1938"/>
                  </a:lnTo>
                  <a:lnTo>
                    <a:pt x="2228" y="1960"/>
                  </a:lnTo>
                  <a:lnTo>
                    <a:pt x="2236" y="1984"/>
                  </a:lnTo>
                  <a:lnTo>
                    <a:pt x="2245" y="2006"/>
                  </a:lnTo>
                  <a:lnTo>
                    <a:pt x="2249" y="2017"/>
                  </a:lnTo>
                  <a:lnTo>
                    <a:pt x="2254" y="2028"/>
                  </a:lnTo>
                  <a:lnTo>
                    <a:pt x="2259" y="2039"/>
                  </a:lnTo>
                  <a:lnTo>
                    <a:pt x="2266" y="2049"/>
                  </a:lnTo>
                  <a:lnTo>
                    <a:pt x="2272" y="2059"/>
                  </a:lnTo>
                  <a:lnTo>
                    <a:pt x="2280" y="2069"/>
                  </a:lnTo>
                  <a:lnTo>
                    <a:pt x="2288" y="2078"/>
                  </a:lnTo>
                  <a:lnTo>
                    <a:pt x="2298" y="2086"/>
                  </a:lnTo>
                  <a:lnTo>
                    <a:pt x="2296" y="2092"/>
                  </a:lnTo>
                  <a:lnTo>
                    <a:pt x="2296" y="2097"/>
                  </a:lnTo>
                  <a:lnTo>
                    <a:pt x="2297" y="2101"/>
                  </a:lnTo>
                  <a:lnTo>
                    <a:pt x="2300" y="2106"/>
                  </a:lnTo>
                  <a:lnTo>
                    <a:pt x="2303" y="2109"/>
                  </a:lnTo>
                  <a:lnTo>
                    <a:pt x="2308" y="2112"/>
                  </a:lnTo>
                  <a:lnTo>
                    <a:pt x="2313" y="2115"/>
                  </a:lnTo>
                  <a:lnTo>
                    <a:pt x="2320" y="2119"/>
                  </a:lnTo>
                  <a:lnTo>
                    <a:pt x="2344" y="2126"/>
                  </a:lnTo>
                  <a:lnTo>
                    <a:pt x="2364" y="2132"/>
                  </a:lnTo>
                  <a:lnTo>
                    <a:pt x="2369" y="2135"/>
                  </a:lnTo>
                  <a:lnTo>
                    <a:pt x="2373" y="2138"/>
                  </a:lnTo>
                  <a:lnTo>
                    <a:pt x="2379" y="2143"/>
                  </a:lnTo>
                  <a:lnTo>
                    <a:pt x="2384" y="2149"/>
                  </a:lnTo>
                  <a:lnTo>
                    <a:pt x="2394" y="2162"/>
                  </a:lnTo>
                  <a:lnTo>
                    <a:pt x="2404" y="2176"/>
                  </a:lnTo>
                  <a:lnTo>
                    <a:pt x="2413" y="2191"/>
                  </a:lnTo>
                  <a:lnTo>
                    <a:pt x="2423" y="2206"/>
                  </a:lnTo>
                  <a:lnTo>
                    <a:pt x="2432" y="2219"/>
                  </a:lnTo>
                  <a:lnTo>
                    <a:pt x="2441" y="2229"/>
                  </a:lnTo>
                  <a:lnTo>
                    <a:pt x="2454" y="2242"/>
                  </a:lnTo>
                  <a:lnTo>
                    <a:pt x="2463" y="2252"/>
                  </a:lnTo>
                  <a:lnTo>
                    <a:pt x="2470" y="2261"/>
                  </a:lnTo>
                  <a:lnTo>
                    <a:pt x="2474" y="2271"/>
                  </a:lnTo>
                  <a:lnTo>
                    <a:pt x="2480" y="2291"/>
                  </a:lnTo>
                  <a:lnTo>
                    <a:pt x="2486" y="2322"/>
                  </a:lnTo>
                  <a:lnTo>
                    <a:pt x="2486" y="2322"/>
                  </a:lnTo>
                  <a:lnTo>
                    <a:pt x="2432" y="2327"/>
                  </a:lnTo>
                  <a:lnTo>
                    <a:pt x="2416" y="2327"/>
                  </a:lnTo>
                  <a:lnTo>
                    <a:pt x="2403" y="2328"/>
                  </a:lnTo>
                  <a:lnTo>
                    <a:pt x="2392" y="2330"/>
                  </a:lnTo>
                  <a:lnTo>
                    <a:pt x="2383" y="2333"/>
                  </a:lnTo>
                  <a:lnTo>
                    <a:pt x="2376" y="2337"/>
                  </a:lnTo>
                  <a:lnTo>
                    <a:pt x="2370" y="2341"/>
                  </a:lnTo>
                  <a:lnTo>
                    <a:pt x="2367" y="2345"/>
                  </a:lnTo>
                  <a:lnTo>
                    <a:pt x="2363" y="2351"/>
                  </a:lnTo>
                  <a:lnTo>
                    <a:pt x="2357" y="2364"/>
                  </a:lnTo>
                  <a:lnTo>
                    <a:pt x="2352" y="2380"/>
                  </a:lnTo>
                  <a:lnTo>
                    <a:pt x="2349" y="2387"/>
                  </a:lnTo>
                  <a:lnTo>
                    <a:pt x="2343" y="2397"/>
                  </a:lnTo>
                  <a:lnTo>
                    <a:pt x="2337" y="2407"/>
                  </a:lnTo>
                  <a:lnTo>
                    <a:pt x="2329" y="2417"/>
                  </a:lnTo>
                  <a:lnTo>
                    <a:pt x="2324" y="2422"/>
                  </a:lnTo>
                  <a:lnTo>
                    <a:pt x="2316" y="2427"/>
                  </a:lnTo>
                  <a:lnTo>
                    <a:pt x="2308" y="2432"/>
                  </a:lnTo>
                  <a:lnTo>
                    <a:pt x="2298" y="2436"/>
                  </a:lnTo>
                  <a:lnTo>
                    <a:pt x="2287" y="2439"/>
                  </a:lnTo>
                  <a:lnTo>
                    <a:pt x="2276" y="2441"/>
                  </a:lnTo>
                  <a:lnTo>
                    <a:pt x="2264" y="2443"/>
                  </a:lnTo>
                  <a:lnTo>
                    <a:pt x="2254" y="2444"/>
                  </a:lnTo>
                  <a:lnTo>
                    <a:pt x="2242" y="2444"/>
                  </a:lnTo>
                  <a:lnTo>
                    <a:pt x="2231" y="2443"/>
                  </a:lnTo>
                  <a:lnTo>
                    <a:pt x="2220" y="2440"/>
                  </a:lnTo>
                  <a:lnTo>
                    <a:pt x="2209" y="2437"/>
                  </a:lnTo>
                  <a:lnTo>
                    <a:pt x="2201" y="2433"/>
                  </a:lnTo>
                  <a:lnTo>
                    <a:pt x="2193" y="2427"/>
                  </a:lnTo>
                  <a:lnTo>
                    <a:pt x="2186" y="2422"/>
                  </a:lnTo>
                  <a:lnTo>
                    <a:pt x="2181" y="2414"/>
                  </a:lnTo>
                  <a:lnTo>
                    <a:pt x="2173" y="2398"/>
                  </a:lnTo>
                  <a:lnTo>
                    <a:pt x="2166" y="2389"/>
                  </a:lnTo>
                  <a:lnTo>
                    <a:pt x="2162" y="2381"/>
                  </a:lnTo>
                  <a:lnTo>
                    <a:pt x="2157" y="2377"/>
                  </a:lnTo>
                  <a:lnTo>
                    <a:pt x="2142" y="2369"/>
                  </a:lnTo>
                  <a:lnTo>
                    <a:pt x="2116" y="2356"/>
                  </a:lnTo>
                  <a:lnTo>
                    <a:pt x="2108" y="2352"/>
                  </a:lnTo>
                  <a:lnTo>
                    <a:pt x="2100" y="2348"/>
                  </a:lnTo>
                  <a:lnTo>
                    <a:pt x="2093" y="2345"/>
                  </a:lnTo>
                  <a:lnTo>
                    <a:pt x="2086" y="2344"/>
                  </a:lnTo>
                  <a:lnTo>
                    <a:pt x="2073" y="2342"/>
                  </a:lnTo>
                  <a:lnTo>
                    <a:pt x="2062" y="2342"/>
                  </a:lnTo>
                  <a:lnTo>
                    <a:pt x="2037" y="2346"/>
                  </a:lnTo>
                  <a:lnTo>
                    <a:pt x="2005" y="2349"/>
                  </a:lnTo>
                  <a:lnTo>
                    <a:pt x="1994" y="2350"/>
                  </a:lnTo>
                  <a:lnTo>
                    <a:pt x="1983" y="2353"/>
                  </a:lnTo>
                  <a:lnTo>
                    <a:pt x="1975" y="2357"/>
                  </a:lnTo>
                  <a:lnTo>
                    <a:pt x="1969" y="2363"/>
                  </a:lnTo>
                  <a:lnTo>
                    <a:pt x="1963" y="2370"/>
                  </a:lnTo>
                  <a:lnTo>
                    <a:pt x="1959" y="2379"/>
                  </a:lnTo>
                  <a:lnTo>
                    <a:pt x="1956" y="2387"/>
                  </a:lnTo>
                  <a:lnTo>
                    <a:pt x="1955" y="2397"/>
                  </a:lnTo>
                  <a:lnTo>
                    <a:pt x="1951" y="2419"/>
                  </a:lnTo>
                  <a:lnTo>
                    <a:pt x="1950" y="2441"/>
                  </a:lnTo>
                  <a:lnTo>
                    <a:pt x="1949" y="2452"/>
                  </a:lnTo>
                  <a:lnTo>
                    <a:pt x="1948" y="2463"/>
                  </a:lnTo>
                  <a:lnTo>
                    <a:pt x="1946" y="2473"/>
                  </a:lnTo>
                  <a:lnTo>
                    <a:pt x="1944" y="2483"/>
                  </a:lnTo>
                  <a:lnTo>
                    <a:pt x="1940" y="2495"/>
                  </a:lnTo>
                  <a:lnTo>
                    <a:pt x="1937" y="2507"/>
                  </a:lnTo>
                  <a:lnTo>
                    <a:pt x="1936" y="2519"/>
                  </a:lnTo>
                  <a:lnTo>
                    <a:pt x="1935" y="2530"/>
                  </a:lnTo>
                  <a:lnTo>
                    <a:pt x="1935" y="2541"/>
                  </a:lnTo>
                  <a:lnTo>
                    <a:pt x="1934" y="2553"/>
                  </a:lnTo>
                  <a:lnTo>
                    <a:pt x="1933" y="2564"/>
                  </a:lnTo>
                  <a:lnTo>
                    <a:pt x="1931" y="2575"/>
                  </a:lnTo>
                  <a:lnTo>
                    <a:pt x="1928" y="2582"/>
                  </a:lnTo>
                  <a:lnTo>
                    <a:pt x="1924" y="2586"/>
                  </a:lnTo>
                  <a:lnTo>
                    <a:pt x="1920" y="2591"/>
                  </a:lnTo>
                  <a:lnTo>
                    <a:pt x="1915" y="2593"/>
                  </a:lnTo>
                  <a:lnTo>
                    <a:pt x="1909" y="2595"/>
                  </a:lnTo>
                  <a:lnTo>
                    <a:pt x="1903" y="2596"/>
                  </a:lnTo>
                  <a:lnTo>
                    <a:pt x="1895" y="2596"/>
                  </a:lnTo>
                  <a:lnTo>
                    <a:pt x="1888" y="2595"/>
                  </a:lnTo>
                  <a:lnTo>
                    <a:pt x="1874" y="2592"/>
                  </a:lnTo>
                  <a:lnTo>
                    <a:pt x="1860" y="2586"/>
                  </a:lnTo>
                  <a:lnTo>
                    <a:pt x="1847" y="2581"/>
                  </a:lnTo>
                  <a:lnTo>
                    <a:pt x="1837" y="2575"/>
                  </a:lnTo>
                  <a:lnTo>
                    <a:pt x="1836" y="2576"/>
                  </a:lnTo>
                  <a:lnTo>
                    <a:pt x="1834" y="2579"/>
                  </a:lnTo>
                  <a:lnTo>
                    <a:pt x="1832" y="2582"/>
                  </a:lnTo>
                  <a:lnTo>
                    <a:pt x="1829" y="2587"/>
                  </a:lnTo>
                  <a:lnTo>
                    <a:pt x="1824" y="2602"/>
                  </a:lnTo>
                  <a:lnTo>
                    <a:pt x="1819" y="2621"/>
                  </a:lnTo>
                  <a:lnTo>
                    <a:pt x="1813" y="2639"/>
                  </a:lnTo>
                  <a:lnTo>
                    <a:pt x="1807" y="2657"/>
                  </a:lnTo>
                  <a:lnTo>
                    <a:pt x="1801" y="2673"/>
                  </a:lnTo>
                  <a:lnTo>
                    <a:pt x="1795" y="2682"/>
                  </a:lnTo>
                  <a:lnTo>
                    <a:pt x="1795" y="2682"/>
                  </a:lnTo>
                  <a:lnTo>
                    <a:pt x="1784" y="2680"/>
                  </a:lnTo>
                  <a:lnTo>
                    <a:pt x="1774" y="2676"/>
                  </a:lnTo>
                  <a:lnTo>
                    <a:pt x="1764" y="2670"/>
                  </a:lnTo>
                  <a:lnTo>
                    <a:pt x="1755" y="2663"/>
                  </a:lnTo>
                  <a:lnTo>
                    <a:pt x="1745" y="2653"/>
                  </a:lnTo>
                  <a:lnTo>
                    <a:pt x="1737" y="2643"/>
                  </a:lnTo>
                  <a:lnTo>
                    <a:pt x="1728" y="2633"/>
                  </a:lnTo>
                  <a:lnTo>
                    <a:pt x="1720" y="2622"/>
                  </a:lnTo>
                  <a:lnTo>
                    <a:pt x="1692" y="2574"/>
                  </a:lnTo>
                  <a:lnTo>
                    <a:pt x="1669" y="2535"/>
                  </a:lnTo>
                  <a:lnTo>
                    <a:pt x="1665" y="2531"/>
                  </a:lnTo>
                  <a:lnTo>
                    <a:pt x="1662" y="2528"/>
                  </a:lnTo>
                  <a:lnTo>
                    <a:pt x="1658" y="2526"/>
                  </a:lnTo>
                  <a:lnTo>
                    <a:pt x="1654" y="2522"/>
                  </a:lnTo>
                  <a:lnTo>
                    <a:pt x="1645" y="2519"/>
                  </a:lnTo>
                  <a:lnTo>
                    <a:pt x="1635" y="2517"/>
                  </a:lnTo>
                  <a:lnTo>
                    <a:pt x="1625" y="2514"/>
                  </a:lnTo>
                  <a:lnTo>
                    <a:pt x="1616" y="2512"/>
                  </a:lnTo>
                  <a:lnTo>
                    <a:pt x="1607" y="2507"/>
                  </a:lnTo>
                  <a:lnTo>
                    <a:pt x="1598" y="2502"/>
                  </a:lnTo>
                  <a:lnTo>
                    <a:pt x="1592" y="2498"/>
                  </a:lnTo>
                  <a:lnTo>
                    <a:pt x="1586" y="2493"/>
                  </a:lnTo>
                  <a:lnTo>
                    <a:pt x="1579" y="2490"/>
                  </a:lnTo>
                  <a:lnTo>
                    <a:pt x="1572" y="2488"/>
                  </a:lnTo>
                  <a:lnTo>
                    <a:pt x="1559" y="2484"/>
                  </a:lnTo>
                  <a:lnTo>
                    <a:pt x="1545" y="2481"/>
                  </a:lnTo>
                  <a:lnTo>
                    <a:pt x="1532" y="2479"/>
                  </a:lnTo>
                  <a:lnTo>
                    <a:pt x="1519" y="2476"/>
                  </a:lnTo>
                  <a:lnTo>
                    <a:pt x="1512" y="2474"/>
                  </a:lnTo>
                  <a:lnTo>
                    <a:pt x="1506" y="2472"/>
                  </a:lnTo>
                  <a:lnTo>
                    <a:pt x="1500" y="2470"/>
                  </a:lnTo>
                  <a:lnTo>
                    <a:pt x="1495" y="2466"/>
                  </a:lnTo>
                  <a:lnTo>
                    <a:pt x="1489" y="2461"/>
                  </a:lnTo>
                  <a:lnTo>
                    <a:pt x="1485" y="2454"/>
                  </a:lnTo>
                  <a:lnTo>
                    <a:pt x="1481" y="2448"/>
                  </a:lnTo>
                  <a:lnTo>
                    <a:pt x="1477" y="2440"/>
                  </a:lnTo>
                  <a:lnTo>
                    <a:pt x="1471" y="2426"/>
                  </a:lnTo>
                  <a:lnTo>
                    <a:pt x="1468" y="2421"/>
                  </a:lnTo>
                  <a:lnTo>
                    <a:pt x="1462" y="2421"/>
                  </a:lnTo>
                  <a:lnTo>
                    <a:pt x="1456" y="2423"/>
                  </a:lnTo>
                  <a:lnTo>
                    <a:pt x="1448" y="2425"/>
                  </a:lnTo>
                  <a:lnTo>
                    <a:pt x="1441" y="2427"/>
                  </a:lnTo>
                  <a:lnTo>
                    <a:pt x="1433" y="2431"/>
                  </a:lnTo>
                  <a:lnTo>
                    <a:pt x="1427" y="2435"/>
                  </a:lnTo>
                  <a:lnTo>
                    <a:pt x="1423" y="2439"/>
                  </a:lnTo>
                  <a:lnTo>
                    <a:pt x="1419" y="2443"/>
                  </a:lnTo>
                  <a:lnTo>
                    <a:pt x="1417" y="2452"/>
                  </a:lnTo>
                  <a:lnTo>
                    <a:pt x="1417" y="2462"/>
                  </a:lnTo>
                  <a:lnTo>
                    <a:pt x="1418" y="2473"/>
                  </a:lnTo>
                  <a:lnTo>
                    <a:pt x="1419" y="2484"/>
                  </a:lnTo>
                  <a:lnTo>
                    <a:pt x="1421" y="2494"/>
                  </a:lnTo>
                  <a:lnTo>
                    <a:pt x="1423" y="2505"/>
                  </a:lnTo>
                  <a:lnTo>
                    <a:pt x="1423" y="2516"/>
                  </a:lnTo>
                  <a:lnTo>
                    <a:pt x="1421" y="2525"/>
                  </a:lnTo>
                  <a:lnTo>
                    <a:pt x="1402" y="2524"/>
                  </a:lnTo>
                  <a:lnTo>
                    <a:pt x="1382" y="2520"/>
                  </a:lnTo>
                  <a:lnTo>
                    <a:pt x="1359" y="2515"/>
                  </a:lnTo>
                  <a:lnTo>
                    <a:pt x="1336" y="2510"/>
                  </a:lnTo>
                  <a:lnTo>
                    <a:pt x="1312" y="2504"/>
                  </a:lnTo>
                  <a:lnTo>
                    <a:pt x="1291" y="2501"/>
                  </a:lnTo>
                  <a:lnTo>
                    <a:pt x="1280" y="2500"/>
                  </a:lnTo>
                  <a:lnTo>
                    <a:pt x="1269" y="2499"/>
                  </a:lnTo>
                  <a:lnTo>
                    <a:pt x="1260" y="2500"/>
                  </a:lnTo>
                  <a:lnTo>
                    <a:pt x="1250" y="2501"/>
                  </a:lnTo>
                  <a:lnTo>
                    <a:pt x="1250" y="2501"/>
                  </a:lnTo>
                  <a:lnTo>
                    <a:pt x="1236" y="2492"/>
                  </a:lnTo>
                  <a:lnTo>
                    <a:pt x="1222" y="2484"/>
                  </a:lnTo>
                  <a:lnTo>
                    <a:pt x="1208" y="2475"/>
                  </a:lnTo>
                  <a:lnTo>
                    <a:pt x="1194" y="2467"/>
                  </a:lnTo>
                  <a:lnTo>
                    <a:pt x="1186" y="2463"/>
                  </a:lnTo>
                  <a:lnTo>
                    <a:pt x="1181" y="2459"/>
                  </a:lnTo>
                  <a:lnTo>
                    <a:pt x="1175" y="2454"/>
                  </a:lnTo>
                  <a:lnTo>
                    <a:pt x="1170" y="2449"/>
                  </a:lnTo>
                  <a:lnTo>
                    <a:pt x="1160" y="2438"/>
                  </a:lnTo>
                  <a:lnTo>
                    <a:pt x="1151" y="2427"/>
                  </a:lnTo>
                  <a:lnTo>
                    <a:pt x="1142" y="2420"/>
                  </a:lnTo>
                  <a:lnTo>
                    <a:pt x="1133" y="2412"/>
                  </a:lnTo>
                  <a:lnTo>
                    <a:pt x="1130" y="2409"/>
                  </a:lnTo>
                  <a:lnTo>
                    <a:pt x="1128" y="2405"/>
                  </a:lnTo>
                  <a:lnTo>
                    <a:pt x="1126" y="2399"/>
                  </a:lnTo>
                  <a:lnTo>
                    <a:pt x="1125" y="2394"/>
                  </a:lnTo>
                  <a:lnTo>
                    <a:pt x="1118" y="2353"/>
                  </a:lnTo>
                  <a:lnTo>
                    <a:pt x="1115" y="2319"/>
                  </a:lnTo>
                  <a:lnTo>
                    <a:pt x="1113" y="2312"/>
                  </a:lnTo>
                  <a:lnTo>
                    <a:pt x="1110" y="2305"/>
                  </a:lnTo>
                  <a:lnTo>
                    <a:pt x="1105" y="2299"/>
                  </a:lnTo>
                  <a:lnTo>
                    <a:pt x="1100" y="2294"/>
                  </a:lnTo>
                  <a:lnTo>
                    <a:pt x="1093" y="2289"/>
                  </a:lnTo>
                  <a:lnTo>
                    <a:pt x="1084" y="2285"/>
                  </a:lnTo>
                  <a:lnTo>
                    <a:pt x="1074" y="2281"/>
                  </a:lnTo>
                  <a:lnTo>
                    <a:pt x="1061" y="2277"/>
                  </a:lnTo>
                  <a:lnTo>
                    <a:pt x="1032" y="2271"/>
                  </a:lnTo>
                  <a:lnTo>
                    <a:pt x="1012" y="2267"/>
                  </a:lnTo>
                  <a:lnTo>
                    <a:pt x="1006" y="2265"/>
                  </a:lnTo>
                  <a:lnTo>
                    <a:pt x="1002" y="2265"/>
                  </a:lnTo>
                  <a:lnTo>
                    <a:pt x="998" y="2265"/>
                  </a:lnTo>
                  <a:lnTo>
                    <a:pt x="996" y="2268"/>
                  </a:lnTo>
                  <a:lnTo>
                    <a:pt x="995" y="2284"/>
                  </a:lnTo>
                  <a:lnTo>
                    <a:pt x="991" y="2323"/>
                  </a:lnTo>
                  <a:lnTo>
                    <a:pt x="988" y="2324"/>
                  </a:lnTo>
                  <a:lnTo>
                    <a:pt x="982" y="2325"/>
                  </a:lnTo>
                  <a:lnTo>
                    <a:pt x="979" y="2325"/>
                  </a:lnTo>
                  <a:lnTo>
                    <a:pt x="977" y="2325"/>
                  </a:lnTo>
                  <a:lnTo>
                    <a:pt x="975" y="2324"/>
                  </a:lnTo>
                  <a:lnTo>
                    <a:pt x="974" y="2321"/>
                  </a:lnTo>
                  <a:lnTo>
                    <a:pt x="969" y="2318"/>
                  </a:lnTo>
                  <a:lnTo>
                    <a:pt x="965" y="2315"/>
                  </a:lnTo>
                  <a:lnTo>
                    <a:pt x="960" y="2310"/>
                  </a:lnTo>
                  <a:lnTo>
                    <a:pt x="954" y="2303"/>
                  </a:lnTo>
                  <a:lnTo>
                    <a:pt x="943" y="2287"/>
                  </a:lnTo>
                  <a:lnTo>
                    <a:pt x="931" y="2269"/>
                  </a:lnTo>
                  <a:lnTo>
                    <a:pt x="911" y="2231"/>
                  </a:lnTo>
                  <a:lnTo>
                    <a:pt x="898" y="2205"/>
                  </a:lnTo>
                  <a:lnTo>
                    <a:pt x="876" y="2161"/>
                  </a:lnTo>
                  <a:lnTo>
                    <a:pt x="857" y="2117"/>
                  </a:lnTo>
                  <a:lnTo>
                    <a:pt x="852" y="2108"/>
                  </a:lnTo>
                  <a:lnTo>
                    <a:pt x="845" y="2099"/>
                  </a:lnTo>
                  <a:lnTo>
                    <a:pt x="838" y="2092"/>
                  </a:lnTo>
                  <a:lnTo>
                    <a:pt x="830" y="2085"/>
                  </a:lnTo>
                  <a:lnTo>
                    <a:pt x="821" y="2080"/>
                  </a:lnTo>
                  <a:lnTo>
                    <a:pt x="812" y="2076"/>
                  </a:lnTo>
                  <a:lnTo>
                    <a:pt x="800" y="2074"/>
                  </a:lnTo>
                  <a:lnTo>
                    <a:pt x="788" y="2075"/>
                  </a:lnTo>
                  <a:lnTo>
                    <a:pt x="780" y="2075"/>
                  </a:lnTo>
                  <a:lnTo>
                    <a:pt x="773" y="2073"/>
                  </a:lnTo>
                  <a:lnTo>
                    <a:pt x="765" y="2071"/>
                  </a:lnTo>
                  <a:lnTo>
                    <a:pt x="759" y="2067"/>
                  </a:lnTo>
                  <a:lnTo>
                    <a:pt x="752" y="2062"/>
                  </a:lnTo>
                  <a:lnTo>
                    <a:pt x="746" y="2056"/>
                  </a:lnTo>
                  <a:lnTo>
                    <a:pt x="739" y="2049"/>
                  </a:lnTo>
                  <a:lnTo>
                    <a:pt x="734" y="2042"/>
                  </a:lnTo>
                  <a:lnTo>
                    <a:pt x="724" y="2027"/>
                  </a:lnTo>
                  <a:lnTo>
                    <a:pt x="717" y="2011"/>
                  </a:lnTo>
                  <a:lnTo>
                    <a:pt x="710" y="1995"/>
                  </a:lnTo>
                  <a:lnTo>
                    <a:pt x="705" y="1981"/>
                  </a:lnTo>
                  <a:lnTo>
                    <a:pt x="702" y="1972"/>
                  </a:lnTo>
                  <a:lnTo>
                    <a:pt x="697" y="1961"/>
                  </a:lnTo>
                  <a:lnTo>
                    <a:pt x="692" y="1951"/>
                  </a:lnTo>
                  <a:lnTo>
                    <a:pt x="685" y="1940"/>
                  </a:lnTo>
                  <a:lnTo>
                    <a:pt x="672" y="1919"/>
                  </a:lnTo>
                  <a:lnTo>
                    <a:pt x="657" y="1897"/>
                  </a:lnTo>
                  <a:lnTo>
                    <a:pt x="644" y="1876"/>
                  </a:lnTo>
                  <a:lnTo>
                    <a:pt x="632" y="1855"/>
                  </a:lnTo>
                  <a:lnTo>
                    <a:pt x="627" y="1845"/>
                  </a:lnTo>
                  <a:lnTo>
                    <a:pt x="623" y="1837"/>
                  </a:lnTo>
                  <a:lnTo>
                    <a:pt x="621" y="1828"/>
                  </a:lnTo>
                  <a:lnTo>
                    <a:pt x="618" y="1820"/>
                  </a:lnTo>
                  <a:lnTo>
                    <a:pt x="615" y="1806"/>
                  </a:lnTo>
                  <a:lnTo>
                    <a:pt x="611" y="1797"/>
                  </a:lnTo>
                  <a:lnTo>
                    <a:pt x="605" y="1789"/>
                  </a:lnTo>
                  <a:lnTo>
                    <a:pt x="601" y="1784"/>
                  </a:lnTo>
                  <a:lnTo>
                    <a:pt x="589" y="1773"/>
                  </a:lnTo>
                  <a:lnTo>
                    <a:pt x="574" y="1758"/>
                  </a:lnTo>
                  <a:lnTo>
                    <a:pt x="571" y="1752"/>
                  </a:lnTo>
                  <a:lnTo>
                    <a:pt x="568" y="1747"/>
                  </a:lnTo>
                  <a:lnTo>
                    <a:pt x="564" y="1742"/>
                  </a:lnTo>
                  <a:lnTo>
                    <a:pt x="562" y="1735"/>
                  </a:lnTo>
                  <a:lnTo>
                    <a:pt x="559" y="1724"/>
                  </a:lnTo>
                  <a:lnTo>
                    <a:pt x="557" y="1712"/>
                  </a:lnTo>
                  <a:lnTo>
                    <a:pt x="554" y="1701"/>
                  </a:lnTo>
                  <a:lnTo>
                    <a:pt x="550" y="1689"/>
                  </a:lnTo>
                  <a:lnTo>
                    <a:pt x="546" y="1677"/>
                  </a:lnTo>
                  <a:lnTo>
                    <a:pt x="540" y="1666"/>
                  </a:lnTo>
                  <a:lnTo>
                    <a:pt x="533" y="1660"/>
                  </a:lnTo>
                  <a:lnTo>
                    <a:pt x="527" y="1653"/>
                  </a:lnTo>
                  <a:lnTo>
                    <a:pt x="519" y="1647"/>
                  </a:lnTo>
                  <a:lnTo>
                    <a:pt x="512" y="1641"/>
                  </a:lnTo>
                  <a:lnTo>
                    <a:pt x="495" y="1629"/>
                  </a:lnTo>
                  <a:lnTo>
                    <a:pt x="482" y="1616"/>
                  </a:lnTo>
                  <a:lnTo>
                    <a:pt x="407" y="1534"/>
                  </a:lnTo>
                  <a:lnTo>
                    <a:pt x="382" y="1509"/>
                  </a:lnTo>
                  <a:lnTo>
                    <a:pt x="356" y="1485"/>
                  </a:lnTo>
                  <a:lnTo>
                    <a:pt x="342" y="1473"/>
                  </a:lnTo>
                  <a:lnTo>
                    <a:pt x="330" y="1460"/>
                  </a:lnTo>
                  <a:lnTo>
                    <a:pt x="317" y="1447"/>
                  </a:lnTo>
                  <a:lnTo>
                    <a:pt x="306" y="1434"/>
                  </a:lnTo>
                  <a:lnTo>
                    <a:pt x="287" y="1352"/>
                  </a:lnTo>
                  <a:lnTo>
                    <a:pt x="287" y="1352"/>
                  </a:lnTo>
                  <a:lnTo>
                    <a:pt x="389" y="1030"/>
                  </a:lnTo>
                  <a:lnTo>
                    <a:pt x="241" y="789"/>
                  </a:lnTo>
                  <a:lnTo>
                    <a:pt x="144" y="790"/>
                  </a:lnTo>
                  <a:lnTo>
                    <a:pt x="0" y="613"/>
                  </a:lnTo>
                  <a:lnTo>
                    <a:pt x="82" y="0"/>
                  </a:lnTo>
                  <a:lnTo>
                    <a:pt x="82" y="0"/>
                  </a:lnTo>
                  <a:lnTo>
                    <a:pt x="189" y="9"/>
                  </a:lnTo>
                  <a:lnTo>
                    <a:pt x="200" y="14"/>
                  </a:lnTo>
                  <a:lnTo>
                    <a:pt x="210" y="16"/>
                  </a:lnTo>
                  <a:lnTo>
                    <a:pt x="221" y="18"/>
                  </a:lnTo>
                  <a:lnTo>
                    <a:pt x="233" y="19"/>
                  </a:lnTo>
                  <a:lnTo>
                    <a:pt x="255" y="20"/>
                  </a:lnTo>
                  <a:lnTo>
                    <a:pt x="277" y="19"/>
                  </a:lnTo>
                  <a:lnTo>
                    <a:pt x="299" y="18"/>
                  </a:lnTo>
                  <a:lnTo>
                    <a:pt x="321" y="18"/>
                  </a:lnTo>
                  <a:lnTo>
                    <a:pt x="330" y="18"/>
                  </a:lnTo>
                  <a:lnTo>
                    <a:pt x="341" y="19"/>
                  </a:lnTo>
                  <a:lnTo>
                    <a:pt x="351" y="21"/>
                  </a:lnTo>
                  <a:lnTo>
                    <a:pt x="360" y="23"/>
                  </a:lnTo>
                  <a:lnTo>
                    <a:pt x="360" y="31"/>
                  </a:lnTo>
                  <a:lnTo>
                    <a:pt x="363" y="37"/>
                  </a:lnTo>
                  <a:lnTo>
                    <a:pt x="365" y="45"/>
                  </a:lnTo>
                  <a:lnTo>
                    <a:pt x="368" y="51"/>
                  </a:lnTo>
                  <a:lnTo>
                    <a:pt x="376" y="68"/>
                  </a:lnTo>
                  <a:lnTo>
                    <a:pt x="386" y="83"/>
                  </a:lnTo>
                  <a:lnTo>
                    <a:pt x="397" y="98"/>
                  </a:lnTo>
                  <a:lnTo>
                    <a:pt x="409" y="111"/>
                  </a:lnTo>
                  <a:lnTo>
                    <a:pt x="421" y="124"/>
                  </a:lnTo>
                  <a:lnTo>
                    <a:pt x="431" y="134"/>
                  </a:lnTo>
                  <a:lnTo>
                    <a:pt x="448" y="154"/>
                  </a:lnTo>
                  <a:lnTo>
                    <a:pt x="459" y="169"/>
                  </a:lnTo>
                  <a:lnTo>
                    <a:pt x="465" y="176"/>
                  </a:lnTo>
                  <a:lnTo>
                    <a:pt x="473" y="182"/>
                  </a:lnTo>
                  <a:lnTo>
                    <a:pt x="482" y="190"/>
                  </a:lnTo>
                  <a:lnTo>
                    <a:pt x="498" y="197"/>
                  </a:lnTo>
                  <a:lnTo>
                    <a:pt x="508" y="207"/>
                  </a:lnTo>
                  <a:lnTo>
                    <a:pt x="521" y="221"/>
                  </a:lnTo>
                  <a:lnTo>
                    <a:pt x="528" y="227"/>
                  </a:lnTo>
                  <a:lnTo>
                    <a:pt x="534" y="233"/>
                  </a:lnTo>
                  <a:lnTo>
                    <a:pt x="537" y="235"/>
                  </a:lnTo>
                  <a:lnTo>
                    <a:pt x="541" y="236"/>
                  </a:lnTo>
                  <a:lnTo>
                    <a:pt x="543" y="237"/>
                  </a:lnTo>
                  <a:lnTo>
                    <a:pt x="545" y="237"/>
                  </a:lnTo>
                  <a:lnTo>
                    <a:pt x="564" y="230"/>
                  </a:lnTo>
                  <a:lnTo>
                    <a:pt x="586" y="221"/>
                  </a:lnTo>
                  <a:lnTo>
                    <a:pt x="591" y="219"/>
                  </a:lnTo>
                  <a:lnTo>
                    <a:pt x="597" y="219"/>
                  </a:lnTo>
                  <a:lnTo>
                    <a:pt x="601" y="218"/>
                  </a:lnTo>
                  <a:lnTo>
                    <a:pt x="605" y="219"/>
                  </a:lnTo>
                  <a:lnTo>
                    <a:pt x="609" y="221"/>
                  </a:lnTo>
                  <a:lnTo>
                    <a:pt x="611" y="223"/>
                  </a:lnTo>
                  <a:lnTo>
                    <a:pt x="612" y="227"/>
                  </a:lnTo>
                  <a:lnTo>
                    <a:pt x="613" y="233"/>
                  </a:lnTo>
                  <a:lnTo>
                    <a:pt x="614" y="246"/>
                  </a:lnTo>
                  <a:lnTo>
                    <a:pt x="616" y="256"/>
                  </a:lnTo>
                  <a:lnTo>
                    <a:pt x="618" y="260"/>
                  </a:lnTo>
                  <a:lnTo>
                    <a:pt x="621" y="264"/>
                  </a:lnTo>
                  <a:lnTo>
                    <a:pt x="624" y="267"/>
                  </a:lnTo>
                  <a:lnTo>
                    <a:pt x="627" y="270"/>
                  </a:lnTo>
                  <a:lnTo>
                    <a:pt x="635" y="274"/>
                  </a:lnTo>
                  <a:lnTo>
                    <a:pt x="645" y="276"/>
                  </a:lnTo>
                  <a:lnTo>
                    <a:pt x="656" y="277"/>
                  </a:lnTo>
                  <a:lnTo>
                    <a:pt x="670" y="277"/>
                  </a:lnTo>
                  <a:lnTo>
                    <a:pt x="671" y="278"/>
                  </a:lnTo>
                  <a:lnTo>
                    <a:pt x="672" y="279"/>
                  </a:lnTo>
                  <a:lnTo>
                    <a:pt x="665" y="286"/>
                  </a:lnTo>
                  <a:lnTo>
                    <a:pt x="654" y="294"/>
                  </a:lnTo>
                  <a:lnTo>
                    <a:pt x="641" y="305"/>
                  </a:lnTo>
                  <a:lnTo>
                    <a:pt x="627" y="316"/>
                  </a:lnTo>
                  <a:lnTo>
                    <a:pt x="613" y="327"/>
                  </a:lnTo>
                  <a:lnTo>
                    <a:pt x="601" y="337"/>
                  </a:lnTo>
                  <a:lnTo>
                    <a:pt x="597" y="341"/>
                  </a:lnTo>
                  <a:lnTo>
                    <a:pt x="594" y="345"/>
                  </a:lnTo>
                  <a:lnTo>
                    <a:pt x="591" y="348"/>
                  </a:lnTo>
                  <a:lnTo>
                    <a:pt x="590" y="352"/>
                  </a:lnTo>
                  <a:lnTo>
                    <a:pt x="591" y="353"/>
                  </a:lnTo>
                  <a:lnTo>
                    <a:pt x="595" y="354"/>
                  </a:lnTo>
                  <a:lnTo>
                    <a:pt x="599" y="357"/>
                  </a:lnTo>
                  <a:lnTo>
                    <a:pt x="604" y="361"/>
                  </a:lnTo>
                  <a:lnTo>
                    <a:pt x="610" y="368"/>
                  </a:lnTo>
                  <a:lnTo>
                    <a:pt x="623" y="384"/>
                  </a:lnTo>
                  <a:lnTo>
                    <a:pt x="636" y="404"/>
                  </a:lnTo>
                  <a:lnTo>
                    <a:pt x="649" y="423"/>
                  </a:lnTo>
                  <a:lnTo>
                    <a:pt x="659" y="441"/>
                  </a:lnTo>
                  <a:lnTo>
                    <a:pt x="668" y="458"/>
                  </a:lnTo>
                  <a:lnTo>
                    <a:pt x="673" y="467"/>
                  </a:lnTo>
                  <a:lnTo>
                    <a:pt x="675" y="475"/>
                  </a:lnTo>
                  <a:lnTo>
                    <a:pt x="679" y="485"/>
                  </a:lnTo>
                  <a:lnTo>
                    <a:pt x="684" y="496"/>
                  </a:lnTo>
                  <a:lnTo>
                    <a:pt x="692" y="508"/>
                  </a:lnTo>
                  <a:lnTo>
                    <a:pt x="698" y="520"/>
                  </a:lnTo>
                  <a:lnTo>
                    <a:pt x="706" y="532"/>
                  </a:lnTo>
                  <a:lnTo>
                    <a:pt x="711" y="543"/>
                  </a:lnTo>
                  <a:lnTo>
                    <a:pt x="716" y="553"/>
                  </a:lnTo>
                  <a:lnTo>
                    <a:pt x="724" y="582"/>
                  </a:lnTo>
                  <a:lnTo>
                    <a:pt x="738" y="627"/>
                  </a:lnTo>
                  <a:lnTo>
                    <a:pt x="746" y="649"/>
                  </a:lnTo>
                  <a:lnTo>
                    <a:pt x="753" y="667"/>
                  </a:lnTo>
                  <a:lnTo>
                    <a:pt x="758" y="674"/>
                  </a:lnTo>
                  <a:lnTo>
                    <a:pt x="762" y="679"/>
                  </a:lnTo>
                  <a:lnTo>
                    <a:pt x="763" y="681"/>
                  </a:lnTo>
                  <a:lnTo>
                    <a:pt x="765" y="682"/>
                  </a:lnTo>
                  <a:lnTo>
                    <a:pt x="767" y="682"/>
                  </a:lnTo>
                  <a:lnTo>
                    <a:pt x="768" y="682"/>
                  </a:lnTo>
                  <a:lnTo>
                    <a:pt x="778" y="680"/>
                  </a:lnTo>
                  <a:lnTo>
                    <a:pt x="788" y="679"/>
                  </a:lnTo>
                  <a:lnTo>
                    <a:pt x="797" y="679"/>
                  </a:lnTo>
                  <a:lnTo>
                    <a:pt x="805" y="678"/>
                  </a:lnTo>
                  <a:lnTo>
                    <a:pt x="821" y="680"/>
                  </a:lnTo>
                  <a:lnTo>
                    <a:pt x="836" y="683"/>
                  </a:lnTo>
                  <a:lnTo>
                    <a:pt x="868" y="691"/>
                  </a:lnTo>
                  <a:lnTo>
                    <a:pt x="902" y="698"/>
                  </a:lnTo>
                  <a:lnTo>
                    <a:pt x="931" y="704"/>
                  </a:lnTo>
                  <a:lnTo>
                    <a:pt x="960" y="709"/>
                  </a:lnTo>
                  <a:lnTo>
                    <a:pt x="975" y="711"/>
                  </a:lnTo>
                  <a:lnTo>
                    <a:pt x="989" y="713"/>
                  </a:lnTo>
                  <a:lnTo>
                    <a:pt x="1004" y="715"/>
                  </a:lnTo>
                  <a:lnTo>
                    <a:pt x="1019" y="715"/>
                  </a:lnTo>
                  <a:lnTo>
                    <a:pt x="1058" y="712"/>
                  </a:lnTo>
                  <a:lnTo>
                    <a:pt x="1102" y="710"/>
                  </a:lnTo>
                  <a:lnTo>
                    <a:pt x="1113" y="711"/>
                  </a:lnTo>
                  <a:lnTo>
                    <a:pt x="1124" y="712"/>
                  </a:lnTo>
                  <a:lnTo>
                    <a:pt x="1134" y="715"/>
                  </a:lnTo>
                  <a:lnTo>
                    <a:pt x="1144" y="717"/>
                  </a:lnTo>
                  <a:lnTo>
                    <a:pt x="1153" y="720"/>
                  </a:lnTo>
                  <a:lnTo>
                    <a:pt x="1161" y="725"/>
                  </a:lnTo>
                  <a:lnTo>
                    <a:pt x="1169" y="731"/>
                  </a:lnTo>
                  <a:lnTo>
                    <a:pt x="1176" y="737"/>
                  </a:lnTo>
                  <a:lnTo>
                    <a:pt x="1187" y="750"/>
                  </a:lnTo>
                  <a:lnTo>
                    <a:pt x="1197" y="759"/>
                  </a:lnTo>
                  <a:lnTo>
                    <a:pt x="1201" y="762"/>
                  </a:lnTo>
                  <a:lnTo>
                    <a:pt x="1206" y="764"/>
                  </a:lnTo>
                  <a:lnTo>
                    <a:pt x="1210" y="765"/>
                  </a:lnTo>
                  <a:lnTo>
                    <a:pt x="1214" y="766"/>
                  </a:lnTo>
                  <a:lnTo>
                    <a:pt x="1219" y="765"/>
                  </a:lnTo>
                  <a:lnTo>
                    <a:pt x="1224" y="764"/>
                  </a:lnTo>
                  <a:lnTo>
                    <a:pt x="1228" y="763"/>
                  </a:lnTo>
                  <a:lnTo>
                    <a:pt x="1234" y="761"/>
                  </a:lnTo>
                  <a:lnTo>
                    <a:pt x="1246" y="753"/>
                  </a:lnTo>
                  <a:lnTo>
                    <a:pt x="1261" y="745"/>
                  </a:lnTo>
                  <a:lnTo>
                    <a:pt x="1261" y="745"/>
                  </a:lnTo>
                  <a:close/>
                </a:path>
              </a:pathLst>
            </a:custGeom>
            <a:solidFill>
              <a:schemeClr val="accent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i="1" sz="1200">
                <a:solidFill>
                  <a:srgbClr val="595959"/>
                </a:solidFill>
                <a:latin typeface="Arial"/>
                <a:ea typeface="Arial"/>
                <a:cs typeface="Arial"/>
                <a:sym typeface="Arial"/>
              </a:endParaRPr>
            </a:p>
          </p:txBody>
        </p:sp>
        <p:sp>
          <p:nvSpPr>
            <p:cNvPr id="891" name="Google Shape;891;p38"/>
            <p:cNvSpPr/>
            <p:nvPr/>
          </p:nvSpPr>
          <p:spPr>
            <a:xfrm>
              <a:off x="4913313" y="3856038"/>
              <a:ext cx="987425" cy="1063625"/>
            </a:xfrm>
            <a:custGeom>
              <a:rect b="b" l="l" r="r" t="t"/>
              <a:pathLst>
                <a:path extrusionOk="0" h="2682" w="2486">
                  <a:moveTo>
                    <a:pt x="1261" y="745"/>
                  </a:moveTo>
                  <a:lnTo>
                    <a:pt x="1374" y="746"/>
                  </a:lnTo>
                  <a:lnTo>
                    <a:pt x="1372" y="866"/>
                  </a:lnTo>
                  <a:lnTo>
                    <a:pt x="1386" y="866"/>
                  </a:lnTo>
                  <a:lnTo>
                    <a:pt x="1401" y="866"/>
                  </a:lnTo>
                  <a:lnTo>
                    <a:pt x="1415" y="864"/>
                  </a:lnTo>
                  <a:lnTo>
                    <a:pt x="1429" y="863"/>
                  </a:lnTo>
                  <a:lnTo>
                    <a:pt x="1458" y="858"/>
                  </a:lnTo>
                  <a:lnTo>
                    <a:pt x="1486" y="854"/>
                  </a:lnTo>
                  <a:lnTo>
                    <a:pt x="1499" y="854"/>
                  </a:lnTo>
                  <a:lnTo>
                    <a:pt x="1514" y="854"/>
                  </a:lnTo>
                  <a:lnTo>
                    <a:pt x="1529" y="855"/>
                  </a:lnTo>
                  <a:lnTo>
                    <a:pt x="1546" y="857"/>
                  </a:lnTo>
                  <a:lnTo>
                    <a:pt x="1561" y="857"/>
                  </a:lnTo>
                  <a:lnTo>
                    <a:pt x="1576" y="857"/>
                  </a:lnTo>
                  <a:lnTo>
                    <a:pt x="1582" y="856"/>
                  </a:lnTo>
                  <a:lnTo>
                    <a:pt x="1589" y="855"/>
                  </a:lnTo>
                  <a:lnTo>
                    <a:pt x="1594" y="854"/>
                  </a:lnTo>
                  <a:lnTo>
                    <a:pt x="1600" y="851"/>
                  </a:lnTo>
                  <a:lnTo>
                    <a:pt x="1603" y="847"/>
                  </a:lnTo>
                  <a:lnTo>
                    <a:pt x="1608" y="839"/>
                  </a:lnTo>
                  <a:lnTo>
                    <a:pt x="1615" y="827"/>
                  </a:lnTo>
                  <a:lnTo>
                    <a:pt x="1621" y="814"/>
                  </a:lnTo>
                  <a:lnTo>
                    <a:pt x="1633" y="788"/>
                  </a:lnTo>
                  <a:lnTo>
                    <a:pt x="1640" y="773"/>
                  </a:lnTo>
                  <a:lnTo>
                    <a:pt x="1641" y="773"/>
                  </a:lnTo>
                  <a:lnTo>
                    <a:pt x="1641" y="780"/>
                  </a:lnTo>
                  <a:lnTo>
                    <a:pt x="1642" y="789"/>
                  </a:lnTo>
                  <a:lnTo>
                    <a:pt x="1644" y="798"/>
                  </a:lnTo>
                  <a:lnTo>
                    <a:pt x="1646" y="806"/>
                  </a:lnTo>
                  <a:lnTo>
                    <a:pt x="1652" y="824"/>
                  </a:lnTo>
                  <a:lnTo>
                    <a:pt x="1660" y="841"/>
                  </a:lnTo>
                  <a:lnTo>
                    <a:pt x="1670" y="859"/>
                  </a:lnTo>
                  <a:lnTo>
                    <a:pt x="1681" y="878"/>
                  </a:lnTo>
                  <a:lnTo>
                    <a:pt x="1692" y="896"/>
                  </a:lnTo>
                  <a:lnTo>
                    <a:pt x="1705" y="913"/>
                  </a:lnTo>
                  <a:lnTo>
                    <a:pt x="1731" y="950"/>
                  </a:lnTo>
                  <a:lnTo>
                    <a:pt x="1758" y="985"/>
                  </a:lnTo>
                  <a:lnTo>
                    <a:pt x="1770" y="1002"/>
                  </a:lnTo>
                  <a:lnTo>
                    <a:pt x="1781" y="1018"/>
                  </a:lnTo>
                  <a:lnTo>
                    <a:pt x="1791" y="1034"/>
                  </a:lnTo>
                  <a:lnTo>
                    <a:pt x="1799" y="1049"/>
                  </a:lnTo>
                  <a:lnTo>
                    <a:pt x="1806" y="1058"/>
                  </a:lnTo>
                  <a:lnTo>
                    <a:pt x="1813" y="1067"/>
                  </a:lnTo>
                  <a:lnTo>
                    <a:pt x="1822" y="1075"/>
                  </a:lnTo>
                  <a:lnTo>
                    <a:pt x="1831" y="1084"/>
                  </a:lnTo>
                  <a:lnTo>
                    <a:pt x="1849" y="1101"/>
                  </a:lnTo>
                  <a:lnTo>
                    <a:pt x="1868" y="1118"/>
                  </a:lnTo>
                  <a:lnTo>
                    <a:pt x="1877" y="1128"/>
                  </a:lnTo>
                  <a:lnTo>
                    <a:pt x="1886" y="1137"/>
                  </a:lnTo>
                  <a:lnTo>
                    <a:pt x="1894" y="1147"/>
                  </a:lnTo>
                  <a:lnTo>
                    <a:pt x="1901" y="1156"/>
                  </a:lnTo>
                  <a:lnTo>
                    <a:pt x="1907" y="1166"/>
                  </a:lnTo>
                  <a:lnTo>
                    <a:pt x="1913" y="1176"/>
                  </a:lnTo>
                  <a:lnTo>
                    <a:pt x="1917" y="1187"/>
                  </a:lnTo>
                  <a:lnTo>
                    <a:pt x="1920" y="1197"/>
                  </a:lnTo>
                  <a:lnTo>
                    <a:pt x="1928" y="1239"/>
                  </a:lnTo>
                  <a:lnTo>
                    <a:pt x="1935" y="1277"/>
                  </a:lnTo>
                  <a:lnTo>
                    <a:pt x="1941" y="1296"/>
                  </a:lnTo>
                  <a:lnTo>
                    <a:pt x="1946" y="1312"/>
                  </a:lnTo>
                  <a:lnTo>
                    <a:pt x="1953" y="1328"/>
                  </a:lnTo>
                  <a:lnTo>
                    <a:pt x="1960" y="1342"/>
                  </a:lnTo>
                  <a:lnTo>
                    <a:pt x="1969" y="1356"/>
                  </a:lnTo>
                  <a:lnTo>
                    <a:pt x="1980" y="1368"/>
                  </a:lnTo>
                  <a:lnTo>
                    <a:pt x="1986" y="1374"/>
                  </a:lnTo>
                  <a:lnTo>
                    <a:pt x="1992" y="1380"/>
                  </a:lnTo>
                  <a:lnTo>
                    <a:pt x="1999" y="1384"/>
                  </a:lnTo>
                  <a:lnTo>
                    <a:pt x="2006" y="1390"/>
                  </a:lnTo>
                  <a:lnTo>
                    <a:pt x="2024" y="1398"/>
                  </a:lnTo>
                  <a:lnTo>
                    <a:pt x="2043" y="1407"/>
                  </a:lnTo>
                  <a:lnTo>
                    <a:pt x="2065" y="1413"/>
                  </a:lnTo>
                  <a:lnTo>
                    <a:pt x="2091" y="1419"/>
                  </a:lnTo>
                  <a:lnTo>
                    <a:pt x="2120" y="1423"/>
                  </a:lnTo>
                  <a:lnTo>
                    <a:pt x="2149" y="1430"/>
                  </a:lnTo>
                  <a:lnTo>
                    <a:pt x="2155" y="1432"/>
                  </a:lnTo>
                  <a:lnTo>
                    <a:pt x="2162" y="1434"/>
                  </a:lnTo>
                  <a:lnTo>
                    <a:pt x="2168" y="1437"/>
                  </a:lnTo>
                  <a:lnTo>
                    <a:pt x="2173" y="1441"/>
                  </a:lnTo>
                  <a:lnTo>
                    <a:pt x="2178" y="1446"/>
                  </a:lnTo>
                  <a:lnTo>
                    <a:pt x="2181" y="1451"/>
                  </a:lnTo>
                  <a:lnTo>
                    <a:pt x="2185" y="1458"/>
                  </a:lnTo>
                  <a:lnTo>
                    <a:pt x="2187" y="1465"/>
                  </a:lnTo>
                  <a:lnTo>
                    <a:pt x="2190" y="1482"/>
                  </a:lnTo>
                  <a:lnTo>
                    <a:pt x="2195" y="1500"/>
                  </a:lnTo>
                  <a:lnTo>
                    <a:pt x="2202" y="1516"/>
                  </a:lnTo>
                  <a:lnTo>
                    <a:pt x="2208" y="1531"/>
                  </a:lnTo>
                  <a:lnTo>
                    <a:pt x="2217" y="1546"/>
                  </a:lnTo>
                  <a:lnTo>
                    <a:pt x="2227" y="1560"/>
                  </a:lnTo>
                  <a:lnTo>
                    <a:pt x="2237" y="1575"/>
                  </a:lnTo>
                  <a:lnTo>
                    <a:pt x="2249" y="1589"/>
                  </a:lnTo>
                  <a:lnTo>
                    <a:pt x="2254" y="1599"/>
                  </a:lnTo>
                  <a:lnTo>
                    <a:pt x="2259" y="1607"/>
                  </a:lnTo>
                  <a:lnTo>
                    <a:pt x="2264" y="1614"/>
                  </a:lnTo>
                  <a:lnTo>
                    <a:pt x="2270" y="1620"/>
                  </a:lnTo>
                  <a:lnTo>
                    <a:pt x="2283" y="1630"/>
                  </a:lnTo>
                  <a:lnTo>
                    <a:pt x="2295" y="1641"/>
                  </a:lnTo>
                  <a:lnTo>
                    <a:pt x="2300" y="1647"/>
                  </a:lnTo>
                  <a:lnTo>
                    <a:pt x="2304" y="1652"/>
                  </a:lnTo>
                  <a:lnTo>
                    <a:pt x="2308" y="1658"/>
                  </a:lnTo>
                  <a:lnTo>
                    <a:pt x="2311" y="1666"/>
                  </a:lnTo>
                  <a:lnTo>
                    <a:pt x="2312" y="1674"/>
                  </a:lnTo>
                  <a:lnTo>
                    <a:pt x="2312" y="1683"/>
                  </a:lnTo>
                  <a:lnTo>
                    <a:pt x="2311" y="1694"/>
                  </a:lnTo>
                  <a:lnTo>
                    <a:pt x="2308" y="1707"/>
                  </a:lnTo>
                  <a:lnTo>
                    <a:pt x="2299" y="1733"/>
                  </a:lnTo>
                  <a:lnTo>
                    <a:pt x="2289" y="1759"/>
                  </a:lnTo>
                  <a:lnTo>
                    <a:pt x="2280" y="1785"/>
                  </a:lnTo>
                  <a:lnTo>
                    <a:pt x="2268" y="1809"/>
                  </a:lnTo>
                  <a:lnTo>
                    <a:pt x="2259" y="1825"/>
                  </a:lnTo>
                  <a:lnTo>
                    <a:pt x="2249" y="1838"/>
                  </a:lnTo>
                  <a:lnTo>
                    <a:pt x="2244" y="1842"/>
                  </a:lnTo>
                  <a:lnTo>
                    <a:pt x="2237" y="1846"/>
                  </a:lnTo>
                  <a:lnTo>
                    <a:pt x="2230" y="1849"/>
                  </a:lnTo>
                  <a:lnTo>
                    <a:pt x="2220" y="1849"/>
                  </a:lnTo>
                  <a:lnTo>
                    <a:pt x="2206" y="1850"/>
                  </a:lnTo>
                  <a:lnTo>
                    <a:pt x="2194" y="1850"/>
                  </a:lnTo>
                  <a:lnTo>
                    <a:pt x="2186" y="1851"/>
                  </a:lnTo>
                  <a:lnTo>
                    <a:pt x="2179" y="1853"/>
                  </a:lnTo>
                  <a:lnTo>
                    <a:pt x="2176" y="1855"/>
                  </a:lnTo>
                  <a:lnTo>
                    <a:pt x="2173" y="1858"/>
                  </a:lnTo>
                  <a:lnTo>
                    <a:pt x="2173" y="1862"/>
                  </a:lnTo>
                  <a:lnTo>
                    <a:pt x="2174" y="1865"/>
                  </a:lnTo>
                  <a:lnTo>
                    <a:pt x="2188" y="1886"/>
                  </a:lnTo>
                  <a:lnTo>
                    <a:pt x="2208" y="1917"/>
                  </a:lnTo>
                  <a:lnTo>
                    <a:pt x="2219" y="1938"/>
                  </a:lnTo>
                  <a:lnTo>
                    <a:pt x="2228" y="1960"/>
                  </a:lnTo>
                  <a:lnTo>
                    <a:pt x="2236" y="1984"/>
                  </a:lnTo>
                  <a:lnTo>
                    <a:pt x="2245" y="2006"/>
                  </a:lnTo>
                  <a:lnTo>
                    <a:pt x="2249" y="2017"/>
                  </a:lnTo>
                  <a:lnTo>
                    <a:pt x="2254" y="2028"/>
                  </a:lnTo>
                  <a:lnTo>
                    <a:pt x="2259" y="2039"/>
                  </a:lnTo>
                  <a:lnTo>
                    <a:pt x="2266" y="2049"/>
                  </a:lnTo>
                  <a:lnTo>
                    <a:pt x="2272" y="2059"/>
                  </a:lnTo>
                  <a:lnTo>
                    <a:pt x="2280" y="2069"/>
                  </a:lnTo>
                  <a:lnTo>
                    <a:pt x="2288" y="2078"/>
                  </a:lnTo>
                  <a:lnTo>
                    <a:pt x="2298" y="2086"/>
                  </a:lnTo>
                  <a:lnTo>
                    <a:pt x="2296" y="2092"/>
                  </a:lnTo>
                  <a:lnTo>
                    <a:pt x="2296" y="2097"/>
                  </a:lnTo>
                  <a:lnTo>
                    <a:pt x="2297" y="2101"/>
                  </a:lnTo>
                  <a:lnTo>
                    <a:pt x="2300" y="2106"/>
                  </a:lnTo>
                  <a:lnTo>
                    <a:pt x="2303" y="2109"/>
                  </a:lnTo>
                  <a:lnTo>
                    <a:pt x="2308" y="2112"/>
                  </a:lnTo>
                  <a:lnTo>
                    <a:pt x="2313" y="2115"/>
                  </a:lnTo>
                  <a:lnTo>
                    <a:pt x="2320" y="2119"/>
                  </a:lnTo>
                  <a:lnTo>
                    <a:pt x="2344" y="2126"/>
                  </a:lnTo>
                  <a:lnTo>
                    <a:pt x="2364" y="2132"/>
                  </a:lnTo>
                  <a:lnTo>
                    <a:pt x="2369" y="2135"/>
                  </a:lnTo>
                  <a:lnTo>
                    <a:pt x="2373" y="2138"/>
                  </a:lnTo>
                  <a:lnTo>
                    <a:pt x="2379" y="2143"/>
                  </a:lnTo>
                  <a:lnTo>
                    <a:pt x="2384" y="2149"/>
                  </a:lnTo>
                  <a:lnTo>
                    <a:pt x="2394" y="2162"/>
                  </a:lnTo>
                  <a:lnTo>
                    <a:pt x="2404" y="2176"/>
                  </a:lnTo>
                  <a:lnTo>
                    <a:pt x="2413" y="2191"/>
                  </a:lnTo>
                  <a:lnTo>
                    <a:pt x="2423" y="2206"/>
                  </a:lnTo>
                  <a:lnTo>
                    <a:pt x="2432" y="2219"/>
                  </a:lnTo>
                  <a:lnTo>
                    <a:pt x="2441" y="2229"/>
                  </a:lnTo>
                  <a:lnTo>
                    <a:pt x="2454" y="2242"/>
                  </a:lnTo>
                  <a:lnTo>
                    <a:pt x="2463" y="2252"/>
                  </a:lnTo>
                  <a:lnTo>
                    <a:pt x="2470" y="2261"/>
                  </a:lnTo>
                  <a:lnTo>
                    <a:pt x="2474" y="2271"/>
                  </a:lnTo>
                  <a:lnTo>
                    <a:pt x="2480" y="2291"/>
                  </a:lnTo>
                  <a:lnTo>
                    <a:pt x="2486" y="2322"/>
                  </a:lnTo>
                  <a:lnTo>
                    <a:pt x="2486" y="2322"/>
                  </a:lnTo>
                  <a:lnTo>
                    <a:pt x="2432" y="2327"/>
                  </a:lnTo>
                  <a:lnTo>
                    <a:pt x="2416" y="2327"/>
                  </a:lnTo>
                  <a:lnTo>
                    <a:pt x="2403" y="2328"/>
                  </a:lnTo>
                  <a:lnTo>
                    <a:pt x="2392" y="2330"/>
                  </a:lnTo>
                  <a:lnTo>
                    <a:pt x="2383" y="2333"/>
                  </a:lnTo>
                  <a:lnTo>
                    <a:pt x="2376" y="2337"/>
                  </a:lnTo>
                  <a:lnTo>
                    <a:pt x="2370" y="2341"/>
                  </a:lnTo>
                  <a:lnTo>
                    <a:pt x="2367" y="2345"/>
                  </a:lnTo>
                  <a:lnTo>
                    <a:pt x="2363" y="2351"/>
                  </a:lnTo>
                  <a:lnTo>
                    <a:pt x="2357" y="2364"/>
                  </a:lnTo>
                  <a:lnTo>
                    <a:pt x="2352" y="2380"/>
                  </a:lnTo>
                  <a:lnTo>
                    <a:pt x="2349" y="2387"/>
                  </a:lnTo>
                  <a:lnTo>
                    <a:pt x="2343" y="2397"/>
                  </a:lnTo>
                  <a:lnTo>
                    <a:pt x="2337" y="2407"/>
                  </a:lnTo>
                  <a:lnTo>
                    <a:pt x="2329" y="2417"/>
                  </a:lnTo>
                  <a:lnTo>
                    <a:pt x="2324" y="2422"/>
                  </a:lnTo>
                  <a:lnTo>
                    <a:pt x="2316" y="2427"/>
                  </a:lnTo>
                  <a:lnTo>
                    <a:pt x="2308" y="2432"/>
                  </a:lnTo>
                  <a:lnTo>
                    <a:pt x="2298" y="2436"/>
                  </a:lnTo>
                  <a:lnTo>
                    <a:pt x="2287" y="2439"/>
                  </a:lnTo>
                  <a:lnTo>
                    <a:pt x="2276" y="2441"/>
                  </a:lnTo>
                  <a:lnTo>
                    <a:pt x="2264" y="2443"/>
                  </a:lnTo>
                  <a:lnTo>
                    <a:pt x="2254" y="2444"/>
                  </a:lnTo>
                  <a:lnTo>
                    <a:pt x="2242" y="2444"/>
                  </a:lnTo>
                  <a:lnTo>
                    <a:pt x="2231" y="2443"/>
                  </a:lnTo>
                  <a:lnTo>
                    <a:pt x="2220" y="2440"/>
                  </a:lnTo>
                  <a:lnTo>
                    <a:pt x="2209" y="2437"/>
                  </a:lnTo>
                  <a:lnTo>
                    <a:pt x="2201" y="2433"/>
                  </a:lnTo>
                  <a:lnTo>
                    <a:pt x="2193" y="2427"/>
                  </a:lnTo>
                  <a:lnTo>
                    <a:pt x="2186" y="2422"/>
                  </a:lnTo>
                  <a:lnTo>
                    <a:pt x="2181" y="2414"/>
                  </a:lnTo>
                  <a:lnTo>
                    <a:pt x="2173" y="2398"/>
                  </a:lnTo>
                  <a:lnTo>
                    <a:pt x="2166" y="2389"/>
                  </a:lnTo>
                  <a:lnTo>
                    <a:pt x="2162" y="2381"/>
                  </a:lnTo>
                  <a:lnTo>
                    <a:pt x="2157" y="2377"/>
                  </a:lnTo>
                  <a:lnTo>
                    <a:pt x="2142" y="2369"/>
                  </a:lnTo>
                  <a:lnTo>
                    <a:pt x="2116" y="2356"/>
                  </a:lnTo>
                  <a:lnTo>
                    <a:pt x="2108" y="2352"/>
                  </a:lnTo>
                  <a:lnTo>
                    <a:pt x="2100" y="2348"/>
                  </a:lnTo>
                  <a:lnTo>
                    <a:pt x="2093" y="2345"/>
                  </a:lnTo>
                  <a:lnTo>
                    <a:pt x="2086" y="2344"/>
                  </a:lnTo>
                  <a:lnTo>
                    <a:pt x="2073" y="2342"/>
                  </a:lnTo>
                  <a:lnTo>
                    <a:pt x="2062" y="2342"/>
                  </a:lnTo>
                  <a:lnTo>
                    <a:pt x="2037" y="2346"/>
                  </a:lnTo>
                  <a:lnTo>
                    <a:pt x="2005" y="2349"/>
                  </a:lnTo>
                  <a:lnTo>
                    <a:pt x="1994" y="2350"/>
                  </a:lnTo>
                  <a:lnTo>
                    <a:pt x="1983" y="2353"/>
                  </a:lnTo>
                  <a:lnTo>
                    <a:pt x="1975" y="2357"/>
                  </a:lnTo>
                  <a:lnTo>
                    <a:pt x="1969" y="2363"/>
                  </a:lnTo>
                  <a:lnTo>
                    <a:pt x="1963" y="2370"/>
                  </a:lnTo>
                  <a:lnTo>
                    <a:pt x="1959" y="2379"/>
                  </a:lnTo>
                  <a:lnTo>
                    <a:pt x="1956" y="2387"/>
                  </a:lnTo>
                  <a:lnTo>
                    <a:pt x="1955" y="2397"/>
                  </a:lnTo>
                  <a:lnTo>
                    <a:pt x="1951" y="2419"/>
                  </a:lnTo>
                  <a:lnTo>
                    <a:pt x="1950" y="2441"/>
                  </a:lnTo>
                  <a:lnTo>
                    <a:pt x="1949" y="2452"/>
                  </a:lnTo>
                  <a:lnTo>
                    <a:pt x="1948" y="2463"/>
                  </a:lnTo>
                  <a:lnTo>
                    <a:pt x="1946" y="2473"/>
                  </a:lnTo>
                  <a:lnTo>
                    <a:pt x="1944" y="2483"/>
                  </a:lnTo>
                  <a:lnTo>
                    <a:pt x="1940" y="2495"/>
                  </a:lnTo>
                  <a:lnTo>
                    <a:pt x="1937" y="2507"/>
                  </a:lnTo>
                  <a:lnTo>
                    <a:pt x="1936" y="2519"/>
                  </a:lnTo>
                  <a:lnTo>
                    <a:pt x="1935" y="2530"/>
                  </a:lnTo>
                  <a:lnTo>
                    <a:pt x="1935" y="2541"/>
                  </a:lnTo>
                  <a:lnTo>
                    <a:pt x="1934" y="2553"/>
                  </a:lnTo>
                  <a:lnTo>
                    <a:pt x="1933" y="2564"/>
                  </a:lnTo>
                  <a:lnTo>
                    <a:pt x="1931" y="2575"/>
                  </a:lnTo>
                  <a:lnTo>
                    <a:pt x="1928" y="2582"/>
                  </a:lnTo>
                  <a:lnTo>
                    <a:pt x="1924" y="2586"/>
                  </a:lnTo>
                  <a:lnTo>
                    <a:pt x="1920" y="2591"/>
                  </a:lnTo>
                  <a:lnTo>
                    <a:pt x="1915" y="2593"/>
                  </a:lnTo>
                  <a:lnTo>
                    <a:pt x="1909" y="2595"/>
                  </a:lnTo>
                  <a:lnTo>
                    <a:pt x="1903" y="2596"/>
                  </a:lnTo>
                  <a:lnTo>
                    <a:pt x="1895" y="2596"/>
                  </a:lnTo>
                  <a:lnTo>
                    <a:pt x="1888" y="2595"/>
                  </a:lnTo>
                  <a:lnTo>
                    <a:pt x="1874" y="2592"/>
                  </a:lnTo>
                  <a:lnTo>
                    <a:pt x="1860" y="2586"/>
                  </a:lnTo>
                  <a:lnTo>
                    <a:pt x="1847" y="2581"/>
                  </a:lnTo>
                  <a:lnTo>
                    <a:pt x="1837" y="2575"/>
                  </a:lnTo>
                  <a:lnTo>
                    <a:pt x="1836" y="2576"/>
                  </a:lnTo>
                  <a:lnTo>
                    <a:pt x="1834" y="2579"/>
                  </a:lnTo>
                  <a:lnTo>
                    <a:pt x="1832" y="2582"/>
                  </a:lnTo>
                  <a:lnTo>
                    <a:pt x="1829" y="2587"/>
                  </a:lnTo>
                  <a:lnTo>
                    <a:pt x="1824" y="2602"/>
                  </a:lnTo>
                  <a:lnTo>
                    <a:pt x="1819" y="2621"/>
                  </a:lnTo>
                  <a:lnTo>
                    <a:pt x="1813" y="2639"/>
                  </a:lnTo>
                  <a:lnTo>
                    <a:pt x="1807" y="2657"/>
                  </a:lnTo>
                  <a:lnTo>
                    <a:pt x="1801" y="2673"/>
                  </a:lnTo>
                  <a:lnTo>
                    <a:pt x="1795" y="2682"/>
                  </a:lnTo>
                  <a:lnTo>
                    <a:pt x="1795" y="2682"/>
                  </a:lnTo>
                  <a:lnTo>
                    <a:pt x="1784" y="2680"/>
                  </a:lnTo>
                  <a:lnTo>
                    <a:pt x="1774" y="2676"/>
                  </a:lnTo>
                  <a:lnTo>
                    <a:pt x="1764" y="2670"/>
                  </a:lnTo>
                  <a:lnTo>
                    <a:pt x="1755" y="2663"/>
                  </a:lnTo>
                  <a:lnTo>
                    <a:pt x="1745" y="2653"/>
                  </a:lnTo>
                  <a:lnTo>
                    <a:pt x="1737" y="2643"/>
                  </a:lnTo>
                  <a:lnTo>
                    <a:pt x="1728" y="2633"/>
                  </a:lnTo>
                  <a:lnTo>
                    <a:pt x="1720" y="2622"/>
                  </a:lnTo>
                  <a:lnTo>
                    <a:pt x="1692" y="2574"/>
                  </a:lnTo>
                  <a:lnTo>
                    <a:pt x="1669" y="2535"/>
                  </a:lnTo>
                  <a:lnTo>
                    <a:pt x="1665" y="2531"/>
                  </a:lnTo>
                  <a:lnTo>
                    <a:pt x="1662" y="2528"/>
                  </a:lnTo>
                  <a:lnTo>
                    <a:pt x="1658" y="2526"/>
                  </a:lnTo>
                  <a:lnTo>
                    <a:pt x="1654" y="2522"/>
                  </a:lnTo>
                  <a:lnTo>
                    <a:pt x="1645" y="2519"/>
                  </a:lnTo>
                  <a:lnTo>
                    <a:pt x="1635" y="2517"/>
                  </a:lnTo>
                  <a:lnTo>
                    <a:pt x="1625" y="2514"/>
                  </a:lnTo>
                  <a:lnTo>
                    <a:pt x="1616" y="2512"/>
                  </a:lnTo>
                  <a:lnTo>
                    <a:pt x="1607" y="2507"/>
                  </a:lnTo>
                  <a:lnTo>
                    <a:pt x="1598" y="2502"/>
                  </a:lnTo>
                  <a:lnTo>
                    <a:pt x="1592" y="2498"/>
                  </a:lnTo>
                  <a:lnTo>
                    <a:pt x="1586" y="2493"/>
                  </a:lnTo>
                  <a:lnTo>
                    <a:pt x="1579" y="2490"/>
                  </a:lnTo>
                  <a:lnTo>
                    <a:pt x="1572" y="2488"/>
                  </a:lnTo>
                  <a:lnTo>
                    <a:pt x="1559" y="2484"/>
                  </a:lnTo>
                  <a:lnTo>
                    <a:pt x="1545" y="2481"/>
                  </a:lnTo>
                  <a:lnTo>
                    <a:pt x="1532" y="2479"/>
                  </a:lnTo>
                  <a:lnTo>
                    <a:pt x="1519" y="2476"/>
                  </a:lnTo>
                  <a:lnTo>
                    <a:pt x="1512" y="2474"/>
                  </a:lnTo>
                  <a:lnTo>
                    <a:pt x="1506" y="2472"/>
                  </a:lnTo>
                  <a:lnTo>
                    <a:pt x="1500" y="2470"/>
                  </a:lnTo>
                  <a:lnTo>
                    <a:pt x="1495" y="2466"/>
                  </a:lnTo>
                  <a:lnTo>
                    <a:pt x="1489" y="2461"/>
                  </a:lnTo>
                  <a:lnTo>
                    <a:pt x="1485" y="2454"/>
                  </a:lnTo>
                  <a:lnTo>
                    <a:pt x="1481" y="2448"/>
                  </a:lnTo>
                  <a:lnTo>
                    <a:pt x="1477" y="2440"/>
                  </a:lnTo>
                  <a:lnTo>
                    <a:pt x="1471" y="2426"/>
                  </a:lnTo>
                  <a:lnTo>
                    <a:pt x="1468" y="2421"/>
                  </a:lnTo>
                  <a:lnTo>
                    <a:pt x="1462" y="2421"/>
                  </a:lnTo>
                  <a:lnTo>
                    <a:pt x="1456" y="2423"/>
                  </a:lnTo>
                  <a:lnTo>
                    <a:pt x="1448" y="2425"/>
                  </a:lnTo>
                  <a:lnTo>
                    <a:pt x="1441" y="2427"/>
                  </a:lnTo>
                  <a:lnTo>
                    <a:pt x="1433" y="2431"/>
                  </a:lnTo>
                  <a:lnTo>
                    <a:pt x="1427" y="2435"/>
                  </a:lnTo>
                  <a:lnTo>
                    <a:pt x="1423" y="2439"/>
                  </a:lnTo>
                  <a:lnTo>
                    <a:pt x="1419" y="2443"/>
                  </a:lnTo>
                  <a:lnTo>
                    <a:pt x="1417" y="2452"/>
                  </a:lnTo>
                  <a:lnTo>
                    <a:pt x="1417" y="2462"/>
                  </a:lnTo>
                  <a:lnTo>
                    <a:pt x="1418" y="2473"/>
                  </a:lnTo>
                  <a:lnTo>
                    <a:pt x="1419" y="2484"/>
                  </a:lnTo>
                  <a:lnTo>
                    <a:pt x="1421" y="2494"/>
                  </a:lnTo>
                  <a:lnTo>
                    <a:pt x="1423" y="2505"/>
                  </a:lnTo>
                  <a:lnTo>
                    <a:pt x="1423" y="2516"/>
                  </a:lnTo>
                  <a:lnTo>
                    <a:pt x="1421" y="2525"/>
                  </a:lnTo>
                  <a:lnTo>
                    <a:pt x="1402" y="2524"/>
                  </a:lnTo>
                  <a:lnTo>
                    <a:pt x="1382" y="2520"/>
                  </a:lnTo>
                  <a:lnTo>
                    <a:pt x="1359" y="2515"/>
                  </a:lnTo>
                  <a:lnTo>
                    <a:pt x="1336" y="2510"/>
                  </a:lnTo>
                  <a:lnTo>
                    <a:pt x="1312" y="2504"/>
                  </a:lnTo>
                  <a:lnTo>
                    <a:pt x="1291" y="2501"/>
                  </a:lnTo>
                  <a:lnTo>
                    <a:pt x="1280" y="2500"/>
                  </a:lnTo>
                  <a:lnTo>
                    <a:pt x="1269" y="2499"/>
                  </a:lnTo>
                  <a:lnTo>
                    <a:pt x="1260" y="2500"/>
                  </a:lnTo>
                  <a:lnTo>
                    <a:pt x="1250" y="2501"/>
                  </a:lnTo>
                  <a:lnTo>
                    <a:pt x="1250" y="2501"/>
                  </a:lnTo>
                  <a:lnTo>
                    <a:pt x="1236" y="2492"/>
                  </a:lnTo>
                  <a:lnTo>
                    <a:pt x="1222" y="2484"/>
                  </a:lnTo>
                  <a:lnTo>
                    <a:pt x="1208" y="2475"/>
                  </a:lnTo>
                  <a:lnTo>
                    <a:pt x="1194" y="2467"/>
                  </a:lnTo>
                  <a:lnTo>
                    <a:pt x="1186" y="2463"/>
                  </a:lnTo>
                  <a:lnTo>
                    <a:pt x="1181" y="2459"/>
                  </a:lnTo>
                  <a:lnTo>
                    <a:pt x="1175" y="2454"/>
                  </a:lnTo>
                  <a:lnTo>
                    <a:pt x="1170" y="2449"/>
                  </a:lnTo>
                  <a:lnTo>
                    <a:pt x="1160" y="2438"/>
                  </a:lnTo>
                  <a:lnTo>
                    <a:pt x="1151" y="2427"/>
                  </a:lnTo>
                  <a:lnTo>
                    <a:pt x="1142" y="2420"/>
                  </a:lnTo>
                  <a:lnTo>
                    <a:pt x="1133" y="2412"/>
                  </a:lnTo>
                  <a:lnTo>
                    <a:pt x="1130" y="2409"/>
                  </a:lnTo>
                  <a:lnTo>
                    <a:pt x="1128" y="2405"/>
                  </a:lnTo>
                  <a:lnTo>
                    <a:pt x="1126" y="2399"/>
                  </a:lnTo>
                  <a:lnTo>
                    <a:pt x="1125" y="2394"/>
                  </a:lnTo>
                  <a:lnTo>
                    <a:pt x="1118" y="2353"/>
                  </a:lnTo>
                  <a:lnTo>
                    <a:pt x="1115" y="2319"/>
                  </a:lnTo>
                  <a:lnTo>
                    <a:pt x="1113" y="2312"/>
                  </a:lnTo>
                  <a:lnTo>
                    <a:pt x="1110" y="2305"/>
                  </a:lnTo>
                  <a:lnTo>
                    <a:pt x="1105" y="2299"/>
                  </a:lnTo>
                  <a:lnTo>
                    <a:pt x="1100" y="2294"/>
                  </a:lnTo>
                  <a:lnTo>
                    <a:pt x="1093" y="2289"/>
                  </a:lnTo>
                  <a:lnTo>
                    <a:pt x="1084" y="2285"/>
                  </a:lnTo>
                  <a:lnTo>
                    <a:pt x="1074" y="2281"/>
                  </a:lnTo>
                  <a:lnTo>
                    <a:pt x="1061" y="2277"/>
                  </a:lnTo>
                  <a:lnTo>
                    <a:pt x="1032" y="2271"/>
                  </a:lnTo>
                  <a:lnTo>
                    <a:pt x="1012" y="2267"/>
                  </a:lnTo>
                  <a:lnTo>
                    <a:pt x="1006" y="2265"/>
                  </a:lnTo>
                  <a:lnTo>
                    <a:pt x="1002" y="2265"/>
                  </a:lnTo>
                  <a:lnTo>
                    <a:pt x="998" y="2265"/>
                  </a:lnTo>
                  <a:lnTo>
                    <a:pt x="996" y="2268"/>
                  </a:lnTo>
                  <a:lnTo>
                    <a:pt x="995" y="2284"/>
                  </a:lnTo>
                  <a:lnTo>
                    <a:pt x="991" y="2323"/>
                  </a:lnTo>
                  <a:lnTo>
                    <a:pt x="988" y="2324"/>
                  </a:lnTo>
                  <a:lnTo>
                    <a:pt x="982" y="2325"/>
                  </a:lnTo>
                  <a:lnTo>
                    <a:pt x="979" y="2325"/>
                  </a:lnTo>
                  <a:lnTo>
                    <a:pt x="977" y="2325"/>
                  </a:lnTo>
                  <a:lnTo>
                    <a:pt x="975" y="2324"/>
                  </a:lnTo>
                  <a:lnTo>
                    <a:pt x="974" y="2321"/>
                  </a:lnTo>
                  <a:lnTo>
                    <a:pt x="969" y="2318"/>
                  </a:lnTo>
                  <a:lnTo>
                    <a:pt x="965" y="2315"/>
                  </a:lnTo>
                  <a:lnTo>
                    <a:pt x="960" y="2310"/>
                  </a:lnTo>
                  <a:lnTo>
                    <a:pt x="954" y="2303"/>
                  </a:lnTo>
                  <a:lnTo>
                    <a:pt x="943" y="2287"/>
                  </a:lnTo>
                  <a:lnTo>
                    <a:pt x="931" y="2269"/>
                  </a:lnTo>
                  <a:lnTo>
                    <a:pt x="911" y="2231"/>
                  </a:lnTo>
                  <a:lnTo>
                    <a:pt x="898" y="2205"/>
                  </a:lnTo>
                  <a:lnTo>
                    <a:pt x="876" y="2161"/>
                  </a:lnTo>
                  <a:lnTo>
                    <a:pt x="857" y="2117"/>
                  </a:lnTo>
                  <a:lnTo>
                    <a:pt x="852" y="2108"/>
                  </a:lnTo>
                  <a:lnTo>
                    <a:pt x="845" y="2099"/>
                  </a:lnTo>
                  <a:lnTo>
                    <a:pt x="838" y="2092"/>
                  </a:lnTo>
                  <a:lnTo>
                    <a:pt x="830" y="2085"/>
                  </a:lnTo>
                  <a:lnTo>
                    <a:pt x="821" y="2080"/>
                  </a:lnTo>
                  <a:lnTo>
                    <a:pt x="812" y="2076"/>
                  </a:lnTo>
                  <a:lnTo>
                    <a:pt x="800" y="2074"/>
                  </a:lnTo>
                  <a:lnTo>
                    <a:pt x="788" y="2075"/>
                  </a:lnTo>
                  <a:lnTo>
                    <a:pt x="780" y="2075"/>
                  </a:lnTo>
                  <a:lnTo>
                    <a:pt x="773" y="2073"/>
                  </a:lnTo>
                  <a:lnTo>
                    <a:pt x="765" y="2071"/>
                  </a:lnTo>
                  <a:lnTo>
                    <a:pt x="759" y="2067"/>
                  </a:lnTo>
                  <a:lnTo>
                    <a:pt x="752" y="2062"/>
                  </a:lnTo>
                  <a:lnTo>
                    <a:pt x="746" y="2056"/>
                  </a:lnTo>
                  <a:lnTo>
                    <a:pt x="739" y="2049"/>
                  </a:lnTo>
                  <a:lnTo>
                    <a:pt x="734" y="2042"/>
                  </a:lnTo>
                  <a:lnTo>
                    <a:pt x="724" y="2027"/>
                  </a:lnTo>
                  <a:lnTo>
                    <a:pt x="717" y="2011"/>
                  </a:lnTo>
                  <a:lnTo>
                    <a:pt x="710" y="1995"/>
                  </a:lnTo>
                  <a:lnTo>
                    <a:pt x="705" y="1981"/>
                  </a:lnTo>
                  <a:lnTo>
                    <a:pt x="702" y="1972"/>
                  </a:lnTo>
                  <a:lnTo>
                    <a:pt x="697" y="1961"/>
                  </a:lnTo>
                  <a:lnTo>
                    <a:pt x="692" y="1951"/>
                  </a:lnTo>
                  <a:lnTo>
                    <a:pt x="685" y="1940"/>
                  </a:lnTo>
                  <a:lnTo>
                    <a:pt x="672" y="1919"/>
                  </a:lnTo>
                  <a:lnTo>
                    <a:pt x="657" y="1897"/>
                  </a:lnTo>
                  <a:lnTo>
                    <a:pt x="644" y="1876"/>
                  </a:lnTo>
                  <a:lnTo>
                    <a:pt x="632" y="1855"/>
                  </a:lnTo>
                  <a:lnTo>
                    <a:pt x="627" y="1845"/>
                  </a:lnTo>
                  <a:lnTo>
                    <a:pt x="623" y="1837"/>
                  </a:lnTo>
                  <a:lnTo>
                    <a:pt x="621" y="1828"/>
                  </a:lnTo>
                  <a:lnTo>
                    <a:pt x="618" y="1820"/>
                  </a:lnTo>
                  <a:lnTo>
                    <a:pt x="615" y="1806"/>
                  </a:lnTo>
                  <a:lnTo>
                    <a:pt x="611" y="1797"/>
                  </a:lnTo>
                  <a:lnTo>
                    <a:pt x="605" y="1789"/>
                  </a:lnTo>
                  <a:lnTo>
                    <a:pt x="601" y="1784"/>
                  </a:lnTo>
                  <a:lnTo>
                    <a:pt x="589" y="1773"/>
                  </a:lnTo>
                  <a:lnTo>
                    <a:pt x="574" y="1758"/>
                  </a:lnTo>
                  <a:lnTo>
                    <a:pt x="571" y="1752"/>
                  </a:lnTo>
                  <a:lnTo>
                    <a:pt x="568" y="1747"/>
                  </a:lnTo>
                  <a:lnTo>
                    <a:pt x="564" y="1742"/>
                  </a:lnTo>
                  <a:lnTo>
                    <a:pt x="562" y="1735"/>
                  </a:lnTo>
                  <a:lnTo>
                    <a:pt x="559" y="1724"/>
                  </a:lnTo>
                  <a:lnTo>
                    <a:pt x="557" y="1712"/>
                  </a:lnTo>
                  <a:lnTo>
                    <a:pt x="554" y="1701"/>
                  </a:lnTo>
                  <a:lnTo>
                    <a:pt x="550" y="1689"/>
                  </a:lnTo>
                  <a:lnTo>
                    <a:pt x="546" y="1677"/>
                  </a:lnTo>
                  <a:lnTo>
                    <a:pt x="540" y="1666"/>
                  </a:lnTo>
                  <a:lnTo>
                    <a:pt x="533" y="1660"/>
                  </a:lnTo>
                  <a:lnTo>
                    <a:pt x="527" y="1653"/>
                  </a:lnTo>
                  <a:lnTo>
                    <a:pt x="519" y="1647"/>
                  </a:lnTo>
                  <a:lnTo>
                    <a:pt x="512" y="1641"/>
                  </a:lnTo>
                  <a:lnTo>
                    <a:pt x="495" y="1629"/>
                  </a:lnTo>
                  <a:lnTo>
                    <a:pt x="482" y="1616"/>
                  </a:lnTo>
                  <a:lnTo>
                    <a:pt x="407" y="1534"/>
                  </a:lnTo>
                  <a:lnTo>
                    <a:pt x="382" y="1509"/>
                  </a:lnTo>
                  <a:lnTo>
                    <a:pt x="356" y="1485"/>
                  </a:lnTo>
                  <a:lnTo>
                    <a:pt x="342" y="1473"/>
                  </a:lnTo>
                  <a:lnTo>
                    <a:pt x="330" y="1460"/>
                  </a:lnTo>
                  <a:lnTo>
                    <a:pt x="317" y="1447"/>
                  </a:lnTo>
                  <a:lnTo>
                    <a:pt x="306" y="1434"/>
                  </a:lnTo>
                  <a:lnTo>
                    <a:pt x="287" y="1352"/>
                  </a:lnTo>
                  <a:lnTo>
                    <a:pt x="287" y="1352"/>
                  </a:lnTo>
                  <a:lnTo>
                    <a:pt x="389" y="1030"/>
                  </a:lnTo>
                  <a:lnTo>
                    <a:pt x="241" y="789"/>
                  </a:lnTo>
                  <a:lnTo>
                    <a:pt x="144" y="790"/>
                  </a:lnTo>
                  <a:lnTo>
                    <a:pt x="0" y="613"/>
                  </a:lnTo>
                  <a:lnTo>
                    <a:pt x="82" y="0"/>
                  </a:lnTo>
                  <a:lnTo>
                    <a:pt x="82" y="0"/>
                  </a:lnTo>
                  <a:lnTo>
                    <a:pt x="189" y="9"/>
                  </a:lnTo>
                  <a:lnTo>
                    <a:pt x="200" y="14"/>
                  </a:lnTo>
                  <a:lnTo>
                    <a:pt x="210" y="16"/>
                  </a:lnTo>
                  <a:lnTo>
                    <a:pt x="221" y="18"/>
                  </a:lnTo>
                  <a:lnTo>
                    <a:pt x="233" y="19"/>
                  </a:lnTo>
                  <a:lnTo>
                    <a:pt x="255" y="20"/>
                  </a:lnTo>
                  <a:lnTo>
                    <a:pt x="277" y="19"/>
                  </a:lnTo>
                  <a:lnTo>
                    <a:pt x="299" y="18"/>
                  </a:lnTo>
                  <a:lnTo>
                    <a:pt x="321" y="18"/>
                  </a:lnTo>
                  <a:lnTo>
                    <a:pt x="330" y="18"/>
                  </a:lnTo>
                  <a:lnTo>
                    <a:pt x="341" y="19"/>
                  </a:lnTo>
                  <a:lnTo>
                    <a:pt x="351" y="21"/>
                  </a:lnTo>
                  <a:lnTo>
                    <a:pt x="360" y="23"/>
                  </a:lnTo>
                  <a:lnTo>
                    <a:pt x="360" y="31"/>
                  </a:lnTo>
                  <a:lnTo>
                    <a:pt x="363" y="37"/>
                  </a:lnTo>
                  <a:lnTo>
                    <a:pt x="365" y="45"/>
                  </a:lnTo>
                  <a:lnTo>
                    <a:pt x="368" y="51"/>
                  </a:lnTo>
                  <a:lnTo>
                    <a:pt x="376" y="68"/>
                  </a:lnTo>
                  <a:lnTo>
                    <a:pt x="386" y="83"/>
                  </a:lnTo>
                  <a:lnTo>
                    <a:pt x="397" y="98"/>
                  </a:lnTo>
                  <a:lnTo>
                    <a:pt x="409" y="111"/>
                  </a:lnTo>
                  <a:lnTo>
                    <a:pt x="421" y="124"/>
                  </a:lnTo>
                  <a:lnTo>
                    <a:pt x="431" y="134"/>
                  </a:lnTo>
                  <a:lnTo>
                    <a:pt x="448" y="154"/>
                  </a:lnTo>
                  <a:lnTo>
                    <a:pt x="459" y="169"/>
                  </a:lnTo>
                  <a:lnTo>
                    <a:pt x="465" y="176"/>
                  </a:lnTo>
                  <a:lnTo>
                    <a:pt x="473" y="182"/>
                  </a:lnTo>
                  <a:lnTo>
                    <a:pt x="482" y="190"/>
                  </a:lnTo>
                  <a:lnTo>
                    <a:pt x="498" y="197"/>
                  </a:lnTo>
                  <a:lnTo>
                    <a:pt x="508" y="207"/>
                  </a:lnTo>
                  <a:lnTo>
                    <a:pt x="521" y="221"/>
                  </a:lnTo>
                  <a:lnTo>
                    <a:pt x="528" y="227"/>
                  </a:lnTo>
                  <a:lnTo>
                    <a:pt x="534" y="233"/>
                  </a:lnTo>
                  <a:lnTo>
                    <a:pt x="537" y="235"/>
                  </a:lnTo>
                  <a:lnTo>
                    <a:pt x="541" y="236"/>
                  </a:lnTo>
                  <a:lnTo>
                    <a:pt x="543" y="237"/>
                  </a:lnTo>
                  <a:lnTo>
                    <a:pt x="545" y="237"/>
                  </a:lnTo>
                  <a:lnTo>
                    <a:pt x="564" y="230"/>
                  </a:lnTo>
                  <a:lnTo>
                    <a:pt x="586" y="221"/>
                  </a:lnTo>
                  <a:lnTo>
                    <a:pt x="591" y="219"/>
                  </a:lnTo>
                  <a:lnTo>
                    <a:pt x="597" y="219"/>
                  </a:lnTo>
                  <a:lnTo>
                    <a:pt x="601" y="218"/>
                  </a:lnTo>
                  <a:lnTo>
                    <a:pt x="605" y="219"/>
                  </a:lnTo>
                  <a:lnTo>
                    <a:pt x="609" y="221"/>
                  </a:lnTo>
                  <a:lnTo>
                    <a:pt x="611" y="223"/>
                  </a:lnTo>
                  <a:lnTo>
                    <a:pt x="612" y="227"/>
                  </a:lnTo>
                  <a:lnTo>
                    <a:pt x="613" y="233"/>
                  </a:lnTo>
                  <a:lnTo>
                    <a:pt x="614" y="246"/>
                  </a:lnTo>
                  <a:lnTo>
                    <a:pt x="616" y="256"/>
                  </a:lnTo>
                  <a:lnTo>
                    <a:pt x="618" y="260"/>
                  </a:lnTo>
                  <a:lnTo>
                    <a:pt x="621" y="264"/>
                  </a:lnTo>
                  <a:lnTo>
                    <a:pt x="624" y="267"/>
                  </a:lnTo>
                  <a:lnTo>
                    <a:pt x="627" y="270"/>
                  </a:lnTo>
                  <a:lnTo>
                    <a:pt x="635" y="274"/>
                  </a:lnTo>
                  <a:lnTo>
                    <a:pt x="645" y="276"/>
                  </a:lnTo>
                  <a:lnTo>
                    <a:pt x="656" y="277"/>
                  </a:lnTo>
                  <a:lnTo>
                    <a:pt x="670" y="277"/>
                  </a:lnTo>
                  <a:lnTo>
                    <a:pt x="671" y="278"/>
                  </a:lnTo>
                  <a:lnTo>
                    <a:pt x="672" y="279"/>
                  </a:lnTo>
                  <a:lnTo>
                    <a:pt x="665" y="286"/>
                  </a:lnTo>
                  <a:lnTo>
                    <a:pt x="654" y="294"/>
                  </a:lnTo>
                  <a:lnTo>
                    <a:pt x="641" y="305"/>
                  </a:lnTo>
                  <a:lnTo>
                    <a:pt x="627" y="316"/>
                  </a:lnTo>
                  <a:lnTo>
                    <a:pt x="613" y="327"/>
                  </a:lnTo>
                  <a:lnTo>
                    <a:pt x="601" y="337"/>
                  </a:lnTo>
                  <a:lnTo>
                    <a:pt x="597" y="341"/>
                  </a:lnTo>
                  <a:lnTo>
                    <a:pt x="594" y="345"/>
                  </a:lnTo>
                  <a:lnTo>
                    <a:pt x="591" y="348"/>
                  </a:lnTo>
                  <a:lnTo>
                    <a:pt x="590" y="352"/>
                  </a:lnTo>
                  <a:lnTo>
                    <a:pt x="591" y="353"/>
                  </a:lnTo>
                  <a:lnTo>
                    <a:pt x="595" y="354"/>
                  </a:lnTo>
                  <a:lnTo>
                    <a:pt x="599" y="357"/>
                  </a:lnTo>
                  <a:lnTo>
                    <a:pt x="604" y="361"/>
                  </a:lnTo>
                  <a:lnTo>
                    <a:pt x="610" y="368"/>
                  </a:lnTo>
                  <a:lnTo>
                    <a:pt x="623" y="384"/>
                  </a:lnTo>
                  <a:lnTo>
                    <a:pt x="636" y="404"/>
                  </a:lnTo>
                  <a:lnTo>
                    <a:pt x="649" y="423"/>
                  </a:lnTo>
                  <a:lnTo>
                    <a:pt x="659" y="441"/>
                  </a:lnTo>
                  <a:lnTo>
                    <a:pt x="668" y="458"/>
                  </a:lnTo>
                  <a:lnTo>
                    <a:pt x="673" y="467"/>
                  </a:lnTo>
                  <a:lnTo>
                    <a:pt x="675" y="475"/>
                  </a:lnTo>
                  <a:lnTo>
                    <a:pt x="679" y="485"/>
                  </a:lnTo>
                  <a:lnTo>
                    <a:pt x="684" y="496"/>
                  </a:lnTo>
                  <a:lnTo>
                    <a:pt x="692" y="508"/>
                  </a:lnTo>
                  <a:lnTo>
                    <a:pt x="698" y="520"/>
                  </a:lnTo>
                  <a:lnTo>
                    <a:pt x="706" y="532"/>
                  </a:lnTo>
                  <a:lnTo>
                    <a:pt x="711" y="543"/>
                  </a:lnTo>
                  <a:lnTo>
                    <a:pt x="716" y="553"/>
                  </a:lnTo>
                  <a:lnTo>
                    <a:pt x="724" y="582"/>
                  </a:lnTo>
                  <a:lnTo>
                    <a:pt x="738" y="627"/>
                  </a:lnTo>
                  <a:lnTo>
                    <a:pt x="746" y="649"/>
                  </a:lnTo>
                  <a:lnTo>
                    <a:pt x="753" y="667"/>
                  </a:lnTo>
                  <a:lnTo>
                    <a:pt x="758" y="674"/>
                  </a:lnTo>
                  <a:lnTo>
                    <a:pt x="762" y="679"/>
                  </a:lnTo>
                  <a:lnTo>
                    <a:pt x="763" y="681"/>
                  </a:lnTo>
                  <a:lnTo>
                    <a:pt x="765" y="682"/>
                  </a:lnTo>
                  <a:lnTo>
                    <a:pt x="767" y="682"/>
                  </a:lnTo>
                  <a:lnTo>
                    <a:pt x="768" y="682"/>
                  </a:lnTo>
                  <a:lnTo>
                    <a:pt x="778" y="680"/>
                  </a:lnTo>
                  <a:lnTo>
                    <a:pt x="788" y="679"/>
                  </a:lnTo>
                  <a:lnTo>
                    <a:pt x="797" y="679"/>
                  </a:lnTo>
                  <a:lnTo>
                    <a:pt x="805" y="678"/>
                  </a:lnTo>
                  <a:lnTo>
                    <a:pt x="821" y="680"/>
                  </a:lnTo>
                  <a:lnTo>
                    <a:pt x="836" y="683"/>
                  </a:lnTo>
                  <a:lnTo>
                    <a:pt x="868" y="691"/>
                  </a:lnTo>
                  <a:lnTo>
                    <a:pt x="902" y="698"/>
                  </a:lnTo>
                  <a:lnTo>
                    <a:pt x="931" y="704"/>
                  </a:lnTo>
                  <a:lnTo>
                    <a:pt x="960" y="709"/>
                  </a:lnTo>
                  <a:lnTo>
                    <a:pt x="975" y="711"/>
                  </a:lnTo>
                  <a:lnTo>
                    <a:pt x="989" y="713"/>
                  </a:lnTo>
                  <a:lnTo>
                    <a:pt x="1004" y="715"/>
                  </a:lnTo>
                  <a:lnTo>
                    <a:pt x="1019" y="715"/>
                  </a:lnTo>
                  <a:lnTo>
                    <a:pt x="1058" y="712"/>
                  </a:lnTo>
                  <a:lnTo>
                    <a:pt x="1102" y="710"/>
                  </a:lnTo>
                  <a:lnTo>
                    <a:pt x="1113" y="711"/>
                  </a:lnTo>
                  <a:lnTo>
                    <a:pt x="1124" y="712"/>
                  </a:lnTo>
                  <a:lnTo>
                    <a:pt x="1134" y="715"/>
                  </a:lnTo>
                  <a:lnTo>
                    <a:pt x="1144" y="717"/>
                  </a:lnTo>
                  <a:lnTo>
                    <a:pt x="1153" y="720"/>
                  </a:lnTo>
                  <a:lnTo>
                    <a:pt x="1161" y="725"/>
                  </a:lnTo>
                  <a:lnTo>
                    <a:pt x="1169" y="731"/>
                  </a:lnTo>
                  <a:lnTo>
                    <a:pt x="1176" y="737"/>
                  </a:lnTo>
                  <a:lnTo>
                    <a:pt x="1187" y="750"/>
                  </a:lnTo>
                  <a:lnTo>
                    <a:pt x="1197" y="759"/>
                  </a:lnTo>
                  <a:lnTo>
                    <a:pt x="1201" y="762"/>
                  </a:lnTo>
                  <a:lnTo>
                    <a:pt x="1206" y="764"/>
                  </a:lnTo>
                  <a:lnTo>
                    <a:pt x="1210" y="765"/>
                  </a:lnTo>
                  <a:lnTo>
                    <a:pt x="1214" y="766"/>
                  </a:lnTo>
                  <a:lnTo>
                    <a:pt x="1219" y="765"/>
                  </a:lnTo>
                  <a:lnTo>
                    <a:pt x="1224" y="764"/>
                  </a:lnTo>
                  <a:lnTo>
                    <a:pt x="1228" y="763"/>
                  </a:lnTo>
                  <a:lnTo>
                    <a:pt x="1234" y="761"/>
                  </a:lnTo>
                  <a:lnTo>
                    <a:pt x="1246" y="753"/>
                  </a:lnTo>
                  <a:lnTo>
                    <a:pt x="1261" y="745"/>
                  </a:lnTo>
                  <a:lnTo>
                    <a:pt x="1261" y="745"/>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92" name="Google Shape;892;p38"/>
            <p:cNvSpPr/>
            <p:nvPr/>
          </p:nvSpPr>
          <p:spPr>
            <a:xfrm>
              <a:off x="5626100" y="4776788"/>
              <a:ext cx="334963" cy="417513"/>
            </a:xfrm>
            <a:custGeom>
              <a:rect b="b" l="l" r="r" t="t"/>
              <a:pathLst>
                <a:path extrusionOk="0" h="1052" w="843">
                  <a:moveTo>
                    <a:pt x="0" y="360"/>
                  </a:moveTo>
                  <a:lnTo>
                    <a:pt x="6" y="351"/>
                  </a:lnTo>
                  <a:lnTo>
                    <a:pt x="12" y="335"/>
                  </a:lnTo>
                  <a:lnTo>
                    <a:pt x="18" y="317"/>
                  </a:lnTo>
                  <a:lnTo>
                    <a:pt x="24" y="299"/>
                  </a:lnTo>
                  <a:lnTo>
                    <a:pt x="29" y="280"/>
                  </a:lnTo>
                  <a:lnTo>
                    <a:pt x="34" y="265"/>
                  </a:lnTo>
                  <a:lnTo>
                    <a:pt x="37" y="260"/>
                  </a:lnTo>
                  <a:lnTo>
                    <a:pt x="39" y="257"/>
                  </a:lnTo>
                  <a:lnTo>
                    <a:pt x="41" y="254"/>
                  </a:lnTo>
                  <a:lnTo>
                    <a:pt x="42" y="253"/>
                  </a:lnTo>
                  <a:lnTo>
                    <a:pt x="52" y="259"/>
                  </a:lnTo>
                  <a:lnTo>
                    <a:pt x="65" y="264"/>
                  </a:lnTo>
                  <a:lnTo>
                    <a:pt x="79" y="270"/>
                  </a:lnTo>
                  <a:lnTo>
                    <a:pt x="93" y="273"/>
                  </a:lnTo>
                  <a:lnTo>
                    <a:pt x="100" y="274"/>
                  </a:lnTo>
                  <a:lnTo>
                    <a:pt x="108" y="274"/>
                  </a:lnTo>
                  <a:lnTo>
                    <a:pt x="114" y="273"/>
                  </a:lnTo>
                  <a:lnTo>
                    <a:pt x="120" y="271"/>
                  </a:lnTo>
                  <a:lnTo>
                    <a:pt x="125" y="269"/>
                  </a:lnTo>
                  <a:lnTo>
                    <a:pt x="129" y="264"/>
                  </a:lnTo>
                  <a:lnTo>
                    <a:pt x="133" y="260"/>
                  </a:lnTo>
                  <a:lnTo>
                    <a:pt x="136" y="253"/>
                  </a:lnTo>
                  <a:lnTo>
                    <a:pt x="138" y="242"/>
                  </a:lnTo>
                  <a:lnTo>
                    <a:pt x="139" y="231"/>
                  </a:lnTo>
                  <a:lnTo>
                    <a:pt x="140" y="219"/>
                  </a:lnTo>
                  <a:lnTo>
                    <a:pt x="140" y="208"/>
                  </a:lnTo>
                  <a:lnTo>
                    <a:pt x="141" y="197"/>
                  </a:lnTo>
                  <a:lnTo>
                    <a:pt x="142" y="185"/>
                  </a:lnTo>
                  <a:lnTo>
                    <a:pt x="145" y="173"/>
                  </a:lnTo>
                  <a:lnTo>
                    <a:pt x="149" y="161"/>
                  </a:lnTo>
                  <a:lnTo>
                    <a:pt x="151" y="151"/>
                  </a:lnTo>
                  <a:lnTo>
                    <a:pt x="153" y="141"/>
                  </a:lnTo>
                  <a:lnTo>
                    <a:pt x="154" y="130"/>
                  </a:lnTo>
                  <a:lnTo>
                    <a:pt x="155" y="119"/>
                  </a:lnTo>
                  <a:lnTo>
                    <a:pt x="156" y="97"/>
                  </a:lnTo>
                  <a:lnTo>
                    <a:pt x="160" y="75"/>
                  </a:lnTo>
                  <a:lnTo>
                    <a:pt x="161" y="65"/>
                  </a:lnTo>
                  <a:lnTo>
                    <a:pt x="164" y="57"/>
                  </a:lnTo>
                  <a:lnTo>
                    <a:pt x="168" y="48"/>
                  </a:lnTo>
                  <a:lnTo>
                    <a:pt x="174" y="41"/>
                  </a:lnTo>
                  <a:lnTo>
                    <a:pt x="180" y="35"/>
                  </a:lnTo>
                  <a:lnTo>
                    <a:pt x="188" y="31"/>
                  </a:lnTo>
                  <a:lnTo>
                    <a:pt x="199" y="28"/>
                  </a:lnTo>
                  <a:lnTo>
                    <a:pt x="210" y="27"/>
                  </a:lnTo>
                  <a:lnTo>
                    <a:pt x="242" y="24"/>
                  </a:lnTo>
                  <a:lnTo>
                    <a:pt x="267" y="20"/>
                  </a:lnTo>
                  <a:lnTo>
                    <a:pt x="278" y="20"/>
                  </a:lnTo>
                  <a:lnTo>
                    <a:pt x="291" y="22"/>
                  </a:lnTo>
                  <a:lnTo>
                    <a:pt x="298" y="23"/>
                  </a:lnTo>
                  <a:lnTo>
                    <a:pt x="305" y="26"/>
                  </a:lnTo>
                  <a:lnTo>
                    <a:pt x="313" y="30"/>
                  </a:lnTo>
                  <a:lnTo>
                    <a:pt x="321" y="34"/>
                  </a:lnTo>
                  <a:lnTo>
                    <a:pt x="347" y="47"/>
                  </a:lnTo>
                  <a:lnTo>
                    <a:pt x="362" y="55"/>
                  </a:lnTo>
                  <a:lnTo>
                    <a:pt x="367" y="59"/>
                  </a:lnTo>
                  <a:lnTo>
                    <a:pt x="371" y="67"/>
                  </a:lnTo>
                  <a:lnTo>
                    <a:pt x="378" y="76"/>
                  </a:lnTo>
                  <a:lnTo>
                    <a:pt x="386" y="92"/>
                  </a:lnTo>
                  <a:lnTo>
                    <a:pt x="391" y="100"/>
                  </a:lnTo>
                  <a:lnTo>
                    <a:pt x="398" y="105"/>
                  </a:lnTo>
                  <a:lnTo>
                    <a:pt x="406" y="111"/>
                  </a:lnTo>
                  <a:lnTo>
                    <a:pt x="414" y="115"/>
                  </a:lnTo>
                  <a:lnTo>
                    <a:pt x="425" y="118"/>
                  </a:lnTo>
                  <a:lnTo>
                    <a:pt x="436" y="121"/>
                  </a:lnTo>
                  <a:lnTo>
                    <a:pt x="447" y="122"/>
                  </a:lnTo>
                  <a:lnTo>
                    <a:pt x="459" y="122"/>
                  </a:lnTo>
                  <a:lnTo>
                    <a:pt x="469" y="121"/>
                  </a:lnTo>
                  <a:lnTo>
                    <a:pt x="481" y="119"/>
                  </a:lnTo>
                  <a:lnTo>
                    <a:pt x="492" y="117"/>
                  </a:lnTo>
                  <a:lnTo>
                    <a:pt x="503" y="114"/>
                  </a:lnTo>
                  <a:lnTo>
                    <a:pt x="513" y="110"/>
                  </a:lnTo>
                  <a:lnTo>
                    <a:pt x="521" y="105"/>
                  </a:lnTo>
                  <a:lnTo>
                    <a:pt x="529" y="100"/>
                  </a:lnTo>
                  <a:lnTo>
                    <a:pt x="534" y="95"/>
                  </a:lnTo>
                  <a:lnTo>
                    <a:pt x="542" y="85"/>
                  </a:lnTo>
                  <a:lnTo>
                    <a:pt x="548" y="75"/>
                  </a:lnTo>
                  <a:lnTo>
                    <a:pt x="554" y="65"/>
                  </a:lnTo>
                  <a:lnTo>
                    <a:pt x="557" y="58"/>
                  </a:lnTo>
                  <a:lnTo>
                    <a:pt x="562" y="42"/>
                  </a:lnTo>
                  <a:lnTo>
                    <a:pt x="568" y="29"/>
                  </a:lnTo>
                  <a:lnTo>
                    <a:pt x="572" y="23"/>
                  </a:lnTo>
                  <a:lnTo>
                    <a:pt x="575" y="19"/>
                  </a:lnTo>
                  <a:lnTo>
                    <a:pt x="581" y="15"/>
                  </a:lnTo>
                  <a:lnTo>
                    <a:pt x="588" y="11"/>
                  </a:lnTo>
                  <a:lnTo>
                    <a:pt x="597" y="8"/>
                  </a:lnTo>
                  <a:lnTo>
                    <a:pt x="608" y="6"/>
                  </a:lnTo>
                  <a:lnTo>
                    <a:pt x="621" y="5"/>
                  </a:lnTo>
                  <a:lnTo>
                    <a:pt x="637" y="5"/>
                  </a:lnTo>
                  <a:lnTo>
                    <a:pt x="691" y="0"/>
                  </a:lnTo>
                  <a:lnTo>
                    <a:pt x="691" y="0"/>
                  </a:lnTo>
                  <a:lnTo>
                    <a:pt x="691" y="6"/>
                  </a:lnTo>
                  <a:lnTo>
                    <a:pt x="692" y="13"/>
                  </a:lnTo>
                  <a:lnTo>
                    <a:pt x="693" y="19"/>
                  </a:lnTo>
                  <a:lnTo>
                    <a:pt x="695" y="26"/>
                  </a:lnTo>
                  <a:lnTo>
                    <a:pt x="696" y="32"/>
                  </a:lnTo>
                  <a:lnTo>
                    <a:pt x="697" y="40"/>
                  </a:lnTo>
                  <a:lnTo>
                    <a:pt x="697" y="47"/>
                  </a:lnTo>
                  <a:lnTo>
                    <a:pt x="696" y="55"/>
                  </a:lnTo>
                  <a:lnTo>
                    <a:pt x="695" y="67"/>
                  </a:lnTo>
                  <a:lnTo>
                    <a:pt x="693" y="81"/>
                  </a:lnTo>
                  <a:lnTo>
                    <a:pt x="693" y="95"/>
                  </a:lnTo>
                  <a:lnTo>
                    <a:pt x="693" y="109"/>
                  </a:lnTo>
                  <a:lnTo>
                    <a:pt x="694" y="137"/>
                  </a:lnTo>
                  <a:lnTo>
                    <a:pt x="694" y="163"/>
                  </a:lnTo>
                  <a:lnTo>
                    <a:pt x="694" y="167"/>
                  </a:lnTo>
                  <a:lnTo>
                    <a:pt x="695" y="172"/>
                  </a:lnTo>
                  <a:lnTo>
                    <a:pt x="697" y="177"/>
                  </a:lnTo>
                  <a:lnTo>
                    <a:pt x="698" y="180"/>
                  </a:lnTo>
                  <a:lnTo>
                    <a:pt x="704" y="188"/>
                  </a:lnTo>
                  <a:lnTo>
                    <a:pt x="709" y="195"/>
                  </a:lnTo>
                  <a:lnTo>
                    <a:pt x="714" y="202"/>
                  </a:lnTo>
                  <a:lnTo>
                    <a:pt x="720" y="209"/>
                  </a:lnTo>
                  <a:lnTo>
                    <a:pt x="722" y="213"/>
                  </a:lnTo>
                  <a:lnTo>
                    <a:pt x="723" y="217"/>
                  </a:lnTo>
                  <a:lnTo>
                    <a:pt x="724" y="221"/>
                  </a:lnTo>
                  <a:lnTo>
                    <a:pt x="725" y="225"/>
                  </a:lnTo>
                  <a:lnTo>
                    <a:pt x="724" y="243"/>
                  </a:lnTo>
                  <a:lnTo>
                    <a:pt x="721" y="260"/>
                  </a:lnTo>
                  <a:lnTo>
                    <a:pt x="720" y="269"/>
                  </a:lnTo>
                  <a:lnTo>
                    <a:pt x="720" y="277"/>
                  </a:lnTo>
                  <a:lnTo>
                    <a:pt x="720" y="286"/>
                  </a:lnTo>
                  <a:lnTo>
                    <a:pt x="722" y="294"/>
                  </a:lnTo>
                  <a:lnTo>
                    <a:pt x="733" y="317"/>
                  </a:lnTo>
                  <a:lnTo>
                    <a:pt x="746" y="340"/>
                  </a:lnTo>
                  <a:lnTo>
                    <a:pt x="751" y="353"/>
                  </a:lnTo>
                  <a:lnTo>
                    <a:pt x="754" y="365"/>
                  </a:lnTo>
                  <a:lnTo>
                    <a:pt x="755" y="371"/>
                  </a:lnTo>
                  <a:lnTo>
                    <a:pt x="754" y="377"/>
                  </a:lnTo>
                  <a:lnTo>
                    <a:pt x="753" y="383"/>
                  </a:lnTo>
                  <a:lnTo>
                    <a:pt x="751" y="389"/>
                  </a:lnTo>
                  <a:lnTo>
                    <a:pt x="738" y="411"/>
                  </a:lnTo>
                  <a:lnTo>
                    <a:pt x="725" y="431"/>
                  </a:lnTo>
                  <a:lnTo>
                    <a:pt x="719" y="440"/>
                  </a:lnTo>
                  <a:lnTo>
                    <a:pt x="714" y="451"/>
                  </a:lnTo>
                  <a:lnTo>
                    <a:pt x="712" y="456"/>
                  </a:lnTo>
                  <a:lnTo>
                    <a:pt x="711" y="463"/>
                  </a:lnTo>
                  <a:lnTo>
                    <a:pt x="710" y="469"/>
                  </a:lnTo>
                  <a:lnTo>
                    <a:pt x="710" y="476"/>
                  </a:lnTo>
                  <a:lnTo>
                    <a:pt x="712" y="482"/>
                  </a:lnTo>
                  <a:lnTo>
                    <a:pt x="716" y="488"/>
                  </a:lnTo>
                  <a:lnTo>
                    <a:pt x="720" y="492"/>
                  </a:lnTo>
                  <a:lnTo>
                    <a:pt x="725" y="497"/>
                  </a:lnTo>
                  <a:lnTo>
                    <a:pt x="731" y="502"/>
                  </a:lnTo>
                  <a:lnTo>
                    <a:pt x="735" y="506"/>
                  </a:lnTo>
                  <a:lnTo>
                    <a:pt x="739" y="512"/>
                  </a:lnTo>
                  <a:lnTo>
                    <a:pt x="744" y="518"/>
                  </a:lnTo>
                  <a:lnTo>
                    <a:pt x="747" y="528"/>
                  </a:lnTo>
                  <a:lnTo>
                    <a:pt x="750" y="539"/>
                  </a:lnTo>
                  <a:lnTo>
                    <a:pt x="752" y="548"/>
                  </a:lnTo>
                  <a:lnTo>
                    <a:pt x="753" y="559"/>
                  </a:lnTo>
                  <a:lnTo>
                    <a:pt x="757" y="581"/>
                  </a:lnTo>
                  <a:lnTo>
                    <a:pt x="761" y="602"/>
                  </a:lnTo>
                  <a:lnTo>
                    <a:pt x="764" y="612"/>
                  </a:lnTo>
                  <a:lnTo>
                    <a:pt x="768" y="623"/>
                  </a:lnTo>
                  <a:lnTo>
                    <a:pt x="775" y="632"/>
                  </a:lnTo>
                  <a:lnTo>
                    <a:pt x="781" y="643"/>
                  </a:lnTo>
                  <a:lnTo>
                    <a:pt x="797" y="663"/>
                  </a:lnTo>
                  <a:lnTo>
                    <a:pt x="809" y="680"/>
                  </a:lnTo>
                  <a:lnTo>
                    <a:pt x="843" y="728"/>
                  </a:lnTo>
                  <a:lnTo>
                    <a:pt x="843" y="728"/>
                  </a:lnTo>
                  <a:lnTo>
                    <a:pt x="820" y="734"/>
                  </a:lnTo>
                  <a:lnTo>
                    <a:pt x="802" y="742"/>
                  </a:lnTo>
                  <a:lnTo>
                    <a:pt x="792" y="745"/>
                  </a:lnTo>
                  <a:lnTo>
                    <a:pt x="781" y="748"/>
                  </a:lnTo>
                  <a:lnTo>
                    <a:pt x="771" y="749"/>
                  </a:lnTo>
                  <a:lnTo>
                    <a:pt x="758" y="749"/>
                  </a:lnTo>
                  <a:lnTo>
                    <a:pt x="740" y="747"/>
                  </a:lnTo>
                  <a:lnTo>
                    <a:pt x="723" y="743"/>
                  </a:lnTo>
                  <a:lnTo>
                    <a:pt x="706" y="738"/>
                  </a:lnTo>
                  <a:lnTo>
                    <a:pt x="689" y="733"/>
                  </a:lnTo>
                  <a:lnTo>
                    <a:pt x="679" y="731"/>
                  </a:lnTo>
                  <a:lnTo>
                    <a:pt x="669" y="730"/>
                  </a:lnTo>
                  <a:lnTo>
                    <a:pt x="661" y="730"/>
                  </a:lnTo>
                  <a:lnTo>
                    <a:pt x="653" y="732"/>
                  </a:lnTo>
                  <a:lnTo>
                    <a:pt x="645" y="734"/>
                  </a:lnTo>
                  <a:lnTo>
                    <a:pt x="638" y="737"/>
                  </a:lnTo>
                  <a:lnTo>
                    <a:pt x="630" y="742"/>
                  </a:lnTo>
                  <a:lnTo>
                    <a:pt x="624" y="746"/>
                  </a:lnTo>
                  <a:lnTo>
                    <a:pt x="610" y="757"/>
                  </a:lnTo>
                  <a:lnTo>
                    <a:pt x="596" y="766"/>
                  </a:lnTo>
                  <a:lnTo>
                    <a:pt x="588" y="771"/>
                  </a:lnTo>
                  <a:lnTo>
                    <a:pt x="580" y="775"/>
                  </a:lnTo>
                  <a:lnTo>
                    <a:pt x="571" y="778"/>
                  </a:lnTo>
                  <a:lnTo>
                    <a:pt x="562" y="782"/>
                  </a:lnTo>
                  <a:lnTo>
                    <a:pt x="549" y="783"/>
                  </a:lnTo>
                  <a:lnTo>
                    <a:pt x="536" y="783"/>
                  </a:lnTo>
                  <a:lnTo>
                    <a:pt x="522" y="782"/>
                  </a:lnTo>
                  <a:lnTo>
                    <a:pt x="508" y="779"/>
                  </a:lnTo>
                  <a:lnTo>
                    <a:pt x="494" y="778"/>
                  </a:lnTo>
                  <a:lnTo>
                    <a:pt x="480" y="778"/>
                  </a:lnTo>
                  <a:lnTo>
                    <a:pt x="475" y="778"/>
                  </a:lnTo>
                  <a:lnTo>
                    <a:pt x="468" y="780"/>
                  </a:lnTo>
                  <a:lnTo>
                    <a:pt x="463" y="782"/>
                  </a:lnTo>
                  <a:lnTo>
                    <a:pt x="458" y="785"/>
                  </a:lnTo>
                  <a:lnTo>
                    <a:pt x="449" y="790"/>
                  </a:lnTo>
                  <a:lnTo>
                    <a:pt x="444" y="796"/>
                  </a:lnTo>
                  <a:lnTo>
                    <a:pt x="440" y="803"/>
                  </a:lnTo>
                  <a:lnTo>
                    <a:pt x="438" y="810"/>
                  </a:lnTo>
                  <a:lnTo>
                    <a:pt x="437" y="817"/>
                  </a:lnTo>
                  <a:lnTo>
                    <a:pt x="437" y="826"/>
                  </a:lnTo>
                  <a:lnTo>
                    <a:pt x="438" y="833"/>
                  </a:lnTo>
                  <a:lnTo>
                    <a:pt x="439" y="842"/>
                  </a:lnTo>
                  <a:lnTo>
                    <a:pt x="439" y="851"/>
                  </a:lnTo>
                  <a:lnTo>
                    <a:pt x="440" y="858"/>
                  </a:lnTo>
                  <a:lnTo>
                    <a:pt x="440" y="867"/>
                  </a:lnTo>
                  <a:lnTo>
                    <a:pt x="438" y="874"/>
                  </a:lnTo>
                  <a:lnTo>
                    <a:pt x="436" y="882"/>
                  </a:lnTo>
                  <a:lnTo>
                    <a:pt x="432" y="888"/>
                  </a:lnTo>
                  <a:lnTo>
                    <a:pt x="425" y="895"/>
                  </a:lnTo>
                  <a:lnTo>
                    <a:pt x="417" y="901"/>
                  </a:lnTo>
                  <a:lnTo>
                    <a:pt x="401" y="906"/>
                  </a:lnTo>
                  <a:lnTo>
                    <a:pt x="387" y="908"/>
                  </a:lnTo>
                  <a:lnTo>
                    <a:pt x="373" y="909"/>
                  </a:lnTo>
                  <a:lnTo>
                    <a:pt x="359" y="908"/>
                  </a:lnTo>
                  <a:lnTo>
                    <a:pt x="331" y="906"/>
                  </a:lnTo>
                  <a:lnTo>
                    <a:pt x="302" y="905"/>
                  </a:lnTo>
                  <a:lnTo>
                    <a:pt x="295" y="906"/>
                  </a:lnTo>
                  <a:lnTo>
                    <a:pt x="288" y="908"/>
                  </a:lnTo>
                  <a:lnTo>
                    <a:pt x="283" y="910"/>
                  </a:lnTo>
                  <a:lnTo>
                    <a:pt x="278" y="913"/>
                  </a:lnTo>
                  <a:lnTo>
                    <a:pt x="275" y="917"/>
                  </a:lnTo>
                  <a:lnTo>
                    <a:pt x="273" y="921"/>
                  </a:lnTo>
                  <a:lnTo>
                    <a:pt x="271" y="926"/>
                  </a:lnTo>
                  <a:lnTo>
                    <a:pt x="269" y="931"/>
                  </a:lnTo>
                  <a:lnTo>
                    <a:pt x="265" y="940"/>
                  </a:lnTo>
                  <a:lnTo>
                    <a:pt x="262" y="951"/>
                  </a:lnTo>
                  <a:lnTo>
                    <a:pt x="259" y="955"/>
                  </a:lnTo>
                  <a:lnTo>
                    <a:pt x="256" y="960"/>
                  </a:lnTo>
                  <a:lnTo>
                    <a:pt x="251" y="964"/>
                  </a:lnTo>
                  <a:lnTo>
                    <a:pt x="246" y="967"/>
                  </a:lnTo>
                  <a:lnTo>
                    <a:pt x="244" y="969"/>
                  </a:lnTo>
                  <a:lnTo>
                    <a:pt x="242" y="971"/>
                  </a:lnTo>
                  <a:lnTo>
                    <a:pt x="241" y="974"/>
                  </a:lnTo>
                  <a:lnTo>
                    <a:pt x="240" y="976"/>
                  </a:lnTo>
                  <a:lnTo>
                    <a:pt x="240" y="981"/>
                  </a:lnTo>
                  <a:lnTo>
                    <a:pt x="241" y="988"/>
                  </a:lnTo>
                  <a:lnTo>
                    <a:pt x="245" y="1000"/>
                  </a:lnTo>
                  <a:lnTo>
                    <a:pt x="247" y="1012"/>
                  </a:lnTo>
                  <a:lnTo>
                    <a:pt x="247" y="1018"/>
                  </a:lnTo>
                  <a:lnTo>
                    <a:pt x="246" y="1023"/>
                  </a:lnTo>
                  <a:lnTo>
                    <a:pt x="243" y="1028"/>
                  </a:lnTo>
                  <a:lnTo>
                    <a:pt x="240" y="1032"/>
                  </a:lnTo>
                  <a:lnTo>
                    <a:pt x="236" y="1036"/>
                  </a:lnTo>
                  <a:lnTo>
                    <a:pt x="232" y="1040"/>
                  </a:lnTo>
                  <a:lnTo>
                    <a:pt x="227" y="1042"/>
                  </a:lnTo>
                  <a:lnTo>
                    <a:pt x="221" y="1044"/>
                  </a:lnTo>
                  <a:lnTo>
                    <a:pt x="209" y="1048"/>
                  </a:lnTo>
                  <a:lnTo>
                    <a:pt x="197" y="1049"/>
                  </a:lnTo>
                  <a:lnTo>
                    <a:pt x="186" y="1052"/>
                  </a:lnTo>
                  <a:lnTo>
                    <a:pt x="175" y="1052"/>
                  </a:lnTo>
                  <a:lnTo>
                    <a:pt x="175" y="1052"/>
                  </a:lnTo>
                  <a:lnTo>
                    <a:pt x="141" y="1021"/>
                  </a:lnTo>
                  <a:lnTo>
                    <a:pt x="136" y="1014"/>
                  </a:lnTo>
                  <a:lnTo>
                    <a:pt x="132" y="1007"/>
                  </a:lnTo>
                  <a:lnTo>
                    <a:pt x="128" y="1000"/>
                  </a:lnTo>
                  <a:lnTo>
                    <a:pt x="125" y="992"/>
                  </a:lnTo>
                  <a:lnTo>
                    <a:pt x="121" y="986"/>
                  </a:lnTo>
                  <a:lnTo>
                    <a:pt x="117" y="979"/>
                  </a:lnTo>
                  <a:lnTo>
                    <a:pt x="111" y="973"/>
                  </a:lnTo>
                  <a:lnTo>
                    <a:pt x="102" y="967"/>
                  </a:lnTo>
                  <a:lnTo>
                    <a:pt x="99" y="964"/>
                  </a:lnTo>
                  <a:lnTo>
                    <a:pt x="96" y="961"/>
                  </a:lnTo>
                  <a:lnTo>
                    <a:pt x="94" y="958"/>
                  </a:lnTo>
                  <a:lnTo>
                    <a:pt x="93" y="954"/>
                  </a:lnTo>
                  <a:lnTo>
                    <a:pt x="91" y="948"/>
                  </a:lnTo>
                  <a:lnTo>
                    <a:pt x="92" y="939"/>
                  </a:lnTo>
                  <a:lnTo>
                    <a:pt x="95" y="923"/>
                  </a:lnTo>
                  <a:lnTo>
                    <a:pt x="98" y="907"/>
                  </a:lnTo>
                  <a:lnTo>
                    <a:pt x="97" y="894"/>
                  </a:lnTo>
                  <a:lnTo>
                    <a:pt x="96" y="880"/>
                  </a:lnTo>
                  <a:lnTo>
                    <a:pt x="96" y="873"/>
                  </a:lnTo>
                  <a:lnTo>
                    <a:pt x="97" y="867"/>
                  </a:lnTo>
                  <a:lnTo>
                    <a:pt x="100" y="860"/>
                  </a:lnTo>
                  <a:lnTo>
                    <a:pt x="104" y="855"/>
                  </a:lnTo>
                  <a:lnTo>
                    <a:pt x="115" y="847"/>
                  </a:lnTo>
                  <a:lnTo>
                    <a:pt x="126" y="842"/>
                  </a:lnTo>
                  <a:lnTo>
                    <a:pt x="118" y="840"/>
                  </a:lnTo>
                  <a:lnTo>
                    <a:pt x="109" y="838"/>
                  </a:lnTo>
                  <a:lnTo>
                    <a:pt x="111" y="833"/>
                  </a:lnTo>
                  <a:lnTo>
                    <a:pt x="113" y="829"/>
                  </a:lnTo>
                  <a:lnTo>
                    <a:pt x="115" y="826"/>
                  </a:lnTo>
                  <a:lnTo>
                    <a:pt x="119" y="823"/>
                  </a:lnTo>
                  <a:lnTo>
                    <a:pt x="126" y="818"/>
                  </a:lnTo>
                  <a:lnTo>
                    <a:pt x="133" y="814"/>
                  </a:lnTo>
                  <a:lnTo>
                    <a:pt x="136" y="812"/>
                  </a:lnTo>
                  <a:lnTo>
                    <a:pt x="139" y="809"/>
                  </a:lnTo>
                  <a:lnTo>
                    <a:pt x="141" y="806"/>
                  </a:lnTo>
                  <a:lnTo>
                    <a:pt x="143" y="802"/>
                  </a:lnTo>
                  <a:lnTo>
                    <a:pt x="145" y="799"/>
                  </a:lnTo>
                  <a:lnTo>
                    <a:pt x="145" y="793"/>
                  </a:lnTo>
                  <a:lnTo>
                    <a:pt x="145" y="787"/>
                  </a:lnTo>
                  <a:lnTo>
                    <a:pt x="142" y="780"/>
                  </a:lnTo>
                  <a:lnTo>
                    <a:pt x="140" y="764"/>
                  </a:lnTo>
                  <a:lnTo>
                    <a:pt x="139" y="747"/>
                  </a:lnTo>
                  <a:lnTo>
                    <a:pt x="140" y="730"/>
                  </a:lnTo>
                  <a:lnTo>
                    <a:pt x="140" y="713"/>
                  </a:lnTo>
                  <a:lnTo>
                    <a:pt x="139" y="708"/>
                  </a:lnTo>
                  <a:lnTo>
                    <a:pt x="137" y="703"/>
                  </a:lnTo>
                  <a:lnTo>
                    <a:pt x="133" y="699"/>
                  </a:lnTo>
                  <a:lnTo>
                    <a:pt x="128" y="695"/>
                  </a:lnTo>
                  <a:lnTo>
                    <a:pt x="118" y="689"/>
                  </a:lnTo>
                  <a:lnTo>
                    <a:pt x="108" y="682"/>
                  </a:lnTo>
                  <a:lnTo>
                    <a:pt x="104" y="677"/>
                  </a:lnTo>
                  <a:lnTo>
                    <a:pt x="99" y="671"/>
                  </a:lnTo>
                  <a:lnTo>
                    <a:pt x="97" y="665"/>
                  </a:lnTo>
                  <a:lnTo>
                    <a:pt x="94" y="658"/>
                  </a:lnTo>
                  <a:lnTo>
                    <a:pt x="91" y="643"/>
                  </a:lnTo>
                  <a:lnTo>
                    <a:pt x="88" y="629"/>
                  </a:lnTo>
                  <a:lnTo>
                    <a:pt x="86" y="614"/>
                  </a:lnTo>
                  <a:lnTo>
                    <a:pt x="83" y="602"/>
                  </a:lnTo>
                  <a:lnTo>
                    <a:pt x="82" y="597"/>
                  </a:lnTo>
                  <a:lnTo>
                    <a:pt x="80" y="593"/>
                  </a:lnTo>
                  <a:lnTo>
                    <a:pt x="77" y="589"/>
                  </a:lnTo>
                  <a:lnTo>
                    <a:pt x="72" y="586"/>
                  </a:lnTo>
                  <a:lnTo>
                    <a:pt x="68" y="584"/>
                  </a:lnTo>
                  <a:lnTo>
                    <a:pt x="65" y="581"/>
                  </a:lnTo>
                  <a:lnTo>
                    <a:pt x="61" y="577"/>
                  </a:lnTo>
                  <a:lnTo>
                    <a:pt x="59" y="574"/>
                  </a:lnTo>
                  <a:lnTo>
                    <a:pt x="55" y="566"/>
                  </a:lnTo>
                  <a:lnTo>
                    <a:pt x="54" y="557"/>
                  </a:lnTo>
                  <a:lnTo>
                    <a:pt x="54" y="537"/>
                  </a:lnTo>
                  <a:lnTo>
                    <a:pt x="55" y="519"/>
                  </a:lnTo>
                  <a:lnTo>
                    <a:pt x="55" y="507"/>
                  </a:lnTo>
                  <a:lnTo>
                    <a:pt x="54" y="496"/>
                  </a:lnTo>
                  <a:lnTo>
                    <a:pt x="53" y="486"/>
                  </a:lnTo>
                  <a:lnTo>
                    <a:pt x="52" y="475"/>
                  </a:lnTo>
                  <a:lnTo>
                    <a:pt x="49" y="464"/>
                  </a:lnTo>
                  <a:lnTo>
                    <a:pt x="45" y="454"/>
                  </a:lnTo>
                  <a:lnTo>
                    <a:pt x="42" y="443"/>
                  </a:lnTo>
                  <a:lnTo>
                    <a:pt x="37" y="434"/>
                  </a:lnTo>
                  <a:lnTo>
                    <a:pt x="36" y="432"/>
                  </a:lnTo>
                  <a:lnTo>
                    <a:pt x="33" y="429"/>
                  </a:lnTo>
                  <a:lnTo>
                    <a:pt x="31" y="428"/>
                  </a:lnTo>
                  <a:lnTo>
                    <a:pt x="29" y="427"/>
                  </a:lnTo>
                  <a:lnTo>
                    <a:pt x="23" y="426"/>
                  </a:lnTo>
                  <a:lnTo>
                    <a:pt x="17" y="426"/>
                  </a:lnTo>
                  <a:lnTo>
                    <a:pt x="11" y="425"/>
                  </a:lnTo>
                  <a:lnTo>
                    <a:pt x="5" y="423"/>
                  </a:lnTo>
                  <a:lnTo>
                    <a:pt x="3" y="422"/>
                  </a:lnTo>
                  <a:lnTo>
                    <a:pt x="2" y="420"/>
                  </a:lnTo>
                  <a:lnTo>
                    <a:pt x="1" y="418"/>
                  </a:lnTo>
                  <a:lnTo>
                    <a:pt x="0" y="414"/>
                  </a:lnTo>
                  <a:lnTo>
                    <a:pt x="0" y="400"/>
                  </a:lnTo>
                  <a:lnTo>
                    <a:pt x="0" y="387"/>
                  </a:lnTo>
                  <a:lnTo>
                    <a:pt x="1" y="374"/>
                  </a:lnTo>
                  <a:lnTo>
                    <a:pt x="0" y="360"/>
                  </a:lnTo>
                  <a:lnTo>
                    <a:pt x="0" y="360"/>
                  </a:lnTo>
                  <a:close/>
                </a:path>
              </a:pathLst>
            </a:custGeom>
            <a:solidFill>
              <a:schemeClr val="accent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i="1" sz="1200">
                <a:solidFill>
                  <a:srgbClr val="595959"/>
                </a:solidFill>
                <a:latin typeface="Arial"/>
                <a:ea typeface="Arial"/>
                <a:cs typeface="Arial"/>
                <a:sym typeface="Arial"/>
              </a:endParaRPr>
            </a:p>
          </p:txBody>
        </p:sp>
        <p:sp>
          <p:nvSpPr>
            <p:cNvPr id="893" name="Google Shape;893;p38"/>
            <p:cNvSpPr/>
            <p:nvPr/>
          </p:nvSpPr>
          <p:spPr>
            <a:xfrm>
              <a:off x="5626100" y="4776788"/>
              <a:ext cx="334963" cy="417513"/>
            </a:xfrm>
            <a:custGeom>
              <a:rect b="b" l="l" r="r" t="t"/>
              <a:pathLst>
                <a:path extrusionOk="0" h="1052" w="843">
                  <a:moveTo>
                    <a:pt x="0" y="360"/>
                  </a:moveTo>
                  <a:lnTo>
                    <a:pt x="6" y="351"/>
                  </a:lnTo>
                  <a:lnTo>
                    <a:pt x="12" y="335"/>
                  </a:lnTo>
                  <a:lnTo>
                    <a:pt x="18" y="317"/>
                  </a:lnTo>
                  <a:lnTo>
                    <a:pt x="24" y="299"/>
                  </a:lnTo>
                  <a:lnTo>
                    <a:pt x="29" y="280"/>
                  </a:lnTo>
                  <a:lnTo>
                    <a:pt x="34" y="265"/>
                  </a:lnTo>
                  <a:lnTo>
                    <a:pt x="37" y="260"/>
                  </a:lnTo>
                  <a:lnTo>
                    <a:pt x="39" y="257"/>
                  </a:lnTo>
                  <a:lnTo>
                    <a:pt x="41" y="254"/>
                  </a:lnTo>
                  <a:lnTo>
                    <a:pt x="42" y="253"/>
                  </a:lnTo>
                  <a:lnTo>
                    <a:pt x="52" y="259"/>
                  </a:lnTo>
                  <a:lnTo>
                    <a:pt x="65" y="264"/>
                  </a:lnTo>
                  <a:lnTo>
                    <a:pt x="79" y="270"/>
                  </a:lnTo>
                  <a:lnTo>
                    <a:pt x="93" y="273"/>
                  </a:lnTo>
                  <a:lnTo>
                    <a:pt x="100" y="274"/>
                  </a:lnTo>
                  <a:lnTo>
                    <a:pt x="108" y="274"/>
                  </a:lnTo>
                  <a:lnTo>
                    <a:pt x="114" y="273"/>
                  </a:lnTo>
                  <a:lnTo>
                    <a:pt x="120" y="271"/>
                  </a:lnTo>
                  <a:lnTo>
                    <a:pt x="125" y="269"/>
                  </a:lnTo>
                  <a:lnTo>
                    <a:pt x="129" y="264"/>
                  </a:lnTo>
                  <a:lnTo>
                    <a:pt x="133" y="260"/>
                  </a:lnTo>
                  <a:lnTo>
                    <a:pt x="136" y="253"/>
                  </a:lnTo>
                  <a:lnTo>
                    <a:pt x="138" y="242"/>
                  </a:lnTo>
                  <a:lnTo>
                    <a:pt x="139" y="231"/>
                  </a:lnTo>
                  <a:lnTo>
                    <a:pt x="140" y="219"/>
                  </a:lnTo>
                  <a:lnTo>
                    <a:pt x="140" y="208"/>
                  </a:lnTo>
                  <a:lnTo>
                    <a:pt x="141" y="197"/>
                  </a:lnTo>
                  <a:lnTo>
                    <a:pt x="142" y="185"/>
                  </a:lnTo>
                  <a:lnTo>
                    <a:pt x="145" y="173"/>
                  </a:lnTo>
                  <a:lnTo>
                    <a:pt x="149" y="161"/>
                  </a:lnTo>
                  <a:lnTo>
                    <a:pt x="151" y="151"/>
                  </a:lnTo>
                  <a:lnTo>
                    <a:pt x="153" y="141"/>
                  </a:lnTo>
                  <a:lnTo>
                    <a:pt x="154" y="130"/>
                  </a:lnTo>
                  <a:lnTo>
                    <a:pt x="155" y="119"/>
                  </a:lnTo>
                  <a:lnTo>
                    <a:pt x="156" y="97"/>
                  </a:lnTo>
                  <a:lnTo>
                    <a:pt x="160" y="75"/>
                  </a:lnTo>
                  <a:lnTo>
                    <a:pt x="161" y="65"/>
                  </a:lnTo>
                  <a:lnTo>
                    <a:pt x="164" y="57"/>
                  </a:lnTo>
                  <a:lnTo>
                    <a:pt x="168" y="48"/>
                  </a:lnTo>
                  <a:lnTo>
                    <a:pt x="174" y="41"/>
                  </a:lnTo>
                  <a:lnTo>
                    <a:pt x="180" y="35"/>
                  </a:lnTo>
                  <a:lnTo>
                    <a:pt x="188" y="31"/>
                  </a:lnTo>
                  <a:lnTo>
                    <a:pt x="199" y="28"/>
                  </a:lnTo>
                  <a:lnTo>
                    <a:pt x="210" y="27"/>
                  </a:lnTo>
                  <a:lnTo>
                    <a:pt x="242" y="24"/>
                  </a:lnTo>
                  <a:lnTo>
                    <a:pt x="267" y="20"/>
                  </a:lnTo>
                  <a:lnTo>
                    <a:pt x="278" y="20"/>
                  </a:lnTo>
                  <a:lnTo>
                    <a:pt x="291" y="22"/>
                  </a:lnTo>
                  <a:lnTo>
                    <a:pt x="298" y="23"/>
                  </a:lnTo>
                  <a:lnTo>
                    <a:pt x="305" y="26"/>
                  </a:lnTo>
                  <a:lnTo>
                    <a:pt x="313" y="30"/>
                  </a:lnTo>
                  <a:lnTo>
                    <a:pt x="321" y="34"/>
                  </a:lnTo>
                  <a:lnTo>
                    <a:pt x="347" y="47"/>
                  </a:lnTo>
                  <a:lnTo>
                    <a:pt x="362" y="55"/>
                  </a:lnTo>
                  <a:lnTo>
                    <a:pt x="367" y="59"/>
                  </a:lnTo>
                  <a:lnTo>
                    <a:pt x="371" y="67"/>
                  </a:lnTo>
                  <a:lnTo>
                    <a:pt x="378" y="76"/>
                  </a:lnTo>
                  <a:lnTo>
                    <a:pt x="386" y="92"/>
                  </a:lnTo>
                  <a:lnTo>
                    <a:pt x="391" y="100"/>
                  </a:lnTo>
                  <a:lnTo>
                    <a:pt x="398" y="105"/>
                  </a:lnTo>
                  <a:lnTo>
                    <a:pt x="406" y="111"/>
                  </a:lnTo>
                  <a:lnTo>
                    <a:pt x="414" y="115"/>
                  </a:lnTo>
                  <a:lnTo>
                    <a:pt x="425" y="118"/>
                  </a:lnTo>
                  <a:lnTo>
                    <a:pt x="436" y="121"/>
                  </a:lnTo>
                  <a:lnTo>
                    <a:pt x="447" y="122"/>
                  </a:lnTo>
                  <a:lnTo>
                    <a:pt x="459" y="122"/>
                  </a:lnTo>
                  <a:lnTo>
                    <a:pt x="469" y="121"/>
                  </a:lnTo>
                  <a:lnTo>
                    <a:pt x="481" y="119"/>
                  </a:lnTo>
                  <a:lnTo>
                    <a:pt x="492" y="117"/>
                  </a:lnTo>
                  <a:lnTo>
                    <a:pt x="503" y="114"/>
                  </a:lnTo>
                  <a:lnTo>
                    <a:pt x="513" y="110"/>
                  </a:lnTo>
                  <a:lnTo>
                    <a:pt x="521" y="105"/>
                  </a:lnTo>
                  <a:lnTo>
                    <a:pt x="529" y="100"/>
                  </a:lnTo>
                  <a:lnTo>
                    <a:pt x="534" y="95"/>
                  </a:lnTo>
                  <a:lnTo>
                    <a:pt x="542" y="85"/>
                  </a:lnTo>
                  <a:lnTo>
                    <a:pt x="548" y="75"/>
                  </a:lnTo>
                  <a:lnTo>
                    <a:pt x="554" y="65"/>
                  </a:lnTo>
                  <a:lnTo>
                    <a:pt x="557" y="58"/>
                  </a:lnTo>
                  <a:lnTo>
                    <a:pt x="562" y="42"/>
                  </a:lnTo>
                  <a:lnTo>
                    <a:pt x="568" y="29"/>
                  </a:lnTo>
                  <a:lnTo>
                    <a:pt x="572" y="23"/>
                  </a:lnTo>
                  <a:lnTo>
                    <a:pt x="575" y="19"/>
                  </a:lnTo>
                  <a:lnTo>
                    <a:pt x="581" y="15"/>
                  </a:lnTo>
                  <a:lnTo>
                    <a:pt x="588" y="11"/>
                  </a:lnTo>
                  <a:lnTo>
                    <a:pt x="597" y="8"/>
                  </a:lnTo>
                  <a:lnTo>
                    <a:pt x="608" y="6"/>
                  </a:lnTo>
                  <a:lnTo>
                    <a:pt x="621" y="5"/>
                  </a:lnTo>
                  <a:lnTo>
                    <a:pt x="637" y="5"/>
                  </a:lnTo>
                  <a:lnTo>
                    <a:pt x="691" y="0"/>
                  </a:lnTo>
                  <a:lnTo>
                    <a:pt x="691" y="0"/>
                  </a:lnTo>
                  <a:lnTo>
                    <a:pt x="691" y="6"/>
                  </a:lnTo>
                  <a:lnTo>
                    <a:pt x="692" y="13"/>
                  </a:lnTo>
                  <a:lnTo>
                    <a:pt x="693" y="19"/>
                  </a:lnTo>
                  <a:lnTo>
                    <a:pt x="695" y="26"/>
                  </a:lnTo>
                  <a:lnTo>
                    <a:pt x="696" y="32"/>
                  </a:lnTo>
                  <a:lnTo>
                    <a:pt x="697" y="40"/>
                  </a:lnTo>
                  <a:lnTo>
                    <a:pt x="697" y="47"/>
                  </a:lnTo>
                  <a:lnTo>
                    <a:pt x="696" y="55"/>
                  </a:lnTo>
                  <a:lnTo>
                    <a:pt x="695" y="67"/>
                  </a:lnTo>
                  <a:lnTo>
                    <a:pt x="693" y="81"/>
                  </a:lnTo>
                  <a:lnTo>
                    <a:pt x="693" y="95"/>
                  </a:lnTo>
                  <a:lnTo>
                    <a:pt x="693" y="109"/>
                  </a:lnTo>
                  <a:lnTo>
                    <a:pt x="694" y="137"/>
                  </a:lnTo>
                  <a:lnTo>
                    <a:pt x="694" y="163"/>
                  </a:lnTo>
                  <a:lnTo>
                    <a:pt x="694" y="167"/>
                  </a:lnTo>
                  <a:lnTo>
                    <a:pt x="695" y="172"/>
                  </a:lnTo>
                  <a:lnTo>
                    <a:pt x="697" y="177"/>
                  </a:lnTo>
                  <a:lnTo>
                    <a:pt x="698" y="180"/>
                  </a:lnTo>
                  <a:lnTo>
                    <a:pt x="704" y="188"/>
                  </a:lnTo>
                  <a:lnTo>
                    <a:pt x="709" y="195"/>
                  </a:lnTo>
                  <a:lnTo>
                    <a:pt x="714" y="202"/>
                  </a:lnTo>
                  <a:lnTo>
                    <a:pt x="720" y="209"/>
                  </a:lnTo>
                  <a:lnTo>
                    <a:pt x="722" y="213"/>
                  </a:lnTo>
                  <a:lnTo>
                    <a:pt x="723" y="217"/>
                  </a:lnTo>
                  <a:lnTo>
                    <a:pt x="724" y="221"/>
                  </a:lnTo>
                  <a:lnTo>
                    <a:pt x="725" y="225"/>
                  </a:lnTo>
                  <a:lnTo>
                    <a:pt x="724" y="243"/>
                  </a:lnTo>
                  <a:lnTo>
                    <a:pt x="721" y="260"/>
                  </a:lnTo>
                  <a:lnTo>
                    <a:pt x="720" y="269"/>
                  </a:lnTo>
                  <a:lnTo>
                    <a:pt x="720" y="277"/>
                  </a:lnTo>
                  <a:lnTo>
                    <a:pt x="720" y="286"/>
                  </a:lnTo>
                  <a:lnTo>
                    <a:pt x="722" y="294"/>
                  </a:lnTo>
                  <a:lnTo>
                    <a:pt x="733" y="317"/>
                  </a:lnTo>
                  <a:lnTo>
                    <a:pt x="746" y="340"/>
                  </a:lnTo>
                  <a:lnTo>
                    <a:pt x="751" y="353"/>
                  </a:lnTo>
                  <a:lnTo>
                    <a:pt x="754" y="365"/>
                  </a:lnTo>
                  <a:lnTo>
                    <a:pt x="755" y="371"/>
                  </a:lnTo>
                  <a:lnTo>
                    <a:pt x="754" y="377"/>
                  </a:lnTo>
                  <a:lnTo>
                    <a:pt x="753" y="383"/>
                  </a:lnTo>
                  <a:lnTo>
                    <a:pt x="751" y="389"/>
                  </a:lnTo>
                  <a:lnTo>
                    <a:pt x="738" y="411"/>
                  </a:lnTo>
                  <a:lnTo>
                    <a:pt x="725" y="431"/>
                  </a:lnTo>
                  <a:lnTo>
                    <a:pt x="719" y="440"/>
                  </a:lnTo>
                  <a:lnTo>
                    <a:pt x="714" y="451"/>
                  </a:lnTo>
                  <a:lnTo>
                    <a:pt x="712" y="456"/>
                  </a:lnTo>
                  <a:lnTo>
                    <a:pt x="711" y="463"/>
                  </a:lnTo>
                  <a:lnTo>
                    <a:pt x="710" y="469"/>
                  </a:lnTo>
                  <a:lnTo>
                    <a:pt x="710" y="476"/>
                  </a:lnTo>
                  <a:lnTo>
                    <a:pt x="712" y="482"/>
                  </a:lnTo>
                  <a:lnTo>
                    <a:pt x="716" y="488"/>
                  </a:lnTo>
                  <a:lnTo>
                    <a:pt x="720" y="492"/>
                  </a:lnTo>
                  <a:lnTo>
                    <a:pt x="725" y="497"/>
                  </a:lnTo>
                  <a:lnTo>
                    <a:pt x="731" y="502"/>
                  </a:lnTo>
                  <a:lnTo>
                    <a:pt x="735" y="506"/>
                  </a:lnTo>
                  <a:lnTo>
                    <a:pt x="739" y="512"/>
                  </a:lnTo>
                  <a:lnTo>
                    <a:pt x="744" y="518"/>
                  </a:lnTo>
                  <a:lnTo>
                    <a:pt x="747" y="528"/>
                  </a:lnTo>
                  <a:lnTo>
                    <a:pt x="750" y="539"/>
                  </a:lnTo>
                  <a:lnTo>
                    <a:pt x="752" y="548"/>
                  </a:lnTo>
                  <a:lnTo>
                    <a:pt x="753" y="559"/>
                  </a:lnTo>
                  <a:lnTo>
                    <a:pt x="757" y="581"/>
                  </a:lnTo>
                  <a:lnTo>
                    <a:pt x="761" y="602"/>
                  </a:lnTo>
                  <a:lnTo>
                    <a:pt x="764" y="612"/>
                  </a:lnTo>
                  <a:lnTo>
                    <a:pt x="768" y="623"/>
                  </a:lnTo>
                  <a:lnTo>
                    <a:pt x="775" y="632"/>
                  </a:lnTo>
                  <a:lnTo>
                    <a:pt x="781" y="643"/>
                  </a:lnTo>
                  <a:lnTo>
                    <a:pt x="797" y="663"/>
                  </a:lnTo>
                  <a:lnTo>
                    <a:pt x="809" y="680"/>
                  </a:lnTo>
                  <a:lnTo>
                    <a:pt x="843" y="728"/>
                  </a:lnTo>
                  <a:lnTo>
                    <a:pt x="843" y="728"/>
                  </a:lnTo>
                  <a:lnTo>
                    <a:pt x="820" y="734"/>
                  </a:lnTo>
                  <a:lnTo>
                    <a:pt x="802" y="742"/>
                  </a:lnTo>
                  <a:lnTo>
                    <a:pt x="792" y="745"/>
                  </a:lnTo>
                  <a:lnTo>
                    <a:pt x="781" y="748"/>
                  </a:lnTo>
                  <a:lnTo>
                    <a:pt x="771" y="749"/>
                  </a:lnTo>
                  <a:lnTo>
                    <a:pt x="758" y="749"/>
                  </a:lnTo>
                  <a:lnTo>
                    <a:pt x="740" y="747"/>
                  </a:lnTo>
                  <a:lnTo>
                    <a:pt x="723" y="743"/>
                  </a:lnTo>
                  <a:lnTo>
                    <a:pt x="706" y="738"/>
                  </a:lnTo>
                  <a:lnTo>
                    <a:pt x="689" y="733"/>
                  </a:lnTo>
                  <a:lnTo>
                    <a:pt x="679" y="731"/>
                  </a:lnTo>
                  <a:lnTo>
                    <a:pt x="669" y="730"/>
                  </a:lnTo>
                  <a:lnTo>
                    <a:pt x="661" y="730"/>
                  </a:lnTo>
                  <a:lnTo>
                    <a:pt x="653" y="732"/>
                  </a:lnTo>
                  <a:lnTo>
                    <a:pt x="645" y="734"/>
                  </a:lnTo>
                  <a:lnTo>
                    <a:pt x="638" y="737"/>
                  </a:lnTo>
                  <a:lnTo>
                    <a:pt x="630" y="742"/>
                  </a:lnTo>
                  <a:lnTo>
                    <a:pt x="624" y="746"/>
                  </a:lnTo>
                  <a:lnTo>
                    <a:pt x="610" y="757"/>
                  </a:lnTo>
                  <a:lnTo>
                    <a:pt x="596" y="766"/>
                  </a:lnTo>
                  <a:lnTo>
                    <a:pt x="588" y="771"/>
                  </a:lnTo>
                  <a:lnTo>
                    <a:pt x="580" y="775"/>
                  </a:lnTo>
                  <a:lnTo>
                    <a:pt x="571" y="778"/>
                  </a:lnTo>
                  <a:lnTo>
                    <a:pt x="562" y="782"/>
                  </a:lnTo>
                  <a:lnTo>
                    <a:pt x="549" y="783"/>
                  </a:lnTo>
                  <a:lnTo>
                    <a:pt x="536" y="783"/>
                  </a:lnTo>
                  <a:lnTo>
                    <a:pt x="522" y="782"/>
                  </a:lnTo>
                  <a:lnTo>
                    <a:pt x="508" y="779"/>
                  </a:lnTo>
                  <a:lnTo>
                    <a:pt x="494" y="778"/>
                  </a:lnTo>
                  <a:lnTo>
                    <a:pt x="480" y="778"/>
                  </a:lnTo>
                  <a:lnTo>
                    <a:pt x="475" y="778"/>
                  </a:lnTo>
                  <a:lnTo>
                    <a:pt x="468" y="780"/>
                  </a:lnTo>
                  <a:lnTo>
                    <a:pt x="463" y="782"/>
                  </a:lnTo>
                  <a:lnTo>
                    <a:pt x="458" y="785"/>
                  </a:lnTo>
                  <a:lnTo>
                    <a:pt x="449" y="790"/>
                  </a:lnTo>
                  <a:lnTo>
                    <a:pt x="444" y="796"/>
                  </a:lnTo>
                  <a:lnTo>
                    <a:pt x="440" y="803"/>
                  </a:lnTo>
                  <a:lnTo>
                    <a:pt x="438" y="810"/>
                  </a:lnTo>
                  <a:lnTo>
                    <a:pt x="437" y="817"/>
                  </a:lnTo>
                  <a:lnTo>
                    <a:pt x="437" y="826"/>
                  </a:lnTo>
                  <a:lnTo>
                    <a:pt x="438" y="833"/>
                  </a:lnTo>
                  <a:lnTo>
                    <a:pt x="439" y="842"/>
                  </a:lnTo>
                  <a:lnTo>
                    <a:pt x="439" y="851"/>
                  </a:lnTo>
                  <a:lnTo>
                    <a:pt x="440" y="858"/>
                  </a:lnTo>
                  <a:lnTo>
                    <a:pt x="440" y="867"/>
                  </a:lnTo>
                  <a:lnTo>
                    <a:pt x="438" y="874"/>
                  </a:lnTo>
                  <a:lnTo>
                    <a:pt x="436" y="882"/>
                  </a:lnTo>
                  <a:lnTo>
                    <a:pt x="432" y="888"/>
                  </a:lnTo>
                  <a:lnTo>
                    <a:pt x="425" y="895"/>
                  </a:lnTo>
                  <a:lnTo>
                    <a:pt x="417" y="901"/>
                  </a:lnTo>
                  <a:lnTo>
                    <a:pt x="401" y="906"/>
                  </a:lnTo>
                  <a:lnTo>
                    <a:pt x="387" y="908"/>
                  </a:lnTo>
                  <a:lnTo>
                    <a:pt x="373" y="909"/>
                  </a:lnTo>
                  <a:lnTo>
                    <a:pt x="359" y="908"/>
                  </a:lnTo>
                  <a:lnTo>
                    <a:pt x="331" y="906"/>
                  </a:lnTo>
                  <a:lnTo>
                    <a:pt x="302" y="905"/>
                  </a:lnTo>
                  <a:lnTo>
                    <a:pt x="295" y="906"/>
                  </a:lnTo>
                  <a:lnTo>
                    <a:pt x="288" y="908"/>
                  </a:lnTo>
                  <a:lnTo>
                    <a:pt x="283" y="910"/>
                  </a:lnTo>
                  <a:lnTo>
                    <a:pt x="278" y="913"/>
                  </a:lnTo>
                  <a:lnTo>
                    <a:pt x="275" y="917"/>
                  </a:lnTo>
                  <a:lnTo>
                    <a:pt x="273" y="921"/>
                  </a:lnTo>
                  <a:lnTo>
                    <a:pt x="271" y="926"/>
                  </a:lnTo>
                  <a:lnTo>
                    <a:pt x="269" y="931"/>
                  </a:lnTo>
                  <a:lnTo>
                    <a:pt x="265" y="940"/>
                  </a:lnTo>
                  <a:lnTo>
                    <a:pt x="262" y="951"/>
                  </a:lnTo>
                  <a:lnTo>
                    <a:pt x="259" y="955"/>
                  </a:lnTo>
                  <a:lnTo>
                    <a:pt x="256" y="960"/>
                  </a:lnTo>
                  <a:lnTo>
                    <a:pt x="251" y="964"/>
                  </a:lnTo>
                  <a:lnTo>
                    <a:pt x="246" y="967"/>
                  </a:lnTo>
                  <a:lnTo>
                    <a:pt x="244" y="969"/>
                  </a:lnTo>
                  <a:lnTo>
                    <a:pt x="242" y="971"/>
                  </a:lnTo>
                  <a:lnTo>
                    <a:pt x="241" y="974"/>
                  </a:lnTo>
                  <a:lnTo>
                    <a:pt x="240" y="976"/>
                  </a:lnTo>
                  <a:lnTo>
                    <a:pt x="240" y="981"/>
                  </a:lnTo>
                  <a:lnTo>
                    <a:pt x="241" y="988"/>
                  </a:lnTo>
                  <a:lnTo>
                    <a:pt x="245" y="1000"/>
                  </a:lnTo>
                  <a:lnTo>
                    <a:pt x="247" y="1012"/>
                  </a:lnTo>
                  <a:lnTo>
                    <a:pt x="247" y="1018"/>
                  </a:lnTo>
                  <a:lnTo>
                    <a:pt x="246" y="1023"/>
                  </a:lnTo>
                  <a:lnTo>
                    <a:pt x="243" y="1028"/>
                  </a:lnTo>
                  <a:lnTo>
                    <a:pt x="240" y="1032"/>
                  </a:lnTo>
                  <a:lnTo>
                    <a:pt x="236" y="1036"/>
                  </a:lnTo>
                  <a:lnTo>
                    <a:pt x="232" y="1040"/>
                  </a:lnTo>
                  <a:lnTo>
                    <a:pt x="227" y="1042"/>
                  </a:lnTo>
                  <a:lnTo>
                    <a:pt x="221" y="1044"/>
                  </a:lnTo>
                  <a:lnTo>
                    <a:pt x="209" y="1048"/>
                  </a:lnTo>
                  <a:lnTo>
                    <a:pt x="197" y="1049"/>
                  </a:lnTo>
                  <a:lnTo>
                    <a:pt x="186" y="1052"/>
                  </a:lnTo>
                  <a:lnTo>
                    <a:pt x="175" y="1052"/>
                  </a:lnTo>
                  <a:lnTo>
                    <a:pt x="175" y="1052"/>
                  </a:lnTo>
                  <a:lnTo>
                    <a:pt x="141" y="1021"/>
                  </a:lnTo>
                  <a:lnTo>
                    <a:pt x="136" y="1014"/>
                  </a:lnTo>
                  <a:lnTo>
                    <a:pt x="132" y="1007"/>
                  </a:lnTo>
                  <a:lnTo>
                    <a:pt x="128" y="1000"/>
                  </a:lnTo>
                  <a:lnTo>
                    <a:pt x="125" y="992"/>
                  </a:lnTo>
                  <a:lnTo>
                    <a:pt x="121" y="986"/>
                  </a:lnTo>
                  <a:lnTo>
                    <a:pt x="117" y="979"/>
                  </a:lnTo>
                  <a:lnTo>
                    <a:pt x="111" y="973"/>
                  </a:lnTo>
                  <a:lnTo>
                    <a:pt x="102" y="967"/>
                  </a:lnTo>
                  <a:lnTo>
                    <a:pt x="99" y="964"/>
                  </a:lnTo>
                  <a:lnTo>
                    <a:pt x="96" y="961"/>
                  </a:lnTo>
                  <a:lnTo>
                    <a:pt x="94" y="958"/>
                  </a:lnTo>
                  <a:lnTo>
                    <a:pt x="93" y="954"/>
                  </a:lnTo>
                  <a:lnTo>
                    <a:pt x="91" y="948"/>
                  </a:lnTo>
                  <a:lnTo>
                    <a:pt x="92" y="939"/>
                  </a:lnTo>
                  <a:lnTo>
                    <a:pt x="95" y="923"/>
                  </a:lnTo>
                  <a:lnTo>
                    <a:pt x="98" y="907"/>
                  </a:lnTo>
                  <a:lnTo>
                    <a:pt x="97" y="894"/>
                  </a:lnTo>
                  <a:lnTo>
                    <a:pt x="96" y="880"/>
                  </a:lnTo>
                  <a:lnTo>
                    <a:pt x="96" y="873"/>
                  </a:lnTo>
                  <a:lnTo>
                    <a:pt x="97" y="867"/>
                  </a:lnTo>
                  <a:lnTo>
                    <a:pt x="100" y="860"/>
                  </a:lnTo>
                  <a:lnTo>
                    <a:pt x="104" y="855"/>
                  </a:lnTo>
                  <a:lnTo>
                    <a:pt x="115" y="847"/>
                  </a:lnTo>
                  <a:lnTo>
                    <a:pt x="126" y="842"/>
                  </a:lnTo>
                  <a:lnTo>
                    <a:pt x="118" y="840"/>
                  </a:lnTo>
                  <a:lnTo>
                    <a:pt x="109" y="838"/>
                  </a:lnTo>
                  <a:lnTo>
                    <a:pt x="111" y="833"/>
                  </a:lnTo>
                  <a:lnTo>
                    <a:pt x="113" y="829"/>
                  </a:lnTo>
                  <a:lnTo>
                    <a:pt x="115" y="826"/>
                  </a:lnTo>
                  <a:lnTo>
                    <a:pt x="119" y="823"/>
                  </a:lnTo>
                  <a:lnTo>
                    <a:pt x="126" y="818"/>
                  </a:lnTo>
                  <a:lnTo>
                    <a:pt x="133" y="814"/>
                  </a:lnTo>
                  <a:lnTo>
                    <a:pt x="136" y="812"/>
                  </a:lnTo>
                  <a:lnTo>
                    <a:pt x="139" y="809"/>
                  </a:lnTo>
                  <a:lnTo>
                    <a:pt x="141" y="806"/>
                  </a:lnTo>
                  <a:lnTo>
                    <a:pt x="143" y="802"/>
                  </a:lnTo>
                  <a:lnTo>
                    <a:pt x="145" y="799"/>
                  </a:lnTo>
                  <a:lnTo>
                    <a:pt x="145" y="793"/>
                  </a:lnTo>
                  <a:lnTo>
                    <a:pt x="145" y="787"/>
                  </a:lnTo>
                  <a:lnTo>
                    <a:pt x="142" y="780"/>
                  </a:lnTo>
                  <a:lnTo>
                    <a:pt x="140" y="764"/>
                  </a:lnTo>
                  <a:lnTo>
                    <a:pt x="139" y="747"/>
                  </a:lnTo>
                  <a:lnTo>
                    <a:pt x="140" y="730"/>
                  </a:lnTo>
                  <a:lnTo>
                    <a:pt x="140" y="713"/>
                  </a:lnTo>
                  <a:lnTo>
                    <a:pt x="139" y="708"/>
                  </a:lnTo>
                  <a:lnTo>
                    <a:pt x="137" y="703"/>
                  </a:lnTo>
                  <a:lnTo>
                    <a:pt x="133" y="699"/>
                  </a:lnTo>
                  <a:lnTo>
                    <a:pt x="128" y="695"/>
                  </a:lnTo>
                  <a:lnTo>
                    <a:pt x="118" y="689"/>
                  </a:lnTo>
                  <a:lnTo>
                    <a:pt x="108" y="682"/>
                  </a:lnTo>
                  <a:lnTo>
                    <a:pt x="104" y="677"/>
                  </a:lnTo>
                  <a:lnTo>
                    <a:pt x="99" y="671"/>
                  </a:lnTo>
                  <a:lnTo>
                    <a:pt x="97" y="665"/>
                  </a:lnTo>
                  <a:lnTo>
                    <a:pt x="94" y="658"/>
                  </a:lnTo>
                  <a:lnTo>
                    <a:pt x="91" y="643"/>
                  </a:lnTo>
                  <a:lnTo>
                    <a:pt x="88" y="629"/>
                  </a:lnTo>
                  <a:lnTo>
                    <a:pt x="86" y="614"/>
                  </a:lnTo>
                  <a:lnTo>
                    <a:pt x="83" y="602"/>
                  </a:lnTo>
                  <a:lnTo>
                    <a:pt x="82" y="597"/>
                  </a:lnTo>
                  <a:lnTo>
                    <a:pt x="80" y="593"/>
                  </a:lnTo>
                  <a:lnTo>
                    <a:pt x="77" y="589"/>
                  </a:lnTo>
                  <a:lnTo>
                    <a:pt x="72" y="586"/>
                  </a:lnTo>
                  <a:lnTo>
                    <a:pt x="68" y="584"/>
                  </a:lnTo>
                  <a:lnTo>
                    <a:pt x="65" y="581"/>
                  </a:lnTo>
                  <a:lnTo>
                    <a:pt x="61" y="577"/>
                  </a:lnTo>
                  <a:lnTo>
                    <a:pt x="59" y="574"/>
                  </a:lnTo>
                  <a:lnTo>
                    <a:pt x="55" y="566"/>
                  </a:lnTo>
                  <a:lnTo>
                    <a:pt x="54" y="557"/>
                  </a:lnTo>
                  <a:lnTo>
                    <a:pt x="54" y="537"/>
                  </a:lnTo>
                  <a:lnTo>
                    <a:pt x="55" y="519"/>
                  </a:lnTo>
                  <a:lnTo>
                    <a:pt x="55" y="507"/>
                  </a:lnTo>
                  <a:lnTo>
                    <a:pt x="54" y="496"/>
                  </a:lnTo>
                  <a:lnTo>
                    <a:pt x="53" y="486"/>
                  </a:lnTo>
                  <a:lnTo>
                    <a:pt x="52" y="475"/>
                  </a:lnTo>
                  <a:lnTo>
                    <a:pt x="49" y="464"/>
                  </a:lnTo>
                  <a:lnTo>
                    <a:pt x="45" y="454"/>
                  </a:lnTo>
                  <a:lnTo>
                    <a:pt x="42" y="443"/>
                  </a:lnTo>
                  <a:lnTo>
                    <a:pt x="37" y="434"/>
                  </a:lnTo>
                  <a:lnTo>
                    <a:pt x="36" y="432"/>
                  </a:lnTo>
                  <a:lnTo>
                    <a:pt x="33" y="429"/>
                  </a:lnTo>
                  <a:lnTo>
                    <a:pt x="31" y="428"/>
                  </a:lnTo>
                  <a:lnTo>
                    <a:pt x="29" y="427"/>
                  </a:lnTo>
                  <a:lnTo>
                    <a:pt x="23" y="426"/>
                  </a:lnTo>
                  <a:lnTo>
                    <a:pt x="17" y="426"/>
                  </a:lnTo>
                  <a:lnTo>
                    <a:pt x="11" y="425"/>
                  </a:lnTo>
                  <a:lnTo>
                    <a:pt x="5" y="423"/>
                  </a:lnTo>
                  <a:lnTo>
                    <a:pt x="3" y="422"/>
                  </a:lnTo>
                  <a:lnTo>
                    <a:pt x="2" y="420"/>
                  </a:lnTo>
                  <a:lnTo>
                    <a:pt x="1" y="418"/>
                  </a:lnTo>
                  <a:lnTo>
                    <a:pt x="0" y="414"/>
                  </a:lnTo>
                  <a:lnTo>
                    <a:pt x="0" y="400"/>
                  </a:lnTo>
                  <a:lnTo>
                    <a:pt x="0" y="387"/>
                  </a:lnTo>
                  <a:lnTo>
                    <a:pt x="1" y="374"/>
                  </a:lnTo>
                  <a:lnTo>
                    <a:pt x="0" y="360"/>
                  </a:lnTo>
                  <a:lnTo>
                    <a:pt x="0" y="360"/>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94" name="Google Shape;894;p38"/>
            <p:cNvSpPr/>
            <p:nvPr/>
          </p:nvSpPr>
          <p:spPr>
            <a:xfrm>
              <a:off x="5900738" y="4578350"/>
              <a:ext cx="414338" cy="522288"/>
            </a:xfrm>
            <a:custGeom>
              <a:rect b="b" l="l" r="r" t="t"/>
              <a:pathLst>
                <a:path extrusionOk="0" h="1316" w="1045">
                  <a:moveTo>
                    <a:pt x="0" y="502"/>
                  </a:moveTo>
                  <a:lnTo>
                    <a:pt x="43" y="495"/>
                  </a:lnTo>
                  <a:lnTo>
                    <a:pt x="42" y="490"/>
                  </a:lnTo>
                  <a:lnTo>
                    <a:pt x="43" y="485"/>
                  </a:lnTo>
                  <a:lnTo>
                    <a:pt x="45" y="481"/>
                  </a:lnTo>
                  <a:lnTo>
                    <a:pt x="47" y="479"/>
                  </a:lnTo>
                  <a:lnTo>
                    <a:pt x="49" y="477"/>
                  </a:lnTo>
                  <a:lnTo>
                    <a:pt x="53" y="475"/>
                  </a:lnTo>
                  <a:lnTo>
                    <a:pt x="57" y="475"/>
                  </a:lnTo>
                  <a:lnTo>
                    <a:pt x="61" y="474"/>
                  </a:lnTo>
                  <a:lnTo>
                    <a:pt x="70" y="474"/>
                  </a:lnTo>
                  <a:lnTo>
                    <a:pt x="79" y="474"/>
                  </a:lnTo>
                  <a:lnTo>
                    <a:pt x="83" y="474"/>
                  </a:lnTo>
                  <a:lnTo>
                    <a:pt x="87" y="472"/>
                  </a:lnTo>
                  <a:lnTo>
                    <a:pt x="90" y="471"/>
                  </a:lnTo>
                  <a:lnTo>
                    <a:pt x="94" y="469"/>
                  </a:lnTo>
                  <a:lnTo>
                    <a:pt x="98" y="465"/>
                  </a:lnTo>
                  <a:lnTo>
                    <a:pt x="101" y="459"/>
                  </a:lnTo>
                  <a:lnTo>
                    <a:pt x="103" y="453"/>
                  </a:lnTo>
                  <a:lnTo>
                    <a:pt x="104" y="445"/>
                  </a:lnTo>
                  <a:lnTo>
                    <a:pt x="107" y="429"/>
                  </a:lnTo>
                  <a:lnTo>
                    <a:pt x="107" y="414"/>
                  </a:lnTo>
                  <a:lnTo>
                    <a:pt x="108" y="407"/>
                  </a:lnTo>
                  <a:lnTo>
                    <a:pt x="109" y="400"/>
                  </a:lnTo>
                  <a:lnTo>
                    <a:pt x="110" y="395"/>
                  </a:lnTo>
                  <a:lnTo>
                    <a:pt x="112" y="390"/>
                  </a:lnTo>
                  <a:lnTo>
                    <a:pt x="116" y="387"/>
                  </a:lnTo>
                  <a:lnTo>
                    <a:pt x="121" y="386"/>
                  </a:lnTo>
                  <a:lnTo>
                    <a:pt x="126" y="387"/>
                  </a:lnTo>
                  <a:lnTo>
                    <a:pt x="134" y="389"/>
                  </a:lnTo>
                  <a:lnTo>
                    <a:pt x="157" y="402"/>
                  </a:lnTo>
                  <a:lnTo>
                    <a:pt x="179" y="411"/>
                  </a:lnTo>
                  <a:lnTo>
                    <a:pt x="184" y="412"/>
                  </a:lnTo>
                  <a:lnTo>
                    <a:pt x="190" y="412"/>
                  </a:lnTo>
                  <a:lnTo>
                    <a:pt x="194" y="412"/>
                  </a:lnTo>
                  <a:lnTo>
                    <a:pt x="199" y="411"/>
                  </a:lnTo>
                  <a:lnTo>
                    <a:pt x="205" y="408"/>
                  </a:lnTo>
                  <a:lnTo>
                    <a:pt x="210" y="404"/>
                  </a:lnTo>
                  <a:lnTo>
                    <a:pt x="215" y="400"/>
                  </a:lnTo>
                  <a:lnTo>
                    <a:pt x="220" y="394"/>
                  </a:lnTo>
                  <a:lnTo>
                    <a:pt x="231" y="382"/>
                  </a:lnTo>
                  <a:lnTo>
                    <a:pt x="245" y="366"/>
                  </a:lnTo>
                  <a:lnTo>
                    <a:pt x="250" y="358"/>
                  </a:lnTo>
                  <a:lnTo>
                    <a:pt x="256" y="350"/>
                  </a:lnTo>
                  <a:lnTo>
                    <a:pt x="259" y="342"/>
                  </a:lnTo>
                  <a:lnTo>
                    <a:pt x="261" y="334"/>
                  </a:lnTo>
                  <a:lnTo>
                    <a:pt x="260" y="318"/>
                  </a:lnTo>
                  <a:lnTo>
                    <a:pt x="259" y="302"/>
                  </a:lnTo>
                  <a:lnTo>
                    <a:pt x="258" y="286"/>
                  </a:lnTo>
                  <a:lnTo>
                    <a:pt x="257" y="268"/>
                  </a:lnTo>
                  <a:lnTo>
                    <a:pt x="258" y="265"/>
                  </a:lnTo>
                  <a:lnTo>
                    <a:pt x="259" y="262"/>
                  </a:lnTo>
                  <a:lnTo>
                    <a:pt x="261" y="259"/>
                  </a:lnTo>
                  <a:lnTo>
                    <a:pt x="264" y="255"/>
                  </a:lnTo>
                  <a:lnTo>
                    <a:pt x="272" y="250"/>
                  </a:lnTo>
                  <a:lnTo>
                    <a:pt x="281" y="243"/>
                  </a:lnTo>
                  <a:lnTo>
                    <a:pt x="291" y="236"/>
                  </a:lnTo>
                  <a:lnTo>
                    <a:pt x="301" y="228"/>
                  </a:lnTo>
                  <a:lnTo>
                    <a:pt x="305" y="224"/>
                  </a:lnTo>
                  <a:lnTo>
                    <a:pt x="308" y="220"/>
                  </a:lnTo>
                  <a:lnTo>
                    <a:pt x="312" y="214"/>
                  </a:lnTo>
                  <a:lnTo>
                    <a:pt x="314" y="209"/>
                  </a:lnTo>
                  <a:lnTo>
                    <a:pt x="321" y="182"/>
                  </a:lnTo>
                  <a:lnTo>
                    <a:pt x="328" y="155"/>
                  </a:lnTo>
                  <a:lnTo>
                    <a:pt x="330" y="142"/>
                  </a:lnTo>
                  <a:lnTo>
                    <a:pt x="332" y="129"/>
                  </a:lnTo>
                  <a:lnTo>
                    <a:pt x="333" y="115"/>
                  </a:lnTo>
                  <a:lnTo>
                    <a:pt x="333" y="100"/>
                  </a:lnTo>
                  <a:lnTo>
                    <a:pt x="366" y="0"/>
                  </a:lnTo>
                  <a:lnTo>
                    <a:pt x="366" y="0"/>
                  </a:lnTo>
                  <a:lnTo>
                    <a:pt x="372" y="5"/>
                  </a:lnTo>
                  <a:lnTo>
                    <a:pt x="379" y="7"/>
                  </a:lnTo>
                  <a:lnTo>
                    <a:pt x="386" y="9"/>
                  </a:lnTo>
                  <a:lnTo>
                    <a:pt x="395" y="9"/>
                  </a:lnTo>
                  <a:lnTo>
                    <a:pt x="412" y="8"/>
                  </a:lnTo>
                  <a:lnTo>
                    <a:pt x="431" y="7"/>
                  </a:lnTo>
                  <a:lnTo>
                    <a:pt x="441" y="7"/>
                  </a:lnTo>
                  <a:lnTo>
                    <a:pt x="450" y="8"/>
                  </a:lnTo>
                  <a:lnTo>
                    <a:pt x="460" y="10"/>
                  </a:lnTo>
                  <a:lnTo>
                    <a:pt x="468" y="13"/>
                  </a:lnTo>
                  <a:lnTo>
                    <a:pt x="477" y="18"/>
                  </a:lnTo>
                  <a:lnTo>
                    <a:pt x="484" y="24"/>
                  </a:lnTo>
                  <a:lnTo>
                    <a:pt x="492" y="33"/>
                  </a:lnTo>
                  <a:lnTo>
                    <a:pt x="498" y="45"/>
                  </a:lnTo>
                  <a:lnTo>
                    <a:pt x="499" y="53"/>
                  </a:lnTo>
                  <a:lnTo>
                    <a:pt x="499" y="64"/>
                  </a:lnTo>
                  <a:lnTo>
                    <a:pt x="498" y="75"/>
                  </a:lnTo>
                  <a:lnTo>
                    <a:pt x="496" y="87"/>
                  </a:lnTo>
                  <a:lnTo>
                    <a:pt x="494" y="98"/>
                  </a:lnTo>
                  <a:lnTo>
                    <a:pt x="493" y="110"/>
                  </a:lnTo>
                  <a:lnTo>
                    <a:pt x="493" y="115"/>
                  </a:lnTo>
                  <a:lnTo>
                    <a:pt x="493" y="120"/>
                  </a:lnTo>
                  <a:lnTo>
                    <a:pt x="494" y="126"/>
                  </a:lnTo>
                  <a:lnTo>
                    <a:pt x="496" y="130"/>
                  </a:lnTo>
                  <a:lnTo>
                    <a:pt x="498" y="134"/>
                  </a:lnTo>
                  <a:lnTo>
                    <a:pt x="504" y="138"/>
                  </a:lnTo>
                  <a:lnTo>
                    <a:pt x="509" y="141"/>
                  </a:lnTo>
                  <a:lnTo>
                    <a:pt x="515" y="143"/>
                  </a:lnTo>
                  <a:lnTo>
                    <a:pt x="521" y="145"/>
                  </a:lnTo>
                  <a:lnTo>
                    <a:pt x="526" y="147"/>
                  </a:lnTo>
                  <a:lnTo>
                    <a:pt x="532" y="152"/>
                  </a:lnTo>
                  <a:lnTo>
                    <a:pt x="535" y="156"/>
                  </a:lnTo>
                  <a:lnTo>
                    <a:pt x="542" y="167"/>
                  </a:lnTo>
                  <a:lnTo>
                    <a:pt x="547" y="173"/>
                  </a:lnTo>
                  <a:lnTo>
                    <a:pt x="550" y="174"/>
                  </a:lnTo>
                  <a:lnTo>
                    <a:pt x="552" y="175"/>
                  </a:lnTo>
                  <a:lnTo>
                    <a:pt x="555" y="174"/>
                  </a:lnTo>
                  <a:lnTo>
                    <a:pt x="557" y="173"/>
                  </a:lnTo>
                  <a:lnTo>
                    <a:pt x="561" y="169"/>
                  </a:lnTo>
                  <a:lnTo>
                    <a:pt x="564" y="162"/>
                  </a:lnTo>
                  <a:lnTo>
                    <a:pt x="567" y="154"/>
                  </a:lnTo>
                  <a:lnTo>
                    <a:pt x="571" y="144"/>
                  </a:lnTo>
                  <a:lnTo>
                    <a:pt x="575" y="121"/>
                  </a:lnTo>
                  <a:lnTo>
                    <a:pt x="579" y="101"/>
                  </a:lnTo>
                  <a:lnTo>
                    <a:pt x="582" y="91"/>
                  </a:lnTo>
                  <a:lnTo>
                    <a:pt x="584" y="84"/>
                  </a:lnTo>
                  <a:lnTo>
                    <a:pt x="586" y="79"/>
                  </a:lnTo>
                  <a:lnTo>
                    <a:pt x="588" y="77"/>
                  </a:lnTo>
                  <a:lnTo>
                    <a:pt x="693" y="42"/>
                  </a:lnTo>
                  <a:lnTo>
                    <a:pt x="697" y="71"/>
                  </a:lnTo>
                  <a:lnTo>
                    <a:pt x="700" y="99"/>
                  </a:lnTo>
                  <a:lnTo>
                    <a:pt x="702" y="114"/>
                  </a:lnTo>
                  <a:lnTo>
                    <a:pt x="706" y="128"/>
                  </a:lnTo>
                  <a:lnTo>
                    <a:pt x="710" y="142"/>
                  </a:lnTo>
                  <a:lnTo>
                    <a:pt x="718" y="157"/>
                  </a:lnTo>
                  <a:lnTo>
                    <a:pt x="728" y="173"/>
                  </a:lnTo>
                  <a:lnTo>
                    <a:pt x="740" y="188"/>
                  </a:lnTo>
                  <a:lnTo>
                    <a:pt x="753" y="202"/>
                  </a:lnTo>
                  <a:lnTo>
                    <a:pt x="767" y="216"/>
                  </a:lnTo>
                  <a:lnTo>
                    <a:pt x="797" y="243"/>
                  </a:lnTo>
                  <a:lnTo>
                    <a:pt x="825" y="268"/>
                  </a:lnTo>
                  <a:lnTo>
                    <a:pt x="831" y="274"/>
                  </a:lnTo>
                  <a:lnTo>
                    <a:pt x="835" y="279"/>
                  </a:lnTo>
                  <a:lnTo>
                    <a:pt x="837" y="285"/>
                  </a:lnTo>
                  <a:lnTo>
                    <a:pt x="838" y="289"/>
                  </a:lnTo>
                  <a:lnTo>
                    <a:pt x="837" y="296"/>
                  </a:lnTo>
                  <a:lnTo>
                    <a:pt x="836" y="303"/>
                  </a:lnTo>
                  <a:lnTo>
                    <a:pt x="836" y="306"/>
                  </a:lnTo>
                  <a:lnTo>
                    <a:pt x="836" y="308"/>
                  </a:lnTo>
                  <a:lnTo>
                    <a:pt x="838" y="310"/>
                  </a:lnTo>
                  <a:lnTo>
                    <a:pt x="841" y="312"/>
                  </a:lnTo>
                  <a:lnTo>
                    <a:pt x="845" y="314"/>
                  </a:lnTo>
                  <a:lnTo>
                    <a:pt x="851" y="314"/>
                  </a:lnTo>
                  <a:lnTo>
                    <a:pt x="860" y="315"/>
                  </a:lnTo>
                  <a:lnTo>
                    <a:pt x="871" y="315"/>
                  </a:lnTo>
                  <a:lnTo>
                    <a:pt x="876" y="316"/>
                  </a:lnTo>
                  <a:lnTo>
                    <a:pt x="882" y="318"/>
                  </a:lnTo>
                  <a:lnTo>
                    <a:pt x="888" y="320"/>
                  </a:lnTo>
                  <a:lnTo>
                    <a:pt x="896" y="324"/>
                  </a:lnTo>
                  <a:lnTo>
                    <a:pt x="909" y="332"/>
                  </a:lnTo>
                  <a:lnTo>
                    <a:pt x="922" y="340"/>
                  </a:lnTo>
                  <a:lnTo>
                    <a:pt x="927" y="342"/>
                  </a:lnTo>
                  <a:lnTo>
                    <a:pt x="932" y="344"/>
                  </a:lnTo>
                  <a:lnTo>
                    <a:pt x="937" y="344"/>
                  </a:lnTo>
                  <a:lnTo>
                    <a:pt x="939" y="343"/>
                  </a:lnTo>
                  <a:lnTo>
                    <a:pt x="940" y="340"/>
                  </a:lnTo>
                  <a:lnTo>
                    <a:pt x="940" y="335"/>
                  </a:lnTo>
                  <a:lnTo>
                    <a:pt x="939" y="328"/>
                  </a:lnTo>
                  <a:lnTo>
                    <a:pt x="934" y="317"/>
                  </a:lnTo>
                  <a:lnTo>
                    <a:pt x="931" y="303"/>
                  </a:lnTo>
                  <a:lnTo>
                    <a:pt x="928" y="283"/>
                  </a:lnTo>
                  <a:lnTo>
                    <a:pt x="926" y="260"/>
                  </a:lnTo>
                  <a:lnTo>
                    <a:pt x="925" y="236"/>
                  </a:lnTo>
                  <a:lnTo>
                    <a:pt x="926" y="211"/>
                  </a:lnTo>
                  <a:lnTo>
                    <a:pt x="927" y="187"/>
                  </a:lnTo>
                  <a:lnTo>
                    <a:pt x="928" y="168"/>
                  </a:lnTo>
                  <a:lnTo>
                    <a:pt x="931" y="153"/>
                  </a:lnTo>
                  <a:lnTo>
                    <a:pt x="934" y="156"/>
                  </a:lnTo>
                  <a:lnTo>
                    <a:pt x="939" y="167"/>
                  </a:lnTo>
                  <a:lnTo>
                    <a:pt x="944" y="181"/>
                  </a:lnTo>
                  <a:lnTo>
                    <a:pt x="951" y="198"/>
                  </a:lnTo>
                  <a:lnTo>
                    <a:pt x="960" y="232"/>
                  </a:lnTo>
                  <a:lnTo>
                    <a:pt x="967" y="254"/>
                  </a:lnTo>
                  <a:lnTo>
                    <a:pt x="980" y="285"/>
                  </a:lnTo>
                  <a:lnTo>
                    <a:pt x="998" y="323"/>
                  </a:lnTo>
                  <a:lnTo>
                    <a:pt x="1007" y="343"/>
                  </a:lnTo>
                  <a:lnTo>
                    <a:pt x="1013" y="359"/>
                  </a:lnTo>
                  <a:lnTo>
                    <a:pt x="1015" y="367"/>
                  </a:lnTo>
                  <a:lnTo>
                    <a:pt x="1015" y="372"/>
                  </a:lnTo>
                  <a:lnTo>
                    <a:pt x="1015" y="377"/>
                  </a:lnTo>
                  <a:lnTo>
                    <a:pt x="1013" y="381"/>
                  </a:lnTo>
                  <a:lnTo>
                    <a:pt x="1006" y="387"/>
                  </a:lnTo>
                  <a:lnTo>
                    <a:pt x="999" y="391"/>
                  </a:lnTo>
                  <a:lnTo>
                    <a:pt x="994" y="396"/>
                  </a:lnTo>
                  <a:lnTo>
                    <a:pt x="992" y="400"/>
                  </a:lnTo>
                  <a:lnTo>
                    <a:pt x="992" y="402"/>
                  </a:lnTo>
                  <a:lnTo>
                    <a:pt x="993" y="404"/>
                  </a:lnTo>
                  <a:lnTo>
                    <a:pt x="995" y="407"/>
                  </a:lnTo>
                  <a:lnTo>
                    <a:pt x="998" y="409"/>
                  </a:lnTo>
                  <a:lnTo>
                    <a:pt x="1009" y="415"/>
                  </a:lnTo>
                  <a:lnTo>
                    <a:pt x="1025" y="423"/>
                  </a:lnTo>
                  <a:lnTo>
                    <a:pt x="1031" y="425"/>
                  </a:lnTo>
                  <a:lnTo>
                    <a:pt x="1036" y="428"/>
                  </a:lnTo>
                  <a:lnTo>
                    <a:pt x="1039" y="430"/>
                  </a:lnTo>
                  <a:lnTo>
                    <a:pt x="1041" y="434"/>
                  </a:lnTo>
                  <a:lnTo>
                    <a:pt x="1043" y="436"/>
                  </a:lnTo>
                  <a:lnTo>
                    <a:pt x="1045" y="439"/>
                  </a:lnTo>
                  <a:lnTo>
                    <a:pt x="1045" y="441"/>
                  </a:lnTo>
                  <a:lnTo>
                    <a:pt x="1045" y="444"/>
                  </a:lnTo>
                  <a:lnTo>
                    <a:pt x="1041" y="450"/>
                  </a:lnTo>
                  <a:lnTo>
                    <a:pt x="1037" y="455"/>
                  </a:lnTo>
                  <a:lnTo>
                    <a:pt x="1029" y="461"/>
                  </a:lnTo>
                  <a:lnTo>
                    <a:pt x="1022" y="466"/>
                  </a:lnTo>
                  <a:lnTo>
                    <a:pt x="1004" y="476"/>
                  </a:lnTo>
                  <a:lnTo>
                    <a:pt x="984" y="485"/>
                  </a:lnTo>
                  <a:lnTo>
                    <a:pt x="967" y="493"/>
                  </a:lnTo>
                  <a:lnTo>
                    <a:pt x="955" y="501"/>
                  </a:lnTo>
                  <a:lnTo>
                    <a:pt x="957" y="506"/>
                  </a:lnTo>
                  <a:lnTo>
                    <a:pt x="959" y="512"/>
                  </a:lnTo>
                  <a:lnTo>
                    <a:pt x="963" y="517"/>
                  </a:lnTo>
                  <a:lnTo>
                    <a:pt x="967" y="521"/>
                  </a:lnTo>
                  <a:lnTo>
                    <a:pt x="971" y="525"/>
                  </a:lnTo>
                  <a:lnTo>
                    <a:pt x="977" y="530"/>
                  </a:lnTo>
                  <a:lnTo>
                    <a:pt x="982" y="533"/>
                  </a:lnTo>
                  <a:lnTo>
                    <a:pt x="988" y="536"/>
                  </a:lnTo>
                  <a:lnTo>
                    <a:pt x="988" y="536"/>
                  </a:lnTo>
                  <a:lnTo>
                    <a:pt x="947" y="632"/>
                  </a:lnTo>
                  <a:lnTo>
                    <a:pt x="938" y="644"/>
                  </a:lnTo>
                  <a:lnTo>
                    <a:pt x="931" y="655"/>
                  </a:lnTo>
                  <a:lnTo>
                    <a:pt x="927" y="665"/>
                  </a:lnTo>
                  <a:lnTo>
                    <a:pt x="925" y="672"/>
                  </a:lnTo>
                  <a:lnTo>
                    <a:pt x="925" y="681"/>
                  </a:lnTo>
                  <a:lnTo>
                    <a:pt x="926" y="687"/>
                  </a:lnTo>
                  <a:lnTo>
                    <a:pt x="928" y="694"/>
                  </a:lnTo>
                  <a:lnTo>
                    <a:pt x="931" y="699"/>
                  </a:lnTo>
                  <a:lnTo>
                    <a:pt x="934" y="706"/>
                  </a:lnTo>
                  <a:lnTo>
                    <a:pt x="938" y="711"/>
                  </a:lnTo>
                  <a:lnTo>
                    <a:pt x="940" y="717"/>
                  </a:lnTo>
                  <a:lnTo>
                    <a:pt x="942" y="723"/>
                  </a:lnTo>
                  <a:lnTo>
                    <a:pt x="942" y="728"/>
                  </a:lnTo>
                  <a:lnTo>
                    <a:pt x="940" y="736"/>
                  </a:lnTo>
                  <a:lnTo>
                    <a:pt x="936" y="744"/>
                  </a:lnTo>
                  <a:lnTo>
                    <a:pt x="929" y="751"/>
                  </a:lnTo>
                  <a:lnTo>
                    <a:pt x="924" y="758"/>
                  </a:lnTo>
                  <a:lnTo>
                    <a:pt x="919" y="765"/>
                  </a:lnTo>
                  <a:lnTo>
                    <a:pt x="916" y="772"/>
                  </a:lnTo>
                  <a:lnTo>
                    <a:pt x="914" y="779"/>
                  </a:lnTo>
                  <a:lnTo>
                    <a:pt x="911" y="794"/>
                  </a:lnTo>
                  <a:lnTo>
                    <a:pt x="910" y="808"/>
                  </a:lnTo>
                  <a:lnTo>
                    <a:pt x="909" y="816"/>
                  </a:lnTo>
                  <a:lnTo>
                    <a:pt x="906" y="822"/>
                  </a:lnTo>
                  <a:lnTo>
                    <a:pt x="904" y="829"/>
                  </a:lnTo>
                  <a:lnTo>
                    <a:pt x="902" y="835"/>
                  </a:lnTo>
                  <a:lnTo>
                    <a:pt x="898" y="842"/>
                  </a:lnTo>
                  <a:lnTo>
                    <a:pt x="892" y="848"/>
                  </a:lnTo>
                  <a:lnTo>
                    <a:pt x="885" y="854"/>
                  </a:lnTo>
                  <a:lnTo>
                    <a:pt x="876" y="859"/>
                  </a:lnTo>
                  <a:lnTo>
                    <a:pt x="860" y="870"/>
                  </a:lnTo>
                  <a:lnTo>
                    <a:pt x="845" y="880"/>
                  </a:lnTo>
                  <a:lnTo>
                    <a:pt x="831" y="889"/>
                  </a:lnTo>
                  <a:lnTo>
                    <a:pt x="814" y="898"/>
                  </a:lnTo>
                  <a:lnTo>
                    <a:pt x="804" y="903"/>
                  </a:lnTo>
                  <a:lnTo>
                    <a:pt x="796" y="908"/>
                  </a:lnTo>
                  <a:lnTo>
                    <a:pt x="790" y="912"/>
                  </a:lnTo>
                  <a:lnTo>
                    <a:pt x="783" y="917"/>
                  </a:lnTo>
                  <a:lnTo>
                    <a:pt x="779" y="922"/>
                  </a:lnTo>
                  <a:lnTo>
                    <a:pt x="776" y="927"/>
                  </a:lnTo>
                  <a:lnTo>
                    <a:pt x="774" y="933"/>
                  </a:lnTo>
                  <a:lnTo>
                    <a:pt x="771" y="938"/>
                  </a:lnTo>
                  <a:lnTo>
                    <a:pt x="767" y="949"/>
                  </a:lnTo>
                  <a:lnTo>
                    <a:pt x="764" y="961"/>
                  </a:lnTo>
                  <a:lnTo>
                    <a:pt x="760" y="975"/>
                  </a:lnTo>
                  <a:lnTo>
                    <a:pt x="752" y="989"/>
                  </a:lnTo>
                  <a:lnTo>
                    <a:pt x="750" y="992"/>
                  </a:lnTo>
                  <a:lnTo>
                    <a:pt x="747" y="994"/>
                  </a:lnTo>
                  <a:lnTo>
                    <a:pt x="743" y="995"/>
                  </a:lnTo>
                  <a:lnTo>
                    <a:pt x="739" y="997"/>
                  </a:lnTo>
                  <a:lnTo>
                    <a:pt x="729" y="999"/>
                  </a:lnTo>
                  <a:lnTo>
                    <a:pt x="720" y="1001"/>
                  </a:lnTo>
                  <a:lnTo>
                    <a:pt x="698" y="1002"/>
                  </a:lnTo>
                  <a:lnTo>
                    <a:pt x="681" y="1004"/>
                  </a:lnTo>
                  <a:lnTo>
                    <a:pt x="670" y="1007"/>
                  </a:lnTo>
                  <a:lnTo>
                    <a:pt x="660" y="1012"/>
                  </a:lnTo>
                  <a:lnTo>
                    <a:pt x="652" y="1018"/>
                  </a:lnTo>
                  <a:lnTo>
                    <a:pt x="644" y="1024"/>
                  </a:lnTo>
                  <a:lnTo>
                    <a:pt x="629" y="1038"/>
                  </a:lnTo>
                  <a:lnTo>
                    <a:pt x="613" y="1051"/>
                  </a:lnTo>
                  <a:lnTo>
                    <a:pt x="598" y="1052"/>
                  </a:lnTo>
                  <a:lnTo>
                    <a:pt x="582" y="1052"/>
                  </a:lnTo>
                  <a:lnTo>
                    <a:pt x="566" y="1052"/>
                  </a:lnTo>
                  <a:lnTo>
                    <a:pt x="552" y="1051"/>
                  </a:lnTo>
                  <a:lnTo>
                    <a:pt x="544" y="1049"/>
                  </a:lnTo>
                  <a:lnTo>
                    <a:pt x="535" y="1046"/>
                  </a:lnTo>
                  <a:lnTo>
                    <a:pt x="526" y="1043"/>
                  </a:lnTo>
                  <a:lnTo>
                    <a:pt x="517" y="1039"/>
                  </a:lnTo>
                  <a:lnTo>
                    <a:pt x="511" y="1038"/>
                  </a:lnTo>
                  <a:lnTo>
                    <a:pt x="506" y="1039"/>
                  </a:lnTo>
                  <a:lnTo>
                    <a:pt x="501" y="1041"/>
                  </a:lnTo>
                  <a:lnTo>
                    <a:pt x="497" y="1043"/>
                  </a:lnTo>
                  <a:lnTo>
                    <a:pt x="494" y="1045"/>
                  </a:lnTo>
                  <a:lnTo>
                    <a:pt x="491" y="1048"/>
                  </a:lnTo>
                  <a:lnTo>
                    <a:pt x="489" y="1052"/>
                  </a:lnTo>
                  <a:lnTo>
                    <a:pt x="487" y="1056"/>
                  </a:lnTo>
                  <a:lnTo>
                    <a:pt x="481" y="1075"/>
                  </a:lnTo>
                  <a:lnTo>
                    <a:pt x="474" y="1092"/>
                  </a:lnTo>
                  <a:lnTo>
                    <a:pt x="467" y="1102"/>
                  </a:lnTo>
                  <a:lnTo>
                    <a:pt x="461" y="1112"/>
                  </a:lnTo>
                  <a:lnTo>
                    <a:pt x="454" y="1120"/>
                  </a:lnTo>
                  <a:lnTo>
                    <a:pt x="448" y="1130"/>
                  </a:lnTo>
                  <a:lnTo>
                    <a:pt x="444" y="1139"/>
                  </a:lnTo>
                  <a:lnTo>
                    <a:pt x="443" y="1146"/>
                  </a:lnTo>
                  <a:lnTo>
                    <a:pt x="443" y="1154"/>
                  </a:lnTo>
                  <a:lnTo>
                    <a:pt x="446" y="1161"/>
                  </a:lnTo>
                  <a:lnTo>
                    <a:pt x="451" y="1177"/>
                  </a:lnTo>
                  <a:lnTo>
                    <a:pt x="457" y="1192"/>
                  </a:lnTo>
                  <a:lnTo>
                    <a:pt x="461" y="1199"/>
                  </a:lnTo>
                  <a:lnTo>
                    <a:pt x="462" y="1206"/>
                  </a:lnTo>
                  <a:lnTo>
                    <a:pt x="463" y="1212"/>
                  </a:lnTo>
                  <a:lnTo>
                    <a:pt x="463" y="1217"/>
                  </a:lnTo>
                  <a:lnTo>
                    <a:pt x="463" y="1221"/>
                  </a:lnTo>
                  <a:lnTo>
                    <a:pt x="461" y="1224"/>
                  </a:lnTo>
                  <a:lnTo>
                    <a:pt x="460" y="1227"/>
                  </a:lnTo>
                  <a:lnTo>
                    <a:pt x="457" y="1231"/>
                  </a:lnTo>
                  <a:lnTo>
                    <a:pt x="452" y="1236"/>
                  </a:lnTo>
                  <a:lnTo>
                    <a:pt x="447" y="1242"/>
                  </a:lnTo>
                  <a:lnTo>
                    <a:pt x="444" y="1246"/>
                  </a:lnTo>
                  <a:lnTo>
                    <a:pt x="443" y="1250"/>
                  </a:lnTo>
                  <a:lnTo>
                    <a:pt x="442" y="1255"/>
                  </a:lnTo>
                  <a:lnTo>
                    <a:pt x="441" y="1262"/>
                  </a:lnTo>
                  <a:lnTo>
                    <a:pt x="441" y="1275"/>
                  </a:lnTo>
                  <a:lnTo>
                    <a:pt x="442" y="1288"/>
                  </a:lnTo>
                  <a:lnTo>
                    <a:pt x="441" y="1294"/>
                  </a:lnTo>
                  <a:lnTo>
                    <a:pt x="440" y="1300"/>
                  </a:lnTo>
                  <a:lnTo>
                    <a:pt x="438" y="1306"/>
                  </a:lnTo>
                  <a:lnTo>
                    <a:pt x="435" y="1312"/>
                  </a:lnTo>
                  <a:lnTo>
                    <a:pt x="430" y="1313"/>
                  </a:lnTo>
                  <a:lnTo>
                    <a:pt x="424" y="1314"/>
                  </a:lnTo>
                  <a:lnTo>
                    <a:pt x="415" y="1314"/>
                  </a:lnTo>
                  <a:lnTo>
                    <a:pt x="406" y="1315"/>
                  </a:lnTo>
                  <a:lnTo>
                    <a:pt x="385" y="1315"/>
                  </a:lnTo>
                  <a:lnTo>
                    <a:pt x="370" y="1315"/>
                  </a:lnTo>
                  <a:lnTo>
                    <a:pt x="371" y="1316"/>
                  </a:lnTo>
                  <a:lnTo>
                    <a:pt x="363" y="1311"/>
                  </a:lnTo>
                  <a:lnTo>
                    <a:pt x="355" y="1307"/>
                  </a:lnTo>
                  <a:lnTo>
                    <a:pt x="345" y="1305"/>
                  </a:lnTo>
                  <a:lnTo>
                    <a:pt x="335" y="1304"/>
                  </a:lnTo>
                  <a:lnTo>
                    <a:pt x="316" y="1303"/>
                  </a:lnTo>
                  <a:lnTo>
                    <a:pt x="297" y="1301"/>
                  </a:lnTo>
                  <a:lnTo>
                    <a:pt x="290" y="1299"/>
                  </a:lnTo>
                  <a:lnTo>
                    <a:pt x="281" y="1295"/>
                  </a:lnTo>
                  <a:lnTo>
                    <a:pt x="274" y="1290"/>
                  </a:lnTo>
                  <a:lnTo>
                    <a:pt x="265" y="1285"/>
                  </a:lnTo>
                  <a:lnTo>
                    <a:pt x="258" y="1279"/>
                  </a:lnTo>
                  <a:lnTo>
                    <a:pt x="250" y="1273"/>
                  </a:lnTo>
                  <a:lnTo>
                    <a:pt x="245" y="1266"/>
                  </a:lnTo>
                  <a:lnTo>
                    <a:pt x="242" y="1260"/>
                  </a:lnTo>
                  <a:lnTo>
                    <a:pt x="237" y="1250"/>
                  </a:lnTo>
                  <a:lnTo>
                    <a:pt x="231" y="1240"/>
                  </a:lnTo>
                  <a:lnTo>
                    <a:pt x="226" y="1236"/>
                  </a:lnTo>
                  <a:lnTo>
                    <a:pt x="223" y="1232"/>
                  </a:lnTo>
                  <a:lnTo>
                    <a:pt x="218" y="1228"/>
                  </a:lnTo>
                  <a:lnTo>
                    <a:pt x="213" y="1226"/>
                  </a:lnTo>
                  <a:lnTo>
                    <a:pt x="206" y="1224"/>
                  </a:lnTo>
                  <a:lnTo>
                    <a:pt x="198" y="1224"/>
                  </a:lnTo>
                  <a:lnTo>
                    <a:pt x="191" y="1224"/>
                  </a:lnTo>
                  <a:lnTo>
                    <a:pt x="183" y="1225"/>
                  </a:lnTo>
                  <a:lnTo>
                    <a:pt x="168" y="1227"/>
                  </a:lnTo>
                  <a:lnTo>
                    <a:pt x="152" y="1230"/>
                  </a:lnTo>
                  <a:lnTo>
                    <a:pt x="152" y="1230"/>
                  </a:lnTo>
                  <a:lnTo>
                    <a:pt x="118" y="1182"/>
                  </a:lnTo>
                  <a:lnTo>
                    <a:pt x="106" y="1165"/>
                  </a:lnTo>
                  <a:lnTo>
                    <a:pt x="90" y="1145"/>
                  </a:lnTo>
                  <a:lnTo>
                    <a:pt x="84" y="1134"/>
                  </a:lnTo>
                  <a:lnTo>
                    <a:pt x="77" y="1125"/>
                  </a:lnTo>
                  <a:lnTo>
                    <a:pt x="73" y="1114"/>
                  </a:lnTo>
                  <a:lnTo>
                    <a:pt x="70" y="1104"/>
                  </a:lnTo>
                  <a:lnTo>
                    <a:pt x="66" y="1083"/>
                  </a:lnTo>
                  <a:lnTo>
                    <a:pt x="62" y="1061"/>
                  </a:lnTo>
                  <a:lnTo>
                    <a:pt x="61" y="1050"/>
                  </a:lnTo>
                  <a:lnTo>
                    <a:pt x="59" y="1041"/>
                  </a:lnTo>
                  <a:lnTo>
                    <a:pt x="56" y="1030"/>
                  </a:lnTo>
                  <a:lnTo>
                    <a:pt x="53" y="1020"/>
                  </a:lnTo>
                  <a:lnTo>
                    <a:pt x="48" y="1014"/>
                  </a:lnTo>
                  <a:lnTo>
                    <a:pt x="44" y="1008"/>
                  </a:lnTo>
                  <a:lnTo>
                    <a:pt x="40" y="1004"/>
                  </a:lnTo>
                  <a:lnTo>
                    <a:pt x="34" y="999"/>
                  </a:lnTo>
                  <a:lnTo>
                    <a:pt x="29" y="994"/>
                  </a:lnTo>
                  <a:lnTo>
                    <a:pt x="25" y="990"/>
                  </a:lnTo>
                  <a:lnTo>
                    <a:pt x="21" y="984"/>
                  </a:lnTo>
                  <a:lnTo>
                    <a:pt x="19" y="978"/>
                  </a:lnTo>
                  <a:lnTo>
                    <a:pt x="19" y="971"/>
                  </a:lnTo>
                  <a:lnTo>
                    <a:pt x="20" y="965"/>
                  </a:lnTo>
                  <a:lnTo>
                    <a:pt x="21" y="958"/>
                  </a:lnTo>
                  <a:lnTo>
                    <a:pt x="23" y="953"/>
                  </a:lnTo>
                  <a:lnTo>
                    <a:pt x="28" y="942"/>
                  </a:lnTo>
                  <a:lnTo>
                    <a:pt x="34" y="933"/>
                  </a:lnTo>
                  <a:lnTo>
                    <a:pt x="47" y="913"/>
                  </a:lnTo>
                  <a:lnTo>
                    <a:pt x="60" y="891"/>
                  </a:lnTo>
                  <a:lnTo>
                    <a:pt x="62" y="885"/>
                  </a:lnTo>
                  <a:lnTo>
                    <a:pt x="63" y="879"/>
                  </a:lnTo>
                  <a:lnTo>
                    <a:pt x="64" y="873"/>
                  </a:lnTo>
                  <a:lnTo>
                    <a:pt x="63" y="867"/>
                  </a:lnTo>
                  <a:lnTo>
                    <a:pt x="60" y="855"/>
                  </a:lnTo>
                  <a:lnTo>
                    <a:pt x="55" y="842"/>
                  </a:lnTo>
                  <a:lnTo>
                    <a:pt x="42" y="819"/>
                  </a:lnTo>
                  <a:lnTo>
                    <a:pt x="31" y="796"/>
                  </a:lnTo>
                  <a:lnTo>
                    <a:pt x="29" y="788"/>
                  </a:lnTo>
                  <a:lnTo>
                    <a:pt x="29" y="779"/>
                  </a:lnTo>
                  <a:lnTo>
                    <a:pt x="29" y="771"/>
                  </a:lnTo>
                  <a:lnTo>
                    <a:pt x="30" y="762"/>
                  </a:lnTo>
                  <a:lnTo>
                    <a:pt x="33" y="745"/>
                  </a:lnTo>
                  <a:lnTo>
                    <a:pt x="34" y="727"/>
                  </a:lnTo>
                  <a:lnTo>
                    <a:pt x="33" y="723"/>
                  </a:lnTo>
                  <a:lnTo>
                    <a:pt x="32" y="719"/>
                  </a:lnTo>
                  <a:lnTo>
                    <a:pt x="31" y="715"/>
                  </a:lnTo>
                  <a:lnTo>
                    <a:pt x="29" y="711"/>
                  </a:lnTo>
                  <a:lnTo>
                    <a:pt x="23" y="704"/>
                  </a:lnTo>
                  <a:lnTo>
                    <a:pt x="18" y="697"/>
                  </a:lnTo>
                  <a:lnTo>
                    <a:pt x="13" y="690"/>
                  </a:lnTo>
                  <a:lnTo>
                    <a:pt x="7" y="682"/>
                  </a:lnTo>
                  <a:lnTo>
                    <a:pt x="6" y="679"/>
                  </a:lnTo>
                  <a:lnTo>
                    <a:pt x="4" y="674"/>
                  </a:lnTo>
                  <a:lnTo>
                    <a:pt x="3" y="669"/>
                  </a:lnTo>
                  <a:lnTo>
                    <a:pt x="3" y="665"/>
                  </a:lnTo>
                  <a:lnTo>
                    <a:pt x="3" y="639"/>
                  </a:lnTo>
                  <a:lnTo>
                    <a:pt x="2" y="611"/>
                  </a:lnTo>
                  <a:lnTo>
                    <a:pt x="2" y="597"/>
                  </a:lnTo>
                  <a:lnTo>
                    <a:pt x="2" y="583"/>
                  </a:lnTo>
                  <a:lnTo>
                    <a:pt x="4" y="569"/>
                  </a:lnTo>
                  <a:lnTo>
                    <a:pt x="5" y="557"/>
                  </a:lnTo>
                  <a:lnTo>
                    <a:pt x="6" y="549"/>
                  </a:lnTo>
                  <a:lnTo>
                    <a:pt x="6" y="542"/>
                  </a:lnTo>
                  <a:lnTo>
                    <a:pt x="5" y="534"/>
                  </a:lnTo>
                  <a:lnTo>
                    <a:pt x="4" y="528"/>
                  </a:lnTo>
                  <a:lnTo>
                    <a:pt x="2" y="521"/>
                  </a:lnTo>
                  <a:lnTo>
                    <a:pt x="1" y="515"/>
                  </a:lnTo>
                  <a:lnTo>
                    <a:pt x="0" y="508"/>
                  </a:lnTo>
                  <a:lnTo>
                    <a:pt x="0" y="502"/>
                  </a:lnTo>
                  <a:lnTo>
                    <a:pt x="0" y="502"/>
                  </a:lnTo>
                  <a:close/>
                </a:path>
              </a:pathLst>
            </a:custGeom>
            <a:solidFill>
              <a:schemeClr val="accent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i="1" sz="1200">
                <a:solidFill>
                  <a:srgbClr val="595959"/>
                </a:solidFill>
                <a:latin typeface="Arial"/>
                <a:ea typeface="Arial"/>
                <a:cs typeface="Arial"/>
                <a:sym typeface="Arial"/>
              </a:endParaRPr>
            </a:p>
          </p:txBody>
        </p:sp>
        <p:sp>
          <p:nvSpPr>
            <p:cNvPr id="895" name="Google Shape;895;p38"/>
            <p:cNvSpPr/>
            <p:nvPr/>
          </p:nvSpPr>
          <p:spPr>
            <a:xfrm>
              <a:off x="5900738" y="4578350"/>
              <a:ext cx="414338" cy="522288"/>
            </a:xfrm>
            <a:custGeom>
              <a:rect b="b" l="l" r="r" t="t"/>
              <a:pathLst>
                <a:path extrusionOk="0" h="1316" w="1045">
                  <a:moveTo>
                    <a:pt x="0" y="502"/>
                  </a:moveTo>
                  <a:lnTo>
                    <a:pt x="43" y="495"/>
                  </a:lnTo>
                  <a:lnTo>
                    <a:pt x="42" y="490"/>
                  </a:lnTo>
                  <a:lnTo>
                    <a:pt x="43" y="485"/>
                  </a:lnTo>
                  <a:lnTo>
                    <a:pt x="45" y="481"/>
                  </a:lnTo>
                  <a:lnTo>
                    <a:pt x="47" y="479"/>
                  </a:lnTo>
                  <a:lnTo>
                    <a:pt x="49" y="477"/>
                  </a:lnTo>
                  <a:lnTo>
                    <a:pt x="53" y="475"/>
                  </a:lnTo>
                  <a:lnTo>
                    <a:pt x="57" y="475"/>
                  </a:lnTo>
                  <a:lnTo>
                    <a:pt x="61" y="474"/>
                  </a:lnTo>
                  <a:lnTo>
                    <a:pt x="70" y="474"/>
                  </a:lnTo>
                  <a:lnTo>
                    <a:pt x="79" y="474"/>
                  </a:lnTo>
                  <a:lnTo>
                    <a:pt x="83" y="474"/>
                  </a:lnTo>
                  <a:lnTo>
                    <a:pt x="87" y="472"/>
                  </a:lnTo>
                  <a:lnTo>
                    <a:pt x="90" y="471"/>
                  </a:lnTo>
                  <a:lnTo>
                    <a:pt x="94" y="469"/>
                  </a:lnTo>
                  <a:lnTo>
                    <a:pt x="98" y="465"/>
                  </a:lnTo>
                  <a:lnTo>
                    <a:pt x="101" y="459"/>
                  </a:lnTo>
                  <a:lnTo>
                    <a:pt x="103" y="453"/>
                  </a:lnTo>
                  <a:lnTo>
                    <a:pt x="104" y="445"/>
                  </a:lnTo>
                  <a:lnTo>
                    <a:pt x="107" y="429"/>
                  </a:lnTo>
                  <a:lnTo>
                    <a:pt x="107" y="414"/>
                  </a:lnTo>
                  <a:lnTo>
                    <a:pt x="108" y="407"/>
                  </a:lnTo>
                  <a:lnTo>
                    <a:pt x="109" y="400"/>
                  </a:lnTo>
                  <a:lnTo>
                    <a:pt x="110" y="395"/>
                  </a:lnTo>
                  <a:lnTo>
                    <a:pt x="112" y="390"/>
                  </a:lnTo>
                  <a:lnTo>
                    <a:pt x="116" y="387"/>
                  </a:lnTo>
                  <a:lnTo>
                    <a:pt x="121" y="386"/>
                  </a:lnTo>
                  <a:lnTo>
                    <a:pt x="126" y="387"/>
                  </a:lnTo>
                  <a:lnTo>
                    <a:pt x="134" y="389"/>
                  </a:lnTo>
                  <a:lnTo>
                    <a:pt x="157" y="402"/>
                  </a:lnTo>
                  <a:lnTo>
                    <a:pt x="179" y="411"/>
                  </a:lnTo>
                  <a:lnTo>
                    <a:pt x="184" y="412"/>
                  </a:lnTo>
                  <a:lnTo>
                    <a:pt x="190" y="412"/>
                  </a:lnTo>
                  <a:lnTo>
                    <a:pt x="194" y="412"/>
                  </a:lnTo>
                  <a:lnTo>
                    <a:pt x="199" y="411"/>
                  </a:lnTo>
                  <a:lnTo>
                    <a:pt x="205" y="408"/>
                  </a:lnTo>
                  <a:lnTo>
                    <a:pt x="210" y="404"/>
                  </a:lnTo>
                  <a:lnTo>
                    <a:pt x="215" y="400"/>
                  </a:lnTo>
                  <a:lnTo>
                    <a:pt x="220" y="394"/>
                  </a:lnTo>
                  <a:lnTo>
                    <a:pt x="231" y="382"/>
                  </a:lnTo>
                  <a:lnTo>
                    <a:pt x="245" y="366"/>
                  </a:lnTo>
                  <a:lnTo>
                    <a:pt x="250" y="358"/>
                  </a:lnTo>
                  <a:lnTo>
                    <a:pt x="256" y="350"/>
                  </a:lnTo>
                  <a:lnTo>
                    <a:pt x="259" y="342"/>
                  </a:lnTo>
                  <a:lnTo>
                    <a:pt x="261" y="334"/>
                  </a:lnTo>
                  <a:lnTo>
                    <a:pt x="260" y="318"/>
                  </a:lnTo>
                  <a:lnTo>
                    <a:pt x="259" y="302"/>
                  </a:lnTo>
                  <a:lnTo>
                    <a:pt x="258" y="286"/>
                  </a:lnTo>
                  <a:lnTo>
                    <a:pt x="257" y="268"/>
                  </a:lnTo>
                  <a:lnTo>
                    <a:pt x="258" y="265"/>
                  </a:lnTo>
                  <a:lnTo>
                    <a:pt x="259" y="262"/>
                  </a:lnTo>
                  <a:lnTo>
                    <a:pt x="261" y="259"/>
                  </a:lnTo>
                  <a:lnTo>
                    <a:pt x="264" y="255"/>
                  </a:lnTo>
                  <a:lnTo>
                    <a:pt x="272" y="250"/>
                  </a:lnTo>
                  <a:lnTo>
                    <a:pt x="281" y="243"/>
                  </a:lnTo>
                  <a:lnTo>
                    <a:pt x="291" y="236"/>
                  </a:lnTo>
                  <a:lnTo>
                    <a:pt x="301" y="228"/>
                  </a:lnTo>
                  <a:lnTo>
                    <a:pt x="305" y="224"/>
                  </a:lnTo>
                  <a:lnTo>
                    <a:pt x="308" y="220"/>
                  </a:lnTo>
                  <a:lnTo>
                    <a:pt x="312" y="214"/>
                  </a:lnTo>
                  <a:lnTo>
                    <a:pt x="314" y="209"/>
                  </a:lnTo>
                  <a:lnTo>
                    <a:pt x="321" y="182"/>
                  </a:lnTo>
                  <a:lnTo>
                    <a:pt x="328" y="155"/>
                  </a:lnTo>
                  <a:lnTo>
                    <a:pt x="330" y="142"/>
                  </a:lnTo>
                  <a:lnTo>
                    <a:pt x="332" y="129"/>
                  </a:lnTo>
                  <a:lnTo>
                    <a:pt x="333" y="115"/>
                  </a:lnTo>
                  <a:lnTo>
                    <a:pt x="333" y="100"/>
                  </a:lnTo>
                  <a:lnTo>
                    <a:pt x="366" y="0"/>
                  </a:lnTo>
                  <a:lnTo>
                    <a:pt x="366" y="0"/>
                  </a:lnTo>
                  <a:lnTo>
                    <a:pt x="372" y="5"/>
                  </a:lnTo>
                  <a:lnTo>
                    <a:pt x="379" y="7"/>
                  </a:lnTo>
                  <a:lnTo>
                    <a:pt x="386" y="9"/>
                  </a:lnTo>
                  <a:lnTo>
                    <a:pt x="395" y="9"/>
                  </a:lnTo>
                  <a:lnTo>
                    <a:pt x="412" y="8"/>
                  </a:lnTo>
                  <a:lnTo>
                    <a:pt x="431" y="7"/>
                  </a:lnTo>
                  <a:lnTo>
                    <a:pt x="441" y="7"/>
                  </a:lnTo>
                  <a:lnTo>
                    <a:pt x="450" y="8"/>
                  </a:lnTo>
                  <a:lnTo>
                    <a:pt x="460" y="10"/>
                  </a:lnTo>
                  <a:lnTo>
                    <a:pt x="468" y="13"/>
                  </a:lnTo>
                  <a:lnTo>
                    <a:pt x="477" y="18"/>
                  </a:lnTo>
                  <a:lnTo>
                    <a:pt x="484" y="24"/>
                  </a:lnTo>
                  <a:lnTo>
                    <a:pt x="492" y="33"/>
                  </a:lnTo>
                  <a:lnTo>
                    <a:pt x="498" y="45"/>
                  </a:lnTo>
                  <a:lnTo>
                    <a:pt x="499" y="53"/>
                  </a:lnTo>
                  <a:lnTo>
                    <a:pt x="499" y="64"/>
                  </a:lnTo>
                  <a:lnTo>
                    <a:pt x="498" y="75"/>
                  </a:lnTo>
                  <a:lnTo>
                    <a:pt x="496" y="87"/>
                  </a:lnTo>
                  <a:lnTo>
                    <a:pt x="494" y="98"/>
                  </a:lnTo>
                  <a:lnTo>
                    <a:pt x="493" y="110"/>
                  </a:lnTo>
                  <a:lnTo>
                    <a:pt x="493" y="115"/>
                  </a:lnTo>
                  <a:lnTo>
                    <a:pt x="493" y="120"/>
                  </a:lnTo>
                  <a:lnTo>
                    <a:pt x="494" y="126"/>
                  </a:lnTo>
                  <a:lnTo>
                    <a:pt x="496" y="130"/>
                  </a:lnTo>
                  <a:lnTo>
                    <a:pt x="498" y="134"/>
                  </a:lnTo>
                  <a:lnTo>
                    <a:pt x="504" y="138"/>
                  </a:lnTo>
                  <a:lnTo>
                    <a:pt x="509" y="141"/>
                  </a:lnTo>
                  <a:lnTo>
                    <a:pt x="515" y="143"/>
                  </a:lnTo>
                  <a:lnTo>
                    <a:pt x="521" y="145"/>
                  </a:lnTo>
                  <a:lnTo>
                    <a:pt x="526" y="147"/>
                  </a:lnTo>
                  <a:lnTo>
                    <a:pt x="532" y="152"/>
                  </a:lnTo>
                  <a:lnTo>
                    <a:pt x="535" y="156"/>
                  </a:lnTo>
                  <a:lnTo>
                    <a:pt x="542" y="167"/>
                  </a:lnTo>
                  <a:lnTo>
                    <a:pt x="547" y="173"/>
                  </a:lnTo>
                  <a:lnTo>
                    <a:pt x="550" y="174"/>
                  </a:lnTo>
                  <a:lnTo>
                    <a:pt x="552" y="175"/>
                  </a:lnTo>
                  <a:lnTo>
                    <a:pt x="555" y="174"/>
                  </a:lnTo>
                  <a:lnTo>
                    <a:pt x="557" y="173"/>
                  </a:lnTo>
                  <a:lnTo>
                    <a:pt x="561" y="169"/>
                  </a:lnTo>
                  <a:lnTo>
                    <a:pt x="564" y="162"/>
                  </a:lnTo>
                  <a:lnTo>
                    <a:pt x="567" y="154"/>
                  </a:lnTo>
                  <a:lnTo>
                    <a:pt x="571" y="144"/>
                  </a:lnTo>
                  <a:lnTo>
                    <a:pt x="575" y="121"/>
                  </a:lnTo>
                  <a:lnTo>
                    <a:pt x="579" y="101"/>
                  </a:lnTo>
                  <a:lnTo>
                    <a:pt x="582" y="91"/>
                  </a:lnTo>
                  <a:lnTo>
                    <a:pt x="584" y="84"/>
                  </a:lnTo>
                  <a:lnTo>
                    <a:pt x="586" y="79"/>
                  </a:lnTo>
                  <a:lnTo>
                    <a:pt x="588" y="77"/>
                  </a:lnTo>
                  <a:lnTo>
                    <a:pt x="693" y="42"/>
                  </a:lnTo>
                  <a:lnTo>
                    <a:pt x="697" y="71"/>
                  </a:lnTo>
                  <a:lnTo>
                    <a:pt x="700" y="99"/>
                  </a:lnTo>
                  <a:lnTo>
                    <a:pt x="702" y="114"/>
                  </a:lnTo>
                  <a:lnTo>
                    <a:pt x="706" y="128"/>
                  </a:lnTo>
                  <a:lnTo>
                    <a:pt x="710" y="142"/>
                  </a:lnTo>
                  <a:lnTo>
                    <a:pt x="718" y="157"/>
                  </a:lnTo>
                  <a:lnTo>
                    <a:pt x="728" y="173"/>
                  </a:lnTo>
                  <a:lnTo>
                    <a:pt x="740" y="188"/>
                  </a:lnTo>
                  <a:lnTo>
                    <a:pt x="753" y="202"/>
                  </a:lnTo>
                  <a:lnTo>
                    <a:pt x="767" y="216"/>
                  </a:lnTo>
                  <a:lnTo>
                    <a:pt x="797" y="243"/>
                  </a:lnTo>
                  <a:lnTo>
                    <a:pt x="825" y="268"/>
                  </a:lnTo>
                  <a:lnTo>
                    <a:pt x="831" y="274"/>
                  </a:lnTo>
                  <a:lnTo>
                    <a:pt x="835" y="279"/>
                  </a:lnTo>
                  <a:lnTo>
                    <a:pt x="837" y="285"/>
                  </a:lnTo>
                  <a:lnTo>
                    <a:pt x="838" y="289"/>
                  </a:lnTo>
                  <a:lnTo>
                    <a:pt x="837" y="296"/>
                  </a:lnTo>
                  <a:lnTo>
                    <a:pt x="836" y="303"/>
                  </a:lnTo>
                  <a:lnTo>
                    <a:pt x="836" y="306"/>
                  </a:lnTo>
                  <a:lnTo>
                    <a:pt x="836" y="308"/>
                  </a:lnTo>
                  <a:lnTo>
                    <a:pt x="838" y="310"/>
                  </a:lnTo>
                  <a:lnTo>
                    <a:pt x="841" y="312"/>
                  </a:lnTo>
                  <a:lnTo>
                    <a:pt x="845" y="314"/>
                  </a:lnTo>
                  <a:lnTo>
                    <a:pt x="851" y="314"/>
                  </a:lnTo>
                  <a:lnTo>
                    <a:pt x="860" y="315"/>
                  </a:lnTo>
                  <a:lnTo>
                    <a:pt x="871" y="315"/>
                  </a:lnTo>
                  <a:lnTo>
                    <a:pt x="876" y="316"/>
                  </a:lnTo>
                  <a:lnTo>
                    <a:pt x="882" y="318"/>
                  </a:lnTo>
                  <a:lnTo>
                    <a:pt x="888" y="320"/>
                  </a:lnTo>
                  <a:lnTo>
                    <a:pt x="896" y="324"/>
                  </a:lnTo>
                  <a:lnTo>
                    <a:pt x="909" y="332"/>
                  </a:lnTo>
                  <a:lnTo>
                    <a:pt x="922" y="340"/>
                  </a:lnTo>
                  <a:lnTo>
                    <a:pt x="927" y="342"/>
                  </a:lnTo>
                  <a:lnTo>
                    <a:pt x="932" y="344"/>
                  </a:lnTo>
                  <a:lnTo>
                    <a:pt x="937" y="344"/>
                  </a:lnTo>
                  <a:lnTo>
                    <a:pt x="939" y="343"/>
                  </a:lnTo>
                  <a:lnTo>
                    <a:pt x="940" y="340"/>
                  </a:lnTo>
                  <a:lnTo>
                    <a:pt x="940" y="335"/>
                  </a:lnTo>
                  <a:lnTo>
                    <a:pt x="939" y="328"/>
                  </a:lnTo>
                  <a:lnTo>
                    <a:pt x="934" y="317"/>
                  </a:lnTo>
                  <a:lnTo>
                    <a:pt x="931" y="303"/>
                  </a:lnTo>
                  <a:lnTo>
                    <a:pt x="928" y="283"/>
                  </a:lnTo>
                  <a:lnTo>
                    <a:pt x="926" y="260"/>
                  </a:lnTo>
                  <a:lnTo>
                    <a:pt x="925" y="236"/>
                  </a:lnTo>
                  <a:lnTo>
                    <a:pt x="926" y="211"/>
                  </a:lnTo>
                  <a:lnTo>
                    <a:pt x="927" y="187"/>
                  </a:lnTo>
                  <a:lnTo>
                    <a:pt x="928" y="168"/>
                  </a:lnTo>
                  <a:lnTo>
                    <a:pt x="931" y="153"/>
                  </a:lnTo>
                  <a:lnTo>
                    <a:pt x="934" y="156"/>
                  </a:lnTo>
                  <a:lnTo>
                    <a:pt x="939" y="167"/>
                  </a:lnTo>
                  <a:lnTo>
                    <a:pt x="944" y="181"/>
                  </a:lnTo>
                  <a:lnTo>
                    <a:pt x="951" y="198"/>
                  </a:lnTo>
                  <a:lnTo>
                    <a:pt x="960" y="232"/>
                  </a:lnTo>
                  <a:lnTo>
                    <a:pt x="967" y="254"/>
                  </a:lnTo>
                  <a:lnTo>
                    <a:pt x="980" y="285"/>
                  </a:lnTo>
                  <a:lnTo>
                    <a:pt x="998" y="323"/>
                  </a:lnTo>
                  <a:lnTo>
                    <a:pt x="1007" y="343"/>
                  </a:lnTo>
                  <a:lnTo>
                    <a:pt x="1013" y="359"/>
                  </a:lnTo>
                  <a:lnTo>
                    <a:pt x="1015" y="367"/>
                  </a:lnTo>
                  <a:lnTo>
                    <a:pt x="1015" y="372"/>
                  </a:lnTo>
                  <a:lnTo>
                    <a:pt x="1015" y="377"/>
                  </a:lnTo>
                  <a:lnTo>
                    <a:pt x="1013" y="381"/>
                  </a:lnTo>
                  <a:lnTo>
                    <a:pt x="1006" y="387"/>
                  </a:lnTo>
                  <a:lnTo>
                    <a:pt x="999" y="391"/>
                  </a:lnTo>
                  <a:lnTo>
                    <a:pt x="994" y="396"/>
                  </a:lnTo>
                  <a:lnTo>
                    <a:pt x="992" y="400"/>
                  </a:lnTo>
                  <a:lnTo>
                    <a:pt x="992" y="402"/>
                  </a:lnTo>
                  <a:lnTo>
                    <a:pt x="993" y="404"/>
                  </a:lnTo>
                  <a:lnTo>
                    <a:pt x="995" y="407"/>
                  </a:lnTo>
                  <a:lnTo>
                    <a:pt x="998" y="409"/>
                  </a:lnTo>
                  <a:lnTo>
                    <a:pt x="1009" y="415"/>
                  </a:lnTo>
                  <a:lnTo>
                    <a:pt x="1025" y="423"/>
                  </a:lnTo>
                  <a:lnTo>
                    <a:pt x="1031" y="425"/>
                  </a:lnTo>
                  <a:lnTo>
                    <a:pt x="1036" y="428"/>
                  </a:lnTo>
                  <a:lnTo>
                    <a:pt x="1039" y="430"/>
                  </a:lnTo>
                  <a:lnTo>
                    <a:pt x="1041" y="434"/>
                  </a:lnTo>
                  <a:lnTo>
                    <a:pt x="1043" y="436"/>
                  </a:lnTo>
                  <a:lnTo>
                    <a:pt x="1045" y="439"/>
                  </a:lnTo>
                  <a:lnTo>
                    <a:pt x="1045" y="441"/>
                  </a:lnTo>
                  <a:lnTo>
                    <a:pt x="1045" y="444"/>
                  </a:lnTo>
                  <a:lnTo>
                    <a:pt x="1041" y="450"/>
                  </a:lnTo>
                  <a:lnTo>
                    <a:pt x="1037" y="455"/>
                  </a:lnTo>
                  <a:lnTo>
                    <a:pt x="1029" y="461"/>
                  </a:lnTo>
                  <a:lnTo>
                    <a:pt x="1022" y="466"/>
                  </a:lnTo>
                  <a:lnTo>
                    <a:pt x="1004" y="476"/>
                  </a:lnTo>
                  <a:lnTo>
                    <a:pt x="984" y="485"/>
                  </a:lnTo>
                  <a:lnTo>
                    <a:pt x="967" y="493"/>
                  </a:lnTo>
                  <a:lnTo>
                    <a:pt x="955" y="501"/>
                  </a:lnTo>
                  <a:lnTo>
                    <a:pt x="957" y="506"/>
                  </a:lnTo>
                  <a:lnTo>
                    <a:pt x="959" y="512"/>
                  </a:lnTo>
                  <a:lnTo>
                    <a:pt x="963" y="517"/>
                  </a:lnTo>
                  <a:lnTo>
                    <a:pt x="967" y="521"/>
                  </a:lnTo>
                  <a:lnTo>
                    <a:pt x="971" y="525"/>
                  </a:lnTo>
                  <a:lnTo>
                    <a:pt x="977" y="530"/>
                  </a:lnTo>
                  <a:lnTo>
                    <a:pt x="982" y="533"/>
                  </a:lnTo>
                  <a:lnTo>
                    <a:pt x="988" y="536"/>
                  </a:lnTo>
                  <a:lnTo>
                    <a:pt x="988" y="536"/>
                  </a:lnTo>
                  <a:lnTo>
                    <a:pt x="947" y="632"/>
                  </a:lnTo>
                  <a:lnTo>
                    <a:pt x="938" y="644"/>
                  </a:lnTo>
                  <a:lnTo>
                    <a:pt x="931" y="655"/>
                  </a:lnTo>
                  <a:lnTo>
                    <a:pt x="927" y="665"/>
                  </a:lnTo>
                  <a:lnTo>
                    <a:pt x="925" y="672"/>
                  </a:lnTo>
                  <a:lnTo>
                    <a:pt x="925" y="681"/>
                  </a:lnTo>
                  <a:lnTo>
                    <a:pt x="926" y="687"/>
                  </a:lnTo>
                  <a:lnTo>
                    <a:pt x="928" y="694"/>
                  </a:lnTo>
                  <a:lnTo>
                    <a:pt x="931" y="699"/>
                  </a:lnTo>
                  <a:lnTo>
                    <a:pt x="934" y="706"/>
                  </a:lnTo>
                  <a:lnTo>
                    <a:pt x="938" y="711"/>
                  </a:lnTo>
                  <a:lnTo>
                    <a:pt x="940" y="717"/>
                  </a:lnTo>
                  <a:lnTo>
                    <a:pt x="942" y="723"/>
                  </a:lnTo>
                  <a:lnTo>
                    <a:pt x="942" y="728"/>
                  </a:lnTo>
                  <a:lnTo>
                    <a:pt x="940" y="736"/>
                  </a:lnTo>
                  <a:lnTo>
                    <a:pt x="936" y="744"/>
                  </a:lnTo>
                  <a:lnTo>
                    <a:pt x="929" y="751"/>
                  </a:lnTo>
                  <a:lnTo>
                    <a:pt x="924" y="758"/>
                  </a:lnTo>
                  <a:lnTo>
                    <a:pt x="919" y="765"/>
                  </a:lnTo>
                  <a:lnTo>
                    <a:pt x="916" y="772"/>
                  </a:lnTo>
                  <a:lnTo>
                    <a:pt x="914" y="779"/>
                  </a:lnTo>
                  <a:lnTo>
                    <a:pt x="911" y="794"/>
                  </a:lnTo>
                  <a:lnTo>
                    <a:pt x="910" y="808"/>
                  </a:lnTo>
                  <a:lnTo>
                    <a:pt x="909" y="816"/>
                  </a:lnTo>
                  <a:lnTo>
                    <a:pt x="906" y="822"/>
                  </a:lnTo>
                  <a:lnTo>
                    <a:pt x="904" y="829"/>
                  </a:lnTo>
                  <a:lnTo>
                    <a:pt x="902" y="835"/>
                  </a:lnTo>
                  <a:lnTo>
                    <a:pt x="898" y="842"/>
                  </a:lnTo>
                  <a:lnTo>
                    <a:pt x="892" y="848"/>
                  </a:lnTo>
                  <a:lnTo>
                    <a:pt x="885" y="854"/>
                  </a:lnTo>
                  <a:lnTo>
                    <a:pt x="876" y="859"/>
                  </a:lnTo>
                  <a:lnTo>
                    <a:pt x="860" y="870"/>
                  </a:lnTo>
                  <a:lnTo>
                    <a:pt x="845" y="880"/>
                  </a:lnTo>
                  <a:lnTo>
                    <a:pt x="831" y="889"/>
                  </a:lnTo>
                  <a:lnTo>
                    <a:pt x="814" y="898"/>
                  </a:lnTo>
                  <a:lnTo>
                    <a:pt x="804" y="903"/>
                  </a:lnTo>
                  <a:lnTo>
                    <a:pt x="796" y="908"/>
                  </a:lnTo>
                  <a:lnTo>
                    <a:pt x="790" y="912"/>
                  </a:lnTo>
                  <a:lnTo>
                    <a:pt x="783" y="917"/>
                  </a:lnTo>
                  <a:lnTo>
                    <a:pt x="779" y="922"/>
                  </a:lnTo>
                  <a:lnTo>
                    <a:pt x="776" y="927"/>
                  </a:lnTo>
                  <a:lnTo>
                    <a:pt x="774" y="933"/>
                  </a:lnTo>
                  <a:lnTo>
                    <a:pt x="771" y="938"/>
                  </a:lnTo>
                  <a:lnTo>
                    <a:pt x="767" y="949"/>
                  </a:lnTo>
                  <a:lnTo>
                    <a:pt x="764" y="961"/>
                  </a:lnTo>
                  <a:lnTo>
                    <a:pt x="760" y="975"/>
                  </a:lnTo>
                  <a:lnTo>
                    <a:pt x="752" y="989"/>
                  </a:lnTo>
                  <a:lnTo>
                    <a:pt x="750" y="992"/>
                  </a:lnTo>
                  <a:lnTo>
                    <a:pt x="747" y="994"/>
                  </a:lnTo>
                  <a:lnTo>
                    <a:pt x="743" y="995"/>
                  </a:lnTo>
                  <a:lnTo>
                    <a:pt x="739" y="997"/>
                  </a:lnTo>
                  <a:lnTo>
                    <a:pt x="729" y="999"/>
                  </a:lnTo>
                  <a:lnTo>
                    <a:pt x="720" y="1001"/>
                  </a:lnTo>
                  <a:lnTo>
                    <a:pt x="698" y="1002"/>
                  </a:lnTo>
                  <a:lnTo>
                    <a:pt x="681" y="1004"/>
                  </a:lnTo>
                  <a:lnTo>
                    <a:pt x="670" y="1007"/>
                  </a:lnTo>
                  <a:lnTo>
                    <a:pt x="660" y="1012"/>
                  </a:lnTo>
                  <a:lnTo>
                    <a:pt x="652" y="1018"/>
                  </a:lnTo>
                  <a:lnTo>
                    <a:pt x="644" y="1024"/>
                  </a:lnTo>
                  <a:lnTo>
                    <a:pt x="629" y="1038"/>
                  </a:lnTo>
                  <a:lnTo>
                    <a:pt x="613" y="1051"/>
                  </a:lnTo>
                  <a:lnTo>
                    <a:pt x="598" y="1052"/>
                  </a:lnTo>
                  <a:lnTo>
                    <a:pt x="582" y="1052"/>
                  </a:lnTo>
                  <a:lnTo>
                    <a:pt x="566" y="1052"/>
                  </a:lnTo>
                  <a:lnTo>
                    <a:pt x="552" y="1051"/>
                  </a:lnTo>
                  <a:lnTo>
                    <a:pt x="544" y="1049"/>
                  </a:lnTo>
                  <a:lnTo>
                    <a:pt x="535" y="1046"/>
                  </a:lnTo>
                  <a:lnTo>
                    <a:pt x="526" y="1043"/>
                  </a:lnTo>
                  <a:lnTo>
                    <a:pt x="517" y="1039"/>
                  </a:lnTo>
                  <a:lnTo>
                    <a:pt x="511" y="1038"/>
                  </a:lnTo>
                  <a:lnTo>
                    <a:pt x="506" y="1039"/>
                  </a:lnTo>
                  <a:lnTo>
                    <a:pt x="501" y="1041"/>
                  </a:lnTo>
                  <a:lnTo>
                    <a:pt x="497" y="1043"/>
                  </a:lnTo>
                  <a:lnTo>
                    <a:pt x="494" y="1045"/>
                  </a:lnTo>
                  <a:lnTo>
                    <a:pt x="491" y="1048"/>
                  </a:lnTo>
                  <a:lnTo>
                    <a:pt x="489" y="1052"/>
                  </a:lnTo>
                  <a:lnTo>
                    <a:pt x="487" y="1056"/>
                  </a:lnTo>
                  <a:lnTo>
                    <a:pt x="481" y="1075"/>
                  </a:lnTo>
                  <a:lnTo>
                    <a:pt x="474" y="1092"/>
                  </a:lnTo>
                  <a:lnTo>
                    <a:pt x="467" y="1102"/>
                  </a:lnTo>
                  <a:lnTo>
                    <a:pt x="461" y="1112"/>
                  </a:lnTo>
                  <a:lnTo>
                    <a:pt x="454" y="1120"/>
                  </a:lnTo>
                  <a:lnTo>
                    <a:pt x="448" y="1130"/>
                  </a:lnTo>
                  <a:lnTo>
                    <a:pt x="444" y="1139"/>
                  </a:lnTo>
                  <a:lnTo>
                    <a:pt x="443" y="1146"/>
                  </a:lnTo>
                  <a:lnTo>
                    <a:pt x="443" y="1154"/>
                  </a:lnTo>
                  <a:lnTo>
                    <a:pt x="446" y="1161"/>
                  </a:lnTo>
                  <a:lnTo>
                    <a:pt x="451" y="1177"/>
                  </a:lnTo>
                  <a:lnTo>
                    <a:pt x="457" y="1192"/>
                  </a:lnTo>
                  <a:lnTo>
                    <a:pt x="461" y="1199"/>
                  </a:lnTo>
                  <a:lnTo>
                    <a:pt x="462" y="1206"/>
                  </a:lnTo>
                  <a:lnTo>
                    <a:pt x="463" y="1212"/>
                  </a:lnTo>
                  <a:lnTo>
                    <a:pt x="463" y="1217"/>
                  </a:lnTo>
                  <a:lnTo>
                    <a:pt x="463" y="1221"/>
                  </a:lnTo>
                  <a:lnTo>
                    <a:pt x="461" y="1224"/>
                  </a:lnTo>
                  <a:lnTo>
                    <a:pt x="460" y="1227"/>
                  </a:lnTo>
                  <a:lnTo>
                    <a:pt x="457" y="1231"/>
                  </a:lnTo>
                  <a:lnTo>
                    <a:pt x="452" y="1236"/>
                  </a:lnTo>
                  <a:lnTo>
                    <a:pt x="447" y="1242"/>
                  </a:lnTo>
                  <a:lnTo>
                    <a:pt x="444" y="1246"/>
                  </a:lnTo>
                  <a:lnTo>
                    <a:pt x="443" y="1250"/>
                  </a:lnTo>
                  <a:lnTo>
                    <a:pt x="442" y="1255"/>
                  </a:lnTo>
                  <a:lnTo>
                    <a:pt x="441" y="1262"/>
                  </a:lnTo>
                  <a:lnTo>
                    <a:pt x="441" y="1275"/>
                  </a:lnTo>
                  <a:lnTo>
                    <a:pt x="442" y="1288"/>
                  </a:lnTo>
                  <a:lnTo>
                    <a:pt x="441" y="1294"/>
                  </a:lnTo>
                  <a:lnTo>
                    <a:pt x="440" y="1300"/>
                  </a:lnTo>
                  <a:lnTo>
                    <a:pt x="438" y="1306"/>
                  </a:lnTo>
                  <a:lnTo>
                    <a:pt x="435" y="1312"/>
                  </a:lnTo>
                  <a:lnTo>
                    <a:pt x="430" y="1313"/>
                  </a:lnTo>
                  <a:lnTo>
                    <a:pt x="424" y="1314"/>
                  </a:lnTo>
                  <a:lnTo>
                    <a:pt x="415" y="1314"/>
                  </a:lnTo>
                  <a:lnTo>
                    <a:pt x="406" y="1315"/>
                  </a:lnTo>
                  <a:lnTo>
                    <a:pt x="385" y="1315"/>
                  </a:lnTo>
                  <a:lnTo>
                    <a:pt x="370" y="1315"/>
                  </a:lnTo>
                  <a:lnTo>
                    <a:pt x="371" y="1316"/>
                  </a:lnTo>
                  <a:lnTo>
                    <a:pt x="363" y="1311"/>
                  </a:lnTo>
                  <a:lnTo>
                    <a:pt x="355" y="1307"/>
                  </a:lnTo>
                  <a:lnTo>
                    <a:pt x="345" y="1305"/>
                  </a:lnTo>
                  <a:lnTo>
                    <a:pt x="335" y="1304"/>
                  </a:lnTo>
                  <a:lnTo>
                    <a:pt x="316" y="1303"/>
                  </a:lnTo>
                  <a:lnTo>
                    <a:pt x="297" y="1301"/>
                  </a:lnTo>
                  <a:lnTo>
                    <a:pt x="290" y="1299"/>
                  </a:lnTo>
                  <a:lnTo>
                    <a:pt x="281" y="1295"/>
                  </a:lnTo>
                  <a:lnTo>
                    <a:pt x="274" y="1290"/>
                  </a:lnTo>
                  <a:lnTo>
                    <a:pt x="265" y="1285"/>
                  </a:lnTo>
                  <a:lnTo>
                    <a:pt x="258" y="1279"/>
                  </a:lnTo>
                  <a:lnTo>
                    <a:pt x="250" y="1273"/>
                  </a:lnTo>
                  <a:lnTo>
                    <a:pt x="245" y="1266"/>
                  </a:lnTo>
                  <a:lnTo>
                    <a:pt x="242" y="1260"/>
                  </a:lnTo>
                  <a:lnTo>
                    <a:pt x="237" y="1250"/>
                  </a:lnTo>
                  <a:lnTo>
                    <a:pt x="231" y="1240"/>
                  </a:lnTo>
                  <a:lnTo>
                    <a:pt x="226" y="1236"/>
                  </a:lnTo>
                  <a:lnTo>
                    <a:pt x="223" y="1232"/>
                  </a:lnTo>
                  <a:lnTo>
                    <a:pt x="218" y="1228"/>
                  </a:lnTo>
                  <a:lnTo>
                    <a:pt x="213" y="1226"/>
                  </a:lnTo>
                  <a:lnTo>
                    <a:pt x="206" y="1224"/>
                  </a:lnTo>
                  <a:lnTo>
                    <a:pt x="198" y="1224"/>
                  </a:lnTo>
                  <a:lnTo>
                    <a:pt x="191" y="1224"/>
                  </a:lnTo>
                  <a:lnTo>
                    <a:pt x="183" y="1225"/>
                  </a:lnTo>
                  <a:lnTo>
                    <a:pt x="168" y="1227"/>
                  </a:lnTo>
                  <a:lnTo>
                    <a:pt x="152" y="1230"/>
                  </a:lnTo>
                  <a:lnTo>
                    <a:pt x="152" y="1230"/>
                  </a:lnTo>
                  <a:lnTo>
                    <a:pt x="118" y="1182"/>
                  </a:lnTo>
                  <a:lnTo>
                    <a:pt x="106" y="1165"/>
                  </a:lnTo>
                  <a:lnTo>
                    <a:pt x="90" y="1145"/>
                  </a:lnTo>
                  <a:lnTo>
                    <a:pt x="84" y="1134"/>
                  </a:lnTo>
                  <a:lnTo>
                    <a:pt x="77" y="1125"/>
                  </a:lnTo>
                  <a:lnTo>
                    <a:pt x="73" y="1114"/>
                  </a:lnTo>
                  <a:lnTo>
                    <a:pt x="70" y="1104"/>
                  </a:lnTo>
                  <a:lnTo>
                    <a:pt x="66" y="1083"/>
                  </a:lnTo>
                  <a:lnTo>
                    <a:pt x="62" y="1061"/>
                  </a:lnTo>
                  <a:lnTo>
                    <a:pt x="61" y="1050"/>
                  </a:lnTo>
                  <a:lnTo>
                    <a:pt x="59" y="1041"/>
                  </a:lnTo>
                  <a:lnTo>
                    <a:pt x="56" y="1030"/>
                  </a:lnTo>
                  <a:lnTo>
                    <a:pt x="53" y="1020"/>
                  </a:lnTo>
                  <a:lnTo>
                    <a:pt x="48" y="1014"/>
                  </a:lnTo>
                  <a:lnTo>
                    <a:pt x="44" y="1008"/>
                  </a:lnTo>
                  <a:lnTo>
                    <a:pt x="40" y="1004"/>
                  </a:lnTo>
                  <a:lnTo>
                    <a:pt x="34" y="999"/>
                  </a:lnTo>
                  <a:lnTo>
                    <a:pt x="29" y="994"/>
                  </a:lnTo>
                  <a:lnTo>
                    <a:pt x="25" y="990"/>
                  </a:lnTo>
                  <a:lnTo>
                    <a:pt x="21" y="984"/>
                  </a:lnTo>
                  <a:lnTo>
                    <a:pt x="19" y="978"/>
                  </a:lnTo>
                  <a:lnTo>
                    <a:pt x="19" y="971"/>
                  </a:lnTo>
                  <a:lnTo>
                    <a:pt x="20" y="965"/>
                  </a:lnTo>
                  <a:lnTo>
                    <a:pt x="21" y="958"/>
                  </a:lnTo>
                  <a:lnTo>
                    <a:pt x="23" y="953"/>
                  </a:lnTo>
                  <a:lnTo>
                    <a:pt x="28" y="942"/>
                  </a:lnTo>
                  <a:lnTo>
                    <a:pt x="34" y="933"/>
                  </a:lnTo>
                  <a:lnTo>
                    <a:pt x="47" y="913"/>
                  </a:lnTo>
                  <a:lnTo>
                    <a:pt x="60" y="891"/>
                  </a:lnTo>
                  <a:lnTo>
                    <a:pt x="62" y="885"/>
                  </a:lnTo>
                  <a:lnTo>
                    <a:pt x="63" y="879"/>
                  </a:lnTo>
                  <a:lnTo>
                    <a:pt x="64" y="873"/>
                  </a:lnTo>
                  <a:lnTo>
                    <a:pt x="63" y="867"/>
                  </a:lnTo>
                  <a:lnTo>
                    <a:pt x="60" y="855"/>
                  </a:lnTo>
                  <a:lnTo>
                    <a:pt x="55" y="842"/>
                  </a:lnTo>
                  <a:lnTo>
                    <a:pt x="42" y="819"/>
                  </a:lnTo>
                  <a:lnTo>
                    <a:pt x="31" y="796"/>
                  </a:lnTo>
                  <a:lnTo>
                    <a:pt x="29" y="788"/>
                  </a:lnTo>
                  <a:lnTo>
                    <a:pt x="29" y="779"/>
                  </a:lnTo>
                  <a:lnTo>
                    <a:pt x="29" y="771"/>
                  </a:lnTo>
                  <a:lnTo>
                    <a:pt x="30" y="762"/>
                  </a:lnTo>
                  <a:lnTo>
                    <a:pt x="33" y="745"/>
                  </a:lnTo>
                  <a:lnTo>
                    <a:pt x="34" y="727"/>
                  </a:lnTo>
                  <a:lnTo>
                    <a:pt x="33" y="723"/>
                  </a:lnTo>
                  <a:lnTo>
                    <a:pt x="32" y="719"/>
                  </a:lnTo>
                  <a:lnTo>
                    <a:pt x="31" y="715"/>
                  </a:lnTo>
                  <a:lnTo>
                    <a:pt x="29" y="711"/>
                  </a:lnTo>
                  <a:lnTo>
                    <a:pt x="23" y="704"/>
                  </a:lnTo>
                  <a:lnTo>
                    <a:pt x="18" y="697"/>
                  </a:lnTo>
                  <a:lnTo>
                    <a:pt x="13" y="690"/>
                  </a:lnTo>
                  <a:lnTo>
                    <a:pt x="7" y="682"/>
                  </a:lnTo>
                  <a:lnTo>
                    <a:pt x="6" y="679"/>
                  </a:lnTo>
                  <a:lnTo>
                    <a:pt x="4" y="674"/>
                  </a:lnTo>
                  <a:lnTo>
                    <a:pt x="3" y="669"/>
                  </a:lnTo>
                  <a:lnTo>
                    <a:pt x="3" y="665"/>
                  </a:lnTo>
                  <a:lnTo>
                    <a:pt x="3" y="639"/>
                  </a:lnTo>
                  <a:lnTo>
                    <a:pt x="2" y="611"/>
                  </a:lnTo>
                  <a:lnTo>
                    <a:pt x="2" y="597"/>
                  </a:lnTo>
                  <a:lnTo>
                    <a:pt x="2" y="583"/>
                  </a:lnTo>
                  <a:lnTo>
                    <a:pt x="4" y="569"/>
                  </a:lnTo>
                  <a:lnTo>
                    <a:pt x="5" y="557"/>
                  </a:lnTo>
                  <a:lnTo>
                    <a:pt x="6" y="549"/>
                  </a:lnTo>
                  <a:lnTo>
                    <a:pt x="6" y="542"/>
                  </a:lnTo>
                  <a:lnTo>
                    <a:pt x="5" y="534"/>
                  </a:lnTo>
                  <a:lnTo>
                    <a:pt x="4" y="528"/>
                  </a:lnTo>
                  <a:lnTo>
                    <a:pt x="2" y="521"/>
                  </a:lnTo>
                  <a:lnTo>
                    <a:pt x="1" y="515"/>
                  </a:lnTo>
                  <a:lnTo>
                    <a:pt x="0" y="508"/>
                  </a:lnTo>
                  <a:lnTo>
                    <a:pt x="0" y="502"/>
                  </a:lnTo>
                  <a:lnTo>
                    <a:pt x="0" y="502"/>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96" name="Google Shape;896;p38"/>
            <p:cNvSpPr/>
            <p:nvPr/>
          </p:nvSpPr>
          <p:spPr>
            <a:xfrm>
              <a:off x="5662613" y="5064125"/>
              <a:ext cx="438150" cy="376238"/>
            </a:xfrm>
            <a:custGeom>
              <a:rect b="b" l="l" r="r" t="t"/>
              <a:pathLst>
                <a:path extrusionOk="0" h="947" w="1104">
                  <a:moveTo>
                    <a:pt x="750" y="6"/>
                  </a:moveTo>
                  <a:lnTo>
                    <a:pt x="766" y="3"/>
                  </a:lnTo>
                  <a:lnTo>
                    <a:pt x="781" y="1"/>
                  </a:lnTo>
                  <a:lnTo>
                    <a:pt x="789" y="0"/>
                  </a:lnTo>
                  <a:lnTo>
                    <a:pt x="796" y="0"/>
                  </a:lnTo>
                  <a:lnTo>
                    <a:pt x="804" y="0"/>
                  </a:lnTo>
                  <a:lnTo>
                    <a:pt x="811" y="2"/>
                  </a:lnTo>
                  <a:lnTo>
                    <a:pt x="816" y="4"/>
                  </a:lnTo>
                  <a:lnTo>
                    <a:pt x="821" y="8"/>
                  </a:lnTo>
                  <a:lnTo>
                    <a:pt x="824" y="12"/>
                  </a:lnTo>
                  <a:lnTo>
                    <a:pt x="829" y="16"/>
                  </a:lnTo>
                  <a:lnTo>
                    <a:pt x="835" y="26"/>
                  </a:lnTo>
                  <a:lnTo>
                    <a:pt x="840" y="36"/>
                  </a:lnTo>
                  <a:lnTo>
                    <a:pt x="843" y="42"/>
                  </a:lnTo>
                  <a:lnTo>
                    <a:pt x="848" y="49"/>
                  </a:lnTo>
                  <a:lnTo>
                    <a:pt x="856" y="55"/>
                  </a:lnTo>
                  <a:lnTo>
                    <a:pt x="863" y="61"/>
                  </a:lnTo>
                  <a:lnTo>
                    <a:pt x="872" y="66"/>
                  </a:lnTo>
                  <a:lnTo>
                    <a:pt x="879" y="71"/>
                  </a:lnTo>
                  <a:lnTo>
                    <a:pt x="888" y="75"/>
                  </a:lnTo>
                  <a:lnTo>
                    <a:pt x="895" y="77"/>
                  </a:lnTo>
                  <a:lnTo>
                    <a:pt x="914" y="79"/>
                  </a:lnTo>
                  <a:lnTo>
                    <a:pt x="933" y="80"/>
                  </a:lnTo>
                  <a:lnTo>
                    <a:pt x="943" y="81"/>
                  </a:lnTo>
                  <a:lnTo>
                    <a:pt x="953" y="83"/>
                  </a:lnTo>
                  <a:lnTo>
                    <a:pt x="961" y="87"/>
                  </a:lnTo>
                  <a:lnTo>
                    <a:pt x="969" y="92"/>
                  </a:lnTo>
                  <a:lnTo>
                    <a:pt x="969" y="92"/>
                  </a:lnTo>
                  <a:lnTo>
                    <a:pt x="961" y="116"/>
                  </a:lnTo>
                  <a:lnTo>
                    <a:pt x="967" y="121"/>
                  </a:lnTo>
                  <a:lnTo>
                    <a:pt x="972" y="126"/>
                  </a:lnTo>
                  <a:lnTo>
                    <a:pt x="977" y="132"/>
                  </a:lnTo>
                  <a:lnTo>
                    <a:pt x="980" y="138"/>
                  </a:lnTo>
                  <a:lnTo>
                    <a:pt x="983" y="145"/>
                  </a:lnTo>
                  <a:lnTo>
                    <a:pt x="984" y="151"/>
                  </a:lnTo>
                  <a:lnTo>
                    <a:pt x="983" y="159"/>
                  </a:lnTo>
                  <a:lnTo>
                    <a:pt x="981" y="166"/>
                  </a:lnTo>
                  <a:lnTo>
                    <a:pt x="978" y="173"/>
                  </a:lnTo>
                  <a:lnTo>
                    <a:pt x="973" y="178"/>
                  </a:lnTo>
                  <a:lnTo>
                    <a:pt x="968" y="182"/>
                  </a:lnTo>
                  <a:lnTo>
                    <a:pt x="963" y="186"/>
                  </a:lnTo>
                  <a:lnTo>
                    <a:pt x="957" y="190"/>
                  </a:lnTo>
                  <a:lnTo>
                    <a:pt x="953" y="195"/>
                  </a:lnTo>
                  <a:lnTo>
                    <a:pt x="949" y="200"/>
                  </a:lnTo>
                  <a:lnTo>
                    <a:pt x="946" y="207"/>
                  </a:lnTo>
                  <a:lnTo>
                    <a:pt x="946" y="213"/>
                  </a:lnTo>
                  <a:lnTo>
                    <a:pt x="946" y="217"/>
                  </a:lnTo>
                  <a:lnTo>
                    <a:pt x="949" y="222"/>
                  </a:lnTo>
                  <a:lnTo>
                    <a:pt x="950" y="226"/>
                  </a:lnTo>
                  <a:lnTo>
                    <a:pt x="952" y="231"/>
                  </a:lnTo>
                  <a:lnTo>
                    <a:pt x="953" y="236"/>
                  </a:lnTo>
                  <a:lnTo>
                    <a:pt x="953" y="242"/>
                  </a:lnTo>
                  <a:lnTo>
                    <a:pt x="952" y="247"/>
                  </a:lnTo>
                  <a:lnTo>
                    <a:pt x="945" y="261"/>
                  </a:lnTo>
                  <a:lnTo>
                    <a:pt x="938" y="277"/>
                  </a:lnTo>
                  <a:lnTo>
                    <a:pt x="936" y="285"/>
                  </a:lnTo>
                  <a:lnTo>
                    <a:pt x="934" y="293"/>
                  </a:lnTo>
                  <a:lnTo>
                    <a:pt x="933" y="297"/>
                  </a:lnTo>
                  <a:lnTo>
                    <a:pt x="934" y="300"/>
                  </a:lnTo>
                  <a:lnTo>
                    <a:pt x="936" y="304"/>
                  </a:lnTo>
                  <a:lnTo>
                    <a:pt x="937" y="308"/>
                  </a:lnTo>
                  <a:lnTo>
                    <a:pt x="943" y="318"/>
                  </a:lnTo>
                  <a:lnTo>
                    <a:pt x="947" y="327"/>
                  </a:lnTo>
                  <a:lnTo>
                    <a:pt x="950" y="338"/>
                  </a:lnTo>
                  <a:lnTo>
                    <a:pt x="952" y="349"/>
                  </a:lnTo>
                  <a:lnTo>
                    <a:pt x="953" y="360"/>
                  </a:lnTo>
                  <a:lnTo>
                    <a:pt x="953" y="371"/>
                  </a:lnTo>
                  <a:lnTo>
                    <a:pt x="952" y="381"/>
                  </a:lnTo>
                  <a:lnTo>
                    <a:pt x="950" y="393"/>
                  </a:lnTo>
                  <a:lnTo>
                    <a:pt x="939" y="402"/>
                  </a:lnTo>
                  <a:lnTo>
                    <a:pt x="932" y="409"/>
                  </a:lnTo>
                  <a:lnTo>
                    <a:pt x="928" y="417"/>
                  </a:lnTo>
                  <a:lnTo>
                    <a:pt x="926" y="425"/>
                  </a:lnTo>
                  <a:lnTo>
                    <a:pt x="926" y="432"/>
                  </a:lnTo>
                  <a:lnTo>
                    <a:pt x="927" y="441"/>
                  </a:lnTo>
                  <a:lnTo>
                    <a:pt x="930" y="450"/>
                  </a:lnTo>
                  <a:lnTo>
                    <a:pt x="933" y="462"/>
                  </a:lnTo>
                  <a:lnTo>
                    <a:pt x="938" y="497"/>
                  </a:lnTo>
                  <a:lnTo>
                    <a:pt x="942" y="531"/>
                  </a:lnTo>
                  <a:lnTo>
                    <a:pt x="944" y="539"/>
                  </a:lnTo>
                  <a:lnTo>
                    <a:pt x="947" y="546"/>
                  </a:lnTo>
                  <a:lnTo>
                    <a:pt x="952" y="552"/>
                  </a:lnTo>
                  <a:lnTo>
                    <a:pt x="956" y="556"/>
                  </a:lnTo>
                  <a:lnTo>
                    <a:pt x="963" y="560"/>
                  </a:lnTo>
                  <a:lnTo>
                    <a:pt x="971" y="562"/>
                  </a:lnTo>
                  <a:lnTo>
                    <a:pt x="980" y="562"/>
                  </a:lnTo>
                  <a:lnTo>
                    <a:pt x="992" y="561"/>
                  </a:lnTo>
                  <a:lnTo>
                    <a:pt x="1002" y="558"/>
                  </a:lnTo>
                  <a:lnTo>
                    <a:pt x="1012" y="558"/>
                  </a:lnTo>
                  <a:lnTo>
                    <a:pt x="1022" y="558"/>
                  </a:lnTo>
                  <a:lnTo>
                    <a:pt x="1031" y="561"/>
                  </a:lnTo>
                  <a:lnTo>
                    <a:pt x="1039" y="564"/>
                  </a:lnTo>
                  <a:lnTo>
                    <a:pt x="1047" y="568"/>
                  </a:lnTo>
                  <a:lnTo>
                    <a:pt x="1054" y="573"/>
                  </a:lnTo>
                  <a:lnTo>
                    <a:pt x="1062" y="578"/>
                  </a:lnTo>
                  <a:lnTo>
                    <a:pt x="1068" y="584"/>
                  </a:lnTo>
                  <a:lnTo>
                    <a:pt x="1075" y="591"/>
                  </a:lnTo>
                  <a:lnTo>
                    <a:pt x="1080" y="598"/>
                  </a:lnTo>
                  <a:lnTo>
                    <a:pt x="1086" y="606"/>
                  </a:lnTo>
                  <a:lnTo>
                    <a:pt x="1095" y="623"/>
                  </a:lnTo>
                  <a:lnTo>
                    <a:pt x="1104" y="641"/>
                  </a:lnTo>
                  <a:lnTo>
                    <a:pt x="1104" y="641"/>
                  </a:lnTo>
                  <a:lnTo>
                    <a:pt x="1092" y="665"/>
                  </a:lnTo>
                  <a:lnTo>
                    <a:pt x="1080" y="691"/>
                  </a:lnTo>
                  <a:lnTo>
                    <a:pt x="1074" y="703"/>
                  </a:lnTo>
                  <a:lnTo>
                    <a:pt x="1066" y="715"/>
                  </a:lnTo>
                  <a:lnTo>
                    <a:pt x="1056" y="725"/>
                  </a:lnTo>
                  <a:lnTo>
                    <a:pt x="1046" y="735"/>
                  </a:lnTo>
                  <a:lnTo>
                    <a:pt x="1033" y="743"/>
                  </a:lnTo>
                  <a:lnTo>
                    <a:pt x="1018" y="753"/>
                  </a:lnTo>
                  <a:lnTo>
                    <a:pt x="1011" y="757"/>
                  </a:lnTo>
                  <a:lnTo>
                    <a:pt x="1005" y="764"/>
                  </a:lnTo>
                  <a:lnTo>
                    <a:pt x="1000" y="770"/>
                  </a:lnTo>
                  <a:lnTo>
                    <a:pt x="997" y="777"/>
                  </a:lnTo>
                  <a:lnTo>
                    <a:pt x="992" y="794"/>
                  </a:lnTo>
                  <a:lnTo>
                    <a:pt x="986" y="804"/>
                  </a:lnTo>
                  <a:lnTo>
                    <a:pt x="983" y="807"/>
                  </a:lnTo>
                  <a:lnTo>
                    <a:pt x="981" y="808"/>
                  </a:lnTo>
                  <a:lnTo>
                    <a:pt x="978" y="809"/>
                  </a:lnTo>
                  <a:lnTo>
                    <a:pt x="974" y="809"/>
                  </a:lnTo>
                  <a:lnTo>
                    <a:pt x="967" y="808"/>
                  </a:lnTo>
                  <a:lnTo>
                    <a:pt x="957" y="805"/>
                  </a:lnTo>
                  <a:lnTo>
                    <a:pt x="945" y="803"/>
                  </a:lnTo>
                  <a:lnTo>
                    <a:pt x="929" y="800"/>
                  </a:lnTo>
                  <a:lnTo>
                    <a:pt x="914" y="811"/>
                  </a:lnTo>
                  <a:lnTo>
                    <a:pt x="898" y="819"/>
                  </a:lnTo>
                  <a:lnTo>
                    <a:pt x="883" y="826"/>
                  </a:lnTo>
                  <a:lnTo>
                    <a:pt x="866" y="833"/>
                  </a:lnTo>
                  <a:lnTo>
                    <a:pt x="851" y="839"/>
                  </a:lnTo>
                  <a:lnTo>
                    <a:pt x="836" y="847"/>
                  </a:lnTo>
                  <a:lnTo>
                    <a:pt x="829" y="851"/>
                  </a:lnTo>
                  <a:lnTo>
                    <a:pt x="821" y="855"/>
                  </a:lnTo>
                  <a:lnTo>
                    <a:pt x="814" y="861"/>
                  </a:lnTo>
                  <a:lnTo>
                    <a:pt x="807" y="866"/>
                  </a:lnTo>
                  <a:lnTo>
                    <a:pt x="789" y="886"/>
                  </a:lnTo>
                  <a:lnTo>
                    <a:pt x="768" y="907"/>
                  </a:lnTo>
                  <a:lnTo>
                    <a:pt x="757" y="918"/>
                  </a:lnTo>
                  <a:lnTo>
                    <a:pt x="747" y="928"/>
                  </a:lnTo>
                  <a:lnTo>
                    <a:pt x="741" y="931"/>
                  </a:lnTo>
                  <a:lnTo>
                    <a:pt x="735" y="934"/>
                  </a:lnTo>
                  <a:lnTo>
                    <a:pt x="729" y="938"/>
                  </a:lnTo>
                  <a:lnTo>
                    <a:pt x="724" y="940"/>
                  </a:lnTo>
                  <a:lnTo>
                    <a:pt x="704" y="944"/>
                  </a:lnTo>
                  <a:lnTo>
                    <a:pt x="683" y="946"/>
                  </a:lnTo>
                  <a:lnTo>
                    <a:pt x="661" y="947"/>
                  </a:lnTo>
                  <a:lnTo>
                    <a:pt x="639" y="947"/>
                  </a:lnTo>
                  <a:lnTo>
                    <a:pt x="616" y="945"/>
                  </a:lnTo>
                  <a:lnTo>
                    <a:pt x="593" y="943"/>
                  </a:lnTo>
                  <a:lnTo>
                    <a:pt x="570" y="940"/>
                  </a:lnTo>
                  <a:lnTo>
                    <a:pt x="546" y="938"/>
                  </a:lnTo>
                  <a:lnTo>
                    <a:pt x="546" y="938"/>
                  </a:lnTo>
                  <a:lnTo>
                    <a:pt x="538" y="922"/>
                  </a:lnTo>
                  <a:lnTo>
                    <a:pt x="529" y="904"/>
                  </a:lnTo>
                  <a:lnTo>
                    <a:pt x="522" y="895"/>
                  </a:lnTo>
                  <a:lnTo>
                    <a:pt x="517" y="888"/>
                  </a:lnTo>
                  <a:lnTo>
                    <a:pt x="510" y="882"/>
                  </a:lnTo>
                  <a:lnTo>
                    <a:pt x="504" y="878"/>
                  </a:lnTo>
                  <a:lnTo>
                    <a:pt x="494" y="875"/>
                  </a:lnTo>
                  <a:lnTo>
                    <a:pt x="484" y="874"/>
                  </a:lnTo>
                  <a:lnTo>
                    <a:pt x="475" y="873"/>
                  </a:lnTo>
                  <a:lnTo>
                    <a:pt x="465" y="872"/>
                  </a:lnTo>
                  <a:lnTo>
                    <a:pt x="455" y="872"/>
                  </a:lnTo>
                  <a:lnTo>
                    <a:pt x="446" y="871"/>
                  </a:lnTo>
                  <a:lnTo>
                    <a:pt x="436" y="870"/>
                  </a:lnTo>
                  <a:lnTo>
                    <a:pt x="427" y="867"/>
                  </a:lnTo>
                  <a:lnTo>
                    <a:pt x="415" y="850"/>
                  </a:lnTo>
                  <a:lnTo>
                    <a:pt x="390" y="811"/>
                  </a:lnTo>
                  <a:lnTo>
                    <a:pt x="366" y="771"/>
                  </a:lnTo>
                  <a:lnTo>
                    <a:pt x="351" y="746"/>
                  </a:lnTo>
                  <a:lnTo>
                    <a:pt x="344" y="739"/>
                  </a:lnTo>
                  <a:lnTo>
                    <a:pt x="339" y="733"/>
                  </a:lnTo>
                  <a:lnTo>
                    <a:pt x="333" y="729"/>
                  </a:lnTo>
                  <a:lnTo>
                    <a:pt x="327" y="727"/>
                  </a:lnTo>
                  <a:lnTo>
                    <a:pt x="315" y="722"/>
                  </a:lnTo>
                  <a:lnTo>
                    <a:pt x="300" y="714"/>
                  </a:lnTo>
                  <a:lnTo>
                    <a:pt x="292" y="709"/>
                  </a:lnTo>
                  <a:lnTo>
                    <a:pt x="286" y="702"/>
                  </a:lnTo>
                  <a:lnTo>
                    <a:pt x="280" y="696"/>
                  </a:lnTo>
                  <a:lnTo>
                    <a:pt x="275" y="689"/>
                  </a:lnTo>
                  <a:lnTo>
                    <a:pt x="266" y="675"/>
                  </a:lnTo>
                  <a:lnTo>
                    <a:pt x="259" y="660"/>
                  </a:lnTo>
                  <a:lnTo>
                    <a:pt x="256" y="652"/>
                  </a:lnTo>
                  <a:lnTo>
                    <a:pt x="251" y="646"/>
                  </a:lnTo>
                  <a:lnTo>
                    <a:pt x="247" y="638"/>
                  </a:lnTo>
                  <a:lnTo>
                    <a:pt x="242" y="633"/>
                  </a:lnTo>
                  <a:lnTo>
                    <a:pt x="236" y="627"/>
                  </a:lnTo>
                  <a:lnTo>
                    <a:pt x="229" y="621"/>
                  </a:lnTo>
                  <a:lnTo>
                    <a:pt x="221" y="617"/>
                  </a:lnTo>
                  <a:lnTo>
                    <a:pt x="211" y="614"/>
                  </a:lnTo>
                  <a:lnTo>
                    <a:pt x="202" y="609"/>
                  </a:lnTo>
                  <a:lnTo>
                    <a:pt x="190" y="604"/>
                  </a:lnTo>
                  <a:lnTo>
                    <a:pt x="179" y="598"/>
                  </a:lnTo>
                  <a:lnTo>
                    <a:pt x="168" y="591"/>
                  </a:lnTo>
                  <a:lnTo>
                    <a:pt x="158" y="583"/>
                  </a:lnTo>
                  <a:lnTo>
                    <a:pt x="149" y="575"/>
                  </a:lnTo>
                  <a:lnTo>
                    <a:pt x="141" y="566"/>
                  </a:lnTo>
                  <a:lnTo>
                    <a:pt x="136" y="556"/>
                  </a:lnTo>
                  <a:lnTo>
                    <a:pt x="131" y="550"/>
                  </a:lnTo>
                  <a:lnTo>
                    <a:pt x="127" y="547"/>
                  </a:lnTo>
                  <a:lnTo>
                    <a:pt x="124" y="546"/>
                  </a:lnTo>
                  <a:lnTo>
                    <a:pt x="120" y="546"/>
                  </a:lnTo>
                  <a:lnTo>
                    <a:pt x="114" y="548"/>
                  </a:lnTo>
                  <a:lnTo>
                    <a:pt x="110" y="552"/>
                  </a:lnTo>
                  <a:lnTo>
                    <a:pt x="106" y="556"/>
                  </a:lnTo>
                  <a:lnTo>
                    <a:pt x="101" y="562"/>
                  </a:lnTo>
                  <a:lnTo>
                    <a:pt x="93" y="573"/>
                  </a:lnTo>
                  <a:lnTo>
                    <a:pt x="84" y="582"/>
                  </a:lnTo>
                  <a:lnTo>
                    <a:pt x="80" y="585"/>
                  </a:lnTo>
                  <a:lnTo>
                    <a:pt x="75" y="588"/>
                  </a:lnTo>
                  <a:lnTo>
                    <a:pt x="72" y="588"/>
                  </a:lnTo>
                  <a:lnTo>
                    <a:pt x="68" y="585"/>
                  </a:lnTo>
                  <a:lnTo>
                    <a:pt x="62" y="581"/>
                  </a:lnTo>
                  <a:lnTo>
                    <a:pt x="56" y="579"/>
                  </a:lnTo>
                  <a:lnTo>
                    <a:pt x="50" y="578"/>
                  </a:lnTo>
                  <a:lnTo>
                    <a:pt x="45" y="578"/>
                  </a:lnTo>
                  <a:lnTo>
                    <a:pt x="33" y="581"/>
                  </a:lnTo>
                  <a:lnTo>
                    <a:pt x="19" y="583"/>
                  </a:lnTo>
                  <a:lnTo>
                    <a:pt x="19" y="583"/>
                  </a:lnTo>
                  <a:lnTo>
                    <a:pt x="18" y="577"/>
                  </a:lnTo>
                  <a:lnTo>
                    <a:pt x="17" y="573"/>
                  </a:lnTo>
                  <a:lnTo>
                    <a:pt x="16" y="568"/>
                  </a:lnTo>
                  <a:lnTo>
                    <a:pt x="14" y="564"/>
                  </a:lnTo>
                  <a:lnTo>
                    <a:pt x="9" y="556"/>
                  </a:lnTo>
                  <a:lnTo>
                    <a:pt x="5" y="550"/>
                  </a:lnTo>
                  <a:lnTo>
                    <a:pt x="2" y="543"/>
                  </a:lnTo>
                  <a:lnTo>
                    <a:pt x="0" y="536"/>
                  </a:lnTo>
                  <a:lnTo>
                    <a:pt x="0" y="531"/>
                  </a:lnTo>
                  <a:lnTo>
                    <a:pt x="1" y="527"/>
                  </a:lnTo>
                  <a:lnTo>
                    <a:pt x="3" y="522"/>
                  </a:lnTo>
                  <a:lnTo>
                    <a:pt x="5" y="516"/>
                  </a:lnTo>
                  <a:lnTo>
                    <a:pt x="9" y="511"/>
                  </a:lnTo>
                  <a:lnTo>
                    <a:pt x="14" y="507"/>
                  </a:lnTo>
                  <a:lnTo>
                    <a:pt x="20" y="502"/>
                  </a:lnTo>
                  <a:lnTo>
                    <a:pt x="28" y="498"/>
                  </a:lnTo>
                  <a:lnTo>
                    <a:pt x="44" y="488"/>
                  </a:lnTo>
                  <a:lnTo>
                    <a:pt x="62" y="480"/>
                  </a:lnTo>
                  <a:lnTo>
                    <a:pt x="79" y="470"/>
                  </a:lnTo>
                  <a:lnTo>
                    <a:pt x="93" y="461"/>
                  </a:lnTo>
                  <a:lnTo>
                    <a:pt x="98" y="456"/>
                  </a:lnTo>
                  <a:lnTo>
                    <a:pt x="102" y="452"/>
                  </a:lnTo>
                  <a:lnTo>
                    <a:pt x="104" y="446"/>
                  </a:lnTo>
                  <a:lnTo>
                    <a:pt x="104" y="442"/>
                  </a:lnTo>
                  <a:lnTo>
                    <a:pt x="101" y="428"/>
                  </a:lnTo>
                  <a:lnTo>
                    <a:pt x="96" y="413"/>
                  </a:lnTo>
                  <a:lnTo>
                    <a:pt x="90" y="399"/>
                  </a:lnTo>
                  <a:lnTo>
                    <a:pt x="86" y="385"/>
                  </a:lnTo>
                  <a:lnTo>
                    <a:pt x="83" y="371"/>
                  </a:lnTo>
                  <a:lnTo>
                    <a:pt x="82" y="358"/>
                  </a:lnTo>
                  <a:lnTo>
                    <a:pt x="82" y="344"/>
                  </a:lnTo>
                  <a:lnTo>
                    <a:pt x="82" y="330"/>
                  </a:lnTo>
                  <a:lnTo>
                    <a:pt x="82" y="330"/>
                  </a:lnTo>
                  <a:lnTo>
                    <a:pt x="93" y="330"/>
                  </a:lnTo>
                  <a:lnTo>
                    <a:pt x="104" y="327"/>
                  </a:lnTo>
                  <a:lnTo>
                    <a:pt x="116" y="326"/>
                  </a:lnTo>
                  <a:lnTo>
                    <a:pt x="128" y="322"/>
                  </a:lnTo>
                  <a:lnTo>
                    <a:pt x="134" y="320"/>
                  </a:lnTo>
                  <a:lnTo>
                    <a:pt x="139" y="318"/>
                  </a:lnTo>
                  <a:lnTo>
                    <a:pt x="143" y="314"/>
                  </a:lnTo>
                  <a:lnTo>
                    <a:pt x="147" y="310"/>
                  </a:lnTo>
                  <a:lnTo>
                    <a:pt x="150" y="306"/>
                  </a:lnTo>
                  <a:lnTo>
                    <a:pt x="153" y="301"/>
                  </a:lnTo>
                  <a:lnTo>
                    <a:pt x="154" y="296"/>
                  </a:lnTo>
                  <a:lnTo>
                    <a:pt x="154" y="290"/>
                  </a:lnTo>
                  <a:lnTo>
                    <a:pt x="152" y="278"/>
                  </a:lnTo>
                  <a:lnTo>
                    <a:pt x="148" y="266"/>
                  </a:lnTo>
                  <a:lnTo>
                    <a:pt x="147" y="259"/>
                  </a:lnTo>
                  <a:lnTo>
                    <a:pt x="147" y="254"/>
                  </a:lnTo>
                  <a:lnTo>
                    <a:pt x="148" y="252"/>
                  </a:lnTo>
                  <a:lnTo>
                    <a:pt x="149" y="249"/>
                  </a:lnTo>
                  <a:lnTo>
                    <a:pt x="151" y="247"/>
                  </a:lnTo>
                  <a:lnTo>
                    <a:pt x="153" y="245"/>
                  </a:lnTo>
                  <a:lnTo>
                    <a:pt x="158" y="242"/>
                  </a:lnTo>
                  <a:lnTo>
                    <a:pt x="163" y="238"/>
                  </a:lnTo>
                  <a:lnTo>
                    <a:pt x="166" y="233"/>
                  </a:lnTo>
                  <a:lnTo>
                    <a:pt x="169" y="229"/>
                  </a:lnTo>
                  <a:lnTo>
                    <a:pt x="172" y="218"/>
                  </a:lnTo>
                  <a:lnTo>
                    <a:pt x="176" y="209"/>
                  </a:lnTo>
                  <a:lnTo>
                    <a:pt x="178" y="204"/>
                  </a:lnTo>
                  <a:lnTo>
                    <a:pt x="180" y="199"/>
                  </a:lnTo>
                  <a:lnTo>
                    <a:pt x="182" y="195"/>
                  </a:lnTo>
                  <a:lnTo>
                    <a:pt x="185" y="191"/>
                  </a:lnTo>
                  <a:lnTo>
                    <a:pt x="190" y="188"/>
                  </a:lnTo>
                  <a:lnTo>
                    <a:pt x="195" y="186"/>
                  </a:lnTo>
                  <a:lnTo>
                    <a:pt x="202" y="184"/>
                  </a:lnTo>
                  <a:lnTo>
                    <a:pt x="209" y="183"/>
                  </a:lnTo>
                  <a:lnTo>
                    <a:pt x="238" y="184"/>
                  </a:lnTo>
                  <a:lnTo>
                    <a:pt x="266" y="186"/>
                  </a:lnTo>
                  <a:lnTo>
                    <a:pt x="280" y="187"/>
                  </a:lnTo>
                  <a:lnTo>
                    <a:pt x="294" y="186"/>
                  </a:lnTo>
                  <a:lnTo>
                    <a:pt x="308" y="184"/>
                  </a:lnTo>
                  <a:lnTo>
                    <a:pt x="324" y="179"/>
                  </a:lnTo>
                  <a:lnTo>
                    <a:pt x="332" y="173"/>
                  </a:lnTo>
                  <a:lnTo>
                    <a:pt x="339" y="166"/>
                  </a:lnTo>
                  <a:lnTo>
                    <a:pt x="343" y="160"/>
                  </a:lnTo>
                  <a:lnTo>
                    <a:pt x="345" y="152"/>
                  </a:lnTo>
                  <a:lnTo>
                    <a:pt x="347" y="145"/>
                  </a:lnTo>
                  <a:lnTo>
                    <a:pt x="347" y="136"/>
                  </a:lnTo>
                  <a:lnTo>
                    <a:pt x="346" y="129"/>
                  </a:lnTo>
                  <a:lnTo>
                    <a:pt x="346" y="120"/>
                  </a:lnTo>
                  <a:lnTo>
                    <a:pt x="345" y="111"/>
                  </a:lnTo>
                  <a:lnTo>
                    <a:pt x="344" y="104"/>
                  </a:lnTo>
                  <a:lnTo>
                    <a:pt x="344" y="95"/>
                  </a:lnTo>
                  <a:lnTo>
                    <a:pt x="345" y="88"/>
                  </a:lnTo>
                  <a:lnTo>
                    <a:pt x="347" y="81"/>
                  </a:lnTo>
                  <a:lnTo>
                    <a:pt x="351" y="74"/>
                  </a:lnTo>
                  <a:lnTo>
                    <a:pt x="356" y="68"/>
                  </a:lnTo>
                  <a:lnTo>
                    <a:pt x="365" y="63"/>
                  </a:lnTo>
                  <a:lnTo>
                    <a:pt x="370" y="60"/>
                  </a:lnTo>
                  <a:lnTo>
                    <a:pt x="375" y="58"/>
                  </a:lnTo>
                  <a:lnTo>
                    <a:pt x="382" y="56"/>
                  </a:lnTo>
                  <a:lnTo>
                    <a:pt x="387" y="56"/>
                  </a:lnTo>
                  <a:lnTo>
                    <a:pt x="401" y="56"/>
                  </a:lnTo>
                  <a:lnTo>
                    <a:pt x="415" y="57"/>
                  </a:lnTo>
                  <a:lnTo>
                    <a:pt x="429" y="60"/>
                  </a:lnTo>
                  <a:lnTo>
                    <a:pt x="443" y="61"/>
                  </a:lnTo>
                  <a:lnTo>
                    <a:pt x="456" y="61"/>
                  </a:lnTo>
                  <a:lnTo>
                    <a:pt x="469" y="60"/>
                  </a:lnTo>
                  <a:lnTo>
                    <a:pt x="478" y="56"/>
                  </a:lnTo>
                  <a:lnTo>
                    <a:pt x="487" y="53"/>
                  </a:lnTo>
                  <a:lnTo>
                    <a:pt x="495" y="49"/>
                  </a:lnTo>
                  <a:lnTo>
                    <a:pt x="503" y="44"/>
                  </a:lnTo>
                  <a:lnTo>
                    <a:pt x="517" y="35"/>
                  </a:lnTo>
                  <a:lnTo>
                    <a:pt x="531" y="24"/>
                  </a:lnTo>
                  <a:lnTo>
                    <a:pt x="537" y="20"/>
                  </a:lnTo>
                  <a:lnTo>
                    <a:pt x="545" y="15"/>
                  </a:lnTo>
                  <a:lnTo>
                    <a:pt x="552" y="12"/>
                  </a:lnTo>
                  <a:lnTo>
                    <a:pt x="560" y="10"/>
                  </a:lnTo>
                  <a:lnTo>
                    <a:pt x="568" y="8"/>
                  </a:lnTo>
                  <a:lnTo>
                    <a:pt x="576" y="8"/>
                  </a:lnTo>
                  <a:lnTo>
                    <a:pt x="586" y="9"/>
                  </a:lnTo>
                  <a:lnTo>
                    <a:pt x="596" y="11"/>
                  </a:lnTo>
                  <a:lnTo>
                    <a:pt x="613" y="16"/>
                  </a:lnTo>
                  <a:lnTo>
                    <a:pt x="630" y="21"/>
                  </a:lnTo>
                  <a:lnTo>
                    <a:pt x="647" y="25"/>
                  </a:lnTo>
                  <a:lnTo>
                    <a:pt x="665" y="27"/>
                  </a:lnTo>
                  <a:lnTo>
                    <a:pt x="678" y="27"/>
                  </a:lnTo>
                  <a:lnTo>
                    <a:pt x="688" y="26"/>
                  </a:lnTo>
                  <a:lnTo>
                    <a:pt x="699" y="23"/>
                  </a:lnTo>
                  <a:lnTo>
                    <a:pt x="709" y="20"/>
                  </a:lnTo>
                  <a:lnTo>
                    <a:pt x="727" y="12"/>
                  </a:lnTo>
                  <a:lnTo>
                    <a:pt x="750" y="6"/>
                  </a:lnTo>
                  <a:lnTo>
                    <a:pt x="750" y="6"/>
                  </a:lnTo>
                  <a:close/>
                </a:path>
              </a:pathLst>
            </a:custGeom>
            <a:solidFill>
              <a:schemeClr val="accent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i="1" sz="1200">
                <a:solidFill>
                  <a:srgbClr val="595959"/>
                </a:solidFill>
                <a:latin typeface="Arial"/>
                <a:ea typeface="Arial"/>
                <a:cs typeface="Arial"/>
                <a:sym typeface="Arial"/>
              </a:endParaRPr>
            </a:p>
          </p:txBody>
        </p:sp>
        <p:sp>
          <p:nvSpPr>
            <p:cNvPr id="897" name="Google Shape;897;p38"/>
            <p:cNvSpPr/>
            <p:nvPr/>
          </p:nvSpPr>
          <p:spPr>
            <a:xfrm>
              <a:off x="5662613" y="5064125"/>
              <a:ext cx="438150" cy="376238"/>
            </a:xfrm>
            <a:custGeom>
              <a:rect b="b" l="l" r="r" t="t"/>
              <a:pathLst>
                <a:path extrusionOk="0" h="947" w="1104">
                  <a:moveTo>
                    <a:pt x="750" y="6"/>
                  </a:moveTo>
                  <a:lnTo>
                    <a:pt x="766" y="3"/>
                  </a:lnTo>
                  <a:lnTo>
                    <a:pt x="781" y="1"/>
                  </a:lnTo>
                  <a:lnTo>
                    <a:pt x="789" y="0"/>
                  </a:lnTo>
                  <a:lnTo>
                    <a:pt x="796" y="0"/>
                  </a:lnTo>
                  <a:lnTo>
                    <a:pt x="804" y="0"/>
                  </a:lnTo>
                  <a:lnTo>
                    <a:pt x="811" y="2"/>
                  </a:lnTo>
                  <a:lnTo>
                    <a:pt x="816" y="4"/>
                  </a:lnTo>
                  <a:lnTo>
                    <a:pt x="821" y="8"/>
                  </a:lnTo>
                  <a:lnTo>
                    <a:pt x="824" y="12"/>
                  </a:lnTo>
                  <a:lnTo>
                    <a:pt x="829" y="16"/>
                  </a:lnTo>
                  <a:lnTo>
                    <a:pt x="835" y="26"/>
                  </a:lnTo>
                  <a:lnTo>
                    <a:pt x="840" y="36"/>
                  </a:lnTo>
                  <a:lnTo>
                    <a:pt x="843" y="42"/>
                  </a:lnTo>
                  <a:lnTo>
                    <a:pt x="848" y="49"/>
                  </a:lnTo>
                  <a:lnTo>
                    <a:pt x="856" y="55"/>
                  </a:lnTo>
                  <a:lnTo>
                    <a:pt x="863" y="61"/>
                  </a:lnTo>
                  <a:lnTo>
                    <a:pt x="872" y="66"/>
                  </a:lnTo>
                  <a:lnTo>
                    <a:pt x="879" y="71"/>
                  </a:lnTo>
                  <a:lnTo>
                    <a:pt x="888" y="75"/>
                  </a:lnTo>
                  <a:lnTo>
                    <a:pt x="895" y="77"/>
                  </a:lnTo>
                  <a:lnTo>
                    <a:pt x="914" y="79"/>
                  </a:lnTo>
                  <a:lnTo>
                    <a:pt x="933" y="80"/>
                  </a:lnTo>
                  <a:lnTo>
                    <a:pt x="943" y="81"/>
                  </a:lnTo>
                  <a:lnTo>
                    <a:pt x="953" y="83"/>
                  </a:lnTo>
                  <a:lnTo>
                    <a:pt x="961" y="87"/>
                  </a:lnTo>
                  <a:lnTo>
                    <a:pt x="969" y="92"/>
                  </a:lnTo>
                  <a:lnTo>
                    <a:pt x="969" y="92"/>
                  </a:lnTo>
                  <a:lnTo>
                    <a:pt x="961" y="116"/>
                  </a:lnTo>
                  <a:lnTo>
                    <a:pt x="967" y="121"/>
                  </a:lnTo>
                  <a:lnTo>
                    <a:pt x="972" y="126"/>
                  </a:lnTo>
                  <a:lnTo>
                    <a:pt x="977" y="132"/>
                  </a:lnTo>
                  <a:lnTo>
                    <a:pt x="980" y="138"/>
                  </a:lnTo>
                  <a:lnTo>
                    <a:pt x="983" y="145"/>
                  </a:lnTo>
                  <a:lnTo>
                    <a:pt x="984" y="151"/>
                  </a:lnTo>
                  <a:lnTo>
                    <a:pt x="983" y="159"/>
                  </a:lnTo>
                  <a:lnTo>
                    <a:pt x="981" y="166"/>
                  </a:lnTo>
                  <a:lnTo>
                    <a:pt x="978" y="173"/>
                  </a:lnTo>
                  <a:lnTo>
                    <a:pt x="973" y="178"/>
                  </a:lnTo>
                  <a:lnTo>
                    <a:pt x="968" y="182"/>
                  </a:lnTo>
                  <a:lnTo>
                    <a:pt x="963" y="186"/>
                  </a:lnTo>
                  <a:lnTo>
                    <a:pt x="957" y="190"/>
                  </a:lnTo>
                  <a:lnTo>
                    <a:pt x="953" y="195"/>
                  </a:lnTo>
                  <a:lnTo>
                    <a:pt x="949" y="200"/>
                  </a:lnTo>
                  <a:lnTo>
                    <a:pt x="946" y="207"/>
                  </a:lnTo>
                  <a:lnTo>
                    <a:pt x="946" y="213"/>
                  </a:lnTo>
                  <a:lnTo>
                    <a:pt x="946" y="217"/>
                  </a:lnTo>
                  <a:lnTo>
                    <a:pt x="949" y="222"/>
                  </a:lnTo>
                  <a:lnTo>
                    <a:pt x="950" y="226"/>
                  </a:lnTo>
                  <a:lnTo>
                    <a:pt x="952" y="231"/>
                  </a:lnTo>
                  <a:lnTo>
                    <a:pt x="953" y="236"/>
                  </a:lnTo>
                  <a:lnTo>
                    <a:pt x="953" y="242"/>
                  </a:lnTo>
                  <a:lnTo>
                    <a:pt x="952" y="247"/>
                  </a:lnTo>
                  <a:lnTo>
                    <a:pt x="945" y="261"/>
                  </a:lnTo>
                  <a:lnTo>
                    <a:pt x="938" y="277"/>
                  </a:lnTo>
                  <a:lnTo>
                    <a:pt x="936" y="285"/>
                  </a:lnTo>
                  <a:lnTo>
                    <a:pt x="934" y="293"/>
                  </a:lnTo>
                  <a:lnTo>
                    <a:pt x="933" y="297"/>
                  </a:lnTo>
                  <a:lnTo>
                    <a:pt x="934" y="300"/>
                  </a:lnTo>
                  <a:lnTo>
                    <a:pt x="936" y="304"/>
                  </a:lnTo>
                  <a:lnTo>
                    <a:pt x="937" y="308"/>
                  </a:lnTo>
                  <a:lnTo>
                    <a:pt x="943" y="318"/>
                  </a:lnTo>
                  <a:lnTo>
                    <a:pt x="947" y="327"/>
                  </a:lnTo>
                  <a:lnTo>
                    <a:pt x="950" y="338"/>
                  </a:lnTo>
                  <a:lnTo>
                    <a:pt x="952" y="349"/>
                  </a:lnTo>
                  <a:lnTo>
                    <a:pt x="953" y="360"/>
                  </a:lnTo>
                  <a:lnTo>
                    <a:pt x="953" y="371"/>
                  </a:lnTo>
                  <a:lnTo>
                    <a:pt x="952" y="381"/>
                  </a:lnTo>
                  <a:lnTo>
                    <a:pt x="950" y="393"/>
                  </a:lnTo>
                  <a:lnTo>
                    <a:pt x="939" y="402"/>
                  </a:lnTo>
                  <a:lnTo>
                    <a:pt x="932" y="409"/>
                  </a:lnTo>
                  <a:lnTo>
                    <a:pt x="928" y="417"/>
                  </a:lnTo>
                  <a:lnTo>
                    <a:pt x="926" y="425"/>
                  </a:lnTo>
                  <a:lnTo>
                    <a:pt x="926" y="432"/>
                  </a:lnTo>
                  <a:lnTo>
                    <a:pt x="927" y="441"/>
                  </a:lnTo>
                  <a:lnTo>
                    <a:pt x="930" y="450"/>
                  </a:lnTo>
                  <a:lnTo>
                    <a:pt x="933" y="462"/>
                  </a:lnTo>
                  <a:lnTo>
                    <a:pt x="938" y="497"/>
                  </a:lnTo>
                  <a:lnTo>
                    <a:pt x="942" y="531"/>
                  </a:lnTo>
                  <a:lnTo>
                    <a:pt x="944" y="539"/>
                  </a:lnTo>
                  <a:lnTo>
                    <a:pt x="947" y="546"/>
                  </a:lnTo>
                  <a:lnTo>
                    <a:pt x="952" y="552"/>
                  </a:lnTo>
                  <a:lnTo>
                    <a:pt x="956" y="556"/>
                  </a:lnTo>
                  <a:lnTo>
                    <a:pt x="963" y="560"/>
                  </a:lnTo>
                  <a:lnTo>
                    <a:pt x="971" y="562"/>
                  </a:lnTo>
                  <a:lnTo>
                    <a:pt x="980" y="562"/>
                  </a:lnTo>
                  <a:lnTo>
                    <a:pt x="992" y="561"/>
                  </a:lnTo>
                  <a:lnTo>
                    <a:pt x="1002" y="558"/>
                  </a:lnTo>
                  <a:lnTo>
                    <a:pt x="1012" y="558"/>
                  </a:lnTo>
                  <a:lnTo>
                    <a:pt x="1022" y="558"/>
                  </a:lnTo>
                  <a:lnTo>
                    <a:pt x="1031" y="561"/>
                  </a:lnTo>
                  <a:lnTo>
                    <a:pt x="1039" y="564"/>
                  </a:lnTo>
                  <a:lnTo>
                    <a:pt x="1047" y="568"/>
                  </a:lnTo>
                  <a:lnTo>
                    <a:pt x="1054" y="573"/>
                  </a:lnTo>
                  <a:lnTo>
                    <a:pt x="1062" y="578"/>
                  </a:lnTo>
                  <a:lnTo>
                    <a:pt x="1068" y="584"/>
                  </a:lnTo>
                  <a:lnTo>
                    <a:pt x="1075" y="591"/>
                  </a:lnTo>
                  <a:lnTo>
                    <a:pt x="1080" y="598"/>
                  </a:lnTo>
                  <a:lnTo>
                    <a:pt x="1086" y="606"/>
                  </a:lnTo>
                  <a:lnTo>
                    <a:pt x="1095" y="623"/>
                  </a:lnTo>
                  <a:lnTo>
                    <a:pt x="1104" y="641"/>
                  </a:lnTo>
                  <a:lnTo>
                    <a:pt x="1104" y="641"/>
                  </a:lnTo>
                  <a:lnTo>
                    <a:pt x="1092" y="665"/>
                  </a:lnTo>
                  <a:lnTo>
                    <a:pt x="1080" y="691"/>
                  </a:lnTo>
                  <a:lnTo>
                    <a:pt x="1074" y="703"/>
                  </a:lnTo>
                  <a:lnTo>
                    <a:pt x="1066" y="715"/>
                  </a:lnTo>
                  <a:lnTo>
                    <a:pt x="1056" y="725"/>
                  </a:lnTo>
                  <a:lnTo>
                    <a:pt x="1046" y="735"/>
                  </a:lnTo>
                  <a:lnTo>
                    <a:pt x="1033" y="743"/>
                  </a:lnTo>
                  <a:lnTo>
                    <a:pt x="1018" y="753"/>
                  </a:lnTo>
                  <a:lnTo>
                    <a:pt x="1011" y="757"/>
                  </a:lnTo>
                  <a:lnTo>
                    <a:pt x="1005" y="764"/>
                  </a:lnTo>
                  <a:lnTo>
                    <a:pt x="1000" y="770"/>
                  </a:lnTo>
                  <a:lnTo>
                    <a:pt x="997" y="777"/>
                  </a:lnTo>
                  <a:lnTo>
                    <a:pt x="992" y="794"/>
                  </a:lnTo>
                  <a:lnTo>
                    <a:pt x="986" y="804"/>
                  </a:lnTo>
                  <a:lnTo>
                    <a:pt x="983" y="807"/>
                  </a:lnTo>
                  <a:lnTo>
                    <a:pt x="981" y="808"/>
                  </a:lnTo>
                  <a:lnTo>
                    <a:pt x="978" y="809"/>
                  </a:lnTo>
                  <a:lnTo>
                    <a:pt x="974" y="809"/>
                  </a:lnTo>
                  <a:lnTo>
                    <a:pt x="967" y="808"/>
                  </a:lnTo>
                  <a:lnTo>
                    <a:pt x="957" y="805"/>
                  </a:lnTo>
                  <a:lnTo>
                    <a:pt x="945" y="803"/>
                  </a:lnTo>
                  <a:lnTo>
                    <a:pt x="929" y="800"/>
                  </a:lnTo>
                  <a:lnTo>
                    <a:pt x="914" y="811"/>
                  </a:lnTo>
                  <a:lnTo>
                    <a:pt x="898" y="819"/>
                  </a:lnTo>
                  <a:lnTo>
                    <a:pt x="883" y="826"/>
                  </a:lnTo>
                  <a:lnTo>
                    <a:pt x="866" y="833"/>
                  </a:lnTo>
                  <a:lnTo>
                    <a:pt x="851" y="839"/>
                  </a:lnTo>
                  <a:lnTo>
                    <a:pt x="836" y="847"/>
                  </a:lnTo>
                  <a:lnTo>
                    <a:pt x="829" y="851"/>
                  </a:lnTo>
                  <a:lnTo>
                    <a:pt x="821" y="855"/>
                  </a:lnTo>
                  <a:lnTo>
                    <a:pt x="814" y="861"/>
                  </a:lnTo>
                  <a:lnTo>
                    <a:pt x="807" y="866"/>
                  </a:lnTo>
                  <a:lnTo>
                    <a:pt x="789" y="886"/>
                  </a:lnTo>
                  <a:lnTo>
                    <a:pt x="768" y="907"/>
                  </a:lnTo>
                  <a:lnTo>
                    <a:pt x="757" y="918"/>
                  </a:lnTo>
                  <a:lnTo>
                    <a:pt x="747" y="928"/>
                  </a:lnTo>
                  <a:lnTo>
                    <a:pt x="741" y="931"/>
                  </a:lnTo>
                  <a:lnTo>
                    <a:pt x="735" y="934"/>
                  </a:lnTo>
                  <a:lnTo>
                    <a:pt x="729" y="938"/>
                  </a:lnTo>
                  <a:lnTo>
                    <a:pt x="724" y="940"/>
                  </a:lnTo>
                  <a:lnTo>
                    <a:pt x="704" y="944"/>
                  </a:lnTo>
                  <a:lnTo>
                    <a:pt x="683" y="946"/>
                  </a:lnTo>
                  <a:lnTo>
                    <a:pt x="661" y="947"/>
                  </a:lnTo>
                  <a:lnTo>
                    <a:pt x="639" y="947"/>
                  </a:lnTo>
                  <a:lnTo>
                    <a:pt x="616" y="945"/>
                  </a:lnTo>
                  <a:lnTo>
                    <a:pt x="593" y="943"/>
                  </a:lnTo>
                  <a:lnTo>
                    <a:pt x="570" y="940"/>
                  </a:lnTo>
                  <a:lnTo>
                    <a:pt x="546" y="938"/>
                  </a:lnTo>
                  <a:lnTo>
                    <a:pt x="546" y="938"/>
                  </a:lnTo>
                  <a:lnTo>
                    <a:pt x="538" y="922"/>
                  </a:lnTo>
                  <a:lnTo>
                    <a:pt x="529" y="904"/>
                  </a:lnTo>
                  <a:lnTo>
                    <a:pt x="522" y="895"/>
                  </a:lnTo>
                  <a:lnTo>
                    <a:pt x="517" y="888"/>
                  </a:lnTo>
                  <a:lnTo>
                    <a:pt x="510" y="882"/>
                  </a:lnTo>
                  <a:lnTo>
                    <a:pt x="504" y="878"/>
                  </a:lnTo>
                  <a:lnTo>
                    <a:pt x="494" y="875"/>
                  </a:lnTo>
                  <a:lnTo>
                    <a:pt x="484" y="874"/>
                  </a:lnTo>
                  <a:lnTo>
                    <a:pt x="475" y="873"/>
                  </a:lnTo>
                  <a:lnTo>
                    <a:pt x="465" y="872"/>
                  </a:lnTo>
                  <a:lnTo>
                    <a:pt x="455" y="872"/>
                  </a:lnTo>
                  <a:lnTo>
                    <a:pt x="446" y="871"/>
                  </a:lnTo>
                  <a:lnTo>
                    <a:pt x="436" y="870"/>
                  </a:lnTo>
                  <a:lnTo>
                    <a:pt x="427" y="867"/>
                  </a:lnTo>
                  <a:lnTo>
                    <a:pt x="415" y="850"/>
                  </a:lnTo>
                  <a:lnTo>
                    <a:pt x="390" y="811"/>
                  </a:lnTo>
                  <a:lnTo>
                    <a:pt x="366" y="771"/>
                  </a:lnTo>
                  <a:lnTo>
                    <a:pt x="351" y="746"/>
                  </a:lnTo>
                  <a:lnTo>
                    <a:pt x="344" y="739"/>
                  </a:lnTo>
                  <a:lnTo>
                    <a:pt x="339" y="733"/>
                  </a:lnTo>
                  <a:lnTo>
                    <a:pt x="333" y="729"/>
                  </a:lnTo>
                  <a:lnTo>
                    <a:pt x="327" y="727"/>
                  </a:lnTo>
                  <a:lnTo>
                    <a:pt x="315" y="722"/>
                  </a:lnTo>
                  <a:lnTo>
                    <a:pt x="300" y="714"/>
                  </a:lnTo>
                  <a:lnTo>
                    <a:pt x="292" y="709"/>
                  </a:lnTo>
                  <a:lnTo>
                    <a:pt x="286" y="702"/>
                  </a:lnTo>
                  <a:lnTo>
                    <a:pt x="280" y="696"/>
                  </a:lnTo>
                  <a:lnTo>
                    <a:pt x="275" y="689"/>
                  </a:lnTo>
                  <a:lnTo>
                    <a:pt x="266" y="675"/>
                  </a:lnTo>
                  <a:lnTo>
                    <a:pt x="259" y="660"/>
                  </a:lnTo>
                  <a:lnTo>
                    <a:pt x="256" y="652"/>
                  </a:lnTo>
                  <a:lnTo>
                    <a:pt x="251" y="646"/>
                  </a:lnTo>
                  <a:lnTo>
                    <a:pt x="247" y="638"/>
                  </a:lnTo>
                  <a:lnTo>
                    <a:pt x="242" y="633"/>
                  </a:lnTo>
                  <a:lnTo>
                    <a:pt x="236" y="627"/>
                  </a:lnTo>
                  <a:lnTo>
                    <a:pt x="229" y="621"/>
                  </a:lnTo>
                  <a:lnTo>
                    <a:pt x="221" y="617"/>
                  </a:lnTo>
                  <a:lnTo>
                    <a:pt x="211" y="614"/>
                  </a:lnTo>
                  <a:lnTo>
                    <a:pt x="202" y="609"/>
                  </a:lnTo>
                  <a:lnTo>
                    <a:pt x="190" y="604"/>
                  </a:lnTo>
                  <a:lnTo>
                    <a:pt x="179" y="598"/>
                  </a:lnTo>
                  <a:lnTo>
                    <a:pt x="168" y="591"/>
                  </a:lnTo>
                  <a:lnTo>
                    <a:pt x="158" y="583"/>
                  </a:lnTo>
                  <a:lnTo>
                    <a:pt x="149" y="575"/>
                  </a:lnTo>
                  <a:lnTo>
                    <a:pt x="141" y="566"/>
                  </a:lnTo>
                  <a:lnTo>
                    <a:pt x="136" y="556"/>
                  </a:lnTo>
                  <a:lnTo>
                    <a:pt x="131" y="550"/>
                  </a:lnTo>
                  <a:lnTo>
                    <a:pt x="127" y="547"/>
                  </a:lnTo>
                  <a:lnTo>
                    <a:pt x="124" y="546"/>
                  </a:lnTo>
                  <a:lnTo>
                    <a:pt x="120" y="546"/>
                  </a:lnTo>
                  <a:lnTo>
                    <a:pt x="114" y="548"/>
                  </a:lnTo>
                  <a:lnTo>
                    <a:pt x="110" y="552"/>
                  </a:lnTo>
                  <a:lnTo>
                    <a:pt x="106" y="556"/>
                  </a:lnTo>
                  <a:lnTo>
                    <a:pt x="101" y="562"/>
                  </a:lnTo>
                  <a:lnTo>
                    <a:pt x="93" y="573"/>
                  </a:lnTo>
                  <a:lnTo>
                    <a:pt x="84" y="582"/>
                  </a:lnTo>
                  <a:lnTo>
                    <a:pt x="80" y="585"/>
                  </a:lnTo>
                  <a:lnTo>
                    <a:pt x="75" y="588"/>
                  </a:lnTo>
                  <a:lnTo>
                    <a:pt x="72" y="588"/>
                  </a:lnTo>
                  <a:lnTo>
                    <a:pt x="68" y="585"/>
                  </a:lnTo>
                  <a:lnTo>
                    <a:pt x="62" y="581"/>
                  </a:lnTo>
                  <a:lnTo>
                    <a:pt x="56" y="579"/>
                  </a:lnTo>
                  <a:lnTo>
                    <a:pt x="50" y="578"/>
                  </a:lnTo>
                  <a:lnTo>
                    <a:pt x="45" y="578"/>
                  </a:lnTo>
                  <a:lnTo>
                    <a:pt x="33" y="581"/>
                  </a:lnTo>
                  <a:lnTo>
                    <a:pt x="19" y="583"/>
                  </a:lnTo>
                  <a:lnTo>
                    <a:pt x="19" y="583"/>
                  </a:lnTo>
                  <a:lnTo>
                    <a:pt x="18" y="577"/>
                  </a:lnTo>
                  <a:lnTo>
                    <a:pt x="17" y="573"/>
                  </a:lnTo>
                  <a:lnTo>
                    <a:pt x="16" y="568"/>
                  </a:lnTo>
                  <a:lnTo>
                    <a:pt x="14" y="564"/>
                  </a:lnTo>
                  <a:lnTo>
                    <a:pt x="9" y="556"/>
                  </a:lnTo>
                  <a:lnTo>
                    <a:pt x="5" y="550"/>
                  </a:lnTo>
                  <a:lnTo>
                    <a:pt x="2" y="543"/>
                  </a:lnTo>
                  <a:lnTo>
                    <a:pt x="0" y="536"/>
                  </a:lnTo>
                  <a:lnTo>
                    <a:pt x="0" y="531"/>
                  </a:lnTo>
                  <a:lnTo>
                    <a:pt x="1" y="527"/>
                  </a:lnTo>
                  <a:lnTo>
                    <a:pt x="3" y="522"/>
                  </a:lnTo>
                  <a:lnTo>
                    <a:pt x="5" y="516"/>
                  </a:lnTo>
                  <a:lnTo>
                    <a:pt x="9" y="511"/>
                  </a:lnTo>
                  <a:lnTo>
                    <a:pt x="14" y="507"/>
                  </a:lnTo>
                  <a:lnTo>
                    <a:pt x="20" y="502"/>
                  </a:lnTo>
                  <a:lnTo>
                    <a:pt x="28" y="498"/>
                  </a:lnTo>
                  <a:lnTo>
                    <a:pt x="44" y="488"/>
                  </a:lnTo>
                  <a:lnTo>
                    <a:pt x="62" y="480"/>
                  </a:lnTo>
                  <a:lnTo>
                    <a:pt x="79" y="470"/>
                  </a:lnTo>
                  <a:lnTo>
                    <a:pt x="93" y="461"/>
                  </a:lnTo>
                  <a:lnTo>
                    <a:pt x="98" y="456"/>
                  </a:lnTo>
                  <a:lnTo>
                    <a:pt x="102" y="452"/>
                  </a:lnTo>
                  <a:lnTo>
                    <a:pt x="104" y="446"/>
                  </a:lnTo>
                  <a:lnTo>
                    <a:pt x="104" y="442"/>
                  </a:lnTo>
                  <a:lnTo>
                    <a:pt x="101" y="428"/>
                  </a:lnTo>
                  <a:lnTo>
                    <a:pt x="96" y="413"/>
                  </a:lnTo>
                  <a:lnTo>
                    <a:pt x="90" y="399"/>
                  </a:lnTo>
                  <a:lnTo>
                    <a:pt x="86" y="385"/>
                  </a:lnTo>
                  <a:lnTo>
                    <a:pt x="83" y="371"/>
                  </a:lnTo>
                  <a:lnTo>
                    <a:pt x="82" y="358"/>
                  </a:lnTo>
                  <a:lnTo>
                    <a:pt x="82" y="344"/>
                  </a:lnTo>
                  <a:lnTo>
                    <a:pt x="82" y="330"/>
                  </a:lnTo>
                  <a:lnTo>
                    <a:pt x="82" y="330"/>
                  </a:lnTo>
                  <a:lnTo>
                    <a:pt x="93" y="330"/>
                  </a:lnTo>
                  <a:lnTo>
                    <a:pt x="104" y="327"/>
                  </a:lnTo>
                  <a:lnTo>
                    <a:pt x="116" y="326"/>
                  </a:lnTo>
                  <a:lnTo>
                    <a:pt x="128" y="322"/>
                  </a:lnTo>
                  <a:lnTo>
                    <a:pt x="134" y="320"/>
                  </a:lnTo>
                  <a:lnTo>
                    <a:pt x="139" y="318"/>
                  </a:lnTo>
                  <a:lnTo>
                    <a:pt x="143" y="314"/>
                  </a:lnTo>
                  <a:lnTo>
                    <a:pt x="147" y="310"/>
                  </a:lnTo>
                  <a:lnTo>
                    <a:pt x="150" y="306"/>
                  </a:lnTo>
                  <a:lnTo>
                    <a:pt x="153" y="301"/>
                  </a:lnTo>
                  <a:lnTo>
                    <a:pt x="154" y="296"/>
                  </a:lnTo>
                  <a:lnTo>
                    <a:pt x="154" y="290"/>
                  </a:lnTo>
                  <a:lnTo>
                    <a:pt x="152" y="278"/>
                  </a:lnTo>
                  <a:lnTo>
                    <a:pt x="148" y="266"/>
                  </a:lnTo>
                  <a:lnTo>
                    <a:pt x="147" y="259"/>
                  </a:lnTo>
                  <a:lnTo>
                    <a:pt x="147" y="254"/>
                  </a:lnTo>
                  <a:lnTo>
                    <a:pt x="148" y="252"/>
                  </a:lnTo>
                  <a:lnTo>
                    <a:pt x="149" y="249"/>
                  </a:lnTo>
                  <a:lnTo>
                    <a:pt x="151" y="247"/>
                  </a:lnTo>
                  <a:lnTo>
                    <a:pt x="153" y="245"/>
                  </a:lnTo>
                  <a:lnTo>
                    <a:pt x="158" y="242"/>
                  </a:lnTo>
                  <a:lnTo>
                    <a:pt x="163" y="238"/>
                  </a:lnTo>
                  <a:lnTo>
                    <a:pt x="166" y="233"/>
                  </a:lnTo>
                  <a:lnTo>
                    <a:pt x="169" y="229"/>
                  </a:lnTo>
                  <a:lnTo>
                    <a:pt x="172" y="218"/>
                  </a:lnTo>
                  <a:lnTo>
                    <a:pt x="176" y="209"/>
                  </a:lnTo>
                  <a:lnTo>
                    <a:pt x="178" y="204"/>
                  </a:lnTo>
                  <a:lnTo>
                    <a:pt x="180" y="199"/>
                  </a:lnTo>
                  <a:lnTo>
                    <a:pt x="182" y="195"/>
                  </a:lnTo>
                  <a:lnTo>
                    <a:pt x="185" y="191"/>
                  </a:lnTo>
                  <a:lnTo>
                    <a:pt x="190" y="188"/>
                  </a:lnTo>
                  <a:lnTo>
                    <a:pt x="195" y="186"/>
                  </a:lnTo>
                  <a:lnTo>
                    <a:pt x="202" y="184"/>
                  </a:lnTo>
                  <a:lnTo>
                    <a:pt x="209" y="183"/>
                  </a:lnTo>
                  <a:lnTo>
                    <a:pt x="238" y="184"/>
                  </a:lnTo>
                  <a:lnTo>
                    <a:pt x="266" y="186"/>
                  </a:lnTo>
                  <a:lnTo>
                    <a:pt x="280" y="187"/>
                  </a:lnTo>
                  <a:lnTo>
                    <a:pt x="294" y="186"/>
                  </a:lnTo>
                  <a:lnTo>
                    <a:pt x="308" y="184"/>
                  </a:lnTo>
                  <a:lnTo>
                    <a:pt x="324" y="179"/>
                  </a:lnTo>
                  <a:lnTo>
                    <a:pt x="332" y="173"/>
                  </a:lnTo>
                  <a:lnTo>
                    <a:pt x="339" y="166"/>
                  </a:lnTo>
                  <a:lnTo>
                    <a:pt x="343" y="160"/>
                  </a:lnTo>
                  <a:lnTo>
                    <a:pt x="345" y="152"/>
                  </a:lnTo>
                  <a:lnTo>
                    <a:pt x="347" y="145"/>
                  </a:lnTo>
                  <a:lnTo>
                    <a:pt x="347" y="136"/>
                  </a:lnTo>
                  <a:lnTo>
                    <a:pt x="346" y="129"/>
                  </a:lnTo>
                  <a:lnTo>
                    <a:pt x="346" y="120"/>
                  </a:lnTo>
                  <a:lnTo>
                    <a:pt x="345" y="111"/>
                  </a:lnTo>
                  <a:lnTo>
                    <a:pt x="344" y="104"/>
                  </a:lnTo>
                  <a:lnTo>
                    <a:pt x="344" y="95"/>
                  </a:lnTo>
                  <a:lnTo>
                    <a:pt x="345" y="88"/>
                  </a:lnTo>
                  <a:lnTo>
                    <a:pt x="347" y="81"/>
                  </a:lnTo>
                  <a:lnTo>
                    <a:pt x="351" y="74"/>
                  </a:lnTo>
                  <a:lnTo>
                    <a:pt x="356" y="68"/>
                  </a:lnTo>
                  <a:lnTo>
                    <a:pt x="365" y="63"/>
                  </a:lnTo>
                  <a:lnTo>
                    <a:pt x="370" y="60"/>
                  </a:lnTo>
                  <a:lnTo>
                    <a:pt x="375" y="58"/>
                  </a:lnTo>
                  <a:lnTo>
                    <a:pt x="382" y="56"/>
                  </a:lnTo>
                  <a:lnTo>
                    <a:pt x="387" y="56"/>
                  </a:lnTo>
                  <a:lnTo>
                    <a:pt x="401" y="56"/>
                  </a:lnTo>
                  <a:lnTo>
                    <a:pt x="415" y="57"/>
                  </a:lnTo>
                  <a:lnTo>
                    <a:pt x="429" y="60"/>
                  </a:lnTo>
                  <a:lnTo>
                    <a:pt x="443" y="61"/>
                  </a:lnTo>
                  <a:lnTo>
                    <a:pt x="456" y="61"/>
                  </a:lnTo>
                  <a:lnTo>
                    <a:pt x="469" y="60"/>
                  </a:lnTo>
                  <a:lnTo>
                    <a:pt x="478" y="56"/>
                  </a:lnTo>
                  <a:lnTo>
                    <a:pt x="487" y="53"/>
                  </a:lnTo>
                  <a:lnTo>
                    <a:pt x="495" y="49"/>
                  </a:lnTo>
                  <a:lnTo>
                    <a:pt x="503" y="44"/>
                  </a:lnTo>
                  <a:lnTo>
                    <a:pt x="517" y="35"/>
                  </a:lnTo>
                  <a:lnTo>
                    <a:pt x="531" y="24"/>
                  </a:lnTo>
                  <a:lnTo>
                    <a:pt x="537" y="20"/>
                  </a:lnTo>
                  <a:lnTo>
                    <a:pt x="545" y="15"/>
                  </a:lnTo>
                  <a:lnTo>
                    <a:pt x="552" y="12"/>
                  </a:lnTo>
                  <a:lnTo>
                    <a:pt x="560" y="10"/>
                  </a:lnTo>
                  <a:lnTo>
                    <a:pt x="568" y="8"/>
                  </a:lnTo>
                  <a:lnTo>
                    <a:pt x="576" y="8"/>
                  </a:lnTo>
                  <a:lnTo>
                    <a:pt x="586" y="9"/>
                  </a:lnTo>
                  <a:lnTo>
                    <a:pt x="596" y="11"/>
                  </a:lnTo>
                  <a:lnTo>
                    <a:pt x="613" y="16"/>
                  </a:lnTo>
                  <a:lnTo>
                    <a:pt x="630" y="21"/>
                  </a:lnTo>
                  <a:lnTo>
                    <a:pt x="647" y="25"/>
                  </a:lnTo>
                  <a:lnTo>
                    <a:pt x="665" y="27"/>
                  </a:lnTo>
                  <a:lnTo>
                    <a:pt x="678" y="27"/>
                  </a:lnTo>
                  <a:lnTo>
                    <a:pt x="688" y="26"/>
                  </a:lnTo>
                  <a:lnTo>
                    <a:pt x="699" y="23"/>
                  </a:lnTo>
                  <a:lnTo>
                    <a:pt x="709" y="20"/>
                  </a:lnTo>
                  <a:lnTo>
                    <a:pt x="727" y="12"/>
                  </a:lnTo>
                  <a:lnTo>
                    <a:pt x="750" y="6"/>
                  </a:lnTo>
                  <a:lnTo>
                    <a:pt x="750" y="6"/>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98" name="Google Shape;898;p38"/>
            <p:cNvSpPr/>
            <p:nvPr/>
          </p:nvSpPr>
          <p:spPr>
            <a:xfrm>
              <a:off x="6030913" y="4791075"/>
              <a:ext cx="385763" cy="550863"/>
            </a:xfrm>
            <a:custGeom>
              <a:rect b="b" l="l" r="r" t="t"/>
              <a:pathLst>
                <a:path extrusionOk="0" h="1389" w="972">
                  <a:moveTo>
                    <a:pt x="42" y="779"/>
                  </a:moveTo>
                  <a:lnTo>
                    <a:pt x="57" y="779"/>
                  </a:lnTo>
                  <a:lnTo>
                    <a:pt x="78" y="779"/>
                  </a:lnTo>
                  <a:lnTo>
                    <a:pt x="87" y="778"/>
                  </a:lnTo>
                  <a:lnTo>
                    <a:pt x="96" y="778"/>
                  </a:lnTo>
                  <a:lnTo>
                    <a:pt x="102" y="777"/>
                  </a:lnTo>
                  <a:lnTo>
                    <a:pt x="107" y="776"/>
                  </a:lnTo>
                  <a:lnTo>
                    <a:pt x="110" y="770"/>
                  </a:lnTo>
                  <a:lnTo>
                    <a:pt x="112" y="764"/>
                  </a:lnTo>
                  <a:lnTo>
                    <a:pt x="113" y="758"/>
                  </a:lnTo>
                  <a:lnTo>
                    <a:pt x="114" y="752"/>
                  </a:lnTo>
                  <a:lnTo>
                    <a:pt x="113" y="739"/>
                  </a:lnTo>
                  <a:lnTo>
                    <a:pt x="113" y="726"/>
                  </a:lnTo>
                  <a:lnTo>
                    <a:pt x="114" y="719"/>
                  </a:lnTo>
                  <a:lnTo>
                    <a:pt x="115" y="714"/>
                  </a:lnTo>
                  <a:lnTo>
                    <a:pt x="116" y="710"/>
                  </a:lnTo>
                  <a:lnTo>
                    <a:pt x="119" y="706"/>
                  </a:lnTo>
                  <a:lnTo>
                    <a:pt x="124" y="700"/>
                  </a:lnTo>
                  <a:lnTo>
                    <a:pt x="129" y="695"/>
                  </a:lnTo>
                  <a:lnTo>
                    <a:pt x="132" y="691"/>
                  </a:lnTo>
                  <a:lnTo>
                    <a:pt x="133" y="688"/>
                  </a:lnTo>
                  <a:lnTo>
                    <a:pt x="135" y="685"/>
                  </a:lnTo>
                  <a:lnTo>
                    <a:pt x="135" y="681"/>
                  </a:lnTo>
                  <a:lnTo>
                    <a:pt x="135" y="676"/>
                  </a:lnTo>
                  <a:lnTo>
                    <a:pt x="134" y="670"/>
                  </a:lnTo>
                  <a:lnTo>
                    <a:pt x="133" y="663"/>
                  </a:lnTo>
                  <a:lnTo>
                    <a:pt x="129" y="656"/>
                  </a:lnTo>
                  <a:lnTo>
                    <a:pt x="123" y="641"/>
                  </a:lnTo>
                  <a:lnTo>
                    <a:pt x="118" y="625"/>
                  </a:lnTo>
                  <a:lnTo>
                    <a:pt x="115" y="618"/>
                  </a:lnTo>
                  <a:lnTo>
                    <a:pt x="115" y="610"/>
                  </a:lnTo>
                  <a:lnTo>
                    <a:pt x="116" y="603"/>
                  </a:lnTo>
                  <a:lnTo>
                    <a:pt x="120" y="594"/>
                  </a:lnTo>
                  <a:lnTo>
                    <a:pt x="126" y="584"/>
                  </a:lnTo>
                  <a:lnTo>
                    <a:pt x="133" y="576"/>
                  </a:lnTo>
                  <a:lnTo>
                    <a:pt x="139" y="566"/>
                  </a:lnTo>
                  <a:lnTo>
                    <a:pt x="146" y="556"/>
                  </a:lnTo>
                  <a:lnTo>
                    <a:pt x="153" y="539"/>
                  </a:lnTo>
                  <a:lnTo>
                    <a:pt x="159" y="520"/>
                  </a:lnTo>
                  <a:lnTo>
                    <a:pt x="161" y="516"/>
                  </a:lnTo>
                  <a:lnTo>
                    <a:pt x="163" y="512"/>
                  </a:lnTo>
                  <a:lnTo>
                    <a:pt x="166" y="509"/>
                  </a:lnTo>
                  <a:lnTo>
                    <a:pt x="169" y="507"/>
                  </a:lnTo>
                  <a:lnTo>
                    <a:pt x="173" y="505"/>
                  </a:lnTo>
                  <a:lnTo>
                    <a:pt x="178" y="503"/>
                  </a:lnTo>
                  <a:lnTo>
                    <a:pt x="183" y="502"/>
                  </a:lnTo>
                  <a:lnTo>
                    <a:pt x="189" y="503"/>
                  </a:lnTo>
                  <a:lnTo>
                    <a:pt x="198" y="507"/>
                  </a:lnTo>
                  <a:lnTo>
                    <a:pt x="207" y="510"/>
                  </a:lnTo>
                  <a:lnTo>
                    <a:pt x="216" y="513"/>
                  </a:lnTo>
                  <a:lnTo>
                    <a:pt x="224" y="515"/>
                  </a:lnTo>
                  <a:lnTo>
                    <a:pt x="238" y="516"/>
                  </a:lnTo>
                  <a:lnTo>
                    <a:pt x="254" y="516"/>
                  </a:lnTo>
                  <a:lnTo>
                    <a:pt x="270" y="516"/>
                  </a:lnTo>
                  <a:lnTo>
                    <a:pt x="285" y="515"/>
                  </a:lnTo>
                  <a:lnTo>
                    <a:pt x="301" y="502"/>
                  </a:lnTo>
                  <a:lnTo>
                    <a:pt x="316" y="488"/>
                  </a:lnTo>
                  <a:lnTo>
                    <a:pt x="324" y="482"/>
                  </a:lnTo>
                  <a:lnTo>
                    <a:pt x="332" y="476"/>
                  </a:lnTo>
                  <a:lnTo>
                    <a:pt x="342" y="471"/>
                  </a:lnTo>
                  <a:lnTo>
                    <a:pt x="353" y="468"/>
                  </a:lnTo>
                  <a:lnTo>
                    <a:pt x="370" y="466"/>
                  </a:lnTo>
                  <a:lnTo>
                    <a:pt x="392" y="465"/>
                  </a:lnTo>
                  <a:lnTo>
                    <a:pt x="401" y="463"/>
                  </a:lnTo>
                  <a:lnTo>
                    <a:pt x="411" y="461"/>
                  </a:lnTo>
                  <a:lnTo>
                    <a:pt x="415" y="459"/>
                  </a:lnTo>
                  <a:lnTo>
                    <a:pt x="419" y="458"/>
                  </a:lnTo>
                  <a:lnTo>
                    <a:pt x="422" y="456"/>
                  </a:lnTo>
                  <a:lnTo>
                    <a:pt x="424" y="453"/>
                  </a:lnTo>
                  <a:lnTo>
                    <a:pt x="432" y="439"/>
                  </a:lnTo>
                  <a:lnTo>
                    <a:pt x="436" y="425"/>
                  </a:lnTo>
                  <a:lnTo>
                    <a:pt x="439" y="413"/>
                  </a:lnTo>
                  <a:lnTo>
                    <a:pt x="443" y="402"/>
                  </a:lnTo>
                  <a:lnTo>
                    <a:pt x="446" y="397"/>
                  </a:lnTo>
                  <a:lnTo>
                    <a:pt x="448" y="391"/>
                  </a:lnTo>
                  <a:lnTo>
                    <a:pt x="451" y="386"/>
                  </a:lnTo>
                  <a:lnTo>
                    <a:pt x="455" y="381"/>
                  </a:lnTo>
                  <a:lnTo>
                    <a:pt x="462" y="376"/>
                  </a:lnTo>
                  <a:lnTo>
                    <a:pt x="468" y="372"/>
                  </a:lnTo>
                  <a:lnTo>
                    <a:pt x="476" y="367"/>
                  </a:lnTo>
                  <a:lnTo>
                    <a:pt x="486" y="362"/>
                  </a:lnTo>
                  <a:lnTo>
                    <a:pt x="503" y="353"/>
                  </a:lnTo>
                  <a:lnTo>
                    <a:pt x="517" y="344"/>
                  </a:lnTo>
                  <a:lnTo>
                    <a:pt x="532" y="334"/>
                  </a:lnTo>
                  <a:lnTo>
                    <a:pt x="548" y="323"/>
                  </a:lnTo>
                  <a:lnTo>
                    <a:pt x="557" y="318"/>
                  </a:lnTo>
                  <a:lnTo>
                    <a:pt x="564" y="312"/>
                  </a:lnTo>
                  <a:lnTo>
                    <a:pt x="570" y="306"/>
                  </a:lnTo>
                  <a:lnTo>
                    <a:pt x="574" y="299"/>
                  </a:lnTo>
                  <a:lnTo>
                    <a:pt x="576" y="293"/>
                  </a:lnTo>
                  <a:lnTo>
                    <a:pt x="578" y="286"/>
                  </a:lnTo>
                  <a:lnTo>
                    <a:pt x="581" y="280"/>
                  </a:lnTo>
                  <a:lnTo>
                    <a:pt x="582" y="272"/>
                  </a:lnTo>
                  <a:lnTo>
                    <a:pt x="583" y="258"/>
                  </a:lnTo>
                  <a:lnTo>
                    <a:pt x="586" y="243"/>
                  </a:lnTo>
                  <a:lnTo>
                    <a:pt x="588" y="236"/>
                  </a:lnTo>
                  <a:lnTo>
                    <a:pt x="591" y="229"/>
                  </a:lnTo>
                  <a:lnTo>
                    <a:pt x="596" y="222"/>
                  </a:lnTo>
                  <a:lnTo>
                    <a:pt x="601" y="215"/>
                  </a:lnTo>
                  <a:lnTo>
                    <a:pt x="608" y="208"/>
                  </a:lnTo>
                  <a:lnTo>
                    <a:pt x="612" y="200"/>
                  </a:lnTo>
                  <a:lnTo>
                    <a:pt x="614" y="192"/>
                  </a:lnTo>
                  <a:lnTo>
                    <a:pt x="614" y="187"/>
                  </a:lnTo>
                  <a:lnTo>
                    <a:pt x="612" y="181"/>
                  </a:lnTo>
                  <a:lnTo>
                    <a:pt x="610" y="175"/>
                  </a:lnTo>
                  <a:lnTo>
                    <a:pt x="606" y="170"/>
                  </a:lnTo>
                  <a:lnTo>
                    <a:pt x="603" y="163"/>
                  </a:lnTo>
                  <a:lnTo>
                    <a:pt x="600" y="158"/>
                  </a:lnTo>
                  <a:lnTo>
                    <a:pt x="598" y="151"/>
                  </a:lnTo>
                  <a:lnTo>
                    <a:pt x="597" y="145"/>
                  </a:lnTo>
                  <a:lnTo>
                    <a:pt x="597" y="136"/>
                  </a:lnTo>
                  <a:lnTo>
                    <a:pt x="599" y="129"/>
                  </a:lnTo>
                  <a:lnTo>
                    <a:pt x="603" y="119"/>
                  </a:lnTo>
                  <a:lnTo>
                    <a:pt x="610" y="108"/>
                  </a:lnTo>
                  <a:lnTo>
                    <a:pt x="619" y="96"/>
                  </a:lnTo>
                  <a:lnTo>
                    <a:pt x="660" y="0"/>
                  </a:lnTo>
                  <a:lnTo>
                    <a:pt x="660" y="0"/>
                  </a:lnTo>
                  <a:lnTo>
                    <a:pt x="680" y="7"/>
                  </a:lnTo>
                  <a:lnTo>
                    <a:pt x="701" y="12"/>
                  </a:lnTo>
                  <a:lnTo>
                    <a:pt x="724" y="17"/>
                  </a:lnTo>
                  <a:lnTo>
                    <a:pt x="747" y="23"/>
                  </a:lnTo>
                  <a:lnTo>
                    <a:pt x="758" y="25"/>
                  </a:lnTo>
                  <a:lnTo>
                    <a:pt x="768" y="28"/>
                  </a:lnTo>
                  <a:lnTo>
                    <a:pt x="777" y="33"/>
                  </a:lnTo>
                  <a:lnTo>
                    <a:pt x="787" y="37"/>
                  </a:lnTo>
                  <a:lnTo>
                    <a:pt x="794" y="41"/>
                  </a:lnTo>
                  <a:lnTo>
                    <a:pt x="801" y="48"/>
                  </a:lnTo>
                  <a:lnTo>
                    <a:pt x="807" y="54"/>
                  </a:lnTo>
                  <a:lnTo>
                    <a:pt x="812" y="62"/>
                  </a:lnTo>
                  <a:lnTo>
                    <a:pt x="895" y="240"/>
                  </a:lnTo>
                  <a:lnTo>
                    <a:pt x="899" y="245"/>
                  </a:lnTo>
                  <a:lnTo>
                    <a:pt x="903" y="252"/>
                  </a:lnTo>
                  <a:lnTo>
                    <a:pt x="909" y="259"/>
                  </a:lnTo>
                  <a:lnTo>
                    <a:pt x="915" y="267"/>
                  </a:lnTo>
                  <a:lnTo>
                    <a:pt x="930" y="282"/>
                  </a:lnTo>
                  <a:lnTo>
                    <a:pt x="944" y="298"/>
                  </a:lnTo>
                  <a:lnTo>
                    <a:pt x="952" y="306"/>
                  </a:lnTo>
                  <a:lnTo>
                    <a:pt x="958" y="314"/>
                  </a:lnTo>
                  <a:lnTo>
                    <a:pt x="964" y="322"/>
                  </a:lnTo>
                  <a:lnTo>
                    <a:pt x="968" y="330"/>
                  </a:lnTo>
                  <a:lnTo>
                    <a:pt x="971" y="337"/>
                  </a:lnTo>
                  <a:lnTo>
                    <a:pt x="972" y="344"/>
                  </a:lnTo>
                  <a:lnTo>
                    <a:pt x="972" y="350"/>
                  </a:lnTo>
                  <a:lnTo>
                    <a:pt x="971" y="357"/>
                  </a:lnTo>
                  <a:lnTo>
                    <a:pt x="959" y="373"/>
                  </a:lnTo>
                  <a:lnTo>
                    <a:pt x="943" y="391"/>
                  </a:lnTo>
                  <a:lnTo>
                    <a:pt x="936" y="401"/>
                  </a:lnTo>
                  <a:lnTo>
                    <a:pt x="930" y="409"/>
                  </a:lnTo>
                  <a:lnTo>
                    <a:pt x="929" y="414"/>
                  </a:lnTo>
                  <a:lnTo>
                    <a:pt x="928" y="418"/>
                  </a:lnTo>
                  <a:lnTo>
                    <a:pt x="928" y="421"/>
                  </a:lnTo>
                  <a:lnTo>
                    <a:pt x="929" y="425"/>
                  </a:lnTo>
                  <a:lnTo>
                    <a:pt x="938" y="439"/>
                  </a:lnTo>
                  <a:lnTo>
                    <a:pt x="946" y="453"/>
                  </a:lnTo>
                  <a:lnTo>
                    <a:pt x="955" y="467"/>
                  </a:lnTo>
                  <a:lnTo>
                    <a:pt x="960" y="479"/>
                  </a:lnTo>
                  <a:lnTo>
                    <a:pt x="960" y="484"/>
                  </a:lnTo>
                  <a:lnTo>
                    <a:pt x="960" y="489"/>
                  </a:lnTo>
                  <a:lnTo>
                    <a:pt x="958" y="494"/>
                  </a:lnTo>
                  <a:lnTo>
                    <a:pt x="954" y="497"/>
                  </a:lnTo>
                  <a:lnTo>
                    <a:pt x="949" y="499"/>
                  </a:lnTo>
                  <a:lnTo>
                    <a:pt x="940" y="500"/>
                  </a:lnTo>
                  <a:lnTo>
                    <a:pt x="929" y="501"/>
                  </a:lnTo>
                  <a:lnTo>
                    <a:pt x="915" y="500"/>
                  </a:lnTo>
                  <a:lnTo>
                    <a:pt x="902" y="499"/>
                  </a:lnTo>
                  <a:lnTo>
                    <a:pt x="890" y="498"/>
                  </a:lnTo>
                  <a:lnTo>
                    <a:pt x="878" y="498"/>
                  </a:lnTo>
                  <a:lnTo>
                    <a:pt x="867" y="499"/>
                  </a:lnTo>
                  <a:lnTo>
                    <a:pt x="855" y="500"/>
                  </a:lnTo>
                  <a:lnTo>
                    <a:pt x="844" y="502"/>
                  </a:lnTo>
                  <a:lnTo>
                    <a:pt x="833" y="505"/>
                  </a:lnTo>
                  <a:lnTo>
                    <a:pt x="823" y="508"/>
                  </a:lnTo>
                  <a:lnTo>
                    <a:pt x="814" y="513"/>
                  </a:lnTo>
                  <a:lnTo>
                    <a:pt x="805" y="519"/>
                  </a:lnTo>
                  <a:lnTo>
                    <a:pt x="796" y="525"/>
                  </a:lnTo>
                  <a:lnTo>
                    <a:pt x="789" y="532"/>
                  </a:lnTo>
                  <a:lnTo>
                    <a:pt x="781" y="540"/>
                  </a:lnTo>
                  <a:lnTo>
                    <a:pt x="775" y="550"/>
                  </a:lnTo>
                  <a:lnTo>
                    <a:pt x="769" y="562"/>
                  </a:lnTo>
                  <a:lnTo>
                    <a:pt x="764" y="574"/>
                  </a:lnTo>
                  <a:lnTo>
                    <a:pt x="765" y="586"/>
                  </a:lnTo>
                  <a:lnTo>
                    <a:pt x="764" y="596"/>
                  </a:lnTo>
                  <a:lnTo>
                    <a:pt x="762" y="606"/>
                  </a:lnTo>
                  <a:lnTo>
                    <a:pt x="759" y="615"/>
                  </a:lnTo>
                  <a:lnTo>
                    <a:pt x="751" y="631"/>
                  </a:lnTo>
                  <a:lnTo>
                    <a:pt x="741" y="645"/>
                  </a:lnTo>
                  <a:lnTo>
                    <a:pt x="737" y="652"/>
                  </a:lnTo>
                  <a:lnTo>
                    <a:pt x="734" y="660"/>
                  </a:lnTo>
                  <a:lnTo>
                    <a:pt x="732" y="668"/>
                  </a:lnTo>
                  <a:lnTo>
                    <a:pt x="731" y="675"/>
                  </a:lnTo>
                  <a:lnTo>
                    <a:pt x="731" y="684"/>
                  </a:lnTo>
                  <a:lnTo>
                    <a:pt x="733" y="692"/>
                  </a:lnTo>
                  <a:lnTo>
                    <a:pt x="737" y="703"/>
                  </a:lnTo>
                  <a:lnTo>
                    <a:pt x="744" y="714"/>
                  </a:lnTo>
                  <a:lnTo>
                    <a:pt x="747" y="721"/>
                  </a:lnTo>
                  <a:lnTo>
                    <a:pt x="748" y="727"/>
                  </a:lnTo>
                  <a:lnTo>
                    <a:pt x="748" y="733"/>
                  </a:lnTo>
                  <a:lnTo>
                    <a:pt x="747" y="741"/>
                  </a:lnTo>
                  <a:lnTo>
                    <a:pt x="740" y="757"/>
                  </a:lnTo>
                  <a:lnTo>
                    <a:pt x="733" y="773"/>
                  </a:lnTo>
                  <a:lnTo>
                    <a:pt x="730" y="782"/>
                  </a:lnTo>
                  <a:lnTo>
                    <a:pt x="726" y="791"/>
                  </a:lnTo>
                  <a:lnTo>
                    <a:pt x="723" y="799"/>
                  </a:lnTo>
                  <a:lnTo>
                    <a:pt x="722" y="808"/>
                  </a:lnTo>
                  <a:lnTo>
                    <a:pt x="722" y="817"/>
                  </a:lnTo>
                  <a:lnTo>
                    <a:pt x="723" y="825"/>
                  </a:lnTo>
                  <a:lnTo>
                    <a:pt x="726" y="834"/>
                  </a:lnTo>
                  <a:lnTo>
                    <a:pt x="733" y="843"/>
                  </a:lnTo>
                  <a:lnTo>
                    <a:pt x="748" y="861"/>
                  </a:lnTo>
                  <a:lnTo>
                    <a:pt x="763" y="881"/>
                  </a:lnTo>
                  <a:lnTo>
                    <a:pt x="765" y="887"/>
                  </a:lnTo>
                  <a:lnTo>
                    <a:pt x="767" y="892"/>
                  </a:lnTo>
                  <a:lnTo>
                    <a:pt x="768" y="898"/>
                  </a:lnTo>
                  <a:lnTo>
                    <a:pt x="768" y="903"/>
                  </a:lnTo>
                  <a:lnTo>
                    <a:pt x="767" y="908"/>
                  </a:lnTo>
                  <a:lnTo>
                    <a:pt x="765" y="914"/>
                  </a:lnTo>
                  <a:lnTo>
                    <a:pt x="762" y="919"/>
                  </a:lnTo>
                  <a:lnTo>
                    <a:pt x="758" y="924"/>
                  </a:lnTo>
                  <a:lnTo>
                    <a:pt x="747" y="932"/>
                  </a:lnTo>
                  <a:lnTo>
                    <a:pt x="732" y="943"/>
                  </a:lnTo>
                  <a:lnTo>
                    <a:pt x="713" y="954"/>
                  </a:lnTo>
                  <a:lnTo>
                    <a:pt x="694" y="965"/>
                  </a:lnTo>
                  <a:lnTo>
                    <a:pt x="684" y="970"/>
                  </a:lnTo>
                  <a:lnTo>
                    <a:pt x="674" y="974"/>
                  </a:lnTo>
                  <a:lnTo>
                    <a:pt x="665" y="978"/>
                  </a:lnTo>
                  <a:lnTo>
                    <a:pt x="655" y="980"/>
                  </a:lnTo>
                  <a:lnTo>
                    <a:pt x="647" y="982"/>
                  </a:lnTo>
                  <a:lnTo>
                    <a:pt x="640" y="982"/>
                  </a:lnTo>
                  <a:lnTo>
                    <a:pt x="633" y="981"/>
                  </a:lnTo>
                  <a:lnTo>
                    <a:pt x="628" y="978"/>
                  </a:lnTo>
                  <a:lnTo>
                    <a:pt x="620" y="972"/>
                  </a:lnTo>
                  <a:lnTo>
                    <a:pt x="614" y="965"/>
                  </a:lnTo>
                  <a:lnTo>
                    <a:pt x="608" y="957"/>
                  </a:lnTo>
                  <a:lnTo>
                    <a:pt x="601" y="948"/>
                  </a:lnTo>
                  <a:lnTo>
                    <a:pt x="587" y="931"/>
                  </a:lnTo>
                  <a:lnTo>
                    <a:pt x="573" y="914"/>
                  </a:lnTo>
                  <a:lnTo>
                    <a:pt x="565" y="905"/>
                  </a:lnTo>
                  <a:lnTo>
                    <a:pt x="558" y="899"/>
                  </a:lnTo>
                  <a:lnTo>
                    <a:pt x="549" y="892"/>
                  </a:lnTo>
                  <a:lnTo>
                    <a:pt x="541" y="888"/>
                  </a:lnTo>
                  <a:lnTo>
                    <a:pt x="531" y="885"/>
                  </a:lnTo>
                  <a:lnTo>
                    <a:pt x="521" y="884"/>
                  </a:lnTo>
                  <a:lnTo>
                    <a:pt x="510" y="884"/>
                  </a:lnTo>
                  <a:lnTo>
                    <a:pt x="499" y="887"/>
                  </a:lnTo>
                  <a:lnTo>
                    <a:pt x="484" y="890"/>
                  </a:lnTo>
                  <a:lnTo>
                    <a:pt x="472" y="892"/>
                  </a:lnTo>
                  <a:lnTo>
                    <a:pt x="459" y="892"/>
                  </a:lnTo>
                  <a:lnTo>
                    <a:pt x="447" y="890"/>
                  </a:lnTo>
                  <a:lnTo>
                    <a:pt x="423" y="886"/>
                  </a:lnTo>
                  <a:lnTo>
                    <a:pt x="396" y="884"/>
                  </a:lnTo>
                  <a:lnTo>
                    <a:pt x="397" y="888"/>
                  </a:lnTo>
                  <a:lnTo>
                    <a:pt x="399" y="892"/>
                  </a:lnTo>
                  <a:lnTo>
                    <a:pt x="402" y="895"/>
                  </a:lnTo>
                  <a:lnTo>
                    <a:pt x="406" y="899"/>
                  </a:lnTo>
                  <a:lnTo>
                    <a:pt x="416" y="905"/>
                  </a:lnTo>
                  <a:lnTo>
                    <a:pt x="428" y="911"/>
                  </a:lnTo>
                  <a:lnTo>
                    <a:pt x="441" y="915"/>
                  </a:lnTo>
                  <a:lnTo>
                    <a:pt x="454" y="918"/>
                  </a:lnTo>
                  <a:lnTo>
                    <a:pt x="466" y="921"/>
                  </a:lnTo>
                  <a:lnTo>
                    <a:pt x="475" y="921"/>
                  </a:lnTo>
                  <a:lnTo>
                    <a:pt x="483" y="922"/>
                  </a:lnTo>
                  <a:lnTo>
                    <a:pt x="492" y="924"/>
                  </a:lnTo>
                  <a:lnTo>
                    <a:pt x="497" y="926"/>
                  </a:lnTo>
                  <a:lnTo>
                    <a:pt x="503" y="928"/>
                  </a:lnTo>
                  <a:lnTo>
                    <a:pt x="506" y="930"/>
                  </a:lnTo>
                  <a:lnTo>
                    <a:pt x="508" y="932"/>
                  </a:lnTo>
                  <a:lnTo>
                    <a:pt x="510" y="935"/>
                  </a:lnTo>
                  <a:lnTo>
                    <a:pt x="511" y="939"/>
                  </a:lnTo>
                  <a:lnTo>
                    <a:pt x="515" y="945"/>
                  </a:lnTo>
                  <a:lnTo>
                    <a:pt x="517" y="953"/>
                  </a:lnTo>
                  <a:lnTo>
                    <a:pt x="520" y="956"/>
                  </a:lnTo>
                  <a:lnTo>
                    <a:pt x="523" y="960"/>
                  </a:lnTo>
                  <a:lnTo>
                    <a:pt x="528" y="964"/>
                  </a:lnTo>
                  <a:lnTo>
                    <a:pt x="533" y="967"/>
                  </a:lnTo>
                  <a:lnTo>
                    <a:pt x="542" y="971"/>
                  </a:lnTo>
                  <a:lnTo>
                    <a:pt x="549" y="976"/>
                  </a:lnTo>
                  <a:lnTo>
                    <a:pt x="557" y="983"/>
                  </a:lnTo>
                  <a:lnTo>
                    <a:pt x="564" y="989"/>
                  </a:lnTo>
                  <a:lnTo>
                    <a:pt x="577" y="1003"/>
                  </a:lnTo>
                  <a:lnTo>
                    <a:pt x="591" y="1018"/>
                  </a:lnTo>
                  <a:lnTo>
                    <a:pt x="595" y="1022"/>
                  </a:lnTo>
                  <a:lnTo>
                    <a:pt x="598" y="1027"/>
                  </a:lnTo>
                  <a:lnTo>
                    <a:pt x="600" y="1032"/>
                  </a:lnTo>
                  <a:lnTo>
                    <a:pt x="601" y="1036"/>
                  </a:lnTo>
                  <a:lnTo>
                    <a:pt x="601" y="1040"/>
                  </a:lnTo>
                  <a:lnTo>
                    <a:pt x="601" y="1046"/>
                  </a:lnTo>
                  <a:lnTo>
                    <a:pt x="600" y="1050"/>
                  </a:lnTo>
                  <a:lnTo>
                    <a:pt x="598" y="1054"/>
                  </a:lnTo>
                  <a:lnTo>
                    <a:pt x="587" y="1072"/>
                  </a:lnTo>
                  <a:lnTo>
                    <a:pt x="575" y="1090"/>
                  </a:lnTo>
                  <a:lnTo>
                    <a:pt x="572" y="1095"/>
                  </a:lnTo>
                  <a:lnTo>
                    <a:pt x="569" y="1101"/>
                  </a:lnTo>
                  <a:lnTo>
                    <a:pt x="564" y="1105"/>
                  </a:lnTo>
                  <a:lnTo>
                    <a:pt x="560" y="1109"/>
                  </a:lnTo>
                  <a:lnTo>
                    <a:pt x="550" y="1117"/>
                  </a:lnTo>
                  <a:lnTo>
                    <a:pt x="540" y="1123"/>
                  </a:lnTo>
                  <a:lnTo>
                    <a:pt x="530" y="1129"/>
                  </a:lnTo>
                  <a:lnTo>
                    <a:pt x="520" y="1136"/>
                  </a:lnTo>
                  <a:lnTo>
                    <a:pt x="515" y="1141"/>
                  </a:lnTo>
                  <a:lnTo>
                    <a:pt x="511" y="1145"/>
                  </a:lnTo>
                  <a:lnTo>
                    <a:pt x="507" y="1150"/>
                  </a:lnTo>
                  <a:lnTo>
                    <a:pt x="504" y="1156"/>
                  </a:lnTo>
                  <a:lnTo>
                    <a:pt x="503" y="1158"/>
                  </a:lnTo>
                  <a:lnTo>
                    <a:pt x="504" y="1162"/>
                  </a:lnTo>
                  <a:lnTo>
                    <a:pt x="505" y="1167"/>
                  </a:lnTo>
                  <a:lnTo>
                    <a:pt x="506" y="1171"/>
                  </a:lnTo>
                  <a:lnTo>
                    <a:pt x="511" y="1181"/>
                  </a:lnTo>
                  <a:lnTo>
                    <a:pt x="519" y="1192"/>
                  </a:lnTo>
                  <a:lnTo>
                    <a:pt x="527" y="1203"/>
                  </a:lnTo>
                  <a:lnTo>
                    <a:pt x="533" y="1215"/>
                  </a:lnTo>
                  <a:lnTo>
                    <a:pt x="537" y="1225"/>
                  </a:lnTo>
                  <a:lnTo>
                    <a:pt x="540" y="1232"/>
                  </a:lnTo>
                  <a:lnTo>
                    <a:pt x="538" y="1236"/>
                  </a:lnTo>
                  <a:lnTo>
                    <a:pt x="534" y="1238"/>
                  </a:lnTo>
                  <a:lnTo>
                    <a:pt x="529" y="1240"/>
                  </a:lnTo>
                  <a:lnTo>
                    <a:pt x="521" y="1241"/>
                  </a:lnTo>
                  <a:lnTo>
                    <a:pt x="503" y="1244"/>
                  </a:lnTo>
                  <a:lnTo>
                    <a:pt x="480" y="1248"/>
                  </a:lnTo>
                  <a:lnTo>
                    <a:pt x="455" y="1252"/>
                  </a:lnTo>
                  <a:lnTo>
                    <a:pt x="433" y="1257"/>
                  </a:lnTo>
                  <a:lnTo>
                    <a:pt x="422" y="1259"/>
                  </a:lnTo>
                  <a:lnTo>
                    <a:pt x="413" y="1263"/>
                  </a:lnTo>
                  <a:lnTo>
                    <a:pt x="406" y="1267"/>
                  </a:lnTo>
                  <a:lnTo>
                    <a:pt x="399" y="1271"/>
                  </a:lnTo>
                  <a:lnTo>
                    <a:pt x="395" y="1277"/>
                  </a:lnTo>
                  <a:lnTo>
                    <a:pt x="392" y="1282"/>
                  </a:lnTo>
                  <a:lnTo>
                    <a:pt x="390" y="1288"/>
                  </a:lnTo>
                  <a:lnTo>
                    <a:pt x="386" y="1293"/>
                  </a:lnTo>
                  <a:lnTo>
                    <a:pt x="384" y="1298"/>
                  </a:lnTo>
                  <a:lnTo>
                    <a:pt x="382" y="1303"/>
                  </a:lnTo>
                  <a:lnTo>
                    <a:pt x="380" y="1307"/>
                  </a:lnTo>
                  <a:lnTo>
                    <a:pt x="375" y="1311"/>
                  </a:lnTo>
                  <a:lnTo>
                    <a:pt x="370" y="1316"/>
                  </a:lnTo>
                  <a:lnTo>
                    <a:pt x="365" y="1319"/>
                  </a:lnTo>
                  <a:lnTo>
                    <a:pt x="359" y="1321"/>
                  </a:lnTo>
                  <a:lnTo>
                    <a:pt x="353" y="1323"/>
                  </a:lnTo>
                  <a:lnTo>
                    <a:pt x="342" y="1327"/>
                  </a:lnTo>
                  <a:lnTo>
                    <a:pt x="330" y="1333"/>
                  </a:lnTo>
                  <a:lnTo>
                    <a:pt x="325" y="1338"/>
                  </a:lnTo>
                  <a:lnTo>
                    <a:pt x="318" y="1347"/>
                  </a:lnTo>
                  <a:lnTo>
                    <a:pt x="312" y="1357"/>
                  </a:lnTo>
                  <a:lnTo>
                    <a:pt x="305" y="1366"/>
                  </a:lnTo>
                  <a:lnTo>
                    <a:pt x="299" y="1375"/>
                  </a:lnTo>
                  <a:lnTo>
                    <a:pt x="293" y="1383"/>
                  </a:lnTo>
                  <a:lnTo>
                    <a:pt x="291" y="1386"/>
                  </a:lnTo>
                  <a:lnTo>
                    <a:pt x="288" y="1388"/>
                  </a:lnTo>
                  <a:lnTo>
                    <a:pt x="286" y="1389"/>
                  </a:lnTo>
                  <a:lnTo>
                    <a:pt x="285" y="1389"/>
                  </a:lnTo>
                  <a:lnTo>
                    <a:pt x="277" y="1387"/>
                  </a:lnTo>
                  <a:lnTo>
                    <a:pt x="271" y="1384"/>
                  </a:lnTo>
                  <a:lnTo>
                    <a:pt x="265" y="1378"/>
                  </a:lnTo>
                  <a:lnTo>
                    <a:pt x="260" y="1373"/>
                  </a:lnTo>
                  <a:lnTo>
                    <a:pt x="250" y="1359"/>
                  </a:lnTo>
                  <a:lnTo>
                    <a:pt x="242" y="1343"/>
                  </a:lnTo>
                  <a:lnTo>
                    <a:pt x="234" y="1325"/>
                  </a:lnTo>
                  <a:lnTo>
                    <a:pt x="227" y="1310"/>
                  </a:lnTo>
                  <a:lnTo>
                    <a:pt x="222" y="1303"/>
                  </a:lnTo>
                  <a:lnTo>
                    <a:pt x="219" y="1295"/>
                  </a:lnTo>
                  <a:lnTo>
                    <a:pt x="215" y="1290"/>
                  </a:lnTo>
                  <a:lnTo>
                    <a:pt x="210" y="1284"/>
                  </a:lnTo>
                  <a:lnTo>
                    <a:pt x="201" y="1294"/>
                  </a:lnTo>
                  <a:lnTo>
                    <a:pt x="192" y="1304"/>
                  </a:lnTo>
                  <a:lnTo>
                    <a:pt x="184" y="1316"/>
                  </a:lnTo>
                  <a:lnTo>
                    <a:pt x="178" y="1329"/>
                  </a:lnTo>
                  <a:lnTo>
                    <a:pt x="178" y="1329"/>
                  </a:lnTo>
                  <a:lnTo>
                    <a:pt x="169" y="1311"/>
                  </a:lnTo>
                  <a:lnTo>
                    <a:pt x="160" y="1294"/>
                  </a:lnTo>
                  <a:lnTo>
                    <a:pt x="154" y="1286"/>
                  </a:lnTo>
                  <a:lnTo>
                    <a:pt x="149" y="1279"/>
                  </a:lnTo>
                  <a:lnTo>
                    <a:pt x="142" y="1272"/>
                  </a:lnTo>
                  <a:lnTo>
                    <a:pt x="136" y="1266"/>
                  </a:lnTo>
                  <a:lnTo>
                    <a:pt x="128" y="1261"/>
                  </a:lnTo>
                  <a:lnTo>
                    <a:pt x="121" y="1256"/>
                  </a:lnTo>
                  <a:lnTo>
                    <a:pt x="113" y="1252"/>
                  </a:lnTo>
                  <a:lnTo>
                    <a:pt x="105" y="1249"/>
                  </a:lnTo>
                  <a:lnTo>
                    <a:pt x="96" y="1246"/>
                  </a:lnTo>
                  <a:lnTo>
                    <a:pt x="86" y="1246"/>
                  </a:lnTo>
                  <a:lnTo>
                    <a:pt x="76" y="1246"/>
                  </a:lnTo>
                  <a:lnTo>
                    <a:pt x="66" y="1249"/>
                  </a:lnTo>
                  <a:lnTo>
                    <a:pt x="54" y="1250"/>
                  </a:lnTo>
                  <a:lnTo>
                    <a:pt x="45" y="1250"/>
                  </a:lnTo>
                  <a:lnTo>
                    <a:pt x="37" y="1248"/>
                  </a:lnTo>
                  <a:lnTo>
                    <a:pt x="30" y="1244"/>
                  </a:lnTo>
                  <a:lnTo>
                    <a:pt x="26" y="1240"/>
                  </a:lnTo>
                  <a:lnTo>
                    <a:pt x="21" y="1234"/>
                  </a:lnTo>
                  <a:lnTo>
                    <a:pt x="18" y="1227"/>
                  </a:lnTo>
                  <a:lnTo>
                    <a:pt x="16" y="1219"/>
                  </a:lnTo>
                  <a:lnTo>
                    <a:pt x="12" y="1185"/>
                  </a:lnTo>
                  <a:lnTo>
                    <a:pt x="7" y="1150"/>
                  </a:lnTo>
                  <a:lnTo>
                    <a:pt x="4" y="1138"/>
                  </a:lnTo>
                  <a:lnTo>
                    <a:pt x="1" y="1129"/>
                  </a:lnTo>
                  <a:lnTo>
                    <a:pt x="0" y="1120"/>
                  </a:lnTo>
                  <a:lnTo>
                    <a:pt x="0" y="1113"/>
                  </a:lnTo>
                  <a:lnTo>
                    <a:pt x="2" y="1105"/>
                  </a:lnTo>
                  <a:lnTo>
                    <a:pt x="6" y="1097"/>
                  </a:lnTo>
                  <a:lnTo>
                    <a:pt x="13" y="1090"/>
                  </a:lnTo>
                  <a:lnTo>
                    <a:pt x="24" y="1081"/>
                  </a:lnTo>
                  <a:lnTo>
                    <a:pt x="26" y="1069"/>
                  </a:lnTo>
                  <a:lnTo>
                    <a:pt x="27" y="1059"/>
                  </a:lnTo>
                  <a:lnTo>
                    <a:pt x="27" y="1048"/>
                  </a:lnTo>
                  <a:lnTo>
                    <a:pt x="26" y="1037"/>
                  </a:lnTo>
                  <a:lnTo>
                    <a:pt x="24" y="1026"/>
                  </a:lnTo>
                  <a:lnTo>
                    <a:pt x="21" y="1015"/>
                  </a:lnTo>
                  <a:lnTo>
                    <a:pt x="17" y="1006"/>
                  </a:lnTo>
                  <a:lnTo>
                    <a:pt x="11" y="996"/>
                  </a:lnTo>
                  <a:lnTo>
                    <a:pt x="10" y="992"/>
                  </a:lnTo>
                  <a:lnTo>
                    <a:pt x="8" y="988"/>
                  </a:lnTo>
                  <a:lnTo>
                    <a:pt x="7" y="985"/>
                  </a:lnTo>
                  <a:lnTo>
                    <a:pt x="8" y="981"/>
                  </a:lnTo>
                  <a:lnTo>
                    <a:pt x="10" y="973"/>
                  </a:lnTo>
                  <a:lnTo>
                    <a:pt x="12" y="965"/>
                  </a:lnTo>
                  <a:lnTo>
                    <a:pt x="19" y="949"/>
                  </a:lnTo>
                  <a:lnTo>
                    <a:pt x="26" y="935"/>
                  </a:lnTo>
                  <a:lnTo>
                    <a:pt x="27" y="930"/>
                  </a:lnTo>
                  <a:lnTo>
                    <a:pt x="27" y="924"/>
                  </a:lnTo>
                  <a:lnTo>
                    <a:pt x="26" y="919"/>
                  </a:lnTo>
                  <a:lnTo>
                    <a:pt x="24" y="914"/>
                  </a:lnTo>
                  <a:lnTo>
                    <a:pt x="23" y="910"/>
                  </a:lnTo>
                  <a:lnTo>
                    <a:pt x="20" y="905"/>
                  </a:lnTo>
                  <a:lnTo>
                    <a:pt x="20" y="901"/>
                  </a:lnTo>
                  <a:lnTo>
                    <a:pt x="20" y="895"/>
                  </a:lnTo>
                  <a:lnTo>
                    <a:pt x="23" y="888"/>
                  </a:lnTo>
                  <a:lnTo>
                    <a:pt x="27" y="883"/>
                  </a:lnTo>
                  <a:lnTo>
                    <a:pt x="31" y="878"/>
                  </a:lnTo>
                  <a:lnTo>
                    <a:pt x="37" y="874"/>
                  </a:lnTo>
                  <a:lnTo>
                    <a:pt x="42" y="870"/>
                  </a:lnTo>
                  <a:lnTo>
                    <a:pt x="47" y="866"/>
                  </a:lnTo>
                  <a:lnTo>
                    <a:pt x="52" y="861"/>
                  </a:lnTo>
                  <a:lnTo>
                    <a:pt x="55" y="854"/>
                  </a:lnTo>
                  <a:lnTo>
                    <a:pt x="57" y="847"/>
                  </a:lnTo>
                  <a:lnTo>
                    <a:pt x="58" y="839"/>
                  </a:lnTo>
                  <a:lnTo>
                    <a:pt x="57" y="833"/>
                  </a:lnTo>
                  <a:lnTo>
                    <a:pt x="54" y="826"/>
                  </a:lnTo>
                  <a:lnTo>
                    <a:pt x="51" y="820"/>
                  </a:lnTo>
                  <a:lnTo>
                    <a:pt x="46" y="814"/>
                  </a:lnTo>
                  <a:lnTo>
                    <a:pt x="41" y="809"/>
                  </a:lnTo>
                  <a:lnTo>
                    <a:pt x="35" y="804"/>
                  </a:lnTo>
                  <a:lnTo>
                    <a:pt x="43" y="780"/>
                  </a:lnTo>
                  <a:lnTo>
                    <a:pt x="42" y="779"/>
                  </a:lnTo>
                  <a:close/>
                </a:path>
              </a:pathLst>
            </a:custGeom>
            <a:solidFill>
              <a:schemeClr val="accent6"/>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899" name="Google Shape;899;p38"/>
            <p:cNvSpPr/>
            <p:nvPr/>
          </p:nvSpPr>
          <p:spPr>
            <a:xfrm>
              <a:off x="6030913" y="4791075"/>
              <a:ext cx="385763" cy="550863"/>
            </a:xfrm>
            <a:custGeom>
              <a:rect b="b" l="l" r="r" t="t"/>
              <a:pathLst>
                <a:path extrusionOk="0" h="1389" w="972">
                  <a:moveTo>
                    <a:pt x="42" y="779"/>
                  </a:moveTo>
                  <a:lnTo>
                    <a:pt x="57" y="779"/>
                  </a:lnTo>
                  <a:lnTo>
                    <a:pt x="78" y="779"/>
                  </a:lnTo>
                  <a:lnTo>
                    <a:pt x="87" y="778"/>
                  </a:lnTo>
                  <a:lnTo>
                    <a:pt x="96" y="778"/>
                  </a:lnTo>
                  <a:lnTo>
                    <a:pt x="102" y="777"/>
                  </a:lnTo>
                  <a:lnTo>
                    <a:pt x="107" y="776"/>
                  </a:lnTo>
                  <a:lnTo>
                    <a:pt x="110" y="770"/>
                  </a:lnTo>
                  <a:lnTo>
                    <a:pt x="112" y="764"/>
                  </a:lnTo>
                  <a:lnTo>
                    <a:pt x="113" y="758"/>
                  </a:lnTo>
                  <a:lnTo>
                    <a:pt x="114" y="752"/>
                  </a:lnTo>
                  <a:lnTo>
                    <a:pt x="113" y="739"/>
                  </a:lnTo>
                  <a:lnTo>
                    <a:pt x="113" y="726"/>
                  </a:lnTo>
                  <a:lnTo>
                    <a:pt x="114" y="719"/>
                  </a:lnTo>
                  <a:lnTo>
                    <a:pt x="115" y="714"/>
                  </a:lnTo>
                  <a:lnTo>
                    <a:pt x="116" y="710"/>
                  </a:lnTo>
                  <a:lnTo>
                    <a:pt x="119" y="706"/>
                  </a:lnTo>
                  <a:lnTo>
                    <a:pt x="124" y="700"/>
                  </a:lnTo>
                  <a:lnTo>
                    <a:pt x="129" y="695"/>
                  </a:lnTo>
                  <a:lnTo>
                    <a:pt x="132" y="691"/>
                  </a:lnTo>
                  <a:lnTo>
                    <a:pt x="133" y="688"/>
                  </a:lnTo>
                  <a:lnTo>
                    <a:pt x="135" y="685"/>
                  </a:lnTo>
                  <a:lnTo>
                    <a:pt x="135" y="681"/>
                  </a:lnTo>
                  <a:lnTo>
                    <a:pt x="135" y="676"/>
                  </a:lnTo>
                  <a:lnTo>
                    <a:pt x="134" y="670"/>
                  </a:lnTo>
                  <a:lnTo>
                    <a:pt x="133" y="663"/>
                  </a:lnTo>
                  <a:lnTo>
                    <a:pt x="129" y="656"/>
                  </a:lnTo>
                  <a:lnTo>
                    <a:pt x="123" y="641"/>
                  </a:lnTo>
                  <a:lnTo>
                    <a:pt x="118" y="625"/>
                  </a:lnTo>
                  <a:lnTo>
                    <a:pt x="115" y="618"/>
                  </a:lnTo>
                  <a:lnTo>
                    <a:pt x="115" y="610"/>
                  </a:lnTo>
                  <a:lnTo>
                    <a:pt x="116" y="603"/>
                  </a:lnTo>
                  <a:lnTo>
                    <a:pt x="120" y="594"/>
                  </a:lnTo>
                  <a:lnTo>
                    <a:pt x="126" y="584"/>
                  </a:lnTo>
                  <a:lnTo>
                    <a:pt x="133" y="576"/>
                  </a:lnTo>
                  <a:lnTo>
                    <a:pt x="139" y="566"/>
                  </a:lnTo>
                  <a:lnTo>
                    <a:pt x="146" y="556"/>
                  </a:lnTo>
                  <a:lnTo>
                    <a:pt x="153" y="539"/>
                  </a:lnTo>
                  <a:lnTo>
                    <a:pt x="159" y="520"/>
                  </a:lnTo>
                  <a:lnTo>
                    <a:pt x="161" y="516"/>
                  </a:lnTo>
                  <a:lnTo>
                    <a:pt x="163" y="512"/>
                  </a:lnTo>
                  <a:lnTo>
                    <a:pt x="166" y="509"/>
                  </a:lnTo>
                  <a:lnTo>
                    <a:pt x="169" y="507"/>
                  </a:lnTo>
                  <a:lnTo>
                    <a:pt x="173" y="505"/>
                  </a:lnTo>
                  <a:lnTo>
                    <a:pt x="178" y="503"/>
                  </a:lnTo>
                  <a:lnTo>
                    <a:pt x="183" y="502"/>
                  </a:lnTo>
                  <a:lnTo>
                    <a:pt x="189" y="503"/>
                  </a:lnTo>
                  <a:lnTo>
                    <a:pt x="198" y="507"/>
                  </a:lnTo>
                  <a:lnTo>
                    <a:pt x="207" y="510"/>
                  </a:lnTo>
                  <a:lnTo>
                    <a:pt x="216" y="513"/>
                  </a:lnTo>
                  <a:lnTo>
                    <a:pt x="224" y="515"/>
                  </a:lnTo>
                  <a:lnTo>
                    <a:pt x="238" y="516"/>
                  </a:lnTo>
                  <a:lnTo>
                    <a:pt x="254" y="516"/>
                  </a:lnTo>
                  <a:lnTo>
                    <a:pt x="270" y="516"/>
                  </a:lnTo>
                  <a:lnTo>
                    <a:pt x="285" y="515"/>
                  </a:lnTo>
                  <a:lnTo>
                    <a:pt x="301" y="502"/>
                  </a:lnTo>
                  <a:lnTo>
                    <a:pt x="316" y="488"/>
                  </a:lnTo>
                  <a:lnTo>
                    <a:pt x="324" y="482"/>
                  </a:lnTo>
                  <a:lnTo>
                    <a:pt x="332" y="476"/>
                  </a:lnTo>
                  <a:lnTo>
                    <a:pt x="342" y="471"/>
                  </a:lnTo>
                  <a:lnTo>
                    <a:pt x="353" y="468"/>
                  </a:lnTo>
                  <a:lnTo>
                    <a:pt x="370" y="466"/>
                  </a:lnTo>
                  <a:lnTo>
                    <a:pt x="392" y="465"/>
                  </a:lnTo>
                  <a:lnTo>
                    <a:pt x="401" y="463"/>
                  </a:lnTo>
                  <a:lnTo>
                    <a:pt x="411" y="461"/>
                  </a:lnTo>
                  <a:lnTo>
                    <a:pt x="415" y="459"/>
                  </a:lnTo>
                  <a:lnTo>
                    <a:pt x="419" y="458"/>
                  </a:lnTo>
                  <a:lnTo>
                    <a:pt x="422" y="456"/>
                  </a:lnTo>
                  <a:lnTo>
                    <a:pt x="424" y="453"/>
                  </a:lnTo>
                  <a:lnTo>
                    <a:pt x="432" y="439"/>
                  </a:lnTo>
                  <a:lnTo>
                    <a:pt x="436" y="425"/>
                  </a:lnTo>
                  <a:lnTo>
                    <a:pt x="439" y="413"/>
                  </a:lnTo>
                  <a:lnTo>
                    <a:pt x="443" y="402"/>
                  </a:lnTo>
                  <a:lnTo>
                    <a:pt x="446" y="397"/>
                  </a:lnTo>
                  <a:lnTo>
                    <a:pt x="448" y="391"/>
                  </a:lnTo>
                  <a:lnTo>
                    <a:pt x="451" y="386"/>
                  </a:lnTo>
                  <a:lnTo>
                    <a:pt x="455" y="381"/>
                  </a:lnTo>
                  <a:lnTo>
                    <a:pt x="462" y="376"/>
                  </a:lnTo>
                  <a:lnTo>
                    <a:pt x="468" y="372"/>
                  </a:lnTo>
                  <a:lnTo>
                    <a:pt x="476" y="367"/>
                  </a:lnTo>
                  <a:lnTo>
                    <a:pt x="486" y="362"/>
                  </a:lnTo>
                  <a:lnTo>
                    <a:pt x="503" y="353"/>
                  </a:lnTo>
                  <a:lnTo>
                    <a:pt x="517" y="344"/>
                  </a:lnTo>
                  <a:lnTo>
                    <a:pt x="532" y="334"/>
                  </a:lnTo>
                  <a:lnTo>
                    <a:pt x="548" y="323"/>
                  </a:lnTo>
                  <a:lnTo>
                    <a:pt x="557" y="318"/>
                  </a:lnTo>
                  <a:lnTo>
                    <a:pt x="564" y="312"/>
                  </a:lnTo>
                  <a:lnTo>
                    <a:pt x="570" y="306"/>
                  </a:lnTo>
                  <a:lnTo>
                    <a:pt x="574" y="299"/>
                  </a:lnTo>
                  <a:lnTo>
                    <a:pt x="576" y="293"/>
                  </a:lnTo>
                  <a:lnTo>
                    <a:pt x="578" y="286"/>
                  </a:lnTo>
                  <a:lnTo>
                    <a:pt x="581" y="280"/>
                  </a:lnTo>
                  <a:lnTo>
                    <a:pt x="582" y="272"/>
                  </a:lnTo>
                  <a:lnTo>
                    <a:pt x="583" y="258"/>
                  </a:lnTo>
                  <a:lnTo>
                    <a:pt x="586" y="243"/>
                  </a:lnTo>
                  <a:lnTo>
                    <a:pt x="588" y="236"/>
                  </a:lnTo>
                  <a:lnTo>
                    <a:pt x="591" y="229"/>
                  </a:lnTo>
                  <a:lnTo>
                    <a:pt x="596" y="222"/>
                  </a:lnTo>
                  <a:lnTo>
                    <a:pt x="601" y="215"/>
                  </a:lnTo>
                  <a:lnTo>
                    <a:pt x="608" y="208"/>
                  </a:lnTo>
                  <a:lnTo>
                    <a:pt x="612" y="200"/>
                  </a:lnTo>
                  <a:lnTo>
                    <a:pt x="614" y="192"/>
                  </a:lnTo>
                  <a:lnTo>
                    <a:pt x="614" y="187"/>
                  </a:lnTo>
                  <a:lnTo>
                    <a:pt x="612" y="181"/>
                  </a:lnTo>
                  <a:lnTo>
                    <a:pt x="610" y="175"/>
                  </a:lnTo>
                  <a:lnTo>
                    <a:pt x="606" y="170"/>
                  </a:lnTo>
                  <a:lnTo>
                    <a:pt x="603" y="163"/>
                  </a:lnTo>
                  <a:lnTo>
                    <a:pt x="600" y="158"/>
                  </a:lnTo>
                  <a:lnTo>
                    <a:pt x="598" y="151"/>
                  </a:lnTo>
                  <a:lnTo>
                    <a:pt x="597" y="145"/>
                  </a:lnTo>
                  <a:lnTo>
                    <a:pt x="597" y="136"/>
                  </a:lnTo>
                  <a:lnTo>
                    <a:pt x="599" y="129"/>
                  </a:lnTo>
                  <a:lnTo>
                    <a:pt x="603" y="119"/>
                  </a:lnTo>
                  <a:lnTo>
                    <a:pt x="610" y="108"/>
                  </a:lnTo>
                  <a:lnTo>
                    <a:pt x="619" y="96"/>
                  </a:lnTo>
                  <a:lnTo>
                    <a:pt x="660" y="0"/>
                  </a:lnTo>
                  <a:lnTo>
                    <a:pt x="660" y="0"/>
                  </a:lnTo>
                  <a:lnTo>
                    <a:pt x="680" y="7"/>
                  </a:lnTo>
                  <a:lnTo>
                    <a:pt x="701" y="12"/>
                  </a:lnTo>
                  <a:lnTo>
                    <a:pt x="724" y="17"/>
                  </a:lnTo>
                  <a:lnTo>
                    <a:pt x="747" y="23"/>
                  </a:lnTo>
                  <a:lnTo>
                    <a:pt x="758" y="25"/>
                  </a:lnTo>
                  <a:lnTo>
                    <a:pt x="768" y="28"/>
                  </a:lnTo>
                  <a:lnTo>
                    <a:pt x="777" y="33"/>
                  </a:lnTo>
                  <a:lnTo>
                    <a:pt x="787" y="37"/>
                  </a:lnTo>
                  <a:lnTo>
                    <a:pt x="794" y="41"/>
                  </a:lnTo>
                  <a:lnTo>
                    <a:pt x="801" y="48"/>
                  </a:lnTo>
                  <a:lnTo>
                    <a:pt x="807" y="54"/>
                  </a:lnTo>
                  <a:lnTo>
                    <a:pt x="812" y="62"/>
                  </a:lnTo>
                  <a:lnTo>
                    <a:pt x="895" y="240"/>
                  </a:lnTo>
                  <a:lnTo>
                    <a:pt x="899" y="245"/>
                  </a:lnTo>
                  <a:lnTo>
                    <a:pt x="903" y="252"/>
                  </a:lnTo>
                  <a:lnTo>
                    <a:pt x="909" y="259"/>
                  </a:lnTo>
                  <a:lnTo>
                    <a:pt x="915" y="267"/>
                  </a:lnTo>
                  <a:lnTo>
                    <a:pt x="930" y="282"/>
                  </a:lnTo>
                  <a:lnTo>
                    <a:pt x="944" y="298"/>
                  </a:lnTo>
                  <a:lnTo>
                    <a:pt x="952" y="306"/>
                  </a:lnTo>
                  <a:lnTo>
                    <a:pt x="958" y="314"/>
                  </a:lnTo>
                  <a:lnTo>
                    <a:pt x="964" y="322"/>
                  </a:lnTo>
                  <a:lnTo>
                    <a:pt x="968" y="330"/>
                  </a:lnTo>
                  <a:lnTo>
                    <a:pt x="971" y="337"/>
                  </a:lnTo>
                  <a:lnTo>
                    <a:pt x="972" y="344"/>
                  </a:lnTo>
                  <a:lnTo>
                    <a:pt x="972" y="350"/>
                  </a:lnTo>
                  <a:lnTo>
                    <a:pt x="971" y="357"/>
                  </a:lnTo>
                  <a:lnTo>
                    <a:pt x="959" y="373"/>
                  </a:lnTo>
                  <a:lnTo>
                    <a:pt x="943" y="391"/>
                  </a:lnTo>
                  <a:lnTo>
                    <a:pt x="936" y="401"/>
                  </a:lnTo>
                  <a:lnTo>
                    <a:pt x="930" y="409"/>
                  </a:lnTo>
                  <a:lnTo>
                    <a:pt x="929" y="414"/>
                  </a:lnTo>
                  <a:lnTo>
                    <a:pt x="928" y="418"/>
                  </a:lnTo>
                  <a:lnTo>
                    <a:pt x="928" y="421"/>
                  </a:lnTo>
                  <a:lnTo>
                    <a:pt x="929" y="425"/>
                  </a:lnTo>
                  <a:lnTo>
                    <a:pt x="938" y="439"/>
                  </a:lnTo>
                  <a:lnTo>
                    <a:pt x="946" y="453"/>
                  </a:lnTo>
                  <a:lnTo>
                    <a:pt x="955" y="467"/>
                  </a:lnTo>
                  <a:lnTo>
                    <a:pt x="960" y="479"/>
                  </a:lnTo>
                  <a:lnTo>
                    <a:pt x="960" y="484"/>
                  </a:lnTo>
                  <a:lnTo>
                    <a:pt x="960" y="489"/>
                  </a:lnTo>
                  <a:lnTo>
                    <a:pt x="958" y="494"/>
                  </a:lnTo>
                  <a:lnTo>
                    <a:pt x="954" y="497"/>
                  </a:lnTo>
                  <a:lnTo>
                    <a:pt x="949" y="499"/>
                  </a:lnTo>
                  <a:lnTo>
                    <a:pt x="940" y="500"/>
                  </a:lnTo>
                  <a:lnTo>
                    <a:pt x="929" y="501"/>
                  </a:lnTo>
                  <a:lnTo>
                    <a:pt x="915" y="500"/>
                  </a:lnTo>
                  <a:lnTo>
                    <a:pt x="902" y="499"/>
                  </a:lnTo>
                  <a:lnTo>
                    <a:pt x="890" y="498"/>
                  </a:lnTo>
                  <a:lnTo>
                    <a:pt x="878" y="498"/>
                  </a:lnTo>
                  <a:lnTo>
                    <a:pt x="867" y="499"/>
                  </a:lnTo>
                  <a:lnTo>
                    <a:pt x="855" y="500"/>
                  </a:lnTo>
                  <a:lnTo>
                    <a:pt x="844" y="502"/>
                  </a:lnTo>
                  <a:lnTo>
                    <a:pt x="833" y="505"/>
                  </a:lnTo>
                  <a:lnTo>
                    <a:pt x="823" y="508"/>
                  </a:lnTo>
                  <a:lnTo>
                    <a:pt x="814" y="513"/>
                  </a:lnTo>
                  <a:lnTo>
                    <a:pt x="805" y="519"/>
                  </a:lnTo>
                  <a:lnTo>
                    <a:pt x="796" y="525"/>
                  </a:lnTo>
                  <a:lnTo>
                    <a:pt x="789" y="532"/>
                  </a:lnTo>
                  <a:lnTo>
                    <a:pt x="781" y="540"/>
                  </a:lnTo>
                  <a:lnTo>
                    <a:pt x="775" y="550"/>
                  </a:lnTo>
                  <a:lnTo>
                    <a:pt x="769" y="562"/>
                  </a:lnTo>
                  <a:lnTo>
                    <a:pt x="764" y="574"/>
                  </a:lnTo>
                  <a:lnTo>
                    <a:pt x="765" y="586"/>
                  </a:lnTo>
                  <a:lnTo>
                    <a:pt x="764" y="596"/>
                  </a:lnTo>
                  <a:lnTo>
                    <a:pt x="762" y="606"/>
                  </a:lnTo>
                  <a:lnTo>
                    <a:pt x="759" y="615"/>
                  </a:lnTo>
                  <a:lnTo>
                    <a:pt x="751" y="631"/>
                  </a:lnTo>
                  <a:lnTo>
                    <a:pt x="741" y="645"/>
                  </a:lnTo>
                  <a:lnTo>
                    <a:pt x="737" y="652"/>
                  </a:lnTo>
                  <a:lnTo>
                    <a:pt x="734" y="660"/>
                  </a:lnTo>
                  <a:lnTo>
                    <a:pt x="732" y="668"/>
                  </a:lnTo>
                  <a:lnTo>
                    <a:pt x="731" y="675"/>
                  </a:lnTo>
                  <a:lnTo>
                    <a:pt x="731" y="684"/>
                  </a:lnTo>
                  <a:lnTo>
                    <a:pt x="733" y="692"/>
                  </a:lnTo>
                  <a:lnTo>
                    <a:pt x="737" y="703"/>
                  </a:lnTo>
                  <a:lnTo>
                    <a:pt x="744" y="714"/>
                  </a:lnTo>
                  <a:lnTo>
                    <a:pt x="747" y="721"/>
                  </a:lnTo>
                  <a:lnTo>
                    <a:pt x="748" y="727"/>
                  </a:lnTo>
                  <a:lnTo>
                    <a:pt x="748" y="733"/>
                  </a:lnTo>
                  <a:lnTo>
                    <a:pt x="747" y="741"/>
                  </a:lnTo>
                  <a:lnTo>
                    <a:pt x="740" y="757"/>
                  </a:lnTo>
                  <a:lnTo>
                    <a:pt x="733" y="773"/>
                  </a:lnTo>
                  <a:lnTo>
                    <a:pt x="730" y="782"/>
                  </a:lnTo>
                  <a:lnTo>
                    <a:pt x="726" y="791"/>
                  </a:lnTo>
                  <a:lnTo>
                    <a:pt x="723" y="799"/>
                  </a:lnTo>
                  <a:lnTo>
                    <a:pt x="722" y="808"/>
                  </a:lnTo>
                  <a:lnTo>
                    <a:pt x="722" y="817"/>
                  </a:lnTo>
                  <a:lnTo>
                    <a:pt x="723" y="825"/>
                  </a:lnTo>
                  <a:lnTo>
                    <a:pt x="726" y="834"/>
                  </a:lnTo>
                  <a:lnTo>
                    <a:pt x="733" y="843"/>
                  </a:lnTo>
                  <a:lnTo>
                    <a:pt x="748" y="861"/>
                  </a:lnTo>
                  <a:lnTo>
                    <a:pt x="763" y="881"/>
                  </a:lnTo>
                  <a:lnTo>
                    <a:pt x="765" y="887"/>
                  </a:lnTo>
                  <a:lnTo>
                    <a:pt x="767" y="892"/>
                  </a:lnTo>
                  <a:lnTo>
                    <a:pt x="768" y="898"/>
                  </a:lnTo>
                  <a:lnTo>
                    <a:pt x="768" y="903"/>
                  </a:lnTo>
                  <a:lnTo>
                    <a:pt x="767" y="908"/>
                  </a:lnTo>
                  <a:lnTo>
                    <a:pt x="765" y="914"/>
                  </a:lnTo>
                  <a:lnTo>
                    <a:pt x="762" y="919"/>
                  </a:lnTo>
                  <a:lnTo>
                    <a:pt x="758" y="924"/>
                  </a:lnTo>
                  <a:lnTo>
                    <a:pt x="747" y="932"/>
                  </a:lnTo>
                  <a:lnTo>
                    <a:pt x="732" y="943"/>
                  </a:lnTo>
                  <a:lnTo>
                    <a:pt x="713" y="954"/>
                  </a:lnTo>
                  <a:lnTo>
                    <a:pt x="694" y="965"/>
                  </a:lnTo>
                  <a:lnTo>
                    <a:pt x="684" y="970"/>
                  </a:lnTo>
                  <a:lnTo>
                    <a:pt x="674" y="974"/>
                  </a:lnTo>
                  <a:lnTo>
                    <a:pt x="665" y="978"/>
                  </a:lnTo>
                  <a:lnTo>
                    <a:pt x="655" y="980"/>
                  </a:lnTo>
                  <a:lnTo>
                    <a:pt x="647" y="982"/>
                  </a:lnTo>
                  <a:lnTo>
                    <a:pt x="640" y="982"/>
                  </a:lnTo>
                  <a:lnTo>
                    <a:pt x="633" y="981"/>
                  </a:lnTo>
                  <a:lnTo>
                    <a:pt x="628" y="978"/>
                  </a:lnTo>
                  <a:lnTo>
                    <a:pt x="620" y="972"/>
                  </a:lnTo>
                  <a:lnTo>
                    <a:pt x="614" y="965"/>
                  </a:lnTo>
                  <a:lnTo>
                    <a:pt x="608" y="957"/>
                  </a:lnTo>
                  <a:lnTo>
                    <a:pt x="601" y="948"/>
                  </a:lnTo>
                  <a:lnTo>
                    <a:pt x="587" y="931"/>
                  </a:lnTo>
                  <a:lnTo>
                    <a:pt x="573" y="914"/>
                  </a:lnTo>
                  <a:lnTo>
                    <a:pt x="565" y="905"/>
                  </a:lnTo>
                  <a:lnTo>
                    <a:pt x="558" y="899"/>
                  </a:lnTo>
                  <a:lnTo>
                    <a:pt x="549" y="892"/>
                  </a:lnTo>
                  <a:lnTo>
                    <a:pt x="541" y="888"/>
                  </a:lnTo>
                  <a:lnTo>
                    <a:pt x="531" y="885"/>
                  </a:lnTo>
                  <a:lnTo>
                    <a:pt x="521" y="884"/>
                  </a:lnTo>
                  <a:lnTo>
                    <a:pt x="510" y="884"/>
                  </a:lnTo>
                  <a:lnTo>
                    <a:pt x="499" y="887"/>
                  </a:lnTo>
                  <a:lnTo>
                    <a:pt x="484" y="890"/>
                  </a:lnTo>
                  <a:lnTo>
                    <a:pt x="472" y="892"/>
                  </a:lnTo>
                  <a:lnTo>
                    <a:pt x="459" y="892"/>
                  </a:lnTo>
                  <a:lnTo>
                    <a:pt x="447" y="890"/>
                  </a:lnTo>
                  <a:lnTo>
                    <a:pt x="423" y="886"/>
                  </a:lnTo>
                  <a:lnTo>
                    <a:pt x="396" y="884"/>
                  </a:lnTo>
                  <a:lnTo>
                    <a:pt x="397" y="888"/>
                  </a:lnTo>
                  <a:lnTo>
                    <a:pt x="399" y="892"/>
                  </a:lnTo>
                  <a:lnTo>
                    <a:pt x="402" y="895"/>
                  </a:lnTo>
                  <a:lnTo>
                    <a:pt x="406" y="899"/>
                  </a:lnTo>
                  <a:lnTo>
                    <a:pt x="416" y="905"/>
                  </a:lnTo>
                  <a:lnTo>
                    <a:pt x="428" y="911"/>
                  </a:lnTo>
                  <a:lnTo>
                    <a:pt x="441" y="915"/>
                  </a:lnTo>
                  <a:lnTo>
                    <a:pt x="454" y="918"/>
                  </a:lnTo>
                  <a:lnTo>
                    <a:pt x="466" y="921"/>
                  </a:lnTo>
                  <a:lnTo>
                    <a:pt x="475" y="921"/>
                  </a:lnTo>
                  <a:lnTo>
                    <a:pt x="483" y="922"/>
                  </a:lnTo>
                  <a:lnTo>
                    <a:pt x="492" y="924"/>
                  </a:lnTo>
                  <a:lnTo>
                    <a:pt x="497" y="926"/>
                  </a:lnTo>
                  <a:lnTo>
                    <a:pt x="503" y="928"/>
                  </a:lnTo>
                  <a:lnTo>
                    <a:pt x="506" y="930"/>
                  </a:lnTo>
                  <a:lnTo>
                    <a:pt x="508" y="932"/>
                  </a:lnTo>
                  <a:lnTo>
                    <a:pt x="510" y="935"/>
                  </a:lnTo>
                  <a:lnTo>
                    <a:pt x="511" y="939"/>
                  </a:lnTo>
                  <a:lnTo>
                    <a:pt x="515" y="945"/>
                  </a:lnTo>
                  <a:lnTo>
                    <a:pt x="517" y="953"/>
                  </a:lnTo>
                  <a:lnTo>
                    <a:pt x="520" y="956"/>
                  </a:lnTo>
                  <a:lnTo>
                    <a:pt x="523" y="960"/>
                  </a:lnTo>
                  <a:lnTo>
                    <a:pt x="528" y="964"/>
                  </a:lnTo>
                  <a:lnTo>
                    <a:pt x="533" y="967"/>
                  </a:lnTo>
                  <a:lnTo>
                    <a:pt x="542" y="971"/>
                  </a:lnTo>
                  <a:lnTo>
                    <a:pt x="549" y="976"/>
                  </a:lnTo>
                  <a:lnTo>
                    <a:pt x="557" y="983"/>
                  </a:lnTo>
                  <a:lnTo>
                    <a:pt x="564" y="989"/>
                  </a:lnTo>
                  <a:lnTo>
                    <a:pt x="577" y="1003"/>
                  </a:lnTo>
                  <a:lnTo>
                    <a:pt x="591" y="1018"/>
                  </a:lnTo>
                  <a:lnTo>
                    <a:pt x="595" y="1022"/>
                  </a:lnTo>
                  <a:lnTo>
                    <a:pt x="598" y="1027"/>
                  </a:lnTo>
                  <a:lnTo>
                    <a:pt x="600" y="1032"/>
                  </a:lnTo>
                  <a:lnTo>
                    <a:pt x="601" y="1036"/>
                  </a:lnTo>
                  <a:lnTo>
                    <a:pt x="601" y="1040"/>
                  </a:lnTo>
                  <a:lnTo>
                    <a:pt x="601" y="1046"/>
                  </a:lnTo>
                  <a:lnTo>
                    <a:pt x="600" y="1050"/>
                  </a:lnTo>
                  <a:lnTo>
                    <a:pt x="598" y="1054"/>
                  </a:lnTo>
                  <a:lnTo>
                    <a:pt x="587" y="1072"/>
                  </a:lnTo>
                  <a:lnTo>
                    <a:pt x="575" y="1090"/>
                  </a:lnTo>
                  <a:lnTo>
                    <a:pt x="572" y="1095"/>
                  </a:lnTo>
                  <a:lnTo>
                    <a:pt x="569" y="1101"/>
                  </a:lnTo>
                  <a:lnTo>
                    <a:pt x="564" y="1105"/>
                  </a:lnTo>
                  <a:lnTo>
                    <a:pt x="560" y="1109"/>
                  </a:lnTo>
                  <a:lnTo>
                    <a:pt x="550" y="1117"/>
                  </a:lnTo>
                  <a:lnTo>
                    <a:pt x="540" y="1123"/>
                  </a:lnTo>
                  <a:lnTo>
                    <a:pt x="530" y="1129"/>
                  </a:lnTo>
                  <a:lnTo>
                    <a:pt x="520" y="1136"/>
                  </a:lnTo>
                  <a:lnTo>
                    <a:pt x="515" y="1141"/>
                  </a:lnTo>
                  <a:lnTo>
                    <a:pt x="511" y="1145"/>
                  </a:lnTo>
                  <a:lnTo>
                    <a:pt x="507" y="1150"/>
                  </a:lnTo>
                  <a:lnTo>
                    <a:pt x="504" y="1156"/>
                  </a:lnTo>
                  <a:lnTo>
                    <a:pt x="503" y="1158"/>
                  </a:lnTo>
                  <a:lnTo>
                    <a:pt x="504" y="1162"/>
                  </a:lnTo>
                  <a:lnTo>
                    <a:pt x="505" y="1167"/>
                  </a:lnTo>
                  <a:lnTo>
                    <a:pt x="506" y="1171"/>
                  </a:lnTo>
                  <a:lnTo>
                    <a:pt x="511" y="1181"/>
                  </a:lnTo>
                  <a:lnTo>
                    <a:pt x="519" y="1192"/>
                  </a:lnTo>
                  <a:lnTo>
                    <a:pt x="527" y="1203"/>
                  </a:lnTo>
                  <a:lnTo>
                    <a:pt x="533" y="1215"/>
                  </a:lnTo>
                  <a:lnTo>
                    <a:pt x="537" y="1225"/>
                  </a:lnTo>
                  <a:lnTo>
                    <a:pt x="540" y="1232"/>
                  </a:lnTo>
                  <a:lnTo>
                    <a:pt x="538" y="1236"/>
                  </a:lnTo>
                  <a:lnTo>
                    <a:pt x="534" y="1238"/>
                  </a:lnTo>
                  <a:lnTo>
                    <a:pt x="529" y="1240"/>
                  </a:lnTo>
                  <a:lnTo>
                    <a:pt x="521" y="1241"/>
                  </a:lnTo>
                  <a:lnTo>
                    <a:pt x="503" y="1244"/>
                  </a:lnTo>
                  <a:lnTo>
                    <a:pt x="480" y="1248"/>
                  </a:lnTo>
                  <a:lnTo>
                    <a:pt x="455" y="1252"/>
                  </a:lnTo>
                  <a:lnTo>
                    <a:pt x="433" y="1257"/>
                  </a:lnTo>
                  <a:lnTo>
                    <a:pt x="422" y="1259"/>
                  </a:lnTo>
                  <a:lnTo>
                    <a:pt x="413" y="1263"/>
                  </a:lnTo>
                  <a:lnTo>
                    <a:pt x="406" y="1267"/>
                  </a:lnTo>
                  <a:lnTo>
                    <a:pt x="399" y="1271"/>
                  </a:lnTo>
                  <a:lnTo>
                    <a:pt x="395" y="1277"/>
                  </a:lnTo>
                  <a:lnTo>
                    <a:pt x="392" y="1282"/>
                  </a:lnTo>
                  <a:lnTo>
                    <a:pt x="390" y="1288"/>
                  </a:lnTo>
                  <a:lnTo>
                    <a:pt x="386" y="1293"/>
                  </a:lnTo>
                  <a:lnTo>
                    <a:pt x="384" y="1298"/>
                  </a:lnTo>
                  <a:lnTo>
                    <a:pt x="382" y="1303"/>
                  </a:lnTo>
                  <a:lnTo>
                    <a:pt x="380" y="1307"/>
                  </a:lnTo>
                  <a:lnTo>
                    <a:pt x="375" y="1311"/>
                  </a:lnTo>
                  <a:lnTo>
                    <a:pt x="370" y="1316"/>
                  </a:lnTo>
                  <a:lnTo>
                    <a:pt x="365" y="1319"/>
                  </a:lnTo>
                  <a:lnTo>
                    <a:pt x="359" y="1321"/>
                  </a:lnTo>
                  <a:lnTo>
                    <a:pt x="353" y="1323"/>
                  </a:lnTo>
                  <a:lnTo>
                    <a:pt x="342" y="1327"/>
                  </a:lnTo>
                  <a:lnTo>
                    <a:pt x="330" y="1333"/>
                  </a:lnTo>
                  <a:lnTo>
                    <a:pt x="325" y="1338"/>
                  </a:lnTo>
                  <a:lnTo>
                    <a:pt x="318" y="1347"/>
                  </a:lnTo>
                  <a:lnTo>
                    <a:pt x="312" y="1357"/>
                  </a:lnTo>
                  <a:lnTo>
                    <a:pt x="305" y="1366"/>
                  </a:lnTo>
                  <a:lnTo>
                    <a:pt x="299" y="1375"/>
                  </a:lnTo>
                  <a:lnTo>
                    <a:pt x="293" y="1383"/>
                  </a:lnTo>
                  <a:lnTo>
                    <a:pt x="291" y="1386"/>
                  </a:lnTo>
                  <a:lnTo>
                    <a:pt x="288" y="1388"/>
                  </a:lnTo>
                  <a:lnTo>
                    <a:pt x="286" y="1389"/>
                  </a:lnTo>
                  <a:lnTo>
                    <a:pt x="285" y="1389"/>
                  </a:lnTo>
                  <a:lnTo>
                    <a:pt x="277" y="1387"/>
                  </a:lnTo>
                  <a:lnTo>
                    <a:pt x="271" y="1384"/>
                  </a:lnTo>
                  <a:lnTo>
                    <a:pt x="265" y="1378"/>
                  </a:lnTo>
                  <a:lnTo>
                    <a:pt x="260" y="1373"/>
                  </a:lnTo>
                  <a:lnTo>
                    <a:pt x="250" y="1359"/>
                  </a:lnTo>
                  <a:lnTo>
                    <a:pt x="242" y="1343"/>
                  </a:lnTo>
                  <a:lnTo>
                    <a:pt x="234" y="1325"/>
                  </a:lnTo>
                  <a:lnTo>
                    <a:pt x="227" y="1310"/>
                  </a:lnTo>
                  <a:lnTo>
                    <a:pt x="222" y="1303"/>
                  </a:lnTo>
                  <a:lnTo>
                    <a:pt x="219" y="1295"/>
                  </a:lnTo>
                  <a:lnTo>
                    <a:pt x="215" y="1290"/>
                  </a:lnTo>
                  <a:lnTo>
                    <a:pt x="210" y="1284"/>
                  </a:lnTo>
                  <a:lnTo>
                    <a:pt x="201" y="1294"/>
                  </a:lnTo>
                  <a:lnTo>
                    <a:pt x="192" y="1304"/>
                  </a:lnTo>
                  <a:lnTo>
                    <a:pt x="184" y="1316"/>
                  </a:lnTo>
                  <a:lnTo>
                    <a:pt x="178" y="1329"/>
                  </a:lnTo>
                  <a:lnTo>
                    <a:pt x="178" y="1329"/>
                  </a:lnTo>
                  <a:lnTo>
                    <a:pt x="169" y="1311"/>
                  </a:lnTo>
                  <a:lnTo>
                    <a:pt x="160" y="1294"/>
                  </a:lnTo>
                  <a:lnTo>
                    <a:pt x="154" y="1286"/>
                  </a:lnTo>
                  <a:lnTo>
                    <a:pt x="149" y="1279"/>
                  </a:lnTo>
                  <a:lnTo>
                    <a:pt x="142" y="1272"/>
                  </a:lnTo>
                  <a:lnTo>
                    <a:pt x="136" y="1266"/>
                  </a:lnTo>
                  <a:lnTo>
                    <a:pt x="128" y="1261"/>
                  </a:lnTo>
                  <a:lnTo>
                    <a:pt x="121" y="1256"/>
                  </a:lnTo>
                  <a:lnTo>
                    <a:pt x="113" y="1252"/>
                  </a:lnTo>
                  <a:lnTo>
                    <a:pt x="105" y="1249"/>
                  </a:lnTo>
                  <a:lnTo>
                    <a:pt x="96" y="1246"/>
                  </a:lnTo>
                  <a:lnTo>
                    <a:pt x="86" y="1246"/>
                  </a:lnTo>
                  <a:lnTo>
                    <a:pt x="76" y="1246"/>
                  </a:lnTo>
                  <a:lnTo>
                    <a:pt x="66" y="1249"/>
                  </a:lnTo>
                  <a:lnTo>
                    <a:pt x="54" y="1250"/>
                  </a:lnTo>
                  <a:lnTo>
                    <a:pt x="45" y="1250"/>
                  </a:lnTo>
                  <a:lnTo>
                    <a:pt x="37" y="1248"/>
                  </a:lnTo>
                  <a:lnTo>
                    <a:pt x="30" y="1244"/>
                  </a:lnTo>
                  <a:lnTo>
                    <a:pt x="26" y="1240"/>
                  </a:lnTo>
                  <a:lnTo>
                    <a:pt x="21" y="1234"/>
                  </a:lnTo>
                  <a:lnTo>
                    <a:pt x="18" y="1227"/>
                  </a:lnTo>
                  <a:lnTo>
                    <a:pt x="16" y="1219"/>
                  </a:lnTo>
                  <a:lnTo>
                    <a:pt x="12" y="1185"/>
                  </a:lnTo>
                  <a:lnTo>
                    <a:pt x="7" y="1150"/>
                  </a:lnTo>
                  <a:lnTo>
                    <a:pt x="4" y="1138"/>
                  </a:lnTo>
                  <a:lnTo>
                    <a:pt x="1" y="1129"/>
                  </a:lnTo>
                  <a:lnTo>
                    <a:pt x="0" y="1120"/>
                  </a:lnTo>
                  <a:lnTo>
                    <a:pt x="0" y="1113"/>
                  </a:lnTo>
                  <a:lnTo>
                    <a:pt x="2" y="1105"/>
                  </a:lnTo>
                  <a:lnTo>
                    <a:pt x="6" y="1097"/>
                  </a:lnTo>
                  <a:lnTo>
                    <a:pt x="13" y="1090"/>
                  </a:lnTo>
                  <a:lnTo>
                    <a:pt x="24" y="1081"/>
                  </a:lnTo>
                  <a:lnTo>
                    <a:pt x="26" y="1069"/>
                  </a:lnTo>
                  <a:lnTo>
                    <a:pt x="27" y="1059"/>
                  </a:lnTo>
                  <a:lnTo>
                    <a:pt x="27" y="1048"/>
                  </a:lnTo>
                  <a:lnTo>
                    <a:pt x="26" y="1037"/>
                  </a:lnTo>
                  <a:lnTo>
                    <a:pt x="24" y="1026"/>
                  </a:lnTo>
                  <a:lnTo>
                    <a:pt x="21" y="1015"/>
                  </a:lnTo>
                  <a:lnTo>
                    <a:pt x="17" y="1006"/>
                  </a:lnTo>
                  <a:lnTo>
                    <a:pt x="11" y="996"/>
                  </a:lnTo>
                  <a:lnTo>
                    <a:pt x="10" y="992"/>
                  </a:lnTo>
                  <a:lnTo>
                    <a:pt x="8" y="988"/>
                  </a:lnTo>
                  <a:lnTo>
                    <a:pt x="7" y="985"/>
                  </a:lnTo>
                  <a:lnTo>
                    <a:pt x="8" y="981"/>
                  </a:lnTo>
                  <a:lnTo>
                    <a:pt x="10" y="973"/>
                  </a:lnTo>
                  <a:lnTo>
                    <a:pt x="12" y="965"/>
                  </a:lnTo>
                  <a:lnTo>
                    <a:pt x="19" y="949"/>
                  </a:lnTo>
                  <a:lnTo>
                    <a:pt x="26" y="935"/>
                  </a:lnTo>
                  <a:lnTo>
                    <a:pt x="27" y="930"/>
                  </a:lnTo>
                  <a:lnTo>
                    <a:pt x="27" y="924"/>
                  </a:lnTo>
                  <a:lnTo>
                    <a:pt x="26" y="919"/>
                  </a:lnTo>
                  <a:lnTo>
                    <a:pt x="24" y="914"/>
                  </a:lnTo>
                  <a:lnTo>
                    <a:pt x="23" y="910"/>
                  </a:lnTo>
                  <a:lnTo>
                    <a:pt x="20" y="905"/>
                  </a:lnTo>
                  <a:lnTo>
                    <a:pt x="20" y="901"/>
                  </a:lnTo>
                  <a:lnTo>
                    <a:pt x="20" y="895"/>
                  </a:lnTo>
                  <a:lnTo>
                    <a:pt x="23" y="888"/>
                  </a:lnTo>
                  <a:lnTo>
                    <a:pt x="27" y="883"/>
                  </a:lnTo>
                  <a:lnTo>
                    <a:pt x="31" y="878"/>
                  </a:lnTo>
                  <a:lnTo>
                    <a:pt x="37" y="874"/>
                  </a:lnTo>
                  <a:lnTo>
                    <a:pt x="42" y="870"/>
                  </a:lnTo>
                  <a:lnTo>
                    <a:pt x="47" y="866"/>
                  </a:lnTo>
                  <a:lnTo>
                    <a:pt x="52" y="861"/>
                  </a:lnTo>
                  <a:lnTo>
                    <a:pt x="55" y="854"/>
                  </a:lnTo>
                  <a:lnTo>
                    <a:pt x="57" y="847"/>
                  </a:lnTo>
                  <a:lnTo>
                    <a:pt x="58" y="839"/>
                  </a:lnTo>
                  <a:lnTo>
                    <a:pt x="57" y="833"/>
                  </a:lnTo>
                  <a:lnTo>
                    <a:pt x="54" y="826"/>
                  </a:lnTo>
                  <a:lnTo>
                    <a:pt x="51" y="820"/>
                  </a:lnTo>
                  <a:lnTo>
                    <a:pt x="46" y="814"/>
                  </a:lnTo>
                  <a:lnTo>
                    <a:pt x="41" y="809"/>
                  </a:lnTo>
                  <a:lnTo>
                    <a:pt x="35" y="804"/>
                  </a:lnTo>
                  <a:lnTo>
                    <a:pt x="43" y="780"/>
                  </a:lnTo>
                  <a:lnTo>
                    <a:pt x="42" y="779"/>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00" name="Google Shape;900;p38"/>
            <p:cNvSpPr/>
            <p:nvPr/>
          </p:nvSpPr>
          <p:spPr>
            <a:xfrm>
              <a:off x="5375275" y="4816475"/>
              <a:ext cx="328613" cy="612775"/>
            </a:xfrm>
            <a:custGeom>
              <a:rect b="b" l="l" r="r" t="t"/>
              <a:pathLst>
                <a:path extrusionOk="0" h="1544" w="828">
                  <a:moveTo>
                    <a:pt x="86" y="80"/>
                  </a:moveTo>
                  <a:lnTo>
                    <a:pt x="96" y="79"/>
                  </a:lnTo>
                  <a:lnTo>
                    <a:pt x="105" y="78"/>
                  </a:lnTo>
                  <a:lnTo>
                    <a:pt x="116" y="79"/>
                  </a:lnTo>
                  <a:lnTo>
                    <a:pt x="127" y="80"/>
                  </a:lnTo>
                  <a:lnTo>
                    <a:pt x="148" y="83"/>
                  </a:lnTo>
                  <a:lnTo>
                    <a:pt x="172" y="89"/>
                  </a:lnTo>
                  <a:lnTo>
                    <a:pt x="195" y="94"/>
                  </a:lnTo>
                  <a:lnTo>
                    <a:pt x="218" y="99"/>
                  </a:lnTo>
                  <a:lnTo>
                    <a:pt x="238" y="103"/>
                  </a:lnTo>
                  <a:lnTo>
                    <a:pt x="257" y="104"/>
                  </a:lnTo>
                  <a:lnTo>
                    <a:pt x="259" y="95"/>
                  </a:lnTo>
                  <a:lnTo>
                    <a:pt x="259" y="84"/>
                  </a:lnTo>
                  <a:lnTo>
                    <a:pt x="257" y="73"/>
                  </a:lnTo>
                  <a:lnTo>
                    <a:pt x="255" y="63"/>
                  </a:lnTo>
                  <a:lnTo>
                    <a:pt x="254" y="52"/>
                  </a:lnTo>
                  <a:lnTo>
                    <a:pt x="253" y="41"/>
                  </a:lnTo>
                  <a:lnTo>
                    <a:pt x="253" y="31"/>
                  </a:lnTo>
                  <a:lnTo>
                    <a:pt x="255" y="22"/>
                  </a:lnTo>
                  <a:lnTo>
                    <a:pt x="259" y="18"/>
                  </a:lnTo>
                  <a:lnTo>
                    <a:pt x="263" y="14"/>
                  </a:lnTo>
                  <a:lnTo>
                    <a:pt x="269" y="10"/>
                  </a:lnTo>
                  <a:lnTo>
                    <a:pt x="277" y="6"/>
                  </a:lnTo>
                  <a:lnTo>
                    <a:pt x="284" y="4"/>
                  </a:lnTo>
                  <a:lnTo>
                    <a:pt x="292" y="2"/>
                  </a:lnTo>
                  <a:lnTo>
                    <a:pt x="298" y="0"/>
                  </a:lnTo>
                  <a:lnTo>
                    <a:pt x="304" y="0"/>
                  </a:lnTo>
                  <a:lnTo>
                    <a:pt x="307" y="5"/>
                  </a:lnTo>
                  <a:lnTo>
                    <a:pt x="313" y="19"/>
                  </a:lnTo>
                  <a:lnTo>
                    <a:pt x="317" y="27"/>
                  </a:lnTo>
                  <a:lnTo>
                    <a:pt x="321" y="33"/>
                  </a:lnTo>
                  <a:lnTo>
                    <a:pt x="325" y="40"/>
                  </a:lnTo>
                  <a:lnTo>
                    <a:pt x="331" y="45"/>
                  </a:lnTo>
                  <a:lnTo>
                    <a:pt x="336" y="49"/>
                  </a:lnTo>
                  <a:lnTo>
                    <a:pt x="342" y="51"/>
                  </a:lnTo>
                  <a:lnTo>
                    <a:pt x="348" y="53"/>
                  </a:lnTo>
                  <a:lnTo>
                    <a:pt x="355" y="55"/>
                  </a:lnTo>
                  <a:lnTo>
                    <a:pt x="368" y="58"/>
                  </a:lnTo>
                  <a:lnTo>
                    <a:pt x="381" y="60"/>
                  </a:lnTo>
                  <a:lnTo>
                    <a:pt x="395" y="63"/>
                  </a:lnTo>
                  <a:lnTo>
                    <a:pt x="408" y="67"/>
                  </a:lnTo>
                  <a:lnTo>
                    <a:pt x="415" y="69"/>
                  </a:lnTo>
                  <a:lnTo>
                    <a:pt x="422" y="72"/>
                  </a:lnTo>
                  <a:lnTo>
                    <a:pt x="428" y="77"/>
                  </a:lnTo>
                  <a:lnTo>
                    <a:pt x="434" y="81"/>
                  </a:lnTo>
                  <a:lnTo>
                    <a:pt x="443" y="86"/>
                  </a:lnTo>
                  <a:lnTo>
                    <a:pt x="452" y="91"/>
                  </a:lnTo>
                  <a:lnTo>
                    <a:pt x="461" y="93"/>
                  </a:lnTo>
                  <a:lnTo>
                    <a:pt x="471" y="96"/>
                  </a:lnTo>
                  <a:lnTo>
                    <a:pt x="481" y="98"/>
                  </a:lnTo>
                  <a:lnTo>
                    <a:pt x="490" y="101"/>
                  </a:lnTo>
                  <a:lnTo>
                    <a:pt x="494" y="105"/>
                  </a:lnTo>
                  <a:lnTo>
                    <a:pt x="498" y="107"/>
                  </a:lnTo>
                  <a:lnTo>
                    <a:pt x="501" y="110"/>
                  </a:lnTo>
                  <a:lnTo>
                    <a:pt x="505" y="114"/>
                  </a:lnTo>
                  <a:lnTo>
                    <a:pt x="528" y="153"/>
                  </a:lnTo>
                  <a:lnTo>
                    <a:pt x="556" y="201"/>
                  </a:lnTo>
                  <a:lnTo>
                    <a:pt x="564" y="212"/>
                  </a:lnTo>
                  <a:lnTo>
                    <a:pt x="573" y="222"/>
                  </a:lnTo>
                  <a:lnTo>
                    <a:pt x="581" y="232"/>
                  </a:lnTo>
                  <a:lnTo>
                    <a:pt x="591" y="242"/>
                  </a:lnTo>
                  <a:lnTo>
                    <a:pt x="600" y="249"/>
                  </a:lnTo>
                  <a:lnTo>
                    <a:pt x="610" y="255"/>
                  </a:lnTo>
                  <a:lnTo>
                    <a:pt x="620" y="259"/>
                  </a:lnTo>
                  <a:lnTo>
                    <a:pt x="631" y="261"/>
                  </a:lnTo>
                  <a:lnTo>
                    <a:pt x="631" y="261"/>
                  </a:lnTo>
                  <a:lnTo>
                    <a:pt x="632" y="275"/>
                  </a:lnTo>
                  <a:lnTo>
                    <a:pt x="631" y="288"/>
                  </a:lnTo>
                  <a:lnTo>
                    <a:pt x="631" y="301"/>
                  </a:lnTo>
                  <a:lnTo>
                    <a:pt x="631" y="315"/>
                  </a:lnTo>
                  <a:lnTo>
                    <a:pt x="632" y="319"/>
                  </a:lnTo>
                  <a:lnTo>
                    <a:pt x="633" y="321"/>
                  </a:lnTo>
                  <a:lnTo>
                    <a:pt x="634" y="323"/>
                  </a:lnTo>
                  <a:lnTo>
                    <a:pt x="636" y="324"/>
                  </a:lnTo>
                  <a:lnTo>
                    <a:pt x="642" y="326"/>
                  </a:lnTo>
                  <a:lnTo>
                    <a:pt x="648" y="327"/>
                  </a:lnTo>
                  <a:lnTo>
                    <a:pt x="654" y="327"/>
                  </a:lnTo>
                  <a:lnTo>
                    <a:pt x="660" y="328"/>
                  </a:lnTo>
                  <a:lnTo>
                    <a:pt x="662" y="329"/>
                  </a:lnTo>
                  <a:lnTo>
                    <a:pt x="664" y="330"/>
                  </a:lnTo>
                  <a:lnTo>
                    <a:pt x="667" y="333"/>
                  </a:lnTo>
                  <a:lnTo>
                    <a:pt x="668" y="335"/>
                  </a:lnTo>
                  <a:lnTo>
                    <a:pt x="673" y="344"/>
                  </a:lnTo>
                  <a:lnTo>
                    <a:pt x="676" y="355"/>
                  </a:lnTo>
                  <a:lnTo>
                    <a:pt x="680" y="365"/>
                  </a:lnTo>
                  <a:lnTo>
                    <a:pt x="683" y="376"/>
                  </a:lnTo>
                  <a:lnTo>
                    <a:pt x="684" y="387"/>
                  </a:lnTo>
                  <a:lnTo>
                    <a:pt x="685" y="397"/>
                  </a:lnTo>
                  <a:lnTo>
                    <a:pt x="686" y="408"/>
                  </a:lnTo>
                  <a:lnTo>
                    <a:pt x="686" y="420"/>
                  </a:lnTo>
                  <a:lnTo>
                    <a:pt x="685" y="438"/>
                  </a:lnTo>
                  <a:lnTo>
                    <a:pt x="685" y="458"/>
                  </a:lnTo>
                  <a:lnTo>
                    <a:pt x="686" y="467"/>
                  </a:lnTo>
                  <a:lnTo>
                    <a:pt x="690" y="475"/>
                  </a:lnTo>
                  <a:lnTo>
                    <a:pt x="692" y="478"/>
                  </a:lnTo>
                  <a:lnTo>
                    <a:pt x="696" y="482"/>
                  </a:lnTo>
                  <a:lnTo>
                    <a:pt x="699" y="485"/>
                  </a:lnTo>
                  <a:lnTo>
                    <a:pt x="703" y="487"/>
                  </a:lnTo>
                  <a:lnTo>
                    <a:pt x="708" y="490"/>
                  </a:lnTo>
                  <a:lnTo>
                    <a:pt x="711" y="494"/>
                  </a:lnTo>
                  <a:lnTo>
                    <a:pt x="713" y="498"/>
                  </a:lnTo>
                  <a:lnTo>
                    <a:pt x="714" y="503"/>
                  </a:lnTo>
                  <a:lnTo>
                    <a:pt x="717" y="515"/>
                  </a:lnTo>
                  <a:lnTo>
                    <a:pt x="719" y="530"/>
                  </a:lnTo>
                  <a:lnTo>
                    <a:pt x="722" y="544"/>
                  </a:lnTo>
                  <a:lnTo>
                    <a:pt x="725" y="559"/>
                  </a:lnTo>
                  <a:lnTo>
                    <a:pt x="728" y="566"/>
                  </a:lnTo>
                  <a:lnTo>
                    <a:pt x="730" y="572"/>
                  </a:lnTo>
                  <a:lnTo>
                    <a:pt x="735" y="578"/>
                  </a:lnTo>
                  <a:lnTo>
                    <a:pt x="739" y="583"/>
                  </a:lnTo>
                  <a:lnTo>
                    <a:pt x="749" y="590"/>
                  </a:lnTo>
                  <a:lnTo>
                    <a:pt x="759" y="596"/>
                  </a:lnTo>
                  <a:lnTo>
                    <a:pt x="764" y="600"/>
                  </a:lnTo>
                  <a:lnTo>
                    <a:pt x="768" y="604"/>
                  </a:lnTo>
                  <a:lnTo>
                    <a:pt x="770" y="609"/>
                  </a:lnTo>
                  <a:lnTo>
                    <a:pt x="771" y="614"/>
                  </a:lnTo>
                  <a:lnTo>
                    <a:pt x="771" y="631"/>
                  </a:lnTo>
                  <a:lnTo>
                    <a:pt x="770" y="648"/>
                  </a:lnTo>
                  <a:lnTo>
                    <a:pt x="771" y="665"/>
                  </a:lnTo>
                  <a:lnTo>
                    <a:pt x="773" y="681"/>
                  </a:lnTo>
                  <a:lnTo>
                    <a:pt x="776" y="688"/>
                  </a:lnTo>
                  <a:lnTo>
                    <a:pt x="776" y="694"/>
                  </a:lnTo>
                  <a:lnTo>
                    <a:pt x="776" y="700"/>
                  </a:lnTo>
                  <a:lnTo>
                    <a:pt x="774" y="703"/>
                  </a:lnTo>
                  <a:lnTo>
                    <a:pt x="772" y="707"/>
                  </a:lnTo>
                  <a:lnTo>
                    <a:pt x="770" y="710"/>
                  </a:lnTo>
                  <a:lnTo>
                    <a:pt x="767" y="713"/>
                  </a:lnTo>
                  <a:lnTo>
                    <a:pt x="764" y="715"/>
                  </a:lnTo>
                  <a:lnTo>
                    <a:pt x="757" y="719"/>
                  </a:lnTo>
                  <a:lnTo>
                    <a:pt x="750" y="724"/>
                  </a:lnTo>
                  <a:lnTo>
                    <a:pt x="746" y="727"/>
                  </a:lnTo>
                  <a:lnTo>
                    <a:pt x="744" y="730"/>
                  </a:lnTo>
                  <a:lnTo>
                    <a:pt x="742" y="734"/>
                  </a:lnTo>
                  <a:lnTo>
                    <a:pt x="740" y="739"/>
                  </a:lnTo>
                  <a:lnTo>
                    <a:pt x="749" y="741"/>
                  </a:lnTo>
                  <a:lnTo>
                    <a:pt x="757" y="743"/>
                  </a:lnTo>
                  <a:lnTo>
                    <a:pt x="746" y="748"/>
                  </a:lnTo>
                  <a:lnTo>
                    <a:pt x="735" y="756"/>
                  </a:lnTo>
                  <a:lnTo>
                    <a:pt x="731" y="761"/>
                  </a:lnTo>
                  <a:lnTo>
                    <a:pt x="728" y="768"/>
                  </a:lnTo>
                  <a:lnTo>
                    <a:pt x="727" y="774"/>
                  </a:lnTo>
                  <a:lnTo>
                    <a:pt x="727" y="781"/>
                  </a:lnTo>
                  <a:lnTo>
                    <a:pt x="728" y="795"/>
                  </a:lnTo>
                  <a:lnTo>
                    <a:pt x="729" y="808"/>
                  </a:lnTo>
                  <a:lnTo>
                    <a:pt x="726" y="824"/>
                  </a:lnTo>
                  <a:lnTo>
                    <a:pt x="723" y="840"/>
                  </a:lnTo>
                  <a:lnTo>
                    <a:pt x="722" y="849"/>
                  </a:lnTo>
                  <a:lnTo>
                    <a:pt x="724" y="855"/>
                  </a:lnTo>
                  <a:lnTo>
                    <a:pt x="725" y="859"/>
                  </a:lnTo>
                  <a:lnTo>
                    <a:pt x="727" y="862"/>
                  </a:lnTo>
                  <a:lnTo>
                    <a:pt x="730" y="865"/>
                  </a:lnTo>
                  <a:lnTo>
                    <a:pt x="733" y="868"/>
                  </a:lnTo>
                  <a:lnTo>
                    <a:pt x="742" y="874"/>
                  </a:lnTo>
                  <a:lnTo>
                    <a:pt x="748" y="880"/>
                  </a:lnTo>
                  <a:lnTo>
                    <a:pt x="752" y="887"/>
                  </a:lnTo>
                  <a:lnTo>
                    <a:pt x="756" y="893"/>
                  </a:lnTo>
                  <a:lnTo>
                    <a:pt x="759" y="901"/>
                  </a:lnTo>
                  <a:lnTo>
                    <a:pt x="763" y="908"/>
                  </a:lnTo>
                  <a:lnTo>
                    <a:pt x="767" y="915"/>
                  </a:lnTo>
                  <a:lnTo>
                    <a:pt x="772" y="922"/>
                  </a:lnTo>
                  <a:lnTo>
                    <a:pt x="806" y="953"/>
                  </a:lnTo>
                  <a:lnTo>
                    <a:pt x="806" y="953"/>
                  </a:lnTo>
                  <a:lnTo>
                    <a:pt x="806" y="967"/>
                  </a:lnTo>
                  <a:lnTo>
                    <a:pt x="806" y="981"/>
                  </a:lnTo>
                  <a:lnTo>
                    <a:pt x="807" y="994"/>
                  </a:lnTo>
                  <a:lnTo>
                    <a:pt x="810" y="1008"/>
                  </a:lnTo>
                  <a:lnTo>
                    <a:pt x="814" y="1022"/>
                  </a:lnTo>
                  <a:lnTo>
                    <a:pt x="820" y="1036"/>
                  </a:lnTo>
                  <a:lnTo>
                    <a:pt x="825" y="1051"/>
                  </a:lnTo>
                  <a:lnTo>
                    <a:pt x="828" y="1065"/>
                  </a:lnTo>
                  <a:lnTo>
                    <a:pt x="828" y="1069"/>
                  </a:lnTo>
                  <a:lnTo>
                    <a:pt x="826" y="1075"/>
                  </a:lnTo>
                  <a:lnTo>
                    <a:pt x="822" y="1079"/>
                  </a:lnTo>
                  <a:lnTo>
                    <a:pt x="817" y="1084"/>
                  </a:lnTo>
                  <a:lnTo>
                    <a:pt x="803" y="1093"/>
                  </a:lnTo>
                  <a:lnTo>
                    <a:pt x="786" y="1103"/>
                  </a:lnTo>
                  <a:lnTo>
                    <a:pt x="768" y="1111"/>
                  </a:lnTo>
                  <a:lnTo>
                    <a:pt x="752" y="1121"/>
                  </a:lnTo>
                  <a:lnTo>
                    <a:pt x="744" y="1125"/>
                  </a:lnTo>
                  <a:lnTo>
                    <a:pt x="738" y="1130"/>
                  </a:lnTo>
                  <a:lnTo>
                    <a:pt x="733" y="1134"/>
                  </a:lnTo>
                  <a:lnTo>
                    <a:pt x="729" y="1139"/>
                  </a:lnTo>
                  <a:lnTo>
                    <a:pt x="727" y="1145"/>
                  </a:lnTo>
                  <a:lnTo>
                    <a:pt x="725" y="1150"/>
                  </a:lnTo>
                  <a:lnTo>
                    <a:pt x="724" y="1154"/>
                  </a:lnTo>
                  <a:lnTo>
                    <a:pt x="724" y="1159"/>
                  </a:lnTo>
                  <a:lnTo>
                    <a:pt x="726" y="1166"/>
                  </a:lnTo>
                  <a:lnTo>
                    <a:pt x="729" y="1173"/>
                  </a:lnTo>
                  <a:lnTo>
                    <a:pt x="733" y="1179"/>
                  </a:lnTo>
                  <a:lnTo>
                    <a:pt x="738" y="1187"/>
                  </a:lnTo>
                  <a:lnTo>
                    <a:pt x="740" y="1191"/>
                  </a:lnTo>
                  <a:lnTo>
                    <a:pt x="741" y="1196"/>
                  </a:lnTo>
                  <a:lnTo>
                    <a:pt x="742" y="1200"/>
                  </a:lnTo>
                  <a:lnTo>
                    <a:pt x="743" y="1206"/>
                  </a:lnTo>
                  <a:lnTo>
                    <a:pt x="743" y="1206"/>
                  </a:lnTo>
                  <a:lnTo>
                    <a:pt x="701" y="1221"/>
                  </a:lnTo>
                  <a:lnTo>
                    <a:pt x="698" y="1226"/>
                  </a:lnTo>
                  <a:lnTo>
                    <a:pt x="696" y="1229"/>
                  </a:lnTo>
                  <a:lnTo>
                    <a:pt x="695" y="1234"/>
                  </a:lnTo>
                  <a:lnTo>
                    <a:pt x="694" y="1239"/>
                  </a:lnTo>
                  <a:lnTo>
                    <a:pt x="692" y="1250"/>
                  </a:lnTo>
                  <a:lnTo>
                    <a:pt x="694" y="1260"/>
                  </a:lnTo>
                  <a:lnTo>
                    <a:pt x="697" y="1283"/>
                  </a:lnTo>
                  <a:lnTo>
                    <a:pt x="699" y="1304"/>
                  </a:lnTo>
                  <a:lnTo>
                    <a:pt x="698" y="1309"/>
                  </a:lnTo>
                  <a:lnTo>
                    <a:pt x="696" y="1313"/>
                  </a:lnTo>
                  <a:lnTo>
                    <a:pt x="694" y="1318"/>
                  </a:lnTo>
                  <a:lnTo>
                    <a:pt x="691" y="1321"/>
                  </a:lnTo>
                  <a:lnTo>
                    <a:pt x="687" y="1323"/>
                  </a:lnTo>
                  <a:lnTo>
                    <a:pt x="684" y="1324"/>
                  </a:lnTo>
                  <a:lnTo>
                    <a:pt x="680" y="1325"/>
                  </a:lnTo>
                  <a:lnTo>
                    <a:pt x="674" y="1326"/>
                  </a:lnTo>
                  <a:lnTo>
                    <a:pt x="654" y="1326"/>
                  </a:lnTo>
                  <a:lnTo>
                    <a:pt x="635" y="1328"/>
                  </a:lnTo>
                  <a:lnTo>
                    <a:pt x="631" y="1331"/>
                  </a:lnTo>
                  <a:lnTo>
                    <a:pt x="629" y="1332"/>
                  </a:lnTo>
                  <a:lnTo>
                    <a:pt x="627" y="1335"/>
                  </a:lnTo>
                  <a:lnTo>
                    <a:pt x="624" y="1337"/>
                  </a:lnTo>
                  <a:lnTo>
                    <a:pt x="622" y="1342"/>
                  </a:lnTo>
                  <a:lnTo>
                    <a:pt x="621" y="1349"/>
                  </a:lnTo>
                  <a:lnTo>
                    <a:pt x="621" y="1355"/>
                  </a:lnTo>
                  <a:lnTo>
                    <a:pt x="620" y="1361"/>
                  </a:lnTo>
                  <a:lnTo>
                    <a:pt x="619" y="1365"/>
                  </a:lnTo>
                  <a:lnTo>
                    <a:pt x="617" y="1367"/>
                  </a:lnTo>
                  <a:lnTo>
                    <a:pt x="613" y="1367"/>
                  </a:lnTo>
                  <a:lnTo>
                    <a:pt x="607" y="1365"/>
                  </a:lnTo>
                  <a:lnTo>
                    <a:pt x="601" y="1361"/>
                  </a:lnTo>
                  <a:lnTo>
                    <a:pt x="593" y="1355"/>
                  </a:lnTo>
                  <a:lnTo>
                    <a:pt x="579" y="1343"/>
                  </a:lnTo>
                  <a:lnTo>
                    <a:pt x="569" y="1336"/>
                  </a:lnTo>
                  <a:lnTo>
                    <a:pt x="565" y="1335"/>
                  </a:lnTo>
                  <a:lnTo>
                    <a:pt x="561" y="1335"/>
                  </a:lnTo>
                  <a:lnTo>
                    <a:pt x="555" y="1336"/>
                  </a:lnTo>
                  <a:lnTo>
                    <a:pt x="550" y="1338"/>
                  </a:lnTo>
                  <a:lnTo>
                    <a:pt x="539" y="1343"/>
                  </a:lnTo>
                  <a:lnTo>
                    <a:pt x="527" y="1351"/>
                  </a:lnTo>
                  <a:lnTo>
                    <a:pt x="515" y="1360"/>
                  </a:lnTo>
                  <a:lnTo>
                    <a:pt x="504" y="1367"/>
                  </a:lnTo>
                  <a:lnTo>
                    <a:pt x="493" y="1374"/>
                  </a:lnTo>
                  <a:lnTo>
                    <a:pt x="483" y="1377"/>
                  </a:lnTo>
                  <a:lnTo>
                    <a:pt x="473" y="1379"/>
                  </a:lnTo>
                  <a:lnTo>
                    <a:pt x="468" y="1381"/>
                  </a:lnTo>
                  <a:lnTo>
                    <a:pt x="467" y="1383"/>
                  </a:lnTo>
                  <a:lnTo>
                    <a:pt x="466" y="1385"/>
                  </a:lnTo>
                  <a:lnTo>
                    <a:pt x="466" y="1387"/>
                  </a:lnTo>
                  <a:lnTo>
                    <a:pt x="466" y="1388"/>
                  </a:lnTo>
                  <a:lnTo>
                    <a:pt x="467" y="1392"/>
                  </a:lnTo>
                  <a:lnTo>
                    <a:pt x="468" y="1397"/>
                  </a:lnTo>
                  <a:lnTo>
                    <a:pt x="468" y="1403"/>
                  </a:lnTo>
                  <a:lnTo>
                    <a:pt x="467" y="1410"/>
                  </a:lnTo>
                  <a:lnTo>
                    <a:pt x="464" y="1416"/>
                  </a:lnTo>
                  <a:lnTo>
                    <a:pt x="460" y="1421"/>
                  </a:lnTo>
                  <a:lnTo>
                    <a:pt x="455" y="1427"/>
                  </a:lnTo>
                  <a:lnTo>
                    <a:pt x="450" y="1433"/>
                  </a:lnTo>
                  <a:lnTo>
                    <a:pt x="438" y="1444"/>
                  </a:lnTo>
                  <a:lnTo>
                    <a:pt x="428" y="1456"/>
                  </a:lnTo>
                  <a:lnTo>
                    <a:pt x="417" y="1475"/>
                  </a:lnTo>
                  <a:lnTo>
                    <a:pt x="409" y="1495"/>
                  </a:lnTo>
                  <a:lnTo>
                    <a:pt x="405" y="1499"/>
                  </a:lnTo>
                  <a:lnTo>
                    <a:pt x="402" y="1503"/>
                  </a:lnTo>
                  <a:lnTo>
                    <a:pt x="399" y="1507"/>
                  </a:lnTo>
                  <a:lnTo>
                    <a:pt x="395" y="1510"/>
                  </a:lnTo>
                  <a:lnTo>
                    <a:pt x="389" y="1512"/>
                  </a:lnTo>
                  <a:lnTo>
                    <a:pt x="384" y="1514"/>
                  </a:lnTo>
                  <a:lnTo>
                    <a:pt x="377" y="1515"/>
                  </a:lnTo>
                  <a:lnTo>
                    <a:pt x="370" y="1516"/>
                  </a:lnTo>
                  <a:lnTo>
                    <a:pt x="354" y="1517"/>
                  </a:lnTo>
                  <a:lnTo>
                    <a:pt x="340" y="1518"/>
                  </a:lnTo>
                  <a:lnTo>
                    <a:pt x="327" y="1520"/>
                  </a:lnTo>
                  <a:lnTo>
                    <a:pt x="316" y="1522"/>
                  </a:lnTo>
                  <a:lnTo>
                    <a:pt x="306" y="1526"/>
                  </a:lnTo>
                  <a:lnTo>
                    <a:pt x="295" y="1530"/>
                  </a:lnTo>
                  <a:lnTo>
                    <a:pt x="283" y="1537"/>
                  </a:lnTo>
                  <a:lnTo>
                    <a:pt x="269" y="1544"/>
                  </a:lnTo>
                  <a:lnTo>
                    <a:pt x="269" y="1544"/>
                  </a:lnTo>
                  <a:lnTo>
                    <a:pt x="260" y="1530"/>
                  </a:lnTo>
                  <a:lnTo>
                    <a:pt x="251" y="1516"/>
                  </a:lnTo>
                  <a:lnTo>
                    <a:pt x="243" y="1503"/>
                  </a:lnTo>
                  <a:lnTo>
                    <a:pt x="236" y="1489"/>
                  </a:lnTo>
                  <a:lnTo>
                    <a:pt x="234" y="1483"/>
                  </a:lnTo>
                  <a:lnTo>
                    <a:pt x="234" y="1476"/>
                  </a:lnTo>
                  <a:lnTo>
                    <a:pt x="234" y="1470"/>
                  </a:lnTo>
                  <a:lnTo>
                    <a:pt x="234" y="1464"/>
                  </a:lnTo>
                  <a:lnTo>
                    <a:pt x="233" y="1460"/>
                  </a:lnTo>
                  <a:lnTo>
                    <a:pt x="230" y="1457"/>
                  </a:lnTo>
                  <a:lnTo>
                    <a:pt x="228" y="1456"/>
                  </a:lnTo>
                  <a:lnTo>
                    <a:pt x="225" y="1455"/>
                  </a:lnTo>
                  <a:lnTo>
                    <a:pt x="222" y="1455"/>
                  </a:lnTo>
                  <a:lnTo>
                    <a:pt x="218" y="1456"/>
                  </a:lnTo>
                  <a:lnTo>
                    <a:pt x="210" y="1457"/>
                  </a:lnTo>
                  <a:lnTo>
                    <a:pt x="199" y="1458"/>
                  </a:lnTo>
                  <a:lnTo>
                    <a:pt x="189" y="1460"/>
                  </a:lnTo>
                  <a:lnTo>
                    <a:pt x="184" y="1463"/>
                  </a:lnTo>
                  <a:lnTo>
                    <a:pt x="182" y="1469"/>
                  </a:lnTo>
                  <a:lnTo>
                    <a:pt x="181" y="1475"/>
                  </a:lnTo>
                  <a:lnTo>
                    <a:pt x="180" y="1481"/>
                  </a:lnTo>
                  <a:lnTo>
                    <a:pt x="180" y="1487"/>
                  </a:lnTo>
                  <a:lnTo>
                    <a:pt x="179" y="1493"/>
                  </a:lnTo>
                  <a:lnTo>
                    <a:pt x="178" y="1498"/>
                  </a:lnTo>
                  <a:lnTo>
                    <a:pt x="175" y="1503"/>
                  </a:lnTo>
                  <a:lnTo>
                    <a:pt x="171" y="1508"/>
                  </a:lnTo>
                  <a:lnTo>
                    <a:pt x="167" y="1511"/>
                  </a:lnTo>
                  <a:lnTo>
                    <a:pt x="162" y="1513"/>
                  </a:lnTo>
                  <a:lnTo>
                    <a:pt x="159" y="1513"/>
                  </a:lnTo>
                  <a:lnTo>
                    <a:pt x="157" y="1513"/>
                  </a:lnTo>
                  <a:lnTo>
                    <a:pt x="154" y="1511"/>
                  </a:lnTo>
                  <a:lnTo>
                    <a:pt x="152" y="1509"/>
                  </a:lnTo>
                  <a:lnTo>
                    <a:pt x="151" y="1507"/>
                  </a:lnTo>
                  <a:lnTo>
                    <a:pt x="148" y="1502"/>
                  </a:lnTo>
                  <a:lnTo>
                    <a:pt x="143" y="1487"/>
                  </a:lnTo>
                  <a:lnTo>
                    <a:pt x="139" y="1476"/>
                  </a:lnTo>
                  <a:lnTo>
                    <a:pt x="124" y="1466"/>
                  </a:lnTo>
                  <a:lnTo>
                    <a:pt x="109" y="1456"/>
                  </a:lnTo>
                  <a:lnTo>
                    <a:pt x="106" y="1451"/>
                  </a:lnTo>
                  <a:lnTo>
                    <a:pt x="102" y="1443"/>
                  </a:lnTo>
                  <a:lnTo>
                    <a:pt x="97" y="1430"/>
                  </a:lnTo>
                  <a:lnTo>
                    <a:pt x="92" y="1416"/>
                  </a:lnTo>
                  <a:lnTo>
                    <a:pt x="83" y="1388"/>
                  </a:lnTo>
                  <a:lnTo>
                    <a:pt x="78" y="1372"/>
                  </a:lnTo>
                  <a:lnTo>
                    <a:pt x="77" y="1366"/>
                  </a:lnTo>
                  <a:lnTo>
                    <a:pt x="75" y="1362"/>
                  </a:lnTo>
                  <a:lnTo>
                    <a:pt x="71" y="1356"/>
                  </a:lnTo>
                  <a:lnTo>
                    <a:pt x="66" y="1351"/>
                  </a:lnTo>
                  <a:lnTo>
                    <a:pt x="58" y="1340"/>
                  </a:lnTo>
                  <a:lnTo>
                    <a:pt x="50" y="1332"/>
                  </a:lnTo>
                  <a:lnTo>
                    <a:pt x="48" y="1327"/>
                  </a:lnTo>
                  <a:lnTo>
                    <a:pt x="46" y="1323"/>
                  </a:lnTo>
                  <a:lnTo>
                    <a:pt x="45" y="1319"/>
                  </a:lnTo>
                  <a:lnTo>
                    <a:pt x="45" y="1315"/>
                  </a:lnTo>
                  <a:lnTo>
                    <a:pt x="46" y="1311"/>
                  </a:lnTo>
                  <a:lnTo>
                    <a:pt x="48" y="1307"/>
                  </a:lnTo>
                  <a:lnTo>
                    <a:pt x="49" y="1305"/>
                  </a:lnTo>
                  <a:lnTo>
                    <a:pt x="49" y="1302"/>
                  </a:lnTo>
                  <a:lnTo>
                    <a:pt x="49" y="1300"/>
                  </a:lnTo>
                  <a:lnTo>
                    <a:pt x="47" y="1298"/>
                  </a:lnTo>
                  <a:lnTo>
                    <a:pt x="42" y="1293"/>
                  </a:lnTo>
                  <a:lnTo>
                    <a:pt x="30" y="1286"/>
                  </a:lnTo>
                  <a:lnTo>
                    <a:pt x="25" y="1283"/>
                  </a:lnTo>
                  <a:lnTo>
                    <a:pt x="21" y="1280"/>
                  </a:lnTo>
                  <a:lnTo>
                    <a:pt x="18" y="1277"/>
                  </a:lnTo>
                  <a:lnTo>
                    <a:pt x="15" y="1272"/>
                  </a:lnTo>
                  <a:lnTo>
                    <a:pt x="12" y="1268"/>
                  </a:lnTo>
                  <a:lnTo>
                    <a:pt x="10" y="1264"/>
                  </a:lnTo>
                  <a:lnTo>
                    <a:pt x="9" y="1258"/>
                  </a:lnTo>
                  <a:lnTo>
                    <a:pt x="8" y="1253"/>
                  </a:lnTo>
                  <a:lnTo>
                    <a:pt x="0" y="1166"/>
                  </a:lnTo>
                  <a:lnTo>
                    <a:pt x="0" y="1166"/>
                  </a:lnTo>
                  <a:lnTo>
                    <a:pt x="29" y="1137"/>
                  </a:lnTo>
                  <a:lnTo>
                    <a:pt x="31" y="1126"/>
                  </a:lnTo>
                  <a:lnTo>
                    <a:pt x="31" y="1116"/>
                  </a:lnTo>
                  <a:lnTo>
                    <a:pt x="30" y="1104"/>
                  </a:lnTo>
                  <a:lnTo>
                    <a:pt x="29" y="1092"/>
                  </a:lnTo>
                  <a:lnTo>
                    <a:pt x="24" y="1069"/>
                  </a:lnTo>
                  <a:lnTo>
                    <a:pt x="20" y="1048"/>
                  </a:lnTo>
                  <a:lnTo>
                    <a:pt x="12" y="1007"/>
                  </a:lnTo>
                  <a:lnTo>
                    <a:pt x="9" y="971"/>
                  </a:lnTo>
                  <a:lnTo>
                    <a:pt x="9" y="953"/>
                  </a:lnTo>
                  <a:lnTo>
                    <a:pt x="10" y="935"/>
                  </a:lnTo>
                  <a:lnTo>
                    <a:pt x="15" y="916"/>
                  </a:lnTo>
                  <a:lnTo>
                    <a:pt x="21" y="895"/>
                  </a:lnTo>
                  <a:lnTo>
                    <a:pt x="96" y="688"/>
                  </a:lnTo>
                  <a:lnTo>
                    <a:pt x="98" y="680"/>
                  </a:lnTo>
                  <a:lnTo>
                    <a:pt x="98" y="675"/>
                  </a:lnTo>
                  <a:lnTo>
                    <a:pt x="96" y="670"/>
                  </a:lnTo>
                  <a:lnTo>
                    <a:pt x="93" y="664"/>
                  </a:lnTo>
                  <a:lnTo>
                    <a:pt x="86" y="656"/>
                  </a:lnTo>
                  <a:lnTo>
                    <a:pt x="77" y="647"/>
                  </a:lnTo>
                  <a:lnTo>
                    <a:pt x="74" y="643"/>
                  </a:lnTo>
                  <a:lnTo>
                    <a:pt x="71" y="638"/>
                  </a:lnTo>
                  <a:lnTo>
                    <a:pt x="70" y="633"/>
                  </a:lnTo>
                  <a:lnTo>
                    <a:pt x="70" y="627"/>
                  </a:lnTo>
                  <a:lnTo>
                    <a:pt x="71" y="622"/>
                  </a:lnTo>
                  <a:lnTo>
                    <a:pt x="74" y="614"/>
                  </a:lnTo>
                  <a:lnTo>
                    <a:pt x="80" y="607"/>
                  </a:lnTo>
                  <a:lnTo>
                    <a:pt x="89" y="598"/>
                  </a:lnTo>
                  <a:lnTo>
                    <a:pt x="92" y="595"/>
                  </a:lnTo>
                  <a:lnTo>
                    <a:pt x="96" y="592"/>
                  </a:lnTo>
                  <a:lnTo>
                    <a:pt x="98" y="589"/>
                  </a:lnTo>
                  <a:lnTo>
                    <a:pt x="99" y="585"/>
                  </a:lnTo>
                  <a:lnTo>
                    <a:pt x="100" y="578"/>
                  </a:lnTo>
                  <a:lnTo>
                    <a:pt x="99" y="571"/>
                  </a:lnTo>
                  <a:lnTo>
                    <a:pt x="93" y="558"/>
                  </a:lnTo>
                  <a:lnTo>
                    <a:pt x="88" y="544"/>
                  </a:lnTo>
                  <a:lnTo>
                    <a:pt x="87" y="522"/>
                  </a:lnTo>
                  <a:lnTo>
                    <a:pt x="85" y="500"/>
                  </a:lnTo>
                  <a:lnTo>
                    <a:pt x="82" y="478"/>
                  </a:lnTo>
                  <a:lnTo>
                    <a:pt x="78" y="457"/>
                  </a:lnTo>
                  <a:lnTo>
                    <a:pt x="75" y="435"/>
                  </a:lnTo>
                  <a:lnTo>
                    <a:pt x="74" y="414"/>
                  </a:lnTo>
                  <a:lnTo>
                    <a:pt x="74" y="403"/>
                  </a:lnTo>
                  <a:lnTo>
                    <a:pt x="74" y="392"/>
                  </a:lnTo>
                  <a:lnTo>
                    <a:pt x="75" y="381"/>
                  </a:lnTo>
                  <a:lnTo>
                    <a:pt x="77" y="369"/>
                  </a:lnTo>
                  <a:lnTo>
                    <a:pt x="79" y="356"/>
                  </a:lnTo>
                  <a:lnTo>
                    <a:pt x="80" y="338"/>
                  </a:lnTo>
                  <a:lnTo>
                    <a:pt x="83" y="314"/>
                  </a:lnTo>
                  <a:lnTo>
                    <a:pt x="83" y="289"/>
                  </a:lnTo>
                  <a:lnTo>
                    <a:pt x="83" y="266"/>
                  </a:lnTo>
                  <a:lnTo>
                    <a:pt x="80" y="243"/>
                  </a:lnTo>
                  <a:lnTo>
                    <a:pt x="79" y="234"/>
                  </a:lnTo>
                  <a:lnTo>
                    <a:pt x="77" y="227"/>
                  </a:lnTo>
                  <a:lnTo>
                    <a:pt x="74" y="220"/>
                  </a:lnTo>
                  <a:lnTo>
                    <a:pt x="71" y="217"/>
                  </a:lnTo>
                  <a:lnTo>
                    <a:pt x="71" y="215"/>
                  </a:lnTo>
                  <a:lnTo>
                    <a:pt x="69" y="212"/>
                  </a:lnTo>
                  <a:lnTo>
                    <a:pt x="66" y="209"/>
                  </a:lnTo>
                  <a:lnTo>
                    <a:pt x="63" y="207"/>
                  </a:lnTo>
                  <a:lnTo>
                    <a:pt x="56" y="202"/>
                  </a:lnTo>
                  <a:lnTo>
                    <a:pt x="47" y="197"/>
                  </a:lnTo>
                  <a:lnTo>
                    <a:pt x="30" y="188"/>
                  </a:lnTo>
                  <a:lnTo>
                    <a:pt x="17" y="180"/>
                  </a:lnTo>
                  <a:lnTo>
                    <a:pt x="75" y="144"/>
                  </a:lnTo>
                  <a:lnTo>
                    <a:pt x="82" y="138"/>
                  </a:lnTo>
                  <a:lnTo>
                    <a:pt x="86" y="133"/>
                  </a:lnTo>
                  <a:lnTo>
                    <a:pt x="88" y="126"/>
                  </a:lnTo>
                  <a:lnTo>
                    <a:pt x="89" y="119"/>
                  </a:lnTo>
                  <a:lnTo>
                    <a:pt x="89" y="111"/>
                  </a:lnTo>
                  <a:lnTo>
                    <a:pt x="88" y="104"/>
                  </a:lnTo>
                  <a:lnTo>
                    <a:pt x="85" y="96"/>
                  </a:lnTo>
                  <a:lnTo>
                    <a:pt x="83" y="89"/>
                  </a:lnTo>
                  <a:lnTo>
                    <a:pt x="86" y="80"/>
                  </a:lnTo>
                  <a:lnTo>
                    <a:pt x="86" y="80"/>
                  </a:lnTo>
                  <a:close/>
                </a:path>
              </a:pathLst>
            </a:custGeom>
            <a:solidFill>
              <a:schemeClr val="accent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i="1" sz="1200">
                <a:solidFill>
                  <a:srgbClr val="595959"/>
                </a:solidFill>
                <a:latin typeface="Arial"/>
                <a:ea typeface="Arial"/>
                <a:cs typeface="Arial"/>
                <a:sym typeface="Arial"/>
              </a:endParaRPr>
            </a:p>
          </p:txBody>
        </p:sp>
        <p:sp>
          <p:nvSpPr>
            <p:cNvPr id="901" name="Google Shape;901;p38"/>
            <p:cNvSpPr/>
            <p:nvPr/>
          </p:nvSpPr>
          <p:spPr>
            <a:xfrm>
              <a:off x="5375275" y="4816475"/>
              <a:ext cx="328613" cy="612775"/>
            </a:xfrm>
            <a:custGeom>
              <a:rect b="b" l="l" r="r" t="t"/>
              <a:pathLst>
                <a:path extrusionOk="0" h="1544" w="828">
                  <a:moveTo>
                    <a:pt x="86" y="80"/>
                  </a:moveTo>
                  <a:lnTo>
                    <a:pt x="96" y="79"/>
                  </a:lnTo>
                  <a:lnTo>
                    <a:pt x="105" y="78"/>
                  </a:lnTo>
                  <a:lnTo>
                    <a:pt x="116" y="79"/>
                  </a:lnTo>
                  <a:lnTo>
                    <a:pt x="127" y="80"/>
                  </a:lnTo>
                  <a:lnTo>
                    <a:pt x="148" y="83"/>
                  </a:lnTo>
                  <a:lnTo>
                    <a:pt x="172" y="89"/>
                  </a:lnTo>
                  <a:lnTo>
                    <a:pt x="195" y="94"/>
                  </a:lnTo>
                  <a:lnTo>
                    <a:pt x="218" y="99"/>
                  </a:lnTo>
                  <a:lnTo>
                    <a:pt x="238" y="103"/>
                  </a:lnTo>
                  <a:lnTo>
                    <a:pt x="257" y="104"/>
                  </a:lnTo>
                  <a:lnTo>
                    <a:pt x="259" y="95"/>
                  </a:lnTo>
                  <a:lnTo>
                    <a:pt x="259" y="84"/>
                  </a:lnTo>
                  <a:lnTo>
                    <a:pt x="257" y="73"/>
                  </a:lnTo>
                  <a:lnTo>
                    <a:pt x="255" y="63"/>
                  </a:lnTo>
                  <a:lnTo>
                    <a:pt x="254" y="52"/>
                  </a:lnTo>
                  <a:lnTo>
                    <a:pt x="253" y="41"/>
                  </a:lnTo>
                  <a:lnTo>
                    <a:pt x="253" y="31"/>
                  </a:lnTo>
                  <a:lnTo>
                    <a:pt x="255" y="22"/>
                  </a:lnTo>
                  <a:lnTo>
                    <a:pt x="259" y="18"/>
                  </a:lnTo>
                  <a:lnTo>
                    <a:pt x="263" y="14"/>
                  </a:lnTo>
                  <a:lnTo>
                    <a:pt x="269" y="10"/>
                  </a:lnTo>
                  <a:lnTo>
                    <a:pt x="277" y="6"/>
                  </a:lnTo>
                  <a:lnTo>
                    <a:pt x="284" y="4"/>
                  </a:lnTo>
                  <a:lnTo>
                    <a:pt x="292" y="2"/>
                  </a:lnTo>
                  <a:lnTo>
                    <a:pt x="298" y="0"/>
                  </a:lnTo>
                  <a:lnTo>
                    <a:pt x="304" y="0"/>
                  </a:lnTo>
                  <a:lnTo>
                    <a:pt x="307" y="5"/>
                  </a:lnTo>
                  <a:lnTo>
                    <a:pt x="313" y="19"/>
                  </a:lnTo>
                  <a:lnTo>
                    <a:pt x="317" y="27"/>
                  </a:lnTo>
                  <a:lnTo>
                    <a:pt x="321" y="33"/>
                  </a:lnTo>
                  <a:lnTo>
                    <a:pt x="325" y="40"/>
                  </a:lnTo>
                  <a:lnTo>
                    <a:pt x="331" y="45"/>
                  </a:lnTo>
                  <a:lnTo>
                    <a:pt x="336" y="49"/>
                  </a:lnTo>
                  <a:lnTo>
                    <a:pt x="342" y="51"/>
                  </a:lnTo>
                  <a:lnTo>
                    <a:pt x="348" y="53"/>
                  </a:lnTo>
                  <a:lnTo>
                    <a:pt x="355" y="55"/>
                  </a:lnTo>
                  <a:lnTo>
                    <a:pt x="368" y="58"/>
                  </a:lnTo>
                  <a:lnTo>
                    <a:pt x="381" y="60"/>
                  </a:lnTo>
                  <a:lnTo>
                    <a:pt x="395" y="63"/>
                  </a:lnTo>
                  <a:lnTo>
                    <a:pt x="408" y="67"/>
                  </a:lnTo>
                  <a:lnTo>
                    <a:pt x="415" y="69"/>
                  </a:lnTo>
                  <a:lnTo>
                    <a:pt x="422" y="72"/>
                  </a:lnTo>
                  <a:lnTo>
                    <a:pt x="428" y="77"/>
                  </a:lnTo>
                  <a:lnTo>
                    <a:pt x="434" y="81"/>
                  </a:lnTo>
                  <a:lnTo>
                    <a:pt x="443" y="86"/>
                  </a:lnTo>
                  <a:lnTo>
                    <a:pt x="452" y="91"/>
                  </a:lnTo>
                  <a:lnTo>
                    <a:pt x="461" y="93"/>
                  </a:lnTo>
                  <a:lnTo>
                    <a:pt x="471" y="96"/>
                  </a:lnTo>
                  <a:lnTo>
                    <a:pt x="481" y="98"/>
                  </a:lnTo>
                  <a:lnTo>
                    <a:pt x="490" y="101"/>
                  </a:lnTo>
                  <a:lnTo>
                    <a:pt x="494" y="105"/>
                  </a:lnTo>
                  <a:lnTo>
                    <a:pt x="498" y="107"/>
                  </a:lnTo>
                  <a:lnTo>
                    <a:pt x="501" y="110"/>
                  </a:lnTo>
                  <a:lnTo>
                    <a:pt x="505" y="114"/>
                  </a:lnTo>
                  <a:lnTo>
                    <a:pt x="528" y="153"/>
                  </a:lnTo>
                  <a:lnTo>
                    <a:pt x="556" y="201"/>
                  </a:lnTo>
                  <a:lnTo>
                    <a:pt x="564" y="212"/>
                  </a:lnTo>
                  <a:lnTo>
                    <a:pt x="573" y="222"/>
                  </a:lnTo>
                  <a:lnTo>
                    <a:pt x="581" y="232"/>
                  </a:lnTo>
                  <a:lnTo>
                    <a:pt x="591" y="242"/>
                  </a:lnTo>
                  <a:lnTo>
                    <a:pt x="600" y="249"/>
                  </a:lnTo>
                  <a:lnTo>
                    <a:pt x="610" y="255"/>
                  </a:lnTo>
                  <a:lnTo>
                    <a:pt x="620" y="259"/>
                  </a:lnTo>
                  <a:lnTo>
                    <a:pt x="631" y="261"/>
                  </a:lnTo>
                  <a:lnTo>
                    <a:pt x="631" y="261"/>
                  </a:lnTo>
                  <a:lnTo>
                    <a:pt x="632" y="275"/>
                  </a:lnTo>
                  <a:lnTo>
                    <a:pt x="631" y="288"/>
                  </a:lnTo>
                  <a:lnTo>
                    <a:pt x="631" y="301"/>
                  </a:lnTo>
                  <a:lnTo>
                    <a:pt x="631" y="315"/>
                  </a:lnTo>
                  <a:lnTo>
                    <a:pt x="632" y="319"/>
                  </a:lnTo>
                  <a:lnTo>
                    <a:pt x="633" y="321"/>
                  </a:lnTo>
                  <a:lnTo>
                    <a:pt x="634" y="323"/>
                  </a:lnTo>
                  <a:lnTo>
                    <a:pt x="636" y="324"/>
                  </a:lnTo>
                  <a:lnTo>
                    <a:pt x="642" y="326"/>
                  </a:lnTo>
                  <a:lnTo>
                    <a:pt x="648" y="327"/>
                  </a:lnTo>
                  <a:lnTo>
                    <a:pt x="654" y="327"/>
                  </a:lnTo>
                  <a:lnTo>
                    <a:pt x="660" y="328"/>
                  </a:lnTo>
                  <a:lnTo>
                    <a:pt x="662" y="329"/>
                  </a:lnTo>
                  <a:lnTo>
                    <a:pt x="664" y="330"/>
                  </a:lnTo>
                  <a:lnTo>
                    <a:pt x="667" y="333"/>
                  </a:lnTo>
                  <a:lnTo>
                    <a:pt x="668" y="335"/>
                  </a:lnTo>
                  <a:lnTo>
                    <a:pt x="673" y="344"/>
                  </a:lnTo>
                  <a:lnTo>
                    <a:pt x="676" y="355"/>
                  </a:lnTo>
                  <a:lnTo>
                    <a:pt x="680" y="365"/>
                  </a:lnTo>
                  <a:lnTo>
                    <a:pt x="683" y="376"/>
                  </a:lnTo>
                  <a:lnTo>
                    <a:pt x="684" y="387"/>
                  </a:lnTo>
                  <a:lnTo>
                    <a:pt x="685" y="397"/>
                  </a:lnTo>
                  <a:lnTo>
                    <a:pt x="686" y="408"/>
                  </a:lnTo>
                  <a:lnTo>
                    <a:pt x="686" y="420"/>
                  </a:lnTo>
                  <a:lnTo>
                    <a:pt x="685" y="438"/>
                  </a:lnTo>
                  <a:lnTo>
                    <a:pt x="685" y="458"/>
                  </a:lnTo>
                  <a:lnTo>
                    <a:pt x="686" y="467"/>
                  </a:lnTo>
                  <a:lnTo>
                    <a:pt x="690" y="475"/>
                  </a:lnTo>
                  <a:lnTo>
                    <a:pt x="692" y="478"/>
                  </a:lnTo>
                  <a:lnTo>
                    <a:pt x="696" y="482"/>
                  </a:lnTo>
                  <a:lnTo>
                    <a:pt x="699" y="485"/>
                  </a:lnTo>
                  <a:lnTo>
                    <a:pt x="703" y="487"/>
                  </a:lnTo>
                  <a:lnTo>
                    <a:pt x="708" y="490"/>
                  </a:lnTo>
                  <a:lnTo>
                    <a:pt x="711" y="494"/>
                  </a:lnTo>
                  <a:lnTo>
                    <a:pt x="713" y="498"/>
                  </a:lnTo>
                  <a:lnTo>
                    <a:pt x="714" y="503"/>
                  </a:lnTo>
                  <a:lnTo>
                    <a:pt x="717" y="515"/>
                  </a:lnTo>
                  <a:lnTo>
                    <a:pt x="719" y="530"/>
                  </a:lnTo>
                  <a:lnTo>
                    <a:pt x="722" y="544"/>
                  </a:lnTo>
                  <a:lnTo>
                    <a:pt x="725" y="559"/>
                  </a:lnTo>
                  <a:lnTo>
                    <a:pt x="728" y="566"/>
                  </a:lnTo>
                  <a:lnTo>
                    <a:pt x="730" y="572"/>
                  </a:lnTo>
                  <a:lnTo>
                    <a:pt x="735" y="578"/>
                  </a:lnTo>
                  <a:lnTo>
                    <a:pt x="739" y="583"/>
                  </a:lnTo>
                  <a:lnTo>
                    <a:pt x="749" y="590"/>
                  </a:lnTo>
                  <a:lnTo>
                    <a:pt x="759" y="596"/>
                  </a:lnTo>
                  <a:lnTo>
                    <a:pt x="764" y="600"/>
                  </a:lnTo>
                  <a:lnTo>
                    <a:pt x="768" y="604"/>
                  </a:lnTo>
                  <a:lnTo>
                    <a:pt x="770" y="609"/>
                  </a:lnTo>
                  <a:lnTo>
                    <a:pt x="771" y="614"/>
                  </a:lnTo>
                  <a:lnTo>
                    <a:pt x="771" y="631"/>
                  </a:lnTo>
                  <a:lnTo>
                    <a:pt x="770" y="648"/>
                  </a:lnTo>
                  <a:lnTo>
                    <a:pt x="771" y="665"/>
                  </a:lnTo>
                  <a:lnTo>
                    <a:pt x="773" y="681"/>
                  </a:lnTo>
                  <a:lnTo>
                    <a:pt x="776" y="688"/>
                  </a:lnTo>
                  <a:lnTo>
                    <a:pt x="776" y="694"/>
                  </a:lnTo>
                  <a:lnTo>
                    <a:pt x="776" y="700"/>
                  </a:lnTo>
                  <a:lnTo>
                    <a:pt x="774" y="703"/>
                  </a:lnTo>
                  <a:lnTo>
                    <a:pt x="772" y="707"/>
                  </a:lnTo>
                  <a:lnTo>
                    <a:pt x="770" y="710"/>
                  </a:lnTo>
                  <a:lnTo>
                    <a:pt x="767" y="713"/>
                  </a:lnTo>
                  <a:lnTo>
                    <a:pt x="764" y="715"/>
                  </a:lnTo>
                  <a:lnTo>
                    <a:pt x="757" y="719"/>
                  </a:lnTo>
                  <a:lnTo>
                    <a:pt x="750" y="724"/>
                  </a:lnTo>
                  <a:lnTo>
                    <a:pt x="746" y="727"/>
                  </a:lnTo>
                  <a:lnTo>
                    <a:pt x="744" y="730"/>
                  </a:lnTo>
                  <a:lnTo>
                    <a:pt x="742" y="734"/>
                  </a:lnTo>
                  <a:lnTo>
                    <a:pt x="740" y="739"/>
                  </a:lnTo>
                  <a:lnTo>
                    <a:pt x="749" y="741"/>
                  </a:lnTo>
                  <a:lnTo>
                    <a:pt x="757" y="743"/>
                  </a:lnTo>
                  <a:lnTo>
                    <a:pt x="746" y="748"/>
                  </a:lnTo>
                  <a:lnTo>
                    <a:pt x="735" y="756"/>
                  </a:lnTo>
                  <a:lnTo>
                    <a:pt x="731" y="761"/>
                  </a:lnTo>
                  <a:lnTo>
                    <a:pt x="728" y="768"/>
                  </a:lnTo>
                  <a:lnTo>
                    <a:pt x="727" y="774"/>
                  </a:lnTo>
                  <a:lnTo>
                    <a:pt x="727" y="781"/>
                  </a:lnTo>
                  <a:lnTo>
                    <a:pt x="728" y="795"/>
                  </a:lnTo>
                  <a:lnTo>
                    <a:pt x="729" y="808"/>
                  </a:lnTo>
                  <a:lnTo>
                    <a:pt x="726" y="824"/>
                  </a:lnTo>
                  <a:lnTo>
                    <a:pt x="723" y="840"/>
                  </a:lnTo>
                  <a:lnTo>
                    <a:pt x="722" y="849"/>
                  </a:lnTo>
                  <a:lnTo>
                    <a:pt x="724" y="855"/>
                  </a:lnTo>
                  <a:lnTo>
                    <a:pt x="725" y="859"/>
                  </a:lnTo>
                  <a:lnTo>
                    <a:pt x="727" y="862"/>
                  </a:lnTo>
                  <a:lnTo>
                    <a:pt x="730" y="865"/>
                  </a:lnTo>
                  <a:lnTo>
                    <a:pt x="733" y="868"/>
                  </a:lnTo>
                  <a:lnTo>
                    <a:pt x="742" y="874"/>
                  </a:lnTo>
                  <a:lnTo>
                    <a:pt x="748" y="880"/>
                  </a:lnTo>
                  <a:lnTo>
                    <a:pt x="752" y="887"/>
                  </a:lnTo>
                  <a:lnTo>
                    <a:pt x="756" y="893"/>
                  </a:lnTo>
                  <a:lnTo>
                    <a:pt x="759" y="901"/>
                  </a:lnTo>
                  <a:lnTo>
                    <a:pt x="763" y="908"/>
                  </a:lnTo>
                  <a:lnTo>
                    <a:pt x="767" y="915"/>
                  </a:lnTo>
                  <a:lnTo>
                    <a:pt x="772" y="922"/>
                  </a:lnTo>
                  <a:lnTo>
                    <a:pt x="806" y="953"/>
                  </a:lnTo>
                  <a:lnTo>
                    <a:pt x="806" y="953"/>
                  </a:lnTo>
                  <a:lnTo>
                    <a:pt x="806" y="967"/>
                  </a:lnTo>
                  <a:lnTo>
                    <a:pt x="806" y="981"/>
                  </a:lnTo>
                  <a:lnTo>
                    <a:pt x="807" y="994"/>
                  </a:lnTo>
                  <a:lnTo>
                    <a:pt x="810" y="1008"/>
                  </a:lnTo>
                  <a:lnTo>
                    <a:pt x="814" y="1022"/>
                  </a:lnTo>
                  <a:lnTo>
                    <a:pt x="820" y="1036"/>
                  </a:lnTo>
                  <a:lnTo>
                    <a:pt x="825" y="1051"/>
                  </a:lnTo>
                  <a:lnTo>
                    <a:pt x="828" y="1065"/>
                  </a:lnTo>
                  <a:lnTo>
                    <a:pt x="828" y="1069"/>
                  </a:lnTo>
                  <a:lnTo>
                    <a:pt x="826" y="1075"/>
                  </a:lnTo>
                  <a:lnTo>
                    <a:pt x="822" y="1079"/>
                  </a:lnTo>
                  <a:lnTo>
                    <a:pt x="817" y="1084"/>
                  </a:lnTo>
                  <a:lnTo>
                    <a:pt x="803" y="1093"/>
                  </a:lnTo>
                  <a:lnTo>
                    <a:pt x="786" y="1103"/>
                  </a:lnTo>
                  <a:lnTo>
                    <a:pt x="768" y="1111"/>
                  </a:lnTo>
                  <a:lnTo>
                    <a:pt x="752" y="1121"/>
                  </a:lnTo>
                  <a:lnTo>
                    <a:pt x="744" y="1125"/>
                  </a:lnTo>
                  <a:lnTo>
                    <a:pt x="738" y="1130"/>
                  </a:lnTo>
                  <a:lnTo>
                    <a:pt x="733" y="1134"/>
                  </a:lnTo>
                  <a:lnTo>
                    <a:pt x="729" y="1139"/>
                  </a:lnTo>
                  <a:lnTo>
                    <a:pt x="727" y="1145"/>
                  </a:lnTo>
                  <a:lnTo>
                    <a:pt x="725" y="1150"/>
                  </a:lnTo>
                  <a:lnTo>
                    <a:pt x="724" y="1154"/>
                  </a:lnTo>
                  <a:lnTo>
                    <a:pt x="724" y="1159"/>
                  </a:lnTo>
                  <a:lnTo>
                    <a:pt x="726" y="1166"/>
                  </a:lnTo>
                  <a:lnTo>
                    <a:pt x="729" y="1173"/>
                  </a:lnTo>
                  <a:lnTo>
                    <a:pt x="733" y="1179"/>
                  </a:lnTo>
                  <a:lnTo>
                    <a:pt x="738" y="1187"/>
                  </a:lnTo>
                  <a:lnTo>
                    <a:pt x="740" y="1191"/>
                  </a:lnTo>
                  <a:lnTo>
                    <a:pt x="741" y="1196"/>
                  </a:lnTo>
                  <a:lnTo>
                    <a:pt x="742" y="1200"/>
                  </a:lnTo>
                  <a:lnTo>
                    <a:pt x="743" y="1206"/>
                  </a:lnTo>
                  <a:lnTo>
                    <a:pt x="743" y="1206"/>
                  </a:lnTo>
                  <a:lnTo>
                    <a:pt x="701" y="1221"/>
                  </a:lnTo>
                  <a:lnTo>
                    <a:pt x="698" y="1226"/>
                  </a:lnTo>
                  <a:lnTo>
                    <a:pt x="696" y="1229"/>
                  </a:lnTo>
                  <a:lnTo>
                    <a:pt x="695" y="1234"/>
                  </a:lnTo>
                  <a:lnTo>
                    <a:pt x="694" y="1239"/>
                  </a:lnTo>
                  <a:lnTo>
                    <a:pt x="692" y="1250"/>
                  </a:lnTo>
                  <a:lnTo>
                    <a:pt x="694" y="1260"/>
                  </a:lnTo>
                  <a:lnTo>
                    <a:pt x="697" y="1283"/>
                  </a:lnTo>
                  <a:lnTo>
                    <a:pt x="699" y="1304"/>
                  </a:lnTo>
                  <a:lnTo>
                    <a:pt x="698" y="1309"/>
                  </a:lnTo>
                  <a:lnTo>
                    <a:pt x="696" y="1313"/>
                  </a:lnTo>
                  <a:lnTo>
                    <a:pt x="694" y="1318"/>
                  </a:lnTo>
                  <a:lnTo>
                    <a:pt x="691" y="1321"/>
                  </a:lnTo>
                  <a:lnTo>
                    <a:pt x="687" y="1323"/>
                  </a:lnTo>
                  <a:lnTo>
                    <a:pt x="684" y="1324"/>
                  </a:lnTo>
                  <a:lnTo>
                    <a:pt x="680" y="1325"/>
                  </a:lnTo>
                  <a:lnTo>
                    <a:pt x="674" y="1326"/>
                  </a:lnTo>
                  <a:lnTo>
                    <a:pt x="654" y="1326"/>
                  </a:lnTo>
                  <a:lnTo>
                    <a:pt x="635" y="1328"/>
                  </a:lnTo>
                  <a:lnTo>
                    <a:pt x="631" y="1331"/>
                  </a:lnTo>
                  <a:lnTo>
                    <a:pt x="629" y="1332"/>
                  </a:lnTo>
                  <a:lnTo>
                    <a:pt x="627" y="1335"/>
                  </a:lnTo>
                  <a:lnTo>
                    <a:pt x="624" y="1337"/>
                  </a:lnTo>
                  <a:lnTo>
                    <a:pt x="622" y="1342"/>
                  </a:lnTo>
                  <a:lnTo>
                    <a:pt x="621" y="1349"/>
                  </a:lnTo>
                  <a:lnTo>
                    <a:pt x="621" y="1355"/>
                  </a:lnTo>
                  <a:lnTo>
                    <a:pt x="620" y="1361"/>
                  </a:lnTo>
                  <a:lnTo>
                    <a:pt x="619" y="1365"/>
                  </a:lnTo>
                  <a:lnTo>
                    <a:pt x="617" y="1367"/>
                  </a:lnTo>
                  <a:lnTo>
                    <a:pt x="613" y="1367"/>
                  </a:lnTo>
                  <a:lnTo>
                    <a:pt x="607" y="1365"/>
                  </a:lnTo>
                  <a:lnTo>
                    <a:pt x="601" y="1361"/>
                  </a:lnTo>
                  <a:lnTo>
                    <a:pt x="593" y="1355"/>
                  </a:lnTo>
                  <a:lnTo>
                    <a:pt x="579" y="1343"/>
                  </a:lnTo>
                  <a:lnTo>
                    <a:pt x="569" y="1336"/>
                  </a:lnTo>
                  <a:lnTo>
                    <a:pt x="565" y="1335"/>
                  </a:lnTo>
                  <a:lnTo>
                    <a:pt x="561" y="1335"/>
                  </a:lnTo>
                  <a:lnTo>
                    <a:pt x="555" y="1336"/>
                  </a:lnTo>
                  <a:lnTo>
                    <a:pt x="550" y="1338"/>
                  </a:lnTo>
                  <a:lnTo>
                    <a:pt x="539" y="1343"/>
                  </a:lnTo>
                  <a:lnTo>
                    <a:pt x="527" y="1351"/>
                  </a:lnTo>
                  <a:lnTo>
                    <a:pt x="515" y="1360"/>
                  </a:lnTo>
                  <a:lnTo>
                    <a:pt x="504" y="1367"/>
                  </a:lnTo>
                  <a:lnTo>
                    <a:pt x="493" y="1374"/>
                  </a:lnTo>
                  <a:lnTo>
                    <a:pt x="483" y="1377"/>
                  </a:lnTo>
                  <a:lnTo>
                    <a:pt x="473" y="1379"/>
                  </a:lnTo>
                  <a:lnTo>
                    <a:pt x="468" y="1381"/>
                  </a:lnTo>
                  <a:lnTo>
                    <a:pt x="467" y="1383"/>
                  </a:lnTo>
                  <a:lnTo>
                    <a:pt x="466" y="1385"/>
                  </a:lnTo>
                  <a:lnTo>
                    <a:pt x="466" y="1387"/>
                  </a:lnTo>
                  <a:lnTo>
                    <a:pt x="466" y="1388"/>
                  </a:lnTo>
                  <a:lnTo>
                    <a:pt x="467" y="1392"/>
                  </a:lnTo>
                  <a:lnTo>
                    <a:pt x="468" y="1397"/>
                  </a:lnTo>
                  <a:lnTo>
                    <a:pt x="468" y="1403"/>
                  </a:lnTo>
                  <a:lnTo>
                    <a:pt x="467" y="1410"/>
                  </a:lnTo>
                  <a:lnTo>
                    <a:pt x="464" y="1416"/>
                  </a:lnTo>
                  <a:lnTo>
                    <a:pt x="460" y="1421"/>
                  </a:lnTo>
                  <a:lnTo>
                    <a:pt x="455" y="1427"/>
                  </a:lnTo>
                  <a:lnTo>
                    <a:pt x="450" y="1433"/>
                  </a:lnTo>
                  <a:lnTo>
                    <a:pt x="438" y="1444"/>
                  </a:lnTo>
                  <a:lnTo>
                    <a:pt x="428" y="1456"/>
                  </a:lnTo>
                  <a:lnTo>
                    <a:pt x="417" y="1475"/>
                  </a:lnTo>
                  <a:lnTo>
                    <a:pt x="409" y="1495"/>
                  </a:lnTo>
                  <a:lnTo>
                    <a:pt x="405" y="1499"/>
                  </a:lnTo>
                  <a:lnTo>
                    <a:pt x="402" y="1503"/>
                  </a:lnTo>
                  <a:lnTo>
                    <a:pt x="399" y="1507"/>
                  </a:lnTo>
                  <a:lnTo>
                    <a:pt x="395" y="1510"/>
                  </a:lnTo>
                  <a:lnTo>
                    <a:pt x="389" y="1512"/>
                  </a:lnTo>
                  <a:lnTo>
                    <a:pt x="384" y="1514"/>
                  </a:lnTo>
                  <a:lnTo>
                    <a:pt x="377" y="1515"/>
                  </a:lnTo>
                  <a:lnTo>
                    <a:pt x="370" y="1516"/>
                  </a:lnTo>
                  <a:lnTo>
                    <a:pt x="354" y="1517"/>
                  </a:lnTo>
                  <a:lnTo>
                    <a:pt x="340" y="1518"/>
                  </a:lnTo>
                  <a:lnTo>
                    <a:pt x="327" y="1520"/>
                  </a:lnTo>
                  <a:lnTo>
                    <a:pt x="316" y="1522"/>
                  </a:lnTo>
                  <a:lnTo>
                    <a:pt x="306" y="1526"/>
                  </a:lnTo>
                  <a:lnTo>
                    <a:pt x="295" y="1530"/>
                  </a:lnTo>
                  <a:lnTo>
                    <a:pt x="283" y="1537"/>
                  </a:lnTo>
                  <a:lnTo>
                    <a:pt x="269" y="1544"/>
                  </a:lnTo>
                  <a:lnTo>
                    <a:pt x="269" y="1544"/>
                  </a:lnTo>
                  <a:lnTo>
                    <a:pt x="260" y="1530"/>
                  </a:lnTo>
                  <a:lnTo>
                    <a:pt x="251" y="1516"/>
                  </a:lnTo>
                  <a:lnTo>
                    <a:pt x="243" y="1503"/>
                  </a:lnTo>
                  <a:lnTo>
                    <a:pt x="236" y="1489"/>
                  </a:lnTo>
                  <a:lnTo>
                    <a:pt x="234" y="1483"/>
                  </a:lnTo>
                  <a:lnTo>
                    <a:pt x="234" y="1476"/>
                  </a:lnTo>
                  <a:lnTo>
                    <a:pt x="234" y="1470"/>
                  </a:lnTo>
                  <a:lnTo>
                    <a:pt x="234" y="1464"/>
                  </a:lnTo>
                  <a:lnTo>
                    <a:pt x="233" y="1460"/>
                  </a:lnTo>
                  <a:lnTo>
                    <a:pt x="230" y="1457"/>
                  </a:lnTo>
                  <a:lnTo>
                    <a:pt x="228" y="1456"/>
                  </a:lnTo>
                  <a:lnTo>
                    <a:pt x="225" y="1455"/>
                  </a:lnTo>
                  <a:lnTo>
                    <a:pt x="222" y="1455"/>
                  </a:lnTo>
                  <a:lnTo>
                    <a:pt x="218" y="1456"/>
                  </a:lnTo>
                  <a:lnTo>
                    <a:pt x="210" y="1457"/>
                  </a:lnTo>
                  <a:lnTo>
                    <a:pt x="199" y="1458"/>
                  </a:lnTo>
                  <a:lnTo>
                    <a:pt x="189" y="1460"/>
                  </a:lnTo>
                  <a:lnTo>
                    <a:pt x="184" y="1463"/>
                  </a:lnTo>
                  <a:lnTo>
                    <a:pt x="182" y="1469"/>
                  </a:lnTo>
                  <a:lnTo>
                    <a:pt x="181" y="1475"/>
                  </a:lnTo>
                  <a:lnTo>
                    <a:pt x="180" y="1481"/>
                  </a:lnTo>
                  <a:lnTo>
                    <a:pt x="180" y="1487"/>
                  </a:lnTo>
                  <a:lnTo>
                    <a:pt x="179" y="1493"/>
                  </a:lnTo>
                  <a:lnTo>
                    <a:pt x="178" y="1498"/>
                  </a:lnTo>
                  <a:lnTo>
                    <a:pt x="175" y="1503"/>
                  </a:lnTo>
                  <a:lnTo>
                    <a:pt x="171" y="1508"/>
                  </a:lnTo>
                  <a:lnTo>
                    <a:pt x="167" y="1511"/>
                  </a:lnTo>
                  <a:lnTo>
                    <a:pt x="162" y="1513"/>
                  </a:lnTo>
                  <a:lnTo>
                    <a:pt x="159" y="1513"/>
                  </a:lnTo>
                  <a:lnTo>
                    <a:pt x="157" y="1513"/>
                  </a:lnTo>
                  <a:lnTo>
                    <a:pt x="154" y="1511"/>
                  </a:lnTo>
                  <a:lnTo>
                    <a:pt x="152" y="1509"/>
                  </a:lnTo>
                  <a:lnTo>
                    <a:pt x="151" y="1507"/>
                  </a:lnTo>
                  <a:lnTo>
                    <a:pt x="148" y="1502"/>
                  </a:lnTo>
                  <a:lnTo>
                    <a:pt x="143" y="1487"/>
                  </a:lnTo>
                  <a:lnTo>
                    <a:pt x="139" y="1476"/>
                  </a:lnTo>
                  <a:lnTo>
                    <a:pt x="124" y="1466"/>
                  </a:lnTo>
                  <a:lnTo>
                    <a:pt x="109" y="1456"/>
                  </a:lnTo>
                  <a:lnTo>
                    <a:pt x="106" y="1451"/>
                  </a:lnTo>
                  <a:lnTo>
                    <a:pt x="102" y="1443"/>
                  </a:lnTo>
                  <a:lnTo>
                    <a:pt x="97" y="1430"/>
                  </a:lnTo>
                  <a:lnTo>
                    <a:pt x="92" y="1416"/>
                  </a:lnTo>
                  <a:lnTo>
                    <a:pt x="83" y="1388"/>
                  </a:lnTo>
                  <a:lnTo>
                    <a:pt x="78" y="1372"/>
                  </a:lnTo>
                  <a:lnTo>
                    <a:pt x="77" y="1366"/>
                  </a:lnTo>
                  <a:lnTo>
                    <a:pt x="75" y="1362"/>
                  </a:lnTo>
                  <a:lnTo>
                    <a:pt x="71" y="1356"/>
                  </a:lnTo>
                  <a:lnTo>
                    <a:pt x="66" y="1351"/>
                  </a:lnTo>
                  <a:lnTo>
                    <a:pt x="58" y="1340"/>
                  </a:lnTo>
                  <a:lnTo>
                    <a:pt x="50" y="1332"/>
                  </a:lnTo>
                  <a:lnTo>
                    <a:pt x="48" y="1327"/>
                  </a:lnTo>
                  <a:lnTo>
                    <a:pt x="46" y="1323"/>
                  </a:lnTo>
                  <a:lnTo>
                    <a:pt x="45" y="1319"/>
                  </a:lnTo>
                  <a:lnTo>
                    <a:pt x="45" y="1315"/>
                  </a:lnTo>
                  <a:lnTo>
                    <a:pt x="46" y="1311"/>
                  </a:lnTo>
                  <a:lnTo>
                    <a:pt x="48" y="1307"/>
                  </a:lnTo>
                  <a:lnTo>
                    <a:pt x="49" y="1305"/>
                  </a:lnTo>
                  <a:lnTo>
                    <a:pt x="49" y="1302"/>
                  </a:lnTo>
                  <a:lnTo>
                    <a:pt x="49" y="1300"/>
                  </a:lnTo>
                  <a:lnTo>
                    <a:pt x="47" y="1298"/>
                  </a:lnTo>
                  <a:lnTo>
                    <a:pt x="42" y="1293"/>
                  </a:lnTo>
                  <a:lnTo>
                    <a:pt x="30" y="1286"/>
                  </a:lnTo>
                  <a:lnTo>
                    <a:pt x="25" y="1283"/>
                  </a:lnTo>
                  <a:lnTo>
                    <a:pt x="21" y="1280"/>
                  </a:lnTo>
                  <a:lnTo>
                    <a:pt x="18" y="1277"/>
                  </a:lnTo>
                  <a:lnTo>
                    <a:pt x="15" y="1272"/>
                  </a:lnTo>
                  <a:lnTo>
                    <a:pt x="12" y="1268"/>
                  </a:lnTo>
                  <a:lnTo>
                    <a:pt x="10" y="1264"/>
                  </a:lnTo>
                  <a:lnTo>
                    <a:pt x="9" y="1258"/>
                  </a:lnTo>
                  <a:lnTo>
                    <a:pt x="8" y="1253"/>
                  </a:lnTo>
                  <a:lnTo>
                    <a:pt x="0" y="1166"/>
                  </a:lnTo>
                  <a:lnTo>
                    <a:pt x="0" y="1166"/>
                  </a:lnTo>
                  <a:lnTo>
                    <a:pt x="29" y="1137"/>
                  </a:lnTo>
                  <a:lnTo>
                    <a:pt x="31" y="1126"/>
                  </a:lnTo>
                  <a:lnTo>
                    <a:pt x="31" y="1116"/>
                  </a:lnTo>
                  <a:lnTo>
                    <a:pt x="30" y="1104"/>
                  </a:lnTo>
                  <a:lnTo>
                    <a:pt x="29" y="1092"/>
                  </a:lnTo>
                  <a:lnTo>
                    <a:pt x="24" y="1069"/>
                  </a:lnTo>
                  <a:lnTo>
                    <a:pt x="20" y="1048"/>
                  </a:lnTo>
                  <a:lnTo>
                    <a:pt x="12" y="1007"/>
                  </a:lnTo>
                  <a:lnTo>
                    <a:pt x="9" y="971"/>
                  </a:lnTo>
                  <a:lnTo>
                    <a:pt x="9" y="953"/>
                  </a:lnTo>
                  <a:lnTo>
                    <a:pt x="10" y="935"/>
                  </a:lnTo>
                  <a:lnTo>
                    <a:pt x="15" y="916"/>
                  </a:lnTo>
                  <a:lnTo>
                    <a:pt x="21" y="895"/>
                  </a:lnTo>
                  <a:lnTo>
                    <a:pt x="96" y="688"/>
                  </a:lnTo>
                  <a:lnTo>
                    <a:pt x="98" y="680"/>
                  </a:lnTo>
                  <a:lnTo>
                    <a:pt x="98" y="675"/>
                  </a:lnTo>
                  <a:lnTo>
                    <a:pt x="96" y="670"/>
                  </a:lnTo>
                  <a:lnTo>
                    <a:pt x="93" y="664"/>
                  </a:lnTo>
                  <a:lnTo>
                    <a:pt x="86" y="656"/>
                  </a:lnTo>
                  <a:lnTo>
                    <a:pt x="77" y="647"/>
                  </a:lnTo>
                  <a:lnTo>
                    <a:pt x="74" y="643"/>
                  </a:lnTo>
                  <a:lnTo>
                    <a:pt x="71" y="638"/>
                  </a:lnTo>
                  <a:lnTo>
                    <a:pt x="70" y="633"/>
                  </a:lnTo>
                  <a:lnTo>
                    <a:pt x="70" y="627"/>
                  </a:lnTo>
                  <a:lnTo>
                    <a:pt x="71" y="622"/>
                  </a:lnTo>
                  <a:lnTo>
                    <a:pt x="74" y="614"/>
                  </a:lnTo>
                  <a:lnTo>
                    <a:pt x="80" y="607"/>
                  </a:lnTo>
                  <a:lnTo>
                    <a:pt x="89" y="598"/>
                  </a:lnTo>
                  <a:lnTo>
                    <a:pt x="92" y="595"/>
                  </a:lnTo>
                  <a:lnTo>
                    <a:pt x="96" y="592"/>
                  </a:lnTo>
                  <a:lnTo>
                    <a:pt x="98" y="589"/>
                  </a:lnTo>
                  <a:lnTo>
                    <a:pt x="99" y="585"/>
                  </a:lnTo>
                  <a:lnTo>
                    <a:pt x="100" y="578"/>
                  </a:lnTo>
                  <a:lnTo>
                    <a:pt x="99" y="571"/>
                  </a:lnTo>
                  <a:lnTo>
                    <a:pt x="93" y="558"/>
                  </a:lnTo>
                  <a:lnTo>
                    <a:pt x="88" y="544"/>
                  </a:lnTo>
                  <a:lnTo>
                    <a:pt x="87" y="522"/>
                  </a:lnTo>
                  <a:lnTo>
                    <a:pt x="85" y="500"/>
                  </a:lnTo>
                  <a:lnTo>
                    <a:pt x="82" y="478"/>
                  </a:lnTo>
                  <a:lnTo>
                    <a:pt x="78" y="457"/>
                  </a:lnTo>
                  <a:lnTo>
                    <a:pt x="75" y="435"/>
                  </a:lnTo>
                  <a:lnTo>
                    <a:pt x="74" y="414"/>
                  </a:lnTo>
                  <a:lnTo>
                    <a:pt x="74" y="403"/>
                  </a:lnTo>
                  <a:lnTo>
                    <a:pt x="74" y="392"/>
                  </a:lnTo>
                  <a:lnTo>
                    <a:pt x="75" y="381"/>
                  </a:lnTo>
                  <a:lnTo>
                    <a:pt x="77" y="369"/>
                  </a:lnTo>
                  <a:lnTo>
                    <a:pt x="79" y="356"/>
                  </a:lnTo>
                  <a:lnTo>
                    <a:pt x="80" y="338"/>
                  </a:lnTo>
                  <a:lnTo>
                    <a:pt x="83" y="314"/>
                  </a:lnTo>
                  <a:lnTo>
                    <a:pt x="83" y="289"/>
                  </a:lnTo>
                  <a:lnTo>
                    <a:pt x="83" y="266"/>
                  </a:lnTo>
                  <a:lnTo>
                    <a:pt x="80" y="243"/>
                  </a:lnTo>
                  <a:lnTo>
                    <a:pt x="79" y="234"/>
                  </a:lnTo>
                  <a:lnTo>
                    <a:pt x="77" y="227"/>
                  </a:lnTo>
                  <a:lnTo>
                    <a:pt x="74" y="220"/>
                  </a:lnTo>
                  <a:lnTo>
                    <a:pt x="71" y="217"/>
                  </a:lnTo>
                  <a:lnTo>
                    <a:pt x="71" y="215"/>
                  </a:lnTo>
                  <a:lnTo>
                    <a:pt x="69" y="212"/>
                  </a:lnTo>
                  <a:lnTo>
                    <a:pt x="66" y="209"/>
                  </a:lnTo>
                  <a:lnTo>
                    <a:pt x="63" y="207"/>
                  </a:lnTo>
                  <a:lnTo>
                    <a:pt x="56" y="202"/>
                  </a:lnTo>
                  <a:lnTo>
                    <a:pt x="47" y="197"/>
                  </a:lnTo>
                  <a:lnTo>
                    <a:pt x="30" y="188"/>
                  </a:lnTo>
                  <a:lnTo>
                    <a:pt x="17" y="180"/>
                  </a:lnTo>
                  <a:lnTo>
                    <a:pt x="75" y="144"/>
                  </a:lnTo>
                  <a:lnTo>
                    <a:pt x="82" y="138"/>
                  </a:lnTo>
                  <a:lnTo>
                    <a:pt x="86" y="133"/>
                  </a:lnTo>
                  <a:lnTo>
                    <a:pt x="88" y="126"/>
                  </a:lnTo>
                  <a:lnTo>
                    <a:pt x="89" y="119"/>
                  </a:lnTo>
                  <a:lnTo>
                    <a:pt x="89" y="111"/>
                  </a:lnTo>
                  <a:lnTo>
                    <a:pt x="88" y="104"/>
                  </a:lnTo>
                  <a:lnTo>
                    <a:pt x="85" y="96"/>
                  </a:lnTo>
                  <a:lnTo>
                    <a:pt x="83" y="89"/>
                  </a:lnTo>
                  <a:lnTo>
                    <a:pt x="86" y="80"/>
                  </a:lnTo>
                  <a:lnTo>
                    <a:pt x="86" y="80"/>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02" name="Google Shape;902;p38"/>
            <p:cNvSpPr/>
            <p:nvPr/>
          </p:nvSpPr>
          <p:spPr>
            <a:xfrm>
              <a:off x="4819650" y="4392613"/>
              <a:ext cx="595313" cy="1006475"/>
            </a:xfrm>
            <a:custGeom>
              <a:rect b="b" l="l" r="r" t="t"/>
              <a:pathLst>
                <a:path extrusionOk="0" h="2537" w="1503">
                  <a:moveTo>
                    <a:pt x="51" y="1995"/>
                  </a:moveTo>
                  <a:lnTo>
                    <a:pt x="51" y="1985"/>
                  </a:lnTo>
                  <a:lnTo>
                    <a:pt x="52" y="1976"/>
                  </a:lnTo>
                  <a:lnTo>
                    <a:pt x="53" y="1969"/>
                  </a:lnTo>
                  <a:lnTo>
                    <a:pt x="53" y="1961"/>
                  </a:lnTo>
                  <a:lnTo>
                    <a:pt x="53" y="1947"/>
                  </a:lnTo>
                  <a:lnTo>
                    <a:pt x="52" y="1933"/>
                  </a:lnTo>
                  <a:lnTo>
                    <a:pt x="50" y="1919"/>
                  </a:lnTo>
                  <a:lnTo>
                    <a:pt x="48" y="1905"/>
                  </a:lnTo>
                  <a:lnTo>
                    <a:pt x="44" y="1877"/>
                  </a:lnTo>
                  <a:lnTo>
                    <a:pt x="39" y="1849"/>
                  </a:lnTo>
                  <a:lnTo>
                    <a:pt x="35" y="1829"/>
                  </a:lnTo>
                  <a:lnTo>
                    <a:pt x="31" y="1809"/>
                  </a:lnTo>
                  <a:lnTo>
                    <a:pt x="27" y="1788"/>
                  </a:lnTo>
                  <a:lnTo>
                    <a:pt x="26" y="1768"/>
                  </a:lnTo>
                  <a:lnTo>
                    <a:pt x="22" y="1747"/>
                  </a:lnTo>
                  <a:lnTo>
                    <a:pt x="17" y="1725"/>
                  </a:lnTo>
                  <a:lnTo>
                    <a:pt x="11" y="1701"/>
                  </a:lnTo>
                  <a:lnTo>
                    <a:pt x="6" y="1676"/>
                  </a:lnTo>
                  <a:lnTo>
                    <a:pt x="3" y="1652"/>
                  </a:lnTo>
                  <a:lnTo>
                    <a:pt x="0" y="1628"/>
                  </a:lnTo>
                  <a:lnTo>
                    <a:pt x="1" y="1617"/>
                  </a:lnTo>
                  <a:lnTo>
                    <a:pt x="3" y="1606"/>
                  </a:lnTo>
                  <a:lnTo>
                    <a:pt x="5" y="1595"/>
                  </a:lnTo>
                  <a:lnTo>
                    <a:pt x="7" y="1585"/>
                  </a:lnTo>
                  <a:lnTo>
                    <a:pt x="11" y="1578"/>
                  </a:lnTo>
                  <a:lnTo>
                    <a:pt x="17" y="1572"/>
                  </a:lnTo>
                  <a:lnTo>
                    <a:pt x="23" y="1567"/>
                  </a:lnTo>
                  <a:lnTo>
                    <a:pt x="31" y="1561"/>
                  </a:lnTo>
                  <a:lnTo>
                    <a:pt x="48" y="1553"/>
                  </a:lnTo>
                  <a:lnTo>
                    <a:pt x="67" y="1545"/>
                  </a:lnTo>
                  <a:lnTo>
                    <a:pt x="76" y="1541"/>
                  </a:lnTo>
                  <a:lnTo>
                    <a:pt x="85" y="1536"/>
                  </a:lnTo>
                  <a:lnTo>
                    <a:pt x="93" y="1530"/>
                  </a:lnTo>
                  <a:lnTo>
                    <a:pt x="101" y="1525"/>
                  </a:lnTo>
                  <a:lnTo>
                    <a:pt x="107" y="1517"/>
                  </a:lnTo>
                  <a:lnTo>
                    <a:pt x="112" y="1509"/>
                  </a:lnTo>
                  <a:lnTo>
                    <a:pt x="113" y="1504"/>
                  </a:lnTo>
                  <a:lnTo>
                    <a:pt x="115" y="1500"/>
                  </a:lnTo>
                  <a:lnTo>
                    <a:pt x="115" y="1494"/>
                  </a:lnTo>
                  <a:lnTo>
                    <a:pt x="116" y="1489"/>
                  </a:lnTo>
                  <a:lnTo>
                    <a:pt x="116" y="1463"/>
                  </a:lnTo>
                  <a:lnTo>
                    <a:pt x="117" y="1435"/>
                  </a:lnTo>
                  <a:lnTo>
                    <a:pt x="117" y="1421"/>
                  </a:lnTo>
                  <a:lnTo>
                    <a:pt x="116" y="1408"/>
                  </a:lnTo>
                  <a:lnTo>
                    <a:pt x="114" y="1395"/>
                  </a:lnTo>
                  <a:lnTo>
                    <a:pt x="109" y="1384"/>
                  </a:lnTo>
                  <a:lnTo>
                    <a:pt x="102" y="1374"/>
                  </a:lnTo>
                  <a:lnTo>
                    <a:pt x="93" y="1362"/>
                  </a:lnTo>
                  <a:lnTo>
                    <a:pt x="88" y="1355"/>
                  </a:lnTo>
                  <a:lnTo>
                    <a:pt x="85" y="1350"/>
                  </a:lnTo>
                  <a:lnTo>
                    <a:pt x="80" y="1342"/>
                  </a:lnTo>
                  <a:lnTo>
                    <a:pt x="78" y="1336"/>
                  </a:lnTo>
                  <a:lnTo>
                    <a:pt x="99" y="1327"/>
                  </a:lnTo>
                  <a:lnTo>
                    <a:pt x="120" y="1317"/>
                  </a:lnTo>
                  <a:lnTo>
                    <a:pt x="141" y="1308"/>
                  </a:lnTo>
                  <a:lnTo>
                    <a:pt x="161" y="1300"/>
                  </a:lnTo>
                  <a:lnTo>
                    <a:pt x="170" y="1299"/>
                  </a:lnTo>
                  <a:lnTo>
                    <a:pt x="180" y="1299"/>
                  </a:lnTo>
                  <a:lnTo>
                    <a:pt x="190" y="1301"/>
                  </a:lnTo>
                  <a:lnTo>
                    <a:pt x="200" y="1304"/>
                  </a:lnTo>
                  <a:lnTo>
                    <a:pt x="211" y="1307"/>
                  </a:lnTo>
                  <a:lnTo>
                    <a:pt x="222" y="1309"/>
                  </a:lnTo>
                  <a:lnTo>
                    <a:pt x="227" y="1309"/>
                  </a:lnTo>
                  <a:lnTo>
                    <a:pt x="232" y="1308"/>
                  </a:lnTo>
                  <a:lnTo>
                    <a:pt x="238" y="1307"/>
                  </a:lnTo>
                  <a:lnTo>
                    <a:pt x="243" y="1305"/>
                  </a:lnTo>
                  <a:lnTo>
                    <a:pt x="330" y="1228"/>
                  </a:lnTo>
                  <a:lnTo>
                    <a:pt x="400" y="1146"/>
                  </a:lnTo>
                  <a:lnTo>
                    <a:pt x="442" y="992"/>
                  </a:lnTo>
                  <a:lnTo>
                    <a:pt x="424" y="834"/>
                  </a:lnTo>
                  <a:lnTo>
                    <a:pt x="473" y="763"/>
                  </a:lnTo>
                  <a:lnTo>
                    <a:pt x="485" y="596"/>
                  </a:lnTo>
                  <a:lnTo>
                    <a:pt x="384" y="381"/>
                  </a:lnTo>
                  <a:lnTo>
                    <a:pt x="281" y="59"/>
                  </a:lnTo>
                  <a:lnTo>
                    <a:pt x="526" y="0"/>
                  </a:lnTo>
                  <a:lnTo>
                    <a:pt x="526" y="0"/>
                  </a:lnTo>
                  <a:lnTo>
                    <a:pt x="545" y="82"/>
                  </a:lnTo>
                  <a:lnTo>
                    <a:pt x="556" y="95"/>
                  </a:lnTo>
                  <a:lnTo>
                    <a:pt x="569" y="108"/>
                  </a:lnTo>
                  <a:lnTo>
                    <a:pt x="581" y="121"/>
                  </a:lnTo>
                  <a:lnTo>
                    <a:pt x="595" y="133"/>
                  </a:lnTo>
                  <a:lnTo>
                    <a:pt x="621" y="157"/>
                  </a:lnTo>
                  <a:lnTo>
                    <a:pt x="646" y="182"/>
                  </a:lnTo>
                  <a:lnTo>
                    <a:pt x="721" y="264"/>
                  </a:lnTo>
                  <a:lnTo>
                    <a:pt x="734" y="277"/>
                  </a:lnTo>
                  <a:lnTo>
                    <a:pt x="751" y="289"/>
                  </a:lnTo>
                  <a:lnTo>
                    <a:pt x="758" y="295"/>
                  </a:lnTo>
                  <a:lnTo>
                    <a:pt x="766" y="301"/>
                  </a:lnTo>
                  <a:lnTo>
                    <a:pt x="772" y="308"/>
                  </a:lnTo>
                  <a:lnTo>
                    <a:pt x="779" y="314"/>
                  </a:lnTo>
                  <a:lnTo>
                    <a:pt x="785" y="325"/>
                  </a:lnTo>
                  <a:lnTo>
                    <a:pt x="789" y="337"/>
                  </a:lnTo>
                  <a:lnTo>
                    <a:pt x="793" y="349"/>
                  </a:lnTo>
                  <a:lnTo>
                    <a:pt x="796" y="360"/>
                  </a:lnTo>
                  <a:lnTo>
                    <a:pt x="798" y="372"/>
                  </a:lnTo>
                  <a:lnTo>
                    <a:pt x="801" y="383"/>
                  </a:lnTo>
                  <a:lnTo>
                    <a:pt x="803" y="390"/>
                  </a:lnTo>
                  <a:lnTo>
                    <a:pt x="807" y="395"/>
                  </a:lnTo>
                  <a:lnTo>
                    <a:pt x="810" y="400"/>
                  </a:lnTo>
                  <a:lnTo>
                    <a:pt x="813" y="406"/>
                  </a:lnTo>
                  <a:lnTo>
                    <a:pt x="828" y="421"/>
                  </a:lnTo>
                  <a:lnTo>
                    <a:pt x="840" y="432"/>
                  </a:lnTo>
                  <a:lnTo>
                    <a:pt x="844" y="437"/>
                  </a:lnTo>
                  <a:lnTo>
                    <a:pt x="850" y="445"/>
                  </a:lnTo>
                  <a:lnTo>
                    <a:pt x="854" y="454"/>
                  </a:lnTo>
                  <a:lnTo>
                    <a:pt x="857" y="468"/>
                  </a:lnTo>
                  <a:lnTo>
                    <a:pt x="860" y="476"/>
                  </a:lnTo>
                  <a:lnTo>
                    <a:pt x="862" y="485"/>
                  </a:lnTo>
                  <a:lnTo>
                    <a:pt x="866" y="493"/>
                  </a:lnTo>
                  <a:lnTo>
                    <a:pt x="871" y="503"/>
                  </a:lnTo>
                  <a:lnTo>
                    <a:pt x="883" y="524"/>
                  </a:lnTo>
                  <a:lnTo>
                    <a:pt x="896" y="545"/>
                  </a:lnTo>
                  <a:lnTo>
                    <a:pt x="911" y="567"/>
                  </a:lnTo>
                  <a:lnTo>
                    <a:pt x="924" y="588"/>
                  </a:lnTo>
                  <a:lnTo>
                    <a:pt x="931" y="599"/>
                  </a:lnTo>
                  <a:lnTo>
                    <a:pt x="936" y="609"/>
                  </a:lnTo>
                  <a:lnTo>
                    <a:pt x="941" y="620"/>
                  </a:lnTo>
                  <a:lnTo>
                    <a:pt x="944" y="629"/>
                  </a:lnTo>
                  <a:lnTo>
                    <a:pt x="949" y="643"/>
                  </a:lnTo>
                  <a:lnTo>
                    <a:pt x="956" y="659"/>
                  </a:lnTo>
                  <a:lnTo>
                    <a:pt x="963" y="675"/>
                  </a:lnTo>
                  <a:lnTo>
                    <a:pt x="973" y="690"/>
                  </a:lnTo>
                  <a:lnTo>
                    <a:pt x="978" y="697"/>
                  </a:lnTo>
                  <a:lnTo>
                    <a:pt x="985" y="704"/>
                  </a:lnTo>
                  <a:lnTo>
                    <a:pt x="991" y="710"/>
                  </a:lnTo>
                  <a:lnTo>
                    <a:pt x="998" y="715"/>
                  </a:lnTo>
                  <a:lnTo>
                    <a:pt x="1004" y="719"/>
                  </a:lnTo>
                  <a:lnTo>
                    <a:pt x="1012" y="721"/>
                  </a:lnTo>
                  <a:lnTo>
                    <a:pt x="1019" y="723"/>
                  </a:lnTo>
                  <a:lnTo>
                    <a:pt x="1027" y="723"/>
                  </a:lnTo>
                  <a:lnTo>
                    <a:pt x="1039" y="722"/>
                  </a:lnTo>
                  <a:lnTo>
                    <a:pt x="1051" y="724"/>
                  </a:lnTo>
                  <a:lnTo>
                    <a:pt x="1060" y="728"/>
                  </a:lnTo>
                  <a:lnTo>
                    <a:pt x="1069" y="733"/>
                  </a:lnTo>
                  <a:lnTo>
                    <a:pt x="1077" y="740"/>
                  </a:lnTo>
                  <a:lnTo>
                    <a:pt x="1084" y="747"/>
                  </a:lnTo>
                  <a:lnTo>
                    <a:pt x="1091" y="756"/>
                  </a:lnTo>
                  <a:lnTo>
                    <a:pt x="1096" y="765"/>
                  </a:lnTo>
                  <a:lnTo>
                    <a:pt x="1115" y="809"/>
                  </a:lnTo>
                  <a:lnTo>
                    <a:pt x="1137" y="853"/>
                  </a:lnTo>
                  <a:lnTo>
                    <a:pt x="1150" y="879"/>
                  </a:lnTo>
                  <a:lnTo>
                    <a:pt x="1170" y="917"/>
                  </a:lnTo>
                  <a:lnTo>
                    <a:pt x="1182" y="935"/>
                  </a:lnTo>
                  <a:lnTo>
                    <a:pt x="1193" y="951"/>
                  </a:lnTo>
                  <a:lnTo>
                    <a:pt x="1199" y="958"/>
                  </a:lnTo>
                  <a:lnTo>
                    <a:pt x="1204" y="963"/>
                  </a:lnTo>
                  <a:lnTo>
                    <a:pt x="1208" y="966"/>
                  </a:lnTo>
                  <a:lnTo>
                    <a:pt x="1213" y="969"/>
                  </a:lnTo>
                  <a:lnTo>
                    <a:pt x="1214" y="972"/>
                  </a:lnTo>
                  <a:lnTo>
                    <a:pt x="1216" y="973"/>
                  </a:lnTo>
                  <a:lnTo>
                    <a:pt x="1218" y="973"/>
                  </a:lnTo>
                  <a:lnTo>
                    <a:pt x="1221" y="973"/>
                  </a:lnTo>
                  <a:lnTo>
                    <a:pt x="1227" y="972"/>
                  </a:lnTo>
                  <a:lnTo>
                    <a:pt x="1230" y="971"/>
                  </a:lnTo>
                  <a:lnTo>
                    <a:pt x="1234" y="932"/>
                  </a:lnTo>
                  <a:lnTo>
                    <a:pt x="1235" y="916"/>
                  </a:lnTo>
                  <a:lnTo>
                    <a:pt x="1237" y="913"/>
                  </a:lnTo>
                  <a:lnTo>
                    <a:pt x="1241" y="913"/>
                  </a:lnTo>
                  <a:lnTo>
                    <a:pt x="1245" y="913"/>
                  </a:lnTo>
                  <a:lnTo>
                    <a:pt x="1251" y="915"/>
                  </a:lnTo>
                  <a:lnTo>
                    <a:pt x="1271" y="919"/>
                  </a:lnTo>
                  <a:lnTo>
                    <a:pt x="1300" y="925"/>
                  </a:lnTo>
                  <a:lnTo>
                    <a:pt x="1313" y="929"/>
                  </a:lnTo>
                  <a:lnTo>
                    <a:pt x="1323" y="933"/>
                  </a:lnTo>
                  <a:lnTo>
                    <a:pt x="1332" y="937"/>
                  </a:lnTo>
                  <a:lnTo>
                    <a:pt x="1339" y="942"/>
                  </a:lnTo>
                  <a:lnTo>
                    <a:pt x="1344" y="947"/>
                  </a:lnTo>
                  <a:lnTo>
                    <a:pt x="1349" y="953"/>
                  </a:lnTo>
                  <a:lnTo>
                    <a:pt x="1352" y="960"/>
                  </a:lnTo>
                  <a:lnTo>
                    <a:pt x="1354" y="967"/>
                  </a:lnTo>
                  <a:lnTo>
                    <a:pt x="1357" y="1001"/>
                  </a:lnTo>
                  <a:lnTo>
                    <a:pt x="1364" y="1042"/>
                  </a:lnTo>
                  <a:lnTo>
                    <a:pt x="1365" y="1047"/>
                  </a:lnTo>
                  <a:lnTo>
                    <a:pt x="1367" y="1053"/>
                  </a:lnTo>
                  <a:lnTo>
                    <a:pt x="1369" y="1057"/>
                  </a:lnTo>
                  <a:lnTo>
                    <a:pt x="1372" y="1060"/>
                  </a:lnTo>
                  <a:lnTo>
                    <a:pt x="1381" y="1068"/>
                  </a:lnTo>
                  <a:lnTo>
                    <a:pt x="1390" y="1075"/>
                  </a:lnTo>
                  <a:lnTo>
                    <a:pt x="1399" y="1086"/>
                  </a:lnTo>
                  <a:lnTo>
                    <a:pt x="1409" y="1097"/>
                  </a:lnTo>
                  <a:lnTo>
                    <a:pt x="1414" y="1102"/>
                  </a:lnTo>
                  <a:lnTo>
                    <a:pt x="1420" y="1107"/>
                  </a:lnTo>
                  <a:lnTo>
                    <a:pt x="1425" y="1111"/>
                  </a:lnTo>
                  <a:lnTo>
                    <a:pt x="1433" y="1115"/>
                  </a:lnTo>
                  <a:lnTo>
                    <a:pt x="1447" y="1123"/>
                  </a:lnTo>
                  <a:lnTo>
                    <a:pt x="1461" y="1132"/>
                  </a:lnTo>
                  <a:lnTo>
                    <a:pt x="1475" y="1140"/>
                  </a:lnTo>
                  <a:lnTo>
                    <a:pt x="1489" y="1149"/>
                  </a:lnTo>
                  <a:lnTo>
                    <a:pt x="1489" y="1149"/>
                  </a:lnTo>
                  <a:lnTo>
                    <a:pt x="1486" y="1158"/>
                  </a:lnTo>
                  <a:lnTo>
                    <a:pt x="1488" y="1165"/>
                  </a:lnTo>
                  <a:lnTo>
                    <a:pt x="1491" y="1173"/>
                  </a:lnTo>
                  <a:lnTo>
                    <a:pt x="1492" y="1180"/>
                  </a:lnTo>
                  <a:lnTo>
                    <a:pt x="1492" y="1188"/>
                  </a:lnTo>
                  <a:lnTo>
                    <a:pt x="1491" y="1195"/>
                  </a:lnTo>
                  <a:lnTo>
                    <a:pt x="1489" y="1202"/>
                  </a:lnTo>
                  <a:lnTo>
                    <a:pt x="1485" y="1207"/>
                  </a:lnTo>
                  <a:lnTo>
                    <a:pt x="1478" y="1213"/>
                  </a:lnTo>
                  <a:lnTo>
                    <a:pt x="1420" y="1249"/>
                  </a:lnTo>
                  <a:lnTo>
                    <a:pt x="1433" y="1257"/>
                  </a:lnTo>
                  <a:lnTo>
                    <a:pt x="1450" y="1266"/>
                  </a:lnTo>
                  <a:lnTo>
                    <a:pt x="1459" y="1271"/>
                  </a:lnTo>
                  <a:lnTo>
                    <a:pt x="1466" y="1276"/>
                  </a:lnTo>
                  <a:lnTo>
                    <a:pt x="1469" y="1278"/>
                  </a:lnTo>
                  <a:lnTo>
                    <a:pt x="1472" y="1281"/>
                  </a:lnTo>
                  <a:lnTo>
                    <a:pt x="1474" y="1284"/>
                  </a:lnTo>
                  <a:lnTo>
                    <a:pt x="1474" y="1286"/>
                  </a:lnTo>
                  <a:lnTo>
                    <a:pt x="1477" y="1289"/>
                  </a:lnTo>
                  <a:lnTo>
                    <a:pt x="1480" y="1296"/>
                  </a:lnTo>
                  <a:lnTo>
                    <a:pt x="1482" y="1303"/>
                  </a:lnTo>
                  <a:lnTo>
                    <a:pt x="1483" y="1312"/>
                  </a:lnTo>
                  <a:lnTo>
                    <a:pt x="1486" y="1335"/>
                  </a:lnTo>
                  <a:lnTo>
                    <a:pt x="1486" y="1358"/>
                  </a:lnTo>
                  <a:lnTo>
                    <a:pt x="1486" y="1383"/>
                  </a:lnTo>
                  <a:lnTo>
                    <a:pt x="1483" y="1407"/>
                  </a:lnTo>
                  <a:lnTo>
                    <a:pt x="1482" y="1425"/>
                  </a:lnTo>
                  <a:lnTo>
                    <a:pt x="1480" y="1438"/>
                  </a:lnTo>
                  <a:lnTo>
                    <a:pt x="1478" y="1450"/>
                  </a:lnTo>
                  <a:lnTo>
                    <a:pt x="1477" y="1461"/>
                  </a:lnTo>
                  <a:lnTo>
                    <a:pt x="1477" y="1472"/>
                  </a:lnTo>
                  <a:lnTo>
                    <a:pt x="1477" y="1483"/>
                  </a:lnTo>
                  <a:lnTo>
                    <a:pt x="1478" y="1504"/>
                  </a:lnTo>
                  <a:lnTo>
                    <a:pt x="1481" y="1526"/>
                  </a:lnTo>
                  <a:lnTo>
                    <a:pt x="1485" y="1547"/>
                  </a:lnTo>
                  <a:lnTo>
                    <a:pt x="1488" y="1569"/>
                  </a:lnTo>
                  <a:lnTo>
                    <a:pt x="1490" y="1591"/>
                  </a:lnTo>
                  <a:lnTo>
                    <a:pt x="1491" y="1613"/>
                  </a:lnTo>
                  <a:lnTo>
                    <a:pt x="1496" y="1627"/>
                  </a:lnTo>
                  <a:lnTo>
                    <a:pt x="1502" y="1640"/>
                  </a:lnTo>
                  <a:lnTo>
                    <a:pt x="1503" y="1647"/>
                  </a:lnTo>
                  <a:lnTo>
                    <a:pt x="1502" y="1654"/>
                  </a:lnTo>
                  <a:lnTo>
                    <a:pt x="1501" y="1658"/>
                  </a:lnTo>
                  <a:lnTo>
                    <a:pt x="1499" y="1661"/>
                  </a:lnTo>
                  <a:lnTo>
                    <a:pt x="1495" y="1664"/>
                  </a:lnTo>
                  <a:lnTo>
                    <a:pt x="1492" y="1667"/>
                  </a:lnTo>
                  <a:lnTo>
                    <a:pt x="1483" y="1676"/>
                  </a:lnTo>
                  <a:lnTo>
                    <a:pt x="1477" y="1683"/>
                  </a:lnTo>
                  <a:lnTo>
                    <a:pt x="1474" y="1691"/>
                  </a:lnTo>
                  <a:lnTo>
                    <a:pt x="1473" y="1696"/>
                  </a:lnTo>
                  <a:lnTo>
                    <a:pt x="1473" y="1702"/>
                  </a:lnTo>
                  <a:lnTo>
                    <a:pt x="1474" y="1707"/>
                  </a:lnTo>
                  <a:lnTo>
                    <a:pt x="1477" y="1712"/>
                  </a:lnTo>
                  <a:lnTo>
                    <a:pt x="1480" y="1716"/>
                  </a:lnTo>
                  <a:lnTo>
                    <a:pt x="1489" y="1725"/>
                  </a:lnTo>
                  <a:lnTo>
                    <a:pt x="1496" y="1733"/>
                  </a:lnTo>
                  <a:lnTo>
                    <a:pt x="1499" y="1739"/>
                  </a:lnTo>
                  <a:lnTo>
                    <a:pt x="1501" y="1744"/>
                  </a:lnTo>
                  <a:lnTo>
                    <a:pt x="1501" y="1749"/>
                  </a:lnTo>
                  <a:lnTo>
                    <a:pt x="1499" y="1757"/>
                  </a:lnTo>
                  <a:lnTo>
                    <a:pt x="1424" y="1964"/>
                  </a:lnTo>
                  <a:lnTo>
                    <a:pt x="1418" y="1985"/>
                  </a:lnTo>
                  <a:lnTo>
                    <a:pt x="1413" y="2004"/>
                  </a:lnTo>
                  <a:lnTo>
                    <a:pt x="1412" y="2022"/>
                  </a:lnTo>
                  <a:lnTo>
                    <a:pt x="1412" y="2040"/>
                  </a:lnTo>
                  <a:lnTo>
                    <a:pt x="1415" y="2076"/>
                  </a:lnTo>
                  <a:lnTo>
                    <a:pt x="1423" y="2117"/>
                  </a:lnTo>
                  <a:lnTo>
                    <a:pt x="1427" y="2138"/>
                  </a:lnTo>
                  <a:lnTo>
                    <a:pt x="1432" y="2161"/>
                  </a:lnTo>
                  <a:lnTo>
                    <a:pt x="1433" y="2173"/>
                  </a:lnTo>
                  <a:lnTo>
                    <a:pt x="1434" y="2185"/>
                  </a:lnTo>
                  <a:lnTo>
                    <a:pt x="1434" y="2195"/>
                  </a:lnTo>
                  <a:lnTo>
                    <a:pt x="1432" y="2206"/>
                  </a:lnTo>
                  <a:lnTo>
                    <a:pt x="1403" y="2235"/>
                  </a:lnTo>
                  <a:lnTo>
                    <a:pt x="1403" y="2235"/>
                  </a:lnTo>
                  <a:lnTo>
                    <a:pt x="1347" y="2201"/>
                  </a:lnTo>
                  <a:lnTo>
                    <a:pt x="1338" y="2199"/>
                  </a:lnTo>
                  <a:lnTo>
                    <a:pt x="1327" y="2198"/>
                  </a:lnTo>
                  <a:lnTo>
                    <a:pt x="1315" y="2196"/>
                  </a:lnTo>
                  <a:lnTo>
                    <a:pt x="1303" y="2196"/>
                  </a:lnTo>
                  <a:lnTo>
                    <a:pt x="1278" y="2199"/>
                  </a:lnTo>
                  <a:lnTo>
                    <a:pt x="1251" y="2202"/>
                  </a:lnTo>
                  <a:lnTo>
                    <a:pt x="1224" y="2205"/>
                  </a:lnTo>
                  <a:lnTo>
                    <a:pt x="1199" y="2208"/>
                  </a:lnTo>
                  <a:lnTo>
                    <a:pt x="1186" y="2209"/>
                  </a:lnTo>
                  <a:lnTo>
                    <a:pt x="1173" y="2209"/>
                  </a:lnTo>
                  <a:lnTo>
                    <a:pt x="1161" y="2209"/>
                  </a:lnTo>
                  <a:lnTo>
                    <a:pt x="1149" y="2208"/>
                  </a:lnTo>
                  <a:lnTo>
                    <a:pt x="1099" y="2201"/>
                  </a:lnTo>
                  <a:lnTo>
                    <a:pt x="1064" y="2195"/>
                  </a:lnTo>
                  <a:lnTo>
                    <a:pt x="1055" y="2196"/>
                  </a:lnTo>
                  <a:lnTo>
                    <a:pt x="1047" y="2198"/>
                  </a:lnTo>
                  <a:lnTo>
                    <a:pt x="1040" y="2200"/>
                  </a:lnTo>
                  <a:lnTo>
                    <a:pt x="1031" y="2203"/>
                  </a:lnTo>
                  <a:lnTo>
                    <a:pt x="1024" y="2208"/>
                  </a:lnTo>
                  <a:lnTo>
                    <a:pt x="1014" y="2215"/>
                  </a:lnTo>
                  <a:lnTo>
                    <a:pt x="1004" y="2222"/>
                  </a:lnTo>
                  <a:lnTo>
                    <a:pt x="995" y="2232"/>
                  </a:lnTo>
                  <a:lnTo>
                    <a:pt x="985" y="2242"/>
                  </a:lnTo>
                  <a:lnTo>
                    <a:pt x="974" y="2255"/>
                  </a:lnTo>
                  <a:lnTo>
                    <a:pt x="963" y="2270"/>
                  </a:lnTo>
                  <a:lnTo>
                    <a:pt x="951" y="2288"/>
                  </a:lnTo>
                  <a:lnTo>
                    <a:pt x="939" y="2309"/>
                  </a:lnTo>
                  <a:lnTo>
                    <a:pt x="928" y="2329"/>
                  </a:lnTo>
                  <a:lnTo>
                    <a:pt x="918" y="2352"/>
                  </a:lnTo>
                  <a:lnTo>
                    <a:pt x="908" y="2374"/>
                  </a:lnTo>
                  <a:lnTo>
                    <a:pt x="902" y="2396"/>
                  </a:lnTo>
                  <a:lnTo>
                    <a:pt x="896" y="2419"/>
                  </a:lnTo>
                  <a:lnTo>
                    <a:pt x="895" y="2430"/>
                  </a:lnTo>
                  <a:lnTo>
                    <a:pt x="894" y="2439"/>
                  </a:lnTo>
                  <a:lnTo>
                    <a:pt x="894" y="2449"/>
                  </a:lnTo>
                  <a:lnTo>
                    <a:pt x="894" y="2459"/>
                  </a:lnTo>
                  <a:lnTo>
                    <a:pt x="896" y="2469"/>
                  </a:lnTo>
                  <a:lnTo>
                    <a:pt x="898" y="2477"/>
                  </a:lnTo>
                  <a:lnTo>
                    <a:pt x="903" y="2486"/>
                  </a:lnTo>
                  <a:lnTo>
                    <a:pt x="907" y="2492"/>
                  </a:lnTo>
                  <a:lnTo>
                    <a:pt x="912" y="2500"/>
                  </a:lnTo>
                  <a:lnTo>
                    <a:pt x="919" y="2505"/>
                  </a:lnTo>
                  <a:lnTo>
                    <a:pt x="928" y="2511"/>
                  </a:lnTo>
                  <a:lnTo>
                    <a:pt x="936" y="2515"/>
                  </a:lnTo>
                  <a:lnTo>
                    <a:pt x="935" y="2517"/>
                  </a:lnTo>
                  <a:lnTo>
                    <a:pt x="933" y="2520"/>
                  </a:lnTo>
                  <a:lnTo>
                    <a:pt x="929" y="2523"/>
                  </a:lnTo>
                  <a:lnTo>
                    <a:pt x="922" y="2525"/>
                  </a:lnTo>
                  <a:lnTo>
                    <a:pt x="907" y="2528"/>
                  </a:lnTo>
                  <a:lnTo>
                    <a:pt x="890" y="2531"/>
                  </a:lnTo>
                  <a:lnTo>
                    <a:pt x="871" y="2535"/>
                  </a:lnTo>
                  <a:lnTo>
                    <a:pt x="854" y="2537"/>
                  </a:lnTo>
                  <a:lnTo>
                    <a:pt x="841" y="2537"/>
                  </a:lnTo>
                  <a:lnTo>
                    <a:pt x="833" y="2537"/>
                  </a:lnTo>
                  <a:lnTo>
                    <a:pt x="825" y="2535"/>
                  </a:lnTo>
                  <a:lnTo>
                    <a:pt x="816" y="2531"/>
                  </a:lnTo>
                  <a:lnTo>
                    <a:pt x="809" y="2528"/>
                  </a:lnTo>
                  <a:lnTo>
                    <a:pt x="800" y="2524"/>
                  </a:lnTo>
                  <a:lnTo>
                    <a:pt x="785" y="2514"/>
                  </a:lnTo>
                  <a:lnTo>
                    <a:pt x="769" y="2504"/>
                  </a:lnTo>
                  <a:lnTo>
                    <a:pt x="753" y="2492"/>
                  </a:lnTo>
                  <a:lnTo>
                    <a:pt x="737" y="2483"/>
                  </a:lnTo>
                  <a:lnTo>
                    <a:pt x="720" y="2473"/>
                  </a:lnTo>
                  <a:lnTo>
                    <a:pt x="703" y="2466"/>
                  </a:lnTo>
                  <a:lnTo>
                    <a:pt x="696" y="2463"/>
                  </a:lnTo>
                  <a:lnTo>
                    <a:pt x="689" y="2460"/>
                  </a:lnTo>
                  <a:lnTo>
                    <a:pt x="683" y="2457"/>
                  </a:lnTo>
                  <a:lnTo>
                    <a:pt x="676" y="2452"/>
                  </a:lnTo>
                  <a:lnTo>
                    <a:pt x="665" y="2444"/>
                  </a:lnTo>
                  <a:lnTo>
                    <a:pt x="657" y="2434"/>
                  </a:lnTo>
                  <a:lnTo>
                    <a:pt x="649" y="2423"/>
                  </a:lnTo>
                  <a:lnTo>
                    <a:pt x="644" y="2411"/>
                  </a:lnTo>
                  <a:lnTo>
                    <a:pt x="638" y="2398"/>
                  </a:lnTo>
                  <a:lnTo>
                    <a:pt x="634" y="2384"/>
                  </a:lnTo>
                  <a:lnTo>
                    <a:pt x="628" y="2356"/>
                  </a:lnTo>
                  <a:lnTo>
                    <a:pt x="623" y="2326"/>
                  </a:lnTo>
                  <a:lnTo>
                    <a:pt x="618" y="2296"/>
                  </a:lnTo>
                  <a:lnTo>
                    <a:pt x="611" y="2268"/>
                  </a:lnTo>
                  <a:lnTo>
                    <a:pt x="609" y="2257"/>
                  </a:lnTo>
                  <a:lnTo>
                    <a:pt x="606" y="2248"/>
                  </a:lnTo>
                  <a:lnTo>
                    <a:pt x="602" y="2240"/>
                  </a:lnTo>
                  <a:lnTo>
                    <a:pt x="595" y="2231"/>
                  </a:lnTo>
                  <a:lnTo>
                    <a:pt x="590" y="2223"/>
                  </a:lnTo>
                  <a:lnTo>
                    <a:pt x="584" y="2215"/>
                  </a:lnTo>
                  <a:lnTo>
                    <a:pt x="579" y="2207"/>
                  </a:lnTo>
                  <a:lnTo>
                    <a:pt x="575" y="2199"/>
                  </a:lnTo>
                  <a:lnTo>
                    <a:pt x="571" y="2190"/>
                  </a:lnTo>
                  <a:lnTo>
                    <a:pt x="569" y="2182"/>
                  </a:lnTo>
                  <a:lnTo>
                    <a:pt x="568" y="2175"/>
                  </a:lnTo>
                  <a:lnTo>
                    <a:pt x="568" y="2167"/>
                  </a:lnTo>
                  <a:lnTo>
                    <a:pt x="568" y="2151"/>
                  </a:lnTo>
                  <a:lnTo>
                    <a:pt x="569" y="2135"/>
                  </a:lnTo>
                  <a:lnTo>
                    <a:pt x="569" y="2131"/>
                  </a:lnTo>
                  <a:lnTo>
                    <a:pt x="568" y="2125"/>
                  </a:lnTo>
                  <a:lnTo>
                    <a:pt x="566" y="2119"/>
                  </a:lnTo>
                  <a:lnTo>
                    <a:pt x="564" y="2112"/>
                  </a:lnTo>
                  <a:lnTo>
                    <a:pt x="556" y="2098"/>
                  </a:lnTo>
                  <a:lnTo>
                    <a:pt x="548" y="2085"/>
                  </a:lnTo>
                  <a:lnTo>
                    <a:pt x="543" y="2080"/>
                  </a:lnTo>
                  <a:lnTo>
                    <a:pt x="538" y="2074"/>
                  </a:lnTo>
                  <a:lnTo>
                    <a:pt x="534" y="2070"/>
                  </a:lnTo>
                  <a:lnTo>
                    <a:pt x="529" y="2067"/>
                  </a:lnTo>
                  <a:lnTo>
                    <a:pt x="525" y="2065"/>
                  </a:lnTo>
                  <a:lnTo>
                    <a:pt x="521" y="2064"/>
                  </a:lnTo>
                  <a:lnTo>
                    <a:pt x="517" y="2065"/>
                  </a:lnTo>
                  <a:lnTo>
                    <a:pt x="514" y="2067"/>
                  </a:lnTo>
                  <a:lnTo>
                    <a:pt x="503" y="2083"/>
                  </a:lnTo>
                  <a:lnTo>
                    <a:pt x="487" y="2106"/>
                  </a:lnTo>
                  <a:lnTo>
                    <a:pt x="483" y="2111"/>
                  </a:lnTo>
                  <a:lnTo>
                    <a:pt x="479" y="2115"/>
                  </a:lnTo>
                  <a:lnTo>
                    <a:pt x="474" y="2120"/>
                  </a:lnTo>
                  <a:lnTo>
                    <a:pt x="469" y="2122"/>
                  </a:lnTo>
                  <a:lnTo>
                    <a:pt x="465" y="2124"/>
                  </a:lnTo>
                  <a:lnTo>
                    <a:pt x="460" y="2124"/>
                  </a:lnTo>
                  <a:lnTo>
                    <a:pt x="457" y="2123"/>
                  </a:lnTo>
                  <a:lnTo>
                    <a:pt x="453" y="2120"/>
                  </a:lnTo>
                  <a:lnTo>
                    <a:pt x="445" y="2112"/>
                  </a:lnTo>
                  <a:lnTo>
                    <a:pt x="436" y="2105"/>
                  </a:lnTo>
                  <a:lnTo>
                    <a:pt x="428" y="2099"/>
                  </a:lnTo>
                  <a:lnTo>
                    <a:pt x="419" y="2093"/>
                  </a:lnTo>
                  <a:lnTo>
                    <a:pt x="412" y="2087"/>
                  </a:lnTo>
                  <a:lnTo>
                    <a:pt x="404" y="2080"/>
                  </a:lnTo>
                  <a:lnTo>
                    <a:pt x="401" y="2076"/>
                  </a:lnTo>
                  <a:lnTo>
                    <a:pt x="398" y="2071"/>
                  </a:lnTo>
                  <a:lnTo>
                    <a:pt x="395" y="2067"/>
                  </a:lnTo>
                  <a:lnTo>
                    <a:pt x="393" y="2060"/>
                  </a:lnTo>
                  <a:lnTo>
                    <a:pt x="390" y="2054"/>
                  </a:lnTo>
                  <a:lnTo>
                    <a:pt x="386" y="2050"/>
                  </a:lnTo>
                  <a:lnTo>
                    <a:pt x="381" y="2046"/>
                  </a:lnTo>
                  <a:lnTo>
                    <a:pt x="375" y="2045"/>
                  </a:lnTo>
                  <a:lnTo>
                    <a:pt x="362" y="2045"/>
                  </a:lnTo>
                  <a:lnTo>
                    <a:pt x="348" y="2047"/>
                  </a:lnTo>
                  <a:lnTo>
                    <a:pt x="339" y="2047"/>
                  </a:lnTo>
                  <a:lnTo>
                    <a:pt x="332" y="2047"/>
                  </a:lnTo>
                  <a:lnTo>
                    <a:pt x="324" y="2046"/>
                  </a:lnTo>
                  <a:lnTo>
                    <a:pt x="317" y="2044"/>
                  </a:lnTo>
                  <a:lnTo>
                    <a:pt x="309" y="2040"/>
                  </a:lnTo>
                  <a:lnTo>
                    <a:pt x="302" y="2033"/>
                  </a:lnTo>
                  <a:lnTo>
                    <a:pt x="294" y="2025"/>
                  </a:lnTo>
                  <a:lnTo>
                    <a:pt x="288" y="2013"/>
                  </a:lnTo>
                  <a:lnTo>
                    <a:pt x="281" y="1992"/>
                  </a:lnTo>
                  <a:lnTo>
                    <a:pt x="278" y="1982"/>
                  </a:lnTo>
                  <a:lnTo>
                    <a:pt x="277" y="1982"/>
                  </a:lnTo>
                  <a:lnTo>
                    <a:pt x="276" y="1980"/>
                  </a:lnTo>
                  <a:lnTo>
                    <a:pt x="273" y="1982"/>
                  </a:lnTo>
                  <a:lnTo>
                    <a:pt x="270" y="1982"/>
                  </a:lnTo>
                  <a:lnTo>
                    <a:pt x="262" y="1985"/>
                  </a:lnTo>
                  <a:lnTo>
                    <a:pt x="249" y="1990"/>
                  </a:lnTo>
                  <a:lnTo>
                    <a:pt x="234" y="1996"/>
                  </a:lnTo>
                  <a:lnTo>
                    <a:pt x="224" y="2000"/>
                  </a:lnTo>
                  <a:lnTo>
                    <a:pt x="216" y="2004"/>
                  </a:lnTo>
                  <a:lnTo>
                    <a:pt x="213" y="2009"/>
                  </a:lnTo>
                  <a:lnTo>
                    <a:pt x="209" y="2023"/>
                  </a:lnTo>
                  <a:lnTo>
                    <a:pt x="202" y="2051"/>
                  </a:lnTo>
                  <a:lnTo>
                    <a:pt x="197" y="2051"/>
                  </a:lnTo>
                  <a:lnTo>
                    <a:pt x="193" y="2049"/>
                  </a:lnTo>
                  <a:lnTo>
                    <a:pt x="187" y="2045"/>
                  </a:lnTo>
                  <a:lnTo>
                    <a:pt x="183" y="2041"/>
                  </a:lnTo>
                  <a:lnTo>
                    <a:pt x="174" y="2031"/>
                  </a:lnTo>
                  <a:lnTo>
                    <a:pt x="164" y="2022"/>
                  </a:lnTo>
                  <a:lnTo>
                    <a:pt x="160" y="2016"/>
                  </a:lnTo>
                  <a:lnTo>
                    <a:pt x="155" y="2012"/>
                  </a:lnTo>
                  <a:lnTo>
                    <a:pt x="149" y="2007"/>
                  </a:lnTo>
                  <a:lnTo>
                    <a:pt x="143" y="2004"/>
                  </a:lnTo>
                  <a:lnTo>
                    <a:pt x="136" y="2002"/>
                  </a:lnTo>
                  <a:lnTo>
                    <a:pt x="130" y="2001"/>
                  </a:lnTo>
                  <a:lnTo>
                    <a:pt x="121" y="2002"/>
                  </a:lnTo>
                  <a:lnTo>
                    <a:pt x="113" y="2004"/>
                  </a:lnTo>
                  <a:lnTo>
                    <a:pt x="51" y="1995"/>
                  </a:lnTo>
                  <a:lnTo>
                    <a:pt x="51" y="1995"/>
                  </a:lnTo>
                  <a:close/>
                </a:path>
              </a:pathLst>
            </a:custGeom>
            <a:solidFill>
              <a:schemeClr val="accent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i="1" sz="1200">
                <a:solidFill>
                  <a:srgbClr val="595959"/>
                </a:solidFill>
                <a:latin typeface="Arial"/>
                <a:ea typeface="Arial"/>
                <a:cs typeface="Arial"/>
                <a:sym typeface="Arial"/>
              </a:endParaRPr>
            </a:p>
          </p:txBody>
        </p:sp>
        <p:sp>
          <p:nvSpPr>
            <p:cNvPr id="903" name="Google Shape;903;p38"/>
            <p:cNvSpPr/>
            <p:nvPr/>
          </p:nvSpPr>
          <p:spPr>
            <a:xfrm>
              <a:off x="4819650" y="4392613"/>
              <a:ext cx="595313" cy="1006475"/>
            </a:xfrm>
            <a:custGeom>
              <a:rect b="b" l="l" r="r" t="t"/>
              <a:pathLst>
                <a:path extrusionOk="0" h="2537" w="1503">
                  <a:moveTo>
                    <a:pt x="51" y="1995"/>
                  </a:moveTo>
                  <a:lnTo>
                    <a:pt x="51" y="1985"/>
                  </a:lnTo>
                  <a:lnTo>
                    <a:pt x="52" y="1976"/>
                  </a:lnTo>
                  <a:lnTo>
                    <a:pt x="53" y="1969"/>
                  </a:lnTo>
                  <a:lnTo>
                    <a:pt x="53" y="1961"/>
                  </a:lnTo>
                  <a:lnTo>
                    <a:pt x="53" y="1947"/>
                  </a:lnTo>
                  <a:lnTo>
                    <a:pt x="52" y="1933"/>
                  </a:lnTo>
                  <a:lnTo>
                    <a:pt x="50" y="1919"/>
                  </a:lnTo>
                  <a:lnTo>
                    <a:pt x="48" y="1905"/>
                  </a:lnTo>
                  <a:lnTo>
                    <a:pt x="44" y="1877"/>
                  </a:lnTo>
                  <a:lnTo>
                    <a:pt x="39" y="1849"/>
                  </a:lnTo>
                  <a:lnTo>
                    <a:pt x="35" y="1829"/>
                  </a:lnTo>
                  <a:lnTo>
                    <a:pt x="31" y="1809"/>
                  </a:lnTo>
                  <a:lnTo>
                    <a:pt x="27" y="1788"/>
                  </a:lnTo>
                  <a:lnTo>
                    <a:pt x="26" y="1768"/>
                  </a:lnTo>
                  <a:lnTo>
                    <a:pt x="22" y="1747"/>
                  </a:lnTo>
                  <a:lnTo>
                    <a:pt x="17" y="1725"/>
                  </a:lnTo>
                  <a:lnTo>
                    <a:pt x="11" y="1701"/>
                  </a:lnTo>
                  <a:lnTo>
                    <a:pt x="6" y="1676"/>
                  </a:lnTo>
                  <a:lnTo>
                    <a:pt x="3" y="1652"/>
                  </a:lnTo>
                  <a:lnTo>
                    <a:pt x="0" y="1628"/>
                  </a:lnTo>
                  <a:lnTo>
                    <a:pt x="1" y="1617"/>
                  </a:lnTo>
                  <a:lnTo>
                    <a:pt x="3" y="1606"/>
                  </a:lnTo>
                  <a:lnTo>
                    <a:pt x="5" y="1595"/>
                  </a:lnTo>
                  <a:lnTo>
                    <a:pt x="7" y="1585"/>
                  </a:lnTo>
                  <a:lnTo>
                    <a:pt x="11" y="1578"/>
                  </a:lnTo>
                  <a:lnTo>
                    <a:pt x="17" y="1572"/>
                  </a:lnTo>
                  <a:lnTo>
                    <a:pt x="23" y="1567"/>
                  </a:lnTo>
                  <a:lnTo>
                    <a:pt x="31" y="1561"/>
                  </a:lnTo>
                  <a:lnTo>
                    <a:pt x="48" y="1553"/>
                  </a:lnTo>
                  <a:lnTo>
                    <a:pt x="67" y="1545"/>
                  </a:lnTo>
                  <a:lnTo>
                    <a:pt x="76" y="1541"/>
                  </a:lnTo>
                  <a:lnTo>
                    <a:pt x="85" y="1536"/>
                  </a:lnTo>
                  <a:lnTo>
                    <a:pt x="93" y="1530"/>
                  </a:lnTo>
                  <a:lnTo>
                    <a:pt x="101" y="1525"/>
                  </a:lnTo>
                  <a:lnTo>
                    <a:pt x="107" y="1517"/>
                  </a:lnTo>
                  <a:lnTo>
                    <a:pt x="112" y="1509"/>
                  </a:lnTo>
                  <a:lnTo>
                    <a:pt x="113" y="1504"/>
                  </a:lnTo>
                  <a:lnTo>
                    <a:pt x="115" y="1500"/>
                  </a:lnTo>
                  <a:lnTo>
                    <a:pt x="115" y="1494"/>
                  </a:lnTo>
                  <a:lnTo>
                    <a:pt x="116" y="1489"/>
                  </a:lnTo>
                  <a:lnTo>
                    <a:pt x="116" y="1463"/>
                  </a:lnTo>
                  <a:lnTo>
                    <a:pt x="117" y="1435"/>
                  </a:lnTo>
                  <a:lnTo>
                    <a:pt x="117" y="1421"/>
                  </a:lnTo>
                  <a:lnTo>
                    <a:pt x="116" y="1408"/>
                  </a:lnTo>
                  <a:lnTo>
                    <a:pt x="114" y="1395"/>
                  </a:lnTo>
                  <a:lnTo>
                    <a:pt x="109" y="1384"/>
                  </a:lnTo>
                  <a:lnTo>
                    <a:pt x="102" y="1374"/>
                  </a:lnTo>
                  <a:lnTo>
                    <a:pt x="93" y="1362"/>
                  </a:lnTo>
                  <a:lnTo>
                    <a:pt x="88" y="1355"/>
                  </a:lnTo>
                  <a:lnTo>
                    <a:pt x="85" y="1350"/>
                  </a:lnTo>
                  <a:lnTo>
                    <a:pt x="80" y="1342"/>
                  </a:lnTo>
                  <a:lnTo>
                    <a:pt x="78" y="1336"/>
                  </a:lnTo>
                  <a:lnTo>
                    <a:pt x="99" y="1327"/>
                  </a:lnTo>
                  <a:lnTo>
                    <a:pt x="120" y="1317"/>
                  </a:lnTo>
                  <a:lnTo>
                    <a:pt x="141" y="1308"/>
                  </a:lnTo>
                  <a:lnTo>
                    <a:pt x="161" y="1300"/>
                  </a:lnTo>
                  <a:lnTo>
                    <a:pt x="170" y="1299"/>
                  </a:lnTo>
                  <a:lnTo>
                    <a:pt x="180" y="1299"/>
                  </a:lnTo>
                  <a:lnTo>
                    <a:pt x="190" y="1301"/>
                  </a:lnTo>
                  <a:lnTo>
                    <a:pt x="200" y="1304"/>
                  </a:lnTo>
                  <a:lnTo>
                    <a:pt x="211" y="1307"/>
                  </a:lnTo>
                  <a:lnTo>
                    <a:pt x="222" y="1309"/>
                  </a:lnTo>
                  <a:lnTo>
                    <a:pt x="227" y="1309"/>
                  </a:lnTo>
                  <a:lnTo>
                    <a:pt x="232" y="1308"/>
                  </a:lnTo>
                  <a:lnTo>
                    <a:pt x="238" y="1307"/>
                  </a:lnTo>
                  <a:lnTo>
                    <a:pt x="243" y="1305"/>
                  </a:lnTo>
                  <a:lnTo>
                    <a:pt x="330" y="1228"/>
                  </a:lnTo>
                  <a:lnTo>
                    <a:pt x="400" y="1146"/>
                  </a:lnTo>
                  <a:lnTo>
                    <a:pt x="442" y="992"/>
                  </a:lnTo>
                  <a:lnTo>
                    <a:pt x="424" y="834"/>
                  </a:lnTo>
                  <a:lnTo>
                    <a:pt x="473" y="763"/>
                  </a:lnTo>
                  <a:lnTo>
                    <a:pt x="485" y="596"/>
                  </a:lnTo>
                  <a:lnTo>
                    <a:pt x="384" y="381"/>
                  </a:lnTo>
                  <a:lnTo>
                    <a:pt x="281" y="59"/>
                  </a:lnTo>
                  <a:lnTo>
                    <a:pt x="526" y="0"/>
                  </a:lnTo>
                  <a:lnTo>
                    <a:pt x="526" y="0"/>
                  </a:lnTo>
                  <a:lnTo>
                    <a:pt x="545" y="82"/>
                  </a:lnTo>
                  <a:lnTo>
                    <a:pt x="556" y="95"/>
                  </a:lnTo>
                  <a:lnTo>
                    <a:pt x="569" y="108"/>
                  </a:lnTo>
                  <a:lnTo>
                    <a:pt x="581" y="121"/>
                  </a:lnTo>
                  <a:lnTo>
                    <a:pt x="595" y="133"/>
                  </a:lnTo>
                  <a:lnTo>
                    <a:pt x="621" y="157"/>
                  </a:lnTo>
                  <a:lnTo>
                    <a:pt x="646" y="182"/>
                  </a:lnTo>
                  <a:lnTo>
                    <a:pt x="721" y="264"/>
                  </a:lnTo>
                  <a:lnTo>
                    <a:pt x="734" y="277"/>
                  </a:lnTo>
                  <a:lnTo>
                    <a:pt x="751" y="289"/>
                  </a:lnTo>
                  <a:lnTo>
                    <a:pt x="758" y="295"/>
                  </a:lnTo>
                  <a:lnTo>
                    <a:pt x="766" y="301"/>
                  </a:lnTo>
                  <a:lnTo>
                    <a:pt x="772" y="308"/>
                  </a:lnTo>
                  <a:lnTo>
                    <a:pt x="779" y="314"/>
                  </a:lnTo>
                  <a:lnTo>
                    <a:pt x="785" y="325"/>
                  </a:lnTo>
                  <a:lnTo>
                    <a:pt x="789" y="337"/>
                  </a:lnTo>
                  <a:lnTo>
                    <a:pt x="793" y="349"/>
                  </a:lnTo>
                  <a:lnTo>
                    <a:pt x="796" y="360"/>
                  </a:lnTo>
                  <a:lnTo>
                    <a:pt x="798" y="372"/>
                  </a:lnTo>
                  <a:lnTo>
                    <a:pt x="801" y="383"/>
                  </a:lnTo>
                  <a:lnTo>
                    <a:pt x="803" y="390"/>
                  </a:lnTo>
                  <a:lnTo>
                    <a:pt x="807" y="395"/>
                  </a:lnTo>
                  <a:lnTo>
                    <a:pt x="810" y="400"/>
                  </a:lnTo>
                  <a:lnTo>
                    <a:pt x="813" y="406"/>
                  </a:lnTo>
                  <a:lnTo>
                    <a:pt x="828" y="421"/>
                  </a:lnTo>
                  <a:lnTo>
                    <a:pt x="840" y="432"/>
                  </a:lnTo>
                  <a:lnTo>
                    <a:pt x="844" y="437"/>
                  </a:lnTo>
                  <a:lnTo>
                    <a:pt x="850" y="445"/>
                  </a:lnTo>
                  <a:lnTo>
                    <a:pt x="854" y="454"/>
                  </a:lnTo>
                  <a:lnTo>
                    <a:pt x="857" y="468"/>
                  </a:lnTo>
                  <a:lnTo>
                    <a:pt x="860" y="476"/>
                  </a:lnTo>
                  <a:lnTo>
                    <a:pt x="862" y="485"/>
                  </a:lnTo>
                  <a:lnTo>
                    <a:pt x="866" y="493"/>
                  </a:lnTo>
                  <a:lnTo>
                    <a:pt x="871" y="503"/>
                  </a:lnTo>
                  <a:lnTo>
                    <a:pt x="883" y="524"/>
                  </a:lnTo>
                  <a:lnTo>
                    <a:pt x="896" y="545"/>
                  </a:lnTo>
                  <a:lnTo>
                    <a:pt x="911" y="567"/>
                  </a:lnTo>
                  <a:lnTo>
                    <a:pt x="924" y="588"/>
                  </a:lnTo>
                  <a:lnTo>
                    <a:pt x="931" y="599"/>
                  </a:lnTo>
                  <a:lnTo>
                    <a:pt x="936" y="609"/>
                  </a:lnTo>
                  <a:lnTo>
                    <a:pt x="941" y="620"/>
                  </a:lnTo>
                  <a:lnTo>
                    <a:pt x="944" y="629"/>
                  </a:lnTo>
                  <a:lnTo>
                    <a:pt x="949" y="643"/>
                  </a:lnTo>
                  <a:lnTo>
                    <a:pt x="956" y="659"/>
                  </a:lnTo>
                  <a:lnTo>
                    <a:pt x="963" y="675"/>
                  </a:lnTo>
                  <a:lnTo>
                    <a:pt x="973" y="690"/>
                  </a:lnTo>
                  <a:lnTo>
                    <a:pt x="978" y="697"/>
                  </a:lnTo>
                  <a:lnTo>
                    <a:pt x="985" y="704"/>
                  </a:lnTo>
                  <a:lnTo>
                    <a:pt x="991" y="710"/>
                  </a:lnTo>
                  <a:lnTo>
                    <a:pt x="998" y="715"/>
                  </a:lnTo>
                  <a:lnTo>
                    <a:pt x="1004" y="719"/>
                  </a:lnTo>
                  <a:lnTo>
                    <a:pt x="1012" y="721"/>
                  </a:lnTo>
                  <a:lnTo>
                    <a:pt x="1019" y="723"/>
                  </a:lnTo>
                  <a:lnTo>
                    <a:pt x="1027" y="723"/>
                  </a:lnTo>
                  <a:lnTo>
                    <a:pt x="1039" y="722"/>
                  </a:lnTo>
                  <a:lnTo>
                    <a:pt x="1051" y="724"/>
                  </a:lnTo>
                  <a:lnTo>
                    <a:pt x="1060" y="728"/>
                  </a:lnTo>
                  <a:lnTo>
                    <a:pt x="1069" y="733"/>
                  </a:lnTo>
                  <a:lnTo>
                    <a:pt x="1077" y="740"/>
                  </a:lnTo>
                  <a:lnTo>
                    <a:pt x="1084" y="747"/>
                  </a:lnTo>
                  <a:lnTo>
                    <a:pt x="1091" y="756"/>
                  </a:lnTo>
                  <a:lnTo>
                    <a:pt x="1096" y="765"/>
                  </a:lnTo>
                  <a:lnTo>
                    <a:pt x="1115" y="809"/>
                  </a:lnTo>
                  <a:lnTo>
                    <a:pt x="1137" y="853"/>
                  </a:lnTo>
                  <a:lnTo>
                    <a:pt x="1150" y="879"/>
                  </a:lnTo>
                  <a:lnTo>
                    <a:pt x="1170" y="917"/>
                  </a:lnTo>
                  <a:lnTo>
                    <a:pt x="1182" y="935"/>
                  </a:lnTo>
                  <a:lnTo>
                    <a:pt x="1193" y="951"/>
                  </a:lnTo>
                  <a:lnTo>
                    <a:pt x="1199" y="958"/>
                  </a:lnTo>
                  <a:lnTo>
                    <a:pt x="1204" y="963"/>
                  </a:lnTo>
                  <a:lnTo>
                    <a:pt x="1208" y="966"/>
                  </a:lnTo>
                  <a:lnTo>
                    <a:pt x="1213" y="969"/>
                  </a:lnTo>
                  <a:lnTo>
                    <a:pt x="1214" y="972"/>
                  </a:lnTo>
                  <a:lnTo>
                    <a:pt x="1216" y="973"/>
                  </a:lnTo>
                  <a:lnTo>
                    <a:pt x="1218" y="973"/>
                  </a:lnTo>
                  <a:lnTo>
                    <a:pt x="1221" y="973"/>
                  </a:lnTo>
                  <a:lnTo>
                    <a:pt x="1227" y="972"/>
                  </a:lnTo>
                  <a:lnTo>
                    <a:pt x="1230" y="971"/>
                  </a:lnTo>
                  <a:lnTo>
                    <a:pt x="1234" y="932"/>
                  </a:lnTo>
                  <a:lnTo>
                    <a:pt x="1235" y="916"/>
                  </a:lnTo>
                  <a:lnTo>
                    <a:pt x="1237" y="913"/>
                  </a:lnTo>
                  <a:lnTo>
                    <a:pt x="1241" y="913"/>
                  </a:lnTo>
                  <a:lnTo>
                    <a:pt x="1245" y="913"/>
                  </a:lnTo>
                  <a:lnTo>
                    <a:pt x="1251" y="915"/>
                  </a:lnTo>
                  <a:lnTo>
                    <a:pt x="1271" y="919"/>
                  </a:lnTo>
                  <a:lnTo>
                    <a:pt x="1300" y="925"/>
                  </a:lnTo>
                  <a:lnTo>
                    <a:pt x="1313" y="929"/>
                  </a:lnTo>
                  <a:lnTo>
                    <a:pt x="1323" y="933"/>
                  </a:lnTo>
                  <a:lnTo>
                    <a:pt x="1332" y="937"/>
                  </a:lnTo>
                  <a:lnTo>
                    <a:pt x="1339" y="942"/>
                  </a:lnTo>
                  <a:lnTo>
                    <a:pt x="1344" y="947"/>
                  </a:lnTo>
                  <a:lnTo>
                    <a:pt x="1349" y="953"/>
                  </a:lnTo>
                  <a:lnTo>
                    <a:pt x="1352" y="960"/>
                  </a:lnTo>
                  <a:lnTo>
                    <a:pt x="1354" y="967"/>
                  </a:lnTo>
                  <a:lnTo>
                    <a:pt x="1357" y="1001"/>
                  </a:lnTo>
                  <a:lnTo>
                    <a:pt x="1364" y="1042"/>
                  </a:lnTo>
                  <a:lnTo>
                    <a:pt x="1365" y="1047"/>
                  </a:lnTo>
                  <a:lnTo>
                    <a:pt x="1367" y="1053"/>
                  </a:lnTo>
                  <a:lnTo>
                    <a:pt x="1369" y="1057"/>
                  </a:lnTo>
                  <a:lnTo>
                    <a:pt x="1372" y="1060"/>
                  </a:lnTo>
                  <a:lnTo>
                    <a:pt x="1381" y="1068"/>
                  </a:lnTo>
                  <a:lnTo>
                    <a:pt x="1390" y="1075"/>
                  </a:lnTo>
                  <a:lnTo>
                    <a:pt x="1399" y="1086"/>
                  </a:lnTo>
                  <a:lnTo>
                    <a:pt x="1409" y="1097"/>
                  </a:lnTo>
                  <a:lnTo>
                    <a:pt x="1414" y="1102"/>
                  </a:lnTo>
                  <a:lnTo>
                    <a:pt x="1420" y="1107"/>
                  </a:lnTo>
                  <a:lnTo>
                    <a:pt x="1425" y="1111"/>
                  </a:lnTo>
                  <a:lnTo>
                    <a:pt x="1433" y="1115"/>
                  </a:lnTo>
                  <a:lnTo>
                    <a:pt x="1447" y="1123"/>
                  </a:lnTo>
                  <a:lnTo>
                    <a:pt x="1461" y="1132"/>
                  </a:lnTo>
                  <a:lnTo>
                    <a:pt x="1475" y="1140"/>
                  </a:lnTo>
                  <a:lnTo>
                    <a:pt x="1489" y="1149"/>
                  </a:lnTo>
                  <a:lnTo>
                    <a:pt x="1489" y="1149"/>
                  </a:lnTo>
                  <a:lnTo>
                    <a:pt x="1486" y="1158"/>
                  </a:lnTo>
                  <a:lnTo>
                    <a:pt x="1488" y="1165"/>
                  </a:lnTo>
                  <a:lnTo>
                    <a:pt x="1491" y="1173"/>
                  </a:lnTo>
                  <a:lnTo>
                    <a:pt x="1492" y="1180"/>
                  </a:lnTo>
                  <a:lnTo>
                    <a:pt x="1492" y="1188"/>
                  </a:lnTo>
                  <a:lnTo>
                    <a:pt x="1491" y="1195"/>
                  </a:lnTo>
                  <a:lnTo>
                    <a:pt x="1489" y="1202"/>
                  </a:lnTo>
                  <a:lnTo>
                    <a:pt x="1485" y="1207"/>
                  </a:lnTo>
                  <a:lnTo>
                    <a:pt x="1478" y="1213"/>
                  </a:lnTo>
                  <a:lnTo>
                    <a:pt x="1420" y="1249"/>
                  </a:lnTo>
                  <a:lnTo>
                    <a:pt x="1433" y="1257"/>
                  </a:lnTo>
                  <a:lnTo>
                    <a:pt x="1450" y="1266"/>
                  </a:lnTo>
                  <a:lnTo>
                    <a:pt x="1459" y="1271"/>
                  </a:lnTo>
                  <a:lnTo>
                    <a:pt x="1466" y="1276"/>
                  </a:lnTo>
                  <a:lnTo>
                    <a:pt x="1469" y="1278"/>
                  </a:lnTo>
                  <a:lnTo>
                    <a:pt x="1472" y="1281"/>
                  </a:lnTo>
                  <a:lnTo>
                    <a:pt x="1474" y="1284"/>
                  </a:lnTo>
                  <a:lnTo>
                    <a:pt x="1474" y="1286"/>
                  </a:lnTo>
                  <a:lnTo>
                    <a:pt x="1477" y="1289"/>
                  </a:lnTo>
                  <a:lnTo>
                    <a:pt x="1480" y="1296"/>
                  </a:lnTo>
                  <a:lnTo>
                    <a:pt x="1482" y="1303"/>
                  </a:lnTo>
                  <a:lnTo>
                    <a:pt x="1483" y="1312"/>
                  </a:lnTo>
                  <a:lnTo>
                    <a:pt x="1486" y="1335"/>
                  </a:lnTo>
                  <a:lnTo>
                    <a:pt x="1486" y="1358"/>
                  </a:lnTo>
                  <a:lnTo>
                    <a:pt x="1486" y="1383"/>
                  </a:lnTo>
                  <a:lnTo>
                    <a:pt x="1483" y="1407"/>
                  </a:lnTo>
                  <a:lnTo>
                    <a:pt x="1482" y="1425"/>
                  </a:lnTo>
                  <a:lnTo>
                    <a:pt x="1480" y="1438"/>
                  </a:lnTo>
                  <a:lnTo>
                    <a:pt x="1478" y="1450"/>
                  </a:lnTo>
                  <a:lnTo>
                    <a:pt x="1477" y="1461"/>
                  </a:lnTo>
                  <a:lnTo>
                    <a:pt x="1477" y="1472"/>
                  </a:lnTo>
                  <a:lnTo>
                    <a:pt x="1477" y="1483"/>
                  </a:lnTo>
                  <a:lnTo>
                    <a:pt x="1478" y="1504"/>
                  </a:lnTo>
                  <a:lnTo>
                    <a:pt x="1481" y="1526"/>
                  </a:lnTo>
                  <a:lnTo>
                    <a:pt x="1485" y="1547"/>
                  </a:lnTo>
                  <a:lnTo>
                    <a:pt x="1488" y="1569"/>
                  </a:lnTo>
                  <a:lnTo>
                    <a:pt x="1490" y="1591"/>
                  </a:lnTo>
                  <a:lnTo>
                    <a:pt x="1491" y="1613"/>
                  </a:lnTo>
                  <a:lnTo>
                    <a:pt x="1496" y="1627"/>
                  </a:lnTo>
                  <a:lnTo>
                    <a:pt x="1502" y="1640"/>
                  </a:lnTo>
                  <a:lnTo>
                    <a:pt x="1503" y="1647"/>
                  </a:lnTo>
                  <a:lnTo>
                    <a:pt x="1502" y="1654"/>
                  </a:lnTo>
                  <a:lnTo>
                    <a:pt x="1501" y="1658"/>
                  </a:lnTo>
                  <a:lnTo>
                    <a:pt x="1499" y="1661"/>
                  </a:lnTo>
                  <a:lnTo>
                    <a:pt x="1495" y="1664"/>
                  </a:lnTo>
                  <a:lnTo>
                    <a:pt x="1492" y="1667"/>
                  </a:lnTo>
                  <a:lnTo>
                    <a:pt x="1483" y="1676"/>
                  </a:lnTo>
                  <a:lnTo>
                    <a:pt x="1477" y="1683"/>
                  </a:lnTo>
                  <a:lnTo>
                    <a:pt x="1474" y="1691"/>
                  </a:lnTo>
                  <a:lnTo>
                    <a:pt x="1473" y="1696"/>
                  </a:lnTo>
                  <a:lnTo>
                    <a:pt x="1473" y="1702"/>
                  </a:lnTo>
                  <a:lnTo>
                    <a:pt x="1474" y="1707"/>
                  </a:lnTo>
                  <a:lnTo>
                    <a:pt x="1477" y="1712"/>
                  </a:lnTo>
                  <a:lnTo>
                    <a:pt x="1480" y="1716"/>
                  </a:lnTo>
                  <a:lnTo>
                    <a:pt x="1489" y="1725"/>
                  </a:lnTo>
                  <a:lnTo>
                    <a:pt x="1496" y="1733"/>
                  </a:lnTo>
                  <a:lnTo>
                    <a:pt x="1499" y="1739"/>
                  </a:lnTo>
                  <a:lnTo>
                    <a:pt x="1501" y="1744"/>
                  </a:lnTo>
                  <a:lnTo>
                    <a:pt x="1501" y="1749"/>
                  </a:lnTo>
                  <a:lnTo>
                    <a:pt x="1499" y="1757"/>
                  </a:lnTo>
                  <a:lnTo>
                    <a:pt x="1424" y="1964"/>
                  </a:lnTo>
                  <a:lnTo>
                    <a:pt x="1418" y="1985"/>
                  </a:lnTo>
                  <a:lnTo>
                    <a:pt x="1413" y="2004"/>
                  </a:lnTo>
                  <a:lnTo>
                    <a:pt x="1412" y="2022"/>
                  </a:lnTo>
                  <a:lnTo>
                    <a:pt x="1412" y="2040"/>
                  </a:lnTo>
                  <a:lnTo>
                    <a:pt x="1415" y="2076"/>
                  </a:lnTo>
                  <a:lnTo>
                    <a:pt x="1423" y="2117"/>
                  </a:lnTo>
                  <a:lnTo>
                    <a:pt x="1427" y="2138"/>
                  </a:lnTo>
                  <a:lnTo>
                    <a:pt x="1432" y="2161"/>
                  </a:lnTo>
                  <a:lnTo>
                    <a:pt x="1433" y="2173"/>
                  </a:lnTo>
                  <a:lnTo>
                    <a:pt x="1434" y="2185"/>
                  </a:lnTo>
                  <a:lnTo>
                    <a:pt x="1434" y="2195"/>
                  </a:lnTo>
                  <a:lnTo>
                    <a:pt x="1432" y="2206"/>
                  </a:lnTo>
                  <a:lnTo>
                    <a:pt x="1403" y="2235"/>
                  </a:lnTo>
                  <a:lnTo>
                    <a:pt x="1403" y="2235"/>
                  </a:lnTo>
                  <a:lnTo>
                    <a:pt x="1347" y="2201"/>
                  </a:lnTo>
                  <a:lnTo>
                    <a:pt x="1338" y="2199"/>
                  </a:lnTo>
                  <a:lnTo>
                    <a:pt x="1327" y="2198"/>
                  </a:lnTo>
                  <a:lnTo>
                    <a:pt x="1315" y="2196"/>
                  </a:lnTo>
                  <a:lnTo>
                    <a:pt x="1303" y="2196"/>
                  </a:lnTo>
                  <a:lnTo>
                    <a:pt x="1278" y="2199"/>
                  </a:lnTo>
                  <a:lnTo>
                    <a:pt x="1251" y="2202"/>
                  </a:lnTo>
                  <a:lnTo>
                    <a:pt x="1224" y="2205"/>
                  </a:lnTo>
                  <a:lnTo>
                    <a:pt x="1199" y="2208"/>
                  </a:lnTo>
                  <a:lnTo>
                    <a:pt x="1186" y="2209"/>
                  </a:lnTo>
                  <a:lnTo>
                    <a:pt x="1173" y="2209"/>
                  </a:lnTo>
                  <a:lnTo>
                    <a:pt x="1161" y="2209"/>
                  </a:lnTo>
                  <a:lnTo>
                    <a:pt x="1149" y="2208"/>
                  </a:lnTo>
                  <a:lnTo>
                    <a:pt x="1099" y="2201"/>
                  </a:lnTo>
                  <a:lnTo>
                    <a:pt x="1064" y="2195"/>
                  </a:lnTo>
                  <a:lnTo>
                    <a:pt x="1055" y="2196"/>
                  </a:lnTo>
                  <a:lnTo>
                    <a:pt x="1047" y="2198"/>
                  </a:lnTo>
                  <a:lnTo>
                    <a:pt x="1040" y="2200"/>
                  </a:lnTo>
                  <a:lnTo>
                    <a:pt x="1031" y="2203"/>
                  </a:lnTo>
                  <a:lnTo>
                    <a:pt x="1024" y="2208"/>
                  </a:lnTo>
                  <a:lnTo>
                    <a:pt x="1014" y="2215"/>
                  </a:lnTo>
                  <a:lnTo>
                    <a:pt x="1004" y="2222"/>
                  </a:lnTo>
                  <a:lnTo>
                    <a:pt x="995" y="2232"/>
                  </a:lnTo>
                  <a:lnTo>
                    <a:pt x="985" y="2242"/>
                  </a:lnTo>
                  <a:lnTo>
                    <a:pt x="974" y="2255"/>
                  </a:lnTo>
                  <a:lnTo>
                    <a:pt x="963" y="2270"/>
                  </a:lnTo>
                  <a:lnTo>
                    <a:pt x="951" y="2288"/>
                  </a:lnTo>
                  <a:lnTo>
                    <a:pt x="939" y="2309"/>
                  </a:lnTo>
                  <a:lnTo>
                    <a:pt x="928" y="2329"/>
                  </a:lnTo>
                  <a:lnTo>
                    <a:pt x="918" y="2352"/>
                  </a:lnTo>
                  <a:lnTo>
                    <a:pt x="908" y="2374"/>
                  </a:lnTo>
                  <a:lnTo>
                    <a:pt x="902" y="2396"/>
                  </a:lnTo>
                  <a:lnTo>
                    <a:pt x="896" y="2419"/>
                  </a:lnTo>
                  <a:lnTo>
                    <a:pt x="895" y="2430"/>
                  </a:lnTo>
                  <a:lnTo>
                    <a:pt x="894" y="2439"/>
                  </a:lnTo>
                  <a:lnTo>
                    <a:pt x="894" y="2449"/>
                  </a:lnTo>
                  <a:lnTo>
                    <a:pt x="894" y="2459"/>
                  </a:lnTo>
                  <a:lnTo>
                    <a:pt x="896" y="2469"/>
                  </a:lnTo>
                  <a:lnTo>
                    <a:pt x="898" y="2477"/>
                  </a:lnTo>
                  <a:lnTo>
                    <a:pt x="903" y="2486"/>
                  </a:lnTo>
                  <a:lnTo>
                    <a:pt x="907" y="2492"/>
                  </a:lnTo>
                  <a:lnTo>
                    <a:pt x="912" y="2500"/>
                  </a:lnTo>
                  <a:lnTo>
                    <a:pt x="919" y="2505"/>
                  </a:lnTo>
                  <a:lnTo>
                    <a:pt x="928" y="2511"/>
                  </a:lnTo>
                  <a:lnTo>
                    <a:pt x="936" y="2515"/>
                  </a:lnTo>
                  <a:lnTo>
                    <a:pt x="935" y="2517"/>
                  </a:lnTo>
                  <a:lnTo>
                    <a:pt x="933" y="2520"/>
                  </a:lnTo>
                  <a:lnTo>
                    <a:pt x="929" y="2523"/>
                  </a:lnTo>
                  <a:lnTo>
                    <a:pt x="922" y="2525"/>
                  </a:lnTo>
                  <a:lnTo>
                    <a:pt x="907" y="2528"/>
                  </a:lnTo>
                  <a:lnTo>
                    <a:pt x="890" y="2531"/>
                  </a:lnTo>
                  <a:lnTo>
                    <a:pt x="871" y="2535"/>
                  </a:lnTo>
                  <a:lnTo>
                    <a:pt x="854" y="2537"/>
                  </a:lnTo>
                  <a:lnTo>
                    <a:pt x="841" y="2537"/>
                  </a:lnTo>
                  <a:lnTo>
                    <a:pt x="833" y="2537"/>
                  </a:lnTo>
                  <a:lnTo>
                    <a:pt x="825" y="2535"/>
                  </a:lnTo>
                  <a:lnTo>
                    <a:pt x="816" y="2531"/>
                  </a:lnTo>
                  <a:lnTo>
                    <a:pt x="809" y="2528"/>
                  </a:lnTo>
                  <a:lnTo>
                    <a:pt x="800" y="2524"/>
                  </a:lnTo>
                  <a:lnTo>
                    <a:pt x="785" y="2514"/>
                  </a:lnTo>
                  <a:lnTo>
                    <a:pt x="769" y="2504"/>
                  </a:lnTo>
                  <a:lnTo>
                    <a:pt x="753" y="2492"/>
                  </a:lnTo>
                  <a:lnTo>
                    <a:pt x="737" y="2483"/>
                  </a:lnTo>
                  <a:lnTo>
                    <a:pt x="720" y="2473"/>
                  </a:lnTo>
                  <a:lnTo>
                    <a:pt x="703" y="2466"/>
                  </a:lnTo>
                  <a:lnTo>
                    <a:pt x="696" y="2463"/>
                  </a:lnTo>
                  <a:lnTo>
                    <a:pt x="689" y="2460"/>
                  </a:lnTo>
                  <a:lnTo>
                    <a:pt x="683" y="2457"/>
                  </a:lnTo>
                  <a:lnTo>
                    <a:pt x="676" y="2452"/>
                  </a:lnTo>
                  <a:lnTo>
                    <a:pt x="665" y="2444"/>
                  </a:lnTo>
                  <a:lnTo>
                    <a:pt x="657" y="2434"/>
                  </a:lnTo>
                  <a:lnTo>
                    <a:pt x="649" y="2423"/>
                  </a:lnTo>
                  <a:lnTo>
                    <a:pt x="644" y="2411"/>
                  </a:lnTo>
                  <a:lnTo>
                    <a:pt x="638" y="2398"/>
                  </a:lnTo>
                  <a:lnTo>
                    <a:pt x="634" y="2384"/>
                  </a:lnTo>
                  <a:lnTo>
                    <a:pt x="628" y="2356"/>
                  </a:lnTo>
                  <a:lnTo>
                    <a:pt x="623" y="2326"/>
                  </a:lnTo>
                  <a:lnTo>
                    <a:pt x="618" y="2296"/>
                  </a:lnTo>
                  <a:lnTo>
                    <a:pt x="611" y="2268"/>
                  </a:lnTo>
                  <a:lnTo>
                    <a:pt x="609" y="2257"/>
                  </a:lnTo>
                  <a:lnTo>
                    <a:pt x="606" y="2248"/>
                  </a:lnTo>
                  <a:lnTo>
                    <a:pt x="602" y="2240"/>
                  </a:lnTo>
                  <a:lnTo>
                    <a:pt x="595" y="2231"/>
                  </a:lnTo>
                  <a:lnTo>
                    <a:pt x="590" y="2223"/>
                  </a:lnTo>
                  <a:lnTo>
                    <a:pt x="584" y="2215"/>
                  </a:lnTo>
                  <a:lnTo>
                    <a:pt x="579" y="2207"/>
                  </a:lnTo>
                  <a:lnTo>
                    <a:pt x="575" y="2199"/>
                  </a:lnTo>
                  <a:lnTo>
                    <a:pt x="571" y="2190"/>
                  </a:lnTo>
                  <a:lnTo>
                    <a:pt x="569" y="2182"/>
                  </a:lnTo>
                  <a:lnTo>
                    <a:pt x="568" y="2175"/>
                  </a:lnTo>
                  <a:lnTo>
                    <a:pt x="568" y="2167"/>
                  </a:lnTo>
                  <a:lnTo>
                    <a:pt x="568" y="2151"/>
                  </a:lnTo>
                  <a:lnTo>
                    <a:pt x="569" y="2135"/>
                  </a:lnTo>
                  <a:lnTo>
                    <a:pt x="569" y="2131"/>
                  </a:lnTo>
                  <a:lnTo>
                    <a:pt x="568" y="2125"/>
                  </a:lnTo>
                  <a:lnTo>
                    <a:pt x="566" y="2119"/>
                  </a:lnTo>
                  <a:lnTo>
                    <a:pt x="564" y="2112"/>
                  </a:lnTo>
                  <a:lnTo>
                    <a:pt x="556" y="2098"/>
                  </a:lnTo>
                  <a:lnTo>
                    <a:pt x="548" y="2085"/>
                  </a:lnTo>
                  <a:lnTo>
                    <a:pt x="543" y="2080"/>
                  </a:lnTo>
                  <a:lnTo>
                    <a:pt x="538" y="2074"/>
                  </a:lnTo>
                  <a:lnTo>
                    <a:pt x="534" y="2070"/>
                  </a:lnTo>
                  <a:lnTo>
                    <a:pt x="529" y="2067"/>
                  </a:lnTo>
                  <a:lnTo>
                    <a:pt x="525" y="2065"/>
                  </a:lnTo>
                  <a:lnTo>
                    <a:pt x="521" y="2064"/>
                  </a:lnTo>
                  <a:lnTo>
                    <a:pt x="517" y="2065"/>
                  </a:lnTo>
                  <a:lnTo>
                    <a:pt x="514" y="2067"/>
                  </a:lnTo>
                  <a:lnTo>
                    <a:pt x="503" y="2083"/>
                  </a:lnTo>
                  <a:lnTo>
                    <a:pt x="487" y="2106"/>
                  </a:lnTo>
                  <a:lnTo>
                    <a:pt x="483" y="2111"/>
                  </a:lnTo>
                  <a:lnTo>
                    <a:pt x="479" y="2115"/>
                  </a:lnTo>
                  <a:lnTo>
                    <a:pt x="474" y="2120"/>
                  </a:lnTo>
                  <a:lnTo>
                    <a:pt x="469" y="2122"/>
                  </a:lnTo>
                  <a:lnTo>
                    <a:pt x="465" y="2124"/>
                  </a:lnTo>
                  <a:lnTo>
                    <a:pt x="460" y="2124"/>
                  </a:lnTo>
                  <a:lnTo>
                    <a:pt x="457" y="2123"/>
                  </a:lnTo>
                  <a:lnTo>
                    <a:pt x="453" y="2120"/>
                  </a:lnTo>
                  <a:lnTo>
                    <a:pt x="445" y="2112"/>
                  </a:lnTo>
                  <a:lnTo>
                    <a:pt x="436" y="2105"/>
                  </a:lnTo>
                  <a:lnTo>
                    <a:pt x="428" y="2099"/>
                  </a:lnTo>
                  <a:lnTo>
                    <a:pt x="419" y="2093"/>
                  </a:lnTo>
                  <a:lnTo>
                    <a:pt x="412" y="2087"/>
                  </a:lnTo>
                  <a:lnTo>
                    <a:pt x="404" y="2080"/>
                  </a:lnTo>
                  <a:lnTo>
                    <a:pt x="401" y="2076"/>
                  </a:lnTo>
                  <a:lnTo>
                    <a:pt x="398" y="2071"/>
                  </a:lnTo>
                  <a:lnTo>
                    <a:pt x="395" y="2067"/>
                  </a:lnTo>
                  <a:lnTo>
                    <a:pt x="393" y="2060"/>
                  </a:lnTo>
                  <a:lnTo>
                    <a:pt x="390" y="2054"/>
                  </a:lnTo>
                  <a:lnTo>
                    <a:pt x="386" y="2050"/>
                  </a:lnTo>
                  <a:lnTo>
                    <a:pt x="381" y="2046"/>
                  </a:lnTo>
                  <a:lnTo>
                    <a:pt x="375" y="2045"/>
                  </a:lnTo>
                  <a:lnTo>
                    <a:pt x="362" y="2045"/>
                  </a:lnTo>
                  <a:lnTo>
                    <a:pt x="348" y="2047"/>
                  </a:lnTo>
                  <a:lnTo>
                    <a:pt x="339" y="2047"/>
                  </a:lnTo>
                  <a:lnTo>
                    <a:pt x="332" y="2047"/>
                  </a:lnTo>
                  <a:lnTo>
                    <a:pt x="324" y="2046"/>
                  </a:lnTo>
                  <a:lnTo>
                    <a:pt x="317" y="2044"/>
                  </a:lnTo>
                  <a:lnTo>
                    <a:pt x="309" y="2040"/>
                  </a:lnTo>
                  <a:lnTo>
                    <a:pt x="302" y="2033"/>
                  </a:lnTo>
                  <a:lnTo>
                    <a:pt x="294" y="2025"/>
                  </a:lnTo>
                  <a:lnTo>
                    <a:pt x="288" y="2013"/>
                  </a:lnTo>
                  <a:lnTo>
                    <a:pt x="281" y="1992"/>
                  </a:lnTo>
                  <a:lnTo>
                    <a:pt x="278" y="1982"/>
                  </a:lnTo>
                  <a:lnTo>
                    <a:pt x="277" y="1982"/>
                  </a:lnTo>
                  <a:lnTo>
                    <a:pt x="276" y="1980"/>
                  </a:lnTo>
                  <a:lnTo>
                    <a:pt x="273" y="1982"/>
                  </a:lnTo>
                  <a:lnTo>
                    <a:pt x="270" y="1982"/>
                  </a:lnTo>
                  <a:lnTo>
                    <a:pt x="262" y="1985"/>
                  </a:lnTo>
                  <a:lnTo>
                    <a:pt x="249" y="1990"/>
                  </a:lnTo>
                  <a:lnTo>
                    <a:pt x="234" y="1996"/>
                  </a:lnTo>
                  <a:lnTo>
                    <a:pt x="224" y="2000"/>
                  </a:lnTo>
                  <a:lnTo>
                    <a:pt x="216" y="2004"/>
                  </a:lnTo>
                  <a:lnTo>
                    <a:pt x="213" y="2009"/>
                  </a:lnTo>
                  <a:lnTo>
                    <a:pt x="209" y="2023"/>
                  </a:lnTo>
                  <a:lnTo>
                    <a:pt x="202" y="2051"/>
                  </a:lnTo>
                  <a:lnTo>
                    <a:pt x="197" y="2051"/>
                  </a:lnTo>
                  <a:lnTo>
                    <a:pt x="193" y="2049"/>
                  </a:lnTo>
                  <a:lnTo>
                    <a:pt x="187" y="2045"/>
                  </a:lnTo>
                  <a:lnTo>
                    <a:pt x="183" y="2041"/>
                  </a:lnTo>
                  <a:lnTo>
                    <a:pt x="174" y="2031"/>
                  </a:lnTo>
                  <a:lnTo>
                    <a:pt x="164" y="2022"/>
                  </a:lnTo>
                  <a:lnTo>
                    <a:pt x="160" y="2016"/>
                  </a:lnTo>
                  <a:lnTo>
                    <a:pt x="155" y="2012"/>
                  </a:lnTo>
                  <a:lnTo>
                    <a:pt x="149" y="2007"/>
                  </a:lnTo>
                  <a:lnTo>
                    <a:pt x="143" y="2004"/>
                  </a:lnTo>
                  <a:lnTo>
                    <a:pt x="136" y="2002"/>
                  </a:lnTo>
                  <a:lnTo>
                    <a:pt x="130" y="2001"/>
                  </a:lnTo>
                  <a:lnTo>
                    <a:pt x="121" y="2002"/>
                  </a:lnTo>
                  <a:lnTo>
                    <a:pt x="113" y="2004"/>
                  </a:lnTo>
                  <a:lnTo>
                    <a:pt x="51" y="1995"/>
                  </a:lnTo>
                  <a:lnTo>
                    <a:pt x="51" y="1995"/>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04" name="Google Shape;904;p38"/>
            <p:cNvSpPr/>
            <p:nvPr/>
          </p:nvSpPr>
          <p:spPr>
            <a:xfrm>
              <a:off x="5403850" y="5280025"/>
              <a:ext cx="527050" cy="542925"/>
            </a:xfrm>
            <a:custGeom>
              <a:rect b="b" l="l" r="r" t="t"/>
              <a:pathLst>
                <a:path extrusionOk="0" h="1368" w="1329">
                  <a:moveTo>
                    <a:pt x="671" y="37"/>
                  </a:moveTo>
                  <a:lnTo>
                    <a:pt x="685" y="35"/>
                  </a:lnTo>
                  <a:lnTo>
                    <a:pt x="697" y="32"/>
                  </a:lnTo>
                  <a:lnTo>
                    <a:pt x="702" y="32"/>
                  </a:lnTo>
                  <a:lnTo>
                    <a:pt x="708" y="33"/>
                  </a:lnTo>
                  <a:lnTo>
                    <a:pt x="714" y="35"/>
                  </a:lnTo>
                  <a:lnTo>
                    <a:pt x="720" y="39"/>
                  </a:lnTo>
                  <a:lnTo>
                    <a:pt x="724" y="42"/>
                  </a:lnTo>
                  <a:lnTo>
                    <a:pt x="727" y="42"/>
                  </a:lnTo>
                  <a:lnTo>
                    <a:pt x="732" y="39"/>
                  </a:lnTo>
                  <a:lnTo>
                    <a:pt x="736" y="36"/>
                  </a:lnTo>
                  <a:lnTo>
                    <a:pt x="745" y="27"/>
                  </a:lnTo>
                  <a:lnTo>
                    <a:pt x="753" y="16"/>
                  </a:lnTo>
                  <a:lnTo>
                    <a:pt x="758" y="10"/>
                  </a:lnTo>
                  <a:lnTo>
                    <a:pt x="762" y="6"/>
                  </a:lnTo>
                  <a:lnTo>
                    <a:pt x="766" y="2"/>
                  </a:lnTo>
                  <a:lnTo>
                    <a:pt x="772" y="0"/>
                  </a:lnTo>
                  <a:lnTo>
                    <a:pt x="776" y="0"/>
                  </a:lnTo>
                  <a:lnTo>
                    <a:pt x="779" y="1"/>
                  </a:lnTo>
                  <a:lnTo>
                    <a:pt x="783" y="4"/>
                  </a:lnTo>
                  <a:lnTo>
                    <a:pt x="788" y="10"/>
                  </a:lnTo>
                  <a:lnTo>
                    <a:pt x="793" y="20"/>
                  </a:lnTo>
                  <a:lnTo>
                    <a:pt x="801" y="29"/>
                  </a:lnTo>
                  <a:lnTo>
                    <a:pt x="810" y="37"/>
                  </a:lnTo>
                  <a:lnTo>
                    <a:pt x="820" y="45"/>
                  </a:lnTo>
                  <a:lnTo>
                    <a:pt x="831" y="52"/>
                  </a:lnTo>
                  <a:lnTo>
                    <a:pt x="842" y="58"/>
                  </a:lnTo>
                  <a:lnTo>
                    <a:pt x="854" y="63"/>
                  </a:lnTo>
                  <a:lnTo>
                    <a:pt x="863" y="68"/>
                  </a:lnTo>
                  <a:lnTo>
                    <a:pt x="873" y="71"/>
                  </a:lnTo>
                  <a:lnTo>
                    <a:pt x="881" y="75"/>
                  </a:lnTo>
                  <a:lnTo>
                    <a:pt x="888" y="81"/>
                  </a:lnTo>
                  <a:lnTo>
                    <a:pt x="894" y="87"/>
                  </a:lnTo>
                  <a:lnTo>
                    <a:pt x="899" y="92"/>
                  </a:lnTo>
                  <a:lnTo>
                    <a:pt x="903" y="100"/>
                  </a:lnTo>
                  <a:lnTo>
                    <a:pt x="908" y="106"/>
                  </a:lnTo>
                  <a:lnTo>
                    <a:pt x="911" y="114"/>
                  </a:lnTo>
                  <a:lnTo>
                    <a:pt x="918" y="129"/>
                  </a:lnTo>
                  <a:lnTo>
                    <a:pt x="927" y="143"/>
                  </a:lnTo>
                  <a:lnTo>
                    <a:pt x="932" y="150"/>
                  </a:lnTo>
                  <a:lnTo>
                    <a:pt x="938" y="156"/>
                  </a:lnTo>
                  <a:lnTo>
                    <a:pt x="944" y="163"/>
                  </a:lnTo>
                  <a:lnTo>
                    <a:pt x="952" y="168"/>
                  </a:lnTo>
                  <a:lnTo>
                    <a:pt x="967" y="176"/>
                  </a:lnTo>
                  <a:lnTo>
                    <a:pt x="979" y="181"/>
                  </a:lnTo>
                  <a:lnTo>
                    <a:pt x="985" y="183"/>
                  </a:lnTo>
                  <a:lnTo>
                    <a:pt x="991" y="187"/>
                  </a:lnTo>
                  <a:lnTo>
                    <a:pt x="996" y="193"/>
                  </a:lnTo>
                  <a:lnTo>
                    <a:pt x="1003" y="200"/>
                  </a:lnTo>
                  <a:lnTo>
                    <a:pt x="1018" y="225"/>
                  </a:lnTo>
                  <a:lnTo>
                    <a:pt x="1042" y="265"/>
                  </a:lnTo>
                  <a:lnTo>
                    <a:pt x="1067" y="304"/>
                  </a:lnTo>
                  <a:lnTo>
                    <a:pt x="1079" y="321"/>
                  </a:lnTo>
                  <a:lnTo>
                    <a:pt x="1088" y="324"/>
                  </a:lnTo>
                  <a:lnTo>
                    <a:pt x="1098" y="325"/>
                  </a:lnTo>
                  <a:lnTo>
                    <a:pt x="1107" y="326"/>
                  </a:lnTo>
                  <a:lnTo>
                    <a:pt x="1117" y="326"/>
                  </a:lnTo>
                  <a:lnTo>
                    <a:pt x="1127" y="327"/>
                  </a:lnTo>
                  <a:lnTo>
                    <a:pt x="1136" y="328"/>
                  </a:lnTo>
                  <a:lnTo>
                    <a:pt x="1146" y="329"/>
                  </a:lnTo>
                  <a:lnTo>
                    <a:pt x="1156" y="332"/>
                  </a:lnTo>
                  <a:lnTo>
                    <a:pt x="1162" y="336"/>
                  </a:lnTo>
                  <a:lnTo>
                    <a:pt x="1169" y="342"/>
                  </a:lnTo>
                  <a:lnTo>
                    <a:pt x="1174" y="349"/>
                  </a:lnTo>
                  <a:lnTo>
                    <a:pt x="1181" y="358"/>
                  </a:lnTo>
                  <a:lnTo>
                    <a:pt x="1190" y="376"/>
                  </a:lnTo>
                  <a:lnTo>
                    <a:pt x="1198" y="392"/>
                  </a:lnTo>
                  <a:lnTo>
                    <a:pt x="1198" y="392"/>
                  </a:lnTo>
                  <a:lnTo>
                    <a:pt x="1172" y="387"/>
                  </a:lnTo>
                  <a:lnTo>
                    <a:pt x="1146" y="384"/>
                  </a:lnTo>
                  <a:lnTo>
                    <a:pt x="1120" y="382"/>
                  </a:lnTo>
                  <a:lnTo>
                    <a:pt x="1096" y="382"/>
                  </a:lnTo>
                  <a:lnTo>
                    <a:pt x="1084" y="382"/>
                  </a:lnTo>
                  <a:lnTo>
                    <a:pt x="1072" y="383"/>
                  </a:lnTo>
                  <a:lnTo>
                    <a:pt x="1062" y="385"/>
                  </a:lnTo>
                  <a:lnTo>
                    <a:pt x="1053" y="388"/>
                  </a:lnTo>
                  <a:lnTo>
                    <a:pt x="1046" y="392"/>
                  </a:lnTo>
                  <a:lnTo>
                    <a:pt x="1038" y="395"/>
                  </a:lnTo>
                  <a:lnTo>
                    <a:pt x="1033" y="399"/>
                  </a:lnTo>
                  <a:lnTo>
                    <a:pt x="1027" y="403"/>
                  </a:lnTo>
                  <a:lnTo>
                    <a:pt x="1017" y="412"/>
                  </a:lnTo>
                  <a:lnTo>
                    <a:pt x="1005" y="421"/>
                  </a:lnTo>
                  <a:lnTo>
                    <a:pt x="999" y="425"/>
                  </a:lnTo>
                  <a:lnTo>
                    <a:pt x="992" y="428"/>
                  </a:lnTo>
                  <a:lnTo>
                    <a:pt x="984" y="432"/>
                  </a:lnTo>
                  <a:lnTo>
                    <a:pt x="976" y="435"/>
                  </a:lnTo>
                  <a:lnTo>
                    <a:pt x="990" y="434"/>
                  </a:lnTo>
                  <a:lnTo>
                    <a:pt x="1005" y="433"/>
                  </a:lnTo>
                  <a:lnTo>
                    <a:pt x="1020" y="430"/>
                  </a:lnTo>
                  <a:lnTo>
                    <a:pt x="1034" y="427"/>
                  </a:lnTo>
                  <a:lnTo>
                    <a:pt x="1064" y="421"/>
                  </a:lnTo>
                  <a:lnTo>
                    <a:pt x="1093" y="414"/>
                  </a:lnTo>
                  <a:lnTo>
                    <a:pt x="1108" y="411"/>
                  </a:lnTo>
                  <a:lnTo>
                    <a:pt x="1123" y="409"/>
                  </a:lnTo>
                  <a:lnTo>
                    <a:pt x="1140" y="407"/>
                  </a:lnTo>
                  <a:lnTo>
                    <a:pt x="1155" y="406"/>
                  </a:lnTo>
                  <a:lnTo>
                    <a:pt x="1170" y="406"/>
                  </a:lnTo>
                  <a:lnTo>
                    <a:pt x="1185" y="407"/>
                  </a:lnTo>
                  <a:lnTo>
                    <a:pt x="1201" y="409"/>
                  </a:lnTo>
                  <a:lnTo>
                    <a:pt x="1216" y="413"/>
                  </a:lnTo>
                  <a:lnTo>
                    <a:pt x="1234" y="420"/>
                  </a:lnTo>
                  <a:lnTo>
                    <a:pt x="1249" y="427"/>
                  </a:lnTo>
                  <a:lnTo>
                    <a:pt x="1263" y="436"/>
                  </a:lnTo>
                  <a:lnTo>
                    <a:pt x="1275" y="447"/>
                  </a:lnTo>
                  <a:lnTo>
                    <a:pt x="1285" y="457"/>
                  </a:lnTo>
                  <a:lnTo>
                    <a:pt x="1295" y="470"/>
                  </a:lnTo>
                  <a:lnTo>
                    <a:pt x="1303" y="483"/>
                  </a:lnTo>
                  <a:lnTo>
                    <a:pt x="1310" y="497"/>
                  </a:lnTo>
                  <a:lnTo>
                    <a:pt x="1316" y="513"/>
                  </a:lnTo>
                  <a:lnTo>
                    <a:pt x="1320" y="529"/>
                  </a:lnTo>
                  <a:lnTo>
                    <a:pt x="1323" y="545"/>
                  </a:lnTo>
                  <a:lnTo>
                    <a:pt x="1325" y="561"/>
                  </a:lnTo>
                  <a:lnTo>
                    <a:pt x="1326" y="578"/>
                  </a:lnTo>
                  <a:lnTo>
                    <a:pt x="1326" y="596"/>
                  </a:lnTo>
                  <a:lnTo>
                    <a:pt x="1326" y="613"/>
                  </a:lnTo>
                  <a:lnTo>
                    <a:pt x="1324" y="631"/>
                  </a:lnTo>
                  <a:lnTo>
                    <a:pt x="1321" y="654"/>
                  </a:lnTo>
                  <a:lnTo>
                    <a:pt x="1318" y="676"/>
                  </a:lnTo>
                  <a:lnTo>
                    <a:pt x="1318" y="686"/>
                  </a:lnTo>
                  <a:lnTo>
                    <a:pt x="1318" y="697"/>
                  </a:lnTo>
                  <a:lnTo>
                    <a:pt x="1320" y="708"/>
                  </a:lnTo>
                  <a:lnTo>
                    <a:pt x="1324" y="720"/>
                  </a:lnTo>
                  <a:lnTo>
                    <a:pt x="1326" y="727"/>
                  </a:lnTo>
                  <a:lnTo>
                    <a:pt x="1329" y="735"/>
                  </a:lnTo>
                  <a:lnTo>
                    <a:pt x="1329" y="743"/>
                  </a:lnTo>
                  <a:lnTo>
                    <a:pt x="1327" y="750"/>
                  </a:lnTo>
                  <a:lnTo>
                    <a:pt x="1326" y="758"/>
                  </a:lnTo>
                  <a:lnTo>
                    <a:pt x="1324" y="765"/>
                  </a:lnTo>
                  <a:lnTo>
                    <a:pt x="1321" y="772"/>
                  </a:lnTo>
                  <a:lnTo>
                    <a:pt x="1318" y="779"/>
                  </a:lnTo>
                  <a:lnTo>
                    <a:pt x="1310" y="794"/>
                  </a:lnTo>
                  <a:lnTo>
                    <a:pt x="1303" y="810"/>
                  </a:lnTo>
                  <a:lnTo>
                    <a:pt x="1296" y="824"/>
                  </a:lnTo>
                  <a:lnTo>
                    <a:pt x="1293" y="839"/>
                  </a:lnTo>
                  <a:lnTo>
                    <a:pt x="1297" y="878"/>
                  </a:lnTo>
                  <a:lnTo>
                    <a:pt x="1303" y="909"/>
                  </a:lnTo>
                  <a:lnTo>
                    <a:pt x="1303" y="915"/>
                  </a:lnTo>
                  <a:lnTo>
                    <a:pt x="1303" y="923"/>
                  </a:lnTo>
                  <a:lnTo>
                    <a:pt x="1302" y="930"/>
                  </a:lnTo>
                  <a:lnTo>
                    <a:pt x="1300" y="938"/>
                  </a:lnTo>
                  <a:lnTo>
                    <a:pt x="1298" y="947"/>
                  </a:lnTo>
                  <a:lnTo>
                    <a:pt x="1294" y="955"/>
                  </a:lnTo>
                  <a:lnTo>
                    <a:pt x="1290" y="964"/>
                  </a:lnTo>
                  <a:lnTo>
                    <a:pt x="1284" y="974"/>
                  </a:lnTo>
                  <a:lnTo>
                    <a:pt x="1279" y="983"/>
                  </a:lnTo>
                  <a:lnTo>
                    <a:pt x="1276" y="995"/>
                  </a:lnTo>
                  <a:lnTo>
                    <a:pt x="1272" y="1008"/>
                  </a:lnTo>
                  <a:lnTo>
                    <a:pt x="1271" y="1022"/>
                  </a:lnTo>
                  <a:lnTo>
                    <a:pt x="1269" y="1036"/>
                  </a:lnTo>
                  <a:lnTo>
                    <a:pt x="1268" y="1050"/>
                  </a:lnTo>
                  <a:lnTo>
                    <a:pt x="1265" y="1063"/>
                  </a:lnTo>
                  <a:lnTo>
                    <a:pt x="1263" y="1076"/>
                  </a:lnTo>
                  <a:lnTo>
                    <a:pt x="1263" y="1076"/>
                  </a:lnTo>
                  <a:lnTo>
                    <a:pt x="1254" y="1073"/>
                  </a:lnTo>
                  <a:lnTo>
                    <a:pt x="1246" y="1069"/>
                  </a:lnTo>
                  <a:lnTo>
                    <a:pt x="1239" y="1063"/>
                  </a:lnTo>
                  <a:lnTo>
                    <a:pt x="1232" y="1057"/>
                  </a:lnTo>
                  <a:lnTo>
                    <a:pt x="1220" y="1043"/>
                  </a:lnTo>
                  <a:lnTo>
                    <a:pt x="1209" y="1027"/>
                  </a:lnTo>
                  <a:lnTo>
                    <a:pt x="1198" y="1010"/>
                  </a:lnTo>
                  <a:lnTo>
                    <a:pt x="1188" y="994"/>
                  </a:lnTo>
                  <a:lnTo>
                    <a:pt x="1182" y="987"/>
                  </a:lnTo>
                  <a:lnTo>
                    <a:pt x="1176" y="979"/>
                  </a:lnTo>
                  <a:lnTo>
                    <a:pt x="1171" y="973"/>
                  </a:lnTo>
                  <a:lnTo>
                    <a:pt x="1164" y="967"/>
                  </a:lnTo>
                  <a:lnTo>
                    <a:pt x="1159" y="963"/>
                  </a:lnTo>
                  <a:lnTo>
                    <a:pt x="1154" y="961"/>
                  </a:lnTo>
                  <a:lnTo>
                    <a:pt x="1147" y="959"/>
                  </a:lnTo>
                  <a:lnTo>
                    <a:pt x="1141" y="957"/>
                  </a:lnTo>
                  <a:lnTo>
                    <a:pt x="1129" y="955"/>
                  </a:lnTo>
                  <a:lnTo>
                    <a:pt x="1116" y="952"/>
                  </a:lnTo>
                  <a:lnTo>
                    <a:pt x="1101" y="941"/>
                  </a:lnTo>
                  <a:lnTo>
                    <a:pt x="1087" y="932"/>
                  </a:lnTo>
                  <a:lnTo>
                    <a:pt x="1071" y="921"/>
                  </a:lnTo>
                  <a:lnTo>
                    <a:pt x="1055" y="913"/>
                  </a:lnTo>
                  <a:lnTo>
                    <a:pt x="1048" y="911"/>
                  </a:lnTo>
                  <a:lnTo>
                    <a:pt x="1040" y="909"/>
                  </a:lnTo>
                  <a:lnTo>
                    <a:pt x="1032" y="908"/>
                  </a:lnTo>
                  <a:lnTo>
                    <a:pt x="1024" y="909"/>
                  </a:lnTo>
                  <a:lnTo>
                    <a:pt x="1017" y="910"/>
                  </a:lnTo>
                  <a:lnTo>
                    <a:pt x="1008" y="913"/>
                  </a:lnTo>
                  <a:lnTo>
                    <a:pt x="1000" y="919"/>
                  </a:lnTo>
                  <a:lnTo>
                    <a:pt x="992" y="925"/>
                  </a:lnTo>
                  <a:lnTo>
                    <a:pt x="978" y="937"/>
                  </a:lnTo>
                  <a:lnTo>
                    <a:pt x="965" y="948"/>
                  </a:lnTo>
                  <a:lnTo>
                    <a:pt x="953" y="956"/>
                  </a:lnTo>
                  <a:lnTo>
                    <a:pt x="940" y="964"/>
                  </a:lnTo>
                  <a:lnTo>
                    <a:pt x="926" y="970"/>
                  </a:lnTo>
                  <a:lnTo>
                    <a:pt x="912" y="975"/>
                  </a:lnTo>
                  <a:lnTo>
                    <a:pt x="896" y="979"/>
                  </a:lnTo>
                  <a:lnTo>
                    <a:pt x="877" y="981"/>
                  </a:lnTo>
                  <a:lnTo>
                    <a:pt x="876" y="983"/>
                  </a:lnTo>
                  <a:lnTo>
                    <a:pt x="875" y="984"/>
                  </a:lnTo>
                  <a:lnTo>
                    <a:pt x="874" y="994"/>
                  </a:lnTo>
                  <a:lnTo>
                    <a:pt x="875" y="1005"/>
                  </a:lnTo>
                  <a:lnTo>
                    <a:pt x="877" y="1018"/>
                  </a:lnTo>
                  <a:lnTo>
                    <a:pt x="881" y="1030"/>
                  </a:lnTo>
                  <a:lnTo>
                    <a:pt x="884" y="1043"/>
                  </a:lnTo>
                  <a:lnTo>
                    <a:pt x="888" y="1054"/>
                  </a:lnTo>
                  <a:lnTo>
                    <a:pt x="894" y="1063"/>
                  </a:lnTo>
                  <a:lnTo>
                    <a:pt x="900" y="1071"/>
                  </a:lnTo>
                  <a:lnTo>
                    <a:pt x="902" y="1074"/>
                  </a:lnTo>
                  <a:lnTo>
                    <a:pt x="903" y="1077"/>
                  </a:lnTo>
                  <a:lnTo>
                    <a:pt x="903" y="1082"/>
                  </a:lnTo>
                  <a:lnTo>
                    <a:pt x="902" y="1087"/>
                  </a:lnTo>
                  <a:lnTo>
                    <a:pt x="899" y="1097"/>
                  </a:lnTo>
                  <a:lnTo>
                    <a:pt x="892" y="1109"/>
                  </a:lnTo>
                  <a:lnTo>
                    <a:pt x="887" y="1122"/>
                  </a:lnTo>
                  <a:lnTo>
                    <a:pt x="883" y="1136"/>
                  </a:lnTo>
                  <a:lnTo>
                    <a:pt x="882" y="1142"/>
                  </a:lnTo>
                  <a:lnTo>
                    <a:pt x="881" y="1149"/>
                  </a:lnTo>
                  <a:lnTo>
                    <a:pt x="882" y="1156"/>
                  </a:lnTo>
                  <a:lnTo>
                    <a:pt x="883" y="1163"/>
                  </a:lnTo>
                  <a:lnTo>
                    <a:pt x="885" y="1169"/>
                  </a:lnTo>
                  <a:lnTo>
                    <a:pt x="886" y="1175"/>
                  </a:lnTo>
                  <a:lnTo>
                    <a:pt x="886" y="1179"/>
                  </a:lnTo>
                  <a:lnTo>
                    <a:pt x="885" y="1184"/>
                  </a:lnTo>
                  <a:lnTo>
                    <a:pt x="883" y="1193"/>
                  </a:lnTo>
                  <a:lnTo>
                    <a:pt x="878" y="1200"/>
                  </a:lnTo>
                  <a:lnTo>
                    <a:pt x="873" y="1208"/>
                  </a:lnTo>
                  <a:lnTo>
                    <a:pt x="867" y="1216"/>
                  </a:lnTo>
                  <a:lnTo>
                    <a:pt x="861" y="1224"/>
                  </a:lnTo>
                  <a:lnTo>
                    <a:pt x="857" y="1234"/>
                  </a:lnTo>
                  <a:lnTo>
                    <a:pt x="855" y="1238"/>
                  </a:lnTo>
                  <a:lnTo>
                    <a:pt x="851" y="1242"/>
                  </a:lnTo>
                  <a:lnTo>
                    <a:pt x="848" y="1244"/>
                  </a:lnTo>
                  <a:lnTo>
                    <a:pt x="844" y="1246"/>
                  </a:lnTo>
                  <a:lnTo>
                    <a:pt x="834" y="1246"/>
                  </a:lnTo>
                  <a:lnTo>
                    <a:pt x="823" y="1245"/>
                  </a:lnTo>
                  <a:lnTo>
                    <a:pt x="812" y="1242"/>
                  </a:lnTo>
                  <a:lnTo>
                    <a:pt x="800" y="1239"/>
                  </a:lnTo>
                  <a:lnTo>
                    <a:pt x="793" y="1238"/>
                  </a:lnTo>
                  <a:lnTo>
                    <a:pt x="787" y="1238"/>
                  </a:lnTo>
                  <a:lnTo>
                    <a:pt x="781" y="1238"/>
                  </a:lnTo>
                  <a:lnTo>
                    <a:pt x="776" y="1239"/>
                  </a:lnTo>
                  <a:lnTo>
                    <a:pt x="769" y="1239"/>
                  </a:lnTo>
                  <a:lnTo>
                    <a:pt x="763" y="1238"/>
                  </a:lnTo>
                  <a:lnTo>
                    <a:pt x="758" y="1236"/>
                  </a:lnTo>
                  <a:lnTo>
                    <a:pt x="753" y="1233"/>
                  </a:lnTo>
                  <a:lnTo>
                    <a:pt x="744" y="1224"/>
                  </a:lnTo>
                  <a:lnTo>
                    <a:pt x="733" y="1219"/>
                  </a:lnTo>
                  <a:lnTo>
                    <a:pt x="722" y="1215"/>
                  </a:lnTo>
                  <a:lnTo>
                    <a:pt x="712" y="1212"/>
                  </a:lnTo>
                  <a:lnTo>
                    <a:pt x="704" y="1211"/>
                  </a:lnTo>
                  <a:lnTo>
                    <a:pt x="695" y="1210"/>
                  </a:lnTo>
                  <a:lnTo>
                    <a:pt x="686" y="1210"/>
                  </a:lnTo>
                  <a:lnTo>
                    <a:pt x="679" y="1211"/>
                  </a:lnTo>
                  <a:lnTo>
                    <a:pt x="672" y="1213"/>
                  </a:lnTo>
                  <a:lnTo>
                    <a:pt x="666" y="1216"/>
                  </a:lnTo>
                  <a:lnTo>
                    <a:pt x="659" y="1219"/>
                  </a:lnTo>
                  <a:lnTo>
                    <a:pt x="654" y="1223"/>
                  </a:lnTo>
                  <a:lnTo>
                    <a:pt x="649" y="1229"/>
                  </a:lnTo>
                  <a:lnTo>
                    <a:pt x="644" y="1234"/>
                  </a:lnTo>
                  <a:lnTo>
                    <a:pt x="640" y="1242"/>
                  </a:lnTo>
                  <a:lnTo>
                    <a:pt x="636" y="1249"/>
                  </a:lnTo>
                  <a:lnTo>
                    <a:pt x="631" y="1257"/>
                  </a:lnTo>
                  <a:lnTo>
                    <a:pt x="628" y="1266"/>
                  </a:lnTo>
                  <a:lnTo>
                    <a:pt x="622" y="1280"/>
                  </a:lnTo>
                  <a:lnTo>
                    <a:pt x="615" y="1292"/>
                  </a:lnTo>
                  <a:lnTo>
                    <a:pt x="609" y="1300"/>
                  </a:lnTo>
                  <a:lnTo>
                    <a:pt x="601" y="1306"/>
                  </a:lnTo>
                  <a:lnTo>
                    <a:pt x="583" y="1315"/>
                  </a:lnTo>
                  <a:lnTo>
                    <a:pt x="559" y="1325"/>
                  </a:lnTo>
                  <a:lnTo>
                    <a:pt x="557" y="1327"/>
                  </a:lnTo>
                  <a:lnTo>
                    <a:pt x="556" y="1331"/>
                  </a:lnTo>
                  <a:lnTo>
                    <a:pt x="554" y="1338"/>
                  </a:lnTo>
                  <a:lnTo>
                    <a:pt x="552" y="1344"/>
                  </a:lnTo>
                  <a:lnTo>
                    <a:pt x="550" y="1358"/>
                  </a:lnTo>
                  <a:lnTo>
                    <a:pt x="548" y="1368"/>
                  </a:lnTo>
                  <a:lnTo>
                    <a:pt x="548" y="1368"/>
                  </a:lnTo>
                  <a:lnTo>
                    <a:pt x="535" y="1367"/>
                  </a:lnTo>
                  <a:lnTo>
                    <a:pt x="522" y="1365"/>
                  </a:lnTo>
                  <a:lnTo>
                    <a:pt x="510" y="1361"/>
                  </a:lnTo>
                  <a:lnTo>
                    <a:pt x="498" y="1358"/>
                  </a:lnTo>
                  <a:lnTo>
                    <a:pt x="486" y="1355"/>
                  </a:lnTo>
                  <a:lnTo>
                    <a:pt x="474" y="1352"/>
                  </a:lnTo>
                  <a:lnTo>
                    <a:pt x="461" y="1350"/>
                  </a:lnTo>
                  <a:lnTo>
                    <a:pt x="448" y="1348"/>
                  </a:lnTo>
                  <a:lnTo>
                    <a:pt x="436" y="1350"/>
                  </a:lnTo>
                  <a:lnTo>
                    <a:pt x="425" y="1351"/>
                  </a:lnTo>
                  <a:lnTo>
                    <a:pt x="414" y="1352"/>
                  </a:lnTo>
                  <a:lnTo>
                    <a:pt x="404" y="1352"/>
                  </a:lnTo>
                  <a:lnTo>
                    <a:pt x="400" y="1351"/>
                  </a:lnTo>
                  <a:lnTo>
                    <a:pt x="398" y="1350"/>
                  </a:lnTo>
                  <a:lnTo>
                    <a:pt x="396" y="1347"/>
                  </a:lnTo>
                  <a:lnTo>
                    <a:pt x="395" y="1345"/>
                  </a:lnTo>
                  <a:lnTo>
                    <a:pt x="392" y="1340"/>
                  </a:lnTo>
                  <a:lnTo>
                    <a:pt x="389" y="1333"/>
                  </a:lnTo>
                  <a:lnTo>
                    <a:pt x="387" y="1319"/>
                  </a:lnTo>
                  <a:lnTo>
                    <a:pt x="386" y="1308"/>
                  </a:lnTo>
                  <a:lnTo>
                    <a:pt x="385" y="1299"/>
                  </a:lnTo>
                  <a:lnTo>
                    <a:pt x="384" y="1289"/>
                  </a:lnTo>
                  <a:lnTo>
                    <a:pt x="382" y="1279"/>
                  </a:lnTo>
                  <a:lnTo>
                    <a:pt x="380" y="1271"/>
                  </a:lnTo>
                  <a:lnTo>
                    <a:pt x="373" y="1252"/>
                  </a:lnTo>
                  <a:lnTo>
                    <a:pt x="367" y="1235"/>
                  </a:lnTo>
                  <a:lnTo>
                    <a:pt x="348" y="1202"/>
                  </a:lnTo>
                  <a:lnTo>
                    <a:pt x="330" y="1168"/>
                  </a:lnTo>
                  <a:lnTo>
                    <a:pt x="325" y="1159"/>
                  </a:lnTo>
                  <a:lnTo>
                    <a:pt x="321" y="1151"/>
                  </a:lnTo>
                  <a:lnTo>
                    <a:pt x="319" y="1143"/>
                  </a:lnTo>
                  <a:lnTo>
                    <a:pt x="317" y="1135"/>
                  </a:lnTo>
                  <a:lnTo>
                    <a:pt x="317" y="1128"/>
                  </a:lnTo>
                  <a:lnTo>
                    <a:pt x="317" y="1121"/>
                  </a:lnTo>
                  <a:lnTo>
                    <a:pt x="318" y="1114"/>
                  </a:lnTo>
                  <a:lnTo>
                    <a:pt x="319" y="1108"/>
                  </a:lnTo>
                  <a:lnTo>
                    <a:pt x="325" y="1094"/>
                  </a:lnTo>
                  <a:lnTo>
                    <a:pt x="331" y="1081"/>
                  </a:lnTo>
                  <a:lnTo>
                    <a:pt x="340" y="1065"/>
                  </a:lnTo>
                  <a:lnTo>
                    <a:pt x="350" y="1050"/>
                  </a:lnTo>
                  <a:lnTo>
                    <a:pt x="352" y="1045"/>
                  </a:lnTo>
                  <a:lnTo>
                    <a:pt x="354" y="1041"/>
                  </a:lnTo>
                  <a:lnTo>
                    <a:pt x="355" y="1036"/>
                  </a:lnTo>
                  <a:lnTo>
                    <a:pt x="355" y="1033"/>
                  </a:lnTo>
                  <a:lnTo>
                    <a:pt x="354" y="1027"/>
                  </a:lnTo>
                  <a:lnTo>
                    <a:pt x="352" y="1021"/>
                  </a:lnTo>
                  <a:lnTo>
                    <a:pt x="342" y="1009"/>
                  </a:lnTo>
                  <a:lnTo>
                    <a:pt x="332" y="994"/>
                  </a:lnTo>
                  <a:lnTo>
                    <a:pt x="327" y="975"/>
                  </a:lnTo>
                  <a:lnTo>
                    <a:pt x="321" y="945"/>
                  </a:lnTo>
                  <a:lnTo>
                    <a:pt x="316" y="918"/>
                  </a:lnTo>
                  <a:lnTo>
                    <a:pt x="313" y="905"/>
                  </a:lnTo>
                  <a:lnTo>
                    <a:pt x="313" y="903"/>
                  </a:lnTo>
                  <a:lnTo>
                    <a:pt x="307" y="903"/>
                  </a:lnTo>
                  <a:lnTo>
                    <a:pt x="301" y="903"/>
                  </a:lnTo>
                  <a:lnTo>
                    <a:pt x="293" y="906"/>
                  </a:lnTo>
                  <a:lnTo>
                    <a:pt x="286" y="909"/>
                  </a:lnTo>
                  <a:lnTo>
                    <a:pt x="271" y="915"/>
                  </a:lnTo>
                  <a:lnTo>
                    <a:pt x="259" y="923"/>
                  </a:lnTo>
                  <a:lnTo>
                    <a:pt x="253" y="927"/>
                  </a:lnTo>
                  <a:lnTo>
                    <a:pt x="250" y="932"/>
                  </a:lnTo>
                  <a:lnTo>
                    <a:pt x="248" y="936"/>
                  </a:lnTo>
                  <a:lnTo>
                    <a:pt x="248" y="939"/>
                  </a:lnTo>
                  <a:lnTo>
                    <a:pt x="248" y="943"/>
                  </a:lnTo>
                  <a:lnTo>
                    <a:pt x="248" y="949"/>
                  </a:lnTo>
                  <a:lnTo>
                    <a:pt x="247" y="954"/>
                  </a:lnTo>
                  <a:lnTo>
                    <a:pt x="245" y="961"/>
                  </a:lnTo>
                  <a:lnTo>
                    <a:pt x="242" y="966"/>
                  </a:lnTo>
                  <a:lnTo>
                    <a:pt x="238" y="968"/>
                  </a:lnTo>
                  <a:lnTo>
                    <a:pt x="233" y="970"/>
                  </a:lnTo>
                  <a:lnTo>
                    <a:pt x="228" y="970"/>
                  </a:lnTo>
                  <a:lnTo>
                    <a:pt x="220" y="969"/>
                  </a:lnTo>
                  <a:lnTo>
                    <a:pt x="214" y="968"/>
                  </a:lnTo>
                  <a:lnTo>
                    <a:pt x="206" y="965"/>
                  </a:lnTo>
                  <a:lnTo>
                    <a:pt x="198" y="962"/>
                  </a:lnTo>
                  <a:lnTo>
                    <a:pt x="168" y="947"/>
                  </a:lnTo>
                  <a:lnTo>
                    <a:pt x="146" y="936"/>
                  </a:lnTo>
                  <a:lnTo>
                    <a:pt x="136" y="934"/>
                  </a:lnTo>
                  <a:lnTo>
                    <a:pt x="125" y="934"/>
                  </a:lnTo>
                  <a:lnTo>
                    <a:pt x="113" y="934"/>
                  </a:lnTo>
                  <a:lnTo>
                    <a:pt x="102" y="936"/>
                  </a:lnTo>
                  <a:lnTo>
                    <a:pt x="90" y="937"/>
                  </a:lnTo>
                  <a:lnTo>
                    <a:pt x="80" y="938"/>
                  </a:lnTo>
                  <a:lnTo>
                    <a:pt x="68" y="938"/>
                  </a:lnTo>
                  <a:lnTo>
                    <a:pt x="57" y="937"/>
                  </a:lnTo>
                  <a:lnTo>
                    <a:pt x="54" y="936"/>
                  </a:lnTo>
                  <a:lnTo>
                    <a:pt x="49" y="933"/>
                  </a:lnTo>
                  <a:lnTo>
                    <a:pt x="46" y="929"/>
                  </a:lnTo>
                  <a:lnTo>
                    <a:pt x="42" y="925"/>
                  </a:lnTo>
                  <a:lnTo>
                    <a:pt x="34" y="915"/>
                  </a:lnTo>
                  <a:lnTo>
                    <a:pt x="27" y="903"/>
                  </a:lnTo>
                  <a:lnTo>
                    <a:pt x="13" y="879"/>
                  </a:lnTo>
                  <a:lnTo>
                    <a:pt x="0" y="860"/>
                  </a:lnTo>
                  <a:lnTo>
                    <a:pt x="0" y="860"/>
                  </a:lnTo>
                  <a:lnTo>
                    <a:pt x="10" y="830"/>
                  </a:lnTo>
                  <a:lnTo>
                    <a:pt x="18" y="800"/>
                  </a:lnTo>
                  <a:lnTo>
                    <a:pt x="27" y="770"/>
                  </a:lnTo>
                  <a:lnTo>
                    <a:pt x="34" y="739"/>
                  </a:lnTo>
                  <a:lnTo>
                    <a:pt x="39" y="722"/>
                  </a:lnTo>
                  <a:lnTo>
                    <a:pt x="45" y="707"/>
                  </a:lnTo>
                  <a:lnTo>
                    <a:pt x="53" y="692"/>
                  </a:lnTo>
                  <a:lnTo>
                    <a:pt x="61" y="677"/>
                  </a:lnTo>
                  <a:lnTo>
                    <a:pt x="80" y="648"/>
                  </a:lnTo>
                  <a:lnTo>
                    <a:pt x="96" y="618"/>
                  </a:lnTo>
                  <a:lnTo>
                    <a:pt x="112" y="587"/>
                  </a:lnTo>
                  <a:lnTo>
                    <a:pt x="127" y="558"/>
                  </a:lnTo>
                  <a:lnTo>
                    <a:pt x="142" y="529"/>
                  </a:lnTo>
                  <a:lnTo>
                    <a:pt x="156" y="501"/>
                  </a:lnTo>
                  <a:lnTo>
                    <a:pt x="169" y="471"/>
                  </a:lnTo>
                  <a:lnTo>
                    <a:pt x="181" y="442"/>
                  </a:lnTo>
                  <a:lnTo>
                    <a:pt x="185" y="426"/>
                  </a:lnTo>
                  <a:lnTo>
                    <a:pt x="190" y="410"/>
                  </a:lnTo>
                  <a:lnTo>
                    <a:pt x="194" y="393"/>
                  </a:lnTo>
                  <a:lnTo>
                    <a:pt x="197" y="375"/>
                  </a:lnTo>
                  <a:lnTo>
                    <a:pt x="197" y="375"/>
                  </a:lnTo>
                  <a:lnTo>
                    <a:pt x="211" y="368"/>
                  </a:lnTo>
                  <a:lnTo>
                    <a:pt x="223" y="361"/>
                  </a:lnTo>
                  <a:lnTo>
                    <a:pt x="234" y="357"/>
                  </a:lnTo>
                  <a:lnTo>
                    <a:pt x="244" y="353"/>
                  </a:lnTo>
                  <a:lnTo>
                    <a:pt x="255" y="351"/>
                  </a:lnTo>
                  <a:lnTo>
                    <a:pt x="268" y="349"/>
                  </a:lnTo>
                  <a:lnTo>
                    <a:pt x="282" y="348"/>
                  </a:lnTo>
                  <a:lnTo>
                    <a:pt x="298" y="347"/>
                  </a:lnTo>
                  <a:lnTo>
                    <a:pt x="305" y="346"/>
                  </a:lnTo>
                  <a:lnTo>
                    <a:pt x="312" y="345"/>
                  </a:lnTo>
                  <a:lnTo>
                    <a:pt x="317" y="343"/>
                  </a:lnTo>
                  <a:lnTo>
                    <a:pt x="323" y="341"/>
                  </a:lnTo>
                  <a:lnTo>
                    <a:pt x="327" y="338"/>
                  </a:lnTo>
                  <a:lnTo>
                    <a:pt x="330" y="334"/>
                  </a:lnTo>
                  <a:lnTo>
                    <a:pt x="333" y="330"/>
                  </a:lnTo>
                  <a:lnTo>
                    <a:pt x="337" y="326"/>
                  </a:lnTo>
                  <a:lnTo>
                    <a:pt x="345" y="306"/>
                  </a:lnTo>
                  <a:lnTo>
                    <a:pt x="356" y="287"/>
                  </a:lnTo>
                  <a:lnTo>
                    <a:pt x="366" y="275"/>
                  </a:lnTo>
                  <a:lnTo>
                    <a:pt x="378" y="264"/>
                  </a:lnTo>
                  <a:lnTo>
                    <a:pt x="383" y="258"/>
                  </a:lnTo>
                  <a:lnTo>
                    <a:pt x="388" y="252"/>
                  </a:lnTo>
                  <a:lnTo>
                    <a:pt x="392" y="247"/>
                  </a:lnTo>
                  <a:lnTo>
                    <a:pt x="395" y="241"/>
                  </a:lnTo>
                  <a:lnTo>
                    <a:pt x="396" y="234"/>
                  </a:lnTo>
                  <a:lnTo>
                    <a:pt x="396" y="228"/>
                  </a:lnTo>
                  <a:lnTo>
                    <a:pt x="395" y="223"/>
                  </a:lnTo>
                  <a:lnTo>
                    <a:pt x="394" y="219"/>
                  </a:lnTo>
                  <a:lnTo>
                    <a:pt x="394" y="218"/>
                  </a:lnTo>
                  <a:lnTo>
                    <a:pt x="394" y="216"/>
                  </a:lnTo>
                  <a:lnTo>
                    <a:pt x="395" y="214"/>
                  </a:lnTo>
                  <a:lnTo>
                    <a:pt x="396" y="212"/>
                  </a:lnTo>
                  <a:lnTo>
                    <a:pt x="401" y="210"/>
                  </a:lnTo>
                  <a:lnTo>
                    <a:pt x="411" y="208"/>
                  </a:lnTo>
                  <a:lnTo>
                    <a:pt x="421" y="205"/>
                  </a:lnTo>
                  <a:lnTo>
                    <a:pt x="432" y="198"/>
                  </a:lnTo>
                  <a:lnTo>
                    <a:pt x="443" y="191"/>
                  </a:lnTo>
                  <a:lnTo>
                    <a:pt x="455" y="182"/>
                  </a:lnTo>
                  <a:lnTo>
                    <a:pt x="467" y="174"/>
                  </a:lnTo>
                  <a:lnTo>
                    <a:pt x="478" y="169"/>
                  </a:lnTo>
                  <a:lnTo>
                    <a:pt x="483" y="167"/>
                  </a:lnTo>
                  <a:lnTo>
                    <a:pt x="489" y="166"/>
                  </a:lnTo>
                  <a:lnTo>
                    <a:pt x="493" y="166"/>
                  </a:lnTo>
                  <a:lnTo>
                    <a:pt x="497" y="167"/>
                  </a:lnTo>
                  <a:lnTo>
                    <a:pt x="507" y="174"/>
                  </a:lnTo>
                  <a:lnTo>
                    <a:pt x="521" y="186"/>
                  </a:lnTo>
                  <a:lnTo>
                    <a:pt x="529" y="192"/>
                  </a:lnTo>
                  <a:lnTo>
                    <a:pt x="535" y="196"/>
                  </a:lnTo>
                  <a:lnTo>
                    <a:pt x="541" y="198"/>
                  </a:lnTo>
                  <a:lnTo>
                    <a:pt x="545" y="198"/>
                  </a:lnTo>
                  <a:lnTo>
                    <a:pt x="547" y="196"/>
                  </a:lnTo>
                  <a:lnTo>
                    <a:pt x="548" y="192"/>
                  </a:lnTo>
                  <a:lnTo>
                    <a:pt x="549" y="186"/>
                  </a:lnTo>
                  <a:lnTo>
                    <a:pt x="549" y="180"/>
                  </a:lnTo>
                  <a:lnTo>
                    <a:pt x="550" y="173"/>
                  </a:lnTo>
                  <a:lnTo>
                    <a:pt x="552" y="168"/>
                  </a:lnTo>
                  <a:lnTo>
                    <a:pt x="555" y="166"/>
                  </a:lnTo>
                  <a:lnTo>
                    <a:pt x="557" y="163"/>
                  </a:lnTo>
                  <a:lnTo>
                    <a:pt x="559" y="162"/>
                  </a:lnTo>
                  <a:lnTo>
                    <a:pt x="563" y="159"/>
                  </a:lnTo>
                  <a:lnTo>
                    <a:pt x="582" y="157"/>
                  </a:lnTo>
                  <a:lnTo>
                    <a:pt x="602" y="157"/>
                  </a:lnTo>
                  <a:lnTo>
                    <a:pt x="608" y="156"/>
                  </a:lnTo>
                  <a:lnTo>
                    <a:pt x="612" y="155"/>
                  </a:lnTo>
                  <a:lnTo>
                    <a:pt x="615" y="154"/>
                  </a:lnTo>
                  <a:lnTo>
                    <a:pt x="619" y="152"/>
                  </a:lnTo>
                  <a:lnTo>
                    <a:pt x="622" y="149"/>
                  </a:lnTo>
                  <a:lnTo>
                    <a:pt x="624" y="144"/>
                  </a:lnTo>
                  <a:lnTo>
                    <a:pt x="626" y="140"/>
                  </a:lnTo>
                  <a:lnTo>
                    <a:pt x="627" y="135"/>
                  </a:lnTo>
                  <a:lnTo>
                    <a:pt x="625" y="114"/>
                  </a:lnTo>
                  <a:lnTo>
                    <a:pt x="622" y="91"/>
                  </a:lnTo>
                  <a:lnTo>
                    <a:pt x="620" y="81"/>
                  </a:lnTo>
                  <a:lnTo>
                    <a:pt x="622" y="70"/>
                  </a:lnTo>
                  <a:lnTo>
                    <a:pt x="623" y="65"/>
                  </a:lnTo>
                  <a:lnTo>
                    <a:pt x="624" y="60"/>
                  </a:lnTo>
                  <a:lnTo>
                    <a:pt x="626" y="57"/>
                  </a:lnTo>
                  <a:lnTo>
                    <a:pt x="629" y="52"/>
                  </a:lnTo>
                  <a:lnTo>
                    <a:pt x="671" y="37"/>
                  </a:lnTo>
                  <a:lnTo>
                    <a:pt x="671" y="37"/>
                  </a:lnTo>
                  <a:close/>
                </a:path>
              </a:pathLst>
            </a:custGeom>
            <a:solidFill>
              <a:srgbClr val="C9C8C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905" name="Google Shape;905;p38"/>
            <p:cNvSpPr/>
            <p:nvPr/>
          </p:nvSpPr>
          <p:spPr>
            <a:xfrm>
              <a:off x="5403850" y="5280025"/>
              <a:ext cx="527050" cy="542925"/>
            </a:xfrm>
            <a:custGeom>
              <a:rect b="b" l="l" r="r" t="t"/>
              <a:pathLst>
                <a:path extrusionOk="0" h="1368" w="1329">
                  <a:moveTo>
                    <a:pt x="671" y="37"/>
                  </a:moveTo>
                  <a:lnTo>
                    <a:pt x="685" y="35"/>
                  </a:lnTo>
                  <a:lnTo>
                    <a:pt x="697" y="32"/>
                  </a:lnTo>
                  <a:lnTo>
                    <a:pt x="702" y="32"/>
                  </a:lnTo>
                  <a:lnTo>
                    <a:pt x="708" y="33"/>
                  </a:lnTo>
                  <a:lnTo>
                    <a:pt x="714" y="35"/>
                  </a:lnTo>
                  <a:lnTo>
                    <a:pt x="720" y="39"/>
                  </a:lnTo>
                  <a:lnTo>
                    <a:pt x="724" y="42"/>
                  </a:lnTo>
                  <a:lnTo>
                    <a:pt x="727" y="42"/>
                  </a:lnTo>
                  <a:lnTo>
                    <a:pt x="732" y="39"/>
                  </a:lnTo>
                  <a:lnTo>
                    <a:pt x="736" y="36"/>
                  </a:lnTo>
                  <a:lnTo>
                    <a:pt x="745" y="27"/>
                  </a:lnTo>
                  <a:lnTo>
                    <a:pt x="753" y="16"/>
                  </a:lnTo>
                  <a:lnTo>
                    <a:pt x="758" y="10"/>
                  </a:lnTo>
                  <a:lnTo>
                    <a:pt x="762" y="6"/>
                  </a:lnTo>
                  <a:lnTo>
                    <a:pt x="766" y="2"/>
                  </a:lnTo>
                  <a:lnTo>
                    <a:pt x="772" y="0"/>
                  </a:lnTo>
                  <a:lnTo>
                    <a:pt x="776" y="0"/>
                  </a:lnTo>
                  <a:lnTo>
                    <a:pt x="779" y="1"/>
                  </a:lnTo>
                  <a:lnTo>
                    <a:pt x="783" y="4"/>
                  </a:lnTo>
                  <a:lnTo>
                    <a:pt x="788" y="10"/>
                  </a:lnTo>
                  <a:lnTo>
                    <a:pt x="793" y="20"/>
                  </a:lnTo>
                  <a:lnTo>
                    <a:pt x="801" y="29"/>
                  </a:lnTo>
                  <a:lnTo>
                    <a:pt x="810" y="37"/>
                  </a:lnTo>
                  <a:lnTo>
                    <a:pt x="820" y="45"/>
                  </a:lnTo>
                  <a:lnTo>
                    <a:pt x="831" y="52"/>
                  </a:lnTo>
                  <a:lnTo>
                    <a:pt x="842" y="58"/>
                  </a:lnTo>
                  <a:lnTo>
                    <a:pt x="854" y="63"/>
                  </a:lnTo>
                  <a:lnTo>
                    <a:pt x="863" y="68"/>
                  </a:lnTo>
                  <a:lnTo>
                    <a:pt x="873" y="71"/>
                  </a:lnTo>
                  <a:lnTo>
                    <a:pt x="881" y="75"/>
                  </a:lnTo>
                  <a:lnTo>
                    <a:pt x="888" y="81"/>
                  </a:lnTo>
                  <a:lnTo>
                    <a:pt x="894" y="87"/>
                  </a:lnTo>
                  <a:lnTo>
                    <a:pt x="899" y="92"/>
                  </a:lnTo>
                  <a:lnTo>
                    <a:pt x="903" y="100"/>
                  </a:lnTo>
                  <a:lnTo>
                    <a:pt x="908" y="106"/>
                  </a:lnTo>
                  <a:lnTo>
                    <a:pt x="911" y="114"/>
                  </a:lnTo>
                  <a:lnTo>
                    <a:pt x="918" y="129"/>
                  </a:lnTo>
                  <a:lnTo>
                    <a:pt x="927" y="143"/>
                  </a:lnTo>
                  <a:lnTo>
                    <a:pt x="932" y="150"/>
                  </a:lnTo>
                  <a:lnTo>
                    <a:pt x="938" y="156"/>
                  </a:lnTo>
                  <a:lnTo>
                    <a:pt x="944" y="163"/>
                  </a:lnTo>
                  <a:lnTo>
                    <a:pt x="952" y="168"/>
                  </a:lnTo>
                  <a:lnTo>
                    <a:pt x="967" y="176"/>
                  </a:lnTo>
                  <a:lnTo>
                    <a:pt x="979" y="181"/>
                  </a:lnTo>
                  <a:lnTo>
                    <a:pt x="985" y="183"/>
                  </a:lnTo>
                  <a:lnTo>
                    <a:pt x="991" y="187"/>
                  </a:lnTo>
                  <a:lnTo>
                    <a:pt x="996" y="193"/>
                  </a:lnTo>
                  <a:lnTo>
                    <a:pt x="1003" y="200"/>
                  </a:lnTo>
                  <a:lnTo>
                    <a:pt x="1018" y="225"/>
                  </a:lnTo>
                  <a:lnTo>
                    <a:pt x="1042" y="265"/>
                  </a:lnTo>
                  <a:lnTo>
                    <a:pt x="1067" y="304"/>
                  </a:lnTo>
                  <a:lnTo>
                    <a:pt x="1079" y="321"/>
                  </a:lnTo>
                  <a:lnTo>
                    <a:pt x="1088" y="324"/>
                  </a:lnTo>
                  <a:lnTo>
                    <a:pt x="1098" y="325"/>
                  </a:lnTo>
                  <a:lnTo>
                    <a:pt x="1107" y="326"/>
                  </a:lnTo>
                  <a:lnTo>
                    <a:pt x="1117" y="326"/>
                  </a:lnTo>
                  <a:lnTo>
                    <a:pt x="1127" y="327"/>
                  </a:lnTo>
                  <a:lnTo>
                    <a:pt x="1136" y="328"/>
                  </a:lnTo>
                  <a:lnTo>
                    <a:pt x="1146" y="329"/>
                  </a:lnTo>
                  <a:lnTo>
                    <a:pt x="1156" y="332"/>
                  </a:lnTo>
                  <a:lnTo>
                    <a:pt x="1162" y="336"/>
                  </a:lnTo>
                  <a:lnTo>
                    <a:pt x="1169" y="342"/>
                  </a:lnTo>
                  <a:lnTo>
                    <a:pt x="1174" y="349"/>
                  </a:lnTo>
                  <a:lnTo>
                    <a:pt x="1181" y="358"/>
                  </a:lnTo>
                  <a:lnTo>
                    <a:pt x="1190" y="376"/>
                  </a:lnTo>
                  <a:lnTo>
                    <a:pt x="1198" y="392"/>
                  </a:lnTo>
                  <a:lnTo>
                    <a:pt x="1198" y="392"/>
                  </a:lnTo>
                  <a:lnTo>
                    <a:pt x="1172" y="387"/>
                  </a:lnTo>
                  <a:lnTo>
                    <a:pt x="1146" y="384"/>
                  </a:lnTo>
                  <a:lnTo>
                    <a:pt x="1120" y="382"/>
                  </a:lnTo>
                  <a:lnTo>
                    <a:pt x="1096" y="382"/>
                  </a:lnTo>
                  <a:lnTo>
                    <a:pt x="1084" y="382"/>
                  </a:lnTo>
                  <a:lnTo>
                    <a:pt x="1072" y="383"/>
                  </a:lnTo>
                  <a:lnTo>
                    <a:pt x="1062" y="385"/>
                  </a:lnTo>
                  <a:lnTo>
                    <a:pt x="1053" y="388"/>
                  </a:lnTo>
                  <a:lnTo>
                    <a:pt x="1046" y="392"/>
                  </a:lnTo>
                  <a:lnTo>
                    <a:pt x="1038" y="395"/>
                  </a:lnTo>
                  <a:lnTo>
                    <a:pt x="1033" y="399"/>
                  </a:lnTo>
                  <a:lnTo>
                    <a:pt x="1027" y="403"/>
                  </a:lnTo>
                  <a:lnTo>
                    <a:pt x="1017" y="412"/>
                  </a:lnTo>
                  <a:lnTo>
                    <a:pt x="1005" y="421"/>
                  </a:lnTo>
                  <a:lnTo>
                    <a:pt x="999" y="425"/>
                  </a:lnTo>
                  <a:lnTo>
                    <a:pt x="992" y="428"/>
                  </a:lnTo>
                  <a:lnTo>
                    <a:pt x="984" y="432"/>
                  </a:lnTo>
                  <a:lnTo>
                    <a:pt x="976" y="435"/>
                  </a:lnTo>
                  <a:lnTo>
                    <a:pt x="990" y="434"/>
                  </a:lnTo>
                  <a:lnTo>
                    <a:pt x="1005" y="433"/>
                  </a:lnTo>
                  <a:lnTo>
                    <a:pt x="1020" y="430"/>
                  </a:lnTo>
                  <a:lnTo>
                    <a:pt x="1034" y="427"/>
                  </a:lnTo>
                  <a:lnTo>
                    <a:pt x="1064" y="421"/>
                  </a:lnTo>
                  <a:lnTo>
                    <a:pt x="1093" y="414"/>
                  </a:lnTo>
                  <a:lnTo>
                    <a:pt x="1108" y="411"/>
                  </a:lnTo>
                  <a:lnTo>
                    <a:pt x="1123" y="409"/>
                  </a:lnTo>
                  <a:lnTo>
                    <a:pt x="1140" y="407"/>
                  </a:lnTo>
                  <a:lnTo>
                    <a:pt x="1155" y="406"/>
                  </a:lnTo>
                  <a:lnTo>
                    <a:pt x="1170" y="406"/>
                  </a:lnTo>
                  <a:lnTo>
                    <a:pt x="1185" y="407"/>
                  </a:lnTo>
                  <a:lnTo>
                    <a:pt x="1201" y="409"/>
                  </a:lnTo>
                  <a:lnTo>
                    <a:pt x="1216" y="413"/>
                  </a:lnTo>
                  <a:lnTo>
                    <a:pt x="1234" y="420"/>
                  </a:lnTo>
                  <a:lnTo>
                    <a:pt x="1249" y="427"/>
                  </a:lnTo>
                  <a:lnTo>
                    <a:pt x="1263" y="436"/>
                  </a:lnTo>
                  <a:lnTo>
                    <a:pt x="1275" y="447"/>
                  </a:lnTo>
                  <a:lnTo>
                    <a:pt x="1285" y="457"/>
                  </a:lnTo>
                  <a:lnTo>
                    <a:pt x="1295" y="470"/>
                  </a:lnTo>
                  <a:lnTo>
                    <a:pt x="1303" y="483"/>
                  </a:lnTo>
                  <a:lnTo>
                    <a:pt x="1310" y="497"/>
                  </a:lnTo>
                  <a:lnTo>
                    <a:pt x="1316" y="513"/>
                  </a:lnTo>
                  <a:lnTo>
                    <a:pt x="1320" y="529"/>
                  </a:lnTo>
                  <a:lnTo>
                    <a:pt x="1323" y="545"/>
                  </a:lnTo>
                  <a:lnTo>
                    <a:pt x="1325" y="561"/>
                  </a:lnTo>
                  <a:lnTo>
                    <a:pt x="1326" y="578"/>
                  </a:lnTo>
                  <a:lnTo>
                    <a:pt x="1326" y="596"/>
                  </a:lnTo>
                  <a:lnTo>
                    <a:pt x="1326" y="613"/>
                  </a:lnTo>
                  <a:lnTo>
                    <a:pt x="1324" y="631"/>
                  </a:lnTo>
                  <a:lnTo>
                    <a:pt x="1321" y="654"/>
                  </a:lnTo>
                  <a:lnTo>
                    <a:pt x="1318" y="676"/>
                  </a:lnTo>
                  <a:lnTo>
                    <a:pt x="1318" y="686"/>
                  </a:lnTo>
                  <a:lnTo>
                    <a:pt x="1318" y="697"/>
                  </a:lnTo>
                  <a:lnTo>
                    <a:pt x="1320" y="708"/>
                  </a:lnTo>
                  <a:lnTo>
                    <a:pt x="1324" y="720"/>
                  </a:lnTo>
                  <a:lnTo>
                    <a:pt x="1326" y="727"/>
                  </a:lnTo>
                  <a:lnTo>
                    <a:pt x="1329" y="735"/>
                  </a:lnTo>
                  <a:lnTo>
                    <a:pt x="1329" y="743"/>
                  </a:lnTo>
                  <a:lnTo>
                    <a:pt x="1327" y="750"/>
                  </a:lnTo>
                  <a:lnTo>
                    <a:pt x="1326" y="758"/>
                  </a:lnTo>
                  <a:lnTo>
                    <a:pt x="1324" y="765"/>
                  </a:lnTo>
                  <a:lnTo>
                    <a:pt x="1321" y="772"/>
                  </a:lnTo>
                  <a:lnTo>
                    <a:pt x="1318" y="779"/>
                  </a:lnTo>
                  <a:lnTo>
                    <a:pt x="1310" y="794"/>
                  </a:lnTo>
                  <a:lnTo>
                    <a:pt x="1303" y="810"/>
                  </a:lnTo>
                  <a:lnTo>
                    <a:pt x="1296" y="824"/>
                  </a:lnTo>
                  <a:lnTo>
                    <a:pt x="1293" y="839"/>
                  </a:lnTo>
                  <a:lnTo>
                    <a:pt x="1297" y="878"/>
                  </a:lnTo>
                  <a:lnTo>
                    <a:pt x="1303" y="909"/>
                  </a:lnTo>
                  <a:lnTo>
                    <a:pt x="1303" y="915"/>
                  </a:lnTo>
                  <a:lnTo>
                    <a:pt x="1303" y="923"/>
                  </a:lnTo>
                  <a:lnTo>
                    <a:pt x="1302" y="930"/>
                  </a:lnTo>
                  <a:lnTo>
                    <a:pt x="1300" y="938"/>
                  </a:lnTo>
                  <a:lnTo>
                    <a:pt x="1298" y="947"/>
                  </a:lnTo>
                  <a:lnTo>
                    <a:pt x="1294" y="955"/>
                  </a:lnTo>
                  <a:lnTo>
                    <a:pt x="1290" y="964"/>
                  </a:lnTo>
                  <a:lnTo>
                    <a:pt x="1284" y="974"/>
                  </a:lnTo>
                  <a:lnTo>
                    <a:pt x="1279" y="983"/>
                  </a:lnTo>
                  <a:lnTo>
                    <a:pt x="1276" y="995"/>
                  </a:lnTo>
                  <a:lnTo>
                    <a:pt x="1272" y="1008"/>
                  </a:lnTo>
                  <a:lnTo>
                    <a:pt x="1271" y="1022"/>
                  </a:lnTo>
                  <a:lnTo>
                    <a:pt x="1269" y="1036"/>
                  </a:lnTo>
                  <a:lnTo>
                    <a:pt x="1268" y="1050"/>
                  </a:lnTo>
                  <a:lnTo>
                    <a:pt x="1265" y="1063"/>
                  </a:lnTo>
                  <a:lnTo>
                    <a:pt x="1263" y="1076"/>
                  </a:lnTo>
                  <a:lnTo>
                    <a:pt x="1263" y="1076"/>
                  </a:lnTo>
                  <a:lnTo>
                    <a:pt x="1254" y="1073"/>
                  </a:lnTo>
                  <a:lnTo>
                    <a:pt x="1246" y="1069"/>
                  </a:lnTo>
                  <a:lnTo>
                    <a:pt x="1239" y="1063"/>
                  </a:lnTo>
                  <a:lnTo>
                    <a:pt x="1232" y="1057"/>
                  </a:lnTo>
                  <a:lnTo>
                    <a:pt x="1220" y="1043"/>
                  </a:lnTo>
                  <a:lnTo>
                    <a:pt x="1209" y="1027"/>
                  </a:lnTo>
                  <a:lnTo>
                    <a:pt x="1198" y="1010"/>
                  </a:lnTo>
                  <a:lnTo>
                    <a:pt x="1188" y="994"/>
                  </a:lnTo>
                  <a:lnTo>
                    <a:pt x="1182" y="987"/>
                  </a:lnTo>
                  <a:lnTo>
                    <a:pt x="1176" y="979"/>
                  </a:lnTo>
                  <a:lnTo>
                    <a:pt x="1171" y="973"/>
                  </a:lnTo>
                  <a:lnTo>
                    <a:pt x="1164" y="967"/>
                  </a:lnTo>
                  <a:lnTo>
                    <a:pt x="1159" y="963"/>
                  </a:lnTo>
                  <a:lnTo>
                    <a:pt x="1154" y="961"/>
                  </a:lnTo>
                  <a:lnTo>
                    <a:pt x="1147" y="959"/>
                  </a:lnTo>
                  <a:lnTo>
                    <a:pt x="1141" y="957"/>
                  </a:lnTo>
                  <a:lnTo>
                    <a:pt x="1129" y="955"/>
                  </a:lnTo>
                  <a:lnTo>
                    <a:pt x="1116" y="952"/>
                  </a:lnTo>
                  <a:lnTo>
                    <a:pt x="1101" y="941"/>
                  </a:lnTo>
                  <a:lnTo>
                    <a:pt x="1087" y="932"/>
                  </a:lnTo>
                  <a:lnTo>
                    <a:pt x="1071" y="921"/>
                  </a:lnTo>
                  <a:lnTo>
                    <a:pt x="1055" y="913"/>
                  </a:lnTo>
                  <a:lnTo>
                    <a:pt x="1048" y="911"/>
                  </a:lnTo>
                  <a:lnTo>
                    <a:pt x="1040" y="909"/>
                  </a:lnTo>
                  <a:lnTo>
                    <a:pt x="1032" y="908"/>
                  </a:lnTo>
                  <a:lnTo>
                    <a:pt x="1024" y="909"/>
                  </a:lnTo>
                  <a:lnTo>
                    <a:pt x="1017" y="910"/>
                  </a:lnTo>
                  <a:lnTo>
                    <a:pt x="1008" y="913"/>
                  </a:lnTo>
                  <a:lnTo>
                    <a:pt x="1000" y="919"/>
                  </a:lnTo>
                  <a:lnTo>
                    <a:pt x="992" y="925"/>
                  </a:lnTo>
                  <a:lnTo>
                    <a:pt x="978" y="937"/>
                  </a:lnTo>
                  <a:lnTo>
                    <a:pt x="965" y="948"/>
                  </a:lnTo>
                  <a:lnTo>
                    <a:pt x="953" y="956"/>
                  </a:lnTo>
                  <a:lnTo>
                    <a:pt x="940" y="964"/>
                  </a:lnTo>
                  <a:lnTo>
                    <a:pt x="926" y="970"/>
                  </a:lnTo>
                  <a:lnTo>
                    <a:pt x="912" y="975"/>
                  </a:lnTo>
                  <a:lnTo>
                    <a:pt x="896" y="979"/>
                  </a:lnTo>
                  <a:lnTo>
                    <a:pt x="877" y="981"/>
                  </a:lnTo>
                  <a:lnTo>
                    <a:pt x="876" y="983"/>
                  </a:lnTo>
                  <a:lnTo>
                    <a:pt x="875" y="984"/>
                  </a:lnTo>
                  <a:lnTo>
                    <a:pt x="874" y="994"/>
                  </a:lnTo>
                  <a:lnTo>
                    <a:pt x="875" y="1005"/>
                  </a:lnTo>
                  <a:lnTo>
                    <a:pt x="877" y="1018"/>
                  </a:lnTo>
                  <a:lnTo>
                    <a:pt x="881" y="1030"/>
                  </a:lnTo>
                  <a:lnTo>
                    <a:pt x="884" y="1043"/>
                  </a:lnTo>
                  <a:lnTo>
                    <a:pt x="888" y="1054"/>
                  </a:lnTo>
                  <a:lnTo>
                    <a:pt x="894" y="1063"/>
                  </a:lnTo>
                  <a:lnTo>
                    <a:pt x="900" y="1071"/>
                  </a:lnTo>
                  <a:lnTo>
                    <a:pt x="902" y="1074"/>
                  </a:lnTo>
                  <a:lnTo>
                    <a:pt x="903" y="1077"/>
                  </a:lnTo>
                  <a:lnTo>
                    <a:pt x="903" y="1082"/>
                  </a:lnTo>
                  <a:lnTo>
                    <a:pt x="902" y="1087"/>
                  </a:lnTo>
                  <a:lnTo>
                    <a:pt x="899" y="1097"/>
                  </a:lnTo>
                  <a:lnTo>
                    <a:pt x="892" y="1109"/>
                  </a:lnTo>
                  <a:lnTo>
                    <a:pt x="887" y="1122"/>
                  </a:lnTo>
                  <a:lnTo>
                    <a:pt x="883" y="1136"/>
                  </a:lnTo>
                  <a:lnTo>
                    <a:pt x="882" y="1142"/>
                  </a:lnTo>
                  <a:lnTo>
                    <a:pt x="881" y="1149"/>
                  </a:lnTo>
                  <a:lnTo>
                    <a:pt x="882" y="1156"/>
                  </a:lnTo>
                  <a:lnTo>
                    <a:pt x="883" y="1163"/>
                  </a:lnTo>
                  <a:lnTo>
                    <a:pt x="885" y="1169"/>
                  </a:lnTo>
                  <a:lnTo>
                    <a:pt x="886" y="1175"/>
                  </a:lnTo>
                  <a:lnTo>
                    <a:pt x="886" y="1179"/>
                  </a:lnTo>
                  <a:lnTo>
                    <a:pt x="885" y="1184"/>
                  </a:lnTo>
                  <a:lnTo>
                    <a:pt x="883" y="1193"/>
                  </a:lnTo>
                  <a:lnTo>
                    <a:pt x="878" y="1200"/>
                  </a:lnTo>
                  <a:lnTo>
                    <a:pt x="873" y="1208"/>
                  </a:lnTo>
                  <a:lnTo>
                    <a:pt x="867" y="1216"/>
                  </a:lnTo>
                  <a:lnTo>
                    <a:pt x="861" y="1224"/>
                  </a:lnTo>
                  <a:lnTo>
                    <a:pt x="857" y="1234"/>
                  </a:lnTo>
                  <a:lnTo>
                    <a:pt x="855" y="1238"/>
                  </a:lnTo>
                  <a:lnTo>
                    <a:pt x="851" y="1242"/>
                  </a:lnTo>
                  <a:lnTo>
                    <a:pt x="848" y="1244"/>
                  </a:lnTo>
                  <a:lnTo>
                    <a:pt x="844" y="1246"/>
                  </a:lnTo>
                  <a:lnTo>
                    <a:pt x="834" y="1246"/>
                  </a:lnTo>
                  <a:lnTo>
                    <a:pt x="823" y="1245"/>
                  </a:lnTo>
                  <a:lnTo>
                    <a:pt x="812" y="1242"/>
                  </a:lnTo>
                  <a:lnTo>
                    <a:pt x="800" y="1239"/>
                  </a:lnTo>
                  <a:lnTo>
                    <a:pt x="793" y="1238"/>
                  </a:lnTo>
                  <a:lnTo>
                    <a:pt x="787" y="1238"/>
                  </a:lnTo>
                  <a:lnTo>
                    <a:pt x="781" y="1238"/>
                  </a:lnTo>
                  <a:lnTo>
                    <a:pt x="776" y="1239"/>
                  </a:lnTo>
                  <a:lnTo>
                    <a:pt x="769" y="1239"/>
                  </a:lnTo>
                  <a:lnTo>
                    <a:pt x="763" y="1238"/>
                  </a:lnTo>
                  <a:lnTo>
                    <a:pt x="758" y="1236"/>
                  </a:lnTo>
                  <a:lnTo>
                    <a:pt x="753" y="1233"/>
                  </a:lnTo>
                  <a:lnTo>
                    <a:pt x="744" y="1224"/>
                  </a:lnTo>
                  <a:lnTo>
                    <a:pt x="733" y="1219"/>
                  </a:lnTo>
                  <a:lnTo>
                    <a:pt x="722" y="1215"/>
                  </a:lnTo>
                  <a:lnTo>
                    <a:pt x="712" y="1212"/>
                  </a:lnTo>
                  <a:lnTo>
                    <a:pt x="704" y="1211"/>
                  </a:lnTo>
                  <a:lnTo>
                    <a:pt x="695" y="1210"/>
                  </a:lnTo>
                  <a:lnTo>
                    <a:pt x="686" y="1210"/>
                  </a:lnTo>
                  <a:lnTo>
                    <a:pt x="679" y="1211"/>
                  </a:lnTo>
                  <a:lnTo>
                    <a:pt x="672" y="1213"/>
                  </a:lnTo>
                  <a:lnTo>
                    <a:pt x="666" y="1216"/>
                  </a:lnTo>
                  <a:lnTo>
                    <a:pt x="659" y="1219"/>
                  </a:lnTo>
                  <a:lnTo>
                    <a:pt x="654" y="1223"/>
                  </a:lnTo>
                  <a:lnTo>
                    <a:pt x="649" y="1229"/>
                  </a:lnTo>
                  <a:lnTo>
                    <a:pt x="644" y="1234"/>
                  </a:lnTo>
                  <a:lnTo>
                    <a:pt x="640" y="1242"/>
                  </a:lnTo>
                  <a:lnTo>
                    <a:pt x="636" y="1249"/>
                  </a:lnTo>
                  <a:lnTo>
                    <a:pt x="631" y="1257"/>
                  </a:lnTo>
                  <a:lnTo>
                    <a:pt x="628" y="1266"/>
                  </a:lnTo>
                  <a:lnTo>
                    <a:pt x="622" y="1280"/>
                  </a:lnTo>
                  <a:lnTo>
                    <a:pt x="615" y="1292"/>
                  </a:lnTo>
                  <a:lnTo>
                    <a:pt x="609" y="1300"/>
                  </a:lnTo>
                  <a:lnTo>
                    <a:pt x="601" y="1306"/>
                  </a:lnTo>
                  <a:lnTo>
                    <a:pt x="583" y="1315"/>
                  </a:lnTo>
                  <a:lnTo>
                    <a:pt x="559" y="1325"/>
                  </a:lnTo>
                  <a:lnTo>
                    <a:pt x="557" y="1327"/>
                  </a:lnTo>
                  <a:lnTo>
                    <a:pt x="556" y="1331"/>
                  </a:lnTo>
                  <a:lnTo>
                    <a:pt x="554" y="1338"/>
                  </a:lnTo>
                  <a:lnTo>
                    <a:pt x="552" y="1344"/>
                  </a:lnTo>
                  <a:lnTo>
                    <a:pt x="550" y="1358"/>
                  </a:lnTo>
                  <a:lnTo>
                    <a:pt x="548" y="1368"/>
                  </a:lnTo>
                  <a:lnTo>
                    <a:pt x="548" y="1368"/>
                  </a:lnTo>
                  <a:lnTo>
                    <a:pt x="535" y="1367"/>
                  </a:lnTo>
                  <a:lnTo>
                    <a:pt x="522" y="1365"/>
                  </a:lnTo>
                  <a:lnTo>
                    <a:pt x="510" y="1361"/>
                  </a:lnTo>
                  <a:lnTo>
                    <a:pt x="498" y="1358"/>
                  </a:lnTo>
                  <a:lnTo>
                    <a:pt x="486" y="1355"/>
                  </a:lnTo>
                  <a:lnTo>
                    <a:pt x="474" y="1352"/>
                  </a:lnTo>
                  <a:lnTo>
                    <a:pt x="461" y="1350"/>
                  </a:lnTo>
                  <a:lnTo>
                    <a:pt x="448" y="1348"/>
                  </a:lnTo>
                  <a:lnTo>
                    <a:pt x="436" y="1350"/>
                  </a:lnTo>
                  <a:lnTo>
                    <a:pt x="425" y="1351"/>
                  </a:lnTo>
                  <a:lnTo>
                    <a:pt x="414" y="1352"/>
                  </a:lnTo>
                  <a:lnTo>
                    <a:pt x="404" y="1352"/>
                  </a:lnTo>
                  <a:lnTo>
                    <a:pt x="400" y="1351"/>
                  </a:lnTo>
                  <a:lnTo>
                    <a:pt x="398" y="1350"/>
                  </a:lnTo>
                  <a:lnTo>
                    <a:pt x="396" y="1347"/>
                  </a:lnTo>
                  <a:lnTo>
                    <a:pt x="395" y="1345"/>
                  </a:lnTo>
                  <a:lnTo>
                    <a:pt x="392" y="1340"/>
                  </a:lnTo>
                  <a:lnTo>
                    <a:pt x="389" y="1333"/>
                  </a:lnTo>
                  <a:lnTo>
                    <a:pt x="387" y="1319"/>
                  </a:lnTo>
                  <a:lnTo>
                    <a:pt x="386" y="1308"/>
                  </a:lnTo>
                  <a:lnTo>
                    <a:pt x="385" y="1299"/>
                  </a:lnTo>
                  <a:lnTo>
                    <a:pt x="384" y="1289"/>
                  </a:lnTo>
                  <a:lnTo>
                    <a:pt x="382" y="1279"/>
                  </a:lnTo>
                  <a:lnTo>
                    <a:pt x="380" y="1271"/>
                  </a:lnTo>
                  <a:lnTo>
                    <a:pt x="373" y="1252"/>
                  </a:lnTo>
                  <a:lnTo>
                    <a:pt x="367" y="1235"/>
                  </a:lnTo>
                  <a:lnTo>
                    <a:pt x="348" y="1202"/>
                  </a:lnTo>
                  <a:lnTo>
                    <a:pt x="330" y="1168"/>
                  </a:lnTo>
                  <a:lnTo>
                    <a:pt x="325" y="1159"/>
                  </a:lnTo>
                  <a:lnTo>
                    <a:pt x="321" y="1151"/>
                  </a:lnTo>
                  <a:lnTo>
                    <a:pt x="319" y="1143"/>
                  </a:lnTo>
                  <a:lnTo>
                    <a:pt x="317" y="1135"/>
                  </a:lnTo>
                  <a:lnTo>
                    <a:pt x="317" y="1128"/>
                  </a:lnTo>
                  <a:lnTo>
                    <a:pt x="317" y="1121"/>
                  </a:lnTo>
                  <a:lnTo>
                    <a:pt x="318" y="1114"/>
                  </a:lnTo>
                  <a:lnTo>
                    <a:pt x="319" y="1108"/>
                  </a:lnTo>
                  <a:lnTo>
                    <a:pt x="325" y="1094"/>
                  </a:lnTo>
                  <a:lnTo>
                    <a:pt x="331" y="1081"/>
                  </a:lnTo>
                  <a:lnTo>
                    <a:pt x="340" y="1065"/>
                  </a:lnTo>
                  <a:lnTo>
                    <a:pt x="350" y="1050"/>
                  </a:lnTo>
                  <a:lnTo>
                    <a:pt x="352" y="1045"/>
                  </a:lnTo>
                  <a:lnTo>
                    <a:pt x="354" y="1041"/>
                  </a:lnTo>
                  <a:lnTo>
                    <a:pt x="355" y="1036"/>
                  </a:lnTo>
                  <a:lnTo>
                    <a:pt x="355" y="1033"/>
                  </a:lnTo>
                  <a:lnTo>
                    <a:pt x="354" y="1027"/>
                  </a:lnTo>
                  <a:lnTo>
                    <a:pt x="352" y="1021"/>
                  </a:lnTo>
                  <a:lnTo>
                    <a:pt x="342" y="1009"/>
                  </a:lnTo>
                  <a:lnTo>
                    <a:pt x="332" y="994"/>
                  </a:lnTo>
                  <a:lnTo>
                    <a:pt x="327" y="975"/>
                  </a:lnTo>
                  <a:lnTo>
                    <a:pt x="321" y="945"/>
                  </a:lnTo>
                  <a:lnTo>
                    <a:pt x="316" y="918"/>
                  </a:lnTo>
                  <a:lnTo>
                    <a:pt x="313" y="905"/>
                  </a:lnTo>
                  <a:lnTo>
                    <a:pt x="313" y="903"/>
                  </a:lnTo>
                  <a:lnTo>
                    <a:pt x="307" y="903"/>
                  </a:lnTo>
                  <a:lnTo>
                    <a:pt x="301" y="903"/>
                  </a:lnTo>
                  <a:lnTo>
                    <a:pt x="293" y="906"/>
                  </a:lnTo>
                  <a:lnTo>
                    <a:pt x="286" y="909"/>
                  </a:lnTo>
                  <a:lnTo>
                    <a:pt x="271" y="915"/>
                  </a:lnTo>
                  <a:lnTo>
                    <a:pt x="259" y="923"/>
                  </a:lnTo>
                  <a:lnTo>
                    <a:pt x="253" y="927"/>
                  </a:lnTo>
                  <a:lnTo>
                    <a:pt x="250" y="932"/>
                  </a:lnTo>
                  <a:lnTo>
                    <a:pt x="248" y="936"/>
                  </a:lnTo>
                  <a:lnTo>
                    <a:pt x="248" y="939"/>
                  </a:lnTo>
                  <a:lnTo>
                    <a:pt x="248" y="943"/>
                  </a:lnTo>
                  <a:lnTo>
                    <a:pt x="248" y="949"/>
                  </a:lnTo>
                  <a:lnTo>
                    <a:pt x="247" y="954"/>
                  </a:lnTo>
                  <a:lnTo>
                    <a:pt x="245" y="961"/>
                  </a:lnTo>
                  <a:lnTo>
                    <a:pt x="242" y="966"/>
                  </a:lnTo>
                  <a:lnTo>
                    <a:pt x="238" y="968"/>
                  </a:lnTo>
                  <a:lnTo>
                    <a:pt x="233" y="970"/>
                  </a:lnTo>
                  <a:lnTo>
                    <a:pt x="228" y="970"/>
                  </a:lnTo>
                  <a:lnTo>
                    <a:pt x="220" y="969"/>
                  </a:lnTo>
                  <a:lnTo>
                    <a:pt x="214" y="968"/>
                  </a:lnTo>
                  <a:lnTo>
                    <a:pt x="206" y="965"/>
                  </a:lnTo>
                  <a:lnTo>
                    <a:pt x="198" y="962"/>
                  </a:lnTo>
                  <a:lnTo>
                    <a:pt x="168" y="947"/>
                  </a:lnTo>
                  <a:lnTo>
                    <a:pt x="146" y="936"/>
                  </a:lnTo>
                  <a:lnTo>
                    <a:pt x="136" y="934"/>
                  </a:lnTo>
                  <a:lnTo>
                    <a:pt x="125" y="934"/>
                  </a:lnTo>
                  <a:lnTo>
                    <a:pt x="113" y="934"/>
                  </a:lnTo>
                  <a:lnTo>
                    <a:pt x="102" y="936"/>
                  </a:lnTo>
                  <a:lnTo>
                    <a:pt x="90" y="937"/>
                  </a:lnTo>
                  <a:lnTo>
                    <a:pt x="80" y="938"/>
                  </a:lnTo>
                  <a:lnTo>
                    <a:pt x="68" y="938"/>
                  </a:lnTo>
                  <a:lnTo>
                    <a:pt x="57" y="937"/>
                  </a:lnTo>
                  <a:lnTo>
                    <a:pt x="54" y="936"/>
                  </a:lnTo>
                  <a:lnTo>
                    <a:pt x="49" y="933"/>
                  </a:lnTo>
                  <a:lnTo>
                    <a:pt x="46" y="929"/>
                  </a:lnTo>
                  <a:lnTo>
                    <a:pt x="42" y="925"/>
                  </a:lnTo>
                  <a:lnTo>
                    <a:pt x="34" y="915"/>
                  </a:lnTo>
                  <a:lnTo>
                    <a:pt x="27" y="903"/>
                  </a:lnTo>
                  <a:lnTo>
                    <a:pt x="13" y="879"/>
                  </a:lnTo>
                  <a:lnTo>
                    <a:pt x="0" y="860"/>
                  </a:lnTo>
                  <a:lnTo>
                    <a:pt x="0" y="860"/>
                  </a:lnTo>
                  <a:lnTo>
                    <a:pt x="10" y="830"/>
                  </a:lnTo>
                  <a:lnTo>
                    <a:pt x="18" y="800"/>
                  </a:lnTo>
                  <a:lnTo>
                    <a:pt x="27" y="770"/>
                  </a:lnTo>
                  <a:lnTo>
                    <a:pt x="34" y="739"/>
                  </a:lnTo>
                  <a:lnTo>
                    <a:pt x="39" y="722"/>
                  </a:lnTo>
                  <a:lnTo>
                    <a:pt x="45" y="707"/>
                  </a:lnTo>
                  <a:lnTo>
                    <a:pt x="53" y="692"/>
                  </a:lnTo>
                  <a:lnTo>
                    <a:pt x="61" y="677"/>
                  </a:lnTo>
                  <a:lnTo>
                    <a:pt x="80" y="648"/>
                  </a:lnTo>
                  <a:lnTo>
                    <a:pt x="96" y="618"/>
                  </a:lnTo>
                  <a:lnTo>
                    <a:pt x="112" y="587"/>
                  </a:lnTo>
                  <a:lnTo>
                    <a:pt x="127" y="558"/>
                  </a:lnTo>
                  <a:lnTo>
                    <a:pt x="142" y="529"/>
                  </a:lnTo>
                  <a:lnTo>
                    <a:pt x="156" y="501"/>
                  </a:lnTo>
                  <a:lnTo>
                    <a:pt x="169" y="471"/>
                  </a:lnTo>
                  <a:lnTo>
                    <a:pt x="181" y="442"/>
                  </a:lnTo>
                  <a:lnTo>
                    <a:pt x="185" y="426"/>
                  </a:lnTo>
                  <a:lnTo>
                    <a:pt x="190" y="410"/>
                  </a:lnTo>
                  <a:lnTo>
                    <a:pt x="194" y="393"/>
                  </a:lnTo>
                  <a:lnTo>
                    <a:pt x="197" y="375"/>
                  </a:lnTo>
                  <a:lnTo>
                    <a:pt x="197" y="375"/>
                  </a:lnTo>
                  <a:lnTo>
                    <a:pt x="211" y="368"/>
                  </a:lnTo>
                  <a:lnTo>
                    <a:pt x="223" y="361"/>
                  </a:lnTo>
                  <a:lnTo>
                    <a:pt x="234" y="357"/>
                  </a:lnTo>
                  <a:lnTo>
                    <a:pt x="244" y="353"/>
                  </a:lnTo>
                  <a:lnTo>
                    <a:pt x="255" y="351"/>
                  </a:lnTo>
                  <a:lnTo>
                    <a:pt x="268" y="349"/>
                  </a:lnTo>
                  <a:lnTo>
                    <a:pt x="282" y="348"/>
                  </a:lnTo>
                  <a:lnTo>
                    <a:pt x="298" y="347"/>
                  </a:lnTo>
                  <a:lnTo>
                    <a:pt x="305" y="346"/>
                  </a:lnTo>
                  <a:lnTo>
                    <a:pt x="312" y="345"/>
                  </a:lnTo>
                  <a:lnTo>
                    <a:pt x="317" y="343"/>
                  </a:lnTo>
                  <a:lnTo>
                    <a:pt x="323" y="341"/>
                  </a:lnTo>
                  <a:lnTo>
                    <a:pt x="327" y="338"/>
                  </a:lnTo>
                  <a:lnTo>
                    <a:pt x="330" y="334"/>
                  </a:lnTo>
                  <a:lnTo>
                    <a:pt x="333" y="330"/>
                  </a:lnTo>
                  <a:lnTo>
                    <a:pt x="337" y="326"/>
                  </a:lnTo>
                  <a:lnTo>
                    <a:pt x="345" y="306"/>
                  </a:lnTo>
                  <a:lnTo>
                    <a:pt x="356" y="287"/>
                  </a:lnTo>
                  <a:lnTo>
                    <a:pt x="366" y="275"/>
                  </a:lnTo>
                  <a:lnTo>
                    <a:pt x="378" y="264"/>
                  </a:lnTo>
                  <a:lnTo>
                    <a:pt x="383" y="258"/>
                  </a:lnTo>
                  <a:lnTo>
                    <a:pt x="388" y="252"/>
                  </a:lnTo>
                  <a:lnTo>
                    <a:pt x="392" y="247"/>
                  </a:lnTo>
                  <a:lnTo>
                    <a:pt x="395" y="241"/>
                  </a:lnTo>
                  <a:lnTo>
                    <a:pt x="396" y="234"/>
                  </a:lnTo>
                  <a:lnTo>
                    <a:pt x="396" y="228"/>
                  </a:lnTo>
                  <a:lnTo>
                    <a:pt x="395" y="223"/>
                  </a:lnTo>
                  <a:lnTo>
                    <a:pt x="394" y="219"/>
                  </a:lnTo>
                  <a:lnTo>
                    <a:pt x="394" y="218"/>
                  </a:lnTo>
                  <a:lnTo>
                    <a:pt x="394" y="216"/>
                  </a:lnTo>
                  <a:lnTo>
                    <a:pt x="395" y="214"/>
                  </a:lnTo>
                  <a:lnTo>
                    <a:pt x="396" y="212"/>
                  </a:lnTo>
                  <a:lnTo>
                    <a:pt x="401" y="210"/>
                  </a:lnTo>
                  <a:lnTo>
                    <a:pt x="411" y="208"/>
                  </a:lnTo>
                  <a:lnTo>
                    <a:pt x="421" y="205"/>
                  </a:lnTo>
                  <a:lnTo>
                    <a:pt x="432" y="198"/>
                  </a:lnTo>
                  <a:lnTo>
                    <a:pt x="443" y="191"/>
                  </a:lnTo>
                  <a:lnTo>
                    <a:pt x="455" y="182"/>
                  </a:lnTo>
                  <a:lnTo>
                    <a:pt x="467" y="174"/>
                  </a:lnTo>
                  <a:lnTo>
                    <a:pt x="478" y="169"/>
                  </a:lnTo>
                  <a:lnTo>
                    <a:pt x="483" y="167"/>
                  </a:lnTo>
                  <a:lnTo>
                    <a:pt x="489" y="166"/>
                  </a:lnTo>
                  <a:lnTo>
                    <a:pt x="493" y="166"/>
                  </a:lnTo>
                  <a:lnTo>
                    <a:pt x="497" y="167"/>
                  </a:lnTo>
                  <a:lnTo>
                    <a:pt x="507" y="174"/>
                  </a:lnTo>
                  <a:lnTo>
                    <a:pt x="521" y="186"/>
                  </a:lnTo>
                  <a:lnTo>
                    <a:pt x="529" y="192"/>
                  </a:lnTo>
                  <a:lnTo>
                    <a:pt x="535" y="196"/>
                  </a:lnTo>
                  <a:lnTo>
                    <a:pt x="541" y="198"/>
                  </a:lnTo>
                  <a:lnTo>
                    <a:pt x="545" y="198"/>
                  </a:lnTo>
                  <a:lnTo>
                    <a:pt x="547" y="196"/>
                  </a:lnTo>
                  <a:lnTo>
                    <a:pt x="548" y="192"/>
                  </a:lnTo>
                  <a:lnTo>
                    <a:pt x="549" y="186"/>
                  </a:lnTo>
                  <a:lnTo>
                    <a:pt x="549" y="180"/>
                  </a:lnTo>
                  <a:lnTo>
                    <a:pt x="550" y="173"/>
                  </a:lnTo>
                  <a:lnTo>
                    <a:pt x="552" y="168"/>
                  </a:lnTo>
                  <a:lnTo>
                    <a:pt x="555" y="166"/>
                  </a:lnTo>
                  <a:lnTo>
                    <a:pt x="557" y="163"/>
                  </a:lnTo>
                  <a:lnTo>
                    <a:pt x="559" y="162"/>
                  </a:lnTo>
                  <a:lnTo>
                    <a:pt x="563" y="159"/>
                  </a:lnTo>
                  <a:lnTo>
                    <a:pt x="582" y="157"/>
                  </a:lnTo>
                  <a:lnTo>
                    <a:pt x="602" y="157"/>
                  </a:lnTo>
                  <a:lnTo>
                    <a:pt x="608" y="156"/>
                  </a:lnTo>
                  <a:lnTo>
                    <a:pt x="612" y="155"/>
                  </a:lnTo>
                  <a:lnTo>
                    <a:pt x="615" y="154"/>
                  </a:lnTo>
                  <a:lnTo>
                    <a:pt x="619" y="152"/>
                  </a:lnTo>
                  <a:lnTo>
                    <a:pt x="622" y="149"/>
                  </a:lnTo>
                  <a:lnTo>
                    <a:pt x="624" y="144"/>
                  </a:lnTo>
                  <a:lnTo>
                    <a:pt x="626" y="140"/>
                  </a:lnTo>
                  <a:lnTo>
                    <a:pt x="627" y="135"/>
                  </a:lnTo>
                  <a:lnTo>
                    <a:pt x="625" y="114"/>
                  </a:lnTo>
                  <a:lnTo>
                    <a:pt x="622" y="91"/>
                  </a:lnTo>
                  <a:lnTo>
                    <a:pt x="620" y="81"/>
                  </a:lnTo>
                  <a:lnTo>
                    <a:pt x="622" y="70"/>
                  </a:lnTo>
                  <a:lnTo>
                    <a:pt x="623" y="65"/>
                  </a:lnTo>
                  <a:lnTo>
                    <a:pt x="624" y="60"/>
                  </a:lnTo>
                  <a:lnTo>
                    <a:pt x="626" y="57"/>
                  </a:lnTo>
                  <a:lnTo>
                    <a:pt x="629" y="52"/>
                  </a:lnTo>
                  <a:lnTo>
                    <a:pt x="671" y="37"/>
                  </a:lnTo>
                  <a:lnTo>
                    <a:pt x="671" y="37"/>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06" name="Google Shape;906;p38"/>
            <p:cNvSpPr/>
            <p:nvPr/>
          </p:nvSpPr>
          <p:spPr>
            <a:xfrm>
              <a:off x="4689475" y="5178425"/>
              <a:ext cx="793750" cy="865188"/>
            </a:xfrm>
            <a:custGeom>
              <a:rect b="b" l="l" r="r" t="t"/>
              <a:pathLst>
                <a:path extrusionOk="0" h="2181" w="1999">
                  <a:moveTo>
                    <a:pt x="1730" y="255"/>
                  </a:moveTo>
                  <a:lnTo>
                    <a:pt x="1738" y="342"/>
                  </a:lnTo>
                  <a:lnTo>
                    <a:pt x="1739" y="347"/>
                  </a:lnTo>
                  <a:lnTo>
                    <a:pt x="1740" y="353"/>
                  </a:lnTo>
                  <a:lnTo>
                    <a:pt x="1742" y="357"/>
                  </a:lnTo>
                  <a:lnTo>
                    <a:pt x="1745" y="361"/>
                  </a:lnTo>
                  <a:lnTo>
                    <a:pt x="1748" y="366"/>
                  </a:lnTo>
                  <a:lnTo>
                    <a:pt x="1751" y="369"/>
                  </a:lnTo>
                  <a:lnTo>
                    <a:pt x="1755" y="372"/>
                  </a:lnTo>
                  <a:lnTo>
                    <a:pt x="1760" y="375"/>
                  </a:lnTo>
                  <a:lnTo>
                    <a:pt x="1772" y="382"/>
                  </a:lnTo>
                  <a:lnTo>
                    <a:pt x="1777" y="387"/>
                  </a:lnTo>
                  <a:lnTo>
                    <a:pt x="1779" y="389"/>
                  </a:lnTo>
                  <a:lnTo>
                    <a:pt x="1779" y="391"/>
                  </a:lnTo>
                  <a:lnTo>
                    <a:pt x="1779" y="394"/>
                  </a:lnTo>
                  <a:lnTo>
                    <a:pt x="1778" y="396"/>
                  </a:lnTo>
                  <a:lnTo>
                    <a:pt x="1776" y="400"/>
                  </a:lnTo>
                  <a:lnTo>
                    <a:pt x="1775" y="404"/>
                  </a:lnTo>
                  <a:lnTo>
                    <a:pt x="1775" y="408"/>
                  </a:lnTo>
                  <a:lnTo>
                    <a:pt x="1776" y="412"/>
                  </a:lnTo>
                  <a:lnTo>
                    <a:pt x="1778" y="416"/>
                  </a:lnTo>
                  <a:lnTo>
                    <a:pt x="1780" y="421"/>
                  </a:lnTo>
                  <a:lnTo>
                    <a:pt x="1788" y="429"/>
                  </a:lnTo>
                  <a:lnTo>
                    <a:pt x="1796" y="440"/>
                  </a:lnTo>
                  <a:lnTo>
                    <a:pt x="1801" y="445"/>
                  </a:lnTo>
                  <a:lnTo>
                    <a:pt x="1805" y="451"/>
                  </a:lnTo>
                  <a:lnTo>
                    <a:pt x="1807" y="455"/>
                  </a:lnTo>
                  <a:lnTo>
                    <a:pt x="1808" y="461"/>
                  </a:lnTo>
                  <a:lnTo>
                    <a:pt x="1813" y="477"/>
                  </a:lnTo>
                  <a:lnTo>
                    <a:pt x="1822" y="505"/>
                  </a:lnTo>
                  <a:lnTo>
                    <a:pt x="1827" y="519"/>
                  </a:lnTo>
                  <a:lnTo>
                    <a:pt x="1832" y="532"/>
                  </a:lnTo>
                  <a:lnTo>
                    <a:pt x="1836" y="540"/>
                  </a:lnTo>
                  <a:lnTo>
                    <a:pt x="1839" y="545"/>
                  </a:lnTo>
                  <a:lnTo>
                    <a:pt x="1854" y="555"/>
                  </a:lnTo>
                  <a:lnTo>
                    <a:pt x="1869" y="565"/>
                  </a:lnTo>
                  <a:lnTo>
                    <a:pt x="1873" y="576"/>
                  </a:lnTo>
                  <a:lnTo>
                    <a:pt x="1878" y="591"/>
                  </a:lnTo>
                  <a:lnTo>
                    <a:pt x="1881" y="596"/>
                  </a:lnTo>
                  <a:lnTo>
                    <a:pt x="1882" y="598"/>
                  </a:lnTo>
                  <a:lnTo>
                    <a:pt x="1884" y="600"/>
                  </a:lnTo>
                  <a:lnTo>
                    <a:pt x="1887" y="602"/>
                  </a:lnTo>
                  <a:lnTo>
                    <a:pt x="1889" y="602"/>
                  </a:lnTo>
                  <a:lnTo>
                    <a:pt x="1892" y="602"/>
                  </a:lnTo>
                  <a:lnTo>
                    <a:pt x="1897" y="600"/>
                  </a:lnTo>
                  <a:lnTo>
                    <a:pt x="1901" y="597"/>
                  </a:lnTo>
                  <a:lnTo>
                    <a:pt x="1905" y="592"/>
                  </a:lnTo>
                  <a:lnTo>
                    <a:pt x="1908" y="587"/>
                  </a:lnTo>
                  <a:lnTo>
                    <a:pt x="1909" y="582"/>
                  </a:lnTo>
                  <a:lnTo>
                    <a:pt x="1910" y="576"/>
                  </a:lnTo>
                  <a:lnTo>
                    <a:pt x="1910" y="570"/>
                  </a:lnTo>
                  <a:lnTo>
                    <a:pt x="1911" y="564"/>
                  </a:lnTo>
                  <a:lnTo>
                    <a:pt x="1912" y="558"/>
                  </a:lnTo>
                  <a:lnTo>
                    <a:pt x="1914" y="552"/>
                  </a:lnTo>
                  <a:lnTo>
                    <a:pt x="1919" y="549"/>
                  </a:lnTo>
                  <a:lnTo>
                    <a:pt x="1929" y="547"/>
                  </a:lnTo>
                  <a:lnTo>
                    <a:pt x="1940" y="546"/>
                  </a:lnTo>
                  <a:lnTo>
                    <a:pt x="1948" y="545"/>
                  </a:lnTo>
                  <a:lnTo>
                    <a:pt x="1952" y="544"/>
                  </a:lnTo>
                  <a:lnTo>
                    <a:pt x="1955" y="544"/>
                  </a:lnTo>
                  <a:lnTo>
                    <a:pt x="1958" y="545"/>
                  </a:lnTo>
                  <a:lnTo>
                    <a:pt x="1960" y="546"/>
                  </a:lnTo>
                  <a:lnTo>
                    <a:pt x="1963" y="549"/>
                  </a:lnTo>
                  <a:lnTo>
                    <a:pt x="1964" y="553"/>
                  </a:lnTo>
                  <a:lnTo>
                    <a:pt x="1964" y="559"/>
                  </a:lnTo>
                  <a:lnTo>
                    <a:pt x="1964" y="565"/>
                  </a:lnTo>
                  <a:lnTo>
                    <a:pt x="1964" y="572"/>
                  </a:lnTo>
                  <a:lnTo>
                    <a:pt x="1966" y="578"/>
                  </a:lnTo>
                  <a:lnTo>
                    <a:pt x="1973" y="592"/>
                  </a:lnTo>
                  <a:lnTo>
                    <a:pt x="1981" y="605"/>
                  </a:lnTo>
                  <a:lnTo>
                    <a:pt x="1990" y="619"/>
                  </a:lnTo>
                  <a:lnTo>
                    <a:pt x="1999" y="633"/>
                  </a:lnTo>
                  <a:lnTo>
                    <a:pt x="1999" y="633"/>
                  </a:lnTo>
                  <a:lnTo>
                    <a:pt x="1996" y="651"/>
                  </a:lnTo>
                  <a:lnTo>
                    <a:pt x="1992" y="668"/>
                  </a:lnTo>
                  <a:lnTo>
                    <a:pt x="1987" y="684"/>
                  </a:lnTo>
                  <a:lnTo>
                    <a:pt x="1983" y="700"/>
                  </a:lnTo>
                  <a:lnTo>
                    <a:pt x="1971" y="729"/>
                  </a:lnTo>
                  <a:lnTo>
                    <a:pt x="1958" y="759"/>
                  </a:lnTo>
                  <a:lnTo>
                    <a:pt x="1944" y="787"/>
                  </a:lnTo>
                  <a:lnTo>
                    <a:pt x="1929" y="816"/>
                  </a:lnTo>
                  <a:lnTo>
                    <a:pt x="1914" y="845"/>
                  </a:lnTo>
                  <a:lnTo>
                    <a:pt x="1898" y="876"/>
                  </a:lnTo>
                  <a:lnTo>
                    <a:pt x="1882" y="906"/>
                  </a:lnTo>
                  <a:lnTo>
                    <a:pt x="1863" y="935"/>
                  </a:lnTo>
                  <a:lnTo>
                    <a:pt x="1855" y="950"/>
                  </a:lnTo>
                  <a:lnTo>
                    <a:pt x="1847" y="965"/>
                  </a:lnTo>
                  <a:lnTo>
                    <a:pt x="1841" y="980"/>
                  </a:lnTo>
                  <a:lnTo>
                    <a:pt x="1836" y="997"/>
                  </a:lnTo>
                  <a:lnTo>
                    <a:pt x="1829" y="1028"/>
                  </a:lnTo>
                  <a:lnTo>
                    <a:pt x="1820" y="1058"/>
                  </a:lnTo>
                  <a:lnTo>
                    <a:pt x="1812" y="1088"/>
                  </a:lnTo>
                  <a:lnTo>
                    <a:pt x="1802" y="1118"/>
                  </a:lnTo>
                  <a:lnTo>
                    <a:pt x="1802" y="1118"/>
                  </a:lnTo>
                  <a:lnTo>
                    <a:pt x="1776" y="1145"/>
                  </a:lnTo>
                  <a:lnTo>
                    <a:pt x="1768" y="1156"/>
                  </a:lnTo>
                  <a:lnTo>
                    <a:pt x="1760" y="1165"/>
                  </a:lnTo>
                  <a:lnTo>
                    <a:pt x="1751" y="1170"/>
                  </a:lnTo>
                  <a:lnTo>
                    <a:pt x="1742" y="1174"/>
                  </a:lnTo>
                  <a:lnTo>
                    <a:pt x="1734" y="1177"/>
                  </a:lnTo>
                  <a:lnTo>
                    <a:pt x="1724" y="1178"/>
                  </a:lnTo>
                  <a:lnTo>
                    <a:pt x="1715" y="1178"/>
                  </a:lnTo>
                  <a:lnTo>
                    <a:pt x="1706" y="1178"/>
                  </a:lnTo>
                  <a:lnTo>
                    <a:pt x="1688" y="1176"/>
                  </a:lnTo>
                  <a:lnTo>
                    <a:pt x="1671" y="1176"/>
                  </a:lnTo>
                  <a:lnTo>
                    <a:pt x="1664" y="1177"/>
                  </a:lnTo>
                  <a:lnTo>
                    <a:pt x="1656" y="1179"/>
                  </a:lnTo>
                  <a:lnTo>
                    <a:pt x="1650" y="1183"/>
                  </a:lnTo>
                  <a:lnTo>
                    <a:pt x="1643" y="1188"/>
                  </a:lnTo>
                  <a:lnTo>
                    <a:pt x="1639" y="1196"/>
                  </a:lnTo>
                  <a:lnTo>
                    <a:pt x="1636" y="1204"/>
                  </a:lnTo>
                  <a:lnTo>
                    <a:pt x="1632" y="1211"/>
                  </a:lnTo>
                  <a:lnTo>
                    <a:pt x="1630" y="1220"/>
                  </a:lnTo>
                  <a:lnTo>
                    <a:pt x="1627" y="1238"/>
                  </a:lnTo>
                  <a:lnTo>
                    <a:pt x="1624" y="1255"/>
                  </a:lnTo>
                  <a:lnTo>
                    <a:pt x="1622" y="1264"/>
                  </a:lnTo>
                  <a:lnTo>
                    <a:pt x="1619" y="1272"/>
                  </a:lnTo>
                  <a:lnTo>
                    <a:pt x="1616" y="1278"/>
                  </a:lnTo>
                  <a:lnTo>
                    <a:pt x="1612" y="1285"/>
                  </a:lnTo>
                  <a:lnTo>
                    <a:pt x="1605" y="1290"/>
                  </a:lnTo>
                  <a:lnTo>
                    <a:pt x="1599" y="1293"/>
                  </a:lnTo>
                  <a:lnTo>
                    <a:pt x="1590" y="1295"/>
                  </a:lnTo>
                  <a:lnTo>
                    <a:pt x="1579" y="1296"/>
                  </a:lnTo>
                  <a:lnTo>
                    <a:pt x="1569" y="1296"/>
                  </a:lnTo>
                  <a:lnTo>
                    <a:pt x="1559" y="1298"/>
                  </a:lnTo>
                  <a:lnTo>
                    <a:pt x="1550" y="1300"/>
                  </a:lnTo>
                  <a:lnTo>
                    <a:pt x="1542" y="1301"/>
                  </a:lnTo>
                  <a:lnTo>
                    <a:pt x="1533" y="1304"/>
                  </a:lnTo>
                  <a:lnTo>
                    <a:pt x="1527" y="1306"/>
                  </a:lnTo>
                  <a:lnTo>
                    <a:pt x="1519" y="1311"/>
                  </a:lnTo>
                  <a:lnTo>
                    <a:pt x="1513" y="1314"/>
                  </a:lnTo>
                  <a:lnTo>
                    <a:pt x="1507" y="1318"/>
                  </a:lnTo>
                  <a:lnTo>
                    <a:pt x="1502" y="1323"/>
                  </a:lnTo>
                  <a:lnTo>
                    <a:pt x="1496" y="1328"/>
                  </a:lnTo>
                  <a:lnTo>
                    <a:pt x="1491" y="1333"/>
                  </a:lnTo>
                  <a:lnTo>
                    <a:pt x="1483" y="1345"/>
                  </a:lnTo>
                  <a:lnTo>
                    <a:pt x="1476" y="1358"/>
                  </a:lnTo>
                  <a:lnTo>
                    <a:pt x="1470" y="1372"/>
                  </a:lnTo>
                  <a:lnTo>
                    <a:pt x="1465" y="1387"/>
                  </a:lnTo>
                  <a:lnTo>
                    <a:pt x="1461" y="1402"/>
                  </a:lnTo>
                  <a:lnTo>
                    <a:pt x="1456" y="1419"/>
                  </a:lnTo>
                  <a:lnTo>
                    <a:pt x="1450" y="1450"/>
                  </a:lnTo>
                  <a:lnTo>
                    <a:pt x="1442" y="1482"/>
                  </a:lnTo>
                  <a:lnTo>
                    <a:pt x="1440" y="1492"/>
                  </a:lnTo>
                  <a:lnTo>
                    <a:pt x="1439" y="1503"/>
                  </a:lnTo>
                  <a:lnTo>
                    <a:pt x="1438" y="1516"/>
                  </a:lnTo>
                  <a:lnTo>
                    <a:pt x="1437" y="1529"/>
                  </a:lnTo>
                  <a:lnTo>
                    <a:pt x="1436" y="1557"/>
                  </a:lnTo>
                  <a:lnTo>
                    <a:pt x="1435" y="1586"/>
                  </a:lnTo>
                  <a:lnTo>
                    <a:pt x="1434" y="1615"/>
                  </a:lnTo>
                  <a:lnTo>
                    <a:pt x="1429" y="1640"/>
                  </a:lnTo>
                  <a:lnTo>
                    <a:pt x="1427" y="1652"/>
                  </a:lnTo>
                  <a:lnTo>
                    <a:pt x="1424" y="1662"/>
                  </a:lnTo>
                  <a:lnTo>
                    <a:pt x="1420" y="1670"/>
                  </a:lnTo>
                  <a:lnTo>
                    <a:pt x="1414" y="1678"/>
                  </a:lnTo>
                  <a:lnTo>
                    <a:pt x="1407" y="1686"/>
                  </a:lnTo>
                  <a:lnTo>
                    <a:pt x="1400" y="1694"/>
                  </a:lnTo>
                  <a:lnTo>
                    <a:pt x="1396" y="1701"/>
                  </a:lnTo>
                  <a:lnTo>
                    <a:pt x="1394" y="1709"/>
                  </a:lnTo>
                  <a:lnTo>
                    <a:pt x="1392" y="1716"/>
                  </a:lnTo>
                  <a:lnTo>
                    <a:pt x="1391" y="1722"/>
                  </a:lnTo>
                  <a:lnTo>
                    <a:pt x="1391" y="1730"/>
                  </a:lnTo>
                  <a:lnTo>
                    <a:pt x="1392" y="1736"/>
                  </a:lnTo>
                  <a:lnTo>
                    <a:pt x="1393" y="1749"/>
                  </a:lnTo>
                  <a:lnTo>
                    <a:pt x="1395" y="1762"/>
                  </a:lnTo>
                  <a:lnTo>
                    <a:pt x="1395" y="1768"/>
                  </a:lnTo>
                  <a:lnTo>
                    <a:pt x="1394" y="1776"/>
                  </a:lnTo>
                  <a:lnTo>
                    <a:pt x="1393" y="1782"/>
                  </a:lnTo>
                  <a:lnTo>
                    <a:pt x="1390" y="1791"/>
                  </a:lnTo>
                  <a:lnTo>
                    <a:pt x="1386" y="1798"/>
                  </a:lnTo>
                  <a:lnTo>
                    <a:pt x="1383" y="1804"/>
                  </a:lnTo>
                  <a:lnTo>
                    <a:pt x="1378" y="1811"/>
                  </a:lnTo>
                  <a:lnTo>
                    <a:pt x="1372" y="1816"/>
                  </a:lnTo>
                  <a:lnTo>
                    <a:pt x="1361" y="1828"/>
                  </a:lnTo>
                  <a:lnTo>
                    <a:pt x="1348" y="1839"/>
                  </a:lnTo>
                  <a:lnTo>
                    <a:pt x="1336" y="1848"/>
                  </a:lnTo>
                  <a:lnTo>
                    <a:pt x="1324" y="1860"/>
                  </a:lnTo>
                  <a:lnTo>
                    <a:pt x="1318" y="1867"/>
                  </a:lnTo>
                  <a:lnTo>
                    <a:pt x="1313" y="1873"/>
                  </a:lnTo>
                  <a:lnTo>
                    <a:pt x="1309" y="1880"/>
                  </a:lnTo>
                  <a:lnTo>
                    <a:pt x="1304" y="1887"/>
                  </a:lnTo>
                  <a:lnTo>
                    <a:pt x="1297" y="1907"/>
                  </a:lnTo>
                  <a:lnTo>
                    <a:pt x="1290" y="1926"/>
                  </a:lnTo>
                  <a:lnTo>
                    <a:pt x="1287" y="1936"/>
                  </a:lnTo>
                  <a:lnTo>
                    <a:pt x="1283" y="1946"/>
                  </a:lnTo>
                  <a:lnTo>
                    <a:pt x="1277" y="1954"/>
                  </a:lnTo>
                  <a:lnTo>
                    <a:pt x="1271" y="1964"/>
                  </a:lnTo>
                  <a:lnTo>
                    <a:pt x="1262" y="1974"/>
                  </a:lnTo>
                  <a:lnTo>
                    <a:pt x="1251" y="1983"/>
                  </a:lnTo>
                  <a:lnTo>
                    <a:pt x="1239" y="1993"/>
                  </a:lnTo>
                  <a:lnTo>
                    <a:pt x="1227" y="2003"/>
                  </a:lnTo>
                  <a:lnTo>
                    <a:pt x="1215" y="2013"/>
                  </a:lnTo>
                  <a:lnTo>
                    <a:pt x="1204" y="2021"/>
                  </a:lnTo>
                  <a:lnTo>
                    <a:pt x="1195" y="2030"/>
                  </a:lnTo>
                  <a:lnTo>
                    <a:pt x="1190" y="2037"/>
                  </a:lnTo>
                  <a:lnTo>
                    <a:pt x="1186" y="2049"/>
                  </a:lnTo>
                  <a:lnTo>
                    <a:pt x="1182" y="2061"/>
                  </a:lnTo>
                  <a:lnTo>
                    <a:pt x="1180" y="2068"/>
                  </a:lnTo>
                  <a:lnTo>
                    <a:pt x="1177" y="2073"/>
                  </a:lnTo>
                  <a:lnTo>
                    <a:pt x="1174" y="2077"/>
                  </a:lnTo>
                  <a:lnTo>
                    <a:pt x="1168" y="2079"/>
                  </a:lnTo>
                  <a:lnTo>
                    <a:pt x="1152" y="2085"/>
                  </a:lnTo>
                  <a:lnTo>
                    <a:pt x="1137" y="2089"/>
                  </a:lnTo>
                  <a:lnTo>
                    <a:pt x="1129" y="2092"/>
                  </a:lnTo>
                  <a:lnTo>
                    <a:pt x="1123" y="2097"/>
                  </a:lnTo>
                  <a:lnTo>
                    <a:pt x="1116" y="2102"/>
                  </a:lnTo>
                  <a:lnTo>
                    <a:pt x="1111" y="2110"/>
                  </a:lnTo>
                  <a:lnTo>
                    <a:pt x="1106" y="2118"/>
                  </a:lnTo>
                  <a:lnTo>
                    <a:pt x="1102" y="2127"/>
                  </a:lnTo>
                  <a:lnTo>
                    <a:pt x="1100" y="2137"/>
                  </a:lnTo>
                  <a:lnTo>
                    <a:pt x="1099" y="2146"/>
                  </a:lnTo>
                  <a:lnTo>
                    <a:pt x="1097" y="2156"/>
                  </a:lnTo>
                  <a:lnTo>
                    <a:pt x="1093" y="2166"/>
                  </a:lnTo>
                  <a:lnTo>
                    <a:pt x="1091" y="2170"/>
                  </a:lnTo>
                  <a:lnTo>
                    <a:pt x="1087" y="2175"/>
                  </a:lnTo>
                  <a:lnTo>
                    <a:pt x="1084" y="2178"/>
                  </a:lnTo>
                  <a:lnTo>
                    <a:pt x="1080" y="2181"/>
                  </a:lnTo>
                  <a:lnTo>
                    <a:pt x="1080" y="2181"/>
                  </a:lnTo>
                  <a:lnTo>
                    <a:pt x="1059" y="2169"/>
                  </a:lnTo>
                  <a:lnTo>
                    <a:pt x="1043" y="2160"/>
                  </a:lnTo>
                  <a:lnTo>
                    <a:pt x="1034" y="2156"/>
                  </a:lnTo>
                  <a:lnTo>
                    <a:pt x="1026" y="2152"/>
                  </a:lnTo>
                  <a:lnTo>
                    <a:pt x="1015" y="2149"/>
                  </a:lnTo>
                  <a:lnTo>
                    <a:pt x="1002" y="2145"/>
                  </a:lnTo>
                  <a:lnTo>
                    <a:pt x="992" y="2142"/>
                  </a:lnTo>
                  <a:lnTo>
                    <a:pt x="986" y="2139"/>
                  </a:lnTo>
                  <a:lnTo>
                    <a:pt x="980" y="2136"/>
                  </a:lnTo>
                  <a:lnTo>
                    <a:pt x="977" y="2131"/>
                  </a:lnTo>
                  <a:lnTo>
                    <a:pt x="976" y="2127"/>
                  </a:lnTo>
                  <a:lnTo>
                    <a:pt x="975" y="2123"/>
                  </a:lnTo>
                  <a:lnTo>
                    <a:pt x="976" y="2117"/>
                  </a:lnTo>
                  <a:lnTo>
                    <a:pt x="977" y="2113"/>
                  </a:lnTo>
                  <a:lnTo>
                    <a:pt x="982" y="2103"/>
                  </a:lnTo>
                  <a:lnTo>
                    <a:pt x="987" y="2095"/>
                  </a:lnTo>
                  <a:lnTo>
                    <a:pt x="989" y="2090"/>
                  </a:lnTo>
                  <a:lnTo>
                    <a:pt x="990" y="2086"/>
                  </a:lnTo>
                  <a:lnTo>
                    <a:pt x="990" y="2083"/>
                  </a:lnTo>
                  <a:lnTo>
                    <a:pt x="989" y="2079"/>
                  </a:lnTo>
                  <a:lnTo>
                    <a:pt x="983" y="2073"/>
                  </a:lnTo>
                  <a:lnTo>
                    <a:pt x="971" y="2065"/>
                  </a:lnTo>
                  <a:lnTo>
                    <a:pt x="958" y="2058"/>
                  </a:lnTo>
                  <a:lnTo>
                    <a:pt x="948" y="2051"/>
                  </a:lnTo>
                  <a:lnTo>
                    <a:pt x="937" y="2041"/>
                  </a:lnTo>
                  <a:lnTo>
                    <a:pt x="930" y="2034"/>
                  </a:lnTo>
                  <a:lnTo>
                    <a:pt x="925" y="2033"/>
                  </a:lnTo>
                  <a:lnTo>
                    <a:pt x="921" y="2033"/>
                  </a:lnTo>
                  <a:lnTo>
                    <a:pt x="915" y="2035"/>
                  </a:lnTo>
                  <a:lnTo>
                    <a:pt x="906" y="2041"/>
                  </a:lnTo>
                  <a:lnTo>
                    <a:pt x="899" y="2043"/>
                  </a:lnTo>
                  <a:lnTo>
                    <a:pt x="895" y="2044"/>
                  </a:lnTo>
                  <a:lnTo>
                    <a:pt x="891" y="2043"/>
                  </a:lnTo>
                  <a:lnTo>
                    <a:pt x="889" y="2040"/>
                  </a:lnTo>
                  <a:lnTo>
                    <a:pt x="883" y="2031"/>
                  </a:lnTo>
                  <a:lnTo>
                    <a:pt x="879" y="2020"/>
                  </a:lnTo>
                  <a:lnTo>
                    <a:pt x="877" y="2014"/>
                  </a:lnTo>
                  <a:lnTo>
                    <a:pt x="875" y="2008"/>
                  </a:lnTo>
                  <a:lnTo>
                    <a:pt x="871" y="2003"/>
                  </a:lnTo>
                  <a:lnTo>
                    <a:pt x="868" y="1997"/>
                  </a:lnTo>
                  <a:lnTo>
                    <a:pt x="863" y="1994"/>
                  </a:lnTo>
                  <a:lnTo>
                    <a:pt x="857" y="1992"/>
                  </a:lnTo>
                  <a:lnTo>
                    <a:pt x="851" y="1992"/>
                  </a:lnTo>
                  <a:lnTo>
                    <a:pt x="843" y="1993"/>
                  </a:lnTo>
                  <a:lnTo>
                    <a:pt x="837" y="1994"/>
                  </a:lnTo>
                  <a:lnTo>
                    <a:pt x="831" y="1993"/>
                  </a:lnTo>
                  <a:lnTo>
                    <a:pt x="825" y="1992"/>
                  </a:lnTo>
                  <a:lnTo>
                    <a:pt x="821" y="1991"/>
                  </a:lnTo>
                  <a:lnTo>
                    <a:pt x="815" y="1990"/>
                  </a:lnTo>
                  <a:lnTo>
                    <a:pt x="810" y="1990"/>
                  </a:lnTo>
                  <a:lnTo>
                    <a:pt x="803" y="1992"/>
                  </a:lnTo>
                  <a:lnTo>
                    <a:pt x="797" y="1997"/>
                  </a:lnTo>
                  <a:lnTo>
                    <a:pt x="785" y="2010"/>
                  </a:lnTo>
                  <a:lnTo>
                    <a:pt x="775" y="2023"/>
                  </a:lnTo>
                  <a:lnTo>
                    <a:pt x="771" y="2030"/>
                  </a:lnTo>
                  <a:lnTo>
                    <a:pt x="766" y="2036"/>
                  </a:lnTo>
                  <a:lnTo>
                    <a:pt x="758" y="2043"/>
                  </a:lnTo>
                  <a:lnTo>
                    <a:pt x="751" y="2049"/>
                  </a:lnTo>
                  <a:lnTo>
                    <a:pt x="746" y="2052"/>
                  </a:lnTo>
                  <a:lnTo>
                    <a:pt x="742" y="2055"/>
                  </a:lnTo>
                  <a:lnTo>
                    <a:pt x="738" y="2056"/>
                  </a:lnTo>
                  <a:lnTo>
                    <a:pt x="734" y="2056"/>
                  </a:lnTo>
                  <a:lnTo>
                    <a:pt x="731" y="2055"/>
                  </a:lnTo>
                  <a:lnTo>
                    <a:pt x="728" y="2052"/>
                  </a:lnTo>
                  <a:lnTo>
                    <a:pt x="725" y="2050"/>
                  </a:lnTo>
                  <a:lnTo>
                    <a:pt x="722" y="2048"/>
                  </a:lnTo>
                  <a:lnTo>
                    <a:pt x="718" y="2041"/>
                  </a:lnTo>
                  <a:lnTo>
                    <a:pt x="716" y="2032"/>
                  </a:lnTo>
                  <a:lnTo>
                    <a:pt x="714" y="2023"/>
                  </a:lnTo>
                  <a:lnTo>
                    <a:pt x="714" y="2015"/>
                  </a:lnTo>
                  <a:lnTo>
                    <a:pt x="708" y="1992"/>
                  </a:lnTo>
                  <a:lnTo>
                    <a:pt x="704" y="1969"/>
                  </a:lnTo>
                  <a:lnTo>
                    <a:pt x="702" y="1957"/>
                  </a:lnTo>
                  <a:lnTo>
                    <a:pt x="701" y="1947"/>
                  </a:lnTo>
                  <a:lnTo>
                    <a:pt x="701" y="1935"/>
                  </a:lnTo>
                  <a:lnTo>
                    <a:pt x="701" y="1924"/>
                  </a:lnTo>
                  <a:lnTo>
                    <a:pt x="702" y="1903"/>
                  </a:lnTo>
                  <a:lnTo>
                    <a:pt x="702" y="1887"/>
                  </a:lnTo>
                  <a:lnTo>
                    <a:pt x="700" y="1881"/>
                  </a:lnTo>
                  <a:lnTo>
                    <a:pt x="695" y="1874"/>
                  </a:lnTo>
                  <a:lnTo>
                    <a:pt x="688" y="1868"/>
                  </a:lnTo>
                  <a:lnTo>
                    <a:pt x="678" y="1859"/>
                  </a:lnTo>
                  <a:lnTo>
                    <a:pt x="673" y="1855"/>
                  </a:lnTo>
                  <a:lnTo>
                    <a:pt x="668" y="1851"/>
                  </a:lnTo>
                  <a:lnTo>
                    <a:pt x="666" y="1845"/>
                  </a:lnTo>
                  <a:lnTo>
                    <a:pt x="664" y="1840"/>
                  </a:lnTo>
                  <a:lnTo>
                    <a:pt x="662" y="1828"/>
                  </a:lnTo>
                  <a:lnTo>
                    <a:pt x="661" y="1816"/>
                  </a:lnTo>
                  <a:lnTo>
                    <a:pt x="660" y="1807"/>
                  </a:lnTo>
                  <a:lnTo>
                    <a:pt x="660" y="1800"/>
                  </a:lnTo>
                  <a:lnTo>
                    <a:pt x="660" y="1791"/>
                  </a:lnTo>
                  <a:lnTo>
                    <a:pt x="661" y="1784"/>
                  </a:lnTo>
                  <a:lnTo>
                    <a:pt x="661" y="1776"/>
                  </a:lnTo>
                  <a:lnTo>
                    <a:pt x="662" y="1768"/>
                  </a:lnTo>
                  <a:lnTo>
                    <a:pt x="662" y="1761"/>
                  </a:lnTo>
                  <a:lnTo>
                    <a:pt x="661" y="1754"/>
                  </a:lnTo>
                  <a:lnTo>
                    <a:pt x="656" y="1739"/>
                  </a:lnTo>
                  <a:lnTo>
                    <a:pt x="652" y="1723"/>
                  </a:lnTo>
                  <a:lnTo>
                    <a:pt x="645" y="1724"/>
                  </a:lnTo>
                  <a:lnTo>
                    <a:pt x="637" y="1728"/>
                  </a:lnTo>
                  <a:lnTo>
                    <a:pt x="630" y="1732"/>
                  </a:lnTo>
                  <a:lnTo>
                    <a:pt x="622" y="1735"/>
                  </a:lnTo>
                  <a:lnTo>
                    <a:pt x="613" y="1737"/>
                  </a:lnTo>
                  <a:lnTo>
                    <a:pt x="605" y="1737"/>
                  </a:lnTo>
                  <a:lnTo>
                    <a:pt x="596" y="1738"/>
                  </a:lnTo>
                  <a:lnTo>
                    <a:pt x="589" y="1740"/>
                  </a:lnTo>
                  <a:lnTo>
                    <a:pt x="568" y="1753"/>
                  </a:lnTo>
                  <a:lnTo>
                    <a:pt x="547" y="1767"/>
                  </a:lnTo>
                  <a:lnTo>
                    <a:pt x="536" y="1773"/>
                  </a:lnTo>
                  <a:lnTo>
                    <a:pt x="525" y="1777"/>
                  </a:lnTo>
                  <a:lnTo>
                    <a:pt x="520" y="1778"/>
                  </a:lnTo>
                  <a:lnTo>
                    <a:pt x="514" y="1779"/>
                  </a:lnTo>
                  <a:lnTo>
                    <a:pt x="508" y="1779"/>
                  </a:lnTo>
                  <a:lnTo>
                    <a:pt x="502" y="1778"/>
                  </a:lnTo>
                  <a:lnTo>
                    <a:pt x="444" y="1752"/>
                  </a:lnTo>
                  <a:lnTo>
                    <a:pt x="444" y="1752"/>
                  </a:lnTo>
                  <a:lnTo>
                    <a:pt x="442" y="1741"/>
                  </a:lnTo>
                  <a:lnTo>
                    <a:pt x="439" y="1733"/>
                  </a:lnTo>
                  <a:lnTo>
                    <a:pt x="435" y="1724"/>
                  </a:lnTo>
                  <a:lnTo>
                    <a:pt x="431" y="1717"/>
                  </a:lnTo>
                  <a:lnTo>
                    <a:pt x="426" y="1708"/>
                  </a:lnTo>
                  <a:lnTo>
                    <a:pt x="421" y="1699"/>
                  </a:lnTo>
                  <a:lnTo>
                    <a:pt x="417" y="1689"/>
                  </a:lnTo>
                  <a:lnTo>
                    <a:pt x="413" y="1678"/>
                  </a:lnTo>
                  <a:lnTo>
                    <a:pt x="411" y="1666"/>
                  </a:lnTo>
                  <a:lnTo>
                    <a:pt x="408" y="1649"/>
                  </a:lnTo>
                  <a:lnTo>
                    <a:pt x="407" y="1641"/>
                  </a:lnTo>
                  <a:lnTo>
                    <a:pt x="406" y="1633"/>
                  </a:lnTo>
                  <a:lnTo>
                    <a:pt x="405" y="1628"/>
                  </a:lnTo>
                  <a:lnTo>
                    <a:pt x="403" y="1625"/>
                  </a:lnTo>
                  <a:lnTo>
                    <a:pt x="400" y="1622"/>
                  </a:lnTo>
                  <a:lnTo>
                    <a:pt x="396" y="1619"/>
                  </a:lnTo>
                  <a:lnTo>
                    <a:pt x="392" y="1618"/>
                  </a:lnTo>
                  <a:lnTo>
                    <a:pt x="388" y="1617"/>
                  </a:lnTo>
                  <a:lnTo>
                    <a:pt x="379" y="1616"/>
                  </a:lnTo>
                  <a:lnTo>
                    <a:pt x="370" y="1616"/>
                  </a:lnTo>
                  <a:lnTo>
                    <a:pt x="360" y="1617"/>
                  </a:lnTo>
                  <a:lnTo>
                    <a:pt x="351" y="1616"/>
                  </a:lnTo>
                  <a:lnTo>
                    <a:pt x="347" y="1615"/>
                  </a:lnTo>
                  <a:lnTo>
                    <a:pt x="343" y="1614"/>
                  </a:lnTo>
                  <a:lnTo>
                    <a:pt x="338" y="1612"/>
                  </a:lnTo>
                  <a:lnTo>
                    <a:pt x="335" y="1609"/>
                  </a:lnTo>
                  <a:lnTo>
                    <a:pt x="332" y="1605"/>
                  </a:lnTo>
                  <a:lnTo>
                    <a:pt x="331" y="1601"/>
                  </a:lnTo>
                  <a:lnTo>
                    <a:pt x="330" y="1597"/>
                  </a:lnTo>
                  <a:lnTo>
                    <a:pt x="330" y="1592"/>
                  </a:lnTo>
                  <a:lnTo>
                    <a:pt x="330" y="1584"/>
                  </a:lnTo>
                  <a:lnTo>
                    <a:pt x="331" y="1576"/>
                  </a:lnTo>
                  <a:lnTo>
                    <a:pt x="332" y="1570"/>
                  </a:lnTo>
                  <a:lnTo>
                    <a:pt x="331" y="1564"/>
                  </a:lnTo>
                  <a:lnTo>
                    <a:pt x="328" y="1563"/>
                  </a:lnTo>
                  <a:lnTo>
                    <a:pt x="326" y="1563"/>
                  </a:lnTo>
                  <a:lnTo>
                    <a:pt x="322" y="1563"/>
                  </a:lnTo>
                  <a:lnTo>
                    <a:pt x="317" y="1564"/>
                  </a:lnTo>
                  <a:lnTo>
                    <a:pt x="313" y="1565"/>
                  </a:lnTo>
                  <a:lnTo>
                    <a:pt x="310" y="1565"/>
                  </a:lnTo>
                  <a:lnTo>
                    <a:pt x="308" y="1565"/>
                  </a:lnTo>
                  <a:lnTo>
                    <a:pt x="307" y="1564"/>
                  </a:lnTo>
                  <a:lnTo>
                    <a:pt x="304" y="1561"/>
                  </a:lnTo>
                  <a:lnTo>
                    <a:pt x="302" y="1557"/>
                  </a:lnTo>
                  <a:lnTo>
                    <a:pt x="302" y="1545"/>
                  </a:lnTo>
                  <a:lnTo>
                    <a:pt x="300" y="1534"/>
                  </a:lnTo>
                  <a:lnTo>
                    <a:pt x="291" y="1514"/>
                  </a:lnTo>
                  <a:lnTo>
                    <a:pt x="277" y="1489"/>
                  </a:lnTo>
                  <a:lnTo>
                    <a:pt x="271" y="1476"/>
                  </a:lnTo>
                  <a:lnTo>
                    <a:pt x="267" y="1464"/>
                  </a:lnTo>
                  <a:lnTo>
                    <a:pt x="267" y="1458"/>
                  </a:lnTo>
                  <a:lnTo>
                    <a:pt x="267" y="1453"/>
                  </a:lnTo>
                  <a:lnTo>
                    <a:pt x="267" y="1449"/>
                  </a:lnTo>
                  <a:lnTo>
                    <a:pt x="269" y="1444"/>
                  </a:lnTo>
                  <a:lnTo>
                    <a:pt x="275" y="1437"/>
                  </a:lnTo>
                  <a:lnTo>
                    <a:pt x="283" y="1427"/>
                  </a:lnTo>
                  <a:lnTo>
                    <a:pt x="294" y="1417"/>
                  </a:lnTo>
                  <a:lnTo>
                    <a:pt x="304" y="1408"/>
                  </a:lnTo>
                  <a:lnTo>
                    <a:pt x="313" y="1397"/>
                  </a:lnTo>
                  <a:lnTo>
                    <a:pt x="322" y="1388"/>
                  </a:lnTo>
                  <a:lnTo>
                    <a:pt x="325" y="1384"/>
                  </a:lnTo>
                  <a:lnTo>
                    <a:pt x="327" y="1380"/>
                  </a:lnTo>
                  <a:lnTo>
                    <a:pt x="330" y="1376"/>
                  </a:lnTo>
                  <a:lnTo>
                    <a:pt x="330" y="1374"/>
                  </a:lnTo>
                  <a:lnTo>
                    <a:pt x="328" y="1370"/>
                  </a:lnTo>
                  <a:lnTo>
                    <a:pt x="327" y="1367"/>
                  </a:lnTo>
                  <a:lnTo>
                    <a:pt x="325" y="1365"/>
                  </a:lnTo>
                  <a:lnTo>
                    <a:pt x="322" y="1363"/>
                  </a:lnTo>
                  <a:lnTo>
                    <a:pt x="316" y="1363"/>
                  </a:lnTo>
                  <a:lnTo>
                    <a:pt x="307" y="1365"/>
                  </a:lnTo>
                  <a:lnTo>
                    <a:pt x="291" y="1372"/>
                  </a:lnTo>
                  <a:lnTo>
                    <a:pt x="279" y="1377"/>
                  </a:lnTo>
                  <a:lnTo>
                    <a:pt x="266" y="1384"/>
                  </a:lnTo>
                  <a:lnTo>
                    <a:pt x="254" y="1388"/>
                  </a:lnTo>
                  <a:lnTo>
                    <a:pt x="249" y="1390"/>
                  </a:lnTo>
                  <a:lnTo>
                    <a:pt x="244" y="1390"/>
                  </a:lnTo>
                  <a:lnTo>
                    <a:pt x="241" y="1390"/>
                  </a:lnTo>
                  <a:lnTo>
                    <a:pt x="238" y="1389"/>
                  </a:lnTo>
                  <a:lnTo>
                    <a:pt x="235" y="1388"/>
                  </a:lnTo>
                  <a:lnTo>
                    <a:pt x="234" y="1385"/>
                  </a:lnTo>
                  <a:lnTo>
                    <a:pt x="232" y="1382"/>
                  </a:lnTo>
                  <a:lnTo>
                    <a:pt x="231" y="1377"/>
                  </a:lnTo>
                  <a:lnTo>
                    <a:pt x="232" y="1371"/>
                  </a:lnTo>
                  <a:lnTo>
                    <a:pt x="234" y="1365"/>
                  </a:lnTo>
                  <a:lnTo>
                    <a:pt x="236" y="1356"/>
                  </a:lnTo>
                  <a:lnTo>
                    <a:pt x="238" y="1346"/>
                  </a:lnTo>
                  <a:lnTo>
                    <a:pt x="240" y="1339"/>
                  </a:lnTo>
                  <a:lnTo>
                    <a:pt x="241" y="1332"/>
                  </a:lnTo>
                  <a:lnTo>
                    <a:pt x="241" y="1327"/>
                  </a:lnTo>
                  <a:lnTo>
                    <a:pt x="240" y="1321"/>
                  </a:lnTo>
                  <a:lnTo>
                    <a:pt x="236" y="1312"/>
                  </a:lnTo>
                  <a:lnTo>
                    <a:pt x="228" y="1301"/>
                  </a:lnTo>
                  <a:lnTo>
                    <a:pt x="225" y="1295"/>
                  </a:lnTo>
                  <a:lnTo>
                    <a:pt x="224" y="1290"/>
                  </a:lnTo>
                  <a:lnTo>
                    <a:pt x="224" y="1286"/>
                  </a:lnTo>
                  <a:lnTo>
                    <a:pt x="225" y="1280"/>
                  </a:lnTo>
                  <a:lnTo>
                    <a:pt x="228" y="1272"/>
                  </a:lnTo>
                  <a:lnTo>
                    <a:pt x="235" y="1262"/>
                  </a:lnTo>
                  <a:lnTo>
                    <a:pt x="242" y="1251"/>
                  </a:lnTo>
                  <a:lnTo>
                    <a:pt x="249" y="1241"/>
                  </a:lnTo>
                  <a:lnTo>
                    <a:pt x="252" y="1236"/>
                  </a:lnTo>
                  <a:lnTo>
                    <a:pt x="254" y="1231"/>
                  </a:lnTo>
                  <a:lnTo>
                    <a:pt x="255" y="1225"/>
                  </a:lnTo>
                  <a:lnTo>
                    <a:pt x="255" y="1219"/>
                  </a:lnTo>
                  <a:lnTo>
                    <a:pt x="252" y="1220"/>
                  </a:lnTo>
                  <a:lnTo>
                    <a:pt x="248" y="1221"/>
                  </a:lnTo>
                  <a:lnTo>
                    <a:pt x="243" y="1224"/>
                  </a:lnTo>
                  <a:lnTo>
                    <a:pt x="239" y="1226"/>
                  </a:lnTo>
                  <a:lnTo>
                    <a:pt x="228" y="1234"/>
                  </a:lnTo>
                  <a:lnTo>
                    <a:pt x="218" y="1240"/>
                  </a:lnTo>
                  <a:lnTo>
                    <a:pt x="213" y="1242"/>
                  </a:lnTo>
                  <a:lnTo>
                    <a:pt x="209" y="1245"/>
                  </a:lnTo>
                  <a:lnTo>
                    <a:pt x="204" y="1246"/>
                  </a:lnTo>
                  <a:lnTo>
                    <a:pt x="201" y="1245"/>
                  </a:lnTo>
                  <a:lnTo>
                    <a:pt x="198" y="1244"/>
                  </a:lnTo>
                  <a:lnTo>
                    <a:pt x="196" y="1240"/>
                  </a:lnTo>
                  <a:lnTo>
                    <a:pt x="194" y="1235"/>
                  </a:lnTo>
                  <a:lnTo>
                    <a:pt x="194" y="1227"/>
                  </a:lnTo>
                  <a:lnTo>
                    <a:pt x="192" y="1213"/>
                  </a:lnTo>
                  <a:lnTo>
                    <a:pt x="191" y="1203"/>
                  </a:lnTo>
                  <a:lnTo>
                    <a:pt x="189" y="1193"/>
                  </a:lnTo>
                  <a:lnTo>
                    <a:pt x="185" y="1184"/>
                  </a:lnTo>
                  <a:lnTo>
                    <a:pt x="181" y="1177"/>
                  </a:lnTo>
                  <a:lnTo>
                    <a:pt x="174" y="1169"/>
                  </a:lnTo>
                  <a:lnTo>
                    <a:pt x="167" y="1161"/>
                  </a:lnTo>
                  <a:lnTo>
                    <a:pt x="157" y="1153"/>
                  </a:lnTo>
                  <a:lnTo>
                    <a:pt x="159" y="1144"/>
                  </a:lnTo>
                  <a:lnTo>
                    <a:pt x="162" y="1137"/>
                  </a:lnTo>
                  <a:lnTo>
                    <a:pt x="167" y="1130"/>
                  </a:lnTo>
                  <a:lnTo>
                    <a:pt x="171" y="1124"/>
                  </a:lnTo>
                  <a:lnTo>
                    <a:pt x="175" y="1118"/>
                  </a:lnTo>
                  <a:lnTo>
                    <a:pt x="180" y="1112"/>
                  </a:lnTo>
                  <a:lnTo>
                    <a:pt x="182" y="1106"/>
                  </a:lnTo>
                  <a:lnTo>
                    <a:pt x="183" y="1101"/>
                  </a:lnTo>
                  <a:lnTo>
                    <a:pt x="180" y="1099"/>
                  </a:lnTo>
                  <a:lnTo>
                    <a:pt x="175" y="1097"/>
                  </a:lnTo>
                  <a:lnTo>
                    <a:pt x="172" y="1093"/>
                  </a:lnTo>
                  <a:lnTo>
                    <a:pt x="169" y="1089"/>
                  </a:lnTo>
                  <a:lnTo>
                    <a:pt x="162" y="1079"/>
                  </a:lnTo>
                  <a:lnTo>
                    <a:pt x="157" y="1069"/>
                  </a:lnTo>
                  <a:lnTo>
                    <a:pt x="156" y="1062"/>
                  </a:lnTo>
                  <a:lnTo>
                    <a:pt x="155" y="1057"/>
                  </a:lnTo>
                  <a:lnTo>
                    <a:pt x="155" y="1051"/>
                  </a:lnTo>
                  <a:lnTo>
                    <a:pt x="156" y="1047"/>
                  </a:lnTo>
                  <a:lnTo>
                    <a:pt x="157" y="1043"/>
                  </a:lnTo>
                  <a:lnTo>
                    <a:pt x="160" y="1038"/>
                  </a:lnTo>
                  <a:lnTo>
                    <a:pt x="164" y="1035"/>
                  </a:lnTo>
                  <a:lnTo>
                    <a:pt x="169" y="1033"/>
                  </a:lnTo>
                  <a:lnTo>
                    <a:pt x="169" y="1024"/>
                  </a:lnTo>
                  <a:lnTo>
                    <a:pt x="168" y="1018"/>
                  </a:lnTo>
                  <a:lnTo>
                    <a:pt x="166" y="1017"/>
                  </a:lnTo>
                  <a:lnTo>
                    <a:pt x="164" y="1015"/>
                  </a:lnTo>
                  <a:lnTo>
                    <a:pt x="162" y="1011"/>
                  </a:lnTo>
                  <a:lnTo>
                    <a:pt x="161" y="1008"/>
                  </a:lnTo>
                  <a:lnTo>
                    <a:pt x="159" y="999"/>
                  </a:lnTo>
                  <a:lnTo>
                    <a:pt x="156" y="990"/>
                  </a:lnTo>
                  <a:lnTo>
                    <a:pt x="153" y="970"/>
                  </a:lnTo>
                  <a:lnTo>
                    <a:pt x="151" y="956"/>
                  </a:lnTo>
                  <a:lnTo>
                    <a:pt x="150" y="950"/>
                  </a:lnTo>
                  <a:lnTo>
                    <a:pt x="148" y="944"/>
                  </a:lnTo>
                  <a:lnTo>
                    <a:pt x="145" y="941"/>
                  </a:lnTo>
                  <a:lnTo>
                    <a:pt x="142" y="938"/>
                  </a:lnTo>
                  <a:lnTo>
                    <a:pt x="137" y="937"/>
                  </a:lnTo>
                  <a:lnTo>
                    <a:pt x="133" y="936"/>
                  </a:lnTo>
                  <a:lnTo>
                    <a:pt x="128" y="936"/>
                  </a:lnTo>
                  <a:lnTo>
                    <a:pt x="122" y="937"/>
                  </a:lnTo>
                  <a:lnTo>
                    <a:pt x="112" y="939"/>
                  </a:lnTo>
                  <a:lnTo>
                    <a:pt x="100" y="942"/>
                  </a:lnTo>
                  <a:lnTo>
                    <a:pt x="89" y="943"/>
                  </a:lnTo>
                  <a:lnTo>
                    <a:pt x="80" y="943"/>
                  </a:lnTo>
                  <a:lnTo>
                    <a:pt x="79" y="937"/>
                  </a:lnTo>
                  <a:lnTo>
                    <a:pt x="79" y="930"/>
                  </a:lnTo>
                  <a:lnTo>
                    <a:pt x="79" y="924"/>
                  </a:lnTo>
                  <a:lnTo>
                    <a:pt x="80" y="917"/>
                  </a:lnTo>
                  <a:lnTo>
                    <a:pt x="82" y="904"/>
                  </a:lnTo>
                  <a:lnTo>
                    <a:pt x="82" y="891"/>
                  </a:lnTo>
                  <a:lnTo>
                    <a:pt x="75" y="875"/>
                  </a:lnTo>
                  <a:lnTo>
                    <a:pt x="66" y="861"/>
                  </a:lnTo>
                  <a:lnTo>
                    <a:pt x="77" y="857"/>
                  </a:lnTo>
                  <a:lnTo>
                    <a:pt x="86" y="853"/>
                  </a:lnTo>
                  <a:lnTo>
                    <a:pt x="93" y="847"/>
                  </a:lnTo>
                  <a:lnTo>
                    <a:pt x="99" y="842"/>
                  </a:lnTo>
                  <a:lnTo>
                    <a:pt x="103" y="835"/>
                  </a:lnTo>
                  <a:lnTo>
                    <a:pt x="106" y="829"/>
                  </a:lnTo>
                  <a:lnTo>
                    <a:pt x="107" y="822"/>
                  </a:lnTo>
                  <a:lnTo>
                    <a:pt x="107" y="816"/>
                  </a:lnTo>
                  <a:lnTo>
                    <a:pt x="107" y="808"/>
                  </a:lnTo>
                  <a:lnTo>
                    <a:pt x="105" y="801"/>
                  </a:lnTo>
                  <a:lnTo>
                    <a:pt x="103" y="793"/>
                  </a:lnTo>
                  <a:lnTo>
                    <a:pt x="101" y="786"/>
                  </a:lnTo>
                  <a:lnTo>
                    <a:pt x="94" y="769"/>
                  </a:lnTo>
                  <a:lnTo>
                    <a:pt x="88" y="753"/>
                  </a:lnTo>
                  <a:lnTo>
                    <a:pt x="83" y="742"/>
                  </a:lnTo>
                  <a:lnTo>
                    <a:pt x="80" y="732"/>
                  </a:lnTo>
                  <a:lnTo>
                    <a:pt x="78" y="722"/>
                  </a:lnTo>
                  <a:lnTo>
                    <a:pt x="77" y="711"/>
                  </a:lnTo>
                  <a:lnTo>
                    <a:pt x="76" y="692"/>
                  </a:lnTo>
                  <a:lnTo>
                    <a:pt x="76" y="671"/>
                  </a:lnTo>
                  <a:lnTo>
                    <a:pt x="77" y="652"/>
                  </a:lnTo>
                  <a:lnTo>
                    <a:pt x="78" y="631"/>
                  </a:lnTo>
                  <a:lnTo>
                    <a:pt x="77" y="620"/>
                  </a:lnTo>
                  <a:lnTo>
                    <a:pt x="76" y="610"/>
                  </a:lnTo>
                  <a:lnTo>
                    <a:pt x="75" y="599"/>
                  </a:lnTo>
                  <a:lnTo>
                    <a:pt x="73" y="588"/>
                  </a:lnTo>
                  <a:lnTo>
                    <a:pt x="63" y="558"/>
                  </a:lnTo>
                  <a:lnTo>
                    <a:pt x="53" y="529"/>
                  </a:lnTo>
                  <a:lnTo>
                    <a:pt x="49" y="513"/>
                  </a:lnTo>
                  <a:lnTo>
                    <a:pt x="46" y="498"/>
                  </a:lnTo>
                  <a:lnTo>
                    <a:pt x="44" y="483"/>
                  </a:lnTo>
                  <a:lnTo>
                    <a:pt x="44" y="466"/>
                  </a:lnTo>
                  <a:lnTo>
                    <a:pt x="44" y="441"/>
                  </a:lnTo>
                  <a:lnTo>
                    <a:pt x="41" y="413"/>
                  </a:lnTo>
                  <a:lnTo>
                    <a:pt x="38" y="385"/>
                  </a:lnTo>
                  <a:lnTo>
                    <a:pt x="34" y="355"/>
                  </a:lnTo>
                  <a:lnTo>
                    <a:pt x="28" y="326"/>
                  </a:lnTo>
                  <a:lnTo>
                    <a:pt x="21" y="297"/>
                  </a:lnTo>
                  <a:lnTo>
                    <a:pt x="17" y="285"/>
                  </a:lnTo>
                  <a:lnTo>
                    <a:pt x="11" y="270"/>
                  </a:lnTo>
                  <a:lnTo>
                    <a:pt x="7" y="259"/>
                  </a:lnTo>
                  <a:lnTo>
                    <a:pt x="0" y="247"/>
                  </a:lnTo>
                  <a:lnTo>
                    <a:pt x="0" y="247"/>
                  </a:lnTo>
                  <a:lnTo>
                    <a:pt x="10" y="235"/>
                  </a:lnTo>
                  <a:lnTo>
                    <a:pt x="23" y="222"/>
                  </a:lnTo>
                  <a:lnTo>
                    <a:pt x="38" y="207"/>
                  </a:lnTo>
                  <a:lnTo>
                    <a:pt x="54" y="193"/>
                  </a:lnTo>
                  <a:lnTo>
                    <a:pt x="72" y="180"/>
                  </a:lnTo>
                  <a:lnTo>
                    <a:pt x="88" y="168"/>
                  </a:lnTo>
                  <a:lnTo>
                    <a:pt x="96" y="165"/>
                  </a:lnTo>
                  <a:lnTo>
                    <a:pt x="104" y="161"/>
                  </a:lnTo>
                  <a:lnTo>
                    <a:pt x="112" y="159"/>
                  </a:lnTo>
                  <a:lnTo>
                    <a:pt x="118" y="158"/>
                  </a:lnTo>
                  <a:lnTo>
                    <a:pt x="122" y="159"/>
                  </a:lnTo>
                  <a:lnTo>
                    <a:pt x="127" y="164"/>
                  </a:lnTo>
                  <a:lnTo>
                    <a:pt x="132" y="170"/>
                  </a:lnTo>
                  <a:lnTo>
                    <a:pt x="136" y="178"/>
                  </a:lnTo>
                  <a:lnTo>
                    <a:pt x="147" y="197"/>
                  </a:lnTo>
                  <a:lnTo>
                    <a:pt x="158" y="221"/>
                  </a:lnTo>
                  <a:lnTo>
                    <a:pt x="169" y="247"/>
                  </a:lnTo>
                  <a:lnTo>
                    <a:pt x="176" y="270"/>
                  </a:lnTo>
                  <a:lnTo>
                    <a:pt x="183" y="290"/>
                  </a:lnTo>
                  <a:lnTo>
                    <a:pt x="187" y="303"/>
                  </a:lnTo>
                  <a:lnTo>
                    <a:pt x="190" y="330"/>
                  </a:lnTo>
                  <a:lnTo>
                    <a:pt x="194" y="356"/>
                  </a:lnTo>
                  <a:lnTo>
                    <a:pt x="196" y="362"/>
                  </a:lnTo>
                  <a:lnTo>
                    <a:pt x="198" y="368"/>
                  </a:lnTo>
                  <a:lnTo>
                    <a:pt x="201" y="373"/>
                  </a:lnTo>
                  <a:lnTo>
                    <a:pt x="204" y="377"/>
                  </a:lnTo>
                  <a:lnTo>
                    <a:pt x="209" y="382"/>
                  </a:lnTo>
                  <a:lnTo>
                    <a:pt x="214" y="385"/>
                  </a:lnTo>
                  <a:lnTo>
                    <a:pt x="221" y="388"/>
                  </a:lnTo>
                  <a:lnTo>
                    <a:pt x="228" y="390"/>
                  </a:lnTo>
                  <a:lnTo>
                    <a:pt x="238" y="391"/>
                  </a:lnTo>
                  <a:lnTo>
                    <a:pt x="246" y="391"/>
                  </a:lnTo>
                  <a:lnTo>
                    <a:pt x="255" y="389"/>
                  </a:lnTo>
                  <a:lnTo>
                    <a:pt x="263" y="386"/>
                  </a:lnTo>
                  <a:lnTo>
                    <a:pt x="271" y="382"/>
                  </a:lnTo>
                  <a:lnTo>
                    <a:pt x="279" y="375"/>
                  </a:lnTo>
                  <a:lnTo>
                    <a:pt x="285" y="368"/>
                  </a:lnTo>
                  <a:lnTo>
                    <a:pt x="293" y="359"/>
                  </a:lnTo>
                  <a:lnTo>
                    <a:pt x="299" y="348"/>
                  </a:lnTo>
                  <a:lnTo>
                    <a:pt x="305" y="337"/>
                  </a:lnTo>
                  <a:lnTo>
                    <a:pt x="311" y="326"/>
                  </a:lnTo>
                  <a:lnTo>
                    <a:pt x="317" y="313"/>
                  </a:lnTo>
                  <a:lnTo>
                    <a:pt x="327" y="286"/>
                  </a:lnTo>
                  <a:lnTo>
                    <a:pt x="336" y="255"/>
                  </a:lnTo>
                  <a:lnTo>
                    <a:pt x="345" y="223"/>
                  </a:lnTo>
                  <a:lnTo>
                    <a:pt x="352" y="191"/>
                  </a:lnTo>
                  <a:lnTo>
                    <a:pt x="359" y="158"/>
                  </a:lnTo>
                  <a:lnTo>
                    <a:pt x="364" y="126"/>
                  </a:lnTo>
                  <a:lnTo>
                    <a:pt x="372" y="65"/>
                  </a:lnTo>
                  <a:lnTo>
                    <a:pt x="378" y="15"/>
                  </a:lnTo>
                  <a:lnTo>
                    <a:pt x="378" y="15"/>
                  </a:lnTo>
                  <a:lnTo>
                    <a:pt x="440" y="24"/>
                  </a:lnTo>
                  <a:lnTo>
                    <a:pt x="448" y="22"/>
                  </a:lnTo>
                  <a:lnTo>
                    <a:pt x="457" y="21"/>
                  </a:lnTo>
                  <a:lnTo>
                    <a:pt x="463" y="22"/>
                  </a:lnTo>
                  <a:lnTo>
                    <a:pt x="470" y="24"/>
                  </a:lnTo>
                  <a:lnTo>
                    <a:pt x="476" y="27"/>
                  </a:lnTo>
                  <a:lnTo>
                    <a:pt x="482" y="32"/>
                  </a:lnTo>
                  <a:lnTo>
                    <a:pt x="487" y="36"/>
                  </a:lnTo>
                  <a:lnTo>
                    <a:pt x="491" y="42"/>
                  </a:lnTo>
                  <a:lnTo>
                    <a:pt x="501" y="51"/>
                  </a:lnTo>
                  <a:lnTo>
                    <a:pt x="510" y="61"/>
                  </a:lnTo>
                  <a:lnTo>
                    <a:pt x="514" y="65"/>
                  </a:lnTo>
                  <a:lnTo>
                    <a:pt x="520" y="69"/>
                  </a:lnTo>
                  <a:lnTo>
                    <a:pt x="524" y="71"/>
                  </a:lnTo>
                  <a:lnTo>
                    <a:pt x="529" y="71"/>
                  </a:lnTo>
                  <a:lnTo>
                    <a:pt x="536" y="43"/>
                  </a:lnTo>
                  <a:lnTo>
                    <a:pt x="540" y="29"/>
                  </a:lnTo>
                  <a:lnTo>
                    <a:pt x="543" y="24"/>
                  </a:lnTo>
                  <a:lnTo>
                    <a:pt x="551" y="20"/>
                  </a:lnTo>
                  <a:lnTo>
                    <a:pt x="561" y="16"/>
                  </a:lnTo>
                  <a:lnTo>
                    <a:pt x="576" y="10"/>
                  </a:lnTo>
                  <a:lnTo>
                    <a:pt x="589" y="5"/>
                  </a:lnTo>
                  <a:lnTo>
                    <a:pt x="597" y="2"/>
                  </a:lnTo>
                  <a:lnTo>
                    <a:pt x="600" y="2"/>
                  </a:lnTo>
                  <a:lnTo>
                    <a:pt x="603" y="0"/>
                  </a:lnTo>
                  <a:lnTo>
                    <a:pt x="604" y="2"/>
                  </a:lnTo>
                  <a:lnTo>
                    <a:pt x="605" y="2"/>
                  </a:lnTo>
                  <a:lnTo>
                    <a:pt x="608" y="12"/>
                  </a:lnTo>
                  <a:lnTo>
                    <a:pt x="615" y="33"/>
                  </a:lnTo>
                  <a:lnTo>
                    <a:pt x="621" y="45"/>
                  </a:lnTo>
                  <a:lnTo>
                    <a:pt x="629" y="53"/>
                  </a:lnTo>
                  <a:lnTo>
                    <a:pt x="636" y="60"/>
                  </a:lnTo>
                  <a:lnTo>
                    <a:pt x="644" y="64"/>
                  </a:lnTo>
                  <a:lnTo>
                    <a:pt x="651" y="66"/>
                  </a:lnTo>
                  <a:lnTo>
                    <a:pt x="659" y="67"/>
                  </a:lnTo>
                  <a:lnTo>
                    <a:pt x="666" y="67"/>
                  </a:lnTo>
                  <a:lnTo>
                    <a:pt x="675" y="67"/>
                  </a:lnTo>
                  <a:lnTo>
                    <a:pt x="689" y="65"/>
                  </a:lnTo>
                  <a:lnTo>
                    <a:pt x="702" y="65"/>
                  </a:lnTo>
                  <a:lnTo>
                    <a:pt x="708" y="66"/>
                  </a:lnTo>
                  <a:lnTo>
                    <a:pt x="713" y="70"/>
                  </a:lnTo>
                  <a:lnTo>
                    <a:pt x="717" y="74"/>
                  </a:lnTo>
                  <a:lnTo>
                    <a:pt x="720" y="80"/>
                  </a:lnTo>
                  <a:lnTo>
                    <a:pt x="722" y="87"/>
                  </a:lnTo>
                  <a:lnTo>
                    <a:pt x="725" y="91"/>
                  </a:lnTo>
                  <a:lnTo>
                    <a:pt x="728" y="96"/>
                  </a:lnTo>
                  <a:lnTo>
                    <a:pt x="731" y="100"/>
                  </a:lnTo>
                  <a:lnTo>
                    <a:pt x="739" y="107"/>
                  </a:lnTo>
                  <a:lnTo>
                    <a:pt x="746" y="113"/>
                  </a:lnTo>
                  <a:lnTo>
                    <a:pt x="755" y="119"/>
                  </a:lnTo>
                  <a:lnTo>
                    <a:pt x="763" y="125"/>
                  </a:lnTo>
                  <a:lnTo>
                    <a:pt x="772" y="132"/>
                  </a:lnTo>
                  <a:lnTo>
                    <a:pt x="780" y="140"/>
                  </a:lnTo>
                  <a:lnTo>
                    <a:pt x="784" y="143"/>
                  </a:lnTo>
                  <a:lnTo>
                    <a:pt x="787" y="144"/>
                  </a:lnTo>
                  <a:lnTo>
                    <a:pt x="792" y="144"/>
                  </a:lnTo>
                  <a:lnTo>
                    <a:pt x="796" y="142"/>
                  </a:lnTo>
                  <a:lnTo>
                    <a:pt x="801" y="140"/>
                  </a:lnTo>
                  <a:lnTo>
                    <a:pt x="806" y="135"/>
                  </a:lnTo>
                  <a:lnTo>
                    <a:pt x="810" y="131"/>
                  </a:lnTo>
                  <a:lnTo>
                    <a:pt x="814" y="126"/>
                  </a:lnTo>
                  <a:lnTo>
                    <a:pt x="830" y="103"/>
                  </a:lnTo>
                  <a:lnTo>
                    <a:pt x="841" y="87"/>
                  </a:lnTo>
                  <a:lnTo>
                    <a:pt x="844" y="85"/>
                  </a:lnTo>
                  <a:lnTo>
                    <a:pt x="848" y="84"/>
                  </a:lnTo>
                  <a:lnTo>
                    <a:pt x="852" y="85"/>
                  </a:lnTo>
                  <a:lnTo>
                    <a:pt x="856" y="87"/>
                  </a:lnTo>
                  <a:lnTo>
                    <a:pt x="861" y="90"/>
                  </a:lnTo>
                  <a:lnTo>
                    <a:pt x="865" y="94"/>
                  </a:lnTo>
                  <a:lnTo>
                    <a:pt x="870" y="100"/>
                  </a:lnTo>
                  <a:lnTo>
                    <a:pt x="875" y="105"/>
                  </a:lnTo>
                  <a:lnTo>
                    <a:pt x="883" y="118"/>
                  </a:lnTo>
                  <a:lnTo>
                    <a:pt x="891" y="132"/>
                  </a:lnTo>
                  <a:lnTo>
                    <a:pt x="893" y="139"/>
                  </a:lnTo>
                  <a:lnTo>
                    <a:pt x="895" y="145"/>
                  </a:lnTo>
                  <a:lnTo>
                    <a:pt x="896" y="151"/>
                  </a:lnTo>
                  <a:lnTo>
                    <a:pt x="896" y="155"/>
                  </a:lnTo>
                  <a:lnTo>
                    <a:pt x="895" y="171"/>
                  </a:lnTo>
                  <a:lnTo>
                    <a:pt x="895" y="187"/>
                  </a:lnTo>
                  <a:lnTo>
                    <a:pt x="895" y="195"/>
                  </a:lnTo>
                  <a:lnTo>
                    <a:pt x="896" y="202"/>
                  </a:lnTo>
                  <a:lnTo>
                    <a:pt x="898" y="210"/>
                  </a:lnTo>
                  <a:lnTo>
                    <a:pt x="902" y="219"/>
                  </a:lnTo>
                  <a:lnTo>
                    <a:pt x="906" y="227"/>
                  </a:lnTo>
                  <a:lnTo>
                    <a:pt x="911" y="235"/>
                  </a:lnTo>
                  <a:lnTo>
                    <a:pt x="917" y="243"/>
                  </a:lnTo>
                  <a:lnTo>
                    <a:pt x="922" y="251"/>
                  </a:lnTo>
                  <a:lnTo>
                    <a:pt x="929" y="260"/>
                  </a:lnTo>
                  <a:lnTo>
                    <a:pt x="933" y="268"/>
                  </a:lnTo>
                  <a:lnTo>
                    <a:pt x="936" y="277"/>
                  </a:lnTo>
                  <a:lnTo>
                    <a:pt x="938" y="288"/>
                  </a:lnTo>
                  <a:lnTo>
                    <a:pt x="945" y="316"/>
                  </a:lnTo>
                  <a:lnTo>
                    <a:pt x="950" y="346"/>
                  </a:lnTo>
                  <a:lnTo>
                    <a:pt x="955" y="376"/>
                  </a:lnTo>
                  <a:lnTo>
                    <a:pt x="961" y="404"/>
                  </a:lnTo>
                  <a:lnTo>
                    <a:pt x="965" y="418"/>
                  </a:lnTo>
                  <a:lnTo>
                    <a:pt x="971" y="431"/>
                  </a:lnTo>
                  <a:lnTo>
                    <a:pt x="976" y="443"/>
                  </a:lnTo>
                  <a:lnTo>
                    <a:pt x="984" y="454"/>
                  </a:lnTo>
                  <a:lnTo>
                    <a:pt x="992" y="464"/>
                  </a:lnTo>
                  <a:lnTo>
                    <a:pt x="1003" y="472"/>
                  </a:lnTo>
                  <a:lnTo>
                    <a:pt x="1010" y="477"/>
                  </a:lnTo>
                  <a:lnTo>
                    <a:pt x="1016" y="480"/>
                  </a:lnTo>
                  <a:lnTo>
                    <a:pt x="1023" y="483"/>
                  </a:lnTo>
                  <a:lnTo>
                    <a:pt x="1030" y="486"/>
                  </a:lnTo>
                  <a:lnTo>
                    <a:pt x="1047" y="493"/>
                  </a:lnTo>
                  <a:lnTo>
                    <a:pt x="1064" y="503"/>
                  </a:lnTo>
                  <a:lnTo>
                    <a:pt x="1080" y="512"/>
                  </a:lnTo>
                  <a:lnTo>
                    <a:pt x="1096" y="524"/>
                  </a:lnTo>
                  <a:lnTo>
                    <a:pt x="1112" y="534"/>
                  </a:lnTo>
                  <a:lnTo>
                    <a:pt x="1127" y="544"/>
                  </a:lnTo>
                  <a:lnTo>
                    <a:pt x="1136" y="548"/>
                  </a:lnTo>
                  <a:lnTo>
                    <a:pt x="1143" y="551"/>
                  </a:lnTo>
                  <a:lnTo>
                    <a:pt x="1152" y="555"/>
                  </a:lnTo>
                  <a:lnTo>
                    <a:pt x="1160" y="557"/>
                  </a:lnTo>
                  <a:lnTo>
                    <a:pt x="1168" y="557"/>
                  </a:lnTo>
                  <a:lnTo>
                    <a:pt x="1181" y="557"/>
                  </a:lnTo>
                  <a:lnTo>
                    <a:pt x="1198" y="555"/>
                  </a:lnTo>
                  <a:lnTo>
                    <a:pt x="1217" y="551"/>
                  </a:lnTo>
                  <a:lnTo>
                    <a:pt x="1234" y="548"/>
                  </a:lnTo>
                  <a:lnTo>
                    <a:pt x="1249" y="545"/>
                  </a:lnTo>
                  <a:lnTo>
                    <a:pt x="1256" y="543"/>
                  </a:lnTo>
                  <a:lnTo>
                    <a:pt x="1260" y="540"/>
                  </a:lnTo>
                  <a:lnTo>
                    <a:pt x="1262" y="537"/>
                  </a:lnTo>
                  <a:lnTo>
                    <a:pt x="1263" y="535"/>
                  </a:lnTo>
                  <a:lnTo>
                    <a:pt x="1255" y="531"/>
                  </a:lnTo>
                  <a:lnTo>
                    <a:pt x="1246" y="525"/>
                  </a:lnTo>
                  <a:lnTo>
                    <a:pt x="1239" y="520"/>
                  </a:lnTo>
                  <a:lnTo>
                    <a:pt x="1234" y="512"/>
                  </a:lnTo>
                  <a:lnTo>
                    <a:pt x="1230" y="506"/>
                  </a:lnTo>
                  <a:lnTo>
                    <a:pt x="1225" y="497"/>
                  </a:lnTo>
                  <a:lnTo>
                    <a:pt x="1223" y="489"/>
                  </a:lnTo>
                  <a:lnTo>
                    <a:pt x="1221" y="479"/>
                  </a:lnTo>
                  <a:lnTo>
                    <a:pt x="1221" y="469"/>
                  </a:lnTo>
                  <a:lnTo>
                    <a:pt x="1221" y="459"/>
                  </a:lnTo>
                  <a:lnTo>
                    <a:pt x="1222" y="450"/>
                  </a:lnTo>
                  <a:lnTo>
                    <a:pt x="1223" y="439"/>
                  </a:lnTo>
                  <a:lnTo>
                    <a:pt x="1229" y="416"/>
                  </a:lnTo>
                  <a:lnTo>
                    <a:pt x="1235" y="394"/>
                  </a:lnTo>
                  <a:lnTo>
                    <a:pt x="1245" y="372"/>
                  </a:lnTo>
                  <a:lnTo>
                    <a:pt x="1255" y="349"/>
                  </a:lnTo>
                  <a:lnTo>
                    <a:pt x="1266" y="329"/>
                  </a:lnTo>
                  <a:lnTo>
                    <a:pt x="1278" y="308"/>
                  </a:lnTo>
                  <a:lnTo>
                    <a:pt x="1290" y="290"/>
                  </a:lnTo>
                  <a:lnTo>
                    <a:pt x="1301" y="275"/>
                  </a:lnTo>
                  <a:lnTo>
                    <a:pt x="1312" y="262"/>
                  </a:lnTo>
                  <a:lnTo>
                    <a:pt x="1322" y="252"/>
                  </a:lnTo>
                  <a:lnTo>
                    <a:pt x="1331" y="242"/>
                  </a:lnTo>
                  <a:lnTo>
                    <a:pt x="1341" y="235"/>
                  </a:lnTo>
                  <a:lnTo>
                    <a:pt x="1351" y="228"/>
                  </a:lnTo>
                  <a:lnTo>
                    <a:pt x="1358" y="223"/>
                  </a:lnTo>
                  <a:lnTo>
                    <a:pt x="1367" y="220"/>
                  </a:lnTo>
                  <a:lnTo>
                    <a:pt x="1374" y="218"/>
                  </a:lnTo>
                  <a:lnTo>
                    <a:pt x="1382" y="216"/>
                  </a:lnTo>
                  <a:lnTo>
                    <a:pt x="1391" y="215"/>
                  </a:lnTo>
                  <a:lnTo>
                    <a:pt x="1426" y="221"/>
                  </a:lnTo>
                  <a:lnTo>
                    <a:pt x="1476" y="228"/>
                  </a:lnTo>
                  <a:lnTo>
                    <a:pt x="1488" y="229"/>
                  </a:lnTo>
                  <a:lnTo>
                    <a:pt x="1500" y="229"/>
                  </a:lnTo>
                  <a:lnTo>
                    <a:pt x="1513" y="229"/>
                  </a:lnTo>
                  <a:lnTo>
                    <a:pt x="1526" y="228"/>
                  </a:lnTo>
                  <a:lnTo>
                    <a:pt x="1551" y="225"/>
                  </a:lnTo>
                  <a:lnTo>
                    <a:pt x="1578" y="222"/>
                  </a:lnTo>
                  <a:lnTo>
                    <a:pt x="1605" y="219"/>
                  </a:lnTo>
                  <a:lnTo>
                    <a:pt x="1630" y="216"/>
                  </a:lnTo>
                  <a:lnTo>
                    <a:pt x="1642" y="216"/>
                  </a:lnTo>
                  <a:lnTo>
                    <a:pt x="1654" y="218"/>
                  </a:lnTo>
                  <a:lnTo>
                    <a:pt x="1665" y="219"/>
                  </a:lnTo>
                  <a:lnTo>
                    <a:pt x="1674" y="221"/>
                  </a:lnTo>
                  <a:lnTo>
                    <a:pt x="1730" y="255"/>
                  </a:lnTo>
                  <a:lnTo>
                    <a:pt x="1730" y="255"/>
                  </a:lnTo>
                  <a:close/>
                </a:path>
              </a:pathLst>
            </a:custGeom>
            <a:solidFill>
              <a:srgbClr val="C9C8C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907" name="Google Shape;907;p38"/>
            <p:cNvSpPr/>
            <p:nvPr/>
          </p:nvSpPr>
          <p:spPr>
            <a:xfrm>
              <a:off x="4689475" y="5178425"/>
              <a:ext cx="793750" cy="865188"/>
            </a:xfrm>
            <a:custGeom>
              <a:rect b="b" l="l" r="r" t="t"/>
              <a:pathLst>
                <a:path extrusionOk="0" h="2181" w="1999">
                  <a:moveTo>
                    <a:pt x="1730" y="255"/>
                  </a:moveTo>
                  <a:lnTo>
                    <a:pt x="1738" y="342"/>
                  </a:lnTo>
                  <a:lnTo>
                    <a:pt x="1739" y="347"/>
                  </a:lnTo>
                  <a:lnTo>
                    <a:pt x="1740" y="353"/>
                  </a:lnTo>
                  <a:lnTo>
                    <a:pt x="1742" y="357"/>
                  </a:lnTo>
                  <a:lnTo>
                    <a:pt x="1745" y="361"/>
                  </a:lnTo>
                  <a:lnTo>
                    <a:pt x="1748" y="366"/>
                  </a:lnTo>
                  <a:lnTo>
                    <a:pt x="1751" y="369"/>
                  </a:lnTo>
                  <a:lnTo>
                    <a:pt x="1755" y="372"/>
                  </a:lnTo>
                  <a:lnTo>
                    <a:pt x="1760" y="375"/>
                  </a:lnTo>
                  <a:lnTo>
                    <a:pt x="1772" y="382"/>
                  </a:lnTo>
                  <a:lnTo>
                    <a:pt x="1777" y="387"/>
                  </a:lnTo>
                  <a:lnTo>
                    <a:pt x="1779" y="389"/>
                  </a:lnTo>
                  <a:lnTo>
                    <a:pt x="1779" y="391"/>
                  </a:lnTo>
                  <a:lnTo>
                    <a:pt x="1779" y="394"/>
                  </a:lnTo>
                  <a:lnTo>
                    <a:pt x="1778" y="396"/>
                  </a:lnTo>
                  <a:lnTo>
                    <a:pt x="1776" y="400"/>
                  </a:lnTo>
                  <a:lnTo>
                    <a:pt x="1775" y="404"/>
                  </a:lnTo>
                  <a:lnTo>
                    <a:pt x="1775" y="408"/>
                  </a:lnTo>
                  <a:lnTo>
                    <a:pt x="1776" y="412"/>
                  </a:lnTo>
                  <a:lnTo>
                    <a:pt x="1778" y="416"/>
                  </a:lnTo>
                  <a:lnTo>
                    <a:pt x="1780" y="421"/>
                  </a:lnTo>
                  <a:lnTo>
                    <a:pt x="1788" y="429"/>
                  </a:lnTo>
                  <a:lnTo>
                    <a:pt x="1796" y="440"/>
                  </a:lnTo>
                  <a:lnTo>
                    <a:pt x="1801" y="445"/>
                  </a:lnTo>
                  <a:lnTo>
                    <a:pt x="1805" y="451"/>
                  </a:lnTo>
                  <a:lnTo>
                    <a:pt x="1807" y="455"/>
                  </a:lnTo>
                  <a:lnTo>
                    <a:pt x="1808" y="461"/>
                  </a:lnTo>
                  <a:lnTo>
                    <a:pt x="1813" y="477"/>
                  </a:lnTo>
                  <a:lnTo>
                    <a:pt x="1822" y="505"/>
                  </a:lnTo>
                  <a:lnTo>
                    <a:pt x="1827" y="519"/>
                  </a:lnTo>
                  <a:lnTo>
                    <a:pt x="1832" y="532"/>
                  </a:lnTo>
                  <a:lnTo>
                    <a:pt x="1836" y="540"/>
                  </a:lnTo>
                  <a:lnTo>
                    <a:pt x="1839" y="545"/>
                  </a:lnTo>
                  <a:lnTo>
                    <a:pt x="1854" y="555"/>
                  </a:lnTo>
                  <a:lnTo>
                    <a:pt x="1869" y="565"/>
                  </a:lnTo>
                  <a:lnTo>
                    <a:pt x="1873" y="576"/>
                  </a:lnTo>
                  <a:lnTo>
                    <a:pt x="1878" y="591"/>
                  </a:lnTo>
                  <a:lnTo>
                    <a:pt x="1881" y="596"/>
                  </a:lnTo>
                  <a:lnTo>
                    <a:pt x="1882" y="598"/>
                  </a:lnTo>
                  <a:lnTo>
                    <a:pt x="1884" y="600"/>
                  </a:lnTo>
                  <a:lnTo>
                    <a:pt x="1887" y="602"/>
                  </a:lnTo>
                  <a:lnTo>
                    <a:pt x="1889" y="602"/>
                  </a:lnTo>
                  <a:lnTo>
                    <a:pt x="1892" y="602"/>
                  </a:lnTo>
                  <a:lnTo>
                    <a:pt x="1897" y="600"/>
                  </a:lnTo>
                  <a:lnTo>
                    <a:pt x="1901" y="597"/>
                  </a:lnTo>
                  <a:lnTo>
                    <a:pt x="1905" y="592"/>
                  </a:lnTo>
                  <a:lnTo>
                    <a:pt x="1908" y="587"/>
                  </a:lnTo>
                  <a:lnTo>
                    <a:pt x="1909" y="582"/>
                  </a:lnTo>
                  <a:lnTo>
                    <a:pt x="1910" y="576"/>
                  </a:lnTo>
                  <a:lnTo>
                    <a:pt x="1910" y="570"/>
                  </a:lnTo>
                  <a:lnTo>
                    <a:pt x="1911" y="564"/>
                  </a:lnTo>
                  <a:lnTo>
                    <a:pt x="1912" y="558"/>
                  </a:lnTo>
                  <a:lnTo>
                    <a:pt x="1914" y="552"/>
                  </a:lnTo>
                  <a:lnTo>
                    <a:pt x="1919" y="549"/>
                  </a:lnTo>
                  <a:lnTo>
                    <a:pt x="1929" y="547"/>
                  </a:lnTo>
                  <a:lnTo>
                    <a:pt x="1940" y="546"/>
                  </a:lnTo>
                  <a:lnTo>
                    <a:pt x="1948" y="545"/>
                  </a:lnTo>
                  <a:lnTo>
                    <a:pt x="1952" y="544"/>
                  </a:lnTo>
                  <a:lnTo>
                    <a:pt x="1955" y="544"/>
                  </a:lnTo>
                  <a:lnTo>
                    <a:pt x="1958" y="545"/>
                  </a:lnTo>
                  <a:lnTo>
                    <a:pt x="1960" y="546"/>
                  </a:lnTo>
                  <a:lnTo>
                    <a:pt x="1963" y="549"/>
                  </a:lnTo>
                  <a:lnTo>
                    <a:pt x="1964" y="553"/>
                  </a:lnTo>
                  <a:lnTo>
                    <a:pt x="1964" y="559"/>
                  </a:lnTo>
                  <a:lnTo>
                    <a:pt x="1964" y="565"/>
                  </a:lnTo>
                  <a:lnTo>
                    <a:pt x="1964" y="572"/>
                  </a:lnTo>
                  <a:lnTo>
                    <a:pt x="1966" y="578"/>
                  </a:lnTo>
                  <a:lnTo>
                    <a:pt x="1973" y="592"/>
                  </a:lnTo>
                  <a:lnTo>
                    <a:pt x="1981" y="605"/>
                  </a:lnTo>
                  <a:lnTo>
                    <a:pt x="1990" y="619"/>
                  </a:lnTo>
                  <a:lnTo>
                    <a:pt x="1999" y="633"/>
                  </a:lnTo>
                  <a:lnTo>
                    <a:pt x="1999" y="633"/>
                  </a:lnTo>
                  <a:lnTo>
                    <a:pt x="1996" y="651"/>
                  </a:lnTo>
                  <a:lnTo>
                    <a:pt x="1992" y="668"/>
                  </a:lnTo>
                  <a:lnTo>
                    <a:pt x="1987" y="684"/>
                  </a:lnTo>
                  <a:lnTo>
                    <a:pt x="1983" y="700"/>
                  </a:lnTo>
                  <a:lnTo>
                    <a:pt x="1971" y="729"/>
                  </a:lnTo>
                  <a:lnTo>
                    <a:pt x="1958" y="759"/>
                  </a:lnTo>
                  <a:lnTo>
                    <a:pt x="1944" y="787"/>
                  </a:lnTo>
                  <a:lnTo>
                    <a:pt x="1929" y="816"/>
                  </a:lnTo>
                  <a:lnTo>
                    <a:pt x="1914" y="845"/>
                  </a:lnTo>
                  <a:lnTo>
                    <a:pt x="1898" y="876"/>
                  </a:lnTo>
                  <a:lnTo>
                    <a:pt x="1882" y="906"/>
                  </a:lnTo>
                  <a:lnTo>
                    <a:pt x="1863" y="935"/>
                  </a:lnTo>
                  <a:lnTo>
                    <a:pt x="1855" y="950"/>
                  </a:lnTo>
                  <a:lnTo>
                    <a:pt x="1847" y="965"/>
                  </a:lnTo>
                  <a:lnTo>
                    <a:pt x="1841" y="980"/>
                  </a:lnTo>
                  <a:lnTo>
                    <a:pt x="1836" y="997"/>
                  </a:lnTo>
                  <a:lnTo>
                    <a:pt x="1829" y="1028"/>
                  </a:lnTo>
                  <a:lnTo>
                    <a:pt x="1820" y="1058"/>
                  </a:lnTo>
                  <a:lnTo>
                    <a:pt x="1812" y="1088"/>
                  </a:lnTo>
                  <a:lnTo>
                    <a:pt x="1802" y="1118"/>
                  </a:lnTo>
                  <a:lnTo>
                    <a:pt x="1802" y="1118"/>
                  </a:lnTo>
                  <a:lnTo>
                    <a:pt x="1776" y="1145"/>
                  </a:lnTo>
                  <a:lnTo>
                    <a:pt x="1768" y="1156"/>
                  </a:lnTo>
                  <a:lnTo>
                    <a:pt x="1760" y="1165"/>
                  </a:lnTo>
                  <a:lnTo>
                    <a:pt x="1751" y="1170"/>
                  </a:lnTo>
                  <a:lnTo>
                    <a:pt x="1742" y="1174"/>
                  </a:lnTo>
                  <a:lnTo>
                    <a:pt x="1734" y="1177"/>
                  </a:lnTo>
                  <a:lnTo>
                    <a:pt x="1724" y="1178"/>
                  </a:lnTo>
                  <a:lnTo>
                    <a:pt x="1715" y="1178"/>
                  </a:lnTo>
                  <a:lnTo>
                    <a:pt x="1706" y="1178"/>
                  </a:lnTo>
                  <a:lnTo>
                    <a:pt x="1688" y="1176"/>
                  </a:lnTo>
                  <a:lnTo>
                    <a:pt x="1671" y="1176"/>
                  </a:lnTo>
                  <a:lnTo>
                    <a:pt x="1664" y="1177"/>
                  </a:lnTo>
                  <a:lnTo>
                    <a:pt x="1656" y="1179"/>
                  </a:lnTo>
                  <a:lnTo>
                    <a:pt x="1650" y="1183"/>
                  </a:lnTo>
                  <a:lnTo>
                    <a:pt x="1643" y="1188"/>
                  </a:lnTo>
                  <a:lnTo>
                    <a:pt x="1639" y="1196"/>
                  </a:lnTo>
                  <a:lnTo>
                    <a:pt x="1636" y="1204"/>
                  </a:lnTo>
                  <a:lnTo>
                    <a:pt x="1632" y="1211"/>
                  </a:lnTo>
                  <a:lnTo>
                    <a:pt x="1630" y="1220"/>
                  </a:lnTo>
                  <a:lnTo>
                    <a:pt x="1627" y="1238"/>
                  </a:lnTo>
                  <a:lnTo>
                    <a:pt x="1624" y="1255"/>
                  </a:lnTo>
                  <a:lnTo>
                    <a:pt x="1622" y="1264"/>
                  </a:lnTo>
                  <a:lnTo>
                    <a:pt x="1619" y="1272"/>
                  </a:lnTo>
                  <a:lnTo>
                    <a:pt x="1616" y="1278"/>
                  </a:lnTo>
                  <a:lnTo>
                    <a:pt x="1612" y="1285"/>
                  </a:lnTo>
                  <a:lnTo>
                    <a:pt x="1605" y="1290"/>
                  </a:lnTo>
                  <a:lnTo>
                    <a:pt x="1599" y="1293"/>
                  </a:lnTo>
                  <a:lnTo>
                    <a:pt x="1590" y="1295"/>
                  </a:lnTo>
                  <a:lnTo>
                    <a:pt x="1579" y="1296"/>
                  </a:lnTo>
                  <a:lnTo>
                    <a:pt x="1569" y="1296"/>
                  </a:lnTo>
                  <a:lnTo>
                    <a:pt x="1559" y="1298"/>
                  </a:lnTo>
                  <a:lnTo>
                    <a:pt x="1550" y="1300"/>
                  </a:lnTo>
                  <a:lnTo>
                    <a:pt x="1542" y="1301"/>
                  </a:lnTo>
                  <a:lnTo>
                    <a:pt x="1533" y="1304"/>
                  </a:lnTo>
                  <a:lnTo>
                    <a:pt x="1527" y="1306"/>
                  </a:lnTo>
                  <a:lnTo>
                    <a:pt x="1519" y="1311"/>
                  </a:lnTo>
                  <a:lnTo>
                    <a:pt x="1513" y="1314"/>
                  </a:lnTo>
                  <a:lnTo>
                    <a:pt x="1507" y="1318"/>
                  </a:lnTo>
                  <a:lnTo>
                    <a:pt x="1502" y="1323"/>
                  </a:lnTo>
                  <a:lnTo>
                    <a:pt x="1496" y="1328"/>
                  </a:lnTo>
                  <a:lnTo>
                    <a:pt x="1491" y="1333"/>
                  </a:lnTo>
                  <a:lnTo>
                    <a:pt x="1483" y="1345"/>
                  </a:lnTo>
                  <a:lnTo>
                    <a:pt x="1476" y="1358"/>
                  </a:lnTo>
                  <a:lnTo>
                    <a:pt x="1470" y="1372"/>
                  </a:lnTo>
                  <a:lnTo>
                    <a:pt x="1465" y="1387"/>
                  </a:lnTo>
                  <a:lnTo>
                    <a:pt x="1461" y="1402"/>
                  </a:lnTo>
                  <a:lnTo>
                    <a:pt x="1456" y="1419"/>
                  </a:lnTo>
                  <a:lnTo>
                    <a:pt x="1450" y="1450"/>
                  </a:lnTo>
                  <a:lnTo>
                    <a:pt x="1442" y="1482"/>
                  </a:lnTo>
                  <a:lnTo>
                    <a:pt x="1440" y="1492"/>
                  </a:lnTo>
                  <a:lnTo>
                    <a:pt x="1439" y="1503"/>
                  </a:lnTo>
                  <a:lnTo>
                    <a:pt x="1438" y="1516"/>
                  </a:lnTo>
                  <a:lnTo>
                    <a:pt x="1437" y="1529"/>
                  </a:lnTo>
                  <a:lnTo>
                    <a:pt x="1436" y="1557"/>
                  </a:lnTo>
                  <a:lnTo>
                    <a:pt x="1435" y="1586"/>
                  </a:lnTo>
                  <a:lnTo>
                    <a:pt x="1434" y="1615"/>
                  </a:lnTo>
                  <a:lnTo>
                    <a:pt x="1429" y="1640"/>
                  </a:lnTo>
                  <a:lnTo>
                    <a:pt x="1427" y="1652"/>
                  </a:lnTo>
                  <a:lnTo>
                    <a:pt x="1424" y="1662"/>
                  </a:lnTo>
                  <a:lnTo>
                    <a:pt x="1420" y="1670"/>
                  </a:lnTo>
                  <a:lnTo>
                    <a:pt x="1414" y="1678"/>
                  </a:lnTo>
                  <a:lnTo>
                    <a:pt x="1407" y="1686"/>
                  </a:lnTo>
                  <a:lnTo>
                    <a:pt x="1400" y="1694"/>
                  </a:lnTo>
                  <a:lnTo>
                    <a:pt x="1396" y="1701"/>
                  </a:lnTo>
                  <a:lnTo>
                    <a:pt x="1394" y="1709"/>
                  </a:lnTo>
                  <a:lnTo>
                    <a:pt x="1392" y="1716"/>
                  </a:lnTo>
                  <a:lnTo>
                    <a:pt x="1391" y="1722"/>
                  </a:lnTo>
                  <a:lnTo>
                    <a:pt x="1391" y="1730"/>
                  </a:lnTo>
                  <a:lnTo>
                    <a:pt x="1392" y="1736"/>
                  </a:lnTo>
                  <a:lnTo>
                    <a:pt x="1393" y="1749"/>
                  </a:lnTo>
                  <a:lnTo>
                    <a:pt x="1395" y="1762"/>
                  </a:lnTo>
                  <a:lnTo>
                    <a:pt x="1395" y="1768"/>
                  </a:lnTo>
                  <a:lnTo>
                    <a:pt x="1394" y="1776"/>
                  </a:lnTo>
                  <a:lnTo>
                    <a:pt x="1393" y="1782"/>
                  </a:lnTo>
                  <a:lnTo>
                    <a:pt x="1390" y="1791"/>
                  </a:lnTo>
                  <a:lnTo>
                    <a:pt x="1386" y="1798"/>
                  </a:lnTo>
                  <a:lnTo>
                    <a:pt x="1383" y="1804"/>
                  </a:lnTo>
                  <a:lnTo>
                    <a:pt x="1378" y="1811"/>
                  </a:lnTo>
                  <a:lnTo>
                    <a:pt x="1372" y="1816"/>
                  </a:lnTo>
                  <a:lnTo>
                    <a:pt x="1361" y="1828"/>
                  </a:lnTo>
                  <a:lnTo>
                    <a:pt x="1348" y="1839"/>
                  </a:lnTo>
                  <a:lnTo>
                    <a:pt x="1336" y="1848"/>
                  </a:lnTo>
                  <a:lnTo>
                    <a:pt x="1324" y="1860"/>
                  </a:lnTo>
                  <a:lnTo>
                    <a:pt x="1318" y="1867"/>
                  </a:lnTo>
                  <a:lnTo>
                    <a:pt x="1313" y="1873"/>
                  </a:lnTo>
                  <a:lnTo>
                    <a:pt x="1309" y="1880"/>
                  </a:lnTo>
                  <a:lnTo>
                    <a:pt x="1304" y="1887"/>
                  </a:lnTo>
                  <a:lnTo>
                    <a:pt x="1297" y="1907"/>
                  </a:lnTo>
                  <a:lnTo>
                    <a:pt x="1290" y="1926"/>
                  </a:lnTo>
                  <a:lnTo>
                    <a:pt x="1287" y="1936"/>
                  </a:lnTo>
                  <a:lnTo>
                    <a:pt x="1283" y="1946"/>
                  </a:lnTo>
                  <a:lnTo>
                    <a:pt x="1277" y="1954"/>
                  </a:lnTo>
                  <a:lnTo>
                    <a:pt x="1271" y="1964"/>
                  </a:lnTo>
                  <a:lnTo>
                    <a:pt x="1262" y="1974"/>
                  </a:lnTo>
                  <a:lnTo>
                    <a:pt x="1251" y="1983"/>
                  </a:lnTo>
                  <a:lnTo>
                    <a:pt x="1239" y="1993"/>
                  </a:lnTo>
                  <a:lnTo>
                    <a:pt x="1227" y="2003"/>
                  </a:lnTo>
                  <a:lnTo>
                    <a:pt x="1215" y="2013"/>
                  </a:lnTo>
                  <a:lnTo>
                    <a:pt x="1204" y="2021"/>
                  </a:lnTo>
                  <a:lnTo>
                    <a:pt x="1195" y="2030"/>
                  </a:lnTo>
                  <a:lnTo>
                    <a:pt x="1190" y="2037"/>
                  </a:lnTo>
                  <a:lnTo>
                    <a:pt x="1186" y="2049"/>
                  </a:lnTo>
                  <a:lnTo>
                    <a:pt x="1182" y="2061"/>
                  </a:lnTo>
                  <a:lnTo>
                    <a:pt x="1180" y="2068"/>
                  </a:lnTo>
                  <a:lnTo>
                    <a:pt x="1177" y="2073"/>
                  </a:lnTo>
                  <a:lnTo>
                    <a:pt x="1174" y="2077"/>
                  </a:lnTo>
                  <a:lnTo>
                    <a:pt x="1168" y="2079"/>
                  </a:lnTo>
                  <a:lnTo>
                    <a:pt x="1152" y="2085"/>
                  </a:lnTo>
                  <a:lnTo>
                    <a:pt x="1137" y="2089"/>
                  </a:lnTo>
                  <a:lnTo>
                    <a:pt x="1129" y="2092"/>
                  </a:lnTo>
                  <a:lnTo>
                    <a:pt x="1123" y="2097"/>
                  </a:lnTo>
                  <a:lnTo>
                    <a:pt x="1116" y="2102"/>
                  </a:lnTo>
                  <a:lnTo>
                    <a:pt x="1111" y="2110"/>
                  </a:lnTo>
                  <a:lnTo>
                    <a:pt x="1106" y="2118"/>
                  </a:lnTo>
                  <a:lnTo>
                    <a:pt x="1102" y="2127"/>
                  </a:lnTo>
                  <a:lnTo>
                    <a:pt x="1100" y="2137"/>
                  </a:lnTo>
                  <a:lnTo>
                    <a:pt x="1099" y="2146"/>
                  </a:lnTo>
                  <a:lnTo>
                    <a:pt x="1097" y="2156"/>
                  </a:lnTo>
                  <a:lnTo>
                    <a:pt x="1093" y="2166"/>
                  </a:lnTo>
                  <a:lnTo>
                    <a:pt x="1091" y="2170"/>
                  </a:lnTo>
                  <a:lnTo>
                    <a:pt x="1087" y="2175"/>
                  </a:lnTo>
                  <a:lnTo>
                    <a:pt x="1084" y="2178"/>
                  </a:lnTo>
                  <a:lnTo>
                    <a:pt x="1080" y="2181"/>
                  </a:lnTo>
                  <a:lnTo>
                    <a:pt x="1080" y="2181"/>
                  </a:lnTo>
                  <a:lnTo>
                    <a:pt x="1059" y="2169"/>
                  </a:lnTo>
                  <a:lnTo>
                    <a:pt x="1043" y="2160"/>
                  </a:lnTo>
                  <a:lnTo>
                    <a:pt x="1034" y="2156"/>
                  </a:lnTo>
                  <a:lnTo>
                    <a:pt x="1026" y="2152"/>
                  </a:lnTo>
                  <a:lnTo>
                    <a:pt x="1015" y="2149"/>
                  </a:lnTo>
                  <a:lnTo>
                    <a:pt x="1002" y="2145"/>
                  </a:lnTo>
                  <a:lnTo>
                    <a:pt x="992" y="2142"/>
                  </a:lnTo>
                  <a:lnTo>
                    <a:pt x="986" y="2139"/>
                  </a:lnTo>
                  <a:lnTo>
                    <a:pt x="980" y="2136"/>
                  </a:lnTo>
                  <a:lnTo>
                    <a:pt x="977" y="2131"/>
                  </a:lnTo>
                  <a:lnTo>
                    <a:pt x="976" y="2127"/>
                  </a:lnTo>
                  <a:lnTo>
                    <a:pt x="975" y="2123"/>
                  </a:lnTo>
                  <a:lnTo>
                    <a:pt x="976" y="2117"/>
                  </a:lnTo>
                  <a:lnTo>
                    <a:pt x="977" y="2113"/>
                  </a:lnTo>
                  <a:lnTo>
                    <a:pt x="982" y="2103"/>
                  </a:lnTo>
                  <a:lnTo>
                    <a:pt x="987" y="2095"/>
                  </a:lnTo>
                  <a:lnTo>
                    <a:pt x="989" y="2090"/>
                  </a:lnTo>
                  <a:lnTo>
                    <a:pt x="990" y="2086"/>
                  </a:lnTo>
                  <a:lnTo>
                    <a:pt x="990" y="2083"/>
                  </a:lnTo>
                  <a:lnTo>
                    <a:pt x="989" y="2079"/>
                  </a:lnTo>
                  <a:lnTo>
                    <a:pt x="983" y="2073"/>
                  </a:lnTo>
                  <a:lnTo>
                    <a:pt x="971" y="2065"/>
                  </a:lnTo>
                  <a:lnTo>
                    <a:pt x="958" y="2058"/>
                  </a:lnTo>
                  <a:lnTo>
                    <a:pt x="948" y="2051"/>
                  </a:lnTo>
                  <a:lnTo>
                    <a:pt x="937" y="2041"/>
                  </a:lnTo>
                  <a:lnTo>
                    <a:pt x="930" y="2034"/>
                  </a:lnTo>
                  <a:lnTo>
                    <a:pt x="925" y="2033"/>
                  </a:lnTo>
                  <a:lnTo>
                    <a:pt x="921" y="2033"/>
                  </a:lnTo>
                  <a:lnTo>
                    <a:pt x="915" y="2035"/>
                  </a:lnTo>
                  <a:lnTo>
                    <a:pt x="906" y="2041"/>
                  </a:lnTo>
                  <a:lnTo>
                    <a:pt x="899" y="2043"/>
                  </a:lnTo>
                  <a:lnTo>
                    <a:pt x="895" y="2044"/>
                  </a:lnTo>
                  <a:lnTo>
                    <a:pt x="891" y="2043"/>
                  </a:lnTo>
                  <a:lnTo>
                    <a:pt x="889" y="2040"/>
                  </a:lnTo>
                  <a:lnTo>
                    <a:pt x="883" y="2031"/>
                  </a:lnTo>
                  <a:lnTo>
                    <a:pt x="879" y="2020"/>
                  </a:lnTo>
                  <a:lnTo>
                    <a:pt x="877" y="2014"/>
                  </a:lnTo>
                  <a:lnTo>
                    <a:pt x="875" y="2008"/>
                  </a:lnTo>
                  <a:lnTo>
                    <a:pt x="871" y="2003"/>
                  </a:lnTo>
                  <a:lnTo>
                    <a:pt x="868" y="1997"/>
                  </a:lnTo>
                  <a:lnTo>
                    <a:pt x="863" y="1994"/>
                  </a:lnTo>
                  <a:lnTo>
                    <a:pt x="857" y="1992"/>
                  </a:lnTo>
                  <a:lnTo>
                    <a:pt x="851" y="1992"/>
                  </a:lnTo>
                  <a:lnTo>
                    <a:pt x="843" y="1993"/>
                  </a:lnTo>
                  <a:lnTo>
                    <a:pt x="837" y="1994"/>
                  </a:lnTo>
                  <a:lnTo>
                    <a:pt x="831" y="1993"/>
                  </a:lnTo>
                  <a:lnTo>
                    <a:pt x="825" y="1992"/>
                  </a:lnTo>
                  <a:lnTo>
                    <a:pt x="821" y="1991"/>
                  </a:lnTo>
                  <a:lnTo>
                    <a:pt x="815" y="1990"/>
                  </a:lnTo>
                  <a:lnTo>
                    <a:pt x="810" y="1990"/>
                  </a:lnTo>
                  <a:lnTo>
                    <a:pt x="803" y="1992"/>
                  </a:lnTo>
                  <a:lnTo>
                    <a:pt x="797" y="1997"/>
                  </a:lnTo>
                  <a:lnTo>
                    <a:pt x="785" y="2010"/>
                  </a:lnTo>
                  <a:lnTo>
                    <a:pt x="775" y="2023"/>
                  </a:lnTo>
                  <a:lnTo>
                    <a:pt x="771" y="2030"/>
                  </a:lnTo>
                  <a:lnTo>
                    <a:pt x="766" y="2036"/>
                  </a:lnTo>
                  <a:lnTo>
                    <a:pt x="758" y="2043"/>
                  </a:lnTo>
                  <a:lnTo>
                    <a:pt x="751" y="2049"/>
                  </a:lnTo>
                  <a:lnTo>
                    <a:pt x="746" y="2052"/>
                  </a:lnTo>
                  <a:lnTo>
                    <a:pt x="742" y="2055"/>
                  </a:lnTo>
                  <a:lnTo>
                    <a:pt x="738" y="2056"/>
                  </a:lnTo>
                  <a:lnTo>
                    <a:pt x="734" y="2056"/>
                  </a:lnTo>
                  <a:lnTo>
                    <a:pt x="731" y="2055"/>
                  </a:lnTo>
                  <a:lnTo>
                    <a:pt x="728" y="2052"/>
                  </a:lnTo>
                  <a:lnTo>
                    <a:pt x="725" y="2050"/>
                  </a:lnTo>
                  <a:lnTo>
                    <a:pt x="722" y="2048"/>
                  </a:lnTo>
                  <a:lnTo>
                    <a:pt x="718" y="2041"/>
                  </a:lnTo>
                  <a:lnTo>
                    <a:pt x="716" y="2032"/>
                  </a:lnTo>
                  <a:lnTo>
                    <a:pt x="714" y="2023"/>
                  </a:lnTo>
                  <a:lnTo>
                    <a:pt x="714" y="2015"/>
                  </a:lnTo>
                  <a:lnTo>
                    <a:pt x="708" y="1992"/>
                  </a:lnTo>
                  <a:lnTo>
                    <a:pt x="704" y="1969"/>
                  </a:lnTo>
                  <a:lnTo>
                    <a:pt x="702" y="1957"/>
                  </a:lnTo>
                  <a:lnTo>
                    <a:pt x="701" y="1947"/>
                  </a:lnTo>
                  <a:lnTo>
                    <a:pt x="701" y="1935"/>
                  </a:lnTo>
                  <a:lnTo>
                    <a:pt x="701" y="1924"/>
                  </a:lnTo>
                  <a:lnTo>
                    <a:pt x="702" y="1903"/>
                  </a:lnTo>
                  <a:lnTo>
                    <a:pt x="702" y="1887"/>
                  </a:lnTo>
                  <a:lnTo>
                    <a:pt x="700" y="1881"/>
                  </a:lnTo>
                  <a:lnTo>
                    <a:pt x="695" y="1874"/>
                  </a:lnTo>
                  <a:lnTo>
                    <a:pt x="688" y="1868"/>
                  </a:lnTo>
                  <a:lnTo>
                    <a:pt x="678" y="1859"/>
                  </a:lnTo>
                  <a:lnTo>
                    <a:pt x="673" y="1855"/>
                  </a:lnTo>
                  <a:lnTo>
                    <a:pt x="668" y="1851"/>
                  </a:lnTo>
                  <a:lnTo>
                    <a:pt x="666" y="1845"/>
                  </a:lnTo>
                  <a:lnTo>
                    <a:pt x="664" y="1840"/>
                  </a:lnTo>
                  <a:lnTo>
                    <a:pt x="662" y="1828"/>
                  </a:lnTo>
                  <a:lnTo>
                    <a:pt x="661" y="1816"/>
                  </a:lnTo>
                  <a:lnTo>
                    <a:pt x="660" y="1807"/>
                  </a:lnTo>
                  <a:lnTo>
                    <a:pt x="660" y="1800"/>
                  </a:lnTo>
                  <a:lnTo>
                    <a:pt x="660" y="1791"/>
                  </a:lnTo>
                  <a:lnTo>
                    <a:pt x="661" y="1784"/>
                  </a:lnTo>
                  <a:lnTo>
                    <a:pt x="661" y="1776"/>
                  </a:lnTo>
                  <a:lnTo>
                    <a:pt x="662" y="1768"/>
                  </a:lnTo>
                  <a:lnTo>
                    <a:pt x="662" y="1761"/>
                  </a:lnTo>
                  <a:lnTo>
                    <a:pt x="661" y="1754"/>
                  </a:lnTo>
                  <a:lnTo>
                    <a:pt x="656" y="1739"/>
                  </a:lnTo>
                  <a:lnTo>
                    <a:pt x="652" y="1723"/>
                  </a:lnTo>
                  <a:lnTo>
                    <a:pt x="645" y="1724"/>
                  </a:lnTo>
                  <a:lnTo>
                    <a:pt x="637" y="1728"/>
                  </a:lnTo>
                  <a:lnTo>
                    <a:pt x="630" y="1732"/>
                  </a:lnTo>
                  <a:lnTo>
                    <a:pt x="622" y="1735"/>
                  </a:lnTo>
                  <a:lnTo>
                    <a:pt x="613" y="1737"/>
                  </a:lnTo>
                  <a:lnTo>
                    <a:pt x="605" y="1737"/>
                  </a:lnTo>
                  <a:lnTo>
                    <a:pt x="596" y="1738"/>
                  </a:lnTo>
                  <a:lnTo>
                    <a:pt x="589" y="1740"/>
                  </a:lnTo>
                  <a:lnTo>
                    <a:pt x="568" y="1753"/>
                  </a:lnTo>
                  <a:lnTo>
                    <a:pt x="547" y="1767"/>
                  </a:lnTo>
                  <a:lnTo>
                    <a:pt x="536" y="1773"/>
                  </a:lnTo>
                  <a:lnTo>
                    <a:pt x="525" y="1777"/>
                  </a:lnTo>
                  <a:lnTo>
                    <a:pt x="520" y="1778"/>
                  </a:lnTo>
                  <a:lnTo>
                    <a:pt x="514" y="1779"/>
                  </a:lnTo>
                  <a:lnTo>
                    <a:pt x="508" y="1779"/>
                  </a:lnTo>
                  <a:lnTo>
                    <a:pt x="502" y="1778"/>
                  </a:lnTo>
                  <a:lnTo>
                    <a:pt x="444" y="1752"/>
                  </a:lnTo>
                  <a:lnTo>
                    <a:pt x="444" y="1752"/>
                  </a:lnTo>
                  <a:lnTo>
                    <a:pt x="442" y="1741"/>
                  </a:lnTo>
                  <a:lnTo>
                    <a:pt x="439" y="1733"/>
                  </a:lnTo>
                  <a:lnTo>
                    <a:pt x="435" y="1724"/>
                  </a:lnTo>
                  <a:lnTo>
                    <a:pt x="431" y="1717"/>
                  </a:lnTo>
                  <a:lnTo>
                    <a:pt x="426" y="1708"/>
                  </a:lnTo>
                  <a:lnTo>
                    <a:pt x="421" y="1699"/>
                  </a:lnTo>
                  <a:lnTo>
                    <a:pt x="417" y="1689"/>
                  </a:lnTo>
                  <a:lnTo>
                    <a:pt x="413" y="1678"/>
                  </a:lnTo>
                  <a:lnTo>
                    <a:pt x="411" y="1666"/>
                  </a:lnTo>
                  <a:lnTo>
                    <a:pt x="408" y="1649"/>
                  </a:lnTo>
                  <a:lnTo>
                    <a:pt x="407" y="1641"/>
                  </a:lnTo>
                  <a:lnTo>
                    <a:pt x="406" y="1633"/>
                  </a:lnTo>
                  <a:lnTo>
                    <a:pt x="405" y="1628"/>
                  </a:lnTo>
                  <a:lnTo>
                    <a:pt x="403" y="1625"/>
                  </a:lnTo>
                  <a:lnTo>
                    <a:pt x="400" y="1622"/>
                  </a:lnTo>
                  <a:lnTo>
                    <a:pt x="396" y="1619"/>
                  </a:lnTo>
                  <a:lnTo>
                    <a:pt x="392" y="1618"/>
                  </a:lnTo>
                  <a:lnTo>
                    <a:pt x="388" y="1617"/>
                  </a:lnTo>
                  <a:lnTo>
                    <a:pt x="379" y="1616"/>
                  </a:lnTo>
                  <a:lnTo>
                    <a:pt x="370" y="1616"/>
                  </a:lnTo>
                  <a:lnTo>
                    <a:pt x="360" y="1617"/>
                  </a:lnTo>
                  <a:lnTo>
                    <a:pt x="351" y="1616"/>
                  </a:lnTo>
                  <a:lnTo>
                    <a:pt x="347" y="1615"/>
                  </a:lnTo>
                  <a:lnTo>
                    <a:pt x="343" y="1614"/>
                  </a:lnTo>
                  <a:lnTo>
                    <a:pt x="338" y="1612"/>
                  </a:lnTo>
                  <a:lnTo>
                    <a:pt x="335" y="1609"/>
                  </a:lnTo>
                  <a:lnTo>
                    <a:pt x="332" y="1605"/>
                  </a:lnTo>
                  <a:lnTo>
                    <a:pt x="331" y="1601"/>
                  </a:lnTo>
                  <a:lnTo>
                    <a:pt x="330" y="1597"/>
                  </a:lnTo>
                  <a:lnTo>
                    <a:pt x="330" y="1592"/>
                  </a:lnTo>
                  <a:lnTo>
                    <a:pt x="330" y="1584"/>
                  </a:lnTo>
                  <a:lnTo>
                    <a:pt x="331" y="1576"/>
                  </a:lnTo>
                  <a:lnTo>
                    <a:pt x="332" y="1570"/>
                  </a:lnTo>
                  <a:lnTo>
                    <a:pt x="331" y="1564"/>
                  </a:lnTo>
                  <a:lnTo>
                    <a:pt x="328" y="1563"/>
                  </a:lnTo>
                  <a:lnTo>
                    <a:pt x="326" y="1563"/>
                  </a:lnTo>
                  <a:lnTo>
                    <a:pt x="322" y="1563"/>
                  </a:lnTo>
                  <a:lnTo>
                    <a:pt x="317" y="1564"/>
                  </a:lnTo>
                  <a:lnTo>
                    <a:pt x="313" y="1565"/>
                  </a:lnTo>
                  <a:lnTo>
                    <a:pt x="310" y="1565"/>
                  </a:lnTo>
                  <a:lnTo>
                    <a:pt x="308" y="1565"/>
                  </a:lnTo>
                  <a:lnTo>
                    <a:pt x="307" y="1564"/>
                  </a:lnTo>
                  <a:lnTo>
                    <a:pt x="304" y="1561"/>
                  </a:lnTo>
                  <a:lnTo>
                    <a:pt x="302" y="1557"/>
                  </a:lnTo>
                  <a:lnTo>
                    <a:pt x="302" y="1545"/>
                  </a:lnTo>
                  <a:lnTo>
                    <a:pt x="300" y="1534"/>
                  </a:lnTo>
                  <a:lnTo>
                    <a:pt x="291" y="1514"/>
                  </a:lnTo>
                  <a:lnTo>
                    <a:pt x="277" y="1489"/>
                  </a:lnTo>
                  <a:lnTo>
                    <a:pt x="271" y="1476"/>
                  </a:lnTo>
                  <a:lnTo>
                    <a:pt x="267" y="1464"/>
                  </a:lnTo>
                  <a:lnTo>
                    <a:pt x="267" y="1458"/>
                  </a:lnTo>
                  <a:lnTo>
                    <a:pt x="267" y="1453"/>
                  </a:lnTo>
                  <a:lnTo>
                    <a:pt x="267" y="1449"/>
                  </a:lnTo>
                  <a:lnTo>
                    <a:pt x="269" y="1444"/>
                  </a:lnTo>
                  <a:lnTo>
                    <a:pt x="275" y="1437"/>
                  </a:lnTo>
                  <a:lnTo>
                    <a:pt x="283" y="1427"/>
                  </a:lnTo>
                  <a:lnTo>
                    <a:pt x="294" y="1417"/>
                  </a:lnTo>
                  <a:lnTo>
                    <a:pt x="304" y="1408"/>
                  </a:lnTo>
                  <a:lnTo>
                    <a:pt x="313" y="1397"/>
                  </a:lnTo>
                  <a:lnTo>
                    <a:pt x="322" y="1388"/>
                  </a:lnTo>
                  <a:lnTo>
                    <a:pt x="325" y="1384"/>
                  </a:lnTo>
                  <a:lnTo>
                    <a:pt x="327" y="1380"/>
                  </a:lnTo>
                  <a:lnTo>
                    <a:pt x="330" y="1376"/>
                  </a:lnTo>
                  <a:lnTo>
                    <a:pt x="330" y="1374"/>
                  </a:lnTo>
                  <a:lnTo>
                    <a:pt x="328" y="1370"/>
                  </a:lnTo>
                  <a:lnTo>
                    <a:pt x="327" y="1367"/>
                  </a:lnTo>
                  <a:lnTo>
                    <a:pt x="325" y="1365"/>
                  </a:lnTo>
                  <a:lnTo>
                    <a:pt x="322" y="1363"/>
                  </a:lnTo>
                  <a:lnTo>
                    <a:pt x="316" y="1363"/>
                  </a:lnTo>
                  <a:lnTo>
                    <a:pt x="307" y="1365"/>
                  </a:lnTo>
                  <a:lnTo>
                    <a:pt x="291" y="1372"/>
                  </a:lnTo>
                  <a:lnTo>
                    <a:pt x="279" y="1377"/>
                  </a:lnTo>
                  <a:lnTo>
                    <a:pt x="266" y="1384"/>
                  </a:lnTo>
                  <a:lnTo>
                    <a:pt x="254" y="1388"/>
                  </a:lnTo>
                  <a:lnTo>
                    <a:pt x="249" y="1390"/>
                  </a:lnTo>
                  <a:lnTo>
                    <a:pt x="244" y="1390"/>
                  </a:lnTo>
                  <a:lnTo>
                    <a:pt x="241" y="1390"/>
                  </a:lnTo>
                  <a:lnTo>
                    <a:pt x="238" y="1389"/>
                  </a:lnTo>
                  <a:lnTo>
                    <a:pt x="235" y="1388"/>
                  </a:lnTo>
                  <a:lnTo>
                    <a:pt x="234" y="1385"/>
                  </a:lnTo>
                  <a:lnTo>
                    <a:pt x="232" y="1382"/>
                  </a:lnTo>
                  <a:lnTo>
                    <a:pt x="231" y="1377"/>
                  </a:lnTo>
                  <a:lnTo>
                    <a:pt x="232" y="1371"/>
                  </a:lnTo>
                  <a:lnTo>
                    <a:pt x="234" y="1365"/>
                  </a:lnTo>
                  <a:lnTo>
                    <a:pt x="236" y="1356"/>
                  </a:lnTo>
                  <a:lnTo>
                    <a:pt x="238" y="1346"/>
                  </a:lnTo>
                  <a:lnTo>
                    <a:pt x="240" y="1339"/>
                  </a:lnTo>
                  <a:lnTo>
                    <a:pt x="241" y="1332"/>
                  </a:lnTo>
                  <a:lnTo>
                    <a:pt x="241" y="1327"/>
                  </a:lnTo>
                  <a:lnTo>
                    <a:pt x="240" y="1321"/>
                  </a:lnTo>
                  <a:lnTo>
                    <a:pt x="236" y="1312"/>
                  </a:lnTo>
                  <a:lnTo>
                    <a:pt x="228" y="1301"/>
                  </a:lnTo>
                  <a:lnTo>
                    <a:pt x="225" y="1295"/>
                  </a:lnTo>
                  <a:lnTo>
                    <a:pt x="224" y="1290"/>
                  </a:lnTo>
                  <a:lnTo>
                    <a:pt x="224" y="1286"/>
                  </a:lnTo>
                  <a:lnTo>
                    <a:pt x="225" y="1280"/>
                  </a:lnTo>
                  <a:lnTo>
                    <a:pt x="228" y="1272"/>
                  </a:lnTo>
                  <a:lnTo>
                    <a:pt x="235" y="1262"/>
                  </a:lnTo>
                  <a:lnTo>
                    <a:pt x="242" y="1251"/>
                  </a:lnTo>
                  <a:lnTo>
                    <a:pt x="249" y="1241"/>
                  </a:lnTo>
                  <a:lnTo>
                    <a:pt x="252" y="1236"/>
                  </a:lnTo>
                  <a:lnTo>
                    <a:pt x="254" y="1231"/>
                  </a:lnTo>
                  <a:lnTo>
                    <a:pt x="255" y="1225"/>
                  </a:lnTo>
                  <a:lnTo>
                    <a:pt x="255" y="1219"/>
                  </a:lnTo>
                  <a:lnTo>
                    <a:pt x="252" y="1220"/>
                  </a:lnTo>
                  <a:lnTo>
                    <a:pt x="248" y="1221"/>
                  </a:lnTo>
                  <a:lnTo>
                    <a:pt x="243" y="1224"/>
                  </a:lnTo>
                  <a:lnTo>
                    <a:pt x="239" y="1226"/>
                  </a:lnTo>
                  <a:lnTo>
                    <a:pt x="228" y="1234"/>
                  </a:lnTo>
                  <a:lnTo>
                    <a:pt x="218" y="1240"/>
                  </a:lnTo>
                  <a:lnTo>
                    <a:pt x="213" y="1242"/>
                  </a:lnTo>
                  <a:lnTo>
                    <a:pt x="209" y="1245"/>
                  </a:lnTo>
                  <a:lnTo>
                    <a:pt x="204" y="1246"/>
                  </a:lnTo>
                  <a:lnTo>
                    <a:pt x="201" y="1245"/>
                  </a:lnTo>
                  <a:lnTo>
                    <a:pt x="198" y="1244"/>
                  </a:lnTo>
                  <a:lnTo>
                    <a:pt x="196" y="1240"/>
                  </a:lnTo>
                  <a:lnTo>
                    <a:pt x="194" y="1235"/>
                  </a:lnTo>
                  <a:lnTo>
                    <a:pt x="194" y="1227"/>
                  </a:lnTo>
                  <a:lnTo>
                    <a:pt x="192" y="1213"/>
                  </a:lnTo>
                  <a:lnTo>
                    <a:pt x="191" y="1203"/>
                  </a:lnTo>
                  <a:lnTo>
                    <a:pt x="189" y="1193"/>
                  </a:lnTo>
                  <a:lnTo>
                    <a:pt x="185" y="1184"/>
                  </a:lnTo>
                  <a:lnTo>
                    <a:pt x="181" y="1177"/>
                  </a:lnTo>
                  <a:lnTo>
                    <a:pt x="174" y="1169"/>
                  </a:lnTo>
                  <a:lnTo>
                    <a:pt x="167" y="1161"/>
                  </a:lnTo>
                  <a:lnTo>
                    <a:pt x="157" y="1153"/>
                  </a:lnTo>
                  <a:lnTo>
                    <a:pt x="159" y="1144"/>
                  </a:lnTo>
                  <a:lnTo>
                    <a:pt x="162" y="1137"/>
                  </a:lnTo>
                  <a:lnTo>
                    <a:pt x="167" y="1130"/>
                  </a:lnTo>
                  <a:lnTo>
                    <a:pt x="171" y="1124"/>
                  </a:lnTo>
                  <a:lnTo>
                    <a:pt x="175" y="1118"/>
                  </a:lnTo>
                  <a:lnTo>
                    <a:pt x="180" y="1112"/>
                  </a:lnTo>
                  <a:lnTo>
                    <a:pt x="182" y="1106"/>
                  </a:lnTo>
                  <a:lnTo>
                    <a:pt x="183" y="1101"/>
                  </a:lnTo>
                  <a:lnTo>
                    <a:pt x="180" y="1099"/>
                  </a:lnTo>
                  <a:lnTo>
                    <a:pt x="175" y="1097"/>
                  </a:lnTo>
                  <a:lnTo>
                    <a:pt x="172" y="1093"/>
                  </a:lnTo>
                  <a:lnTo>
                    <a:pt x="169" y="1089"/>
                  </a:lnTo>
                  <a:lnTo>
                    <a:pt x="162" y="1079"/>
                  </a:lnTo>
                  <a:lnTo>
                    <a:pt x="157" y="1069"/>
                  </a:lnTo>
                  <a:lnTo>
                    <a:pt x="156" y="1062"/>
                  </a:lnTo>
                  <a:lnTo>
                    <a:pt x="155" y="1057"/>
                  </a:lnTo>
                  <a:lnTo>
                    <a:pt x="155" y="1051"/>
                  </a:lnTo>
                  <a:lnTo>
                    <a:pt x="156" y="1047"/>
                  </a:lnTo>
                  <a:lnTo>
                    <a:pt x="157" y="1043"/>
                  </a:lnTo>
                  <a:lnTo>
                    <a:pt x="160" y="1038"/>
                  </a:lnTo>
                  <a:lnTo>
                    <a:pt x="164" y="1035"/>
                  </a:lnTo>
                  <a:lnTo>
                    <a:pt x="169" y="1033"/>
                  </a:lnTo>
                  <a:lnTo>
                    <a:pt x="169" y="1024"/>
                  </a:lnTo>
                  <a:lnTo>
                    <a:pt x="168" y="1018"/>
                  </a:lnTo>
                  <a:lnTo>
                    <a:pt x="166" y="1017"/>
                  </a:lnTo>
                  <a:lnTo>
                    <a:pt x="164" y="1015"/>
                  </a:lnTo>
                  <a:lnTo>
                    <a:pt x="162" y="1011"/>
                  </a:lnTo>
                  <a:lnTo>
                    <a:pt x="161" y="1008"/>
                  </a:lnTo>
                  <a:lnTo>
                    <a:pt x="159" y="999"/>
                  </a:lnTo>
                  <a:lnTo>
                    <a:pt x="156" y="990"/>
                  </a:lnTo>
                  <a:lnTo>
                    <a:pt x="153" y="970"/>
                  </a:lnTo>
                  <a:lnTo>
                    <a:pt x="151" y="956"/>
                  </a:lnTo>
                  <a:lnTo>
                    <a:pt x="150" y="950"/>
                  </a:lnTo>
                  <a:lnTo>
                    <a:pt x="148" y="944"/>
                  </a:lnTo>
                  <a:lnTo>
                    <a:pt x="145" y="941"/>
                  </a:lnTo>
                  <a:lnTo>
                    <a:pt x="142" y="938"/>
                  </a:lnTo>
                  <a:lnTo>
                    <a:pt x="137" y="937"/>
                  </a:lnTo>
                  <a:lnTo>
                    <a:pt x="133" y="936"/>
                  </a:lnTo>
                  <a:lnTo>
                    <a:pt x="128" y="936"/>
                  </a:lnTo>
                  <a:lnTo>
                    <a:pt x="122" y="937"/>
                  </a:lnTo>
                  <a:lnTo>
                    <a:pt x="112" y="939"/>
                  </a:lnTo>
                  <a:lnTo>
                    <a:pt x="100" y="942"/>
                  </a:lnTo>
                  <a:lnTo>
                    <a:pt x="89" y="943"/>
                  </a:lnTo>
                  <a:lnTo>
                    <a:pt x="80" y="943"/>
                  </a:lnTo>
                  <a:lnTo>
                    <a:pt x="79" y="937"/>
                  </a:lnTo>
                  <a:lnTo>
                    <a:pt x="79" y="930"/>
                  </a:lnTo>
                  <a:lnTo>
                    <a:pt x="79" y="924"/>
                  </a:lnTo>
                  <a:lnTo>
                    <a:pt x="80" y="917"/>
                  </a:lnTo>
                  <a:lnTo>
                    <a:pt x="82" y="904"/>
                  </a:lnTo>
                  <a:lnTo>
                    <a:pt x="82" y="891"/>
                  </a:lnTo>
                  <a:lnTo>
                    <a:pt x="75" y="875"/>
                  </a:lnTo>
                  <a:lnTo>
                    <a:pt x="66" y="861"/>
                  </a:lnTo>
                  <a:lnTo>
                    <a:pt x="77" y="857"/>
                  </a:lnTo>
                  <a:lnTo>
                    <a:pt x="86" y="853"/>
                  </a:lnTo>
                  <a:lnTo>
                    <a:pt x="93" y="847"/>
                  </a:lnTo>
                  <a:lnTo>
                    <a:pt x="99" y="842"/>
                  </a:lnTo>
                  <a:lnTo>
                    <a:pt x="103" y="835"/>
                  </a:lnTo>
                  <a:lnTo>
                    <a:pt x="106" y="829"/>
                  </a:lnTo>
                  <a:lnTo>
                    <a:pt x="107" y="822"/>
                  </a:lnTo>
                  <a:lnTo>
                    <a:pt x="107" y="816"/>
                  </a:lnTo>
                  <a:lnTo>
                    <a:pt x="107" y="808"/>
                  </a:lnTo>
                  <a:lnTo>
                    <a:pt x="105" y="801"/>
                  </a:lnTo>
                  <a:lnTo>
                    <a:pt x="103" y="793"/>
                  </a:lnTo>
                  <a:lnTo>
                    <a:pt x="101" y="786"/>
                  </a:lnTo>
                  <a:lnTo>
                    <a:pt x="94" y="769"/>
                  </a:lnTo>
                  <a:lnTo>
                    <a:pt x="88" y="753"/>
                  </a:lnTo>
                  <a:lnTo>
                    <a:pt x="83" y="742"/>
                  </a:lnTo>
                  <a:lnTo>
                    <a:pt x="80" y="732"/>
                  </a:lnTo>
                  <a:lnTo>
                    <a:pt x="78" y="722"/>
                  </a:lnTo>
                  <a:lnTo>
                    <a:pt x="77" y="711"/>
                  </a:lnTo>
                  <a:lnTo>
                    <a:pt x="76" y="692"/>
                  </a:lnTo>
                  <a:lnTo>
                    <a:pt x="76" y="671"/>
                  </a:lnTo>
                  <a:lnTo>
                    <a:pt x="77" y="652"/>
                  </a:lnTo>
                  <a:lnTo>
                    <a:pt x="78" y="631"/>
                  </a:lnTo>
                  <a:lnTo>
                    <a:pt x="77" y="620"/>
                  </a:lnTo>
                  <a:lnTo>
                    <a:pt x="76" y="610"/>
                  </a:lnTo>
                  <a:lnTo>
                    <a:pt x="75" y="599"/>
                  </a:lnTo>
                  <a:lnTo>
                    <a:pt x="73" y="588"/>
                  </a:lnTo>
                  <a:lnTo>
                    <a:pt x="63" y="558"/>
                  </a:lnTo>
                  <a:lnTo>
                    <a:pt x="53" y="529"/>
                  </a:lnTo>
                  <a:lnTo>
                    <a:pt x="49" y="513"/>
                  </a:lnTo>
                  <a:lnTo>
                    <a:pt x="46" y="498"/>
                  </a:lnTo>
                  <a:lnTo>
                    <a:pt x="44" y="483"/>
                  </a:lnTo>
                  <a:lnTo>
                    <a:pt x="44" y="466"/>
                  </a:lnTo>
                  <a:lnTo>
                    <a:pt x="44" y="441"/>
                  </a:lnTo>
                  <a:lnTo>
                    <a:pt x="41" y="413"/>
                  </a:lnTo>
                  <a:lnTo>
                    <a:pt x="38" y="385"/>
                  </a:lnTo>
                  <a:lnTo>
                    <a:pt x="34" y="355"/>
                  </a:lnTo>
                  <a:lnTo>
                    <a:pt x="28" y="326"/>
                  </a:lnTo>
                  <a:lnTo>
                    <a:pt x="21" y="297"/>
                  </a:lnTo>
                  <a:lnTo>
                    <a:pt x="17" y="285"/>
                  </a:lnTo>
                  <a:lnTo>
                    <a:pt x="11" y="270"/>
                  </a:lnTo>
                  <a:lnTo>
                    <a:pt x="7" y="259"/>
                  </a:lnTo>
                  <a:lnTo>
                    <a:pt x="0" y="247"/>
                  </a:lnTo>
                  <a:lnTo>
                    <a:pt x="0" y="247"/>
                  </a:lnTo>
                  <a:lnTo>
                    <a:pt x="10" y="235"/>
                  </a:lnTo>
                  <a:lnTo>
                    <a:pt x="23" y="222"/>
                  </a:lnTo>
                  <a:lnTo>
                    <a:pt x="38" y="207"/>
                  </a:lnTo>
                  <a:lnTo>
                    <a:pt x="54" y="193"/>
                  </a:lnTo>
                  <a:lnTo>
                    <a:pt x="72" y="180"/>
                  </a:lnTo>
                  <a:lnTo>
                    <a:pt x="88" y="168"/>
                  </a:lnTo>
                  <a:lnTo>
                    <a:pt x="96" y="165"/>
                  </a:lnTo>
                  <a:lnTo>
                    <a:pt x="104" y="161"/>
                  </a:lnTo>
                  <a:lnTo>
                    <a:pt x="112" y="159"/>
                  </a:lnTo>
                  <a:lnTo>
                    <a:pt x="118" y="158"/>
                  </a:lnTo>
                  <a:lnTo>
                    <a:pt x="122" y="159"/>
                  </a:lnTo>
                  <a:lnTo>
                    <a:pt x="127" y="164"/>
                  </a:lnTo>
                  <a:lnTo>
                    <a:pt x="132" y="170"/>
                  </a:lnTo>
                  <a:lnTo>
                    <a:pt x="136" y="178"/>
                  </a:lnTo>
                  <a:lnTo>
                    <a:pt x="147" y="197"/>
                  </a:lnTo>
                  <a:lnTo>
                    <a:pt x="158" y="221"/>
                  </a:lnTo>
                  <a:lnTo>
                    <a:pt x="169" y="247"/>
                  </a:lnTo>
                  <a:lnTo>
                    <a:pt x="176" y="270"/>
                  </a:lnTo>
                  <a:lnTo>
                    <a:pt x="183" y="290"/>
                  </a:lnTo>
                  <a:lnTo>
                    <a:pt x="187" y="303"/>
                  </a:lnTo>
                  <a:lnTo>
                    <a:pt x="190" y="330"/>
                  </a:lnTo>
                  <a:lnTo>
                    <a:pt x="194" y="356"/>
                  </a:lnTo>
                  <a:lnTo>
                    <a:pt x="196" y="362"/>
                  </a:lnTo>
                  <a:lnTo>
                    <a:pt x="198" y="368"/>
                  </a:lnTo>
                  <a:lnTo>
                    <a:pt x="201" y="373"/>
                  </a:lnTo>
                  <a:lnTo>
                    <a:pt x="204" y="377"/>
                  </a:lnTo>
                  <a:lnTo>
                    <a:pt x="209" y="382"/>
                  </a:lnTo>
                  <a:lnTo>
                    <a:pt x="214" y="385"/>
                  </a:lnTo>
                  <a:lnTo>
                    <a:pt x="221" y="388"/>
                  </a:lnTo>
                  <a:lnTo>
                    <a:pt x="228" y="390"/>
                  </a:lnTo>
                  <a:lnTo>
                    <a:pt x="238" y="391"/>
                  </a:lnTo>
                  <a:lnTo>
                    <a:pt x="246" y="391"/>
                  </a:lnTo>
                  <a:lnTo>
                    <a:pt x="255" y="389"/>
                  </a:lnTo>
                  <a:lnTo>
                    <a:pt x="263" y="386"/>
                  </a:lnTo>
                  <a:lnTo>
                    <a:pt x="271" y="382"/>
                  </a:lnTo>
                  <a:lnTo>
                    <a:pt x="279" y="375"/>
                  </a:lnTo>
                  <a:lnTo>
                    <a:pt x="285" y="368"/>
                  </a:lnTo>
                  <a:lnTo>
                    <a:pt x="293" y="359"/>
                  </a:lnTo>
                  <a:lnTo>
                    <a:pt x="299" y="348"/>
                  </a:lnTo>
                  <a:lnTo>
                    <a:pt x="305" y="337"/>
                  </a:lnTo>
                  <a:lnTo>
                    <a:pt x="311" y="326"/>
                  </a:lnTo>
                  <a:lnTo>
                    <a:pt x="317" y="313"/>
                  </a:lnTo>
                  <a:lnTo>
                    <a:pt x="327" y="286"/>
                  </a:lnTo>
                  <a:lnTo>
                    <a:pt x="336" y="255"/>
                  </a:lnTo>
                  <a:lnTo>
                    <a:pt x="345" y="223"/>
                  </a:lnTo>
                  <a:lnTo>
                    <a:pt x="352" y="191"/>
                  </a:lnTo>
                  <a:lnTo>
                    <a:pt x="359" y="158"/>
                  </a:lnTo>
                  <a:lnTo>
                    <a:pt x="364" y="126"/>
                  </a:lnTo>
                  <a:lnTo>
                    <a:pt x="372" y="65"/>
                  </a:lnTo>
                  <a:lnTo>
                    <a:pt x="378" y="15"/>
                  </a:lnTo>
                  <a:lnTo>
                    <a:pt x="378" y="15"/>
                  </a:lnTo>
                  <a:lnTo>
                    <a:pt x="440" y="24"/>
                  </a:lnTo>
                  <a:lnTo>
                    <a:pt x="448" y="22"/>
                  </a:lnTo>
                  <a:lnTo>
                    <a:pt x="457" y="21"/>
                  </a:lnTo>
                  <a:lnTo>
                    <a:pt x="463" y="22"/>
                  </a:lnTo>
                  <a:lnTo>
                    <a:pt x="470" y="24"/>
                  </a:lnTo>
                  <a:lnTo>
                    <a:pt x="476" y="27"/>
                  </a:lnTo>
                  <a:lnTo>
                    <a:pt x="482" y="32"/>
                  </a:lnTo>
                  <a:lnTo>
                    <a:pt x="487" y="36"/>
                  </a:lnTo>
                  <a:lnTo>
                    <a:pt x="491" y="42"/>
                  </a:lnTo>
                  <a:lnTo>
                    <a:pt x="501" y="51"/>
                  </a:lnTo>
                  <a:lnTo>
                    <a:pt x="510" y="61"/>
                  </a:lnTo>
                  <a:lnTo>
                    <a:pt x="514" y="65"/>
                  </a:lnTo>
                  <a:lnTo>
                    <a:pt x="520" y="69"/>
                  </a:lnTo>
                  <a:lnTo>
                    <a:pt x="524" y="71"/>
                  </a:lnTo>
                  <a:lnTo>
                    <a:pt x="529" y="71"/>
                  </a:lnTo>
                  <a:lnTo>
                    <a:pt x="536" y="43"/>
                  </a:lnTo>
                  <a:lnTo>
                    <a:pt x="540" y="29"/>
                  </a:lnTo>
                  <a:lnTo>
                    <a:pt x="543" y="24"/>
                  </a:lnTo>
                  <a:lnTo>
                    <a:pt x="551" y="20"/>
                  </a:lnTo>
                  <a:lnTo>
                    <a:pt x="561" y="16"/>
                  </a:lnTo>
                  <a:lnTo>
                    <a:pt x="576" y="10"/>
                  </a:lnTo>
                  <a:lnTo>
                    <a:pt x="589" y="5"/>
                  </a:lnTo>
                  <a:lnTo>
                    <a:pt x="597" y="2"/>
                  </a:lnTo>
                  <a:lnTo>
                    <a:pt x="600" y="2"/>
                  </a:lnTo>
                  <a:lnTo>
                    <a:pt x="603" y="0"/>
                  </a:lnTo>
                  <a:lnTo>
                    <a:pt x="604" y="2"/>
                  </a:lnTo>
                  <a:lnTo>
                    <a:pt x="605" y="2"/>
                  </a:lnTo>
                  <a:lnTo>
                    <a:pt x="608" y="12"/>
                  </a:lnTo>
                  <a:lnTo>
                    <a:pt x="615" y="33"/>
                  </a:lnTo>
                  <a:lnTo>
                    <a:pt x="621" y="45"/>
                  </a:lnTo>
                  <a:lnTo>
                    <a:pt x="629" y="53"/>
                  </a:lnTo>
                  <a:lnTo>
                    <a:pt x="636" y="60"/>
                  </a:lnTo>
                  <a:lnTo>
                    <a:pt x="644" y="64"/>
                  </a:lnTo>
                  <a:lnTo>
                    <a:pt x="651" y="66"/>
                  </a:lnTo>
                  <a:lnTo>
                    <a:pt x="659" y="67"/>
                  </a:lnTo>
                  <a:lnTo>
                    <a:pt x="666" y="67"/>
                  </a:lnTo>
                  <a:lnTo>
                    <a:pt x="675" y="67"/>
                  </a:lnTo>
                  <a:lnTo>
                    <a:pt x="689" y="65"/>
                  </a:lnTo>
                  <a:lnTo>
                    <a:pt x="702" y="65"/>
                  </a:lnTo>
                  <a:lnTo>
                    <a:pt x="708" y="66"/>
                  </a:lnTo>
                  <a:lnTo>
                    <a:pt x="713" y="70"/>
                  </a:lnTo>
                  <a:lnTo>
                    <a:pt x="717" y="74"/>
                  </a:lnTo>
                  <a:lnTo>
                    <a:pt x="720" y="80"/>
                  </a:lnTo>
                  <a:lnTo>
                    <a:pt x="722" y="87"/>
                  </a:lnTo>
                  <a:lnTo>
                    <a:pt x="725" y="91"/>
                  </a:lnTo>
                  <a:lnTo>
                    <a:pt x="728" y="96"/>
                  </a:lnTo>
                  <a:lnTo>
                    <a:pt x="731" y="100"/>
                  </a:lnTo>
                  <a:lnTo>
                    <a:pt x="739" y="107"/>
                  </a:lnTo>
                  <a:lnTo>
                    <a:pt x="746" y="113"/>
                  </a:lnTo>
                  <a:lnTo>
                    <a:pt x="755" y="119"/>
                  </a:lnTo>
                  <a:lnTo>
                    <a:pt x="763" y="125"/>
                  </a:lnTo>
                  <a:lnTo>
                    <a:pt x="772" y="132"/>
                  </a:lnTo>
                  <a:lnTo>
                    <a:pt x="780" y="140"/>
                  </a:lnTo>
                  <a:lnTo>
                    <a:pt x="784" y="143"/>
                  </a:lnTo>
                  <a:lnTo>
                    <a:pt x="787" y="144"/>
                  </a:lnTo>
                  <a:lnTo>
                    <a:pt x="792" y="144"/>
                  </a:lnTo>
                  <a:lnTo>
                    <a:pt x="796" y="142"/>
                  </a:lnTo>
                  <a:lnTo>
                    <a:pt x="801" y="140"/>
                  </a:lnTo>
                  <a:lnTo>
                    <a:pt x="806" y="135"/>
                  </a:lnTo>
                  <a:lnTo>
                    <a:pt x="810" y="131"/>
                  </a:lnTo>
                  <a:lnTo>
                    <a:pt x="814" y="126"/>
                  </a:lnTo>
                  <a:lnTo>
                    <a:pt x="830" y="103"/>
                  </a:lnTo>
                  <a:lnTo>
                    <a:pt x="841" y="87"/>
                  </a:lnTo>
                  <a:lnTo>
                    <a:pt x="844" y="85"/>
                  </a:lnTo>
                  <a:lnTo>
                    <a:pt x="848" y="84"/>
                  </a:lnTo>
                  <a:lnTo>
                    <a:pt x="852" y="85"/>
                  </a:lnTo>
                  <a:lnTo>
                    <a:pt x="856" y="87"/>
                  </a:lnTo>
                  <a:lnTo>
                    <a:pt x="861" y="90"/>
                  </a:lnTo>
                  <a:lnTo>
                    <a:pt x="865" y="94"/>
                  </a:lnTo>
                  <a:lnTo>
                    <a:pt x="870" y="100"/>
                  </a:lnTo>
                  <a:lnTo>
                    <a:pt x="875" y="105"/>
                  </a:lnTo>
                  <a:lnTo>
                    <a:pt x="883" y="118"/>
                  </a:lnTo>
                  <a:lnTo>
                    <a:pt x="891" y="132"/>
                  </a:lnTo>
                  <a:lnTo>
                    <a:pt x="893" y="139"/>
                  </a:lnTo>
                  <a:lnTo>
                    <a:pt x="895" y="145"/>
                  </a:lnTo>
                  <a:lnTo>
                    <a:pt x="896" y="151"/>
                  </a:lnTo>
                  <a:lnTo>
                    <a:pt x="896" y="155"/>
                  </a:lnTo>
                  <a:lnTo>
                    <a:pt x="895" y="171"/>
                  </a:lnTo>
                  <a:lnTo>
                    <a:pt x="895" y="187"/>
                  </a:lnTo>
                  <a:lnTo>
                    <a:pt x="895" y="195"/>
                  </a:lnTo>
                  <a:lnTo>
                    <a:pt x="896" y="202"/>
                  </a:lnTo>
                  <a:lnTo>
                    <a:pt x="898" y="210"/>
                  </a:lnTo>
                  <a:lnTo>
                    <a:pt x="902" y="219"/>
                  </a:lnTo>
                  <a:lnTo>
                    <a:pt x="906" y="227"/>
                  </a:lnTo>
                  <a:lnTo>
                    <a:pt x="911" y="235"/>
                  </a:lnTo>
                  <a:lnTo>
                    <a:pt x="917" y="243"/>
                  </a:lnTo>
                  <a:lnTo>
                    <a:pt x="922" y="251"/>
                  </a:lnTo>
                  <a:lnTo>
                    <a:pt x="929" y="260"/>
                  </a:lnTo>
                  <a:lnTo>
                    <a:pt x="933" y="268"/>
                  </a:lnTo>
                  <a:lnTo>
                    <a:pt x="936" y="277"/>
                  </a:lnTo>
                  <a:lnTo>
                    <a:pt x="938" y="288"/>
                  </a:lnTo>
                  <a:lnTo>
                    <a:pt x="945" y="316"/>
                  </a:lnTo>
                  <a:lnTo>
                    <a:pt x="950" y="346"/>
                  </a:lnTo>
                  <a:lnTo>
                    <a:pt x="955" y="376"/>
                  </a:lnTo>
                  <a:lnTo>
                    <a:pt x="961" y="404"/>
                  </a:lnTo>
                  <a:lnTo>
                    <a:pt x="965" y="418"/>
                  </a:lnTo>
                  <a:lnTo>
                    <a:pt x="971" y="431"/>
                  </a:lnTo>
                  <a:lnTo>
                    <a:pt x="976" y="443"/>
                  </a:lnTo>
                  <a:lnTo>
                    <a:pt x="984" y="454"/>
                  </a:lnTo>
                  <a:lnTo>
                    <a:pt x="992" y="464"/>
                  </a:lnTo>
                  <a:lnTo>
                    <a:pt x="1003" y="472"/>
                  </a:lnTo>
                  <a:lnTo>
                    <a:pt x="1010" y="477"/>
                  </a:lnTo>
                  <a:lnTo>
                    <a:pt x="1016" y="480"/>
                  </a:lnTo>
                  <a:lnTo>
                    <a:pt x="1023" y="483"/>
                  </a:lnTo>
                  <a:lnTo>
                    <a:pt x="1030" y="486"/>
                  </a:lnTo>
                  <a:lnTo>
                    <a:pt x="1047" y="493"/>
                  </a:lnTo>
                  <a:lnTo>
                    <a:pt x="1064" y="503"/>
                  </a:lnTo>
                  <a:lnTo>
                    <a:pt x="1080" y="512"/>
                  </a:lnTo>
                  <a:lnTo>
                    <a:pt x="1096" y="524"/>
                  </a:lnTo>
                  <a:lnTo>
                    <a:pt x="1112" y="534"/>
                  </a:lnTo>
                  <a:lnTo>
                    <a:pt x="1127" y="544"/>
                  </a:lnTo>
                  <a:lnTo>
                    <a:pt x="1136" y="548"/>
                  </a:lnTo>
                  <a:lnTo>
                    <a:pt x="1143" y="551"/>
                  </a:lnTo>
                  <a:lnTo>
                    <a:pt x="1152" y="555"/>
                  </a:lnTo>
                  <a:lnTo>
                    <a:pt x="1160" y="557"/>
                  </a:lnTo>
                  <a:lnTo>
                    <a:pt x="1168" y="557"/>
                  </a:lnTo>
                  <a:lnTo>
                    <a:pt x="1181" y="557"/>
                  </a:lnTo>
                  <a:lnTo>
                    <a:pt x="1198" y="555"/>
                  </a:lnTo>
                  <a:lnTo>
                    <a:pt x="1217" y="551"/>
                  </a:lnTo>
                  <a:lnTo>
                    <a:pt x="1234" y="548"/>
                  </a:lnTo>
                  <a:lnTo>
                    <a:pt x="1249" y="545"/>
                  </a:lnTo>
                  <a:lnTo>
                    <a:pt x="1256" y="543"/>
                  </a:lnTo>
                  <a:lnTo>
                    <a:pt x="1260" y="540"/>
                  </a:lnTo>
                  <a:lnTo>
                    <a:pt x="1262" y="537"/>
                  </a:lnTo>
                  <a:lnTo>
                    <a:pt x="1263" y="535"/>
                  </a:lnTo>
                  <a:lnTo>
                    <a:pt x="1255" y="531"/>
                  </a:lnTo>
                  <a:lnTo>
                    <a:pt x="1246" y="525"/>
                  </a:lnTo>
                  <a:lnTo>
                    <a:pt x="1239" y="520"/>
                  </a:lnTo>
                  <a:lnTo>
                    <a:pt x="1234" y="512"/>
                  </a:lnTo>
                  <a:lnTo>
                    <a:pt x="1230" y="506"/>
                  </a:lnTo>
                  <a:lnTo>
                    <a:pt x="1225" y="497"/>
                  </a:lnTo>
                  <a:lnTo>
                    <a:pt x="1223" y="489"/>
                  </a:lnTo>
                  <a:lnTo>
                    <a:pt x="1221" y="479"/>
                  </a:lnTo>
                  <a:lnTo>
                    <a:pt x="1221" y="469"/>
                  </a:lnTo>
                  <a:lnTo>
                    <a:pt x="1221" y="459"/>
                  </a:lnTo>
                  <a:lnTo>
                    <a:pt x="1222" y="450"/>
                  </a:lnTo>
                  <a:lnTo>
                    <a:pt x="1223" y="439"/>
                  </a:lnTo>
                  <a:lnTo>
                    <a:pt x="1229" y="416"/>
                  </a:lnTo>
                  <a:lnTo>
                    <a:pt x="1235" y="394"/>
                  </a:lnTo>
                  <a:lnTo>
                    <a:pt x="1245" y="372"/>
                  </a:lnTo>
                  <a:lnTo>
                    <a:pt x="1255" y="349"/>
                  </a:lnTo>
                  <a:lnTo>
                    <a:pt x="1266" y="329"/>
                  </a:lnTo>
                  <a:lnTo>
                    <a:pt x="1278" y="308"/>
                  </a:lnTo>
                  <a:lnTo>
                    <a:pt x="1290" y="290"/>
                  </a:lnTo>
                  <a:lnTo>
                    <a:pt x="1301" y="275"/>
                  </a:lnTo>
                  <a:lnTo>
                    <a:pt x="1312" y="262"/>
                  </a:lnTo>
                  <a:lnTo>
                    <a:pt x="1322" y="252"/>
                  </a:lnTo>
                  <a:lnTo>
                    <a:pt x="1331" y="242"/>
                  </a:lnTo>
                  <a:lnTo>
                    <a:pt x="1341" y="235"/>
                  </a:lnTo>
                  <a:lnTo>
                    <a:pt x="1351" y="228"/>
                  </a:lnTo>
                  <a:lnTo>
                    <a:pt x="1358" y="223"/>
                  </a:lnTo>
                  <a:lnTo>
                    <a:pt x="1367" y="220"/>
                  </a:lnTo>
                  <a:lnTo>
                    <a:pt x="1374" y="218"/>
                  </a:lnTo>
                  <a:lnTo>
                    <a:pt x="1382" y="216"/>
                  </a:lnTo>
                  <a:lnTo>
                    <a:pt x="1391" y="215"/>
                  </a:lnTo>
                  <a:lnTo>
                    <a:pt x="1426" y="221"/>
                  </a:lnTo>
                  <a:lnTo>
                    <a:pt x="1476" y="228"/>
                  </a:lnTo>
                  <a:lnTo>
                    <a:pt x="1488" y="229"/>
                  </a:lnTo>
                  <a:lnTo>
                    <a:pt x="1500" y="229"/>
                  </a:lnTo>
                  <a:lnTo>
                    <a:pt x="1513" y="229"/>
                  </a:lnTo>
                  <a:lnTo>
                    <a:pt x="1526" y="228"/>
                  </a:lnTo>
                  <a:lnTo>
                    <a:pt x="1551" y="225"/>
                  </a:lnTo>
                  <a:lnTo>
                    <a:pt x="1578" y="222"/>
                  </a:lnTo>
                  <a:lnTo>
                    <a:pt x="1605" y="219"/>
                  </a:lnTo>
                  <a:lnTo>
                    <a:pt x="1630" y="216"/>
                  </a:lnTo>
                  <a:lnTo>
                    <a:pt x="1642" y="216"/>
                  </a:lnTo>
                  <a:lnTo>
                    <a:pt x="1654" y="218"/>
                  </a:lnTo>
                  <a:lnTo>
                    <a:pt x="1665" y="219"/>
                  </a:lnTo>
                  <a:lnTo>
                    <a:pt x="1674" y="221"/>
                  </a:lnTo>
                  <a:lnTo>
                    <a:pt x="1730" y="255"/>
                  </a:lnTo>
                  <a:lnTo>
                    <a:pt x="1730" y="255"/>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08" name="Google Shape;908;p38"/>
            <p:cNvSpPr/>
            <p:nvPr/>
          </p:nvSpPr>
          <p:spPr>
            <a:xfrm>
              <a:off x="5116513" y="5621338"/>
              <a:ext cx="558800" cy="528638"/>
            </a:xfrm>
            <a:custGeom>
              <a:rect b="b" l="l" r="r" t="t"/>
              <a:pathLst>
                <a:path extrusionOk="0" h="1332" w="1406">
                  <a:moveTo>
                    <a:pt x="724" y="0"/>
                  </a:moveTo>
                  <a:lnTo>
                    <a:pt x="737" y="19"/>
                  </a:lnTo>
                  <a:lnTo>
                    <a:pt x="751" y="43"/>
                  </a:lnTo>
                  <a:lnTo>
                    <a:pt x="758" y="55"/>
                  </a:lnTo>
                  <a:lnTo>
                    <a:pt x="766" y="65"/>
                  </a:lnTo>
                  <a:lnTo>
                    <a:pt x="770" y="69"/>
                  </a:lnTo>
                  <a:lnTo>
                    <a:pt x="773" y="73"/>
                  </a:lnTo>
                  <a:lnTo>
                    <a:pt x="778" y="76"/>
                  </a:lnTo>
                  <a:lnTo>
                    <a:pt x="781" y="77"/>
                  </a:lnTo>
                  <a:lnTo>
                    <a:pt x="792" y="78"/>
                  </a:lnTo>
                  <a:lnTo>
                    <a:pt x="804" y="78"/>
                  </a:lnTo>
                  <a:lnTo>
                    <a:pt x="814" y="77"/>
                  </a:lnTo>
                  <a:lnTo>
                    <a:pt x="826" y="76"/>
                  </a:lnTo>
                  <a:lnTo>
                    <a:pt x="837" y="74"/>
                  </a:lnTo>
                  <a:lnTo>
                    <a:pt x="849" y="74"/>
                  </a:lnTo>
                  <a:lnTo>
                    <a:pt x="860" y="74"/>
                  </a:lnTo>
                  <a:lnTo>
                    <a:pt x="870" y="76"/>
                  </a:lnTo>
                  <a:lnTo>
                    <a:pt x="892" y="87"/>
                  </a:lnTo>
                  <a:lnTo>
                    <a:pt x="922" y="102"/>
                  </a:lnTo>
                  <a:lnTo>
                    <a:pt x="930" y="105"/>
                  </a:lnTo>
                  <a:lnTo>
                    <a:pt x="938" y="108"/>
                  </a:lnTo>
                  <a:lnTo>
                    <a:pt x="944" y="109"/>
                  </a:lnTo>
                  <a:lnTo>
                    <a:pt x="952" y="110"/>
                  </a:lnTo>
                  <a:lnTo>
                    <a:pt x="957" y="110"/>
                  </a:lnTo>
                  <a:lnTo>
                    <a:pt x="962" y="108"/>
                  </a:lnTo>
                  <a:lnTo>
                    <a:pt x="966" y="106"/>
                  </a:lnTo>
                  <a:lnTo>
                    <a:pt x="969" y="101"/>
                  </a:lnTo>
                  <a:lnTo>
                    <a:pt x="971" y="94"/>
                  </a:lnTo>
                  <a:lnTo>
                    <a:pt x="972" y="89"/>
                  </a:lnTo>
                  <a:lnTo>
                    <a:pt x="972" y="83"/>
                  </a:lnTo>
                  <a:lnTo>
                    <a:pt x="972" y="79"/>
                  </a:lnTo>
                  <a:lnTo>
                    <a:pt x="972" y="76"/>
                  </a:lnTo>
                  <a:lnTo>
                    <a:pt x="974" y="72"/>
                  </a:lnTo>
                  <a:lnTo>
                    <a:pt x="977" y="67"/>
                  </a:lnTo>
                  <a:lnTo>
                    <a:pt x="983" y="63"/>
                  </a:lnTo>
                  <a:lnTo>
                    <a:pt x="995" y="55"/>
                  </a:lnTo>
                  <a:lnTo>
                    <a:pt x="1010" y="49"/>
                  </a:lnTo>
                  <a:lnTo>
                    <a:pt x="1017" y="46"/>
                  </a:lnTo>
                  <a:lnTo>
                    <a:pt x="1025" y="43"/>
                  </a:lnTo>
                  <a:lnTo>
                    <a:pt x="1031" y="43"/>
                  </a:lnTo>
                  <a:lnTo>
                    <a:pt x="1037" y="43"/>
                  </a:lnTo>
                  <a:lnTo>
                    <a:pt x="1037" y="45"/>
                  </a:lnTo>
                  <a:lnTo>
                    <a:pt x="1040" y="58"/>
                  </a:lnTo>
                  <a:lnTo>
                    <a:pt x="1045" y="85"/>
                  </a:lnTo>
                  <a:lnTo>
                    <a:pt x="1051" y="115"/>
                  </a:lnTo>
                  <a:lnTo>
                    <a:pt x="1056" y="134"/>
                  </a:lnTo>
                  <a:lnTo>
                    <a:pt x="1066" y="149"/>
                  </a:lnTo>
                  <a:lnTo>
                    <a:pt x="1076" y="161"/>
                  </a:lnTo>
                  <a:lnTo>
                    <a:pt x="1078" y="167"/>
                  </a:lnTo>
                  <a:lnTo>
                    <a:pt x="1079" y="173"/>
                  </a:lnTo>
                  <a:lnTo>
                    <a:pt x="1079" y="176"/>
                  </a:lnTo>
                  <a:lnTo>
                    <a:pt x="1078" y="181"/>
                  </a:lnTo>
                  <a:lnTo>
                    <a:pt x="1076" y="185"/>
                  </a:lnTo>
                  <a:lnTo>
                    <a:pt x="1074" y="190"/>
                  </a:lnTo>
                  <a:lnTo>
                    <a:pt x="1064" y="205"/>
                  </a:lnTo>
                  <a:lnTo>
                    <a:pt x="1055" y="221"/>
                  </a:lnTo>
                  <a:lnTo>
                    <a:pt x="1049" y="234"/>
                  </a:lnTo>
                  <a:lnTo>
                    <a:pt x="1043" y="248"/>
                  </a:lnTo>
                  <a:lnTo>
                    <a:pt x="1042" y="254"/>
                  </a:lnTo>
                  <a:lnTo>
                    <a:pt x="1041" y="261"/>
                  </a:lnTo>
                  <a:lnTo>
                    <a:pt x="1041" y="268"/>
                  </a:lnTo>
                  <a:lnTo>
                    <a:pt x="1041" y="275"/>
                  </a:lnTo>
                  <a:lnTo>
                    <a:pt x="1043" y="283"/>
                  </a:lnTo>
                  <a:lnTo>
                    <a:pt x="1045" y="291"/>
                  </a:lnTo>
                  <a:lnTo>
                    <a:pt x="1049" y="299"/>
                  </a:lnTo>
                  <a:lnTo>
                    <a:pt x="1054" y="308"/>
                  </a:lnTo>
                  <a:lnTo>
                    <a:pt x="1072" y="342"/>
                  </a:lnTo>
                  <a:lnTo>
                    <a:pt x="1091" y="375"/>
                  </a:lnTo>
                  <a:lnTo>
                    <a:pt x="1097" y="392"/>
                  </a:lnTo>
                  <a:lnTo>
                    <a:pt x="1104" y="411"/>
                  </a:lnTo>
                  <a:lnTo>
                    <a:pt x="1106" y="419"/>
                  </a:lnTo>
                  <a:lnTo>
                    <a:pt x="1108" y="429"/>
                  </a:lnTo>
                  <a:lnTo>
                    <a:pt x="1109" y="439"/>
                  </a:lnTo>
                  <a:lnTo>
                    <a:pt x="1110" y="448"/>
                  </a:lnTo>
                  <a:lnTo>
                    <a:pt x="1111" y="459"/>
                  </a:lnTo>
                  <a:lnTo>
                    <a:pt x="1113" y="473"/>
                  </a:lnTo>
                  <a:lnTo>
                    <a:pt x="1116" y="480"/>
                  </a:lnTo>
                  <a:lnTo>
                    <a:pt x="1119" y="485"/>
                  </a:lnTo>
                  <a:lnTo>
                    <a:pt x="1120" y="487"/>
                  </a:lnTo>
                  <a:lnTo>
                    <a:pt x="1122" y="490"/>
                  </a:lnTo>
                  <a:lnTo>
                    <a:pt x="1124" y="491"/>
                  </a:lnTo>
                  <a:lnTo>
                    <a:pt x="1128" y="492"/>
                  </a:lnTo>
                  <a:lnTo>
                    <a:pt x="1138" y="492"/>
                  </a:lnTo>
                  <a:lnTo>
                    <a:pt x="1149" y="491"/>
                  </a:lnTo>
                  <a:lnTo>
                    <a:pt x="1160" y="490"/>
                  </a:lnTo>
                  <a:lnTo>
                    <a:pt x="1172" y="488"/>
                  </a:lnTo>
                  <a:lnTo>
                    <a:pt x="1185" y="490"/>
                  </a:lnTo>
                  <a:lnTo>
                    <a:pt x="1198" y="492"/>
                  </a:lnTo>
                  <a:lnTo>
                    <a:pt x="1210" y="495"/>
                  </a:lnTo>
                  <a:lnTo>
                    <a:pt x="1222" y="498"/>
                  </a:lnTo>
                  <a:lnTo>
                    <a:pt x="1234" y="501"/>
                  </a:lnTo>
                  <a:lnTo>
                    <a:pt x="1246" y="505"/>
                  </a:lnTo>
                  <a:lnTo>
                    <a:pt x="1259" y="507"/>
                  </a:lnTo>
                  <a:lnTo>
                    <a:pt x="1272" y="508"/>
                  </a:lnTo>
                  <a:lnTo>
                    <a:pt x="1272" y="508"/>
                  </a:lnTo>
                  <a:lnTo>
                    <a:pt x="1282" y="519"/>
                  </a:lnTo>
                  <a:lnTo>
                    <a:pt x="1292" y="528"/>
                  </a:lnTo>
                  <a:lnTo>
                    <a:pt x="1302" y="536"/>
                  </a:lnTo>
                  <a:lnTo>
                    <a:pt x="1313" y="544"/>
                  </a:lnTo>
                  <a:lnTo>
                    <a:pt x="1337" y="558"/>
                  </a:lnTo>
                  <a:lnTo>
                    <a:pt x="1363" y="569"/>
                  </a:lnTo>
                  <a:lnTo>
                    <a:pt x="1388" y="579"/>
                  </a:lnTo>
                  <a:lnTo>
                    <a:pt x="1403" y="586"/>
                  </a:lnTo>
                  <a:lnTo>
                    <a:pt x="1405" y="588"/>
                  </a:lnTo>
                  <a:lnTo>
                    <a:pt x="1406" y="590"/>
                  </a:lnTo>
                  <a:lnTo>
                    <a:pt x="1406" y="592"/>
                  </a:lnTo>
                  <a:lnTo>
                    <a:pt x="1405" y="595"/>
                  </a:lnTo>
                  <a:lnTo>
                    <a:pt x="1400" y="603"/>
                  </a:lnTo>
                  <a:lnTo>
                    <a:pt x="1390" y="614"/>
                  </a:lnTo>
                  <a:lnTo>
                    <a:pt x="1382" y="620"/>
                  </a:lnTo>
                  <a:lnTo>
                    <a:pt x="1377" y="627"/>
                  </a:lnTo>
                  <a:lnTo>
                    <a:pt x="1371" y="633"/>
                  </a:lnTo>
                  <a:lnTo>
                    <a:pt x="1368" y="640"/>
                  </a:lnTo>
                  <a:lnTo>
                    <a:pt x="1367" y="646"/>
                  </a:lnTo>
                  <a:lnTo>
                    <a:pt x="1367" y="654"/>
                  </a:lnTo>
                  <a:lnTo>
                    <a:pt x="1370" y="661"/>
                  </a:lnTo>
                  <a:lnTo>
                    <a:pt x="1376" y="670"/>
                  </a:lnTo>
                  <a:lnTo>
                    <a:pt x="1378" y="675"/>
                  </a:lnTo>
                  <a:lnTo>
                    <a:pt x="1379" y="682"/>
                  </a:lnTo>
                  <a:lnTo>
                    <a:pt x="1378" y="688"/>
                  </a:lnTo>
                  <a:lnTo>
                    <a:pt x="1376" y="696"/>
                  </a:lnTo>
                  <a:lnTo>
                    <a:pt x="1374" y="703"/>
                  </a:lnTo>
                  <a:lnTo>
                    <a:pt x="1373" y="711"/>
                  </a:lnTo>
                  <a:lnTo>
                    <a:pt x="1371" y="718"/>
                  </a:lnTo>
                  <a:lnTo>
                    <a:pt x="1370" y="724"/>
                  </a:lnTo>
                  <a:lnTo>
                    <a:pt x="1375" y="736"/>
                  </a:lnTo>
                  <a:lnTo>
                    <a:pt x="1378" y="748"/>
                  </a:lnTo>
                  <a:lnTo>
                    <a:pt x="1379" y="750"/>
                  </a:lnTo>
                  <a:lnTo>
                    <a:pt x="1378" y="752"/>
                  </a:lnTo>
                  <a:lnTo>
                    <a:pt x="1378" y="754"/>
                  </a:lnTo>
                  <a:lnTo>
                    <a:pt x="1376" y="755"/>
                  </a:lnTo>
                  <a:lnTo>
                    <a:pt x="1374" y="755"/>
                  </a:lnTo>
                  <a:lnTo>
                    <a:pt x="1370" y="755"/>
                  </a:lnTo>
                  <a:lnTo>
                    <a:pt x="1367" y="754"/>
                  </a:lnTo>
                  <a:lnTo>
                    <a:pt x="1362" y="752"/>
                  </a:lnTo>
                  <a:lnTo>
                    <a:pt x="1347" y="748"/>
                  </a:lnTo>
                  <a:lnTo>
                    <a:pt x="1337" y="745"/>
                  </a:lnTo>
                  <a:lnTo>
                    <a:pt x="1334" y="747"/>
                  </a:lnTo>
                  <a:lnTo>
                    <a:pt x="1332" y="748"/>
                  </a:lnTo>
                  <a:lnTo>
                    <a:pt x="1330" y="749"/>
                  </a:lnTo>
                  <a:lnTo>
                    <a:pt x="1330" y="752"/>
                  </a:lnTo>
                  <a:lnTo>
                    <a:pt x="1332" y="766"/>
                  </a:lnTo>
                  <a:lnTo>
                    <a:pt x="1330" y="787"/>
                  </a:lnTo>
                  <a:lnTo>
                    <a:pt x="1325" y="803"/>
                  </a:lnTo>
                  <a:lnTo>
                    <a:pt x="1317" y="818"/>
                  </a:lnTo>
                  <a:lnTo>
                    <a:pt x="1314" y="825"/>
                  </a:lnTo>
                  <a:lnTo>
                    <a:pt x="1311" y="833"/>
                  </a:lnTo>
                  <a:lnTo>
                    <a:pt x="1309" y="842"/>
                  </a:lnTo>
                  <a:lnTo>
                    <a:pt x="1307" y="850"/>
                  </a:lnTo>
                  <a:lnTo>
                    <a:pt x="1307" y="858"/>
                  </a:lnTo>
                  <a:lnTo>
                    <a:pt x="1307" y="864"/>
                  </a:lnTo>
                  <a:lnTo>
                    <a:pt x="1309" y="871"/>
                  </a:lnTo>
                  <a:lnTo>
                    <a:pt x="1311" y="877"/>
                  </a:lnTo>
                  <a:lnTo>
                    <a:pt x="1313" y="883"/>
                  </a:lnTo>
                  <a:lnTo>
                    <a:pt x="1315" y="889"/>
                  </a:lnTo>
                  <a:lnTo>
                    <a:pt x="1316" y="895"/>
                  </a:lnTo>
                  <a:lnTo>
                    <a:pt x="1316" y="901"/>
                  </a:lnTo>
                  <a:lnTo>
                    <a:pt x="1315" y="911"/>
                  </a:lnTo>
                  <a:lnTo>
                    <a:pt x="1312" y="918"/>
                  </a:lnTo>
                  <a:lnTo>
                    <a:pt x="1309" y="925"/>
                  </a:lnTo>
                  <a:lnTo>
                    <a:pt x="1307" y="931"/>
                  </a:lnTo>
                  <a:lnTo>
                    <a:pt x="1306" y="934"/>
                  </a:lnTo>
                  <a:lnTo>
                    <a:pt x="1306" y="938"/>
                  </a:lnTo>
                  <a:lnTo>
                    <a:pt x="1306" y="941"/>
                  </a:lnTo>
                  <a:lnTo>
                    <a:pt x="1307" y="944"/>
                  </a:lnTo>
                  <a:lnTo>
                    <a:pt x="1309" y="947"/>
                  </a:lnTo>
                  <a:lnTo>
                    <a:pt x="1311" y="952"/>
                  </a:lnTo>
                  <a:lnTo>
                    <a:pt x="1314" y="956"/>
                  </a:lnTo>
                  <a:lnTo>
                    <a:pt x="1319" y="960"/>
                  </a:lnTo>
                  <a:lnTo>
                    <a:pt x="1321" y="963"/>
                  </a:lnTo>
                  <a:lnTo>
                    <a:pt x="1323" y="966"/>
                  </a:lnTo>
                  <a:lnTo>
                    <a:pt x="1325" y="970"/>
                  </a:lnTo>
                  <a:lnTo>
                    <a:pt x="1326" y="973"/>
                  </a:lnTo>
                  <a:lnTo>
                    <a:pt x="1327" y="982"/>
                  </a:lnTo>
                  <a:lnTo>
                    <a:pt x="1327" y="991"/>
                  </a:lnTo>
                  <a:lnTo>
                    <a:pt x="1326" y="999"/>
                  </a:lnTo>
                  <a:lnTo>
                    <a:pt x="1324" y="1008"/>
                  </a:lnTo>
                  <a:lnTo>
                    <a:pt x="1321" y="1014"/>
                  </a:lnTo>
                  <a:lnTo>
                    <a:pt x="1316" y="1021"/>
                  </a:lnTo>
                  <a:lnTo>
                    <a:pt x="1316" y="1021"/>
                  </a:lnTo>
                  <a:lnTo>
                    <a:pt x="1280" y="1005"/>
                  </a:lnTo>
                  <a:lnTo>
                    <a:pt x="1266" y="1005"/>
                  </a:lnTo>
                  <a:lnTo>
                    <a:pt x="1253" y="1003"/>
                  </a:lnTo>
                  <a:lnTo>
                    <a:pt x="1241" y="999"/>
                  </a:lnTo>
                  <a:lnTo>
                    <a:pt x="1230" y="996"/>
                  </a:lnTo>
                  <a:lnTo>
                    <a:pt x="1212" y="988"/>
                  </a:lnTo>
                  <a:lnTo>
                    <a:pt x="1194" y="983"/>
                  </a:lnTo>
                  <a:lnTo>
                    <a:pt x="1187" y="981"/>
                  </a:lnTo>
                  <a:lnTo>
                    <a:pt x="1178" y="981"/>
                  </a:lnTo>
                  <a:lnTo>
                    <a:pt x="1171" y="982"/>
                  </a:lnTo>
                  <a:lnTo>
                    <a:pt x="1162" y="985"/>
                  </a:lnTo>
                  <a:lnTo>
                    <a:pt x="1153" y="990"/>
                  </a:lnTo>
                  <a:lnTo>
                    <a:pt x="1144" y="998"/>
                  </a:lnTo>
                  <a:lnTo>
                    <a:pt x="1134" y="1009"/>
                  </a:lnTo>
                  <a:lnTo>
                    <a:pt x="1122" y="1022"/>
                  </a:lnTo>
                  <a:lnTo>
                    <a:pt x="1121" y="1024"/>
                  </a:lnTo>
                  <a:lnTo>
                    <a:pt x="1118" y="1026"/>
                  </a:lnTo>
                  <a:lnTo>
                    <a:pt x="1115" y="1027"/>
                  </a:lnTo>
                  <a:lnTo>
                    <a:pt x="1111" y="1028"/>
                  </a:lnTo>
                  <a:lnTo>
                    <a:pt x="1103" y="1031"/>
                  </a:lnTo>
                  <a:lnTo>
                    <a:pt x="1093" y="1032"/>
                  </a:lnTo>
                  <a:lnTo>
                    <a:pt x="1074" y="1033"/>
                  </a:lnTo>
                  <a:lnTo>
                    <a:pt x="1057" y="1035"/>
                  </a:lnTo>
                  <a:lnTo>
                    <a:pt x="1044" y="1040"/>
                  </a:lnTo>
                  <a:lnTo>
                    <a:pt x="1034" y="1045"/>
                  </a:lnTo>
                  <a:lnTo>
                    <a:pt x="1023" y="1048"/>
                  </a:lnTo>
                  <a:lnTo>
                    <a:pt x="1013" y="1049"/>
                  </a:lnTo>
                  <a:lnTo>
                    <a:pt x="1008" y="1049"/>
                  </a:lnTo>
                  <a:lnTo>
                    <a:pt x="1003" y="1049"/>
                  </a:lnTo>
                  <a:lnTo>
                    <a:pt x="999" y="1048"/>
                  </a:lnTo>
                  <a:lnTo>
                    <a:pt x="994" y="1046"/>
                  </a:lnTo>
                  <a:lnTo>
                    <a:pt x="989" y="1042"/>
                  </a:lnTo>
                  <a:lnTo>
                    <a:pt x="984" y="1038"/>
                  </a:lnTo>
                  <a:lnTo>
                    <a:pt x="980" y="1033"/>
                  </a:lnTo>
                  <a:lnTo>
                    <a:pt x="974" y="1027"/>
                  </a:lnTo>
                  <a:lnTo>
                    <a:pt x="968" y="1019"/>
                  </a:lnTo>
                  <a:lnTo>
                    <a:pt x="960" y="1011"/>
                  </a:lnTo>
                  <a:lnTo>
                    <a:pt x="954" y="1007"/>
                  </a:lnTo>
                  <a:lnTo>
                    <a:pt x="947" y="1003"/>
                  </a:lnTo>
                  <a:lnTo>
                    <a:pt x="941" y="1000"/>
                  </a:lnTo>
                  <a:lnTo>
                    <a:pt x="935" y="998"/>
                  </a:lnTo>
                  <a:lnTo>
                    <a:pt x="929" y="997"/>
                  </a:lnTo>
                  <a:lnTo>
                    <a:pt x="922" y="997"/>
                  </a:lnTo>
                  <a:lnTo>
                    <a:pt x="894" y="1003"/>
                  </a:lnTo>
                  <a:lnTo>
                    <a:pt x="860" y="1006"/>
                  </a:lnTo>
                  <a:lnTo>
                    <a:pt x="849" y="1007"/>
                  </a:lnTo>
                  <a:lnTo>
                    <a:pt x="838" y="1009"/>
                  </a:lnTo>
                  <a:lnTo>
                    <a:pt x="830" y="1012"/>
                  </a:lnTo>
                  <a:lnTo>
                    <a:pt x="822" y="1017"/>
                  </a:lnTo>
                  <a:lnTo>
                    <a:pt x="808" y="1026"/>
                  </a:lnTo>
                  <a:lnTo>
                    <a:pt x="795" y="1038"/>
                  </a:lnTo>
                  <a:lnTo>
                    <a:pt x="790" y="1045"/>
                  </a:lnTo>
                  <a:lnTo>
                    <a:pt x="783" y="1050"/>
                  </a:lnTo>
                  <a:lnTo>
                    <a:pt x="777" y="1054"/>
                  </a:lnTo>
                  <a:lnTo>
                    <a:pt x="769" y="1059"/>
                  </a:lnTo>
                  <a:lnTo>
                    <a:pt x="762" y="1062"/>
                  </a:lnTo>
                  <a:lnTo>
                    <a:pt x="753" y="1064"/>
                  </a:lnTo>
                  <a:lnTo>
                    <a:pt x="743" y="1064"/>
                  </a:lnTo>
                  <a:lnTo>
                    <a:pt x="732" y="1063"/>
                  </a:lnTo>
                  <a:lnTo>
                    <a:pt x="726" y="1063"/>
                  </a:lnTo>
                  <a:lnTo>
                    <a:pt x="721" y="1064"/>
                  </a:lnTo>
                  <a:lnTo>
                    <a:pt x="715" y="1065"/>
                  </a:lnTo>
                  <a:lnTo>
                    <a:pt x="710" y="1068"/>
                  </a:lnTo>
                  <a:lnTo>
                    <a:pt x="699" y="1074"/>
                  </a:lnTo>
                  <a:lnTo>
                    <a:pt x="688" y="1080"/>
                  </a:lnTo>
                  <a:lnTo>
                    <a:pt x="685" y="1086"/>
                  </a:lnTo>
                  <a:lnTo>
                    <a:pt x="683" y="1092"/>
                  </a:lnTo>
                  <a:lnTo>
                    <a:pt x="682" y="1099"/>
                  </a:lnTo>
                  <a:lnTo>
                    <a:pt x="681" y="1105"/>
                  </a:lnTo>
                  <a:lnTo>
                    <a:pt x="680" y="1118"/>
                  </a:lnTo>
                  <a:lnTo>
                    <a:pt x="681" y="1131"/>
                  </a:lnTo>
                  <a:lnTo>
                    <a:pt x="687" y="1158"/>
                  </a:lnTo>
                  <a:lnTo>
                    <a:pt x="695" y="1186"/>
                  </a:lnTo>
                  <a:lnTo>
                    <a:pt x="698" y="1201"/>
                  </a:lnTo>
                  <a:lnTo>
                    <a:pt x="701" y="1215"/>
                  </a:lnTo>
                  <a:lnTo>
                    <a:pt x="703" y="1229"/>
                  </a:lnTo>
                  <a:lnTo>
                    <a:pt x="703" y="1243"/>
                  </a:lnTo>
                  <a:lnTo>
                    <a:pt x="703" y="1250"/>
                  </a:lnTo>
                  <a:lnTo>
                    <a:pt x="702" y="1257"/>
                  </a:lnTo>
                  <a:lnTo>
                    <a:pt x="701" y="1264"/>
                  </a:lnTo>
                  <a:lnTo>
                    <a:pt x="699" y="1271"/>
                  </a:lnTo>
                  <a:lnTo>
                    <a:pt x="697" y="1278"/>
                  </a:lnTo>
                  <a:lnTo>
                    <a:pt x="694" y="1284"/>
                  </a:lnTo>
                  <a:lnTo>
                    <a:pt x="689" y="1291"/>
                  </a:lnTo>
                  <a:lnTo>
                    <a:pt x="684" y="1298"/>
                  </a:lnTo>
                  <a:lnTo>
                    <a:pt x="678" y="1307"/>
                  </a:lnTo>
                  <a:lnTo>
                    <a:pt x="669" y="1321"/>
                  </a:lnTo>
                  <a:lnTo>
                    <a:pt x="664" y="1327"/>
                  </a:lnTo>
                  <a:lnTo>
                    <a:pt x="659" y="1331"/>
                  </a:lnTo>
                  <a:lnTo>
                    <a:pt x="657" y="1332"/>
                  </a:lnTo>
                  <a:lnTo>
                    <a:pt x="655" y="1332"/>
                  </a:lnTo>
                  <a:lnTo>
                    <a:pt x="653" y="1332"/>
                  </a:lnTo>
                  <a:lnTo>
                    <a:pt x="652" y="1330"/>
                  </a:lnTo>
                  <a:lnTo>
                    <a:pt x="646" y="1322"/>
                  </a:lnTo>
                  <a:lnTo>
                    <a:pt x="642" y="1315"/>
                  </a:lnTo>
                  <a:lnTo>
                    <a:pt x="639" y="1306"/>
                  </a:lnTo>
                  <a:lnTo>
                    <a:pt x="634" y="1296"/>
                  </a:lnTo>
                  <a:lnTo>
                    <a:pt x="628" y="1278"/>
                  </a:lnTo>
                  <a:lnTo>
                    <a:pt x="623" y="1261"/>
                  </a:lnTo>
                  <a:lnTo>
                    <a:pt x="620" y="1250"/>
                  </a:lnTo>
                  <a:lnTo>
                    <a:pt x="615" y="1240"/>
                  </a:lnTo>
                  <a:lnTo>
                    <a:pt x="607" y="1229"/>
                  </a:lnTo>
                  <a:lnTo>
                    <a:pt x="598" y="1219"/>
                  </a:lnTo>
                  <a:lnTo>
                    <a:pt x="579" y="1199"/>
                  </a:lnTo>
                  <a:lnTo>
                    <a:pt x="563" y="1182"/>
                  </a:lnTo>
                  <a:lnTo>
                    <a:pt x="560" y="1179"/>
                  </a:lnTo>
                  <a:lnTo>
                    <a:pt x="554" y="1176"/>
                  </a:lnTo>
                  <a:lnTo>
                    <a:pt x="548" y="1174"/>
                  </a:lnTo>
                  <a:lnTo>
                    <a:pt x="541" y="1172"/>
                  </a:lnTo>
                  <a:lnTo>
                    <a:pt x="524" y="1170"/>
                  </a:lnTo>
                  <a:lnTo>
                    <a:pt x="506" y="1170"/>
                  </a:lnTo>
                  <a:lnTo>
                    <a:pt x="487" y="1171"/>
                  </a:lnTo>
                  <a:lnTo>
                    <a:pt x="470" y="1174"/>
                  </a:lnTo>
                  <a:lnTo>
                    <a:pt x="455" y="1177"/>
                  </a:lnTo>
                  <a:lnTo>
                    <a:pt x="445" y="1182"/>
                  </a:lnTo>
                  <a:lnTo>
                    <a:pt x="435" y="1188"/>
                  </a:lnTo>
                  <a:lnTo>
                    <a:pt x="426" y="1194"/>
                  </a:lnTo>
                  <a:lnTo>
                    <a:pt x="418" y="1199"/>
                  </a:lnTo>
                  <a:lnTo>
                    <a:pt x="411" y="1201"/>
                  </a:lnTo>
                  <a:lnTo>
                    <a:pt x="408" y="1202"/>
                  </a:lnTo>
                  <a:lnTo>
                    <a:pt x="404" y="1202"/>
                  </a:lnTo>
                  <a:lnTo>
                    <a:pt x="400" y="1201"/>
                  </a:lnTo>
                  <a:lnTo>
                    <a:pt x="397" y="1200"/>
                  </a:lnTo>
                  <a:lnTo>
                    <a:pt x="388" y="1196"/>
                  </a:lnTo>
                  <a:lnTo>
                    <a:pt x="378" y="1188"/>
                  </a:lnTo>
                  <a:lnTo>
                    <a:pt x="373" y="1184"/>
                  </a:lnTo>
                  <a:lnTo>
                    <a:pt x="368" y="1181"/>
                  </a:lnTo>
                  <a:lnTo>
                    <a:pt x="363" y="1179"/>
                  </a:lnTo>
                  <a:lnTo>
                    <a:pt x="359" y="1179"/>
                  </a:lnTo>
                  <a:lnTo>
                    <a:pt x="356" y="1179"/>
                  </a:lnTo>
                  <a:lnTo>
                    <a:pt x="353" y="1180"/>
                  </a:lnTo>
                  <a:lnTo>
                    <a:pt x="349" y="1181"/>
                  </a:lnTo>
                  <a:lnTo>
                    <a:pt x="346" y="1184"/>
                  </a:lnTo>
                  <a:lnTo>
                    <a:pt x="333" y="1198"/>
                  </a:lnTo>
                  <a:lnTo>
                    <a:pt x="318" y="1216"/>
                  </a:lnTo>
                  <a:lnTo>
                    <a:pt x="318" y="1216"/>
                  </a:lnTo>
                  <a:lnTo>
                    <a:pt x="312" y="1208"/>
                  </a:lnTo>
                  <a:lnTo>
                    <a:pt x="304" y="1203"/>
                  </a:lnTo>
                  <a:lnTo>
                    <a:pt x="297" y="1199"/>
                  </a:lnTo>
                  <a:lnTo>
                    <a:pt x="291" y="1197"/>
                  </a:lnTo>
                  <a:lnTo>
                    <a:pt x="285" y="1194"/>
                  </a:lnTo>
                  <a:lnTo>
                    <a:pt x="280" y="1189"/>
                  </a:lnTo>
                  <a:lnTo>
                    <a:pt x="278" y="1186"/>
                  </a:lnTo>
                  <a:lnTo>
                    <a:pt x="276" y="1182"/>
                  </a:lnTo>
                  <a:lnTo>
                    <a:pt x="274" y="1177"/>
                  </a:lnTo>
                  <a:lnTo>
                    <a:pt x="273" y="1171"/>
                  </a:lnTo>
                  <a:lnTo>
                    <a:pt x="270" y="1159"/>
                  </a:lnTo>
                  <a:lnTo>
                    <a:pt x="269" y="1149"/>
                  </a:lnTo>
                  <a:lnTo>
                    <a:pt x="267" y="1142"/>
                  </a:lnTo>
                  <a:lnTo>
                    <a:pt x="264" y="1134"/>
                  </a:lnTo>
                  <a:lnTo>
                    <a:pt x="260" y="1129"/>
                  </a:lnTo>
                  <a:lnTo>
                    <a:pt x="253" y="1125"/>
                  </a:lnTo>
                  <a:lnTo>
                    <a:pt x="245" y="1120"/>
                  </a:lnTo>
                  <a:lnTo>
                    <a:pt x="233" y="1116"/>
                  </a:lnTo>
                  <a:lnTo>
                    <a:pt x="217" y="1111"/>
                  </a:lnTo>
                  <a:lnTo>
                    <a:pt x="202" y="1106"/>
                  </a:lnTo>
                  <a:lnTo>
                    <a:pt x="187" y="1100"/>
                  </a:lnTo>
                  <a:lnTo>
                    <a:pt x="172" y="1093"/>
                  </a:lnTo>
                  <a:lnTo>
                    <a:pt x="168" y="1091"/>
                  </a:lnTo>
                  <a:lnTo>
                    <a:pt x="164" y="1090"/>
                  </a:lnTo>
                  <a:lnTo>
                    <a:pt x="159" y="1090"/>
                  </a:lnTo>
                  <a:lnTo>
                    <a:pt x="155" y="1090"/>
                  </a:lnTo>
                  <a:lnTo>
                    <a:pt x="144" y="1092"/>
                  </a:lnTo>
                  <a:lnTo>
                    <a:pt x="134" y="1095"/>
                  </a:lnTo>
                  <a:lnTo>
                    <a:pt x="125" y="1100"/>
                  </a:lnTo>
                  <a:lnTo>
                    <a:pt x="116" y="1105"/>
                  </a:lnTo>
                  <a:lnTo>
                    <a:pt x="108" y="1112"/>
                  </a:lnTo>
                  <a:lnTo>
                    <a:pt x="101" y="1117"/>
                  </a:lnTo>
                  <a:lnTo>
                    <a:pt x="92" y="1123"/>
                  </a:lnTo>
                  <a:lnTo>
                    <a:pt x="83" y="1129"/>
                  </a:lnTo>
                  <a:lnTo>
                    <a:pt x="73" y="1135"/>
                  </a:lnTo>
                  <a:lnTo>
                    <a:pt x="66" y="1141"/>
                  </a:lnTo>
                  <a:lnTo>
                    <a:pt x="61" y="1148"/>
                  </a:lnTo>
                  <a:lnTo>
                    <a:pt x="54" y="1156"/>
                  </a:lnTo>
                  <a:lnTo>
                    <a:pt x="45" y="1163"/>
                  </a:lnTo>
                  <a:lnTo>
                    <a:pt x="36" y="1168"/>
                  </a:lnTo>
                  <a:lnTo>
                    <a:pt x="33" y="1169"/>
                  </a:lnTo>
                  <a:lnTo>
                    <a:pt x="30" y="1170"/>
                  </a:lnTo>
                  <a:lnTo>
                    <a:pt x="27" y="1170"/>
                  </a:lnTo>
                  <a:lnTo>
                    <a:pt x="24" y="1169"/>
                  </a:lnTo>
                  <a:lnTo>
                    <a:pt x="18" y="1167"/>
                  </a:lnTo>
                  <a:lnTo>
                    <a:pt x="13" y="1162"/>
                  </a:lnTo>
                  <a:lnTo>
                    <a:pt x="7" y="1157"/>
                  </a:lnTo>
                  <a:lnTo>
                    <a:pt x="4" y="1152"/>
                  </a:lnTo>
                  <a:lnTo>
                    <a:pt x="1" y="1146"/>
                  </a:lnTo>
                  <a:lnTo>
                    <a:pt x="0" y="1140"/>
                  </a:lnTo>
                  <a:lnTo>
                    <a:pt x="2" y="1063"/>
                  </a:lnTo>
                  <a:lnTo>
                    <a:pt x="2" y="1063"/>
                  </a:lnTo>
                  <a:lnTo>
                    <a:pt x="6" y="1060"/>
                  </a:lnTo>
                  <a:lnTo>
                    <a:pt x="9" y="1057"/>
                  </a:lnTo>
                  <a:lnTo>
                    <a:pt x="13" y="1052"/>
                  </a:lnTo>
                  <a:lnTo>
                    <a:pt x="15" y="1048"/>
                  </a:lnTo>
                  <a:lnTo>
                    <a:pt x="19" y="1038"/>
                  </a:lnTo>
                  <a:lnTo>
                    <a:pt x="21" y="1028"/>
                  </a:lnTo>
                  <a:lnTo>
                    <a:pt x="22" y="1019"/>
                  </a:lnTo>
                  <a:lnTo>
                    <a:pt x="24" y="1009"/>
                  </a:lnTo>
                  <a:lnTo>
                    <a:pt x="28" y="1000"/>
                  </a:lnTo>
                  <a:lnTo>
                    <a:pt x="33" y="992"/>
                  </a:lnTo>
                  <a:lnTo>
                    <a:pt x="38" y="984"/>
                  </a:lnTo>
                  <a:lnTo>
                    <a:pt x="45" y="979"/>
                  </a:lnTo>
                  <a:lnTo>
                    <a:pt x="51" y="974"/>
                  </a:lnTo>
                  <a:lnTo>
                    <a:pt x="59" y="971"/>
                  </a:lnTo>
                  <a:lnTo>
                    <a:pt x="74" y="967"/>
                  </a:lnTo>
                  <a:lnTo>
                    <a:pt x="90" y="961"/>
                  </a:lnTo>
                  <a:lnTo>
                    <a:pt x="96" y="959"/>
                  </a:lnTo>
                  <a:lnTo>
                    <a:pt x="99" y="955"/>
                  </a:lnTo>
                  <a:lnTo>
                    <a:pt x="102" y="950"/>
                  </a:lnTo>
                  <a:lnTo>
                    <a:pt x="104" y="943"/>
                  </a:lnTo>
                  <a:lnTo>
                    <a:pt x="108" y="931"/>
                  </a:lnTo>
                  <a:lnTo>
                    <a:pt x="112" y="919"/>
                  </a:lnTo>
                  <a:lnTo>
                    <a:pt x="117" y="912"/>
                  </a:lnTo>
                  <a:lnTo>
                    <a:pt x="126" y="903"/>
                  </a:lnTo>
                  <a:lnTo>
                    <a:pt x="137" y="895"/>
                  </a:lnTo>
                  <a:lnTo>
                    <a:pt x="149" y="885"/>
                  </a:lnTo>
                  <a:lnTo>
                    <a:pt x="161" y="875"/>
                  </a:lnTo>
                  <a:lnTo>
                    <a:pt x="173" y="865"/>
                  </a:lnTo>
                  <a:lnTo>
                    <a:pt x="184" y="856"/>
                  </a:lnTo>
                  <a:lnTo>
                    <a:pt x="193" y="846"/>
                  </a:lnTo>
                  <a:lnTo>
                    <a:pt x="199" y="836"/>
                  </a:lnTo>
                  <a:lnTo>
                    <a:pt x="205" y="828"/>
                  </a:lnTo>
                  <a:lnTo>
                    <a:pt x="209" y="818"/>
                  </a:lnTo>
                  <a:lnTo>
                    <a:pt x="212" y="808"/>
                  </a:lnTo>
                  <a:lnTo>
                    <a:pt x="219" y="789"/>
                  </a:lnTo>
                  <a:lnTo>
                    <a:pt x="226" y="769"/>
                  </a:lnTo>
                  <a:lnTo>
                    <a:pt x="231" y="762"/>
                  </a:lnTo>
                  <a:lnTo>
                    <a:pt x="235" y="755"/>
                  </a:lnTo>
                  <a:lnTo>
                    <a:pt x="240" y="749"/>
                  </a:lnTo>
                  <a:lnTo>
                    <a:pt x="246" y="742"/>
                  </a:lnTo>
                  <a:lnTo>
                    <a:pt x="258" y="730"/>
                  </a:lnTo>
                  <a:lnTo>
                    <a:pt x="270" y="721"/>
                  </a:lnTo>
                  <a:lnTo>
                    <a:pt x="283" y="710"/>
                  </a:lnTo>
                  <a:lnTo>
                    <a:pt x="294" y="698"/>
                  </a:lnTo>
                  <a:lnTo>
                    <a:pt x="300" y="693"/>
                  </a:lnTo>
                  <a:lnTo>
                    <a:pt x="305" y="686"/>
                  </a:lnTo>
                  <a:lnTo>
                    <a:pt x="308" y="680"/>
                  </a:lnTo>
                  <a:lnTo>
                    <a:pt x="312" y="673"/>
                  </a:lnTo>
                  <a:lnTo>
                    <a:pt x="315" y="664"/>
                  </a:lnTo>
                  <a:lnTo>
                    <a:pt x="316" y="658"/>
                  </a:lnTo>
                  <a:lnTo>
                    <a:pt x="317" y="650"/>
                  </a:lnTo>
                  <a:lnTo>
                    <a:pt x="317" y="644"/>
                  </a:lnTo>
                  <a:lnTo>
                    <a:pt x="315" y="631"/>
                  </a:lnTo>
                  <a:lnTo>
                    <a:pt x="314" y="618"/>
                  </a:lnTo>
                  <a:lnTo>
                    <a:pt x="313" y="612"/>
                  </a:lnTo>
                  <a:lnTo>
                    <a:pt x="313" y="604"/>
                  </a:lnTo>
                  <a:lnTo>
                    <a:pt x="314" y="598"/>
                  </a:lnTo>
                  <a:lnTo>
                    <a:pt x="316" y="591"/>
                  </a:lnTo>
                  <a:lnTo>
                    <a:pt x="318" y="583"/>
                  </a:lnTo>
                  <a:lnTo>
                    <a:pt x="322" y="576"/>
                  </a:lnTo>
                  <a:lnTo>
                    <a:pt x="329" y="568"/>
                  </a:lnTo>
                  <a:lnTo>
                    <a:pt x="336" y="560"/>
                  </a:lnTo>
                  <a:lnTo>
                    <a:pt x="342" y="552"/>
                  </a:lnTo>
                  <a:lnTo>
                    <a:pt x="346" y="544"/>
                  </a:lnTo>
                  <a:lnTo>
                    <a:pt x="349" y="534"/>
                  </a:lnTo>
                  <a:lnTo>
                    <a:pt x="351" y="522"/>
                  </a:lnTo>
                  <a:lnTo>
                    <a:pt x="356" y="497"/>
                  </a:lnTo>
                  <a:lnTo>
                    <a:pt x="357" y="468"/>
                  </a:lnTo>
                  <a:lnTo>
                    <a:pt x="358" y="439"/>
                  </a:lnTo>
                  <a:lnTo>
                    <a:pt x="359" y="411"/>
                  </a:lnTo>
                  <a:lnTo>
                    <a:pt x="360" y="398"/>
                  </a:lnTo>
                  <a:lnTo>
                    <a:pt x="361" y="385"/>
                  </a:lnTo>
                  <a:lnTo>
                    <a:pt x="362" y="374"/>
                  </a:lnTo>
                  <a:lnTo>
                    <a:pt x="364" y="364"/>
                  </a:lnTo>
                  <a:lnTo>
                    <a:pt x="372" y="332"/>
                  </a:lnTo>
                  <a:lnTo>
                    <a:pt x="378" y="301"/>
                  </a:lnTo>
                  <a:lnTo>
                    <a:pt x="383" y="284"/>
                  </a:lnTo>
                  <a:lnTo>
                    <a:pt x="387" y="269"/>
                  </a:lnTo>
                  <a:lnTo>
                    <a:pt x="392" y="254"/>
                  </a:lnTo>
                  <a:lnTo>
                    <a:pt x="398" y="240"/>
                  </a:lnTo>
                  <a:lnTo>
                    <a:pt x="405" y="227"/>
                  </a:lnTo>
                  <a:lnTo>
                    <a:pt x="413" y="215"/>
                  </a:lnTo>
                  <a:lnTo>
                    <a:pt x="418" y="210"/>
                  </a:lnTo>
                  <a:lnTo>
                    <a:pt x="424" y="205"/>
                  </a:lnTo>
                  <a:lnTo>
                    <a:pt x="429" y="200"/>
                  </a:lnTo>
                  <a:lnTo>
                    <a:pt x="435" y="196"/>
                  </a:lnTo>
                  <a:lnTo>
                    <a:pt x="441" y="193"/>
                  </a:lnTo>
                  <a:lnTo>
                    <a:pt x="449" y="188"/>
                  </a:lnTo>
                  <a:lnTo>
                    <a:pt x="455" y="186"/>
                  </a:lnTo>
                  <a:lnTo>
                    <a:pt x="464" y="183"/>
                  </a:lnTo>
                  <a:lnTo>
                    <a:pt x="472" y="182"/>
                  </a:lnTo>
                  <a:lnTo>
                    <a:pt x="481" y="180"/>
                  </a:lnTo>
                  <a:lnTo>
                    <a:pt x="491" y="178"/>
                  </a:lnTo>
                  <a:lnTo>
                    <a:pt x="501" y="178"/>
                  </a:lnTo>
                  <a:lnTo>
                    <a:pt x="512" y="177"/>
                  </a:lnTo>
                  <a:lnTo>
                    <a:pt x="521" y="175"/>
                  </a:lnTo>
                  <a:lnTo>
                    <a:pt x="527" y="172"/>
                  </a:lnTo>
                  <a:lnTo>
                    <a:pt x="534" y="167"/>
                  </a:lnTo>
                  <a:lnTo>
                    <a:pt x="538" y="160"/>
                  </a:lnTo>
                  <a:lnTo>
                    <a:pt x="541" y="154"/>
                  </a:lnTo>
                  <a:lnTo>
                    <a:pt x="544" y="146"/>
                  </a:lnTo>
                  <a:lnTo>
                    <a:pt x="546" y="137"/>
                  </a:lnTo>
                  <a:lnTo>
                    <a:pt x="549" y="120"/>
                  </a:lnTo>
                  <a:lnTo>
                    <a:pt x="552" y="102"/>
                  </a:lnTo>
                  <a:lnTo>
                    <a:pt x="554" y="93"/>
                  </a:lnTo>
                  <a:lnTo>
                    <a:pt x="558" y="86"/>
                  </a:lnTo>
                  <a:lnTo>
                    <a:pt x="561" y="78"/>
                  </a:lnTo>
                  <a:lnTo>
                    <a:pt x="565" y="70"/>
                  </a:lnTo>
                  <a:lnTo>
                    <a:pt x="572" y="65"/>
                  </a:lnTo>
                  <a:lnTo>
                    <a:pt x="578" y="61"/>
                  </a:lnTo>
                  <a:lnTo>
                    <a:pt x="586" y="59"/>
                  </a:lnTo>
                  <a:lnTo>
                    <a:pt x="593" y="58"/>
                  </a:lnTo>
                  <a:lnTo>
                    <a:pt x="610" y="58"/>
                  </a:lnTo>
                  <a:lnTo>
                    <a:pt x="628" y="60"/>
                  </a:lnTo>
                  <a:lnTo>
                    <a:pt x="637" y="60"/>
                  </a:lnTo>
                  <a:lnTo>
                    <a:pt x="646" y="60"/>
                  </a:lnTo>
                  <a:lnTo>
                    <a:pt x="656" y="59"/>
                  </a:lnTo>
                  <a:lnTo>
                    <a:pt x="664" y="56"/>
                  </a:lnTo>
                  <a:lnTo>
                    <a:pt x="673" y="52"/>
                  </a:lnTo>
                  <a:lnTo>
                    <a:pt x="682" y="47"/>
                  </a:lnTo>
                  <a:lnTo>
                    <a:pt x="690" y="38"/>
                  </a:lnTo>
                  <a:lnTo>
                    <a:pt x="698" y="27"/>
                  </a:lnTo>
                  <a:lnTo>
                    <a:pt x="724" y="0"/>
                  </a:lnTo>
                  <a:lnTo>
                    <a:pt x="724" y="0"/>
                  </a:lnTo>
                  <a:close/>
                </a:path>
              </a:pathLst>
            </a:custGeom>
            <a:solidFill>
              <a:schemeClr val="accent6"/>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909" name="Google Shape;909;p38"/>
            <p:cNvSpPr/>
            <p:nvPr/>
          </p:nvSpPr>
          <p:spPr>
            <a:xfrm>
              <a:off x="5116513" y="5621338"/>
              <a:ext cx="558800" cy="528638"/>
            </a:xfrm>
            <a:custGeom>
              <a:rect b="b" l="l" r="r" t="t"/>
              <a:pathLst>
                <a:path extrusionOk="0" h="1332" w="1406">
                  <a:moveTo>
                    <a:pt x="724" y="0"/>
                  </a:moveTo>
                  <a:lnTo>
                    <a:pt x="737" y="19"/>
                  </a:lnTo>
                  <a:lnTo>
                    <a:pt x="751" y="43"/>
                  </a:lnTo>
                  <a:lnTo>
                    <a:pt x="758" y="55"/>
                  </a:lnTo>
                  <a:lnTo>
                    <a:pt x="766" y="65"/>
                  </a:lnTo>
                  <a:lnTo>
                    <a:pt x="770" y="69"/>
                  </a:lnTo>
                  <a:lnTo>
                    <a:pt x="773" y="73"/>
                  </a:lnTo>
                  <a:lnTo>
                    <a:pt x="778" y="76"/>
                  </a:lnTo>
                  <a:lnTo>
                    <a:pt x="781" y="77"/>
                  </a:lnTo>
                  <a:lnTo>
                    <a:pt x="792" y="78"/>
                  </a:lnTo>
                  <a:lnTo>
                    <a:pt x="804" y="78"/>
                  </a:lnTo>
                  <a:lnTo>
                    <a:pt x="814" y="77"/>
                  </a:lnTo>
                  <a:lnTo>
                    <a:pt x="826" y="76"/>
                  </a:lnTo>
                  <a:lnTo>
                    <a:pt x="837" y="74"/>
                  </a:lnTo>
                  <a:lnTo>
                    <a:pt x="849" y="74"/>
                  </a:lnTo>
                  <a:lnTo>
                    <a:pt x="860" y="74"/>
                  </a:lnTo>
                  <a:lnTo>
                    <a:pt x="870" y="76"/>
                  </a:lnTo>
                  <a:lnTo>
                    <a:pt x="892" y="87"/>
                  </a:lnTo>
                  <a:lnTo>
                    <a:pt x="922" y="102"/>
                  </a:lnTo>
                  <a:lnTo>
                    <a:pt x="930" y="105"/>
                  </a:lnTo>
                  <a:lnTo>
                    <a:pt x="938" y="108"/>
                  </a:lnTo>
                  <a:lnTo>
                    <a:pt x="944" y="109"/>
                  </a:lnTo>
                  <a:lnTo>
                    <a:pt x="952" y="110"/>
                  </a:lnTo>
                  <a:lnTo>
                    <a:pt x="957" y="110"/>
                  </a:lnTo>
                  <a:lnTo>
                    <a:pt x="962" y="108"/>
                  </a:lnTo>
                  <a:lnTo>
                    <a:pt x="966" y="106"/>
                  </a:lnTo>
                  <a:lnTo>
                    <a:pt x="969" y="101"/>
                  </a:lnTo>
                  <a:lnTo>
                    <a:pt x="971" y="94"/>
                  </a:lnTo>
                  <a:lnTo>
                    <a:pt x="972" y="89"/>
                  </a:lnTo>
                  <a:lnTo>
                    <a:pt x="972" y="83"/>
                  </a:lnTo>
                  <a:lnTo>
                    <a:pt x="972" y="79"/>
                  </a:lnTo>
                  <a:lnTo>
                    <a:pt x="972" y="76"/>
                  </a:lnTo>
                  <a:lnTo>
                    <a:pt x="974" y="72"/>
                  </a:lnTo>
                  <a:lnTo>
                    <a:pt x="977" y="67"/>
                  </a:lnTo>
                  <a:lnTo>
                    <a:pt x="983" y="63"/>
                  </a:lnTo>
                  <a:lnTo>
                    <a:pt x="995" y="55"/>
                  </a:lnTo>
                  <a:lnTo>
                    <a:pt x="1010" y="49"/>
                  </a:lnTo>
                  <a:lnTo>
                    <a:pt x="1017" y="46"/>
                  </a:lnTo>
                  <a:lnTo>
                    <a:pt x="1025" y="43"/>
                  </a:lnTo>
                  <a:lnTo>
                    <a:pt x="1031" y="43"/>
                  </a:lnTo>
                  <a:lnTo>
                    <a:pt x="1037" y="43"/>
                  </a:lnTo>
                  <a:lnTo>
                    <a:pt x="1037" y="45"/>
                  </a:lnTo>
                  <a:lnTo>
                    <a:pt x="1040" y="58"/>
                  </a:lnTo>
                  <a:lnTo>
                    <a:pt x="1045" y="85"/>
                  </a:lnTo>
                  <a:lnTo>
                    <a:pt x="1051" y="115"/>
                  </a:lnTo>
                  <a:lnTo>
                    <a:pt x="1056" y="134"/>
                  </a:lnTo>
                  <a:lnTo>
                    <a:pt x="1066" y="149"/>
                  </a:lnTo>
                  <a:lnTo>
                    <a:pt x="1076" y="161"/>
                  </a:lnTo>
                  <a:lnTo>
                    <a:pt x="1078" y="167"/>
                  </a:lnTo>
                  <a:lnTo>
                    <a:pt x="1079" y="173"/>
                  </a:lnTo>
                  <a:lnTo>
                    <a:pt x="1079" y="176"/>
                  </a:lnTo>
                  <a:lnTo>
                    <a:pt x="1078" y="181"/>
                  </a:lnTo>
                  <a:lnTo>
                    <a:pt x="1076" y="185"/>
                  </a:lnTo>
                  <a:lnTo>
                    <a:pt x="1074" y="190"/>
                  </a:lnTo>
                  <a:lnTo>
                    <a:pt x="1064" y="205"/>
                  </a:lnTo>
                  <a:lnTo>
                    <a:pt x="1055" y="221"/>
                  </a:lnTo>
                  <a:lnTo>
                    <a:pt x="1049" y="234"/>
                  </a:lnTo>
                  <a:lnTo>
                    <a:pt x="1043" y="248"/>
                  </a:lnTo>
                  <a:lnTo>
                    <a:pt x="1042" y="254"/>
                  </a:lnTo>
                  <a:lnTo>
                    <a:pt x="1041" y="261"/>
                  </a:lnTo>
                  <a:lnTo>
                    <a:pt x="1041" y="268"/>
                  </a:lnTo>
                  <a:lnTo>
                    <a:pt x="1041" y="275"/>
                  </a:lnTo>
                  <a:lnTo>
                    <a:pt x="1043" y="283"/>
                  </a:lnTo>
                  <a:lnTo>
                    <a:pt x="1045" y="291"/>
                  </a:lnTo>
                  <a:lnTo>
                    <a:pt x="1049" y="299"/>
                  </a:lnTo>
                  <a:lnTo>
                    <a:pt x="1054" y="308"/>
                  </a:lnTo>
                  <a:lnTo>
                    <a:pt x="1072" y="342"/>
                  </a:lnTo>
                  <a:lnTo>
                    <a:pt x="1091" y="375"/>
                  </a:lnTo>
                  <a:lnTo>
                    <a:pt x="1097" y="392"/>
                  </a:lnTo>
                  <a:lnTo>
                    <a:pt x="1104" y="411"/>
                  </a:lnTo>
                  <a:lnTo>
                    <a:pt x="1106" y="419"/>
                  </a:lnTo>
                  <a:lnTo>
                    <a:pt x="1108" y="429"/>
                  </a:lnTo>
                  <a:lnTo>
                    <a:pt x="1109" y="439"/>
                  </a:lnTo>
                  <a:lnTo>
                    <a:pt x="1110" y="448"/>
                  </a:lnTo>
                  <a:lnTo>
                    <a:pt x="1111" y="459"/>
                  </a:lnTo>
                  <a:lnTo>
                    <a:pt x="1113" y="473"/>
                  </a:lnTo>
                  <a:lnTo>
                    <a:pt x="1116" y="480"/>
                  </a:lnTo>
                  <a:lnTo>
                    <a:pt x="1119" y="485"/>
                  </a:lnTo>
                  <a:lnTo>
                    <a:pt x="1120" y="487"/>
                  </a:lnTo>
                  <a:lnTo>
                    <a:pt x="1122" y="490"/>
                  </a:lnTo>
                  <a:lnTo>
                    <a:pt x="1124" y="491"/>
                  </a:lnTo>
                  <a:lnTo>
                    <a:pt x="1128" y="492"/>
                  </a:lnTo>
                  <a:lnTo>
                    <a:pt x="1138" y="492"/>
                  </a:lnTo>
                  <a:lnTo>
                    <a:pt x="1149" y="491"/>
                  </a:lnTo>
                  <a:lnTo>
                    <a:pt x="1160" y="490"/>
                  </a:lnTo>
                  <a:lnTo>
                    <a:pt x="1172" y="488"/>
                  </a:lnTo>
                  <a:lnTo>
                    <a:pt x="1185" y="490"/>
                  </a:lnTo>
                  <a:lnTo>
                    <a:pt x="1198" y="492"/>
                  </a:lnTo>
                  <a:lnTo>
                    <a:pt x="1210" y="495"/>
                  </a:lnTo>
                  <a:lnTo>
                    <a:pt x="1222" y="498"/>
                  </a:lnTo>
                  <a:lnTo>
                    <a:pt x="1234" y="501"/>
                  </a:lnTo>
                  <a:lnTo>
                    <a:pt x="1246" y="505"/>
                  </a:lnTo>
                  <a:lnTo>
                    <a:pt x="1259" y="507"/>
                  </a:lnTo>
                  <a:lnTo>
                    <a:pt x="1272" y="508"/>
                  </a:lnTo>
                  <a:lnTo>
                    <a:pt x="1272" y="508"/>
                  </a:lnTo>
                  <a:lnTo>
                    <a:pt x="1282" y="519"/>
                  </a:lnTo>
                  <a:lnTo>
                    <a:pt x="1292" y="528"/>
                  </a:lnTo>
                  <a:lnTo>
                    <a:pt x="1302" y="536"/>
                  </a:lnTo>
                  <a:lnTo>
                    <a:pt x="1313" y="544"/>
                  </a:lnTo>
                  <a:lnTo>
                    <a:pt x="1337" y="558"/>
                  </a:lnTo>
                  <a:lnTo>
                    <a:pt x="1363" y="569"/>
                  </a:lnTo>
                  <a:lnTo>
                    <a:pt x="1388" y="579"/>
                  </a:lnTo>
                  <a:lnTo>
                    <a:pt x="1403" y="586"/>
                  </a:lnTo>
                  <a:lnTo>
                    <a:pt x="1405" y="588"/>
                  </a:lnTo>
                  <a:lnTo>
                    <a:pt x="1406" y="590"/>
                  </a:lnTo>
                  <a:lnTo>
                    <a:pt x="1406" y="592"/>
                  </a:lnTo>
                  <a:lnTo>
                    <a:pt x="1405" y="595"/>
                  </a:lnTo>
                  <a:lnTo>
                    <a:pt x="1400" y="603"/>
                  </a:lnTo>
                  <a:lnTo>
                    <a:pt x="1390" y="614"/>
                  </a:lnTo>
                  <a:lnTo>
                    <a:pt x="1382" y="620"/>
                  </a:lnTo>
                  <a:lnTo>
                    <a:pt x="1377" y="627"/>
                  </a:lnTo>
                  <a:lnTo>
                    <a:pt x="1371" y="633"/>
                  </a:lnTo>
                  <a:lnTo>
                    <a:pt x="1368" y="640"/>
                  </a:lnTo>
                  <a:lnTo>
                    <a:pt x="1367" y="646"/>
                  </a:lnTo>
                  <a:lnTo>
                    <a:pt x="1367" y="654"/>
                  </a:lnTo>
                  <a:lnTo>
                    <a:pt x="1370" y="661"/>
                  </a:lnTo>
                  <a:lnTo>
                    <a:pt x="1376" y="670"/>
                  </a:lnTo>
                  <a:lnTo>
                    <a:pt x="1378" y="675"/>
                  </a:lnTo>
                  <a:lnTo>
                    <a:pt x="1379" y="682"/>
                  </a:lnTo>
                  <a:lnTo>
                    <a:pt x="1378" y="688"/>
                  </a:lnTo>
                  <a:lnTo>
                    <a:pt x="1376" y="696"/>
                  </a:lnTo>
                  <a:lnTo>
                    <a:pt x="1374" y="703"/>
                  </a:lnTo>
                  <a:lnTo>
                    <a:pt x="1373" y="711"/>
                  </a:lnTo>
                  <a:lnTo>
                    <a:pt x="1371" y="718"/>
                  </a:lnTo>
                  <a:lnTo>
                    <a:pt x="1370" y="724"/>
                  </a:lnTo>
                  <a:lnTo>
                    <a:pt x="1375" y="736"/>
                  </a:lnTo>
                  <a:lnTo>
                    <a:pt x="1378" y="748"/>
                  </a:lnTo>
                  <a:lnTo>
                    <a:pt x="1379" y="750"/>
                  </a:lnTo>
                  <a:lnTo>
                    <a:pt x="1378" y="752"/>
                  </a:lnTo>
                  <a:lnTo>
                    <a:pt x="1378" y="754"/>
                  </a:lnTo>
                  <a:lnTo>
                    <a:pt x="1376" y="755"/>
                  </a:lnTo>
                  <a:lnTo>
                    <a:pt x="1374" y="755"/>
                  </a:lnTo>
                  <a:lnTo>
                    <a:pt x="1370" y="755"/>
                  </a:lnTo>
                  <a:lnTo>
                    <a:pt x="1367" y="754"/>
                  </a:lnTo>
                  <a:lnTo>
                    <a:pt x="1362" y="752"/>
                  </a:lnTo>
                  <a:lnTo>
                    <a:pt x="1347" y="748"/>
                  </a:lnTo>
                  <a:lnTo>
                    <a:pt x="1337" y="745"/>
                  </a:lnTo>
                  <a:lnTo>
                    <a:pt x="1334" y="747"/>
                  </a:lnTo>
                  <a:lnTo>
                    <a:pt x="1332" y="748"/>
                  </a:lnTo>
                  <a:lnTo>
                    <a:pt x="1330" y="749"/>
                  </a:lnTo>
                  <a:lnTo>
                    <a:pt x="1330" y="752"/>
                  </a:lnTo>
                  <a:lnTo>
                    <a:pt x="1332" y="766"/>
                  </a:lnTo>
                  <a:lnTo>
                    <a:pt x="1330" y="787"/>
                  </a:lnTo>
                  <a:lnTo>
                    <a:pt x="1325" y="803"/>
                  </a:lnTo>
                  <a:lnTo>
                    <a:pt x="1317" y="818"/>
                  </a:lnTo>
                  <a:lnTo>
                    <a:pt x="1314" y="825"/>
                  </a:lnTo>
                  <a:lnTo>
                    <a:pt x="1311" y="833"/>
                  </a:lnTo>
                  <a:lnTo>
                    <a:pt x="1309" y="842"/>
                  </a:lnTo>
                  <a:lnTo>
                    <a:pt x="1307" y="850"/>
                  </a:lnTo>
                  <a:lnTo>
                    <a:pt x="1307" y="858"/>
                  </a:lnTo>
                  <a:lnTo>
                    <a:pt x="1307" y="864"/>
                  </a:lnTo>
                  <a:lnTo>
                    <a:pt x="1309" y="871"/>
                  </a:lnTo>
                  <a:lnTo>
                    <a:pt x="1311" y="877"/>
                  </a:lnTo>
                  <a:lnTo>
                    <a:pt x="1313" y="883"/>
                  </a:lnTo>
                  <a:lnTo>
                    <a:pt x="1315" y="889"/>
                  </a:lnTo>
                  <a:lnTo>
                    <a:pt x="1316" y="895"/>
                  </a:lnTo>
                  <a:lnTo>
                    <a:pt x="1316" y="901"/>
                  </a:lnTo>
                  <a:lnTo>
                    <a:pt x="1315" y="911"/>
                  </a:lnTo>
                  <a:lnTo>
                    <a:pt x="1312" y="918"/>
                  </a:lnTo>
                  <a:lnTo>
                    <a:pt x="1309" y="925"/>
                  </a:lnTo>
                  <a:lnTo>
                    <a:pt x="1307" y="931"/>
                  </a:lnTo>
                  <a:lnTo>
                    <a:pt x="1306" y="934"/>
                  </a:lnTo>
                  <a:lnTo>
                    <a:pt x="1306" y="938"/>
                  </a:lnTo>
                  <a:lnTo>
                    <a:pt x="1306" y="941"/>
                  </a:lnTo>
                  <a:lnTo>
                    <a:pt x="1307" y="944"/>
                  </a:lnTo>
                  <a:lnTo>
                    <a:pt x="1309" y="947"/>
                  </a:lnTo>
                  <a:lnTo>
                    <a:pt x="1311" y="952"/>
                  </a:lnTo>
                  <a:lnTo>
                    <a:pt x="1314" y="956"/>
                  </a:lnTo>
                  <a:lnTo>
                    <a:pt x="1319" y="960"/>
                  </a:lnTo>
                  <a:lnTo>
                    <a:pt x="1321" y="963"/>
                  </a:lnTo>
                  <a:lnTo>
                    <a:pt x="1323" y="966"/>
                  </a:lnTo>
                  <a:lnTo>
                    <a:pt x="1325" y="970"/>
                  </a:lnTo>
                  <a:lnTo>
                    <a:pt x="1326" y="973"/>
                  </a:lnTo>
                  <a:lnTo>
                    <a:pt x="1327" y="982"/>
                  </a:lnTo>
                  <a:lnTo>
                    <a:pt x="1327" y="991"/>
                  </a:lnTo>
                  <a:lnTo>
                    <a:pt x="1326" y="999"/>
                  </a:lnTo>
                  <a:lnTo>
                    <a:pt x="1324" y="1008"/>
                  </a:lnTo>
                  <a:lnTo>
                    <a:pt x="1321" y="1014"/>
                  </a:lnTo>
                  <a:lnTo>
                    <a:pt x="1316" y="1021"/>
                  </a:lnTo>
                  <a:lnTo>
                    <a:pt x="1316" y="1021"/>
                  </a:lnTo>
                  <a:lnTo>
                    <a:pt x="1280" y="1005"/>
                  </a:lnTo>
                  <a:lnTo>
                    <a:pt x="1266" y="1005"/>
                  </a:lnTo>
                  <a:lnTo>
                    <a:pt x="1253" y="1003"/>
                  </a:lnTo>
                  <a:lnTo>
                    <a:pt x="1241" y="999"/>
                  </a:lnTo>
                  <a:lnTo>
                    <a:pt x="1230" y="996"/>
                  </a:lnTo>
                  <a:lnTo>
                    <a:pt x="1212" y="988"/>
                  </a:lnTo>
                  <a:lnTo>
                    <a:pt x="1194" y="983"/>
                  </a:lnTo>
                  <a:lnTo>
                    <a:pt x="1187" y="981"/>
                  </a:lnTo>
                  <a:lnTo>
                    <a:pt x="1178" y="981"/>
                  </a:lnTo>
                  <a:lnTo>
                    <a:pt x="1171" y="982"/>
                  </a:lnTo>
                  <a:lnTo>
                    <a:pt x="1162" y="985"/>
                  </a:lnTo>
                  <a:lnTo>
                    <a:pt x="1153" y="990"/>
                  </a:lnTo>
                  <a:lnTo>
                    <a:pt x="1144" y="998"/>
                  </a:lnTo>
                  <a:lnTo>
                    <a:pt x="1134" y="1009"/>
                  </a:lnTo>
                  <a:lnTo>
                    <a:pt x="1122" y="1022"/>
                  </a:lnTo>
                  <a:lnTo>
                    <a:pt x="1121" y="1024"/>
                  </a:lnTo>
                  <a:lnTo>
                    <a:pt x="1118" y="1026"/>
                  </a:lnTo>
                  <a:lnTo>
                    <a:pt x="1115" y="1027"/>
                  </a:lnTo>
                  <a:lnTo>
                    <a:pt x="1111" y="1028"/>
                  </a:lnTo>
                  <a:lnTo>
                    <a:pt x="1103" y="1031"/>
                  </a:lnTo>
                  <a:lnTo>
                    <a:pt x="1093" y="1032"/>
                  </a:lnTo>
                  <a:lnTo>
                    <a:pt x="1074" y="1033"/>
                  </a:lnTo>
                  <a:lnTo>
                    <a:pt x="1057" y="1035"/>
                  </a:lnTo>
                  <a:lnTo>
                    <a:pt x="1044" y="1040"/>
                  </a:lnTo>
                  <a:lnTo>
                    <a:pt x="1034" y="1045"/>
                  </a:lnTo>
                  <a:lnTo>
                    <a:pt x="1023" y="1048"/>
                  </a:lnTo>
                  <a:lnTo>
                    <a:pt x="1013" y="1049"/>
                  </a:lnTo>
                  <a:lnTo>
                    <a:pt x="1008" y="1049"/>
                  </a:lnTo>
                  <a:lnTo>
                    <a:pt x="1003" y="1049"/>
                  </a:lnTo>
                  <a:lnTo>
                    <a:pt x="999" y="1048"/>
                  </a:lnTo>
                  <a:lnTo>
                    <a:pt x="994" y="1046"/>
                  </a:lnTo>
                  <a:lnTo>
                    <a:pt x="989" y="1042"/>
                  </a:lnTo>
                  <a:lnTo>
                    <a:pt x="984" y="1038"/>
                  </a:lnTo>
                  <a:lnTo>
                    <a:pt x="980" y="1033"/>
                  </a:lnTo>
                  <a:lnTo>
                    <a:pt x="974" y="1027"/>
                  </a:lnTo>
                  <a:lnTo>
                    <a:pt x="968" y="1019"/>
                  </a:lnTo>
                  <a:lnTo>
                    <a:pt x="960" y="1011"/>
                  </a:lnTo>
                  <a:lnTo>
                    <a:pt x="954" y="1007"/>
                  </a:lnTo>
                  <a:lnTo>
                    <a:pt x="947" y="1003"/>
                  </a:lnTo>
                  <a:lnTo>
                    <a:pt x="941" y="1000"/>
                  </a:lnTo>
                  <a:lnTo>
                    <a:pt x="935" y="998"/>
                  </a:lnTo>
                  <a:lnTo>
                    <a:pt x="929" y="997"/>
                  </a:lnTo>
                  <a:lnTo>
                    <a:pt x="922" y="997"/>
                  </a:lnTo>
                  <a:lnTo>
                    <a:pt x="894" y="1003"/>
                  </a:lnTo>
                  <a:lnTo>
                    <a:pt x="860" y="1006"/>
                  </a:lnTo>
                  <a:lnTo>
                    <a:pt x="849" y="1007"/>
                  </a:lnTo>
                  <a:lnTo>
                    <a:pt x="838" y="1009"/>
                  </a:lnTo>
                  <a:lnTo>
                    <a:pt x="830" y="1012"/>
                  </a:lnTo>
                  <a:lnTo>
                    <a:pt x="822" y="1017"/>
                  </a:lnTo>
                  <a:lnTo>
                    <a:pt x="808" y="1026"/>
                  </a:lnTo>
                  <a:lnTo>
                    <a:pt x="795" y="1038"/>
                  </a:lnTo>
                  <a:lnTo>
                    <a:pt x="790" y="1045"/>
                  </a:lnTo>
                  <a:lnTo>
                    <a:pt x="783" y="1050"/>
                  </a:lnTo>
                  <a:lnTo>
                    <a:pt x="777" y="1054"/>
                  </a:lnTo>
                  <a:lnTo>
                    <a:pt x="769" y="1059"/>
                  </a:lnTo>
                  <a:lnTo>
                    <a:pt x="762" y="1062"/>
                  </a:lnTo>
                  <a:lnTo>
                    <a:pt x="753" y="1064"/>
                  </a:lnTo>
                  <a:lnTo>
                    <a:pt x="743" y="1064"/>
                  </a:lnTo>
                  <a:lnTo>
                    <a:pt x="732" y="1063"/>
                  </a:lnTo>
                  <a:lnTo>
                    <a:pt x="726" y="1063"/>
                  </a:lnTo>
                  <a:lnTo>
                    <a:pt x="721" y="1064"/>
                  </a:lnTo>
                  <a:lnTo>
                    <a:pt x="715" y="1065"/>
                  </a:lnTo>
                  <a:lnTo>
                    <a:pt x="710" y="1068"/>
                  </a:lnTo>
                  <a:lnTo>
                    <a:pt x="699" y="1074"/>
                  </a:lnTo>
                  <a:lnTo>
                    <a:pt x="688" y="1080"/>
                  </a:lnTo>
                  <a:lnTo>
                    <a:pt x="685" y="1086"/>
                  </a:lnTo>
                  <a:lnTo>
                    <a:pt x="683" y="1092"/>
                  </a:lnTo>
                  <a:lnTo>
                    <a:pt x="682" y="1099"/>
                  </a:lnTo>
                  <a:lnTo>
                    <a:pt x="681" y="1105"/>
                  </a:lnTo>
                  <a:lnTo>
                    <a:pt x="680" y="1118"/>
                  </a:lnTo>
                  <a:lnTo>
                    <a:pt x="681" y="1131"/>
                  </a:lnTo>
                  <a:lnTo>
                    <a:pt x="687" y="1158"/>
                  </a:lnTo>
                  <a:lnTo>
                    <a:pt x="695" y="1186"/>
                  </a:lnTo>
                  <a:lnTo>
                    <a:pt x="698" y="1201"/>
                  </a:lnTo>
                  <a:lnTo>
                    <a:pt x="701" y="1215"/>
                  </a:lnTo>
                  <a:lnTo>
                    <a:pt x="703" y="1229"/>
                  </a:lnTo>
                  <a:lnTo>
                    <a:pt x="703" y="1243"/>
                  </a:lnTo>
                  <a:lnTo>
                    <a:pt x="703" y="1250"/>
                  </a:lnTo>
                  <a:lnTo>
                    <a:pt x="702" y="1257"/>
                  </a:lnTo>
                  <a:lnTo>
                    <a:pt x="701" y="1264"/>
                  </a:lnTo>
                  <a:lnTo>
                    <a:pt x="699" y="1271"/>
                  </a:lnTo>
                  <a:lnTo>
                    <a:pt x="697" y="1278"/>
                  </a:lnTo>
                  <a:lnTo>
                    <a:pt x="694" y="1284"/>
                  </a:lnTo>
                  <a:lnTo>
                    <a:pt x="689" y="1291"/>
                  </a:lnTo>
                  <a:lnTo>
                    <a:pt x="684" y="1298"/>
                  </a:lnTo>
                  <a:lnTo>
                    <a:pt x="678" y="1307"/>
                  </a:lnTo>
                  <a:lnTo>
                    <a:pt x="669" y="1321"/>
                  </a:lnTo>
                  <a:lnTo>
                    <a:pt x="664" y="1327"/>
                  </a:lnTo>
                  <a:lnTo>
                    <a:pt x="659" y="1331"/>
                  </a:lnTo>
                  <a:lnTo>
                    <a:pt x="657" y="1332"/>
                  </a:lnTo>
                  <a:lnTo>
                    <a:pt x="655" y="1332"/>
                  </a:lnTo>
                  <a:lnTo>
                    <a:pt x="653" y="1332"/>
                  </a:lnTo>
                  <a:lnTo>
                    <a:pt x="652" y="1330"/>
                  </a:lnTo>
                  <a:lnTo>
                    <a:pt x="646" y="1322"/>
                  </a:lnTo>
                  <a:lnTo>
                    <a:pt x="642" y="1315"/>
                  </a:lnTo>
                  <a:lnTo>
                    <a:pt x="639" y="1306"/>
                  </a:lnTo>
                  <a:lnTo>
                    <a:pt x="634" y="1296"/>
                  </a:lnTo>
                  <a:lnTo>
                    <a:pt x="628" y="1278"/>
                  </a:lnTo>
                  <a:lnTo>
                    <a:pt x="623" y="1261"/>
                  </a:lnTo>
                  <a:lnTo>
                    <a:pt x="620" y="1250"/>
                  </a:lnTo>
                  <a:lnTo>
                    <a:pt x="615" y="1240"/>
                  </a:lnTo>
                  <a:lnTo>
                    <a:pt x="607" y="1229"/>
                  </a:lnTo>
                  <a:lnTo>
                    <a:pt x="598" y="1219"/>
                  </a:lnTo>
                  <a:lnTo>
                    <a:pt x="579" y="1199"/>
                  </a:lnTo>
                  <a:lnTo>
                    <a:pt x="563" y="1182"/>
                  </a:lnTo>
                  <a:lnTo>
                    <a:pt x="560" y="1179"/>
                  </a:lnTo>
                  <a:lnTo>
                    <a:pt x="554" y="1176"/>
                  </a:lnTo>
                  <a:lnTo>
                    <a:pt x="548" y="1174"/>
                  </a:lnTo>
                  <a:lnTo>
                    <a:pt x="541" y="1172"/>
                  </a:lnTo>
                  <a:lnTo>
                    <a:pt x="524" y="1170"/>
                  </a:lnTo>
                  <a:lnTo>
                    <a:pt x="506" y="1170"/>
                  </a:lnTo>
                  <a:lnTo>
                    <a:pt x="487" y="1171"/>
                  </a:lnTo>
                  <a:lnTo>
                    <a:pt x="470" y="1174"/>
                  </a:lnTo>
                  <a:lnTo>
                    <a:pt x="455" y="1177"/>
                  </a:lnTo>
                  <a:lnTo>
                    <a:pt x="445" y="1182"/>
                  </a:lnTo>
                  <a:lnTo>
                    <a:pt x="435" y="1188"/>
                  </a:lnTo>
                  <a:lnTo>
                    <a:pt x="426" y="1194"/>
                  </a:lnTo>
                  <a:lnTo>
                    <a:pt x="418" y="1199"/>
                  </a:lnTo>
                  <a:lnTo>
                    <a:pt x="411" y="1201"/>
                  </a:lnTo>
                  <a:lnTo>
                    <a:pt x="408" y="1202"/>
                  </a:lnTo>
                  <a:lnTo>
                    <a:pt x="404" y="1202"/>
                  </a:lnTo>
                  <a:lnTo>
                    <a:pt x="400" y="1201"/>
                  </a:lnTo>
                  <a:lnTo>
                    <a:pt x="397" y="1200"/>
                  </a:lnTo>
                  <a:lnTo>
                    <a:pt x="388" y="1196"/>
                  </a:lnTo>
                  <a:lnTo>
                    <a:pt x="378" y="1188"/>
                  </a:lnTo>
                  <a:lnTo>
                    <a:pt x="373" y="1184"/>
                  </a:lnTo>
                  <a:lnTo>
                    <a:pt x="368" y="1181"/>
                  </a:lnTo>
                  <a:lnTo>
                    <a:pt x="363" y="1179"/>
                  </a:lnTo>
                  <a:lnTo>
                    <a:pt x="359" y="1179"/>
                  </a:lnTo>
                  <a:lnTo>
                    <a:pt x="356" y="1179"/>
                  </a:lnTo>
                  <a:lnTo>
                    <a:pt x="353" y="1180"/>
                  </a:lnTo>
                  <a:lnTo>
                    <a:pt x="349" y="1181"/>
                  </a:lnTo>
                  <a:lnTo>
                    <a:pt x="346" y="1184"/>
                  </a:lnTo>
                  <a:lnTo>
                    <a:pt x="333" y="1198"/>
                  </a:lnTo>
                  <a:lnTo>
                    <a:pt x="318" y="1216"/>
                  </a:lnTo>
                  <a:lnTo>
                    <a:pt x="318" y="1216"/>
                  </a:lnTo>
                  <a:lnTo>
                    <a:pt x="312" y="1208"/>
                  </a:lnTo>
                  <a:lnTo>
                    <a:pt x="304" y="1203"/>
                  </a:lnTo>
                  <a:lnTo>
                    <a:pt x="297" y="1199"/>
                  </a:lnTo>
                  <a:lnTo>
                    <a:pt x="291" y="1197"/>
                  </a:lnTo>
                  <a:lnTo>
                    <a:pt x="285" y="1194"/>
                  </a:lnTo>
                  <a:lnTo>
                    <a:pt x="280" y="1189"/>
                  </a:lnTo>
                  <a:lnTo>
                    <a:pt x="278" y="1186"/>
                  </a:lnTo>
                  <a:lnTo>
                    <a:pt x="276" y="1182"/>
                  </a:lnTo>
                  <a:lnTo>
                    <a:pt x="274" y="1177"/>
                  </a:lnTo>
                  <a:lnTo>
                    <a:pt x="273" y="1171"/>
                  </a:lnTo>
                  <a:lnTo>
                    <a:pt x="270" y="1159"/>
                  </a:lnTo>
                  <a:lnTo>
                    <a:pt x="269" y="1149"/>
                  </a:lnTo>
                  <a:lnTo>
                    <a:pt x="267" y="1142"/>
                  </a:lnTo>
                  <a:lnTo>
                    <a:pt x="264" y="1134"/>
                  </a:lnTo>
                  <a:lnTo>
                    <a:pt x="260" y="1129"/>
                  </a:lnTo>
                  <a:lnTo>
                    <a:pt x="253" y="1125"/>
                  </a:lnTo>
                  <a:lnTo>
                    <a:pt x="245" y="1120"/>
                  </a:lnTo>
                  <a:lnTo>
                    <a:pt x="233" y="1116"/>
                  </a:lnTo>
                  <a:lnTo>
                    <a:pt x="217" y="1111"/>
                  </a:lnTo>
                  <a:lnTo>
                    <a:pt x="202" y="1106"/>
                  </a:lnTo>
                  <a:lnTo>
                    <a:pt x="187" y="1100"/>
                  </a:lnTo>
                  <a:lnTo>
                    <a:pt x="172" y="1093"/>
                  </a:lnTo>
                  <a:lnTo>
                    <a:pt x="168" y="1091"/>
                  </a:lnTo>
                  <a:lnTo>
                    <a:pt x="164" y="1090"/>
                  </a:lnTo>
                  <a:lnTo>
                    <a:pt x="159" y="1090"/>
                  </a:lnTo>
                  <a:lnTo>
                    <a:pt x="155" y="1090"/>
                  </a:lnTo>
                  <a:lnTo>
                    <a:pt x="144" y="1092"/>
                  </a:lnTo>
                  <a:lnTo>
                    <a:pt x="134" y="1095"/>
                  </a:lnTo>
                  <a:lnTo>
                    <a:pt x="125" y="1100"/>
                  </a:lnTo>
                  <a:lnTo>
                    <a:pt x="116" y="1105"/>
                  </a:lnTo>
                  <a:lnTo>
                    <a:pt x="108" y="1112"/>
                  </a:lnTo>
                  <a:lnTo>
                    <a:pt x="101" y="1117"/>
                  </a:lnTo>
                  <a:lnTo>
                    <a:pt x="92" y="1123"/>
                  </a:lnTo>
                  <a:lnTo>
                    <a:pt x="83" y="1129"/>
                  </a:lnTo>
                  <a:lnTo>
                    <a:pt x="73" y="1135"/>
                  </a:lnTo>
                  <a:lnTo>
                    <a:pt x="66" y="1141"/>
                  </a:lnTo>
                  <a:lnTo>
                    <a:pt x="61" y="1148"/>
                  </a:lnTo>
                  <a:lnTo>
                    <a:pt x="54" y="1156"/>
                  </a:lnTo>
                  <a:lnTo>
                    <a:pt x="45" y="1163"/>
                  </a:lnTo>
                  <a:lnTo>
                    <a:pt x="36" y="1168"/>
                  </a:lnTo>
                  <a:lnTo>
                    <a:pt x="33" y="1169"/>
                  </a:lnTo>
                  <a:lnTo>
                    <a:pt x="30" y="1170"/>
                  </a:lnTo>
                  <a:lnTo>
                    <a:pt x="27" y="1170"/>
                  </a:lnTo>
                  <a:lnTo>
                    <a:pt x="24" y="1169"/>
                  </a:lnTo>
                  <a:lnTo>
                    <a:pt x="18" y="1167"/>
                  </a:lnTo>
                  <a:lnTo>
                    <a:pt x="13" y="1162"/>
                  </a:lnTo>
                  <a:lnTo>
                    <a:pt x="7" y="1157"/>
                  </a:lnTo>
                  <a:lnTo>
                    <a:pt x="4" y="1152"/>
                  </a:lnTo>
                  <a:lnTo>
                    <a:pt x="1" y="1146"/>
                  </a:lnTo>
                  <a:lnTo>
                    <a:pt x="0" y="1140"/>
                  </a:lnTo>
                  <a:lnTo>
                    <a:pt x="2" y="1063"/>
                  </a:lnTo>
                  <a:lnTo>
                    <a:pt x="2" y="1063"/>
                  </a:lnTo>
                  <a:lnTo>
                    <a:pt x="6" y="1060"/>
                  </a:lnTo>
                  <a:lnTo>
                    <a:pt x="9" y="1057"/>
                  </a:lnTo>
                  <a:lnTo>
                    <a:pt x="13" y="1052"/>
                  </a:lnTo>
                  <a:lnTo>
                    <a:pt x="15" y="1048"/>
                  </a:lnTo>
                  <a:lnTo>
                    <a:pt x="19" y="1038"/>
                  </a:lnTo>
                  <a:lnTo>
                    <a:pt x="21" y="1028"/>
                  </a:lnTo>
                  <a:lnTo>
                    <a:pt x="22" y="1019"/>
                  </a:lnTo>
                  <a:lnTo>
                    <a:pt x="24" y="1009"/>
                  </a:lnTo>
                  <a:lnTo>
                    <a:pt x="28" y="1000"/>
                  </a:lnTo>
                  <a:lnTo>
                    <a:pt x="33" y="992"/>
                  </a:lnTo>
                  <a:lnTo>
                    <a:pt x="38" y="984"/>
                  </a:lnTo>
                  <a:lnTo>
                    <a:pt x="45" y="979"/>
                  </a:lnTo>
                  <a:lnTo>
                    <a:pt x="51" y="974"/>
                  </a:lnTo>
                  <a:lnTo>
                    <a:pt x="59" y="971"/>
                  </a:lnTo>
                  <a:lnTo>
                    <a:pt x="74" y="967"/>
                  </a:lnTo>
                  <a:lnTo>
                    <a:pt x="90" y="961"/>
                  </a:lnTo>
                  <a:lnTo>
                    <a:pt x="96" y="959"/>
                  </a:lnTo>
                  <a:lnTo>
                    <a:pt x="99" y="955"/>
                  </a:lnTo>
                  <a:lnTo>
                    <a:pt x="102" y="950"/>
                  </a:lnTo>
                  <a:lnTo>
                    <a:pt x="104" y="943"/>
                  </a:lnTo>
                  <a:lnTo>
                    <a:pt x="108" y="931"/>
                  </a:lnTo>
                  <a:lnTo>
                    <a:pt x="112" y="919"/>
                  </a:lnTo>
                  <a:lnTo>
                    <a:pt x="117" y="912"/>
                  </a:lnTo>
                  <a:lnTo>
                    <a:pt x="126" y="903"/>
                  </a:lnTo>
                  <a:lnTo>
                    <a:pt x="137" y="895"/>
                  </a:lnTo>
                  <a:lnTo>
                    <a:pt x="149" y="885"/>
                  </a:lnTo>
                  <a:lnTo>
                    <a:pt x="161" y="875"/>
                  </a:lnTo>
                  <a:lnTo>
                    <a:pt x="173" y="865"/>
                  </a:lnTo>
                  <a:lnTo>
                    <a:pt x="184" y="856"/>
                  </a:lnTo>
                  <a:lnTo>
                    <a:pt x="193" y="846"/>
                  </a:lnTo>
                  <a:lnTo>
                    <a:pt x="199" y="836"/>
                  </a:lnTo>
                  <a:lnTo>
                    <a:pt x="205" y="828"/>
                  </a:lnTo>
                  <a:lnTo>
                    <a:pt x="209" y="818"/>
                  </a:lnTo>
                  <a:lnTo>
                    <a:pt x="212" y="808"/>
                  </a:lnTo>
                  <a:lnTo>
                    <a:pt x="219" y="789"/>
                  </a:lnTo>
                  <a:lnTo>
                    <a:pt x="226" y="769"/>
                  </a:lnTo>
                  <a:lnTo>
                    <a:pt x="231" y="762"/>
                  </a:lnTo>
                  <a:lnTo>
                    <a:pt x="235" y="755"/>
                  </a:lnTo>
                  <a:lnTo>
                    <a:pt x="240" y="749"/>
                  </a:lnTo>
                  <a:lnTo>
                    <a:pt x="246" y="742"/>
                  </a:lnTo>
                  <a:lnTo>
                    <a:pt x="258" y="730"/>
                  </a:lnTo>
                  <a:lnTo>
                    <a:pt x="270" y="721"/>
                  </a:lnTo>
                  <a:lnTo>
                    <a:pt x="283" y="710"/>
                  </a:lnTo>
                  <a:lnTo>
                    <a:pt x="294" y="698"/>
                  </a:lnTo>
                  <a:lnTo>
                    <a:pt x="300" y="693"/>
                  </a:lnTo>
                  <a:lnTo>
                    <a:pt x="305" y="686"/>
                  </a:lnTo>
                  <a:lnTo>
                    <a:pt x="308" y="680"/>
                  </a:lnTo>
                  <a:lnTo>
                    <a:pt x="312" y="673"/>
                  </a:lnTo>
                  <a:lnTo>
                    <a:pt x="315" y="664"/>
                  </a:lnTo>
                  <a:lnTo>
                    <a:pt x="316" y="658"/>
                  </a:lnTo>
                  <a:lnTo>
                    <a:pt x="317" y="650"/>
                  </a:lnTo>
                  <a:lnTo>
                    <a:pt x="317" y="644"/>
                  </a:lnTo>
                  <a:lnTo>
                    <a:pt x="315" y="631"/>
                  </a:lnTo>
                  <a:lnTo>
                    <a:pt x="314" y="618"/>
                  </a:lnTo>
                  <a:lnTo>
                    <a:pt x="313" y="612"/>
                  </a:lnTo>
                  <a:lnTo>
                    <a:pt x="313" y="604"/>
                  </a:lnTo>
                  <a:lnTo>
                    <a:pt x="314" y="598"/>
                  </a:lnTo>
                  <a:lnTo>
                    <a:pt x="316" y="591"/>
                  </a:lnTo>
                  <a:lnTo>
                    <a:pt x="318" y="583"/>
                  </a:lnTo>
                  <a:lnTo>
                    <a:pt x="322" y="576"/>
                  </a:lnTo>
                  <a:lnTo>
                    <a:pt x="329" y="568"/>
                  </a:lnTo>
                  <a:lnTo>
                    <a:pt x="336" y="560"/>
                  </a:lnTo>
                  <a:lnTo>
                    <a:pt x="342" y="552"/>
                  </a:lnTo>
                  <a:lnTo>
                    <a:pt x="346" y="544"/>
                  </a:lnTo>
                  <a:lnTo>
                    <a:pt x="349" y="534"/>
                  </a:lnTo>
                  <a:lnTo>
                    <a:pt x="351" y="522"/>
                  </a:lnTo>
                  <a:lnTo>
                    <a:pt x="356" y="497"/>
                  </a:lnTo>
                  <a:lnTo>
                    <a:pt x="357" y="468"/>
                  </a:lnTo>
                  <a:lnTo>
                    <a:pt x="358" y="439"/>
                  </a:lnTo>
                  <a:lnTo>
                    <a:pt x="359" y="411"/>
                  </a:lnTo>
                  <a:lnTo>
                    <a:pt x="360" y="398"/>
                  </a:lnTo>
                  <a:lnTo>
                    <a:pt x="361" y="385"/>
                  </a:lnTo>
                  <a:lnTo>
                    <a:pt x="362" y="374"/>
                  </a:lnTo>
                  <a:lnTo>
                    <a:pt x="364" y="364"/>
                  </a:lnTo>
                  <a:lnTo>
                    <a:pt x="372" y="332"/>
                  </a:lnTo>
                  <a:lnTo>
                    <a:pt x="378" y="301"/>
                  </a:lnTo>
                  <a:lnTo>
                    <a:pt x="383" y="284"/>
                  </a:lnTo>
                  <a:lnTo>
                    <a:pt x="387" y="269"/>
                  </a:lnTo>
                  <a:lnTo>
                    <a:pt x="392" y="254"/>
                  </a:lnTo>
                  <a:lnTo>
                    <a:pt x="398" y="240"/>
                  </a:lnTo>
                  <a:lnTo>
                    <a:pt x="405" y="227"/>
                  </a:lnTo>
                  <a:lnTo>
                    <a:pt x="413" y="215"/>
                  </a:lnTo>
                  <a:lnTo>
                    <a:pt x="418" y="210"/>
                  </a:lnTo>
                  <a:lnTo>
                    <a:pt x="424" y="205"/>
                  </a:lnTo>
                  <a:lnTo>
                    <a:pt x="429" y="200"/>
                  </a:lnTo>
                  <a:lnTo>
                    <a:pt x="435" y="196"/>
                  </a:lnTo>
                  <a:lnTo>
                    <a:pt x="441" y="193"/>
                  </a:lnTo>
                  <a:lnTo>
                    <a:pt x="449" y="188"/>
                  </a:lnTo>
                  <a:lnTo>
                    <a:pt x="455" y="186"/>
                  </a:lnTo>
                  <a:lnTo>
                    <a:pt x="464" y="183"/>
                  </a:lnTo>
                  <a:lnTo>
                    <a:pt x="472" y="182"/>
                  </a:lnTo>
                  <a:lnTo>
                    <a:pt x="481" y="180"/>
                  </a:lnTo>
                  <a:lnTo>
                    <a:pt x="491" y="178"/>
                  </a:lnTo>
                  <a:lnTo>
                    <a:pt x="501" y="178"/>
                  </a:lnTo>
                  <a:lnTo>
                    <a:pt x="512" y="177"/>
                  </a:lnTo>
                  <a:lnTo>
                    <a:pt x="521" y="175"/>
                  </a:lnTo>
                  <a:lnTo>
                    <a:pt x="527" y="172"/>
                  </a:lnTo>
                  <a:lnTo>
                    <a:pt x="534" y="167"/>
                  </a:lnTo>
                  <a:lnTo>
                    <a:pt x="538" y="160"/>
                  </a:lnTo>
                  <a:lnTo>
                    <a:pt x="541" y="154"/>
                  </a:lnTo>
                  <a:lnTo>
                    <a:pt x="544" y="146"/>
                  </a:lnTo>
                  <a:lnTo>
                    <a:pt x="546" y="137"/>
                  </a:lnTo>
                  <a:lnTo>
                    <a:pt x="549" y="120"/>
                  </a:lnTo>
                  <a:lnTo>
                    <a:pt x="552" y="102"/>
                  </a:lnTo>
                  <a:lnTo>
                    <a:pt x="554" y="93"/>
                  </a:lnTo>
                  <a:lnTo>
                    <a:pt x="558" y="86"/>
                  </a:lnTo>
                  <a:lnTo>
                    <a:pt x="561" y="78"/>
                  </a:lnTo>
                  <a:lnTo>
                    <a:pt x="565" y="70"/>
                  </a:lnTo>
                  <a:lnTo>
                    <a:pt x="572" y="65"/>
                  </a:lnTo>
                  <a:lnTo>
                    <a:pt x="578" y="61"/>
                  </a:lnTo>
                  <a:lnTo>
                    <a:pt x="586" y="59"/>
                  </a:lnTo>
                  <a:lnTo>
                    <a:pt x="593" y="58"/>
                  </a:lnTo>
                  <a:lnTo>
                    <a:pt x="610" y="58"/>
                  </a:lnTo>
                  <a:lnTo>
                    <a:pt x="628" y="60"/>
                  </a:lnTo>
                  <a:lnTo>
                    <a:pt x="637" y="60"/>
                  </a:lnTo>
                  <a:lnTo>
                    <a:pt x="646" y="60"/>
                  </a:lnTo>
                  <a:lnTo>
                    <a:pt x="656" y="59"/>
                  </a:lnTo>
                  <a:lnTo>
                    <a:pt x="664" y="56"/>
                  </a:lnTo>
                  <a:lnTo>
                    <a:pt x="673" y="52"/>
                  </a:lnTo>
                  <a:lnTo>
                    <a:pt x="682" y="47"/>
                  </a:lnTo>
                  <a:lnTo>
                    <a:pt x="690" y="38"/>
                  </a:lnTo>
                  <a:lnTo>
                    <a:pt x="698" y="27"/>
                  </a:lnTo>
                  <a:lnTo>
                    <a:pt x="724" y="0"/>
                  </a:lnTo>
                  <a:lnTo>
                    <a:pt x="724" y="0"/>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10" name="Google Shape;910;p38"/>
            <p:cNvSpPr/>
            <p:nvPr/>
          </p:nvSpPr>
          <p:spPr>
            <a:xfrm>
              <a:off x="4860925" y="5862638"/>
              <a:ext cx="387350" cy="501650"/>
            </a:xfrm>
            <a:custGeom>
              <a:rect b="b" l="l" r="r" t="t"/>
              <a:pathLst>
                <a:path extrusionOk="0" h="1267" w="974">
                  <a:moveTo>
                    <a:pt x="10" y="29"/>
                  </a:moveTo>
                  <a:lnTo>
                    <a:pt x="68" y="55"/>
                  </a:lnTo>
                  <a:lnTo>
                    <a:pt x="74" y="56"/>
                  </a:lnTo>
                  <a:lnTo>
                    <a:pt x="80" y="56"/>
                  </a:lnTo>
                  <a:lnTo>
                    <a:pt x="86" y="55"/>
                  </a:lnTo>
                  <a:lnTo>
                    <a:pt x="91" y="54"/>
                  </a:lnTo>
                  <a:lnTo>
                    <a:pt x="102" y="50"/>
                  </a:lnTo>
                  <a:lnTo>
                    <a:pt x="113" y="44"/>
                  </a:lnTo>
                  <a:lnTo>
                    <a:pt x="134" y="30"/>
                  </a:lnTo>
                  <a:lnTo>
                    <a:pt x="155" y="17"/>
                  </a:lnTo>
                  <a:lnTo>
                    <a:pt x="162" y="15"/>
                  </a:lnTo>
                  <a:lnTo>
                    <a:pt x="171" y="14"/>
                  </a:lnTo>
                  <a:lnTo>
                    <a:pt x="179" y="14"/>
                  </a:lnTo>
                  <a:lnTo>
                    <a:pt x="188" y="12"/>
                  </a:lnTo>
                  <a:lnTo>
                    <a:pt x="196" y="9"/>
                  </a:lnTo>
                  <a:lnTo>
                    <a:pt x="203" y="5"/>
                  </a:lnTo>
                  <a:lnTo>
                    <a:pt x="211" y="1"/>
                  </a:lnTo>
                  <a:lnTo>
                    <a:pt x="218" y="0"/>
                  </a:lnTo>
                  <a:lnTo>
                    <a:pt x="222" y="16"/>
                  </a:lnTo>
                  <a:lnTo>
                    <a:pt x="227" y="31"/>
                  </a:lnTo>
                  <a:lnTo>
                    <a:pt x="228" y="38"/>
                  </a:lnTo>
                  <a:lnTo>
                    <a:pt x="228" y="45"/>
                  </a:lnTo>
                  <a:lnTo>
                    <a:pt x="227" y="53"/>
                  </a:lnTo>
                  <a:lnTo>
                    <a:pt x="227" y="61"/>
                  </a:lnTo>
                  <a:lnTo>
                    <a:pt x="226" y="68"/>
                  </a:lnTo>
                  <a:lnTo>
                    <a:pt x="226" y="77"/>
                  </a:lnTo>
                  <a:lnTo>
                    <a:pt x="226" y="84"/>
                  </a:lnTo>
                  <a:lnTo>
                    <a:pt x="227" y="93"/>
                  </a:lnTo>
                  <a:lnTo>
                    <a:pt x="228" y="105"/>
                  </a:lnTo>
                  <a:lnTo>
                    <a:pt x="230" y="117"/>
                  </a:lnTo>
                  <a:lnTo>
                    <a:pt x="232" y="122"/>
                  </a:lnTo>
                  <a:lnTo>
                    <a:pt x="234" y="128"/>
                  </a:lnTo>
                  <a:lnTo>
                    <a:pt x="239" y="132"/>
                  </a:lnTo>
                  <a:lnTo>
                    <a:pt x="244" y="136"/>
                  </a:lnTo>
                  <a:lnTo>
                    <a:pt x="254" y="145"/>
                  </a:lnTo>
                  <a:lnTo>
                    <a:pt x="261" y="151"/>
                  </a:lnTo>
                  <a:lnTo>
                    <a:pt x="266" y="158"/>
                  </a:lnTo>
                  <a:lnTo>
                    <a:pt x="268" y="164"/>
                  </a:lnTo>
                  <a:lnTo>
                    <a:pt x="268" y="180"/>
                  </a:lnTo>
                  <a:lnTo>
                    <a:pt x="267" y="201"/>
                  </a:lnTo>
                  <a:lnTo>
                    <a:pt x="267" y="212"/>
                  </a:lnTo>
                  <a:lnTo>
                    <a:pt x="267" y="224"/>
                  </a:lnTo>
                  <a:lnTo>
                    <a:pt x="268" y="234"/>
                  </a:lnTo>
                  <a:lnTo>
                    <a:pt x="270" y="246"/>
                  </a:lnTo>
                  <a:lnTo>
                    <a:pt x="274" y="269"/>
                  </a:lnTo>
                  <a:lnTo>
                    <a:pt x="280" y="292"/>
                  </a:lnTo>
                  <a:lnTo>
                    <a:pt x="280" y="300"/>
                  </a:lnTo>
                  <a:lnTo>
                    <a:pt x="282" y="309"/>
                  </a:lnTo>
                  <a:lnTo>
                    <a:pt x="284" y="318"/>
                  </a:lnTo>
                  <a:lnTo>
                    <a:pt x="288" y="325"/>
                  </a:lnTo>
                  <a:lnTo>
                    <a:pt x="291" y="327"/>
                  </a:lnTo>
                  <a:lnTo>
                    <a:pt x="294" y="329"/>
                  </a:lnTo>
                  <a:lnTo>
                    <a:pt x="297" y="332"/>
                  </a:lnTo>
                  <a:lnTo>
                    <a:pt x="300" y="333"/>
                  </a:lnTo>
                  <a:lnTo>
                    <a:pt x="304" y="333"/>
                  </a:lnTo>
                  <a:lnTo>
                    <a:pt x="308" y="332"/>
                  </a:lnTo>
                  <a:lnTo>
                    <a:pt x="312" y="329"/>
                  </a:lnTo>
                  <a:lnTo>
                    <a:pt x="317" y="326"/>
                  </a:lnTo>
                  <a:lnTo>
                    <a:pt x="324" y="320"/>
                  </a:lnTo>
                  <a:lnTo>
                    <a:pt x="332" y="313"/>
                  </a:lnTo>
                  <a:lnTo>
                    <a:pt x="337" y="307"/>
                  </a:lnTo>
                  <a:lnTo>
                    <a:pt x="341" y="300"/>
                  </a:lnTo>
                  <a:lnTo>
                    <a:pt x="351" y="287"/>
                  </a:lnTo>
                  <a:lnTo>
                    <a:pt x="363" y="274"/>
                  </a:lnTo>
                  <a:lnTo>
                    <a:pt x="369" y="269"/>
                  </a:lnTo>
                  <a:lnTo>
                    <a:pt x="376" y="267"/>
                  </a:lnTo>
                  <a:lnTo>
                    <a:pt x="381" y="267"/>
                  </a:lnTo>
                  <a:lnTo>
                    <a:pt x="387" y="268"/>
                  </a:lnTo>
                  <a:lnTo>
                    <a:pt x="391" y="269"/>
                  </a:lnTo>
                  <a:lnTo>
                    <a:pt x="397" y="270"/>
                  </a:lnTo>
                  <a:lnTo>
                    <a:pt x="403" y="271"/>
                  </a:lnTo>
                  <a:lnTo>
                    <a:pt x="409" y="270"/>
                  </a:lnTo>
                  <a:lnTo>
                    <a:pt x="417" y="269"/>
                  </a:lnTo>
                  <a:lnTo>
                    <a:pt x="423" y="269"/>
                  </a:lnTo>
                  <a:lnTo>
                    <a:pt x="429" y="271"/>
                  </a:lnTo>
                  <a:lnTo>
                    <a:pt x="434" y="274"/>
                  </a:lnTo>
                  <a:lnTo>
                    <a:pt x="437" y="280"/>
                  </a:lnTo>
                  <a:lnTo>
                    <a:pt x="441" y="285"/>
                  </a:lnTo>
                  <a:lnTo>
                    <a:pt x="443" y="291"/>
                  </a:lnTo>
                  <a:lnTo>
                    <a:pt x="445" y="297"/>
                  </a:lnTo>
                  <a:lnTo>
                    <a:pt x="449" y="308"/>
                  </a:lnTo>
                  <a:lnTo>
                    <a:pt x="455" y="317"/>
                  </a:lnTo>
                  <a:lnTo>
                    <a:pt x="457" y="320"/>
                  </a:lnTo>
                  <a:lnTo>
                    <a:pt x="461" y="321"/>
                  </a:lnTo>
                  <a:lnTo>
                    <a:pt x="465" y="320"/>
                  </a:lnTo>
                  <a:lnTo>
                    <a:pt x="472" y="318"/>
                  </a:lnTo>
                  <a:lnTo>
                    <a:pt x="481" y="312"/>
                  </a:lnTo>
                  <a:lnTo>
                    <a:pt x="487" y="310"/>
                  </a:lnTo>
                  <a:lnTo>
                    <a:pt x="491" y="310"/>
                  </a:lnTo>
                  <a:lnTo>
                    <a:pt x="496" y="311"/>
                  </a:lnTo>
                  <a:lnTo>
                    <a:pt x="503" y="318"/>
                  </a:lnTo>
                  <a:lnTo>
                    <a:pt x="514" y="328"/>
                  </a:lnTo>
                  <a:lnTo>
                    <a:pt x="524" y="335"/>
                  </a:lnTo>
                  <a:lnTo>
                    <a:pt x="537" y="342"/>
                  </a:lnTo>
                  <a:lnTo>
                    <a:pt x="549" y="350"/>
                  </a:lnTo>
                  <a:lnTo>
                    <a:pt x="555" y="356"/>
                  </a:lnTo>
                  <a:lnTo>
                    <a:pt x="556" y="360"/>
                  </a:lnTo>
                  <a:lnTo>
                    <a:pt x="556" y="363"/>
                  </a:lnTo>
                  <a:lnTo>
                    <a:pt x="555" y="367"/>
                  </a:lnTo>
                  <a:lnTo>
                    <a:pt x="553" y="372"/>
                  </a:lnTo>
                  <a:lnTo>
                    <a:pt x="548" y="380"/>
                  </a:lnTo>
                  <a:lnTo>
                    <a:pt x="543" y="390"/>
                  </a:lnTo>
                  <a:lnTo>
                    <a:pt x="542" y="394"/>
                  </a:lnTo>
                  <a:lnTo>
                    <a:pt x="541" y="400"/>
                  </a:lnTo>
                  <a:lnTo>
                    <a:pt x="542" y="404"/>
                  </a:lnTo>
                  <a:lnTo>
                    <a:pt x="543" y="408"/>
                  </a:lnTo>
                  <a:lnTo>
                    <a:pt x="546" y="413"/>
                  </a:lnTo>
                  <a:lnTo>
                    <a:pt x="552" y="416"/>
                  </a:lnTo>
                  <a:lnTo>
                    <a:pt x="558" y="419"/>
                  </a:lnTo>
                  <a:lnTo>
                    <a:pt x="568" y="422"/>
                  </a:lnTo>
                  <a:lnTo>
                    <a:pt x="581" y="426"/>
                  </a:lnTo>
                  <a:lnTo>
                    <a:pt x="592" y="429"/>
                  </a:lnTo>
                  <a:lnTo>
                    <a:pt x="600" y="433"/>
                  </a:lnTo>
                  <a:lnTo>
                    <a:pt x="609" y="437"/>
                  </a:lnTo>
                  <a:lnTo>
                    <a:pt x="625" y="446"/>
                  </a:lnTo>
                  <a:lnTo>
                    <a:pt x="646" y="458"/>
                  </a:lnTo>
                  <a:lnTo>
                    <a:pt x="646" y="458"/>
                  </a:lnTo>
                  <a:lnTo>
                    <a:pt x="644" y="535"/>
                  </a:lnTo>
                  <a:lnTo>
                    <a:pt x="645" y="541"/>
                  </a:lnTo>
                  <a:lnTo>
                    <a:pt x="648" y="547"/>
                  </a:lnTo>
                  <a:lnTo>
                    <a:pt x="651" y="552"/>
                  </a:lnTo>
                  <a:lnTo>
                    <a:pt x="657" y="557"/>
                  </a:lnTo>
                  <a:lnTo>
                    <a:pt x="662" y="562"/>
                  </a:lnTo>
                  <a:lnTo>
                    <a:pt x="668" y="564"/>
                  </a:lnTo>
                  <a:lnTo>
                    <a:pt x="671" y="565"/>
                  </a:lnTo>
                  <a:lnTo>
                    <a:pt x="674" y="565"/>
                  </a:lnTo>
                  <a:lnTo>
                    <a:pt x="677" y="564"/>
                  </a:lnTo>
                  <a:lnTo>
                    <a:pt x="680" y="563"/>
                  </a:lnTo>
                  <a:lnTo>
                    <a:pt x="689" y="558"/>
                  </a:lnTo>
                  <a:lnTo>
                    <a:pt x="698" y="551"/>
                  </a:lnTo>
                  <a:lnTo>
                    <a:pt x="705" y="543"/>
                  </a:lnTo>
                  <a:lnTo>
                    <a:pt x="710" y="536"/>
                  </a:lnTo>
                  <a:lnTo>
                    <a:pt x="717" y="530"/>
                  </a:lnTo>
                  <a:lnTo>
                    <a:pt x="727" y="524"/>
                  </a:lnTo>
                  <a:lnTo>
                    <a:pt x="736" y="518"/>
                  </a:lnTo>
                  <a:lnTo>
                    <a:pt x="745" y="512"/>
                  </a:lnTo>
                  <a:lnTo>
                    <a:pt x="752" y="507"/>
                  </a:lnTo>
                  <a:lnTo>
                    <a:pt x="760" y="500"/>
                  </a:lnTo>
                  <a:lnTo>
                    <a:pt x="769" y="495"/>
                  </a:lnTo>
                  <a:lnTo>
                    <a:pt x="778" y="490"/>
                  </a:lnTo>
                  <a:lnTo>
                    <a:pt x="788" y="487"/>
                  </a:lnTo>
                  <a:lnTo>
                    <a:pt x="799" y="485"/>
                  </a:lnTo>
                  <a:lnTo>
                    <a:pt x="803" y="485"/>
                  </a:lnTo>
                  <a:lnTo>
                    <a:pt x="808" y="485"/>
                  </a:lnTo>
                  <a:lnTo>
                    <a:pt x="812" y="486"/>
                  </a:lnTo>
                  <a:lnTo>
                    <a:pt x="816" y="488"/>
                  </a:lnTo>
                  <a:lnTo>
                    <a:pt x="831" y="495"/>
                  </a:lnTo>
                  <a:lnTo>
                    <a:pt x="846" y="501"/>
                  </a:lnTo>
                  <a:lnTo>
                    <a:pt x="861" y="506"/>
                  </a:lnTo>
                  <a:lnTo>
                    <a:pt x="877" y="511"/>
                  </a:lnTo>
                  <a:lnTo>
                    <a:pt x="889" y="515"/>
                  </a:lnTo>
                  <a:lnTo>
                    <a:pt x="897" y="520"/>
                  </a:lnTo>
                  <a:lnTo>
                    <a:pt x="904" y="524"/>
                  </a:lnTo>
                  <a:lnTo>
                    <a:pt x="908" y="529"/>
                  </a:lnTo>
                  <a:lnTo>
                    <a:pt x="911" y="537"/>
                  </a:lnTo>
                  <a:lnTo>
                    <a:pt x="913" y="544"/>
                  </a:lnTo>
                  <a:lnTo>
                    <a:pt x="914" y="554"/>
                  </a:lnTo>
                  <a:lnTo>
                    <a:pt x="917" y="566"/>
                  </a:lnTo>
                  <a:lnTo>
                    <a:pt x="918" y="572"/>
                  </a:lnTo>
                  <a:lnTo>
                    <a:pt x="920" y="577"/>
                  </a:lnTo>
                  <a:lnTo>
                    <a:pt x="922" y="581"/>
                  </a:lnTo>
                  <a:lnTo>
                    <a:pt x="924" y="584"/>
                  </a:lnTo>
                  <a:lnTo>
                    <a:pt x="929" y="589"/>
                  </a:lnTo>
                  <a:lnTo>
                    <a:pt x="935" y="592"/>
                  </a:lnTo>
                  <a:lnTo>
                    <a:pt x="941" y="594"/>
                  </a:lnTo>
                  <a:lnTo>
                    <a:pt x="948" y="598"/>
                  </a:lnTo>
                  <a:lnTo>
                    <a:pt x="956" y="603"/>
                  </a:lnTo>
                  <a:lnTo>
                    <a:pt x="962" y="611"/>
                  </a:lnTo>
                  <a:lnTo>
                    <a:pt x="962" y="611"/>
                  </a:lnTo>
                  <a:lnTo>
                    <a:pt x="966" y="631"/>
                  </a:lnTo>
                  <a:lnTo>
                    <a:pt x="972" y="656"/>
                  </a:lnTo>
                  <a:lnTo>
                    <a:pt x="974" y="668"/>
                  </a:lnTo>
                  <a:lnTo>
                    <a:pt x="973" y="678"/>
                  </a:lnTo>
                  <a:lnTo>
                    <a:pt x="972" y="683"/>
                  </a:lnTo>
                  <a:lnTo>
                    <a:pt x="971" y="687"/>
                  </a:lnTo>
                  <a:lnTo>
                    <a:pt x="967" y="689"/>
                  </a:lnTo>
                  <a:lnTo>
                    <a:pt x="964" y="691"/>
                  </a:lnTo>
                  <a:lnTo>
                    <a:pt x="835" y="741"/>
                  </a:lnTo>
                  <a:lnTo>
                    <a:pt x="820" y="745"/>
                  </a:lnTo>
                  <a:lnTo>
                    <a:pt x="805" y="747"/>
                  </a:lnTo>
                  <a:lnTo>
                    <a:pt x="790" y="749"/>
                  </a:lnTo>
                  <a:lnTo>
                    <a:pt x="777" y="751"/>
                  </a:lnTo>
                  <a:lnTo>
                    <a:pt x="772" y="752"/>
                  </a:lnTo>
                  <a:lnTo>
                    <a:pt x="767" y="754"/>
                  </a:lnTo>
                  <a:lnTo>
                    <a:pt x="762" y="756"/>
                  </a:lnTo>
                  <a:lnTo>
                    <a:pt x="758" y="759"/>
                  </a:lnTo>
                  <a:lnTo>
                    <a:pt x="756" y="764"/>
                  </a:lnTo>
                  <a:lnTo>
                    <a:pt x="754" y="769"/>
                  </a:lnTo>
                  <a:lnTo>
                    <a:pt x="754" y="776"/>
                  </a:lnTo>
                  <a:lnTo>
                    <a:pt x="755" y="784"/>
                  </a:lnTo>
                  <a:lnTo>
                    <a:pt x="759" y="809"/>
                  </a:lnTo>
                  <a:lnTo>
                    <a:pt x="762" y="833"/>
                  </a:lnTo>
                  <a:lnTo>
                    <a:pt x="764" y="855"/>
                  </a:lnTo>
                  <a:lnTo>
                    <a:pt x="768" y="879"/>
                  </a:lnTo>
                  <a:lnTo>
                    <a:pt x="772" y="901"/>
                  </a:lnTo>
                  <a:lnTo>
                    <a:pt x="777" y="923"/>
                  </a:lnTo>
                  <a:lnTo>
                    <a:pt x="781" y="935"/>
                  </a:lnTo>
                  <a:lnTo>
                    <a:pt x="786" y="947"/>
                  </a:lnTo>
                  <a:lnTo>
                    <a:pt x="791" y="959"/>
                  </a:lnTo>
                  <a:lnTo>
                    <a:pt x="797" y="971"/>
                  </a:lnTo>
                  <a:lnTo>
                    <a:pt x="808" y="987"/>
                  </a:lnTo>
                  <a:lnTo>
                    <a:pt x="821" y="1003"/>
                  </a:lnTo>
                  <a:lnTo>
                    <a:pt x="827" y="1012"/>
                  </a:lnTo>
                  <a:lnTo>
                    <a:pt x="834" y="1020"/>
                  </a:lnTo>
                  <a:lnTo>
                    <a:pt x="838" y="1028"/>
                  </a:lnTo>
                  <a:lnTo>
                    <a:pt x="842" y="1037"/>
                  </a:lnTo>
                  <a:lnTo>
                    <a:pt x="845" y="1048"/>
                  </a:lnTo>
                  <a:lnTo>
                    <a:pt x="848" y="1058"/>
                  </a:lnTo>
                  <a:lnTo>
                    <a:pt x="849" y="1070"/>
                  </a:lnTo>
                  <a:lnTo>
                    <a:pt x="850" y="1081"/>
                  </a:lnTo>
                  <a:lnTo>
                    <a:pt x="852" y="1105"/>
                  </a:lnTo>
                  <a:lnTo>
                    <a:pt x="855" y="1128"/>
                  </a:lnTo>
                  <a:lnTo>
                    <a:pt x="845" y="1170"/>
                  </a:lnTo>
                  <a:lnTo>
                    <a:pt x="845" y="1170"/>
                  </a:lnTo>
                  <a:lnTo>
                    <a:pt x="832" y="1177"/>
                  </a:lnTo>
                  <a:lnTo>
                    <a:pt x="822" y="1184"/>
                  </a:lnTo>
                  <a:lnTo>
                    <a:pt x="816" y="1187"/>
                  </a:lnTo>
                  <a:lnTo>
                    <a:pt x="810" y="1190"/>
                  </a:lnTo>
                  <a:lnTo>
                    <a:pt x="803" y="1193"/>
                  </a:lnTo>
                  <a:lnTo>
                    <a:pt x="797" y="1196"/>
                  </a:lnTo>
                  <a:lnTo>
                    <a:pt x="783" y="1200"/>
                  </a:lnTo>
                  <a:lnTo>
                    <a:pt x="769" y="1208"/>
                  </a:lnTo>
                  <a:lnTo>
                    <a:pt x="755" y="1216"/>
                  </a:lnTo>
                  <a:lnTo>
                    <a:pt x="743" y="1225"/>
                  </a:lnTo>
                  <a:lnTo>
                    <a:pt x="728" y="1243"/>
                  </a:lnTo>
                  <a:lnTo>
                    <a:pt x="714" y="1260"/>
                  </a:lnTo>
                  <a:lnTo>
                    <a:pt x="710" y="1264"/>
                  </a:lnTo>
                  <a:lnTo>
                    <a:pt x="706" y="1266"/>
                  </a:lnTo>
                  <a:lnTo>
                    <a:pt x="702" y="1267"/>
                  </a:lnTo>
                  <a:lnTo>
                    <a:pt x="698" y="1266"/>
                  </a:lnTo>
                  <a:lnTo>
                    <a:pt x="693" y="1265"/>
                  </a:lnTo>
                  <a:lnTo>
                    <a:pt x="688" y="1262"/>
                  </a:lnTo>
                  <a:lnTo>
                    <a:pt x="681" y="1257"/>
                  </a:lnTo>
                  <a:lnTo>
                    <a:pt x="675" y="1251"/>
                  </a:lnTo>
                  <a:lnTo>
                    <a:pt x="668" y="1244"/>
                  </a:lnTo>
                  <a:lnTo>
                    <a:pt x="661" y="1240"/>
                  </a:lnTo>
                  <a:lnTo>
                    <a:pt x="654" y="1236"/>
                  </a:lnTo>
                  <a:lnTo>
                    <a:pt x="647" y="1233"/>
                  </a:lnTo>
                  <a:lnTo>
                    <a:pt x="632" y="1230"/>
                  </a:lnTo>
                  <a:lnTo>
                    <a:pt x="614" y="1226"/>
                  </a:lnTo>
                  <a:lnTo>
                    <a:pt x="604" y="1223"/>
                  </a:lnTo>
                  <a:lnTo>
                    <a:pt x="593" y="1217"/>
                  </a:lnTo>
                  <a:lnTo>
                    <a:pt x="583" y="1211"/>
                  </a:lnTo>
                  <a:lnTo>
                    <a:pt x="576" y="1203"/>
                  </a:lnTo>
                  <a:lnTo>
                    <a:pt x="572" y="1199"/>
                  </a:lnTo>
                  <a:lnTo>
                    <a:pt x="570" y="1193"/>
                  </a:lnTo>
                  <a:lnTo>
                    <a:pt x="568" y="1189"/>
                  </a:lnTo>
                  <a:lnTo>
                    <a:pt x="567" y="1184"/>
                  </a:lnTo>
                  <a:lnTo>
                    <a:pt x="567" y="1178"/>
                  </a:lnTo>
                  <a:lnTo>
                    <a:pt x="567" y="1173"/>
                  </a:lnTo>
                  <a:lnTo>
                    <a:pt x="569" y="1168"/>
                  </a:lnTo>
                  <a:lnTo>
                    <a:pt x="572" y="1162"/>
                  </a:lnTo>
                  <a:lnTo>
                    <a:pt x="537" y="1158"/>
                  </a:lnTo>
                  <a:lnTo>
                    <a:pt x="537" y="1158"/>
                  </a:lnTo>
                  <a:lnTo>
                    <a:pt x="541" y="1149"/>
                  </a:lnTo>
                  <a:lnTo>
                    <a:pt x="545" y="1139"/>
                  </a:lnTo>
                  <a:lnTo>
                    <a:pt x="549" y="1129"/>
                  </a:lnTo>
                  <a:lnTo>
                    <a:pt x="552" y="1118"/>
                  </a:lnTo>
                  <a:lnTo>
                    <a:pt x="556" y="1096"/>
                  </a:lnTo>
                  <a:lnTo>
                    <a:pt x="559" y="1076"/>
                  </a:lnTo>
                  <a:lnTo>
                    <a:pt x="560" y="1066"/>
                  </a:lnTo>
                  <a:lnTo>
                    <a:pt x="560" y="1057"/>
                  </a:lnTo>
                  <a:lnTo>
                    <a:pt x="559" y="1049"/>
                  </a:lnTo>
                  <a:lnTo>
                    <a:pt x="557" y="1040"/>
                  </a:lnTo>
                  <a:lnTo>
                    <a:pt x="555" y="1033"/>
                  </a:lnTo>
                  <a:lnTo>
                    <a:pt x="551" y="1025"/>
                  </a:lnTo>
                  <a:lnTo>
                    <a:pt x="548" y="1019"/>
                  </a:lnTo>
                  <a:lnTo>
                    <a:pt x="542" y="1011"/>
                  </a:lnTo>
                  <a:lnTo>
                    <a:pt x="531" y="998"/>
                  </a:lnTo>
                  <a:lnTo>
                    <a:pt x="519" y="986"/>
                  </a:lnTo>
                  <a:lnTo>
                    <a:pt x="506" y="974"/>
                  </a:lnTo>
                  <a:lnTo>
                    <a:pt x="492" y="963"/>
                  </a:lnTo>
                  <a:lnTo>
                    <a:pt x="481" y="957"/>
                  </a:lnTo>
                  <a:lnTo>
                    <a:pt x="469" y="948"/>
                  </a:lnTo>
                  <a:lnTo>
                    <a:pt x="458" y="940"/>
                  </a:lnTo>
                  <a:lnTo>
                    <a:pt x="447" y="930"/>
                  </a:lnTo>
                  <a:lnTo>
                    <a:pt x="438" y="920"/>
                  </a:lnTo>
                  <a:lnTo>
                    <a:pt x="430" y="909"/>
                  </a:lnTo>
                  <a:lnTo>
                    <a:pt x="421" y="899"/>
                  </a:lnTo>
                  <a:lnTo>
                    <a:pt x="414" y="888"/>
                  </a:lnTo>
                  <a:lnTo>
                    <a:pt x="400" y="864"/>
                  </a:lnTo>
                  <a:lnTo>
                    <a:pt x="387" y="840"/>
                  </a:lnTo>
                  <a:lnTo>
                    <a:pt x="374" y="815"/>
                  </a:lnTo>
                  <a:lnTo>
                    <a:pt x="361" y="791"/>
                  </a:lnTo>
                  <a:lnTo>
                    <a:pt x="354" y="778"/>
                  </a:lnTo>
                  <a:lnTo>
                    <a:pt x="346" y="767"/>
                  </a:lnTo>
                  <a:lnTo>
                    <a:pt x="338" y="756"/>
                  </a:lnTo>
                  <a:lnTo>
                    <a:pt x="329" y="746"/>
                  </a:lnTo>
                  <a:lnTo>
                    <a:pt x="311" y="728"/>
                  </a:lnTo>
                  <a:lnTo>
                    <a:pt x="294" y="711"/>
                  </a:lnTo>
                  <a:lnTo>
                    <a:pt x="285" y="702"/>
                  </a:lnTo>
                  <a:lnTo>
                    <a:pt x="278" y="693"/>
                  </a:lnTo>
                  <a:lnTo>
                    <a:pt x="270" y="684"/>
                  </a:lnTo>
                  <a:lnTo>
                    <a:pt x="264" y="674"/>
                  </a:lnTo>
                  <a:lnTo>
                    <a:pt x="258" y="662"/>
                  </a:lnTo>
                  <a:lnTo>
                    <a:pt x="253" y="650"/>
                  </a:lnTo>
                  <a:lnTo>
                    <a:pt x="249" y="637"/>
                  </a:lnTo>
                  <a:lnTo>
                    <a:pt x="246" y="622"/>
                  </a:lnTo>
                  <a:lnTo>
                    <a:pt x="244" y="615"/>
                  </a:lnTo>
                  <a:lnTo>
                    <a:pt x="243" y="607"/>
                  </a:lnTo>
                  <a:lnTo>
                    <a:pt x="240" y="599"/>
                  </a:lnTo>
                  <a:lnTo>
                    <a:pt x="237" y="592"/>
                  </a:lnTo>
                  <a:lnTo>
                    <a:pt x="230" y="578"/>
                  </a:lnTo>
                  <a:lnTo>
                    <a:pt x="223" y="565"/>
                  </a:lnTo>
                  <a:lnTo>
                    <a:pt x="214" y="551"/>
                  </a:lnTo>
                  <a:lnTo>
                    <a:pt x="205" y="538"/>
                  </a:lnTo>
                  <a:lnTo>
                    <a:pt x="198" y="523"/>
                  </a:lnTo>
                  <a:lnTo>
                    <a:pt x="191" y="509"/>
                  </a:lnTo>
                  <a:lnTo>
                    <a:pt x="134" y="349"/>
                  </a:lnTo>
                  <a:lnTo>
                    <a:pt x="133" y="334"/>
                  </a:lnTo>
                  <a:lnTo>
                    <a:pt x="131" y="319"/>
                  </a:lnTo>
                  <a:lnTo>
                    <a:pt x="130" y="311"/>
                  </a:lnTo>
                  <a:lnTo>
                    <a:pt x="128" y="305"/>
                  </a:lnTo>
                  <a:lnTo>
                    <a:pt x="124" y="298"/>
                  </a:lnTo>
                  <a:lnTo>
                    <a:pt x="120" y="293"/>
                  </a:lnTo>
                  <a:lnTo>
                    <a:pt x="110" y="284"/>
                  </a:lnTo>
                  <a:lnTo>
                    <a:pt x="102" y="277"/>
                  </a:lnTo>
                  <a:lnTo>
                    <a:pt x="97" y="272"/>
                  </a:lnTo>
                  <a:lnTo>
                    <a:pt x="94" y="268"/>
                  </a:lnTo>
                  <a:lnTo>
                    <a:pt x="92" y="263"/>
                  </a:lnTo>
                  <a:lnTo>
                    <a:pt x="90" y="256"/>
                  </a:lnTo>
                  <a:lnTo>
                    <a:pt x="89" y="252"/>
                  </a:lnTo>
                  <a:lnTo>
                    <a:pt x="88" y="246"/>
                  </a:lnTo>
                  <a:lnTo>
                    <a:pt x="88" y="241"/>
                  </a:lnTo>
                  <a:lnTo>
                    <a:pt x="89" y="236"/>
                  </a:lnTo>
                  <a:lnTo>
                    <a:pt x="91" y="225"/>
                  </a:lnTo>
                  <a:lnTo>
                    <a:pt x="94" y="213"/>
                  </a:lnTo>
                  <a:lnTo>
                    <a:pt x="97" y="202"/>
                  </a:lnTo>
                  <a:lnTo>
                    <a:pt x="100" y="191"/>
                  </a:lnTo>
                  <a:lnTo>
                    <a:pt x="101" y="186"/>
                  </a:lnTo>
                  <a:lnTo>
                    <a:pt x="101" y="180"/>
                  </a:lnTo>
                  <a:lnTo>
                    <a:pt x="101" y="175"/>
                  </a:lnTo>
                  <a:lnTo>
                    <a:pt x="100" y="170"/>
                  </a:lnTo>
                  <a:lnTo>
                    <a:pt x="94" y="171"/>
                  </a:lnTo>
                  <a:lnTo>
                    <a:pt x="89" y="174"/>
                  </a:lnTo>
                  <a:lnTo>
                    <a:pt x="83" y="178"/>
                  </a:lnTo>
                  <a:lnTo>
                    <a:pt x="78" y="184"/>
                  </a:lnTo>
                  <a:lnTo>
                    <a:pt x="69" y="199"/>
                  </a:lnTo>
                  <a:lnTo>
                    <a:pt x="62" y="214"/>
                  </a:lnTo>
                  <a:lnTo>
                    <a:pt x="54" y="229"/>
                  </a:lnTo>
                  <a:lnTo>
                    <a:pt x="47" y="239"/>
                  </a:lnTo>
                  <a:lnTo>
                    <a:pt x="43" y="242"/>
                  </a:lnTo>
                  <a:lnTo>
                    <a:pt x="41" y="242"/>
                  </a:lnTo>
                  <a:lnTo>
                    <a:pt x="38" y="241"/>
                  </a:lnTo>
                  <a:lnTo>
                    <a:pt x="35" y="237"/>
                  </a:lnTo>
                  <a:lnTo>
                    <a:pt x="26" y="216"/>
                  </a:lnTo>
                  <a:lnTo>
                    <a:pt x="16" y="189"/>
                  </a:lnTo>
                  <a:lnTo>
                    <a:pt x="8" y="162"/>
                  </a:lnTo>
                  <a:lnTo>
                    <a:pt x="2" y="140"/>
                  </a:lnTo>
                  <a:lnTo>
                    <a:pt x="1" y="131"/>
                  </a:lnTo>
                  <a:lnTo>
                    <a:pt x="0" y="121"/>
                  </a:lnTo>
                  <a:lnTo>
                    <a:pt x="1" y="110"/>
                  </a:lnTo>
                  <a:lnTo>
                    <a:pt x="2" y="98"/>
                  </a:lnTo>
                  <a:lnTo>
                    <a:pt x="6" y="77"/>
                  </a:lnTo>
                  <a:lnTo>
                    <a:pt x="9" y="57"/>
                  </a:lnTo>
                  <a:lnTo>
                    <a:pt x="10" y="42"/>
                  </a:lnTo>
                  <a:lnTo>
                    <a:pt x="10" y="29"/>
                  </a:lnTo>
                  <a:lnTo>
                    <a:pt x="10" y="29"/>
                  </a:lnTo>
                  <a:close/>
                </a:path>
              </a:pathLst>
            </a:custGeom>
            <a:solidFill>
              <a:srgbClr val="C9C8C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911" name="Google Shape;911;p38"/>
            <p:cNvSpPr/>
            <p:nvPr/>
          </p:nvSpPr>
          <p:spPr>
            <a:xfrm>
              <a:off x="4860925" y="5862638"/>
              <a:ext cx="387350" cy="501650"/>
            </a:xfrm>
            <a:custGeom>
              <a:rect b="b" l="l" r="r" t="t"/>
              <a:pathLst>
                <a:path extrusionOk="0" h="1267" w="974">
                  <a:moveTo>
                    <a:pt x="10" y="29"/>
                  </a:moveTo>
                  <a:lnTo>
                    <a:pt x="68" y="55"/>
                  </a:lnTo>
                  <a:lnTo>
                    <a:pt x="74" y="56"/>
                  </a:lnTo>
                  <a:lnTo>
                    <a:pt x="80" y="56"/>
                  </a:lnTo>
                  <a:lnTo>
                    <a:pt x="86" y="55"/>
                  </a:lnTo>
                  <a:lnTo>
                    <a:pt x="91" y="54"/>
                  </a:lnTo>
                  <a:lnTo>
                    <a:pt x="102" y="50"/>
                  </a:lnTo>
                  <a:lnTo>
                    <a:pt x="113" y="44"/>
                  </a:lnTo>
                  <a:lnTo>
                    <a:pt x="134" y="30"/>
                  </a:lnTo>
                  <a:lnTo>
                    <a:pt x="155" y="17"/>
                  </a:lnTo>
                  <a:lnTo>
                    <a:pt x="162" y="15"/>
                  </a:lnTo>
                  <a:lnTo>
                    <a:pt x="171" y="14"/>
                  </a:lnTo>
                  <a:lnTo>
                    <a:pt x="179" y="14"/>
                  </a:lnTo>
                  <a:lnTo>
                    <a:pt x="188" y="12"/>
                  </a:lnTo>
                  <a:lnTo>
                    <a:pt x="196" y="9"/>
                  </a:lnTo>
                  <a:lnTo>
                    <a:pt x="203" y="5"/>
                  </a:lnTo>
                  <a:lnTo>
                    <a:pt x="211" y="1"/>
                  </a:lnTo>
                  <a:lnTo>
                    <a:pt x="218" y="0"/>
                  </a:lnTo>
                  <a:lnTo>
                    <a:pt x="222" y="16"/>
                  </a:lnTo>
                  <a:lnTo>
                    <a:pt x="227" y="31"/>
                  </a:lnTo>
                  <a:lnTo>
                    <a:pt x="228" y="38"/>
                  </a:lnTo>
                  <a:lnTo>
                    <a:pt x="228" y="45"/>
                  </a:lnTo>
                  <a:lnTo>
                    <a:pt x="227" y="53"/>
                  </a:lnTo>
                  <a:lnTo>
                    <a:pt x="227" y="61"/>
                  </a:lnTo>
                  <a:lnTo>
                    <a:pt x="226" y="68"/>
                  </a:lnTo>
                  <a:lnTo>
                    <a:pt x="226" y="77"/>
                  </a:lnTo>
                  <a:lnTo>
                    <a:pt x="226" y="84"/>
                  </a:lnTo>
                  <a:lnTo>
                    <a:pt x="227" y="93"/>
                  </a:lnTo>
                  <a:lnTo>
                    <a:pt x="228" y="105"/>
                  </a:lnTo>
                  <a:lnTo>
                    <a:pt x="230" y="117"/>
                  </a:lnTo>
                  <a:lnTo>
                    <a:pt x="232" y="122"/>
                  </a:lnTo>
                  <a:lnTo>
                    <a:pt x="234" y="128"/>
                  </a:lnTo>
                  <a:lnTo>
                    <a:pt x="239" y="132"/>
                  </a:lnTo>
                  <a:lnTo>
                    <a:pt x="244" y="136"/>
                  </a:lnTo>
                  <a:lnTo>
                    <a:pt x="254" y="145"/>
                  </a:lnTo>
                  <a:lnTo>
                    <a:pt x="261" y="151"/>
                  </a:lnTo>
                  <a:lnTo>
                    <a:pt x="266" y="158"/>
                  </a:lnTo>
                  <a:lnTo>
                    <a:pt x="268" y="164"/>
                  </a:lnTo>
                  <a:lnTo>
                    <a:pt x="268" y="180"/>
                  </a:lnTo>
                  <a:lnTo>
                    <a:pt x="267" y="201"/>
                  </a:lnTo>
                  <a:lnTo>
                    <a:pt x="267" y="212"/>
                  </a:lnTo>
                  <a:lnTo>
                    <a:pt x="267" y="224"/>
                  </a:lnTo>
                  <a:lnTo>
                    <a:pt x="268" y="234"/>
                  </a:lnTo>
                  <a:lnTo>
                    <a:pt x="270" y="246"/>
                  </a:lnTo>
                  <a:lnTo>
                    <a:pt x="274" y="269"/>
                  </a:lnTo>
                  <a:lnTo>
                    <a:pt x="280" y="292"/>
                  </a:lnTo>
                  <a:lnTo>
                    <a:pt x="280" y="300"/>
                  </a:lnTo>
                  <a:lnTo>
                    <a:pt x="282" y="309"/>
                  </a:lnTo>
                  <a:lnTo>
                    <a:pt x="284" y="318"/>
                  </a:lnTo>
                  <a:lnTo>
                    <a:pt x="288" y="325"/>
                  </a:lnTo>
                  <a:lnTo>
                    <a:pt x="291" y="327"/>
                  </a:lnTo>
                  <a:lnTo>
                    <a:pt x="294" y="329"/>
                  </a:lnTo>
                  <a:lnTo>
                    <a:pt x="297" y="332"/>
                  </a:lnTo>
                  <a:lnTo>
                    <a:pt x="300" y="333"/>
                  </a:lnTo>
                  <a:lnTo>
                    <a:pt x="304" y="333"/>
                  </a:lnTo>
                  <a:lnTo>
                    <a:pt x="308" y="332"/>
                  </a:lnTo>
                  <a:lnTo>
                    <a:pt x="312" y="329"/>
                  </a:lnTo>
                  <a:lnTo>
                    <a:pt x="317" y="326"/>
                  </a:lnTo>
                  <a:lnTo>
                    <a:pt x="324" y="320"/>
                  </a:lnTo>
                  <a:lnTo>
                    <a:pt x="332" y="313"/>
                  </a:lnTo>
                  <a:lnTo>
                    <a:pt x="337" y="307"/>
                  </a:lnTo>
                  <a:lnTo>
                    <a:pt x="341" y="300"/>
                  </a:lnTo>
                  <a:lnTo>
                    <a:pt x="351" y="287"/>
                  </a:lnTo>
                  <a:lnTo>
                    <a:pt x="363" y="274"/>
                  </a:lnTo>
                  <a:lnTo>
                    <a:pt x="369" y="269"/>
                  </a:lnTo>
                  <a:lnTo>
                    <a:pt x="376" y="267"/>
                  </a:lnTo>
                  <a:lnTo>
                    <a:pt x="381" y="267"/>
                  </a:lnTo>
                  <a:lnTo>
                    <a:pt x="387" y="268"/>
                  </a:lnTo>
                  <a:lnTo>
                    <a:pt x="391" y="269"/>
                  </a:lnTo>
                  <a:lnTo>
                    <a:pt x="397" y="270"/>
                  </a:lnTo>
                  <a:lnTo>
                    <a:pt x="403" y="271"/>
                  </a:lnTo>
                  <a:lnTo>
                    <a:pt x="409" y="270"/>
                  </a:lnTo>
                  <a:lnTo>
                    <a:pt x="417" y="269"/>
                  </a:lnTo>
                  <a:lnTo>
                    <a:pt x="423" y="269"/>
                  </a:lnTo>
                  <a:lnTo>
                    <a:pt x="429" y="271"/>
                  </a:lnTo>
                  <a:lnTo>
                    <a:pt x="434" y="274"/>
                  </a:lnTo>
                  <a:lnTo>
                    <a:pt x="437" y="280"/>
                  </a:lnTo>
                  <a:lnTo>
                    <a:pt x="441" y="285"/>
                  </a:lnTo>
                  <a:lnTo>
                    <a:pt x="443" y="291"/>
                  </a:lnTo>
                  <a:lnTo>
                    <a:pt x="445" y="297"/>
                  </a:lnTo>
                  <a:lnTo>
                    <a:pt x="449" y="308"/>
                  </a:lnTo>
                  <a:lnTo>
                    <a:pt x="455" y="317"/>
                  </a:lnTo>
                  <a:lnTo>
                    <a:pt x="457" y="320"/>
                  </a:lnTo>
                  <a:lnTo>
                    <a:pt x="461" y="321"/>
                  </a:lnTo>
                  <a:lnTo>
                    <a:pt x="465" y="320"/>
                  </a:lnTo>
                  <a:lnTo>
                    <a:pt x="472" y="318"/>
                  </a:lnTo>
                  <a:lnTo>
                    <a:pt x="481" y="312"/>
                  </a:lnTo>
                  <a:lnTo>
                    <a:pt x="487" y="310"/>
                  </a:lnTo>
                  <a:lnTo>
                    <a:pt x="491" y="310"/>
                  </a:lnTo>
                  <a:lnTo>
                    <a:pt x="496" y="311"/>
                  </a:lnTo>
                  <a:lnTo>
                    <a:pt x="503" y="318"/>
                  </a:lnTo>
                  <a:lnTo>
                    <a:pt x="514" y="328"/>
                  </a:lnTo>
                  <a:lnTo>
                    <a:pt x="524" y="335"/>
                  </a:lnTo>
                  <a:lnTo>
                    <a:pt x="537" y="342"/>
                  </a:lnTo>
                  <a:lnTo>
                    <a:pt x="549" y="350"/>
                  </a:lnTo>
                  <a:lnTo>
                    <a:pt x="555" y="356"/>
                  </a:lnTo>
                  <a:lnTo>
                    <a:pt x="556" y="360"/>
                  </a:lnTo>
                  <a:lnTo>
                    <a:pt x="556" y="363"/>
                  </a:lnTo>
                  <a:lnTo>
                    <a:pt x="555" y="367"/>
                  </a:lnTo>
                  <a:lnTo>
                    <a:pt x="553" y="372"/>
                  </a:lnTo>
                  <a:lnTo>
                    <a:pt x="548" y="380"/>
                  </a:lnTo>
                  <a:lnTo>
                    <a:pt x="543" y="390"/>
                  </a:lnTo>
                  <a:lnTo>
                    <a:pt x="542" y="394"/>
                  </a:lnTo>
                  <a:lnTo>
                    <a:pt x="541" y="400"/>
                  </a:lnTo>
                  <a:lnTo>
                    <a:pt x="542" y="404"/>
                  </a:lnTo>
                  <a:lnTo>
                    <a:pt x="543" y="408"/>
                  </a:lnTo>
                  <a:lnTo>
                    <a:pt x="546" y="413"/>
                  </a:lnTo>
                  <a:lnTo>
                    <a:pt x="552" y="416"/>
                  </a:lnTo>
                  <a:lnTo>
                    <a:pt x="558" y="419"/>
                  </a:lnTo>
                  <a:lnTo>
                    <a:pt x="568" y="422"/>
                  </a:lnTo>
                  <a:lnTo>
                    <a:pt x="581" y="426"/>
                  </a:lnTo>
                  <a:lnTo>
                    <a:pt x="592" y="429"/>
                  </a:lnTo>
                  <a:lnTo>
                    <a:pt x="600" y="433"/>
                  </a:lnTo>
                  <a:lnTo>
                    <a:pt x="609" y="437"/>
                  </a:lnTo>
                  <a:lnTo>
                    <a:pt x="625" y="446"/>
                  </a:lnTo>
                  <a:lnTo>
                    <a:pt x="646" y="458"/>
                  </a:lnTo>
                  <a:lnTo>
                    <a:pt x="646" y="458"/>
                  </a:lnTo>
                  <a:lnTo>
                    <a:pt x="644" y="535"/>
                  </a:lnTo>
                  <a:lnTo>
                    <a:pt x="645" y="541"/>
                  </a:lnTo>
                  <a:lnTo>
                    <a:pt x="648" y="547"/>
                  </a:lnTo>
                  <a:lnTo>
                    <a:pt x="651" y="552"/>
                  </a:lnTo>
                  <a:lnTo>
                    <a:pt x="657" y="557"/>
                  </a:lnTo>
                  <a:lnTo>
                    <a:pt x="662" y="562"/>
                  </a:lnTo>
                  <a:lnTo>
                    <a:pt x="668" y="564"/>
                  </a:lnTo>
                  <a:lnTo>
                    <a:pt x="671" y="565"/>
                  </a:lnTo>
                  <a:lnTo>
                    <a:pt x="674" y="565"/>
                  </a:lnTo>
                  <a:lnTo>
                    <a:pt x="677" y="564"/>
                  </a:lnTo>
                  <a:lnTo>
                    <a:pt x="680" y="563"/>
                  </a:lnTo>
                  <a:lnTo>
                    <a:pt x="689" y="558"/>
                  </a:lnTo>
                  <a:lnTo>
                    <a:pt x="698" y="551"/>
                  </a:lnTo>
                  <a:lnTo>
                    <a:pt x="705" y="543"/>
                  </a:lnTo>
                  <a:lnTo>
                    <a:pt x="710" y="536"/>
                  </a:lnTo>
                  <a:lnTo>
                    <a:pt x="717" y="530"/>
                  </a:lnTo>
                  <a:lnTo>
                    <a:pt x="727" y="524"/>
                  </a:lnTo>
                  <a:lnTo>
                    <a:pt x="736" y="518"/>
                  </a:lnTo>
                  <a:lnTo>
                    <a:pt x="745" y="512"/>
                  </a:lnTo>
                  <a:lnTo>
                    <a:pt x="752" y="507"/>
                  </a:lnTo>
                  <a:lnTo>
                    <a:pt x="760" y="500"/>
                  </a:lnTo>
                  <a:lnTo>
                    <a:pt x="769" y="495"/>
                  </a:lnTo>
                  <a:lnTo>
                    <a:pt x="778" y="490"/>
                  </a:lnTo>
                  <a:lnTo>
                    <a:pt x="788" y="487"/>
                  </a:lnTo>
                  <a:lnTo>
                    <a:pt x="799" y="485"/>
                  </a:lnTo>
                  <a:lnTo>
                    <a:pt x="803" y="485"/>
                  </a:lnTo>
                  <a:lnTo>
                    <a:pt x="808" y="485"/>
                  </a:lnTo>
                  <a:lnTo>
                    <a:pt x="812" y="486"/>
                  </a:lnTo>
                  <a:lnTo>
                    <a:pt x="816" y="488"/>
                  </a:lnTo>
                  <a:lnTo>
                    <a:pt x="831" y="495"/>
                  </a:lnTo>
                  <a:lnTo>
                    <a:pt x="846" y="501"/>
                  </a:lnTo>
                  <a:lnTo>
                    <a:pt x="861" y="506"/>
                  </a:lnTo>
                  <a:lnTo>
                    <a:pt x="877" y="511"/>
                  </a:lnTo>
                  <a:lnTo>
                    <a:pt x="889" y="515"/>
                  </a:lnTo>
                  <a:lnTo>
                    <a:pt x="897" y="520"/>
                  </a:lnTo>
                  <a:lnTo>
                    <a:pt x="904" y="524"/>
                  </a:lnTo>
                  <a:lnTo>
                    <a:pt x="908" y="529"/>
                  </a:lnTo>
                  <a:lnTo>
                    <a:pt x="911" y="537"/>
                  </a:lnTo>
                  <a:lnTo>
                    <a:pt x="913" y="544"/>
                  </a:lnTo>
                  <a:lnTo>
                    <a:pt x="914" y="554"/>
                  </a:lnTo>
                  <a:lnTo>
                    <a:pt x="917" y="566"/>
                  </a:lnTo>
                  <a:lnTo>
                    <a:pt x="918" y="572"/>
                  </a:lnTo>
                  <a:lnTo>
                    <a:pt x="920" y="577"/>
                  </a:lnTo>
                  <a:lnTo>
                    <a:pt x="922" y="581"/>
                  </a:lnTo>
                  <a:lnTo>
                    <a:pt x="924" y="584"/>
                  </a:lnTo>
                  <a:lnTo>
                    <a:pt x="929" y="589"/>
                  </a:lnTo>
                  <a:lnTo>
                    <a:pt x="935" y="592"/>
                  </a:lnTo>
                  <a:lnTo>
                    <a:pt x="941" y="594"/>
                  </a:lnTo>
                  <a:lnTo>
                    <a:pt x="948" y="598"/>
                  </a:lnTo>
                  <a:lnTo>
                    <a:pt x="956" y="603"/>
                  </a:lnTo>
                  <a:lnTo>
                    <a:pt x="962" y="611"/>
                  </a:lnTo>
                  <a:lnTo>
                    <a:pt x="962" y="611"/>
                  </a:lnTo>
                  <a:lnTo>
                    <a:pt x="966" y="631"/>
                  </a:lnTo>
                  <a:lnTo>
                    <a:pt x="972" y="656"/>
                  </a:lnTo>
                  <a:lnTo>
                    <a:pt x="974" y="668"/>
                  </a:lnTo>
                  <a:lnTo>
                    <a:pt x="973" y="678"/>
                  </a:lnTo>
                  <a:lnTo>
                    <a:pt x="972" y="683"/>
                  </a:lnTo>
                  <a:lnTo>
                    <a:pt x="971" y="687"/>
                  </a:lnTo>
                  <a:lnTo>
                    <a:pt x="967" y="689"/>
                  </a:lnTo>
                  <a:lnTo>
                    <a:pt x="964" y="691"/>
                  </a:lnTo>
                  <a:lnTo>
                    <a:pt x="835" y="741"/>
                  </a:lnTo>
                  <a:lnTo>
                    <a:pt x="820" y="745"/>
                  </a:lnTo>
                  <a:lnTo>
                    <a:pt x="805" y="747"/>
                  </a:lnTo>
                  <a:lnTo>
                    <a:pt x="790" y="749"/>
                  </a:lnTo>
                  <a:lnTo>
                    <a:pt x="777" y="751"/>
                  </a:lnTo>
                  <a:lnTo>
                    <a:pt x="772" y="752"/>
                  </a:lnTo>
                  <a:lnTo>
                    <a:pt x="767" y="754"/>
                  </a:lnTo>
                  <a:lnTo>
                    <a:pt x="762" y="756"/>
                  </a:lnTo>
                  <a:lnTo>
                    <a:pt x="758" y="759"/>
                  </a:lnTo>
                  <a:lnTo>
                    <a:pt x="756" y="764"/>
                  </a:lnTo>
                  <a:lnTo>
                    <a:pt x="754" y="769"/>
                  </a:lnTo>
                  <a:lnTo>
                    <a:pt x="754" y="776"/>
                  </a:lnTo>
                  <a:lnTo>
                    <a:pt x="755" y="784"/>
                  </a:lnTo>
                  <a:lnTo>
                    <a:pt x="759" y="809"/>
                  </a:lnTo>
                  <a:lnTo>
                    <a:pt x="762" y="833"/>
                  </a:lnTo>
                  <a:lnTo>
                    <a:pt x="764" y="855"/>
                  </a:lnTo>
                  <a:lnTo>
                    <a:pt x="768" y="879"/>
                  </a:lnTo>
                  <a:lnTo>
                    <a:pt x="772" y="901"/>
                  </a:lnTo>
                  <a:lnTo>
                    <a:pt x="777" y="923"/>
                  </a:lnTo>
                  <a:lnTo>
                    <a:pt x="781" y="935"/>
                  </a:lnTo>
                  <a:lnTo>
                    <a:pt x="786" y="947"/>
                  </a:lnTo>
                  <a:lnTo>
                    <a:pt x="791" y="959"/>
                  </a:lnTo>
                  <a:lnTo>
                    <a:pt x="797" y="971"/>
                  </a:lnTo>
                  <a:lnTo>
                    <a:pt x="808" y="987"/>
                  </a:lnTo>
                  <a:lnTo>
                    <a:pt x="821" y="1003"/>
                  </a:lnTo>
                  <a:lnTo>
                    <a:pt x="827" y="1012"/>
                  </a:lnTo>
                  <a:lnTo>
                    <a:pt x="834" y="1020"/>
                  </a:lnTo>
                  <a:lnTo>
                    <a:pt x="838" y="1028"/>
                  </a:lnTo>
                  <a:lnTo>
                    <a:pt x="842" y="1037"/>
                  </a:lnTo>
                  <a:lnTo>
                    <a:pt x="845" y="1048"/>
                  </a:lnTo>
                  <a:lnTo>
                    <a:pt x="848" y="1058"/>
                  </a:lnTo>
                  <a:lnTo>
                    <a:pt x="849" y="1070"/>
                  </a:lnTo>
                  <a:lnTo>
                    <a:pt x="850" y="1081"/>
                  </a:lnTo>
                  <a:lnTo>
                    <a:pt x="852" y="1105"/>
                  </a:lnTo>
                  <a:lnTo>
                    <a:pt x="855" y="1128"/>
                  </a:lnTo>
                  <a:lnTo>
                    <a:pt x="845" y="1170"/>
                  </a:lnTo>
                  <a:lnTo>
                    <a:pt x="845" y="1170"/>
                  </a:lnTo>
                  <a:lnTo>
                    <a:pt x="832" y="1177"/>
                  </a:lnTo>
                  <a:lnTo>
                    <a:pt x="822" y="1184"/>
                  </a:lnTo>
                  <a:lnTo>
                    <a:pt x="816" y="1187"/>
                  </a:lnTo>
                  <a:lnTo>
                    <a:pt x="810" y="1190"/>
                  </a:lnTo>
                  <a:lnTo>
                    <a:pt x="803" y="1193"/>
                  </a:lnTo>
                  <a:lnTo>
                    <a:pt x="797" y="1196"/>
                  </a:lnTo>
                  <a:lnTo>
                    <a:pt x="783" y="1200"/>
                  </a:lnTo>
                  <a:lnTo>
                    <a:pt x="769" y="1208"/>
                  </a:lnTo>
                  <a:lnTo>
                    <a:pt x="755" y="1216"/>
                  </a:lnTo>
                  <a:lnTo>
                    <a:pt x="743" y="1225"/>
                  </a:lnTo>
                  <a:lnTo>
                    <a:pt x="728" y="1243"/>
                  </a:lnTo>
                  <a:lnTo>
                    <a:pt x="714" y="1260"/>
                  </a:lnTo>
                  <a:lnTo>
                    <a:pt x="710" y="1264"/>
                  </a:lnTo>
                  <a:lnTo>
                    <a:pt x="706" y="1266"/>
                  </a:lnTo>
                  <a:lnTo>
                    <a:pt x="702" y="1267"/>
                  </a:lnTo>
                  <a:lnTo>
                    <a:pt x="698" y="1266"/>
                  </a:lnTo>
                  <a:lnTo>
                    <a:pt x="693" y="1265"/>
                  </a:lnTo>
                  <a:lnTo>
                    <a:pt x="688" y="1262"/>
                  </a:lnTo>
                  <a:lnTo>
                    <a:pt x="681" y="1257"/>
                  </a:lnTo>
                  <a:lnTo>
                    <a:pt x="675" y="1251"/>
                  </a:lnTo>
                  <a:lnTo>
                    <a:pt x="668" y="1244"/>
                  </a:lnTo>
                  <a:lnTo>
                    <a:pt x="661" y="1240"/>
                  </a:lnTo>
                  <a:lnTo>
                    <a:pt x="654" y="1236"/>
                  </a:lnTo>
                  <a:lnTo>
                    <a:pt x="647" y="1233"/>
                  </a:lnTo>
                  <a:lnTo>
                    <a:pt x="632" y="1230"/>
                  </a:lnTo>
                  <a:lnTo>
                    <a:pt x="614" y="1226"/>
                  </a:lnTo>
                  <a:lnTo>
                    <a:pt x="604" y="1223"/>
                  </a:lnTo>
                  <a:lnTo>
                    <a:pt x="593" y="1217"/>
                  </a:lnTo>
                  <a:lnTo>
                    <a:pt x="583" y="1211"/>
                  </a:lnTo>
                  <a:lnTo>
                    <a:pt x="576" y="1203"/>
                  </a:lnTo>
                  <a:lnTo>
                    <a:pt x="572" y="1199"/>
                  </a:lnTo>
                  <a:lnTo>
                    <a:pt x="570" y="1193"/>
                  </a:lnTo>
                  <a:lnTo>
                    <a:pt x="568" y="1189"/>
                  </a:lnTo>
                  <a:lnTo>
                    <a:pt x="567" y="1184"/>
                  </a:lnTo>
                  <a:lnTo>
                    <a:pt x="567" y="1178"/>
                  </a:lnTo>
                  <a:lnTo>
                    <a:pt x="567" y="1173"/>
                  </a:lnTo>
                  <a:lnTo>
                    <a:pt x="569" y="1168"/>
                  </a:lnTo>
                  <a:lnTo>
                    <a:pt x="572" y="1162"/>
                  </a:lnTo>
                  <a:lnTo>
                    <a:pt x="537" y="1158"/>
                  </a:lnTo>
                  <a:lnTo>
                    <a:pt x="537" y="1158"/>
                  </a:lnTo>
                  <a:lnTo>
                    <a:pt x="541" y="1149"/>
                  </a:lnTo>
                  <a:lnTo>
                    <a:pt x="545" y="1139"/>
                  </a:lnTo>
                  <a:lnTo>
                    <a:pt x="549" y="1129"/>
                  </a:lnTo>
                  <a:lnTo>
                    <a:pt x="552" y="1118"/>
                  </a:lnTo>
                  <a:lnTo>
                    <a:pt x="556" y="1096"/>
                  </a:lnTo>
                  <a:lnTo>
                    <a:pt x="559" y="1076"/>
                  </a:lnTo>
                  <a:lnTo>
                    <a:pt x="560" y="1066"/>
                  </a:lnTo>
                  <a:lnTo>
                    <a:pt x="560" y="1057"/>
                  </a:lnTo>
                  <a:lnTo>
                    <a:pt x="559" y="1049"/>
                  </a:lnTo>
                  <a:lnTo>
                    <a:pt x="557" y="1040"/>
                  </a:lnTo>
                  <a:lnTo>
                    <a:pt x="555" y="1033"/>
                  </a:lnTo>
                  <a:lnTo>
                    <a:pt x="551" y="1025"/>
                  </a:lnTo>
                  <a:lnTo>
                    <a:pt x="548" y="1019"/>
                  </a:lnTo>
                  <a:lnTo>
                    <a:pt x="542" y="1011"/>
                  </a:lnTo>
                  <a:lnTo>
                    <a:pt x="531" y="998"/>
                  </a:lnTo>
                  <a:lnTo>
                    <a:pt x="519" y="986"/>
                  </a:lnTo>
                  <a:lnTo>
                    <a:pt x="506" y="974"/>
                  </a:lnTo>
                  <a:lnTo>
                    <a:pt x="492" y="963"/>
                  </a:lnTo>
                  <a:lnTo>
                    <a:pt x="481" y="957"/>
                  </a:lnTo>
                  <a:lnTo>
                    <a:pt x="469" y="948"/>
                  </a:lnTo>
                  <a:lnTo>
                    <a:pt x="458" y="940"/>
                  </a:lnTo>
                  <a:lnTo>
                    <a:pt x="447" y="930"/>
                  </a:lnTo>
                  <a:lnTo>
                    <a:pt x="438" y="920"/>
                  </a:lnTo>
                  <a:lnTo>
                    <a:pt x="430" y="909"/>
                  </a:lnTo>
                  <a:lnTo>
                    <a:pt x="421" y="899"/>
                  </a:lnTo>
                  <a:lnTo>
                    <a:pt x="414" y="888"/>
                  </a:lnTo>
                  <a:lnTo>
                    <a:pt x="400" y="864"/>
                  </a:lnTo>
                  <a:lnTo>
                    <a:pt x="387" y="840"/>
                  </a:lnTo>
                  <a:lnTo>
                    <a:pt x="374" y="815"/>
                  </a:lnTo>
                  <a:lnTo>
                    <a:pt x="361" y="791"/>
                  </a:lnTo>
                  <a:lnTo>
                    <a:pt x="354" y="778"/>
                  </a:lnTo>
                  <a:lnTo>
                    <a:pt x="346" y="767"/>
                  </a:lnTo>
                  <a:lnTo>
                    <a:pt x="338" y="756"/>
                  </a:lnTo>
                  <a:lnTo>
                    <a:pt x="329" y="746"/>
                  </a:lnTo>
                  <a:lnTo>
                    <a:pt x="311" y="728"/>
                  </a:lnTo>
                  <a:lnTo>
                    <a:pt x="294" y="711"/>
                  </a:lnTo>
                  <a:lnTo>
                    <a:pt x="285" y="702"/>
                  </a:lnTo>
                  <a:lnTo>
                    <a:pt x="278" y="693"/>
                  </a:lnTo>
                  <a:lnTo>
                    <a:pt x="270" y="684"/>
                  </a:lnTo>
                  <a:lnTo>
                    <a:pt x="264" y="674"/>
                  </a:lnTo>
                  <a:lnTo>
                    <a:pt x="258" y="662"/>
                  </a:lnTo>
                  <a:lnTo>
                    <a:pt x="253" y="650"/>
                  </a:lnTo>
                  <a:lnTo>
                    <a:pt x="249" y="637"/>
                  </a:lnTo>
                  <a:lnTo>
                    <a:pt x="246" y="622"/>
                  </a:lnTo>
                  <a:lnTo>
                    <a:pt x="244" y="615"/>
                  </a:lnTo>
                  <a:lnTo>
                    <a:pt x="243" y="607"/>
                  </a:lnTo>
                  <a:lnTo>
                    <a:pt x="240" y="599"/>
                  </a:lnTo>
                  <a:lnTo>
                    <a:pt x="237" y="592"/>
                  </a:lnTo>
                  <a:lnTo>
                    <a:pt x="230" y="578"/>
                  </a:lnTo>
                  <a:lnTo>
                    <a:pt x="223" y="565"/>
                  </a:lnTo>
                  <a:lnTo>
                    <a:pt x="214" y="551"/>
                  </a:lnTo>
                  <a:lnTo>
                    <a:pt x="205" y="538"/>
                  </a:lnTo>
                  <a:lnTo>
                    <a:pt x="198" y="523"/>
                  </a:lnTo>
                  <a:lnTo>
                    <a:pt x="191" y="509"/>
                  </a:lnTo>
                  <a:lnTo>
                    <a:pt x="134" y="349"/>
                  </a:lnTo>
                  <a:lnTo>
                    <a:pt x="133" y="334"/>
                  </a:lnTo>
                  <a:lnTo>
                    <a:pt x="131" y="319"/>
                  </a:lnTo>
                  <a:lnTo>
                    <a:pt x="130" y="311"/>
                  </a:lnTo>
                  <a:lnTo>
                    <a:pt x="128" y="305"/>
                  </a:lnTo>
                  <a:lnTo>
                    <a:pt x="124" y="298"/>
                  </a:lnTo>
                  <a:lnTo>
                    <a:pt x="120" y="293"/>
                  </a:lnTo>
                  <a:lnTo>
                    <a:pt x="110" y="284"/>
                  </a:lnTo>
                  <a:lnTo>
                    <a:pt x="102" y="277"/>
                  </a:lnTo>
                  <a:lnTo>
                    <a:pt x="97" y="272"/>
                  </a:lnTo>
                  <a:lnTo>
                    <a:pt x="94" y="268"/>
                  </a:lnTo>
                  <a:lnTo>
                    <a:pt x="92" y="263"/>
                  </a:lnTo>
                  <a:lnTo>
                    <a:pt x="90" y="256"/>
                  </a:lnTo>
                  <a:lnTo>
                    <a:pt x="89" y="252"/>
                  </a:lnTo>
                  <a:lnTo>
                    <a:pt x="88" y="246"/>
                  </a:lnTo>
                  <a:lnTo>
                    <a:pt x="88" y="241"/>
                  </a:lnTo>
                  <a:lnTo>
                    <a:pt x="89" y="236"/>
                  </a:lnTo>
                  <a:lnTo>
                    <a:pt x="91" y="225"/>
                  </a:lnTo>
                  <a:lnTo>
                    <a:pt x="94" y="213"/>
                  </a:lnTo>
                  <a:lnTo>
                    <a:pt x="97" y="202"/>
                  </a:lnTo>
                  <a:lnTo>
                    <a:pt x="100" y="191"/>
                  </a:lnTo>
                  <a:lnTo>
                    <a:pt x="101" y="186"/>
                  </a:lnTo>
                  <a:lnTo>
                    <a:pt x="101" y="180"/>
                  </a:lnTo>
                  <a:lnTo>
                    <a:pt x="101" y="175"/>
                  </a:lnTo>
                  <a:lnTo>
                    <a:pt x="100" y="170"/>
                  </a:lnTo>
                  <a:lnTo>
                    <a:pt x="94" y="171"/>
                  </a:lnTo>
                  <a:lnTo>
                    <a:pt x="89" y="174"/>
                  </a:lnTo>
                  <a:lnTo>
                    <a:pt x="83" y="178"/>
                  </a:lnTo>
                  <a:lnTo>
                    <a:pt x="78" y="184"/>
                  </a:lnTo>
                  <a:lnTo>
                    <a:pt x="69" y="199"/>
                  </a:lnTo>
                  <a:lnTo>
                    <a:pt x="62" y="214"/>
                  </a:lnTo>
                  <a:lnTo>
                    <a:pt x="54" y="229"/>
                  </a:lnTo>
                  <a:lnTo>
                    <a:pt x="47" y="239"/>
                  </a:lnTo>
                  <a:lnTo>
                    <a:pt x="43" y="242"/>
                  </a:lnTo>
                  <a:lnTo>
                    <a:pt x="41" y="242"/>
                  </a:lnTo>
                  <a:lnTo>
                    <a:pt x="38" y="241"/>
                  </a:lnTo>
                  <a:lnTo>
                    <a:pt x="35" y="237"/>
                  </a:lnTo>
                  <a:lnTo>
                    <a:pt x="26" y="216"/>
                  </a:lnTo>
                  <a:lnTo>
                    <a:pt x="16" y="189"/>
                  </a:lnTo>
                  <a:lnTo>
                    <a:pt x="8" y="162"/>
                  </a:lnTo>
                  <a:lnTo>
                    <a:pt x="2" y="140"/>
                  </a:lnTo>
                  <a:lnTo>
                    <a:pt x="1" y="131"/>
                  </a:lnTo>
                  <a:lnTo>
                    <a:pt x="0" y="121"/>
                  </a:lnTo>
                  <a:lnTo>
                    <a:pt x="1" y="110"/>
                  </a:lnTo>
                  <a:lnTo>
                    <a:pt x="2" y="98"/>
                  </a:lnTo>
                  <a:lnTo>
                    <a:pt x="6" y="77"/>
                  </a:lnTo>
                  <a:lnTo>
                    <a:pt x="9" y="57"/>
                  </a:lnTo>
                  <a:lnTo>
                    <a:pt x="10" y="42"/>
                  </a:lnTo>
                  <a:lnTo>
                    <a:pt x="10" y="29"/>
                  </a:lnTo>
                  <a:lnTo>
                    <a:pt x="10" y="29"/>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12" name="Google Shape;912;p38"/>
            <p:cNvSpPr/>
            <p:nvPr/>
          </p:nvSpPr>
          <p:spPr>
            <a:xfrm>
              <a:off x="5160963" y="6010275"/>
              <a:ext cx="549275" cy="342900"/>
            </a:xfrm>
            <a:custGeom>
              <a:rect b="b" l="l" r="r" t="t"/>
              <a:pathLst>
                <a:path extrusionOk="0" h="861" w="1387">
                  <a:moveTo>
                    <a:pt x="208" y="235"/>
                  </a:moveTo>
                  <a:lnTo>
                    <a:pt x="223" y="217"/>
                  </a:lnTo>
                  <a:lnTo>
                    <a:pt x="236" y="203"/>
                  </a:lnTo>
                  <a:lnTo>
                    <a:pt x="239" y="200"/>
                  </a:lnTo>
                  <a:lnTo>
                    <a:pt x="243" y="199"/>
                  </a:lnTo>
                  <a:lnTo>
                    <a:pt x="246" y="198"/>
                  </a:lnTo>
                  <a:lnTo>
                    <a:pt x="249" y="198"/>
                  </a:lnTo>
                  <a:lnTo>
                    <a:pt x="253" y="198"/>
                  </a:lnTo>
                  <a:lnTo>
                    <a:pt x="258" y="200"/>
                  </a:lnTo>
                  <a:lnTo>
                    <a:pt x="263" y="203"/>
                  </a:lnTo>
                  <a:lnTo>
                    <a:pt x="268" y="207"/>
                  </a:lnTo>
                  <a:lnTo>
                    <a:pt x="278" y="215"/>
                  </a:lnTo>
                  <a:lnTo>
                    <a:pt x="287" y="219"/>
                  </a:lnTo>
                  <a:lnTo>
                    <a:pt x="290" y="220"/>
                  </a:lnTo>
                  <a:lnTo>
                    <a:pt x="294" y="221"/>
                  </a:lnTo>
                  <a:lnTo>
                    <a:pt x="298" y="221"/>
                  </a:lnTo>
                  <a:lnTo>
                    <a:pt x="301" y="220"/>
                  </a:lnTo>
                  <a:lnTo>
                    <a:pt x="308" y="218"/>
                  </a:lnTo>
                  <a:lnTo>
                    <a:pt x="316" y="213"/>
                  </a:lnTo>
                  <a:lnTo>
                    <a:pt x="325" y="207"/>
                  </a:lnTo>
                  <a:lnTo>
                    <a:pt x="335" y="201"/>
                  </a:lnTo>
                  <a:lnTo>
                    <a:pt x="345" y="196"/>
                  </a:lnTo>
                  <a:lnTo>
                    <a:pt x="360" y="193"/>
                  </a:lnTo>
                  <a:lnTo>
                    <a:pt x="377" y="190"/>
                  </a:lnTo>
                  <a:lnTo>
                    <a:pt x="396" y="189"/>
                  </a:lnTo>
                  <a:lnTo>
                    <a:pt x="414" y="189"/>
                  </a:lnTo>
                  <a:lnTo>
                    <a:pt x="431" y="191"/>
                  </a:lnTo>
                  <a:lnTo>
                    <a:pt x="438" y="193"/>
                  </a:lnTo>
                  <a:lnTo>
                    <a:pt x="444" y="195"/>
                  </a:lnTo>
                  <a:lnTo>
                    <a:pt x="450" y="198"/>
                  </a:lnTo>
                  <a:lnTo>
                    <a:pt x="453" y="201"/>
                  </a:lnTo>
                  <a:lnTo>
                    <a:pt x="469" y="218"/>
                  </a:lnTo>
                  <a:lnTo>
                    <a:pt x="488" y="238"/>
                  </a:lnTo>
                  <a:lnTo>
                    <a:pt x="497" y="248"/>
                  </a:lnTo>
                  <a:lnTo>
                    <a:pt x="505" y="259"/>
                  </a:lnTo>
                  <a:lnTo>
                    <a:pt x="510" y="269"/>
                  </a:lnTo>
                  <a:lnTo>
                    <a:pt x="513" y="280"/>
                  </a:lnTo>
                  <a:lnTo>
                    <a:pt x="518" y="297"/>
                  </a:lnTo>
                  <a:lnTo>
                    <a:pt x="524" y="315"/>
                  </a:lnTo>
                  <a:lnTo>
                    <a:pt x="529" y="325"/>
                  </a:lnTo>
                  <a:lnTo>
                    <a:pt x="532" y="334"/>
                  </a:lnTo>
                  <a:lnTo>
                    <a:pt x="536" y="341"/>
                  </a:lnTo>
                  <a:lnTo>
                    <a:pt x="542" y="349"/>
                  </a:lnTo>
                  <a:lnTo>
                    <a:pt x="543" y="351"/>
                  </a:lnTo>
                  <a:lnTo>
                    <a:pt x="545" y="351"/>
                  </a:lnTo>
                  <a:lnTo>
                    <a:pt x="547" y="351"/>
                  </a:lnTo>
                  <a:lnTo>
                    <a:pt x="549" y="350"/>
                  </a:lnTo>
                  <a:lnTo>
                    <a:pt x="554" y="346"/>
                  </a:lnTo>
                  <a:lnTo>
                    <a:pt x="559" y="340"/>
                  </a:lnTo>
                  <a:lnTo>
                    <a:pt x="568" y="326"/>
                  </a:lnTo>
                  <a:lnTo>
                    <a:pt x="574" y="317"/>
                  </a:lnTo>
                  <a:lnTo>
                    <a:pt x="579" y="310"/>
                  </a:lnTo>
                  <a:lnTo>
                    <a:pt x="584" y="303"/>
                  </a:lnTo>
                  <a:lnTo>
                    <a:pt x="587" y="297"/>
                  </a:lnTo>
                  <a:lnTo>
                    <a:pt x="589" y="290"/>
                  </a:lnTo>
                  <a:lnTo>
                    <a:pt x="591" y="283"/>
                  </a:lnTo>
                  <a:lnTo>
                    <a:pt x="592" y="276"/>
                  </a:lnTo>
                  <a:lnTo>
                    <a:pt x="593" y="269"/>
                  </a:lnTo>
                  <a:lnTo>
                    <a:pt x="593" y="262"/>
                  </a:lnTo>
                  <a:lnTo>
                    <a:pt x="593" y="248"/>
                  </a:lnTo>
                  <a:lnTo>
                    <a:pt x="591" y="234"/>
                  </a:lnTo>
                  <a:lnTo>
                    <a:pt x="588" y="220"/>
                  </a:lnTo>
                  <a:lnTo>
                    <a:pt x="585" y="205"/>
                  </a:lnTo>
                  <a:lnTo>
                    <a:pt x="577" y="177"/>
                  </a:lnTo>
                  <a:lnTo>
                    <a:pt x="571" y="150"/>
                  </a:lnTo>
                  <a:lnTo>
                    <a:pt x="570" y="137"/>
                  </a:lnTo>
                  <a:lnTo>
                    <a:pt x="571" y="124"/>
                  </a:lnTo>
                  <a:lnTo>
                    <a:pt x="572" y="118"/>
                  </a:lnTo>
                  <a:lnTo>
                    <a:pt x="573" y="111"/>
                  </a:lnTo>
                  <a:lnTo>
                    <a:pt x="575" y="105"/>
                  </a:lnTo>
                  <a:lnTo>
                    <a:pt x="578" y="99"/>
                  </a:lnTo>
                  <a:lnTo>
                    <a:pt x="589" y="93"/>
                  </a:lnTo>
                  <a:lnTo>
                    <a:pt x="600" y="87"/>
                  </a:lnTo>
                  <a:lnTo>
                    <a:pt x="605" y="84"/>
                  </a:lnTo>
                  <a:lnTo>
                    <a:pt x="611" y="83"/>
                  </a:lnTo>
                  <a:lnTo>
                    <a:pt x="616" y="82"/>
                  </a:lnTo>
                  <a:lnTo>
                    <a:pt x="622" y="82"/>
                  </a:lnTo>
                  <a:lnTo>
                    <a:pt x="633" y="83"/>
                  </a:lnTo>
                  <a:lnTo>
                    <a:pt x="643" y="83"/>
                  </a:lnTo>
                  <a:lnTo>
                    <a:pt x="652" y="81"/>
                  </a:lnTo>
                  <a:lnTo>
                    <a:pt x="659" y="78"/>
                  </a:lnTo>
                  <a:lnTo>
                    <a:pt x="667" y="73"/>
                  </a:lnTo>
                  <a:lnTo>
                    <a:pt x="673" y="69"/>
                  </a:lnTo>
                  <a:lnTo>
                    <a:pt x="680" y="64"/>
                  </a:lnTo>
                  <a:lnTo>
                    <a:pt x="685" y="57"/>
                  </a:lnTo>
                  <a:lnTo>
                    <a:pt x="698" y="45"/>
                  </a:lnTo>
                  <a:lnTo>
                    <a:pt x="712" y="36"/>
                  </a:lnTo>
                  <a:lnTo>
                    <a:pt x="720" y="31"/>
                  </a:lnTo>
                  <a:lnTo>
                    <a:pt x="728" y="28"/>
                  </a:lnTo>
                  <a:lnTo>
                    <a:pt x="739" y="26"/>
                  </a:lnTo>
                  <a:lnTo>
                    <a:pt x="750" y="25"/>
                  </a:lnTo>
                  <a:lnTo>
                    <a:pt x="784" y="22"/>
                  </a:lnTo>
                  <a:lnTo>
                    <a:pt x="812" y="16"/>
                  </a:lnTo>
                  <a:lnTo>
                    <a:pt x="819" y="16"/>
                  </a:lnTo>
                  <a:lnTo>
                    <a:pt x="825" y="17"/>
                  </a:lnTo>
                  <a:lnTo>
                    <a:pt x="831" y="19"/>
                  </a:lnTo>
                  <a:lnTo>
                    <a:pt x="837" y="22"/>
                  </a:lnTo>
                  <a:lnTo>
                    <a:pt x="844" y="26"/>
                  </a:lnTo>
                  <a:lnTo>
                    <a:pt x="850" y="30"/>
                  </a:lnTo>
                  <a:lnTo>
                    <a:pt x="858" y="38"/>
                  </a:lnTo>
                  <a:lnTo>
                    <a:pt x="864" y="46"/>
                  </a:lnTo>
                  <a:lnTo>
                    <a:pt x="870" y="52"/>
                  </a:lnTo>
                  <a:lnTo>
                    <a:pt x="874" y="57"/>
                  </a:lnTo>
                  <a:lnTo>
                    <a:pt x="879" y="61"/>
                  </a:lnTo>
                  <a:lnTo>
                    <a:pt x="884" y="65"/>
                  </a:lnTo>
                  <a:lnTo>
                    <a:pt x="889" y="67"/>
                  </a:lnTo>
                  <a:lnTo>
                    <a:pt x="893" y="68"/>
                  </a:lnTo>
                  <a:lnTo>
                    <a:pt x="898" y="68"/>
                  </a:lnTo>
                  <a:lnTo>
                    <a:pt x="903" y="68"/>
                  </a:lnTo>
                  <a:lnTo>
                    <a:pt x="913" y="67"/>
                  </a:lnTo>
                  <a:lnTo>
                    <a:pt x="924" y="64"/>
                  </a:lnTo>
                  <a:lnTo>
                    <a:pt x="934" y="59"/>
                  </a:lnTo>
                  <a:lnTo>
                    <a:pt x="947" y="54"/>
                  </a:lnTo>
                  <a:lnTo>
                    <a:pt x="964" y="52"/>
                  </a:lnTo>
                  <a:lnTo>
                    <a:pt x="983" y="51"/>
                  </a:lnTo>
                  <a:lnTo>
                    <a:pt x="993" y="50"/>
                  </a:lnTo>
                  <a:lnTo>
                    <a:pt x="1001" y="47"/>
                  </a:lnTo>
                  <a:lnTo>
                    <a:pt x="1005" y="46"/>
                  </a:lnTo>
                  <a:lnTo>
                    <a:pt x="1008" y="45"/>
                  </a:lnTo>
                  <a:lnTo>
                    <a:pt x="1011" y="43"/>
                  </a:lnTo>
                  <a:lnTo>
                    <a:pt x="1012" y="41"/>
                  </a:lnTo>
                  <a:lnTo>
                    <a:pt x="1024" y="28"/>
                  </a:lnTo>
                  <a:lnTo>
                    <a:pt x="1034" y="17"/>
                  </a:lnTo>
                  <a:lnTo>
                    <a:pt x="1043" y="9"/>
                  </a:lnTo>
                  <a:lnTo>
                    <a:pt x="1052" y="4"/>
                  </a:lnTo>
                  <a:lnTo>
                    <a:pt x="1061" y="1"/>
                  </a:lnTo>
                  <a:lnTo>
                    <a:pt x="1068" y="0"/>
                  </a:lnTo>
                  <a:lnTo>
                    <a:pt x="1077" y="0"/>
                  </a:lnTo>
                  <a:lnTo>
                    <a:pt x="1084" y="2"/>
                  </a:lnTo>
                  <a:lnTo>
                    <a:pt x="1102" y="7"/>
                  </a:lnTo>
                  <a:lnTo>
                    <a:pt x="1120" y="15"/>
                  </a:lnTo>
                  <a:lnTo>
                    <a:pt x="1131" y="18"/>
                  </a:lnTo>
                  <a:lnTo>
                    <a:pt x="1143" y="22"/>
                  </a:lnTo>
                  <a:lnTo>
                    <a:pt x="1156" y="24"/>
                  </a:lnTo>
                  <a:lnTo>
                    <a:pt x="1170" y="24"/>
                  </a:lnTo>
                  <a:lnTo>
                    <a:pt x="1206" y="40"/>
                  </a:lnTo>
                  <a:lnTo>
                    <a:pt x="1206" y="40"/>
                  </a:lnTo>
                  <a:lnTo>
                    <a:pt x="1212" y="46"/>
                  </a:lnTo>
                  <a:lnTo>
                    <a:pt x="1218" y="51"/>
                  </a:lnTo>
                  <a:lnTo>
                    <a:pt x="1224" y="54"/>
                  </a:lnTo>
                  <a:lnTo>
                    <a:pt x="1229" y="56"/>
                  </a:lnTo>
                  <a:lnTo>
                    <a:pt x="1234" y="58"/>
                  </a:lnTo>
                  <a:lnTo>
                    <a:pt x="1239" y="63"/>
                  </a:lnTo>
                  <a:lnTo>
                    <a:pt x="1243" y="69"/>
                  </a:lnTo>
                  <a:lnTo>
                    <a:pt x="1246" y="79"/>
                  </a:lnTo>
                  <a:lnTo>
                    <a:pt x="1248" y="84"/>
                  </a:lnTo>
                  <a:lnTo>
                    <a:pt x="1251" y="88"/>
                  </a:lnTo>
                  <a:lnTo>
                    <a:pt x="1255" y="94"/>
                  </a:lnTo>
                  <a:lnTo>
                    <a:pt x="1259" y="99"/>
                  </a:lnTo>
                  <a:lnTo>
                    <a:pt x="1269" y="109"/>
                  </a:lnTo>
                  <a:lnTo>
                    <a:pt x="1281" y="120"/>
                  </a:lnTo>
                  <a:lnTo>
                    <a:pt x="1293" y="130"/>
                  </a:lnTo>
                  <a:lnTo>
                    <a:pt x="1305" y="139"/>
                  </a:lnTo>
                  <a:lnTo>
                    <a:pt x="1315" y="149"/>
                  </a:lnTo>
                  <a:lnTo>
                    <a:pt x="1324" y="159"/>
                  </a:lnTo>
                  <a:lnTo>
                    <a:pt x="1336" y="173"/>
                  </a:lnTo>
                  <a:lnTo>
                    <a:pt x="1349" y="190"/>
                  </a:lnTo>
                  <a:lnTo>
                    <a:pt x="1362" y="207"/>
                  </a:lnTo>
                  <a:lnTo>
                    <a:pt x="1373" y="227"/>
                  </a:lnTo>
                  <a:lnTo>
                    <a:pt x="1378" y="238"/>
                  </a:lnTo>
                  <a:lnTo>
                    <a:pt x="1381" y="247"/>
                  </a:lnTo>
                  <a:lnTo>
                    <a:pt x="1384" y="258"/>
                  </a:lnTo>
                  <a:lnTo>
                    <a:pt x="1387" y="268"/>
                  </a:lnTo>
                  <a:lnTo>
                    <a:pt x="1387" y="279"/>
                  </a:lnTo>
                  <a:lnTo>
                    <a:pt x="1386" y="288"/>
                  </a:lnTo>
                  <a:lnTo>
                    <a:pt x="1382" y="299"/>
                  </a:lnTo>
                  <a:lnTo>
                    <a:pt x="1378" y="309"/>
                  </a:lnTo>
                  <a:lnTo>
                    <a:pt x="1375" y="312"/>
                  </a:lnTo>
                  <a:lnTo>
                    <a:pt x="1369" y="314"/>
                  </a:lnTo>
                  <a:lnTo>
                    <a:pt x="1363" y="315"/>
                  </a:lnTo>
                  <a:lnTo>
                    <a:pt x="1354" y="316"/>
                  </a:lnTo>
                  <a:lnTo>
                    <a:pt x="1334" y="317"/>
                  </a:lnTo>
                  <a:lnTo>
                    <a:pt x="1310" y="315"/>
                  </a:lnTo>
                  <a:lnTo>
                    <a:pt x="1261" y="311"/>
                  </a:lnTo>
                  <a:lnTo>
                    <a:pt x="1229" y="309"/>
                  </a:lnTo>
                  <a:lnTo>
                    <a:pt x="1229" y="313"/>
                  </a:lnTo>
                  <a:lnTo>
                    <a:pt x="1230" y="317"/>
                  </a:lnTo>
                  <a:lnTo>
                    <a:pt x="1232" y="323"/>
                  </a:lnTo>
                  <a:lnTo>
                    <a:pt x="1236" y="328"/>
                  </a:lnTo>
                  <a:lnTo>
                    <a:pt x="1238" y="335"/>
                  </a:lnTo>
                  <a:lnTo>
                    <a:pt x="1240" y="341"/>
                  </a:lnTo>
                  <a:lnTo>
                    <a:pt x="1241" y="348"/>
                  </a:lnTo>
                  <a:lnTo>
                    <a:pt x="1241" y="354"/>
                  </a:lnTo>
                  <a:lnTo>
                    <a:pt x="1238" y="379"/>
                  </a:lnTo>
                  <a:lnTo>
                    <a:pt x="1233" y="401"/>
                  </a:lnTo>
                  <a:lnTo>
                    <a:pt x="1229" y="410"/>
                  </a:lnTo>
                  <a:lnTo>
                    <a:pt x="1224" y="419"/>
                  </a:lnTo>
                  <a:lnTo>
                    <a:pt x="1220" y="423"/>
                  </a:lnTo>
                  <a:lnTo>
                    <a:pt x="1215" y="428"/>
                  </a:lnTo>
                  <a:lnTo>
                    <a:pt x="1211" y="432"/>
                  </a:lnTo>
                  <a:lnTo>
                    <a:pt x="1204" y="436"/>
                  </a:lnTo>
                  <a:lnTo>
                    <a:pt x="1187" y="445"/>
                  </a:lnTo>
                  <a:lnTo>
                    <a:pt x="1161" y="457"/>
                  </a:lnTo>
                  <a:lnTo>
                    <a:pt x="1149" y="463"/>
                  </a:lnTo>
                  <a:lnTo>
                    <a:pt x="1138" y="469"/>
                  </a:lnTo>
                  <a:lnTo>
                    <a:pt x="1134" y="472"/>
                  </a:lnTo>
                  <a:lnTo>
                    <a:pt x="1131" y="474"/>
                  </a:lnTo>
                  <a:lnTo>
                    <a:pt x="1129" y="477"/>
                  </a:lnTo>
                  <a:lnTo>
                    <a:pt x="1129" y="479"/>
                  </a:lnTo>
                  <a:lnTo>
                    <a:pt x="1135" y="484"/>
                  </a:lnTo>
                  <a:lnTo>
                    <a:pt x="1141" y="488"/>
                  </a:lnTo>
                  <a:lnTo>
                    <a:pt x="1145" y="493"/>
                  </a:lnTo>
                  <a:lnTo>
                    <a:pt x="1149" y="500"/>
                  </a:lnTo>
                  <a:lnTo>
                    <a:pt x="1152" y="506"/>
                  </a:lnTo>
                  <a:lnTo>
                    <a:pt x="1155" y="514"/>
                  </a:lnTo>
                  <a:lnTo>
                    <a:pt x="1157" y="522"/>
                  </a:lnTo>
                  <a:lnTo>
                    <a:pt x="1158" y="529"/>
                  </a:lnTo>
                  <a:lnTo>
                    <a:pt x="1159" y="563"/>
                  </a:lnTo>
                  <a:lnTo>
                    <a:pt x="1158" y="594"/>
                  </a:lnTo>
                  <a:lnTo>
                    <a:pt x="1155" y="605"/>
                  </a:lnTo>
                  <a:lnTo>
                    <a:pt x="1149" y="614"/>
                  </a:lnTo>
                  <a:lnTo>
                    <a:pt x="1141" y="621"/>
                  </a:lnTo>
                  <a:lnTo>
                    <a:pt x="1133" y="626"/>
                  </a:lnTo>
                  <a:lnTo>
                    <a:pt x="1130" y="628"/>
                  </a:lnTo>
                  <a:lnTo>
                    <a:pt x="1127" y="632"/>
                  </a:lnTo>
                  <a:lnTo>
                    <a:pt x="1124" y="636"/>
                  </a:lnTo>
                  <a:lnTo>
                    <a:pt x="1121" y="643"/>
                  </a:lnTo>
                  <a:lnTo>
                    <a:pt x="1118" y="654"/>
                  </a:lnTo>
                  <a:lnTo>
                    <a:pt x="1117" y="666"/>
                  </a:lnTo>
                  <a:lnTo>
                    <a:pt x="1118" y="674"/>
                  </a:lnTo>
                  <a:lnTo>
                    <a:pt x="1122" y="684"/>
                  </a:lnTo>
                  <a:lnTo>
                    <a:pt x="1127" y="693"/>
                  </a:lnTo>
                  <a:lnTo>
                    <a:pt x="1131" y="700"/>
                  </a:lnTo>
                  <a:lnTo>
                    <a:pt x="1136" y="707"/>
                  </a:lnTo>
                  <a:lnTo>
                    <a:pt x="1142" y="714"/>
                  </a:lnTo>
                  <a:lnTo>
                    <a:pt x="1147" y="724"/>
                  </a:lnTo>
                  <a:lnTo>
                    <a:pt x="1151" y="733"/>
                  </a:lnTo>
                  <a:lnTo>
                    <a:pt x="1151" y="733"/>
                  </a:lnTo>
                  <a:lnTo>
                    <a:pt x="1106" y="770"/>
                  </a:lnTo>
                  <a:lnTo>
                    <a:pt x="1088" y="771"/>
                  </a:lnTo>
                  <a:lnTo>
                    <a:pt x="1069" y="772"/>
                  </a:lnTo>
                  <a:lnTo>
                    <a:pt x="1051" y="772"/>
                  </a:lnTo>
                  <a:lnTo>
                    <a:pt x="1032" y="772"/>
                  </a:lnTo>
                  <a:lnTo>
                    <a:pt x="994" y="771"/>
                  </a:lnTo>
                  <a:lnTo>
                    <a:pt x="956" y="771"/>
                  </a:lnTo>
                  <a:lnTo>
                    <a:pt x="953" y="771"/>
                  </a:lnTo>
                  <a:lnTo>
                    <a:pt x="948" y="773"/>
                  </a:lnTo>
                  <a:lnTo>
                    <a:pt x="945" y="775"/>
                  </a:lnTo>
                  <a:lnTo>
                    <a:pt x="942" y="778"/>
                  </a:lnTo>
                  <a:lnTo>
                    <a:pt x="935" y="786"/>
                  </a:lnTo>
                  <a:lnTo>
                    <a:pt x="929" y="795"/>
                  </a:lnTo>
                  <a:lnTo>
                    <a:pt x="918" y="815"/>
                  </a:lnTo>
                  <a:lnTo>
                    <a:pt x="908" y="833"/>
                  </a:lnTo>
                  <a:lnTo>
                    <a:pt x="903" y="838"/>
                  </a:lnTo>
                  <a:lnTo>
                    <a:pt x="898" y="844"/>
                  </a:lnTo>
                  <a:lnTo>
                    <a:pt x="892" y="850"/>
                  </a:lnTo>
                  <a:lnTo>
                    <a:pt x="886" y="854"/>
                  </a:lnTo>
                  <a:lnTo>
                    <a:pt x="878" y="857"/>
                  </a:lnTo>
                  <a:lnTo>
                    <a:pt x="871" y="860"/>
                  </a:lnTo>
                  <a:lnTo>
                    <a:pt x="863" y="861"/>
                  </a:lnTo>
                  <a:lnTo>
                    <a:pt x="855" y="860"/>
                  </a:lnTo>
                  <a:lnTo>
                    <a:pt x="838" y="856"/>
                  </a:lnTo>
                  <a:lnTo>
                    <a:pt x="825" y="855"/>
                  </a:lnTo>
                  <a:lnTo>
                    <a:pt x="811" y="855"/>
                  </a:lnTo>
                  <a:lnTo>
                    <a:pt x="795" y="856"/>
                  </a:lnTo>
                  <a:lnTo>
                    <a:pt x="791" y="856"/>
                  </a:lnTo>
                  <a:lnTo>
                    <a:pt x="787" y="855"/>
                  </a:lnTo>
                  <a:lnTo>
                    <a:pt x="782" y="853"/>
                  </a:lnTo>
                  <a:lnTo>
                    <a:pt x="778" y="850"/>
                  </a:lnTo>
                  <a:lnTo>
                    <a:pt x="771" y="843"/>
                  </a:lnTo>
                  <a:lnTo>
                    <a:pt x="766" y="835"/>
                  </a:lnTo>
                  <a:lnTo>
                    <a:pt x="760" y="825"/>
                  </a:lnTo>
                  <a:lnTo>
                    <a:pt x="753" y="816"/>
                  </a:lnTo>
                  <a:lnTo>
                    <a:pt x="750" y="812"/>
                  </a:lnTo>
                  <a:lnTo>
                    <a:pt x="746" y="809"/>
                  </a:lnTo>
                  <a:lnTo>
                    <a:pt x="741" y="806"/>
                  </a:lnTo>
                  <a:lnTo>
                    <a:pt x="737" y="803"/>
                  </a:lnTo>
                  <a:lnTo>
                    <a:pt x="721" y="797"/>
                  </a:lnTo>
                  <a:lnTo>
                    <a:pt x="702" y="788"/>
                  </a:lnTo>
                  <a:lnTo>
                    <a:pt x="684" y="782"/>
                  </a:lnTo>
                  <a:lnTo>
                    <a:pt x="668" y="778"/>
                  </a:lnTo>
                  <a:lnTo>
                    <a:pt x="668" y="778"/>
                  </a:lnTo>
                  <a:lnTo>
                    <a:pt x="643" y="754"/>
                  </a:lnTo>
                  <a:lnTo>
                    <a:pt x="632" y="748"/>
                  </a:lnTo>
                  <a:lnTo>
                    <a:pt x="621" y="743"/>
                  </a:lnTo>
                  <a:lnTo>
                    <a:pt x="617" y="740"/>
                  </a:lnTo>
                  <a:lnTo>
                    <a:pt x="612" y="738"/>
                  </a:lnTo>
                  <a:lnTo>
                    <a:pt x="605" y="735"/>
                  </a:lnTo>
                  <a:lnTo>
                    <a:pt x="600" y="733"/>
                  </a:lnTo>
                  <a:lnTo>
                    <a:pt x="585" y="732"/>
                  </a:lnTo>
                  <a:lnTo>
                    <a:pt x="571" y="731"/>
                  </a:lnTo>
                  <a:lnTo>
                    <a:pt x="557" y="730"/>
                  </a:lnTo>
                  <a:lnTo>
                    <a:pt x="542" y="730"/>
                  </a:lnTo>
                  <a:lnTo>
                    <a:pt x="515" y="732"/>
                  </a:lnTo>
                  <a:lnTo>
                    <a:pt x="490" y="732"/>
                  </a:lnTo>
                  <a:lnTo>
                    <a:pt x="484" y="731"/>
                  </a:lnTo>
                  <a:lnTo>
                    <a:pt x="479" y="730"/>
                  </a:lnTo>
                  <a:lnTo>
                    <a:pt x="474" y="728"/>
                  </a:lnTo>
                  <a:lnTo>
                    <a:pt x="468" y="726"/>
                  </a:lnTo>
                  <a:lnTo>
                    <a:pt x="463" y="721"/>
                  </a:lnTo>
                  <a:lnTo>
                    <a:pt x="458" y="717"/>
                  </a:lnTo>
                  <a:lnTo>
                    <a:pt x="453" y="712"/>
                  </a:lnTo>
                  <a:lnTo>
                    <a:pt x="448" y="705"/>
                  </a:lnTo>
                  <a:lnTo>
                    <a:pt x="445" y="702"/>
                  </a:lnTo>
                  <a:lnTo>
                    <a:pt x="442" y="700"/>
                  </a:lnTo>
                  <a:lnTo>
                    <a:pt x="440" y="700"/>
                  </a:lnTo>
                  <a:lnTo>
                    <a:pt x="437" y="700"/>
                  </a:lnTo>
                  <a:lnTo>
                    <a:pt x="430" y="702"/>
                  </a:lnTo>
                  <a:lnTo>
                    <a:pt x="423" y="707"/>
                  </a:lnTo>
                  <a:lnTo>
                    <a:pt x="410" y="720"/>
                  </a:lnTo>
                  <a:lnTo>
                    <a:pt x="400" y="730"/>
                  </a:lnTo>
                  <a:lnTo>
                    <a:pt x="391" y="741"/>
                  </a:lnTo>
                  <a:lnTo>
                    <a:pt x="383" y="749"/>
                  </a:lnTo>
                  <a:lnTo>
                    <a:pt x="373" y="757"/>
                  </a:lnTo>
                  <a:lnTo>
                    <a:pt x="363" y="765"/>
                  </a:lnTo>
                  <a:lnTo>
                    <a:pt x="354" y="770"/>
                  </a:lnTo>
                  <a:lnTo>
                    <a:pt x="343" y="775"/>
                  </a:lnTo>
                  <a:lnTo>
                    <a:pt x="331" y="781"/>
                  </a:lnTo>
                  <a:lnTo>
                    <a:pt x="318" y="784"/>
                  </a:lnTo>
                  <a:lnTo>
                    <a:pt x="308" y="786"/>
                  </a:lnTo>
                  <a:lnTo>
                    <a:pt x="296" y="786"/>
                  </a:lnTo>
                  <a:lnTo>
                    <a:pt x="286" y="786"/>
                  </a:lnTo>
                  <a:lnTo>
                    <a:pt x="274" y="785"/>
                  </a:lnTo>
                  <a:lnTo>
                    <a:pt x="262" y="784"/>
                  </a:lnTo>
                  <a:lnTo>
                    <a:pt x="251" y="785"/>
                  </a:lnTo>
                  <a:lnTo>
                    <a:pt x="246" y="785"/>
                  </a:lnTo>
                  <a:lnTo>
                    <a:pt x="240" y="786"/>
                  </a:lnTo>
                  <a:lnTo>
                    <a:pt x="236" y="788"/>
                  </a:lnTo>
                  <a:lnTo>
                    <a:pt x="231" y="790"/>
                  </a:lnTo>
                  <a:lnTo>
                    <a:pt x="214" y="799"/>
                  </a:lnTo>
                  <a:lnTo>
                    <a:pt x="199" y="806"/>
                  </a:lnTo>
                  <a:lnTo>
                    <a:pt x="183" y="811"/>
                  </a:lnTo>
                  <a:lnTo>
                    <a:pt x="166" y="816"/>
                  </a:lnTo>
                  <a:lnTo>
                    <a:pt x="155" y="819"/>
                  </a:lnTo>
                  <a:lnTo>
                    <a:pt x="145" y="820"/>
                  </a:lnTo>
                  <a:lnTo>
                    <a:pt x="135" y="819"/>
                  </a:lnTo>
                  <a:lnTo>
                    <a:pt x="125" y="816"/>
                  </a:lnTo>
                  <a:lnTo>
                    <a:pt x="116" y="813"/>
                  </a:lnTo>
                  <a:lnTo>
                    <a:pt x="108" y="808"/>
                  </a:lnTo>
                  <a:lnTo>
                    <a:pt x="99" y="802"/>
                  </a:lnTo>
                  <a:lnTo>
                    <a:pt x="91" y="794"/>
                  </a:lnTo>
                  <a:lnTo>
                    <a:pt x="91" y="794"/>
                  </a:lnTo>
                  <a:lnTo>
                    <a:pt x="101" y="752"/>
                  </a:lnTo>
                  <a:lnTo>
                    <a:pt x="98" y="729"/>
                  </a:lnTo>
                  <a:lnTo>
                    <a:pt x="96" y="705"/>
                  </a:lnTo>
                  <a:lnTo>
                    <a:pt x="95" y="694"/>
                  </a:lnTo>
                  <a:lnTo>
                    <a:pt x="94" y="682"/>
                  </a:lnTo>
                  <a:lnTo>
                    <a:pt x="91" y="672"/>
                  </a:lnTo>
                  <a:lnTo>
                    <a:pt x="88" y="661"/>
                  </a:lnTo>
                  <a:lnTo>
                    <a:pt x="84" y="652"/>
                  </a:lnTo>
                  <a:lnTo>
                    <a:pt x="80" y="644"/>
                  </a:lnTo>
                  <a:lnTo>
                    <a:pt x="73" y="636"/>
                  </a:lnTo>
                  <a:lnTo>
                    <a:pt x="67" y="627"/>
                  </a:lnTo>
                  <a:lnTo>
                    <a:pt x="54" y="611"/>
                  </a:lnTo>
                  <a:lnTo>
                    <a:pt x="43" y="595"/>
                  </a:lnTo>
                  <a:lnTo>
                    <a:pt x="37" y="583"/>
                  </a:lnTo>
                  <a:lnTo>
                    <a:pt x="32" y="571"/>
                  </a:lnTo>
                  <a:lnTo>
                    <a:pt x="27" y="559"/>
                  </a:lnTo>
                  <a:lnTo>
                    <a:pt x="23" y="547"/>
                  </a:lnTo>
                  <a:lnTo>
                    <a:pt x="18" y="525"/>
                  </a:lnTo>
                  <a:lnTo>
                    <a:pt x="14" y="503"/>
                  </a:lnTo>
                  <a:lnTo>
                    <a:pt x="10" y="479"/>
                  </a:lnTo>
                  <a:lnTo>
                    <a:pt x="8" y="457"/>
                  </a:lnTo>
                  <a:lnTo>
                    <a:pt x="5" y="433"/>
                  </a:lnTo>
                  <a:lnTo>
                    <a:pt x="1" y="408"/>
                  </a:lnTo>
                  <a:lnTo>
                    <a:pt x="0" y="400"/>
                  </a:lnTo>
                  <a:lnTo>
                    <a:pt x="0" y="393"/>
                  </a:lnTo>
                  <a:lnTo>
                    <a:pt x="2" y="388"/>
                  </a:lnTo>
                  <a:lnTo>
                    <a:pt x="4" y="383"/>
                  </a:lnTo>
                  <a:lnTo>
                    <a:pt x="8" y="380"/>
                  </a:lnTo>
                  <a:lnTo>
                    <a:pt x="13" y="378"/>
                  </a:lnTo>
                  <a:lnTo>
                    <a:pt x="18" y="376"/>
                  </a:lnTo>
                  <a:lnTo>
                    <a:pt x="23" y="375"/>
                  </a:lnTo>
                  <a:lnTo>
                    <a:pt x="36" y="373"/>
                  </a:lnTo>
                  <a:lnTo>
                    <a:pt x="51" y="371"/>
                  </a:lnTo>
                  <a:lnTo>
                    <a:pt x="66" y="369"/>
                  </a:lnTo>
                  <a:lnTo>
                    <a:pt x="81" y="365"/>
                  </a:lnTo>
                  <a:lnTo>
                    <a:pt x="210" y="315"/>
                  </a:lnTo>
                  <a:lnTo>
                    <a:pt x="213" y="313"/>
                  </a:lnTo>
                  <a:lnTo>
                    <a:pt x="217" y="311"/>
                  </a:lnTo>
                  <a:lnTo>
                    <a:pt x="218" y="307"/>
                  </a:lnTo>
                  <a:lnTo>
                    <a:pt x="219" y="302"/>
                  </a:lnTo>
                  <a:lnTo>
                    <a:pt x="220" y="292"/>
                  </a:lnTo>
                  <a:lnTo>
                    <a:pt x="218" y="280"/>
                  </a:lnTo>
                  <a:lnTo>
                    <a:pt x="212" y="255"/>
                  </a:lnTo>
                  <a:lnTo>
                    <a:pt x="208" y="235"/>
                  </a:lnTo>
                  <a:lnTo>
                    <a:pt x="208" y="235"/>
                  </a:lnTo>
                  <a:close/>
                </a:path>
              </a:pathLst>
            </a:custGeom>
            <a:solidFill>
              <a:schemeClr val="accent6"/>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913" name="Google Shape;913;p38"/>
            <p:cNvSpPr/>
            <p:nvPr/>
          </p:nvSpPr>
          <p:spPr>
            <a:xfrm>
              <a:off x="5160963" y="6010275"/>
              <a:ext cx="549275" cy="342900"/>
            </a:xfrm>
            <a:custGeom>
              <a:rect b="b" l="l" r="r" t="t"/>
              <a:pathLst>
                <a:path extrusionOk="0" h="861" w="1387">
                  <a:moveTo>
                    <a:pt x="208" y="235"/>
                  </a:moveTo>
                  <a:lnTo>
                    <a:pt x="223" y="217"/>
                  </a:lnTo>
                  <a:lnTo>
                    <a:pt x="236" y="203"/>
                  </a:lnTo>
                  <a:lnTo>
                    <a:pt x="239" y="200"/>
                  </a:lnTo>
                  <a:lnTo>
                    <a:pt x="243" y="199"/>
                  </a:lnTo>
                  <a:lnTo>
                    <a:pt x="246" y="198"/>
                  </a:lnTo>
                  <a:lnTo>
                    <a:pt x="249" y="198"/>
                  </a:lnTo>
                  <a:lnTo>
                    <a:pt x="253" y="198"/>
                  </a:lnTo>
                  <a:lnTo>
                    <a:pt x="258" y="200"/>
                  </a:lnTo>
                  <a:lnTo>
                    <a:pt x="263" y="203"/>
                  </a:lnTo>
                  <a:lnTo>
                    <a:pt x="268" y="207"/>
                  </a:lnTo>
                  <a:lnTo>
                    <a:pt x="278" y="215"/>
                  </a:lnTo>
                  <a:lnTo>
                    <a:pt x="287" y="219"/>
                  </a:lnTo>
                  <a:lnTo>
                    <a:pt x="290" y="220"/>
                  </a:lnTo>
                  <a:lnTo>
                    <a:pt x="294" y="221"/>
                  </a:lnTo>
                  <a:lnTo>
                    <a:pt x="298" y="221"/>
                  </a:lnTo>
                  <a:lnTo>
                    <a:pt x="301" y="220"/>
                  </a:lnTo>
                  <a:lnTo>
                    <a:pt x="308" y="218"/>
                  </a:lnTo>
                  <a:lnTo>
                    <a:pt x="316" y="213"/>
                  </a:lnTo>
                  <a:lnTo>
                    <a:pt x="325" y="207"/>
                  </a:lnTo>
                  <a:lnTo>
                    <a:pt x="335" y="201"/>
                  </a:lnTo>
                  <a:lnTo>
                    <a:pt x="345" y="196"/>
                  </a:lnTo>
                  <a:lnTo>
                    <a:pt x="360" y="193"/>
                  </a:lnTo>
                  <a:lnTo>
                    <a:pt x="377" y="190"/>
                  </a:lnTo>
                  <a:lnTo>
                    <a:pt x="396" y="189"/>
                  </a:lnTo>
                  <a:lnTo>
                    <a:pt x="414" y="189"/>
                  </a:lnTo>
                  <a:lnTo>
                    <a:pt x="431" y="191"/>
                  </a:lnTo>
                  <a:lnTo>
                    <a:pt x="438" y="193"/>
                  </a:lnTo>
                  <a:lnTo>
                    <a:pt x="444" y="195"/>
                  </a:lnTo>
                  <a:lnTo>
                    <a:pt x="450" y="198"/>
                  </a:lnTo>
                  <a:lnTo>
                    <a:pt x="453" y="201"/>
                  </a:lnTo>
                  <a:lnTo>
                    <a:pt x="469" y="218"/>
                  </a:lnTo>
                  <a:lnTo>
                    <a:pt x="488" y="238"/>
                  </a:lnTo>
                  <a:lnTo>
                    <a:pt x="497" y="248"/>
                  </a:lnTo>
                  <a:lnTo>
                    <a:pt x="505" y="259"/>
                  </a:lnTo>
                  <a:lnTo>
                    <a:pt x="510" y="269"/>
                  </a:lnTo>
                  <a:lnTo>
                    <a:pt x="513" y="280"/>
                  </a:lnTo>
                  <a:lnTo>
                    <a:pt x="518" y="297"/>
                  </a:lnTo>
                  <a:lnTo>
                    <a:pt x="524" y="315"/>
                  </a:lnTo>
                  <a:lnTo>
                    <a:pt x="529" y="325"/>
                  </a:lnTo>
                  <a:lnTo>
                    <a:pt x="532" y="334"/>
                  </a:lnTo>
                  <a:lnTo>
                    <a:pt x="536" y="341"/>
                  </a:lnTo>
                  <a:lnTo>
                    <a:pt x="542" y="349"/>
                  </a:lnTo>
                  <a:lnTo>
                    <a:pt x="543" y="351"/>
                  </a:lnTo>
                  <a:lnTo>
                    <a:pt x="545" y="351"/>
                  </a:lnTo>
                  <a:lnTo>
                    <a:pt x="547" y="351"/>
                  </a:lnTo>
                  <a:lnTo>
                    <a:pt x="549" y="350"/>
                  </a:lnTo>
                  <a:lnTo>
                    <a:pt x="554" y="346"/>
                  </a:lnTo>
                  <a:lnTo>
                    <a:pt x="559" y="340"/>
                  </a:lnTo>
                  <a:lnTo>
                    <a:pt x="568" y="326"/>
                  </a:lnTo>
                  <a:lnTo>
                    <a:pt x="574" y="317"/>
                  </a:lnTo>
                  <a:lnTo>
                    <a:pt x="579" y="310"/>
                  </a:lnTo>
                  <a:lnTo>
                    <a:pt x="584" y="303"/>
                  </a:lnTo>
                  <a:lnTo>
                    <a:pt x="587" y="297"/>
                  </a:lnTo>
                  <a:lnTo>
                    <a:pt x="589" y="290"/>
                  </a:lnTo>
                  <a:lnTo>
                    <a:pt x="591" y="283"/>
                  </a:lnTo>
                  <a:lnTo>
                    <a:pt x="592" y="276"/>
                  </a:lnTo>
                  <a:lnTo>
                    <a:pt x="593" y="269"/>
                  </a:lnTo>
                  <a:lnTo>
                    <a:pt x="593" y="262"/>
                  </a:lnTo>
                  <a:lnTo>
                    <a:pt x="593" y="248"/>
                  </a:lnTo>
                  <a:lnTo>
                    <a:pt x="591" y="234"/>
                  </a:lnTo>
                  <a:lnTo>
                    <a:pt x="588" y="220"/>
                  </a:lnTo>
                  <a:lnTo>
                    <a:pt x="585" y="205"/>
                  </a:lnTo>
                  <a:lnTo>
                    <a:pt x="577" y="177"/>
                  </a:lnTo>
                  <a:lnTo>
                    <a:pt x="571" y="150"/>
                  </a:lnTo>
                  <a:lnTo>
                    <a:pt x="570" y="137"/>
                  </a:lnTo>
                  <a:lnTo>
                    <a:pt x="571" y="124"/>
                  </a:lnTo>
                  <a:lnTo>
                    <a:pt x="572" y="118"/>
                  </a:lnTo>
                  <a:lnTo>
                    <a:pt x="573" y="111"/>
                  </a:lnTo>
                  <a:lnTo>
                    <a:pt x="575" y="105"/>
                  </a:lnTo>
                  <a:lnTo>
                    <a:pt x="578" y="99"/>
                  </a:lnTo>
                  <a:lnTo>
                    <a:pt x="589" y="93"/>
                  </a:lnTo>
                  <a:lnTo>
                    <a:pt x="600" y="87"/>
                  </a:lnTo>
                  <a:lnTo>
                    <a:pt x="605" y="84"/>
                  </a:lnTo>
                  <a:lnTo>
                    <a:pt x="611" y="83"/>
                  </a:lnTo>
                  <a:lnTo>
                    <a:pt x="616" y="82"/>
                  </a:lnTo>
                  <a:lnTo>
                    <a:pt x="622" y="82"/>
                  </a:lnTo>
                  <a:lnTo>
                    <a:pt x="633" y="83"/>
                  </a:lnTo>
                  <a:lnTo>
                    <a:pt x="643" y="83"/>
                  </a:lnTo>
                  <a:lnTo>
                    <a:pt x="652" y="81"/>
                  </a:lnTo>
                  <a:lnTo>
                    <a:pt x="659" y="78"/>
                  </a:lnTo>
                  <a:lnTo>
                    <a:pt x="667" y="73"/>
                  </a:lnTo>
                  <a:lnTo>
                    <a:pt x="673" y="69"/>
                  </a:lnTo>
                  <a:lnTo>
                    <a:pt x="680" y="64"/>
                  </a:lnTo>
                  <a:lnTo>
                    <a:pt x="685" y="57"/>
                  </a:lnTo>
                  <a:lnTo>
                    <a:pt x="698" y="45"/>
                  </a:lnTo>
                  <a:lnTo>
                    <a:pt x="712" y="36"/>
                  </a:lnTo>
                  <a:lnTo>
                    <a:pt x="720" y="31"/>
                  </a:lnTo>
                  <a:lnTo>
                    <a:pt x="728" y="28"/>
                  </a:lnTo>
                  <a:lnTo>
                    <a:pt x="739" y="26"/>
                  </a:lnTo>
                  <a:lnTo>
                    <a:pt x="750" y="25"/>
                  </a:lnTo>
                  <a:lnTo>
                    <a:pt x="784" y="22"/>
                  </a:lnTo>
                  <a:lnTo>
                    <a:pt x="812" y="16"/>
                  </a:lnTo>
                  <a:lnTo>
                    <a:pt x="819" y="16"/>
                  </a:lnTo>
                  <a:lnTo>
                    <a:pt x="825" y="17"/>
                  </a:lnTo>
                  <a:lnTo>
                    <a:pt x="831" y="19"/>
                  </a:lnTo>
                  <a:lnTo>
                    <a:pt x="837" y="22"/>
                  </a:lnTo>
                  <a:lnTo>
                    <a:pt x="844" y="26"/>
                  </a:lnTo>
                  <a:lnTo>
                    <a:pt x="850" y="30"/>
                  </a:lnTo>
                  <a:lnTo>
                    <a:pt x="858" y="38"/>
                  </a:lnTo>
                  <a:lnTo>
                    <a:pt x="864" y="46"/>
                  </a:lnTo>
                  <a:lnTo>
                    <a:pt x="870" y="52"/>
                  </a:lnTo>
                  <a:lnTo>
                    <a:pt x="874" y="57"/>
                  </a:lnTo>
                  <a:lnTo>
                    <a:pt x="879" y="61"/>
                  </a:lnTo>
                  <a:lnTo>
                    <a:pt x="884" y="65"/>
                  </a:lnTo>
                  <a:lnTo>
                    <a:pt x="889" y="67"/>
                  </a:lnTo>
                  <a:lnTo>
                    <a:pt x="893" y="68"/>
                  </a:lnTo>
                  <a:lnTo>
                    <a:pt x="898" y="68"/>
                  </a:lnTo>
                  <a:lnTo>
                    <a:pt x="903" y="68"/>
                  </a:lnTo>
                  <a:lnTo>
                    <a:pt x="913" y="67"/>
                  </a:lnTo>
                  <a:lnTo>
                    <a:pt x="924" y="64"/>
                  </a:lnTo>
                  <a:lnTo>
                    <a:pt x="934" y="59"/>
                  </a:lnTo>
                  <a:lnTo>
                    <a:pt x="947" y="54"/>
                  </a:lnTo>
                  <a:lnTo>
                    <a:pt x="964" y="52"/>
                  </a:lnTo>
                  <a:lnTo>
                    <a:pt x="983" y="51"/>
                  </a:lnTo>
                  <a:lnTo>
                    <a:pt x="993" y="50"/>
                  </a:lnTo>
                  <a:lnTo>
                    <a:pt x="1001" y="47"/>
                  </a:lnTo>
                  <a:lnTo>
                    <a:pt x="1005" y="46"/>
                  </a:lnTo>
                  <a:lnTo>
                    <a:pt x="1008" y="45"/>
                  </a:lnTo>
                  <a:lnTo>
                    <a:pt x="1011" y="43"/>
                  </a:lnTo>
                  <a:lnTo>
                    <a:pt x="1012" y="41"/>
                  </a:lnTo>
                  <a:lnTo>
                    <a:pt x="1024" y="28"/>
                  </a:lnTo>
                  <a:lnTo>
                    <a:pt x="1034" y="17"/>
                  </a:lnTo>
                  <a:lnTo>
                    <a:pt x="1043" y="9"/>
                  </a:lnTo>
                  <a:lnTo>
                    <a:pt x="1052" y="4"/>
                  </a:lnTo>
                  <a:lnTo>
                    <a:pt x="1061" y="1"/>
                  </a:lnTo>
                  <a:lnTo>
                    <a:pt x="1068" y="0"/>
                  </a:lnTo>
                  <a:lnTo>
                    <a:pt x="1077" y="0"/>
                  </a:lnTo>
                  <a:lnTo>
                    <a:pt x="1084" y="2"/>
                  </a:lnTo>
                  <a:lnTo>
                    <a:pt x="1102" y="7"/>
                  </a:lnTo>
                  <a:lnTo>
                    <a:pt x="1120" y="15"/>
                  </a:lnTo>
                  <a:lnTo>
                    <a:pt x="1131" y="18"/>
                  </a:lnTo>
                  <a:lnTo>
                    <a:pt x="1143" y="22"/>
                  </a:lnTo>
                  <a:lnTo>
                    <a:pt x="1156" y="24"/>
                  </a:lnTo>
                  <a:lnTo>
                    <a:pt x="1170" y="24"/>
                  </a:lnTo>
                  <a:lnTo>
                    <a:pt x="1206" y="40"/>
                  </a:lnTo>
                  <a:lnTo>
                    <a:pt x="1206" y="40"/>
                  </a:lnTo>
                  <a:lnTo>
                    <a:pt x="1212" y="46"/>
                  </a:lnTo>
                  <a:lnTo>
                    <a:pt x="1218" y="51"/>
                  </a:lnTo>
                  <a:lnTo>
                    <a:pt x="1224" y="54"/>
                  </a:lnTo>
                  <a:lnTo>
                    <a:pt x="1229" y="56"/>
                  </a:lnTo>
                  <a:lnTo>
                    <a:pt x="1234" y="58"/>
                  </a:lnTo>
                  <a:lnTo>
                    <a:pt x="1239" y="63"/>
                  </a:lnTo>
                  <a:lnTo>
                    <a:pt x="1243" y="69"/>
                  </a:lnTo>
                  <a:lnTo>
                    <a:pt x="1246" y="79"/>
                  </a:lnTo>
                  <a:lnTo>
                    <a:pt x="1248" y="84"/>
                  </a:lnTo>
                  <a:lnTo>
                    <a:pt x="1251" y="88"/>
                  </a:lnTo>
                  <a:lnTo>
                    <a:pt x="1255" y="94"/>
                  </a:lnTo>
                  <a:lnTo>
                    <a:pt x="1259" y="99"/>
                  </a:lnTo>
                  <a:lnTo>
                    <a:pt x="1269" y="109"/>
                  </a:lnTo>
                  <a:lnTo>
                    <a:pt x="1281" y="120"/>
                  </a:lnTo>
                  <a:lnTo>
                    <a:pt x="1293" y="130"/>
                  </a:lnTo>
                  <a:lnTo>
                    <a:pt x="1305" y="139"/>
                  </a:lnTo>
                  <a:lnTo>
                    <a:pt x="1315" y="149"/>
                  </a:lnTo>
                  <a:lnTo>
                    <a:pt x="1324" y="159"/>
                  </a:lnTo>
                  <a:lnTo>
                    <a:pt x="1336" y="173"/>
                  </a:lnTo>
                  <a:lnTo>
                    <a:pt x="1349" y="190"/>
                  </a:lnTo>
                  <a:lnTo>
                    <a:pt x="1362" y="207"/>
                  </a:lnTo>
                  <a:lnTo>
                    <a:pt x="1373" y="227"/>
                  </a:lnTo>
                  <a:lnTo>
                    <a:pt x="1378" y="238"/>
                  </a:lnTo>
                  <a:lnTo>
                    <a:pt x="1381" y="247"/>
                  </a:lnTo>
                  <a:lnTo>
                    <a:pt x="1384" y="258"/>
                  </a:lnTo>
                  <a:lnTo>
                    <a:pt x="1387" y="268"/>
                  </a:lnTo>
                  <a:lnTo>
                    <a:pt x="1387" y="279"/>
                  </a:lnTo>
                  <a:lnTo>
                    <a:pt x="1386" y="288"/>
                  </a:lnTo>
                  <a:lnTo>
                    <a:pt x="1382" y="299"/>
                  </a:lnTo>
                  <a:lnTo>
                    <a:pt x="1378" y="309"/>
                  </a:lnTo>
                  <a:lnTo>
                    <a:pt x="1375" y="312"/>
                  </a:lnTo>
                  <a:lnTo>
                    <a:pt x="1369" y="314"/>
                  </a:lnTo>
                  <a:lnTo>
                    <a:pt x="1363" y="315"/>
                  </a:lnTo>
                  <a:lnTo>
                    <a:pt x="1354" y="316"/>
                  </a:lnTo>
                  <a:lnTo>
                    <a:pt x="1334" y="317"/>
                  </a:lnTo>
                  <a:lnTo>
                    <a:pt x="1310" y="315"/>
                  </a:lnTo>
                  <a:lnTo>
                    <a:pt x="1261" y="311"/>
                  </a:lnTo>
                  <a:lnTo>
                    <a:pt x="1229" y="309"/>
                  </a:lnTo>
                  <a:lnTo>
                    <a:pt x="1229" y="313"/>
                  </a:lnTo>
                  <a:lnTo>
                    <a:pt x="1230" y="317"/>
                  </a:lnTo>
                  <a:lnTo>
                    <a:pt x="1232" y="323"/>
                  </a:lnTo>
                  <a:lnTo>
                    <a:pt x="1236" y="328"/>
                  </a:lnTo>
                  <a:lnTo>
                    <a:pt x="1238" y="335"/>
                  </a:lnTo>
                  <a:lnTo>
                    <a:pt x="1240" y="341"/>
                  </a:lnTo>
                  <a:lnTo>
                    <a:pt x="1241" y="348"/>
                  </a:lnTo>
                  <a:lnTo>
                    <a:pt x="1241" y="354"/>
                  </a:lnTo>
                  <a:lnTo>
                    <a:pt x="1238" y="379"/>
                  </a:lnTo>
                  <a:lnTo>
                    <a:pt x="1233" y="401"/>
                  </a:lnTo>
                  <a:lnTo>
                    <a:pt x="1229" y="410"/>
                  </a:lnTo>
                  <a:lnTo>
                    <a:pt x="1224" y="419"/>
                  </a:lnTo>
                  <a:lnTo>
                    <a:pt x="1220" y="423"/>
                  </a:lnTo>
                  <a:lnTo>
                    <a:pt x="1215" y="428"/>
                  </a:lnTo>
                  <a:lnTo>
                    <a:pt x="1211" y="432"/>
                  </a:lnTo>
                  <a:lnTo>
                    <a:pt x="1204" y="436"/>
                  </a:lnTo>
                  <a:lnTo>
                    <a:pt x="1187" y="445"/>
                  </a:lnTo>
                  <a:lnTo>
                    <a:pt x="1161" y="457"/>
                  </a:lnTo>
                  <a:lnTo>
                    <a:pt x="1149" y="463"/>
                  </a:lnTo>
                  <a:lnTo>
                    <a:pt x="1138" y="469"/>
                  </a:lnTo>
                  <a:lnTo>
                    <a:pt x="1134" y="472"/>
                  </a:lnTo>
                  <a:lnTo>
                    <a:pt x="1131" y="474"/>
                  </a:lnTo>
                  <a:lnTo>
                    <a:pt x="1129" y="477"/>
                  </a:lnTo>
                  <a:lnTo>
                    <a:pt x="1129" y="479"/>
                  </a:lnTo>
                  <a:lnTo>
                    <a:pt x="1135" y="484"/>
                  </a:lnTo>
                  <a:lnTo>
                    <a:pt x="1141" y="488"/>
                  </a:lnTo>
                  <a:lnTo>
                    <a:pt x="1145" y="493"/>
                  </a:lnTo>
                  <a:lnTo>
                    <a:pt x="1149" y="500"/>
                  </a:lnTo>
                  <a:lnTo>
                    <a:pt x="1152" y="506"/>
                  </a:lnTo>
                  <a:lnTo>
                    <a:pt x="1155" y="514"/>
                  </a:lnTo>
                  <a:lnTo>
                    <a:pt x="1157" y="522"/>
                  </a:lnTo>
                  <a:lnTo>
                    <a:pt x="1158" y="529"/>
                  </a:lnTo>
                  <a:lnTo>
                    <a:pt x="1159" y="563"/>
                  </a:lnTo>
                  <a:lnTo>
                    <a:pt x="1158" y="594"/>
                  </a:lnTo>
                  <a:lnTo>
                    <a:pt x="1155" y="605"/>
                  </a:lnTo>
                  <a:lnTo>
                    <a:pt x="1149" y="614"/>
                  </a:lnTo>
                  <a:lnTo>
                    <a:pt x="1141" y="621"/>
                  </a:lnTo>
                  <a:lnTo>
                    <a:pt x="1133" y="626"/>
                  </a:lnTo>
                  <a:lnTo>
                    <a:pt x="1130" y="628"/>
                  </a:lnTo>
                  <a:lnTo>
                    <a:pt x="1127" y="632"/>
                  </a:lnTo>
                  <a:lnTo>
                    <a:pt x="1124" y="636"/>
                  </a:lnTo>
                  <a:lnTo>
                    <a:pt x="1121" y="643"/>
                  </a:lnTo>
                  <a:lnTo>
                    <a:pt x="1118" y="654"/>
                  </a:lnTo>
                  <a:lnTo>
                    <a:pt x="1117" y="666"/>
                  </a:lnTo>
                  <a:lnTo>
                    <a:pt x="1118" y="674"/>
                  </a:lnTo>
                  <a:lnTo>
                    <a:pt x="1122" y="684"/>
                  </a:lnTo>
                  <a:lnTo>
                    <a:pt x="1127" y="693"/>
                  </a:lnTo>
                  <a:lnTo>
                    <a:pt x="1131" y="700"/>
                  </a:lnTo>
                  <a:lnTo>
                    <a:pt x="1136" y="707"/>
                  </a:lnTo>
                  <a:lnTo>
                    <a:pt x="1142" y="714"/>
                  </a:lnTo>
                  <a:lnTo>
                    <a:pt x="1147" y="724"/>
                  </a:lnTo>
                  <a:lnTo>
                    <a:pt x="1151" y="733"/>
                  </a:lnTo>
                  <a:lnTo>
                    <a:pt x="1151" y="733"/>
                  </a:lnTo>
                  <a:lnTo>
                    <a:pt x="1106" y="770"/>
                  </a:lnTo>
                  <a:lnTo>
                    <a:pt x="1088" y="771"/>
                  </a:lnTo>
                  <a:lnTo>
                    <a:pt x="1069" y="772"/>
                  </a:lnTo>
                  <a:lnTo>
                    <a:pt x="1051" y="772"/>
                  </a:lnTo>
                  <a:lnTo>
                    <a:pt x="1032" y="772"/>
                  </a:lnTo>
                  <a:lnTo>
                    <a:pt x="994" y="771"/>
                  </a:lnTo>
                  <a:lnTo>
                    <a:pt x="956" y="771"/>
                  </a:lnTo>
                  <a:lnTo>
                    <a:pt x="953" y="771"/>
                  </a:lnTo>
                  <a:lnTo>
                    <a:pt x="948" y="773"/>
                  </a:lnTo>
                  <a:lnTo>
                    <a:pt x="945" y="775"/>
                  </a:lnTo>
                  <a:lnTo>
                    <a:pt x="942" y="778"/>
                  </a:lnTo>
                  <a:lnTo>
                    <a:pt x="935" y="786"/>
                  </a:lnTo>
                  <a:lnTo>
                    <a:pt x="929" y="795"/>
                  </a:lnTo>
                  <a:lnTo>
                    <a:pt x="918" y="815"/>
                  </a:lnTo>
                  <a:lnTo>
                    <a:pt x="908" y="833"/>
                  </a:lnTo>
                  <a:lnTo>
                    <a:pt x="903" y="838"/>
                  </a:lnTo>
                  <a:lnTo>
                    <a:pt x="898" y="844"/>
                  </a:lnTo>
                  <a:lnTo>
                    <a:pt x="892" y="850"/>
                  </a:lnTo>
                  <a:lnTo>
                    <a:pt x="886" y="854"/>
                  </a:lnTo>
                  <a:lnTo>
                    <a:pt x="878" y="857"/>
                  </a:lnTo>
                  <a:lnTo>
                    <a:pt x="871" y="860"/>
                  </a:lnTo>
                  <a:lnTo>
                    <a:pt x="863" y="861"/>
                  </a:lnTo>
                  <a:lnTo>
                    <a:pt x="855" y="860"/>
                  </a:lnTo>
                  <a:lnTo>
                    <a:pt x="838" y="856"/>
                  </a:lnTo>
                  <a:lnTo>
                    <a:pt x="825" y="855"/>
                  </a:lnTo>
                  <a:lnTo>
                    <a:pt x="811" y="855"/>
                  </a:lnTo>
                  <a:lnTo>
                    <a:pt x="795" y="856"/>
                  </a:lnTo>
                  <a:lnTo>
                    <a:pt x="791" y="856"/>
                  </a:lnTo>
                  <a:lnTo>
                    <a:pt x="787" y="855"/>
                  </a:lnTo>
                  <a:lnTo>
                    <a:pt x="782" y="853"/>
                  </a:lnTo>
                  <a:lnTo>
                    <a:pt x="778" y="850"/>
                  </a:lnTo>
                  <a:lnTo>
                    <a:pt x="771" y="843"/>
                  </a:lnTo>
                  <a:lnTo>
                    <a:pt x="766" y="835"/>
                  </a:lnTo>
                  <a:lnTo>
                    <a:pt x="760" y="825"/>
                  </a:lnTo>
                  <a:lnTo>
                    <a:pt x="753" y="816"/>
                  </a:lnTo>
                  <a:lnTo>
                    <a:pt x="750" y="812"/>
                  </a:lnTo>
                  <a:lnTo>
                    <a:pt x="746" y="809"/>
                  </a:lnTo>
                  <a:lnTo>
                    <a:pt x="741" y="806"/>
                  </a:lnTo>
                  <a:lnTo>
                    <a:pt x="737" y="803"/>
                  </a:lnTo>
                  <a:lnTo>
                    <a:pt x="721" y="797"/>
                  </a:lnTo>
                  <a:lnTo>
                    <a:pt x="702" y="788"/>
                  </a:lnTo>
                  <a:lnTo>
                    <a:pt x="684" y="782"/>
                  </a:lnTo>
                  <a:lnTo>
                    <a:pt x="668" y="778"/>
                  </a:lnTo>
                  <a:lnTo>
                    <a:pt x="668" y="778"/>
                  </a:lnTo>
                  <a:lnTo>
                    <a:pt x="643" y="754"/>
                  </a:lnTo>
                  <a:lnTo>
                    <a:pt x="632" y="748"/>
                  </a:lnTo>
                  <a:lnTo>
                    <a:pt x="621" y="743"/>
                  </a:lnTo>
                  <a:lnTo>
                    <a:pt x="617" y="740"/>
                  </a:lnTo>
                  <a:lnTo>
                    <a:pt x="612" y="738"/>
                  </a:lnTo>
                  <a:lnTo>
                    <a:pt x="605" y="735"/>
                  </a:lnTo>
                  <a:lnTo>
                    <a:pt x="600" y="733"/>
                  </a:lnTo>
                  <a:lnTo>
                    <a:pt x="585" y="732"/>
                  </a:lnTo>
                  <a:lnTo>
                    <a:pt x="571" y="731"/>
                  </a:lnTo>
                  <a:lnTo>
                    <a:pt x="557" y="730"/>
                  </a:lnTo>
                  <a:lnTo>
                    <a:pt x="542" y="730"/>
                  </a:lnTo>
                  <a:lnTo>
                    <a:pt x="515" y="732"/>
                  </a:lnTo>
                  <a:lnTo>
                    <a:pt x="490" y="732"/>
                  </a:lnTo>
                  <a:lnTo>
                    <a:pt x="484" y="731"/>
                  </a:lnTo>
                  <a:lnTo>
                    <a:pt x="479" y="730"/>
                  </a:lnTo>
                  <a:lnTo>
                    <a:pt x="474" y="728"/>
                  </a:lnTo>
                  <a:lnTo>
                    <a:pt x="468" y="726"/>
                  </a:lnTo>
                  <a:lnTo>
                    <a:pt x="463" y="721"/>
                  </a:lnTo>
                  <a:lnTo>
                    <a:pt x="458" y="717"/>
                  </a:lnTo>
                  <a:lnTo>
                    <a:pt x="453" y="712"/>
                  </a:lnTo>
                  <a:lnTo>
                    <a:pt x="448" y="705"/>
                  </a:lnTo>
                  <a:lnTo>
                    <a:pt x="445" y="702"/>
                  </a:lnTo>
                  <a:lnTo>
                    <a:pt x="442" y="700"/>
                  </a:lnTo>
                  <a:lnTo>
                    <a:pt x="440" y="700"/>
                  </a:lnTo>
                  <a:lnTo>
                    <a:pt x="437" y="700"/>
                  </a:lnTo>
                  <a:lnTo>
                    <a:pt x="430" y="702"/>
                  </a:lnTo>
                  <a:lnTo>
                    <a:pt x="423" y="707"/>
                  </a:lnTo>
                  <a:lnTo>
                    <a:pt x="410" y="720"/>
                  </a:lnTo>
                  <a:lnTo>
                    <a:pt x="400" y="730"/>
                  </a:lnTo>
                  <a:lnTo>
                    <a:pt x="391" y="741"/>
                  </a:lnTo>
                  <a:lnTo>
                    <a:pt x="383" y="749"/>
                  </a:lnTo>
                  <a:lnTo>
                    <a:pt x="373" y="757"/>
                  </a:lnTo>
                  <a:lnTo>
                    <a:pt x="363" y="765"/>
                  </a:lnTo>
                  <a:lnTo>
                    <a:pt x="354" y="770"/>
                  </a:lnTo>
                  <a:lnTo>
                    <a:pt x="343" y="775"/>
                  </a:lnTo>
                  <a:lnTo>
                    <a:pt x="331" y="781"/>
                  </a:lnTo>
                  <a:lnTo>
                    <a:pt x="318" y="784"/>
                  </a:lnTo>
                  <a:lnTo>
                    <a:pt x="308" y="786"/>
                  </a:lnTo>
                  <a:lnTo>
                    <a:pt x="296" y="786"/>
                  </a:lnTo>
                  <a:lnTo>
                    <a:pt x="286" y="786"/>
                  </a:lnTo>
                  <a:lnTo>
                    <a:pt x="274" y="785"/>
                  </a:lnTo>
                  <a:lnTo>
                    <a:pt x="262" y="784"/>
                  </a:lnTo>
                  <a:lnTo>
                    <a:pt x="251" y="785"/>
                  </a:lnTo>
                  <a:lnTo>
                    <a:pt x="246" y="785"/>
                  </a:lnTo>
                  <a:lnTo>
                    <a:pt x="240" y="786"/>
                  </a:lnTo>
                  <a:lnTo>
                    <a:pt x="236" y="788"/>
                  </a:lnTo>
                  <a:lnTo>
                    <a:pt x="231" y="790"/>
                  </a:lnTo>
                  <a:lnTo>
                    <a:pt x="214" y="799"/>
                  </a:lnTo>
                  <a:lnTo>
                    <a:pt x="199" y="806"/>
                  </a:lnTo>
                  <a:lnTo>
                    <a:pt x="183" y="811"/>
                  </a:lnTo>
                  <a:lnTo>
                    <a:pt x="166" y="816"/>
                  </a:lnTo>
                  <a:lnTo>
                    <a:pt x="155" y="819"/>
                  </a:lnTo>
                  <a:lnTo>
                    <a:pt x="145" y="820"/>
                  </a:lnTo>
                  <a:lnTo>
                    <a:pt x="135" y="819"/>
                  </a:lnTo>
                  <a:lnTo>
                    <a:pt x="125" y="816"/>
                  </a:lnTo>
                  <a:lnTo>
                    <a:pt x="116" y="813"/>
                  </a:lnTo>
                  <a:lnTo>
                    <a:pt x="108" y="808"/>
                  </a:lnTo>
                  <a:lnTo>
                    <a:pt x="99" y="802"/>
                  </a:lnTo>
                  <a:lnTo>
                    <a:pt x="91" y="794"/>
                  </a:lnTo>
                  <a:lnTo>
                    <a:pt x="91" y="794"/>
                  </a:lnTo>
                  <a:lnTo>
                    <a:pt x="101" y="752"/>
                  </a:lnTo>
                  <a:lnTo>
                    <a:pt x="98" y="729"/>
                  </a:lnTo>
                  <a:lnTo>
                    <a:pt x="96" y="705"/>
                  </a:lnTo>
                  <a:lnTo>
                    <a:pt x="95" y="694"/>
                  </a:lnTo>
                  <a:lnTo>
                    <a:pt x="94" y="682"/>
                  </a:lnTo>
                  <a:lnTo>
                    <a:pt x="91" y="672"/>
                  </a:lnTo>
                  <a:lnTo>
                    <a:pt x="88" y="661"/>
                  </a:lnTo>
                  <a:lnTo>
                    <a:pt x="84" y="652"/>
                  </a:lnTo>
                  <a:lnTo>
                    <a:pt x="80" y="644"/>
                  </a:lnTo>
                  <a:lnTo>
                    <a:pt x="73" y="636"/>
                  </a:lnTo>
                  <a:lnTo>
                    <a:pt x="67" y="627"/>
                  </a:lnTo>
                  <a:lnTo>
                    <a:pt x="54" y="611"/>
                  </a:lnTo>
                  <a:lnTo>
                    <a:pt x="43" y="595"/>
                  </a:lnTo>
                  <a:lnTo>
                    <a:pt x="37" y="583"/>
                  </a:lnTo>
                  <a:lnTo>
                    <a:pt x="32" y="571"/>
                  </a:lnTo>
                  <a:lnTo>
                    <a:pt x="27" y="559"/>
                  </a:lnTo>
                  <a:lnTo>
                    <a:pt x="23" y="547"/>
                  </a:lnTo>
                  <a:lnTo>
                    <a:pt x="18" y="525"/>
                  </a:lnTo>
                  <a:lnTo>
                    <a:pt x="14" y="503"/>
                  </a:lnTo>
                  <a:lnTo>
                    <a:pt x="10" y="479"/>
                  </a:lnTo>
                  <a:lnTo>
                    <a:pt x="8" y="457"/>
                  </a:lnTo>
                  <a:lnTo>
                    <a:pt x="5" y="433"/>
                  </a:lnTo>
                  <a:lnTo>
                    <a:pt x="1" y="408"/>
                  </a:lnTo>
                  <a:lnTo>
                    <a:pt x="0" y="400"/>
                  </a:lnTo>
                  <a:lnTo>
                    <a:pt x="0" y="393"/>
                  </a:lnTo>
                  <a:lnTo>
                    <a:pt x="2" y="388"/>
                  </a:lnTo>
                  <a:lnTo>
                    <a:pt x="4" y="383"/>
                  </a:lnTo>
                  <a:lnTo>
                    <a:pt x="8" y="380"/>
                  </a:lnTo>
                  <a:lnTo>
                    <a:pt x="13" y="378"/>
                  </a:lnTo>
                  <a:lnTo>
                    <a:pt x="18" y="376"/>
                  </a:lnTo>
                  <a:lnTo>
                    <a:pt x="23" y="375"/>
                  </a:lnTo>
                  <a:lnTo>
                    <a:pt x="36" y="373"/>
                  </a:lnTo>
                  <a:lnTo>
                    <a:pt x="51" y="371"/>
                  </a:lnTo>
                  <a:lnTo>
                    <a:pt x="66" y="369"/>
                  </a:lnTo>
                  <a:lnTo>
                    <a:pt x="81" y="365"/>
                  </a:lnTo>
                  <a:lnTo>
                    <a:pt x="210" y="315"/>
                  </a:lnTo>
                  <a:lnTo>
                    <a:pt x="213" y="313"/>
                  </a:lnTo>
                  <a:lnTo>
                    <a:pt x="217" y="311"/>
                  </a:lnTo>
                  <a:lnTo>
                    <a:pt x="218" y="307"/>
                  </a:lnTo>
                  <a:lnTo>
                    <a:pt x="219" y="302"/>
                  </a:lnTo>
                  <a:lnTo>
                    <a:pt x="220" y="292"/>
                  </a:lnTo>
                  <a:lnTo>
                    <a:pt x="218" y="280"/>
                  </a:lnTo>
                  <a:lnTo>
                    <a:pt x="212" y="255"/>
                  </a:lnTo>
                  <a:lnTo>
                    <a:pt x="208" y="235"/>
                  </a:lnTo>
                  <a:lnTo>
                    <a:pt x="208" y="235"/>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14" name="Google Shape;914;p38"/>
            <p:cNvSpPr/>
            <p:nvPr/>
          </p:nvSpPr>
          <p:spPr>
            <a:xfrm>
              <a:off x="5400675" y="6296025"/>
              <a:ext cx="363538" cy="165100"/>
            </a:xfrm>
            <a:custGeom>
              <a:rect b="b" l="l" r="r" t="t"/>
              <a:pathLst>
                <a:path extrusionOk="0" h="417" w="918">
                  <a:moveTo>
                    <a:pt x="546" y="15"/>
                  </a:moveTo>
                  <a:lnTo>
                    <a:pt x="501" y="52"/>
                  </a:lnTo>
                  <a:lnTo>
                    <a:pt x="483" y="53"/>
                  </a:lnTo>
                  <a:lnTo>
                    <a:pt x="464" y="54"/>
                  </a:lnTo>
                  <a:lnTo>
                    <a:pt x="446" y="54"/>
                  </a:lnTo>
                  <a:lnTo>
                    <a:pt x="427" y="54"/>
                  </a:lnTo>
                  <a:lnTo>
                    <a:pt x="389" y="53"/>
                  </a:lnTo>
                  <a:lnTo>
                    <a:pt x="351" y="53"/>
                  </a:lnTo>
                  <a:lnTo>
                    <a:pt x="348" y="53"/>
                  </a:lnTo>
                  <a:lnTo>
                    <a:pt x="343" y="55"/>
                  </a:lnTo>
                  <a:lnTo>
                    <a:pt x="340" y="57"/>
                  </a:lnTo>
                  <a:lnTo>
                    <a:pt x="337" y="60"/>
                  </a:lnTo>
                  <a:lnTo>
                    <a:pt x="330" y="68"/>
                  </a:lnTo>
                  <a:lnTo>
                    <a:pt x="324" y="77"/>
                  </a:lnTo>
                  <a:lnTo>
                    <a:pt x="313" y="97"/>
                  </a:lnTo>
                  <a:lnTo>
                    <a:pt x="303" y="115"/>
                  </a:lnTo>
                  <a:lnTo>
                    <a:pt x="298" y="120"/>
                  </a:lnTo>
                  <a:lnTo>
                    <a:pt x="293" y="126"/>
                  </a:lnTo>
                  <a:lnTo>
                    <a:pt x="287" y="132"/>
                  </a:lnTo>
                  <a:lnTo>
                    <a:pt x="281" y="136"/>
                  </a:lnTo>
                  <a:lnTo>
                    <a:pt x="273" y="139"/>
                  </a:lnTo>
                  <a:lnTo>
                    <a:pt x="266" y="142"/>
                  </a:lnTo>
                  <a:lnTo>
                    <a:pt x="258" y="143"/>
                  </a:lnTo>
                  <a:lnTo>
                    <a:pt x="250" y="142"/>
                  </a:lnTo>
                  <a:lnTo>
                    <a:pt x="233" y="138"/>
                  </a:lnTo>
                  <a:lnTo>
                    <a:pt x="220" y="137"/>
                  </a:lnTo>
                  <a:lnTo>
                    <a:pt x="206" y="137"/>
                  </a:lnTo>
                  <a:lnTo>
                    <a:pt x="190" y="138"/>
                  </a:lnTo>
                  <a:lnTo>
                    <a:pt x="186" y="138"/>
                  </a:lnTo>
                  <a:lnTo>
                    <a:pt x="182" y="137"/>
                  </a:lnTo>
                  <a:lnTo>
                    <a:pt x="177" y="135"/>
                  </a:lnTo>
                  <a:lnTo>
                    <a:pt x="173" y="132"/>
                  </a:lnTo>
                  <a:lnTo>
                    <a:pt x="166" y="125"/>
                  </a:lnTo>
                  <a:lnTo>
                    <a:pt x="161" y="117"/>
                  </a:lnTo>
                  <a:lnTo>
                    <a:pt x="155" y="107"/>
                  </a:lnTo>
                  <a:lnTo>
                    <a:pt x="148" y="98"/>
                  </a:lnTo>
                  <a:lnTo>
                    <a:pt x="145" y="94"/>
                  </a:lnTo>
                  <a:lnTo>
                    <a:pt x="141" y="91"/>
                  </a:lnTo>
                  <a:lnTo>
                    <a:pt x="136" y="88"/>
                  </a:lnTo>
                  <a:lnTo>
                    <a:pt x="132" y="85"/>
                  </a:lnTo>
                  <a:lnTo>
                    <a:pt x="116" y="79"/>
                  </a:lnTo>
                  <a:lnTo>
                    <a:pt x="97" y="70"/>
                  </a:lnTo>
                  <a:lnTo>
                    <a:pt x="79" y="64"/>
                  </a:lnTo>
                  <a:lnTo>
                    <a:pt x="63" y="60"/>
                  </a:lnTo>
                  <a:lnTo>
                    <a:pt x="63" y="60"/>
                  </a:lnTo>
                  <a:lnTo>
                    <a:pt x="52" y="70"/>
                  </a:lnTo>
                  <a:lnTo>
                    <a:pt x="41" y="83"/>
                  </a:lnTo>
                  <a:lnTo>
                    <a:pt x="31" y="95"/>
                  </a:lnTo>
                  <a:lnTo>
                    <a:pt x="21" y="107"/>
                  </a:lnTo>
                  <a:lnTo>
                    <a:pt x="11" y="117"/>
                  </a:lnTo>
                  <a:lnTo>
                    <a:pt x="5" y="125"/>
                  </a:lnTo>
                  <a:lnTo>
                    <a:pt x="2" y="130"/>
                  </a:lnTo>
                  <a:lnTo>
                    <a:pt x="1" y="134"/>
                  </a:lnTo>
                  <a:lnTo>
                    <a:pt x="0" y="137"/>
                  </a:lnTo>
                  <a:lnTo>
                    <a:pt x="0" y="142"/>
                  </a:lnTo>
                  <a:lnTo>
                    <a:pt x="2" y="158"/>
                  </a:lnTo>
                  <a:lnTo>
                    <a:pt x="6" y="180"/>
                  </a:lnTo>
                  <a:lnTo>
                    <a:pt x="8" y="189"/>
                  </a:lnTo>
                  <a:lnTo>
                    <a:pt x="11" y="196"/>
                  </a:lnTo>
                  <a:lnTo>
                    <a:pt x="15" y="201"/>
                  </a:lnTo>
                  <a:lnTo>
                    <a:pt x="21" y="206"/>
                  </a:lnTo>
                  <a:lnTo>
                    <a:pt x="26" y="211"/>
                  </a:lnTo>
                  <a:lnTo>
                    <a:pt x="30" y="216"/>
                  </a:lnTo>
                  <a:lnTo>
                    <a:pt x="34" y="220"/>
                  </a:lnTo>
                  <a:lnTo>
                    <a:pt x="35" y="227"/>
                  </a:lnTo>
                  <a:lnTo>
                    <a:pt x="35" y="236"/>
                  </a:lnTo>
                  <a:lnTo>
                    <a:pt x="33" y="249"/>
                  </a:lnTo>
                  <a:lnTo>
                    <a:pt x="33" y="254"/>
                  </a:lnTo>
                  <a:lnTo>
                    <a:pt x="34" y="259"/>
                  </a:lnTo>
                  <a:lnTo>
                    <a:pt x="35" y="261"/>
                  </a:lnTo>
                  <a:lnTo>
                    <a:pt x="36" y="263"/>
                  </a:lnTo>
                  <a:lnTo>
                    <a:pt x="38" y="264"/>
                  </a:lnTo>
                  <a:lnTo>
                    <a:pt x="40" y="265"/>
                  </a:lnTo>
                  <a:lnTo>
                    <a:pt x="51" y="266"/>
                  </a:lnTo>
                  <a:lnTo>
                    <a:pt x="60" y="267"/>
                  </a:lnTo>
                  <a:lnTo>
                    <a:pt x="68" y="269"/>
                  </a:lnTo>
                  <a:lnTo>
                    <a:pt x="75" y="272"/>
                  </a:lnTo>
                  <a:lnTo>
                    <a:pt x="81" y="277"/>
                  </a:lnTo>
                  <a:lnTo>
                    <a:pt x="87" y="282"/>
                  </a:lnTo>
                  <a:lnTo>
                    <a:pt x="92" y="288"/>
                  </a:lnTo>
                  <a:lnTo>
                    <a:pt x="96" y="298"/>
                  </a:lnTo>
                  <a:lnTo>
                    <a:pt x="103" y="309"/>
                  </a:lnTo>
                  <a:lnTo>
                    <a:pt x="110" y="321"/>
                  </a:lnTo>
                  <a:lnTo>
                    <a:pt x="119" y="333"/>
                  </a:lnTo>
                  <a:lnTo>
                    <a:pt x="129" y="345"/>
                  </a:lnTo>
                  <a:lnTo>
                    <a:pt x="148" y="367"/>
                  </a:lnTo>
                  <a:lnTo>
                    <a:pt x="166" y="387"/>
                  </a:lnTo>
                  <a:lnTo>
                    <a:pt x="166" y="387"/>
                  </a:lnTo>
                  <a:lnTo>
                    <a:pt x="172" y="376"/>
                  </a:lnTo>
                  <a:lnTo>
                    <a:pt x="178" y="367"/>
                  </a:lnTo>
                  <a:lnTo>
                    <a:pt x="186" y="359"/>
                  </a:lnTo>
                  <a:lnTo>
                    <a:pt x="194" y="352"/>
                  </a:lnTo>
                  <a:lnTo>
                    <a:pt x="204" y="347"/>
                  </a:lnTo>
                  <a:lnTo>
                    <a:pt x="216" y="342"/>
                  </a:lnTo>
                  <a:lnTo>
                    <a:pt x="227" y="339"/>
                  </a:lnTo>
                  <a:lnTo>
                    <a:pt x="240" y="337"/>
                  </a:lnTo>
                  <a:lnTo>
                    <a:pt x="252" y="336"/>
                  </a:lnTo>
                  <a:lnTo>
                    <a:pt x="265" y="335"/>
                  </a:lnTo>
                  <a:lnTo>
                    <a:pt x="279" y="335"/>
                  </a:lnTo>
                  <a:lnTo>
                    <a:pt x="292" y="336"/>
                  </a:lnTo>
                  <a:lnTo>
                    <a:pt x="318" y="338"/>
                  </a:lnTo>
                  <a:lnTo>
                    <a:pt x="341" y="342"/>
                  </a:lnTo>
                  <a:lnTo>
                    <a:pt x="359" y="346"/>
                  </a:lnTo>
                  <a:lnTo>
                    <a:pt x="375" y="348"/>
                  </a:lnTo>
                  <a:lnTo>
                    <a:pt x="390" y="350"/>
                  </a:lnTo>
                  <a:lnTo>
                    <a:pt x="404" y="350"/>
                  </a:lnTo>
                  <a:lnTo>
                    <a:pt x="433" y="349"/>
                  </a:lnTo>
                  <a:lnTo>
                    <a:pt x="468" y="347"/>
                  </a:lnTo>
                  <a:lnTo>
                    <a:pt x="476" y="346"/>
                  </a:lnTo>
                  <a:lnTo>
                    <a:pt x="482" y="348"/>
                  </a:lnTo>
                  <a:lnTo>
                    <a:pt x="485" y="350"/>
                  </a:lnTo>
                  <a:lnTo>
                    <a:pt x="486" y="353"/>
                  </a:lnTo>
                  <a:lnTo>
                    <a:pt x="486" y="358"/>
                  </a:lnTo>
                  <a:lnTo>
                    <a:pt x="487" y="362"/>
                  </a:lnTo>
                  <a:lnTo>
                    <a:pt x="489" y="366"/>
                  </a:lnTo>
                  <a:lnTo>
                    <a:pt x="492" y="371"/>
                  </a:lnTo>
                  <a:lnTo>
                    <a:pt x="499" y="374"/>
                  </a:lnTo>
                  <a:lnTo>
                    <a:pt x="505" y="376"/>
                  </a:lnTo>
                  <a:lnTo>
                    <a:pt x="514" y="377"/>
                  </a:lnTo>
                  <a:lnTo>
                    <a:pt x="523" y="377"/>
                  </a:lnTo>
                  <a:lnTo>
                    <a:pt x="540" y="377"/>
                  </a:lnTo>
                  <a:lnTo>
                    <a:pt x="555" y="376"/>
                  </a:lnTo>
                  <a:lnTo>
                    <a:pt x="571" y="367"/>
                  </a:lnTo>
                  <a:lnTo>
                    <a:pt x="600" y="355"/>
                  </a:lnTo>
                  <a:lnTo>
                    <a:pt x="615" y="349"/>
                  </a:lnTo>
                  <a:lnTo>
                    <a:pt x="631" y="345"/>
                  </a:lnTo>
                  <a:lnTo>
                    <a:pt x="641" y="340"/>
                  </a:lnTo>
                  <a:lnTo>
                    <a:pt x="649" y="339"/>
                  </a:lnTo>
                  <a:lnTo>
                    <a:pt x="652" y="342"/>
                  </a:lnTo>
                  <a:lnTo>
                    <a:pt x="656" y="345"/>
                  </a:lnTo>
                  <a:lnTo>
                    <a:pt x="660" y="346"/>
                  </a:lnTo>
                  <a:lnTo>
                    <a:pt x="664" y="347"/>
                  </a:lnTo>
                  <a:lnTo>
                    <a:pt x="672" y="348"/>
                  </a:lnTo>
                  <a:lnTo>
                    <a:pt x="680" y="348"/>
                  </a:lnTo>
                  <a:lnTo>
                    <a:pt x="689" y="349"/>
                  </a:lnTo>
                  <a:lnTo>
                    <a:pt x="697" y="350"/>
                  </a:lnTo>
                  <a:lnTo>
                    <a:pt x="702" y="351"/>
                  </a:lnTo>
                  <a:lnTo>
                    <a:pt x="706" y="353"/>
                  </a:lnTo>
                  <a:lnTo>
                    <a:pt x="710" y="355"/>
                  </a:lnTo>
                  <a:lnTo>
                    <a:pt x="714" y="359"/>
                  </a:lnTo>
                  <a:lnTo>
                    <a:pt x="775" y="416"/>
                  </a:lnTo>
                  <a:lnTo>
                    <a:pt x="781" y="417"/>
                  </a:lnTo>
                  <a:lnTo>
                    <a:pt x="785" y="417"/>
                  </a:lnTo>
                  <a:lnTo>
                    <a:pt x="792" y="408"/>
                  </a:lnTo>
                  <a:lnTo>
                    <a:pt x="798" y="399"/>
                  </a:lnTo>
                  <a:lnTo>
                    <a:pt x="804" y="388"/>
                  </a:lnTo>
                  <a:lnTo>
                    <a:pt x="810" y="375"/>
                  </a:lnTo>
                  <a:lnTo>
                    <a:pt x="816" y="363"/>
                  </a:lnTo>
                  <a:lnTo>
                    <a:pt x="823" y="351"/>
                  </a:lnTo>
                  <a:lnTo>
                    <a:pt x="829" y="339"/>
                  </a:lnTo>
                  <a:lnTo>
                    <a:pt x="837" y="328"/>
                  </a:lnTo>
                  <a:lnTo>
                    <a:pt x="862" y="300"/>
                  </a:lnTo>
                  <a:lnTo>
                    <a:pt x="884" y="271"/>
                  </a:lnTo>
                  <a:lnTo>
                    <a:pt x="895" y="256"/>
                  </a:lnTo>
                  <a:lnTo>
                    <a:pt x="904" y="240"/>
                  </a:lnTo>
                  <a:lnTo>
                    <a:pt x="911" y="224"/>
                  </a:lnTo>
                  <a:lnTo>
                    <a:pt x="918" y="206"/>
                  </a:lnTo>
                  <a:lnTo>
                    <a:pt x="918" y="206"/>
                  </a:lnTo>
                  <a:lnTo>
                    <a:pt x="873" y="198"/>
                  </a:lnTo>
                  <a:lnTo>
                    <a:pt x="826" y="189"/>
                  </a:lnTo>
                  <a:lnTo>
                    <a:pt x="815" y="185"/>
                  </a:lnTo>
                  <a:lnTo>
                    <a:pt x="804" y="180"/>
                  </a:lnTo>
                  <a:lnTo>
                    <a:pt x="795" y="175"/>
                  </a:lnTo>
                  <a:lnTo>
                    <a:pt x="785" y="170"/>
                  </a:lnTo>
                  <a:lnTo>
                    <a:pt x="777" y="162"/>
                  </a:lnTo>
                  <a:lnTo>
                    <a:pt x="771" y="153"/>
                  </a:lnTo>
                  <a:lnTo>
                    <a:pt x="765" y="144"/>
                  </a:lnTo>
                  <a:lnTo>
                    <a:pt x="762" y="133"/>
                  </a:lnTo>
                  <a:lnTo>
                    <a:pt x="759" y="125"/>
                  </a:lnTo>
                  <a:lnTo>
                    <a:pt x="756" y="119"/>
                  </a:lnTo>
                  <a:lnTo>
                    <a:pt x="751" y="111"/>
                  </a:lnTo>
                  <a:lnTo>
                    <a:pt x="746" y="106"/>
                  </a:lnTo>
                  <a:lnTo>
                    <a:pt x="733" y="94"/>
                  </a:lnTo>
                  <a:lnTo>
                    <a:pt x="718" y="83"/>
                  </a:lnTo>
                  <a:lnTo>
                    <a:pt x="702" y="72"/>
                  </a:lnTo>
                  <a:lnTo>
                    <a:pt x="686" y="62"/>
                  </a:lnTo>
                  <a:lnTo>
                    <a:pt x="678" y="56"/>
                  </a:lnTo>
                  <a:lnTo>
                    <a:pt x="672" y="51"/>
                  </a:lnTo>
                  <a:lnTo>
                    <a:pt x="665" y="45"/>
                  </a:lnTo>
                  <a:lnTo>
                    <a:pt x="659" y="39"/>
                  </a:lnTo>
                  <a:lnTo>
                    <a:pt x="647" y="20"/>
                  </a:lnTo>
                  <a:lnTo>
                    <a:pt x="637" y="3"/>
                  </a:lnTo>
                  <a:lnTo>
                    <a:pt x="635" y="1"/>
                  </a:lnTo>
                  <a:lnTo>
                    <a:pt x="633" y="0"/>
                  </a:lnTo>
                  <a:lnTo>
                    <a:pt x="629" y="0"/>
                  </a:lnTo>
                  <a:lnTo>
                    <a:pt x="625" y="1"/>
                  </a:lnTo>
                  <a:lnTo>
                    <a:pt x="621" y="3"/>
                  </a:lnTo>
                  <a:lnTo>
                    <a:pt x="615" y="8"/>
                  </a:lnTo>
                  <a:lnTo>
                    <a:pt x="610" y="13"/>
                  </a:lnTo>
                  <a:lnTo>
                    <a:pt x="602" y="20"/>
                  </a:lnTo>
                  <a:lnTo>
                    <a:pt x="600" y="23"/>
                  </a:lnTo>
                  <a:lnTo>
                    <a:pt x="597" y="25"/>
                  </a:lnTo>
                  <a:lnTo>
                    <a:pt x="594" y="26"/>
                  </a:lnTo>
                  <a:lnTo>
                    <a:pt x="591" y="26"/>
                  </a:lnTo>
                  <a:lnTo>
                    <a:pt x="583" y="26"/>
                  </a:lnTo>
                  <a:lnTo>
                    <a:pt x="575" y="25"/>
                  </a:lnTo>
                  <a:lnTo>
                    <a:pt x="560" y="18"/>
                  </a:lnTo>
                  <a:lnTo>
                    <a:pt x="546" y="15"/>
                  </a:lnTo>
                  <a:lnTo>
                    <a:pt x="546" y="15"/>
                  </a:lnTo>
                  <a:close/>
                </a:path>
              </a:pathLst>
            </a:custGeom>
            <a:solidFill>
              <a:srgbClr val="C9C8C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915" name="Google Shape;915;p38"/>
            <p:cNvSpPr/>
            <p:nvPr/>
          </p:nvSpPr>
          <p:spPr>
            <a:xfrm>
              <a:off x="5400675" y="6296025"/>
              <a:ext cx="363538" cy="165100"/>
            </a:xfrm>
            <a:custGeom>
              <a:rect b="b" l="l" r="r" t="t"/>
              <a:pathLst>
                <a:path extrusionOk="0" h="417" w="918">
                  <a:moveTo>
                    <a:pt x="546" y="15"/>
                  </a:moveTo>
                  <a:lnTo>
                    <a:pt x="501" y="52"/>
                  </a:lnTo>
                  <a:lnTo>
                    <a:pt x="483" y="53"/>
                  </a:lnTo>
                  <a:lnTo>
                    <a:pt x="464" y="54"/>
                  </a:lnTo>
                  <a:lnTo>
                    <a:pt x="446" y="54"/>
                  </a:lnTo>
                  <a:lnTo>
                    <a:pt x="427" y="54"/>
                  </a:lnTo>
                  <a:lnTo>
                    <a:pt x="389" y="53"/>
                  </a:lnTo>
                  <a:lnTo>
                    <a:pt x="351" y="53"/>
                  </a:lnTo>
                  <a:lnTo>
                    <a:pt x="348" y="53"/>
                  </a:lnTo>
                  <a:lnTo>
                    <a:pt x="343" y="55"/>
                  </a:lnTo>
                  <a:lnTo>
                    <a:pt x="340" y="57"/>
                  </a:lnTo>
                  <a:lnTo>
                    <a:pt x="337" y="60"/>
                  </a:lnTo>
                  <a:lnTo>
                    <a:pt x="330" y="68"/>
                  </a:lnTo>
                  <a:lnTo>
                    <a:pt x="324" y="77"/>
                  </a:lnTo>
                  <a:lnTo>
                    <a:pt x="313" y="97"/>
                  </a:lnTo>
                  <a:lnTo>
                    <a:pt x="303" y="115"/>
                  </a:lnTo>
                  <a:lnTo>
                    <a:pt x="298" y="120"/>
                  </a:lnTo>
                  <a:lnTo>
                    <a:pt x="293" y="126"/>
                  </a:lnTo>
                  <a:lnTo>
                    <a:pt x="287" y="132"/>
                  </a:lnTo>
                  <a:lnTo>
                    <a:pt x="281" y="136"/>
                  </a:lnTo>
                  <a:lnTo>
                    <a:pt x="273" y="139"/>
                  </a:lnTo>
                  <a:lnTo>
                    <a:pt x="266" y="142"/>
                  </a:lnTo>
                  <a:lnTo>
                    <a:pt x="258" y="143"/>
                  </a:lnTo>
                  <a:lnTo>
                    <a:pt x="250" y="142"/>
                  </a:lnTo>
                  <a:lnTo>
                    <a:pt x="233" y="138"/>
                  </a:lnTo>
                  <a:lnTo>
                    <a:pt x="220" y="137"/>
                  </a:lnTo>
                  <a:lnTo>
                    <a:pt x="206" y="137"/>
                  </a:lnTo>
                  <a:lnTo>
                    <a:pt x="190" y="138"/>
                  </a:lnTo>
                  <a:lnTo>
                    <a:pt x="186" y="138"/>
                  </a:lnTo>
                  <a:lnTo>
                    <a:pt x="182" y="137"/>
                  </a:lnTo>
                  <a:lnTo>
                    <a:pt x="177" y="135"/>
                  </a:lnTo>
                  <a:lnTo>
                    <a:pt x="173" y="132"/>
                  </a:lnTo>
                  <a:lnTo>
                    <a:pt x="166" y="125"/>
                  </a:lnTo>
                  <a:lnTo>
                    <a:pt x="161" y="117"/>
                  </a:lnTo>
                  <a:lnTo>
                    <a:pt x="155" y="107"/>
                  </a:lnTo>
                  <a:lnTo>
                    <a:pt x="148" y="98"/>
                  </a:lnTo>
                  <a:lnTo>
                    <a:pt x="145" y="94"/>
                  </a:lnTo>
                  <a:lnTo>
                    <a:pt x="141" y="91"/>
                  </a:lnTo>
                  <a:lnTo>
                    <a:pt x="136" y="88"/>
                  </a:lnTo>
                  <a:lnTo>
                    <a:pt x="132" y="85"/>
                  </a:lnTo>
                  <a:lnTo>
                    <a:pt x="116" y="79"/>
                  </a:lnTo>
                  <a:lnTo>
                    <a:pt x="97" y="70"/>
                  </a:lnTo>
                  <a:lnTo>
                    <a:pt x="79" y="64"/>
                  </a:lnTo>
                  <a:lnTo>
                    <a:pt x="63" y="60"/>
                  </a:lnTo>
                  <a:lnTo>
                    <a:pt x="63" y="60"/>
                  </a:lnTo>
                  <a:lnTo>
                    <a:pt x="52" y="70"/>
                  </a:lnTo>
                  <a:lnTo>
                    <a:pt x="41" y="83"/>
                  </a:lnTo>
                  <a:lnTo>
                    <a:pt x="31" y="95"/>
                  </a:lnTo>
                  <a:lnTo>
                    <a:pt x="21" y="107"/>
                  </a:lnTo>
                  <a:lnTo>
                    <a:pt x="11" y="117"/>
                  </a:lnTo>
                  <a:lnTo>
                    <a:pt x="5" y="125"/>
                  </a:lnTo>
                  <a:lnTo>
                    <a:pt x="2" y="130"/>
                  </a:lnTo>
                  <a:lnTo>
                    <a:pt x="1" y="134"/>
                  </a:lnTo>
                  <a:lnTo>
                    <a:pt x="0" y="137"/>
                  </a:lnTo>
                  <a:lnTo>
                    <a:pt x="0" y="142"/>
                  </a:lnTo>
                  <a:lnTo>
                    <a:pt x="2" y="158"/>
                  </a:lnTo>
                  <a:lnTo>
                    <a:pt x="6" y="180"/>
                  </a:lnTo>
                  <a:lnTo>
                    <a:pt x="8" y="189"/>
                  </a:lnTo>
                  <a:lnTo>
                    <a:pt x="11" y="196"/>
                  </a:lnTo>
                  <a:lnTo>
                    <a:pt x="15" y="201"/>
                  </a:lnTo>
                  <a:lnTo>
                    <a:pt x="21" y="206"/>
                  </a:lnTo>
                  <a:lnTo>
                    <a:pt x="26" y="211"/>
                  </a:lnTo>
                  <a:lnTo>
                    <a:pt x="30" y="216"/>
                  </a:lnTo>
                  <a:lnTo>
                    <a:pt x="34" y="220"/>
                  </a:lnTo>
                  <a:lnTo>
                    <a:pt x="35" y="227"/>
                  </a:lnTo>
                  <a:lnTo>
                    <a:pt x="35" y="236"/>
                  </a:lnTo>
                  <a:lnTo>
                    <a:pt x="33" y="249"/>
                  </a:lnTo>
                  <a:lnTo>
                    <a:pt x="33" y="254"/>
                  </a:lnTo>
                  <a:lnTo>
                    <a:pt x="34" y="259"/>
                  </a:lnTo>
                  <a:lnTo>
                    <a:pt x="35" y="261"/>
                  </a:lnTo>
                  <a:lnTo>
                    <a:pt x="36" y="263"/>
                  </a:lnTo>
                  <a:lnTo>
                    <a:pt x="38" y="264"/>
                  </a:lnTo>
                  <a:lnTo>
                    <a:pt x="40" y="265"/>
                  </a:lnTo>
                  <a:lnTo>
                    <a:pt x="51" y="266"/>
                  </a:lnTo>
                  <a:lnTo>
                    <a:pt x="60" y="267"/>
                  </a:lnTo>
                  <a:lnTo>
                    <a:pt x="68" y="269"/>
                  </a:lnTo>
                  <a:lnTo>
                    <a:pt x="75" y="272"/>
                  </a:lnTo>
                  <a:lnTo>
                    <a:pt x="81" y="277"/>
                  </a:lnTo>
                  <a:lnTo>
                    <a:pt x="87" y="282"/>
                  </a:lnTo>
                  <a:lnTo>
                    <a:pt x="92" y="288"/>
                  </a:lnTo>
                  <a:lnTo>
                    <a:pt x="96" y="298"/>
                  </a:lnTo>
                  <a:lnTo>
                    <a:pt x="103" y="309"/>
                  </a:lnTo>
                  <a:lnTo>
                    <a:pt x="110" y="321"/>
                  </a:lnTo>
                  <a:lnTo>
                    <a:pt x="119" y="333"/>
                  </a:lnTo>
                  <a:lnTo>
                    <a:pt x="129" y="345"/>
                  </a:lnTo>
                  <a:lnTo>
                    <a:pt x="148" y="367"/>
                  </a:lnTo>
                  <a:lnTo>
                    <a:pt x="166" y="387"/>
                  </a:lnTo>
                  <a:lnTo>
                    <a:pt x="166" y="387"/>
                  </a:lnTo>
                  <a:lnTo>
                    <a:pt x="172" y="376"/>
                  </a:lnTo>
                  <a:lnTo>
                    <a:pt x="178" y="367"/>
                  </a:lnTo>
                  <a:lnTo>
                    <a:pt x="186" y="359"/>
                  </a:lnTo>
                  <a:lnTo>
                    <a:pt x="194" y="352"/>
                  </a:lnTo>
                  <a:lnTo>
                    <a:pt x="204" y="347"/>
                  </a:lnTo>
                  <a:lnTo>
                    <a:pt x="216" y="342"/>
                  </a:lnTo>
                  <a:lnTo>
                    <a:pt x="227" y="339"/>
                  </a:lnTo>
                  <a:lnTo>
                    <a:pt x="240" y="337"/>
                  </a:lnTo>
                  <a:lnTo>
                    <a:pt x="252" y="336"/>
                  </a:lnTo>
                  <a:lnTo>
                    <a:pt x="265" y="335"/>
                  </a:lnTo>
                  <a:lnTo>
                    <a:pt x="279" y="335"/>
                  </a:lnTo>
                  <a:lnTo>
                    <a:pt x="292" y="336"/>
                  </a:lnTo>
                  <a:lnTo>
                    <a:pt x="318" y="338"/>
                  </a:lnTo>
                  <a:lnTo>
                    <a:pt x="341" y="342"/>
                  </a:lnTo>
                  <a:lnTo>
                    <a:pt x="359" y="346"/>
                  </a:lnTo>
                  <a:lnTo>
                    <a:pt x="375" y="348"/>
                  </a:lnTo>
                  <a:lnTo>
                    <a:pt x="390" y="350"/>
                  </a:lnTo>
                  <a:lnTo>
                    <a:pt x="404" y="350"/>
                  </a:lnTo>
                  <a:lnTo>
                    <a:pt x="433" y="349"/>
                  </a:lnTo>
                  <a:lnTo>
                    <a:pt x="468" y="347"/>
                  </a:lnTo>
                  <a:lnTo>
                    <a:pt x="476" y="346"/>
                  </a:lnTo>
                  <a:lnTo>
                    <a:pt x="482" y="348"/>
                  </a:lnTo>
                  <a:lnTo>
                    <a:pt x="485" y="350"/>
                  </a:lnTo>
                  <a:lnTo>
                    <a:pt x="486" y="353"/>
                  </a:lnTo>
                  <a:lnTo>
                    <a:pt x="486" y="358"/>
                  </a:lnTo>
                  <a:lnTo>
                    <a:pt x="487" y="362"/>
                  </a:lnTo>
                  <a:lnTo>
                    <a:pt x="489" y="366"/>
                  </a:lnTo>
                  <a:lnTo>
                    <a:pt x="492" y="371"/>
                  </a:lnTo>
                  <a:lnTo>
                    <a:pt x="499" y="374"/>
                  </a:lnTo>
                  <a:lnTo>
                    <a:pt x="505" y="376"/>
                  </a:lnTo>
                  <a:lnTo>
                    <a:pt x="514" y="377"/>
                  </a:lnTo>
                  <a:lnTo>
                    <a:pt x="523" y="377"/>
                  </a:lnTo>
                  <a:lnTo>
                    <a:pt x="540" y="377"/>
                  </a:lnTo>
                  <a:lnTo>
                    <a:pt x="555" y="376"/>
                  </a:lnTo>
                  <a:lnTo>
                    <a:pt x="571" y="367"/>
                  </a:lnTo>
                  <a:lnTo>
                    <a:pt x="600" y="355"/>
                  </a:lnTo>
                  <a:lnTo>
                    <a:pt x="615" y="349"/>
                  </a:lnTo>
                  <a:lnTo>
                    <a:pt x="631" y="345"/>
                  </a:lnTo>
                  <a:lnTo>
                    <a:pt x="641" y="340"/>
                  </a:lnTo>
                  <a:lnTo>
                    <a:pt x="649" y="339"/>
                  </a:lnTo>
                  <a:lnTo>
                    <a:pt x="652" y="342"/>
                  </a:lnTo>
                  <a:lnTo>
                    <a:pt x="656" y="345"/>
                  </a:lnTo>
                  <a:lnTo>
                    <a:pt x="660" y="346"/>
                  </a:lnTo>
                  <a:lnTo>
                    <a:pt x="664" y="347"/>
                  </a:lnTo>
                  <a:lnTo>
                    <a:pt x="672" y="348"/>
                  </a:lnTo>
                  <a:lnTo>
                    <a:pt x="680" y="348"/>
                  </a:lnTo>
                  <a:lnTo>
                    <a:pt x="689" y="349"/>
                  </a:lnTo>
                  <a:lnTo>
                    <a:pt x="697" y="350"/>
                  </a:lnTo>
                  <a:lnTo>
                    <a:pt x="702" y="351"/>
                  </a:lnTo>
                  <a:lnTo>
                    <a:pt x="706" y="353"/>
                  </a:lnTo>
                  <a:lnTo>
                    <a:pt x="710" y="355"/>
                  </a:lnTo>
                  <a:lnTo>
                    <a:pt x="714" y="359"/>
                  </a:lnTo>
                  <a:lnTo>
                    <a:pt x="775" y="416"/>
                  </a:lnTo>
                  <a:lnTo>
                    <a:pt x="781" y="417"/>
                  </a:lnTo>
                  <a:lnTo>
                    <a:pt x="785" y="417"/>
                  </a:lnTo>
                  <a:lnTo>
                    <a:pt x="792" y="408"/>
                  </a:lnTo>
                  <a:lnTo>
                    <a:pt x="798" y="399"/>
                  </a:lnTo>
                  <a:lnTo>
                    <a:pt x="804" y="388"/>
                  </a:lnTo>
                  <a:lnTo>
                    <a:pt x="810" y="375"/>
                  </a:lnTo>
                  <a:lnTo>
                    <a:pt x="816" y="363"/>
                  </a:lnTo>
                  <a:lnTo>
                    <a:pt x="823" y="351"/>
                  </a:lnTo>
                  <a:lnTo>
                    <a:pt x="829" y="339"/>
                  </a:lnTo>
                  <a:lnTo>
                    <a:pt x="837" y="328"/>
                  </a:lnTo>
                  <a:lnTo>
                    <a:pt x="862" y="300"/>
                  </a:lnTo>
                  <a:lnTo>
                    <a:pt x="884" y="271"/>
                  </a:lnTo>
                  <a:lnTo>
                    <a:pt x="895" y="256"/>
                  </a:lnTo>
                  <a:lnTo>
                    <a:pt x="904" y="240"/>
                  </a:lnTo>
                  <a:lnTo>
                    <a:pt x="911" y="224"/>
                  </a:lnTo>
                  <a:lnTo>
                    <a:pt x="918" y="206"/>
                  </a:lnTo>
                  <a:lnTo>
                    <a:pt x="918" y="206"/>
                  </a:lnTo>
                  <a:lnTo>
                    <a:pt x="873" y="198"/>
                  </a:lnTo>
                  <a:lnTo>
                    <a:pt x="826" y="189"/>
                  </a:lnTo>
                  <a:lnTo>
                    <a:pt x="815" y="185"/>
                  </a:lnTo>
                  <a:lnTo>
                    <a:pt x="804" y="180"/>
                  </a:lnTo>
                  <a:lnTo>
                    <a:pt x="795" y="175"/>
                  </a:lnTo>
                  <a:lnTo>
                    <a:pt x="785" y="170"/>
                  </a:lnTo>
                  <a:lnTo>
                    <a:pt x="777" y="162"/>
                  </a:lnTo>
                  <a:lnTo>
                    <a:pt x="771" y="153"/>
                  </a:lnTo>
                  <a:lnTo>
                    <a:pt x="765" y="144"/>
                  </a:lnTo>
                  <a:lnTo>
                    <a:pt x="762" y="133"/>
                  </a:lnTo>
                  <a:lnTo>
                    <a:pt x="759" y="125"/>
                  </a:lnTo>
                  <a:lnTo>
                    <a:pt x="756" y="119"/>
                  </a:lnTo>
                  <a:lnTo>
                    <a:pt x="751" y="111"/>
                  </a:lnTo>
                  <a:lnTo>
                    <a:pt x="746" y="106"/>
                  </a:lnTo>
                  <a:lnTo>
                    <a:pt x="733" y="94"/>
                  </a:lnTo>
                  <a:lnTo>
                    <a:pt x="718" y="83"/>
                  </a:lnTo>
                  <a:lnTo>
                    <a:pt x="702" y="72"/>
                  </a:lnTo>
                  <a:lnTo>
                    <a:pt x="686" y="62"/>
                  </a:lnTo>
                  <a:lnTo>
                    <a:pt x="678" y="56"/>
                  </a:lnTo>
                  <a:lnTo>
                    <a:pt x="672" y="51"/>
                  </a:lnTo>
                  <a:lnTo>
                    <a:pt x="665" y="45"/>
                  </a:lnTo>
                  <a:lnTo>
                    <a:pt x="659" y="39"/>
                  </a:lnTo>
                  <a:lnTo>
                    <a:pt x="647" y="20"/>
                  </a:lnTo>
                  <a:lnTo>
                    <a:pt x="637" y="3"/>
                  </a:lnTo>
                  <a:lnTo>
                    <a:pt x="635" y="1"/>
                  </a:lnTo>
                  <a:lnTo>
                    <a:pt x="633" y="0"/>
                  </a:lnTo>
                  <a:lnTo>
                    <a:pt x="629" y="0"/>
                  </a:lnTo>
                  <a:lnTo>
                    <a:pt x="625" y="1"/>
                  </a:lnTo>
                  <a:lnTo>
                    <a:pt x="621" y="3"/>
                  </a:lnTo>
                  <a:lnTo>
                    <a:pt x="615" y="8"/>
                  </a:lnTo>
                  <a:lnTo>
                    <a:pt x="610" y="13"/>
                  </a:lnTo>
                  <a:lnTo>
                    <a:pt x="602" y="20"/>
                  </a:lnTo>
                  <a:lnTo>
                    <a:pt x="600" y="23"/>
                  </a:lnTo>
                  <a:lnTo>
                    <a:pt x="597" y="25"/>
                  </a:lnTo>
                  <a:lnTo>
                    <a:pt x="594" y="26"/>
                  </a:lnTo>
                  <a:lnTo>
                    <a:pt x="591" y="26"/>
                  </a:lnTo>
                  <a:lnTo>
                    <a:pt x="583" y="26"/>
                  </a:lnTo>
                  <a:lnTo>
                    <a:pt x="575" y="25"/>
                  </a:lnTo>
                  <a:lnTo>
                    <a:pt x="560" y="18"/>
                  </a:lnTo>
                  <a:lnTo>
                    <a:pt x="546" y="15"/>
                  </a:lnTo>
                  <a:lnTo>
                    <a:pt x="546" y="15"/>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16" name="Google Shape;916;p38"/>
            <p:cNvSpPr/>
            <p:nvPr/>
          </p:nvSpPr>
          <p:spPr>
            <a:xfrm>
              <a:off x="4991100" y="6288088"/>
              <a:ext cx="484188" cy="461963"/>
            </a:xfrm>
            <a:custGeom>
              <a:rect b="b" l="l" r="r" t="t"/>
              <a:pathLst>
                <a:path extrusionOk="0" h="1161" w="1220">
                  <a:moveTo>
                    <a:pt x="519" y="94"/>
                  </a:moveTo>
                  <a:lnTo>
                    <a:pt x="527" y="102"/>
                  </a:lnTo>
                  <a:lnTo>
                    <a:pt x="536" y="108"/>
                  </a:lnTo>
                  <a:lnTo>
                    <a:pt x="544" y="113"/>
                  </a:lnTo>
                  <a:lnTo>
                    <a:pt x="553" y="116"/>
                  </a:lnTo>
                  <a:lnTo>
                    <a:pt x="563" y="119"/>
                  </a:lnTo>
                  <a:lnTo>
                    <a:pt x="573" y="120"/>
                  </a:lnTo>
                  <a:lnTo>
                    <a:pt x="583" y="119"/>
                  </a:lnTo>
                  <a:lnTo>
                    <a:pt x="594" y="116"/>
                  </a:lnTo>
                  <a:lnTo>
                    <a:pt x="611" y="111"/>
                  </a:lnTo>
                  <a:lnTo>
                    <a:pt x="627" y="106"/>
                  </a:lnTo>
                  <a:lnTo>
                    <a:pt x="642" y="99"/>
                  </a:lnTo>
                  <a:lnTo>
                    <a:pt x="659" y="90"/>
                  </a:lnTo>
                  <a:lnTo>
                    <a:pt x="664" y="88"/>
                  </a:lnTo>
                  <a:lnTo>
                    <a:pt x="668" y="86"/>
                  </a:lnTo>
                  <a:lnTo>
                    <a:pt x="674" y="85"/>
                  </a:lnTo>
                  <a:lnTo>
                    <a:pt x="679" y="85"/>
                  </a:lnTo>
                  <a:lnTo>
                    <a:pt x="690" y="84"/>
                  </a:lnTo>
                  <a:lnTo>
                    <a:pt x="702" y="85"/>
                  </a:lnTo>
                  <a:lnTo>
                    <a:pt x="714" y="86"/>
                  </a:lnTo>
                  <a:lnTo>
                    <a:pt x="724" y="86"/>
                  </a:lnTo>
                  <a:lnTo>
                    <a:pt x="736" y="86"/>
                  </a:lnTo>
                  <a:lnTo>
                    <a:pt x="746" y="84"/>
                  </a:lnTo>
                  <a:lnTo>
                    <a:pt x="759" y="81"/>
                  </a:lnTo>
                  <a:lnTo>
                    <a:pt x="771" y="75"/>
                  </a:lnTo>
                  <a:lnTo>
                    <a:pt x="782" y="70"/>
                  </a:lnTo>
                  <a:lnTo>
                    <a:pt x="791" y="65"/>
                  </a:lnTo>
                  <a:lnTo>
                    <a:pt x="801" y="57"/>
                  </a:lnTo>
                  <a:lnTo>
                    <a:pt x="811" y="49"/>
                  </a:lnTo>
                  <a:lnTo>
                    <a:pt x="819" y="41"/>
                  </a:lnTo>
                  <a:lnTo>
                    <a:pt x="828" y="30"/>
                  </a:lnTo>
                  <a:lnTo>
                    <a:pt x="838" y="20"/>
                  </a:lnTo>
                  <a:lnTo>
                    <a:pt x="851" y="7"/>
                  </a:lnTo>
                  <a:lnTo>
                    <a:pt x="858" y="2"/>
                  </a:lnTo>
                  <a:lnTo>
                    <a:pt x="865" y="0"/>
                  </a:lnTo>
                  <a:lnTo>
                    <a:pt x="868" y="0"/>
                  </a:lnTo>
                  <a:lnTo>
                    <a:pt x="870" y="0"/>
                  </a:lnTo>
                  <a:lnTo>
                    <a:pt x="873" y="2"/>
                  </a:lnTo>
                  <a:lnTo>
                    <a:pt x="876" y="5"/>
                  </a:lnTo>
                  <a:lnTo>
                    <a:pt x="881" y="12"/>
                  </a:lnTo>
                  <a:lnTo>
                    <a:pt x="886" y="17"/>
                  </a:lnTo>
                  <a:lnTo>
                    <a:pt x="891" y="21"/>
                  </a:lnTo>
                  <a:lnTo>
                    <a:pt x="896" y="26"/>
                  </a:lnTo>
                  <a:lnTo>
                    <a:pt x="902" y="28"/>
                  </a:lnTo>
                  <a:lnTo>
                    <a:pt x="907" y="30"/>
                  </a:lnTo>
                  <a:lnTo>
                    <a:pt x="912" y="31"/>
                  </a:lnTo>
                  <a:lnTo>
                    <a:pt x="918" y="32"/>
                  </a:lnTo>
                  <a:lnTo>
                    <a:pt x="943" y="32"/>
                  </a:lnTo>
                  <a:lnTo>
                    <a:pt x="970" y="30"/>
                  </a:lnTo>
                  <a:lnTo>
                    <a:pt x="985" y="30"/>
                  </a:lnTo>
                  <a:lnTo>
                    <a:pt x="999" y="31"/>
                  </a:lnTo>
                  <a:lnTo>
                    <a:pt x="1013" y="32"/>
                  </a:lnTo>
                  <a:lnTo>
                    <a:pt x="1028" y="33"/>
                  </a:lnTo>
                  <a:lnTo>
                    <a:pt x="1033" y="35"/>
                  </a:lnTo>
                  <a:lnTo>
                    <a:pt x="1040" y="38"/>
                  </a:lnTo>
                  <a:lnTo>
                    <a:pt x="1045" y="40"/>
                  </a:lnTo>
                  <a:lnTo>
                    <a:pt x="1049" y="43"/>
                  </a:lnTo>
                  <a:lnTo>
                    <a:pt x="1060" y="48"/>
                  </a:lnTo>
                  <a:lnTo>
                    <a:pt x="1071" y="54"/>
                  </a:lnTo>
                  <a:lnTo>
                    <a:pt x="1096" y="78"/>
                  </a:lnTo>
                  <a:lnTo>
                    <a:pt x="1096" y="78"/>
                  </a:lnTo>
                  <a:lnTo>
                    <a:pt x="1085" y="88"/>
                  </a:lnTo>
                  <a:lnTo>
                    <a:pt x="1074" y="101"/>
                  </a:lnTo>
                  <a:lnTo>
                    <a:pt x="1064" y="113"/>
                  </a:lnTo>
                  <a:lnTo>
                    <a:pt x="1054" y="125"/>
                  </a:lnTo>
                  <a:lnTo>
                    <a:pt x="1044" y="135"/>
                  </a:lnTo>
                  <a:lnTo>
                    <a:pt x="1038" y="143"/>
                  </a:lnTo>
                  <a:lnTo>
                    <a:pt x="1035" y="148"/>
                  </a:lnTo>
                  <a:lnTo>
                    <a:pt x="1034" y="152"/>
                  </a:lnTo>
                  <a:lnTo>
                    <a:pt x="1033" y="155"/>
                  </a:lnTo>
                  <a:lnTo>
                    <a:pt x="1033" y="160"/>
                  </a:lnTo>
                  <a:lnTo>
                    <a:pt x="1035" y="176"/>
                  </a:lnTo>
                  <a:lnTo>
                    <a:pt x="1039" y="198"/>
                  </a:lnTo>
                  <a:lnTo>
                    <a:pt x="1041" y="207"/>
                  </a:lnTo>
                  <a:lnTo>
                    <a:pt x="1044" y="214"/>
                  </a:lnTo>
                  <a:lnTo>
                    <a:pt x="1048" y="219"/>
                  </a:lnTo>
                  <a:lnTo>
                    <a:pt x="1054" y="224"/>
                  </a:lnTo>
                  <a:lnTo>
                    <a:pt x="1059" y="229"/>
                  </a:lnTo>
                  <a:lnTo>
                    <a:pt x="1063" y="234"/>
                  </a:lnTo>
                  <a:lnTo>
                    <a:pt x="1067" y="238"/>
                  </a:lnTo>
                  <a:lnTo>
                    <a:pt x="1068" y="245"/>
                  </a:lnTo>
                  <a:lnTo>
                    <a:pt x="1068" y="254"/>
                  </a:lnTo>
                  <a:lnTo>
                    <a:pt x="1066" y="267"/>
                  </a:lnTo>
                  <a:lnTo>
                    <a:pt x="1066" y="272"/>
                  </a:lnTo>
                  <a:lnTo>
                    <a:pt x="1067" y="277"/>
                  </a:lnTo>
                  <a:lnTo>
                    <a:pt x="1068" y="279"/>
                  </a:lnTo>
                  <a:lnTo>
                    <a:pt x="1069" y="281"/>
                  </a:lnTo>
                  <a:lnTo>
                    <a:pt x="1071" y="282"/>
                  </a:lnTo>
                  <a:lnTo>
                    <a:pt x="1073" y="283"/>
                  </a:lnTo>
                  <a:lnTo>
                    <a:pt x="1084" y="284"/>
                  </a:lnTo>
                  <a:lnTo>
                    <a:pt x="1093" y="285"/>
                  </a:lnTo>
                  <a:lnTo>
                    <a:pt x="1101" y="287"/>
                  </a:lnTo>
                  <a:lnTo>
                    <a:pt x="1108" y="290"/>
                  </a:lnTo>
                  <a:lnTo>
                    <a:pt x="1114" y="295"/>
                  </a:lnTo>
                  <a:lnTo>
                    <a:pt x="1120" y="300"/>
                  </a:lnTo>
                  <a:lnTo>
                    <a:pt x="1125" y="306"/>
                  </a:lnTo>
                  <a:lnTo>
                    <a:pt x="1129" y="316"/>
                  </a:lnTo>
                  <a:lnTo>
                    <a:pt x="1136" y="327"/>
                  </a:lnTo>
                  <a:lnTo>
                    <a:pt x="1143" y="339"/>
                  </a:lnTo>
                  <a:lnTo>
                    <a:pt x="1152" y="351"/>
                  </a:lnTo>
                  <a:lnTo>
                    <a:pt x="1162" y="363"/>
                  </a:lnTo>
                  <a:lnTo>
                    <a:pt x="1181" y="385"/>
                  </a:lnTo>
                  <a:lnTo>
                    <a:pt x="1199" y="405"/>
                  </a:lnTo>
                  <a:lnTo>
                    <a:pt x="1199" y="405"/>
                  </a:lnTo>
                  <a:lnTo>
                    <a:pt x="1197" y="414"/>
                  </a:lnTo>
                  <a:lnTo>
                    <a:pt x="1195" y="425"/>
                  </a:lnTo>
                  <a:lnTo>
                    <a:pt x="1195" y="437"/>
                  </a:lnTo>
                  <a:lnTo>
                    <a:pt x="1196" y="450"/>
                  </a:lnTo>
                  <a:lnTo>
                    <a:pt x="1200" y="464"/>
                  </a:lnTo>
                  <a:lnTo>
                    <a:pt x="1210" y="484"/>
                  </a:lnTo>
                  <a:lnTo>
                    <a:pt x="1218" y="501"/>
                  </a:lnTo>
                  <a:lnTo>
                    <a:pt x="1220" y="511"/>
                  </a:lnTo>
                  <a:lnTo>
                    <a:pt x="1205" y="511"/>
                  </a:lnTo>
                  <a:lnTo>
                    <a:pt x="1184" y="513"/>
                  </a:lnTo>
                  <a:lnTo>
                    <a:pt x="1165" y="515"/>
                  </a:lnTo>
                  <a:lnTo>
                    <a:pt x="1152" y="515"/>
                  </a:lnTo>
                  <a:lnTo>
                    <a:pt x="1149" y="504"/>
                  </a:lnTo>
                  <a:lnTo>
                    <a:pt x="1143" y="494"/>
                  </a:lnTo>
                  <a:lnTo>
                    <a:pt x="1137" y="484"/>
                  </a:lnTo>
                  <a:lnTo>
                    <a:pt x="1131" y="475"/>
                  </a:lnTo>
                  <a:lnTo>
                    <a:pt x="1126" y="475"/>
                  </a:lnTo>
                  <a:lnTo>
                    <a:pt x="1120" y="475"/>
                  </a:lnTo>
                  <a:lnTo>
                    <a:pt x="1113" y="477"/>
                  </a:lnTo>
                  <a:lnTo>
                    <a:pt x="1107" y="479"/>
                  </a:lnTo>
                  <a:lnTo>
                    <a:pt x="1099" y="483"/>
                  </a:lnTo>
                  <a:lnTo>
                    <a:pt x="1091" y="487"/>
                  </a:lnTo>
                  <a:lnTo>
                    <a:pt x="1084" y="492"/>
                  </a:lnTo>
                  <a:lnTo>
                    <a:pt x="1076" y="498"/>
                  </a:lnTo>
                  <a:lnTo>
                    <a:pt x="1060" y="512"/>
                  </a:lnTo>
                  <a:lnTo>
                    <a:pt x="1044" y="528"/>
                  </a:lnTo>
                  <a:lnTo>
                    <a:pt x="1028" y="545"/>
                  </a:lnTo>
                  <a:lnTo>
                    <a:pt x="1012" y="564"/>
                  </a:lnTo>
                  <a:lnTo>
                    <a:pt x="995" y="583"/>
                  </a:lnTo>
                  <a:lnTo>
                    <a:pt x="980" y="603"/>
                  </a:lnTo>
                  <a:lnTo>
                    <a:pt x="966" y="623"/>
                  </a:lnTo>
                  <a:lnTo>
                    <a:pt x="953" y="641"/>
                  </a:lnTo>
                  <a:lnTo>
                    <a:pt x="943" y="659"/>
                  </a:lnTo>
                  <a:lnTo>
                    <a:pt x="934" y="675"/>
                  </a:lnTo>
                  <a:lnTo>
                    <a:pt x="926" y="688"/>
                  </a:lnTo>
                  <a:lnTo>
                    <a:pt x="922" y="699"/>
                  </a:lnTo>
                  <a:lnTo>
                    <a:pt x="921" y="735"/>
                  </a:lnTo>
                  <a:lnTo>
                    <a:pt x="921" y="769"/>
                  </a:lnTo>
                  <a:lnTo>
                    <a:pt x="921" y="777"/>
                  </a:lnTo>
                  <a:lnTo>
                    <a:pt x="923" y="785"/>
                  </a:lnTo>
                  <a:lnTo>
                    <a:pt x="924" y="792"/>
                  </a:lnTo>
                  <a:lnTo>
                    <a:pt x="927" y="800"/>
                  </a:lnTo>
                  <a:lnTo>
                    <a:pt x="931" y="808"/>
                  </a:lnTo>
                  <a:lnTo>
                    <a:pt x="935" y="815"/>
                  </a:lnTo>
                  <a:lnTo>
                    <a:pt x="939" y="822"/>
                  </a:lnTo>
                  <a:lnTo>
                    <a:pt x="946" y="829"/>
                  </a:lnTo>
                  <a:lnTo>
                    <a:pt x="964" y="844"/>
                  </a:lnTo>
                  <a:lnTo>
                    <a:pt x="974" y="852"/>
                  </a:lnTo>
                  <a:lnTo>
                    <a:pt x="977" y="856"/>
                  </a:lnTo>
                  <a:lnTo>
                    <a:pt x="980" y="864"/>
                  </a:lnTo>
                  <a:lnTo>
                    <a:pt x="982" y="875"/>
                  </a:lnTo>
                  <a:lnTo>
                    <a:pt x="987" y="891"/>
                  </a:lnTo>
                  <a:lnTo>
                    <a:pt x="989" y="898"/>
                  </a:lnTo>
                  <a:lnTo>
                    <a:pt x="991" y="905"/>
                  </a:lnTo>
                  <a:lnTo>
                    <a:pt x="995" y="911"/>
                  </a:lnTo>
                  <a:lnTo>
                    <a:pt x="1000" y="917"/>
                  </a:lnTo>
                  <a:lnTo>
                    <a:pt x="1009" y="927"/>
                  </a:lnTo>
                  <a:lnTo>
                    <a:pt x="1019" y="938"/>
                  </a:lnTo>
                  <a:lnTo>
                    <a:pt x="1021" y="943"/>
                  </a:lnTo>
                  <a:lnTo>
                    <a:pt x="1023" y="947"/>
                  </a:lnTo>
                  <a:lnTo>
                    <a:pt x="1023" y="953"/>
                  </a:lnTo>
                  <a:lnTo>
                    <a:pt x="1022" y="959"/>
                  </a:lnTo>
                  <a:lnTo>
                    <a:pt x="1019" y="972"/>
                  </a:lnTo>
                  <a:lnTo>
                    <a:pt x="1013" y="986"/>
                  </a:lnTo>
                  <a:lnTo>
                    <a:pt x="998" y="1013"/>
                  </a:lnTo>
                  <a:lnTo>
                    <a:pt x="986" y="1032"/>
                  </a:lnTo>
                  <a:lnTo>
                    <a:pt x="980" y="1042"/>
                  </a:lnTo>
                  <a:lnTo>
                    <a:pt x="971" y="1056"/>
                  </a:lnTo>
                  <a:lnTo>
                    <a:pt x="959" y="1073"/>
                  </a:lnTo>
                  <a:lnTo>
                    <a:pt x="945" y="1091"/>
                  </a:lnTo>
                  <a:lnTo>
                    <a:pt x="932" y="1107"/>
                  </a:lnTo>
                  <a:lnTo>
                    <a:pt x="919" y="1121"/>
                  </a:lnTo>
                  <a:lnTo>
                    <a:pt x="912" y="1125"/>
                  </a:lnTo>
                  <a:lnTo>
                    <a:pt x="907" y="1129"/>
                  </a:lnTo>
                  <a:lnTo>
                    <a:pt x="903" y="1131"/>
                  </a:lnTo>
                  <a:lnTo>
                    <a:pt x="898" y="1131"/>
                  </a:lnTo>
                  <a:lnTo>
                    <a:pt x="881" y="1123"/>
                  </a:lnTo>
                  <a:lnTo>
                    <a:pt x="862" y="1114"/>
                  </a:lnTo>
                  <a:lnTo>
                    <a:pt x="851" y="1110"/>
                  </a:lnTo>
                  <a:lnTo>
                    <a:pt x="841" y="1107"/>
                  </a:lnTo>
                  <a:lnTo>
                    <a:pt x="836" y="1107"/>
                  </a:lnTo>
                  <a:lnTo>
                    <a:pt x="831" y="1106"/>
                  </a:lnTo>
                  <a:lnTo>
                    <a:pt x="827" y="1107"/>
                  </a:lnTo>
                  <a:lnTo>
                    <a:pt x="823" y="1108"/>
                  </a:lnTo>
                  <a:lnTo>
                    <a:pt x="784" y="1093"/>
                  </a:lnTo>
                  <a:lnTo>
                    <a:pt x="748" y="1078"/>
                  </a:lnTo>
                  <a:lnTo>
                    <a:pt x="739" y="1074"/>
                  </a:lnTo>
                  <a:lnTo>
                    <a:pt x="729" y="1072"/>
                  </a:lnTo>
                  <a:lnTo>
                    <a:pt x="719" y="1070"/>
                  </a:lnTo>
                  <a:lnTo>
                    <a:pt x="709" y="1069"/>
                  </a:lnTo>
                  <a:lnTo>
                    <a:pt x="700" y="1068"/>
                  </a:lnTo>
                  <a:lnTo>
                    <a:pt x="689" y="1068"/>
                  </a:lnTo>
                  <a:lnTo>
                    <a:pt x="678" y="1069"/>
                  </a:lnTo>
                  <a:lnTo>
                    <a:pt x="667" y="1071"/>
                  </a:lnTo>
                  <a:lnTo>
                    <a:pt x="644" y="1077"/>
                  </a:lnTo>
                  <a:lnTo>
                    <a:pt x="620" y="1084"/>
                  </a:lnTo>
                  <a:lnTo>
                    <a:pt x="596" y="1094"/>
                  </a:lnTo>
                  <a:lnTo>
                    <a:pt x="573" y="1104"/>
                  </a:lnTo>
                  <a:lnTo>
                    <a:pt x="551" y="1114"/>
                  </a:lnTo>
                  <a:lnTo>
                    <a:pt x="529" y="1126"/>
                  </a:lnTo>
                  <a:lnTo>
                    <a:pt x="508" y="1139"/>
                  </a:lnTo>
                  <a:lnTo>
                    <a:pt x="486" y="1151"/>
                  </a:lnTo>
                  <a:lnTo>
                    <a:pt x="481" y="1154"/>
                  </a:lnTo>
                  <a:lnTo>
                    <a:pt x="475" y="1156"/>
                  </a:lnTo>
                  <a:lnTo>
                    <a:pt x="469" y="1159"/>
                  </a:lnTo>
                  <a:lnTo>
                    <a:pt x="461" y="1160"/>
                  </a:lnTo>
                  <a:lnTo>
                    <a:pt x="446" y="1161"/>
                  </a:lnTo>
                  <a:lnTo>
                    <a:pt x="429" y="1161"/>
                  </a:lnTo>
                  <a:lnTo>
                    <a:pt x="410" y="1159"/>
                  </a:lnTo>
                  <a:lnTo>
                    <a:pt x="391" y="1154"/>
                  </a:lnTo>
                  <a:lnTo>
                    <a:pt x="372" y="1150"/>
                  </a:lnTo>
                  <a:lnTo>
                    <a:pt x="351" y="1145"/>
                  </a:lnTo>
                  <a:lnTo>
                    <a:pt x="332" y="1138"/>
                  </a:lnTo>
                  <a:lnTo>
                    <a:pt x="312" y="1131"/>
                  </a:lnTo>
                  <a:lnTo>
                    <a:pt x="294" y="1122"/>
                  </a:lnTo>
                  <a:lnTo>
                    <a:pt x="277" y="1113"/>
                  </a:lnTo>
                  <a:lnTo>
                    <a:pt x="261" y="1105"/>
                  </a:lnTo>
                  <a:lnTo>
                    <a:pt x="247" y="1096"/>
                  </a:lnTo>
                  <a:lnTo>
                    <a:pt x="237" y="1086"/>
                  </a:lnTo>
                  <a:lnTo>
                    <a:pt x="227" y="1078"/>
                  </a:lnTo>
                  <a:lnTo>
                    <a:pt x="225" y="1073"/>
                  </a:lnTo>
                  <a:lnTo>
                    <a:pt x="223" y="1068"/>
                  </a:lnTo>
                  <a:lnTo>
                    <a:pt x="222" y="1061"/>
                  </a:lnTo>
                  <a:lnTo>
                    <a:pt x="219" y="1054"/>
                  </a:lnTo>
                  <a:lnTo>
                    <a:pt x="218" y="1035"/>
                  </a:lnTo>
                  <a:lnTo>
                    <a:pt x="218" y="1015"/>
                  </a:lnTo>
                  <a:lnTo>
                    <a:pt x="219" y="996"/>
                  </a:lnTo>
                  <a:lnTo>
                    <a:pt x="223" y="978"/>
                  </a:lnTo>
                  <a:lnTo>
                    <a:pt x="225" y="971"/>
                  </a:lnTo>
                  <a:lnTo>
                    <a:pt x="228" y="964"/>
                  </a:lnTo>
                  <a:lnTo>
                    <a:pt x="231" y="959"/>
                  </a:lnTo>
                  <a:lnTo>
                    <a:pt x="234" y="956"/>
                  </a:lnTo>
                  <a:lnTo>
                    <a:pt x="253" y="945"/>
                  </a:lnTo>
                  <a:lnTo>
                    <a:pt x="270" y="935"/>
                  </a:lnTo>
                  <a:lnTo>
                    <a:pt x="279" y="930"/>
                  </a:lnTo>
                  <a:lnTo>
                    <a:pt x="285" y="922"/>
                  </a:lnTo>
                  <a:lnTo>
                    <a:pt x="288" y="918"/>
                  </a:lnTo>
                  <a:lnTo>
                    <a:pt x="292" y="913"/>
                  </a:lnTo>
                  <a:lnTo>
                    <a:pt x="294" y="909"/>
                  </a:lnTo>
                  <a:lnTo>
                    <a:pt x="296" y="903"/>
                  </a:lnTo>
                  <a:lnTo>
                    <a:pt x="300" y="889"/>
                  </a:lnTo>
                  <a:lnTo>
                    <a:pt x="302" y="876"/>
                  </a:lnTo>
                  <a:lnTo>
                    <a:pt x="302" y="864"/>
                  </a:lnTo>
                  <a:lnTo>
                    <a:pt x="301" y="852"/>
                  </a:lnTo>
                  <a:lnTo>
                    <a:pt x="295" y="828"/>
                  </a:lnTo>
                  <a:lnTo>
                    <a:pt x="285" y="801"/>
                  </a:lnTo>
                  <a:lnTo>
                    <a:pt x="268" y="780"/>
                  </a:lnTo>
                  <a:lnTo>
                    <a:pt x="251" y="757"/>
                  </a:lnTo>
                  <a:lnTo>
                    <a:pt x="233" y="734"/>
                  </a:lnTo>
                  <a:lnTo>
                    <a:pt x="217" y="710"/>
                  </a:lnTo>
                  <a:lnTo>
                    <a:pt x="201" y="687"/>
                  </a:lnTo>
                  <a:lnTo>
                    <a:pt x="186" y="663"/>
                  </a:lnTo>
                  <a:lnTo>
                    <a:pt x="172" y="638"/>
                  </a:lnTo>
                  <a:lnTo>
                    <a:pt x="159" y="613"/>
                  </a:lnTo>
                  <a:lnTo>
                    <a:pt x="78" y="447"/>
                  </a:lnTo>
                  <a:lnTo>
                    <a:pt x="71" y="433"/>
                  </a:lnTo>
                  <a:lnTo>
                    <a:pt x="67" y="418"/>
                  </a:lnTo>
                  <a:lnTo>
                    <a:pt x="64" y="403"/>
                  </a:lnTo>
                  <a:lnTo>
                    <a:pt x="61" y="387"/>
                  </a:lnTo>
                  <a:lnTo>
                    <a:pt x="56" y="371"/>
                  </a:lnTo>
                  <a:lnTo>
                    <a:pt x="53" y="356"/>
                  </a:lnTo>
                  <a:lnTo>
                    <a:pt x="48" y="341"/>
                  </a:lnTo>
                  <a:lnTo>
                    <a:pt x="40" y="326"/>
                  </a:lnTo>
                  <a:lnTo>
                    <a:pt x="37" y="314"/>
                  </a:lnTo>
                  <a:lnTo>
                    <a:pt x="32" y="301"/>
                  </a:lnTo>
                  <a:lnTo>
                    <a:pt x="25" y="288"/>
                  </a:lnTo>
                  <a:lnTo>
                    <a:pt x="19" y="274"/>
                  </a:lnTo>
                  <a:lnTo>
                    <a:pt x="12" y="261"/>
                  </a:lnTo>
                  <a:lnTo>
                    <a:pt x="6" y="248"/>
                  </a:lnTo>
                  <a:lnTo>
                    <a:pt x="2" y="236"/>
                  </a:lnTo>
                  <a:lnTo>
                    <a:pt x="0" y="225"/>
                  </a:lnTo>
                  <a:lnTo>
                    <a:pt x="5" y="224"/>
                  </a:lnTo>
                  <a:lnTo>
                    <a:pt x="10" y="224"/>
                  </a:lnTo>
                  <a:lnTo>
                    <a:pt x="14" y="224"/>
                  </a:lnTo>
                  <a:lnTo>
                    <a:pt x="19" y="225"/>
                  </a:lnTo>
                  <a:lnTo>
                    <a:pt x="29" y="229"/>
                  </a:lnTo>
                  <a:lnTo>
                    <a:pt x="39" y="234"/>
                  </a:lnTo>
                  <a:lnTo>
                    <a:pt x="61" y="250"/>
                  </a:lnTo>
                  <a:lnTo>
                    <a:pt x="82" y="268"/>
                  </a:lnTo>
                  <a:lnTo>
                    <a:pt x="93" y="276"/>
                  </a:lnTo>
                  <a:lnTo>
                    <a:pt x="104" y="284"/>
                  </a:lnTo>
                  <a:lnTo>
                    <a:pt x="116" y="290"/>
                  </a:lnTo>
                  <a:lnTo>
                    <a:pt x="127" y="296"/>
                  </a:lnTo>
                  <a:lnTo>
                    <a:pt x="132" y="298"/>
                  </a:lnTo>
                  <a:lnTo>
                    <a:pt x="137" y="299"/>
                  </a:lnTo>
                  <a:lnTo>
                    <a:pt x="142" y="300"/>
                  </a:lnTo>
                  <a:lnTo>
                    <a:pt x="147" y="300"/>
                  </a:lnTo>
                  <a:lnTo>
                    <a:pt x="152" y="299"/>
                  </a:lnTo>
                  <a:lnTo>
                    <a:pt x="158" y="298"/>
                  </a:lnTo>
                  <a:lnTo>
                    <a:pt x="162" y="296"/>
                  </a:lnTo>
                  <a:lnTo>
                    <a:pt x="168" y="292"/>
                  </a:lnTo>
                  <a:lnTo>
                    <a:pt x="171" y="289"/>
                  </a:lnTo>
                  <a:lnTo>
                    <a:pt x="174" y="285"/>
                  </a:lnTo>
                  <a:lnTo>
                    <a:pt x="176" y="282"/>
                  </a:lnTo>
                  <a:lnTo>
                    <a:pt x="177" y="276"/>
                  </a:lnTo>
                  <a:lnTo>
                    <a:pt x="177" y="272"/>
                  </a:lnTo>
                  <a:lnTo>
                    <a:pt x="177" y="267"/>
                  </a:lnTo>
                  <a:lnTo>
                    <a:pt x="177" y="261"/>
                  </a:lnTo>
                  <a:lnTo>
                    <a:pt x="175" y="255"/>
                  </a:lnTo>
                  <a:lnTo>
                    <a:pt x="171" y="243"/>
                  </a:lnTo>
                  <a:lnTo>
                    <a:pt x="165" y="230"/>
                  </a:lnTo>
                  <a:lnTo>
                    <a:pt x="158" y="216"/>
                  </a:lnTo>
                  <a:lnTo>
                    <a:pt x="149" y="202"/>
                  </a:lnTo>
                  <a:lnTo>
                    <a:pt x="130" y="175"/>
                  </a:lnTo>
                  <a:lnTo>
                    <a:pt x="111" y="151"/>
                  </a:lnTo>
                  <a:lnTo>
                    <a:pt x="94" y="130"/>
                  </a:lnTo>
                  <a:lnTo>
                    <a:pt x="83" y="117"/>
                  </a:lnTo>
                  <a:lnTo>
                    <a:pt x="79" y="112"/>
                  </a:lnTo>
                  <a:lnTo>
                    <a:pt x="77" y="107"/>
                  </a:lnTo>
                  <a:lnTo>
                    <a:pt x="76" y="102"/>
                  </a:lnTo>
                  <a:lnTo>
                    <a:pt x="76" y="97"/>
                  </a:lnTo>
                  <a:lnTo>
                    <a:pt x="77" y="93"/>
                  </a:lnTo>
                  <a:lnTo>
                    <a:pt x="79" y="88"/>
                  </a:lnTo>
                  <a:lnTo>
                    <a:pt x="81" y="83"/>
                  </a:lnTo>
                  <a:lnTo>
                    <a:pt x="84" y="79"/>
                  </a:lnTo>
                  <a:lnTo>
                    <a:pt x="100" y="61"/>
                  </a:lnTo>
                  <a:lnTo>
                    <a:pt x="116" y="44"/>
                  </a:lnTo>
                  <a:lnTo>
                    <a:pt x="127" y="48"/>
                  </a:lnTo>
                  <a:lnTo>
                    <a:pt x="137" y="55"/>
                  </a:lnTo>
                  <a:lnTo>
                    <a:pt x="147" y="62"/>
                  </a:lnTo>
                  <a:lnTo>
                    <a:pt x="158" y="70"/>
                  </a:lnTo>
                  <a:lnTo>
                    <a:pt x="169" y="79"/>
                  </a:lnTo>
                  <a:lnTo>
                    <a:pt x="179" y="85"/>
                  </a:lnTo>
                  <a:lnTo>
                    <a:pt x="186" y="87"/>
                  </a:lnTo>
                  <a:lnTo>
                    <a:pt x="191" y="89"/>
                  </a:lnTo>
                  <a:lnTo>
                    <a:pt x="198" y="90"/>
                  </a:lnTo>
                  <a:lnTo>
                    <a:pt x="204" y="92"/>
                  </a:lnTo>
                  <a:lnTo>
                    <a:pt x="207" y="87"/>
                  </a:lnTo>
                  <a:lnTo>
                    <a:pt x="211" y="82"/>
                  </a:lnTo>
                  <a:lnTo>
                    <a:pt x="211" y="82"/>
                  </a:lnTo>
                  <a:lnTo>
                    <a:pt x="246" y="86"/>
                  </a:lnTo>
                  <a:lnTo>
                    <a:pt x="243" y="92"/>
                  </a:lnTo>
                  <a:lnTo>
                    <a:pt x="241" y="97"/>
                  </a:lnTo>
                  <a:lnTo>
                    <a:pt x="241" y="102"/>
                  </a:lnTo>
                  <a:lnTo>
                    <a:pt x="241" y="108"/>
                  </a:lnTo>
                  <a:lnTo>
                    <a:pt x="242" y="113"/>
                  </a:lnTo>
                  <a:lnTo>
                    <a:pt x="244" y="117"/>
                  </a:lnTo>
                  <a:lnTo>
                    <a:pt x="246" y="123"/>
                  </a:lnTo>
                  <a:lnTo>
                    <a:pt x="250" y="127"/>
                  </a:lnTo>
                  <a:lnTo>
                    <a:pt x="257" y="135"/>
                  </a:lnTo>
                  <a:lnTo>
                    <a:pt x="267" y="141"/>
                  </a:lnTo>
                  <a:lnTo>
                    <a:pt x="278" y="147"/>
                  </a:lnTo>
                  <a:lnTo>
                    <a:pt x="288" y="150"/>
                  </a:lnTo>
                  <a:lnTo>
                    <a:pt x="306" y="154"/>
                  </a:lnTo>
                  <a:lnTo>
                    <a:pt x="321" y="157"/>
                  </a:lnTo>
                  <a:lnTo>
                    <a:pt x="328" y="160"/>
                  </a:lnTo>
                  <a:lnTo>
                    <a:pt x="335" y="164"/>
                  </a:lnTo>
                  <a:lnTo>
                    <a:pt x="342" y="168"/>
                  </a:lnTo>
                  <a:lnTo>
                    <a:pt x="349" y="175"/>
                  </a:lnTo>
                  <a:lnTo>
                    <a:pt x="355" y="181"/>
                  </a:lnTo>
                  <a:lnTo>
                    <a:pt x="362" y="186"/>
                  </a:lnTo>
                  <a:lnTo>
                    <a:pt x="367" y="189"/>
                  </a:lnTo>
                  <a:lnTo>
                    <a:pt x="372" y="190"/>
                  </a:lnTo>
                  <a:lnTo>
                    <a:pt x="376" y="191"/>
                  </a:lnTo>
                  <a:lnTo>
                    <a:pt x="380" y="190"/>
                  </a:lnTo>
                  <a:lnTo>
                    <a:pt x="384" y="188"/>
                  </a:lnTo>
                  <a:lnTo>
                    <a:pt x="388" y="184"/>
                  </a:lnTo>
                  <a:lnTo>
                    <a:pt x="402" y="167"/>
                  </a:lnTo>
                  <a:lnTo>
                    <a:pt x="417" y="149"/>
                  </a:lnTo>
                  <a:lnTo>
                    <a:pt x="429" y="140"/>
                  </a:lnTo>
                  <a:lnTo>
                    <a:pt x="443" y="132"/>
                  </a:lnTo>
                  <a:lnTo>
                    <a:pt x="457" y="124"/>
                  </a:lnTo>
                  <a:lnTo>
                    <a:pt x="471" y="120"/>
                  </a:lnTo>
                  <a:lnTo>
                    <a:pt x="477" y="117"/>
                  </a:lnTo>
                  <a:lnTo>
                    <a:pt x="484" y="114"/>
                  </a:lnTo>
                  <a:lnTo>
                    <a:pt x="490" y="111"/>
                  </a:lnTo>
                  <a:lnTo>
                    <a:pt x="496" y="108"/>
                  </a:lnTo>
                  <a:lnTo>
                    <a:pt x="506" y="101"/>
                  </a:lnTo>
                  <a:lnTo>
                    <a:pt x="519" y="94"/>
                  </a:lnTo>
                  <a:lnTo>
                    <a:pt x="519" y="94"/>
                  </a:lnTo>
                  <a:close/>
                </a:path>
              </a:pathLst>
            </a:custGeom>
            <a:solidFill>
              <a:srgbClr val="C9C8C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917" name="Google Shape;917;p38"/>
            <p:cNvSpPr/>
            <p:nvPr/>
          </p:nvSpPr>
          <p:spPr>
            <a:xfrm>
              <a:off x="4991100" y="6288088"/>
              <a:ext cx="484188" cy="461963"/>
            </a:xfrm>
            <a:custGeom>
              <a:rect b="b" l="l" r="r" t="t"/>
              <a:pathLst>
                <a:path extrusionOk="0" h="1161" w="1220">
                  <a:moveTo>
                    <a:pt x="519" y="94"/>
                  </a:moveTo>
                  <a:lnTo>
                    <a:pt x="527" y="102"/>
                  </a:lnTo>
                  <a:lnTo>
                    <a:pt x="536" y="108"/>
                  </a:lnTo>
                  <a:lnTo>
                    <a:pt x="544" y="113"/>
                  </a:lnTo>
                  <a:lnTo>
                    <a:pt x="553" y="116"/>
                  </a:lnTo>
                  <a:lnTo>
                    <a:pt x="563" y="119"/>
                  </a:lnTo>
                  <a:lnTo>
                    <a:pt x="573" y="120"/>
                  </a:lnTo>
                  <a:lnTo>
                    <a:pt x="583" y="119"/>
                  </a:lnTo>
                  <a:lnTo>
                    <a:pt x="594" y="116"/>
                  </a:lnTo>
                  <a:lnTo>
                    <a:pt x="611" y="111"/>
                  </a:lnTo>
                  <a:lnTo>
                    <a:pt x="627" y="106"/>
                  </a:lnTo>
                  <a:lnTo>
                    <a:pt x="642" y="99"/>
                  </a:lnTo>
                  <a:lnTo>
                    <a:pt x="659" y="90"/>
                  </a:lnTo>
                  <a:lnTo>
                    <a:pt x="664" y="88"/>
                  </a:lnTo>
                  <a:lnTo>
                    <a:pt x="668" y="86"/>
                  </a:lnTo>
                  <a:lnTo>
                    <a:pt x="674" y="85"/>
                  </a:lnTo>
                  <a:lnTo>
                    <a:pt x="679" y="85"/>
                  </a:lnTo>
                  <a:lnTo>
                    <a:pt x="690" y="84"/>
                  </a:lnTo>
                  <a:lnTo>
                    <a:pt x="702" y="85"/>
                  </a:lnTo>
                  <a:lnTo>
                    <a:pt x="714" y="86"/>
                  </a:lnTo>
                  <a:lnTo>
                    <a:pt x="724" y="86"/>
                  </a:lnTo>
                  <a:lnTo>
                    <a:pt x="736" y="86"/>
                  </a:lnTo>
                  <a:lnTo>
                    <a:pt x="746" y="84"/>
                  </a:lnTo>
                  <a:lnTo>
                    <a:pt x="759" y="81"/>
                  </a:lnTo>
                  <a:lnTo>
                    <a:pt x="771" y="75"/>
                  </a:lnTo>
                  <a:lnTo>
                    <a:pt x="782" y="70"/>
                  </a:lnTo>
                  <a:lnTo>
                    <a:pt x="791" y="65"/>
                  </a:lnTo>
                  <a:lnTo>
                    <a:pt x="801" y="57"/>
                  </a:lnTo>
                  <a:lnTo>
                    <a:pt x="811" y="49"/>
                  </a:lnTo>
                  <a:lnTo>
                    <a:pt x="819" y="41"/>
                  </a:lnTo>
                  <a:lnTo>
                    <a:pt x="828" y="30"/>
                  </a:lnTo>
                  <a:lnTo>
                    <a:pt x="838" y="20"/>
                  </a:lnTo>
                  <a:lnTo>
                    <a:pt x="851" y="7"/>
                  </a:lnTo>
                  <a:lnTo>
                    <a:pt x="858" y="2"/>
                  </a:lnTo>
                  <a:lnTo>
                    <a:pt x="865" y="0"/>
                  </a:lnTo>
                  <a:lnTo>
                    <a:pt x="868" y="0"/>
                  </a:lnTo>
                  <a:lnTo>
                    <a:pt x="870" y="0"/>
                  </a:lnTo>
                  <a:lnTo>
                    <a:pt x="873" y="2"/>
                  </a:lnTo>
                  <a:lnTo>
                    <a:pt x="876" y="5"/>
                  </a:lnTo>
                  <a:lnTo>
                    <a:pt x="881" y="12"/>
                  </a:lnTo>
                  <a:lnTo>
                    <a:pt x="886" y="17"/>
                  </a:lnTo>
                  <a:lnTo>
                    <a:pt x="891" y="21"/>
                  </a:lnTo>
                  <a:lnTo>
                    <a:pt x="896" y="26"/>
                  </a:lnTo>
                  <a:lnTo>
                    <a:pt x="902" y="28"/>
                  </a:lnTo>
                  <a:lnTo>
                    <a:pt x="907" y="30"/>
                  </a:lnTo>
                  <a:lnTo>
                    <a:pt x="912" y="31"/>
                  </a:lnTo>
                  <a:lnTo>
                    <a:pt x="918" y="32"/>
                  </a:lnTo>
                  <a:lnTo>
                    <a:pt x="943" y="32"/>
                  </a:lnTo>
                  <a:lnTo>
                    <a:pt x="970" y="30"/>
                  </a:lnTo>
                  <a:lnTo>
                    <a:pt x="985" y="30"/>
                  </a:lnTo>
                  <a:lnTo>
                    <a:pt x="999" y="31"/>
                  </a:lnTo>
                  <a:lnTo>
                    <a:pt x="1013" y="32"/>
                  </a:lnTo>
                  <a:lnTo>
                    <a:pt x="1028" y="33"/>
                  </a:lnTo>
                  <a:lnTo>
                    <a:pt x="1033" y="35"/>
                  </a:lnTo>
                  <a:lnTo>
                    <a:pt x="1040" y="38"/>
                  </a:lnTo>
                  <a:lnTo>
                    <a:pt x="1045" y="40"/>
                  </a:lnTo>
                  <a:lnTo>
                    <a:pt x="1049" y="43"/>
                  </a:lnTo>
                  <a:lnTo>
                    <a:pt x="1060" y="48"/>
                  </a:lnTo>
                  <a:lnTo>
                    <a:pt x="1071" y="54"/>
                  </a:lnTo>
                  <a:lnTo>
                    <a:pt x="1096" y="78"/>
                  </a:lnTo>
                  <a:lnTo>
                    <a:pt x="1096" y="78"/>
                  </a:lnTo>
                  <a:lnTo>
                    <a:pt x="1085" y="88"/>
                  </a:lnTo>
                  <a:lnTo>
                    <a:pt x="1074" y="101"/>
                  </a:lnTo>
                  <a:lnTo>
                    <a:pt x="1064" y="113"/>
                  </a:lnTo>
                  <a:lnTo>
                    <a:pt x="1054" y="125"/>
                  </a:lnTo>
                  <a:lnTo>
                    <a:pt x="1044" y="135"/>
                  </a:lnTo>
                  <a:lnTo>
                    <a:pt x="1038" y="143"/>
                  </a:lnTo>
                  <a:lnTo>
                    <a:pt x="1035" y="148"/>
                  </a:lnTo>
                  <a:lnTo>
                    <a:pt x="1034" y="152"/>
                  </a:lnTo>
                  <a:lnTo>
                    <a:pt x="1033" y="155"/>
                  </a:lnTo>
                  <a:lnTo>
                    <a:pt x="1033" y="160"/>
                  </a:lnTo>
                  <a:lnTo>
                    <a:pt x="1035" y="176"/>
                  </a:lnTo>
                  <a:lnTo>
                    <a:pt x="1039" y="198"/>
                  </a:lnTo>
                  <a:lnTo>
                    <a:pt x="1041" y="207"/>
                  </a:lnTo>
                  <a:lnTo>
                    <a:pt x="1044" y="214"/>
                  </a:lnTo>
                  <a:lnTo>
                    <a:pt x="1048" y="219"/>
                  </a:lnTo>
                  <a:lnTo>
                    <a:pt x="1054" y="224"/>
                  </a:lnTo>
                  <a:lnTo>
                    <a:pt x="1059" y="229"/>
                  </a:lnTo>
                  <a:lnTo>
                    <a:pt x="1063" y="234"/>
                  </a:lnTo>
                  <a:lnTo>
                    <a:pt x="1067" y="238"/>
                  </a:lnTo>
                  <a:lnTo>
                    <a:pt x="1068" y="245"/>
                  </a:lnTo>
                  <a:lnTo>
                    <a:pt x="1068" y="254"/>
                  </a:lnTo>
                  <a:lnTo>
                    <a:pt x="1066" y="267"/>
                  </a:lnTo>
                  <a:lnTo>
                    <a:pt x="1066" y="272"/>
                  </a:lnTo>
                  <a:lnTo>
                    <a:pt x="1067" y="277"/>
                  </a:lnTo>
                  <a:lnTo>
                    <a:pt x="1068" y="279"/>
                  </a:lnTo>
                  <a:lnTo>
                    <a:pt x="1069" y="281"/>
                  </a:lnTo>
                  <a:lnTo>
                    <a:pt x="1071" y="282"/>
                  </a:lnTo>
                  <a:lnTo>
                    <a:pt x="1073" y="283"/>
                  </a:lnTo>
                  <a:lnTo>
                    <a:pt x="1084" y="284"/>
                  </a:lnTo>
                  <a:lnTo>
                    <a:pt x="1093" y="285"/>
                  </a:lnTo>
                  <a:lnTo>
                    <a:pt x="1101" y="287"/>
                  </a:lnTo>
                  <a:lnTo>
                    <a:pt x="1108" y="290"/>
                  </a:lnTo>
                  <a:lnTo>
                    <a:pt x="1114" y="295"/>
                  </a:lnTo>
                  <a:lnTo>
                    <a:pt x="1120" y="300"/>
                  </a:lnTo>
                  <a:lnTo>
                    <a:pt x="1125" y="306"/>
                  </a:lnTo>
                  <a:lnTo>
                    <a:pt x="1129" y="316"/>
                  </a:lnTo>
                  <a:lnTo>
                    <a:pt x="1136" y="327"/>
                  </a:lnTo>
                  <a:lnTo>
                    <a:pt x="1143" y="339"/>
                  </a:lnTo>
                  <a:lnTo>
                    <a:pt x="1152" y="351"/>
                  </a:lnTo>
                  <a:lnTo>
                    <a:pt x="1162" y="363"/>
                  </a:lnTo>
                  <a:lnTo>
                    <a:pt x="1181" y="385"/>
                  </a:lnTo>
                  <a:lnTo>
                    <a:pt x="1199" y="405"/>
                  </a:lnTo>
                  <a:lnTo>
                    <a:pt x="1199" y="405"/>
                  </a:lnTo>
                  <a:lnTo>
                    <a:pt x="1197" y="414"/>
                  </a:lnTo>
                  <a:lnTo>
                    <a:pt x="1195" y="425"/>
                  </a:lnTo>
                  <a:lnTo>
                    <a:pt x="1195" y="437"/>
                  </a:lnTo>
                  <a:lnTo>
                    <a:pt x="1196" y="450"/>
                  </a:lnTo>
                  <a:lnTo>
                    <a:pt x="1200" y="464"/>
                  </a:lnTo>
                  <a:lnTo>
                    <a:pt x="1210" y="484"/>
                  </a:lnTo>
                  <a:lnTo>
                    <a:pt x="1218" y="501"/>
                  </a:lnTo>
                  <a:lnTo>
                    <a:pt x="1220" y="511"/>
                  </a:lnTo>
                  <a:lnTo>
                    <a:pt x="1205" y="511"/>
                  </a:lnTo>
                  <a:lnTo>
                    <a:pt x="1184" y="513"/>
                  </a:lnTo>
                  <a:lnTo>
                    <a:pt x="1165" y="515"/>
                  </a:lnTo>
                  <a:lnTo>
                    <a:pt x="1152" y="515"/>
                  </a:lnTo>
                  <a:lnTo>
                    <a:pt x="1149" y="504"/>
                  </a:lnTo>
                  <a:lnTo>
                    <a:pt x="1143" y="494"/>
                  </a:lnTo>
                  <a:lnTo>
                    <a:pt x="1137" y="484"/>
                  </a:lnTo>
                  <a:lnTo>
                    <a:pt x="1131" y="475"/>
                  </a:lnTo>
                  <a:lnTo>
                    <a:pt x="1126" y="475"/>
                  </a:lnTo>
                  <a:lnTo>
                    <a:pt x="1120" y="475"/>
                  </a:lnTo>
                  <a:lnTo>
                    <a:pt x="1113" y="477"/>
                  </a:lnTo>
                  <a:lnTo>
                    <a:pt x="1107" y="479"/>
                  </a:lnTo>
                  <a:lnTo>
                    <a:pt x="1099" y="483"/>
                  </a:lnTo>
                  <a:lnTo>
                    <a:pt x="1091" y="487"/>
                  </a:lnTo>
                  <a:lnTo>
                    <a:pt x="1084" y="492"/>
                  </a:lnTo>
                  <a:lnTo>
                    <a:pt x="1076" y="498"/>
                  </a:lnTo>
                  <a:lnTo>
                    <a:pt x="1060" y="512"/>
                  </a:lnTo>
                  <a:lnTo>
                    <a:pt x="1044" y="528"/>
                  </a:lnTo>
                  <a:lnTo>
                    <a:pt x="1028" y="545"/>
                  </a:lnTo>
                  <a:lnTo>
                    <a:pt x="1012" y="564"/>
                  </a:lnTo>
                  <a:lnTo>
                    <a:pt x="995" y="583"/>
                  </a:lnTo>
                  <a:lnTo>
                    <a:pt x="980" y="603"/>
                  </a:lnTo>
                  <a:lnTo>
                    <a:pt x="966" y="623"/>
                  </a:lnTo>
                  <a:lnTo>
                    <a:pt x="953" y="641"/>
                  </a:lnTo>
                  <a:lnTo>
                    <a:pt x="943" y="659"/>
                  </a:lnTo>
                  <a:lnTo>
                    <a:pt x="934" y="675"/>
                  </a:lnTo>
                  <a:lnTo>
                    <a:pt x="926" y="688"/>
                  </a:lnTo>
                  <a:lnTo>
                    <a:pt x="922" y="699"/>
                  </a:lnTo>
                  <a:lnTo>
                    <a:pt x="921" y="735"/>
                  </a:lnTo>
                  <a:lnTo>
                    <a:pt x="921" y="769"/>
                  </a:lnTo>
                  <a:lnTo>
                    <a:pt x="921" y="777"/>
                  </a:lnTo>
                  <a:lnTo>
                    <a:pt x="923" y="785"/>
                  </a:lnTo>
                  <a:lnTo>
                    <a:pt x="924" y="792"/>
                  </a:lnTo>
                  <a:lnTo>
                    <a:pt x="927" y="800"/>
                  </a:lnTo>
                  <a:lnTo>
                    <a:pt x="931" y="808"/>
                  </a:lnTo>
                  <a:lnTo>
                    <a:pt x="935" y="815"/>
                  </a:lnTo>
                  <a:lnTo>
                    <a:pt x="939" y="822"/>
                  </a:lnTo>
                  <a:lnTo>
                    <a:pt x="946" y="829"/>
                  </a:lnTo>
                  <a:lnTo>
                    <a:pt x="964" y="844"/>
                  </a:lnTo>
                  <a:lnTo>
                    <a:pt x="974" y="852"/>
                  </a:lnTo>
                  <a:lnTo>
                    <a:pt x="977" y="856"/>
                  </a:lnTo>
                  <a:lnTo>
                    <a:pt x="980" y="864"/>
                  </a:lnTo>
                  <a:lnTo>
                    <a:pt x="982" y="875"/>
                  </a:lnTo>
                  <a:lnTo>
                    <a:pt x="987" y="891"/>
                  </a:lnTo>
                  <a:lnTo>
                    <a:pt x="989" y="898"/>
                  </a:lnTo>
                  <a:lnTo>
                    <a:pt x="991" y="905"/>
                  </a:lnTo>
                  <a:lnTo>
                    <a:pt x="995" y="911"/>
                  </a:lnTo>
                  <a:lnTo>
                    <a:pt x="1000" y="917"/>
                  </a:lnTo>
                  <a:lnTo>
                    <a:pt x="1009" y="927"/>
                  </a:lnTo>
                  <a:lnTo>
                    <a:pt x="1019" y="938"/>
                  </a:lnTo>
                  <a:lnTo>
                    <a:pt x="1021" y="943"/>
                  </a:lnTo>
                  <a:lnTo>
                    <a:pt x="1023" y="947"/>
                  </a:lnTo>
                  <a:lnTo>
                    <a:pt x="1023" y="953"/>
                  </a:lnTo>
                  <a:lnTo>
                    <a:pt x="1022" y="959"/>
                  </a:lnTo>
                  <a:lnTo>
                    <a:pt x="1019" y="972"/>
                  </a:lnTo>
                  <a:lnTo>
                    <a:pt x="1013" y="986"/>
                  </a:lnTo>
                  <a:lnTo>
                    <a:pt x="998" y="1013"/>
                  </a:lnTo>
                  <a:lnTo>
                    <a:pt x="986" y="1032"/>
                  </a:lnTo>
                  <a:lnTo>
                    <a:pt x="980" y="1042"/>
                  </a:lnTo>
                  <a:lnTo>
                    <a:pt x="971" y="1056"/>
                  </a:lnTo>
                  <a:lnTo>
                    <a:pt x="959" y="1073"/>
                  </a:lnTo>
                  <a:lnTo>
                    <a:pt x="945" y="1091"/>
                  </a:lnTo>
                  <a:lnTo>
                    <a:pt x="932" y="1107"/>
                  </a:lnTo>
                  <a:lnTo>
                    <a:pt x="919" y="1121"/>
                  </a:lnTo>
                  <a:lnTo>
                    <a:pt x="912" y="1125"/>
                  </a:lnTo>
                  <a:lnTo>
                    <a:pt x="907" y="1129"/>
                  </a:lnTo>
                  <a:lnTo>
                    <a:pt x="903" y="1131"/>
                  </a:lnTo>
                  <a:lnTo>
                    <a:pt x="898" y="1131"/>
                  </a:lnTo>
                  <a:lnTo>
                    <a:pt x="881" y="1123"/>
                  </a:lnTo>
                  <a:lnTo>
                    <a:pt x="862" y="1114"/>
                  </a:lnTo>
                  <a:lnTo>
                    <a:pt x="851" y="1110"/>
                  </a:lnTo>
                  <a:lnTo>
                    <a:pt x="841" y="1107"/>
                  </a:lnTo>
                  <a:lnTo>
                    <a:pt x="836" y="1107"/>
                  </a:lnTo>
                  <a:lnTo>
                    <a:pt x="831" y="1106"/>
                  </a:lnTo>
                  <a:lnTo>
                    <a:pt x="827" y="1107"/>
                  </a:lnTo>
                  <a:lnTo>
                    <a:pt x="823" y="1108"/>
                  </a:lnTo>
                  <a:lnTo>
                    <a:pt x="784" y="1093"/>
                  </a:lnTo>
                  <a:lnTo>
                    <a:pt x="748" y="1078"/>
                  </a:lnTo>
                  <a:lnTo>
                    <a:pt x="739" y="1074"/>
                  </a:lnTo>
                  <a:lnTo>
                    <a:pt x="729" y="1072"/>
                  </a:lnTo>
                  <a:lnTo>
                    <a:pt x="719" y="1070"/>
                  </a:lnTo>
                  <a:lnTo>
                    <a:pt x="709" y="1069"/>
                  </a:lnTo>
                  <a:lnTo>
                    <a:pt x="700" y="1068"/>
                  </a:lnTo>
                  <a:lnTo>
                    <a:pt x="689" y="1068"/>
                  </a:lnTo>
                  <a:lnTo>
                    <a:pt x="678" y="1069"/>
                  </a:lnTo>
                  <a:lnTo>
                    <a:pt x="667" y="1071"/>
                  </a:lnTo>
                  <a:lnTo>
                    <a:pt x="644" y="1077"/>
                  </a:lnTo>
                  <a:lnTo>
                    <a:pt x="620" y="1084"/>
                  </a:lnTo>
                  <a:lnTo>
                    <a:pt x="596" y="1094"/>
                  </a:lnTo>
                  <a:lnTo>
                    <a:pt x="573" y="1104"/>
                  </a:lnTo>
                  <a:lnTo>
                    <a:pt x="551" y="1114"/>
                  </a:lnTo>
                  <a:lnTo>
                    <a:pt x="529" y="1126"/>
                  </a:lnTo>
                  <a:lnTo>
                    <a:pt x="508" y="1139"/>
                  </a:lnTo>
                  <a:lnTo>
                    <a:pt x="486" y="1151"/>
                  </a:lnTo>
                  <a:lnTo>
                    <a:pt x="481" y="1154"/>
                  </a:lnTo>
                  <a:lnTo>
                    <a:pt x="475" y="1156"/>
                  </a:lnTo>
                  <a:lnTo>
                    <a:pt x="469" y="1159"/>
                  </a:lnTo>
                  <a:lnTo>
                    <a:pt x="461" y="1160"/>
                  </a:lnTo>
                  <a:lnTo>
                    <a:pt x="446" y="1161"/>
                  </a:lnTo>
                  <a:lnTo>
                    <a:pt x="429" y="1161"/>
                  </a:lnTo>
                  <a:lnTo>
                    <a:pt x="410" y="1159"/>
                  </a:lnTo>
                  <a:lnTo>
                    <a:pt x="391" y="1154"/>
                  </a:lnTo>
                  <a:lnTo>
                    <a:pt x="372" y="1150"/>
                  </a:lnTo>
                  <a:lnTo>
                    <a:pt x="351" y="1145"/>
                  </a:lnTo>
                  <a:lnTo>
                    <a:pt x="332" y="1138"/>
                  </a:lnTo>
                  <a:lnTo>
                    <a:pt x="312" y="1131"/>
                  </a:lnTo>
                  <a:lnTo>
                    <a:pt x="294" y="1122"/>
                  </a:lnTo>
                  <a:lnTo>
                    <a:pt x="277" y="1113"/>
                  </a:lnTo>
                  <a:lnTo>
                    <a:pt x="261" y="1105"/>
                  </a:lnTo>
                  <a:lnTo>
                    <a:pt x="247" y="1096"/>
                  </a:lnTo>
                  <a:lnTo>
                    <a:pt x="237" y="1086"/>
                  </a:lnTo>
                  <a:lnTo>
                    <a:pt x="227" y="1078"/>
                  </a:lnTo>
                  <a:lnTo>
                    <a:pt x="225" y="1073"/>
                  </a:lnTo>
                  <a:lnTo>
                    <a:pt x="223" y="1068"/>
                  </a:lnTo>
                  <a:lnTo>
                    <a:pt x="222" y="1061"/>
                  </a:lnTo>
                  <a:lnTo>
                    <a:pt x="219" y="1054"/>
                  </a:lnTo>
                  <a:lnTo>
                    <a:pt x="218" y="1035"/>
                  </a:lnTo>
                  <a:lnTo>
                    <a:pt x="218" y="1015"/>
                  </a:lnTo>
                  <a:lnTo>
                    <a:pt x="219" y="996"/>
                  </a:lnTo>
                  <a:lnTo>
                    <a:pt x="223" y="978"/>
                  </a:lnTo>
                  <a:lnTo>
                    <a:pt x="225" y="971"/>
                  </a:lnTo>
                  <a:lnTo>
                    <a:pt x="228" y="964"/>
                  </a:lnTo>
                  <a:lnTo>
                    <a:pt x="231" y="959"/>
                  </a:lnTo>
                  <a:lnTo>
                    <a:pt x="234" y="956"/>
                  </a:lnTo>
                  <a:lnTo>
                    <a:pt x="253" y="945"/>
                  </a:lnTo>
                  <a:lnTo>
                    <a:pt x="270" y="935"/>
                  </a:lnTo>
                  <a:lnTo>
                    <a:pt x="279" y="930"/>
                  </a:lnTo>
                  <a:lnTo>
                    <a:pt x="285" y="922"/>
                  </a:lnTo>
                  <a:lnTo>
                    <a:pt x="288" y="918"/>
                  </a:lnTo>
                  <a:lnTo>
                    <a:pt x="292" y="913"/>
                  </a:lnTo>
                  <a:lnTo>
                    <a:pt x="294" y="909"/>
                  </a:lnTo>
                  <a:lnTo>
                    <a:pt x="296" y="903"/>
                  </a:lnTo>
                  <a:lnTo>
                    <a:pt x="300" y="889"/>
                  </a:lnTo>
                  <a:lnTo>
                    <a:pt x="302" y="876"/>
                  </a:lnTo>
                  <a:lnTo>
                    <a:pt x="302" y="864"/>
                  </a:lnTo>
                  <a:lnTo>
                    <a:pt x="301" y="852"/>
                  </a:lnTo>
                  <a:lnTo>
                    <a:pt x="295" y="828"/>
                  </a:lnTo>
                  <a:lnTo>
                    <a:pt x="285" y="801"/>
                  </a:lnTo>
                  <a:lnTo>
                    <a:pt x="268" y="780"/>
                  </a:lnTo>
                  <a:lnTo>
                    <a:pt x="251" y="757"/>
                  </a:lnTo>
                  <a:lnTo>
                    <a:pt x="233" y="734"/>
                  </a:lnTo>
                  <a:lnTo>
                    <a:pt x="217" y="710"/>
                  </a:lnTo>
                  <a:lnTo>
                    <a:pt x="201" y="687"/>
                  </a:lnTo>
                  <a:lnTo>
                    <a:pt x="186" y="663"/>
                  </a:lnTo>
                  <a:lnTo>
                    <a:pt x="172" y="638"/>
                  </a:lnTo>
                  <a:lnTo>
                    <a:pt x="159" y="613"/>
                  </a:lnTo>
                  <a:lnTo>
                    <a:pt x="78" y="447"/>
                  </a:lnTo>
                  <a:lnTo>
                    <a:pt x="71" y="433"/>
                  </a:lnTo>
                  <a:lnTo>
                    <a:pt x="67" y="418"/>
                  </a:lnTo>
                  <a:lnTo>
                    <a:pt x="64" y="403"/>
                  </a:lnTo>
                  <a:lnTo>
                    <a:pt x="61" y="387"/>
                  </a:lnTo>
                  <a:lnTo>
                    <a:pt x="56" y="371"/>
                  </a:lnTo>
                  <a:lnTo>
                    <a:pt x="53" y="356"/>
                  </a:lnTo>
                  <a:lnTo>
                    <a:pt x="48" y="341"/>
                  </a:lnTo>
                  <a:lnTo>
                    <a:pt x="40" y="326"/>
                  </a:lnTo>
                  <a:lnTo>
                    <a:pt x="37" y="314"/>
                  </a:lnTo>
                  <a:lnTo>
                    <a:pt x="32" y="301"/>
                  </a:lnTo>
                  <a:lnTo>
                    <a:pt x="25" y="288"/>
                  </a:lnTo>
                  <a:lnTo>
                    <a:pt x="19" y="274"/>
                  </a:lnTo>
                  <a:lnTo>
                    <a:pt x="12" y="261"/>
                  </a:lnTo>
                  <a:lnTo>
                    <a:pt x="6" y="248"/>
                  </a:lnTo>
                  <a:lnTo>
                    <a:pt x="2" y="236"/>
                  </a:lnTo>
                  <a:lnTo>
                    <a:pt x="0" y="225"/>
                  </a:lnTo>
                  <a:lnTo>
                    <a:pt x="5" y="224"/>
                  </a:lnTo>
                  <a:lnTo>
                    <a:pt x="10" y="224"/>
                  </a:lnTo>
                  <a:lnTo>
                    <a:pt x="14" y="224"/>
                  </a:lnTo>
                  <a:lnTo>
                    <a:pt x="19" y="225"/>
                  </a:lnTo>
                  <a:lnTo>
                    <a:pt x="29" y="229"/>
                  </a:lnTo>
                  <a:lnTo>
                    <a:pt x="39" y="234"/>
                  </a:lnTo>
                  <a:lnTo>
                    <a:pt x="61" y="250"/>
                  </a:lnTo>
                  <a:lnTo>
                    <a:pt x="82" y="268"/>
                  </a:lnTo>
                  <a:lnTo>
                    <a:pt x="93" y="276"/>
                  </a:lnTo>
                  <a:lnTo>
                    <a:pt x="104" y="284"/>
                  </a:lnTo>
                  <a:lnTo>
                    <a:pt x="116" y="290"/>
                  </a:lnTo>
                  <a:lnTo>
                    <a:pt x="127" y="296"/>
                  </a:lnTo>
                  <a:lnTo>
                    <a:pt x="132" y="298"/>
                  </a:lnTo>
                  <a:lnTo>
                    <a:pt x="137" y="299"/>
                  </a:lnTo>
                  <a:lnTo>
                    <a:pt x="142" y="300"/>
                  </a:lnTo>
                  <a:lnTo>
                    <a:pt x="147" y="300"/>
                  </a:lnTo>
                  <a:lnTo>
                    <a:pt x="152" y="299"/>
                  </a:lnTo>
                  <a:lnTo>
                    <a:pt x="158" y="298"/>
                  </a:lnTo>
                  <a:lnTo>
                    <a:pt x="162" y="296"/>
                  </a:lnTo>
                  <a:lnTo>
                    <a:pt x="168" y="292"/>
                  </a:lnTo>
                  <a:lnTo>
                    <a:pt x="171" y="289"/>
                  </a:lnTo>
                  <a:lnTo>
                    <a:pt x="174" y="285"/>
                  </a:lnTo>
                  <a:lnTo>
                    <a:pt x="176" y="282"/>
                  </a:lnTo>
                  <a:lnTo>
                    <a:pt x="177" y="276"/>
                  </a:lnTo>
                  <a:lnTo>
                    <a:pt x="177" y="272"/>
                  </a:lnTo>
                  <a:lnTo>
                    <a:pt x="177" y="267"/>
                  </a:lnTo>
                  <a:lnTo>
                    <a:pt x="177" y="261"/>
                  </a:lnTo>
                  <a:lnTo>
                    <a:pt x="175" y="255"/>
                  </a:lnTo>
                  <a:lnTo>
                    <a:pt x="171" y="243"/>
                  </a:lnTo>
                  <a:lnTo>
                    <a:pt x="165" y="230"/>
                  </a:lnTo>
                  <a:lnTo>
                    <a:pt x="158" y="216"/>
                  </a:lnTo>
                  <a:lnTo>
                    <a:pt x="149" y="202"/>
                  </a:lnTo>
                  <a:lnTo>
                    <a:pt x="130" y="175"/>
                  </a:lnTo>
                  <a:lnTo>
                    <a:pt x="111" y="151"/>
                  </a:lnTo>
                  <a:lnTo>
                    <a:pt x="94" y="130"/>
                  </a:lnTo>
                  <a:lnTo>
                    <a:pt x="83" y="117"/>
                  </a:lnTo>
                  <a:lnTo>
                    <a:pt x="79" y="112"/>
                  </a:lnTo>
                  <a:lnTo>
                    <a:pt x="77" y="107"/>
                  </a:lnTo>
                  <a:lnTo>
                    <a:pt x="76" y="102"/>
                  </a:lnTo>
                  <a:lnTo>
                    <a:pt x="76" y="97"/>
                  </a:lnTo>
                  <a:lnTo>
                    <a:pt x="77" y="93"/>
                  </a:lnTo>
                  <a:lnTo>
                    <a:pt x="79" y="88"/>
                  </a:lnTo>
                  <a:lnTo>
                    <a:pt x="81" y="83"/>
                  </a:lnTo>
                  <a:lnTo>
                    <a:pt x="84" y="79"/>
                  </a:lnTo>
                  <a:lnTo>
                    <a:pt x="100" y="61"/>
                  </a:lnTo>
                  <a:lnTo>
                    <a:pt x="116" y="44"/>
                  </a:lnTo>
                  <a:lnTo>
                    <a:pt x="127" y="48"/>
                  </a:lnTo>
                  <a:lnTo>
                    <a:pt x="137" y="55"/>
                  </a:lnTo>
                  <a:lnTo>
                    <a:pt x="147" y="62"/>
                  </a:lnTo>
                  <a:lnTo>
                    <a:pt x="158" y="70"/>
                  </a:lnTo>
                  <a:lnTo>
                    <a:pt x="169" y="79"/>
                  </a:lnTo>
                  <a:lnTo>
                    <a:pt x="179" y="85"/>
                  </a:lnTo>
                  <a:lnTo>
                    <a:pt x="186" y="87"/>
                  </a:lnTo>
                  <a:lnTo>
                    <a:pt x="191" y="89"/>
                  </a:lnTo>
                  <a:lnTo>
                    <a:pt x="198" y="90"/>
                  </a:lnTo>
                  <a:lnTo>
                    <a:pt x="204" y="92"/>
                  </a:lnTo>
                  <a:lnTo>
                    <a:pt x="207" y="87"/>
                  </a:lnTo>
                  <a:lnTo>
                    <a:pt x="211" y="82"/>
                  </a:lnTo>
                  <a:lnTo>
                    <a:pt x="211" y="82"/>
                  </a:lnTo>
                  <a:lnTo>
                    <a:pt x="246" y="86"/>
                  </a:lnTo>
                  <a:lnTo>
                    <a:pt x="243" y="92"/>
                  </a:lnTo>
                  <a:lnTo>
                    <a:pt x="241" y="97"/>
                  </a:lnTo>
                  <a:lnTo>
                    <a:pt x="241" y="102"/>
                  </a:lnTo>
                  <a:lnTo>
                    <a:pt x="241" y="108"/>
                  </a:lnTo>
                  <a:lnTo>
                    <a:pt x="242" y="113"/>
                  </a:lnTo>
                  <a:lnTo>
                    <a:pt x="244" y="117"/>
                  </a:lnTo>
                  <a:lnTo>
                    <a:pt x="246" y="123"/>
                  </a:lnTo>
                  <a:lnTo>
                    <a:pt x="250" y="127"/>
                  </a:lnTo>
                  <a:lnTo>
                    <a:pt x="257" y="135"/>
                  </a:lnTo>
                  <a:lnTo>
                    <a:pt x="267" y="141"/>
                  </a:lnTo>
                  <a:lnTo>
                    <a:pt x="278" y="147"/>
                  </a:lnTo>
                  <a:lnTo>
                    <a:pt x="288" y="150"/>
                  </a:lnTo>
                  <a:lnTo>
                    <a:pt x="306" y="154"/>
                  </a:lnTo>
                  <a:lnTo>
                    <a:pt x="321" y="157"/>
                  </a:lnTo>
                  <a:lnTo>
                    <a:pt x="328" y="160"/>
                  </a:lnTo>
                  <a:lnTo>
                    <a:pt x="335" y="164"/>
                  </a:lnTo>
                  <a:lnTo>
                    <a:pt x="342" y="168"/>
                  </a:lnTo>
                  <a:lnTo>
                    <a:pt x="349" y="175"/>
                  </a:lnTo>
                  <a:lnTo>
                    <a:pt x="355" y="181"/>
                  </a:lnTo>
                  <a:lnTo>
                    <a:pt x="362" y="186"/>
                  </a:lnTo>
                  <a:lnTo>
                    <a:pt x="367" y="189"/>
                  </a:lnTo>
                  <a:lnTo>
                    <a:pt x="372" y="190"/>
                  </a:lnTo>
                  <a:lnTo>
                    <a:pt x="376" y="191"/>
                  </a:lnTo>
                  <a:lnTo>
                    <a:pt x="380" y="190"/>
                  </a:lnTo>
                  <a:lnTo>
                    <a:pt x="384" y="188"/>
                  </a:lnTo>
                  <a:lnTo>
                    <a:pt x="388" y="184"/>
                  </a:lnTo>
                  <a:lnTo>
                    <a:pt x="402" y="167"/>
                  </a:lnTo>
                  <a:lnTo>
                    <a:pt x="417" y="149"/>
                  </a:lnTo>
                  <a:lnTo>
                    <a:pt x="429" y="140"/>
                  </a:lnTo>
                  <a:lnTo>
                    <a:pt x="443" y="132"/>
                  </a:lnTo>
                  <a:lnTo>
                    <a:pt x="457" y="124"/>
                  </a:lnTo>
                  <a:lnTo>
                    <a:pt x="471" y="120"/>
                  </a:lnTo>
                  <a:lnTo>
                    <a:pt x="477" y="117"/>
                  </a:lnTo>
                  <a:lnTo>
                    <a:pt x="484" y="114"/>
                  </a:lnTo>
                  <a:lnTo>
                    <a:pt x="490" y="111"/>
                  </a:lnTo>
                  <a:lnTo>
                    <a:pt x="496" y="108"/>
                  </a:lnTo>
                  <a:lnTo>
                    <a:pt x="506" y="101"/>
                  </a:lnTo>
                  <a:lnTo>
                    <a:pt x="519" y="94"/>
                  </a:lnTo>
                  <a:lnTo>
                    <a:pt x="519" y="94"/>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18" name="Google Shape;918;p38"/>
            <p:cNvSpPr/>
            <p:nvPr/>
          </p:nvSpPr>
          <p:spPr>
            <a:xfrm>
              <a:off x="6197600" y="5535613"/>
              <a:ext cx="269875" cy="603250"/>
            </a:xfrm>
            <a:custGeom>
              <a:rect b="b" l="l" r="r" t="t"/>
              <a:pathLst>
                <a:path extrusionOk="0" h="1521" w="680">
                  <a:moveTo>
                    <a:pt x="625" y="62"/>
                  </a:moveTo>
                  <a:lnTo>
                    <a:pt x="623" y="61"/>
                  </a:lnTo>
                  <a:lnTo>
                    <a:pt x="621" y="58"/>
                  </a:lnTo>
                  <a:lnTo>
                    <a:pt x="618" y="56"/>
                  </a:lnTo>
                  <a:lnTo>
                    <a:pt x="616" y="53"/>
                  </a:lnTo>
                  <a:lnTo>
                    <a:pt x="614" y="47"/>
                  </a:lnTo>
                  <a:lnTo>
                    <a:pt x="612" y="40"/>
                  </a:lnTo>
                  <a:lnTo>
                    <a:pt x="607" y="25"/>
                  </a:lnTo>
                  <a:lnTo>
                    <a:pt x="600" y="11"/>
                  </a:lnTo>
                  <a:lnTo>
                    <a:pt x="598" y="6"/>
                  </a:lnTo>
                  <a:lnTo>
                    <a:pt x="598" y="2"/>
                  </a:lnTo>
                  <a:lnTo>
                    <a:pt x="599" y="0"/>
                  </a:lnTo>
                  <a:lnTo>
                    <a:pt x="602" y="0"/>
                  </a:lnTo>
                  <a:lnTo>
                    <a:pt x="608" y="3"/>
                  </a:lnTo>
                  <a:lnTo>
                    <a:pt x="614" y="8"/>
                  </a:lnTo>
                  <a:lnTo>
                    <a:pt x="620" y="11"/>
                  </a:lnTo>
                  <a:lnTo>
                    <a:pt x="624" y="13"/>
                  </a:lnTo>
                  <a:lnTo>
                    <a:pt x="629" y="15"/>
                  </a:lnTo>
                  <a:lnTo>
                    <a:pt x="635" y="16"/>
                  </a:lnTo>
                  <a:lnTo>
                    <a:pt x="647" y="16"/>
                  </a:lnTo>
                  <a:lnTo>
                    <a:pt x="657" y="16"/>
                  </a:lnTo>
                  <a:lnTo>
                    <a:pt x="663" y="16"/>
                  </a:lnTo>
                  <a:lnTo>
                    <a:pt x="668" y="17"/>
                  </a:lnTo>
                  <a:lnTo>
                    <a:pt x="672" y="20"/>
                  </a:lnTo>
                  <a:lnTo>
                    <a:pt x="677" y="22"/>
                  </a:lnTo>
                  <a:lnTo>
                    <a:pt x="679" y="25"/>
                  </a:lnTo>
                  <a:lnTo>
                    <a:pt x="680" y="28"/>
                  </a:lnTo>
                  <a:lnTo>
                    <a:pt x="679" y="33"/>
                  </a:lnTo>
                  <a:lnTo>
                    <a:pt x="676" y="38"/>
                  </a:lnTo>
                  <a:lnTo>
                    <a:pt x="668" y="49"/>
                  </a:lnTo>
                  <a:lnTo>
                    <a:pt x="659" y="57"/>
                  </a:lnTo>
                  <a:lnTo>
                    <a:pt x="655" y="61"/>
                  </a:lnTo>
                  <a:lnTo>
                    <a:pt x="650" y="64"/>
                  </a:lnTo>
                  <a:lnTo>
                    <a:pt x="644" y="67"/>
                  </a:lnTo>
                  <a:lnTo>
                    <a:pt x="639" y="69"/>
                  </a:lnTo>
                  <a:lnTo>
                    <a:pt x="625" y="62"/>
                  </a:lnTo>
                  <a:close/>
                  <a:moveTo>
                    <a:pt x="373" y="908"/>
                  </a:moveTo>
                  <a:lnTo>
                    <a:pt x="373" y="929"/>
                  </a:lnTo>
                  <a:lnTo>
                    <a:pt x="376" y="948"/>
                  </a:lnTo>
                  <a:lnTo>
                    <a:pt x="378" y="957"/>
                  </a:lnTo>
                  <a:lnTo>
                    <a:pt x="381" y="965"/>
                  </a:lnTo>
                  <a:lnTo>
                    <a:pt x="384" y="972"/>
                  </a:lnTo>
                  <a:lnTo>
                    <a:pt x="387" y="979"/>
                  </a:lnTo>
                  <a:lnTo>
                    <a:pt x="392" y="984"/>
                  </a:lnTo>
                  <a:lnTo>
                    <a:pt x="397" y="989"/>
                  </a:lnTo>
                  <a:lnTo>
                    <a:pt x="404" y="993"/>
                  </a:lnTo>
                  <a:lnTo>
                    <a:pt x="410" y="996"/>
                  </a:lnTo>
                  <a:lnTo>
                    <a:pt x="419" y="998"/>
                  </a:lnTo>
                  <a:lnTo>
                    <a:pt x="427" y="998"/>
                  </a:lnTo>
                  <a:lnTo>
                    <a:pt x="437" y="998"/>
                  </a:lnTo>
                  <a:lnTo>
                    <a:pt x="449" y="996"/>
                  </a:lnTo>
                  <a:lnTo>
                    <a:pt x="434" y="1019"/>
                  </a:lnTo>
                  <a:lnTo>
                    <a:pt x="424" y="1036"/>
                  </a:lnTo>
                  <a:lnTo>
                    <a:pt x="418" y="1043"/>
                  </a:lnTo>
                  <a:lnTo>
                    <a:pt x="409" y="1050"/>
                  </a:lnTo>
                  <a:lnTo>
                    <a:pt x="398" y="1056"/>
                  </a:lnTo>
                  <a:lnTo>
                    <a:pt x="382" y="1062"/>
                  </a:lnTo>
                  <a:lnTo>
                    <a:pt x="377" y="1064"/>
                  </a:lnTo>
                  <a:lnTo>
                    <a:pt x="370" y="1066"/>
                  </a:lnTo>
                  <a:lnTo>
                    <a:pt x="365" y="1069"/>
                  </a:lnTo>
                  <a:lnTo>
                    <a:pt x="359" y="1074"/>
                  </a:lnTo>
                  <a:lnTo>
                    <a:pt x="349" y="1082"/>
                  </a:lnTo>
                  <a:lnTo>
                    <a:pt x="339" y="1093"/>
                  </a:lnTo>
                  <a:lnTo>
                    <a:pt x="330" y="1105"/>
                  </a:lnTo>
                  <a:lnTo>
                    <a:pt x="323" y="1117"/>
                  </a:lnTo>
                  <a:lnTo>
                    <a:pt x="317" y="1130"/>
                  </a:lnTo>
                  <a:lnTo>
                    <a:pt x="313" y="1142"/>
                  </a:lnTo>
                  <a:lnTo>
                    <a:pt x="313" y="1146"/>
                  </a:lnTo>
                  <a:lnTo>
                    <a:pt x="313" y="1150"/>
                  </a:lnTo>
                  <a:lnTo>
                    <a:pt x="315" y="1152"/>
                  </a:lnTo>
                  <a:lnTo>
                    <a:pt x="317" y="1154"/>
                  </a:lnTo>
                  <a:lnTo>
                    <a:pt x="325" y="1155"/>
                  </a:lnTo>
                  <a:lnTo>
                    <a:pt x="333" y="1154"/>
                  </a:lnTo>
                  <a:lnTo>
                    <a:pt x="352" y="1148"/>
                  </a:lnTo>
                  <a:lnTo>
                    <a:pt x="363" y="1146"/>
                  </a:lnTo>
                  <a:lnTo>
                    <a:pt x="363" y="1147"/>
                  </a:lnTo>
                  <a:lnTo>
                    <a:pt x="362" y="1149"/>
                  </a:lnTo>
                  <a:lnTo>
                    <a:pt x="358" y="1154"/>
                  </a:lnTo>
                  <a:lnTo>
                    <a:pt x="353" y="1158"/>
                  </a:lnTo>
                  <a:lnTo>
                    <a:pt x="343" y="1167"/>
                  </a:lnTo>
                  <a:lnTo>
                    <a:pt x="337" y="1172"/>
                  </a:lnTo>
                  <a:lnTo>
                    <a:pt x="324" y="1182"/>
                  </a:lnTo>
                  <a:lnTo>
                    <a:pt x="310" y="1190"/>
                  </a:lnTo>
                  <a:lnTo>
                    <a:pt x="296" y="1200"/>
                  </a:lnTo>
                  <a:lnTo>
                    <a:pt x="281" y="1209"/>
                  </a:lnTo>
                  <a:lnTo>
                    <a:pt x="265" y="1217"/>
                  </a:lnTo>
                  <a:lnTo>
                    <a:pt x="250" y="1226"/>
                  </a:lnTo>
                  <a:lnTo>
                    <a:pt x="235" y="1236"/>
                  </a:lnTo>
                  <a:lnTo>
                    <a:pt x="221" y="1245"/>
                  </a:lnTo>
                  <a:lnTo>
                    <a:pt x="212" y="1255"/>
                  </a:lnTo>
                  <a:lnTo>
                    <a:pt x="200" y="1269"/>
                  </a:lnTo>
                  <a:lnTo>
                    <a:pt x="187" y="1286"/>
                  </a:lnTo>
                  <a:lnTo>
                    <a:pt x="173" y="1306"/>
                  </a:lnTo>
                  <a:lnTo>
                    <a:pt x="161" y="1326"/>
                  </a:lnTo>
                  <a:lnTo>
                    <a:pt x="151" y="1345"/>
                  </a:lnTo>
                  <a:lnTo>
                    <a:pt x="147" y="1353"/>
                  </a:lnTo>
                  <a:lnTo>
                    <a:pt x="145" y="1362"/>
                  </a:lnTo>
                  <a:lnTo>
                    <a:pt x="142" y="1368"/>
                  </a:lnTo>
                  <a:lnTo>
                    <a:pt x="142" y="1375"/>
                  </a:lnTo>
                  <a:lnTo>
                    <a:pt x="144" y="1399"/>
                  </a:lnTo>
                  <a:lnTo>
                    <a:pt x="145" y="1420"/>
                  </a:lnTo>
                  <a:lnTo>
                    <a:pt x="145" y="1430"/>
                  </a:lnTo>
                  <a:lnTo>
                    <a:pt x="142" y="1441"/>
                  </a:lnTo>
                  <a:lnTo>
                    <a:pt x="139" y="1452"/>
                  </a:lnTo>
                  <a:lnTo>
                    <a:pt x="135" y="1464"/>
                  </a:lnTo>
                  <a:lnTo>
                    <a:pt x="128" y="1473"/>
                  </a:lnTo>
                  <a:lnTo>
                    <a:pt x="120" y="1483"/>
                  </a:lnTo>
                  <a:lnTo>
                    <a:pt x="108" y="1493"/>
                  </a:lnTo>
                  <a:lnTo>
                    <a:pt x="96" y="1501"/>
                  </a:lnTo>
                  <a:lnTo>
                    <a:pt x="83" y="1510"/>
                  </a:lnTo>
                  <a:lnTo>
                    <a:pt x="69" y="1515"/>
                  </a:lnTo>
                  <a:lnTo>
                    <a:pt x="63" y="1518"/>
                  </a:lnTo>
                  <a:lnTo>
                    <a:pt x="57" y="1520"/>
                  </a:lnTo>
                  <a:lnTo>
                    <a:pt x="51" y="1521"/>
                  </a:lnTo>
                  <a:lnTo>
                    <a:pt x="45" y="1521"/>
                  </a:lnTo>
                  <a:lnTo>
                    <a:pt x="40" y="1521"/>
                  </a:lnTo>
                  <a:lnTo>
                    <a:pt x="36" y="1520"/>
                  </a:lnTo>
                  <a:lnTo>
                    <a:pt x="32" y="1519"/>
                  </a:lnTo>
                  <a:lnTo>
                    <a:pt x="30" y="1516"/>
                  </a:lnTo>
                  <a:lnTo>
                    <a:pt x="29" y="1513"/>
                  </a:lnTo>
                  <a:lnTo>
                    <a:pt x="28" y="1510"/>
                  </a:lnTo>
                  <a:lnTo>
                    <a:pt x="28" y="1506"/>
                  </a:lnTo>
                  <a:lnTo>
                    <a:pt x="28" y="1502"/>
                  </a:lnTo>
                  <a:lnTo>
                    <a:pt x="31" y="1493"/>
                  </a:lnTo>
                  <a:lnTo>
                    <a:pt x="36" y="1482"/>
                  </a:lnTo>
                  <a:lnTo>
                    <a:pt x="42" y="1470"/>
                  </a:lnTo>
                  <a:lnTo>
                    <a:pt x="50" y="1457"/>
                  </a:lnTo>
                  <a:lnTo>
                    <a:pt x="67" y="1431"/>
                  </a:lnTo>
                  <a:lnTo>
                    <a:pt x="83" y="1407"/>
                  </a:lnTo>
                  <a:lnTo>
                    <a:pt x="91" y="1395"/>
                  </a:lnTo>
                  <a:lnTo>
                    <a:pt x="97" y="1386"/>
                  </a:lnTo>
                  <a:lnTo>
                    <a:pt x="101" y="1377"/>
                  </a:lnTo>
                  <a:lnTo>
                    <a:pt x="105" y="1371"/>
                  </a:lnTo>
                  <a:lnTo>
                    <a:pt x="106" y="1362"/>
                  </a:lnTo>
                  <a:lnTo>
                    <a:pt x="107" y="1347"/>
                  </a:lnTo>
                  <a:lnTo>
                    <a:pt x="107" y="1340"/>
                  </a:lnTo>
                  <a:lnTo>
                    <a:pt x="107" y="1334"/>
                  </a:lnTo>
                  <a:lnTo>
                    <a:pt x="106" y="1331"/>
                  </a:lnTo>
                  <a:lnTo>
                    <a:pt x="105" y="1330"/>
                  </a:lnTo>
                  <a:lnTo>
                    <a:pt x="94" y="1339"/>
                  </a:lnTo>
                  <a:lnTo>
                    <a:pt x="84" y="1347"/>
                  </a:lnTo>
                  <a:lnTo>
                    <a:pt x="78" y="1352"/>
                  </a:lnTo>
                  <a:lnTo>
                    <a:pt x="72" y="1354"/>
                  </a:lnTo>
                  <a:lnTo>
                    <a:pt x="68" y="1356"/>
                  </a:lnTo>
                  <a:lnTo>
                    <a:pt x="66" y="1356"/>
                  </a:lnTo>
                  <a:lnTo>
                    <a:pt x="64" y="1353"/>
                  </a:lnTo>
                  <a:lnTo>
                    <a:pt x="63" y="1349"/>
                  </a:lnTo>
                  <a:lnTo>
                    <a:pt x="61" y="1338"/>
                  </a:lnTo>
                  <a:lnTo>
                    <a:pt x="61" y="1323"/>
                  </a:lnTo>
                  <a:lnTo>
                    <a:pt x="61" y="1313"/>
                  </a:lnTo>
                  <a:lnTo>
                    <a:pt x="60" y="1305"/>
                  </a:lnTo>
                  <a:lnTo>
                    <a:pt x="58" y="1294"/>
                  </a:lnTo>
                  <a:lnTo>
                    <a:pt x="56" y="1283"/>
                  </a:lnTo>
                  <a:lnTo>
                    <a:pt x="32" y="1203"/>
                  </a:lnTo>
                  <a:lnTo>
                    <a:pt x="29" y="1196"/>
                  </a:lnTo>
                  <a:lnTo>
                    <a:pt x="24" y="1187"/>
                  </a:lnTo>
                  <a:lnTo>
                    <a:pt x="17" y="1177"/>
                  </a:lnTo>
                  <a:lnTo>
                    <a:pt x="11" y="1169"/>
                  </a:lnTo>
                  <a:lnTo>
                    <a:pt x="5" y="1159"/>
                  </a:lnTo>
                  <a:lnTo>
                    <a:pt x="1" y="1151"/>
                  </a:lnTo>
                  <a:lnTo>
                    <a:pt x="0" y="1147"/>
                  </a:lnTo>
                  <a:lnTo>
                    <a:pt x="0" y="1144"/>
                  </a:lnTo>
                  <a:lnTo>
                    <a:pt x="0" y="1141"/>
                  </a:lnTo>
                  <a:lnTo>
                    <a:pt x="1" y="1138"/>
                  </a:lnTo>
                  <a:lnTo>
                    <a:pt x="23" y="1116"/>
                  </a:lnTo>
                  <a:lnTo>
                    <a:pt x="39" y="1098"/>
                  </a:lnTo>
                  <a:lnTo>
                    <a:pt x="41" y="1094"/>
                  </a:lnTo>
                  <a:lnTo>
                    <a:pt x="43" y="1089"/>
                  </a:lnTo>
                  <a:lnTo>
                    <a:pt x="45" y="1083"/>
                  </a:lnTo>
                  <a:lnTo>
                    <a:pt x="46" y="1078"/>
                  </a:lnTo>
                  <a:lnTo>
                    <a:pt x="46" y="1071"/>
                  </a:lnTo>
                  <a:lnTo>
                    <a:pt x="46" y="1064"/>
                  </a:lnTo>
                  <a:lnTo>
                    <a:pt x="45" y="1055"/>
                  </a:lnTo>
                  <a:lnTo>
                    <a:pt x="43" y="1046"/>
                  </a:lnTo>
                  <a:lnTo>
                    <a:pt x="36" y="1016"/>
                  </a:lnTo>
                  <a:lnTo>
                    <a:pt x="27" y="974"/>
                  </a:lnTo>
                  <a:lnTo>
                    <a:pt x="24" y="953"/>
                  </a:lnTo>
                  <a:lnTo>
                    <a:pt x="23" y="933"/>
                  </a:lnTo>
                  <a:lnTo>
                    <a:pt x="23" y="925"/>
                  </a:lnTo>
                  <a:lnTo>
                    <a:pt x="24" y="918"/>
                  </a:lnTo>
                  <a:lnTo>
                    <a:pt x="26" y="913"/>
                  </a:lnTo>
                  <a:lnTo>
                    <a:pt x="29" y="909"/>
                  </a:lnTo>
                  <a:lnTo>
                    <a:pt x="32" y="894"/>
                  </a:lnTo>
                  <a:lnTo>
                    <a:pt x="37" y="880"/>
                  </a:lnTo>
                  <a:lnTo>
                    <a:pt x="42" y="867"/>
                  </a:lnTo>
                  <a:lnTo>
                    <a:pt x="49" y="857"/>
                  </a:lnTo>
                  <a:lnTo>
                    <a:pt x="56" y="846"/>
                  </a:lnTo>
                  <a:lnTo>
                    <a:pt x="64" y="836"/>
                  </a:lnTo>
                  <a:lnTo>
                    <a:pt x="72" y="827"/>
                  </a:lnTo>
                  <a:lnTo>
                    <a:pt x="81" y="819"/>
                  </a:lnTo>
                  <a:lnTo>
                    <a:pt x="99" y="803"/>
                  </a:lnTo>
                  <a:lnTo>
                    <a:pt x="119" y="785"/>
                  </a:lnTo>
                  <a:lnTo>
                    <a:pt x="127" y="776"/>
                  </a:lnTo>
                  <a:lnTo>
                    <a:pt x="136" y="765"/>
                  </a:lnTo>
                  <a:lnTo>
                    <a:pt x="145" y="753"/>
                  </a:lnTo>
                  <a:lnTo>
                    <a:pt x="152" y="740"/>
                  </a:lnTo>
                  <a:lnTo>
                    <a:pt x="173" y="693"/>
                  </a:lnTo>
                  <a:lnTo>
                    <a:pt x="191" y="656"/>
                  </a:lnTo>
                  <a:lnTo>
                    <a:pt x="195" y="647"/>
                  </a:lnTo>
                  <a:lnTo>
                    <a:pt x="201" y="638"/>
                  </a:lnTo>
                  <a:lnTo>
                    <a:pt x="207" y="630"/>
                  </a:lnTo>
                  <a:lnTo>
                    <a:pt x="215" y="622"/>
                  </a:lnTo>
                  <a:lnTo>
                    <a:pt x="223" y="615"/>
                  </a:lnTo>
                  <a:lnTo>
                    <a:pt x="233" y="607"/>
                  </a:lnTo>
                  <a:lnTo>
                    <a:pt x="245" y="600"/>
                  </a:lnTo>
                  <a:lnTo>
                    <a:pt x="258" y="592"/>
                  </a:lnTo>
                  <a:lnTo>
                    <a:pt x="275" y="582"/>
                  </a:lnTo>
                  <a:lnTo>
                    <a:pt x="290" y="571"/>
                  </a:lnTo>
                  <a:lnTo>
                    <a:pt x="303" y="561"/>
                  </a:lnTo>
                  <a:lnTo>
                    <a:pt x="314" y="550"/>
                  </a:lnTo>
                  <a:lnTo>
                    <a:pt x="327" y="540"/>
                  </a:lnTo>
                  <a:lnTo>
                    <a:pt x="341" y="530"/>
                  </a:lnTo>
                  <a:lnTo>
                    <a:pt x="349" y="527"/>
                  </a:lnTo>
                  <a:lnTo>
                    <a:pt x="358" y="523"/>
                  </a:lnTo>
                  <a:lnTo>
                    <a:pt x="368" y="520"/>
                  </a:lnTo>
                  <a:lnTo>
                    <a:pt x="379" y="517"/>
                  </a:lnTo>
                  <a:lnTo>
                    <a:pt x="411" y="512"/>
                  </a:lnTo>
                  <a:lnTo>
                    <a:pt x="438" y="509"/>
                  </a:lnTo>
                  <a:lnTo>
                    <a:pt x="461" y="506"/>
                  </a:lnTo>
                  <a:lnTo>
                    <a:pt x="480" y="502"/>
                  </a:lnTo>
                  <a:lnTo>
                    <a:pt x="490" y="500"/>
                  </a:lnTo>
                  <a:lnTo>
                    <a:pt x="500" y="497"/>
                  </a:lnTo>
                  <a:lnTo>
                    <a:pt x="508" y="493"/>
                  </a:lnTo>
                  <a:lnTo>
                    <a:pt x="519" y="486"/>
                  </a:lnTo>
                  <a:lnTo>
                    <a:pt x="529" y="480"/>
                  </a:lnTo>
                  <a:lnTo>
                    <a:pt x="541" y="471"/>
                  </a:lnTo>
                  <a:lnTo>
                    <a:pt x="553" y="460"/>
                  </a:lnTo>
                  <a:lnTo>
                    <a:pt x="566" y="446"/>
                  </a:lnTo>
                  <a:lnTo>
                    <a:pt x="570" y="444"/>
                  </a:lnTo>
                  <a:lnTo>
                    <a:pt x="575" y="441"/>
                  </a:lnTo>
                  <a:lnTo>
                    <a:pt x="581" y="439"/>
                  </a:lnTo>
                  <a:lnTo>
                    <a:pt x="588" y="438"/>
                  </a:lnTo>
                  <a:lnTo>
                    <a:pt x="603" y="436"/>
                  </a:lnTo>
                  <a:lnTo>
                    <a:pt x="620" y="435"/>
                  </a:lnTo>
                  <a:lnTo>
                    <a:pt x="653" y="438"/>
                  </a:lnTo>
                  <a:lnTo>
                    <a:pt x="680" y="439"/>
                  </a:lnTo>
                  <a:lnTo>
                    <a:pt x="680" y="442"/>
                  </a:lnTo>
                  <a:lnTo>
                    <a:pt x="679" y="445"/>
                  </a:lnTo>
                  <a:lnTo>
                    <a:pt x="676" y="447"/>
                  </a:lnTo>
                  <a:lnTo>
                    <a:pt x="672" y="450"/>
                  </a:lnTo>
                  <a:lnTo>
                    <a:pt x="664" y="455"/>
                  </a:lnTo>
                  <a:lnTo>
                    <a:pt x="653" y="459"/>
                  </a:lnTo>
                  <a:lnTo>
                    <a:pt x="630" y="466"/>
                  </a:lnTo>
                  <a:lnTo>
                    <a:pt x="614" y="470"/>
                  </a:lnTo>
                  <a:lnTo>
                    <a:pt x="607" y="472"/>
                  </a:lnTo>
                  <a:lnTo>
                    <a:pt x="600" y="476"/>
                  </a:lnTo>
                  <a:lnTo>
                    <a:pt x="594" y="481"/>
                  </a:lnTo>
                  <a:lnTo>
                    <a:pt x="589" y="485"/>
                  </a:lnTo>
                  <a:lnTo>
                    <a:pt x="586" y="492"/>
                  </a:lnTo>
                  <a:lnTo>
                    <a:pt x="584" y="498"/>
                  </a:lnTo>
                  <a:lnTo>
                    <a:pt x="583" y="506"/>
                  </a:lnTo>
                  <a:lnTo>
                    <a:pt x="584" y="513"/>
                  </a:lnTo>
                  <a:lnTo>
                    <a:pt x="580" y="522"/>
                  </a:lnTo>
                  <a:lnTo>
                    <a:pt x="568" y="539"/>
                  </a:lnTo>
                  <a:lnTo>
                    <a:pt x="552" y="564"/>
                  </a:lnTo>
                  <a:lnTo>
                    <a:pt x="531" y="592"/>
                  </a:lnTo>
                  <a:lnTo>
                    <a:pt x="511" y="621"/>
                  </a:lnTo>
                  <a:lnTo>
                    <a:pt x="491" y="646"/>
                  </a:lnTo>
                  <a:lnTo>
                    <a:pt x="482" y="657"/>
                  </a:lnTo>
                  <a:lnTo>
                    <a:pt x="475" y="665"/>
                  </a:lnTo>
                  <a:lnTo>
                    <a:pt x="469" y="672"/>
                  </a:lnTo>
                  <a:lnTo>
                    <a:pt x="464" y="675"/>
                  </a:lnTo>
                  <a:lnTo>
                    <a:pt x="447" y="684"/>
                  </a:lnTo>
                  <a:lnTo>
                    <a:pt x="432" y="691"/>
                  </a:lnTo>
                  <a:lnTo>
                    <a:pt x="420" y="699"/>
                  </a:lnTo>
                  <a:lnTo>
                    <a:pt x="410" y="705"/>
                  </a:lnTo>
                  <a:lnTo>
                    <a:pt x="406" y="710"/>
                  </a:lnTo>
                  <a:lnTo>
                    <a:pt x="403" y="715"/>
                  </a:lnTo>
                  <a:lnTo>
                    <a:pt x="399" y="720"/>
                  </a:lnTo>
                  <a:lnTo>
                    <a:pt x="397" y="726"/>
                  </a:lnTo>
                  <a:lnTo>
                    <a:pt x="394" y="733"/>
                  </a:lnTo>
                  <a:lnTo>
                    <a:pt x="393" y="742"/>
                  </a:lnTo>
                  <a:lnTo>
                    <a:pt x="391" y="752"/>
                  </a:lnTo>
                  <a:lnTo>
                    <a:pt x="390" y="763"/>
                  </a:lnTo>
                  <a:lnTo>
                    <a:pt x="379" y="880"/>
                  </a:lnTo>
                  <a:lnTo>
                    <a:pt x="373" y="908"/>
                  </a:lnTo>
                  <a:close/>
                </a:path>
              </a:pathLst>
            </a:custGeom>
            <a:solidFill>
              <a:schemeClr val="accent6"/>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919" name="Google Shape;919;p38"/>
            <p:cNvSpPr/>
            <p:nvPr/>
          </p:nvSpPr>
          <p:spPr>
            <a:xfrm>
              <a:off x="6435725" y="5535613"/>
              <a:ext cx="31750" cy="26988"/>
            </a:xfrm>
            <a:custGeom>
              <a:rect b="b" l="l" r="r" t="t"/>
              <a:pathLst>
                <a:path extrusionOk="0" h="69" w="82">
                  <a:moveTo>
                    <a:pt x="27" y="62"/>
                  </a:moveTo>
                  <a:lnTo>
                    <a:pt x="25" y="61"/>
                  </a:lnTo>
                  <a:lnTo>
                    <a:pt x="23" y="58"/>
                  </a:lnTo>
                  <a:lnTo>
                    <a:pt x="20" y="56"/>
                  </a:lnTo>
                  <a:lnTo>
                    <a:pt x="18" y="53"/>
                  </a:lnTo>
                  <a:lnTo>
                    <a:pt x="16" y="47"/>
                  </a:lnTo>
                  <a:lnTo>
                    <a:pt x="14" y="40"/>
                  </a:lnTo>
                  <a:lnTo>
                    <a:pt x="9" y="25"/>
                  </a:lnTo>
                  <a:lnTo>
                    <a:pt x="2" y="11"/>
                  </a:lnTo>
                  <a:lnTo>
                    <a:pt x="0" y="6"/>
                  </a:lnTo>
                  <a:lnTo>
                    <a:pt x="0" y="2"/>
                  </a:lnTo>
                  <a:lnTo>
                    <a:pt x="1" y="0"/>
                  </a:lnTo>
                  <a:lnTo>
                    <a:pt x="4" y="0"/>
                  </a:lnTo>
                  <a:lnTo>
                    <a:pt x="10" y="3"/>
                  </a:lnTo>
                  <a:lnTo>
                    <a:pt x="16" y="8"/>
                  </a:lnTo>
                  <a:lnTo>
                    <a:pt x="22" y="11"/>
                  </a:lnTo>
                  <a:lnTo>
                    <a:pt x="26" y="13"/>
                  </a:lnTo>
                  <a:lnTo>
                    <a:pt x="31" y="15"/>
                  </a:lnTo>
                  <a:lnTo>
                    <a:pt x="37" y="16"/>
                  </a:lnTo>
                  <a:lnTo>
                    <a:pt x="49" y="16"/>
                  </a:lnTo>
                  <a:lnTo>
                    <a:pt x="59" y="16"/>
                  </a:lnTo>
                  <a:lnTo>
                    <a:pt x="65" y="16"/>
                  </a:lnTo>
                  <a:lnTo>
                    <a:pt x="70" y="17"/>
                  </a:lnTo>
                  <a:lnTo>
                    <a:pt x="74" y="20"/>
                  </a:lnTo>
                  <a:lnTo>
                    <a:pt x="79" y="22"/>
                  </a:lnTo>
                  <a:lnTo>
                    <a:pt x="81" y="25"/>
                  </a:lnTo>
                  <a:lnTo>
                    <a:pt x="82" y="28"/>
                  </a:lnTo>
                  <a:lnTo>
                    <a:pt x="81" y="33"/>
                  </a:lnTo>
                  <a:lnTo>
                    <a:pt x="78" y="38"/>
                  </a:lnTo>
                  <a:lnTo>
                    <a:pt x="70" y="49"/>
                  </a:lnTo>
                  <a:lnTo>
                    <a:pt x="61" y="57"/>
                  </a:lnTo>
                  <a:lnTo>
                    <a:pt x="57" y="61"/>
                  </a:lnTo>
                  <a:lnTo>
                    <a:pt x="52" y="64"/>
                  </a:lnTo>
                  <a:lnTo>
                    <a:pt x="46" y="67"/>
                  </a:lnTo>
                  <a:lnTo>
                    <a:pt x="41" y="69"/>
                  </a:lnTo>
                  <a:lnTo>
                    <a:pt x="27" y="62"/>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20" name="Google Shape;920;p38"/>
            <p:cNvSpPr/>
            <p:nvPr/>
          </p:nvSpPr>
          <p:spPr>
            <a:xfrm>
              <a:off x="6197600" y="5708650"/>
              <a:ext cx="269875" cy="430213"/>
            </a:xfrm>
            <a:custGeom>
              <a:rect b="b" l="l" r="r" t="t"/>
              <a:pathLst>
                <a:path extrusionOk="0" h="1086" w="680">
                  <a:moveTo>
                    <a:pt x="373" y="473"/>
                  </a:moveTo>
                  <a:lnTo>
                    <a:pt x="373" y="494"/>
                  </a:lnTo>
                  <a:lnTo>
                    <a:pt x="376" y="513"/>
                  </a:lnTo>
                  <a:lnTo>
                    <a:pt x="378" y="522"/>
                  </a:lnTo>
                  <a:lnTo>
                    <a:pt x="381" y="530"/>
                  </a:lnTo>
                  <a:lnTo>
                    <a:pt x="384" y="537"/>
                  </a:lnTo>
                  <a:lnTo>
                    <a:pt x="387" y="544"/>
                  </a:lnTo>
                  <a:lnTo>
                    <a:pt x="392" y="549"/>
                  </a:lnTo>
                  <a:lnTo>
                    <a:pt x="397" y="554"/>
                  </a:lnTo>
                  <a:lnTo>
                    <a:pt x="404" y="558"/>
                  </a:lnTo>
                  <a:lnTo>
                    <a:pt x="410" y="561"/>
                  </a:lnTo>
                  <a:lnTo>
                    <a:pt x="419" y="563"/>
                  </a:lnTo>
                  <a:lnTo>
                    <a:pt x="427" y="563"/>
                  </a:lnTo>
                  <a:lnTo>
                    <a:pt x="437" y="563"/>
                  </a:lnTo>
                  <a:lnTo>
                    <a:pt x="449" y="561"/>
                  </a:lnTo>
                  <a:lnTo>
                    <a:pt x="434" y="584"/>
                  </a:lnTo>
                  <a:lnTo>
                    <a:pt x="424" y="601"/>
                  </a:lnTo>
                  <a:lnTo>
                    <a:pt x="418" y="608"/>
                  </a:lnTo>
                  <a:lnTo>
                    <a:pt x="409" y="615"/>
                  </a:lnTo>
                  <a:lnTo>
                    <a:pt x="398" y="621"/>
                  </a:lnTo>
                  <a:lnTo>
                    <a:pt x="382" y="627"/>
                  </a:lnTo>
                  <a:lnTo>
                    <a:pt x="377" y="629"/>
                  </a:lnTo>
                  <a:lnTo>
                    <a:pt x="370" y="631"/>
                  </a:lnTo>
                  <a:lnTo>
                    <a:pt x="365" y="634"/>
                  </a:lnTo>
                  <a:lnTo>
                    <a:pt x="359" y="639"/>
                  </a:lnTo>
                  <a:lnTo>
                    <a:pt x="349" y="647"/>
                  </a:lnTo>
                  <a:lnTo>
                    <a:pt x="339" y="658"/>
                  </a:lnTo>
                  <a:lnTo>
                    <a:pt x="330" y="670"/>
                  </a:lnTo>
                  <a:lnTo>
                    <a:pt x="323" y="682"/>
                  </a:lnTo>
                  <a:lnTo>
                    <a:pt x="317" y="695"/>
                  </a:lnTo>
                  <a:lnTo>
                    <a:pt x="313" y="707"/>
                  </a:lnTo>
                  <a:lnTo>
                    <a:pt x="313" y="711"/>
                  </a:lnTo>
                  <a:lnTo>
                    <a:pt x="313" y="715"/>
                  </a:lnTo>
                  <a:lnTo>
                    <a:pt x="315" y="717"/>
                  </a:lnTo>
                  <a:lnTo>
                    <a:pt x="317" y="719"/>
                  </a:lnTo>
                  <a:lnTo>
                    <a:pt x="325" y="720"/>
                  </a:lnTo>
                  <a:lnTo>
                    <a:pt x="333" y="719"/>
                  </a:lnTo>
                  <a:lnTo>
                    <a:pt x="352" y="713"/>
                  </a:lnTo>
                  <a:lnTo>
                    <a:pt x="363" y="711"/>
                  </a:lnTo>
                  <a:lnTo>
                    <a:pt x="363" y="712"/>
                  </a:lnTo>
                  <a:lnTo>
                    <a:pt x="362" y="714"/>
                  </a:lnTo>
                  <a:lnTo>
                    <a:pt x="358" y="719"/>
                  </a:lnTo>
                  <a:lnTo>
                    <a:pt x="353" y="723"/>
                  </a:lnTo>
                  <a:lnTo>
                    <a:pt x="343" y="732"/>
                  </a:lnTo>
                  <a:lnTo>
                    <a:pt x="337" y="737"/>
                  </a:lnTo>
                  <a:lnTo>
                    <a:pt x="324" y="747"/>
                  </a:lnTo>
                  <a:lnTo>
                    <a:pt x="310" y="755"/>
                  </a:lnTo>
                  <a:lnTo>
                    <a:pt x="296" y="765"/>
                  </a:lnTo>
                  <a:lnTo>
                    <a:pt x="281" y="774"/>
                  </a:lnTo>
                  <a:lnTo>
                    <a:pt x="265" y="782"/>
                  </a:lnTo>
                  <a:lnTo>
                    <a:pt x="250" y="791"/>
                  </a:lnTo>
                  <a:lnTo>
                    <a:pt x="235" y="801"/>
                  </a:lnTo>
                  <a:lnTo>
                    <a:pt x="221" y="810"/>
                  </a:lnTo>
                  <a:lnTo>
                    <a:pt x="212" y="820"/>
                  </a:lnTo>
                  <a:lnTo>
                    <a:pt x="200" y="834"/>
                  </a:lnTo>
                  <a:lnTo>
                    <a:pt x="187" y="851"/>
                  </a:lnTo>
                  <a:lnTo>
                    <a:pt x="173" y="871"/>
                  </a:lnTo>
                  <a:lnTo>
                    <a:pt x="161" y="891"/>
                  </a:lnTo>
                  <a:lnTo>
                    <a:pt x="151" y="910"/>
                  </a:lnTo>
                  <a:lnTo>
                    <a:pt x="147" y="918"/>
                  </a:lnTo>
                  <a:lnTo>
                    <a:pt x="145" y="927"/>
                  </a:lnTo>
                  <a:lnTo>
                    <a:pt x="142" y="933"/>
                  </a:lnTo>
                  <a:lnTo>
                    <a:pt x="142" y="940"/>
                  </a:lnTo>
                  <a:lnTo>
                    <a:pt x="144" y="964"/>
                  </a:lnTo>
                  <a:lnTo>
                    <a:pt x="145" y="985"/>
                  </a:lnTo>
                  <a:lnTo>
                    <a:pt x="145" y="995"/>
                  </a:lnTo>
                  <a:lnTo>
                    <a:pt x="142" y="1006"/>
                  </a:lnTo>
                  <a:lnTo>
                    <a:pt x="139" y="1017"/>
                  </a:lnTo>
                  <a:lnTo>
                    <a:pt x="135" y="1029"/>
                  </a:lnTo>
                  <a:lnTo>
                    <a:pt x="128" y="1038"/>
                  </a:lnTo>
                  <a:lnTo>
                    <a:pt x="120" y="1048"/>
                  </a:lnTo>
                  <a:lnTo>
                    <a:pt x="108" y="1058"/>
                  </a:lnTo>
                  <a:lnTo>
                    <a:pt x="96" y="1066"/>
                  </a:lnTo>
                  <a:lnTo>
                    <a:pt x="83" y="1075"/>
                  </a:lnTo>
                  <a:lnTo>
                    <a:pt x="69" y="1080"/>
                  </a:lnTo>
                  <a:lnTo>
                    <a:pt x="63" y="1083"/>
                  </a:lnTo>
                  <a:lnTo>
                    <a:pt x="57" y="1085"/>
                  </a:lnTo>
                  <a:lnTo>
                    <a:pt x="51" y="1086"/>
                  </a:lnTo>
                  <a:lnTo>
                    <a:pt x="45" y="1086"/>
                  </a:lnTo>
                  <a:lnTo>
                    <a:pt x="40" y="1086"/>
                  </a:lnTo>
                  <a:lnTo>
                    <a:pt x="36" y="1085"/>
                  </a:lnTo>
                  <a:lnTo>
                    <a:pt x="32" y="1084"/>
                  </a:lnTo>
                  <a:lnTo>
                    <a:pt x="30" y="1081"/>
                  </a:lnTo>
                  <a:lnTo>
                    <a:pt x="29" y="1078"/>
                  </a:lnTo>
                  <a:lnTo>
                    <a:pt x="28" y="1075"/>
                  </a:lnTo>
                  <a:lnTo>
                    <a:pt x="28" y="1071"/>
                  </a:lnTo>
                  <a:lnTo>
                    <a:pt x="28" y="1067"/>
                  </a:lnTo>
                  <a:lnTo>
                    <a:pt x="31" y="1058"/>
                  </a:lnTo>
                  <a:lnTo>
                    <a:pt x="36" y="1047"/>
                  </a:lnTo>
                  <a:lnTo>
                    <a:pt x="42" y="1035"/>
                  </a:lnTo>
                  <a:lnTo>
                    <a:pt x="50" y="1022"/>
                  </a:lnTo>
                  <a:lnTo>
                    <a:pt x="67" y="996"/>
                  </a:lnTo>
                  <a:lnTo>
                    <a:pt x="83" y="972"/>
                  </a:lnTo>
                  <a:lnTo>
                    <a:pt x="91" y="960"/>
                  </a:lnTo>
                  <a:lnTo>
                    <a:pt x="97" y="951"/>
                  </a:lnTo>
                  <a:lnTo>
                    <a:pt x="101" y="942"/>
                  </a:lnTo>
                  <a:lnTo>
                    <a:pt x="105" y="936"/>
                  </a:lnTo>
                  <a:lnTo>
                    <a:pt x="106" y="927"/>
                  </a:lnTo>
                  <a:lnTo>
                    <a:pt x="107" y="912"/>
                  </a:lnTo>
                  <a:lnTo>
                    <a:pt x="107" y="905"/>
                  </a:lnTo>
                  <a:lnTo>
                    <a:pt x="107" y="899"/>
                  </a:lnTo>
                  <a:lnTo>
                    <a:pt x="106" y="896"/>
                  </a:lnTo>
                  <a:lnTo>
                    <a:pt x="105" y="895"/>
                  </a:lnTo>
                  <a:lnTo>
                    <a:pt x="94" y="904"/>
                  </a:lnTo>
                  <a:lnTo>
                    <a:pt x="84" y="912"/>
                  </a:lnTo>
                  <a:lnTo>
                    <a:pt x="78" y="917"/>
                  </a:lnTo>
                  <a:lnTo>
                    <a:pt x="72" y="919"/>
                  </a:lnTo>
                  <a:lnTo>
                    <a:pt x="68" y="921"/>
                  </a:lnTo>
                  <a:lnTo>
                    <a:pt x="66" y="921"/>
                  </a:lnTo>
                  <a:lnTo>
                    <a:pt x="64" y="918"/>
                  </a:lnTo>
                  <a:lnTo>
                    <a:pt x="63" y="914"/>
                  </a:lnTo>
                  <a:lnTo>
                    <a:pt x="61" y="903"/>
                  </a:lnTo>
                  <a:lnTo>
                    <a:pt x="61" y="888"/>
                  </a:lnTo>
                  <a:lnTo>
                    <a:pt x="61" y="878"/>
                  </a:lnTo>
                  <a:lnTo>
                    <a:pt x="60" y="870"/>
                  </a:lnTo>
                  <a:lnTo>
                    <a:pt x="58" y="859"/>
                  </a:lnTo>
                  <a:lnTo>
                    <a:pt x="56" y="848"/>
                  </a:lnTo>
                  <a:lnTo>
                    <a:pt x="32" y="768"/>
                  </a:lnTo>
                  <a:lnTo>
                    <a:pt x="29" y="761"/>
                  </a:lnTo>
                  <a:lnTo>
                    <a:pt x="24" y="752"/>
                  </a:lnTo>
                  <a:lnTo>
                    <a:pt x="17" y="742"/>
                  </a:lnTo>
                  <a:lnTo>
                    <a:pt x="11" y="734"/>
                  </a:lnTo>
                  <a:lnTo>
                    <a:pt x="5" y="724"/>
                  </a:lnTo>
                  <a:lnTo>
                    <a:pt x="1" y="716"/>
                  </a:lnTo>
                  <a:lnTo>
                    <a:pt x="0" y="712"/>
                  </a:lnTo>
                  <a:lnTo>
                    <a:pt x="0" y="709"/>
                  </a:lnTo>
                  <a:lnTo>
                    <a:pt x="0" y="706"/>
                  </a:lnTo>
                  <a:lnTo>
                    <a:pt x="1" y="703"/>
                  </a:lnTo>
                  <a:lnTo>
                    <a:pt x="23" y="681"/>
                  </a:lnTo>
                  <a:lnTo>
                    <a:pt x="39" y="663"/>
                  </a:lnTo>
                  <a:lnTo>
                    <a:pt x="41" y="659"/>
                  </a:lnTo>
                  <a:lnTo>
                    <a:pt x="43" y="654"/>
                  </a:lnTo>
                  <a:lnTo>
                    <a:pt x="45" y="648"/>
                  </a:lnTo>
                  <a:lnTo>
                    <a:pt x="46" y="643"/>
                  </a:lnTo>
                  <a:lnTo>
                    <a:pt x="46" y="636"/>
                  </a:lnTo>
                  <a:lnTo>
                    <a:pt x="46" y="629"/>
                  </a:lnTo>
                  <a:lnTo>
                    <a:pt x="45" y="620"/>
                  </a:lnTo>
                  <a:lnTo>
                    <a:pt x="43" y="611"/>
                  </a:lnTo>
                  <a:lnTo>
                    <a:pt x="36" y="581"/>
                  </a:lnTo>
                  <a:lnTo>
                    <a:pt x="27" y="539"/>
                  </a:lnTo>
                  <a:lnTo>
                    <a:pt x="24" y="518"/>
                  </a:lnTo>
                  <a:lnTo>
                    <a:pt x="23" y="498"/>
                  </a:lnTo>
                  <a:lnTo>
                    <a:pt x="23" y="490"/>
                  </a:lnTo>
                  <a:lnTo>
                    <a:pt x="24" y="483"/>
                  </a:lnTo>
                  <a:lnTo>
                    <a:pt x="26" y="478"/>
                  </a:lnTo>
                  <a:lnTo>
                    <a:pt x="29" y="474"/>
                  </a:lnTo>
                  <a:lnTo>
                    <a:pt x="32" y="459"/>
                  </a:lnTo>
                  <a:lnTo>
                    <a:pt x="37" y="445"/>
                  </a:lnTo>
                  <a:lnTo>
                    <a:pt x="42" y="432"/>
                  </a:lnTo>
                  <a:lnTo>
                    <a:pt x="49" y="422"/>
                  </a:lnTo>
                  <a:lnTo>
                    <a:pt x="56" y="411"/>
                  </a:lnTo>
                  <a:lnTo>
                    <a:pt x="64" y="401"/>
                  </a:lnTo>
                  <a:lnTo>
                    <a:pt x="72" y="392"/>
                  </a:lnTo>
                  <a:lnTo>
                    <a:pt x="81" y="384"/>
                  </a:lnTo>
                  <a:lnTo>
                    <a:pt x="99" y="368"/>
                  </a:lnTo>
                  <a:lnTo>
                    <a:pt x="119" y="350"/>
                  </a:lnTo>
                  <a:lnTo>
                    <a:pt x="127" y="341"/>
                  </a:lnTo>
                  <a:lnTo>
                    <a:pt x="136" y="330"/>
                  </a:lnTo>
                  <a:lnTo>
                    <a:pt x="145" y="318"/>
                  </a:lnTo>
                  <a:lnTo>
                    <a:pt x="152" y="305"/>
                  </a:lnTo>
                  <a:lnTo>
                    <a:pt x="173" y="258"/>
                  </a:lnTo>
                  <a:lnTo>
                    <a:pt x="191" y="221"/>
                  </a:lnTo>
                  <a:lnTo>
                    <a:pt x="195" y="212"/>
                  </a:lnTo>
                  <a:lnTo>
                    <a:pt x="201" y="203"/>
                  </a:lnTo>
                  <a:lnTo>
                    <a:pt x="207" y="195"/>
                  </a:lnTo>
                  <a:lnTo>
                    <a:pt x="215" y="187"/>
                  </a:lnTo>
                  <a:lnTo>
                    <a:pt x="223" y="180"/>
                  </a:lnTo>
                  <a:lnTo>
                    <a:pt x="233" y="172"/>
                  </a:lnTo>
                  <a:lnTo>
                    <a:pt x="245" y="165"/>
                  </a:lnTo>
                  <a:lnTo>
                    <a:pt x="258" y="157"/>
                  </a:lnTo>
                  <a:lnTo>
                    <a:pt x="275" y="147"/>
                  </a:lnTo>
                  <a:lnTo>
                    <a:pt x="290" y="136"/>
                  </a:lnTo>
                  <a:lnTo>
                    <a:pt x="303" y="126"/>
                  </a:lnTo>
                  <a:lnTo>
                    <a:pt x="314" y="115"/>
                  </a:lnTo>
                  <a:lnTo>
                    <a:pt x="327" y="105"/>
                  </a:lnTo>
                  <a:lnTo>
                    <a:pt x="341" y="95"/>
                  </a:lnTo>
                  <a:lnTo>
                    <a:pt x="349" y="92"/>
                  </a:lnTo>
                  <a:lnTo>
                    <a:pt x="358" y="88"/>
                  </a:lnTo>
                  <a:lnTo>
                    <a:pt x="368" y="85"/>
                  </a:lnTo>
                  <a:lnTo>
                    <a:pt x="379" y="82"/>
                  </a:lnTo>
                  <a:lnTo>
                    <a:pt x="411" y="77"/>
                  </a:lnTo>
                  <a:lnTo>
                    <a:pt x="438" y="74"/>
                  </a:lnTo>
                  <a:lnTo>
                    <a:pt x="461" y="71"/>
                  </a:lnTo>
                  <a:lnTo>
                    <a:pt x="480" y="67"/>
                  </a:lnTo>
                  <a:lnTo>
                    <a:pt x="490" y="65"/>
                  </a:lnTo>
                  <a:lnTo>
                    <a:pt x="500" y="62"/>
                  </a:lnTo>
                  <a:lnTo>
                    <a:pt x="508" y="58"/>
                  </a:lnTo>
                  <a:lnTo>
                    <a:pt x="519" y="51"/>
                  </a:lnTo>
                  <a:lnTo>
                    <a:pt x="529" y="45"/>
                  </a:lnTo>
                  <a:lnTo>
                    <a:pt x="541" y="36"/>
                  </a:lnTo>
                  <a:lnTo>
                    <a:pt x="553" y="25"/>
                  </a:lnTo>
                  <a:lnTo>
                    <a:pt x="566" y="11"/>
                  </a:lnTo>
                  <a:lnTo>
                    <a:pt x="570" y="9"/>
                  </a:lnTo>
                  <a:lnTo>
                    <a:pt x="575" y="6"/>
                  </a:lnTo>
                  <a:lnTo>
                    <a:pt x="581" y="4"/>
                  </a:lnTo>
                  <a:lnTo>
                    <a:pt x="588" y="3"/>
                  </a:lnTo>
                  <a:lnTo>
                    <a:pt x="603" y="1"/>
                  </a:lnTo>
                  <a:lnTo>
                    <a:pt x="620" y="0"/>
                  </a:lnTo>
                  <a:lnTo>
                    <a:pt x="653" y="3"/>
                  </a:lnTo>
                  <a:lnTo>
                    <a:pt x="680" y="4"/>
                  </a:lnTo>
                  <a:lnTo>
                    <a:pt x="680" y="7"/>
                  </a:lnTo>
                  <a:lnTo>
                    <a:pt x="679" y="10"/>
                  </a:lnTo>
                  <a:lnTo>
                    <a:pt x="676" y="12"/>
                  </a:lnTo>
                  <a:lnTo>
                    <a:pt x="672" y="15"/>
                  </a:lnTo>
                  <a:lnTo>
                    <a:pt x="664" y="20"/>
                  </a:lnTo>
                  <a:lnTo>
                    <a:pt x="653" y="24"/>
                  </a:lnTo>
                  <a:lnTo>
                    <a:pt x="630" y="31"/>
                  </a:lnTo>
                  <a:lnTo>
                    <a:pt x="614" y="35"/>
                  </a:lnTo>
                  <a:lnTo>
                    <a:pt x="607" y="37"/>
                  </a:lnTo>
                  <a:lnTo>
                    <a:pt x="600" y="41"/>
                  </a:lnTo>
                  <a:lnTo>
                    <a:pt x="594" y="46"/>
                  </a:lnTo>
                  <a:lnTo>
                    <a:pt x="589" y="50"/>
                  </a:lnTo>
                  <a:lnTo>
                    <a:pt x="586" y="57"/>
                  </a:lnTo>
                  <a:lnTo>
                    <a:pt x="584" y="63"/>
                  </a:lnTo>
                  <a:lnTo>
                    <a:pt x="583" y="71"/>
                  </a:lnTo>
                  <a:lnTo>
                    <a:pt x="584" y="78"/>
                  </a:lnTo>
                  <a:lnTo>
                    <a:pt x="580" y="87"/>
                  </a:lnTo>
                  <a:lnTo>
                    <a:pt x="568" y="104"/>
                  </a:lnTo>
                  <a:lnTo>
                    <a:pt x="552" y="129"/>
                  </a:lnTo>
                  <a:lnTo>
                    <a:pt x="531" y="157"/>
                  </a:lnTo>
                  <a:lnTo>
                    <a:pt x="511" y="186"/>
                  </a:lnTo>
                  <a:lnTo>
                    <a:pt x="491" y="211"/>
                  </a:lnTo>
                  <a:lnTo>
                    <a:pt x="482" y="222"/>
                  </a:lnTo>
                  <a:lnTo>
                    <a:pt x="475" y="230"/>
                  </a:lnTo>
                  <a:lnTo>
                    <a:pt x="469" y="237"/>
                  </a:lnTo>
                  <a:lnTo>
                    <a:pt x="464" y="240"/>
                  </a:lnTo>
                  <a:lnTo>
                    <a:pt x="447" y="249"/>
                  </a:lnTo>
                  <a:lnTo>
                    <a:pt x="432" y="256"/>
                  </a:lnTo>
                  <a:lnTo>
                    <a:pt x="420" y="264"/>
                  </a:lnTo>
                  <a:lnTo>
                    <a:pt x="410" y="270"/>
                  </a:lnTo>
                  <a:lnTo>
                    <a:pt x="406" y="275"/>
                  </a:lnTo>
                  <a:lnTo>
                    <a:pt x="403" y="280"/>
                  </a:lnTo>
                  <a:lnTo>
                    <a:pt x="399" y="285"/>
                  </a:lnTo>
                  <a:lnTo>
                    <a:pt x="397" y="291"/>
                  </a:lnTo>
                  <a:lnTo>
                    <a:pt x="394" y="298"/>
                  </a:lnTo>
                  <a:lnTo>
                    <a:pt x="393" y="307"/>
                  </a:lnTo>
                  <a:lnTo>
                    <a:pt x="391" y="317"/>
                  </a:lnTo>
                  <a:lnTo>
                    <a:pt x="390" y="328"/>
                  </a:lnTo>
                  <a:lnTo>
                    <a:pt x="379" y="445"/>
                  </a:lnTo>
                  <a:lnTo>
                    <a:pt x="373" y="473"/>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21" name="Google Shape;921;p38"/>
            <p:cNvSpPr/>
            <p:nvPr/>
          </p:nvSpPr>
          <p:spPr>
            <a:xfrm>
              <a:off x="5484813" y="2998788"/>
              <a:ext cx="979488" cy="906463"/>
            </a:xfrm>
            <a:custGeom>
              <a:rect b="b" l="l" r="r" t="t"/>
              <a:pathLst>
                <a:path extrusionOk="0" h="2284" w="2470">
                  <a:moveTo>
                    <a:pt x="295" y="2112"/>
                  </a:moveTo>
                  <a:lnTo>
                    <a:pt x="305" y="2108"/>
                  </a:lnTo>
                  <a:lnTo>
                    <a:pt x="314" y="2104"/>
                  </a:lnTo>
                  <a:lnTo>
                    <a:pt x="322" y="2098"/>
                  </a:lnTo>
                  <a:lnTo>
                    <a:pt x="331" y="2092"/>
                  </a:lnTo>
                  <a:lnTo>
                    <a:pt x="346" y="2078"/>
                  </a:lnTo>
                  <a:lnTo>
                    <a:pt x="361" y="2064"/>
                  </a:lnTo>
                  <a:lnTo>
                    <a:pt x="369" y="2057"/>
                  </a:lnTo>
                  <a:lnTo>
                    <a:pt x="377" y="2051"/>
                  </a:lnTo>
                  <a:lnTo>
                    <a:pt x="386" y="2045"/>
                  </a:lnTo>
                  <a:lnTo>
                    <a:pt x="395" y="2040"/>
                  </a:lnTo>
                  <a:lnTo>
                    <a:pt x="406" y="2036"/>
                  </a:lnTo>
                  <a:lnTo>
                    <a:pt x="416" y="2033"/>
                  </a:lnTo>
                  <a:lnTo>
                    <a:pt x="428" y="2031"/>
                  </a:lnTo>
                  <a:lnTo>
                    <a:pt x="441" y="2031"/>
                  </a:lnTo>
                  <a:lnTo>
                    <a:pt x="454" y="2032"/>
                  </a:lnTo>
                  <a:lnTo>
                    <a:pt x="467" y="2034"/>
                  </a:lnTo>
                  <a:lnTo>
                    <a:pt x="479" y="2039"/>
                  </a:lnTo>
                  <a:lnTo>
                    <a:pt x="491" y="2043"/>
                  </a:lnTo>
                  <a:lnTo>
                    <a:pt x="513" y="2055"/>
                  </a:lnTo>
                  <a:lnTo>
                    <a:pt x="536" y="2067"/>
                  </a:lnTo>
                  <a:lnTo>
                    <a:pt x="660" y="2128"/>
                  </a:lnTo>
                  <a:lnTo>
                    <a:pt x="671" y="2136"/>
                  </a:lnTo>
                  <a:lnTo>
                    <a:pt x="682" y="2142"/>
                  </a:lnTo>
                  <a:lnTo>
                    <a:pt x="693" y="2148"/>
                  </a:lnTo>
                  <a:lnTo>
                    <a:pt x="704" y="2152"/>
                  </a:lnTo>
                  <a:lnTo>
                    <a:pt x="715" y="2157"/>
                  </a:lnTo>
                  <a:lnTo>
                    <a:pt x="727" y="2160"/>
                  </a:lnTo>
                  <a:lnTo>
                    <a:pt x="740" y="2162"/>
                  </a:lnTo>
                  <a:lnTo>
                    <a:pt x="753" y="2164"/>
                  </a:lnTo>
                  <a:lnTo>
                    <a:pt x="778" y="2167"/>
                  </a:lnTo>
                  <a:lnTo>
                    <a:pt x="805" y="2168"/>
                  </a:lnTo>
                  <a:lnTo>
                    <a:pt x="832" y="2168"/>
                  </a:lnTo>
                  <a:lnTo>
                    <a:pt x="860" y="2168"/>
                  </a:lnTo>
                  <a:lnTo>
                    <a:pt x="888" y="2167"/>
                  </a:lnTo>
                  <a:lnTo>
                    <a:pt x="916" y="2166"/>
                  </a:lnTo>
                  <a:lnTo>
                    <a:pt x="944" y="2166"/>
                  </a:lnTo>
                  <a:lnTo>
                    <a:pt x="971" y="2167"/>
                  </a:lnTo>
                  <a:lnTo>
                    <a:pt x="998" y="2171"/>
                  </a:lnTo>
                  <a:lnTo>
                    <a:pt x="1025" y="2175"/>
                  </a:lnTo>
                  <a:lnTo>
                    <a:pt x="1038" y="2178"/>
                  </a:lnTo>
                  <a:lnTo>
                    <a:pt x="1051" y="2182"/>
                  </a:lnTo>
                  <a:lnTo>
                    <a:pt x="1064" y="2187"/>
                  </a:lnTo>
                  <a:lnTo>
                    <a:pt x="1076" y="2192"/>
                  </a:lnTo>
                  <a:lnTo>
                    <a:pt x="1098" y="2203"/>
                  </a:lnTo>
                  <a:lnTo>
                    <a:pt x="1119" y="2215"/>
                  </a:lnTo>
                  <a:lnTo>
                    <a:pt x="1139" y="2228"/>
                  </a:lnTo>
                  <a:lnTo>
                    <a:pt x="1160" y="2240"/>
                  </a:lnTo>
                  <a:lnTo>
                    <a:pt x="1171" y="2245"/>
                  </a:lnTo>
                  <a:lnTo>
                    <a:pt x="1182" y="2249"/>
                  </a:lnTo>
                  <a:lnTo>
                    <a:pt x="1192" y="2255"/>
                  </a:lnTo>
                  <a:lnTo>
                    <a:pt x="1203" y="2258"/>
                  </a:lnTo>
                  <a:lnTo>
                    <a:pt x="1215" y="2261"/>
                  </a:lnTo>
                  <a:lnTo>
                    <a:pt x="1227" y="2262"/>
                  </a:lnTo>
                  <a:lnTo>
                    <a:pt x="1240" y="2263"/>
                  </a:lnTo>
                  <a:lnTo>
                    <a:pt x="1253" y="2263"/>
                  </a:lnTo>
                  <a:lnTo>
                    <a:pt x="1279" y="2262"/>
                  </a:lnTo>
                  <a:lnTo>
                    <a:pt x="1307" y="2262"/>
                  </a:lnTo>
                  <a:lnTo>
                    <a:pt x="1334" y="2263"/>
                  </a:lnTo>
                  <a:lnTo>
                    <a:pt x="1363" y="2266"/>
                  </a:lnTo>
                  <a:lnTo>
                    <a:pt x="1391" y="2268"/>
                  </a:lnTo>
                  <a:lnTo>
                    <a:pt x="1419" y="2272"/>
                  </a:lnTo>
                  <a:lnTo>
                    <a:pt x="1446" y="2277"/>
                  </a:lnTo>
                  <a:lnTo>
                    <a:pt x="1472" y="2284"/>
                  </a:lnTo>
                  <a:lnTo>
                    <a:pt x="1472" y="2284"/>
                  </a:lnTo>
                  <a:lnTo>
                    <a:pt x="1479" y="2255"/>
                  </a:lnTo>
                  <a:lnTo>
                    <a:pt x="1483" y="2245"/>
                  </a:lnTo>
                  <a:lnTo>
                    <a:pt x="1489" y="2235"/>
                  </a:lnTo>
                  <a:lnTo>
                    <a:pt x="1497" y="2225"/>
                  </a:lnTo>
                  <a:lnTo>
                    <a:pt x="1506" y="2213"/>
                  </a:lnTo>
                  <a:lnTo>
                    <a:pt x="1516" y="2202"/>
                  </a:lnTo>
                  <a:lnTo>
                    <a:pt x="1526" y="2193"/>
                  </a:lnTo>
                  <a:lnTo>
                    <a:pt x="1536" y="2185"/>
                  </a:lnTo>
                  <a:lnTo>
                    <a:pt x="1543" y="2179"/>
                  </a:lnTo>
                  <a:lnTo>
                    <a:pt x="1552" y="2173"/>
                  </a:lnTo>
                  <a:lnTo>
                    <a:pt x="1556" y="2169"/>
                  </a:lnTo>
                  <a:lnTo>
                    <a:pt x="1558" y="2167"/>
                  </a:lnTo>
                  <a:lnTo>
                    <a:pt x="1558" y="2166"/>
                  </a:lnTo>
                  <a:lnTo>
                    <a:pt x="1558" y="2165"/>
                  </a:lnTo>
                  <a:lnTo>
                    <a:pt x="1558" y="2164"/>
                  </a:lnTo>
                  <a:lnTo>
                    <a:pt x="1550" y="2162"/>
                  </a:lnTo>
                  <a:lnTo>
                    <a:pt x="1535" y="2157"/>
                  </a:lnTo>
                  <a:lnTo>
                    <a:pt x="1528" y="2153"/>
                  </a:lnTo>
                  <a:lnTo>
                    <a:pt x="1520" y="2148"/>
                  </a:lnTo>
                  <a:lnTo>
                    <a:pt x="1512" y="2140"/>
                  </a:lnTo>
                  <a:lnTo>
                    <a:pt x="1501" y="2132"/>
                  </a:lnTo>
                  <a:lnTo>
                    <a:pt x="1479" y="2110"/>
                  </a:lnTo>
                  <a:lnTo>
                    <a:pt x="1457" y="2085"/>
                  </a:lnTo>
                  <a:lnTo>
                    <a:pt x="1436" y="2059"/>
                  </a:lnTo>
                  <a:lnTo>
                    <a:pt x="1418" y="2034"/>
                  </a:lnTo>
                  <a:lnTo>
                    <a:pt x="1411" y="2023"/>
                  </a:lnTo>
                  <a:lnTo>
                    <a:pt x="1406" y="2013"/>
                  </a:lnTo>
                  <a:lnTo>
                    <a:pt x="1403" y="2004"/>
                  </a:lnTo>
                  <a:lnTo>
                    <a:pt x="1402" y="1998"/>
                  </a:lnTo>
                  <a:lnTo>
                    <a:pt x="1427" y="1998"/>
                  </a:lnTo>
                  <a:lnTo>
                    <a:pt x="1458" y="2000"/>
                  </a:lnTo>
                  <a:lnTo>
                    <a:pt x="1464" y="1999"/>
                  </a:lnTo>
                  <a:lnTo>
                    <a:pt x="1472" y="1998"/>
                  </a:lnTo>
                  <a:lnTo>
                    <a:pt x="1477" y="1997"/>
                  </a:lnTo>
                  <a:lnTo>
                    <a:pt x="1483" y="1993"/>
                  </a:lnTo>
                  <a:lnTo>
                    <a:pt x="1487" y="1990"/>
                  </a:lnTo>
                  <a:lnTo>
                    <a:pt x="1490" y="1985"/>
                  </a:lnTo>
                  <a:lnTo>
                    <a:pt x="1491" y="1977"/>
                  </a:lnTo>
                  <a:lnTo>
                    <a:pt x="1491" y="1970"/>
                  </a:lnTo>
                  <a:lnTo>
                    <a:pt x="1489" y="1952"/>
                  </a:lnTo>
                  <a:lnTo>
                    <a:pt x="1488" y="1939"/>
                  </a:lnTo>
                  <a:lnTo>
                    <a:pt x="1488" y="1929"/>
                  </a:lnTo>
                  <a:lnTo>
                    <a:pt x="1489" y="1920"/>
                  </a:lnTo>
                  <a:lnTo>
                    <a:pt x="1491" y="1915"/>
                  </a:lnTo>
                  <a:lnTo>
                    <a:pt x="1495" y="1910"/>
                  </a:lnTo>
                  <a:lnTo>
                    <a:pt x="1498" y="1908"/>
                  </a:lnTo>
                  <a:lnTo>
                    <a:pt x="1502" y="1908"/>
                  </a:lnTo>
                  <a:lnTo>
                    <a:pt x="1508" y="1909"/>
                  </a:lnTo>
                  <a:lnTo>
                    <a:pt x="1514" y="1912"/>
                  </a:lnTo>
                  <a:lnTo>
                    <a:pt x="1520" y="1916"/>
                  </a:lnTo>
                  <a:lnTo>
                    <a:pt x="1528" y="1920"/>
                  </a:lnTo>
                  <a:lnTo>
                    <a:pt x="1545" y="1931"/>
                  </a:lnTo>
                  <a:lnTo>
                    <a:pt x="1565" y="1942"/>
                  </a:lnTo>
                  <a:lnTo>
                    <a:pt x="1568" y="1941"/>
                  </a:lnTo>
                  <a:lnTo>
                    <a:pt x="1573" y="1936"/>
                  </a:lnTo>
                  <a:lnTo>
                    <a:pt x="1581" y="1929"/>
                  </a:lnTo>
                  <a:lnTo>
                    <a:pt x="1590" y="1920"/>
                  </a:lnTo>
                  <a:lnTo>
                    <a:pt x="1607" y="1902"/>
                  </a:lnTo>
                  <a:lnTo>
                    <a:pt x="1621" y="1890"/>
                  </a:lnTo>
                  <a:lnTo>
                    <a:pt x="1646" y="1876"/>
                  </a:lnTo>
                  <a:lnTo>
                    <a:pt x="1664" y="1865"/>
                  </a:lnTo>
                  <a:lnTo>
                    <a:pt x="1672" y="1857"/>
                  </a:lnTo>
                  <a:lnTo>
                    <a:pt x="1679" y="1849"/>
                  </a:lnTo>
                  <a:lnTo>
                    <a:pt x="1687" y="1837"/>
                  </a:lnTo>
                  <a:lnTo>
                    <a:pt x="1693" y="1821"/>
                  </a:lnTo>
                  <a:lnTo>
                    <a:pt x="1700" y="1804"/>
                  </a:lnTo>
                  <a:lnTo>
                    <a:pt x="1703" y="1787"/>
                  </a:lnTo>
                  <a:lnTo>
                    <a:pt x="1705" y="1771"/>
                  </a:lnTo>
                  <a:lnTo>
                    <a:pt x="1707" y="1753"/>
                  </a:lnTo>
                  <a:lnTo>
                    <a:pt x="1708" y="1750"/>
                  </a:lnTo>
                  <a:lnTo>
                    <a:pt x="1709" y="1748"/>
                  </a:lnTo>
                  <a:lnTo>
                    <a:pt x="1712" y="1748"/>
                  </a:lnTo>
                  <a:lnTo>
                    <a:pt x="1714" y="1748"/>
                  </a:lnTo>
                  <a:lnTo>
                    <a:pt x="1720" y="1752"/>
                  </a:lnTo>
                  <a:lnTo>
                    <a:pt x="1728" y="1756"/>
                  </a:lnTo>
                  <a:lnTo>
                    <a:pt x="1733" y="1758"/>
                  </a:lnTo>
                  <a:lnTo>
                    <a:pt x="1737" y="1760"/>
                  </a:lnTo>
                  <a:lnTo>
                    <a:pt x="1743" y="1760"/>
                  </a:lnTo>
                  <a:lnTo>
                    <a:pt x="1748" y="1760"/>
                  </a:lnTo>
                  <a:lnTo>
                    <a:pt x="1754" y="1759"/>
                  </a:lnTo>
                  <a:lnTo>
                    <a:pt x="1760" y="1756"/>
                  </a:lnTo>
                  <a:lnTo>
                    <a:pt x="1766" y="1752"/>
                  </a:lnTo>
                  <a:lnTo>
                    <a:pt x="1772" y="1745"/>
                  </a:lnTo>
                  <a:lnTo>
                    <a:pt x="1774" y="1741"/>
                  </a:lnTo>
                  <a:lnTo>
                    <a:pt x="1776" y="1736"/>
                  </a:lnTo>
                  <a:lnTo>
                    <a:pt x="1777" y="1733"/>
                  </a:lnTo>
                  <a:lnTo>
                    <a:pt x="1778" y="1729"/>
                  </a:lnTo>
                  <a:lnTo>
                    <a:pt x="1778" y="1721"/>
                  </a:lnTo>
                  <a:lnTo>
                    <a:pt x="1777" y="1713"/>
                  </a:lnTo>
                  <a:lnTo>
                    <a:pt x="1771" y="1698"/>
                  </a:lnTo>
                  <a:lnTo>
                    <a:pt x="1764" y="1683"/>
                  </a:lnTo>
                  <a:lnTo>
                    <a:pt x="1764" y="1680"/>
                  </a:lnTo>
                  <a:lnTo>
                    <a:pt x="1764" y="1678"/>
                  </a:lnTo>
                  <a:lnTo>
                    <a:pt x="1766" y="1675"/>
                  </a:lnTo>
                  <a:lnTo>
                    <a:pt x="1767" y="1673"/>
                  </a:lnTo>
                  <a:lnTo>
                    <a:pt x="1771" y="1667"/>
                  </a:lnTo>
                  <a:lnTo>
                    <a:pt x="1775" y="1661"/>
                  </a:lnTo>
                  <a:lnTo>
                    <a:pt x="1787" y="1650"/>
                  </a:lnTo>
                  <a:lnTo>
                    <a:pt x="1795" y="1638"/>
                  </a:lnTo>
                  <a:lnTo>
                    <a:pt x="1797" y="1633"/>
                  </a:lnTo>
                  <a:lnTo>
                    <a:pt x="1798" y="1627"/>
                  </a:lnTo>
                  <a:lnTo>
                    <a:pt x="1797" y="1622"/>
                  </a:lnTo>
                  <a:lnTo>
                    <a:pt x="1797" y="1617"/>
                  </a:lnTo>
                  <a:lnTo>
                    <a:pt x="1796" y="1611"/>
                  </a:lnTo>
                  <a:lnTo>
                    <a:pt x="1796" y="1606"/>
                  </a:lnTo>
                  <a:lnTo>
                    <a:pt x="1796" y="1601"/>
                  </a:lnTo>
                  <a:lnTo>
                    <a:pt x="1798" y="1597"/>
                  </a:lnTo>
                  <a:lnTo>
                    <a:pt x="1801" y="1591"/>
                  </a:lnTo>
                  <a:lnTo>
                    <a:pt x="1805" y="1585"/>
                  </a:lnTo>
                  <a:lnTo>
                    <a:pt x="1811" y="1581"/>
                  </a:lnTo>
                  <a:lnTo>
                    <a:pt x="1815" y="1575"/>
                  </a:lnTo>
                  <a:lnTo>
                    <a:pt x="1821" y="1571"/>
                  </a:lnTo>
                  <a:lnTo>
                    <a:pt x="1825" y="1566"/>
                  </a:lnTo>
                  <a:lnTo>
                    <a:pt x="1828" y="1560"/>
                  </a:lnTo>
                  <a:lnTo>
                    <a:pt x="1830" y="1554"/>
                  </a:lnTo>
                  <a:lnTo>
                    <a:pt x="1835" y="1538"/>
                  </a:lnTo>
                  <a:lnTo>
                    <a:pt x="1838" y="1526"/>
                  </a:lnTo>
                  <a:lnTo>
                    <a:pt x="1841" y="1517"/>
                  </a:lnTo>
                  <a:lnTo>
                    <a:pt x="1844" y="1511"/>
                  </a:lnTo>
                  <a:lnTo>
                    <a:pt x="1856" y="1500"/>
                  </a:lnTo>
                  <a:lnTo>
                    <a:pt x="1878" y="1482"/>
                  </a:lnTo>
                  <a:lnTo>
                    <a:pt x="1882" y="1477"/>
                  </a:lnTo>
                  <a:lnTo>
                    <a:pt x="1884" y="1474"/>
                  </a:lnTo>
                  <a:lnTo>
                    <a:pt x="1886" y="1470"/>
                  </a:lnTo>
                  <a:lnTo>
                    <a:pt x="1887" y="1466"/>
                  </a:lnTo>
                  <a:lnTo>
                    <a:pt x="1889" y="1460"/>
                  </a:lnTo>
                  <a:lnTo>
                    <a:pt x="1887" y="1453"/>
                  </a:lnTo>
                  <a:lnTo>
                    <a:pt x="1885" y="1447"/>
                  </a:lnTo>
                  <a:lnTo>
                    <a:pt x="1883" y="1440"/>
                  </a:lnTo>
                  <a:lnTo>
                    <a:pt x="1883" y="1436"/>
                  </a:lnTo>
                  <a:lnTo>
                    <a:pt x="1883" y="1432"/>
                  </a:lnTo>
                  <a:lnTo>
                    <a:pt x="1884" y="1428"/>
                  </a:lnTo>
                  <a:lnTo>
                    <a:pt x="1885" y="1423"/>
                  </a:lnTo>
                  <a:lnTo>
                    <a:pt x="1889" y="1416"/>
                  </a:lnTo>
                  <a:lnTo>
                    <a:pt x="1892" y="1411"/>
                  </a:lnTo>
                  <a:lnTo>
                    <a:pt x="1895" y="1410"/>
                  </a:lnTo>
                  <a:lnTo>
                    <a:pt x="1899" y="1409"/>
                  </a:lnTo>
                  <a:lnTo>
                    <a:pt x="1904" y="1411"/>
                  </a:lnTo>
                  <a:lnTo>
                    <a:pt x="1908" y="1413"/>
                  </a:lnTo>
                  <a:lnTo>
                    <a:pt x="1912" y="1417"/>
                  </a:lnTo>
                  <a:lnTo>
                    <a:pt x="1918" y="1421"/>
                  </a:lnTo>
                  <a:lnTo>
                    <a:pt x="1928" y="1430"/>
                  </a:lnTo>
                  <a:lnTo>
                    <a:pt x="1940" y="1436"/>
                  </a:lnTo>
                  <a:lnTo>
                    <a:pt x="1946" y="1437"/>
                  </a:lnTo>
                  <a:lnTo>
                    <a:pt x="1952" y="1438"/>
                  </a:lnTo>
                  <a:lnTo>
                    <a:pt x="1960" y="1436"/>
                  </a:lnTo>
                  <a:lnTo>
                    <a:pt x="1966" y="1433"/>
                  </a:lnTo>
                  <a:lnTo>
                    <a:pt x="1975" y="1426"/>
                  </a:lnTo>
                  <a:lnTo>
                    <a:pt x="1982" y="1421"/>
                  </a:lnTo>
                  <a:lnTo>
                    <a:pt x="1987" y="1416"/>
                  </a:lnTo>
                  <a:lnTo>
                    <a:pt x="1991" y="1410"/>
                  </a:lnTo>
                  <a:lnTo>
                    <a:pt x="1993" y="1406"/>
                  </a:lnTo>
                  <a:lnTo>
                    <a:pt x="1994" y="1402"/>
                  </a:lnTo>
                  <a:lnTo>
                    <a:pt x="1993" y="1397"/>
                  </a:lnTo>
                  <a:lnTo>
                    <a:pt x="1993" y="1393"/>
                  </a:lnTo>
                  <a:lnTo>
                    <a:pt x="1989" y="1384"/>
                  </a:lnTo>
                  <a:lnTo>
                    <a:pt x="1985" y="1375"/>
                  </a:lnTo>
                  <a:lnTo>
                    <a:pt x="1984" y="1369"/>
                  </a:lnTo>
                  <a:lnTo>
                    <a:pt x="1981" y="1363"/>
                  </a:lnTo>
                  <a:lnTo>
                    <a:pt x="1980" y="1356"/>
                  </a:lnTo>
                  <a:lnTo>
                    <a:pt x="1979" y="1350"/>
                  </a:lnTo>
                  <a:lnTo>
                    <a:pt x="1991" y="1347"/>
                  </a:lnTo>
                  <a:lnTo>
                    <a:pt x="2007" y="1343"/>
                  </a:lnTo>
                  <a:lnTo>
                    <a:pt x="2015" y="1341"/>
                  </a:lnTo>
                  <a:lnTo>
                    <a:pt x="2021" y="1338"/>
                  </a:lnTo>
                  <a:lnTo>
                    <a:pt x="2023" y="1337"/>
                  </a:lnTo>
                  <a:lnTo>
                    <a:pt x="2026" y="1335"/>
                  </a:lnTo>
                  <a:lnTo>
                    <a:pt x="2027" y="1332"/>
                  </a:lnTo>
                  <a:lnTo>
                    <a:pt x="2027" y="1329"/>
                  </a:lnTo>
                  <a:lnTo>
                    <a:pt x="2025" y="1325"/>
                  </a:lnTo>
                  <a:lnTo>
                    <a:pt x="2021" y="1321"/>
                  </a:lnTo>
                  <a:lnTo>
                    <a:pt x="2017" y="1317"/>
                  </a:lnTo>
                  <a:lnTo>
                    <a:pt x="2012" y="1314"/>
                  </a:lnTo>
                  <a:lnTo>
                    <a:pt x="2007" y="1310"/>
                  </a:lnTo>
                  <a:lnTo>
                    <a:pt x="2003" y="1305"/>
                  </a:lnTo>
                  <a:lnTo>
                    <a:pt x="2001" y="1303"/>
                  </a:lnTo>
                  <a:lnTo>
                    <a:pt x="2000" y="1300"/>
                  </a:lnTo>
                  <a:lnTo>
                    <a:pt x="1999" y="1297"/>
                  </a:lnTo>
                  <a:lnTo>
                    <a:pt x="1999" y="1294"/>
                  </a:lnTo>
                  <a:lnTo>
                    <a:pt x="2015" y="1289"/>
                  </a:lnTo>
                  <a:lnTo>
                    <a:pt x="2026" y="1285"/>
                  </a:lnTo>
                  <a:lnTo>
                    <a:pt x="2029" y="1284"/>
                  </a:lnTo>
                  <a:lnTo>
                    <a:pt x="2032" y="1282"/>
                  </a:lnTo>
                  <a:lnTo>
                    <a:pt x="2033" y="1280"/>
                  </a:lnTo>
                  <a:lnTo>
                    <a:pt x="2034" y="1278"/>
                  </a:lnTo>
                  <a:lnTo>
                    <a:pt x="2034" y="1276"/>
                  </a:lnTo>
                  <a:lnTo>
                    <a:pt x="2033" y="1275"/>
                  </a:lnTo>
                  <a:lnTo>
                    <a:pt x="2031" y="1273"/>
                  </a:lnTo>
                  <a:lnTo>
                    <a:pt x="2029" y="1272"/>
                  </a:lnTo>
                  <a:lnTo>
                    <a:pt x="2022" y="1268"/>
                  </a:lnTo>
                  <a:lnTo>
                    <a:pt x="2015" y="1264"/>
                  </a:lnTo>
                  <a:lnTo>
                    <a:pt x="1994" y="1258"/>
                  </a:lnTo>
                  <a:lnTo>
                    <a:pt x="1973" y="1249"/>
                  </a:lnTo>
                  <a:lnTo>
                    <a:pt x="1964" y="1244"/>
                  </a:lnTo>
                  <a:lnTo>
                    <a:pt x="1955" y="1239"/>
                  </a:lnTo>
                  <a:lnTo>
                    <a:pt x="1951" y="1236"/>
                  </a:lnTo>
                  <a:lnTo>
                    <a:pt x="1949" y="1233"/>
                  </a:lnTo>
                  <a:lnTo>
                    <a:pt x="1946" y="1230"/>
                  </a:lnTo>
                  <a:lnTo>
                    <a:pt x="1945" y="1227"/>
                  </a:lnTo>
                  <a:lnTo>
                    <a:pt x="1966" y="1223"/>
                  </a:lnTo>
                  <a:lnTo>
                    <a:pt x="1981" y="1223"/>
                  </a:lnTo>
                  <a:lnTo>
                    <a:pt x="1984" y="1222"/>
                  </a:lnTo>
                  <a:lnTo>
                    <a:pt x="1985" y="1221"/>
                  </a:lnTo>
                  <a:lnTo>
                    <a:pt x="1986" y="1220"/>
                  </a:lnTo>
                  <a:lnTo>
                    <a:pt x="1985" y="1217"/>
                  </a:lnTo>
                  <a:lnTo>
                    <a:pt x="1981" y="1210"/>
                  </a:lnTo>
                  <a:lnTo>
                    <a:pt x="1973" y="1200"/>
                  </a:lnTo>
                  <a:lnTo>
                    <a:pt x="1972" y="1196"/>
                  </a:lnTo>
                  <a:lnTo>
                    <a:pt x="1972" y="1193"/>
                  </a:lnTo>
                  <a:lnTo>
                    <a:pt x="1973" y="1192"/>
                  </a:lnTo>
                  <a:lnTo>
                    <a:pt x="1976" y="1191"/>
                  </a:lnTo>
                  <a:lnTo>
                    <a:pt x="1982" y="1191"/>
                  </a:lnTo>
                  <a:lnTo>
                    <a:pt x="1989" y="1191"/>
                  </a:lnTo>
                  <a:lnTo>
                    <a:pt x="2003" y="1195"/>
                  </a:lnTo>
                  <a:lnTo>
                    <a:pt x="2021" y="1202"/>
                  </a:lnTo>
                  <a:lnTo>
                    <a:pt x="2030" y="1205"/>
                  </a:lnTo>
                  <a:lnTo>
                    <a:pt x="2039" y="1206"/>
                  </a:lnTo>
                  <a:lnTo>
                    <a:pt x="2042" y="1205"/>
                  </a:lnTo>
                  <a:lnTo>
                    <a:pt x="2045" y="1204"/>
                  </a:lnTo>
                  <a:lnTo>
                    <a:pt x="2047" y="1202"/>
                  </a:lnTo>
                  <a:lnTo>
                    <a:pt x="2049" y="1200"/>
                  </a:lnTo>
                  <a:lnTo>
                    <a:pt x="2049" y="1194"/>
                  </a:lnTo>
                  <a:lnTo>
                    <a:pt x="2047" y="1188"/>
                  </a:lnTo>
                  <a:lnTo>
                    <a:pt x="2044" y="1181"/>
                  </a:lnTo>
                  <a:lnTo>
                    <a:pt x="2040" y="1174"/>
                  </a:lnTo>
                  <a:lnTo>
                    <a:pt x="2035" y="1165"/>
                  </a:lnTo>
                  <a:lnTo>
                    <a:pt x="2033" y="1156"/>
                  </a:lnTo>
                  <a:lnTo>
                    <a:pt x="2032" y="1152"/>
                  </a:lnTo>
                  <a:lnTo>
                    <a:pt x="2032" y="1148"/>
                  </a:lnTo>
                  <a:lnTo>
                    <a:pt x="2032" y="1143"/>
                  </a:lnTo>
                  <a:lnTo>
                    <a:pt x="2033" y="1140"/>
                  </a:lnTo>
                  <a:lnTo>
                    <a:pt x="2036" y="1135"/>
                  </a:lnTo>
                  <a:lnTo>
                    <a:pt x="2041" y="1131"/>
                  </a:lnTo>
                  <a:lnTo>
                    <a:pt x="2045" y="1127"/>
                  </a:lnTo>
                  <a:lnTo>
                    <a:pt x="2050" y="1124"/>
                  </a:lnTo>
                  <a:lnTo>
                    <a:pt x="2055" y="1121"/>
                  </a:lnTo>
                  <a:lnTo>
                    <a:pt x="2058" y="1116"/>
                  </a:lnTo>
                  <a:lnTo>
                    <a:pt x="2061" y="1111"/>
                  </a:lnTo>
                  <a:lnTo>
                    <a:pt x="2063" y="1105"/>
                  </a:lnTo>
                  <a:lnTo>
                    <a:pt x="2064" y="1077"/>
                  </a:lnTo>
                  <a:lnTo>
                    <a:pt x="2066" y="1060"/>
                  </a:lnTo>
                  <a:lnTo>
                    <a:pt x="2068" y="1057"/>
                  </a:lnTo>
                  <a:lnTo>
                    <a:pt x="2069" y="1055"/>
                  </a:lnTo>
                  <a:lnTo>
                    <a:pt x="2072" y="1053"/>
                  </a:lnTo>
                  <a:lnTo>
                    <a:pt x="2075" y="1052"/>
                  </a:lnTo>
                  <a:lnTo>
                    <a:pt x="2086" y="1051"/>
                  </a:lnTo>
                  <a:lnTo>
                    <a:pt x="2101" y="1050"/>
                  </a:lnTo>
                  <a:lnTo>
                    <a:pt x="2116" y="1048"/>
                  </a:lnTo>
                  <a:lnTo>
                    <a:pt x="2132" y="1045"/>
                  </a:lnTo>
                  <a:lnTo>
                    <a:pt x="2150" y="1040"/>
                  </a:lnTo>
                  <a:lnTo>
                    <a:pt x="2167" y="1033"/>
                  </a:lnTo>
                  <a:lnTo>
                    <a:pt x="2184" y="1025"/>
                  </a:lnTo>
                  <a:lnTo>
                    <a:pt x="2200" y="1017"/>
                  </a:lnTo>
                  <a:lnTo>
                    <a:pt x="2216" y="1008"/>
                  </a:lnTo>
                  <a:lnTo>
                    <a:pt x="2227" y="1000"/>
                  </a:lnTo>
                  <a:lnTo>
                    <a:pt x="2238" y="991"/>
                  </a:lnTo>
                  <a:lnTo>
                    <a:pt x="2247" y="986"/>
                  </a:lnTo>
                  <a:lnTo>
                    <a:pt x="2254" y="983"/>
                  </a:lnTo>
                  <a:lnTo>
                    <a:pt x="2260" y="981"/>
                  </a:lnTo>
                  <a:lnTo>
                    <a:pt x="2264" y="983"/>
                  </a:lnTo>
                  <a:lnTo>
                    <a:pt x="2267" y="985"/>
                  </a:lnTo>
                  <a:lnTo>
                    <a:pt x="2270" y="988"/>
                  </a:lnTo>
                  <a:lnTo>
                    <a:pt x="2272" y="992"/>
                  </a:lnTo>
                  <a:lnTo>
                    <a:pt x="2276" y="1002"/>
                  </a:lnTo>
                  <a:lnTo>
                    <a:pt x="2281" y="1012"/>
                  </a:lnTo>
                  <a:lnTo>
                    <a:pt x="2286" y="1016"/>
                  </a:lnTo>
                  <a:lnTo>
                    <a:pt x="2290" y="1020"/>
                  </a:lnTo>
                  <a:lnTo>
                    <a:pt x="2297" y="1023"/>
                  </a:lnTo>
                  <a:lnTo>
                    <a:pt x="2305" y="1023"/>
                  </a:lnTo>
                  <a:lnTo>
                    <a:pt x="2307" y="1014"/>
                  </a:lnTo>
                  <a:lnTo>
                    <a:pt x="2310" y="1005"/>
                  </a:lnTo>
                  <a:lnTo>
                    <a:pt x="2313" y="999"/>
                  </a:lnTo>
                  <a:lnTo>
                    <a:pt x="2316" y="992"/>
                  </a:lnTo>
                  <a:lnTo>
                    <a:pt x="2322" y="980"/>
                  </a:lnTo>
                  <a:lnTo>
                    <a:pt x="2331" y="972"/>
                  </a:lnTo>
                  <a:lnTo>
                    <a:pt x="2351" y="953"/>
                  </a:lnTo>
                  <a:lnTo>
                    <a:pt x="2372" y="931"/>
                  </a:lnTo>
                  <a:lnTo>
                    <a:pt x="2374" y="927"/>
                  </a:lnTo>
                  <a:lnTo>
                    <a:pt x="2375" y="924"/>
                  </a:lnTo>
                  <a:lnTo>
                    <a:pt x="2376" y="920"/>
                  </a:lnTo>
                  <a:lnTo>
                    <a:pt x="2378" y="916"/>
                  </a:lnTo>
                  <a:lnTo>
                    <a:pt x="2378" y="907"/>
                  </a:lnTo>
                  <a:lnTo>
                    <a:pt x="2376" y="898"/>
                  </a:lnTo>
                  <a:lnTo>
                    <a:pt x="2375" y="890"/>
                  </a:lnTo>
                  <a:lnTo>
                    <a:pt x="2374" y="882"/>
                  </a:lnTo>
                  <a:lnTo>
                    <a:pt x="2375" y="879"/>
                  </a:lnTo>
                  <a:lnTo>
                    <a:pt x="2376" y="876"/>
                  </a:lnTo>
                  <a:lnTo>
                    <a:pt x="2378" y="873"/>
                  </a:lnTo>
                  <a:lnTo>
                    <a:pt x="2380" y="871"/>
                  </a:lnTo>
                  <a:lnTo>
                    <a:pt x="2403" y="857"/>
                  </a:lnTo>
                  <a:lnTo>
                    <a:pt x="2420" y="845"/>
                  </a:lnTo>
                  <a:lnTo>
                    <a:pt x="2423" y="842"/>
                  </a:lnTo>
                  <a:lnTo>
                    <a:pt x="2425" y="838"/>
                  </a:lnTo>
                  <a:lnTo>
                    <a:pt x="2426" y="834"/>
                  </a:lnTo>
                  <a:lnTo>
                    <a:pt x="2427" y="828"/>
                  </a:lnTo>
                  <a:lnTo>
                    <a:pt x="2427" y="822"/>
                  </a:lnTo>
                  <a:lnTo>
                    <a:pt x="2427" y="815"/>
                  </a:lnTo>
                  <a:lnTo>
                    <a:pt x="2425" y="807"/>
                  </a:lnTo>
                  <a:lnTo>
                    <a:pt x="2423" y="798"/>
                  </a:lnTo>
                  <a:lnTo>
                    <a:pt x="2422" y="792"/>
                  </a:lnTo>
                  <a:lnTo>
                    <a:pt x="2421" y="787"/>
                  </a:lnTo>
                  <a:lnTo>
                    <a:pt x="2422" y="781"/>
                  </a:lnTo>
                  <a:lnTo>
                    <a:pt x="2422" y="774"/>
                  </a:lnTo>
                  <a:lnTo>
                    <a:pt x="2426" y="762"/>
                  </a:lnTo>
                  <a:lnTo>
                    <a:pt x="2431" y="749"/>
                  </a:lnTo>
                  <a:lnTo>
                    <a:pt x="2440" y="737"/>
                  </a:lnTo>
                  <a:lnTo>
                    <a:pt x="2449" y="727"/>
                  </a:lnTo>
                  <a:lnTo>
                    <a:pt x="2454" y="722"/>
                  </a:lnTo>
                  <a:lnTo>
                    <a:pt x="2460" y="718"/>
                  </a:lnTo>
                  <a:lnTo>
                    <a:pt x="2465" y="715"/>
                  </a:lnTo>
                  <a:lnTo>
                    <a:pt x="2470" y="713"/>
                  </a:lnTo>
                  <a:lnTo>
                    <a:pt x="2470" y="713"/>
                  </a:lnTo>
                  <a:lnTo>
                    <a:pt x="2453" y="680"/>
                  </a:lnTo>
                  <a:lnTo>
                    <a:pt x="2436" y="645"/>
                  </a:lnTo>
                  <a:lnTo>
                    <a:pt x="2422" y="609"/>
                  </a:lnTo>
                  <a:lnTo>
                    <a:pt x="2409" y="574"/>
                  </a:lnTo>
                  <a:lnTo>
                    <a:pt x="2400" y="546"/>
                  </a:lnTo>
                  <a:lnTo>
                    <a:pt x="2392" y="517"/>
                  </a:lnTo>
                  <a:lnTo>
                    <a:pt x="2386" y="503"/>
                  </a:lnTo>
                  <a:lnTo>
                    <a:pt x="2381" y="489"/>
                  </a:lnTo>
                  <a:lnTo>
                    <a:pt x="2374" y="476"/>
                  </a:lnTo>
                  <a:lnTo>
                    <a:pt x="2366" y="464"/>
                  </a:lnTo>
                  <a:lnTo>
                    <a:pt x="2353" y="451"/>
                  </a:lnTo>
                  <a:lnTo>
                    <a:pt x="2336" y="434"/>
                  </a:lnTo>
                  <a:lnTo>
                    <a:pt x="2329" y="425"/>
                  </a:lnTo>
                  <a:lnTo>
                    <a:pt x="2321" y="417"/>
                  </a:lnTo>
                  <a:lnTo>
                    <a:pt x="2316" y="409"/>
                  </a:lnTo>
                  <a:lnTo>
                    <a:pt x="2314" y="403"/>
                  </a:lnTo>
                  <a:lnTo>
                    <a:pt x="2310" y="391"/>
                  </a:lnTo>
                  <a:lnTo>
                    <a:pt x="2306" y="382"/>
                  </a:lnTo>
                  <a:lnTo>
                    <a:pt x="2305" y="380"/>
                  </a:lnTo>
                  <a:lnTo>
                    <a:pt x="2303" y="378"/>
                  </a:lnTo>
                  <a:lnTo>
                    <a:pt x="2301" y="376"/>
                  </a:lnTo>
                  <a:lnTo>
                    <a:pt x="2299" y="375"/>
                  </a:lnTo>
                  <a:lnTo>
                    <a:pt x="2285" y="372"/>
                  </a:lnTo>
                  <a:lnTo>
                    <a:pt x="2262" y="368"/>
                  </a:lnTo>
                  <a:lnTo>
                    <a:pt x="2263" y="359"/>
                  </a:lnTo>
                  <a:lnTo>
                    <a:pt x="2265" y="351"/>
                  </a:lnTo>
                  <a:lnTo>
                    <a:pt x="2267" y="346"/>
                  </a:lnTo>
                  <a:lnTo>
                    <a:pt x="2267" y="342"/>
                  </a:lnTo>
                  <a:lnTo>
                    <a:pt x="2267" y="337"/>
                  </a:lnTo>
                  <a:lnTo>
                    <a:pt x="2267" y="331"/>
                  </a:lnTo>
                  <a:lnTo>
                    <a:pt x="2265" y="324"/>
                  </a:lnTo>
                  <a:lnTo>
                    <a:pt x="2263" y="318"/>
                  </a:lnTo>
                  <a:lnTo>
                    <a:pt x="2261" y="313"/>
                  </a:lnTo>
                  <a:lnTo>
                    <a:pt x="2258" y="310"/>
                  </a:lnTo>
                  <a:lnTo>
                    <a:pt x="2254" y="306"/>
                  </a:lnTo>
                  <a:lnTo>
                    <a:pt x="2251" y="304"/>
                  </a:lnTo>
                  <a:lnTo>
                    <a:pt x="2247" y="303"/>
                  </a:lnTo>
                  <a:lnTo>
                    <a:pt x="2243" y="302"/>
                  </a:lnTo>
                  <a:lnTo>
                    <a:pt x="2234" y="301"/>
                  </a:lnTo>
                  <a:lnTo>
                    <a:pt x="2224" y="302"/>
                  </a:lnTo>
                  <a:lnTo>
                    <a:pt x="2212" y="304"/>
                  </a:lnTo>
                  <a:lnTo>
                    <a:pt x="2200" y="305"/>
                  </a:lnTo>
                  <a:lnTo>
                    <a:pt x="2191" y="306"/>
                  </a:lnTo>
                  <a:lnTo>
                    <a:pt x="2181" y="304"/>
                  </a:lnTo>
                  <a:lnTo>
                    <a:pt x="2172" y="302"/>
                  </a:lnTo>
                  <a:lnTo>
                    <a:pt x="2165" y="298"/>
                  </a:lnTo>
                  <a:lnTo>
                    <a:pt x="2157" y="291"/>
                  </a:lnTo>
                  <a:lnTo>
                    <a:pt x="2151" y="285"/>
                  </a:lnTo>
                  <a:lnTo>
                    <a:pt x="2144" y="278"/>
                  </a:lnTo>
                  <a:lnTo>
                    <a:pt x="2139" y="270"/>
                  </a:lnTo>
                  <a:lnTo>
                    <a:pt x="2132" y="263"/>
                  </a:lnTo>
                  <a:lnTo>
                    <a:pt x="2125" y="257"/>
                  </a:lnTo>
                  <a:lnTo>
                    <a:pt x="2117" y="252"/>
                  </a:lnTo>
                  <a:lnTo>
                    <a:pt x="2109" y="248"/>
                  </a:lnTo>
                  <a:lnTo>
                    <a:pt x="2090" y="243"/>
                  </a:lnTo>
                  <a:lnTo>
                    <a:pt x="2071" y="237"/>
                  </a:lnTo>
                  <a:lnTo>
                    <a:pt x="2062" y="235"/>
                  </a:lnTo>
                  <a:lnTo>
                    <a:pt x="2053" y="232"/>
                  </a:lnTo>
                  <a:lnTo>
                    <a:pt x="2043" y="228"/>
                  </a:lnTo>
                  <a:lnTo>
                    <a:pt x="2034" y="223"/>
                  </a:lnTo>
                  <a:lnTo>
                    <a:pt x="2027" y="217"/>
                  </a:lnTo>
                  <a:lnTo>
                    <a:pt x="2018" y="209"/>
                  </a:lnTo>
                  <a:lnTo>
                    <a:pt x="2012" y="200"/>
                  </a:lnTo>
                  <a:lnTo>
                    <a:pt x="2005" y="188"/>
                  </a:lnTo>
                  <a:lnTo>
                    <a:pt x="1993" y="168"/>
                  </a:lnTo>
                  <a:lnTo>
                    <a:pt x="1982" y="146"/>
                  </a:lnTo>
                  <a:lnTo>
                    <a:pt x="1980" y="140"/>
                  </a:lnTo>
                  <a:lnTo>
                    <a:pt x="1978" y="135"/>
                  </a:lnTo>
                  <a:lnTo>
                    <a:pt x="1978" y="130"/>
                  </a:lnTo>
                  <a:lnTo>
                    <a:pt x="1978" y="125"/>
                  </a:lnTo>
                  <a:lnTo>
                    <a:pt x="1979" y="121"/>
                  </a:lnTo>
                  <a:lnTo>
                    <a:pt x="1982" y="116"/>
                  </a:lnTo>
                  <a:lnTo>
                    <a:pt x="1986" y="112"/>
                  </a:lnTo>
                  <a:lnTo>
                    <a:pt x="1991" y="109"/>
                  </a:lnTo>
                  <a:lnTo>
                    <a:pt x="1994" y="107"/>
                  </a:lnTo>
                  <a:lnTo>
                    <a:pt x="1998" y="105"/>
                  </a:lnTo>
                  <a:lnTo>
                    <a:pt x="2000" y="101"/>
                  </a:lnTo>
                  <a:lnTo>
                    <a:pt x="2001" y="99"/>
                  </a:lnTo>
                  <a:lnTo>
                    <a:pt x="2001" y="94"/>
                  </a:lnTo>
                  <a:lnTo>
                    <a:pt x="2000" y="88"/>
                  </a:lnTo>
                  <a:lnTo>
                    <a:pt x="1996" y="82"/>
                  </a:lnTo>
                  <a:lnTo>
                    <a:pt x="1994" y="75"/>
                  </a:lnTo>
                  <a:lnTo>
                    <a:pt x="1992" y="68"/>
                  </a:lnTo>
                  <a:lnTo>
                    <a:pt x="1991" y="60"/>
                  </a:lnTo>
                  <a:lnTo>
                    <a:pt x="1991" y="57"/>
                  </a:lnTo>
                  <a:lnTo>
                    <a:pt x="1990" y="54"/>
                  </a:lnTo>
                  <a:lnTo>
                    <a:pt x="1988" y="52"/>
                  </a:lnTo>
                  <a:lnTo>
                    <a:pt x="1986" y="51"/>
                  </a:lnTo>
                  <a:lnTo>
                    <a:pt x="1980" y="49"/>
                  </a:lnTo>
                  <a:lnTo>
                    <a:pt x="1974" y="49"/>
                  </a:lnTo>
                  <a:lnTo>
                    <a:pt x="1959" y="54"/>
                  </a:lnTo>
                  <a:lnTo>
                    <a:pt x="1946" y="58"/>
                  </a:lnTo>
                  <a:lnTo>
                    <a:pt x="1935" y="59"/>
                  </a:lnTo>
                  <a:lnTo>
                    <a:pt x="1926" y="59"/>
                  </a:lnTo>
                  <a:lnTo>
                    <a:pt x="1919" y="59"/>
                  </a:lnTo>
                  <a:lnTo>
                    <a:pt x="1912" y="58"/>
                  </a:lnTo>
                  <a:lnTo>
                    <a:pt x="1905" y="57"/>
                  </a:lnTo>
                  <a:lnTo>
                    <a:pt x="1896" y="59"/>
                  </a:lnTo>
                  <a:lnTo>
                    <a:pt x="1886" y="62"/>
                  </a:lnTo>
                  <a:lnTo>
                    <a:pt x="1873" y="69"/>
                  </a:lnTo>
                  <a:lnTo>
                    <a:pt x="1867" y="73"/>
                  </a:lnTo>
                  <a:lnTo>
                    <a:pt x="1859" y="75"/>
                  </a:lnTo>
                  <a:lnTo>
                    <a:pt x="1853" y="76"/>
                  </a:lnTo>
                  <a:lnTo>
                    <a:pt x="1846" y="76"/>
                  </a:lnTo>
                  <a:lnTo>
                    <a:pt x="1834" y="78"/>
                  </a:lnTo>
                  <a:lnTo>
                    <a:pt x="1819" y="79"/>
                  </a:lnTo>
                  <a:lnTo>
                    <a:pt x="1792" y="95"/>
                  </a:lnTo>
                  <a:lnTo>
                    <a:pt x="1762" y="111"/>
                  </a:lnTo>
                  <a:lnTo>
                    <a:pt x="1731" y="128"/>
                  </a:lnTo>
                  <a:lnTo>
                    <a:pt x="1698" y="143"/>
                  </a:lnTo>
                  <a:lnTo>
                    <a:pt x="1680" y="151"/>
                  </a:lnTo>
                  <a:lnTo>
                    <a:pt x="1664" y="157"/>
                  </a:lnTo>
                  <a:lnTo>
                    <a:pt x="1647" y="162"/>
                  </a:lnTo>
                  <a:lnTo>
                    <a:pt x="1631" y="166"/>
                  </a:lnTo>
                  <a:lnTo>
                    <a:pt x="1614" y="169"/>
                  </a:lnTo>
                  <a:lnTo>
                    <a:pt x="1598" y="171"/>
                  </a:lnTo>
                  <a:lnTo>
                    <a:pt x="1583" y="171"/>
                  </a:lnTo>
                  <a:lnTo>
                    <a:pt x="1569" y="170"/>
                  </a:lnTo>
                  <a:lnTo>
                    <a:pt x="1304" y="127"/>
                  </a:lnTo>
                  <a:lnTo>
                    <a:pt x="1269" y="124"/>
                  </a:lnTo>
                  <a:lnTo>
                    <a:pt x="1226" y="120"/>
                  </a:lnTo>
                  <a:lnTo>
                    <a:pt x="1204" y="116"/>
                  </a:lnTo>
                  <a:lnTo>
                    <a:pt x="1184" y="111"/>
                  </a:lnTo>
                  <a:lnTo>
                    <a:pt x="1175" y="108"/>
                  </a:lnTo>
                  <a:lnTo>
                    <a:pt x="1168" y="105"/>
                  </a:lnTo>
                  <a:lnTo>
                    <a:pt x="1160" y="101"/>
                  </a:lnTo>
                  <a:lnTo>
                    <a:pt x="1155" y="97"/>
                  </a:lnTo>
                  <a:lnTo>
                    <a:pt x="1062" y="0"/>
                  </a:lnTo>
                  <a:lnTo>
                    <a:pt x="1062" y="0"/>
                  </a:lnTo>
                  <a:lnTo>
                    <a:pt x="1059" y="8"/>
                  </a:lnTo>
                  <a:lnTo>
                    <a:pt x="1055" y="18"/>
                  </a:lnTo>
                  <a:lnTo>
                    <a:pt x="1053" y="28"/>
                  </a:lnTo>
                  <a:lnTo>
                    <a:pt x="1050" y="38"/>
                  </a:lnTo>
                  <a:lnTo>
                    <a:pt x="1035" y="72"/>
                  </a:lnTo>
                  <a:lnTo>
                    <a:pt x="1019" y="108"/>
                  </a:lnTo>
                  <a:lnTo>
                    <a:pt x="1010" y="126"/>
                  </a:lnTo>
                  <a:lnTo>
                    <a:pt x="1003" y="144"/>
                  </a:lnTo>
                  <a:lnTo>
                    <a:pt x="998" y="163"/>
                  </a:lnTo>
                  <a:lnTo>
                    <a:pt x="995" y="181"/>
                  </a:lnTo>
                  <a:lnTo>
                    <a:pt x="991" y="193"/>
                  </a:lnTo>
                  <a:lnTo>
                    <a:pt x="988" y="206"/>
                  </a:lnTo>
                  <a:lnTo>
                    <a:pt x="987" y="220"/>
                  </a:lnTo>
                  <a:lnTo>
                    <a:pt x="986" y="234"/>
                  </a:lnTo>
                  <a:lnTo>
                    <a:pt x="988" y="263"/>
                  </a:lnTo>
                  <a:lnTo>
                    <a:pt x="993" y="292"/>
                  </a:lnTo>
                  <a:lnTo>
                    <a:pt x="997" y="323"/>
                  </a:lnTo>
                  <a:lnTo>
                    <a:pt x="1000" y="352"/>
                  </a:lnTo>
                  <a:lnTo>
                    <a:pt x="1000" y="366"/>
                  </a:lnTo>
                  <a:lnTo>
                    <a:pt x="1000" y="379"/>
                  </a:lnTo>
                  <a:lnTo>
                    <a:pt x="999" y="392"/>
                  </a:lnTo>
                  <a:lnTo>
                    <a:pt x="997" y="405"/>
                  </a:lnTo>
                  <a:lnTo>
                    <a:pt x="961" y="403"/>
                  </a:lnTo>
                  <a:lnTo>
                    <a:pt x="914" y="402"/>
                  </a:lnTo>
                  <a:lnTo>
                    <a:pt x="889" y="403"/>
                  </a:lnTo>
                  <a:lnTo>
                    <a:pt x="867" y="406"/>
                  </a:lnTo>
                  <a:lnTo>
                    <a:pt x="859" y="408"/>
                  </a:lnTo>
                  <a:lnTo>
                    <a:pt x="850" y="411"/>
                  </a:lnTo>
                  <a:lnTo>
                    <a:pt x="844" y="416"/>
                  </a:lnTo>
                  <a:lnTo>
                    <a:pt x="838" y="420"/>
                  </a:lnTo>
                  <a:lnTo>
                    <a:pt x="833" y="425"/>
                  </a:lnTo>
                  <a:lnTo>
                    <a:pt x="828" y="431"/>
                  </a:lnTo>
                  <a:lnTo>
                    <a:pt x="822" y="434"/>
                  </a:lnTo>
                  <a:lnTo>
                    <a:pt x="817" y="437"/>
                  </a:lnTo>
                  <a:lnTo>
                    <a:pt x="811" y="439"/>
                  </a:lnTo>
                  <a:lnTo>
                    <a:pt x="806" y="440"/>
                  </a:lnTo>
                  <a:lnTo>
                    <a:pt x="801" y="440"/>
                  </a:lnTo>
                  <a:lnTo>
                    <a:pt x="794" y="440"/>
                  </a:lnTo>
                  <a:lnTo>
                    <a:pt x="783" y="438"/>
                  </a:lnTo>
                  <a:lnTo>
                    <a:pt x="772" y="434"/>
                  </a:lnTo>
                  <a:lnTo>
                    <a:pt x="761" y="429"/>
                  </a:lnTo>
                  <a:lnTo>
                    <a:pt x="750" y="423"/>
                  </a:lnTo>
                  <a:lnTo>
                    <a:pt x="740" y="418"/>
                  </a:lnTo>
                  <a:lnTo>
                    <a:pt x="730" y="413"/>
                  </a:lnTo>
                  <a:lnTo>
                    <a:pt x="721" y="410"/>
                  </a:lnTo>
                  <a:lnTo>
                    <a:pt x="712" y="408"/>
                  </a:lnTo>
                  <a:lnTo>
                    <a:pt x="708" y="408"/>
                  </a:lnTo>
                  <a:lnTo>
                    <a:pt x="704" y="409"/>
                  </a:lnTo>
                  <a:lnTo>
                    <a:pt x="700" y="410"/>
                  </a:lnTo>
                  <a:lnTo>
                    <a:pt x="697" y="412"/>
                  </a:lnTo>
                  <a:lnTo>
                    <a:pt x="694" y="416"/>
                  </a:lnTo>
                  <a:lnTo>
                    <a:pt x="692" y="420"/>
                  </a:lnTo>
                  <a:lnTo>
                    <a:pt x="688" y="425"/>
                  </a:lnTo>
                  <a:lnTo>
                    <a:pt x="686" y="432"/>
                  </a:lnTo>
                  <a:lnTo>
                    <a:pt x="684" y="437"/>
                  </a:lnTo>
                  <a:lnTo>
                    <a:pt x="681" y="441"/>
                  </a:lnTo>
                  <a:lnTo>
                    <a:pt x="678" y="446"/>
                  </a:lnTo>
                  <a:lnTo>
                    <a:pt x="673" y="448"/>
                  </a:lnTo>
                  <a:lnTo>
                    <a:pt x="669" y="449"/>
                  </a:lnTo>
                  <a:lnTo>
                    <a:pt x="663" y="450"/>
                  </a:lnTo>
                  <a:lnTo>
                    <a:pt x="658" y="449"/>
                  </a:lnTo>
                  <a:lnTo>
                    <a:pt x="653" y="449"/>
                  </a:lnTo>
                  <a:lnTo>
                    <a:pt x="642" y="446"/>
                  </a:lnTo>
                  <a:lnTo>
                    <a:pt x="631" y="441"/>
                  </a:lnTo>
                  <a:lnTo>
                    <a:pt x="621" y="437"/>
                  </a:lnTo>
                  <a:lnTo>
                    <a:pt x="615" y="433"/>
                  </a:lnTo>
                  <a:lnTo>
                    <a:pt x="612" y="432"/>
                  </a:lnTo>
                  <a:lnTo>
                    <a:pt x="608" y="432"/>
                  </a:lnTo>
                  <a:lnTo>
                    <a:pt x="605" y="433"/>
                  </a:lnTo>
                  <a:lnTo>
                    <a:pt x="602" y="435"/>
                  </a:lnTo>
                  <a:lnTo>
                    <a:pt x="593" y="440"/>
                  </a:lnTo>
                  <a:lnTo>
                    <a:pt x="586" y="447"/>
                  </a:lnTo>
                  <a:lnTo>
                    <a:pt x="578" y="454"/>
                  </a:lnTo>
                  <a:lnTo>
                    <a:pt x="572" y="463"/>
                  </a:lnTo>
                  <a:lnTo>
                    <a:pt x="567" y="470"/>
                  </a:lnTo>
                  <a:lnTo>
                    <a:pt x="566" y="474"/>
                  </a:lnTo>
                  <a:lnTo>
                    <a:pt x="572" y="475"/>
                  </a:lnTo>
                  <a:lnTo>
                    <a:pt x="578" y="478"/>
                  </a:lnTo>
                  <a:lnTo>
                    <a:pt x="584" y="480"/>
                  </a:lnTo>
                  <a:lnTo>
                    <a:pt x="589" y="484"/>
                  </a:lnTo>
                  <a:lnTo>
                    <a:pt x="599" y="491"/>
                  </a:lnTo>
                  <a:lnTo>
                    <a:pt x="607" y="501"/>
                  </a:lnTo>
                  <a:lnTo>
                    <a:pt x="615" y="512"/>
                  </a:lnTo>
                  <a:lnTo>
                    <a:pt x="621" y="522"/>
                  </a:lnTo>
                  <a:lnTo>
                    <a:pt x="627" y="535"/>
                  </a:lnTo>
                  <a:lnTo>
                    <a:pt x="631" y="548"/>
                  </a:lnTo>
                  <a:lnTo>
                    <a:pt x="635" y="562"/>
                  </a:lnTo>
                  <a:lnTo>
                    <a:pt x="639" y="575"/>
                  </a:lnTo>
                  <a:lnTo>
                    <a:pt x="642" y="589"/>
                  </a:lnTo>
                  <a:lnTo>
                    <a:pt x="644" y="603"/>
                  </a:lnTo>
                  <a:lnTo>
                    <a:pt x="647" y="629"/>
                  </a:lnTo>
                  <a:lnTo>
                    <a:pt x="648" y="652"/>
                  </a:lnTo>
                  <a:lnTo>
                    <a:pt x="647" y="676"/>
                  </a:lnTo>
                  <a:lnTo>
                    <a:pt x="647" y="691"/>
                  </a:lnTo>
                  <a:lnTo>
                    <a:pt x="648" y="693"/>
                  </a:lnTo>
                  <a:lnTo>
                    <a:pt x="649" y="695"/>
                  </a:lnTo>
                  <a:lnTo>
                    <a:pt x="652" y="697"/>
                  </a:lnTo>
                  <a:lnTo>
                    <a:pt x="654" y="700"/>
                  </a:lnTo>
                  <a:lnTo>
                    <a:pt x="662" y="703"/>
                  </a:lnTo>
                  <a:lnTo>
                    <a:pt x="674" y="706"/>
                  </a:lnTo>
                  <a:lnTo>
                    <a:pt x="682" y="708"/>
                  </a:lnTo>
                  <a:lnTo>
                    <a:pt x="689" y="710"/>
                  </a:lnTo>
                  <a:lnTo>
                    <a:pt x="696" y="713"/>
                  </a:lnTo>
                  <a:lnTo>
                    <a:pt x="701" y="716"/>
                  </a:lnTo>
                  <a:lnTo>
                    <a:pt x="707" y="719"/>
                  </a:lnTo>
                  <a:lnTo>
                    <a:pt x="710" y="722"/>
                  </a:lnTo>
                  <a:lnTo>
                    <a:pt x="714" y="727"/>
                  </a:lnTo>
                  <a:lnTo>
                    <a:pt x="716" y="731"/>
                  </a:lnTo>
                  <a:lnTo>
                    <a:pt x="722" y="741"/>
                  </a:lnTo>
                  <a:lnTo>
                    <a:pt x="724" y="753"/>
                  </a:lnTo>
                  <a:lnTo>
                    <a:pt x="726" y="765"/>
                  </a:lnTo>
                  <a:lnTo>
                    <a:pt x="727" y="781"/>
                  </a:lnTo>
                  <a:lnTo>
                    <a:pt x="726" y="788"/>
                  </a:lnTo>
                  <a:lnTo>
                    <a:pt x="727" y="795"/>
                  </a:lnTo>
                  <a:lnTo>
                    <a:pt x="729" y="801"/>
                  </a:lnTo>
                  <a:lnTo>
                    <a:pt x="733" y="808"/>
                  </a:lnTo>
                  <a:lnTo>
                    <a:pt x="736" y="813"/>
                  </a:lnTo>
                  <a:lnTo>
                    <a:pt x="741" y="818"/>
                  </a:lnTo>
                  <a:lnTo>
                    <a:pt x="747" y="824"/>
                  </a:lnTo>
                  <a:lnTo>
                    <a:pt x="752" y="829"/>
                  </a:lnTo>
                  <a:lnTo>
                    <a:pt x="778" y="848"/>
                  </a:lnTo>
                  <a:lnTo>
                    <a:pt x="799" y="865"/>
                  </a:lnTo>
                  <a:lnTo>
                    <a:pt x="962" y="1033"/>
                  </a:lnTo>
                  <a:lnTo>
                    <a:pt x="986" y="1057"/>
                  </a:lnTo>
                  <a:lnTo>
                    <a:pt x="1010" y="1081"/>
                  </a:lnTo>
                  <a:lnTo>
                    <a:pt x="1034" y="1104"/>
                  </a:lnTo>
                  <a:lnTo>
                    <a:pt x="1059" y="1128"/>
                  </a:lnTo>
                  <a:lnTo>
                    <a:pt x="1081" y="1152"/>
                  </a:lnTo>
                  <a:lnTo>
                    <a:pt x="1104" y="1177"/>
                  </a:lnTo>
                  <a:lnTo>
                    <a:pt x="1115" y="1190"/>
                  </a:lnTo>
                  <a:lnTo>
                    <a:pt x="1124" y="1203"/>
                  </a:lnTo>
                  <a:lnTo>
                    <a:pt x="1134" y="1217"/>
                  </a:lnTo>
                  <a:lnTo>
                    <a:pt x="1144" y="1230"/>
                  </a:lnTo>
                  <a:lnTo>
                    <a:pt x="1145" y="1237"/>
                  </a:lnTo>
                  <a:lnTo>
                    <a:pt x="1149" y="1245"/>
                  </a:lnTo>
                  <a:lnTo>
                    <a:pt x="1155" y="1254"/>
                  </a:lnTo>
                  <a:lnTo>
                    <a:pt x="1161" y="1262"/>
                  </a:lnTo>
                  <a:lnTo>
                    <a:pt x="1175" y="1280"/>
                  </a:lnTo>
                  <a:lnTo>
                    <a:pt x="1188" y="1296"/>
                  </a:lnTo>
                  <a:lnTo>
                    <a:pt x="1193" y="1303"/>
                  </a:lnTo>
                  <a:lnTo>
                    <a:pt x="1197" y="1311"/>
                  </a:lnTo>
                  <a:lnTo>
                    <a:pt x="1198" y="1315"/>
                  </a:lnTo>
                  <a:lnTo>
                    <a:pt x="1199" y="1318"/>
                  </a:lnTo>
                  <a:lnTo>
                    <a:pt x="1199" y="1322"/>
                  </a:lnTo>
                  <a:lnTo>
                    <a:pt x="1199" y="1325"/>
                  </a:lnTo>
                  <a:lnTo>
                    <a:pt x="1197" y="1327"/>
                  </a:lnTo>
                  <a:lnTo>
                    <a:pt x="1196" y="1330"/>
                  </a:lnTo>
                  <a:lnTo>
                    <a:pt x="1192" y="1332"/>
                  </a:lnTo>
                  <a:lnTo>
                    <a:pt x="1189" y="1335"/>
                  </a:lnTo>
                  <a:lnTo>
                    <a:pt x="1179" y="1338"/>
                  </a:lnTo>
                  <a:lnTo>
                    <a:pt x="1165" y="1341"/>
                  </a:lnTo>
                  <a:lnTo>
                    <a:pt x="1061" y="1355"/>
                  </a:lnTo>
                  <a:lnTo>
                    <a:pt x="1049" y="1357"/>
                  </a:lnTo>
                  <a:lnTo>
                    <a:pt x="1038" y="1362"/>
                  </a:lnTo>
                  <a:lnTo>
                    <a:pt x="1028" y="1367"/>
                  </a:lnTo>
                  <a:lnTo>
                    <a:pt x="1020" y="1374"/>
                  </a:lnTo>
                  <a:lnTo>
                    <a:pt x="1011" y="1382"/>
                  </a:lnTo>
                  <a:lnTo>
                    <a:pt x="1003" y="1391"/>
                  </a:lnTo>
                  <a:lnTo>
                    <a:pt x="997" y="1401"/>
                  </a:lnTo>
                  <a:lnTo>
                    <a:pt x="989" y="1411"/>
                  </a:lnTo>
                  <a:lnTo>
                    <a:pt x="976" y="1432"/>
                  </a:lnTo>
                  <a:lnTo>
                    <a:pt x="964" y="1452"/>
                  </a:lnTo>
                  <a:lnTo>
                    <a:pt x="957" y="1463"/>
                  </a:lnTo>
                  <a:lnTo>
                    <a:pt x="950" y="1472"/>
                  </a:lnTo>
                  <a:lnTo>
                    <a:pt x="942" y="1480"/>
                  </a:lnTo>
                  <a:lnTo>
                    <a:pt x="933" y="1488"/>
                  </a:lnTo>
                  <a:lnTo>
                    <a:pt x="924" y="1496"/>
                  </a:lnTo>
                  <a:lnTo>
                    <a:pt x="915" y="1503"/>
                  </a:lnTo>
                  <a:lnTo>
                    <a:pt x="907" y="1511"/>
                  </a:lnTo>
                  <a:lnTo>
                    <a:pt x="902" y="1518"/>
                  </a:lnTo>
                  <a:lnTo>
                    <a:pt x="898" y="1525"/>
                  </a:lnTo>
                  <a:lnTo>
                    <a:pt x="894" y="1532"/>
                  </a:lnTo>
                  <a:lnTo>
                    <a:pt x="891" y="1539"/>
                  </a:lnTo>
                  <a:lnTo>
                    <a:pt x="889" y="1546"/>
                  </a:lnTo>
                  <a:lnTo>
                    <a:pt x="885" y="1578"/>
                  </a:lnTo>
                  <a:lnTo>
                    <a:pt x="879" y="1617"/>
                  </a:lnTo>
                  <a:lnTo>
                    <a:pt x="871" y="1618"/>
                  </a:lnTo>
                  <a:lnTo>
                    <a:pt x="862" y="1618"/>
                  </a:lnTo>
                  <a:lnTo>
                    <a:pt x="852" y="1617"/>
                  </a:lnTo>
                  <a:lnTo>
                    <a:pt x="842" y="1614"/>
                  </a:lnTo>
                  <a:lnTo>
                    <a:pt x="832" y="1612"/>
                  </a:lnTo>
                  <a:lnTo>
                    <a:pt x="821" y="1611"/>
                  </a:lnTo>
                  <a:lnTo>
                    <a:pt x="810" y="1611"/>
                  </a:lnTo>
                  <a:lnTo>
                    <a:pt x="799" y="1612"/>
                  </a:lnTo>
                  <a:lnTo>
                    <a:pt x="772" y="1618"/>
                  </a:lnTo>
                  <a:lnTo>
                    <a:pt x="751" y="1621"/>
                  </a:lnTo>
                  <a:lnTo>
                    <a:pt x="731" y="1621"/>
                  </a:lnTo>
                  <a:lnTo>
                    <a:pt x="715" y="1620"/>
                  </a:lnTo>
                  <a:lnTo>
                    <a:pt x="698" y="1618"/>
                  </a:lnTo>
                  <a:lnTo>
                    <a:pt x="680" y="1614"/>
                  </a:lnTo>
                  <a:lnTo>
                    <a:pt x="658" y="1610"/>
                  </a:lnTo>
                  <a:lnTo>
                    <a:pt x="632" y="1605"/>
                  </a:lnTo>
                  <a:lnTo>
                    <a:pt x="627" y="1605"/>
                  </a:lnTo>
                  <a:lnTo>
                    <a:pt x="620" y="1607"/>
                  </a:lnTo>
                  <a:lnTo>
                    <a:pt x="614" y="1609"/>
                  </a:lnTo>
                  <a:lnTo>
                    <a:pt x="606" y="1612"/>
                  </a:lnTo>
                  <a:lnTo>
                    <a:pt x="590" y="1623"/>
                  </a:lnTo>
                  <a:lnTo>
                    <a:pt x="573" y="1635"/>
                  </a:lnTo>
                  <a:lnTo>
                    <a:pt x="539" y="1661"/>
                  </a:lnTo>
                  <a:lnTo>
                    <a:pt x="515" y="1678"/>
                  </a:lnTo>
                  <a:lnTo>
                    <a:pt x="497" y="1687"/>
                  </a:lnTo>
                  <a:lnTo>
                    <a:pt x="480" y="1693"/>
                  </a:lnTo>
                  <a:lnTo>
                    <a:pt x="462" y="1699"/>
                  </a:lnTo>
                  <a:lnTo>
                    <a:pt x="443" y="1703"/>
                  </a:lnTo>
                  <a:lnTo>
                    <a:pt x="407" y="1708"/>
                  </a:lnTo>
                  <a:lnTo>
                    <a:pt x="369" y="1716"/>
                  </a:lnTo>
                  <a:lnTo>
                    <a:pt x="344" y="1722"/>
                  </a:lnTo>
                  <a:lnTo>
                    <a:pt x="322" y="1728"/>
                  </a:lnTo>
                  <a:lnTo>
                    <a:pt x="312" y="1730"/>
                  </a:lnTo>
                  <a:lnTo>
                    <a:pt x="300" y="1732"/>
                  </a:lnTo>
                  <a:lnTo>
                    <a:pt x="287" y="1733"/>
                  </a:lnTo>
                  <a:lnTo>
                    <a:pt x="273" y="1733"/>
                  </a:lnTo>
                  <a:lnTo>
                    <a:pt x="262" y="1734"/>
                  </a:lnTo>
                  <a:lnTo>
                    <a:pt x="252" y="1735"/>
                  </a:lnTo>
                  <a:lnTo>
                    <a:pt x="244" y="1737"/>
                  </a:lnTo>
                  <a:lnTo>
                    <a:pt x="237" y="1741"/>
                  </a:lnTo>
                  <a:lnTo>
                    <a:pt x="224" y="1747"/>
                  </a:lnTo>
                  <a:lnTo>
                    <a:pt x="213" y="1754"/>
                  </a:lnTo>
                  <a:lnTo>
                    <a:pt x="208" y="1757"/>
                  </a:lnTo>
                  <a:lnTo>
                    <a:pt x="202" y="1759"/>
                  </a:lnTo>
                  <a:lnTo>
                    <a:pt x="195" y="1761"/>
                  </a:lnTo>
                  <a:lnTo>
                    <a:pt x="187" y="1762"/>
                  </a:lnTo>
                  <a:lnTo>
                    <a:pt x="179" y="1761"/>
                  </a:lnTo>
                  <a:lnTo>
                    <a:pt x="169" y="1760"/>
                  </a:lnTo>
                  <a:lnTo>
                    <a:pt x="157" y="1757"/>
                  </a:lnTo>
                  <a:lnTo>
                    <a:pt x="144" y="1752"/>
                  </a:lnTo>
                  <a:lnTo>
                    <a:pt x="136" y="1748"/>
                  </a:lnTo>
                  <a:lnTo>
                    <a:pt x="127" y="1746"/>
                  </a:lnTo>
                  <a:lnTo>
                    <a:pt x="118" y="1744"/>
                  </a:lnTo>
                  <a:lnTo>
                    <a:pt x="110" y="1743"/>
                  </a:lnTo>
                  <a:lnTo>
                    <a:pt x="92" y="1743"/>
                  </a:lnTo>
                  <a:lnTo>
                    <a:pt x="74" y="1744"/>
                  </a:lnTo>
                  <a:lnTo>
                    <a:pt x="37" y="1747"/>
                  </a:lnTo>
                  <a:lnTo>
                    <a:pt x="2" y="1750"/>
                  </a:lnTo>
                  <a:lnTo>
                    <a:pt x="0" y="1752"/>
                  </a:lnTo>
                  <a:lnTo>
                    <a:pt x="1" y="1759"/>
                  </a:lnTo>
                  <a:lnTo>
                    <a:pt x="2" y="1767"/>
                  </a:lnTo>
                  <a:lnTo>
                    <a:pt x="4" y="1774"/>
                  </a:lnTo>
                  <a:lnTo>
                    <a:pt x="6" y="1781"/>
                  </a:lnTo>
                  <a:lnTo>
                    <a:pt x="13" y="1794"/>
                  </a:lnTo>
                  <a:lnTo>
                    <a:pt x="20" y="1808"/>
                  </a:lnTo>
                  <a:lnTo>
                    <a:pt x="23" y="1814"/>
                  </a:lnTo>
                  <a:lnTo>
                    <a:pt x="26" y="1821"/>
                  </a:lnTo>
                  <a:lnTo>
                    <a:pt x="29" y="1828"/>
                  </a:lnTo>
                  <a:lnTo>
                    <a:pt x="30" y="1837"/>
                  </a:lnTo>
                  <a:lnTo>
                    <a:pt x="31" y="1844"/>
                  </a:lnTo>
                  <a:lnTo>
                    <a:pt x="31" y="1853"/>
                  </a:lnTo>
                  <a:lnTo>
                    <a:pt x="30" y="1863"/>
                  </a:lnTo>
                  <a:lnTo>
                    <a:pt x="27" y="1872"/>
                  </a:lnTo>
                  <a:lnTo>
                    <a:pt x="19" y="1891"/>
                  </a:lnTo>
                  <a:lnTo>
                    <a:pt x="8" y="1914"/>
                  </a:lnTo>
                  <a:lnTo>
                    <a:pt x="4" y="1925"/>
                  </a:lnTo>
                  <a:lnTo>
                    <a:pt x="3" y="1936"/>
                  </a:lnTo>
                  <a:lnTo>
                    <a:pt x="4" y="1942"/>
                  </a:lnTo>
                  <a:lnTo>
                    <a:pt x="5" y="1946"/>
                  </a:lnTo>
                  <a:lnTo>
                    <a:pt x="7" y="1949"/>
                  </a:lnTo>
                  <a:lnTo>
                    <a:pt x="12" y="1952"/>
                  </a:lnTo>
                  <a:lnTo>
                    <a:pt x="21" y="1958"/>
                  </a:lnTo>
                  <a:lnTo>
                    <a:pt x="29" y="1960"/>
                  </a:lnTo>
                  <a:lnTo>
                    <a:pt x="36" y="1962"/>
                  </a:lnTo>
                  <a:lnTo>
                    <a:pt x="42" y="1963"/>
                  </a:lnTo>
                  <a:lnTo>
                    <a:pt x="44" y="1964"/>
                  </a:lnTo>
                  <a:lnTo>
                    <a:pt x="46" y="1965"/>
                  </a:lnTo>
                  <a:lnTo>
                    <a:pt x="48" y="1968"/>
                  </a:lnTo>
                  <a:lnTo>
                    <a:pt x="50" y="1971"/>
                  </a:lnTo>
                  <a:lnTo>
                    <a:pt x="54" y="1978"/>
                  </a:lnTo>
                  <a:lnTo>
                    <a:pt x="56" y="1990"/>
                  </a:lnTo>
                  <a:lnTo>
                    <a:pt x="59" y="2003"/>
                  </a:lnTo>
                  <a:lnTo>
                    <a:pt x="63" y="2016"/>
                  </a:lnTo>
                  <a:lnTo>
                    <a:pt x="69" y="2027"/>
                  </a:lnTo>
                  <a:lnTo>
                    <a:pt x="75" y="2038"/>
                  </a:lnTo>
                  <a:lnTo>
                    <a:pt x="83" y="2046"/>
                  </a:lnTo>
                  <a:lnTo>
                    <a:pt x="91" y="2055"/>
                  </a:lnTo>
                  <a:lnTo>
                    <a:pt x="100" y="2064"/>
                  </a:lnTo>
                  <a:lnTo>
                    <a:pt x="110" y="2071"/>
                  </a:lnTo>
                  <a:lnTo>
                    <a:pt x="129" y="2087"/>
                  </a:lnTo>
                  <a:lnTo>
                    <a:pt x="149" y="2103"/>
                  </a:lnTo>
                  <a:lnTo>
                    <a:pt x="158" y="2111"/>
                  </a:lnTo>
                  <a:lnTo>
                    <a:pt x="167" y="2120"/>
                  </a:lnTo>
                  <a:lnTo>
                    <a:pt x="176" y="2130"/>
                  </a:lnTo>
                  <a:lnTo>
                    <a:pt x="183" y="2139"/>
                  </a:lnTo>
                  <a:lnTo>
                    <a:pt x="186" y="2139"/>
                  </a:lnTo>
                  <a:lnTo>
                    <a:pt x="198" y="2128"/>
                  </a:lnTo>
                  <a:lnTo>
                    <a:pt x="210" y="2118"/>
                  </a:lnTo>
                  <a:lnTo>
                    <a:pt x="224" y="2108"/>
                  </a:lnTo>
                  <a:lnTo>
                    <a:pt x="238" y="2101"/>
                  </a:lnTo>
                  <a:lnTo>
                    <a:pt x="245" y="2098"/>
                  </a:lnTo>
                  <a:lnTo>
                    <a:pt x="252" y="2097"/>
                  </a:lnTo>
                  <a:lnTo>
                    <a:pt x="260" y="2096"/>
                  </a:lnTo>
                  <a:lnTo>
                    <a:pt x="266" y="2097"/>
                  </a:lnTo>
                  <a:lnTo>
                    <a:pt x="274" y="2098"/>
                  </a:lnTo>
                  <a:lnTo>
                    <a:pt x="281" y="2101"/>
                  </a:lnTo>
                  <a:lnTo>
                    <a:pt x="288" y="2106"/>
                  </a:lnTo>
                  <a:lnTo>
                    <a:pt x="295" y="2112"/>
                  </a:lnTo>
                  <a:lnTo>
                    <a:pt x="295" y="2112"/>
                  </a:lnTo>
                  <a:close/>
                </a:path>
              </a:pathLst>
            </a:custGeom>
            <a:solidFill>
              <a:srgbClr val="C9C8C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922" name="Google Shape;922;p38"/>
            <p:cNvSpPr/>
            <p:nvPr/>
          </p:nvSpPr>
          <p:spPr>
            <a:xfrm>
              <a:off x="5484813" y="2998788"/>
              <a:ext cx="979488" cy="906463"/>
            </a:xfrm>
            <a:custGeom>
              <a:rect b="b" l="l" r="r" t="t"/>
              <a:pathLst>
                <a:path extrusionOk="0" h="2284" w="2470">
                  <a:moveTo>
                    <a:pt x="295" y="2112"/>
                  </a:moveTo>
                  <a:lnTo>
                    <a:pt x="305" y="2108"/>
                  </a:lnTo>
                  <a:lnTo>
                    <a:pt x="314" y="2104"/>
                  </a:lnTo>
                  <a:lnTo>
                    <a:pt x="322" y="2098"/>
                  </a:lnTo>
                  <a:lnTo>
                    <a:pt x="331" y="2092"/>
                  </a:lnTo>
                  <a:lnTo>
                    <a:pt x="346" y="2078"/>
                  </a:lnTo>
                  <a:lnTo>
                    <a:pt x="361" y="2064"/>
                  </a:lnTo>
                  <a:lnTo>
                    <a:pt x="369" y="2057"/>
                  </a:lnTo>
                  <a:lnTo>
                    <a:pt x="377" y="2051"/>
                  </a:lnTo>
                  <a:lnTo>
                    <a:pt x="386" y="2045"/>
                  </a:lnTo>
                  <a:lnTo>
                    <a:pt x="395" y="2040"/>
                  </a:lnTo>
                  <a:lnTo>
                    <a:pt x="406" y="2036"/>
                  </a:lnTo>
                  <a:lnTo>
                    <a:pt x="416" y="2033"/>
                  </a:lnTo>
                  <a:lnTo>
                    <a:pt x="428" y="2031"/>
                  </a:lnTo>
                  <a:lnTo>
                    <a:pt x="441" y="2031"/>
                  </a:lnTo>
                  <a:lnTo>
                    <a:pt x="454" y="2032"/>
                  </a:lnTo>
                  <a:lnTo>
                    <a:pt x="467" y="2034"/>
                  </a:lnTo>
                  <a:lnTo>
                    <a:pt x="479" y="2039"/>
                  </a:lnTo>
                  <a:lnTo>
                    <a:pt x="491" y="2043"/>
                  </a:lnTo>
                  <a:lnTo>
                    <a:pt x="513" y="2055"/>
                  </a:lnTo>
                  <a:lnTo>
                    <a:pt x="536" y="2067"/>
                  </a:lnTo>
                  <a:lnTo>
                    <a:pt x="660" y="2128"/>
                  </a:lnTo>
                  <a:lnTo>
                    <a:pt x="671" y="2136"/>
                  </a:lnTo>
                  <a:lnTo>
                    <a:pt x="682" y="2142"/>
                  </a:lnTo>
                  <a:lnTo>
                    <a:pt x="693" y="2148"/>
                  </a:lnTo>
                  <a:lnTo>
                    <a:pt x="704" y="2152"/>
                  </a:lnTo>
                  <a:lnTo>
                    <a:pt x="715" y="2157"/>
                  </a:lnTo>
                  <a:lnTo>
                    <a:pt x="727" y="2160"/>
                  </a:lnTo>
                  <a:lnTo>
                    <a:pt x="740" y="2162"/>
                  </a:lnTo>
                  <a:lnTo>
                    <a:pt x="753" y="2164"/>
                  </a:lnTo>
                  <a:lnTo>
                    <a:pt x="778" y="2167"/>
                  </a:lnTo>
                  <a:lnTo>
                    <a:pt x="805" y="2168"/>
                  </a:lnTo>
                  <a:lnTo>
                    <a:pt x="832" y="2168"/>
                  </a:lnTo>
                  <a:lnTo>
                    <a:pt x="860" y="2168"/>
                  </a:lnTo>
                  <a:lnTo>
                    <a:pt x="888" y="2167"/>
                  </a:lnTo>
                  <a:lnTo>
                    <a:pt x="916" y="2166"/>
                  </a:lnTo>
                  <a:lnTo>
                    <a:pt x="944" y="2166"/>
                  </a:lnTo>
                  <a:lnTo>
                    <a:pt x="971" y="2167"/>
                  </a:lnTo>
                  <a:lnTo>
                    <a:pt x="998" y="2171"/>
                  </a:lnTo>
                  <a:lnTo>
                    <a:pt x="1025" y="2175"/>
                  </a:lnTo>
                  <a:lnTo>
                    <a:pt x="1038" y="2178"/>
                  </a:lnTo>
                  <a:lnTo>
                    <a:pt x="1051" y="2182"/>
                  </a:lnTo>
                  <a:lnTo>
                    <a:pt x="1064" y="2187"/>
                  </a:lnTo>
                  <a:lnTo>
                    <a:pt x="1076" y="2192"/>
                  </a:lnTo>
                  <a:lnTo>
                    <a:pt x="1098" y="2203"/>
                  </a:lnTo>
                  <a:lnTo>
                    <a:pt x="1119" y="2215"/>
                  </a:lnTo>
                  <a:lnTo>
                    <a:pt x="1139" y="2228"/>
                  </a:lnTo>
                  <a:lnTo>
                    <a:pt x="1160" y="2240"/>
                  </a:lnTo>
                  <a:lnTo>
                    <a:pt x="1171" y="2245"/>
                  </a:lnTo>
                  <a:lnTo>
                    <a:pt x="1182" y="2249"/>
                  </a:lnTo>
                  <a:lnTo>
                    <a:pt x="1192" y="2255"/>
                  </a:lnTo>
                  <a:lnTo>
                    <a:pt x="1203" y="2258"/>
                  </a:lnTo>
                  <a:lnTo>
                    <a:pt x="1215" y="2261"/>
                  </a:lnTo>
                  <a:lnTo>
                    <a:pt x="1227" y="2262"/>
                  </a:lnTo>
                  <a:lnTo>
                    <a:pt x="1240" y="2263"/>
                  </a:lnTo>
                  <a:lnTo>
                    <a:pt x="1253" y="2263"/>
                  </a:lnTo>
                  <a:lnTo>
                    <a:pt x="1279" y="2262"/>
                  </a:lnTo>
                  <a:lnTo>
                    <a:pt x="1307" y="2262"/>
                  </a:lnTo>
                  <a:lnTo>
                    <a:pt x="1334" y="2263"/>
                  </a:lnTo>
                  <a:lnTo>
                    <a:pt x="1363" y="2266"/>
                  </a:lnTo>
                  <a:lnTo>
                    <a:pt x="1391" y="2268"/>
                  </a:lnTo>
                  <a:lnTo>
                    <a:pt x="1419" y="2272"/>
                  </a:lnTo>
                  <a:lnTo>
                    <a:pt x="1446" y="2277"/>
                  </a:lnTo>
                  <a:lnTo>
                    <a:pt x="1472" y="2284"/>
                  </a:lnTo>
                  <a:lnTo>
                    <a:pt x="1472" y="2284"/>
                  </a:lnTo>
                  <a:lnTo>
                    <a:pt x="1479" y="2255"/>
                  </a:lnTo>
                  <a:lnTo>
                    <a:pt x="1483" y="2245"/>
                  </a:lnTo>
                  <a:lnTo>
                    <a:pt x="1489" y="2235"/>
                  </a:lnTo>
                  <a:lnTo>
                    <a:pt x="1497" y="2225"/>
                  </a:lnTo>
                  <a:lnTo>
                    <a:pt x="1506" y="2213"/>
                  </a:lnTo>
                  <a:lnTo>
                    <a:pt x="1516" y="2202"/>
                  </a:lnTo>
                  <a:lnTo>
                    <a:pt x="1526" y="2193"/>
                  </a:lnTo>
                  <a:lnTo>
                    <a:pt x="1536" y="2185"/>
                  </a:lnTo>
                  <a:lnTo>
                    <a:pt x="1543" y="2179"/>
                  </a:lnTo>
                  <a:lnTo>
                    <a:pt x="1552" y="2173"/>
                  </a:lnTo>
                  <a:lnTo>
                    <a:pt x="1556" y="2169"/>
                  </a:lnTo>
                  <a:lnTo>
                    <a:pt x="1558" y="2167"/>
                  </a:lnTo>
                  <a:lnTo>
                    <a:pt x="1558" y="2166"/>
                  </a:lnTo>
                  <a:lnTo>
                    <a:pt x="1558" y="2165"/>
                  </a:lnTo>
                  <a:lnTo>
                    <a:pt x="1558" y="2164"/>
                  </a:lnTo>
                  <a:lnTo>
                    <a:pt x="1550" y="2162"/>
                  </a:lnTo>
                  <a:lnTo>
                    <a:pt x="1535" y="2157"/>
                  </a:lnTo>
                  <a:lnTo>
                    <a:pt x="1528" y="2153"/>
                  </a:lnTo>
                  <a:lnTo>
                    <a:pt x="1520" y="2148"/>
                  </a:lnTo>
                  <a:lnTo>
                    <a:pt x="1512" y="2140"/>
                  </a:lnTo>
                  <a:lnTo>
                    <a:pt x="1501" y="2132"/>
                  </a:lnTo>
                  <a:lnTo>
                    <a:pt x="1479" y="2110"/>
                  </a:lnTo>
                  <a:lnTo>
                    <a:pt x="1457" y="2085"/>
                  </a:lnTo>
                  <a:lnTo>
                    <a:pt x="1436" y="2059"/>
                  </a:lnTo>
                  <a:lnTo>
                    <a:pt x="1418" y="2034"/>
                  </a:lnTo>
                  <a:lnTo>
                    <a:pt x="1411" y="2023"/>
                  </a:lnTo>
                  <a:lnTo>
                    <a:pt x="1406" y="2013"/>
                  </a:lnTo>
                  <a:lnTo>
                    <a:pt x="1403" y="2004"/>
                  </a:lnTo>
                  <a:lnTo>
                    <a:pt x="1402" y="1998"/>
                  </a:lnTo>
                  <a:lnTo>
                    <a:pt x="1427" y="1998"/>
                  </a:lnTo>
                  <a:lnTo>
                    <a:pt x="1458" y="2000"/>
                  </a:lnTo>
                  <a:lnTo>
                    <a:pt x="1464" y="1999"/>
                  </a:lnTo>
                  <a:lnTo>
                    <a:pt x="1472" y="1998"/>
                  </a:lnTo>
                  <a:lnTo>
                    <a:pt x="1477" y="1997"/>
                  </a:lnTo>
                  <a:lnTo>
                    <a:pt x="1483" y="1993"/>
                  </a:lnTo>
                  <a:lnTo>
                    <a:pt x="1487" y="1990"/>
                  </a:lnTo>
                  <a:lnTo>
                    <a:pt x="1490" y="1985"/>
                  </a:lnTo>
                  <a:lnTo>
                    <a:pt x="1491" y="1977"/>
                  </a:lnTo>
                  <a:lnTo>
                    <a:pt x="1491" y="1970"/>
                  </a:lnTo>
                  <a:lnTo>
                    <a:pt x="1489" y="1952"/>
                  </a:lnTo>
                  <a:lnTo>
                    <a:pt x="1488" y="1939"/>
                  </a:lnTo>
                  <a:lnTo>
                    <a:pt x="1488" y="1929"/>
                  </a:lnTo>
                  <a:lnTo>
                    <a:pt x="1489" y="1920"/>
                  </a:lnTo>
                  <a:lnTo>
                    <a:pt x="1491" y="1915"/>
                  </a:lnTo>
                  <a:lnTo>
                    <a:pt x="1495" y="1910"/>
                  </a:lnTo>
                  <a:lnTo>
                    <a:pt x="1498" y="1908"/>
                  </a:lnTo>
                  <a:lnTo>
                    <a:pt x="1502" y="1908"/>
                  </a:lnTo>
                  <a:lnTo>
                    <a:pt x="1508" y="1909"/>
                  </a:lnTo>
                  <a:lnTo>
                    <a:pt x="1514" y="1912"/>
                  </a:lnTo>
                  <a:lnTo>
                    <a:pt x="1520" y="1916"/>
                  </a:lnTo>
                  <a:lnTo>
                    <a:pt x="1528" y="1920"/>
                  </a:lnTo>
                  <a:lnTo>
                    <a:pt x="1545" y="1931"/>
                  </a:lnTo>
                  <a:lnTo>
                    <a:pt x="1565" y="1942"/>
                  </a:lnTo>
                  <a:lnTo>
                    <a:pt x="1568" y="1941"/>
                  </a:lnTo>
                  <a:lnTo>
                    <a:pt x="1573" y="1936"/>
                  </a:lnTo>
                  <a:lnTo>
                    <a:pt x="1581" y="1929"/>
                  </a:lnTo>
                  <a:lnTo>
                    <a:pt x="1590" y="1920"/>
                  </a:lnTo>
                  <a:lnTo>
                    <a:pt x="1607" y="1902"/>
                  </a:lnTo>
                  <a:lnTo>
                    <a:pt x="1621" y="1890"/>
                  </a:lnTo>
                  <a:lnTo>
                    <a:pt x="1646" y="1876"/>
                  </a:lnTo>
                  <a:lnTo>
                    <a:pt x="1664" y="1865"/>
                  </a:lnTo>
                  <a:lnTo>
                    <a:pt x="1672" y="1857"/>
                  </a:lnTo>
                  <a:lnTo>
                    <a:pt x="1679" y="1849"/>
                  </a:lnTo>
                  <a:lnTo>
                    <a:pt x="1687" y="1837"/>
                  </a:lnTo>
                  <a:lnTo>
                    <a:pt x="1693" y="1821"/>
                  </a:lnTo>
                  <a:lnTo>
                    <a:pt x="1700" y="1804"/>
                  </a:lnTo>
                  <a:lnTo>
                    <a:pt x="1703" y="1787"/>
                  </a:lnTo>
                  <a:lnTo>
                    <a:pt x="1705" y="1771"/>
                  </a:lnTo>
                  <a:lnTo>
                    <a:pt x="1707" y="1753"/>
                  </a:lnTo>
                  <a:lnTo>
                    <a:pt x="1708" y="1750"/>
                  </a:lnTo>
                  <a:lnTo>
                    <a:pt x="1709" y="1748"/>
                  </a:lnTo>
                  <a:lnTo>
                    <a:pt x="1712" y="1748"/>
                  </a:lnTo>
                  <a:lnTo>
                    <a:pt x="1714" y="1748"/>
                  </a:lnTo>
                  <a:lnTo>
                    <a:pt x="1720" y="1752"/>
                  </a:lnTo>
                  <a:lnTo>
                    <a:pt x="1728" y="1756"/>
                  </a:lnTo>
                  <a:lnTo>
                    <a:pt x="1733" y="1758"/>
                  </a:lnTo>
                  <a:lnTo>
                    <a:pt x="1737" y="1760"/>
                  </a:lnTo>
                  <a:lnTo>
                    <a:pt x="1743" y="1760"/>
                  </a:lnTo>
                  <a:lnTo>
                    <a:pt x="1748" y="1760"/>
                  </a:lnTo>
                  <a:lnTo>
                    <a:pt x="1754" y="1759"/>
                  </a:lnTo>
                  <a:lnTo>
                    <a:pt x="1760" y="1756"/>
                  </a:lnTo>
                  <a:lnTo>
                    <a:pt x="1766" y="1752"/>
                  </a:lnTo>
                  <a:lnTo>
                    <a:pt x="1772" y="1745"/>
                  </a:lnTo>
                  <a:lnTo>
                    <a:pt x="1774" y="1741"/>
                  </a:lnTo>
                  <a:lnTo>
                    <a:pt x="1776" y="1736"/>
                  </a:lnTo>
                  <a:lnTo>
                    <a:pt x="1777" y="1733"/>
                  </a:lnTo>
                  <a:lnTo>
                    <a:pt x="1778" y="1729"/>
                  </a:lnTo>
                  <a:lnTo>
                    <a:pt x="1778" y="1721"/>
                  </a:lnTo>
                  <a:lnTo>
                    <a:pt x="1777" y="1713"/>
                  </a:lnTo>
                  <a:lnTo>
                    <a:pt x="1771" y="1698"/>
                  </a:lnTo>
                  <a:lnTo>
                    <a:pt x="1764" y="1683"/>
                  </a:lnTo>
                  <a:lnTo>
                    <a:pt x="1764" y="1680"/>
                  </a:lnTo>
                  <a:lnTo>
                    <a:pt x="1764" y="1678"/>
                  </a:lnTo>
                  <a:lnTo>
                    <a:pt x="1766" y="1675"/>
                  </a:lnTo>
                  <a:lnTo>
                    <a:pt x="1767" y="1673"/>
                  </a:lnTo>
                  <a:lnTo>
                    <a:pt x="1771" y="1667"/>
                  </a:lnTo>
                  <a:lnTo>
                    <a:pt x="1775" y="1661"/>
                  </a:lnTo>
                  <a:lnTo>
                    <a:pt x="1787" y="1650"/>
                  </a:lnTo>
                  <a:lnTo>
                    <a:pt x="1795" y="1638"/>
                  </a:lnTo>
                  <a:lnTo>
                    <a:pt x="1797" y="1633"/>
                  </a:lnTo>
                  <a:lnTo>
                    <a:pt x="1798" y="1627"/>
                  </a:lnTo>
                  <a:lnTo>
                    <a:pt x="1797" y="1622"/>
                  </a:lnTo>
                  <a:lnTo>
                    <a:pt x="1797" y="1617"/>
                  </a:lnTo>
                  <a:lnTo>
                    <a:pt x="1796" y="1611"/>
                  </a:lnTo>
                  <a:lnTo>
                    <a:pt x="1796" y="1606"/>
                  </a:lnTo>
                  <a:lnTo>
                    <a:pt x="1796" y="1601"/>
                  </a:lnTo>
                  <a:lnTo>
                    <a:pt x="1798" y="1597"/>
                  </a:lnTo>
                  <a:lnTo>
                    <a:pt x="1801" y="1591"/>
                  </a:lnTo>
                  <a:lnTo>
                    <a:pt x="1805" y="1585"/>
                  </a:lnTo>
                  <a:lnTo>
                    <a:pt x="1811" y="1581"/>
                  </a:lnTo>
                  <a:lnTo>
                    <a:pt x="1815" y="1575"/>
                  </a:lnTo>
                  <a:lnTo>
                    <a:pt x="1821" y="1571"/>
                  </a:lnTo>
                  <a:lnTo>
                    <a:pt x="1825" y="1566"/>
                  </a:lnTo>
                  <a:lnTo>
                    <a:pt x="1828" y="1560"/>
                  </a:lnTo>
                  <a:lnTo>
                    <a:pt x="1830" y="1554"/>
                  </a:lnTo>
                  <a:lnTo>
                    <a:pt x="1835" y="1538"/>
                  </a:lnTo>
                  <a:lnTo>
                    <a:pt x="1838" y="1526"/>
                  </a:lnTo>
                  <a:lnTo>
                    <a:pt x="1841" y="1517"/>
                  </a:lnTo>
                  <a:lnTo>
                    <a:pt x="1844" y="1511"/>
                  </a:lnTo>
                  <a:lnTo>
                    <a:pt x="1856" y="1500"/>
                  </a:lnTo>
                  <a:lnTo>
                    <a:pt x="1878" y="1482"/>
                  </a:lnTo>
                  <a:lnTo>
                    <a:pt x="1882" y="1477"/>
                  </a:lnTo>
                  <a:lnTo>
                    <a:pt x="1884" y="1474"/>
                  </a:lnTo>
                  <a:lnTo>
                    <a:pt x="1886" y="1470"/>
                  </a:lnTo>
                  <a:lnTo>
                    <a:pt x="1887" y="1466"/>
                  </a:lnTo>
                  <a:lnTo>
                    <a:pt x="1889" y="1460"/>
                  </a:lnTo>
                  <a:lnTo>
                    <a:pt x="1887" y="1453"/>
                  </a:lnTo>
                  <a:lnTo>
                    <a:pt x="1885" y="1447"/>
                  </a:lnTo>
                  <a:lnTo>
                    <a:pt x="1883" y="1440"/>
                  </a:lnTo>
                  <a:lnTo>
                    <a:pt x="1883" y="1436"/>
                  </a:lnTo>
                  <a:lnTo>
                    <a:pt x="1883" y="1432"/>
                  </a:lnTo>
                  <a:lnTo>
                    <a:pt x="1884" y="1428"/>
                  </a:lnTo>
                  <a:lnTo>
                    <a:pt x="1885" y="1423"/>
                  </a:lnTo>
                  <a:lnTo>
                    <a:pt x="1889" y="1416"/>
                  </a:lnTo>
                  <a:lnTo>
                    <a:pt x="1892" y="1411"/>
                  </a:lnTo>
                  <a:lnTo>
                    <a:pt x="1895" y="1410"/>
                  </a:lnTo>
                  <a:lnTo>
                    <a:pt x="1899" y="1409"/>
                  </a:lnTo>
                  <a:lnTo>
                    <a:pt x="1904" y="1411"/>
                  </a:lnTo>
                  <a:lnTo>
                    <a:pt x="1908" y="1413"/>
                  </a:lnTo>
                  <a:lnTo>
                    <a:pt x="1912" y="1417"/>
                  </a:lnTo>
                  <a:lnTo>
                    <a:pt x="1918" y="1421"/>
                  </a:lnTo>
                  <a:lnTo>
                    <a:pt x="1928" y="1430"/>
                  </a:lnTo>
                  <a:lnTo>
                    <a:pt x="1940" y="1436"/>
                  </a:lnTo>
                  <a:lnTo>
                    <a:pt x="1946" y="1437"/>
                  </a:lnTo>
                  <a:lnTo>
                    <a:pt x="1952" y="1438"/>
                  </a:lnTo>
                  <a:lnTo>
                    <a:pt x="1960" y="1436"/>
                  </a:lnTo>
                  <a:lnTo>
                    <a:pt x="1966" y="1433"/>
                  </a:lnTo>
                  <a:lnTo>
                    <a:pt x="1975" y="1426"/>
                  </a:lnTo>
                  <a:lnTo>
                    <a:pt x="1982" y="1421"/>
                  </a:lnTo>
                  <a:lnTo>
                    <a:pt x="1987" y="1416"/>
                  </a:lnTo>
                  <a:lnTo>
                    <a:pt x="1991" y="1410"/>
                  </a:lnTo>
                  <a:lnTo>
                    <a:pt x="1993" y="1406"/>
                  </a:lnTo>
                  <a:lnTo>
                    <a:pt x="1994" y="1402"/>
                  </a:lnTo>
                  <a:lnTo>
                    <a:pt x="1993" y="1397"/>
                  </a:lnTo>
                  <a:lnTo>
                    <a:pt x="1993" y="1393"/>
                  </a:lnTo>
                  <a:lnTo>
                    <a:pt x="1989" y="1384"/>
                  </a:lnTo>
                  <a:lnTo>
                    <a:pt x="1985" y="1375"/>
                  </a:lnTo>
                  <a:lnTo>
                    <a:pt x="1984" y="1369"/>
                  </a:lnTo>
                  <a:lnTo>
                    <a:pt x="1981" y="1363"/>
                  </a:lnTo>
                  <a:lnTo>
                    <a:pt x="1980" y="1356"/>
                  </a:lnTo>
                  <a:lnTo>
                    <a:pt x="1979" y="1350"/>
                  </a:lnTo>
                  <a:lnTo>
                    <a:pt x="1991" y="1347"/>
                  </a:lnTo>
                  <a:lnTo>
                    <a:pt x="2007" y="1343"/>
                  </a:lnTo>
                  <a:lnTo>
                    <a:pt x="2015" y="1341"/>
                  </a:lnTo>
                  <a:lnTo>
                    <a:pt x="2021" y="1338"/>
                  </a:lnTo>
                  <a:lnTo>
                    <a:pt x="2023" y="1337"/>
                  </a:lnTo>
                  <a:lnTo>
                    <a:pt x="2026" y="1335"/>
                  </a:lnTo>
                  <a:lnTo>
                    <a:pt x="2027" y="1332"/>
                  </a:lnTo>
                  <a:lnTo>
                    <a:pt x="2027" y="1329"/>
                  </a:lnTo>
                  <a:lnTo>
                    <a:pt x="2025" y="1325"/>
                  </a:lnTo>
                  <a:lnTo>
                    <a:pt x="2021" y="1321"/>
                  </a:lnTo>
                  <a:lnTo>
                    <a:pt x="2017" y="1317"/>
                  </a:lnTo>
                  <a:lnTo>
                    <a:pt x="2012" y="1314"/>
                  </a:lnTo>
                  <a:lnTo>
                    <a:pt x="2007" y="1310"/>
                  </a:lnTo>
                  <a:lnTo>
                    <a:pt x="2003" y="1305"/>
                  </a:lnTo>
                  <a:lnTo>
                    <a:pt x="2001" y="1303"/>
                  </a:lnTo>
                  <a:lnTo>
                    <a:pt x="2000" y="1300"/>
                  </a:lnTo>
                  <a:lnTo>
                    <a:pt x="1999" y="1297"/>
                  </a:lnTo>
                  <a:lnTo>
                    <a:pt x="1999" y="1294"/>
                  </a:lnTo>
                  <a:lnTo>
                    <a:pt x="2015" y="1289"/>
                  </a:lnTo>
                  <a:lnTo>
                    <a:pt x="2026" y="1285"/>
                  </a:lnTo>
                  <a:lnTo>
                    <a:pt x="2029" y="1284"/>
                  </a:lnTo>
                  <a:lnTo>
                    <a:pt x="2032" y="1282"/>
                  </a:lnTo>
                  <a:lnTo>
                    <a:pt x="2033" y="1280"/>
                  </a:lnTo>
                  <a:lnTo>
                    <a:pt x="2034" y="1278"/>
                  </a:lnTo>
                  <a:lnTo>
                    <a:pt x="2034" y="1276"/>
                  </a:lnTo>
                  <a:lnTo>
                    <a:pt x="2033" y="1275"/>
                  </a:lnTo>
                  <a:lnTo>
                    <a:pt x="2031" y="1273"/>
                  </a:lnTo>
                  <a:lnTo>
                    <a:pt x="2029" y="1272"/>
                  </a:lnTo>
                  <a:lnTo>
                    <a:pt x="2022" y="1268"/>
                  </a:lnTo>
                  <a:lnTo>
                    <a:pt x="2015" y="1264"/>
                  </a:lnTo>
                  <a:lnTo>
                    <a:pt x="1994" y="1258"/>
                  </a:lnTo>
                  <a:lnTo>
                    <a:pt x="1973" y="1249"/>
                  </a:lnTo>
                  <a:lnTo>
                    <a:pt x="1964" y="1244"/>
                  </a:lnTo>
                  <a:lnTo>
                    <a:pt x="1955" y="1239"/>
                  </a:lnTo>
                  <a:lnTo>
                    <a:pt x="1951" y="1236"/>
                  </a:lnTo>
                  <a:lnTo>
                    <a:pt x="1949" y="1233"/>
                  </a:lnTo>
                  <a:lnTo>
                    <a:pt x="1946" y="1230"/>
                  </a:lnTo>
                  <a:lnTo>
                    <a:pt x="1945" y="1227"/>
                  </a:lnTo>
                  <a:lnTo>
                    <a:pt x="1966" y="1223"/>
                  </a:lnTo>
                  <a:lnTo>
                    <a:pt x="1981" y="1223"/>
                  </a:lnTo>
                  <a:lnTo>
                    <a:pt x="1984" y="1222"/>
                  </a:lnTo>
                  <a:lnTo>
                    <a:pt x="1985" y="1221"/>
                  </a:lnTo>
                  <a:lnTo>
                    <a:pt x="1986" y="1220"/>
                  </a:lnTo>
                  <a:lnTo>
                    <a:pt x="1985" y="1217"/>
                  </a:lnTo>
                  <a:lnTo>
                    <a:pt x="1981" y="1210"/>
                  </a:lnTo>
                  <a:lnTo>
                    <a:pt x="1973" y="1200"/>
                  </a:lnTo>
                  <a:lnTo>
                    <a:pt x="1972" y="1196"/>
                  </a:lnTo>
                  <a:lnTo>
                    <a:pt x="1972" y="1193"/>
                  </a:lnTo>
                  <a:lnTo>
                    <a:pt x="1973" y="1192"/>
                  </a:lnTo>
                  <a:lnTo>
                    <a:pt x="1976" y="1191"/>
                  </a:lnTo>
                  <a:lnTo>
                    <a:pt x="1982" y="1191"/>
                  </a:lnTo>
                  <a:lnTo>
                    <a:pt x="1989" y="1191"/>
                  </a:lnTo>
                  <a:lnTo>
                    <a:pt x="2003" y="1195"/>
                  </a:lnTo>
                  <a:lnTo>
                    <a:pt x="2021" y="1202"/>
                  </a:lnTo>
                  <a:lnTo>
                    <a:pt x="2030" y="1205"/>
                  </a:lnTo>
                  <a:lnTo>
                    <a:pt x="2039" y="1206"/>
                  </a:lnTo>
                  <a:lnTo>
                    <a:pt x="2042" y="1205"/>
                  </a:lnTo>
                  <a:lnTo>
                    <a:pt x="2045" y="1204"/>
                  </a:lnTo>
                  <a:lnTo>
                    <a:pt x="2047" y="1202"/>
                  </a:lnTo>
                  <a:lnTo>
                    <a:pt x="2049" y="1200"/>
                  </a:lnTo>
                  <a:lnTo>
                    <a:pt x="2049" y="1194"/>
                  </a:lnTo>
                  <a:lnTo>
                    <a:pt x="2047" y="1188"/>
                  </a:lnTo>
                  <a:lnTo>
                    <a:pt x="2044" y="1181"/>
                  </a:lnTo>
                  <a:lnTo>
                    <a:pt x="2040" y="1174"/>
                  </a:lnTo>
                  <a:lnTo>
                    <a:pt x="2035" y="1165"/>
                  </a:lnTo>
                  <a:lnTo>
                    <a:pt x="2033" y="1156"/>
                  </a:lnTo>
                  <a:lnTo>
                    <a:pt x="2032" y="1152"/>
                  </a:lnTo>
                  <a:lnTo>
                    <a:pt x="2032" y="1148"/>
                  </a:lnTo>
                  <a:lnTo>
                    <a:pt x="2032" y="1143"/>
                  </a:lnTo>
                  <a:lnTo>
                    <a:pt x="2033" y="1140"/>
                  </a:lnTo>
                  <a:lnTo>
                    <a:pt x="2036" y="1135"/>
                  </a:lnTo>
                  <a:lnTo>
                    <a:pt x="2041" y="1131"/>
                  </a:lnTo>
                  <a:lnTo>
                    <a:pt x="2045" y="1127"/>
                  </a:lnTo>
                  <a:lnTo>
                    <a:pt x="2050" y="1124"/>
                  </a:lnTo>
                  <a:lnTo>
                    <a:pt x="2055" y="1121"/>
                  </a:lnTo>
                  <a:lnTo>
                    <a:pt x="2058" y="1116"/>
                  </a:lnTo>
                  <a:lnTo>
                    <a:pt x="2061" y="1111"/>
                  </a:lnTo>
                  <a:lnTo>
                    <a:pt x="2063" y="1105"/>
                  </a:lnTo>
                  <a:lnTo>
                    <a:pt x="2064" y="1077"/>
                  </a:lnTo>
                  <a:lnTo>
                    <a:pt x="2066" y="1060"/>
                  </a:lnTo>
                  <a:lnTo>
                    <a:pt x="2068" y="1057"/>
                  </a:lnTo>
                  <a:lnTo>
                    <a:pt x="2069" y="1055"/>
                  </a:lnTo>
                  <a:lnTo>
                    <a:pt x="2072" y="1053"/>
                  </a:lnTo>
                  <a:lnTo>
                    <a:pt x="2075" y="1052"/>
                  </a:lnTo>
                  <a:lnTo>
                    <a:pt x="2086" y="1051"/>
                  </a:lnTo>
                  <a:lnTo>
                    <a:pt x="2101" y="1050"/>
                  </a:lnTo>
                  <a:lnTo>
                    <a:pt x="2116" y="1048"/>
                  </a:lnTo>
                  <a:lnTo>
                    <a:pt x="2132" y="1045"/>
                  </a:lnTo>
                  <a:lnTo>
                    <a:pt x="2150" y="1040"/>
                  </a:lnTo>
                  <a:lnTo>
                    <a:pt x="2167" y="1033"/>
                  </a:lnTo>
                  <a:lnTo>
                    <a:pt x="2184" y="1025"/>
                  </a:lnTo>
                  <a:lnTo>
                    <a:pt x="2200" y="1017"/>
                  </a:lnTo>
                  <a:lnTo>
                    <a:pt x="2216" y="1008"/>
                  </a:lnTo>
                  <a:lnTo>
                    <a:pt x="2227" y="1000"/>
                  </a:lnTo>
                  <a:lnTo>
                    <a:pt x="2238" y="991"/>
                  </a:lnTo>
                  <a:lnTo>
                    <a:pt x="2247" y="986"/>
                  </a:lnTo>
                  <a:lnTo>
                    <a:pt x="2254" y="983"/>
                  </a:lnTo>
                  <a:lnTo>
                    <a:pt x="2260" y="981"/>
                  </a:lnTo>
                  <a:lnTo>
                    <a:pt x="2264" y="983"/>
                  </a:lnTo>
                  <a:lnTo>
                    <a:pt x="2267" y="985"/>
                  </a:lnTo>
                  <a:lnTo>
                    <a:pt x="2270" y="988"/>
                  </a:lnTo>
                  <a:lnTo>
                    <a:pt x="2272" y="992"/>
                  </a:lnTo>
                  <a:lnTo>
                    <a:pt x="2276" y="1002"/>
                  </a:lnTo>
                  <a:lnTo>
                    <a:pt x="2281" y="1012"/>
                  </a:lnTo>
                  <a:lnTo>
                    <a:pt x="2286" y="1016"/>
                  </a:lnTo>
                  <a:lnTo>
                    <a:pt x="2290" y="1020"/>
                  </a:lnTo>
                  <a:lnTo>
                    <a:pt x="2297" y="1023"/>
                  </a:lnTo>
                  <a:lnTo>
                    <a:pt x="2305" y="1023"/>
                  </a:lnTo>
                  <a:lnTo>
                    <a:pt x="2307" y="1014"/>
                  </a:lnTo>
                  <a:lnTo>
                    <a:pt x="2310" y="1005"/>
                  </a:lnTo>
                  <a:lnTo>
                    <a:pt x="2313" y="999"/>
                  </a:lnTo>
                  <a:lnTo>
                    <a:pt x="2316" y="992"/>
                  </a:lnTo>
                  <a:lnTo>
                    <a:pt x="2322" y="980"/>
                  </a:lnTo>
                  <a:lnTo>
                    <a:pt x="2331" y="972"/>
                  </a:lnTo>
                  <a:lnTo>
                    <a:pt x="2351" y="953"/>
                  </a:lnTo>
                  <a:lnTo>
                    <a:pt x="2372" y="931"/>
                  </a:lnTo>
                  <a:lnTo>
                    <a:pt x="2374" y="927"/>
                  </a:lnTo>
                  <a:lnTo>
                    <a:pt x="2375" y="924"/>
                  </a:lnTo>
                  <a:lnTo>
                    <a:pt x="2376" y="920"/>
                  </a:lnTo>
                  <a:lnTo>
                    <a:pt x="2378" y="916"/>
                  </a:lnTo>
                  <a:lnTo>
                    <a:pt x="2378" y="907"/>
                  </a:lnTo>
                  <a:lnTo>
                    <a:pt x="2376" y="898"/>
                  </a:lnTo>
                  <a:lnTo>
                    <a:pt x="2375" y="890"/>
                  </a:lnTo>
                  <a:lnTo>
                    <a:pt x="2374" y="882"/>
                  </a:lnTo>
                  <a:lnTo>
                    <a:pt x="2375" y="879"/>
                  </a:lnTo>
                  <a:lnTo>
                    <a:pt x="2376" y="876"/>
                  </a:lnTo>
                  <a:lnTo>
                    <a:pt x="2378" y="873"/>
                  </a:lnTo>
                  <a:lnTo>
                    <a:pt x="2380" y="871"/>
                  </a:lnTo>
                  <a:lnTo>
                    <a:pt x="2403" y="857"/>
                  </a:lnTo>
                  <a:lnTo>
                    <a:pt x="2420" y="845"/>
                  </a:lnTo>
                  <a:lnTo>
                    <a:pt x="2423" y="842"/>
                  </a:lnTo>
                  <a:lnTo>
                    <a:pt x="2425" y="838"/>
                  </a:lnTo>
                  <a:lnTo>
                    <a:pt x="2426" y="834"/>
                  </a:lnTo>
                  <a:lnTo>
                    <a:pt x="2427" y="828"/>
                  </a:lnTo>
                  <a:lnTo>
                    <a:pt x="2427" y="822"/>
                  </a:lnTo>
                  <a:lnTo>
                    <a:pt x="2427" y="815"/>
                  </a:lnTo>
                  <a:lnTo>
                    <a:pt x="2425" y="807"/>
                  </a:lnTo>
                  <a:lnTo>
                    <a:pt x="2423" y="798"/>
                  </a:lnTo>
                  <a:lnTo>
                    <a:pt x="2422" y="792"/>
                  </a:lnTo>
                  <a:lnTo>
                    <a:pt x="2421" y="787"/>
                  </a:lnTo>
                  <a:lnTo>
                    <a:pt x="2422" y="781"/>
                  </a:lnTo>
                  <a:lnTo>
                    <a:pt x="2422" y="774"/>
                  </a:lnTo>
                  <a:lnTo>
                    <a:pt x="2426" y="762"/>
                  </a:lnTo>
                  <a:lnTo>
                    <a:pt x="2431" y="749"/>
                  </a:lnTo>
                  <a:lnTo>
                    <a:pt x="2440" y="737"/>
                  </a:lnTo>
                  <a:lnTo>
                    <a:pt x="2449" y="727"/>
                  </a:lnTo>
                  <a:lnTo>
                    <a:pt x="2454" y="722"/>
                  </a:lnTo>
                  <a:lnTo>
                    <a:pt x="2460" y="718"/>
                  </a:lnTo>
                  <a:lnTo>
                    <a:pt x="2465" y="715"/>
                  </a:lnTo>
                  <a:lnTo>
                    <a:pt x="2470" y="713"/>
                  </a:lnTo>
                  <a:lnTo>
                    <a:pt x="2470" y="713"/>
                  </a:lnTo>
                  <a:lnTo>
                    <a:pt x="2453" y="680"/>
                  </a:lnTo>
                  <a:lnTo>
                    <a:pt x="2436" y="645"/>
                  </a:lnTo>
                  <a:lnTo>
                    <a:pt x="2422" y="609"/>
                  </a:lnTo>
                  <a:lnTo>
                    <a:pt x="2409" y="574"/>
                  </a:lnTo>
                  <a:lnTo>
                    <a:pt x="2400" y="546"/>
                  </a:lnTo>
                  <a:lnTo>
                    <a:pt x="2392" y="517"/>
                  </a:lnTo>
                  <a:lnTo>
                    <a:pt x="2386" y="503"/>
                  </a:lnTo>
                  <a:lnTo>
                    <a:pt x="2381" y="489"/>
                  </a:lnTo>
                  <a:lnTo>
                    <a:pt x="2374" y="476"/>
                  </a:lnTo>
                  <a:lnTo>
                    <a:pt x="2366" y="464"/>
                  </a:lnTo>
                  <a:lnTo>
                    <a:pt x="2353" y="451"/>
                  </a:lnTo>
                  <a:lnTo>
                    <a:pt x="2336" y="434"/>
                  </a:lnTo>
                  <a:lnTo>
                    <a:pt x="2329" y="425"/>
                  </a:lnTo>
                  <a:lnTo>
                    <a:pt x="2321" y="417"/>
                  </a:lnTo>
                  <a:lnTo>
                    <a:pt x="2316" y="409"/>
                  </a:lnTo>
                  <a:lnTo>
                    <a:pt x="2314" y="403"/>
                  </a:lnTo>
                  <a:lnTo>
                    <a:pt x="2310" y="391"/>
                  </a:lnTo>
                  <a:lnTo>
                    <a:pt x="2306" y="382"/>
                  </a:lnTo>
                  <a:lnTo>
                    <a:pt x="2305" y="380"/>
                  </a:lnTo>
                  <a:lnTo>
                    <a:pt x="2303" y="378"/>
                  </a:lnTo>
                  <a:lnTo>
                    <a:pt x="2301" y="376"/>
                  </a:lnTo>
                  <a:lnTo>
                    <a:pt x="2299" y="375"/>
                  </a:lnTo>
                  <a:lnTo>
                    <a:pt x="2285" y="372"/>
                  </a:lnTo>
                  <a:lnTo>
                    <a:pt x="2262" y="368"/>
                  </a:lnTo>
                  <a:lnTo>
                    <a:pt x="2263" y="359"/>
                  </a:lnTo>
                  <a:lnTo>
                    <a:pt x="2265" y="351"/>
                  </a:lnTo>
                  <a:lnTo>
                    <a:pt x="2267" y="346"/>
                  </a:lnTo>
                  <a:lnTo>
                    <a:pt x="2267" y="342"/>
                  </a:lnTo>
                  <a:lnTo>
                    <a:pt x="2267" y="337"/>
                  </a:lnTo>
                  <a:lnTo>
                    <a:pt x="2267" y="331"/>
                  </a:lnTo>
                  <a:lnTo>
                    <a:pt x="2265" y="324"/>
                  </a:lnTo>
                  <a:lnTo>
                    <a:pt x="2263" y="318"/>
                  </a:lnTo>
                  <a:lnTo>
                    <a:pt x="2261" y="313"/>
                  </a:lnTo>
                  <a:lnTo>
                    <a:pt x="2258" y="310"/>
                  </a:lnTo>
                  <a:lnTo>
                    <a:pt x="2254" y="306"/>
                  </a:lnTo>
                  <a:lnTo>
                    <a:pt x="2251" y="304"/>
                  </a:lnTo>
                  <a:lnTo>
                    <a:pt x="2247" y="303"/>
                  </a:lnTo>
                  <a:lnTo>
                    <a:pt x="2243" y="302"/>
                  </a:lnTo>
                  <a:lnTo>
                    <a:pt x="2234" y="301"/>
                  </a:lnTo>
                  <a:lnTo>
                    <a:pt x="2224" y="302"/>
                  </a:lnTo>
                  <a:lnTo>
                    <a:pt x="2212" y="304"/>
                  </a:lnTo>
                  <a:lnTo>
                    <a:pt x="2200" y="305"/>
                  </a:lnTo>
                  <a:lnTo>
                    <a:pt x="2191" y="306"/>
                  </a:lnTo>
                  <a:lnTo>
                    <a:pt x="2181" y="304"/>
                  </a:lnTo>
                  <a:lnTo>
                    <a:pt x="2172" y="302"/>
                  </a:lnTo>
                  <a:lnTo>
                    <a:pt x="2165" y="298"/>
                  </a:lnTo>
                  <a:lnTo>
                    <a:pt x="2157" y="291"/>
                  </a:lnTo>
                  <a:lnTo>
                    <a:pt x="2151" y="285"/>
                  </a:lnTo>
                  <a:lnTo>
                    <a:pt x="2144" y="278"/>
                  </a:lnTo>
                  <a:lnTo>
                    <a:pt x="2139" y="270"/>
                  </a:lnTo>
                  <a:lnTo>
                    <a:pt x="2132" y="263"/>
                  </a:lnTo>
                  <a:lnTo>
                    <a:pt x="2125" y="257"/>
                  </a:lnTo>
                  <a:lnTo>
                    <a:pt x="2117" y="252"/>
                  </a:lnTo>
                  <a:lnTo>
                    <a:pt x="2109" y="248"/>
                  </a:lnTo>
                  <a:lnTo>
                    <a:pt x="2090" y="243"/>
                  </a:lnTo>
                  <a:lnTo>
                    <a:pt x="2071" y="237"/>
                  </a:lnTo>
                  <a:lnTo>
                    <a:pt x="2062" y="235"/>
                  </a:lnTo>
                  <a:lnTo>
                    <a:pt x="2053" y="232"/>
                  </a:lnTo>
                  <a:lnTo>
                    <a:pt x="2043" y="228"/>
                  </a:lnTo>
                  <a:lnTo>
                    <a:pt x="2034" y="223"/>
                  </a:lnTo>
                  <a:lnTo>
                    <a:pt x="2027" y="217"/>
                  </a:lnTo>
                  <a:lnTo>
                    <a:pt x="2018" y="209"/>
                  </a:lnTo>
                  <a:lnTo>
                    <a:pt x="2012" y="200"/>
                  </a:lnTo>
                  <a:lnTo>
                    <a:pt x="2005" y="188"/>
                  </a:lnTo>
                  <a:lnTo>
                    <a:pt x="1993" y="168"/>
                  </a:lnTo>
                  <a:lnTo>
                    <a:pt x="1982" y="146"/>
                  </a:lnTo>
                  <a:lnTo>
                    <a:pt x="1980" y="140"/>
                  </a:lnTo>
                  <a:lnTo>
                    <a:pt x="1978" y="135"/>
                  </a:lnTo>
                  <a:lnTo>
                    <a:pt x="1978" y="130"/>
                  </a:lnTo>
                  <a:lnTo>
                    <a:pt x="1978" y="125"/>
                  </a:lnTo>
                  <a:lnTo>
                    <a:pt x="1979" y="121"/>
                  </a:lnTo>
                  <a:lnTo>
                    <a:pt x="1982" y="116"/>
                  </a:lnTo>
                  <a:lnTo>
                    <a:pt x="1986" y="112"/>
                  </a:lnTo>
                  <a:lnTo>
                    <a:pt x="1991" y="109"/>
                  </a:lnTo>
                  <a:lnTo>
                    <a:pt x="1994" y="107"/>
                  </a:lnTo>
                  <a:lnTo>
                    <a:pt x="1998" y="105"/>
                  </a:lnTo>
                  <a:lnTo>
                    <a:pt x="2000" y="101"/>
                  </a:lnTo>
                  <a:lnTo>
                    <a:pt x="2001" y="99"/>
                  </a:lnTo>
                  <a:lnTo>
                    <a:pt x="2001" y="94"/>
                  </a:lnTo>
                  <a:lnTo>
                    <a:pt x="2000" y="88"/>
                  </a:lnTo>
                  <a:lnTo>
                    <a:pt x="1996" y="82"/>
                  </a:lnTo>
                  <a:lnTo>
                    <a:pt x="1994" y="75"/>
                  </a:lnTo>
                  <a:lnTo>
                    <a:pt x="1992" y="68"/>
                  </a:lnTo>
                  <a:lnTo>
                    <a:pt x="1991" y="60"/>
                  </a:lnTo>
                  <a:lnTo>
                    <a:pt x="1991" y="57"/>
                  </a:lnTo>
                  <a:lnTo>
                    <a:pt x="1990" y="54"/>
                  </a:lnTo>
                  <a:lnTo>
                    <a:pt x="1988" y="52"/>
                  </a:lnTo>
                  <a:lnTo>
                    <a:pt x="1986" y="51"/>
                  </a:lnTo>
                  <a:lnTo>
                    <a:pt x="1980" y="49"/>
                  </a:lnTo>
                  <a:lnTo>
                    <a:pt x="1974" y="49"/>
                  </a:lnTo>
                  <a:lnTo>
                    <a:pt x="1959" y="54"/>
                  </a:lnTo>
                  <a:lnTo>
                    <a:pt x="1946" y="58"/>
                  </a:lnTo>
                  <a:lnTo>
                    <a:pt x="1935" y="59"/>
                  </a:lnTo>
                  <a:lnTo>
                    <a:pt x="1926" y="59"/>
                  </a:lnTo>
                  <a:lnTo>
                    <a:pt x="1919" y="59"/>
                  </a:lnTo>
                  <a:lnTo>
                    <a:pt x="1912" y="58"/>
                  </a:lnTo>
                  <a:lnTo>
                    <a:pt x="1905" y="57"/>
                  </a:lnTo>
                  <a:lnTo>
                    <a:pt x="1896" y="59"/>
                  </a:lnTo>
                  <a:lnTo>
                    <a:pt x="1886" y="62"/>
                  </a:lnTo>
                  <a:lnTo>
                    <a:pt x="1873" y="69"/>
                  </a:lnTo>
                  <a:lnTo>
                    <a:pt x="1867" y="73"/>
                  </a:lnTo>
                  <a:lnTo>
                    <a:pt x="1859" y="75"/>
                  </a:lnTo>
                  <a:lnTo>
                    <a:pt x="1853" y="76"/>
                  </a:lnTo>
                  <a:lnTo>
                    <a:pt x="1846" y="76"/>
                  </a:lnTo>
                  <a:lnTo>
                    <a:pt x="1834" y="78"/>
                  </a:lnTo>
                  <a:lnTo>
                    <a:pt x="1819" y="79"/>
                  </a:lnTo>
                  <a:lnTo>
                    <a:pt x="1792" y="95"/>
                  </a:lnTo>
                  <a:lnTo>
                    <a:pt x="1762" y="111"/>
                  </a:lnTo>
                  <a:lnTo>
                    <a:pt x="1731" y="128"/>
                  </a:lnTo>
                  <a:lnTo>
                    <a:pt x="1698" y="143"/>
                  </a:lnTo>
                  <a:lnTo>
                    <a:pt x="1680" y="151"/>
                  </a:lnTo>
                  <a:lnTo>
                    <a:pt x="1664" y="157"/>
                  </a:lnTo>
                  <a:lnTo>
                    <a:pt x="1647" y="162"/>
                  </a:lnTo>
                  <a:lnTo>
                    <a:pt x="1631" y="166"/>
                  </a:lnTo>
                  <a:lnTo>
                    <a:pt x="1614" y="169"/>
                  </a:lnTo>
                  <a:lnTo>
                    <a:pt x="1598" y="171"/>
                  </a:lnTo>
                  <a:lnTo>
                    <a:pt x="1583" y="171"/>
                  </a:lnTo>
                  <a:lnTo>
                    <a:pt x="1569" y="170"/>
                  </a:lnTo>
                  <a:lnTo>
                    <a:pt x="1304" y="127"/>
                  </a:lnTo>
                  <a:lnTo>
                    <a:pt x="1269" y="124"/>
                  </a:lnTo>
                  <a:lnTo>
                    <a:pt x="1226" y="120"/>
                  </a:lnTo>
                  <a:lnTo>
                    <a:pt x="1204" y="116"/>
                  </a:lnTo>
                  <a:lnTo>
                    <a:pt x="1184" y="111"/>
                  </a:lnTo>
                  <a:lnTo>
                    <a:pt x="1175" y="108"/>
                  </a:lnTo>
                  <a:lnTo>
                    <a:pt x="1168" y="105"/>
                  </a:lnTo>
                  <a:lnTo>
                    <a:pt x="1160" y="101"/>
                  </a:lnTo>
                  <a:lnTo>
                    <a:pt x="1155" y="97"/>
                  </a:lnTo>
                  <a:lnTo>
                    <a:pt x="1062" y="0"/>
                  </a:lnTo>
                  <a:lnTo>
                    <a:pt x="1062" y="0"/>
                  </a:lnTo>
                  <a:lnTo>
                    <a:pt x="1059" y="8"/>
                  </a:lnTo>
                  <a:lnTo>
                    <a:pt x="1055" y="18"/>
                  </a:lnTo>
                  <a:lnTo>
                    <a:pt x="1053" y="28"/>
                  </a:lnTo>
                  <a:lnTo>
                    <a:pt x="1050" y="38"/>
                  </a:lnTo>
                  <a:lnTo>
                    <a:pt x="1035" y="72"/>
                  </a:lnTo>
                  <a:lnTo>
                    <a:pt x="1019" y="108"/>
                  </a:lnTo>
                  <a:lnTo>
                    <a:pt x="1010" y="126"/>
                  </a:lnTo>
                  <a:lnTo>
                    <a:pt x="1003" y="144"/>
                  </a:lnTo>
                  <a:lnTo>
                    <a:pt x="998" y="163"/>
                  </a:lnTo>
                  <a:lnTo>
                    <a:pt x="995" y="181"/>
                  </a:lnTo>
                  <a:lnTo>
                    <a:pt x="991" y="193"/>
                  </a:lnTo>
                  <a:lnTo>
                    <a:pt x="988" y="206"/>
                  </a:lnTo>
                  <a:lnTo>
                    <a:pt x="987" y="220"/>
                  </a:lnTo>
                  <a:lnTo>
                    <a:pt x="986" y="234"/>
                  </a:lnTo>
                  <a:lnTo>
                    <a:pt x="988" y="263"/>
                  </a:lnTo>
                  <a:lnTo>
                    <a:pt x="993" y="292"/>
                  </a:lnTo>
                  <a:lnTo>
                    <a:pt x="997" y="323"/>
                  </a:lnTo>
                  <a:lnTo>
                    <a:pt x="1000" y="352"/>
                  </a:lnTo>
                  <a:lnTo>
                    <a:pt x="1000" y="366"/>
                  </a:lnTo>
                  <a:lnTo>
                    <a:pt x="1000" y="379"/>
                  </a:lnTo>
                  <a:lnTo>
                    <a:pt x="999" y="392"/>
                  </a:lnTo>
                  <a:lnTo>
                    <a:pt x="997" y="405"/>
                  </a:lnTo>
                  <a:lnTo>
                    <a:pt x="961" y="403"/>
                  </a:lnTo>
                  <a:lnTo>
                    <a:pt x="914" y="402"/>
                  </a:lnTo>
                  <a:lnTo>
                    <a:pt x="889" y="403"/>
                  </a:lnTo>
                  <a:lnTo>
                    <a:pt x="867" y="406"/>
                  </a:lnTo>
                  <a:lnTo>
                    <a:pt x="859" y="408"/>
                  </a:lnTo>
                  <a:lnTo>
                    <a:pt x="850" y="411"/>
                  </a:lnTo>
                  <a:lnTo>
                    <a:pt x="844" y="416"/>
                  </a:lnTo>
                  <a:lnTo>
                    <a:pt x="838" y="420"/>
                  </a:lnTo>
                  <a:lnTo>
                    <a:pt x="833" y="425"/>
                  </a:lnTo>
                  <a:lnTo>
                    <a:pt x="828" y="431"/>
                  </a:lnTo>
                  <a:lnTo>
                    <a:pt x="822" y="434"/>
                  </a:lnTo>
                  <a:lnTo>
                    <a:pt x="817" y="437"/>
                  </a:lnTo>
                  <a:lnTo>
                    <a:pt x="811" y="439"/>
                  </a:lnTo>
                  <a:lnTo>
                    <a:pt x="806" y="440"/>
                  </a:lnTo>
                  <a:lnTo>
                    <a:pt x="801" y="440"/>
                  </a:lnTo>
                  <a:lnTo>
                    <a:pt x="794" y="440"/>
                  </a:lnTo>
                  <a:lnTo>
                    <a:pt x="783" y="438"/>
                  </a:lnTo>
                  <a:lnTo>
                    <a:pt x="772" y="434"/>
                  </a:lnTo>
                  <a:lnTo>
                    <a:pt x="761" y="429"/>
                  </a:lnTo>
                  <a:lnTo>
                    <a:pt x="750" y="423"/>
                  </a:lnTo>
                  <a:lnTo>
                    <a:pt x="740" y="418"/>
                  </a:lnTo>
                  <a:lnTo>
                    <a:pt x="730" y="413"/>
                  </a:lnTo>
                  <a:lnTo>
                    <a:pt x="721" y="410"/>
                  </a:lnTo>
                  <a:lnTo>
                    <a:pt x="712" y="408"/>
                  </a:lnTo>
                  <a:lnTo>
                    <a:pt x="708" y="408"/>
                  </a:lnTo>
                  <a:lnTo>
                    <a:pt x="704" y="409"/>
                  </a:lnTo>
                  <a:lnTo>
                    <a:pt x="700" y="410"/>
                  </a:lnTo>
                  <a:lnTo>
                    <a:pt x="697" y="412"/>
                  </a:lnTo>
                  <a:lnTo>
                    <a:pt x="694" y="416"/>
                  </a:lnTo>
                  <a:lnTo>
                    <a:pt x="692" y="420"/>
                  </a:lnTo>
                  <a:lnTo>
                    <a:pt x="688" y="425"/>
                  </a:lnTo>
                  <a:lnTo>
                    <a:pt x="686" y="432"/>
                  </a:lnTo>
                  <a:lnTo>
                    <a:pt x="684" y="437"/>
                  </a:lnTo>
                  <a:lnTo>
                    <a:pt x="681" y="441"/>
                  </a:lnTo>
                  <a:lnTo>
                    <a:pt x="678" y="446"/>
                  </a:lnTo>
                  <a:lnTo>
                    <a:pt x="673" y="448"/>
                  </a:lnTo>
                  <a:lnTo>
                    <a:pt x="669" y="449"/>
                  </a:lnTo>
                  <a:lnTo>
                    <a:pt x="663" y="450"/>
                  </a:lnTo>
                  <a:lnTo>
                    <a:pt x="658" y="449"/>
                  </a:lnTo>
                  <a:lnTo>
                    <a:pt x="653" y="449"/>
                  </a:lnTo>
                  <a:lnTo>
                    <a:pt x="642" y="446"/>
                  </a:lnTo>
                  <a:lnTo>
                    <a:pt x="631" y="441"/>
                  </a:lnTo>
                  <a:lnTo>
                    <a:pt x="621" y="437"/>
                  </a:lnTo>
                  <a:lnTo>
                    <a:pt x="615" y="433"/>
                  </a:lnTo>
                  <a:lnTo>
                    <a:pt x="612" y="432"/>
                  </a:lnTo>
                  <a:lnTo>
                    <a:pt x="608" y="432"/>
                  </a:lnTo>
                  <a:lnTo>
                    <a:pt x="605" y="433"/>
                  </a:lnTo>
                  <a:lnTo>
                    <a:pt x="602" y="435"/>
                  </a:lnTo>
                  <a:lnTo>
                    <a:pt x="593" y="440"/>
                  </a:lnTo>
                  <a:lnTo>
                    <a:pt x="586" y="447"/>
                  </a:lnTo>
                  <a:lnTo>
                    <a:pt x="578" y="454"/>
                  </a:lnTo>
                  <a:lnTo>
                    <a:pt x="572" y="463"/>
                  </a:lnTo>
                  <a:lnTo>
                    <a:pt x="567" y="470"/>
                  </a:lnTo>
                  <a:lnTo>
                    <a:pt x="566" y="474"/>
                  </a:lnTo>
                  <a:lnTo>
                    <a:pt x="572" y="475"/>
                  </a:lnTo>
                  <a:lnTo>
                    <a:pt x="578" y="478"/>
                  </a:lnTo>
                  <a:lnTo>
                    <a:pt x="584" y="480"/>
                  </a:lnTo>
                  <a:lnTo>
                    <a:pt x="589" y="484"/>
                  </a:lnTo>
                  <a:lnTo>
                    <a:pt x="599" y="491"/>
                  </a:lnTo>
                  <a:lnTo>
                    <a:pt x="607" y="501"/>
                  </a:lnTo>
                  <a:lnTo>
                    <a:pt x="615" y="512"/>
                  </a:lnTo>
                  <a:lnTo>
                    <a:pt x="621" y="522"/>
                  </a:lnTo>
                  <a:lnTo>
                    <a:pt x="627" y="535"/>
                  </a:lnTo>
                  <a:lnTo>
                    <a:pt x="631" y="548"/>
                  </a:lnTo>
                  <a:lnTo>
                    <a:pt x="635" y="562"/>
                  </a:lnTo>
                  <a:lnTo>
                    <a:pt x="639" y="575"/>
                  </a:lnTo>
                  <a:lnTo>
                    <a:pt x="642" y="589"/>
                  </a:lnTo>
                  <a:lnTo>
                    <a:pt x="644" y="603"/>
                  </a:lnTo>
                  <a:lnTo>
                    <a:pt x="647" y="629"/>
                  </a:lnTo>
                  <a:lnTo>
                    <a:pt x="648" y="652"/>
                  </a:lnTo>
                  <a:lnTo>
                    <a:pt x="647" y="676"/>
                  </a:lnTo>
                  <a:lnTo>
                    <a:pt x="647" y="691"/>
                  </a:lnTo>
                  <a:lnTo>
                    <a:pt x="648" y="693"/>
                  </a:lnTo>
                  <a:lnTo>
                    <a:pt x="649" y="695"/>
                  </a:lnTo>
                  <a:lnTo>
                    <a:pt x="652" y="697"/>
                  </a:lnTo>
                  <a:lnTo>
                    <a:pt x="654" y="700"/>
                  </a:lnTo>
                  <a:lnTo>
                    <a:pt x="662" y="703"/>
                  </a:lnTo>
                  <a:lnTo>
                    <a:pt x="674" y="706"/>
                  </a:lnTo>
                  <a:lnTo>
                    <a:pt x="682" y="708"/>
                  </a:lnTo>
                  <a:lnTo>
                    <a:pt x="689" y="710"/>
                  </a:lnTo>
                  <a:lnTo>
                    <a:pt x="696" y="713"/>
                  </a:lnTo>
                  <a:lnTo>
                    <a:pt x="701" y="716"/>
                  </a:lnTo>
                  <a:lnTo>
                    <a:pt x="707" y="719"/>
                  </a:lnTo>
                  <a:lnTo>
                    <a:pt x="710" y="722"/>
                  </a:lnTo>
                  <a:lnTo>
                    <a:pt x="714" y="727"/>
                  </a:lnTo>
                  <a:lnTo>
                    <a:pt x="716" y="731"/>
                  </a:lnTo>
                  <a:lnTo>
                    <a:pt x="722" y="741"/>
                  </a:lnTo>
                  <a:lnTo>
                    <a:pt x="724" y="753"/>
                  </a:lnTo>
                  <a:lnTo>
                    <a:pt x="726" y="765"/>
                  </a:lnTo>
                  <a:lnTo>
                    <a:pt x="727" y="781"/>
                  </a:lnTo>
                  <a:lnTo>
                    <a:pt x="726" y="788"/>
                  </a:lnTo>
                  <a:lnTo>
                    <a:pt x="727" y="795"/>
                  </a:lnTo>
                  <a:lnTo>
                    <a:pt x="729" y="801"/>
                  </a:lnTo>
                  <a:lnTo>
                    <a:pt x="733" y="808"/>
                  </a:lnTo>
                  <a:lnTo>
                    <a:pt x="736" y="813"/>
                  </a:lnTo>
                  <a:lnTo>
                    <a:pt x="741" y="818"/>
                  </a:lnTo>
                  <a:lnTo>
                    <a:pt x="747" y="824"/>
                  </a:lnTo>
                  <a:lnTo>
                    <a:pt x="752" y="829"/>
                  </a:lnTo>
                  <a:lnTo>
                    <a:pt x="778" y="848"/>
                  </a:lnTo>
                  <a:lnTo>
                    <a:pt x="799" y="865"/>
                  </a:lnTo>
                  <a:lnTo>
                    <a:pt x="962" y="1033"/>
                  </a:lnTo>
                  <a:lnTo>
                    <a:pt x="986" y="1057"/>
                  </a:lnTo>
                  <a:lnTo>
                    <a:pt x="1010" y="1081"/>
                  </a:lnTo>
                  <a:lnTo>
                    <a:pt x="1034" y="1104"/>
                  </a:lnTo>
                  <a:lnTo>
                    <a:pt x="1059" y="1128"/>
                  </a:lnTo>
                  <a:lnTo>
                    <a:pt x="1081" y="1152"/>
                  </a:lnTo>
                  <a:lnTo>
                    <a:pt x="1104" y="1177"/>
                  </a:lnTo>
                  <a:lnTo>
                    <a:pt x="1115" y="1190"/>
                  </a:lnTo>
                  <a:lnTo>
                    <a:pt x="1124" y="1203"/>
                  </a:lnTo>
                  <a:lnTo>
                    <a:pt x="1134" y="1217"/>
                  </a:lnTo>
                  <a:lnTo>
                    <a:pt x="1144" y="1230"/>
                  </a:lnTo>
                  <a:lnTo>
                    <a:pt x="1145" y="1237"/>
                  </a:lnTo>
                  <a:lnTo>
                    <a:pt x="1149" y="1245"/>
                  </a:lnTo>
                  <a:lnTo>
                    <a:pt x="1155" y="1254"/>
                  </a:lnTo>
                  <a:lnTo>
                    <a:pt x="1161" y="1262"/>
                  </a:lnTo>
                  <a:lnTo>
                    <a:pt x="1175" y="1280"/>
                  </a:lnTo>
                  <a:lnTo>
                    <a:pt x="1188" y="1296"/>
                  </a:lnTo>
                  <a:lnTo>
                    <a:pt x="1193" y="1303"/>
                  </a:lnTo>
                  <a:lnTo>
                    <a:pt x="1197" y="1311"/>
                  </a:lnTo>
                  <a:lnTo>
                    <a:pt x="1198" y="1315"/>
                  </a:lnTo>
                  <a:lnTo>
                    <a:pt x="1199" y="1318"/>
                  </a:lnTo>
                  <a:lnTo>
                    <a:pt x="1199" y="1322"/>
                  </a:lnTo>
                  <a:lnTo>
                    <a:pt x="1199" y="1325"/>
                  </a:lnTo>
                  <a:lnTo>
                    <a:pt x="1197" y="1327"/>
                  </a:lnTo>
                  <a:lnTo>
                    <a:pt x="1196" y="1330"/>
                  </a:lnTo>
                  <a:lnTo>
                    <a:pt x="1192" y="1332"/>
                  </a:lnTo>
                  <a:lnTo>
                    <a:pt x="1189" y="1335"/>
                  </a:lnTo>
                  <a:lnTo>
                    <a:pt x="1179" y="1338"/>
                  </a:lnTo>
                  <a:lnTo>
                    <a:pt x="1165" y="1341"/>
                  </a:lnTo>
                  <a:lnTo>
                    <a:pt x="1061" y="1355"/>
                  </a:lnTo>
                  <a:lnTo>
                    <a:pt x="1049" y="1357"/>
                  </a:lnTo>
                  <a:lnTo>
                    <a:pt x="1038" y="1362"/>
                  </a:lnTo>
                  <a:lnTo>
                    <a:pt x="1028" y="1367"/>
                  </a:lnTo>
                  <a:lnTo>
                    <a:pt x="1020" y="1374"/>
                  </a:lnTo>
                  <a:lnTo>
                    <a:pt x="1011" y="1382"/>
                  </a:lnTo>
                  <a:lnTo>
                    <a:pt x="1003" y="1391"/>
                  </a:lnTo>
                  <a:lnTo>
                    <a:pt x="997" y="1401"/>
                  </a:lnTo>
                  <a:lnTo>
                    <a:pt x="989" y="1411"/>
                  </a:lnTo>
                  <a:lnTo>
                    <a:pt x="976" y="1432"/>
                  </a:lnTo>
                  <a:lnTo>
                    <a:pt x="964" y="1452"/>
                  </a:lnTo>
                  <a:lnTo>
                    <a:pt x="957" y="1463"/>
                  </a:lnTo>
                  <a:lnTo>
                    <a:pt x="950" y="1472"/>
                  </a:lnTo>
                  <a:lnTo>
                    <a:pt x="942" y="1480"/>
                  </a:lnTo>
                  <a:lnTo>
                    <a:pt x="933" y="1488"/>
                  </a:lnTo>
                  <a:lnTo>
                    <a:pt x="924" y="1496"/>
                  </a:lnTo>
                  <a:lnTo>
                    <a:pt x="915" y="1503"/>
                  </a:lnTo>
                  <a:lnTo>
                    <a:pt x="907" y="1511"/>
                  </a:lnTo>
                  <a:lnTo>
                    <a:pt x="902" y="1518"/>
                  </a:lnTo>
                  <a:lnTo>
                    <a:pt x="898" y="1525"/>
                  </a:lnTo>
                  <a:lnTo>
                    <a:pt x="894" y="1532"/>
                  </a:lnTo>
                  <a:lnTo>
                    <a:pt x="891" y="1539"/>
                  </a:lnTo>
                  <a:lnTo>
                    <a:pt x="889" y="1546"/>
                  </a:lnTo>
                  <a:lnTo>
                    <a:pt x="885" y="1578"/>
                  </a:lnTo>
                  <a:lnTo>
                    <a:pt x="879" y="1617"/>
                  </a:lnTo>
                  <a:lnTo>
                    <a:pt x="871" y="1618"/>
                  </a:lnTo>
                  <a:lnTo>
                    <a:pt x="862" y="1618"/>
                  </a:lnTo>
                  <a:lnTo>
                    <a:pt x="852" y="1617"/>
                  </a:lnTo>
                  <a:lnTo>
                    <a:pt x="842" y="1614"/>
                  </a:lnTo>
                  <a:lnTo>
                    <a:pt x="832" y="1612"/>
                  </a:lnTo>
                  <a:lnTo>
                    <a:pt x="821" y="1611"/>
                  </a:lnTo>
                  <a:lnTo>
                    <a:pt x="810" y="1611"/>
                  </a:lnTo>
                  <a:lnTo>
                    <a:pt x="799" y="1612"/>
                  </a:lnTo>
                  <a:lnTo>
                    <a:pt x="772" y="1618"/>
                  </a:lnTo>
                  <a:lnTo>
                    <a:pt x="751" y="1621"/>
                  </a:lnTo>
                  <a:lnTo>
                    <a:pt x="731" y="1621"/>
                  </a:lnTo>
                  <a:lnTo>
                    <a:pt x="715" y="1620"/>
                  </a:lnTo>
                  <a:lnTo>
                    <a:pt x="698" y="1618"/>
                  </a:lnTo>
                  <a:lnTo>
                    <a:pt x="680" y="1614"/>
                  </a:lnTo>
                  <a:lnTo>
                    <a:pt x="658" y="1610"/>
                  </a:lnTo>
                  <a:lnTo>
                    <a:pt x="632" y="1605"/>
                  </a:lnTo>
                  <a:lnTo>
                    <a:pt x="627" y="1605"/>
                  </a:lnTo>
                  <a:lnTo>
                    <a:pt x="620" y="1607"/>
                  </a:lnTo>
                  <a:lnTo>
                    <a:pt x="614" y="1609"/>
                  </a:lnTo>
                  <a:lnTo>
                    <a:pt x="606" y="1612"/>
                  </a:lnTo>
                  <a:lnTo>
                    <a:pt x="590" y="1623"/>
                  </a:lnTo>
                  <a:lnTo>
                    <a:pt x="573" y="1635"/>
                  </a:lnTo>
                  <a:lnTo>
                    <a:pt x="539" y="1661"/>
                  </a:lnTo>
                  <a:lnTo>
                    <a:pt x="515" y="1678"/>
                  </a:lnTo>
                  <a:lnTo>
                    <a:pt x="497" y="1687"/>
                  </a:lnTo>
                  <a:lnTo>
                    <a:pt x="480" y="1693"/>
                  </a:lnTo>
                  <a:lnTo>
                    <a:pt x="462" y="1699"/>
                  </a:lnTo>
                  <a:lnTo>
                    <a:pt x="443" y="1703"/>
                  </a:lnTo>
                  <a:lnTo>
                    <a:pt x="407" y="1708"/>
                  </a:lnTo>
                  <a:lnTo>
                    <a:pt x="369" y="1716"/>
                  </a:lnTo>
                  <a:lnTo>
                    <a:pt x="344" y="1722"/>
                  </a:lnTo>
                  <a:lnTo>
                    <a:pt x="322" y="1728"/>
                  </a:lnTo>
                  <a:lnTo>
                    <a:pt x="312" y="1730"/>
                  </a:lnTo>
                  <a:lnTo>
                    <a:pt x="300" y="1732"/>
                  </a:lnTo>
                  <a:lnTo>
                    <a:pt x="287" y="1733"/>
                  </a:lnTo>
                  <a:lnTo>
                    <a:pt x="273" y="1733"/>
                  </a:lnTo>
                  <a:lnTo>
                    <a:pt x="262" y="1734"/>
                  </a:lnTo>
                  <a:lnTo>
                    <a:pt x="252" y="1735"/>
                  </a:lnTo>
                  <a:lnTo>
                    <a:pt x="244" y="1737"/>
                  </a:lnTo>
                  <a:lnTo>
                    <a:pt x="237" y="1741"/>
                  </a:lnTo>
                  <a:lnTo>
                    <a:pt x="224" y="1747"/>
                  </a:lnTo>
                  <a:lnTo>
                    <a:pt x="213" y="1754"/>
                  </a:lnTo>
                  <a:lnTo>
                    <a:pt x="208" y="1757"/>
                  </a:lnTo>
                  <a:lnTo>
                    <a:pt x="202" y="1759"/>
                  </a:lnTo>
                  <a:lnTo>
                    <a:pt x="195" y="1761"/>
                  </a:lnTo>
                  <a:lnTo>
                    <a:pt x="187" y="1762"/>
                  </a:lnTo>
                  <a:lnTo>
                    <a:pt x="179" y="1761"/>
                  </a:lnTo>
                  <a:lnTo>
                    <a:pt x="169" y="1760"/>
                  </a:lnTo>
                  <a:lnTo>
                    <a:pt x="157" y="1757"/>
                  </a:lnTo>
                  <a:lnTo>
                    <a:pt x="144" y="1752"/>
                  </a:lnTo>
                  <a:lnTo>
                    <a:pt x="136" y="1748"/>
                  </a:lnTo>
                  <a:lnTo>
                    <a:pt x="127" y="1746"/>
                  </a:lnTo>
                  <a:lnTo>
                    <a:pt x="118" y="1744"/>
                  </a:lnTo>
                  <a:lnTo>
                    <a:pt x="110" y="1743"/>
                  </a:lnTo>
                  <a:lnTo>
                    <a:pt x="92" y="1743"/>
                  </a:lnTo>
                  <a:lnTo>
                    <a:pt x="74" y="1744"/>
                  </a:lnTo>
                  <a:lnTo>
                    <a:pt x="37" y="1747"/>
                  </a:lnTo>
                  <a:lnTo>
                    <a:pt x="2" y="1750"/>
                  </a:lnTo>
                  <a:lnTo>
                    <a:pt x="0" y="1752"/>
                  </a:lnTo>
                  <a:lnTo>
                    <a:pt x="1" y="1759"/>
                  </a:lnTo>
                  <a:lnTo>
                    <a:pt x="2" y="1767"/>
                  </a:lnTo>
                  <a:lnTo>
                    <a:pt x="4" y="1774"/>
                  </a:lnTo>
                  <a:lnTo>
                    <a:pt x="6" y="1781"/>
                  </a:lnTo>
                  <a:lnTo>
                    <a:pt x="13" y="1794"/>
                  </a:lnTo>
                  <a:lnTo>
                    <a:pt x="20" y="1808"/>
                  </a:lnTo>
                  <a:lnTo>
                    <a:pt x="23" y="1814"/>
                  </a:lnTo>
                  <a:lnTo>
                    <a:pt x="26" y="1821"/>
                  </a:lnTo>
                  <a:lnTo>
                    <a:pt x="29" y="1828"/>
                  </a:lnTo>
                  <a:lnTo>
                    <a:pt x="30" y="1837"/>
                  </a:lnTo>
                  <a:lnTo>
                    <a:pt x="31" y="1844"/>
                  </a:lnTo>
                  <a:lnTo>
                    <a:pt x="31" y="1853"/>
                  </a:lnTo>
                  <a:lnTo>
                    <a:pt x="30" y="1863"/>
                  </a:lnTo>
                  <a:lnTo>
                    <a:pt x="27" y="1872"/>
                  </a:lnTo>
                  <a:lnTo>
                    <a:pt x="19" y="1891"/>
                  </a:lnTo>
                  <a:lnTo>
                    <a:pt x="8" y="1914"/>
                  </a:lnTo>
                  <a:lnTo>
                    <a:pt x="4" y="1925"/>
                  </a:lnTo>
                  <a:lnTo>
                    <a:pt x="3" y="1936"/>
                  </a:lnTo>
                  <a:lnTo>
                    <a:pt x="4" y="1942"/>
                  </a:lnTo>
                  <a:lnTo>
                    <a:pt x="5" y="1946"/>
                  </a:lnTo>
                  <a:lnTo>
                    <a:pt x="7" y="1949"/>
                  </a:lnTo>
                  <a:lnTo>
                    <a:pt x="12" y="1952"/>
                  </a:lnTo>
                  <a:lnTo>
                    <a:pt x="21" y="1958"/>
                  </a:lnTo>
                  <a:lnTo>
                    <a:pt x="29" y="1960"/>
                  </a:lnTo>
                  <a:lnTo>
                    <a:pt x="36" y="1962"/>
                  </a:lnTo>
                  <a:lnTo>
                    <a:pt x="42" y="1963"/>
                  </a:lnTo>
                  <a:lnTo>
                    <a:pt x="44" y="1964"/>
                  </a:lnTo>
                  <a:lnTo>
                    <a:pt x="46" y="1965"/>
                  </a:lnTo>
                  <a:lnTo>
                    <a:pt x="48" y="1968"/>
                  </a:lnTo>
                  <a:lnTo>
                    <a:pt x="50" y="1971"/>
                  </a:lnTo>
                  <a:lnTo>
                    <a:pt x="54" y="1978"/>
                  </a:lnTo>
                  <a:lnTo>
                    <a:pt x="56" y="1990"/>
                  </a:lnTo>
                  <a:lnTo>
                    <a:pt x="59" y="2003"/>
                  </a:lnTo>
                  <a:lnTo>
                    <a:pt x="63" y="2016"/>
                  </a:lnTo>
                  <a:lnTo>
                    <a:pt x="69" y="2027"/>
                  </a:lnTo>
                  <a:lnTo>
                    <a:pt x="75" y="2038"/>
                  </a:lnTo>
                  <a:lnTo>
                    <a:pt x="83" y="2046"/>
                  </a:lnTo>
                  <a:lnTo>
                    <a:pt x="91" y="2055"/>
                  </a:lnTo>
                  <a:lnTo>
                    <a:pt x="100" y="2064"/>
                  </a:lnTo>
                  <a:lnTo>
                    <a:pt x="110" y="2071"/>
                  </a:lnTo>
                  <a:lnTo>
                    <a:pt x="129" y="2087"/>
                  </a:lnTo>
                  <a:lnTo>
                    <a:pt x="149" y="2103"/>
                  </a:lnTo>
                  <a:lnTo>
                    <a:pt x="158" y="2111"/>
                  </a:lnTo>
                  <a:lnTo>
                    <a:pt x="167" y="2120"/>
                  </a:lnTo>
                  <a:lnTo>
                    <a:pt x="176" y="2130"/>
                  </a:lnTo>
                  <a:lnTo>
                    <a:pt x="183" y="2139"/>
                  </a:lnTo>
                  <a:lnTo>
                    <a:pt x="186" y="2139"/>
                  </a:lnTo>
                  <a:lnTo>
                    <a:pt x="198" y="2128"/>
                  </a:lnTo>
                  <a:lnTo>
                    <a:pt x="210" y="2118"/>
                  </a:lnTo>
                  <a:lnTo>
                    <a:pt x="224" y="2108"/>
                  </a:lnTo>
                  <a:lnTo>
                    <a:pt x="238" y="2101"/>
                  </a:lnTo>
                  <a:lnTo>
                    <a:pt x="245" y="2098"/>
                  </a:lnTo>
                  <a:lnTo>
                    <a:pt x="252" y="2097"/>
                  </a:lnTo>
                  <a:lnTo>
                    <a:pt x="260" y="2096"/>
                  </a:lnTo>
                  <a:lnTo>
                    <a:pt x="266" y="2097"/>
                  </a:lnTo>
                  <a:lnTo>
                    <a:pt x="274" y="2098"/>
                  </a:lnTo>
                  <a:lnTo>
                    <a:pt x="281" y="2101"/>
                  </a:lnTo>
                  <a:lnTo>
                    <a:pt x="288" y="2106"/>
                  </a:lnTo>
                  <a:lnTo>
                    <a:pt x="295" y="2112"/>
                  </a:lnTo>
                  <a:lnTo>
                    <a:pt x="295" y="2112"/>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23" name="Google Shape;923;p38"/>
            <p:cNvSpPr/>
            <p:nvPr/>
          </p:nvSpPr>
          <p:spPr>
            <a:xfrm>
              <a:off x="4876800" y="2439988"/>
              <a:ext cx="1082675" cy="1719263"/>
            </a:xfrm>
            <a:custGeom>
              <a:rect b="b" l="l" r="r" t="t"/>
              <a:pathLst>
                <a:path extrusionOk="0" h="4331" w="2730">
                  <a:moveTo>
                    <a:pt x="2593" y="1407"/>
                  </a:moveTo>
                  <a:lnTo>
                    <a:pt x="2590" y="1415"/>
                  </a:lnTo>
                  <a:lnTo>
                    <a:pt x="2586" y="1425"/>
                  </a:lnTo>
                  <a:lnTo>
                    <a:pt x="2584" y="1435"/>
                  </a:lnTo>
                  <a:lnTo>
                    <a:pt x="2581" y="1445"/>
                  </a:lnTo>
                  <a:lnTo>
                    <a:pt x="2566" y="1479"/>
                  </a:lnTo>
                  <a:lnTo>
                    <a:pt x="2550" y="1515"/>
                  </a:lnTo>
                  <a:lnTo>
                    <a:pt x="2541" y="1533"/>
                  </a:lnTo>
                  <a:lnTo>
                    <a:pt x="2534" y="1551"/>
                  </a:lnTo>
                  <a:lnTo>
                    <a:pt x="2529" y="1570"/>
                  </a:lnTo>
                  <a:lnTo>
                    <a:pt x="2526" y="1588"/>
                  </a:lnTo>
                  <a:lnTo>
                    <a:pt x="2522" y="1600"/>
                  </a:lnTo>
                  <a:lnTo>
                    <a:pt x="2519" y="1613"/>
                  </a:lnTo>
                  <a:lnTo>
                    <a:pt x="2518" y="1627"/>
                  </a:lnTo>
                  <a:lnTo>
                    <a:pt x="2517" y="1641"/>
                  </a:lnTo>
                  <a:lnTo>
                    <a:pt x="2519" y="1670"/>
                  </a:lnTo>
                  <a:lnTo>
                    <a:pt x="2524" y="1699"/>
                  </a:lnTo>
                  <a:lnTo>
                    <a:pt x="2528" y="1730"/>
                  </a:lnTo>
                  <a:lnTo>
                    <a:pt x="2531" y="1759"/>
                  </a:lnTo>
                  <a:lnTo>
                    <a:pt x="2531" y="1773"/>
                  </a:lnTo>
                  <a:lnTo>
                    <a:pt x="2531" y="1786"/>
                  </a:lnTo>
                  <a:lnTo>
                    <a:pt x="2530" y="1799"/>
                  </a:lnTo>
                  <a:lnTo>
                    <a:pt x="2528" y="1812"/>
                  </a:lnTo>
                  <a:lnTo>
                    <a:pt x="2492" y="1810"/>
                  </a:lnTo>
                  <a:lnTo>
                    <a:pt x="2445" y="1809"/>
                  </a:lnTo>
                  <a:lnTo>
                    <a:pt x="2420" y="1810"/>
                  </a:lnTo>
                  <a:lnTo>
                    <a:pt x="2398" y="1813"/>
                  </a:lnTo>
                  <a:lnTo>
                    <a:pt x="2390" y="1815"/>
                  </a:lnTo>
                  <a:lnTo>
                    <a:pt x="2381" y="1818"/>
                  </a:lnTo>
                  <a:lnTo>
                    <a:pt x="2375" y="1823"/>
                  </a:lnTo>
                  <a:lnTo>
                    <a:pt x="2369" y="1827"/>
                  </a:lnTo>
                  <a:lnTo>
                    <a:pt x="2364" y="1832"/>
                  </a:lnTo>
                  <a:lnTo>
                    <a:pt x="2359" y="1838"/>
                  </a:lnTo>
                  <a:lnTo>
                    <a:pt x="2353" y="1841"/>
                  </a:lnTo>
                  <a:lnTo>
                    <a:pt x="2348" y="1844"/>
                  </a:lnTo>
                  <a:lnTo>
                    <a:pt x="2342" y="1846"/>
                  </a:lnTo>
                  <a:lnTo>
                    <a:pt x="2337" y="1847"/>
                  </a:lnTo>
                  <a:lnTo>
                    <a:pt x="2332" y="1847"/>
                  </a:lnTo>
                  <a:lnTo>
                    <a:pt x="2325" y="1847"/>
                  </a:lnTo>
                  <a:lnTo>
                    <a:pt x="2314" y="1845"/>
                  </a:lnTo>
                  <a:lnTo>
                    <a:pt x="2303" y="1841"/>
                  </a:lnTo>
                  <a:lnTo>
                    <a:pt x="2292" y="1836"/>
                  </a:lnTo>
                  <a:lnTo>
                    <a:pt x="2281" y="1830"/>
                  </a:lnTo>
                  <a:lnTo>
                    <a:pt x="2271" y="1825"/>
                  </a:lnTo>
                  <a:lnTo>
                    <a:pt x="2261" y="1820"/>
                  </a:lnTo>
                  <a:lnTo>
                    <a:pt x="2252" y="1817"/>
                  </a:lnTo>
                  <a:lnTo>
                    <a:pt x="2243" y="1815"/>
                  </a:lnTo>
                  <a:lnTo>
                    <a:pt x="2239" y="1815"/>
                  </a:lnTo>
                  <a:lnTo>
                    <a:pt x="2235" y="1816"/>
                  </a:lnTo>
                  <a:lnTo>
                    <a:pt x="2231" y="1817"/>
                  </a:lnTo>
                  <a:lnTo>
                    <a:pt x="2228" y="1819"/>
                  </a:lnTo>
                  <a:lnTo>
                    <a:pt x="2225" y="1823"/>
                  </a:lnTo>
                  <a:lnTo>
                    <a:pt x="2223" y="1827"/>
                  </a:lnTo>
                  <a:lnTo>
                    <a:pt x="2219" y="1832"/>
                  </a:lnTo>
                  <a:lnTo>
                    <a:pt x="2217" y="1839"/>
                  </a:lnTo>
                  <a:lnTo>
                    <a:pt x="2215" y="1844"/>
                  </a:lnTo>
                  <a:lnTo>
                    <a:pt x="2212" y="1848"/>
                  </a:lnTo>
                  <a:lnTo>
                    <a:pt x="2209" y="1853"/>
                  </a:lnTo>
                  <a:lnTo>
                    <a:pt x="2204" y="1855"/>
                  </a:lnTo>
                  <a:lnTo>
                    <a:pt x="2200" y="1856"/>
                  </a:lnTo>
                  <a:lnTo>
                    <a:pt x="2194" y="1857"/>
                  </a:lnTo>
                  <a:lnTo>
                    <a:pt x="2189" y="1856"/>
                  </a:lnTo>
                  <a:lnTo>
                    <a:pt x="2184" y="1856"/>
                  </a:lnTo>
                  <a:lnTo>
                    <a:pt x="2173" y="1853"/>
                  </a:lnTo>
                  <a:lnTo>
                    <a:pt x="2162" y="1848"/>
                  </a:lnTo>
                  <a:lnTo>
                    <a:pt x="2152" y="1844"/>
                  </a:lnTo>
                  <a:lnTo>
                    <a:pt x="2146" y="1840"/>
                  </a:lnTo>
                  <a:lnTo>
                    <a:pt x="2143" y="1839"/>
                  </a:lnTo>
                  <a:lnTo>
                    <a:pt x="2139" y="1839"/>
                  </a:lnTo>
                  <a:lnTo>
                    <a:pt x="2136" y="1840"/>
                  </a:lnTo>
                  <a:lnTo>
                    <a:pt x="2133" y="1842"/>
                  </a:lnTo>
                  <a:lnTo>
                    <a:pt x="2124" y="1847"/>
                  </a:lnTo>
                  <a:lnTo>
                    <a:pt x="2117" y="1854"/>
                  </a:lnTo>
                  <a:lnTo>
                    <a:pt x="2109" y="1861"/>
                  </a:lnTo>
                  <a:lnTo>
                    <a:pt x="2103" y="1870"/>
                  </a:lnTo>
                  <a:lnTo>
                    <a:pt x="2098" y="1877"/>
                  </a:lnTo>
                  <a:lnTo>
                    <a:pt x="2097" y="1881"/>
                  </a:lnTo>
                  <a:lnTo>
                    <a:pt x="2103" y="1882"/>
                  </a:lnTo>
                  <a:lnTo>
                    <a:pt x="2109" y="1885"/>
                  </a:lnTo>
                  <a:lnTo>
                    <a:pt x="2115" y="1887"/>
                  </a:lnTo>
                  <a:lnTo>
                    <a:pt x="2120" y="1891"/>
                  </a:lnTo>
                  <a:lnTo>
                    <a:pt x="2130" y="1898"/>
                  </a:lnTo>
                  <a:lnTo>
                    <a:pt x="2138" y="1908"/>
                  </a:lnTo>
                  <a:lnTo>
                    <a:pt x="2146" y="1919"/>
                  </a:lnTo>
                  <a:lnTo>
                    <a:pt x="2152" y="1929"/>
                  </a:lnTo>
                  <a:lnTo>
                    <a:pt x="2158" y="1942"/>
                  </a:lnTo>
                  <a:lnTo>
                    <a:pt x="2162" y="1955"/>
                  </a:lnTo>
                  <a:lnTo>
                    <a:pt x="2166" y="1969"/>
                  </a:lnTo>
                  <a:lnTo>
                    <a:pt x="2170" y="1982"/>
                  </a:lnTo>
                  <a:lnTo>
                    <a:pt x="2173" y="1996"/>
                  </a:lnTo>
                  <a:lnTo>
                    <a:pt x="2175" y="2010"/>
                  </a:lnTo>
                  <a:lnTo>
                    <a:pt x="2178" y="2036"/>
                  </a:lnTo>
                  <a:lnTo>
                    <a:pt x="2179" y="2059"/>
                  </a:lnTo>
                  <a:lnTo>
                    <a:pt x="2178" y="2083"/>
                  </a:lnTo>
                  <a:lnTo>
                    <a:pt x="2178" y="2098"/>
                  </a:lnTo>
                  <a:lnTo>
                    <a:pt x="2179" y="2100"/>
                  </a:lnTo>
                  <a:lnTo>
                    <a:pt x="2180" y="2102"/>
                  </a:lnTo>
                  <a:lnTo>
                    <a:pt x="2183" y="2104"/>
                  </a:lnTo>
                  <a:lnTo>
                    <a:pt x="2185" y="2107"/>
                  </a:lnTo>
                  <a:lnTo>
                    <a:pt x="2193" y="2110"/>
                  </a:lnTo>
                  <a:lnTo>
                    <a:pt x="2205" y="2113"/>
                  </a:lnTo>
                  <a:lnTo>
                    <a:pt x="2213" y="2115"/>
                  </a:lnTo>
                  <a:lnTo>
                    <a:pt x="2220" y="2117"/>
                  </a:lnTo>
                  <a:lnTo>
                    <a:pt x="2227" y="2120"/>
                  </a:lnTo>
                  <a:lnTo>
                    <a:pt x="2232" y="2123"/>
                  </a:lnTo>
                  <a:lnTo>
                    <a:pt x="2238" y="2126"/>
                  </a:lnTo>
                  <a:lnTo>
                    <a:pt x="2241" y="2129"/>
                  </a:lnTo>
                  <a:lnTo>
                    <a:pt x="2245" y="2134"/>
                  </a:lnTo>
                  <a:lnTo>
                    <a:pt x="2247" y="2138"/>
                  </a:lnTo>
                  <a:lnTo>
                    <a:pt x="2253" y="2148"/>
                  </a:lnTo>
                  <a:lnTo>
                    <a:pt x="2255" y="2160"/>
                  </a:lnTo>
                  <a:lnTo>
                    <a:pt x="2257" y="2172"/>
                  </a:lnTo>
                  <a:lnTo>
                    <a:pt x="2258" y="2188"/>
                  </a:lnTo>
                  <a:lnTo>
                    <a:pt x="2257" y="2195"/>
                  </a:lnTo>
                  <a:lnTo>
                    <a:pt x="2258" y="2202"/>
                  </a:lnTo>
                  <a:lnTo>
                    <a:pt x="2260" y="2208"/>
                  </a:lnTo>
                  <a:lnTo>
                    <a:pt x="2264" y="2215"/>
                  </a:lnTo>
                  <a:lnTo>
                    <a:pt x="2267" y="2220"/>
                  </a:lnTo>
                  <a:lnTo>
                    <a:pt x="2272" y="2225"/>
                  </a:lnTo>
                  <a:lnTo>
                    <a:pt x="2278" y="2231"/>
                  </a:lnTo>
                  <a:lnTo>
                    <a:pt x="2283" y="2236"/>
                  </a:lnTo>
                  <a:lnTo>
                    <a:pt x="2309" y="2255"/>
                  </a:lnTo>
                  <a:lnTo>
                    <a:pt x="2330" y="2272"/>
                  </a:lnTo>
                  <a:lnTo>
                    <a:pt x="2493" y="2440"/>
                  </a:lnTo>
                  <a:lnTo>
                    <a:pt x="2517" y="2464"/>
                  </a:lnTo>
                  <a:lnTo>
                    <a:pt x="2541" y="2488"/>
                  </a:lnTo>
                  <a:lnTo>
                    <a:pt x="2565" y="2511"/>
                  </a:lnTo>
                  <a:lnTo>
                    <a:pt x="2590" y="2535"/>
                  </a:lnTo>
                  <a:lnTo>
                    <a:pt x="2612" y="2559"/>
                  </a:lnTo>
                  <a:lnTo>
                    <a:pt x="2635" y="2584"/>
                  </a:lnTo>
                  <a:lnTo>
                    <a:pt x="2646" y="2597"/>
                  </a:lnTo>
                  <a:lnTo>
                    <a:pt x="2655" y="2610"/>
                  </a:lnTo>
                  <a:lnTo>
                    <a:pt x="2665" y="2624"/>
                  </a:lnTo>
                  <a:lnTo>
                    <a:pt x="2675" y="2637"/>
                  </a:lnTo>
                  <a:lnTo>
                    <a:pt x="2676" y="2644"/>
                  </a:lnTo>
                  <a:lnTo>
                    <a:pt x="2680" y="2652"/>
                  </a:lnTo>
                  <a:lnTo>
                    <a:pt x="2686" y="2661"/>
                  </a:lnTo>
                  <a:lnTo>
                    <a:pt x="2692" y="2669"/>
                  </a:lnTo>
                  <a:lnTo>
                    <a:pt x="2706" y="2687"/>
                  </a:lnTo>
                  <a:lnTo>
                    <a:pt x="2719" y="2703"/>
                  </a:lnTo>
                  <a:lnTo>
                    <a:pt x="2724" y="2710"/>
                  </a:lnTo>
                  <a:lnTo>
                    <a:pt x="2728" y="2718"/>
                  </a:lnTo>
                  <a:lnTo>
                    <a:pt x="2729" y="2722"/>
                  </a:lnTo>
                  <a:lnTo>
                    <a:pt x="2730" y="2725"/>
                  </a:lnTo>
                  <a:lnTo>
                    <a:pt x="2730" y="2729"/>
                  </a:lnTo>
                  <a:lnTo>
                    <a:pt x="2730" y="2732"/>
                  </a:lnTo>
                  <a:lnTo>
                    <a:pt x="2728" y="2734"/>
                  </a:lnTo>
                  <a:lnTo>
                    <a:pt x="2727" y="2737"/>
                  </a:lnTo>
                  <a:lnTo>
                    <a:pt x="2723" y="2739"/>
                  </a:lnTo>
                  <a:lnTo>
                    <a:pt x="2720" y="2742"/>
                  </a:lnTo>
                  <a:lnTo>
                    <a:pt x="2710" y="2745"/>
                  </a:lnTo>
                  <a:lnTo>
                    <a:pt x="2696" y="2748"/>
                  </a:lnTo>
                  <a:lnTo>
                    <a:pt x="2592" y="2762"/>
                  </a:lnTo>
                  <a:lnTo>
                    <a:pt x="2580" y="2764"/>
                  </a:lnTo>
                  <a:lnTo>
                    <a:pt x="2569" y="2769"/>
                  </a:lnTo>
                  <a:lnTo>
                    <a:pt x="2559" y="2774"/>
                  </a:lnTo>
                  <a:lnTo>
                    <a:pt x="2551" y="2781"/>
                  </a:lnTo>
                  <a:lnTo>
                    <a:pt x="2542" y="2789"/>
                  </a:lnTo>
                  <a:lnTo>
                    <a:pt x="2534" y="2798"/>
                  </a:lnTo>
                  <a:lnTo>
                    <a:pt x="2528" y="2808"/>
                  </a:lnTo>
                  <a:lnTo>
                    <a:pt x="2520" y="2818"/>
                  </a:lnTo>
                  <a:lnTo>
                    <a:pt x="2507" y="2839"/>
                  </a:lnTo>
                  <a:lnTo>
                    <a:pt x="2495" y="2859"/>
                  </a:lnTo>
                  <a:lnTo>
                    <a:pt x="2488" y="2870"/>
                  </a:lnTo>
                  <a:lnTo>
                    <a:pt x="2481" y="2879"/>
                  </a:lnTo>
                  <a:lnTo>
                    <a:pt x="2473" y="2887"/>
                  </a:lnTo>
                  <a:lnTo>
                    <a:pt x="2464" y="2895"/>
                  </a:lnTo>
                  <a:lnTo>
                    <a:pt x="2455" y="2903"/>
                  </a:lnTo>
                  <a:lnTo>
                    <a:pt x="2446" y="2910"/>
                  </a:lnTo>
                  <a:lnTo>
                    <a:pt x="2438" y="2918"/>
                  </a:lnTo>
                  <a:lnTo>
                    <a:pt x="2433" y="2925"/>
                  </a:lnTo>
                  <a:lnTo>
                    <a:pt x="2429" y="2932"/>
                  </a:lnTo>
                  <a:lnTo>
                    <a:pt x="2425" y="2939"/>
                  </a:lnTo>
                  <a:lnTo>
                    <a:pt x="2422" y="2946"/>
                  </a:lnTo>
                  <a:lnTo>
                    <a:pt x="2420" y="2953"/>
                  </a:lnTo>
                  <a:lnTo>
                    <a:pt x="2416" y="2985"/>
                  </a:lnTo>
                  <a:lnTo>
                    <a:pt x="2410" y="3024"/>
                  </a:lnTo>
                  <a:lnTo>
                    <a:pt x="2402" y="3025"/>
                  </a:lnTo>
                  <a:lnTo>
                    <a:pt x="2393" y="3025"/>
                  </a:lnTo>
                  <a:lnTo>
                    <a:pt x="2383" y="3024"/>
                  </a:lnTo>
                  <a:lnTo>
                    <a:pt x="2373" y="3021"/>
                  </a:lnTo>
                  <a:lnTo>
                    <a:pt x="2363" y="3019"/>
                  </a:lnTo>
                  <a:lnTo>
                    <a:pt x="2352" y="3018"/>
                  </a:lnTo>
                  <a:lnTo>
                    <a:pt x="2341" y="3018"/>
                  </a:lnTo>
                  <a:lnTo>
                    <a:pt x="2330" y="3019"/>
                  </a:lnTo>
                  <a:lnTo>
                    <a:pt x="2303" y="3025"/>
                  </a:lnTo>
                  <a:lnTo>
                    <a:pt x="2282" y="3028"/>
                  </a:lnTo>
                  <a:lnTo>
                    <a:pt x="2262" y="3028"/>
                  </a:lnTo>
                  <a:lnTo>
                    <a:pt x="2246" y="3027"/>
                  </a:lnTo>
                  <a:lnTo>
                    <a:pt x="2229" y="3025"/>
                  </a:lnTo>
                  <a:lnTo>
                    <a:pt x="2211" y="3021"/>
                  </a:lnTo>
                  <a:lnTo>
                    <a:pt x="2189" y="3017"/>
                  </a:lnTo>
                  <a:lnTo>
                    <a:pt x="2163" y="3012"/>
                  </a:lnTo>
                  <a:lnTo>
                    <a:pt x="2158" y="3012"/>
                  </a:lnTo>
                  <a:lnTo>
                    <a:pt x="2151" y="3014"/>
                  </a:lnTo>
                  <a:lnTo>
                    <a:pt x="2145" y="3016"/>
                  </a:lnTo>
                  <a:lnTo>
                    <a:pt x="2137" y="3019"/>
                  </a:lnTo>
                  <a:lnTo>
                    <a:pt x="2121" y="3030"/>
                  </a:lnTo>
                  <a:lnTo>
                    <a:pt x="2104" y="3042"/>
                  </a:lnTo>
                  <a:lnTo>
                    <a:pt x="2070" y="3068"/>
                  </a:lnTo>
                  <a:lnTo>
                    <a:pt x="2046" y="3085"/>
                  </a:lnTo>
                  <a:lnTo>
                    <a:pt x="2028" y="3094"/>
                  </a:lnTo>
                  <a:lnTo>
                    <a:pt x="2011" y="3100"/>
                  </a:lnTo>
                  <a:lnTo>
                    <a:pt x="1993" y="3106"/>
                  </a:lnTo>
                  <a:lnTo>
                    <a:pt x="1974" y="3110"/>
                  </a:lnTo>
                  <a:lnTo>
                    <a:pt x="1938" y="3115"/>
                  </a:lnTo>
                  <a:lnTo>
                    <a:pt x="1900" y="3123"/>
                  </a:lnTo>
                  <a:lnTo>
                    <a:pt x="1875" y="3129"/>
                  </a:lnTo>
                  <a:lnTo>
                    <a:pt x="1853" y="3135"/>
                  </a:lnTo>
                  <a:lnTo>
                    <a:pt x="1843" y="3137"/>
                  </a:lnTo>
                  <a:lnTo>
                    <a:pt x="1831" y="3139"/>
                  </a:lnTo>
                  <a:lnTo>
                    <a:pt x="1818" y="3140"/>
                  </a:lnTo>
                  <a:lnTo>
                    <a:pt x="1804" y="3140"/>
                  </a:lnTo>
                  <a:lnTo>
                    <a:pt x="1793" y="3141"/>
                  </a:lnTo>
                  <a:lnTo>
                    <a:pt x="1783" y="3142"/>
                  </a:lnTo>
                  <a:lnTo>
                    <a:pt x="1775" y="3144"/>
                  </a:lnTo>
                  <a:lnTo>
                    <a:pt x="1768" y="3148"/>
                  </a:lnTo>
                  <a:lnTo>
                    <a:pt x="1755" y="3154"/>
                  </a:lnTo>
                  <a:lnTo>
                    <a:pt x="1744" y="3161"/>
                  </a:lnTo>
                  <a:lnTo>
                    <a:pt x="1739" y="3164"/>
                  </a:lnTo>
                  <a:lnTo>
                    <a:pt x="1733" y="3166"/>
                  </a:lnTo>
                  <a:lnTo>
                    <a:pt x="1726" y="3168"/>
                  </a:lnTo>
                  <a:lnTo>
                    <a:pt x="1718" y="3169"/>
                  </a:lnTo>
                  <a:lnTo>
                    <a:pt x="1710" y="3168"/>
                  </a:lnTo>
                  <a:lnTo>
                    <a:pt x="1700" y="3167"/>
                  </a:lnTo>
                  <a:lnTo>
                    <a:pt x="1688" y="3164"/>
                  </a:lnTo>
                  <a:lnTo>
                    <a:pt x="1675" y="3159"/>
                  </a:lnTo>
                  <a:lnTo>
                    <a:pt x="1667" y="3155"/>
                  </a:lnTo>
                  <a:lnTo>
                    <a:pt x="1658" y="3153"/>
                  </a:lnTo>
                  <a:lnTo>
                    <a:pt x="1649" y="3151"/>
                  </a:lnTo>
                  <a:lnTo>
                    <a:pt x="1641" y="3150"/>
                  </a:lnTo>
                  <a:lnTo>
                    <a:pt x="1623" y="3150"/>
                  </a:lnTo>
                  <a:lnTo>
                    <a:pt x="1605" y="3151"/>
                  </a:lnTo>
                  <a:lnTo>
                    <a:pt x="1568" y="3154"/>
                  </a:lnTo>
                  <a:lnTo>
                    <a:pt x="1533" y="3157"/>
                  </a:lnTo>
                  <a:lnTo>
                    <a:pt x="1531" y="3159"/>
                  </a:lnTo>
                  <a:lnTo>
                    <a:pt x="1532" y="3166"/>
                  </a:lnTo>
                  <a:lnTo>
                    <a:pt x="1533" y="3174"/>
                  </a:lnTo>
                  <a:lnTo>
                    <a:pt x="1535" y="3181"/>
                  </a:lnTo>
                  <a:lnTo>
                    <a:pt x="1537" y="3188"/>
                  </a:lnTo>
                  <a:lnTo>
                    <a:pt x="1544" y="3201"/>
                  </a:lnTo>
                  <a:lnTo>
                    <a:pt x="1551" y="3215"/>
                  </a:lnTo>
                  <a:lnTo>
                    <a:pt x="1554" y="3221"/>
                  </a:lnTo>
                  <a:lnTo>
                    <a:pt x="1557" y="3228"/>
                  </a:lnTo>
                  <a:lnTo>
                    <a:pt x="1560" y="3235"/>
                  </a:lnTo>
                  <a:lnTo>
                    <a:pt x="1561" y="3244"/>
                  </a:lnTo>
                  <a:lnTo>
                    <a:pt x="1562" y="3251"/>
                  </a:lnTo>
                  <a:lnTo>
                    <a:pt x="1562" y="3260"/>
                  </a:lnTo>
                  <a:lnTo>
                    <a:pt x="1561" y="3270"/>
                  </a:lnTo>
                  <a:lnTo>
                    <a:pt x="1558" y="3279"/>
                  </a:lnTo>
                  <a:lnTo>
                    <a:pt x="1550" y="3298"/>
                  </a:lnTo>
                  <a:lnTo>
                    <a:pt x="1539" y="3321"/>
                  </a:lnTo>
                  <a:lnTo>
                    <a:pt x="1535" y="3332"/>
                  </a:lnTo>
                  <a:lnTo>
                    <a:pt x="1534" y="3343"/>
                  </a:lnTo>
                  <a:lnTo>
                    <a:pt x="1535" y="3349"/>
                  </a:lnTo>
                  <a:lnTo>
                    <a:pt x="1536" y="3353"/>
                  </a:lnTo>
                  <a:lnTo>
                    <a:pt x="1538" y="3356"/>
                  </a:lnTo>
                  <a:lnTo>
                    <a:pt x="1543" y="3359"/>
                  </a:lnTo>
                  <a:lnTo>
                    <a:pt x="1552" y="3365"/>
                  </a:lnTo>
                  <a:lnTo>
                    <a:pt x="1560" y="3367"/>
                  </a:lnTo>
                  <a:lnTo>
                    <a:pt x="1567" y="3369"/>
                  </a:lnTo>
                  <a:lnTo>
                    <a:pt x="1573" y="3370"/>
                  </a:lnTo>
                  <a:lnTo>
                    <a:pt x="1575" y="3371"/>
                  </a:lnTo>
                  <a:lnTo>
                    <a:pt x="1577" y="3372"/>
                  </a:lnTo>
                  <a:lnTo>
                    <a:pt x="1579" y="3375"/>
                  </a:lnTo>
                  <a:lnTo>
                    <a:pt x="1581" y="3378"/>
                  </a:lnTo>
                  <a:lnTo>
                    <a:pt x="1585" y="3385"/>
                  </a:lnTo>
                  <a:lnTo>
                    <a:pt x="1587" y="3397"/>
                  </a:lnTo>
                  <a:lnTo>
                    <a:pt x="1590" y="3410"/>
                  </a:lnTo>
                  <a:lnTo>
                    <a:pt x="1594" y="3423"/>
                  </a:lnTo>
                  <a:lnTo>
                    <a:pt x="1600" y="3434"/>
                  </a:lnTo>
                  <a:lnTo>
                    <a:pt x="1606" y="3445"/>
                  </a:lnTo>
                  <a:lnTo>
                    <a:pt x="1614" y="3453"/>
                  </a:lnTo>
                  <a:lnTo>
                    <a:pt x="1622" y="3462"/>
                  </a:lnTo>
                  <a:lnTo>
                    <a:pt x="1631" y="3471"/>
                  </a:lnTo>
                  <a:lnTo>
                    <a:pt x="1641" y="3478"/>
                  </a:lnTo>
                  <a:lnTo>
                    <a:pt x="1660" y="3494"/>
                  </a:lnTo>
                  <a:lnTo>
                    <a:pt x="1680" y="3510"/>
                  </a:lnTo>
                  <a:lnTo>
                    <a:pt x="1689" y="3518"/>
                  </a:lnTo>
                  <a:lnTo>
                    <a:pt x="1698" y="3527"/>
                  </a:lnTo>
                  <a:lnTo>
                    <a:pt x="1707" y="3537"/>
                  </a:lnTo>
                  <a:lnTo>
                    <a:pt x="1714" y="3546"/>
                  </a:lnTo>
                  <a:lnTo>
                    <a:pt x="1717" y="3546"/>
                  </a:lnTo>
                  <a:lnTo>
                    <a:pt x="1729" y="3535"/>
                  </a:lnTo>
                  <a:lnTo>
                    <a:pt x="1741" y="3525"/>
                  </a:lnTo>
                  <a:lnTo>
                    <a:pt x="1755" y="3515"/>
                  </a:lnTo>
                  <a:lnTo>
                    <a:pt x="1769" y="3508"/>
                  </a:lnTo>
                  <a:lnTo>
                    <a:pt x="1776" y="3505"/>
                  </a:lnTo>
                  <a:lnTo>
                    <a:pt x="1783" y="3504"/>
                  </a:lnTo>
                  <a:lnTo>
                    <a:pt x="1791" y="3503"/>
                  </a:lnTo>
                  <a:lnTo>
                    <a:pt x="1797" y="3504"/>
                  </a:lnTo>
                  <a:lnTo>
                    <a:pt x="1805" y="3505"/>
                  </a:lnTo>
                  <a:lnTo>
                    <a:pt x="1812" y="3508"/>
                  </a:lnTo>
                  <a:lnTo>
                    <a:pt x="1819" y="3513"/>
                  </a:lnTo>
                  <a:lnTo>
                    <a:pt x="1826" y="3519"/>
                  </a:lnTo>
                  <a:lnTo>
                    <a:pt x="1826" y="3519"/>
                  </a:lnTo>
                  <a:lnTo>
                    <a:pt x="1829" y="3562"/>
                  </a:lnTo>
                  <a:lnTo>
                    <a:pt x="1830" y="3572"/>
                  </a:lnTo>
                  <a:lnTo>
                    <a:pt x="1832" y="3582"/>
                  </a:lnTo>
                  <a:lnTo>
                    <a:pt x="1835" y="3594"/>
                  </a:lnTo>
                  <a:lnTo>
                    <a:pt x="1839" y="3605"/>
                  </a:lnTo>
                  <a:lnTo>
                    <a:pt x="1848" y="3627"/>
                  </a:lnTo>
                  <a:lnTo>
                    <a:pt x="1857" y="3647"/>
                  </a:lnTo>
                  <a:lnTo>
                    <a:pt x="1863" y="3660"/>
                  </a:lnTo>
                  <a:lnTo>
                    <a:pt x="1869" y="3669"/>
                  </a:lnTo>
                  <a:lnTo>
                    <a:pt x="1872" y="3679"/>
                  </a:lnTo>
                  <a:lnTo>
                    <a:pt x="1874" y="3688"/>
                  </a:lnTo>
                  <a:lnTo>
                    <a:pt x="1874" y="3691"/>
                  </a:lnTo>
                  <a:lnTo>
                    <a:pt x="1873" y="3695"/>
                  </a:lnTo>
                  <a:lnTo>
                    <a:pt x="1872" y="3699"/>
                  </a:lnTo>
                  <a:lnTo>
                    <a:pt x="1870" y="3703"/>
                  </a:lnTo>
                  <a:lnTo>
                    <a:pt x="1862" y="3711"/>
                  </a:lnTo>
                  <a:lnTo>
                    <a:pt x="1851" y="3720"/>
                  </a:lnTo>
                  <a:lnTo>
                    <a:pt x="1834" y="3733"/>
                  </a:lnTo>
                  <a:lnTo>
                    <a:pt x="1819" y="3746"/>
                  </a:lnTo>
                  <a:lnTo>
                    <a:pt x="1803" y="3759"/>
                  </a:lnTo>
                  <a:lnTo>
                    <a:pt x="1785" y="3772"/>
                  </a:lnTo>
                  <a:lnTo>
                    <a:pt x="1767" y="3785"/>
                  </a:lnTo>
                  <a:lnTo>
                    <a:pt x="1739" y="3807"/>
                  </a:lnTo>
                  <a:lnTo>
                    <a:pt x="1712" y="3828"/>
                  </a:lnTo>
                  <a:lnTo>
                    <a:pt x="1700" y="3839"/>
                  </a:lnTo>
                  <a:lnTo>
                    <a:pt x="1700" y="3852"/>
                  </a:lnTo>
                  <a:lnTo>
                    <a:pt x="1702" y="3865"/>
                  </a:lnTo>
                  <a:lnTo>
                    <a:pt x="1703" y="3878"/>
                  </a:lnTo>
                  <a:lnTo>
                    <a:pt x="1704" y="3892"/>
                  </a:lnTo>
                  <a:lnTo>
                    <a:pt x="1704" y="3902"/>
                  </a:lnTo>
                  <a:lnTo>
                    <a:pt x="1707" y="3909"/>
                  </a:lnTo>
                  <a:lnTo>
                    <a:pt x="1709" y="3916"/>
                  </a:lnTo>
                  <a:lnTo>
                    <a:pt x="1711" y="3922"/>
                  </a:lnTo>
                  <a:lnTo>
                    <a:pt x="1712" y="3927"/>
                  </a:lnTo>
                  <a:lnTo>
                    <a:pt x="1713" y="3934"/>
                  </a:lnTo>
                  <a:lnTo>
                    <a:pt x="1711" y="3942"/>
                  </a:lnTo>
                  <a:lnTo>
                    <a:pt x="1707" y="3951"/>
                  </a:lnTo>
                  <a:lnTo>
                    <a:pt x="1701" y="3963"/>
                  </a:lnTo>
                  <a:lnTo>
                    <a:pt x="1699" y="3976"/>
                  </a:lnTo>
                  <a:lnTo>
                    <a:pt x="1696" y="3990"/>
                  </a:lnTo>
                  <a:lnTo>
                    <a:pt x="1693" y="4003"/>
                  </a:lnTo>
                  <a:lnTo>
                    <a:pt x="1688" y="4012"/>
                  </a:lnTo>
                  <a:lnTo>
                    <a:pt x="1684" y="4019"/>
                  </a:lnTo>
                  <a:lnTo>
                    <a:pt x="1681" y="4025"/>
                  </a:lnTo>
                  <a:lnTo>
                    <a:pt x="1677" y="4029"/>
                  </a:lnTo>
                  <a:lnTo>
                    <a:pt x="1674" y="4031"/>
                  </a:lnTo>
                  <a:lnTo>
                    <a:pt x="1671" y="4032"/>
                  </a:lnTo>
                  <a:lnTo>
                    <a:pt x="1669" y="4031"/>
                  </a:lnTo>
                  <a:lnTo>
                    <a:pt x="1667" y="4030"/>
                  </a:lnTo>
                  <a:lnTo>
                    <a:pt x="1665" y="4027"/>
                  </a:lnTo>
                  <a:lnTo>
                    <a:pt x="1662" y="4024"/>
                  </a:lnTo>
                  <a:lnTo>
                    <a:pt x="1661" y="4019"/>
                  </a:lnTo>
                  <a:lnTo>
                    <a:pt x="1659" y="4014"/>
                  </a:lnTo>
                  <a:lnTo>
                    <a:pt x="1658" y="4000"/>
                  </a:lnTo>
                  <a:lnTo>
                    <a:pt x="1657" y="3985"/>
                  </a:lnTo>
                  <a:lnTo>
                    <a:pt x="1646" y="3986"/>
                  </a:lnTo>
                  <a:lnTo>
                    <a:pt x="1633" y="3989"/>
                  </a:lnTo>
                  <a:lnTo>
                    <a:pt x="1620" y="3992"/>
                  </a:lnTo>
                  <a:lnTo>
                    <a:pt x="1608" y="3994"/>
                  </a:lnTo>
                  <a:lnTo>
                    <a:pt x="1606" y="3996"/>
                  </a:lnTo>
                  <a:lnTo>
                    <a:pt x="1605" y="3997"/>
                  </a:lnTo>
                  <a:lnTo>
                    <a:pt x="1603" y="3999"/>
                  </a:lnTo>
                  <a:lnTo>
                    <a:pt x="1603" y="4001"/>
                  </a:lnTo>
                  <a:lnTo>
                    <a:pt x="1602" y="4006"/>
                  </a:lnTo>
                  <a:lnTo>
                    <a:pt x="1602" y="4013"/>
                  </a:lnTo>
                  <a:lnTo>
                    <a:pt x="1602" y="4020"/>
                  </a:lnTo>
                  <a:lnTo>
                    <a:pt x="1602" y="4027"/>
                  </a:lnTo>
                  <a:lnTo>
                    <a:pt x="1602" y="4033"/>
                  </a:lnTo>
                  <a:lnTo>
                    <a:pt x="1600" y="4039"/>
                  </a:lnTo>
                  <a:lnTo>
                    <a:pt x="1595" y="4047"/>
                  </a:lnTo>
                  <a:lnTo>
                    <a:pt x="1591" y="4054"/>
                  </a:lnTo>
                  <a:lnTo>
                    <a:pt x="1587" y="4057"/>
                  </a:lnTo>
                  <a:lnTo>
                    <a:pt x="1584" y="4060"/>
                  </a:lnTo>
                  <a:lnTo>
                    <a:pt x="1579" y="4061"/>
                  </a:lnTo>
                  <a:lnTo>
                    <a:pt x="1576" y="4061"/>
                  </a:lnTo>
                  <a:lnTo>
                    <a:pt x="1573" y="4060"/>
                  </a:lnTo>
                  <a:lnTo>
                    <a:pt x="1570" y="4058"/>
                  </a:lnTo>
                  <a:lnTo>
                    <a:pt x="1564" y="4052"/>
                  </a:lnTo>
                  <a:lnTo>
                    <a:pt x="1558" y="4045"/>
                  </a:lnTo>
                  <a:lnTo>
                    <a:pt x="1554" y="4042"/>
                  </a:lnTo>
                  <a:lnTo>
                    <a:pt x="1551" y="4039"/>
                  </a:lnTo>
                  <a:lnTo>
                    <a:pt x="1548" y="4037"/>
                  </a:lnTo>
                  <a:lnTo>
                    <a:pt x="1544" y="4035"/>
                  </a:lnTo>
                  <a:lnTo>
                    <a:pt x="1539" y="4034"/>
                  </a:lnTo>
                  <a:lnTo>
                    <a:pt x="1536" y="4034"/>
                  </a:lnTo>
                  <a:lnTo>
                    <a:pt x="1533" y="4035"/>
                  </a:lnTo>
                  <a:lnTo>
                    <a:pt x="1530" y="4037"/>
                  </a:lnTo>
                  <a:lnTo>
                    <a:pt x="1524" y="4041"/>
                  </a:lnTo>
                  <a:lnTo>
                    <a:pt x="1520" y="4045"/>
                  </a:lnTo>
                  <a:lnTo>
                    <a:pt x="1516" y="4050"/>
                  </a:lnTo>
                  <a:lnTo>
                    <a:pt x="1512" y="4053"/>
                  </a:lnTo>
                  <a:lnTo>
                    <a:pt x="1510" y="4053"/>
                  </a:lnTo>
                  <a:lnTo>
                    <a:pt x="1508" y="4053"/>
                  </a:lnTo>
                  <a:lnTo>
                    <a:pt x="1507" y="4052"/>
                  </a:lnTo>
                  <a:lnTo>
                    <a:pt x="1505" y="4051"/>
                  </a:lnTo>
                  <a:lnTo>
                    <a:pt x="1495" y="4037"/>
                  </a:lnTo>
                  <a:lnTo>
                    <a:pt x="1484" y="4017"/>
                  </a:lnTo>
                  <a:lnTo>
                    <a:pt x="1475" y="3998"/>
                  </a:lnTo>
                  <a:lnTo>
                    <a:pt x="1468" y="3983"/>
                  </a:lnTo>
                  <a:lnTo>
                    <a:pt x="1467" y="3983"/>
                  </a:lnTo>
                  <a:lnTo>
                    <a:pt x="1467" y="3984"/>
                  </a:lnTo>
                  <a:lnTo>
                    <a:pt x="1464" y="3984"/>
                  </a:lnTo>
                  <a:lnTo>
                    <a:pt x="1461" y="3985"/>
                  </a:lnTo>
                  <a:lnTo>
                    <a:pt x="1457" y="3987"/>
                  </a:lnTo>
                  <a:lnTo>
                    <a:pt x="1454" y="3990"/>
                  </a:lnTo>
                  <a:lnTo>
                    <a:pt x="1448" y="3997"/>
                  </a:lnTo>
                  <a:lnTo>
                    <a:pt x="1440" y="4006"/>
                  </a:lnTo>
                  <a:lnTo>
                    <a:pt x="1426" y="4030"/>
                  </a:lnTo>
                  <a:lnTo>
                    <a:pt x="1411" y="4058"/>
                  </a:lnTo>
                  <a:lnTo>
                    <a:pt x="1398" y="4087"/>
                  </a:lnTo>
                  <a:lnTo>
                    <a:pt x="1386" y="4114"/>
                  </a:lnTo>
                  <a:lnTo>
                    <a:pt x="1376" y="4137"/>
                  </a:lnTo>
                  <a:lnTo>
                    <a:pt x="1371" y="4151"/>
                  </a:lnTo>
                  <a:lnTo>
                    <a:pt x="1370" y="4158"/>
                  </a:lnTo>
                  <a:lnTo>
                    <a:pt x="1369" y="4165"/>
                  </a:lnTo>
                  <a:lnTo>
                    <a:pt x="1370" y="4174"/>
                  </a:lnTo>
                  <a:lnTo>
                    <a:pt x="1371" y="4183"/>
                  </a:lnTo>
                  <a:lnTo>
                    <a:pt x="1373" y="4203"/>
                  </a:lnTo>
                  <a:lnTo>
                    <a:pt x="1375" y="4219"/>
                  </a:lnTo>
                  <a:lnTo>
                    <a:pt x="1374" y="4231"/>
                  </a:lnTo>
                  <a:lnTo>
                    <a:pt x="1371" y="4243"/>
                  </a:lnTo>
                  <a:lnTo>
                    <a:pt x="1368" y="4255"/>
                  </a:lnTo>
                  <a:lnTo>
                    <a:pt x="1363" y="4267"/>
                  </a:lnTo>
                  <a:lnTo>
                    <a:pt x="1359" y="4278"/>
                  </a:lnTo>
                  <a:lnTo>
                    <a:pt x="1356" y="4289"/>
                  </a:lnTo>
                  <a:lnTo>
                    <a:pt x="1354" y="4300"/>
                  </a:lnTo>
                  <a:lnTo>
                    <a:pt x="1354" y="4310"/>
                  </a:lnTo>
                  <a:lnTo>
                    <a:pt x="1354" y="4310"/>
                  </a:lnTo>
                  <a:lnTo>
                    <a:pt x="1339" y="4318"/>
                  </a:lnTo>
                  <a:lnTo>
                    <a:pt x="1327" y="4326"/>
                  </a:lnTo>
                  <a:lnTo>
                    <a:pt x="1321" y="4328"/>
                  </a:lnTo>
                  <a:lnTo>
                    <a:pt x="1317" y="4329"/>
                  </a:lnTo>
                  <a:lnTo>
                    <a:pt x="1312" y="4330"/>
                  </a:lnTo>
                  <a:lnTo>
                    <a:pt x="1307" y="4331"/>
                  </a:lnTo>
                  <a:lnTo>
                    <a:pt x="1303" y="4330"/>
                  </a:lnTo>
                  <a:lnTo>
                    <a:pt x="1299" y="4329"/>
                  </a:lnTo>
                  <a:lnTo>
                    <a:pt x="1294" y="4327"/>
                  </a:lnTo>
                  <a:lnTo>
                    <a:pt x="1290" y="4324"/>
                  </a:lnTo>
                  <a:lnTo>
                    <a:pt x="1280" y="4315"/>
                  </a:lnTo>
                  <a:lnTo>
                    <a:pt x="1269" y="4302"/>
                  </a:lnTo>
                  <a:lnTo>
                    <a:pt x="1262" y="4296"/>
                  </a:lnTo>
                  <a:lnTo>
                    <a:pt x="1254" y="4290"/>
                  </a:lnTo>
                  <a:lnTo>
                    <a:pt x="1246" y="4285"/>
                  </a:lnTo>
                  <a:lnTo>
                    <a:pt x="1237" y="4282"/>
                  </a:lnTo>
                  <a:lnTo>
                    <a:pt x="1227" y="4280"/>
                  </a:lnTo>
                  <a:lnTo>
                    <a:pt x="1217" y="4277"/>
                  </a:lnTo>
                  <a:lnTo>
                    <a:pt x="1206" y="4276"/>
                  </a:lnTo>
                  <a:lnTo>
                    <a:pt x="1195" y="4275"/>
                  </a:lnTo>
                  <a:lnTo>
                    <a:pt x="1151" y="4277"/>
                  </a:lnTo>
                  <a:lnTo>
                    <a:pt x="1112" y="4280"/>
                  </a:lnTo>
                  <a:lnTo>
                    <a:pt x="1097" y="4280"/>
                  </a:lnTo>
                  <a:lnTo>
                    <a:pt x="1082" y="4278"/>
                  </a:lnTo>
                  <a:lnTo>
                    <a:pt x="1068" y="4276"/>
                  </a:lnTo>
                  <a:lnTo>
                    <a:pt x="1053" y="4274"/>
                  </a:lnTo>
                  <a:lnTo>
                    <a:pt x="1024" y="4269"/>
                  </a:lnTo>
                  <a:lnTo>
                    <a:pt x="995" y="4263"/>
                  </a:lnTo>
                  <a:lnTo>
                    <a:pt x="961" y="4256"/>
                  </a:lnTo>
                  <a:lnTo>
                    <a:pt x="929" y="4248"/>
                  </a:lnTo>
                  <a:lnTo>
                    <a:pt x="914" y="4245"/>
                  </a:lnTo>
                  <a:lnTo>
                    <a:pt x="898" y="4243"/>
                  </a:lnTo>
                  <a:lnTo>
                    <a:pt x="890" y="4244"/>
                  </a:lnTo>
                  <a:lnTo>
                    <a:pt x="881" y="4244"/>
                  </a:lnTo>
                  <a:lnTo>
                    <a:pt x="871" y="4245"/>
                  </a:lnTo>
                  <a:lnTo>
                    <a:pt x="861" y="4247"/>
                  </a:lnTo>
                  <a:lnTo>
                    <a:pt x="860" y="4247"/>
                  </a:lnTo>
                  <a:lnTo>
                    <a:pt x="858" y="4247"/>
                  </a:lnTo>
                  <a:lnTo>
                    <a:pt x="856" y="4246"/>
                  </a:lnTo>
                  <a:lnTo>
                    <a:pt x="855" y="4244"/>
                  </a:lnTo>
                  <a:lnTo>
                    <a:pt x="851" y="4239"/>
                  </a:lnTo>
                  <a:lnTo>
                    <a:pt x="846" y="4232"/>
                  </a:lnTo>
                  <a:lnTo>
                    <a:pt x="839" y="4214"/>
                  </a:lnTo>
                  <a:lnTo>
                    <a:pt x="831" y="4192"/>
                  </a:lnTo>
                  <a:lnTo>
                    <a:pt x="817" y="4147"/>
                  </a:lnTo>
                  <a:lnTo>
                    <a:pt x="809" y="4118"/>
                  </a:lnTo>
                  <a:lnTo>
                    <a:pt x="804" y="4108"/>
                  </a:lnTo>
                  <a:lnTo>
                    <a:pt x="799" y="4097"/>
                  </a:lnTo>
                  <a:lnTo>
                    <a:pt x="791" y="4085"/>
                  </a:lnTo>
                  <a:lnTo>
                    <a:pt x="785" y="4073"/>
                  </a:lnTo>
                  <a:lnTo>
                    <a:pt x="777" y="4061"/>
                  </a:lnTo>
                  <a:lnTo>
                    <a:pt x="772" y="4050"/>
                  </a:lnTo>
                  <a:lnTo>
                    <a:pt x="768" y="4040"/>
                  </a:lnTo>
                  <a:lnTo>
                    <a:pt x="766" y="4032"/>
                  </a:lnTo>
                  <a:lnTo>
                    <a:pt x="761" y="4023"/>
                  </a:lnTo>
                  <a:lnTo>
                    <a:pt x="752" y="4006"/>
                  </a:lnTo>
                  <a:lnTo>
                    <a:pt x="742" y="3988"/>
                  </a:lnTo>
                  <a:lnTo>
                    <a:pt x="729" y="3969"/>
                  </a:lnTo>
                  <a:lnTo>
                    <a:pt x="716" y="3949"/>
                  </a:lnTo>
                  <a:lnTo>
                    <a:pt x="703" y="3933"/>
                  </a:lnTo>
                  <a:lnTo>
                    <a:pt x="697" y="3926"/>
                  </a:lnTo>
                  <a:lnTo>
                    <a:pt x="692" y="3922"/>
                  </a:lnTo>
                  <a:lnTo>
                    <a:pt x="688" y="3919"/>
                  </a:lnTo>
                  <a:lnTo>
                    <a:pt x="684" y="3918"/>
                  </a:lnTo>
                  <a:lnTo>
                    <a:pt x="683" y="3917"/>
                  </a:lnTo>
                  <a:lnTo>
                    <a:pt x="684" y="3913"/>
                  </a:lnTo>
                  <a:lnTo>
                    <a:pt x="687" y="3910"/>
                  </a:lnTo>
                  <a:lnTo>
                    <a:pt x="690" y="3906"/>
                  </a:lnTo>
                  <a:lnTo>
                    <a:pt x="694" y="3902"/>
                  </a:lnTo>
                  <a:lnTo>
                    <a:pt x="706" y="3892"/>
                  </a:lnTo>
                  <a:lnTo>
                    <a:pt x="720" y="3881"/>
                  </a:lnTo>
                  <a:lnTo>
                    <a:pt x="734" y="3870"/>
                  </a:lnTo>
                  <a:lnTo>
                    <a:pt x="747" y="3859"/>
                  </a:lnTo>
                  <a:lnTo>
                    <a:pt x="758" y="3851"/>
                  </a:lnTo>
                  <a:lnTo>
                    <a:pt x="765" y="3844"/>
                  </a:lnTo>
                  <a:lnTo>
                    <a:pt x="764" y="3843"/>
                  </a:lnTo>
                  <a:lnTo>
                    <a:pt x="763" y="3842"/>
                  </a:lnTo>
                  <a:lnTo>
                    <a:pt x="749" y="3842"/>
                  </a:lnTo>
                  <a:lnTo>
                    <a:pt x="738" y="3841"/>
                  </a:lnTo>
                  <a:lnTo>
                    <a:pt x="728" y="3839"/>
                  </a:lnTo>
                  <a:lnTo>
                    <a:pt x="720" y="3835"/>
                  </a:lnTo>
                  <a:lnTo>
                    <a:pt x="717" y="3832"/>
                  </a:lnTo>
                  <a:lnTo>
                    <a:pt x="714" y="3829"/>
                  </a:lnTo>
                  <a:lnTo>
                    <a:pt x="711" y="3825"/>
                  </a:lnTo>
                  <a:lnTo>
                    <a:pt x="709" y="3821"/>
                  </a:lnTo>
                  <a:lnTo>
                    <a:pt x="707" y="3811"/>
                  </a:lnTo>
                  <a:lnTo>
                    <a:pt x="706" y="3798"/>
                  </a:lnTo>
                  <a:lnTo>
                    <a:pt x="705" y="3792"/>
                  </a:lnTo>
                  <a:lnTo>
                    <a:pt x="704" y="3788"/>
                  </a:lnTo>
                  <a:lnTo>
                    <a:pt x="702" y="3786"/>
                  </a:lnTo>
                  <a:lnTo>
                    <a:pt x="698" y="3784"/>
                  </a:lnTo>
                  <a:lnTo>
                    <a:pt x="694" y="3783"/>
                  </a:lnTo>
                  <a:lnTo>
                    <a:pt x="690" y="3784"/>
                  </a:lnTo>
                  <a:lnTo>
                    <a:pt x="684" y="3784"/>
                  </a:lnTo>
                  <a:lnTo>
                    <a:pt x="679" y="3786"/>
                  </a:lnTo>
                  <a:lnTo>
                    <a:pt x="657" y="3795"/>
                  </a:lnTo>
                  <a:lnTo>
                    <a:pt x="638" y="3802"/>
                  </a:lnTo>
                  <a:lnTo>
                    <a:pt x="636" y="3802"/>
                  </a:lnTo>
                  <a:lnTo>
                    <a:pt x="634" y="3801"/>
                  </a:lnTo>
                  <a:lnTo>
                    <a:pt x="630" y="3800"/>
                  </a:lnTo>
                  <a:lnTo>
                    <a:pt x="627" y="3798"/>
                  </a:lnTo>
                  <a:lnTo>
                    <a:pt x="621" y="3792"/>
                  </a:lnTo>
                  <a:lnTo>
                    <a:pt x="614" y="3786"/>
                  </a:lnTo>
                  <a:lnTo>
                    <a:pt x="601" y="3772"/>
                  </a:lnTo>
                  <a:lnTo>
                    <a:pt x="591" y="3762"/>
                  </a:lnTo>
                  <a:lnTo>
                    <a:pt x="575" y="3755"/>
                  </a:lnTo>
                  <a:lnTo>
                    <a:pt x="566" y="3747"/>
                  </a:lnTo>
                  <a:lnTo>
                    <a:pt x="558" y="3741"/>
                  </a:lnTo>
                  <a:lnTo>
                    <a:pt x="552" y="3734"/>
                  </a:lnTo>
                  <a:lnTo>
                    <a:pt x="541" y="3719"/>
                  </a:lnTo>
                  <a:lnTo>
                    <a:pt x="524" y="3699"/>
                  </a:lnTo>
                  <a:lnTo>
                    <a:pt x="514" y="3689"/>
                  </a:lnTo>
                  <a:lnTo>
                    <a:pt x="502" y="3676"/>
                  </a:lnTo>
                  <a:lnTo>
                    <a:pt x="490" y="3663"/>
                  </a:lnTo>
                  <a:lnTo>
                    <a:pt x="479" y="3648"/>
                  </a:lnTo>
                  <a:lnTo>
                    <a:pt x="469" y="3633"/>
                  </a:lnTo>
                  <a:lnTo>
                    <a:pt x="461" y="3616"/>
                  </a:lnTo>
                  <a:lnTo>
                    <a:pt x="458" y="3610"/>
                  </a:lnTo>
                  <a:lnTo>
                    <a:pt x="456" y="3602"/>
                  </a:lnTo>
                  <a:lnTo>
                    <a:pt x="453" y="3596"/>
                  </a:lnTo>
                  <a:lnTo>
                    <a:pt x="453" y="3588"/>
                  </a:lnTo>
                  <a:lnTo>
                    <a:pt x="444" y="3586"/>
                  </a:lnTo>
                  <a:lnTo>
                    <a:pt x="434" y="3584"/>
                  </a:lnTo>
                  <a:lnTo>
                    <a:pt x="423" y="3583"/>
                  </a:lnTo>
                  <a:lnTo>
                    <a:pt x="414" y="3583"/>
                  </a:lnTo>
                  <a:lnTo>
                    <a:pt x="392" y="3583"/>
                  </a:lnTo>
                  <a:lnTo>
                    <a:pt x="370" y="3584"/>
                  </a:lnTo>
                  <a:lnTo>
                    <a:pt x="348" y="3585"/>
                  </a:lnTo>
                  <a:lnTo>
                    <a:pt x="326" y="3584"/>
                  </a:lnTo>
                  <a:lnTo>
                    <a:pt x="314" y="3583"/>
                  </a:lnTo>
                  <a:lnTo>
                    <a:pt x="303" y="3581"/>
                  </a:lnTo>
                  <a:lnTo>
                    <a:pt x="293" y="3579"/>
                  </a:lnTo>
                  <a:lnTo>
                    <a:pt x="282" y="3574"/>
                  </a:lnTo>
                  <a:lnTo>
                    <a:pt x="175" y="3565"/>
                  </a:lnTo>
                  <a:lnTo>
                    <a:pt x="175" y="3565"/>
                  </a:lnTo>
                  <a:lnTo>
                    <a:pt x="44" y="3135"/>
                  </a:lnTo>
                  <a:lnTo>
                    <a:pt x="85" y="2987"/>
                  </a:lnTo>
                  <a:lnTo>
                    <a:pt x="48" y="2760"/>
                  </a:lnTo>
                  <a:lnTo>
                    <a:pt x="139" y="2657"/>
                  </a:lnTo>
                  <a:lnTo>
                    <a:pt x="0" y="2344"/>
                  </a:lnTo>
                  <a:lnTo>
                    <a:pt x="126" y="2096"/>
                  </a:lnTo>
                  <a:lnTo>
                    <a:pt x="96" y="1950"/>
                  </a:lnTo>
                  <a:lnTo>
                    <a:pt x="195" y="1790"/>
                  </a:lnTo>
                  <a:lnTo>
                    <a:pt x="379" y="1496"/>
                  </a:lnTo>
                  <a:lnTo>
                    <a:pt x="491" y="1382"/>
                  </a:lnTo>
                  <a:lnTo>
                    <a:pt x="706" y="1329"/>
                  </a:lnTo>
                  <a:lnTo>
                    <a:pt x="1082" y="1433"/>
                  </a:lnTo>
                  <a:lnTo>
                    <a:pt x="1181" y="1220"/>
                  </a:lnTo>
                  <a:lnTo>
                    <a:pt x="1172" y="872"/>
                  </a:lnTo>
                  <a:lnTo>
                    <a:pt x="921" y="675"/>
                  </a:lnTo>
                  <a:lnTo>
                    <a:pt x="1278" y="0"/>
                  </a:lnTo>
                  <a:lnTo>
                    <a:pt x="1278" y="0"/>
                  </a:lnTo>
                  <a:lnTo>
                    <a:pt x="1377" y="96"/>
                  </a:lnTo>
                  <a:lnTo>
                    <a:pt x="1383" y="103"/>
                  </a:lnTo>
                  <a:lnTo>
                    <a:pt x="1389" y="111"/>
                  </a:lnTo>
                  <a:lnTo>
                    <a:pt x="1397" y="117"/>
                  </a:lnTo>
                  <a:lnTo>
                    <a:pt x="1405" y="125"/>
                  </a:lnTo>
                  <a:lnTo>
                    <a:pt x="1413" y="130"/>
                  </a:lnTo>
                  <a:lnTo>
                    <a:pt x="1423" y="136"/>
                  </a:lnTo>
                  <a:lnTo>
                    <a:pt x="1431" y="141"/>
                  </a:lnTo>
                  <a:lnTo>
                    <a:pt x="1440" y="144"/>
                  </a:lnTo>
                  <a:lnTo>
                    <a:pt x="1456" y="149"/>
                  </a:lnTo>
                  <a:lnTo>
                    <a:pt x="1472" y="152"/>
                  </a:lnTo>
                  <a:lnTo>
                    <a:pt x="1479" y="155"/>
                  </a:lnTo>
                  <a:lnTo>
                    <a:pt x="1485" y="159"/>
                  </a:lnTo>
                  <a:lnTo>
                    <a:pt x="1487" y="162"/>
                  </a:lnTo>
                  <a:lnTo>
                    <a:pt x="1489" y="165"/>
                  </a:lnTo>
                  <a:lnTo>
                    <a:pt x="1490" y="169"/>
                  </a:lnTo>
                  <a:lnTo>
                    <a:pt x="1490" y="174"/>
                  </a:lnTo>
                  <a:lnTo>
                    <a:pt x="1491" y="184"/>
                  </a:lnTo>
                  <a:lnTo>
                    <a:pt x="1493" y="193"/>
                  </a:lnTo>
                  <a:lnTo>
                    <a:pt x="1497" y="199"/>
                  </a:lnTo>
                  <a:lnTo>
                    <a:pt x="1502" y="205"/>
                  </a:lnTo>
                  <a:lnTo>
                    <a:pt x="1512" y="216"/>
                  </a:lnTo>
                  <a:lnTo>
                    <a:pt x="1524" y="227"/>
                  </a:lnTo>
                  <a:lnTo>
                    <a:pt x="1529" y="235"/>
                  </a:lnTo>
                  <a:lnTo>
                    <a:pt x="1533" y="245"/>
                  </a:lnTo>
                  <a:lnTo>
                    <a:pt x="1537" y="254"/>
                  </a:lnTo>
                  <a:lnTo>
                    <a:pt x="1540" y="264"/>
                  </a:lnTo>
                  <a:lnTo>
                    <a:pt x="1548" y="286"/>
                  </a:lnTo>
                  <a:lnTo>
                    <a:pt x="1555" y="304"/>
                  </a:lnTo>
                  <a:lnTo>
                    <a:pt x="1559" y="307"/>
                  </a:lnTo>
                  <a:lnTo>
                    <a:pt x="1561" y="312"/>
                  </a:lnTo>
                  <a:lnTo>
                    <a:pt x="1565" y="314"/>
                  </a:lnTo>
                  <a:lnTo>
                    <a:pt x="1570" y="317"/>
                  </a:lnTo>
                  <a:lnTo>
                    <a:pt x="1578" y="321"/>
                  </a:lnTo>
                  <a:lnTo>
                    <a:pt x="1589" y="325"/>
                  </a:lnTo>
                  <a:lnTo>
                    <a:pt x="1600" y="328"/>
                  </a:lnTo>
                  <a:lnTo>
                    <a:pt x="1611" y="331"/>
                  </a:lnTo>
                  <a:lnTo>
                    <a:pt x="1616" y="334"/>
                  </a:lnTo>
                  <a:lnTo>
                    <a:pt x="1620" y="336"/>
                  </a:lnTo>
                  <a:lnTo>
                    <a:pt x="1626" y="340"/>
                  </a:lnTo>
                  <a:lnTo>
                    <a:pt x="1629" y="344"/>
                  </a:lnTo>
                  <a:lnTo>
                    <a:pt x="1633" y="349"/>
                  </a:lnTo>
                  <a:lnTo>
                    <a:pt x="1636" y="356"/>
                  </a:lnTo>
                  <a:lnTo>
                    <a:pt x="1640" y="363"/>
                  </a:lnTo>
                  <a:lnTo>
                    <a:pt x="1642" y="371"/>
                  </a:lnTo>
                  <a:lnTo>
                    <a:pt x="1647" y="390"/>
                  </a:lnTo>
                  <a:lnTo>
                    <a:pt x="1650" y="410"/>
                  </a:lnTo>
                  <a:lnTo>
                    <a:pt x="1655" y="428"/>
                  </a:lnTo>
                  <a:lnTo>
                    <a:pt x="1658" y="444"/>
                  </a:lnTo>
                  <a:lnTo>
                    <a:pt x="1660" y="451"/>
                  </a:lnTo>
                  <a:lnTo>
                    <a:pt x="1662" y="456"/>
                  </a:lnTo>
                  <a:lnTo>
                    <a:pt x="1665" y="461"/>
                  </a:lnTo>
                  <a:lnTo>
                    <a:pt x="1667" y="463"/>
                  </a:lnTo>
                  <a:lnTo>
                    <a:pt x="1684" y="467"/>
                  </a:lnTo>
                  <a:lnTo>
                    <a:pt x="1702" y="471"/>
                  </a:lnTo>
                  <a:lnTo>
                    <a:pt x="1722" y="475"/>
                  </a:lnTo>
                  <a:lnTo>
                    <a:pt x="1740" y="480"/>
                  </a:lnTo>
                  <a:lnTo>
                    <a:pt x="1750" y="486"/>
                  </a:lnTo>
                  <a:lnTo>
                    <a:pt x="1759" y="492"/>
                  </a:lnTo>
                  <a:lnTo>
                    <a:pt x="1768" y="500"/>
                  </a:lnTo>
                  <a:lnTo>
                    <a:pt x="1776" y="507"/>
                  </a:lnTo>
                  <a:lnTo>
                    <a:pt x="1790" y="524"/>
                  </a:lnTo>
                  <a:lnTo>
                    <a:pt x="1804" y="542"/>
                  </a:lnTo>
                  <a:lnTo>
                    <a:pt x="1815" y="558"/>
                  </a:lnTo>
                  <a:lnTo>
                    <a:pt x="1822" y="572"/>
                  </a:lnTo>
                  <a:lnTo>
                    <a:pt x="1825" y="578"/>
                  </a:lnTo>
                  <a:lnTo>
                    <a:pt x="1827" y="586"/>
                  </a:lnTo>
                  <a:lnTo>
                    <a:pt x="1827" y="595"/>
                  </a:lnTo>
                  <a:lnTo>
                    <a:pt x="1826" y="605"/>
                  </a:lnTo>
                  <a:lnTo>
                    <a:pt x="1824" y="610"/>
                  </a:lnTo>
                  <a:lnTo>
                    <a:pt x="1821" y="613"/>
                  </a:lnTo>
                  <a:lnTo>
                    <a:pt x="1818" y="617"/>
                  </a:lnTo>
                  <a:lnTo>
                    <a:pt x="1815" y="621"/>
                  </a:lnTo>
                  <a:lnTo>
                    <a:pt x="1812" y="624"/>
                  </a:lnTo>
                  <a:lnTo>
                    <a:pt x="1812" y="627"/>
                  </a:lnTo>
                  <a:lnTo>
                    <a:pt x="1813" y="631"/>
                  </a:lnTo>
                  <a:lnTo>
                    <a:pt x="1819" y="635"/>
                  </a:lnTo>
                  <a:lnTo>
                    <a:pt x="1827" y="641"/>
                  </a:lnTo>
                  <a:lnTo>
                    <a:pt x="1835" y="649"/>
                  </a:lnTo>
                  <a:lnTo>
                    <a:pt x="1842" y="656"/>
                  </a:lnTo>
                  <a:lnTo>
                    <a:pt x="1847" y="663"/>
                  </a:lnTo>
                  <a:lnTo>
                    <a:pt x="1853" y="670"/>
                  </a:lnTo>
                  <a:lnTo>
                    <a:pt x="1860" y="678"/>
                  </a:lnTo>
                  <a:lnTo>
                    <a:pt x="1867" y="685"/>
                  </a:lnTo>
                  <a:lnTo>
                    <a:pt x="1877" y="692"/>
                  </a:lnTo>
                  <a:lnTo>
                    <a:pt x="1884" y="697"/>
                  </a:lnTo>
                  <a:lnTo>
                    <a:pt x="1892" y="707"/>
                  </a:lnTo>
                  <a:lnTo>
                    <a:pt x="1900" y="719"/>
                  </a:lnTo>
                  <a:lnTo>
                    <a:pt x="1908" y="733"/>
                  </a:lnTo>
                  <a:lnTo>
                    <a:pt x="1922" y="760"/>
                  </a:lnTo>
                  <a:lnTo>
                    <a:pt x="1934" y="781"/>
                  </a:lnTo>
                  <a:lnTo>
                    <a:pt x="1940" y="795"/>
                  </a:lnTo>
                  <a:lnTo>
                    <a:pt x="1944" y="810"/>
                  </a:lnTo>
                  <a:lnTo>
                    <a:pt x="1948" y="824"/>
                  </a:lnTo>
                  <a:lnTo>
                    <a:pt x="1953" y="838"/>
                  </a:lnTo>
                  <a:lnTo>
                    <a:pt x="1955" y="844"/>
                  </a:lnTo>
                  <a:lnTo>
                    <a:pt x="1959" y="851"/>
                  </a:lnTo>
                  <a:lnTo>
                    <a:pt x="1965" y="857"/>
                  </a:lnTo>
                  <a:lnTo>
                    <a:pt x="1970" y="862"/>
                  </a:lnTo>
                  <a:lnTo>
                    <a:pt x="1980" y="874"/>
                  </a:lnTo>
                  <a:lnTo>
                    <a:pt x="1984" y="881"/>
                  </a:lnTo>
                  <a:lnTo>
                    <a:pt x="1987" y="880"/>
                  </a:lnTo>
                  <a:lnTo>
                    <a:pt x="1989" y="879"/>
                  </a:lnTo>
                  <a:lnTo>
                    <a:pt x="1990" y="854"/>
                  </a:lnTo>
                  <a:lnTo>
                    <a:pt x="1990" y="832"/>
                  </a:lnTo>
                  <a:lnTo>
                    <a:pt x="1992" y="821"/>
                  </a:lnTo>
                  <a:lnTo>
                    <a:pt x="1995" y="811"/>
                  </a:lnTo>
                  <a:lnTo>
                    <a:pt x="1998" y="805"/>
                  </a:lnTo>
                  <a:lnTo>
                    <a:pt x="2001" y="800"/>
                  </a:lnTo>
                  <a:lnTo>
                    <a:pt x="2006" y="794"/>
                  </a:lnTo>
                  <a:lnTo>
                    <a:pt x="2011" y="789"/>
                  </a:lnTo>
                  <a:lnTo>
                    <a:pt x="2013" y="788"/>
                  </a:lnTo>
                  <a:lnTo>
                    <a:pt x="2015" y="788"/>
                  </a:lnTo>
                  <a:lnTo>
                    <a:pt x="2016" y="788"/>
                  </a:lnTo>
                  <a:lnTo>
                    <a:pt x="2019" y="789"/>
                  </a:lnTo>
                  <a:lnTo>
                    <a:pt x="2022" y="794"/>
                  </a:lnTo>
                  <a:lnTo>
                    <a:pt x="2024" y="802"/>
                  </a:lnTo>
                  <a:lnTo>
                    <a:pt x="2029" y="822"/>
                  </a:lnTo>
                  <a:lnTo>
                    <a:pt x="2034" y="848"/>
                  </a:lnTo>
                  <a:lnTo>
                    <a:pt x="2039" y="875"/>
                  </a:lnTo>
                  <a:lnTo>
                    <a:pt x="2047" y="900"/>
                  </a:lnTo>
                  <a:lnTo>
                    <a:pt x="2050" y="911"/>
                  </a:lnTo>
                  <a:lnTo>
                    <a:pt x="2055" y="921"/>
                  </a:lnTo>
                  <a:lnTo>
                    <a:pt x="2057" y="924"/>
                  </a:lnTo>
                  <a:lnTo>
                    <a:pt x="2060" y="927"/>
                  </a:lnTo>
                  <a:lnTo>
                    <a:pt x="2063" y="929"/>
                  </a:lnTo>
                  <a:lnTo>
                    <a:pt x="2066" y="932"/>
                  </a:lnTo>
                  <a:lnTo>
                    <a:pt x="2081" y="939"/>
                  </a:lnTo>
                  <a:lnTo>
                    <a:pt x="2093" y="946"/>
                  </a:lnTo>
                  <a:lnTo>
                    <a:pt x="2101" y="953"/>
                  </a:lnTo>
                  <a:lnTo>
                    <a:pt x="2108" y="961"/>
                  </a:lnTo>
                  <a:lnTo>
                    <a:pt x="2115" y="968"/>
                  </a:lnTo>
                  <a:lnTo>
                    <a:pt x="2121" y="976"/>
                  </a:lnTo>
                  <a:lnTo>
                    <a:pt x="2130" y="984"/>
                  </a:lnTo>
                  <a:lnTo>
                    <a:pt x="2141" y="993"/>
                  </a:lnTo>
                  <a:lnTo>
                    <a:pt x="2147" y="997"/>
                  </a:lnTo>
                  <a:lnTo>
                    <a:pt x="2155" y="1001"/>
                  </a:lnTo>
                  <a:lnTo>
                    <a:pt x="2161" y="1004"/>
                  </a:lnTo>
                  <a:lnTo>
                    <a:pt x="2167" y="1006"/>
                  </a:lnTo>
                  <a:lnTo>
                    <a:pt x="2180" y="1009"/>
                  </a:lnTo>
                  <a:lnTo>
                    <a:pt x="2191" y="1013"/>
                  </a:lnTo>
                  <a:lnTo>
                    <a:pt x="2197" y="1015"/>
                  </a:lnTo>
                  <a:lnTo>
                    <a:pt x="2201" y="1018"/>
                  </a:lnTo>
                  <a:lnTo>
                    <a:pt x="2205" y="1021"/>
                  </a:lnTo>
                  <a:lnTo>
                    <a:pt x="2209" y="1026"/>
                  </a:lnTo>
                  <a:lnTo>
                    <a:pt x="2212" y="1031"/>
                  </a:lnTo>
                  <a:lnTo>
                    <a:pt x="2214" y="1037"/>
                  </a:lnTo>
                  <a:lnTo>
                    <a:pt x="2215" y="1045"/>
                  </a:lnTo>
                  <a:lnTo>
                    <a:pt x="2216" y="1055"/>
                  </a:lnTo>
                  <a:lnTo>
                    <a:pt x="2215" y="1062"/>
                  </a:lnTo>
                  <a:lnTo>
                    <a:pt x="2215" y="1069"/>
                  </a:lnTo>
                  <a:lnTo>
                    <a:pt x="2215" y="1075"/>
                  </a:lnTo>
                  <a:lnTo>
                    <a:pt x="2217" y="1082"/>
                  </a:lnTo>
                  <a:lnTo>
                    <a:pt x="2220" y="1094"/>
                  </a:lnTo>
                  <a:lnTo>
                    <a:pt x="2224" y="1107"/>
                  </a:lnTo>
                  <a:lnTo>
                    <a:pt x="2229" y="1107"/>
                  </a:lnTo>
                  <a:lnTo>
                    <a:pt x="2233" y="1104"/>
                  </a:lnTo>
                  <a:lnTo>
                    <a:pt x="2239" y="1102"/>
                  </a:lnTo>
                  <a:lnTo>
                    <a:pt x="2244" y="1099"/>
                  </a:lnTo>
                  <a:lnTo>
                    <a:pt x="2250" y="1097"/>
                  </a:lnTo>
                  <a:lnTo>
                    <a:pt x="2255" y="1095"/>
                  </a:lnTo>
                  <a:lnTo>
                    <a:pt x="2260" y="1092"/>
                  </a:lnTo>
                  <a:lnTo>
                    <a:pt x="2267" y="1092"/>
                  </a:lnTo>
                  <a:lnTo>
                    <a:pt x="2273" y="1094"/>
                  </a:lnTo>
                  <a:lnTo>
                    <a:pt x="2281" y="1097"/>
                  </a:lnTo>
                  <a:lnTo>
                    <a:pt x="2289" y="1101"/>
                  </a:lnTo>
                  <a:lnTo>
                    <a:pt x="2299" y="1108"/>
                  </a:lnTo>
                  <a:lnTo>
                    <a:pt x="2320" y="1124"/>
                  </a:lnTo>
                  <a:lnTo>
                    <a:pt x="2340" y="1143"/>
                  </a:lnTo>
                  <a:lnTo>
                    <a:pt x="2380" y="1184"/>
                  </a:lnTo>
                  <a:lnTo>
                    <a:pt x="2406" y="1213"/>
                  </a:lnTo>
                  <a:lnTo>
                    <a:pt x="2429" y="1238"/>
                  </a:lnTo>
                  <a:lnTo>
                    <a:pt x="2451" y="1263"/>
                  </a:lnTo>
                  <a:lnTo>
                    <a:pt x="2476" y="1287"/>
                  </a:lnTo>
                  <a:lnTo>
                    <a:pt x="2500" y="1310"/>
                  </a:lnTo>
                  <a:lnTo>
                    <a:pt x="2523" y="1333"/>
                  </a:lnTo>
                  <a:lnTo>
                    <a:pt x="2546" y="1359"/>
                  </a:lnTo>
                  <a:lnTo>
                    <a:pt x="2557" y="1372"/>
                  </a:lnTo>
                  <a:lnTo>
                    <a:pt x="2569" y="1384"/>
                  </a:lnTo>
                  <a:lnTo>
                    <a:pt x="2581" y="1396"/>
                  </a:lnTo>
                  <a:lnTo>
                    <a:pt x="2593" y="1407"/>
                  </a:lnTo>
                  <a:lnTo>
                    <a:pt x="2593" y="1407"/>
                  </a:lnTo>
                  <a:close/>
                </a:path>
              </a:pathLst>
            </a:custGeom>
            <a:solidFill>
              <a:srgbClr val="C9C8C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924" name="Google Shape;924;p38"/>
            <p:cNvSpPr/>
            <p:nvPr/>
          </p:nvSpPr>
          <p:spPr>
            <a:xfrm>
              <a:off x="4876800" y="2439988"/>
              <a:ext cx="1082675" cy="1719263"/>
            </a:xfrm>
            <a:custGeom>
              <a:rect b="b" l="l" r="r" t="t"/>
              <a:pathLst>
                <a:path extrusionOk="0" h="4331" w="2730">
                  <a:moveTo>
                    <a:pt x="2593" y="1407"/>
                  </a:moveTo>
                  <a:lnTo>
                    <a:pt x="2590" y="1415"/>
                  </a:lnTo>
                  <a:lnTo>
                    <a:pt x="2586" y="1425"/>
                  </a:lnTo>
                  <a:lnTo>
                    <a:pt x="2584" y="1435"/>
                  </a:lnTo>
                  <a:lnTo>
                    <a:pt x="2581" y="1445"/>
                  </a:lnTo>
                  <a:lnTo>
                    <a:pt x="2566" y="1479"/>
                  </a:lnTo>
                  <a:lnTo>
                    <a:pt x="2550" y="1515"/>
                  </a:lnTo>
                  <a:lnTo>
                    <a:pt x="2541" y="1533"/>
                  </a:lnTo>
                  <a:lnTo>
                    <a:pt x="2534" y="1551"/>
                  </a:lnTo>
                  <a:lnTo>
                    <a:pt x="2529" y="1570"/>
                  </a:lnTo>
                  <a:lnTo>
                    <a:pt x="2526" y="1588"/>
                  </a:lnTo>
                  <a:lnTo>
                    <a:pt x="2522" y="1600"/>
                  </a:lnTo>
                  <a:lnTo>
                    <a:pt x="2519" y="1613"/>
                  </a:lnTo>
                  <a:lnTo>
                    <a:pt x="2518" y="1627"/>
                  </a:lnTo>
                  <a:lnTo>
                    <a:pt x="2517" y="1641"/>
                  </a:lnTo>
                  <a:lnTo>
                    <a:pt x="2519" y="1670"/>
                  </a:lnTo>
                  <a:lnTo>
                    <a:pt x="2524" y="1699"/>
                  </a:lnTo>
                  <a:lnTo>
                    <a:pt x="2528" y="1730"/>
                  </a:lnTo>
                  <a:lnTo>
                    <a:pt x="2531" y="1759"/>
                  </a:lnTo>
                  <a:lnTo>
                    <a:pt x="2531" y="1773"/>
                  </a:lnTo>
                  <a:lnTo>
                    <a:pt x="2531" y="1786"/>
                  </a:lnTo>
                  <a:lnTo>
                    <a:pt x="2530" y="1799"/>
                  </a:lnTo>
                  <a:lnTo>
                    <a:pt x="2528" y="1812"/>
                  </a:lnTo>
                  <a:lnTo>
                    <a:pt x="2492" y="1810"/>
                  </a:lnTo>
                  <a:lnTo>
                    <a:pt x="2445" y="1809"/>
                  </a:lnTo>
                  <a:lnTo>
                    <a:pt x="2420" y="1810"/>
                  </a:lnTo>
                  <a:lnTo>
                    <a:pt x="2398" y="1813"/>
                  </a:lnTo>
                  <a:lnTo>
                    <a:pt x="2390" y="1815"/>
                  </a:lnTo>
                  <a:lnTo>
                    <a:pt x="2381" y="1818"/>
                  </a:lnTo>
                  <a:lnTo>
                    <a:pt x="2375" y="1823"/>
                  </a:lnTo>
                  <a:lnTo>
                    <a:pt x="2369" y="1827"/>
                  </a:lnTo>
                  <a:lnTo>
                    <a:pt x="2364" y="1832"/>
                  </a:lnTo>
                  <a:lnTo>
                    <a:pt x="2359" y="1838"/>
                  </a:lnTo>
                  <a:lnTo>
                    <a:pt x="2353" y="1841"/>
                  </a:lnTo>
                  <a:lnTo>
                    <a:pt x="2348" y="1844"/>
                  </a:lnTo>
                  <a:lnTo>
                    <a:pt x="2342" y="1846"/>
                  </a:lnTo>
                  <a:lnTo>
                    <a:pt x="2337" y="1847"/>
                  </a:lnTo>
                  <a:lnTo>
                    <a:pt x="2332" y="1847"/>
                  </a:lnTo>
                  <a:lnTo>
                    <a:pt x="2325" y="1847"/>
                  </a:lnTo>
                  <a:lnTo>
                    <a:pt x="2314" y="1845"/>
                  </a:lnTo>
                  <a:lnTo>
                    <a:pt x="2303" y="1841"/>
                  </a:lnTo>
                  <a:lnTo>
                    <a:pt x="2292" y="1836"/>
                  </a:lnTo>
                  <a:lnTo>
                    <a:pt x="2281" y="1830"/>
                  </a:lnTo>
                  <a:lnTo>
                    <a:pt x="2271" y="1825"/>
                  </a:lnTo>
                  <a:lnTo>
                    <a:pt x="2261" y="1820"/>
                  </a:lnTo>
                  <a:lnTo>
                    <a:pt x="2252" y="1817"/>
                  </a:lnTo>
                  <a:lnTo>
                    <a:pt x="2243" y="1815"/>
                  </a:lnTo>
                  <a:lnTo>
                    <a:pt x="2239" y="1815"/>
                  </a:lnTo>
                  <a:lnTo>
                    <a:pt x="2235" y="1816"/>
                  </a:lnTo>
                  <a:lnTo>
                    <a:pt x="2231" y="1817"/>
                  </a:lnTo>
                  <a:lnTo>
                    <a:pt x="2228" y="1819"/>
                  </a:lnTo>
                  <a:lnTo>
                    <a:pt x="2225" y="1823"/>
                  </a:lnTo>
                  <a:lnTo>
                    <a:pt x="2223" y="1827"/>
                  </a:lnTo>
                  <a:lnTo>
                    <a:pt x="2219" y="1832"/>
                  </a:lnTo>
                  <a:lnTo>
                    <a:pt x="2217" y="1839"/>
                  </a:lnTo>
                  <a:lnTo>
                    <a:pt x="2215" y="1844"/>
                  </a:lnTo>
                  <a:lnTo>
                    <a:pt x="2212" y="1848"/>
                  </a:lnTo>
                  <a:lnTo>
                    <a:pt x="2209" y="1853"/>
                  </a:lnTo>
                  <a:lnTo>
                    <a:pt x="2204" y="1855"/>
                  </a:lnTo>
                  <a:lnTo>
                    <a:pt x="2200" y="1856"/>
                  </a:lnTo>
                  <a:lnTo>
                    <a:pt x="2194" y="1857"/>
                  </a:lnTo>
                  <a:lnTo>
                    <a:pt x="2189" y="1856"/>
                  </a:lnTo>
                  <a:lnTo>
                    <a:pt x="2184" y="1856"/>
                  </a:lnTo>
                  <a:lnTo>
                    <a:pt x="2173" y="1853"/>
                  </a:lnTo>
                  <a:lnTo>
                    <a:pt x="2162" y="1848"/>
                  </a:lnTo>
                  <a:lnTo>
                    <a:pt x="2152" y="1844"/>
                  </a:lnTo>
                  <a:lnTo>
                    <a:pt x="2146" y="1840"/>
                  </a:lnTo>
                  <a:lnTo>
                    <a:pt x="2143" y="1839"/>
                  </a:lnTo>
                  <a:lnTo>
                    <a:pt x="2139" y="1839"/>
                  </a:lnTo>
                  <a:lnTo>
                    <a:pt x="2136" y="1840"/>
                  </a:lnTo>
                  <a:lnTo>
                    <a:pt x="2133" y="1842"/>
                  </a:lnTo>
                  <a:lnTo>
                    <a:pt x="2124" y="1847"/>
                  </a:lnTo>
                  <a:lnTo>
                    <a:pt x="2117" y="1854"/>
                  </a:lnTo>
                  <a:lnTo>
                    <a:pt x="2109" y="1861"/>
                  </a:lnTo>
                  <a:lnTo>
                    <a:pt x="2103" y="1870"/>
                  </a:lnTo>
                  <a:lnTo>
                    <a:pt x="2098" y="1877"/>
                  </a:lnTo>
                  <a:lnTo>
                    <a:pt x="2097" y="1881"/>
                  </a:lnTo>
                  <a:lnTo>
                    <a:pt x="2103" y="1882"/>
                  </a:lnTo>
                  <a:lnTo>
                    <a:pt x="2109" y="1885"/>
                  </a:lnTo>
                  <a:lnTo>
                    <a:pt x="2115" y="1887"/>
                  </a:lnTo>
                  <a:lnTo>
                    <a:pt x="2120" y="1891"/>
                  </a:lnTo>
                  <a:lnTo>
                    <a:pt x="2130" y="1898"/>
                  </a:lnTo>
                  <a:lnTo>
                    <a:pt x="2138" y="1908"/>
                  </a:lnTo>
                  <a:lnTo>
                    <a:pt x="2146" y="1919"/>
                  </a:lnTo>
                  <a:lnTo>
                    <a:pt x="2152" y="1929"/>
                  </a:lnTo>
                  <a:lnTo>
                    <a:pt x="2158" y="1942"/>
                  </a:lnTo>
                  <a:lnTo>
                    <a:pt x="2162" y="1955"/>
                  </a:lnTo>
                  <a:lnTo>
                    <a:pt x="2166" y="1969"/>
                  </a:lnTo>
                  <a:lnTo>
                    <a:pt x="2170" y="1982"/>
                  </a:lnTo>
                  <a:lnTo>
                    <a:pt x="2173" y="1996"/>
                  </a:lnTo>
                  <a:lnTo>
                    <a:pt x="2175" y="2010"/>
                  </a:lnTo>
                  <a:lnTo>
                    <a:pt x="2178" y="2036"/>
                  </a:lnTo>
                  <a:lnTo>
                    <a:pt x="2179" y="2059"/>
                  </a:lnTo>
                  <a:lnTo>
                    <a:pt x="2178" y="2083"/>
                  </a:lnTo>
                  <a:lnTo>
                    <a:pt x="2178" y="2098"/>
                  </a:lnTo>
                  <a:lnTo>
                    <a:pt x="2179" y="2100"/>
                  </a:lnTo>
                  <a:lnTo>
                    <a:pt x="2180" y="2102"/>
                  </a:lnTo>
                  <a:lnTo>
                    <a:pt x="2183" y="2104"/>
                  </a:lnTo>
                  <a:lnTo>
                    <a:pt x="2185" y="2107"/>
                  </a:lnTo>
                  <a:lnTo>
                    <a:pt x="2193" y="2110"/>
                  </a:lnTo>
                  <a:lnTo>
                    <a:pt x="2205" y="2113"/>
                  </a:lnTo>
                  <a:lnTo>
                    <a:pt x="2213" y="2115"/>
                  </a:lnTo>
                  <a:lnTo>
                    <a:pt x="2220" y="2117"/>
                  </a:lnTo>
                  <a:lnTo>
                    <a:pt x="2227" y="2120"/>
                  </a:lnTo>
                  <a:lnTo>
                    <a:pt x="2232" y="2123"/>
                  </a:lnTo>
                  <a:lnTo>
                    <a:pt x="2238" y="2126"/>
                  </a:lnTo>
                  <a:lnTo>
                    <a:pt x="2241" y="2129"/>
                  </a:lnTo>
                  <a:lnTo>
                    <a:pt x="2245" y="2134"/>
                  </a:lnTo>
                  <a:lnTo>
                    <a:pt x="2247" y="2138"/>
                  </a:lnTo>
                  <a:lnTo>
                    <a:pt x="2253" y="2148"/>
                  </a:lnTo>
                  <a:lnTo>
                    <a:pt x="2255" y="2160"/>
                  </a:lnTo>
                  <a:lnTo>
                    <a:pt x="2257" y="2172"/>
                  </a:lnTo>
                  <a:lnTo>
                    <a:pt x="2258" y="2188"/>
                  </a:lnTo>
                  <a:lnTo>
                    <a:pt x="2257" y="2195"/>
                  </a:lnTo>
                  <a:lnTo>
                    <a:pt x="2258" y="2202"/>
                  </a:lnTo>
                  <a:lnTo>
                    <a:pt x="2260" y="2208"/>
                  </a:lnTo>
                  <a:lnTo>
                    <a:pt x="2264" y="2215"/>
                  </a:lnTo>
                  <a:lnTo>
                    <a:pt x="2267" y="2220"/>
                  </a:lnTo>
                  <a:lnTo>
                    <a:pt x="2272" y="2225"/>
                  </a:lnTo>
                  <a:lnTo>
                    <a:pt x="2278" y="2231"/>
                  </a:lnTo>
                  <a:lnTo>
                    <a:pt x="2283" y="2236"/>
                  </a:lnTo>
                  <a:lnTo>
                    <a:pt x="2309" y="2255"/>
                  </a:lnTo>
                  <a:lnTo>
                    <a:pt x="2330" y="2272"/>
                  </a:lnTo>
                  <a:lnTo>
                    <a:pt x="2493" y="2440"/>
                  </a:lnTo>
                  <a:lnTo>
                    <a:pt x="2517" y="2464"/>
                  </a:lnTo>
                  <a:lnTo>
                    <a:pt x="2541" y="2488"/>
                  </a:lnTo>
                  <a:lnTo>
                    <a:pt x="2565" y="2511"/>
                  </a:lnTo>
                  <a:lnTo>
                    <a:pt x="2590" y="2535"/>
                  </a:lnTo>
                  <a:lnTo>
                    <a:pt x="2612" y="2559"/>
                  </a:lnTo>
                  <a:lnTo>
                    <a:pt x="2635" y="2584"/>
                  </a:lnTo>
                  <a:lnTo>
                    <a:pt x="2646" y="2597"/>
                  </a:lnTo>
                  <a:lnTo>
                    <a:pt x="2655" y="2610"/>
                  </a:lnTo>
                  <a:lnTo>
                    <a:pt x="2665" y="2624"/>
                  </a:lnTo>
                  <a:lnTo>
                    <a:pt x="2675" y="2637"/>
                  </a:lnTo>
                  <a:lnTo>
                    <a:pt x="2676" y="2644"/>
                  </a:lnTo>
                  <a:lnTo>
                    <a:pt x="2680" y="2652"/>
                  </a:lnTo>
                  <a:lnTo>
                    <a:pt x="2686" y="2661"/>
                  </a:lnTo>
                  <a:lnTo>
                    <a:pt x="2692" y="2669"/>
                  </a:lnTo>
                  <a:lnTo>
                    <a:pt x="2706" y="2687"/>
                  </a:lnTo>
                  <a:lnTo>
                    <a:pt x="2719" y="2703"/>
                  </a:lnTo>
                  <a:lnTo>
                    <a:pt x="2724" y="2710"/>
                  </a:lnTo>
                  <a:lnTo>
                    <a:pt x="2728" y="2718"/>
                  </a:lnTo>
                  <a:lnTo>
                    <a:pt x="2729" y="2722"/>
                  </a:lnTo>
                  <a:lnTo>
                    <a:pt x="2730" y="2725"/>
                  </a:lnTo>
                  <a:lnTo>
                    <a:pt x="2730" y="2729"/>
                  </a:lnTo>
                  <a:lnTo>
                    <a:pt x="2730" y="2732"/>
                  </a:lnTo>
                  <a:lnTo>
                    <a:pt x="2728" y="2734"/>
                  </a:lnTo>
                  <a:lnTo>
                    <a:pt x="2727" y="2737"/>
                  </a:lnTo>
                  <a:lnTo>
                    <a:pt x="2723" y="2739"/>
                  </a:lnTo>
                  <a:lnTo>
                    <a:pt x="2720" y="2742"/>
                  </a:lnTo>
                  <a:lnTo>
                    <a:pt x="2710" y="2745"/>
                  </a:lnTo>
                  <a:lnTo>
                    <a:pt x="2696" y="2748"/>
                  </a:lnTo>
                  <a:lnTo>
                    <a:pt x="2592" y="2762"/>
                  </a:lnTo>
                  <a:lnTo>
                    <a:pt x="2580" y="2764"/>
                  </a:lnTo>
                  <a:lnTo>
                    <a:pt x="2569" y="2769"/>
                  </a:lnTo>
                  <a:lnTo>
                    <a:pt x="2559" y="2774"/>
                  </a:lnTo>
                  <a:lnTo>
                    <a:pt x="2551" y="2781"/>
                  </a:lnTo>
                  <a:lnTo>
                    <a:pt x="2542" y="2789"/>
                  </a:lnTo>
                  <a:lnTo>
                    <a:pt x="2534" y="2798"/>
                  </a:lnTo>
                  <a:lnTo>
                    <a:pt x="2528" y="2808"/>
                  </a:lnTo>
                  <a:lnTo>
                    <a:pt x="2520" y="2818"/>
                  </a:lnTo>
                  <a:lnTo>
                    <a:pt x="2507" y="2839"/>
                  </a:lnTo>
                  <a:lnTo>
                    <a:pt x="2495" y="2859"/>
                  </a:lnTo>
                  <a:lnTo>
                    <a:pt x="2488" y="2870"/>
                  </a:lnTo>
                  <a:lnTo>
                    <a:pt x="2481" y="2879"/>
                  </a:lnTo>
                  <a:lnTo>
                    <a:pt x="2473" y="2887"/>
                  </a:lnTo>
                  <a:lnTo>
                    <a:pt x="2464" y="2895"/>
                  </a:lnTo>
                  <a:lnTo>
                    <a:pt x="2455" y="2903"/>
                  </a:lnTo>
                  <a:lnTo>
                    <a:pt x="2446" y="2910"/>
                  </a:lnTo>
                  <a:lnTo>
                    <a:pt x="2438" y="2918"/>
                  </a:lnTo>
                  <a:lnTo>
                    <a:pt x="2433" y="2925"/>
                  </a:lnTo>
                  <a:lnTo>
                    <a:pt x="2429" y="2932"/>
                  </a:lnTo>
                  <a:lnTo>
                    <a:pt x="2425" y="2939"/>
                  </a:lnTo>
                  <a:lnTo>
                    <a:pt x="2422" y="2946"/>
                  </a:lnTo>
                  <a:lnTo>
                    <a:pt x="2420" y="2953"/>
                  </a:lnTo>
                  <a:lnTo>
                    <a:pt x="2416" y="2985"/>
                  </a:lnTo>
                  <a:lnTo>
                    <a:pt x="2410" y="3024"/>
                  </a:lnTo>
                  <a:lnTo>
                    <a:pt x="2402" y="3025"/>
                  </a:lnTo>
                  <a:lnTo>
                    <a:pt x="2393" y="3025"/>
                  </a:lnTo>
                  <a:lnTo>
                    <a:pt x="2383" y="3024"/>
                  </a:lnTo>
                  <a:lnTo>
                    <a:pt x="2373" y="3021"/>
                  </a:lnTo>
                  <a:lnTo>
                    <a:pt x="2363" y="3019"/>
                  </a:lnTo>
                  <a:lnTo>
                    <a:pt x="2352" y="3018"/>
                  </a:lnTo>
                  <a:lnTo>
                    <a:pt x="2341" y="3018"/>
                  </a:lnTo>
                  <a:lnTo>
                    <a:pt x="2330" y="3019"/>
                  </a:lnTo>
                  <a:lnTo>
                    <a:pt x="2303" y="3025"/>
                  </a:lnTo>
                  <a:lnTo>
                    <a:pt x="2282" y="3028"/>
                  </a:lnTo>
                  <a:lnTo>
                    <a:pt x="2262" y="3028"/>
                  </a:lnTo>
                  <a:lnTo>
                    <a:pt x="2246" y="3027"/>
                  </a:lnTo>
                  <a:lnTo>
                    <a:pt x="2229" y="3025"/>
                  </a:lnTo>
                  <a:lnTo>
                    <a:pt x="2211" y="3021"/>
                  </a:lnTo>
                  <a:lnTo>
                    <a:pt x="2189" y="3017"/>
                  </a:lnTo>
                  <a:lnTo>
                    <a:pt x="2163" y="3012"/>
                  </a:lnTo>
                  <a:lnTo>
                    <a:pt x="2158" y="3012"/>
                  </a:lnTo>
                  <a:lnTo>
                    <a:pt x="2151" y="3014"/>
                  </a:lnTo>
                  <a:lnTo>
                    <a:pt x="2145" y="3016"/>
                  </a:lnTo>
                  <a:lnTo>
                    <a:pt x="2137" y="3019"/>
                  </a:lnTo>
                  <a:lnTo>
                    <a:pt x="2121" y="3030"/>
                  </a:lnTo>
                  <a:lnTo>
                    <a:pt x="2104" y="3042"/>
                  </a:lnTo>
                  <a:lnTo>
                    <a:pt x="2070" y="3068"/>
                  </a:lnTo>
                  <a:lnTo>
                    <a:pt x="2046" y="3085"/>
                  </a:lnTo>
                  <a:lnTo>
                    <a:pt x="2028" y="3094"/>
                  </a:lnTo>
                  <a:lnTo>
                    <a:pt x="2011" y="3100"/>
                  </a:lnTo>
                  <a:lnTo>
                    <a:pt x="1993" y="3106"/>
                  </a:lnTo>
                  <a:lnTo>
                    <a:pt x="1974" y="3110"/>
                  </a:lnTo>
                  <a:lnTo>
                    <a:pt x="1938" y="3115"/>
                  </a:lnTo>
                  <a:lnTo>
                    <a:pt x="1900" y="3123"/>
                  </a:lnTo>
                  <a:lnTo>
                    <a:pt x="1875" y="3129"/>
                  </a:lnTo>
                  <a:lnTo>
                    <a:pt x="1853" y="3135"/>
                  </a:lnTo>
                  <a:lnTo>
                    <a:pt x="1843" y="3137"/>
                  </a:lnTo>
                  <a:lnTo>
                    <a:pt x="1831" y="3139"/>
                  </a:lnTo>
                  <a:lnTo>
                    <a:pt x="1818" y="3140"/>
                  </a:lnTo>
                  <a:lnTo>
                    <a:pt x="1804" y="3140"/>
                  </a:lnTo>
                  <a:lnTo>
                    <a:pt x="1793" y="3141"/>
                  </a:lnTo>
                  <a:lnTo>
                    <a:pt x="1783" y="3142"/>
                  </a:lnTo>
                  <a:lnTo>
                    <a:pt x="1775" y="3144"/>
                  </a:lnTo>
                  <a:lnTo>
                    <a:pt x="1768" y="3148"/>
                  </a:lnTo>
                  <a:lnTo>
                    <a:pt x="1755" y="3154"/>
                  </a:lnTo>
                  <a:lnTo>
                    <a:pt x="1744" y="3161"/>
                  </a:lnTo>
                  <a:lnTo>
                    <a:pt x="1739" y="3164"/>
                  </a:lnTo>
                  <a:lnTo>
                    <a:pt x="1733" y="3166"/>
                  </a:lnTo>
                  <a:lnTo>
                    <a:pt x="1726" y="3168"/>
                  </a:lnTo>
                  <a:lnTo>
                    <a:pt x="1718" y="3169"/>
                  </a:lnTo>
                  <a:lnTo>
                    <a:pt x="1710" y="3168"/>
                  </a:lnTo>
                  <a:lnTo>
                    <a:pt x="1700" y="3167"/>
                  </a:lnTo>
                  <a:lnTo>
                    <a:pt x="1688" y="3164"/>
                  </a:lnTo>
                  <a:lnTo>
                    <a:pt x="1675" y="3159"/>
                  </a:lnTo>
                  <a:lnTo>
                    <a:pt x="1667" y="3155"/>
                  </a:lnTo>
                  <a:lnTo>
                    <a:pt x="1658" y="3153"/>
                  </a:lnTo>
                  <a:lnTo>
                    <a:pt x="1649" y="3151"/>
                  </a:lnTo>
                  <a:lnTo>
                    <a:pt x="1641" y="3150"/>
                  </a:lnTo>
                  <a:lnTo>
                    <a:pt x="1623" y="3150"/>
                  </a:lnTo>
                  <a:lnTo>
                    <a:pt x="1605" y="3151"/>
                  </a:lnTo>
                  <a:lnTo>
                    <a:pt x="1568" y="3154"/>
                  </a:lnTo>
                  <a:lnTo>
                    <a:pt x="1533" y="3157"/>
                  </a:lnTo>
                  <a:lnTo>
                    <a:pt x="1531" y="3159"/>
                  </a:lnTo>
                  <a:lnTo>
                    <a:pt x="1532" y="3166"/>
                  </a:lnTo>
                  <a:lnTo>
                    <a:pt x="1533" y="3174"/>
                  </a:lnTo>
                  <a:lnTo>
                    <a:pt x="1535" y="3181"/>
                  </a:lnTo>
                  <a:lnTo>
                    <a:pt x="1537" y="3188"/>
                  </a:lnTo>
                  <a:lnTo>
                    <a:pt x="1544" y="3201"/>
                  </a:lnTo>
                  <a:lnTo>
                    <a:pt x="1551" y="3215"/>
                  </a:lnTo>
                  <a:lnTo>
                    <a:pt x="1554" y="3221"/>
                  </a:lnTo>
                  <a:lnTo>
                    <a:pt x="1557" y="3228"/>
                  </a:lnTo>
                  <a:lnTo>
                    <a:pt x="1560" y="3235"/>
                  </a:lnTo>
                  <a:lnTo>
                    <a:pt x="1561" y="3244"/>
                  </a:lnTo>
                  <a:lnTo>
                    <a:pt x="1562" y="3251"/>
                  </a:lnTo>
                  <a:lnTo>
                    <a:pt x="1562" y="3260"/>
                  </a:lnTo>
                  <a:lnTo>
                    <a:pt x="1561" y="3270"/>
                  </a:lnTo>
                  <a:lnTo>
                    <a:pt x="1558" y="3279"/>
                  </a:lnTo>
                  <a:lnTo>
                    <a:pt x="1550" y="3298"/>
                  </a:lnTo>
                  <a:lnTo>
                    <a:pt x="1539" y="3321"/>
                  </a:lnTo>
                  <a:lnTo>
                    <a:pt x="1535" y="3332"/>
                  </a:lnTo>
                  <a:lnTo>
                    <a:pt x="1534" y="3343"/>
                  </a:lnTo>
                  <a:lnTo>
                    <a:pt x="1535" y="3349"/>
                  </a:lnTo>
                  <a:lnTo>
                    <a:pt x="1536" y="3353"/>
                  </a:lnTo>
                  <a:lnTo>
                    <a:pt x="1538" y="3356"/>
                  </a:lnTo>
                  <a:lnTo>
                    <a:pt x="1543" y="3359"/>
                  </a:lnTo>
                  <a:lnTo>
                    <a:pt x="1552" y="3365"/>
                  </a:lnTo>
                  <a:lnTo>
                    <a:pt x="1560" y="3367"/>
                  </a:lnTo>
                  <a:lnTo>
                    <a:pt x="1567" y="3369"/>
                  </a:lnTo>
                  <a:lnTo>
                    <a:pt x="1573" y="3370"/>
                  </a:lnTo>
                  <a:lnTo>
                    <a:pt x="1575" y="3371"/>
                  </a:lnTo>
                  <a:lnTo>
                    <a:pt x="1577" y="3372"/>
                  </a:lnTo>
                  <a:lnTo>
                    <a:pt x="1579" y="3375"/>
                  </a:lnTo>
                  <a:lnTo>
                    <a:pt x="1581" y="3378"/>
                  </a:lnTo>
                  <a:lnTo>
                    <a:pt x="1585" y="3385"/>
                  </a:lnTo>
                  <a:lnTo>
                    <a:pt x="1587" y="3397"/>
                  </a:lnTo>
                  <a:lnTo>
                    <a:pt x="1590" y="3410"/>
                  </a:lnTo>
                  <a:lnTo>
                    <a:pt x="1594" y="3423"/>
                  </a:lnTo>
                  <a:lnTo>
                    <a:pt x="1600" y="3434"/>
                  </a:lnTo>
                  <a:lnTo>
                    <a:pt x="1606" y="3445"/>
                  </a:lnTo>
                  <a:lnTo>
                    <a:pt x="1614" y="3453"/>
                  </a:lnTo>
                  <a:lnTo>
                    <a:pt x="1622" y="3462"/>
                  </a:lnTo>
                  <a:lnTo>
                    <a:pt x="1631" y="3471"/>
                  </a:lnTo>
                  <a:lnTo>
                    <a:pt x="1641" y="3478"/>
                  </a:lnTo>
                  <a:lnTo>
                    <a:pt x="1660" y="3494"/>
                  </a:lnTo>
                  <a:lnTo>
                    <a:pt x="1680" y="3510"/>
                  </a:lnTo>
                  <a:lnTo>
                    <a:pt x="1689" y="3518"/>
                  </a:lnTo>
                  <a:lnTo>
                    <a:pt x="1698" y="3527"/>
                  </a:lnTo>
                  <a:lnTo>
                    <a:pt x="1707" y="3537"/>
                  </a:lnTo>
                  <a:lnTo>
                    <a:pt x="1714" y="3546"/>
                  </a:lnTo>
                  <a:lnTo>
                    <a:pt x="1717" y="3546"/>
                  </a:lnTo>
                  <a:lnTo>
                    <a:pt x="1729" y="3535"/>
                  </a:lnTo>
                  <a:lnTo>
                    <a:pt x="1741" y="3525"/>
                  </a:lnTo>
                  <a:lnTo>
                    <a:pt x="1755" y="3515"/>
                  </a:lnTo>
                  <a:lnTo>
                    <a:pt x="1769" y="3508"/>
                  </a:lnTo>
                  <a:lnTo>
                    <a:pt x="1776" y="3505"/>
                  </a:lnTo>
                  <a:lnTo>
                    <a:pt x="1783" y="3504"/>
                  </a:lnTo>
                  <a:lnTo>
                    <a:pt x="1791" y="3503"/>
                  </a:lnTo>
                  <a:lnTo>
                    <a:pt x="1797" y="3504"/>
                  </a:lnTo>
                  <a:lnTo>
                    <a:pt x="1805" y="3505"/>
                  </a:lnTo>
                  <a:lnTo>
                    <a:pt x="1812" y="3508"/>
                  </a:lnTo>
                  <a:lnTo>
                    <a:pt x="1819" y="3513"/>
                  </a:lnTo>
                  <a:lnTo>
                    <a:pt x="1826" y="3519"/>
                  </a:lnTo>
                  <a:lnTo>
                    <a:pt x="1826" y="3519"/>
                  </a:lnTo>
                  <a:lnTo>
                    <a:pt x="1829" y="3562"/>
                  </a:lnTo>
                  <a:lnTo>
                    <a:pt x="1830" y="3572"/>
                  </a:lnTo>
                  <a:lnTo>
                    <a:pt x="1832" y="3582"/>
                  </a:lnTo>
                  <a:lnTo>
                    <a:pt x="1835" y="3594"/>
                  </a:lnTo>
                  <a:lnTo>
                    <a:pt x="1839" y="3605"/>
                  </a:lnTo>
                  <a:lnTo>
                    <a:pt x="1848" y="3627"/>
                  </a:lnTo>
                  <a:lnTo>
                    <a:pt x="1857" y="3647"/>
                  </a:lnTo>
                  <a:lnTo>
                    <a:pt x="1863" y="3660"/>
                  </a:lnTo>
                  <a:lnTo>
                    <a:pt x="1869" y="3669"/>
                  </a:lnTo>
                  <a:lnTo>
                    <a:pt x="1872" y="3679"/>
                  </a:lnTo>
                  <a:lnTo>
                    <a:pt x="1874" y="3688"/>
                  </a:lnTo>
                  <a:lnTo>
                    <a:pt x="1874" y="3691"/>
                  </a:lnTo>
                  <a:lnTo>
                    <a:pt x="1873" y="3695"/>
                  </a:lnTo>
                  <a:lnTo>
                    <a:pt x="1872" y="3699"/>
                  </a:lnTo>
                  <a:lnTo>
                    <a:pt x="1870" y="3703"/>
                  </a:lnTo>
                  <a:lnTo>
                    <a:pt x="1862" y="3711"/>
                  </a:lnTo>
                  <a:lnTo>
                    <a:pt x="1851" y="3720"/>
                  </a:lnTo>
                  <a:lnTo>
                    <a:pt x="1834" y="3733"/>
                  </a:lnTo>
                  <a:lnTo>
                    <a:pt x="1819" y="3746"/>
                  </a:lnTo>
                  <a:lnTo>
                    <a:pt x="1803" y="3759"/>
                  </a:lnTo>
                  <a:lnTo>
                    <a:pt x="1785" y="3772"/>
                  </a:lnTo>
                  <a:lnTo>
                    <a:pt x="1767" y="3785"/>
                  </a:lnTo>
                  <a:lnTo>
                    <a:pt x="1739" y="3807"/>
                  </a:lnTo>
                  <a:lnTo>
                    <a:pt x="1712" y="3828"/>
                  </a:lnTo>
                  <a:lnTo>
                    <a:pt x="1700" y="3839"/>
                  </a:lnTo>
                  <a:lnTo>
                    <a:pt x="1700" y="3852"/>
                  </a:lnTo>
                  <a:lnTo>
                    <a:pt x="1702" y="3865"/>
                  </a:lnTo>
                  <a:lnTo>
                    <a:pt x="1703" y="3878"/>
                  </a:lnTo>
                  <a:lnTo>
                    <a:pt x="1704" y="3892"/>
                  </a:lnTo>
                  <a:lnTo>
                    <a:pt x="1704" y="3902"/>
                  </a:lnTo>
                  <a:lnTo>
                    <a:pt x="1707" y="3909"/>
                  </a:lnTo>
                  <a:lnTo>
                    <a:pt x="1709" y="3916"/>
                  </a:lnTo>
                  <a:lnTo>
                    <a:pt x="1711" y="3922"/>
                  </a:lnTo>
                  <a:lnTo>
                    <a:pt x="1712" y="3927"/>
                  </a:lnTo>
                  <a:lnTo>
                    <a:pt x="1713" y="3934"/>
                  </a:lnTo>
                  <a:lnTo>
                    <a:pt x="1711" y="3942"/>
                  </a:lnTo>
                  <a:lnTo>
                    <a:pt x="1707" y="3951"/>
                  </a:lnTo>
                  <a:lnTo>
                    <a:pt x="1701" y="3963"/>
                  </a:lnTo>
                  <a:lnTo>
                    <a:pt x="1699" y="3976"/>
                  </a:lnTo>
                  <a:lnTo>
                    <a:pt x="1696" y="3990"/>
                  </a:lnTo>
                  <a:lnTo>
                    <a:pt x="1693" y="4003"/>
                  </a:lnTo>
                  <a:lnTo>
                    <a:pt x="1688" y="4012"/>
                  </a:lnTo>
                  <a:lnTo>
                    <a:pt x="1684" y="4019"/>
                  </a:lnTo>
                  <a:lnTo>
                    <a:pt x="1681" y="4025"/>
                  </a:lnTo>
                  <a:lnTo>
                    <a:pt x="1677" y="4029"/>
                  </a:lnTo>
                  <a:lnTo>
                    <a:pt x="1674" y="4031"/>
                  </a:lnTo>
                  <a:lnTo>
                    <a:pt x="1671" y="4032"/>
                  </a:lnTo>
                  <a:lnTo>
                    <a:pt x="1669" y="4031"/>
                  </a:lnTo>
                  <a:lnTo>
                    <a:pt x="1667" y="4030"/>
                  </a:lnTo>
                  <a:lnTo>
                    <a:pt x="1665" y="4027"/>
                  </a:lnTo>
                  <a:lnTo>
                    <a:pt x="1662" y="4024"/>
                  </a:lnTo>
                  <a:lnTo>
                    <a:pt x="1661" y="4019"/>
                  </a:lnTo>
                  <a:lnTo>
                    <a:pt x="1659" y="4014"/>
                  </a:lnTo>
                  <a:lnTo>
                    <a:pt x="1658" y="4000"/>
                  </a:lnTo>
                  <a:lnTo>
                    <a:pt x="1657" y="3985"/>
                  </a:lnTo>
                  <a:lnTo>
                    <a:pt x="1646" y="3986"/>
                  </a:lnTo>
                  <a:lnTo>
                    <a:pt x="1633" y="3989"/>
                  </a:lnTo>
                  <a:lnTo>
                    <a:pt x="1620" y="3992"/>
                  </a:lnTo>
                  <a:lnTo>
                    <a:pt x="1608" y="3994"/>
                  </a:lnTo>
                  <a:lnTo>
                    <a:pt x="1606" y="3996"/>
                  </a:lnTo>
                  <a:lnTo>
                    <a:pt x="1605" y="3997"/>
                  </a:lnTo>
                  <a:lnTo>
                    <a:pt x="1603" y="3999"/>
                  </a:lnTo>
                  <a:lnTo>
                    <a:pt x="1603" y="4001"/>
                  </a:lnTo>
                  <a:lnTo>
                    <a:pt x="1602" y="4006"/>
                  </a:lnTo>
                  <a:lnTo>
                    <a:pt x="1602" y="4013"/>
                  </a:lnTo>
                  <a:lnTo>
                    <a:pt x="1602" y="4020"/>
                  </a:lnTo>
                  <a:lnTo>
                    <a:pt x="1602" y="4027"/>
                  </a:lnTo>
                  <a:lnTo>
                    <a:pt x="1602" y="4033"/>
                  </a:lnTo>
                  <a:lnTo>
                    <a:pt x="1600" y="4039"/>
                  </a:lnTo>
                  <a:lnTo>
                    <a:pt x="1595" y="4047"/>
                  </a:lnTo>
                  <a:lnTo>
                    <a:pt x="1591" y="4054"/>
                  </a:lnTo>
                  <a:lnTo>
                    <a:pt x="1587" y="4057"/>
                  </a:lnTo>
                  <a:lnTo>
                    <a:pt x="1584" y="4060"/>
                  </a:lnTo>
                  <a:lnTo>
                    <a:pt x="1579" y="4061"/>
                  </a:lnTo>
                  <a:lnTo>
                    <a:pt x="1576" y="4061"/>
                  </a:lnTo>
                  <a:lnTo>
                    <a:pt x="1573" y="4060"/>
                  </a:lnTo>
                  <a:lnTo>
                    <a:pt x="1570" y="4058"/>
                  </a:lnTo>
                  <a:lnTo>
                    <a:pt x="1564" y="4052"/>
                  </a:lnTo>
                  <a:lnTo>
                    <a:pt x="1558" y="4045"/>
                  </a:lnTo>
                  <a:lnTo>
                    <a:pt x="1554" y="4042"/>
                  </a:lnTo>
                  <a:lnTo>
                    <a:pt x="1551" y="4039"/>
                  </a:lnTo>
                  <a:lnTo>
                    <a:pt x="1548" y="4037"/>
                  </a:lnTo>
                  <a:lnTo>
                    <a:pt x="1544" y="4035"/>
                  </a:lnTo>
                  <a:lnTo>
                    <a:pt x="1539" y="4034"/>
                  </a:lnTo>
                  <a:lnTo>
                    <a:pt x="1536" y="4034"/>
                  </a:lnTo>
                  <a:lnTo>
                    <a:pt x="1533" y="4035"/>
                  </a:lnTo>
                  <a:lnTo>
                    <a:pt x="1530" y="4037"/>
                  </a:lnTo>
                  <a:lnTo>
                    <a:pt x="1524" y="4041"/>
                  </a:lnTo>
                  <a:lnTo>
                    <a:pt x="1520" y="4045"/>
                  </a:lnTo>
                  <a:lnTo>
                    <a:pt x="1516" y="4050"/>
                  </a:lnTo>
                  <a:lnTo>
                    <a:pt x="1512" y="4053"/>
                  </a:lnTo>
                  <a:lnTo>
                    <a:pt x="1510" y="4053"/>
                  </a:lnTo>
                  <a:lnTo>
                    <a:pt x="1508" y="4053"/>
                  </a:lnTo>
                  <a:lnTo>
                    <a:pt x="1507" y="4052"/>
                  </a:lnTo>
                  <a:lnTo>
                    <a:pt x="1505" y="4051"/>
                  </a:lnTo>
                  <a:lnTo>
                    <a:pt x="1495" y="4037"/>
                  </a:lnTo>
                  <a:lnTo>
                    <a:pt x="1484" y="4017"/>
                  </a:lnTo>
                  <a:lnTo>
                    <a:pt x="1475" y="3998"/>
                  </a:lnTo>
                  <a:lnTo>
                    <a:pt x="1468" y="3983"/>
                  </a:lnTo>
                  <a:lnTo>
                    <a:pt x="1467" y="3983"/>
                  </a:lnTo>
                  <a:lnTo>
                    <a:pt x="1467" y="3984"/>
                  </a:lnTo>
                  <a:lnTo>
                    <a:pt x="1464" y="3984"/>
                  </a:lnTo>
                  <a:lnTo>
                    <a:pt x="1461" y="3985"/>
                  </a:lnTo>
                  <a:lnTo>
                    <a:pt x="1457" y="3987"/>
                  </a:lnTo>
                  <a:lnTo>
                    <a:pt x="1454" y="3990"/>
                  </a:lnTo>
                  <a:lnTo>
                    <a:pt x="1448" y="3997"/>
                  </a:lnTo>
                  <a:lnTo>
                    <a:pt x="1440" y="4006"/>
                  </a:lnTo>
                  <a:lnTo>
                    <a:pt x="1426" y="4030"/>
                  </a:lnTo>
                  <a:lnTo>
                    <a:pt x="1411" y="4058"/>
                  </a:lnTo>
                  <a:lnTo>
                    <a:pt x="1398" y="4087"/>
                  </a:lnTo>
                  <a:lnTo>
                    <a:pt x="1386" y="4114"/>
                  </a:lnTo>
                  <a:lnTo>
                    <a:pt x="1376" y="4137"/>
                  </a:lnTo>
                  <a:lnTo>
                    <a:pt x="1371" y="4151"/>
                  </a:lnTo>
                  <a:lnTo>
                    <a:pt x="1370" y="4158"/>
                  </a:lnTo>
                  <a:lnTo>
                    <a:pt x="1369" y="4165"/>
                  </a:lnTo>
                  <a:lnTo>
                    <a:pt x="1370" y="4174"/>
                  </a:lnTo>
                  <a:lnTo>
                    <a:pt x="1371" y="4183"/>
                  </a:lnTo>
                  <a:lnTo>
                    <a:pt x="1373" y="4203"/>
                  </a:lnTo>
                  <a:lnTo>
                    <a:pt x="1375" y="4219"/>
                  </a:lnTo>
                  <a:lnTo>
                    <a:pt x="1374" y="4231"/>
                  </a:lnTo>
                  <a:lnTo>
                    <a:pt x="1371" y="4243"/>
                  </a:lnTo>
                  <a:lnTo>
                    <a:pt x="1368" y="4255"/>
                  </a:lnTo>
                  <a:lnTo>
                    <a:pt x="1363" y="4267"/>
                  </a:lnTo>
                  <a:lnTo>
                    <a:pt x="1359" y="4278"/>
                  </a:lnTo>
                  <a:lnTo>
                    <a:pt x="1356" y="4289"/>
                  </a:lnTo>
                  <a:lnTo>
                    <a:pt x="1354" y="4300"/>
                  </a:lnTo>
                  <a:lnTo>
                    <a:pt x="1354" y="4310"/>
                  </a:lnTo>
                  <a:lnTo>
                    <a:pt x="1354" y="4310"/>
                  </a:lnTo>
                  <a:lnTo>
                    <a:pt x="1339" y="4318"/>
                  </a:lnTo>
                  <a:lnTo>
                    <a:pt x="1327" y="4326"/>
                  </a:lnTo>
                  <a:lnTo>
                    <a:pt x="1321" y="4328"/>
                  </a:lnTo>
                  <a:lnTo>
                    <a:pt x="1317" y="4329"/>
                  </a:lnTo>
                  <a:lnTo>
                    <a:pt x="1312" y="4330"/>
                  </a:lnTo>
                  <a:lnTo>
                    <a:pt x="1307" y="4331"/>
                  </a:lnTo>
                  <a:lnTo>
                    <a:pt x="1303" y="4330"/>
                  </a:lnTo>
                  <a:lnTo>
                    <a:pt x="1299" y="4329"/>
                  </a:lnTo>
                  <a:lnTo>
                    <a:pt x="1294" y="4327"/>
                  </a:lnTo>
                  <a:lnTo>
                    <a:pt x="1290" y="4324"/>
                  </a:lnTo>
                  <a:lnTo>
                    <a:pt x="1280" y="4315"/>
                  </a:lnTo>
                  <a:lnTo>
                    <a:pt x="1269" y="4302"/>
                  </a:lnTo>
                  <a:lnTo>
                    <a:pt x="1262" y="4296"/>
                  </a:lnTo>
                  <a:lnTo>
                    <a:pt x="1254" y="4290"/>
                  </a:lnTo>
                  <a:lnTo>
                    <a:pt x="1246" y="4285"/>
                  </a:lnTo>
                  <a:lnTo>
                    <a:pt x="1237" y="4282"/>
                  </a:lnTo>
                  <a:lnTo>
                    <a:pt x="1227" y="4280"/>
                  </a:lnTo>
                  <a:lnTo>
                    <a:pt x="1217" y="4277"/>
                  </a:lnTo>
                  <a:lnTo>
                    <a:pt x="1206" y="4276"/>
                  </a:lnTo>
                  <a:lnTo>
                    <a:pt x="1195" y="4275"/>
                  </a:lnTo>
                  <a:lnTo>
                    <a:pt x="1151" y="4277"/>
                  </a:lnTo>
                  <a:lnTo>
                    <a:pt x="1112" y="4280"/>
                  </a:lnTo>
                  <a:lnTo>
                    <a:pt x="1097" y="4280"/>
                  </a:lnTo>
                  <a:lnTo>
                    <a:pt x="1082" y="4278"/>
                  </a:lnTo>
                  <a:lnTo>
                    <a:pt x="1068" y="4276"/>
                  </a:lnTo>
                  <a:lnTo>
                    <a:pt x="1053" y="4274"/>
                  </a:lnTo>
                  <a:lnTo>
                    <a:pt x="1024" y="4269"/>
                  </a:lnTo>
                  <a:lnTo>
                    <a:pt x="995" y="4263"/>
                  </a:lnTo>
                  <a:lnTo>
                    <a:pt x="961" y="4256"/>
                  </a:lnTo>
                  <a:lnTo>
                    <a:pt x="929" y="4248"/>
                  </a:lnTo>
                  <a:lnTo>
                    <a:pt x="914" y="4245"/>
                  </a:lnTo>
                  <a:lnTo>
                    <a:pt x="898" y="4243"/>
                  </a:lnTo>
                  <a:lnTo>
                    <a:pt x="890" y="4244"/>
                  </a:lnTo>
                  <a:lnTo>
                    <a:pt x="881" y="4244"/>
                  </a:lnTo>
                  <a:lnTo>
                    <a:pt x="871" y="4245"/>
                  </a:lnTo>
                  <a:lnTo>
                    <a:pt x="861" y="4247"/>
                  </a:lnTo>
                  <a:lnTo>
                    <a:pt x="860" y="4247"/>
                  </a:lnTo>
                  <a:lnTo>
                    <a:pt x="858" y="4247"/>
                  </a:lnTo>
                  <a:lnTo>
                    <a:pt x="856" y="4246"/>
                  </a:lnTo>
                  <a:lnTo>
                    <a:pt x="855" y="4244"/>
                  </a:lnTo>
                  <a:lnTo>
                    <a:pt x="851" y="4239"/>
                  </a:lnTo>
                  <a:lnTo>
                    <a:pt x="846" y="4232"/>
                  </a:lnTo>
                  <a:lnTo>
                    <a:pt x="839" y="4214"/>
                  </a:lnTo>
                  <a:lnTo>
                    <a:pt x="831" y="4192"/>
                  </a:lnTo>
                  <a:lnTo>
                    <a:pt x="817" y="4147"/>
                  </a:lnTo>
                  <a:lnTo>
                    <a:pt x="809" y="4118"/>
                  </a:lnTo>
                  <a:lnTo>
                    <a:pt x="804" y="4108"/>
                  </a:lnTo>
                  <a:lnTo>
                    <a:pt x="799" y="4097"/>
                  </a:lnTo>
                  <a:lnTo>
                    <a:pt x="791" y="4085"/>
                  </a:lnTo>
                  <a:lnTo>
                    <a:pt x="785" y="4073"/>
                  </a:lnTo>
                  <a:lnTo>
                    <a:pt x="777" y="4061"/>
                  </a:lnTo>
                  <a:lnTo>
                    <a:pt x="772" y="4050"/>
                  </a:lnTo>
                  <a:lnTo>
                    <a:pt x="768" y="4040"/>
                  </a:lnTo>
                  <a:lnTo>
                    <a:pt x="766" y="4032"/>
                  </a:lnTo>
                  <a:lnTo>
                    <a:pt x="761" y="4023"/>
                  </a:lnTo>
                  <a:lnTo>
                    <a:pt x="752" y="4006"/>
                  </a:lnTo>
                  <a:lnTo>
                    <a:pt x="742" y="3988"/>
                  </a:lnTo>
                  <a:lnTo>
                    <a:pt x="729" y="3969"/>
                  </a:lnTo>
                  <a:lnTo>
                    <a:pt x="716" y="3949"/>
                  </a:lnTo>
                  <a:lnTo>
                    <a:pt x="703" y="3933"/>
                  </a:lnTo>
                  <a:lnTo>
                    <a:pt x="697" y="3926"/>
                  </a:lnTo>
                  <a:lnTo>
                    <a:pt x="692" y="3922"/>
                  </a:lnTo>
                  <a:lnTo>
                    <a:pt x="688" y="3919"/>
                  </a:lnTo>
                  <a:lnTo>
                    <a:pt x="684" y="3918"/>
                  </a:lnTo>
                  <a:lnTo>
                    <a:pt x="683" y="3917"/>
                  </a:lnTo>
                  <a:lnTo>
                    <a:pt x="684" y="3913"/>
                  </a:lnTo>
                  <a:lnTo>
                    <a:pt x="687" y="3910"/>
                  </a:lnTo>
                  <a:lnTo>
                    <a:pt x="690" y="3906"/>
                  </a:lnTo>
                  <a:lnTo>
                    <a:pt x="694" y="3902"/>
                  </a:lnTo>
                  <a:lnTo>
                    <a:pt x="706" y="3892"/>
                  </a:lnTo>
                  <a:lnTo>
                    <a:pt x="720" y="3881"/>
                  </a:lnTo>
                  <a:lnTo>
                    <a:pt x="734" y="3870"/>
                  </a:lnTo>
                  <a:lnTo>
                    <a:pt x="747" y="3859"/>
                  </a:lnTo>
                  <a:lnTo>
                    <a:pt x="758" y="3851"/>
                  </a:lnTo>
                  <a:lnTo>
                    <a:pt x="765" y="3844"/>
                  </a:lnTo>
                  <a:lnTo>
                    <a:pt x="764" y="3843"/>
                  </a:lnTo>
                  <a:lnTo>
                    <a:pt x="763" y="3842"/>
                  </a:lnTo>
                  <a:lnTo>
                    <a:pt x="749" y="3842"/>
                  </a:lnTo>
                  <a:lnTo>
                    <a:pt x="738" y="3841"/>
                  </a:lnTo>
                  <a:lnTo>
                    <a:pt x="728" y="3839"/>
                  </a:lnTo>
                  <a:lnTo>
                    <a:pt x="720" y="3835"/>
                  </a:lnTo>
                  <a:lnTo>
                    <a:pt x="717" y="3832"/>
                  </a:lnTo>
                  <a:lnTo>
                    <a:pt x="714" y="3829"/>
                  </a:lnTo>
                  <a:lnTo>
                    <a:pt x="711" y="3825"/>
                  </a:lnTo>
                  <a:lnTo>
                    <a:pt x="709" y="3821"/>
                  </a:lnTo>
                  <a:lnTo>
                    <a:pt x="707" y="3811"/>
                  </a:lnTo>
                  <a:lnTo>
                    <a:pt x="706" y="3798"/>
                  </a:lnTo>
                  <a:lnTo>
                    <a:pt x="705" y="3792"/>
                  </a:lnTo>
                  <a:lnTo>
                    <a:pt x="704" y="3788"/>
                  </a:lnTo>
                  <a:lnTo>
                    <a:pt x="702" y="3786"/>
                  </a:lnTo>
                  <a:lnTo>
                    <a:pt x="698" y="3784"/>
                  </a:lnTo>
                  <a:lnTo>
                    <a:pt x="694" y="3783"/>
                  </a:lnTo>
                  <a:lnTo>
                    <a:pt x="690" y="3784"/>
                  </a:lnTo>
                  <a:lnTo>
                    <a:pt x="684" y="3784"/>
                  </a:lnTo>
                  <a:lnTo>
                    <a:pt x="679" y="3786"/>
                  </a:lnTo>
                  <a:lnTo>
                    <a:pt x="657" y="3795"/>
                  </a:lnTo>
                  <a:lnTo>
                    <a:pt x="638" y="3802"/>
                  </a:lnTo>
                  <a:lnTo>
                    <a:pt x="636" y="3802"/>
                  </a:lnTo>
                  <a:lnTo>
                    <a:pt x="634" y="3801"/>
                  </a:lnTo>
                  <a:lnTo>
                    <a:pt x="630" y="3800"/>
                  </a:lnTo>
                  <a:lnTo>
                    <a:pt x="627" y="3798"/>
                  </a:lnTo>
                  <a:lnTo>
                    <a:pt x="621" y="3792"/>
                  </a:lnTo>
                  <a:lnTo>
                    <a:pt x="614" y="3786"/>
                  </a:lnTo>
                  <a:lnTo>
                    <a:pt x="601" y="3772"/>
                  </a:lnTo>
                  <a:lnTo>
                    <a:pt x="591" y="3762"/>
                  </a:lnTo>
                  <a:lnTo>
                    <a:pt x="575" y="3755"/>
                  </a:lnTo>
                  <a:lnTo>
                    <a:pt x="566" y="3747"/>
                  </a:lnTo>
                  <a:lnTo>
                    <a:pt x="558" y="3741"/>
                  </a:lnTo>
                  <a:lnTo>
                    <a:pt x="552" y="3734"/>
                  </a:lnTo>
                  <a:lnTo>
                    <a:pt x="541" y="3719"/>
                  </a:lnTo>
                  <a:lnTo>
                    <a:pt x="524" y="3699"/>
                  </a:lnTo>
                  <a:lnTo>
                    <a:pt x="514" y="3689"/>
                  </a:lnTo>
                  <a:lnTo>
                    <a:pt x="502" y="3676"/>
                  </a:lnTo>
                  <a:lnTo>
                    <a:pt x="490" y="3663"/>
                  </a:lnTo>
                  <a:lnTo>
                    <a:pt x="479" y="3648"/>
                  </a:lnTo>
                  <a:lnTo>
                    <a:pt x="469" y="3633"/>
                  </a:lnTo>
                  <a:lnTo>
                    <a:pt x="461" y="3616"/>
                  </a:lnTo>
                  <a:lnTo>
                    <a:pt x="458" y="3610"/>
                  </a:lnTo>
                  <a:lnTo>
                    <a:pt x="456" y="3602"/>
                  </a:lnTo>
                  <a:lnTo>
                    <a:pt x="453" y="3596"/>
                  </a:lnTo>
                  <a:lnTo>
                    <a:pt x="453" y="3588"/>
                  </a:lnTo>
                  <a:lnTo>
                    <a:pt x="444" y="3586"/>
                  </a:lnTo>
                  <a:lnTo>
                    <a:pt x="434" y="3584"/>
                  </a:lnTo>
                  <a:lnTo>
                    <a:pt x="423" y="3583"/>
                  </a:lnTo>
                  <a:lnTo>
                    <a:pt x="414" y="3583"/>
                  </a:lnTo>
                  <a:lnTo>
                    <a:pt x="392" y="3583"/>
                  </a:lnTo>
                  <a:lnTo>
                    <a:pt x="370" y="3584"/>
                  </a:lnTo>
                  <a:lnTo>
                    <a:pt x="348" y="3585"/>
                  </a:lnTo>
                  <a:lnTo>
                    <a:pt x="326" y="3584"/>
                  </a:lnTo>
                  <a:lnTo>
                    <a:pt x="314" y="3583"/>
                  </a:lnTo>
                  <a:lnTo>
                    <a:pt x="303" y="3581"/>
                  </a:lnTo>
                  <a:lnTo>
                    <a:pt x="293" y="3579"/>
                  </a:lnTo>
                  <a:lnTo>
                    <a:pt x="282" y="3574"/>
                  </a:lnTo>
                  <a:lnTo>
                    <a:pt x="175" y="3565"/>
                  </a:lnTo>
                  <a:lnTo>
                    <a:pt x="175" y="3565"/>
                  </a:lnTo>
                  <a:lnTo>
                    <a:pt x="44" y="3135"/>
                  </a:lnTo>
                  <a:lnTo>
                    <a:pt x="85" y="2987"/>
                  </a:lnTo>
                  <a:lnTo>
                    <a:pt x="48" y="2760"/>
                  </a:lnTo>
                  <a:lnTo>
                    <a:pt x="139" y="2657"/>
                  </a:lnTo>
                  <a:lnTo>
                    <a:pt x="0" y="2344"/>
                  </a:lnTo>
                  <a:lnTo>
                    <a:pt x="126" y="2096"/>
                  </a:lnTo>
                  <a:lnTo>
                    <a:pt x="96" y="1950"/>
                  </a:lnTo>
                  <a:lnTo>
                    <a:pt x="195" y="1790"/>
                  </a:lnTo>
                  <a:lnTo>
                    <a:pt x="379" y="1496"/>
                  </a:lnTo>
                  <a:lnTo>
                    <a:pt x="491" y="1382"/>
                  </a:lnTo>
                  <a:lnTo>
                    <a:pt x="706" y="1329"/>
                  </a:lnTo>
                  <a:lnTo>
                    <a:pt x="1082" y="1433"/>
                  </a:lnTo>
                  <a:lnTo>
                    <a:pt x="1181" y="1220"/>
                  </a:lnTo>
                  <a:lnTo>
                    <a:pt x="1172" y="872"/>
                  </a:lnTo>
                  <a:lnTo>
                    <a:pt x="921" y="675"/>
                  </a:lnTo>
                  <a:lnTo>
                    <a:pt x="1278" y="0"/>
                  </a:lnTo>
                  <a:lnTo>
                    <a:pt x="1278" y="0"/>
                  </a:lnTo>
                  <a:lnTo>
                    <a:pt x="1377" y="96"/>
                  </a:lnTo>
                  <a:lnTo>
                    <a:pt x="1383" y="103"/>
                  </a:lnTo>
                  <a:lnTo>
                    <a:pt x="1389" y="111"/>
                  </a:lnTo>
                  <a:lnTo>
                    <a:pt x="1397" y="117"/>
                  </a:lnTo>
                  <a:lnTo>
                    <a:pt x="1405" y="125"/>
                  </a:lnTo>
                  <a:lnTo>
                    <a:pt x="1413" y="130"/>
                  </a:lnTo>
                  <a:lnTo>
                    <a:pt x="1423" y="136"/>
                  </a:lnTo>
                  <a:lnTo>
                    <a:pt x="1431" y="141"/>
                  </a:lnTo>
                  <a:lnTo>
                    <a:pt x="1440" y="144"/>
                  </a:lnTo>
                  <a:lnTo>
                    <a:pt x="1456" y="149"/>
                  </a:lnTo>
                  <a:lnTo>
                    <a:pt x="1472" y="152"/>
                  </a:lnTo>
                  <a:lnTo>
                    <a:pt x="1479" y="155"/>
                  </a:lnTo>
                  <a:lnTo>
                    <a:pt x="1485" y="159"/>
                  </a:lnTo>
                  <a:lnTo>
                    <a:pt x="1487" y="162"/>
                  </a:lnTo>
                  <a:lnTo>
                    <a:pt x="1489" y="165"/>
                  </a:lnTo>
                  <a:lnTo>
                    <a:pt x="1490" y="169"/>
                  </a:lnTo>
                  <a:lnTo>
                    <a:pt x="1490" y="174"/>
                  </a:lnTo>
                  <a:lnTo>
                    <a:pt x="1491" y="184"/>
                  </a:lnTo>
                  <a:lnTo>
                    <a:pt x="1493" y="193"/>
                  </a:lnTo>
                  <a:lnTo>
                    <a:pt x="1497" y="199"/>
                  </a:lnTo>
                  <a:lnTo>
                    <a:pt x="1502" y="205"/>
                  </a:lnTo>
                  <a:lnTo>
                    <a:pt x="1512" y="216"/>
                  </a:lnTo>
                  <a:lnTo>
                    <a:pt x="1524" y="227"/>
                  </a:lnTo>
                  <a:lnTo>
                    <a:pt x="1529" y="235"/>
                  </a:lnTo>
                  <a:lnTo>
                    <a:pt x="1533" y="245"/>
                  </a:lnTo>
                  <a:lnTo>
                    <a:pt x="1537" y="254"/>
                  </a:lnTo>
                  <a:lnTo>
                    <a:pt x="1540" y="264"/>
                  </a:lnTo>
                  <a:lnTo>
                    <a:pt x="1548" y="286"/>
                  </a:lnTo>
                  <a:lnTo>
                    <a:pt x="1555" y="304"/>
                  </a:lnTo>
                  <a:lnTo>
                    <a:pt x="1559" y="307"/>
                  </a:lnTo>
                  <a:lnTo>
                    <a:pt x="1561" y="312"/>
                  </a:lnTo>
                  <a:lnTo>
                    <a:pt x="1565" y="314"/>
                  </a:lnTo>
                  <a:lnTo>
                    <a:pt x="1570" y="317"/>
                  </a:lnTo>
                  <a:lnTo>
                    <a:pt x="1578" y="321"/>
                  </a:lnTo>
                  <a:lnTo>
                    <a:pt x="1589" y="325"/>
                  </a:lnTo>
                  <a:lnTo>
                    <a:pt x="1600" y="328"/>
                  </a:lnTo>
                  <a:lnTo>
                    <a:pt x="1611" y="331"/>
                  </a:lnTo>
                  <a:lnTo>
                    <a:pt x="1616" y="334"/>
                  </a:lnTo>
                  <a:lnTo>
                    <a:pt x="1620" y="336"/>
                  </a:lnTo>
                  <a:lnTo>
                    <a:pt x="1626" y="340"/>
                  </a:lnTo>
                  <a:lnTo>
                    <a:pt x="1629" y="344"/>
                  </a:lnTo>
                  <a:lnTo>
                    <a:pt x="1633" y="349"/>
                  </a:lnTo>
                  <a:lnTo>
                    <a:pt x="1636" y="356"/>
                  </a:lnTo>
                  <a:lnTo>
                    <a:pt x="1640" y="363"/>
                  </a:lnTo>
                  <a:lnTo>
                    <a:pt x="1642" y="371"/>
                  </a:lnTo>
                  <a:lnTo>
                    <a:pt x="1647" y="390"/>
                  </a:lnTo>
                  <a:lnTo>
                    <a:pt x="1650" y="410"/>
                  </a:lnTo>
                  <a:lnTo>
                    <a:pt x="1655" y="428"/>
                  </a:lnTo>
                  <a:lnTo>
                    <a:pt x="1658" y="444"/>
                  </a:lnTo>
                  <a:lnTo>
                    <a:pt x="1660" y="451"/>
                  </a:lnTo>
                  <a:lnTo>
                    <a:pt x="1662" y="456"/>
                  </a:lnTo>
                  <a:lnTo>
                    <a:pt x="1665" y="461"/>
                  </a:lnTo>
                  <a:lnTo>
                    <a:pt x="1667" y="463"/>
                  </a:lnTo>
                  <a:lnTo>
                    <a:pt x="1684" y="467"/>
                  </a:lnTo>
                  <a:lnTo>
                    <a:pt x="1702" y="471"/>
                  </a:lnTo>
                  <a:lnTo>
                    <a:pt x="1722" y="475"/>
                  </a:lnTo>
                  <a:lnTo>
                    <a:pt x="1740" y="480"/>
                  </a:lnTo>
                  <a:lnTo>
                    <a:pt x="1750" y="486"/>
                  </a:lnTo>
                  <a:lnTo>
                    <a:pt x="1759" y="492"/>
                  </a:lnTo>
                  <a:lnTo>
                    <a:pt x="1768" y="500"/>
                  </a:lnTo>
                  <a:lnTo>
                    <a:pt x="1776" y="507"/>
                  </a:lnTo>
                  <a:lnTo>
                    <a:pt x="1790" y="524"/>
                  </a:lnTo>
                  <a:lnTo>
                    <a:pt x="1804" y="542"/>
                  </a:lnTo>
                  <a:lnTo>
                    <a:pt x="1815" y="558"/>
                  </a:lnTo>
                  <a:lnTo>
                    <a:pt x="1822" y="572"/>
                  </a:lnTo>
                  <a:lnTo>
                    <a:pt x="1825" y="578"/>
                  </a:lnTo>
                  <a:lnTo>
                    <a:pt x="1827" y="586"/>
                  </a:lnTo>
                  <a:lnTo>
                    <a:pt x="1827" y="595"/>
                  </a:lnTo>
                  <a:lnTo>
                    <a:pt x="1826" y="605"/>
                  </a:lnTo>
                  <a:lnTo>
                    <a:pt x="1824" y="610"/>
                  </a:lnTo>
                  <a:lnTo>
                    <a:pt x="1821" y="613"/>
                  </a:lnTo>
                  <a:lnTo>
                    <a:pt x="1818" y="617"/>
                  </a:lnTo>
                  <a:lnTo>
                    <a:pt x="1815" y="621"/>
                  </a:lnTo>
                  <a:lnTo>
                    <a:pt x="1812" y="624"/>
                  </a:lnTo>
                  <a:lnTo>
                    <a:pt x="1812" y="627"/>
                  </a:lnTo>
                  <a:lnTo>
                    <a:pt x="1813" y="631"/>
                  </a:lnTo>
                  <a:lnTo>
                    <a:pt x="1819" y="635"/>
                  </a:lnTo>
                  <a:lnTo>
                    <a:pt x="1827" y="641"/>
                  </a:lnTo>
                  <a:lnTo>
                    <a:pt x="1835" y="649"/>
                  </a:lnTo>
                  <a:lnTo>
                    <a:pt x="1842" y="656"/>
                  </a:lnTo>
                  <a:lnTo>
                    <a:pt x="1847" y="663"/>
                  </a:lnTo>
                  <a:lnTo>
                    <a:pt x="1853" y="670"/>
                  </a:lnTo>
                  <a:lnTo>
                    <a:pt x="1860" y="678"/>
                  </a:lnTo>
                  <a:lnTo>
                    <a:pt x="1867" y="685"/>
                  </a:lnTo>
                  <a:lnTo>
                    <a:pt x="1877" y="692"/>
                  </a:lnTo>
                  <a:lnTo>
                    <a:pt x="1884" y="697"/>
                  </a:lnTo>
                  <a:lnTo>
                    <a:pt x="1892" y="707"/>
                  </a:lnTo>
                  <a:lnTo>
                    <a:pt x="1900" y="719"/>
                  </a:lnTo>
                  <a:lnTo>
                    <a:pt x="1908" y="733"/>
                  </a:lnTo>
                  <a:lnTo>
                    <a:pt x="1922" y="760"/>
                  </a:lnTo>
                  <a:lnTo>
                    <a:pt x="1934" y="781"/>
                  </a:lnTo>
                  <a:lnTo>
                    <a:pt x="1940" y="795"/>
                  </a:lnTo>
                  <a:lnTo>
                    <a:pt x="1944" y="810"/>
                  </a:lnTo>
                  <a:lnTo>
                    <a:pt x="1948" y="824"/>
                  </a:lnTo>
                  <a:lnTo>
                    <a:pt x="1953" y="838"/>
                  </a:lnTo>
                  <a:lnTo>
                    <a:pt x="1955" y="844"/>
                  </a:lnTo>
                  <a:lnTo>
                    <a:pt x="1959" y="851"/>
                  </a:lnTo>
                  <a:lnTo>
                    <a:pt x="1965" y="857"/>
                  </a:lnTo>
                  <a:lnTo>
                    <a:pt x="1970" y="862"/>
                  </a:lnTo>
                  <a:lnTo>
                    <a:pt x="1980" y="874"/>
                  </a:lnTo>
                  <a:lnTo>
                    <a:pt x="1984" y="881"/>
                  </a:lnTo>
                  <a:lnTo>
                    <a:pt x="1987" y="880"/>
                  </a:lnTo>
                  <a:lnTo>
                    <a:pt x="1989" y="879"/>
                  </a:lnTo>
                  <a:lnTo>
                    <a:pt x="1990" y="854"/>
                  </a:lnTo>
                  <a:lnTo>
                    <a:pt x="1990" y="832"/>
                  </a:lnTo>
                  <a:lnTo>
                    <a:pt x="1992" y="821"/>
                  </a:lnTo>
                  <a:lnTo>
                    <a:pt x="1995" y="811"/>
                  </a:lnTo>
                  <a:lnTo>
                    <a:pt x="1998" y="805"/>
                  </a:lnTo>
                  <a:lnTo>
                    <a:pt x="2001" y="800"/>
                  </a:lnTo>
                  <a:lnTo>
                    <a:pt x="2006" y="794"/>
                  </a:lnTo>
                  <a:lnTo>
                    <a:pt x="2011" y="789"/>
                  </a:lnTo>
                  <a:lnTo>
                    <a:pt x="2013" y="788"/>
                  </a:lnTo>
                  <a:lnTo>
                    <a:pt x="2015" y="788"/>
                  </a:lnTo>
                  <a:lnTo>
                    <a:pt x="2016" y="788"/>
                  </a:lnTo>
                  <a:lnTo>
                    <a:pt x="2019" y="789"/>
                  </a:lnTo>
                  <a:lnTo>
                    <a:pt x="2022" y="794"/>
                  </a:lnTo>
                  <a:lnTo>
                    <a:pt x="2024" y="802"/>
                  </a:lnTo>
                  <a:lnTo>
                    <a:pt x="2029" y="822"/>
                  </a:lnTo>
                  <a:lnTo>
                    <a:pt x="2034" y="848"/>
                  </a:lnTo>
                  <a:lnTo>
                    <a:pt x="2039" y="875"/>
                  </a:lnTo>
                  <a:lnTo>
                    <a:pt x="2047" y="900"/>
                  </a:lnTo>
                  <a:lnTo>
                    <a:pt x="2050" y="911"/>
                  </a:lnTo>
                  <a:lnTo>
                    <a:pt x="2055" y="921"/>
                  </a:lnTo>
                  <a:lnTo>
                    <a:pt x="2057" y="924"/>
                  </a:lnTo>
                  <a:lnTo>
                    <a:pt x="2060" y="927"/>
                  </a:lnTo>
                  <a:lnTo>
                    <a:pt x="2063" y="929"/>
                  </a:lnTo>
                  <a:lnTo>
                    <a:pt x="2066" y="932"/>
                  </a:lnTo>
                  <a:lnTo>
                    <a:pt x="2081" y="939"/>
                  </a:lnTo>
                  <a:lnTo>
                    <a:pt x="2093" y="946"/>
                  </a:lnTo>
                  <a:lnTo>
                    <a:pt x="2101" y="953"/>
                  </a:lnTo>
                  <a:lnTo>
                    <a:pt x="2108" y="961"/>
                  </a:lnTo>
                  <a:lnTo>
                    <a:pt x="2115" y="968"/>
                  </a:lnTo>
                  <a:lnTo>
                    <a:pt x="2121" y="976"/>
                  </a:lnTo>
                  <a:lnTo>
                    <a:pt x="2130" y="984"/>
                  </a:lnTo>
                  <a:lnTo>
                    <a:pt x="2141" y="993"/>
                  </a:lnTo>
                  <a:lnTo>
                    <a:pt x="2147" y="997"/>
                  </a:lnTo>
                  <a:lnTo>
                    <a:pt x="2155" y="1001"/>
                  </a:lnTo>
                  <a:lnTo>
                    <a:pt x="2161" y="1004"/>
                  </a:lnTo>
                  <a:lnTo>
                    <a:pt x="2167" y="1006"/>
                  </a:lnTo>
                  <a:lnTo>
                    <a:pt x="2180" y="1009"/>
                  </a:lnTo>
                  <a:lnTo>
                    <a:pt x="2191" y="1013"/>
                  </a:lnTo>
                  <a:lnTo>
                    <a:pt x="2197" y="1015"/>
                  </a:lnTo>
                  <a:lnTo>
                    <a:pt x="2201" y="1018"/>
                  </a:lnTo>
                  <a:lnTo>
                    <a:pt x="2205" y="1021"/>
                  </a:lnTo>
                  <a:lnTo>
                    <a:pt x="2209" y="1026"/>
                  </a:lnTo>
                  <a:lnTo>
                    <a:pt x="2212" y="1031"/>
                  </a:lnTo>
                  <a:lnTo>
                    <a:pt x="2214" y="1037"/>
                  </a:lnTo>
                  <a:lnTo>
                    <a:pt x="2215" y="1045"/>
                  </a:lnTo>
                  <a:lnTo>
                    <a:pt x="2216" y="1055"/>
                  </a:lnTo>
                  <a:lnTo>
                    <a:pt x="2215" y="1062"/>
                  </a:lnTo>
                  <a:lnTo>
                    <a:pt x="2215" y="1069"/>
                  </a:lnTo>
                  <a:lnTo>
                    <a:pt x="2215" y="1075"/>
                  </a:lnTo>
                  <a:lnTo>
                    <a:pt x="2217" y="1082"/>
                  </a:lnTo>
                  <a:lnTo>
                    <a:pt x="2220" y="1094"/>
                  </a:lnTo>
                  <a:lnTo>
                    <a:pt x="2224" y="1107"/>
                  </a:lnTo>
                  <a:lnTo>
                    <a:pt x="2229" y="1107"/>
                  </a:lnTo>
                  <a:lnTo>
                    <a:pt x="2233" y="1104"/>
                  </a:lnTo>
                  <a:lnTo>
                    <a:pt x="2239" y="1102"/>
                  </a:lnTo>
                  <a:lnTo>
                    <a:pt x="2244" y="1099"/>
                  </a:lnTo>
                  <a:lnTo>
                    <a:pt x="2250" y="1097"/>
                  </a:lnTo>
                  <a:lnTo>
                    <a:pt x="2255" y="1095"/>
                  </a:lnTo>
                  <a:lnTo>
                    <a:pt x="2260" y="1092"/>
                  </a:lnTo>
                  <a:lnTo>
                    <a:pt x="2267" y="1092"/>
                  </a:lnTo>
                  <a:lnTo>
                    <a:pt x="2273" y="1094"/>
                  </a:lnTo>
                  <a:lnTo>
                    <a:pt x="2281" y="1097"/>
                  </a:lnTo>
                  <a:lnTo>
                    <a:pt x="2289" y="1101"/>
                  </a:lnTo>
                  <a:lnTo>
                    <a:pt x="2299" y="1108"/>
                  </a:lnTo>
                  <a:lnTo>
                    <a:pt x="2320" y="1124"/>
                  </a:lnTo>
                  <a:lnTo>
                    <a:pt x="2340" y="1143"/>
                  </a:lnTo>
                  <a:lnTo>
                    <a:pt x="2380" y="1184"/>
                  </a:lnTo>
                  <a:lnTo>
                    <a:pt x="2406" y="1213"/>
                  </a:lnTo>
                  <a:lnTo>
                    <a:pt x="2429" y="1238"/>
                  </a:lnTo>
                  <a:lnTo>
                    <a:pt x="2451" y="1263"/>
                  </a:lnTo>
                  <a:lnTo>
                    <a:pt x="2476" y="1287"/>
                  </a:lnTo>
                  <a:lnTo>
                    <a:pt x="2500" y="1310"/>
                  </a:lnTo>
                  <a:lnTo>
                    <a:pt x="2523" y="1333"/>
                  </a:lnTo>
                  <a:lnTo>
                    <a:pt x="2546" y="1359"/>
                  </a:lnTo>
                  <a:lnTo>
                    <a:pt x="2557" y="1372"/>
                  </a:lnTo>
                  <a:lnTo>
                    <a:pt x="2569" y="1384"/>
                  </a:lnTo>
                  <a:lnTo>
                    <a:pt x="2581" y="1396"/>
                  </a:lnTo>
                  <a:lnTo>
                    <a:pt x="2593" y="1407"/>
                  </a:lnTo>
                  <a:lnTo>
                    <a:pt x="2593" y="1407"/>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25" name="Google Shape;925;p38"/>
            <p:cNvSpPr/>
            <p:nvPr/>
          </p:nvSpPr>
          <p:spPr>
            <a:xfrm>
              <a:off x="5603875" y="5640388"/>
              <a:ext cx="385763" cy="776288"/>
            </a:xfrm>
            <a:custGeom>
              <a:rect b="b" l="l" r="r" t="t"/>
              <a:pathLst>
                <a:path extrusionOk="0" h="1954" w="970">
                  <a:moveTo>
                    <a:pt x="801" y="1364"/>
                  </a:moveTo>
                  <a:lnTo>
                    <a:pt x="789" y="1392"/>
                  </a:lnTo>
                  <a:lnTo>
                    <a:pt x="777" y="1420"/>
                  </a:lnTo>
                  <a:lnTo>
                    <a:pt x="765" y="1449"/>
                  </a:lnTo>
                  <a:lnTo>
                    <a:pt x="753" y="1477"/>
                  </a:lnTo>
                  <a:lnTo>
                    <a:pt x="742" y="1506"/>
                  </a:lnTo>
                  <a:lnTo>
                    <a:pt x="733" y="1536"/>
                  </a:lnTo>
                  <a:lnTo>
                    <a:pt x="724" y="1565"/>
                  </a:lnTo>
                  <a:lnTo>
                    <a:pt x="717" y="1595"/>
                  </a:lnTo>
                  <a:lnTo>
                    <a:pt x="709" y="1625"/>
                  </a:lnTo>
                  <a:lnTo>
                    <a:pt x="702" y="1657"/>
                  </a:lnTo>
                  <a:lnTo>
                    <a:pt x="696" y="1687"/>
                  </a:lnTo>
                  <a:lnTo>
                    <a:pt x="688" y="1716"/>
                  </a:lnTo>
                  <a:lnTo>
                    <a:pt x="681" y="1746"/>
                  </a:lnTo>
                  <a:lnTo>
                    <a:pt x="672" y="1775"/>
                  </a:lnTo>
                  <a:lnTo>
                    <a:pt x="660" y="1804"/>
                  </a:lnTo>
                  <a:lnTo>
                    <a:pt x="647" y="1835"/>
                  </a:lnTo>
                  <a:lnTo>
                    <a:pt x="631" y="1862"/>
                  </a:lnTo>
                  <a:lnTo>
                    <a:pt x="614" y="1891"/>
                  </a:lnTo>
                  <a:lnTo>
                    <a:pt x="606" y="1906"/>
                  </a:lnTo>
                  <a:lnTo>
                    <a:pt x="599" y="1921"/>
                  </a:lnTo>
                  <a:lnTo>
                    <a:pt x="593" y="1936"/>
                  </a:lnTo>
                  <a:lnTo>
                    <a:pt x="589" y="1951"/>
                  </a:lnTo>
                  <a:lnTo>
                    <a:pt x="587" y="1952"/>
                  </a:lnTo>
                  <a:lnTo>
                    <a:pt x="586" y="1954"/>
                  </a:lnTo>
                  <a:lnTo>
                    <a:pt x="585" y="1954"/>
                  </a:lnTo>
                  <a:lnTo>
                    <a:pt x="582" y="1949"/>
                  </a:lnTo>
                  <a:lnTo>
                    <a:pt x="581" y="1943"/>
                  </a:lnTo>
                  <a:lnTo>
                    <a:pt x="579" y="1935"/>
                  </a:lnTo>
                  <a:lnTo>
                    <a:pt x="578" y="1928"/>
                  </a:lnTo>
                  <a:lnTo>
                    <a:pt x="577" y="1908"/>
                  </a:lnTo>
                  <a:lnTo>
                    <a:pt x="578" y="1887"/>
                  </a:lnTo>
                  <a:lnTo>
                    <a:pt x="582" y="1843"/>
                  </a:lnTo>
                  <a:lnTo>
                    <a:pt x="584" y="1814"/>
                  </a:lnTo>
                  <a:lnTo>
                    <a:pt x="584" y="1801"/>
                  </a:lnTo>
                  <a:lnTo>
                    <a:pt x="583" y="1789"/>
                  </a:lnTo>
                  <a:lnTo>
                    <a:pt x="582" y="1777"/>
                  </a:lnTo>
                  <a:lnTo>
                    <a:pt x="579" y="1765"/>
                  </a:lnTo>
                  <a:lnTo>
                    <a:pt x="574" y="1741"/>
                  </a:lnTo>
                  <a:lnTo>
                    <a:pt x="568" y="1716"/>
                  </a:lnTo>
                  <a:lnTo>
                    <a:pt x="562" y="1692"/>
                  </a:lnTo>
                  <a:lnTo>
                    <a:pt x="558" y="1668"/>
                  </a:lnTo>
                  <a:lnTo>
                    <a:pt x="556" y="1657"/>
                  </a:lnTo>
                  <a:lnTo>
                    <a:pt x="556" y="1645"/>
                  </a:lnTo>
                  <a:lnTo>
                    <a:pt x="556" y="1634"/>
                  </a:lnTo>
                  <a:lnTo>
                    <a:pt x="557" y="1623"/>
                  </a:lnTo>
                  <a:lnTo>
                    <a:pt x="560" y="1605"/>
                  </a:lnTo>
                  <a:lnTo>
                    <a:pt x="566" y="1587"/>
                  </a:lnTo>
                  <a:lnTo>
                    <a:pt x="574" y="1570"/>
                  </a:lnTo>
                  <a:lnTo>
                    <a:pt x="583" y="1553"/>
                  </a:lnTo>
                  <a:lnTo>
                    <a:pt x="591" y="1536"/>
                  </a:lnTo>
                  <a:lnTo>
                    <a:pt x="600" y="1518"/>
                  </a:lnTo>
                  <a:lnTo>
                    <a:pt x="607" y="1501"/>
                  </a:lnTo>
                  <a:lnTo>
                    <a:pt x="613" y="1484"/>
                  </a:lnTo>
                  <a:lnTo>
                    <a:pt x="618" y="1466"/>
                  </a:lnTo>
                  <a:lnTo>
                    <a:pt x="627" y="1443"/>
                  </a:lnTo>
                  <a:lnTo>
                    <a:pt x="638" y="1415"/>
                  </a:lnTo>
                  <a:lnTo>
                    <a:pt x="651" y="1385"/>
                  </a:lnTo>
                  <a:lnTo>
                    <a:pt x="657" y="1371"/>
                  </a:lnTo>
                  <a:lnTo>
                    <a:pt x="665" y="1358"/>
                  </a:lnTo>
                  <a:lnTo>
                    <a:pt x="672" y="1345"/>
                  </a:lnTo>
                  <a:lnTo>
                    <a:pt x="679" y="1335"/>
                  </a:lnTo>
                  <a:lnTo>
                    <a:pt x="686" y="1325"/>
                  </a:lnTo>
                  <a:lnTo>
                    <a:pt x="694" y="1317"/>
                  </a:lnTo>
                  <a:lnTo>
                    <a:pt x="698" y="1314"/>
                  </a:lnTo>
                  <a:lnTo>
                    <a:pt x="701" y="1312"/>
                  </a:lnTo>
                  <a:lnTo>
                    <a:pt x="705" y="1310"/>
                  </a:lnTo>
                  <a:lnTo>
                    <a:pt x="709" y="1309"/>
                  </a:lnTo>
                  <a:lnTo>
                    <a:pt x="715" y="1306"/>
                  </a:lnTo>
                  <a:lnTo>
                    <a:pt x="723" y="1301"/>
                  </a:lnTo>
                  <a:lnTo>
                    <a:pt x="729" y="1296"/>
                  </a:lnTo>
                  <a:lnTo>
                    <a:pt x="736" y="1289"/>
                  </a:lnTo>
                  <a:lnTo>
                    <a:pt x="749" y="1276"/>
                  </a:lnTo>
                  <a:lnTo>
                    <a:pt x="761" y="1261"/>
                  </a:lnTo>
                  <a:lnTo>
                    <a:pt x="772" y="1244"/>
                  </a:lnTo>
                  <a:lnTo>
                    <a:pt x="781" y="1226"/>
                  </a:lnTo>
                  <a:lnTo>
                    <a:pt x="790" y="1206"/>
                  </a:lnTo>
                  <a:lnTo>
                    <a:pt x="800" y="1186"/>
                  </a:lnTo>
                  <a:lnTo>
                    <a:pt x="815" y="1145"/>
                  </a:lnTo>
                  <a:lnTo>
                    <a:pt x="829" y="1104"/>
                  </a:lnTo>
                  <a:lnTo>
                    <a:pt x="842" y="1066"/>
                  </a:lnTo>
                  <a:lnTo>
                    <a:pt x="853" y="1034"/>
                  </a:lnTo>
                  <a:lnTo>
                    <a:pt x="857" y="1021"/>
                  </a:lnTo>
                  <a:lnTo>
                    <a:pt x="861" y="1007"/>
                  </a:lnTo>
                  <a:lnTo>
                    <a:pt x="865" y="991"/>
                  </a:lnTo>
                  <a:lnTo>
                    <a:pt x="869" y="973"/>
                  </a:lnTo>
                  <a:lnTo>
                    <a:pt x="877" y="934"/>
                  </a:lnTo>
                  <a:lnTo>
                    <a:pt x="887" y="895"/>
                  </a:lnTo>
                  <a:lnTo>
                    <a:pt x="894" y="877"/>
                  </a:lnTo>
                  <a:lnTo>
                    <a:pt x="900" y="859"/>
                  </a:lnTo>
                  <a:lnTo>
                    <a:pt x="908" y="843"/>
                  </a:lnTo>
                  <a:lnTo>
                    <a:pt x="916" y="829"/>
                  </a:lnTo>
                  <a:lnTo>
                    <a:pt x="922" y="823"/>
                  </a:lnTo>
                  <a:lnTo>
                    <a:pt x="927" y="817"/>
                  </a:lnTo>
                  <a:lnTo>
                    <a:pt x="932" y="812"/>
                  </a:lnTo>
                  <a:lnTo>
                    <a:pt x="939" y="809"/>
                  </a:lnTo>
                  <a:lnTo>
                    <a:pt x="944" y="805"/>
                  </a:lnTo>
                  <a:lnTo>
                    <a:pt x="952" y="802"/>
                  </a:lnTo>
                  <a:lnTo>
                    <a:pt x="959" y="801"/>
                  </a:lnTo>
                  <a:lnTo>
                    <a:pt x="967" y="801"/>
                  </a:lnTo>
                  <a:lnTo>
                    <a:pt x="969" y="808"/>
                  </a:lnTo>
                  <a:lnTo>
                    <a:pt x="970" y="815"/>
                  </a:lnTo>
                  <a:lnTo>
                    <a:pt x="970" y="821"/>
                  </a:lnTo>
                  <a:lnTo>
                    <a:pt x="970" y="827"/>
                  </a:lnTo>
                  <a:lnTo>
                    <a:pt x="968" y="838"/>
                  </a:lnTo>
                  <a:lnTo>
                    <a:pt x="965" y="849"/>
                  </a:lnTo>
                  <a:lnTo>
                    <a:pt x="959" y="859"/>
                  </a:lnTo>
                  <a:lnTo>
                    <a:pt x="955" y="870"/>
                  </a:lnTo>
                  <a:lnTo>
                    <a:pt x="951" y="882"/>
                  </a:lnTo>
                  <a:lnTo>
                    <a:pt x="946" y="896"/>
                  </a:lnTo>
                  <a:lnTo>
                    <a:pt x="944" y="925"/>
                  </a:lnTo>
                  <a:lnTo>
                    <a:pt x="942" y="955"/>
                  </a:lnTo>
                  <a:lnTo>
                    <a:pt x="941" y="969"/>
                  </a:lnTo>
                  <a:lnTo>
                    <a:pt x="938" y="983"/>
                  </a:lnTo>
                  <a:lnTo>
                    <a:pt x="936" y="990"/>
                  </a:lnTo>
                  <a:lnTo>
                    <a:pt x="933" y="998"/>
                  </a:lnTo>
                  <a:lnTo>
                    <a:pt x="930" y="1004"/>
                  </a:lnTo>
                  <a:lnTo>
                    <a:pt x="927" y="1012"/>
                  </a:lnTo>
                  <a:lnTo>
                    <a:pt x="916" y="1031"/>
                  </a:lnTo>
                  <a:lnTo>
                    <a:pt x="906" y="1051"/>
                  </a:lnTo>
                  <a:lnTo>
                    <a:pt x="897" y="1070"/>
                  </a:lnTo>
                  <a:lnTo>
                    <a:pt x="889" y="1090"/>
                  </a:lnTo>
                  <a:lnTo>
                    <a:pt x="875" y="1128"/>
                  </a:lnTo>
                  <a:lnTo>
                    <a:pt x="862" y="1167"/>
                  </a:lnTo>
                  <a:lnTo>
                    <a:pt x="851" y="1207"/>
                  </a:lnTo>
                  <a:lnTo>
                    <a:pt x="842" y="1247"/>
                  </a:lnTo>
                  <a:lnTo>
                    <a:pt x="832" y="1288"/>
                  </a:lnTo>
                  <a:lnTo>
                    <a:pt x="821" y="1329"/>
                  </a:lnTo>
                  <a:lnTo>
                    <a:pt x="801" y="1364"/>
                  </a:lnTo>
                  <a:close/>
                  <a:moveTo>
                    <a:pt x="760" y="168"/>
                  </a:moveTo>
                  <a:lnTo>
                    <a:pt x="755" y="178"/>
                  </a:lnTo>
                  <a:lnTo>
                    <a:pt x="749" y="187"/>
                  </a:lnTo>
                  <a:lnTo>
                    <a:pt x="741" y="197"/>
                  </a:lnTo>
                  <a:lnTo>
                    <a:pt x="736" y="208"/>
                  </a:lnTo>
                  <a:lnTo>
                    <a:pt x="733" y="220"/>
                  </a:lnTo>
                  <a:lnTo>
                    <a:pt x="731" y="232"/>
                  </a:lnTo>
                  <a:lnTo>
                    <a:pt x="731" y="245"/>
                  </a:lnTo>
                  <a:lnTo>
                    <a:pt x="732" y="257"/>
                  </a:lnTo>
                  <a:lnTo>
                    <a:pt x="734" y="270"/>
                  </a:lnTo>
                  <a:lnTo>
                    <a:pt x="737" y="283"/>
                  </a:lnTo>
                  <a:lnTo>
                    <a:pt x="739" y="291"/>
                  </a:lnTo>
                  <a:lnTo>
                    <a:pt x="741" y="300"/>
                  </a:lnTo>
                  <a:lnTo>
                    <a:pt x="742" y="308"/>
                  </a:lnTo>
                  <a:lnTo>
                    <a:pt x="742" y="314"/>
                  </a:lnTo>
                  <a:lnTo>
                    <a:pt x="740" y="326"/>
                  </a:lnTo>
                  <a:lnTo>
                    <a:pt x="737" y="336"/>
                  </a:lnTo>
                  <a:lnTo>
                    <a:pt x="733" y="345"/>
                  </a:lnTo>
                  <a:lnTo>
                    <a:pt x="727" y="356"/>
                  </a:lnTo>
                  <a:lnTo>
                    <a:pt x="722" y="368"/>
                  </a:lnTo>
                  <a:lnTo>
                    <a:pt x="719" y="382"/>
                  </a:lnTo>
                  <a:lnTo>
                    <a:pt x="718" y="388"/>
                  </a:lnTo>
                  <a:lnTo>
                    <a:pt x="719" y="394"/>
                  </a:lnTo>
                  <a:lnTo>
                    <a:pt x="722" y="400"/>
                  </a:lnTo>
                  <a:lnTo>
                    <a:pt x="724" y="407"/>
                  </a:lnTo>
                  <a:lnTo>
                    <a:pt x="731" y="421"/>
                  </a:lnTo>
                  <a:lnTo>
                    <a:pt x="735" y="433"/>
                  </a:lnTo>
                  <a:lnTo>
                    <a:pt x="736" y="438"/>
                  </a:lnTo>
                  <a:lnTo>
                    <a:pt x="736" y="445"/>
                  </a:lnTo>
                  <a:lnTo>
                    <a:pt x="735" y="451"/>
                  </a:lnTo>
                  <a:lnTo>
                    <a:pt x="734" y="458"/>
                  </a:lnTo>
                  <a:lnTo>
                    <a:pt x="729" y="472"/>
                  </a:lnTo>
                  <a:lnTo>
                    <a:pt x="724" y="486"/>
                  </a:lnTo>
                  <a:lnTo>
                    <a:pt x="712" y="515"/>
                  </a:lnTo>
                  <a:lnTo>
                    <a:pt x="702" y="540"/>
                  </a:lnTo>
                  <a:lnTo>
                    <a:pt x="701" y="547"/>
                  </a:lnTo>
                  <a:lnTo>
                    <a:pt x="701" y="556"/>
                  </a:lnTo>
                  <a:lnTo>
                    <a:pt x="701" y="564"/>
                  </a:lnTo>
                  <a:lnTo>
                    <a:pt x="701" y="572"/>
                  </a:lnTo>
                  <a:lnTo>
                    <a:pt x="705" y="588"/>
                  </a:lnTo>
                  <a:lnTo>
                    <a:pt x="709" y="605"/>
                  </a:lnTo>
                  <a:lnTo>
                    <a:pt x="719" y="637"/>
                  </a:lnTo>
                  <a:lnTo>
                    <a:pt x="728" y="668"/>
                  </a:lnTo>
                  <a:lnTo>
                    <a:pt x="733" y="683"/>
                  </a:lnTo>
                  <a:lnTo>
                    <a:pt x="735" y="699"/>
                  </a:lnTo>
                  <a:lnTo>
                    <a:pt x="736" y="705"/>
                  </a:lnTo>
                  <a:lnTo>
                    <a:pt x="736" y="713"/>
                  </a:lnTo>
                  <a:lnTo>
                    <a:pt x="735" y="719"/>
                  </a:lnTo>
                  <a:lnTo>
                    <a:pt x="734" y="727"/>
                  </a:lnTo>
                  <a:lnTo>
                    <a:pt x="733" y="733"/>
                  </a:lnTo>
                  <a:lnTo>
                    <a:pt x="729" y="740"/>
                  </a:lnTo>
                  <a:lnTo>
                    <a:pt x="726" y="746"/>
                  </a:lnTo>
                  <a:lnTo>
                    <a:pt x="722" y="753"/>
                  </a:lnTo>
                  <a:lnTo>
                    <a:pt x="717" y="759"/>
                  </a:lnTo>
                  <a:lnTo>
                    <a:pt x="710" y="764"/>
                  </a:lnTo>
                  <a:lnTo>
                    <a:pt x="704" y="771"/>
                  </a:lnTo>
                  <a:lnTo>
                    <a:pt x="695" y="776"/>
                  </a:lnTo>
                  <a:lnTo>
                    <a:pt x="691" y="780"/>
                  </a:lnTo>
                  <a:lnTo>
                    <a:pt x="687" y="783"/>
                  </a:lnTo>
                  <a:lnTo>
                    <a:pt x="685" y="786"/>
                  </a:lnTo>
                  <a:lnTo>
                    <a:pt x="683" y="790"/>
                  </a:lnTo>
                  <a:lnTo>
                    <a:pt x="681" y="798"/>
                  </a:lnTo>
                  <a:lnTo>
                    <a:pt x="679" y="807"/>
                  </a:lnTo>
                  <a:lnTo>
                    <a:pt x="678" y="815"/>
                  </a:lnTo>
                  <a:lnTo>
                    <a:pt x="675" y="824"/>
                  </a:lnTo>
                  <a:lnTo>
                    <a:pt x="673" y="828"/>
                  </a:lnTo>
                  <a:lnTo>
                    <a:pt x="671" y="832"/>
                  </a:lnTo>
                  <a:lnTo>
                    <a:pt x="668" y="836"/>
                  </a:lnTo>
                  <a:lnTo>
                    <a:pt x="664" y="840"/>
                  </a:lnTo>
                  <a:lnTo>
                    <a:pt x="650" y="853"/>
                  </a:lnTo>
                  <a:lnTo>
                    <a:pt x="641" y="863"/>
                  </a:lnTo>
                  <a:lnTo>
                    <a:pt x="634" y="871"/>
                  </a:lnTo>
                  <a:lnTo>
                    <a:pt x="630" y="879"/>
                  </a:lnTo>
                  <a:lnTo>
                    <a:pt x="626" y="899"/>
                  </a:lnTo>
                  <a:lnTo>
                    <a:pt x="622" y="931"/>
                  </a:lnTo>
                  <a:lnTo>
                    <a:pt x="618" y="951"/>
                  </a:lnTo>
                  <a:lnTo>
                    <a:pt x="617" y="970"/>
                  </a:lnTo>
                  <a:lnTo>
                    <a:pt x="617" y="977"/>
                  </a:lnTo>
                  <a:lnTo>
                    <a:pt x="617" y="986"/>
                  </a:lnTo>
                  <a:lnTo>
                    <a:pt x="618" y="993"/>
                  </a:lnTo>
                  <a:lnTo>
                    <a:pt x="620" y="1000"/>
                  </a:lnTo>
                  <a:lnTo>
                    <a:pt x="623" y="1007"/>
                  </a:lnTo>
                  <a:lnTo>
                    <a:pt x="626" y="1014"/>
                  </a:lnTo>
                  <a:lnTo>
                    <a:pt x="630" y="1021"/>
                  </a:lnTo>
                  <a:lnTo>
                    <a:pt x="636" y="1028"/>
                  </a:lnTo>
                  <a:lnTo>
                    <a:pt x="641" y="1034"/>
                  </a:lnTo>
                  <a:lnTo>
                    <a:pt x="647" y="1042"/>
                  </a:lnTo>
                  <a:lnTo>
                    <a:pt x="656" y="1048"/>
                  </a:lnTo>
                  <a:lnTo>
                    <a:pt x="665" y="1056"/>
                  </a:lnTo>
                  <a:lnTo>
                    <a:pt x="664" y="1065"/>
                  </a:lnTo>
                  <a:lnTo>
                    <a:pt x="660" y="1074"/>
                  </a:lnTo>
                  <a:lnTo>
                    <a:pt x="656" y="1084"/>
                  </a:lnTo>
                  <a:lnTo>
                    <a:pt x="651" y="1094"/>
                  </a:lnTo>
                  <a:lnTo>
                    <a:pt x="645" y="1102"/>
                  </a:lnTo>
                  <a:lnTo>
                    <a:pt x="640" y="1112"/>
                  </a:lnTo>
                  <a:lnTo>
                    <a:pt x="636" y="1122"/>
                  </a:lnTo>
                  <a:lnTo>
                    <a:pt x="632" y="1131"/>
                  </a:lnTo>
                  <a:lnTo>
                    <a:pt x="625" y="1152"/>
                  </a:lnTo>
                  <a:lnTo>
                    <a:pt x="620" y="1174"/>
                  </a:lnTo>
                  <a:lnTo>
                    <a:pt x="617" y="1195"/>
                  </a:lnTo>
                  <a:lnTo>
                    <a:pt x="615" y="1217"/>
                  </a:lnTo>
                  <a:lnTo>
                    <a:pt x="613" y="1239"/>
                  </a:lnTo>
                  <a:lnTo>
                    <a:pt x="610" y="1260"/>
                  </a:lnTo>
                  <a:lnTo>
                    <a:pt x="605" y="1281"/>
                  </a:lnTo>
                  <a:lnTo>
                    <a:pt x="600" y="1301"/>
                  </a:lnTo>
                  <a:lnTo>
                    <a:pt x="592" y="1322"/>
                  </a:lnTo>
                  <a:lnTo>
                    <a:pt x="587" y="1341"/>
                  </a:lnTo>
                  <a:lnTo>
                    <a:pt x="583" y="1361"/>
                  </a:lnTo>
                  <a:lnTo>
                    <a:pt x="579" y="1380"/>
                  </a:lnTo>
                  <a:lnTo>
                    <a:pt x="574" y="1419"/>
                  </a:lnTo>
                  <a:lnTo>
                    <a:pt x="566" y="1461"/>
                  </a:lnTo>
                  <a:lnTo>
                    <a:pt x="565" y="1466"/>
                  </a:lnTo>
                  <a:lnTo>
                    <a:pt x="563" y="1471"/>
                  </a:lnTo>
                  <a:lnTo>
                    <a:pt x="561" y="1476"/>
                  </a:lnTo>
                  <a:lnTo>
                    <a:pt x="558" y="1480"/>
                  </a:lnTo>
                  <a:lnTo>
                    <a:pt x="549" y="1490"/>
                  </a:lnTo>
                  <a:lnTo>
                    <a:pt x="541" y="1500"/>
                  </a:lnTo>
                  <a:lnTo>
                    <a:pt x="531" y="1510"/>
                  </a:lnTo>
                  <a:lnTo>
                    <a:pt x="521" y="1519"/>
                  </a:lnTo>
                  <a:lnTo>
                    <a:pt x="513" y="1528"/>
                  </a:lnTo>
                  <a:lnTo>
                    <a:pt x="506" y="1538"/>
                  </a:lnTo>
                  <a:lnTo>
                    <a:pt x="497" y="1552"/>
                  </a:lnTo>
                  <a:lnTo>
                    <a:pt x="492" y="1567"/>
                  </a:lnTo>
                  <a:lnTo>
                    <a:pt x="487" y="1583"/>
                  </a:lnTo>
                  <a:lnTo>
                    <a:pt x="482" y="1600"/>
                  </a:lnTo>
                  <a:lnTo>
                    <a:pt x="475" y="1634"/>
                  </a:lnTo>
                  <a:lnTo>
                    <a:pt x="468" y="1666"/>
                  </a:lnTo>
                  <a:lnTo>
                    <a:pt x="461" y="1674"/>
                  </a:lnTo>
                  <a:lnTo>
                    <a:pt x="455" y="1682"/>
                  </a:lnTo>
                  <a:lnTo>
                    <a:pt x="449" y="1692"/>
                  </a:lnTo>
                  <a:lnTo>
                    <a:pt x="443" y="1702"/>
                  </a:lnTo>
                  <a:lnTo>
                    <a:pt x="435" y="1722"/>
                  </a:lnTo>
                  <a:lnTo>
                    <a:pt x="427" y="1745"/>
                  </a:lnTo>
                  <a:lnTo>
                    <a:pt x="421" y="1769"/>
                  </a:lnTo>
                  <a:lnTo>
                    <a:pt x="415" y="1792"/>
                  </a:lnTo>
                  <a:lnTo>
                    <a:pt x="412" y="1813"/>
                  </a:lnTo>
                  <a:lnTo>
                    <a:pt x="410" y="1835"/>
                  </a:lnTo>
                  <a:lnTo>
                    <a:pt x="408" y="1846"/>
                  </a:lnTo>
                  <a:lnTo>
                    <a:pt x="406" y="1857"/>
                  </a:lnTo>
                  <a:lnTo>
                    <a:pt x="406" y="1857"/>
                  </a:lnTo>
                  <a:lnTo>
                    <a:pt x="361" y="1849"/>
                  </a:lnTo>
                  <a:lnTo>
                    <a:pt x="314" y="1840"/>
                  </a:lnTo>
                  <a:lnTo>
                    <a:pt x="303" y="1836"/>
                  </a:lnTo>
                  <a:lnTo>
                    <a:pt x="292" y="1831"/>
                  </a:lnTo>
                  <a:lnTo>
                    <a:pt x="283" y="1826"/>
                  </a:lnTo>
                  <a:lnTo>
                    <a:pt x="273" y="1821"/>
                  </a:lnTo>
                  <a:lnTo>
                    <a:pt x="265" y="1813"/>
                  </a:lnTo>
                  <a:lnTo>
                    <a:pt x="259" y="1804"/>
                  </a:lnTo>
                  <a:lnTo>
                    <a:pt x="253" y="1795"/>
                  </a:lnTo>
                  <a:lnTo>
                    <a:pt x="250" y="1784"/>
                  </a:lnTo>
                  <a:lnTo>
                    <a:pt x="247" y="1776"/>
                  </a:lnTo>
                  <a:lnTo>
                    <a:pt x="244" y="1770"/>
                  </a:lnTo>
                  <a:lnTo>
                    <a:pt x="239" y="1762"/>
                  </a:lnTo>
                  <a:lnTo>
                    <a:pt x="234" y="1757"/>
                  </a:lnTo>
                  <a:lnTo>
                    <a:pt x="221" y="1745"/>
                  </a:lnTo>
                  <a:lnTo>
                    <a:pt x="206" y="1734"/>
                  </a:lnTo>
                  <a:lnTo>
                    <a:pt x="190" y="1723"/>
                  </a:lnTo>
                  <a:lnTo>
                    <a:pt x="174" y="1713"/>
                  </a:lnTo>
                  <a:lnTo>
                    <a:pt x="166" y="1707"/>
                  </a:lnTo>
                  <a:lnTo>
                    <a:pt x="160" y="1702"/>
                  </a:lnTo>
                  <a:lnTo>
                    <a:pt x="153" y="1696"/>
                  </a:lnTo>
                  <a:lnTo>
                    <a:pt x="147" y="1690"/>
                  </a:lnTo>
                  <a:lnTo>
                    <a:pt x="135" y="1671"/>
                  </a:lnTo>
                  <a:lnTo>
                    <a:pt x="125" y="1654"/>
                  </a:lnTo>
                  <a:lnTo>
                    <a:pt x="123" y="1652"/>
                  </a:lnTo>
                  <a:lnTo>
                    <a:pt x="121" y="1651"/>
                  </a:lnTo>
                  <a:lnTo>
                    <a:pt x="117" y="1651"/>
                  </a:lnTo>
                  <a:lnTo>
                    <a:pt x="113" y="1652"/>
                  </a:lnTo>
                  <a:lnTo>
                    <a:pt x="109" y="1654"/>
                  </a:lnTo>
                  <a:lnTo>
                    <a:pt x="103" y="1659"/>
                  </a:lnTo>
                  <a:lnTo>
                    <a:pt x="98" y="1664"/>
                  </a:lnTo>
                  <a:lnTo>
                    <a:pt x="90" y="1671"/>
                  </a:lnTo>
                  <a:lnTo>
                    <a:pt x="88" y="1674"/>
                  </a:lnTo>
                  <a:lnTo>
                    <a:pt x="85" y="1676"/>
                  </a:lnTo>
                  <a:lnTo>
                    <a:pt x="82" y="1677"/>
                  </a:lnTo>
                  <a:lnTo>
                    <a:pt x="79" y="1677"/>
                  </a:lnTo>
                  <a:lnTo>
                    <a:pt x="71" y="1677"/>
                  </a:lnTo>
                  <a:lnTo>
                    <a:pt x="63" y="1676"/>
                  </a:lnTo>
                  <a:lnTo>
                    <a:pt x="48" y="1669"/>
                  </a:lnTo>
                  <a:lnTo>
                    <a:pt x="34" y="1666"/>
                  </a:lnTo>
                  <a:lnTo>
                    <a:pt x="34" y="1666"/>
                  </a:lnTo>
                  <a:lnTo>
                    <a:pt x="30" y="1657"/>
                  </a:lnTo>
                  <a:lnTo>
                    <a:pt x="25" y="1647"/>
                  </a:lnTo>
                  <a:lnTo>
                    <a:pt x="19" y="1640"/>
                  </a:lnTo>
                  <a:lnTo>
                    <a:pt x="14" y="1633"/>
                  </a:lnTo>
                  <a:lnTo>
                    <a:pt x="10" y="1626"/>
                  </a:lnTo>
                  <a:lnTo>
                    <a:pt x="5" y="1617"/>
                  </a:lnTo>
                  <a:lnTo>
                    <a:pt x="1" y="1607"/>
                  </a:lnTo>
                  <a:lnTo>
                    <a:pt x="0" y="1599"/>
                  </a:lnTo>
                  <a:lnTo>
                    <a:pt x="1" y="1587"/>
                  </a:lnTo>
                  <a:lnTo>
                    <a:pt x="4" y="1576"/>
                  </a:lnTo>
                  <a:lnTo>
                    <a:pt x="7" y="1569"/>
                  </a:lnTo>
                  <a:lnTo>
                    <a:pt x="10" y="1565"/>
                  </a:lnTo>
                  <a:lnTo>
                    <a:pt x="13" y="1561"/>
                  </a:lnTo>
                  <a:lnTo>
                    <a:pt x="16" y="1559"/>
                  </a:lnTo>
                  <a:lnTo>
                    <a:pt x="24" y="1554"/>
                  </a:lnTo>
                  <a:lnTo>
                    <a:pt x="32" y="1547"/>
                  </a:lnTo>
                  <a:lnTo>
                    <a:pt x="38" y="1538"/>
                  </a:lnTo>
                  <a:lnTo>
                    <a:pt x="41" y="1527"/>
                  </a:lnTo>
                  <a:lnTo>
                    <a:pt x="42" y="1496"/>
                  </a:lnTo>
                  <a:lnTo>
                    <a:pt x="41" y="1462"/>
                  </a:lnTo>
                  <a:lnTo>
                    <a:pt x="40" y="1455"/>
                  </a:lnTo>
                  <a:lnTo>
                    <a:pt x="38" y="1447"/>
                  </a:lnTo>
                  <a:lnTo>
                    <a:pt x="35" y="1439"/>
                  </a:lnTo>
                  <a:lnTo>
                    <a:pt x="32" y="1433"/>
                  </a:lnTo>
                  <a:lnTo>
                    <a:pt x="28" y="1426"/>
                  </a:lnTo>
                  <a:lnTo>
                    <a:pt x="24" y="1421"/>
                  </a:lnTo>
                  <a:lnTo>
                    <a:pt x="18" y="1417"/>
                  </a:lnTo>
                  <a:lnTo>
                    <a:pt x="12" y="1412"/>
                  </a:lnTo>
                  <a:lnTo>
                    <a:pt x="12" y="1410"/>
                  </a:lnTo>
                  <a:lnTo>
                    <a:pt x="14" y="1407"/>
                  </a:lnTo>
                  <a:lnTo>
                    <a:pt x="17" y="1405"/>
                  </a:lnTo>
                  <a:lnTo>
                    <a:pt x="21" y="1402"/>
                  </a:lnTo>
                  <a:lnTo>
                    <a:pt x="32" y="1396"/>
                  </a:lnTo>
                  <a:lnTo>
                    <a:pt x="44" y="1390"/>
                  </a:lnTo>
                  <a:lnTo>
                    <a:pt x="70" y="1378"/>
                  </a:lnTo>
                  <a:lnTo>
                    <a:pt x="87" y="1369"/>
                  </a:lnTo>
                  <a:lnTo>
                    <a:pt x="94" y="1365"/>
                  </a:lnTo>
                  <a:lnTo>
                    <a:pt x="98" y="1361"/>
                  </a:lnTo>
                  <a:lnTo>
                    <a:pt x="103" y="1356"/>
                  </a:lnTo>
                  <a:lnTo>
                    <a:pt x="107" y="1352"/>
                  </a:lnTo>
                  <a:lnTo>
                    <a:pt x="112" y="1343"/>
                  </a:lnTo>
                  <a:lnTo>
                    <a:pt x="116" y="1334"/>
                  </a:lnTo>
                  <a:lnTo>
                    <a:pt x="121" y="1312"/>
                  </a:lnTo>
                  <a:lnTo>
                    <a:pt x="124" y="1287"/>
                  </a:lnTo>
                  <a:lnTo>
                    <a:pt x="124" y="1281"/>
                  </a:lnTo>
                  <a:lnTo>
                    <a:pt x="123" y="1274"/>
                  </a:lnTo>
                  <a:lnTo>
                    <a:pt x="121" y="1268"/>
                  </a:lnTo>
                  <a:lnTo>
                    <a:pt x="119" y="1261"/>
                  </a:lnTo>
                  <a:lnTo>
                    <a:pt x="115" y="1256"/>
                  </a:lnTo>
                  <a:lnTo>
                    <a:pt x="113" y="1250"/>
                  </a:lnTo>
                  <a:lnTo>
                    <a:pt x="112" y="1246"/>
                  </a:lnTo>
                  <a:lnTo>
                    <a:pt x="112" y="1242"/>
                  </a:lnTo>
                  <a:lnTo>
                    <a:pt x="144" y="1244"/>
                  </a:lnTo>
                  <a:lnTo>
                    <a:pt x="193" y="1248"/>
                  </a:lnTo>
                  <a:lnTo>
                    <a:pt x="217" y="1250"/>
                  </a:lnTo>
                  <a:lnTo>
                    <a:pt x="237" y="1249"/>
                  </a:lnTo>
                  <a:lnTo>
                    <a:pt x="246" y="1248"/>
                  </a:lnTo>
                  <a:lnTo>
                    <a:pt x="252" y="1247"/>
                  </a:lnTo>
                  <a:lnTo>
                    <a:pt x="258" y="1245"/>
                  </a:lnTo>
                  <a:lnTo>
                    <a:pt x="261" y="1242"/>
                  </a:lnTo>
                  <a:lnTo>
                    <a:pt x="265" y="1232"/>
                  </a:lnTo>
                  <a:lnTo>
                    <a:pt x="269" y="1221"/>
                  </a:lnTo>
                  <a:lnTo>
                    <a:pt x="270" y="1212"/>
                  </a:lnTo>
                  <a:lnTo>
                    <a:pt x="270" y="1201"/>
                  </a:lnTo>
                  <a:lnTo>
                    <a:pt x="267" y="1191"/>
                  </a:lnTo>
                  <a:lnTo>
                    <a:pt x="264" y="1180"/>
                  </a:lnTo>
                  <a:lnTo>
                    <a:pt x="261" y="1171"/>
                  </a:lnTo>
                  <a:lnTo>
                    <a:pt x="256" y="1160"/>
                  </a:lnTo>
                  <a:lnTo>
                    <a:pt x="245" y="1140"/>
                  </a:lnTo>
                  <a:lnTo>
                    <a:pt x="232" y="1123"/>
                  </a:lnTo>
                  <a:lnTo>
                    <a:pt x="219" y="1106"/>
                  </a:lnTo>
                  <a:lnTo>
                    <a:pt x="207" y="1092"/>
                  </a:lnTo>
                  <a:lnTo>
                    <a:pt x="198" y="1082"/>
                  </a:lnTo>
                  <a:lnTo>
                    <a:pt x="188" y="1072"/>
                  </a:lnTo>
                  <a:lnTo>
                    <a:pt x="176" y="1063"/>
                  </a:lnTo>
                  <a:lnTo>
                    <a:pt x="164" y="1053"/>
                  </a:lnTo>
                  <a:lnTo>
                    <a:pt x="152" y="1042"/>
                  </a:lnTo>
                  <a:lnTo>
                    <a:pt x="142" y="1032"/>
                  </a:lnTo>
                  <a:lnTo>
                    <a:pt x="138" y="1027"/>
                  </a:lnTo>
                  <a:lnTo>
                    <a:pt x="134" y="1021"/>
                  </a:lnTo>
                  <a:lnTo>
                    <a:pt x="131" y="1017"/>
                  </a:lnTo>
                  <a:lnTo>
                    <a:pt x="129" y="1012"/>
                  </a:lnTo>
                  <a:lnTo>
                    <a:pt x="126" y="1002"/>
                  </a:lnTo>
                  <a:lnTo>
                    <a:pt x="122" y="996"/>
                  </a:lnTo>
                  <a:lnTo>
                    <a:pt x="117" y="991"/>
                  </a:lnTo>
                  <a:lnTo>
                    <a:pt x="112" y="989"/>
                  </a:lnTo>
                  <a:lnTo>
                    <a:pt x="107" y="987"/>
                  </a:lnTo>
                  <a:lnTo>
                    <a:pt x="101" y="984"/>
                  </a:lnTo>
                  <a:lnTo>
                    <a:pt x="95" y="979"/>
                  </a:lnTo>
                  <a:lnTo>
                    <a:pt x="89" y="973"/>
                  </a:lnTo>
                  <a:lnTo>
                    <a:pt x="89" y="973"/>
                  </a:lnTo>
                  <a:lnTo>
                    <a:pt x="94" y="966"/>
                  </a:lnTo>
                  <a:lnTo>
                    <a:pt x="97" y="960"/>
                  </a:lnTo>
                  <a:lnTo>
                    <a:pt x="99" y="951"/>
                  </a:lnTo>
                  <a:lnTo>
                    <a:pt x="100" y="943"/>
                  </a:lnTo>
                  <a:lnTo>
                    <a:pt x="100" y="934"/>
                  </a:lnTo>
                  <a:lnTo>
                    <a:pt x="99" y="925"/>
                  </a:lnTo>
                  <a:lnTo>
                    <a:pt x="98" y="922"/>
                  </a:lnTo>
                  <a:lnTo>
                    <a:pt x="96" y="918"/>
                  </a:lnTo>
                  <a:lnTo>
                    <a:pt x="94" y="915"/>
                  </a:lnTo>
                  <a:lnTo>
                    <a:pt x="92" y="912"/>
                  </a:lnTo>
                  <a:lnTo>
                    <a:pt x="87" y="908"/>
                  </a:lnTo>
                  <a:lnTo>
                    <a:pt x="84" y="904"/>
                  </a:lnTo>
                  <a:lnTo>
                    <a:pt x="82" y="899"/>
                  </a:lnTo>
                  <a:lnTo>
                    <a:pt x="80" y="896"/>
                  </a:lnTo>
                  <a:lnTo>
                    <a:pt x="79" y="893"/>
                  </a:lnTo>
                  <a:lnTo>
                    <a:pt x="79" y="890"/>
                  </a:lnTo>
                  <a:lnTo>
                    <a:pt x="79" y="886"/>
                  </a:lnTo>
                  <a:lnTo>
                    <a:pt x="80" y="883"/>
                  </a:lnTo>
                  <a:lnTo>
                    <a:pt x="82" y="877"/>
                  </a:lnTo>
                  <a:lnTo>
                    <a:pt x="85" y="870"/>
                  </a:lnTo>
                  <a:lnTo>
                    <a:pt x="88" y="863"/>
                  </a:lnTo>
                  <a:lnTo>
                    <a:pt x="89" y="853"/>
                  </a:lnTo>
                  <a:lnTo>
                    <a:pt x="89" y="847"/>
                  </a:lnTo>
                  <a:lnTo>
                    <a:pt x="88" y="841"/>
                  </a:lnTo>
                  <a:lnTo>
                    <a:pt x="86" y="835"/>
                  </a:lnTo>
                  <a:lnTo>
                    <a:pt x="84" y="829"/>
                  </a:lnTo>
                  <a:lnTo>
                    <a:pt x="82" y="823"/>
                  </a:lnTo>
                  <a:lnTo>
                    <a:pt x="80" y="816"/>
                  </a:lnTo>
                  <a:lnTo>
                    <a:pt x="80" y="810"/>
                  </a:lnTo>
                  <a:lnTo>
                    <a:pt x="80" y="802"/>
                  </a:lnTo>
                  <a:lnTo>
                    <a:pt x="82" y="794"/>
                  </a:lnTo>
                  <a:lnTo>
                    <a:pt x="84" y="785"/>
                  </a:lnTo>
                  <a:lnTo>
                    <a:pt x="87" y="777"/>
                  </a:lnTo>
                  <a:lnTo>
                    <a:pt x="90" y="770"/>
                  </a:lnTo>
                  <a:lnTo>
                    <a:pt x="98" y="755"/>
                  </a:lnTo>
                  <a:lnTo>
                    <a:pt x="103" y="739"/>
                  </a:lnTo>
                  <a:lnTo>
                    <a:pt x="105" y="718"/>
                  </a:lnTo>
                  <a:lnTo>
                    <a:pt x="103" y="704"/>
                  </a:lnTo>
                  <a:lnTo>
                    <a:pt x="103" y="701"/>
                  </a:lnTo>
                  <a:lnTo>
                    <a:pt x="105" y="700"/>
                  </a:lnTo>
                  <a:lnTo>
                    <a:pt x="107" y="699"/>
                  </a:lnTo>
                  <a:lnTo>
                    <a:pt x="110" y="697"/>
                  </a:lnTo>
                  <a:lnTo>
                    <a:pt x="120" y="700"/>
                  </a:lnTo>
                  <a:lnTo>
                    <a:pt x="135" y="704"/>
                  </a:lnTo>
                  <a:lnTo>
                    <a:pt x="140" y="706"/>
                  </a:lnTo>
                  <a:lnTo>
                    <a:pt x="143" y="707"/>
                  </a:lnTo>
                  <a:lnTo>
                    <a:pt x="147" y="707"/>
                  </a:lnTo>
                  <a:lnTo>
                    <a:pt x="149" y="707"/>
                  </a:lnTo>
                  <a:lnTo>
                    <a:pt x="151" y="706"/>
                  </a:lnTo>
                  <a:lnTo>
                    <a:pt x="151" y="704"/>
                  </a:lnTo>
                  <a:lnTo>
                    <a:pt x="152" y="702"/>
                  </a:lnTo>
                  <a:lnTo>
                    <a:pt x="151" y="700"/>
                  </a:lnTo>
                  <a:lnTo>
                    <a:pt x="148" y="688"/>
                  </a:lnTo>
                  <a:lnTo>
                    <a:pt x="143" y="676"/>
                  </a:lnTo>
                  <a:lnTo>
                    <a:pt x="144" y="670"/>
                  </a:lnTo>
                  <a:lnTo>
                    <a:pt x="146" y="663"/>
                  </a:lnTo>
                  <a:lnTo>
                    <a:pt x="147" y="655"/>
                  </a:lnTo>
                  <a:lnTo>
                    <a:pt x="149" y="648"/>
                  </a:lnTo>
                  <a:lnTo>
                    <a:pt x="151" y="640"/>
                  </a:lnTo>
                  <a:lnTo>
                    <a:pt x="152" y="634"/>
                  </a:lnTo>
                  <a:lnTo>
                    <a:pt x="151" y="627"/>
                  </a:lnTo>
                  <a:lnTo>
                    <a:pt x="149" y="622"/>
                  </a:lnTo>
                  <a:lnTo>
                    <a:pt x="143" y="613"/>
                  </a:lnTo>
                  <a:lnTo>
                    <a:pt x="140" y="606"/>
                  </a:lnTo>
                  <a:lnTo>
                    <a:pt x="140" y="598"/>
                  </a:lnTo>
                  <a:lnTo>
                    <a:pt x="141" y="592"/>
                  </a:lnTo>
                  <a:lnTo>
                    <a:pt x="144" y="585"/>
                  </a:lnTo>
                  <a:lnTo>
                    <a:pt x="150" y="579"/>
                  </a:lnTo>
                  <a:lnTo>
                    <a:pt x="155" y="572"/>
                  </a:lnTo>
                  <a:lnTo>
                    <a:pt x="163" y="566"/>
                  </a:lnTo>
                  <a:lnTo>
                    <a:pt x="173" y="555"/>
                  </a:lnTo>
                  <a:lnTo>
                    <a:pt x="178" y="547"/>
                  </a:lnTo>
                  <a:lnTo>
                    <a:pt x="179" y="544"/>
                  </a:lnTo>
                  <a:lnTo>
                    <a:pt x="179" y="542"/>
                  </a:lnTo>
                  <a:lnTo>
                    <a:pt x="178" y="540"/>
                  </a:lnTo>
                  <a:lnTo>
                    <a:pt x="176" y="538"/>
                  </a:lnTo>
                  <a:lnTo>
                    <a:pt x="161" y="531"/>
                  </a:lnTo>
                  <a:lnTo>
                    <a:pt x="136" y="521"/>
                  </a:lnTo>
                  <a:lnTo>
                    <a:pt x="110" y="510"/>
                  </a:lnTo>
                  <a:lnTo>
                    <a:pt x="86" y="496"/>
                  </a:lnTo>
                  <a:lnTo>
                    <a:pt x="75" y="488"/>
                  </a:lnTo>
                  <a:lnTo>
                    <a:pt x="65" y="480"/>
                  </a:lnTo>
                  <a:lnTo>
                    <a:pt x="55" y="471"/>
                  </a:lnTo>
                  <a:lnTo>
                    <a:pt x="45" y="460"/>
                  </a:lnTo>
                  <a:lnTo>
                    <a:pt x="45" y="460"/>
                  </a:lnTo>
                  <a:lnTo>
                    <a:pt x="47" y="450"/>
                  </a:lnTo>
                  <a:lnTo>
                    <a:pt x="49" y="436"/>
                  </a:lnTo>
                  <a:lnTo>
                    <a:pt x="51" y="430"/>
                  </a:lnTo>
                  <a:lnTo>
                    <a:pt x="53" y="423"/>
                  </a:lnTo>
                  <a:lnTo>
                    <a:pt x="54" y="419"/>
                  </a:lnTo>
                  <a:lnTo>
                    <a:pt x="56" y="417"/>
                  </a:lnTo>
                  <a:lnTo>
                    <a:pt x="80" y="407"/>
                  </a:lnTo>
                  <a:lnTo>
                    <a:pt x="98" y="398"/>
                  </a:lnTo>
                  <a:lnTo>
                    <a:pt x="106" y="392"/>
                  </a:lnTo>
                  <a:lnTo>
                    <a:pt x="112" y="384"/>
                  </a:lnTo>
                  <a:lnTo>
                    <a:pt x="119" y="372"/>
                  </a:lnTo>
                  <a:lnTo>
                    <a:pt x="125" y="358"/>
                  </a:lnTo>
                  <a:lnTo>
                    <a:pt x="128" y="349"/>
                  </a:lnTo>
                  <a:lnTo>
                    <a:pt x="133" y="341"/>
                  </a:lnTo>
                  <a:lnTo>
                    <a:pt x="137" y="334"/>
                  </a:lnTo>
                  <a:lnTo>
                    <a:pt x="141" y="326"/>
                  </a:lnTo>
                  <a:lnTo>
                    <a:pt x="146" y="321"/>
                  </a:lnTo>
                  <a:lnTo>
                    <a:pt x="151" y="315"/>
                  </a:lnTo>
                  <a:lnTo>
                    <a:pt x="156" y="311"/>
                  </a:lnTo>
                  <a:lnTo>
                    <a:pt x="163" y="308"/>
                  </a:lnTo>
                  <a:lnTo>
                    <a:pt x="169" y="305"/>
                  </a:lnTo>
                  <a:lnTo>
                    <a:pt x="176" y="303"/>
                  </a:lnTo>
                  <a:lnTo>
                    <a:pt x="183" y="302"/>
                  </a:lnTo>
                  <a:lnTo>
                    <a:pt x="192" y="302"/>
                  </a:lnTo>
                  <a:lnTo>
                    <a:pt x="201" y="303"/>
                  </a:lnTo>
                  <a:lnTo>
                    <a:pt x="209" y="304"/>
                  </a:lnTo>
                  <a:lnTo>
                    <a:pt x="219" y="307"/>
                  </a:lnTo>
                  <a:lnTo>
                    <a:pt x="230" y="311"/>
                  </a:lnTo>
                  <a:lnTo>
                    <a:pt x="241" y="316"/>
                  </a:lnTo>
                  <a:lnTo>
                    <a:pt x="250" y="325"/>
                  </a:lnTo>
                  <a:lnTo>
                    <a:pt x="255" y="328"/>
                  </a:lnTo>
                  <a:lnTo>
                    <a:pt x="260" y="330"/>
                  </a:lnTo>
                  <a:lnTo>
                    <a:pt x="266" y="331"/>
                  </a:lnTo>
                  <a:lnTo>
                    <a:pt x="273" y="331"/>
                  </a:lnTo>
                  <a:lnTo>
                    <a:pt x="278" y="330"/>
                  </a:lnTo>
                  <a:lnTo>
                    <a:pt x="284" y="330"/>
                  </a:lnTo>
                  <a:lnTo>
                    <a:pt x="290" y="330"/>
                  </a:lnTo>
                  <a:lnTo>
                    <a:pt x="297" y="331"/>
                  </a:lnTo>
                  <a:lnTo>
                    <a:pt x="309" y="334"/>
                  </a:lnTo>
                  <a:lnTo>
                    <a:pt x="320" y="337"/>
                  </a:lnTo>
                  <a:lnTo>
                    <a:pt x="331" y="338"/>
                  </a:lnTo>
                  <a:lnTo>
                    <a:pt x="341" y="338"/>
                  </a:lnTo>
                  <a:lnTo>
                    <a:pt x="345" y="336"/>
                  </a:lnTo>
                  <a:lnTo>
                    <a:pt x="348" y="334"/>
                  </a:lnTo>
                  <a:lnTo>
                    <a:pt x="352" y="330"/>
                  </a:lnTo>
                  <a:lnTo>
                    <a:pt x="354" y="326"/>
                  </a:lnTo>
                  <a:lnTo>
                    <a:pt x="358" y="316"/>
                  </a:lnTo>
                  <a:lnTo>
                    <a:pt x="364" y="308"/>
                  </a:lnTo>
                  <a:lnTo>
                    <a:pt x="370" y="300"/>
                  </a:lnTo>
                  <a:lnTo>
                    <a:pt x="375" y="292"/>
                  </a:lnTo>
                  <a:lnTo>
                    <a:pt x="380" y="285"/>
                  </a:lnTo>
                  <a:lnTo>
                    <a:pt x="382" y="276"/>
                  </a:lnTo>
                  <a:lnTo>
                    <a:pt x="383" y="271"/>
                  </a:lnTo>
                  <a:lnTo>
                    <a:pt x="383" y="267"/>
                  </a:lnTo>
                  <a:lnTo>
                    <a:pt x="382" y="261"/>
                  </a:lnTo>
                  <a:lnTo>
                    <a:pt x="380" y="255"/>
                  </a:lnTo>
                  <a:lnTo>
                    <a:pt x="379" y="248"/>
                  </a:lnTo>
                  <a:lnTo>
                    <a:pt x="378" y="241"/>
                  </a:lnTo>
                  <a:lnTo>
                    <a:pt x="379" y="234"/>
                  </a:lnTo>
                  <a:lnTo>
                    <a:pt x="380" y="228"/>
                  </a:lnTo>
                  <a:lnTo>
                    <a:pt x="384" y="214"/>
                  </a:lnTo>
                  <a:lnTo>
                    <a:pt x="389" y="201"/>
                  </a:lnTo>
                  <a:lnTo>
                    <a:pt x="396" y="189"/>
                  </a:lnTo>
                  <a:lnTo>
                    <a:pt x="399" y="179"/>
                  </a:lnTo>
                  <a:lnTo>
                    <a:pt x="400" y="174"/>
                  </a:lnTo>
                  <a:lnTo>
                    <a:pt x="400" y="169"/>
                  </a:lnTo>
                  <a:lnTo>
                    <a:pt x="399" y="166"/>
                  </a:lnTo>
                  <a:lnTo>
                    <a:pt x="397" y="163"/>
                  </a:lnTo>
                  <a:lnTo>
                    <a:pt x="391" y="155"/>
                  </a:lnTo>
                  <a:lnTo>
                    <a:pt x="385" y="146"/>
                  </a:lnTo>
                  <a:lnTo>
                    <a:pt x="381" y="135"/>
                  </a:lnTo>
                  <a:lnTo>
                    <a:pt x="378" y="122"/>
                  </a:lnTo>
                  <a:lnTo>
                    <a:pt x="374" y="110"/>
                  </a:lnTo>
                  <a:lnTo>
                    <a:pt x="372" y="97"/>
                  </a:lnTo>
                  <a:lnTo>
                    <a:pt x="371" y="86"/>
                  </a:lnTo>
                  <a:lnTo>
                    <a:pt x="372" y="76"/>
                  </a:lnTo>
                  <a:lnTo>
                    <a:pt x="373" y="75"/>
                  </a:lnTo>
                  <a:lnTo>
                    <a:pt x="374" y="73"/>
                  </a:lnTo>
                  <a:lnTo>
                    <a:pt x="393" y="71"/>
                  </a:lnTo>
                  <a:lnTo>
                    <a:pt x="409" y="67"/>
                  </a:lnTo>
                  <a:lnTo>
                    <a:pt x="423" y="62"/>
                  </a:lnTo>
                  <a:lnTo>
                    <a:pt x="437" y="56"/>
                  </a:lnTo>
                  <a:lnTo>
                    <a:pt x="450" y="48"/>
                  </a:lnTo>
                  <a:lnTo>
                    <a:pt x="462" y="40"/>
                  </a:lnTo>
                  <a:lnTo>
                    <a:pt x="475" y="29"/>
                  </a:lnTo>
                  <a:lnTo>
                    <a:pt x="489" y="17"/>
                  </a:lnTo>
                  <a:lnTo>
                    <a:pt x="497" y="11"/>
                  </a:lnTo>
                  <a:lnTo>
                    <a:pt x="505" y="5"/>
                  </a:lnTo>
                  <a:lnTo>
                    <a:pt x="514" y="2"/>
                  </a:lnTo>
                  <a:lnTo>
                    <a:pt x="521" y="1"/>
                  </a:lnTo>
                  <a:lnTo>
                    <a:pt x="529" y="0"/>
                  </a:lnTo>
                  <a:lnTo>
                    <a:pt x="537" y="1"/>
                  </a:lnTo>
                  <a:lnTo>
                    <a:pt x="545" y="3"/>
                  </a:lnTo>
                  <a:lnTo>
                    <a:pt x="552" y="5"/>
                  </a:lnTo>
                  <a:lnTo>
                    <a:pt x="568" y="13"/>
                  </a:lnTo>
                  <a:lnTo>
                    <a:pt x="584" y="24"/>
                  </a:lnTo>
                  <a:lnTo>
                    <a:pt x="598" y="33"/>
                  </a:lnTo>
                  <a:lnTo>
                    <a:pt x="613" y="44"/>
                  </a:lnTo>
                  <a:lnTo>
                    <a:pt x="626" y="47"/>
                  </a:lnTo>
                  <a:lnTo>
                    <a:pt x="638" y="49"/>
                  </a:lnTo>
                  <a:lnTo>
                    <a:pt x="644" y="51"/>
                  </a:lnTo>
                  <a:lnTo>
                    <a:pt x="651" y="53"/>
                  </a:lnTo>
                  <a:lnTo>
                    <a:pt x="656" y="55"/>
                  </a:lnTo>
                  <a:lnTo>
                    <a:pt x="661" y="59"/>
                  </a:lnTo>
                  <a:lnTo>
                    <a:pt x="668" y="65"/>
                  </a:lnTo>
                  <a:lnTo>
                    <a:pt x="673" y="71"/>
                  </a:lnTo>
                  <a:lnTo>
                    <a:pt x="679" y="79"/>
                  </a:lnTo>
                  <a:lnTo>
                    <a:pt x="685" y="86"/>
                  </a:lnTo>
                  <a:lnTo>
                    <a:pt x="695" y="102"/>
                  </a:lnTo>
                  <a:lnTo>
                    <a:pt x="706" y="119"/>
                  </a:lnTo>
                  <a:lnTo>
                    <a:pt x="717" y="135"/>
                  </a:lnTo>
                  <a:lnTo>
                    <a:pt x="729" y="149"/>
                  </a:lnTo>
                  <a:lnTo>
                    <a:pt x="736" y="155"/>
                  </a:lnTo>
                  <a:lnTo>
                    <a:pt x="743" y="161"/>
                  </a:lnTo>
                  <a:lnTo>
                    <a:pt x="751" y="165"/>
                  </a:lnTo>
                  <a:lnTo>
                    <a:pt x="760" y="168"/>
                  </a:lnTo>
                  <a:lnTo>
                    <a:pt x="760" y="168"/>
                  </a:lnTo>
                  <a:close/>
                </a:path>
              </a:pathLst>
            </a:custGeom>
            <a:solidFill>
              <a:srgbClr val="C9C8C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926" name="Google Shape;926;p38"/>
            <p:cNvSpPr/>
            <p:nvPr/>
          </p:nvSpPr>
          <p:spPr>
            <a:xfrm>
              <a:off x="5824538" y="5959475"/>
              <a:ext cx="165100" cy="457200"/>
            </a:xfrm>
            <a:custGeom>
              <a:rect b="b" l="l" r="r" t="t"/>
              <a:pathLst>
                <a:path extrusionOk="0" h="1153" w="414">
                  <a:moveTo>
                    <a:pt x="245" y="563"/>
                  </a:moveTo>
                  <a:lnTo>
                    <a:pt x="233" y="591"/>
                  </a:lnTo>
                  <a:lnTo>
                    <a:pt x="221" y="619"/>
                  </a:lnTo>
                  <a:lnTo>
                    <a:pt x="209" y="648"/>
                  </a:lnTo>
                  <a:lnTo>
                    <a:pt x="197" y="676"/>
                  </a:lnTo>
                  <a:lnTo>
                    <a:pt x="186" y="705"/>
                  </a:lnTo>
                  <a:lnTo>
                    <a:pt x="177" y="735"/>
                  </a:lnTo>
                  <a:lnTo>
                    <a:pt x="168" y="764"/>
                  </a:lnTo>
                  <a:lnTo>
                    <a:pt x="161" y="794"/>
                  </a:lnTo>
                  <a:lnTo>
                    <a:pt x="153" y="824"/>
                  </a:lnTo>
                  <a:lnTo>
                    <a:pt x="146" y="856"/>
                  </a:lnTo>
                  <a:lnTo>
                    <a:pt x="140" y="886"/>
                  </a:lnTo>
                  <a:lnTo>
                    <a:pt x="132" y="915"/>
                  </a:lnTo>
                  <a:lnTo>
                    <a:pt x="125" y="945"/>
                  </a:lnTo>
                  <a:lnTo>
                    <a:pt x="116" y="974"/>
                  </a:lnTo>
                  <a:lnTo>
                    <a:pt x="104" y="1003"/>
                  </a:lnTo>
                  <a:lnTo>
                    <a:pt x="91" y="1034"/>
                  </a:lnTo>
                  <a:lnTo>
                    <a:pt x="75" y="1061"/>
                  </a:lnTo>
                  <a:lnTo>
                    <a:pt x="58" y="1090"/>
                  </a:lnTo>
                  <a:lnTo>
                    <a:pt x="50" y="1105"/>
                  </a:lnTo>
                  <a:lnTo>
                    <a:pt x="43" y="1120"/>
                  </a:lnTo>
                  <a:lnTo>
                    <a:pt x="37" y="1135"/>
                  </a:lnTo>
                  <a:lnTo>
                    <a:pt x="33" y="1150"/>
                  </a:lnTo>
                  <a:lnTo>
                    <a:pt x="31" y="1151"/>
                  </a:lnTo>
                  <a:lnTo>
                    <a:pt x="30" y="1153"/>
                  </a:lnTo>
                  <a:lnTo>
                    <a:pt x="29" y="1153"/>
                  </a:lnTo>
                  <a:lnTo>
                    <a:pt x="26" y="1148"/>
                  </a:lnTo>
                  <a:lnTo>
                    <a:pt x="25" y="1142"/>
                  </a:lnTo>
                  <a:lnTo>
                    <a:pt x="23" y="1134"/>
                  </a:lnTo>
                  <a:lnTo>
                    <a:pt x="22" y="1127"/>
                  </a:lnTo>
                  <a:lnTo>
                    <a:pt x="21" y="1107"/>
                  </a:lnTo>
                  <a:lnTo>
                    <a:pt x="22" y="1086"/>
                  </a:lnTo>
                  <a:lnTo>
                    <a:pt x="26" y="1042"/>
                  </a:lnTo>
                  <a:lnTo>
                    <a:pt x="28" y="1013"/>
                  </a:lnTo>
                  <a:lnTo>
                    <a:pt x="28" y="1000"/>
                  </a:lnTo>
                  <a:lnTo>
                    <a:pt x="27" y="988"/>
                  </a:lnTo>
                  <a:lnTo>
                    <a:pt x="26" y="976"/>
                  </a:lnTo>
                  <a:lnTo>
                    <a:pt x="23" y="964"/>
                  </a:lnTo>
                  <a:lnTo>
                    <a:pt x="18" y="940"/>
                  </a:lnTo>
                  <a:lnTo>
                    <a:pt x="12" y="915"/>
                  </a:lnTo>
                  <a:lnTo>
                    <a:pt x="6" y="891"/>
                  </a:lnTo>
                  <a:lnTo>
                    <a:pt x="2" y="867"/>
                  </a:lnTo>
                  <a:lnTo>
                    <a:pt x="0" y="856"/>
                  </a:lnTo>
                  <a:lnTo>
                    <a:pt x="0" y="844"/>
                  </a:lnTo>
                  <a:lnTo>
                    <a:pt x="0" y="833"/>
                  </a:lnTo>
                  <a:lnTo>
                    <a:pt x="1" y="822"/>
                  </a:lnTo>
                  <a:lnTo>
                    <a:pt x="4" y="804"/>
                  </a:lnTo>
                  <a:lnTo>
                    <a:pt x="10" y="786"/>
                  </a:lnTo>
                  <a:lnTo>
                    <a:pt x="18" y="769"/>
                  </a:lnTo>
                  <a:lnTo>
                    <a:pt x="27" y="752"/>
                  </a:lnTo>
                  <a:lnTo>
                    <a:pt x="35" y="735"/>
                  </a:lnTo>
                  <a:lnTo>
                    <a:pt x="44" y="717"/>
                  </a:lnTo>
                  <a:lnTo>
                    <a:pt x="51" y="700"/>
                  </a:lnTo>
                  <a:lnTo>
                    <a:pt x="57" y="683"/>
                  </a:lnTo>
                  <a:lnTo>
                    <a:pt x="62" y="665"/>
                  </a:lnTo>
                  <a:lnTo>
                    <a:pt x="71" y="642"/>
                  </a:lnTo>
                  <a:lnTo>
                    <a:pt x="82" y="614"/>
                  </a:lnTo>
                  <a:lnTo>
                    <a:pt x="95" y="584"/>
                  </a:lnTo>
                  <a:lnTo>
                    <a:pt x="101" y="570"/>
                  </a:lnTo>
                  <a:lnTo>
                    <a:pt x="109" y="557"/>
                  </a:lnTo>
                  <a:lnTo>
                    <a:pt x="116" y="544"/>
                  </a:lnTo>
                  <a:lnTo>
                    <a:pt x="123" y="534"/>
                  </a:lnTo>
                  <a:lnTo>
                    <a:pt x="130" y="524"/>
                  </a:lnTo>
                  <a:lnTo>
                    <a:pt x="138" y="516"/>
                  </a:lnTo>
                  <a:lnTo>
                    <a:pt x="142" y="513"/>
                  </a:lnTo>
                  <a:lnTo>
                    <a:pt x="145" y="511"/>
                  </a:lnTo>
                  <a:lnTo>
                    <a:pt x="149" y="509"/>
                  </a:lnTo>
                  <a:lnTo>
                    <a:pt x="153" y="508"/>
                  </a:lnTo>
                  <a:lnTo>
                    <a:pt x="159" y="505"/>
                  </a:lnTo>
                  <a:lnTo>
                    <a:pt x="167" y="500"/>
                  </a:lnTo>
                  <a:lnTo>
                    <a:pt x="173" y="495"/>
                  </a:lnTo>
                  <a:lnTo>
                    <a:pt x="180" y="488"/>
                  </a:lnTo>
                  <a:lnTo>
                    <a:pt x="193" y="475"/>
                  </a:lnTo>
                  <a:lnTo>
                    <a:pt x="205" y="460"/>
                  </a:lnTo>
                  <a:lnTo>
                    <a:pt x="216" y="443"/>
                  </a:lnTo>
                  <a:lnTo>
                    <a:pt x="225" y="425"/>
                  </a:lnTo>
                  <a:lnTo>
                    <a:pt x="234" y="405"/>
                  </a:lnTo>
                  <a:lnTo>
                    <a:pt x="244" y="385"/>
                  </a:lnTo>
                  <a:lnTo>
                    <a:pt x="259" y="344"/>
                  </a:lnTo>
                  <a:lnTo>
                    <a:pt x="273" y="303"/>
                  </a:lnTo>
                  <a:lnTo>
                    <a:pt x="286" y="265"/>
                  </a:lnTo>
                  <a:lnTo>
                    <a:pt x="297" y="233"/>
                  </a:lnTo>
                  <a:lnTo>
                    <a:pt x="301" y="220"/>
                  </a:lnTo>
                  <a:lnTo>
                    <a:pt x="305" y="206"/>
                  </a:lnTo>
                  <a:lnTo>
                    <a:pt x="309" y="190"/>
                  </a:lnTo>
                  <a:lnTo>
                    <a:pt x="313" y="172"/>
                  </a:lnTo>
                  <a:lnTo>
                    <a:pt x="321" y="133"/>
                  </a:lnTo>
                  <a:lnTo>
                    <a:pt x="331" y="94"/>
                  </a:lnTo>
                  <a:lnTo>
                    <a:pt x="338" y="76"/>
                  </a:lnTo>
                  <a:lnTo>
                    <a:pt x="344" y="58"/>
                  </a:lnTo>
                  <a:lnTo>
                    <a:pt x="352" y="42"/>
                  </a:lnTo>
                  <a:lnTo>
                    <a:pt x="360" y="28"/>
                  </a:lnTo>
                  <a:lnTo>
                    <a:pt x="366" y="22"/>
                  </a:lnTo>
                  <a:lnTo>
                    <a:pt x="371" y="16"/>
                  </a:lnTo>
                  <a:lnTo>
                    <a:pt x="376" y="11"/>
                  </a:lnTo>
                  <a:lnTo>
                    <a:pt x="383" y="8"/>
                  </a:lnTo>
                  <a:lnTo>
                    <a:pt x="388" y="4"/>
                  </a:lnTo>
                  <a:lnTo>
                    <a:pt x="396" y="1"/>
                  </a:lnTo>
                  <a:lnTo>
                    <a:pt x="403" y="0"/>
                  </a:lnTo>
                  <a:lnTo>
                    <a:pt x="411" y="0"/>
                  </a:lnTo>
                  <a:lnTo>
                    <a:pt x="413" y="7"/>
                  </a:lnTo>
                  <a:lnTo>
                    <a:pt x="414" y="14"/>
                  </a:lnTo>
                  <a:lnTo>
                    <a:pt x="414" y="20"/>
                  </a:lnTo>
                  <a:lnTo>
                    <a:pt x="414" y="26"/>
                  </a:lnTo>
                  <a:lnTo>
                    <a:pt x="412" y="37"/>
                  </a:lnTo>
                  <a:lnTo>
                    <a:pt x="409" y="48"/>
                  </a:lnTo>
                  <a:lnTo>
                    <a:pt x="403" y="58"/>
                  </a:lnTo>
                  <a:lnTo>
                    <a:pt x="399" y="69"/>
                  </a:lnTo>
                  <a:lnTo>
                    <a:pt x="395" y="81"/>
                  </a:lnTo>
                  <a:lnTo>
                    <a:pt x="390" y="95"/>
                  </a:lnTo>
                  <a:lnTo>
                    <a:pt x="388" y="124"/>
                  </a:lnTo>
                  <a:lnTo>
                    <a:pt x="386" y="154"/>
                  </a:lnTo>
                  <a:lnTo>
                    <a:pt x="385" y="168"/>
                  </a:lnTo>
                  <a:lnTo>
                    <a:pt x="382" y="182"/>
                  </a:lnTo>
                  <a:lnTo>
                    <a:pt x="380" y="189"/>
                  </a:lnTo>
                  <a:lnTo>
                    <a:pt x="377" y="197"/>
                  </a:lnTo>
                  <a:lnTo>
                    <a:pt x="374" y="203"/>
                  </a:lnTo>
                  <a:lnTo>
                    <a:pt x="371" y="211"/>
                  </a:lnTo>
                  <a:lnTo>
                    <a:pt x="360" y="230"/>
                  </a:lnTo>
                  <a:lnTo>
                    <a:pt x="350" y="250"/>
                  </a:lnTo>
                  <a:lnTo>
                    <a:pt x="341" y="269"/>
                  </a:lnTo>
                  <a:lnTo>
                    <a:pt x="333" y="289"/>
                  </a:lnTo>
                  <a:lnTo>
                    <a:pt x="319" y="327"/>
                  </a:lnTo>
                  <a:lnTo>
                    <a:pt x="306" y="366"/>
                  </a:lnTo>
                  <a:lnTo>
                    <a:pt x="295" y="406"/>
                  </a:lnTo>
                  <a:lnTo>
                    <a:pt x="286" y="446"/>
                  </a:lnTo>
                  <a:lnTo>
                    <a:pt x="276" y="487"/>
                  </a:lnTo>
                  <a:lnTo>
                    <a:pt x="265" y="528"/>
                  </a:lnTo>
                  <a:lnTo>
                    <a:pt x="245" y="563"/>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27" name="Google Shape;927;p38"/>
            <p:cNvSpPr/>
            <p:nvPr/>
          </p:nvSpPr>
          <p:spPr>
            <a:xfrm>
              <a:off x="5603875" y="5640388"/>
              <a:ext cx="301625" cy="738188"/>
            </a:xfrm>
            <a:custGeom>
              <a:rect b="b" l="l" r="r" t="t"/>
              <a:pathLst>
                <a:path extrusionOk="0" h="1857" w="760">
                  <a:moveTo>
                    <a:pt x="760" y="168"/>
                  </a:moveTo>
                  <a:lnTo>
                    <a:pt x="755" y="178"/>
                  </a:lnTo>
                  <a:lnTo>
                    <a:pt x="749" y="187"/>
                  </a:lnTo>
                  <a:lnTo>
                    <a:pt x="741" y="197"/>
                  </a:lnTo>
                  <a:lnTo>
                    <a:pt x="736" y="208"/>
                  </a:lnTo>
                  <a:lnTo>
                    <a:pt x="733" y="220"/>
                  </a:lnTo>
                  <a:lnTo>
                    <a:pt x="731" y="232"/>
                  </a:lnTo>
                  <a:lnTo>
                    <a:pt x="731" y="245"/>
                  </a:lnTo>
                  <a:lnTo>
                    <a:pt x="732" y="257"/>
                  </a:lnTo>
                  <a:lnTo>
                    <a:pt x="734" y="270"/>
                  </a:lnTo>
                  <a:lnTo>
                    <a:pt x="737" y="283"/>
                  </a:lnTo>
                  <a:lnTo>
                    <a:pt x="739" y="291"/>
                  </a:lnTo>
                  <a:lnTo>
                    <a:pt x="741" y="300"/>
                  </a:lnTo>
                  <a:lnTo>
                    <a:pt x="742" y="308"/>
                  </a:lnTo>
                  <a:lnTo>
                    <a:pt x="742" y="314"/>
                  </a:lnTo>
                  <a:lnTo>
                    <a:pt x="740" y="326"/>
                  </a:lnTo>
                  <a:lnTo>
                    <a:pt x="737" y="336"/>
                  </a:lnTo>
                  <a:lnTo>
                    <a:pt x="733" y="345"/>
                  </a:lnTo>
                  <a:lnTo>
                    <a:pt x="727" y="356"/>
                  </a:lnTo>
                  <a:lnTo>
                    <a:pt x="722" y="368"/>
                  </a:lnTo>
                  <a:lnTo>
                    <a:pt x="719" y="382"/>
                  </a:lnTo>
                  <a:lnTo>
                    <a:pt x="718" y="388"/>
                  </a:lnTo>
                  <a:lnTo>
                    <a:pt x="719" y="394"/>
                  </a:lnTo>
                  <a:lnTo>
                    <a:pt x="722" y="400"/>
                  </a:lnTo>
                  <a:lnTo>
                    <a:pt x="724" y="407"/>
                  </a:lnTo>
                  <a:lnTo>
                    <a:pt x="731" y="421"/>
                  </a:lnTo>
                  <a:lnTo>
                    <a:pt x="735" y="433"/>
                  </a:lnTo>
                  <a:lnTo>
                    <a:pt x="736" y="438"/>
                  </a:lnTo>
                  <a:lnTo>
                    <a:pt x="736" y="445"/>
                  </a:lnTo>
                  <a:lnTo>
                    <a:pt x="735" y="451"/>
                  </a:lnTo>
                  <a:lnTo>
                    <a:pt x="734" y="458"/>
                  </a:lnTo>
                  <a:lnTo>
                    <a:pt x="729" y="472"/>
                  </a:lnTo>
                  <a:lnTo>
                    <a:pt x="724" y="486"/>
                  </a:lnTo>
                  <a:lnTo>
                    <a:pt x="712" y="515"/>
                  </a:lnTo>
                  <a:lnTo>
                    <a:pt x="702" y="540"/>
                  </a:lnTo>
                  <a:lnTo>
                    <a:pt x="701" y="547"/>
                  </a:lnTo>
                  <a:lnTo>
                    <a:pt x="701" y="556"/>
                  </a:lnTo>
                  <a:lnTo>
                    <a:pt x="701" y="564"/>
                  </a:lnTo>
                  <a:lnTo>
                    <a:pt x="701" y="572"/>
                  </a:lnTo>
                  <a:lnTo>
                    <a:pt x="705" y="588"/>
                  </a:lnTo>
                  <a:lnTo>
                    <a:pt x="709" y="605"/>
                  </a:lnTo>
                  <a:lnTo>
                    <a:pt x="719" y="637"/>
                  </a:lnTo>
                  <a:lnTo>
                    <a:pt x="728" y="668"/>
                  </a:lnTo>
                  <a:lnTo>
                    <a:pt x="733" y="683"/>
                  </a:lnTo>
                  <a:lnTo>
                    <a:pt x="735" y="699"/>
                  </a:lnTo>
                  <a:lnTo>
                    <a:pt x="736" y="705"/>
                  </a:lnTo>
                  <a:lnTo>
                    <a:pt x="736" y="713"/>
                  </a:lnTo>
                  <a:lnTo>
                    <a:pt x="735" y="719"/>
                  </a:lnTo>
                  <a:lnTo>
                    <a:pt x="734" y="727"/>
                  </a:lnTo>
                  <a:lnTo>
                    <a:pt x="733" y="733"/>
                  </a:lnTo>
                  <a:lnTo>
                    <a:pt x="729" y="740"/>
                  </a:lnTo>
                  <a:lnTo>
                    <a:pt x="726" y="746"/>
                  </a:lnTo>
                  <a:lnTo>
                    <a:pt x="722" y="753"/>
                  </a:lnTo>
                  <a:lnTo>
                    <a:pt x="717" y="759"/>
                  </a:lnTo>
                  <a:lnTo>
                    <a:pt x="710" y="764"/>
                  </a:lnTo>
                  <a:lnTo>
                    <a:pt x="704" y="771"/>
                  </a:lnTo>
                  <a:lnTo>
                    <a:pt x="695" y="776"/>
                  </a:lnTo>
                  <a:lnTo>
                    <a:pt x="691" y="780"/>
                  </a:lnTo>
                  <a:lnTo>
                    <a:pt x="687" y="783"/>
                  </a:lnTo>
                  <a:lnTo>
                    <a:pt x="685" y="786"/>
                  </a:lnTo>
                  <a:lnTo>
                    <a:pt x="683" y="790"/>
                  </a:lnTo>
                  <a:lnTo>
                    <a:pt x="681" y="798"/>
                  </a:lnTo>
                  <a:lnTo>
                    <a:pt x="679" y="807"/>
                  </a:lnTo>
                  <a:lnTo>
                    <a:pt x="678" y="815"/>
                  </a:lnTo>
                  <a:lnTo>
                    <a:pt x="675" y="824"/>
                  </a:lnTo>
                  <a:lnTo>
                    <a:pt x="673" y="828"/>
                  </a:lnTo>
                  <a:lnTo>
                    <a:pt x="671" y="832"/>
                  </a:lnTo>
                  <a:lnTo>
                    <a:pt x="668" y="836"/>
                  </a:lnTo>
                  <a:lnTo>
                    <a:pt x="664" y="840"/>
                  </a:lnTo>
                  <a:lnTo>
                    <a:pt x="650" y="853"/>
                  </a:lnTo>
                  <a:lnTo>
                    <a:pt x="641" y="863"/>
                  </a:lnTo>
                  <a:lnTo>
                    <a:pt x="634" y="871"/>
                  </a:lnTo>
                  <a:lnTo>
                    <a:pt x="630" y="879"/>
                  </a:lnTo>
                  <a:lnTo>
                    <a:pt x="626" y="899"/>
                  </a:lnTo>
                  <a:lnTo>
                    <a:pt x="622" y="931"/>
                  </a:lnTo>
                  <a:lnTo>
                    <a:pt x="618" y="951"/>
                  </a:lnTo>
                  <a:lnTo>
                    <a:pt x="617" y="970"/>
                  </a:lnTo>
                  <a:lnTo>
                    <a:pt x="617" y="977"/>
                  </a:lnTo>
                  <a:lnTo>
                    <a:pt x="617" y="986"/>
                  </a:lnTo>
                  <a:lnTo>
                    <a:pt x="618" y="993"/>
                  </a:lnTo>
                  <a:lnTo>
                    <a:pt x="620" y="1000"/>
                  </a:lnTo>
                  <a:lnTo>
                    <a:pt x="623" y="1007"/>
                  </a:lnTo>
                  <a:lnTo>
                    <a:pt x="626" y="1014"/>
                  </a:lnTo>
                  <a:lnTo>
                    <a:pt x="630" y="1021"/>
                  </a:lnTo>
                  <a:lnTo>
                    <a:pt x="636" y="1028"/>
                  </a:lnTo>
                  <a:lnTo>
                    <a:pt x="641" y="1034"/>
                  </a:lnTo>
                  <a:lnTo>
                    <a:pt x="647" y="1042"/>
                  </a:lnTo>
                  <a:lnTo>
                    <a:pt x="656" y="1048"/>
                  </a:lnTo>
                  <a:lnTo>
                    <a:pt x="665" y="1056"/>
                  </a:lnTo>
                  <a:lnTo>
                    <a:pt x="664" y="1065"/>
                  </a:lnTo>
                  <a:lnTo>
                    <a:pt x="660" y="1074"/>
                  </a:lnTo>
                  <a:lnTo>
                    <a:pt x="656" y="1084"/>
                  </a:lnTo>
                  <a:lnTo>
                    <a:pt x="651" y="1094"/>
                  </a:lnTo>
                  <a:lnTo>
                    <a:pt x="645" y="1102"/>
                  </a:lnTo>
                  <a:lnTo>
                    <a:pt x="640" y="1112"/>
                  </a:lnTo>
                  <a:lnTo>
                    <a:pt x="636" y="1122"/>
                  </a:lnTo>
                  <a:lnTo>
                    <a:pt x="632" y="1131"/>
                  </a:lnTo>
                  <a:lnTo>
                    <a:pt x="625" y="1152"/>
                  </a:lnTo>
                  <a:lnTo>
                    <a:pt x="620" y="1174"/>
                  </a:lnTo>
                  <a:lnTo>
                    <a:pt x="617" y="1195"/>
                  </a:lnTo>
                  <a:lnTo>
                    <a:pt x="615" y="1217"/>
                  </a:lnTo>
                  <a:lnTo>
                    <a:pt x="613" y="1239"/>
                  </a:lnTo>
                  <a:lnTo>
                    <a:pt x="610" y="1260"/>
                  </a:lnTo>
                  <a:lnTo>
                    <a:pt x="605" y="1281"/>
                  </a:lnTo>
                  <a:lnTo>
                    <a:pt x="600" y="1301"/>
                  </a:lnTo>
                  <a:lnTo>
                    <a:pt x="592" y="1322"/>
                  </a:lnTo>
                  <a:lnTo>
                    <a:pt x="587" y="1341"/>
                  </a:lnTo>
                  <a:lnTo>
                    <a:pt x="583" y="1361"/>
                  </a:lnTo>
                  <a:lnTo>
                    <a:pt x="579" y="1380"/>
                  </a:lnTo>
                  <a:lnTo>
                    <a:pt x="574" y="1419"/>
                  </a:lnTo>
                  <a:lnTo>
                    <a:pt x="566" y="1461"/>
                  </a:lnTo>
                  <a:lnTo>
                    <a:pt x="565" y="1466"/>
                  </a:lnTo>
                  <a:lnTo>
                    <a:pt x="563" y="1471"/>
                  </a:lnTo>
                  <a:lnTo>
                    <a:pt x="561" y="1476"/>
                  </a:lnTo>
                  <a:lnTo>
                    <a:pt x="558" y="1480"/>
                  </a:lnTo>
                  <a:lnTo>
                    <a:pt x="549" y="1490"/>
                  </a:lnTo>
                  <a:lnTo>
                    <a:pt x="541" y="1500"/>
                  </a:lnTo>
                  <a:lnTo>
                    <a:pt x="531" y="1510"/>
                  </a:lnTo>
                  <a:lnTo>
                    <a:pt x="521" y="1519"/>
                  </a:lnTo>
                  <a:lnTo>
                    <a:pt x="513" y="1528"/>
                  </a:lnTo>
                  <a:lnTo>
                    <a:pt x="506" y="1538"/>
                  </a:lnTo>
                  <a:lnTo>
                    <a:pt x="497" y="1552"/>
                  </a:lnTo>
                  <a:lnTo>
                    <a:pt x="492" y="1567"/>
                  </a:lnTo>
                  <a:lnTo>
                    <a:pt x="487" y="1583"/>
                  </a:lnTo>
                  <a:lnTo>
                    <a:pt x="482" y="1600"/>
                  </a:lnTo>
                  <a:lnTo>
                    <a:pt x="475" y="1634"/>
                  </a:lnTo>
                  <a:lnTo>
                    <a:pt x="468" y="1666"/>
                  </a:lnTo>
                  <a:lnTo>
                    <a:pt x="461" y="1674"/>
                  </a:lnTo>
                  <a:lnTo>
                    <a:pt x="455" y="1682"/>
                  </a:lnTo>
                  <a:lnTo>
                    <a:pt x="449" y="1692"/>
                  </a:lnTo>
                  <a:lnTo>
                    <a:pt x="443" y="1702"/>
                  </a:lnTo>
                  <a:lnTo>
                    <a:pt x="435" y="1722"/>
                  </a:lnTo>
                  <a:lnTo>
                    <a:pt x="427" y="1745"/>
                  </a:lnTo>
                  <a:lnTo>
                    <a:pt x="421" y="1769"/>
                  </a:lnTo>
                  <a:lnTo>
                    <a:pt x="415" y="1792"/>
                  </a:lnTo>
                  <a:lnTo>
                    <a:pt x="412" y="1813"/>
                  </a:lnTo>
                  <a:lnTo>
                    <a:pt x="410" y="1835"/>
                  </a:lnTo>
                  <a:lnTo>
                    <a:pt x="408" y="1846"/>
                  </a:lnTo>
                  <a:lnTo>
                    <a:pt x="406" y="1857"/>
                  </a:lnTo>
                  <a:lnTo>
                    <a:pt x="406" y="1857"/>
                  </a:lnTo>
                  <a:lnTo>
                    <a:pt x="361" y="1849"/>
                  </a:lnTo>
                  <a:lnTo>
                    <a:pt x="314" y="1840"/>
                  </a:lnTo>
                  <a:lnTo>
                    <a:pt x="303" y="1836"/>
                  </a:lnTo>
                  <a:lnTo>
                    <a:pt x="292" y="1831"/>
                  </a:lnTo>
                  <a:lnTo>
                    <a:pt x="283" y="1826"/>
                  </a:lnTo>
                  <a:lnTo>
                    <a:pt x="273" y="1821"/>
                  </a:lnTo>
                  <a:lnTo>
                    <a:pt x="265" y="1813"/>
                  </a:lnTo>
                  <a:lnTo>
                    <a:pt x="259" y="1804"/>
                  </a:lnTo>
                  <a:lnTo>
                    <a:pt x="253" y="1795"/>
                  </a:lnTo>
                  <a:lnTo>
                    <a:pt x="250" y="1784"/>
                  </a:lnTo>
                  <a:lnTo>
                    <a:pt x="247" y="1776"/>
                  </a:lnTo>
                  <a:lnTo>
                    <a:pt x="244" y="1770"/>
                  </a:lnTo>
                  <a:lnTo>
                    <a:pt x="239" y="1762"/>
                  </a:lnTo>
                  <a:lnTo>
                    <a:pt x="234" y="1757"/>
                  </a:lnTo>
                  <a:lnTo>
                    <a:pt x="221" y="1745"/>
                  </a:lnTo>
                  <a:lnTo>
                    <a:pt x="206" y="1734"/>
                  </a:lnTo>
                  <a:lnTo>
                    <a:pt x="190" y="1723"/>
                  </a:lnTo>
                  <a:lnTo>
                    <a:pt x="174" y="1713"/>
                  </a:lnTo>
                  <a:lnTo>
                    <a:pt x="166" y="1707"/>
                  </a:lnTo>
                  <a:lnTo>
                    <a:pt x="160" y="1702"/>
                  </a:lnTo>
                  <a:lnTo>
                    <a:pt x="153" y="1696"/>
                  </a:lnTo>
                  <a:lnTo>
                    <a:pt x="147" y="1690"/>
                  </a:lnTo>
                  <a:lnTo>
                    <a:pt x="135" y="1671"/>
                  </a:lnTo>
                  <a:lnTo>
                    <a:pt x="125" y="1654"/>
                  </a:lnTo>
                  <a:lnTo>
                    <a:pt x="123" y="1652"/>
                  </a:lnTo>
                  <a:lnTo>
                    <a:pt x="121" y="1651"/>
                  </a:lnTo>
                  <a:lnTo>
                    <a:pt x="117" y="1651"/>
                  </a:lnTo>
                  <a:lnTo>
                    <a:pt x="113" y="1652"/>
                  </a:lnTo>
                  <a:lnTo>
                    <a:pt x="109" y="1654"/>
                  </a:lnTo>
                  <a:lnTo>
                    <a:pt x="103" y="1659"/>
                  </a:lnTo>
                  <a:lnTo>
                    <a:pt x="98" y="1664"/>
                  </a:lnTo>
                  <a:lnTo>
                    <a:pt x="90" y="1671"/>
                  </a:lnTo>
                  <a:lnTo>
                    <a:pt x="88" y="1674"/>
                  </a:lnTo>
                  <a:lnTo>
                    <a:pt x="85" y="1676"/>
                  </a:lnTo>
                  <a:lnTo>
                    <a:pt x="82" y="1677"/>
                  </a:lnTo>
                  <a:lnTo>
                    <a:pt x="79" y="1677"/>
                  </a:lnTo>
                  <a:lnTo>
                    <a:pt x="71" y="1677"/>
                  </a:lnTo>
                  <a:lnTo>
                    <a:pt x="63" y="1676"/>
                  </a:lnTo>
                  <a:lnTo>
                    <a:pt x="48" y="1669"/>
                  </a:lnTo>
                  <a:lnTo>
                    <a:pt x="34" y="1666"/>
                  </a:lnTo>
                  <a:lnTo>
                    <a:pt x="34" y="1666"/>
                  </a:lnTo>
                  <a:lnTo>
                    <a:pt x="30" y="1657"/>
                  </a:lnTo>
                  <a:lnTo>
                    <a:pt x="25" y="1647"/>
                  </a:lnTo>
                  <a:lnTo>
                    <a:pt x="19" y="1640"/>
                  </a:lnTo>
                  <a:lnTo>
                    <a:pt x="14" y="1633"/>
                  </a:lnTo>
                  <a:lnTo>
                    <a:pt x="10" y="1626"/>
                  </a:lnTo>
                  <a:lnTo>
                    <a:pt x="5" y="1617"/>
                  </a:lnTo>
                  <a:lnTo>
                    <a:pt x="1" y="1607"/>
                  </a:lnTo>
                  <a:lnTo>
                    <a:pt x="0" y="1599"/>
                  </a:lnTo>
                  <a:lnTo>
                    <a:pt x="1" y="1587"/>
                  </a:lnTo>
                  <a:lnTo>
                    <a:pt x="4" y="1576"/>
                  </a:lnTo>
                  <a:lnTo>
                    <a:pt x="7" y="1569"/>
                  </a:lnTo>
                  <a:lnTo>
                    <a:pt x="10" y="1565"/>
                  </a:lnTo>
                  <a:lnTo>
                    <a:pt x="13" y="1561"/>
                  </a:lnTo>
                  <a:lnTo>
                    <a:pt x="16" y="1559"/>
                  </a:lnTo>
                  <a:lnTo>
                    <a:pt x="24" y="1554"/>
                  </a:lnTo>
                  <a:lnTo>
                    <a:pt x="32" y="1547"/>
                  </a:lnTo>
                  <a:lnTo>
                    <a:pt x="38" y="1538"/>
                  </a:lnTo>
                  <a:lnTo>
                    <a:pt x="41" y="1527"/>
                  </a:lnTo>
                  <a:lnTo>
                    <a:pt x="42" y="1496"/>
                  </a:lnTo>
                  <a:lnTo>
                    <a:pt x="41" y="1462"/>
                  </a:lnTo>
                  <a:lnTo>
                    <a:pt x="40" y="1455"/>
                  </a:lnTo>
                  <a:lnTo>
                    <a:pt x="38" y="1447"/>
                  </a:lnTo>
                  <a:lnTo>
                    <a:pt x="35" y="1439"/>
                  </a:lnTo>
                  <a:lnTo>
                    <a:pt x="32" y="1433"/>
                  </a:lnTo>
                  <a:lnTo>
                    <a:pt x="28" y="1426"/>
                  </a:lnTo>
                  <a:lnTo>
                    <a:pt x="24" y="1421"/>
                  </a:lnTo>
                  <a:lnTo>
                    <a:pt x="18" y="1417"/>
                  </a:lnTo>
                  <a:lnTo>
                    <a:pt x="12" y="1412"/>
                  </a:lnTo>
                  <a:lnTo>
                    <a:pt x="12" y="1410"/>
                  </a:lnTo>
                  <a:lnTo>
                    <a:pt x="14" y="1407"/>
                  </a:lnTo>
                  <a:lnTo>
                    <a:pt x="17" y="1405"/>
                  </a:lnTo>
                  <a:lnTo>
                    <a:pt x="21" y="1402"/>
                  </a:lnTo>
                  <a:lnTo>
                    <a:pt x="32" y="1396"/>
                  </a:lnTo>
                  <a:lnTo>
                    <a:pt x="44" y="1390"/>
                  </a:lnTo>
                  <a:lnTo>
                    <a:pt x="70" y="1378"/>
                  </a:lnTo>
                  <a:lnTo>
                    <a:pt x="87" y="1369"/>
                  </a:lnTo>
                  <a:lnTo>
                    <a:pt x="94" y="1365"/>
                  </a:lnTo>
                  <a:lnTo>
                    <a:pt x="98" y="1361"/>
                  </a:lnTo>
                  <a:lnTo>
                    <a:pt x="103" y="1356"/>
                  </a:lnTo>
                  <a:lnTo>
                    <a:pt x="107" y="1352"/>
                  </a:lnTo>
                  <a:lnTo>
                    <a:pt x="112" y="1343"/>
                  </a:lnTo>
                  <a:lnTo>
                    <a:pt x="116" y="1334"/>
                  </a:lnTo>
                  <a:lnTo>
                    <a:pt x="121" y="1312"/>
                  </a:lnTo>
                  <a:lnTo>
                    <a:pt x="124" y="1287"/>
                  </a:lnTo>
                  <a:lnTo>
                    <a:pt x="124" y="1281"/>
                  </a:lnTo>
                  <a:lnTo>
                    <a:pt x="123" y="1274"/>
                  </a:lnTo>
                  <a:lnTo>
                    <a:pt x="121" y="1268"/>
                  </a:lnTo>
                  <a:lnTo>
                    <a:pt x="119" y="1261"/>
                  </a:lnTo>
                  <a:lnTo>
                    <a:pt x="115" y="1256"/>
                  </a:lnTo>
                  <a:lnTo>
                    <a:pt x="113" y="1250"/>
                  </a:lnTo>
                  <a:lnTo>
                    <a:pt x="112" y="1246"/>
                  </a:lnTo>
                  <a:lnTo>
                    <a:pt x="112" y="1242"/>
                  </a:lnTo>
                  <a:lnTo>
                    <a:pt x="144" y="1244"/>
                  </a:lnTo>
                  <a:lnTo>
                    <a:pt x="193" y="1248"/>
                  </a:lnTo>
                  <a:lnTo>
                    <a:pt x="217" y="1250"/>
                  </a:lnTo>
                  <a:lnTo>
                    <a:pt x="237" y="1249"/>
                  </a:lnTo>
                  <a:lnTo>
                    <a:pt x="246" y="1248"/>
                  </a:lnTo>
                  <a:lnTo>
                    <a:pt x="252" y="1247"/>
                  </a:lnTo>
                  <a:lnTo>
                    <a:pt x="258" y="1245"/>
                  </a:lnTo>
                  <a:lnTo>
                    <a:pt x="261" y="1242"/>
                  </a:lnTo>
                  <a:lnTo>
                    <a:pt x="265" y="1232"/>
                  </a:lnTo>
                  <a:lnTo>
                    <a:pt x="269" y="1221"/>
                  </a:lnTo>
                  <a:lnTo>
                    <a:pt x="270" y="1212"/>
                  </a:lnTo>
                  <a:lnTo>
                    <a:pt x="270" y="1201"/>
                  </a:lnTo>
                  <a:lnTo>
                    <a:pt x="267" y="1191"/>
                  </a:lnTo>
                  <a:lnTo>
                    <a:pt x="264" y="1180"/>
                  </a:lnTo>
                  <a:lnTo>
                    <a:pt x="261" y="1171"/>
                  </a:lnTo>
                  <a:lnTo>
                    <a:pt x="256" y="1160"/>
                  </a:lnTo>
                  <a:lnTo>
                    <a:pt x="245" y="1140"/>
                  </a:lnTo>
                  <a:lnTo>
                    <a:pt x="232" y="1123"/>
                  </a:lnTo>
                  <a:lnTo>
                    <a:pt x="219" y="1106"/>
                  </a:lnTo>
                  <a:lnTo>
                    <a:pt x="207" y="1092"/>
                  </a:lnTo>
                  <a:lnTo>
                    <a:pt x="198" y="1082"/>
                  </a:lnTo>
                  <a:lnTo>
                    <a:pt x="188" y="1072"/>
                  </a:lnTo>
                  <a:lnTo>
                    <a:pt x="176" y="1063"/>
                  </a:lnTo>
                  <a:lnTo>
                    <a:pt x="164" y="1053"/>
                  </a:lnTo>
                  <a:lnTo>
                    <a:pt x="152" y="1042"/>
                  </a:lnTo>
                  <a:lnTo>
                    <a:pt x="142" y="1032"/>
                  </a:lnTo>
                  <a:lnTo>
                    <a:pt x="138" y="1027"/>
                  </a:lnTo>
                  <a:lnTo>
                    <a:pt x="134" y="1021"/>
                  </a:lnTo>
                  <a:lnTo>
                    <a:pt x="131" y="1017"/>
                  </a:lnTo>
                  <a:lnTo>
                    <a:pt x="129" y="1012"/>
                  </a:lnTo>
                  <a:lnTo>
                    <a:pt x="126" y="1002"/>
                  </a:lnTo>
                  <a:lnTo>
                    <a:pt x="122" y="996"/>
                  </a:lnTo>
                  <a:lnTo>
                    <a:pt x="117" y="991"/>
                  </a:lnTo>
                  <a:lnTo>
                    <a:pt x="112" y="989"/>
                  </a:lnTo>
                  <a:lnTo>
                    <a:pt x="107" y="987"/>
                  </a:lnTo>
                  <a:lnTo>
                    <a:pt x="101" y="984"/>
                  </a:lnTo>
                  <a:lnTo>
                    <a:pt x="95" y="979"/>
                  </a:lnTo>
                  <a:lnTo>
                    <a:pt x="89" y="973"/>
                  </a:lnTo>
                  <a:lnTo>
                    <a:pt x="89" y="973"/>
                  </a:lnTo>
                  <a:lnTo>
                    <a:pt x="94" y="966"/>
                  </a:lnTo>
                  <a:lnTo>
                    <a:pt x="97" y="960"/>
                  </a:lnTo>
                  <a:lnTo>
                    <a:pt x="99" y="951"/>
                  </a:lnTo>
                  <a:lnTo>
                    <a:pt x="100" y="943"/>
                  </a:lnTo>
                  <a:lnTo>
                    <a:pt x="100" y="934"/>
                  </a:lnTo>
                  <a:lnTo>
                    <a:pt x="99" y="925"/>
                  </a:lnTo>
                  <a:lnTo>
                    <a:pt x="98" y="922"/>
                  </a:lnTo>
                  <a:lnTo>
                    <a:pt x="96" y="918"/>
                  </a:lnTo>
                  <a:lnTo>
                    <a:pt x="94" y="915"/>
                  </a:lnTo>
                  <a:lnTo>
                    <a:pt x="92" y="912"/>
                  </a:lnTo>
                  <a:lnTo>
                    <a:pt x="87" y="908"/>
                  </a:lnTo>
                  <a:lnTo>
                    <a:pt x="84" y="904"/>
                  </a:lnTo>
                  <a:lnTo>
                    <a:pt x="82" y="899"/>
                  </a:lnTo>
                  <a:lnTo>
                    <a:pt x="80" y="896"/>
                  </a:lnTo>
                  <a:lnTo>
                    <a:pt x="79" y="893"/>
                  </a:lnTo>
                  <a:lnTo>
                    <a:pt x="79" y="890"/>
                  </a:lnTo>
                  <a:lnTo>
                    <a:pt x="79" y="886"/>
                  </a:lnTo>
                  <a:lnTo>
                    <a:pt x="80" y="883"/>
                  </a:lnTo>
                  <a:lnTo>
                    <a:pt x="82" y="877"/>
                  </a:lnTo>
                  <a:lnTo>
                    <a:pt x="85" y="870"/>
                  </a:lnTo>
                  <a:lnTo>
                    <a:pt x="88" y="863"/>
                  </a:lnTo>
                  <a:lnTo>
                    <a:pt x="89" y="853"/>
                  </a:lnTo>
                  <a:lnTo>
                    <a:pt x="89" y="847"/>
                  </a:lnTo>
                  <a:lnTo>
                    <a:pt x="88" y="841"/>
                  </a:lnTo>
                  <a:lnTo>
                    <a:pt x="86" y="835"/>
                  </a:lnTo>
                  <a:lnTo>
                    <a:pt x="84" y="829"/>
                  </a:lnTo>
                  <a:lnTo>
                    <a:pt x="82" y="823"/>
                  </a:lnTo>
                  <a:lnTo>
                    <a:pt x="80" y="816"/>
                  </a:lnTo>
                  <a:lnTo>
                    <a:pt x="80" y="810"/>
                  </a:lnTo>
                  <a:lnTo>
                    <a:pt x="80" y="802"/>
                  </a:lnTo>
                  <a:lnTo>
                    <a:pt x="82" y="794"/>
                  </a:lnTo>
                  <a:lnTo>
                    <a:pt x="84" y="785"/>
                  </a:lnTo>
                  <a:lnTo>
                    <a:pt x="87" y="777"/>
                  </a:lnTo>
                  <a:lnTo>
                    <a:pt x="90" y="770"/>
                  </a:lnTo>
                  <a:lnTo>
                    <a:pt x="98" y="755"/>
                  </a:lnTo>
                  <a:lnTo>
                    <a:pt x="103" y="739"/>
                  </a:lnTo>
                  <a:lnTo>
                    <a:pt x="105" y="718"/>
                  </a:lnTo>
                  <a:lnTo>
                    <a:pt x="103" y="704"/>
                  </a:lnTo>
                  <a:lnTo>
                    <a:pt x="103" y="701"/>
                  </a:lnTo>
                  <a:lnTo>
                    <a:pt x="105" y="700"/>
                  </a:lnTo>
                  <a:lnTo>
                    <a:pt x="107" y="699"/>
                  </a:lnTo>
                  <a:lnTo>
                    <a:pt x="110" y="697"/>
                  </a:lnTo>
                  <a:lnTo>
                    <a:pt x="120" y="700"/>
                  </a:lnTo>
                  <a:lnTo>
                    <a:pt x="135" y="704"/>
                  </a:lnTo>
                  <a:lnTo>
                    <a:pt x="140" y="706"/>
                  </a:lnTo>
                  <a:lnTo>
                    <a:pt x="143" y="707"/>
                  </a:lnTo>
                  <a:lnTo>
                    <a:pt x="147" y="707"/>
                  </a:lnTo>
                  <a:lnTo>
                    <a:pt x="149" y="707"/>
                  </a:lnTo>
                  <a:lnTo>
                    <a:pt x="151" y="706"/>
                  </a:lnTo>
                  <a:lnTo>
                    <a:pt x="151" y="704"/>
                  </a:lnTo>
                  <a:lnTo>
                    <a:pt x="152" y="702"/>
                  </a:lnTo>
                  <a:lnTo>
                    <a:pt x="151" y="700"/>
                  </a:lnTo>
                  <a:lnTo>
                    <a:pt x="148" y="688"/>
                  </a:lnTo>
                  <a:lnTo>
                    <a:pt x="143" y="676"/>
                  </a:lnTo>
                  <a:lnTo>
                    <a:pt x="144" y="670"/>
                  </a:lnTo>
                  <a:lnTo>
                    <a:pt x="146" y="663"/>
                  </a:lnTo>
                  <a:lnTo>
                    <a:pt x="147" y="655"/>
                  </a:lnTo>
                  <a:lnTo>
                    <a:pt x="149" y="648"/>
                  </a:lnTo>
                  <a:lnTo>
                    <a:pt x="151" y="640"/>
                  </a:lnTo>
                  <a:lnTo>
                    <a:pt x="152" y="634"/>
                  </a:lnTo>
                  <a:lnTo>
                    <a:pt x="151" y="627"/>
                  </a:lnTo>
                  <a:lnTo>
                    <a:pt x="149" y="622"/>
                  </a:lnTo>
                  <a:lnTo>
                    <a:pt x="143" y="613"/>
                  </a:lnTo>
                  <a:lnTo>
                    <a:pt x="140" y="606"/>
                  </a:lnTo>
                  <a:lnTo>
                    <a:pt x="140" y="598"/>
                  </a:lnTo>
                  <a:lnTo>
                    <a:pt x="141" y="592"/>
                  </a:lnTo>
                  <a:lnTo>
                    <a:pt x="144" y="585"/>
                  </a:lnTo>
                  <a:lnTo>
                    <a:pt x="150" y="579"/>
                  </a:lnTo>
                  <a:lnTo>
                    <a:pt x="155" y="572"/>
                  </a:lnTo>
                  <a:lnTo>
                    <a:pt x="163" y="566"/>
                  </a:lnTo>
                  <a:lnTo>
                    <a:pt x="173" y="555"/>
                  </a:lnTo>
                  <a:lnTo>
                    <a:pt x="178" y="547"/>
                  </a:lnTo>
                  <a:lnTo>
                    <a:pt x="179" y="544"/>
                  </a:lnTo>
                  <a:lnTo>
                    <a:pt x="179" y="542"/>
                  </a:lnTo>
                  <a:lnTo>
                    <a:pt x="178" y="540"/>
                  </a:lnTo>
                  <a:lnTo>
                    <a:pt x="176" y="538"/>
                  </a:lnTo>
                  <a:lnTo>
                    <a:pt x="161" y="531"/>
                  </a:lnTo>
                  <a:lnTo>
                    <a:pt x="136" y="521"/>
                  </a:lnTo>
                  <a:lnTo>
                    <a:pt x="110" y="510"/>
                  </a:lnTo>
                  <a:lnTo>
                    <a:pt x="86" y="496"/>
                  </a:lnTo>
                  <a:lnTo>
                    <a:pt x="75" y="488"/>
                  </a:lnTo>
                  <a:lnTo>
                    <a:pt x="65" y="480"/>
                  </a:lnTo>
                  <a:lnTo>
                    <a:pt x="55" y="471"/>
                  </a:lnTo>
                  <a:lnTo>
                    <a:pt x="45" y="460"/>
                  </a:lnTo>
                  <a:lnTo>
                    <a:pt x="45" y="460"/>
                  </a:lnTo>
                  <a:lnTo>
                    <a:pt x="47" y="450"/>
                  </a:lnTo>
                  <a:lnTo>
                    <a:pt x="49" y="436"/>
                  </a:lnTo>
                  <a:lnTo>
                    <a:pt x="51" y="430"/>
                  </a:lnTo>
                  <a:lnTo>
                    <a:pt x="53" y="423"/>
                  </a:lnTo>
                  <a:lnTo>
                    <a:pt x="54" y="419"/>
                  </a:lnTo>
                  <a:lnTo>
                    <a:pt x="56" y="417"/>
                  </a:lnTo>
                  <a:lnTo>
                    <a:pt x="80" y="407"/>
                  </a:lnTo>
                  <a:lnTo>
                    <a:pt x="98" y="398"/>
                  </a:lnTo>
                  <a:lnTo>
                    <a:pt x="106" y="392"/>
                  </a:lnTo>
                  <a:lnTo>
                    <a:pt x="112" y="384"/>
                  </a:lnTo>
                  <a:lnTo>
                    <a:pt x="119" y="372"/>
                  </a:lnTo>
                  <a:lnTo>
                    <a:pt x="125" y="358"/>
                  </a:lnTo>
                  <a:lnTo>
                    <a:pt x="128" y="349"/>
                  </a:lnTo>
                  <a:lnTo>
                    <a:pt x="133" y="341"/>
                  </a:lnTo>
                  <a:lnTo>
                    <a:pt x="137" y="334"/>
                  </a:lnTo>
                  <a:lnTo>
                    <a:pt x="141" y="326"/>
                  </a:lnTo>
                  <a:lnTo>
                    <a:pt x="146" y="321"/>
                  </a:lnTo>
                  <a:lnTo>
                    <a:pt x="151" y="315"/>
                  </a:lnTo>
                  <a:lnTo>
                    <a:pt x="156" y="311"/>
                  </a:lnTo>
                  <a:lnTo>
                    <a:pt x="163" y="308"/>
                  </a:lnTo>
                  <a:lnTo>
                    <a:pt x="169" y="305"/>
                  </a:lnTo>
                  <a:lnTo>
                    <a:pt x="176" y="303"/>
                  </a:lnTo>
                  <a:lnTo>
                    <a:pt x="183" y="302"/>
                  </a:lnTo>
                  <a:lnTo>
                    <a:pt x="192" y="302"/>
                  </a:lnTo>
                  <a:lnTo>
                    <a:pt x="201" y="303"/>
                  </a:lnTo>
                  <a:lnTo>
                    <a:pt x="209" y="304"/>
                  </a:lnTo>
                  <a:lnTo>
                    <a:pt x="219" y="307"/>
                  </a:lnTo>
                  <a:lnTo>
                    <a:pt x="230" y="311"/>
                  </a:lnTo>
                  <a:lnTo>
                    <a:pt x="241" y="316"/>
                  </a:lnTo>
                  <a:lnTo>
                    <a:pt x="250" y="325"/>
                  </a:lnTo>
                  <a:lnTo>
                    <a:pt x="255" y="328"/>
                  </a:lnTo>
                  <a:lnTo>
                    <a:pt x="260" y="330"/>
                  </a:lnTo>
                  <a:lnTo>
                    <a:pt x="266" y="331"/>
                  </a:lnTo>
                  <a:lnTo>
                    <a:pt x="273" y="331"/>
                  </a:lnTo>
                  <a:lnTo>
                    <a:pt x="278" y="330"/>
                  </a:lnTo>
                  <a:lnTo>
                    <a:pt x="284" y="330"/>
                  </a:lnTo>
                  <a:lnTo>
                    <a:pt x="290" y="330"/>
                  </a:lnTo>
                  <a:lnTo>
                    <a:pt x="297" y="331"/>
                  </a:lnTo>
                  <a:lnTo>
                    <a:pt x="309" y="334"/>
                  </a:lnTo>
                  <a:lnTo>
                    <a:pt x="320" y="337"/>
                  </a:lnTo>
                  <a:lnTo>
                    <a:pt x="331" y="338"/>
                  </a:lnTo>
                  <a:lnTo>
                    <a:pt x="341" y="338"/>
                  </a:lnTo>
                  <a:lnTo>
                    <a:pt x="345" y="336"/>
                  </a:lnTo>
                  <a:lnTo>
                    <a:pt x="348" y="334"/>
                  </a:lnTo>
                  <a:lnTo>
                    <a:pt x="352" y="330"/>
                  </a:lnTo>
                  <a:lnTo>
                    <a:pt x="354" y="326"/>
                  </a:lnTo>
                  <a:lnTo>
                    <a:pt x="358" y="316"/>
                  </a:lnTo>
                  <a:lnTo>
                    <a:pt x="364" y="308"/>
                  </a:lnTo>
                  <a:lnTo>
                    <a:pt x="370" y="300"/>
                  </a:lnTo>
                  <a:lnTo>
                    <a:pt x="375" y="292"/>
                  </a:lnTo>
                  <a:lnTo>
                    <a:pt x="380" y="285"/>
                  </a:lnTo>
                  <a:lnTo>
                    <a:pt x="382" y="276"/>
                  </a:lnTo>
                  <a:lnTo>
                    <a:pt x="383" y="271"/>
                  </a:lnTo>
                  <a:lnTo>
                    <a:pt x="383" y="267"/>
                  </a:lnTo>
                  <a:lnTo>
                    <a:pt x="382" y="261"/>
                  </a:lnTo>
                  <a:lnTo>
                    <a:pt x="380" y="255"/>
                  </a:lnTo>
                  <a:lnTo>
                    <a:pt x="379" y="248"/>
                  </a:lnTo>
                  <a:lnTo>
                    <a:pt x="378" y="241"/>
                  </a:lnTo>
                  <a:lnTo>
                    <a:pt x="379" y="234"/>
                  </a:lnTo>
                  <a:lnTo>
                    <a:pt x="380" y="228"/>
                  </a:lnTo>
                  <a:lnTo>
                    <a:pt x="384" y="214"/>
                  </a:lnTo>
                  <a:lnTo>
                    <a:pt x="389" y="201"/>
                  </a:lnTo>
                  <a:lnTo>
                    <a:pt x="396" y="189"/>
                  </a:lnTo>
                  <a:lnTo>
                    <a:pt x="399" y="179"/>
                  </a:lnTo>
                  <a:lnTo>
                    <a:pt x="400" y="174"/>
                  </a:lnTo>
                  <a:lnTo>
                    <a:pt x="400" y="169"/>
                  </a:lnTo>
                  <a:lnTo>
                    <a:pt x="399" y="166"/>
                  </a:lnTo>
                  <a:lnTo>
                    <a:pt x="397" y="163"/>
                  </a:lnTo>
                  <a:lnTo>
                    <a:pt x="391" y="155"/>
                  </a:lnTo>
                  <a:lnTo>
                    <a:pt x="385" y="146"/>
                  </a:lnTo>
                  <a:lnTo>
                    <a:pt x="381" y="135"/>
                  </a:lnTo>
                  <a:lnTo>
                    <a:pt x="378" y="122"/>
                  </a:lnTo>
                  <a:lnTo>
                    <a:pt x="374" y="110"/>
                  </a:lnTo>
                  <a:lnTo>
                    <a:pt x="372" y="97"/>
                  </a:lnTo>
                  <a:lnTo>
                    <a:pt x="371" y="86"/>
                  </a:lnTo>
                  <a:lnTo>
                    <a:pt x="372" y="76"/>
                  </a:lnTo>
                  <a:lnTo>
                    <a:pt x="373" y="75"/>
                  </a:lnTo>
                  <a:lnTo>
                    <a:pt x="374" y="73"/>
                  </a:lnTo>
                  <a:lnTo>
                    <a:pt x="393" y="71"/>
                  </a:lnTo>
                  <a:lnTo>
                    <a:pt x="409" y="67"/>
                  </a:lnTo>
                  <a:lnTo>
                    <a:pt x="423" y="62"/>
                  </a:lnTo>
                  <a:lnTo>
                    <a:pt x="437" y="56"/>
                  </a:lnTo>
                  <a:lnTo>
                    <a:pt x="450" y="48"/>
                  </a:lnTo>
                  <a:lnTo>
                    <a:pt x="462" y="40"/>
                  </a:lnTo>
                  <a:lnTo>
                    <a:pt x="475" y="29"/>
                  </a:lnTo>
                  <a:lnTo>
                    <a:pt x="489" y="17"/>
                  </a:lnTo>
                  <a:lnTo>
                    <a:pt x="497" y="11"/>
                  </a:lnTo>
                  <a:lnTo>
                    <a:pt x="505" y="5"/>
                  </a:lnTo>
                  <a:lnTo>
                    <a:pt x="514" y="2"/>
                  </a:lnTo>
                  <a:lnTo>
                    <a:pt x="521" y="1"/>
                  </a:lnTo>
                  <a:lnTo>
                    <a:pt x="529" y="0"/>
                  </a:lnTo>
                  <a:lnTo>
                    <a:pt x="537" y="1"/>
                  </a:lnTo>
                  <a:lnTo>
                    <a:pt x="545" y="3"/>
                  </a:lnTo>
                  <a:lnTo>
                    <a:pt x="552" y="5"/>
                  </a:lnTo>
                  <a:lnTo>
                    <a:pt x="568" y="13"/>
                  </a:lnTo>
                  <a:lnTo>
                    <a:pt x="584" y="24"/>
                  </a:lnTo>
                  <a:lnTo>
                    <a:pt x="598" y="33"/>
                  </a:lnTo>
                  <a:lnTo>
                    <a:pt x="613" y="44"/>
                  </a:lnTo>
                  <a:lnTo>
                    <a:pt x="626" y="47"/>
                  </a:lnTo>
                  <a:lnTo>
                    <a:pt x="638" y="49"/>
                  </a:lnTo>
                  <a:lnTo>
                    <a:pt x="644" y="51"/>
                  </a:lnTo>
                  <a:lnTo>
                    <a:pt x="651" y="53"/>
                  </a:lnTo>
                  <a:lnTo>
                    <a:pt x="656" y="55"/>
                  </a:lnTo>
                  <a:lnTo>
                    <a:pt x="661" y="59"/>
                  </a:lnTo>
                  <a:lnTo>
                    <a:pt x="668" y="65"/>
                  </a:lnTo>
                  <a:lnTo>
                    <a:pt x="673" y="71"/>
                  </a:lnTo>
                  <a:lnTo>
                    <a:pt x="679" y="79"/>
                  </a:lnTo>
                  <a:lnTo>
                    <a:pt x="685" y="86"/>
                  </a:lnTo>
                  <a:lnTo>
                    <a:pt x="695" y="102"/>
                  </a:lnTo>
                  <a:lnTo>
                    <a:pt x="706" y="119"/>
                  </a:lnTo>
                  <a:lnTo>
                    <a:pt x="717" y="135"/>
                  </a:lnTo>
                  <a:lnTo>
                    <a:pt x="729" y="149"/>
                  </a:lnTo>
                  <a:lnTo>
                    <a:pt x="736" y="155"/>
                  </a:lnTo>
                  <a:lnTo>
                    <a:pt x="743" y="161"/>
                  </a:lnTo>
                  <a:lnTo>
                    <a:pt x="751" y="165"/>
                  </a:lnTo>
                  <a:lnTo>
                    <a:pt x="760" y="168"/>
                  </a:lnTo>
                  <a:lnTo>
                    <a:pt x="760" y="168"/>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28" name="Google Shape;928;p38"/>
            <p:cNvSpPr/>
            <p:nvPr/>
          </p:nvSpPr>
          <p:spPr>
            <a:xfrm>
              <a:off x="5384800" y="1797050"/>
              <a:ext cx="1573213" cy="1501775"/>
            </a:xfrm>
            <a:custGeom>
              <a:rect b="b" l="l" r="r" t="t"/>
              <a:pathLst>
                <a:path extrusionOk="0" h="3784" w="3967">
                  <a:moveTo>
                    <a:pt x="3545" y="3489"/>
                  </a:moveTo>
                  <a:lnTo>
                    <a:pt x="3549" y="3483"/>
                  </a:lnTo>
                  <a:lnTo>
                    <a:pt x="3553" y="3477"/>
                  </a:lnTo>
                  <a:lnTo>
                    <a:pt x="3557" y="3472"/>
                  </a:lnTo>
                  <a:lnTo>
                    <a:pt x="3560" y="3465"/>
                  </a:lnTo>
                  <a:lnTo>
                    <a:pt x="3564" y="3451"/>
                  </a:lnTo>
                  <a:lnTo>
                    <a:pt x="3567" y="3437"/>
                  </a:lnTo>
                  <a:lnTo>
                    <a:pt x="3568" y="3432"/>
                  </a:lnTo>
                  <a:lnTo>
                    <a:pt x="3568" y="3426"/>
                  </a:lnTo>
                  <a:lnTo>
                    <a:pt x="3567" y="3421"/>
                  </a:lnTo>
                  <a:lnTo>
                    <a:pt x="3566" y="3416"/>
                  </a:lnTo>
                  <a:lnTo>
                    <a:pt x="3564" y="3408"/>
                  </a:lnTo>
                  <a:lnTo>
                    <a:pt x="3562" y="3398"/>
                  </a:lnTo>
                  <a:lnTo>
                    <a:pt x="3560" y="3388"/>
                  </a:lnTo>
                  <a:lnTo>
                    <a:pt x="3560" y="3379"/>
                  </a:lnTo>
                  <a:lnTo>
                    <a:pt x="3559" y="3369"/>
                  </a:lnTo>
                  <a:lnTo>
                    <a:pt x="3558" y="3360"/>
                  </a:lnTo>
                  <a:lnTo>
                    <a:pt x="3556" y="3350"/>
                  </a:lnTo>
                  <a:lnTo>
                    <a:pt x="3557" y="3342"/>
                  </a:lnTo>
                  <a:lnTo>
                    <a:pt x="3559" y="3334"/>
                  </a:lnTo>
                  <a:lnTo>
                    <a:pt x="3565" y="3325"/>
                  </a:lnTo>
                  <a:lnTo>
                    <a:pt x="3570" y="3317"/>
                  </a:lnTo>
                  <a:lnTo>
                    <a:pt x="3575" y="3308"/>
                  </a:lnTo>
                  <a:lnTo>
                    <a:pt x="3581" y="3302"/>
                  </a:lnTo>
                  <a:lnTo>
                    <a:pt x="3588" y="3297"/>
                  </a:lnTo>
                  <a:lnTo>
                    <a:pt x="3592" y="3296"/>
                  </a:lnTo>
                  <a:lnTo>
                    <a:pt x="3595" y="3296"/>
                  </a:lnTo>
                  <a:lnTo>
                    <a:pt x="3598" y="3297"/>
                  </a:lnTo>
                  <a:lnTo>
                    <a:pt x="3600" y="3299"/>
                  </a:lnTo>
                  <a:lnTo>
                    <a:pt x="3602" y="3306"/>
                  </a:lnTo>
                  <a:lnTo>
                    <a:pt x="3602" y="3317"/>
                  </a:lnTo>
                  <a:lnTo>
                    <a:pt x="3599" y="3339"/>
                  </a:lnTo>
                  <a:lnTo>
                    <a:pt x="3597" y="3354"/>
                  </a:lnTo>
                  <a:lnTo>
                    <a:pt x="3595" y="3367"/>
                  </a:lnTo>
                  <a:lnTo>
                    <a:pt x="3592" y="3382"/>
                  </a:lnTo>
                  <a:lnTo>
                    <a:pt x="3591" y="3388"/>
                  </a:lnTo>
                  <a:lnTo>
                    <a:pt x="3591" y="3396"/>
                  </a:lnTo>
                  <a:lnTo>
                    <a:pt x="3591" y="3402"/>
                  </a:lnTo>
                  <a:lnTo>
                    <a:pt x="3592" y="3409"/>
                  </a:lnTo>
                  <a:lnTo>
                    <a:pt x="3594" y="3415"/>
                  </a:lnTo>
                  <a:lnTo>
                    <a:pt x="3595" y="3422"/>
                  </a:lnTo>
                  <a:lnTo>
                    <a:pt x="3595" y="3427"/>
                  </a:lnTo>
                  <a:lnTo>
                    <a:pt x="3594" y="3432"/>
                  </a:lnTo>
                  <a:lnTo>
                    <a:pt x="3591" y="3441"/>
                  </a:lnTo>
                  <a:lnTo>
                    <a:pt x="3584" y="3454"/>
                  </a:lnTo>
                  <a:lnTo>
                    <a:pt x="3577" y="3465"/>
                  </a:lnTo>
                  <a:lnTo>
                    <a:pt x="3570" y="3476"/>
                  </a:lnTo>
                  <a:lnTo>
                    <a:pt x="3562" y="3487"/>
                  </a:lnTo>
                  <a:lnTo>
                    <a:pt x="3552" y="3496"/>
                  </a:lnTo>
                  <a:lnTo>
                    <a:pt x="3545" y="3489"/>
                  </a:lnTo>
                  <a:close/>
                  <a:moveTo>
                    <a:pt x="1315" y="3029"/>
                  </a:moveTo>
                  <a:lnTo>
                    <a:pt x="1408" y="3126"/>
                  </a:lnTo>
                  <a:lnTo>
                    <a:pt x="1413" y="3130"/>
                  </a:lnTo>
                  <a:lnTo>
                    <a:pt x="1421" y="3134"/>
                  </a:lnTo>
                  <a:lnTo>
                    <a:pt x="1428" y="3137"/>
                  </a:lnTo>
                  <a:lnTo>
                    <a:pt x="1437" y="3140"/>
                  </a:lnTo>
                  <a:lnTo>
                    <a:pt x="1457" y="3145"/>
                  </a:lnTo>
                  <a:lnTo>
                    <a:pt x="1479" y="3149"/>
                  </a:lnTo>
                  <a:lnTo>
                    <a:pt x="1522" y="3153"/>
                  </a:lnTo>
                  <a:lnTo>
                    <a:pt x="1557" y="3156"/>
                  </a:lnTo>
                  <a:lnTo>
                    <a:pt x="1822" y="3199"/>
                  </a:lnTo>
                  <a:lnTo>
                    <a:pt x="1836" y="3200"/>
                  </a:lnTo>
                  <a:lnTo>
                    <a:pt x="1851" y="3200"/>
                  </a:lnTo>
                  <a:lnTo>
                    <a:pt x="1867" y="3198"/>
                  </a:lnTo>
                  <a:lnTo>
                    <a:pt x="1884" y="3195"/>
                  </a:lnTo>
                  <a:lnTo>
                    <a:pt x="1900" y="3191"/>
                  </a:lnTo>
                  <a:lnTo>
                    <a:pt x="1917" y="3186"/>
                  </a:lnTo>
                  <a:lnTo>
                    <a:pt x="1933" y="3180"/>
                  </a:lnTo>
                  <a:lnTo>
                    <a:pt x="1951" y="3172"/>
                  </a:lnTo>
                  <a:lnTo>
                    <a:pt x="1984" y="3157"/>
                  </a:lnTo>
                  <a:lnTo>
                    <a:pt x="2015" y="3140"/>
                  </a:lnTo>
                  <a:lnTo>
                    <a:pt x="2045" y="3124"/>
                  </a:lnTo>
                  <a:lnTo>
                    <a:pt x="2072" y="3108"/>
                  </a:lnTo>
                  <a:lnTo>
                    <a:pt x="2087" y="3107"/>
                  </a:lnTo>
                  <a:lnTo>
                    <a:pt x="2099" y="3105"/>
                  </a:lnTo>
                  <a:lnTo>
                    <a:pt x="2106" y="3105"/>
                  </a:lnTo>
                  <a:lnTo>
                    <a:pt x="2112" y="3104"/>
                  </a:lnTo>
                  <a:lnTo>
                    <a:pt x="2120" y="3102"/>
                  </a:lnTo>
                  <a:lnTo>
                    <a:pt x="2126" y="3098"/>
                  </a:lnTo>
                  <a:lnTo>
                    <a:pt x="2139" y="3091"/>
                  </a:lnTo>
                  <a:lnTo>
                    <a:pt x="2149" y="3088"/>
                  </a:lnTo>
                  <a:lnTo>
                    <a:pt x="2158" y="3086"/>
                  </a:lnTo>
                  <a:lnTo>
                    <a:pt x="2165" y="3087"/>
                  </a:lnTo>
                  <a:lnTo>
                    <a:pt x="2172" y="3088"/>
                  </a:lnTo>
                  <a:lnTo>
                    <a:pt x="2179" y="3088"/>
                  </a:lnTo>
                  <a:lnTo>
                    <a:pt x="2188" y="3088"/>
                  </a:lnTo>
                  <a:lnTo>
                    <a:pt x="2199" y="3087"/>
                  </a:lnTo>
                  <a:lnTo>
                    <a:pt x="2212" y="3083"/>
                  </a:lnTo>
                  <a:lnTo>
                    <a:pt x="2227" y="3078"/>
                  </a:lnTo>
                  <a:lnTo>
                    <a:pt x="2233" y="3078"/>
                  </a:lnTo>
                  <a:lnTo>
                    <a:pt x="2239" y="3080"/>
                  </a:lnTo>
                  <a:lnTo>
                    <a:pt x="2241" y="3081"/>
                  </a:lnTo>
                  <a:lnTo>
                    <a:pt x="2243" y="3083"/>
                  </a:lnTo>
                  <a:lnTo>
                    <a:pt x="2244" y="3086"/>
                  </a:lnTo>
                  <a:lnTo>
                    <a:pt x="2244" y="3089"/>
                  </a:lnTo>
                  <a:lnTo>
                    <a:pt x="2245" y="3097"/>
                  </a:lnTo>
                  <a:lnTo>
                    <a:pt x="2247" y="3104"/>
                  </a:lnTo>
                  <a:lnTo>
                    <a:pt x="2249" y="3111"/>
                  </a:lnTo>
                  <a:lnTo>
                    <a:pt x="2253" y="3117"/>
                  </a:lnTo>
                  <a:lnTo>
                    <a:pt x="2254" y="3123"/>
                  </a:lnTo>
                  <a:lnTo>
                    <a:pt x="2254" y="3128"/>
                  </a:lnTo>
                  <a:lnTo>
                    <a:pt x="2253" y="3130"/>
                  </a:lnTo>
                  <a:lnTo>
                    <a:pt x="2251" y="3134"/>
                  </a:lnTo>
                  <a:lnTo>
                    <a:pt x="2247" y="3136"/>
                  </a:lnTo>
                  <a:lnTo>
                    <a:pt x="2244" y="3138"/>
                  </a:lnTo>
                  <a:lnTo>
                    <a:pt x="2239" y="3141"/>
                  </a:lnTo>
                  <a:lnTo>
                    <a:pt x="2235" y="3145"/>
                  </a:lnTo>
                  <a:lnTo>
                    <a:pt x="2232" y="3150"/>
                  </a:lnTo>
                  <a:lnTo>
                    <a:pt x="2231" y="3154"/>
                  </a:lnTo>
                  <a:lnTo>
                    <a:pt x="2231" y="3159"/>
                  </a:lnTo>
                  <a:lnTo>
                    <a:pt x="2231" y="3164"/>
                  </a:lnTo>
                  <a:lnTo>
                    <a:pt x="2233" y="3169"/>
                  </a:lnTo>
                  <a:lnTo>
                    <a:pt x="2235" y="3175"/>
                  </a:lnTo>
                  <a:lnTo>
                    <a:pt x="2246" y="3197"/>
                  </a:lnTo>
                  <a:lnTo>
                    <a:pt x="2258" y="3217"/>
                  </a:lnTo>
                  <a:lnTo>
                    <a:pt x="2265" y="3229"/>
                  </a:lnTo>
                  <a:lnTo>
                    <a:pt x="2271" y="3238"/>
                  </a:lnTo>
                  <a:lnTo>
                    <a:pt x="2280" y="3246"/>
                  </a:lnTo>
                  <a:lnTo>
                    <a:pt x="2287" y="3252"/>
                  </a:lnTo>
                  <a:lnTo>
                    <a:pt x="2296" y="3257"/>
                  </a:lnTo>
                  <a:lnTo>
                    <a:pt x="2306" y="3261"/>
                  </a:lnTo>
                  <a:lnTo>
                    <a:pt x="2315" y="3264"/>
                  </a:lnTo>
                  <a:lnTo>
                    <a:pt x="2324" y="3266"/>
                  </a:lnTo>
                  <a:lnTo>
                    <a:pt x="2343" y="3272"/>
                  </a:lnTo>
                  <a:lnTo>
                    <a:pt x="2362" y="3277"/>
                  </a:lnTo>
                  <a:lnTo>
                    <a:pt x="2370" y="3281"/>
                  </a:lnTo>
                  <a:lnTo>
                    <a:pt x="2378" y="3286"/>
                  </a:lnTo>
                  <a:lnTo>
                    <a:pt x="2385" y="3292"/>
                  </a:lnTo>
                  <a:lnTo>
                    <a:pt x="2392" y="3299"/>
                  </a:lnTo>
                  <a:lnTo>
                    <a:pt x="2397" y="3307"/>
                  </a:lnTo>
                  <a:lnTo>
                    <a:pt x="2404" y="3314"/>
                  </a:lnTo>
                  <a:lnTo>
                    <a:pt x="2410" y="3320"/>
                  </a:lnTo>
                  <a:lnTo>
                    <a:pt x="2418" y="3327"/>
                  </a:lnTo>
                  <a:lnTo>
                    <a:pt x="2425" y="3331"/>
                  </a:lnTo>
                  <a:lnTo>
                    <a:pt x="2434" y="3333"/>
                  </a:lnTo>
                  <a:lnTo>
                    <a:pt x="2444" y="3335"/>
                  </a:lnTo>
                  <a:lnTo>
                    <a:pt x="2453" y="3334"/>
                  </a:lnTo>
                  <a:lnTo>
                    <a:pt x="2465" y="3333"/>
                  </a:lnTo>
                  <a:lnTo>
                    <a:pt x="2477" y="3331"/>
                  </a:lnTo>
                  <a:lnTo>
                    <a:pt x="2487" y="3330"/>
                  </a:lnTo>
                  <a:lnTo>
                    <a:pt x="2496" y="3331"/>
                  </a:lnTo>
                  <a:lnTo>
                    <a:pt x="2500" y="3332"/>
                  </a:lnTo>
                  <a:lnTo>
                    <a:pt x="2504" y="3333"/>
                  </a:lnTo>
                  <a:lnTo>
                    <a:pt x="2507" y="3335"/>
                  </a:lnTo>
                  <a:lnTo>
                    <a:pt x="2511" y="3339"/>
                  </a:lnTo>
                  <a:lnTo>
                    <a:pt x="2514" y="3342"/>
                  </a:lnTo>
                  <a:lnTo>
                    <a:pt x="2516" y="3347"/>
                  </a:lnTo>
                  <a:lnTo>
                    <a:pt x="2518" y="3353"/>
                  </a:lnTo>
                  <a:lnTo>
                    <a:pt x="2520" y="3360"/>
                  </a:lnTo>
                  <a:lnTo>
                    <a:pt x="2520" y="3366"/>
                  </a:lnTo>
                  <a:lnTo>
                    <a:pt x="2520" y="3371"/>
                  </a:lnTo>
                  <a:lnTo>
                    <a:pt x="2520" y="3375"/>
                  </a:lnTo>
                  <a:lnTo>
                    <a:pt x="2518" y="3380"/>
                  </a:lnTo>
                  <a:lnTo>
                    <a:pt x="2516" y="3388"/>
                  </a:lnTo>
                  <a:lnTo>
                    <a:pt x="2515" y="3397"/>
                  </a:lnTo>
                  <a:lnTo>
                    <a:pt x="2538" y="3401"/>
                  </a:lnTo>
                  <a:lnTo>
                    <a:pt x="2552" y="3404"/>
                  </a:lnTo>
                  <a:lnTo>
                    <a:pt x="2554" y="3405"/>
                  </a:lnTo>
                  <a:lnTo>
                    <a:pt x="2556" y="3407"/>
                  </a:lnTo>
                  <a:lnTo>
                    <a:pt x="2558" y="3409"/>
                  </a:lnTo>
                  <a:lnTo>
                    <a:pt x="2559" y="3411"/>
                  </a:lnTo>
                  <a:lnTo>
                    <a:pt x="2563" y="3420"/>
                  </a:lnTo>
                  <a:lnTo>
                    <a:pt x="2567" y="3432"/>
                  </a:lnTo>
                  <a:lnTo>
                    <a:pt x="2569" y="3438"/>
                  </a:lnTo>
                  <a:lnTo>
                    <a:pt x="2574" y="3446"/>
                  </a:lnTo>
                  <a:lnTo>
                    <a:pt x="2582" y="3454"/>
                  </a:lnTo>
                  <a:lnTo>
                    <a:pt x="2589" y="3463"/>
                  </a:lnTo>
                  <a:lnTo>
                    <a:pt x="2606" y="3480"/>
                  </a:lnTo>
                  <a:lnTo>
                    <a:pt x="2619" y="3493"/>
                  </a:lnTo>
                  <a:lnTo>
                    <a:pt x="2627" y="3505"/>
                  </a:lnTo>
                  <a:lnTo>
                    <a:pt x="2634" y="3518"/>
                  </a:lnTo>
                  <a:lnTo>
                    <a:pt x="2639" y="3532"/>
                  </a:lnTo>
                  <a:lnTo>
                    <a:pt x="2645" y="3546"/>
                  </a:lnTo>
                  <a:lnTo>
                    <a:pt x="2653" y="3575"/>
                  </a:lnTo>
                  <a:lnTo>
                    <a:pt x="2662" y="3603"/>
                  </a:lnTo>
                  <a:lnTo>
                    <a:pt x="2675" y="3638"/>
                  </a:lnTo>
                  <a:lnTo>
                    <a:pt x="2689" y="3674"/>
                  </a:lnTo>
                  <a:lnTo>
                    <a:pt x="2706" y="3709"/>
                  </a:lnTo>
                  <a:lnTo>
                    <a:pt x="2723" y="3742"/>
                  </a:lnTo>
                  <a:lnTo>
                    <a:pt x="2723" y="3742"/>
                  </a:lnTo>
                  <a:lnTo>
                    <a:pt x="2729" y="3739"/>
                  </a:lnTo>
                  <a:lnTo>
                    <a:pt x="2734" y="3738"/>
                  </a:lnTo>
                  <a:lnTo>
                    <a:pt x="2740" y="3738"/>
                  </a:lnTo>
                  <a:lnTo>
                    <a:pt x="2745" y="3739"/>
                  </a:lnTo>
                  <a:lnTo>
                    <a:pt x="2754" y="3740"/>
                  </a:lnTo>
                  <a:lnTo>
                    <a:pt x="2765" y="3744"/>
                  </a:lnTo>
                  <a:lnTo>
                    <a:pt x="2778" y="3748"/>
                  </a:lnTo>
                  <a:lnTo>
                    <a:pt x="2790" y="3752"/>
                  </a:lnTo>
                  <a:lnTo>
                    <a:pt x="2802" y="3759"/>
                  </a:lnTo>
                  <a:lnTo>
                    <a:pt x="2812" y="3766"/>
                  </a:lnTo>
                  <a:lnTo>
                    <a:pt x="2816" y="3770"/>
                  </a:lnTo>
                  <a:lnTo>
                    <a:pt x="2819" y="3774"/>
                  </a:lnTo>
                  <a:lnTo>
                    <a:pt x="2823" y="3778"/>
                  </a:lnTo>
                  <a:lnTo>
                    <a:pt x="2824" y="3784"/>
                  </a:lnTo>
                  <a:lnTo>
                    <a:pt x="2825" y="3780"/>
                  </a:lnTo>
                  <a:lnTo>
                    <a:pt x="2825" y="3776"/>
                  </a:lnTo>
                  <a:lnTo>
                    <a:pt x="2825" y="3769"/>
                  </a:lnTo>
                  <a:lnTo>
                    <a:pt x="2824" y="3759"/>
                  </a:lnTo>
                  <a:lnTo>
                    <a:pt x="2819" y="3736"/>
                  </a:lnTo>
                  <a:lnTo>
                    <a:pt x="2814" y="3710"/>
                  </a:lnTo>
                  <a:lnTo>
                    <a:pt x="2810" y="3683"/>
                  </a:lnTo>
                  <a:lnTo>
                    <a:pt x="2805" y="3658"/>
                  </a:lnTo>
                  <a:lnTo>
                    <a:pt x="2804" y="3648"/>
                  </a:lnTo>
                  <a:lnTo>
                    <a:pt x="2804" y="3638"/>
                  </a:lnTo>
                  <a:lnTo>
                    <a:pt x="2804" y="3631"/>
                  </a:lnTo>
                  <a:lnTo>
                    <a:pt x="2805" y="3626"/>
                  </a:lnTo>
                  <a:lnTo>
                    <a:pt x="2813" y="3605"/>
                  </a:lnTo>
                  <a:lnTo>
                    <a:pt x="2815" y="3599"/>
                  </a:lnTo>
                  <a:lnTo>
                    <a:pt x="2820" y="3605"/>
                  </a:lnTo>
                  <a:lnTo>
                    <a:pt x="2832" y="3623"/>
                  </a:lnTo>
                  <a:lnTo>
                    <a:pt x="2845" y="3640"/>
                  </a:lnTo>
                  <a:lnTo>
                    <a:pt x="2854" y="3656"/>
                  </a:lnTo>
                  <a:lnTo>
                    <a:pt x="2861" y="3671"/>
                  </a:lnTo>
                  <a:lnTo>
                    <a:pt x="2867" y="3686"/>
                  </a:lnTo>
                  <a:lnTo>
                    <a:pt x="2872" y="3702"/>
                  </a:lnTo>
                  <a:lnTo>
                    <a:pt x="2878" y="3717"/>
                  </a:lnTo>
                  <a:lnTo>
                    <a:pt x="2885" y="3732"/>
                  </a:lnTo>
                  <a:lnTo>
                    <a:pt x="2894" y="3749"/>
                  </a:lnTo>
                  <a:lnTo>
                    <a:pt x="2897" y="3751"/>
                  </a:lnTo>
                  <a:lnTo>
                    <a:pt x="2900" y="3752"/>
                  </a:lnTo>
                  <a:lnTo>
                    <a:pt x="2905" y="3753"/>
                  </a:lnTo>
                  <a:lnTo>
                    <a:pt x="2910" y="3752"/>
                  </a:lnTo>
                  <a:lnTo>
                    <a:pt x="2923" y="3749"/>
                  </a:lnTo>
                  <a:lnTo>
                    <a:pt x="2937" y="3745"/>
                  </a:lnTo>
                  <a:lnTo>
                    <a:pt x="2951" y="3738"/>
                  </a:lnTo>
                  <a:lnTo>
                    <a:pt x="2963" y="3733"/>
                  </a:lnTo>
                  <a:lnTo>
                    <a:pt x="2972" y="3726"/>
                  </a:lnTo>
                  <a:lnTo>
                    <a:pt x="2975" y="3723"/>
                  </a:lnTo>
                  <a:lnTo>
                    <a:pt x="2975" y="3718"/>
                  </a:lnTo>
                  <a:lnTo>
                    <a:pt x="2973" y="3711"/>
                  </a:lnTo>
                  <a:lnTo>
                    <a:pt x="2969" y="3703"/>
                  </a:lnTo>
                  <a:lnTo>
                    <a:pt x="2965" y="3694"/>
                  </a:lnTo>
                  <a:lnTo>
                    <a:pt x="2961" y="3685"/>
                  </a:lnTo>
                  <a:lnTo>
                    <a:pt x="2958" y="3677"/>
                  </a:lnTo>
                  <a:lnTo>
                    <a:pt x="2955" y="3667"/>
                  </a:lnTo>
                  <a:lnTo>
                    <a:pt x="2954" y="3658"/>
                  </a:lnTo>
                  <a:lnTo>
                    <a:pt x="2956" y="3651"/>
                  </a:lnTo>
                  <a:lnTo>
                    <a:pt x="2960" y="3644"/>
                  </a:lnTo>
                  <a:lnTo>
                    <a:pt x="2964" y="3638"/>
                  </a:lnTo>
                  <a:lnTo>
                    <a:pt x="2969" y="3632"/>
                  </a:lnTo>
                  <a:lnTo>
                    <a:pt x="2981" y="3622"/>
                  </a:lnTo>
                  <a:lnTo>
                    <a:pt x="2996" y="3611"/>
                  </a:lnTo>
                  <a:lnTo>
                    <a:pt x="3012" y="3601"/>
                  </a:lnTo>
                  <a:lnTo>
                    <a:pt x="3026" y="3589"/>
                  </a:lnTo>
                  <a:lnTo>
                    <a:pt x="3032" y="3584"/>
                  </a:lnTo>
                  <a:lnTo>
                    <a:pt x="3039" y="3576"/>
                  </a:lnTo>
                  <a:lnTo>
                    <a:pt x="3043" y="3570"/>
                  </a:lnTo>
                  <a:lnTo>
                    <a:pt x="3047" y="3562"/>
                  </a:lnTo>
                  <a:lnTo>
                    <a:pt x="3050" y="3555"/>
                  </a:lnTo>
                  <a:lnTo>
                    <a:pt x="3055" y="3548"/>
                  </a:lnTo>
                  <a:lnTo>
                    <a:pt x="3059" y="3543"/>
                  </a:lnTo>
                  <a:lnTo>
                    <a:pt x="3063" y="3540"/>
                  </a:lnTo>
                  <a:lnTo>
                    <a:pt x="3072" y="3533"/>
                  </a:lnTo>
                  <a:lnTo>
                    <a:pt x="3081" y="3530"/>
                  </a:lnTo>
                  <a:lnTo>
                    <a:pt x="3090" y="3526"/>
                  </a:lnTo>
                  <a:lnTo>
                    <a:pt x="3099" y="3520"/>
                  </a:lnTo>
                  <a:lnTo>
                    <a:pt x="3103" y="3517"/>
                  </a:lnTo>
                  <a:lnTo>
                    <a:pt x="3107" y="3513"/>
                  </a:lnTo>
                  <a:lnTo>
                    <a:pt x="3111" y="3507"/>
                  </a:lnTo>
                  <a:lnTo>
                    <a:pt x="3114" y="3501"/>
                  </a:lnTo>
                  <a:lnTo>
                    <a:pt x="3117" y="3496"/>
                  </a:lnTo>
                  <a:lnTo>
                    <a:pt x="3123" y="3492"/>
                  </a:lnTo>
                  <a:lnTo>
                    <a:pt x="3128" y="3489"/>
                  </a:lnTo>
                  <a:lnTo>
                    <a:pt x="3135" y="3487"/>
                  </a:lnTo>
                  <a:lnTo>
                    <a:pt x="3141" y="3485"/>
                  </a:lnTo>
                  <a:lnTo>
                    <a:pt x="3150" y="3482"/>
                  </a:lnTo>
                  <a:lnTo>
                    <a:pt x="3158" y="3482"/>
                  </a:lnTo>
                  <a:lnTo>
                    <a:pt x="3167" y="3481"/>
                  </a:lnTo>
                  <a:lnTo>
                    <a:pt x="3207" y="3481"/>
                  </a:lnTo>
                  <a:lnTo>
                    <a:pt x="3244" y="3483"/>
                  </a:lnTo>
                  <a:lnTo>
                    <a:pt x="3252" y="3483"/>
                  </a:lnTo>
                  <a:lnTo>
                    <a:pt x="3259" y="3483"/>
                  </a:lnTo>
                  <a:lnTo>
                    <a:pt x="3264" y="3482"/>
                  </a:lnTo>
                  <a:lnTo>
                    <a:pt x="3268" y="3481"/>
                  </a:lnTo>
                  <a:lnTo>
                    <a:pt x="3272" y="3478"/>
                  </a:lnTo>
                  <a:lnTo>
                    <a:pt x="3274" y="3474"/>
                  </a:lnTo>
                  <a:lnTo>
                    <a:pt x="3275" y="3467"/>
                  </a:lnTo>
                  <a:lnTo>
                    <a:pt x="3276" y="3459"/>
                  </a:lnTo>
                  <a:lnTo>
                    <a:pt x="3276" y="3456"/>
                  </a:lnTo>
                  <a:lnTo>
                    <a:pt x="3278" y="3455"/>
                  </a:lnTo>
                  <a:lnTo>
                    <a:pt x="3281" y="3454"/>
                  </a:lnTo>
                  <a:lnTo>
                    <a:pt x="3285" y="3454"/>
                  </a:lnTo>
                  <a:lnTo>
                    <a:pt x="3294" y="3453"/>
                  </a:lnTo>
                  <a:lnTo>
                    <a:pt x="3305" y="3451"/>
                  </a:lnTo>
                  <a:lnTo>
                    <a:pt x="3311" y="3449"/>
                  </a:lnTo>
                  <a:lnTo>
                    <a:pt x="3316" y="3447"/>
                  </a:lnTo>
                  <a:lnTo>
                    <a:pt x="3321" y="3443"/>
                  </a:lnTo>
                  <a:lnTo>
                    <a:pt x="3326" y="3439"/>
                  </a:lnTo>
                  <a:lnTo>
                    <a:pt x="3330" y="3434"/>
                  </a:lnTo>
                  <a:lnTo>
                    <a:pt x="3333" y="3427"/>
                  </a:lnTo>
                  <a:lnTo>
                    <a:pt x="3335" y="3420"/>
                  </a:lnTo>
                  <a:lnTo>
                    <a:pt x="3336" y="3410"/>
                  </a:lnTo>
                  <a:lnTo>
                    <a:pt x="3339" y="3393"/>
                  </a:lnTo>
                  <a:lnTo>
                    <a:pt x="3342" y="3372"/>
                  </a:lnTo>
                  <a:lnTo>
                    <a:pt x="3345" y="3361"/>
                  </a:lnTo>
                  <a:lnTo>
                    <a:pt x="3349" y="3353"/>
                  </a:lnTo>
                  <a:lnTo>
                    <a:pt x="3354" y="3344"/>
                  </a:lnTo>
                  <a:lnTo>
                    <a:pt x="3359" y="3339"/>
                  </a:lnTo>
                  <a:lnTo>
                    <a:pt x="3361" y="3338"/>
                  </a:lnTo>
                  <a:lnTo>
                    <a:pt x="3363" y="3337"/>
                  </a:lnTo>
                  <a:lnTo>
                    <a:pt x="3366" y="3337"/>
                  </a:lnTo>
                  <a:lnTo>
                    <a:pt x="3368" y="3337"/>
                  </a:lnTo>
                  <a:lnTo>
                    <a:pt x="3372" y="3338"/>
                  </a:lnTo>
                  <a:lnTo>
                    <a:pt x="3377" y="3341"/>
                  </a:lnTo>
                  <a:lnTo>
                    <a:pt x="3386" y="3350"/>
                  </a:lnTo>
                  <a:lnTo>
                    <a:pt x="3395" y="3359"/>
                  </a:lnTo>
                  <a:lnTo>
                    <a:pt x="3399" y="3364"/>
                  </a:lnTo>
                  <a:lnTo>
                    <a:pt x="3402" y="3366"/>
                  </a:lnTo>
                  <a:lnTo>
                    <a:pt x="3407" y="3367"/>
                  </a:lnTo>
                  <a:lnTo>
                    <a:pt x="3411" y="3367"/>
                  </a:lnTo>
                  <a:lnTo>
                    <a:pt x="3415" y="3364"/>
                  </a:lnTo>
                  <a:lnTo>
                    <a:pt x="3418" y="3357"/>
                  </a:lnTo>
                  <a:lnTo>
                    <a:pt x="3423" y="3348"/>
                  </a:lnTo>
                  <a:lnTo>
                    <a:pt x="3426" y="3335"/>
                  </a:lnTo>
                  <a:lnTo>
                    <a:pt x="3430" y="3325"/>
                  </a:lnTo>
                  <a:lnTo>
                    <a:pt x="3439" y="3311"/>
                  </a:lnTo>
                  <a:lnTo>
                    <a:pt x="3450" y="3296"/>
                  </a:lnTo>
                  <a:lnTo>
                    <a:pt x="3463" y="3278"/>
                  </a:lnTo>
                  <a:lnTo>
                    <a:pt x="3489" y="3247"/>
                  </a:lnTo>
                  <a:lnTo>
                    <a:pt x="3507" y="3222"/>
                  </a:lnTo>
                  <a:lnTo>
                    <a:pt x="3518" y="3210"/>
                  </a:lnTo>
                  <a:lnTo>
                    <a:pt x="3526" y="3197"/>
                  </a:lnTo>
                  <a:lnTo>
                    <a:pt x="3533" y="3185"/>
                  </a:lnTo>
                  <a:lnTo>
                    <a:pt x="3537" y="3173"/>
                  </a:lnTo>
                  <a:lnTo>
                    <a:pt x="3545" y="3149"/>
                  </a:lnTo>
                  <a:lnTo>
                    <a:pt x="3554" y="3119"/>
                  </a:lnTo>
                  <a:lnTo>
                    <a:pt x="3621" y="2954"/>
                  </a:lnTo>
                  <a:lnTo>
                    <a:pt x="3628" y="2934"/>
                  </a:lnTo>
                  <a:lnTo>
                    <a:pt x="3632" y="2915"/>
                  </a:lnTo>
                  <a:lnTo>
                    <a:pt x="3635" y="2897"/>
                  </a:lnTo>
                  <a:lnTo>
                    <a:pt x="3639" y="2879"/>
                  </a:lnTo>
                  <a:lnTo>
                    <a:pt x="3641" y="2870"/>
                  </a:lnTo>
                  <a:lnTo>
                    <a:pt x="3643" y="2861"/>
                  </a:lnTo>
                  <a:lnTo>
                    <a:pt x="3646" y="2853"/>
                  </a:lnTo>
                  <a:lnTo>
                    <a:pt x="3651" y="2844"/>
                  </a:lnTo>
                  <a:lnTo>
                    <a:pt x="3655" y="2835"/>
                  </a:lnTo>
                  <a:lnTo>
                    <a:pt x="3661" y="2827"/>
                  </a:lnTo>
                  <a:lnTo>
                    <a:pt x="3668" y="2817"/>
                  </a:lnTo>
                  <a:lnTo>
                    <a:pt x="3676" y="2808"/>
                  </a:lnTo>
                  <a:lnTo>
                    <a:pt x="3679" y="2808"/>
                  </a:lnTo>
                  <a:lnTo>
                    <a:pt x="3681" y="2810"/>
                  </a:lnTo>
                  <a:lnTo>
                    <a:pt x="3683" y="2813"/>
                  </a:lnTo>
                  <a:lnTo>
                    <a:pt x="3686" y="2815"/>
                  </a:lnTo>
                  <a:lnTo>
                    <a:pt x="3688" y="2816"/>
                  </a:lnTo>
                  <a:lnTo>
                    <a:pt x="3692" y="2817"/>
                  </a:lnTo>
                  <a:lnTo>
                    <a:pt x="3694" y="2818"/>
                  </a:lnTo>
                  <a:lnTo>
                    <a:pt x="3697" y="2817"/>
                  </a:lnTo>
                  <a:lnTo>
                    <a:pt x="3700" y="2816"/>
                  </a:lnTo>
                  <a:lnTo>
                    <a:pt x="3702" y="2815"/>
                  </a:lnTo>
                  <a:lnTo>
                    <a:pt x="3708" y="2810"/>
                  </a:lnTo>
                  <a:lnTo>
                    <a:pt x="3713" y="2804"/>
                  </a:lnTo>
                  <a:lnTo>
                    <a:pt x="3719" y="2795"/>
                  </a:lnTo>
                  <a:lnTo>
                    <a:pt x="3723" y="2787"/>
                  </a:lnTo>
                  <a:lnTo>
                    <a:pt x="3733" y="2768"/>
                  </a:lnTo>
                  <a:lnTo>
                    <a:pt x="3741" y="2749"/>
                  </a:lnTo>
                  <a:lnTo>
                    <a:pt x="3748" y="2734"/>
                  </a:lnTo>
                  <a:lnTo>
                    <a:pt x="3752" y="2724"/>
                  </a:lnTo>
                  <a:lnTo>
                    <a:pt x="3766" y="2717"/>
                  </a:lnTo>
                  <a:lnTo>
                    <a:pt x="3779" y="2708"/>
                  </a:lnTo>
                  <a:lnTo>
                    <a:pt x="3793" y="2698"/>
                  </a:lnTo>
                  <a:lnTo>
                    <a:pt x="3806" y="2689"/>
                  </a:lnTo>
                  <a:lnTo>
                    <a:pt x="3832" y="2668"/>
                  </a:lnTo>
                  <a:lnTo>
                    <a:pt x="3858" y="2644"/>
                  </a:lnTo>
                  <a:lnTo>
                    <a:pt x="3881" y="2621"/>
                  </a:lnTo>
                  <a:lnTo>
                    <a:pt x="3903" y="2595"/>
                  </a:lnTo>
                  <a:lnTo>
                    <a:pt x="3924" y="2569"/>
                  </a:lnTo>
                  <a:lnTo>
                    <a:pt x="3942" y="2543"/>
                  </a:lnTo>
                  <a:lnTo>
                    <a:pt x="3949" y="2532"/>
                  </a:lnTo>
                  <a:lnTo>
                    <a:pt x="3959" y="2517"/>
                  </a:lnTo>
                  <a:lnTo>
                    <a:pt x="3964" y="2509"/>
                  </a:lnTo>
                  <a:lnTo>
                    <a:pt x="3966" y="2502"/>
                  </a:lnTo>
                  <a:lnTo>
                    <a:pt x="3967" y="2498"/>
                  </a:lnTo>
                  <a:lnTo>
                    <a:pt x="3967" y="2495"/>
                  </a:lnTo>
                  <a:lnTo>
                    <a:pt x="3967" y="2492"/>
                  </a:lnTo>
                  <a:lnTo>
                    <a:pt x="3966" y="2489"/>
                  </a:lnTo>
                  <a:lnTo>
                    <a:pt x="3964" y="2487"/>
                  </a:lnTo>
                  <a:lnTo>
                    <a:pt x="3961" y="2486"/>
                  </a:lnTo>
                  <a:lnTo>
                    <a:pt x="3958" y="2486"/>
                  </a:lnTo>
                  <a:lnTo>
                    <a:pt x="3954" y="2486"/>
                  </a:lnTo>
                  <a:lnTo>
                    <a:pt x="3944" y="2489"/>
                  </a:lnTo>
                  <a:lnTo>
                    <a:pt x="3935" y="2491"/>
                  </a:lnTo>
                  <a:lnTo>
                    <a:pt x="3931" y="2492"/>
                  </a:lnTo>
                  <a:lnTo>
                    <a:pt x="3927" y="2492"/>
                  </a:lnTo>
                  <a:lnTo>
                    <a:pt x="3923" y="2491"/>
                  </a:lnTo>
                  <a:lnTo>
                    <a:pt x="3919" y="2489"/>
                  </a:lnTo>
                  <a:lnTo>
                    <a:pt x="3917" y="2486"/>
                  </a:lnTo>
                  <a:lnTo>
                    <a:pt x="3916" y="2480"/>
                  </a:lnTo>
                  <a:lnTo>
                    <a:pt x="3916" y="2474"/>
                  </a:lnTo>
                  <a:lnTo>
                    <a:pt x="3917" y="2465"/>
                  </a:lnTo>
                  <a:lnTo>
                    <a:pt x="3917" y="2460"/>
                  </a:lnTo>
                  <a:lnTo>
                    <a:pt x="3916" y="2454"/>
                  </a:lnTo>
                  <a:lnTo>
                    <a:pt x="3914" y="2450"/>
                  </a:lnTo>
                  <a:lnTo>
                    <a:pt x="3911" y="2446"/>
                  </a:lnTo>
                  <a:lnTo>
                    <a:pt x="3903" y="2438"/>
                  </a:lnTo>
                  <a:lnTo>
                    <a:pt x="3893" y="2430"/>
                  </a:lnTo>
                  <a:lnTo>
                    <a:pt x="3885" y="2423"/>
                  </a:lnTo>
                  <a:lnTo>
                    <a:pt x="3876" y="2415"/>
                  </a:lnTo>
                  <a:lnTo>
                    <a:pt x="3874" y="2412"/>
                  </a:lnTo>
                  <a:lnTo>
                    <a:pt x="3872" y="2407"/>
                  </a:lnTo>
                  <a:lnTo>
                    <a:pt x="3872" y="2402"/>
                  </a:lnTo>
                  <a:lnTo>
                    <a:pt x="3872" y="2397"/>
                  </a:lnTo>
                  <a:lnTo>
                    <a:pt x="3880" y="2398"/>
                  </a:lnTo>
                  <a:lnTo>
                    <a:pt x="3894" y="2401"/>
                  </a:lnTo>
                  <a:lnTo>
                    <a:pt x="3901" y="2402"/>
                  </a:lnTo>
                  <a:lnTo>
                    <a:pt x="3906" y="2401"/>
                  </a:lnTo>
                  <a:lnTo>
                    <a:pt x="3908" y="2401"/>
                  </a:lnTo>
                  <a:lnTo>
                    <a:pt x="3910" y="2400"/>
                  </a:lnTo>
                  <a:lnTo>
                    <a:pt x="3911" y="2399"/>
                  </a:lnTo>
                  <a:lnTo>
                    <a:pt x="3912" y="2397"/>
                  </a:lnTo>
                  <a:lnTo>
                    <a:pt x="3906" y="2394"/>
                  </a:lnTo>
                  <a:lnTo>
                    <a:pt x="3901" y="2389"/>
                  </a:lnTo>
                  <a:lnTo>
                    <a:pt x="3898" y="2385"/>
                  </a:lnTo>
                  <a:lnTo>
                    <a:pt x="3896" y="2381"/>
                  </a:lnTo>
                  <a:lnTo>
                    <a:pt x="3892" y="2370"/>
                  </a:lnTo>
                  <a:lnTo>
                    <a:pt x="3891" y="2359"/>
                  </a:lnTo>
                  <a:lnTo>
                    <a:pt x="3890" y="2348"/>
                  </a:lnTo>
                  <a:lnTo>
                    <a:pt x="3889" y="2340"/>
                  </a:lnTo>
                  <a:lnTo>
                    <a:pt x="3888" y="2335"/>
                  </a:lnTo>
                  <a:lnTo>
                    <a:pt x="3887" y="2332"/>
                  </a:lnTo>
                  <a:lnTo>
                    <a:pt x="3885" y="2329"/>
                  </a:lnTo>
                  <a:lnTo>
                    <a:pt x="3881" y="2327"/>
                  </a:lnTo>
                  <a:lnTo>
                    <a:pt x="3861" y="2318"/>
                  </a:lnTo>
                  <a:lnTo>
                    <a:pt x="3842" y="2309"/>
                  </a:lnTo>
                  <a:lnTo>
                    <a:pt x="3825" y="2301"/>
                  </a:lnTo>
                  <a:lnTo>
                    <a:pt x="3810" y="2291"/>
                  </a:lnTo>
                  <a:lnTo>
                    <a:pt x="3795" y="2280"/>
                  </a:lnTo>
                  <a:lnTo>
                    <a:pt x="3782" y="2267"/>
                  </a:lnTo>
                  <a:lnTo>
                    <a:pt x="3768" y="2251"/>
                  </a:lnTo>
                  <a:lnTo>
                    <a:pt x="3754" y="2231"/>
                  </a:lnTo>
                  <a:lnTo>
                    <a:pt x="3742" y="2221"/>
                  </a:lnTo>
                  <a:lnTo>
                    <a:pt x="3726" y="2208"/>
                  </a:lnTo>
                  <a:lnTo>
                    <a:pt x="3717" y="2200"/>
                  </a:lnTo>
                  <a:lnTo>
                    <a:pt x="3710" y="2194"/>
                  </a:lnTo>
                  <a:lnTo>
                    <a:pt x="3704" y="2189"/>
                  </a:lnTo>
                  <a:lnTo>
                    <a:pt x="3702" y="2184"/>
                  </a:lnTo>
                  <a:lnTo>
                    <a:pt x="3712" y="2186"/>
                  </a:lnTo>
                  <a:lnTo>
                    <a:pt x="3724" y="2190"/>
                  </a:lnTo>
                  <a:lnTo>
                    <a:pt x="3738" y="2194"/>
                  </a:lnTo>
                  <a:lnTo>
                    <a:pt x="3753" y="2199"/>
                  </a:lnTo>
                  <a:lnTo>
                    <a:pt x="3767" y="2205"/>
                  </a:lnTo>
                  <a:lnTo>
                    <a:pt x="3780" y="2209"/>
                  </a:lnTo>
                  <a:lnTo>
                    <a:pt x="3787" y="2210"/>
                  </a:lnTo>
                  <a:lnTo>
                    <a:pt x="3791" y="2210"/>
                  </a:lnTo>
                  <a:lnTo>
                    <a:pt x="3796" y="2210"/>
                  </a:lnTo>
                  <a:lnTo>
                    <a:pt x="3799" y="2209"/>
                  </a:lnTo>
                  <a:lnTo>
                    <a:pt x="3801" y="2208"/>
                  </a:lnTo>
                  <a:lnTo>
                    <a:pt x="3802" y="2206"/>
                  </a:lnTo>
                  <a:lnTo>
                    <a:pt x="3802" y="2205"/>
                  </a:lnTo>
                  <a:lnTo>
                    <a:pt x="3801" y="2203"/>
                  </a:lnTo>
                  <a:lnTo>
                    <a:pt x="3798" y="2197"/>
                  </a:lnTo>
                  <a:lnTo>
                    <a:pt x="3794" y="2192"/>
                  </a:lnTo>
                  <a:lnTo>
                    <a:pt x="3785" y="2181"/>
                  </a:lnTo>
                  <a:lnTo>
                    <a:pt x="3780" y="2174"/>
                  </a:lnTo>
                  <a:lnTo>
                    <a:pt x="3775" y="2168"/>
                  </a:lnTo>
                  <a:lnTo>
                    <a:pt x="3769" y="2160"/>
                  </a:lnTo>
                  <a:lnTo>
                    <a:pt x="3766" y="2154"/>
                  </a:lnTo>
                  <a:lnTo>
                    <a:pt x="3765" y="2149"/>
                  </a:lnTo>
                  <a:lnTo>
                    <a:pt x="3764" y="2142"/>
                  </a:lnTo>
                  <a:lnTo>
                    <a:pt x="3765" y="2136"/>
                  </a:lnTo>
                  <a:lnTo>
                    <a:pt x="3767" y="2129"/>
                  </a:lnTo>
                  <a:lnTo>
                    <a:pt x="3770" y="2123"/>
                  </a:lnTo>
                  <a:lnTo>
                    <a:pt x="3776" y="2114"/>
                  </a:lnTo>
                  <a:lnTo>
                    <a:pt x="3779" y="2106"/>
                  </a:lnTo>
                  <a:lnTo>
                    <a:pt x="3781" y="2100"/>
                  </a:lnTo>
                  <a:lnTo>
                    <a:pt x="3782" y="2093"/>
                  </a:lnTo>
                  <a:lnTo>
                    <a:pt x="3782" y="2088"/>
                  </a:lnTo>
                  <a:lnTo>
                    <a:pt x="3781" y="2083"/>
                  </a:lnTo>
                  <a:lnTo>
                    <a:pt x="3779" y="2078"/>
                  </a:lnTo>
                  <a:lnTo>
                    <a:pt x="3776" y="2075"/>
                  </a:lnTo>
                  <a:lnTo>
                    <a:pt x="3772" y="2071"/>
                  </a:lnTo>
                  <a:lnTo>
                    <a:pt x="3767" y="2068"/>
                  </a:lnTo>
                  <a:lnTo>
                    <a:pt x="3762" y="2064"/>
                  </a:lnTo>
                  <a:lnTo>
                    <a:pt x="3755" y="2062"/>
                  </a:lnTo>
                  <a:lnTo>
                    <a:pt x="3741" y="2057"/>
                  </a:lnTo>
                  <a:lnTo>
                    <a:pt x="3725" y="2051"/>
                  </a:lnTo>
                  <a:lnTo>
                    <a:pt x="3713" y="2048"/>
                  </a:lnTo>
                  <a:lnTo>
                    <a:pt x="3704" y="2045"/>
                  </a:lnTo>
                  <a:lnTo>
                    <a:pt x="3698" y="2041"/>
                  </a:lnTo>
                  <a:lnTo>
                    <a:pt x="3695" y="2037"/>
                  </a:lnTo>
                  <a:lnTo>
                    <a:pt x="3693" y="2034"/>
                  </a:lnTo>
                  <a:lnTo>
                    <a:pt x="3693" y="2031"/>
                  </a:lnTo>
                  <a:lnTo>
                    <a:pt x="3695" y="2029"/>
                  </a:lnTo>
                  <a:lnTo>
                    <a:pt x="3697" y="2025"/>
                  </a:lnTo>
                  <a:lnTo>
                    <a:pt x="3707" y="2020"/>
                  </a:lnTo>
                  <a:lnTo>
                    <a:pt x="3719" y="2015"/>
                  </a:lnTo>
                  <a:lnTo>
                    <a:pt x="3730" y="2010"/>
                  </a:lnTo>
                  <a:lnTo>
                    <a:pt x="3742" y="2006"/>
                  </a:lnTo>
                  <a:lnTo>
                    <a:pt x="3750" y="2003"/>
                  </a:lnTo>
                  <a:lnTo>
                    <a:pt x="3755" y="2000"/>
                  </a:lnTo>
                  <a:lnTo>
                    <a:pt x="3760" y="1994"/>
                  </a:lnTo>
                  <a:lnTo>
                    <a:pt x="3762" y="1990"/>
                  </a:lnTo>
                  <a:lnTo>
                    <a:pt x="3764" y="1984"/>
                  </a:lnTo>
                  <a:lnTo>
                    <a:pt x="3765" y="1978"/>
                  </a:lnTo>
                  <a:lnTo>
                    <a:pt x="3766" y="1971"/>
                  </a:lnTo>
                  <a:lnTo>
                    <a:pt x="3766" y="1965"/>
                  </a:lnTo>
                  <a:lnTo>
                    <a:pt x="3766" y="1951"/>
                  </a:lnTo>
                  <a:lnTo>
                    <a:pt x="3767" y="1938"/>
                  </a:lnTo>
                  <a:lnTo>
                    <a:pt x="3768" y="1931"/>
                  </a:lnTo>
                  <a:lnTo>
                    <a:pt x="3770" y="1925"/>
                  </a:lnTo>
                  <a:lnTo>
                    <a:pt x="3772" y="1920"/>
                  </a:lnTo>
                  <a:lnTo>
                    <a:pt x="3777" y="1914"/>
                  </a:lnTo>
                  <a:lnTo>
                    <a:pt x="3792" y="1897"/>
                  </a:lnTo>
                  <a:lnTo>
                    <a:pt x="3804" y="1882"/>
                  </a:lnTo>
                  <a:lnTo>
                    <a:pt x="3815" y="1867"/>
                  </a:lnTo>
                  <a:lnTo>
                    <a:pt x="3823" y="1852"/>
                  </a:lnTo>
                  <a:lnTo>
                    <a:pt x="3831" y="1836"/>
                  </a:lnTo>
                  <a:lnTo>
                    <a:pt x="3837" y="1819"/>
                  </a:lnTo>
                  <a:lnTo>
                    <a:pt x="3844" y="1800"/>
                  </a:lnTo>
                  <a:lnTo>
                    <a:pt x="3851" y="1778"/>
                  </a:lnTo>
                  <a:lnTo>
                    <a:pt x="3852" y="1768"/>
                  </a:lnTo>
                  <a:lnTo>
                    <a:pt x="3853" y="1761"/>
                  </a:lnTo>
                  <a:lnTo>
                    <a:pt x="3855" y="1757"/>
                  </a:lnTo>
                  <a:lnTo>
                    <a:pt x="3857" y="1754"/>
                  </a:lnTo>
                  <a:lnTo>
                    <a:pt x="3861" y="1753"/>
                  </a:lnTo>
                  <a:lnTo>
                    <a:pt x="3865" y="1753"/>
                  </a:lnTo>
                  <a:lnTo>
                    <a:pt x="3873" y="1754"/>
                  </a:lnTo>
                  <a:lnTo>
                    <a:pt x="3881" y="1755"/>
                  </a:lnTo>
                  <a:lnTo>
                    <a:pt x="3891" y="1755"/>
                  </a:lnTo>
                  <a:lnTo>
                    <a:pt x="3903" y="1757"/>
                  </a:lnTo>
                  <a:lnTo>
                    <a:pt x="3915" y="1757"/>
                  </a:lnTo>
                  <a:lnTo>
                    <a:pt x="3923" y="1755"/>
                  </a:lnTo>
                  <a:lnTo>
                    <a:pt x="3923" y="1753"/>
                  </a:lnTo>
                  <a:lnTo>
                    <a:pt x="3923" y="1752"/>
                  </a:lnTo>
                  <a:lnTo>
                    <a:pt x="3920" y="1750"/>
                  </a:lnTo>
                  <a:lnTo>
                    <a:pt x="3919" y="1749"/>
                  </a:lnTo>
                  <a:lnTo>
                    <a:pt x="3914" y="1745"/>
                  </a:lnTo>
                  <a:lnTo>
                    <a:pt x="3912" y="1742"/>
                  </a:lnTo>
                  <a:lnTo>
                    <a:pt x="3905" y="1736"/>
                  </a:lnTo>
                  <a:lnTo>
                    <a:pt x="3900" y="1731"/>
                  </a:lnTo>
                  <a:lnTo>
                    <a:pt x="3897" y="1725"/>
                  </a:lnTo>
                  <a:lnTo>
                    <a:pt x="3894" y="1721"/>
                  </a:lnTo>
                  <a:lnTo>
                    <a:pt x="3893" y="1717"/>
                  </a:lnTo>
                  <a:lnTo>
                    <a:pt x="3893" y="1713"/>
                  </a:lnTo>
                  <a:lnTo>
                    <a:pt x="3894" y="1710"/>
                  </a:lnTo>
                  <a:lnTo>
                    <a:pt x="3897" y="1706"/>
                  </a:lnTo>
                  <a:lnTo>
                    <a:pt x="3908" y="1694"/>
                  </a:lnTo>
                  <a:lnTo>
                    <a:pt x="3923" y="1679"/>
                  </a:lnTo>
                  <a:lnTo>
                    <a:pt x="3923" y="1679"/>
                  </a:lnTo>
                  <a:lnTo>
                    <a:pt x="3803" y="1568"/>
                  </a:lnTo>
                  <a:lnTo>
                    <a:pt x="3795" y="1560"/>
                  </a:lnTo>
                  <a:lnTo>
                    <a:pt x="3785" y="1555"/>
                  </a:lnTo>
                  <a:lnTo>
                    <a:pt x="3777" y="1549"/>
                  </a:lnTo>
                  <a:lnTo>
                    <a:pt x="3767" y="1546"/>
                  </a:lnTo>
                  <a:lnTo>
                    <a:pt x="3756" y="1543"/>
                  </a:lnTo>
                  <a:lnTo>
                    <a:pt x="3747" y="1541"/>
                  </a:lnTo>
                  <a:lnTo>
                    <a:pt x="3736" y="1539"/>
                  </a:lnTo>
                  <a:lnTo>
                    <a:pt x="3725" y="1538"/>
                  </a:lnTo>
                  <a:lnTo>
                    <a:pt x="3703" y="1537"/>
                  </a:lnTo>
                  <a:lnTo>
                    <a:pt x="3682" y="1536"/>
                  </a:lnTo>
                  <a:lnTo>
                    <a:pt x="3660" y="1535"/>
                  </a:lnTo>
                  <a:lnTo>
                    <a:pt x="3639" y="1532"/>
                  </a:lnTo>
                  <a:lnTo>
                    <a:pt x="3614" y="1526"/>
                  </a:lnTo>
                  <a:lnTo>
                    <a:pt x="3589" y="1520"/>
                  </a:lnTo>
                  <a:lnTo>
                    <a:pt x="3565" y="1512"/>
                  </a:lnTo>
                  <a:lnTo>
                    <a:pt x="3540" y="1504"/>
                  </a:lnTo>
                  <a:lnTo>
                    <a:pt x="3493" y="1485"/>
                  </a:lnTo>
                  <a:lnTo>
                    <a:pt x="3447" y="1465"/>
                  </a:lnTo>
                  <a:lnTo>
                    <a:pt x="3400" y="1443"/>
                  </a:lnTo>
                  <a:lnTo>
                    <a:pt x="3354" y="1422"/>
                  </a:lnTo>
                  <a:lnTo>
                    <a:pt x="3307" y="1400"/>
                  </a:lnTo>
                  <a:lnTo>
                    <a:pt x="3261" y="1380"/>
                  </a:lnTo>
                  <a:lnTo>
                    <a:pt x="3236" y="1369"/>
                  </a:lnTo>
                  <a:lnTo>
                    <a:pt x="3207" y="1357"/>
                  </a:lnTo>
                  <a:lnTo>
                    <a:pt x="3176" y="1345"/>
                  </a:lnTo>
                  <a:lnTo>
                    <a:pt x="3144" y="1331"/>
                  </a:lnTo>
                  <a:lnTo>
                    <a:pt x="3113" y="1317"/>
                  </a:lnTo>
                  <a:lnTo>
                    <a:pt x="3084" y="1302"/>
                  </a:lnTo>
                  <a:lnTo>
                    <a:pt x="3070" y="1294"/>
                  </a:lnTo>
                  <a:lnTo>
                    <a:pt x="3058" y="1287"/>
                  </a:lnTo>
                  <a:lnTo>
                    <a:pt x="3046" y="1279"/>
                  </a:lnTo>
                  <a:lnTo>
                    <a:pt x="3035" y="1272"/>
                  </a:lnTo>
                  <a:lnTo>
                    <a:pt x="3026" y="1285"/>
                  </a:lnTo>
                  <a:lnTo>
                    <a:pt x="3016" y="1298"/>
                  </a:lnTo>
                  <a:lnTo>
                    <a:pt x="3007" y="1310"/>
                  </a:lnTo>
                  <a:lnTo>
                    <a:pt x="2999" y="1325"/>
                  </a:lnTo>
                  <a:lnTo>
                    <a:pt x="2990" y="1339"/>
                  </a:lnTo>
                  <a:lnTo>
                    <a:pt x="2981" y="1353"/>
                  </a:lnTo>
                  <a:lnTo>
                    <a:pt x="2972" y="1366"/>
                  </a:lnTo>
                  <a:lnTo>
                    <a:pt x="2962" y="1377"/>
                  </a:lnTo>
                  <a:lnTo>
                    <a:pt x="2950" y="1393"/>
                  </a:lnTo>
                  <a:lnTo>
                    <a:pt x="2940" y="1407"/>
                  </a:lnTo>
                  <a:lnTo>
                    <a:pt x="2933" y="1421"/>
                  </a:lnTo>
                  <a:lnTo>
                    <a:pt x="2925" y="1435"/>
                  </a:lnTo>
                  <a:lnTo>
                    <a:pt x="2912" y="1463"/>
                  </a:lnTo>
                  <a:lnTo>
                    <a:pt x="2896" y="1492"/>
                  </a:lnTo>
                  <a:lnTo>
                    <a:pt x="2893" y="1498"/>
                  </a:lnTo>
                  <a:lnTo>
                    <a:pt x="2887" y="1505"/>
                  </a:lnTo>
                  <a:lnTo>
                    <a:pt x="2883" y="1509"/>
                  </a:lnTo>
                  <a:lnTo>
                    <a:pt x="2878" y="1514"/>
                  </a:lnTo>
                  <a:lnTo>
                    <a:pt x="2867" y="1522"/>
                  </a:lnTo>
                  <a:lnTo>
                    <a:pt x="2855" y="1529"/>
                  </a:lnTo>
                  <a:lnTo>
                    <a:pt x="2843" y="1534"/>
                  </a:lnTo>
                  <a:lnTo>
                    <a:pt x="2831" y="1539"/>
                  </a:lnTo>
                  <a:lnTo>
                    <a:pt x="2819" y="1547"/>
                  </a:lnTo>
                  <a:lnTo>
                    <a:pt x="2808" y="1555"/>
                  </a:lnTo>
                  <a:lnTo>
                    <a:pt x="2798" y="1562"/>
                  </a:lnTo>
                  <a:lnTo>
                    <a:pt x="2789" y="1569"/>
                  </a:lnTo>
                  <a:lnTo>
                    <a:pt x="2782" y="1571"/>
                  </a:lnTo>
                  <a:lnTo>
                    <a:pt x="2776" y="1573"/>
                  </a:lnTo>
                  <a:lnTo>
                    <a:pt x="2772" y="1572"/>
                  </a:lnTo>
                  <a:lnTo>
                    <a:pt x="2769" y="1570"/>
                  </a:lnTo>
                  <a:lnTo>
                    <a:pt x="2765" y="1566"/>
                  </a:lnTo>
                  <a:lnTo>
                    <a:pt x="2763" y="1562"/>
                  </a:lnTo>
                  <a:lnTo>
                    <a:pt x="2759" y="1550"/>
                  </a:lnTo>
                  <a:lnTo>
                    <a:pt x="2755" y="1538"/>
                  </a:lnTo>
                  <a:lnTo>
                    <a:pt x="2751" y="1532"/>
                  </a:lnTo>
                  <a:lnTo>
                    <a:pt x="2747" y="1526"/>
                  </a:lnTo>
                  <a:lnTo>
                    <a:pt x="2743" y="1521"/>
                  </a:lnTo>
                  <a:lnTo>
                    <a:pt x="2736" y="1518"/>
                  </a:lnTo>
                  <a:lnTo>
                    <a:pt x="2718" y="1508"/>
                  </a:lnTo>
                  <a:lnTo>
                    <a:pt x="2706" y="1501"/>
                  </a:lnTo>
                  <a:lnTo>
                    <a:pt x="2701" y="1495"/>
                  </a:lnTo>
                  <a:lnTo>
                    <a:pt x="2697" y="1490"/>
                  </a:lnTo>
                  <a:lnTo>
                    <a:pt x="2694" y="1481"/>
                  </a:lnTo>
                  <a:lnTo>
                    <a:pt x="2692" y="1471"/>
                  </a:lnTo>
                  <a:lnTo>
                    <a:pt x="2690" y="1461"/>
                  </a:lnTo>
                  <a:lnTo>
                    <a:pt x="2687" y="1452"/>
                  </a:lnTo>
                  <a:lnTo>
                    <a:pt x="2683" y="1444"/>
                  </a:lnTo>
                  <a:lnTo>
                    <a:pt x="2679" y="1438"/>
                  </a:lnTo>
                  <a:lnTo>
                    <a:pt x="2668" y="1425"/>
                  </a:lnTo>
                  <a:lnTo>
                    <a:pt x="2655" y="1411"/>
                  </a:lnTo>
                  <a:lnTo>
                    <a:pt x="2650" y="1404"/>
                  </a:lnTo>
                  <a:lnTo>
                    <a:pt x="2645" y="1400"/>
                  </a:lnTo>
                  <a:lnTo>
                    <a:pt x="2639" y="1396"/>
                  </a:lnTo>
                  <a:lnTo>
                    <a:pt x="2634" y="1393"/>
                  </a:lnTo>
                  <a:lnTo>
                    <a:pt x="2623" y="1387"/>
                  </a:lnTo>
                  <a:lnTo>
                    <a:pt x="2613" y="1384"/>
                  </a:lnTo>
                  <a:lnTo>
                    <a:pt x="2602" y="1382"/>
                  </a:lnTo>
                  <a:lnTo>
                    <a:pt x="2592" y="1379"/>
                  </a:lnTo>
                  <a:lnTo>
                    <a:pt x="2581" y="1375"/>
                  </a:lnTo>
                  <a:lnTo>
                    <a:pt x="2570" y="1370"/>
                  </a:lnTo>
                  <a:lnTo>
                    <a:pt x="2566" y="1366"/>
                  </a:lnTo>
                  <a:lnTo>
                    <a:pt x="2561" y="1362"/>
                  </a:lnTo>
                  <a:lnTo>
                    <a:pt x="2557" y="1358"/>
                  </a:lnTo>
                  <a:lnTo>
                    <a:pt x="2553" y="1353"/>
                  </a:lnTo>
                  <a:lnTo>
                    <a:pt x="2545" y="1342"/>
                  </a:lnTo>
                  <a:lnTo>
                    <a:pt x="2538" y="1331"/>
                  </a:lnTo>
                  <a:lnTo>
                    <a:pt x="2530" y="1319"/>
                  </a:lnTo>
                  <a:lnTo>
                    <a:pt x="2521" y="1308"/>
                  </a:lnTo>
                  <a:lnTo>
                    <a:pt x="2517" y="1304"/>
                  </a:lnTo>
                  <a:lnTo>
                    <a:pt x="2512" y="1300"/>
                  </a:lnTo>
                  <a:lnTo>
                    <a:pt x="2506" y="1296"/>
                  </a:lnTo>
                  <a:lnTo>
                    <a:pt x="2500" y="1293"/>
                  </a:lnTo>
                  <a:lnTo>
                    <a:pt x="2456" y="1273"/>
                  </a:lnTo>
                  <a:lnTo>
                    <a:pt x="2446" y="1265"/>
                  </a:lnTo>
                  <a:lnTo>
                    <a:pt x="2437" y="1258"/>
                  </a:lnTo>
                  <a:lnTo>
                    <a:pt x="2431" y="1251"/>
                  </a:lnTo>
                  <a:lnTo>
                    <a:pt x="2425" y="1244"/>
                  </a:lnTo>
                  <a:lnTo>
                    <a:pt x="2416" y="1232"/>
                  </a:lnTo>
                  <a:lnTo>
                    <a:pt x="2408" y="1221"/>
                  </a:lnTo>
                  <a:lnTo>
                    <a:pt x="2404" y="1217"/>
                  </a:lnTo>
                  <a:lnTo>
                    <a:pt x="2400" y="1213"/>
                  </a:lnTo>
                  <a:lnTo>
                    <a:pt x="2394" y="1211"/>
                  </a:lnTo>
                  <a:lnTo>
                    <a:pt x="2388" y="1209"/>
                  </a:lnTo>
                  <a:lnTo>
                    <a:pt x="2380" y="1209"/>
                  </a:lnTo>
                  <a:lnTo>
                    <a:pt x="2371" y="1209"/>
                  </a:lnTo>
                  <a:lnTo>
                    <a:pt x="2362" y="1211"/>
                  </a:lnTo>
                  <a:lnTo>
                    <a:pt x="2349" y="1214"/>
                  </a:lnTo>
                  <a:lnTo>
                    <a:pt x="2342" y="1214"/>
                  </a:lnTo>
                  <a:lnTo>
                    <a:pt x="2335" y="1213"/>
                  </a:lnTo>
                  <a:lnTo>
                    <a:pt x="2328" y="1211"/>
                  </a:lnTo>
                  <a:lnTo>
                    <a:pt x="2322" y="1207"/>
                  </a:lnTo>
                  <a:lnTo>
                    <a:pt x="2315" y="1201"/>
                  </a:lnTo>
                  <a:lnTo>
                    <a:pt x="2309" y="1195"/>
                  </a:lnTo>
                  <a:lnTo>
                    <a:pt x="2302" y="1187"/>
                  </a:lnTo>
                  <a:lnTo>
                    <a:pt x="2297" y="1180"/>
                  </a:lnTo>
                  <a:lnTo>
                    <a:pt x="2285" y="1164"/>
                  </a:lnTo>
                  <a:lnTo>
                    <a:pt x="2274" y="1148"/>
                  </a:lnTo>
                  <a:lnTo>
                    <a:pt x="2269" y="1142"/>
                  </a:lnTo>
                  <a:lnTo>
                    <a:pt x="2264" y="1137"/>
                  </a:lnTo>
                  <a:lnTo>
                    <a:pt x="2258" y="1132"/>
                  </a:lnTo>
                  <a:lnTo>
                    <a:pt x="2253" y="1130"/>
                  </a:lnTo>
                  <a:lnTo>
                    <a:pt x="2221" y="1120"/>
                  </a:lnTo>
                  <a:lnTo>
                    <a:pt x="2199" y="1115"/>
                  </a:lnTo>
                  <a:lnTo>
                    <a:pt x="2188" y="1112"/>
                  </a:lnTo>
                  <a:lnTo>
                    <a:pt x="2177" y="1105"/>
                  </a:lnTo>
                  <a:lnTo>
                    <a:pt x="2165" y="1094"/>
                  </a:lnTo>
                  <a:lnTo>
                    <a:pt x="2151" y="1079"/>
                  </a:lnTo>
                  <a:lnTo>
                    <a:pt x="2136" y="1062"/>
                  </a:lnTo>
                  <a:lnTo>
                    <a:pt x="2124" y="1048"/>
                  </a:lnTo>
                  <a:lnTo>
                    <a:pt x="2113" y="1036"/>
                  </a:lnTo>
                  <a:lnTo>
                    <a:pt x="2104" y="1026"/>
                  </a:lnTo>
                  <a:lnTo>
                    <a:pt x="2098" y="1023"/>
                  </a:lnTo>
                  <a:lnTo>
                    <a:pt x="2093" y="1020"/>
                  </a:lnTo>
                  <a:lnTo>
                    <a:pt x="2087" y="1017"/>
                  </a:lnTo>
                  <a:lnTo>
                    <a:pt x="2080" y="1015"/>
                  </a:lnTo>
                  <a:lnTo>
                    <a:pt x="2072" y="1013"/>
                  </a:lnTo>
                  <a:lnTo>
                    <a:pt x="2064" y="1012"/>
                  </a:lnTo>
                  <a:lnTo>
                    <a:pt x="2054" y="1011"/>
                  </a:lnTo>
                  <a:lnTo>
                    <a:pt x="2042" y="1011"/>
                  </a:lnTo>
                  <a:lnTo>
                    <a:pt x="2038" y="1011"/>
                  </a:lnTo>
                  <a:lnTo>
                    <a:pt x="2033" y="1009"/>
                  </a:lnTo>
                  <a:lnTo>
                    <a:pt x="2027" y="1007"/>
                  </a:lnTo>
                  <a:lnTo>
                    <a:pt x="2022" y="1005"/>
                  </a:lnTo>
                  <a:lnTo>
                    <a:pt x="2011" y="997"/>
                  </a:lnTo>
                  <a:lnTo>
                    <a:pt x="2001" y="989"/>
                  </a:lnTo>
                  <a:lnTo>
                    <a:pt x="1990" y="980"/>
                  </a:lnTo>
                  <a:lnTo>
                    <a:pt x="1981" y="970"/>
                  </a:lnTo>
                  <a:lnTo>
                    <a:pt x="1971" y="963"/>
                  </a:lnTo>
                  <a:lnTo>
                    <a:pt x="1961" y="956"/>
                  </a:lnTo>
                  <a:lnTo>
                    <a:pt x="1934" y="945"/>
                  </a:lnTo>
                  <a:lnTo>
                    <a:pt x="1902" y="934"/>
                  </a:lnTo>
                  <a:lnTo>
                    <a:pt x="1867" y="922"/>
                  </a:lnTo>
                  <a:lnTo>
                    <a:pt x="1833" y="908"/>
                  </a:lnTo>
                  <a:lnTo>
                    <a:pt x="1816" y="900"/>
                  </a:lnTo>
                  <a:lnTo>
                    <a:pt x="1799" y="891"/>
                  </a:lnTo>
                  <a:lnTo>
                    <a:pt x="1784" y="883"/>
                  </a:lnTo>
                  <a:lnTo>
                    <a:pt x="1770" y="872"/>
                  </a:lnTo>
                  <a:lnTo>
                    <a:pt x="1758" y="861"/>
                  </a:lnTo>
                  <a:lnTo>
                    <a:pt x="1748" y="849"/>
                  </a:lnTo>
                  <a:lnTo>
                    <a:pt x="1743" y="843"/>
                  </a:lnTo>
                  <a:lnTo>
                    <a:pt x="1739" y="835"/>
                  </a:lnTo>
                  <a:lnTo>
                    <a:pt x="1736" y="829"/>
                  </a:lnTo>
                  <a:lnTo>
                    <a:pt x="1734" y="821"/>
                  </a:lnTo>
                  <a:lnTo>
                    <a:pt x="1564" y="631"/>
                  </a:lnTo>
                  <a:lnTo>
                    <a:pt x="1545" y="611"/>
                  </a:lnTo>
                  <a:lnTo>
                    <a:pt x="1525" y="591"/>
                  </a:lnTo>
                  <a:lnTo>
                    <a:pt x="1505" y="573"/>
                  </a:lnTo>
                  <a:lnTo>
                    <a:pt x="1484" y="556"/>
                  </a:lnTo>
                  <a:lnTo>
                    <a:pt x="1463" y="538"/>
                  </a:lnTo>
                  <a:lnTo>
                    <a:pt x="1442" y="521"/>
                  </a:lnTo>
                  <a:lnTo>
                    <a:pt x="1422" y="504"/>
                  </a:lnTo>
                  <a:lnTo>
                    <a:pt x="1401" y="484"/>
                  </a:lnTo>
                  <a:lnTo>
                    <a:pt x="1383" y="465"/>
                  </a:lnTo>
                  <a:lnTo>
                    <a:pt x="1363" y="442"/>
                  </a:lnTo>
                  <a:lnTo>
                    <a:pt x="1354" y="431"/>
                  </a:lnTo>
                  <a:lnTo>
                    <a:pt x="1343" y="421"/>
                  </a:lnTo>
                  <a:lnTo>
                    <a:pt x="1333" y="411"/>
                  </a:lnTo>
                  <a:lnTo>
                    <a:pt x="1323" y="404"/>
                  </a:lnTo>
                  <a:lnTo>
                    <a:pt x="1314" y="399"/>
                  </a:lnTo>
                  <a:lnTo>
                    <a:pt x="1299" y="396"/>
                  </a:lnTo>
                  <a:lnTo>
                    <a:pt x="1281" y="392"/>
                  </a:lnTo>
                  <a:lnTo>
                    <a:pt x="1263" y="389"/>
                  </a:lnTo>
                  <a:lnTo>
                    <a:pt x="1226" y="386"/>
                  </a:lnTo>
                  <a:lnTo>
                    <a:pt x="1198" y="384"/>
                  </a:lnTo>
                  <a:lnTo>
                    <a:pt x="1185" y="375"/>
                  </a:lnTo>
                  <a:lnTo>
                    <a:pt x="1172" y="365"/>
                  </a:lnTo>
                  <a:lnTo>
                    <a:pt x="928" y="161"/>
                  </a:lnTo>
                  <a:lnTo>
                    <a:pt x="904" y="140"/>
                  </a:lnTo>
                  <a:lnTo>
                    <a:pt x="880" y="119"/>
                  </a:lnTo>
                  <a:lnTo>
                    <a:pt x="855" y="100"/>
                  </a:lnTo>
                  <a:lnTo>
                    <a:pt x="831" y="80"/>
                  </a:lnTo>
                  <a:lnTo>
                    <a:pt x="818" y="72"/>
                  </a:lnTo>
                  <a:lnTo>
                    <a:pt x="806" y="63"/>
                  </a:lnTo>
                  <a:lnTo>
                    <a:pt x="792" y="56"/>
                  </a:lnTo>
                  <a:lnTo>
                    <a:pt x="779" y="49"/>
                  </a:lnTo>
                  <a:lnTo>
                    <a:pt x="765" y="43"/>
                  </a:lnTo>
                  <a:lnTo>
                    <a:pt x="751" y="37"/>
                  </a:lnTo>
                  <a:lnTo>
                    <a:pt x="735" y="33"/>
                  </a:lnTo>
                  <a:lnTo>
                    <a:pt x="720" y="29"/>
                  </a:lnTo>
                  <a:lnTo>
                    <a:pt x="623" y="0"/>
                  </a:lnTo>
                  <a:lnTo>
                    <a:pt x="623" y="0"/>
                  </a:lnTo>
                  <a:lnTo>
                    <a:pt x="640" y="89"/>
                  </a:lnTo>
                  <a:lnTo>
                    <a:pt x="380" y="250"/>
                  </a:lnTo>
                  <a:lnTo>
                    <a:pt x="103" y="281"/>
                  </a:lnTo>
                  <a:lnTo>
                    <a:pt x="156" y="734"/>
                  </a:lnTo>
                  <a:lnTo>
                    <a:pt x="106" y="925"/>
                  </a:lnTo>
                  <a:lnTo>
                    <a:pt x="91" y="1387"/>
                  </a:lnTo>
                  <a:lnTo>
                    <a:pt x="29" y="1469"/>
                  </a:lnTo>
                  <a:lnTo>
                    <a:pt x="0" y="1622"/>
                  </a:lnTo>
                  <a:lnTo>
                    <a:pt x="0" y="1622"/>
                  </a:lnTo>
                  <a:lnTo>
                    <a:pt x="99" y="1718"/>
                  </a:lnTo>
                  <a:lnTo>
                    <a:pt x="105" y="1725"/>
                  </a:lnTo>
                  <a:lnTo>
                    <a:pt x="111" y="1733"/>
                  </a:lnTo>
                  <a:lnTo>
                    <a:pt x="119" y="1739"/>
                  </a:lnTo>
                  <a:lnTo>
                    <a:pt x="127" y="1747"/>
                  </a:lnTo>
                  <a:lnTo>
                    <a:pt x="135" y="1752"/>
                  </a:lnTo>
                  <a:lnTo>
                    <a:pt x="145" y="1758"/>
                  </a:lnTo>
                  <a:lnTo>
                    <a:pt x="153" y="1763"/>
                  </a:lnTo>
                  <a:lnTo>
                    <a:pt x="162" y="1766"/>
                  </a:lnTo>
                  <a:lnTo>
                    <a:pt x="178" y="1771"/>
                  </a:lnTo>
                  <a:lnTo>
                    <a:pt x="194" y="1774"/>
                  </a:lnTo>
                  <a:lnTo>
                    <a:pt x="201" y="1777"/>
                  </a:lnTo>
                  <a:lnTo>
                    <a:pt x="207" y="1781"/>
                  </a:lnTo>
                  <a:lnTo>
                    <a:pt x="209" y="1784"/>
                  </a:lnTo>
                  <a:lnTo>
                    <a:pt x="211" y="1787"/>
                  </a:lnTo>
                  <a:lnTo>
                    <a:pt x="212" y="1791"/>
                  </a:lnTo>
                  <a:lnTo>
                    <a:pt x="212" y="1796"/>
                  </a:lnTo>
                  <a:lnTo>
                    <a:pt x="213" y="1806"/>
                  </a:lnTo>
                  <a:lnTo>
                    <a:pt x="215" y="1815"/>
                  </a:lnTo>
                  <a:lnTo>
                    <a:pt x="219" y="1821"/>
                  </a:lnTo>
                  <a:lnTo>
                    <a:pt x="224" y="1827"/>
                  </a:lnTo>
                  <a:lnTo>
                    <a:pt x="234" y="1838"/>
                  </a:lnTo>
                  <a:lnTo>
                    <a:pt x="246" y="1849"/>
                  </a:lnTo>
                  <a:lnTo>
                    <a:pt x="251" y="1857"/>
                  </a:lnTo>
                  <a:lnTo>
                    <a:pt x="255" y="1867"/>
                  </a:lnTo>
                  <a:lnTo>
                    <a:pt x="259" y="1876"/>
                  </a:lnTo>
                  <a:lnTo>
                    <a:pt x="262" y="1886"/>
                  </a:lnTo>
                  <a:lnTo>
                    <a:pt x="270" y="1908"/>
                  </a:lnTo>
                  <a:lnTo>
                    <a:pt x="277" y="1926"/>
                  </a:lnTo>
                  <a:lnTo>
                    <a:pt x="281" y="1929"/>
                  </a:lnTo>
                  <a:lnTo>
                    <a:pt x="283" y="1934"/>
                  </a:lnTo>
                  <a:lnTo>
                    <a:pt x="287" y="1936"/>
                  </a:lnTo>
                  <a:lnTo>
                    <a:pt x="292" y="1939"/>
                  </a:lnTo>
                  <a:lnTo>
                    <a:pt x="300" y="1943"/>
                  </a:lnTo>
                  <a:lnTo>
                    <a:pt x="311" y="1947"/>
                  </a:lnTo>
                  <a:lnTo>
                    <a:pt x="322" y="1950"/>
                  </a:lnTo>
                  <a:lnTo>
                    <a:pt x="333" y="1953"/>
                  </a:lnTo>
                  <a:lnTo>
                    <a:pt x="338" y="1956"/>
                  </a:lnTo>
                  <a:lnTo>
                    <a:pt x="342" y="1958"/>
                  </a:lnTo>
                  <a:lnTo>
                    <a:pt x="348" y="1962"/>
                  </a:lnTo>
                  <a:lnTo>
                    <a:pt x="351" y="1966"/>
                  </a:lnTo>
                  <a:lnTo>
                    <a:pt x="355" y="1971"/>
                  </a:lnTo>
                  <a:lnTo>
                    <a:pt x="358" y="1978"/>
                  </a:lnTo>
                  <a:lnTo>
                    <a:pt x="362" y="1985"/>
                  </a:lnTo>
                  <a:lnTo>
                    <a:pt x="364" y="1993"/>
                  </a:lnTo>
                  <a:lnTo>
                    <a:pt x="369" y="2012"/>
                  </a:lnTo>
                  <a:lnTo>
                    <a:pt x="372" y="2032"/>
                  </a:lnTo>
                  <a:lnTo>
                    <a:pt x="377" y="2050"/>
                  </a:lnTo>
                  <a:lnTo>
                    <a:pt x="380" y="2066"/>
                  </a:lnTo>
                  <a:lnTo>
                    <a:pt x="382" y="2073"/>
                  </a:lnTo>
                  <a:lnTo>
                    <a:pt x="384" y="2078"/>
                  </a:lnTo>
                  <a:lnTo>
                    <a:pt x="387" y="2083"/>
                  </a:lnTo>
                  <a:lnTo>
                    <a:pt x="389" y="2085"/>
                  </a:lnTo>
                  <a:lnTo>
                    <a:pt x="406" y="2089"/>
                  </a:lnTo>
                  <a:lnTo>
                    <a:pt x="424" y="2093"/>
                  </a:lnTo>
                  <a:lnTo>
                    <a:pt x="444" y="2097"/>
                  </a:lnTo>
                  <a:lnTo>
                    <a:pt x="462" y="2102"/>
                  </a:lnTo>
                  <a:lnTo>
                    <a:pt x="472" y="2108"/>
                  </a:lnTo>
                  <a:lnTo>
                    <a:pt x="481" y="2114"/>
                  </a:lnTo>
                  <a:lnTo>
                    <a:pt x="490" y="2122"/>
                  </a:lnTo>
                  <a:lnTo>
                    <a:pt x="498" y="2129"/>
                  </a:lnTo>
                  <a:lnTo>
                    <a:pt x="512" y="2146"/>
                  </a:lnTo>
                  <a:lnTo>
                    <a:pt x="526" y="2164"/>
                  </a:lnTo>
                  <a:lnTo>
                    <a:pt x="537" y="2180"/>
                  </a:lnTo>
                  <a:lnTo>
                    <a:pt x="544" y="2194"/>
                  </a:lnTo>
                  <a:lnTo>
                    <a:pt x="547" y="2200"/>
                  </a:lnTo>
                  <a:lnTo>
                    <a:pt x="549" y="2208"/>
                  </a:lnTo>
                  <a:lnTo>
                    <a:pt x="549" y="2217"/>
                  </a:lnTo>
                  <a:lnTo>
                    <a:pt x="548" y="2227"/>
                  </a:lnTo>
                  <a:lnTo>
                    <a:pt x="546" y="2232"/>
                  </a:lnTo>
                  <a:lnTo>
                    <a:pt x="543" y="2235"/>
                  </a:lnTo>
                  <a:lnTo>
                    <a:pt x="540" y="2239"/>
                  </a:lnTo>
                  <a:lnTo>
                    <a:pt x="537" y="2243"/>
                  </a:lnTo>
                  <a:lnTo>
                    <a:pt x="534" y="2246"/>
                  </a:lnTo>
                  <a:lnTo>
                    <a:pt x="534" y="2249"/>
                  </a:lnTo>
                  <a:lnTo>
                    <a:pt x="535" y="2253"/>
                  </a:lnTo>
                  <a:lnTo>
                    <a:pt x="541" y="2257"/>
                  </a:lnTo>
                  <a:lnTo>
                    <a:pt x="549" y="2263"/>
                  </a:lnTo>
                  <a:lnTo>
                    <a:pt x="557" y="2271"/>
                  </a:lnTo>
                  <a:lnTo>
                    <a:pt x="564" y="2278"/>
                  </a:lnTo>
                  <a:lnTo>
                    <a:pt x="569" y="2285"/>
                  </a:lnTo>
                  <a:lnTo>
                    <a:pt x="575" y="2292"/>
                  </a:lnTo>
                  <a:lnTo>
                    <a:pt x="582" y="2300"/>
                  </a:lnTo>
                  <a:lnTo>
                    <a:pt x="589" y="2307"/>
                  </a:lnTo>
                  <a:lnTo>
                    <a:pt x="599" y="2314"/>
                  </a:lnTo>
                  <a:lnTo>
                    <a:pt x="606" y="2319"/>
                  </a:lnTo>
                  <a:lnTo>
                    <a:pt x="614" y="2329"/>
                  </a:lnTo>
                  <a:lnTo>
                    <a:pt x="622" y="2341"/>
                  </a:lnTo>
                  <a:lnTo>
                    <a:pt x="630" y="2355"/>
                  </a:lnTo>
                  <a:lnTo>
                    <a:pt x="644" y="2382"/>
                  </a:lnTo>
                  <a:lnTo>
                    <a:pt x="656" y="2403"/>
                  </a:lnTo>
                  <a:lnTo>
                    <a:pt x="662" y="2417"/>
                  </a:lnTo>
                  <a:lnTo>
                    <a:pt x="666" y="2432"/>
                  </a:lnTo>
                  <a:lnTo>
                    <a:pt x="670" y="2446"/>
                  </a:lnTo>
                  <a:lnTo>
                    <a:pt x="675" y="2460"/>
                  </a:lnTo>
                  <a:lnTo>
                    <a:pt x="677" y="2466"/>
                  </a:lnTo>
                  <a:lnTo>
                    <a:pt x="681" y="2473"/>
                  </a:lnTo>
                  <a:lnTo>
                    <a:pt x="687" y="2479"/>
                  </a:lnTo>
                  <a:lnTo>
                    <a:pt x="692" y="2484"/>
                  </a:lnTo>
                  <a:lnTo>
                    <a:pt x="702" y="2496"/>
                  </a:lnTo>
                  <a:lnTo>
                    <a:pt x="706" y="2503"/>
                  </a:lnTo>
                  <a:lnTo>
                    <a:pt x="709" y="2502"/>
                  </a:lnTo>
                  <a:lnTo>
                    <a:pt x="711" y="2501"/>
                  </a:lnTo>
                  <a:lnTo>
                    <a:pt x="712" y="2476"/>
                  </a:lnTo>
                  <a:lnTo>
                    <a:pt x="712" y="2454"/>
                  </a:lnTo>
                  <a:lnTo>
                    <a:pt x="714" y="2443"/>
                  </a:lnTo>
                  <a:lnTo>
                    <a:pt x="717" y="2433"/>
                  </a:lnTo>
                  <a:lnTo>
                    <a:pt x="720" y="2427"/>
                  </a:lnTo>
                  <a:lnTo>
                    <a:pt x="723" y="2422"/>
                  </a:lnTo>
                  <a:lnTo>
                    <a:pt x="728" y="2416"/>
                  </a:lnTo>
                  <a:lnTo>
                    <a:pt x="733" y="2411"/>
                  </a:lnTo>
                  <a:lnTo>
                    <a:pt x="735" y="2410"/>
                  </a:lnTo>
                  <a:lnTo>
                    <a:pt x="737" y="2410"/>
                  </a:lnTo>
                  <a:lnTo>
                    <a:pt x="738" y="2410"/>
                  </a:lnTo>
                  <a:lnTo>
                    <a:pt x="741" y="2411"/>
                  </a:lnTo>
                  <a:lnTo>
                    <a:pt x="744" y="2416"/>
                  </a:lnTo>
                  <a:lnTo>
                    <a:pt x="746" y="2424"/>
                  </a:lnTo>
                  <a:lnTo>
                    <a:pt x="751" y="2444"/>
                  </a:lnTo>
                  <a:lnTo>
                    <a:pt x="756" y="2470"/>
                  </a:lnTo>
                  <a:lnTo>
                    <a:pt x="761" y="2497"/>
                  </a:lnTo>
                  <a:lnTo>
                    <a:pt x="769" y="2522"/>
                  </a:lnTo>
                  <a:lnTo>
                    <a:pt x="772" y="2533"/>
                  </a:lnTo>
                  <a:lnTo>
                    <a:pt x="777" y="2543"/>
                  </a:lnTo>
                  <a:lnTo>
                    <a:pt x="779" y="2546"/>
                  </a:lnTo>
                  <a:lnTo>
                    <a:pt x="782" y="2549"/>
                  </a:lnTo>
                  <a:lnTo>
                    <a:pt x="785" y="2551"/>
                  </a:lnTo>
                  <a:lnTo>
                    <a:pt x="788" y="2554"/>
                  </a:lnTo>
                  <a:lnTo>
                    <a:pt x="803" y="2561"/>
                  </a:lnTo>
                  <a:lnTo>
                    <a:pt x="815" y="2568"/>
                  </a:lnTo>
                  <a:lnTo>
                    <a:pt x="823" y="2575"/>
                  </a:lnTo>
                  <a:lnTo>
                    <a:pt x="830" y="2583"/>
                  </a:lnTo>
                  <a:lnTo>
                    <a:pt x="837" y="2590"/>
                  </a:lnTo>
                  <a:lnTo>
                    <a:pt x="843" y="2598"/>
                  </a:lnTo>
                  <a:lnTo>
                    <a:pt x="852" y="2606"/>
                  </a:lnTo>
                  <a:lnTo>
                    <a:pt x="863" y="2615"/>
                  </a:lnTo>
                  <a:lnTo>
                    <a:pt x="869" y="2619"/>
                  </a:lnTo>
                  <a:lnTo>
                    <a:pt x="877" y="2623"/>
                  </a:lnTo>
                  <a:lnTo>
                    <a:pt x="883" y="2626"/>
                  </a:lnTo>
                  <a:lnTo>
                    <a:pt x="889" y="2628"/>
                  </a:lnTo>
                  <a:lnTo>
                    <a:pt x="902" y="2631"/>
                  </a:lnTo>
                  <a:lnTo>
                    <a:pt x="913" y="2635"/>
                  </a:lnTo>
                  <a:lnTo>
                    <a:pt x="919" y="2637"/>
                  </a:lnTo>
                  <a:lnTo>
                    <a:pt x="923" y="2640"/>
                  </a:lnTo>
                  <a:lnTo>
                    <a:pt x="927" y="2643"/>
                  </a:lnTo>
                  <a:lnTo>
                    <a:pt x="931" y="2648"/>
                  </a:lnTo>
                  <a:lnTo>
                    <a:pt x="934" y="2653"/>
                  </a:lnTo>
                  <a:lnTo>
                    <a:pt x="936" y="2659"/>
                  </a:lnTo>
                  <a:lnTo>
                    <a:pt x="937" y="2667"/>
                  </a:lnTo>
                  <a:lnTo>
                    <a:pt x="938" y="2677"/>
                  </a:lnTo>
                  <a:lnTo>
                    <a:pt x="937" y="2684"/>
                  </a:lnTo>
                  <a:lnTo>
                    <a:pt x="937" y="2691"/>
                  </a:lnTo>
                  <a:lnTo>
                    <a:pt x="937" y="2697"/>
                  </a:lnTo>
                  <a:lnTo>
                    <a:pt x="939" y="2704"/>
                  </a:lnTo>
                  <a:lnTo>
                    <a:pt x="942" y="2716"/>
                  </a:lnTo>
                  <a:lnTo>
                    <a:pt x="946" y="2729"/>
                  </a:lnTo>
                  <a:lnTo>
                    <a:pt x="951" y="2729"/>
                  </a:lnTo>
                  <a:lnTo>
                    <a:pt x="955" y="2726"/>
                  </a:lnTo>
                  <a:lnTo>
                    <a:pt x="961" y="2724"/>
                  </a:lnTo>
                  <a:lnTo>
                    <a:pt x="966" y="2721"/>
                  </a:lnTo>
                  <a:lnTo>
                    <a:pt x="972" y="2719"/>
                  </a:lnTo>
                  <a:lnTo>
                    <a:pt x="977" y="2717"/>
                  </a:lnTo>
                  <a:lnTo>
                    <a:pt x="982" y="2714"/>
                  </a:lnTo>
                  <a:lnTo>
                    <a:pt x="989" y="2714"/>
                  </a:lnTo>
                  <a:lnTo>
                    <a:pt x="995" y="2716"/>
                  </a:lnTo>
                  <a:lnTo>
                    <a:pt x="1003" y="2719"/>
                  </a:lnTo>
                  <a:lnTo>
                    <a:pt x="1011" y="2723"/>
                  </a:lnTo>
                  <a:lnTo>
                    <a:pt x="1021" y="2730"/>
                  </a:lnTo>
                  <a:lnTo>
                    <a:pt x="1042" y="2746"/>
                  </a:lnTo>
                  <a:lnTo>
                    <a:pt x="1062" y="2765"/>
                  </a:lnTo>
                  <a:lnTo>
                    <a:pt x="1102" y="2806"/>
                  </a:lnTo>
                  <a:lnTo>
                    <a:pt x="1128" y="2835"/>
                  </a:lnTo>
                  <a:lnTo>
                    <a:pt x="1151" y="2860"/>
                  </a:lnTo>
                  <a:lnTo>
                    <a:pt x="1173" y="2885"/>
                  </a:lnTo>
                  <a:lnTo>
                    <a:pt x="1198" y="2909"/>
                  </a:lnTo>
                  <a:lnTo>
                    <a:pt x="1222" y="2932"/>
                  </a:lnTo>
                  <a:lnTo>
                    <a:pt x="1245" y="2955"/>
                  </a:lnTo>
                  <a:lnTo>
                    <a:pt x="1268" y="2981"/>
                  </a:lnTo>
                  <a:lnTo>
                    <a:pt x="1279" y="2994"/>
                  </a:lnTo>
                  <a:lnTo>
                    <a:pt x="1291" y="3006"/>
                  </a:lnTo>
                  <a:lnTo>
                    <a:pt x="1303" y="3018"/>
                  </a:lnTo>
                  <a:lnTo>
                    <a:pt x="1315" y="3029"/>
                  </a:lnTo>
                  <a:lnTo>
                    <a:pt x="1315" y="3029"/>
                  </a:lnTo>
                  <a:close/>
                </a:path>
              </a:pathLst>
            </a:custGeom>
            <a:solidFill>
              <a:srgbClr val="C9C8C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929" name="Google Shape;929;p38"/>
            <p:cNvSpPr/>
            <p:nvPr/>
          </p:nvSpPr>
          <p:spPr>
            <a:xfrm>
              <a:off x="6791325" y="3105150"/>
              <a:ext cx="22225" cy="79375"/>
            </a:xfrm>
            <a:custGeom>
              <a:rect b="b" l="l" r="r" t="t"/>
              <a:pathLst>
                <a:path extrusionOk="0" h="200" w="57">
                  <a:moveTo>
                    <a:pt x="0" y="193"/>
                  </a:moveTo>
                  <a:lnTo>
                    <a:pt x="4" y="187"/>
                  </a:lnTo>
                  <a:lnTo>
                    <a:pt x="8" y="181"/>
                  </a:lnTo>
                  <a:lnTo>
                    <a:pt x="12" y="176"/>
                  </a:lnTo>
                  <a:lnTo>
                    <a:pt x="15" y="169"/>
                  </a:lnTo>
                  <a:lnTo>
                    <a:pt x="19" y="155"/>
                  </a:lnTo>
                  <a:lnTo>
                    <a:pt x="22" y="141"/>
                  </a:lnTo>
                  <a:lnTo>
                    <a:pt x="23" y="136"/>
                  </a:lnTo>
                  <a:lnTo>
                    <a:pt x="23" y="130"/>
                  </a:lnTo>
                  <a:lnTo>
                    <a:pt x="22" y="125"/>
                  </a:lnTo>
                  <a:lnTo>
                    <a:pt x="21" y="120"/>
                  </a:lnTo>
                  <a:lnTo>
                    <a:pt x="19" y="112"/>
                  </a:lnTo>
                  <a:lnTo>
                    <a:pt x="17" y="102"/>
                  </a:lnTo>
                  <a:lnTo>
                    <a:pt x="15" y="92"/>
                  </a:lnTo>
                  <a:lnTo>
                    <a:pt x="15" y="83"/>
                  </a:lnTo>
                  <a:lnTo>
                    <a:pt x="14" y="73"/>
                  </a:lnTo>
                  <a:lnTo>
                    <a:pt x="13" y="64"/>
                  </a:lnTo>
                  <a:lnTo>
                    <a:pt x="11" y="54"/>
                  </a:lnTo>
                  <a:lnTo>
                    <a:pt x="12" y="46"/>
                  </a:lnTo>
                  <a:lnTo>
                    <a:pt x="14" y="38"/>
                  </a:lnTo>
                  <a:lnTo>
                    <a:pt x="20" y="29"/>
                  </a:lnTo>
                  <a:lnTo>
                    <a:pt x="25" y="21"/>
                  </a:lnTo>
                  <a:lnTo>
                    <a:pt x="30" y="12"/>
                  </a:lnTo>
                  <a:lnTo>
                    <a:pt x="36" y="6"/>
                  </a:lnTo>
                  <a:lnTo>
                    <a:pt x="43" y="1"/>
                  </a:lnTo>
                  <a:lnTo>
                    <a:pt x="47" y="0"/>
                  </a:lnTo>
                  <a:lnTo>
                    <a:pt x="50" y="0"/>
                  </a:lnTo>
                  <a:lnTo>
                    <a:pt x="53" y="1"/>
                  </a:lnTo>
                  <a:lnTo>
                    <a:pt x="55" y="3"/>
                  </a:lnTo>
                  <a:lnTo>
                    <a:pt x="57" y="10"/>
                  </a:lnTo>
                  <a:lnTo>
                    <a:pt x="57" y="21"/>
                  </a:lnTo>
                  <a:lnTo>
                    <a:pt x="54" y="43"/>
                  </a:lnTo>
                  <a:lnTo>
                    <a:pt x="52" y="58"/>
                  </a:lnTo>
                  <a:lnTo>
                    <a:pt x="50" y="71"/>
                  </a:lnTo>
                  <a:lnTo>
                    <a:pt x="47" y="86"/>
                  </a:lnTo>
                  <a:lnTo>
                    <a:pt x="46" y="92"/>
                  </a:lnTo>
                  <a:lnTo>
                    <a:pt x="46" y="100"/>
                  </a:lnTo>
                  <a:lnTo>
                    <a:pt x="46" y="106"/>
                  </a:lnTo>
                  <a:lnTo>
                    <a:pt x="47" y="113"/>
                  </a:lnTo>
                  <a:lnTo>
                    <a:pt x="49" y="119"/>
                  </a:lnTo>
                  <a:lnTo>
                    <a:pt x="50" y="126"/>
                  </a:lnTo>
                  <a:lnTo>
                    <a:pt x="50" y="131"/>
                  </a:lnTo>
                  <a:lnTo>
                    <a:pt x="49" y="136"/>
                  </a:lnTo>
                  <a:lnTo>
                    <a:pt x="46" y="145"/>
                  </a:lnTo>
                  <a:lnTo>
                    <a:pt x="39" y="158"/>
                  </a:lnTo>
                  <a:lnTo>
                    <a:pt x="32" y="169"/>
                  </a:lnTo>
                  <a:lnTo>
                    <a:pt x="25" y="180"/>
                  </a:lnTo>
                  <a:lnTo>
                    <a:pt x="17" y="191"/>
                  </a:lnTo>
                  <a:lnTo>
                    <a:pt x="7" y="200"/>
                  </a:lnTo>
                  <a:lnTo>
                    <a:pt x="0" y="193"/>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30" name="Google Shape;930;p38"/>
            <p:cNvSpPr/>
            <p:nvPr/>
          </p:nvSpPr>
          <p:spPr>
            <a:xfrm>
              <a:off x="5384800" y="1797050"/>
              <a:ext cx="1573213" cy="1501775"/>
            </a:xfrm>
            <a:custGeom>
              <a:rect b="b" l="l" r="r" t="t"/>
              <a:pathLst>
                <a:path extrusionOk="0" h="3784" w="3967">
                  <a:moveTo>
                    <a:pt x="1315" y="3029"/>
                  </a:moveTo>
                  <a:lnTo>
                    <a:pt x="1408" y="3126"/>
                  </a:lnTo>
                  <a:lnTo>
                    <a:pt x="1413" y="3130"/>
                  </a:lnTo>
                  <a:lnTo>
                    <a:pt x="1421" y="3134"/>
                  </a:lnTo>
                  <a:lnTo>
                    <a:pt x="1428" y="3137"/>
                  </a:lnTo>
                  <a:lnTo>
                    <a:pt x="1437" y="3140"/>
                  </a:lnTo>
                  <a:lnTo>
                    <a:pt x="1457" y="3145"/>
                  </a:lnTo>
                  <a:lnTo>
                    <a:pt x="1479" y="3149"/>
                  </a:lnTo>
                  <a:lnTo>
                    <a:pt x="1522" y="3153"/>
                  </a:lnTo>
                  <a:lnTo>
                    <a:pt x="1557" y="3156"/>
                  </a:lnTo>
                  <a:lnTo>
                    <a:pt x="1822" y="3199"/>
                  </a:lnTo>
                  <a:lnTo>
                    <a:pt x="1836" y="3200"/>
                  </a:lnTo>
                  <a:lnTo>
                    <a:pt x="1851" y="3200"/>
                  </a:lnTo>
                  <a:lnTo>
                    <a:pt x="1867" y="3198"/>
                  </a:lnTo>
                  <a:lnTo>
                    <a:pt x="1884" y="3195"/>
                  </a:lnTo>
                  <a:lnTo>
                    <a:pt x="1900" y="3191"/>
                  </a:lnTo>
                  <a:lnTo>
                    <a:pt x="1917" y="3186"/>
                  </a:lnTo>
                  <a:lnTo>
                    <a:pt x="1933" y="3180"/>
                  </a:lnTo>
                  <a:lnTo>
                    <a:pt x="1951" y="3172"/>
                  </a:lnTo>
                  <a:lnTo>
                    <a:pt x="1984" y="3157"/>
                  </a:lnTo>
                  <a:lnTo>
                    <a:pt x="2015" y="3140"/>
                  </a:lnTo>
                  <a:lnTo>
                    <a:pt x="2045" y="3124"/>
                  </a:lnTo>
                  <a:lnTo>
                    <a:pt x="2072" y="3108"/>
                  </a:lnTo>
                  <a:lnTo>
                    <a:pt x="2087" y="3107"/>
                  </a:lnTo>
                  <a:lnTo>
                    <a:pt x="2099" y="3105"/>
                  </a:lnTo>
                  <a:lnTo>
                    <a:pt x="2106" y="3105"/>
                  </a:lnTo>
                  <a:lnTo>
                    <a:pt x="2112" y="3104"/>
                  </a:lnTo>
                  <a:lnTo>
                    <a:pt x="2120" y="3102"/>
                  </a:lnTo>
                  <a:lnTo>
                    <a:pt x="2126" y="3098"/>
                  </a:lnTo>
                  <a:lnTo>
                    <a:pt x="2139" y="3091"/>
                  </a:lnTo>
                  <a:lnTo>
                    <a:pt x="2149" y="3088"/>
                  </a:lnTo>
                  <a:lnTo>
                    <a:pt x="2158" y="3086"/>
                  </a:lnTo>
                  <a:lnTo>
                    <a:pt x="2165" y="3087"/>
                  </a:lnTo>
                  <a:lnTo>
                    <a:pt x="2172" y="3088"/>
                  </a:lnTo>
                  <a:lnTo>
                    <a:pt x="2179" y="3088"/>
                  </a:lnTo>
                  <a:lnTo>
                    <a:pt x="2188" y="3088"/>
                  </a:lnTo>
                  <a:lnTo>
                    <a:pt x="2199" y="3087"/>
                  </a:lnTo>
                  <a:lnTo>
                    <a:pt x="2212" y="3083"/>
                  </a:lnTo>
                  <a:lnTo>
                    <a:pt x="2227" y="3078"/>
                  </a:lnTo>
                  <a:lnTo>
                    <a:pt x="2233" y="3078"/>
                  </a:lnTo>
                  <a:lnTo>
                    <a:pt x="2239" y="3080"/>
                  </a:lnTo>
                  <a:lnTo>
                    <a:pt x="2241" y="3081"/>
                  </a:lnTo>
                  <a:lnTo>
                    <a:pt x="2243" y="3083"/>
                  </a:lnTo>
                  <a:lnTo>
                    <a:pt x="2244" y="3086"/>
                  </a:lnTo>
                  <a:lnTo>
                    <a:pt x="2244" y="3089"/>
                  </a:lnTo>
                  <a:lnTo>
                    <a:pt x="2245" y="3097"/>
                  </a:lnTo>
                  <a:lnTo>
                    <a:pt x="2247" y="3104"/>
                  </a:lnTo>
                  <a:lnTo>
                    <a:pt x="2249" y="3111"/>
                  </a:lnTo>
                  <a:lnTo>
                    <a:pt x="2253" y="3117"/>
                  </a:lnTo>
                  <a:lnTo>
                    <a:pt x="2254" y="3123"/>
                  </a:lnTo>
                  <a:lnTo>
                    <a:pt x="2254" y="3128"/>
                  </a:lnTo>
                  <a:lnTo>
                    <a:pt x="2253" y="3130"/>
                  </a:lnTo>
                  <a:lnTo>
                    <a:pt x="2251" y="3134"/>
                  </a:lnTo>
                  <a:lnTo>
                    <a:pt x="2247" y="3136"/>
                  </a:lnTo>
                  <a:lnTo>
                    <a:pt x="2244" y="3138"/>
                  </a:lnTo>
                  <a:lnTo>
                    <a:pt x="2239" y="3141"/>
                  </a:lnTo>
                  <a:lnTo>
                    <a:pt x="2235" y="3145"/>
                  </a:lnTo>
                  <a:lnTo>
                    <a:pt x="2232" y="3150"/>
                  </a:lnTo>
                  <a:lnTo>
                    <a:pt x="2231" y="3154"/>
                  </a:lnTo>
                  <a:lnTo>
                    <a:pt x="2231" y="3159"/>
                  </a:lnTo>
                  <a:lnTo>
                    <a:pt x="2231" y="3164"/>
                  </a:lnTo>
                  <a:lnTo>
                    <a:pt x="2233" y="3169"/>
                  </a:lnTo>
                  <a:lnTo>
                    <a:pt x="2235" y="3175"/>
                  </a:lnTo>
                  <a:lnTo>
                    <a:pt x="2246" y="3197"/>
                  </a:lnTo>
                  <a:lnTo>
                    <a:pt x="2258" y="3217"/>
                  </a:lnTo>
                  <a:lnTo>
                    <a:pt x="2265" y="3229"/>
                  </a:lnTo>
                  <a:lnTo>
                    <a:pt x="2271" y="3238"/>
                  </a:lnTo>
                  <a:lnTo>
                    <a:pt x="2280" y="3246"/>
                  </a:lnTo>
                  <a:lnTo>
                    <a:pt x="2287" y="3252"/>
                  </a:lnTo>
                  <a:lnTo>
                    <a:pt x="2296" y="3257"/>
                  </a:lnTo>
                  <a:lnTo>
                    <a:pt x="2306" y="3261"/>
                  </a:lnTo>
                  <a:lnTo>
                    <a:pt x="2315" y="3264"/>
                  </a:lnTo>
                  <a:lnTo>
                    <a:pt x="2324" y="3266"/>
                  </a:lnTo>
                  <a:lnTo>
                    <a:pt x="2343" y="3272"/>
                  </a:lnTo>
                  <a:lnTo>
                    <a:pt x="2362" y="3277"/>
                  </a:lnTo>
                  <a:lnTo>
                    <a:pt x="2370" y="3281"/>
                  </a:lnTo>
                  <a:lnTo>
                    <a:pt x="2378" y="3286"/>
                  </a:lnTo>
                  <a:lnTo>
                    <a:pt x="2385" y="3292"/>
                  </a:lnTo>
                  <a:lnTo>
                    <a:pt x="2392" y="3299"/>
                  </a:lnTo>
                  <a:lnTo>
                    <a:pt x="2397" y="3307"/>
                  </a:lnTo>
                  <a:lnTo>
                    <a:pt x="2404" y="3314"/>
                  </a:lnTo>
                  <a:lnTo>
                    <a:pt x="2410" y="3320"/>
                  </a:lnTo>
                  <a:lnTo>
                    <a:pt x="2418" y="3327"/>
                  </a:lnTo>
                  <a:lnTo>
                    <a:pt x="2425" y="3331"/>
                  </a:lnTo>
                  <a:lnTo>
                    <a:pt x="2434" y="3333"/>
                  </a:lnTo>
                  <a:lnTo>
                    <a:pt x="2444" y="3335"/>
                  </a:lnTo>
                  <a:lnTo>
                    <a:pt x="2453" y="3334"/>
                  </a:lnTo>
                  <a:lnTo>
                    <a:pt x="2465" y="3333"/>
                  </a:lnTo>
                  <a:lnTo>
                    <a:pt x="2477" y="3331"/>
                  </a:lnTo>
                  <a:lnTo>
                    <a:pt x="2487" y="3330"/>
                  </a:lnTo>
                  <a:lnTo>
                    <a:pt x="2496" y="3331"/>
                  </a:lnTo>
                  <a:lnTo>
                    <a:pt x="2500" y="3332"/>
                  </a:lnTo>
                  <a:lnTo>
                    <a:pt x="2504" y="3333"/>
                  </a:lnTo>
                  <a:lnTo>
                    <a:pt x="2507" y="3335"/>
                  </a:lnTo>
                  <a:lnTo>
                    <a:pt x="2511" y="3339"/>
                  </a:lnTo>
                  <a:lnTo>
                    <a:pt x="2514" y="3342"/>
                  </a:lnTo>
                  <a:lnTo>
                    <a:pt x="2516" y="3347"/>
                  </a:lnTo>
                  <a:lnTo>
                    <a:pt x="2518" y="3353"/>
                  </a:lnTo>
                  <a:lnTo>
                    <a:pt x="2520" y="3360"/>
                  </a:lnTo>
                  <a:lnTo>
                    <a:pt x="2520" y="3366"/>
                  </a:lnTo>
                  <a:lnTo>
                    <a:pt x="2520" y="3371"/>
                  </a:lnTo>
                  <a:lnTo>
                    <a:pt x="2520" y="3375"/>
                  </a:lnTo>
                  <a:lnTo>
                    <a:pt x="2518" y="3380"/>
                  </a:lnTo>
                  <a:lnTo>
                    <a:pt x="2516" y="3388"/>
                  </a:lnTo>
                  <a:lnTo>
                    <a:pt x="2515" y="3397"/>
                  </a:lnTo>
                  <a:lnTo>
                    <a:pt x="2538" y="3401"/>
                  </a:lnTo>
                  <a:lnTo>
                    <a:pt x="2552" y="3404"/>
                  </a:lnTo>
                  <a:lnTo>
                    <a:pt x="2554" y="3405"/>
                  </a:lnTo>
                  <a:lnTo>
                    <a:pt x="2556" y="3407"/>
                  </a:lnTo>
                  <a:lnTo>
                    <a:pt x="2558" y="3409"/>
                  </a:lnTo>
                  <a:lnTo>
                    <a:pt x="2559" y="3411"/>
                  </a:lnTo>
                  <a:lnTo>
                    <a:pt x="2563" y="3420"/>
                  </a:lnTo>
                  <a:lnTo>
                    <a:pt x="2567" y="3432"/>
                  </a:lnTo>
                  <a:lnTo>
                    <a:pt x="2569" y="3438"/>
                  </a:lnTo>
                  <a:lnTo>
                    <a:pt x="2574" y="3446"/>
                  </a:lnTo>
                  <a:lnTo>
                    <a:pt x="2582" y="3454"/>
                  </a:lnTo>
                  <a:lnTo>
                    <a:pt x="2589" y="3463"/>
                  </a:lnTo>
                  <a:lnTo>
                    <a:pt x="2606" y="3480"/>
                  </a:lnTo>
                  <a:lnTo>
                    <a:pt x="2619" y="3493"/>
                  </a:lnTo>
                  <a:lnTo>
                    <a:pt x="2627" y="3505"/>
                  </a:lnTo>
                  <a:lnTo>
                    <a:pt x="2634" y="3518"/>
                  </a:lnTo>
                  <a:lnTo>
                    <a:pt x="2639" y="3532"/>
                  </a:lnTo>
                  <a:lnTo>
                    <a:pt x="2645" y="3546"/>
                  </a:lnTo>
                  <a:lnTo>
                    <a:pt x="2653" y="3575"/>
                  </a:lnTo>
                  <a:lnTo>
                    <a:pt x="2662" y="3603"/>
                  </a:lnTo>
                  <a:lnTo>
                    <a:pt x="2675" y="3638"/>
                  </a:lnTo>
                  <a:lnTo>
                    <a:pt x="2689" y="3674"/>
                  </a:lnTo>
                  <a:lnTo>
                    <a:pt x="2706" y="3709"/>
                  </a:lnTo>
                  <a:lnTo>
                    <a:pt x="2723" y="3742"/>
                  </a:lnTo>
                  <a:lnTo>
                    <a:pt x="2723" y="3742"/>
                  </a:lnTo>
                  <a:lnTo>
                    <a:pt x="2729" y="3739"/>
                  </a:lnTo>
                  <a:lnTo>
                    <a:pt x="2734" y="3738"/>
                  </a:lnTo>
                  <a:lnTo>
                    <a:pt x="2740" y="3738"/>
                  </a:lnTo>
                  <a:lnTo>
                    <a:pt x="2745" y="3739"/>
                  </a:lnTo>
                  <a:lnTo>
                    <a:pt x="2754" y="3740"/>
                  </a:lnTo>
                  <a:lnTo>
                    <a:pt x="2765" y="3744"/>
                  </a:lnTo>
                  <a:lnTo>
                    <a:pt x="2778" y="3748"/>
                  </a:lnTo>
                  <a:lnTo>
                    <a:pt x="2790" y="3752"/>
                  </a:lnTo>
                  <a:lnTo>
                    <a:pt x="2802" y="3759"/>
                  </a:lnTo>
                  <a:lnTo>
                    <a:pt x="2812" y="3766"/>
                  </a:lnTo>
                  <a:lnTo>
                    <a:pt x="2816" y="3770"/>
                  </a:lnTo>
                  <a:lnTo>
                    <a:pt x="2819" y="3774"/>
                  </a:lnTo>
                  <a:lnTo>
                    <a:pt x="2823" y="3778"/>
                  </a:lnTo>
                  <a:lnTo>
                    <a:pt x="2824" y="3784"/>
                  </a:lnTo>
                  <a:lnTo>
                    <a:pt x="2825" y="3780"/>
                  </a:lnTo>
                  <a:lnTo>
                    <a:pt x="2825" y="3776"/>
                  </a:lnTo>
                  <a:lnTo>
                    <a:pt x="2825" y="3769"/>
                  </a:lnTo>
                  <a:lnTo>
                    <a:pt x="2824" y="3759"/>
                  </a:lnTo>
                  <a:lnTo>
                    <a:pt x="2819" y="3736"/>
                  </a:lnTo>
                  <a:lnTo>
                    <a:pt x="2814" y="3710"/>
                  </a:lnTo>
                  <a:lnTo>
                    <a:pt x="2810" y="3683"/>
                  </a:lnTo>
                  <a:lnTo>
                    <a:pt x="2805" y="3658"/>
                  </a:lnTo>
                  <a:lnTo>
                    <a:pt x="2804" y="3648"/>
                  </a:lnTo>
                  <a:lnTo>
                    <a:pt x="2804" y="3638"/>
                  </a:lnTo>
                  <a:lnTo>
                    <a:pt x="2804" y="3631"/>
                  </a:lnTo>
                  <a:lnTo>
                    <a:pt x="2805" y="3626"/>
                  </a:lnTo>
                  <a:lnTo>
                    <a:pt x="2813" y="3605"/>
                  </a:lnTo>
                  <a:lnTo>
                    <a:pt x="2815" y="3599"/>
                  </a:lnTo>
                  <a:lnTo>
                    <a:pt x="2820" y="3605"/>
                  </a:lnTo>
                  <a:lnTo>
                    <a:pt x="2832" y="3623"/>
                  </a:lnTo>
                  <a:lnTo>
                    <a:pt x="2845" y="3640"/>
                  </a:lnTo>
                  <a:lnTo>
                    <a:pt x="2854" y="3656"/>
                  </a:lnTo>
                  <a:lnTo>
                    <a:pt x="2861" y="3671"/>
                  </a:lnTo>
                  <a:lnTo>
                    <a:pt x="2867" y="3686"/>
                  </a:lnTo>
                  <a:lnTo>
                    <a:pt x="2872" y="3702"/>
                  </a:lnTo>
                  <a:lnTo>
                    <a:pt x="2878" y="3717"/>
                  </a:lnTo>
                  <a:lnTo>
                    <a:pt x="2885" y="3732"/>
                  </a:lnTo>
                  <a:lnTo>
                    <a:pt x="2894" y="3749"/>
                  </a:lnTo>
                  <a:lnTo>
                    <a:pt x="2897" y="3751"/>
                  </a:lnTo>
                  <a:lnTo>
                    <a:pt x="2900" y="3752"/>
                  </a:lnTo>
                  <a:lnTo>
                    <a:pt x="2905" y="3753"/>
                  </a:lnTo>
                  <a:lnTo>
                    <a:pt x="2910" y="3752"/>
                  </a:lnTo>
                  <a:lnTo>
                    <a:pt x="2923" y="3749"/>
                  </a:lnTo>
                  <a:lnTo>
                    <a:pt x="2937" y="3745"/>
                  </a:lnTo>
                  <a:lnTo>
                    <a:pt x="2951" y="3738"/>
                  </a:lnTo>
                  <a:lnTo>
                    <a:pt x="2963" y="3733"/>
                  </a:lnTo>
                  <a:lnTo>
                    <a:pt x="2972" y="3726"/>
                  </a:lnTo>
                  <a:lnTo>
                    <a:pt x="2975" y="3723"/>
                  </a:lnTo>
                  <a:lnTo>
                    <a:pt x="2975" y="3718"/>
                  </a:lnTo>
                  <a:lnTo>
                    <a:pt x="2973" y="3711"/>
                  </a:lnTo>
                  <a:lnTo>
                    <a:pt x="2969" y="3703"/>
                  </a:lnTo>
                  <a:lnTo>
                    <a:pt x="2965" y="3694"/>
                  </a:lnTo>
                  <a:lnTo>
                    <a:pt x="2961" y="3685"/>
                  </a:lnTo>
                  <a:lnTo>
                    <a:pt x="2958" y="3677"/>
                  </a:lnTo>
                  <a:lnTo>
                    <a:pt x="2955" y="3667"/>
                  </a:lnTo>
                  <a:lnTo>
                    <a:pt x="2954" y="3658"/>
                  </a:lnTo>
                  <a:lnTo>
                    <a:pt x="2956" y="3651"/>
                  </a:lnTo>
                  <a:lnTo>
                    <a:pt x="2960" y="3644"/>
                  </a:lnTo>
                  <a:lnTo>
                    <a:pt x="2964" y="3638"/>
                  </a:lnTo>
                  <a:lnTo>
                    <a:pt x="2969" y="3632"/>
                  </a:lnTo>
                  <a:lnTo>
                    <a:pt x="2981" y="3622"/>
                  </a:lnTo>
                  <a:lnTo>
                    <a:pt x="2996" y="3611"/>
                  </a:lnTo>
                  <a:lnTo>
                    <a:pt x="3012" y="3601"/>
                  </a:lnTo>
                  <a:lnTo>
                    <a:pt x="3026" y="3589"/>
                  </a:lnTo>
                  <a:lnTo>
                    <a:pt x="3032" y="3584"/>
                  </a:lnTo>
                  <a:lnTo>
                    <a:pt x="3039" y="3576"/>
                  </a:lnTo>
                  <a:lnTo>
                    <a:pt x="3043" y="3570"/>
                  </a:lnTo>
                  <a:lnTo>
                    <a:pt x="3047" y="3562"/>
                  </a:lnTo>
                  <a:lnTo>
                    <a:pt x="3050" y="3555"/>
                  </a:lnTo>
                  <a:lnTo>
                    <a:pt x="3055" y="3548"/>
                  </a:lnTo>
                  <a:lnTo>
                    <a:pt x="3059" y="3543"/>
                  </a:lnTo>
                  <a:lnTo>
                    <a:pt x="3063" y="3540"/>
                  </a:lnTo>
                  <a:lnTo>
                    <a:pt x="3072" y="3533"/>
                  </a:lnTo>
                  <a:lnTo>
                    <a:pt x="3081" y="3530"/>
                  </a:lnTo>
                  <a:lnTo>
                    <a:pt x="3090" y="3526"/>
                  </a:lnTo>
                  <a:lnTo>
                    <a:pt x="3099" y="3520"/>
                  </a:lnTo>
                  <a:lnTo>
                    <a:pt x="3103" y="3517"/>
                  </a:lnTo>
                  <a:lnTo>
                    <a:pt x="3107" y="3513"/>
                  </a:lnTo>
                  <a:lnTo>
                    <a:pt x="3111" y="3507"/>
                  </a:lnTo>
                  <a:lnTo>
                    <a:pt x="3114" y="3501"/>
                  </a:lnTo>
                  <a:lnTo>
                    <a:pt x="3117" y="3496"/>
                  </a:lnTo>
                  <a:lnTo>
                    <a:pt x="3123" y="3492"/>
                  </a:lnTo>
                  <a:lnTo>
                    <a:pt x="3128" y="3489"/>
                  </a:lnTo>
                  <a:lnTo>
                    <a:pt x="3135" y="3487"/>
                  </a:lnTo>
                  <a:lnTo>
                    <a:pt x="3141" y="3485"/>
                  </a:lnTo>
                  <a:lnTo>
                    <a:pt x="3150" y="3482"/>
                  </a:lnTo>
                  <a:lnTo>
                    <a:pt x="3158" y="3482"/>
                  </a:lnTo>
                  <a:lnTo>
                    <a:pt x="3167" y="3481"/>
                  </a:lnTo>
                  <a:lnTo>
                    <a:pt x="3207" y="3481"/>
                  </a:lnTo>
                  <a:lnTo>
                    <a:pt x="3244" y="3483"/>
                  </a:lnTo>
                  <a:lnTo>
                    <a:pt x="3252" y="3483"/>
                  </a:lnTo>
                  <a:lnTo>
                    <a:pt x="3259" y="3483"/>
                  </a:lnTo>
                  <a:lnTo>
                    <a:pt x="3264" y="3482"/>
                  </a:lnTo>
                  <a:lnTo>
                    <a:pt x="3268" y="3481"/>
                  </a:lnTo>
                  <a:lnTo>
                    <a:pt x="3272" y="3478"/>
                  </a:lnTo>
                  <a:lnTo>
                    <a:pt x="3274" y="3474"/>
                  </a:lnTo>
                  <a:lnTo>
                    <a:pt x="3275" y="3467"/>
                  </a:lnTo>
                  <a:lnTo>
                    <a:pt x="3276" y="3459"/>
                  </a:lnTo>
                  <a:lnTo>
                    <a:pt x="3276" y="3456"/>
                  </a:lnTo>
                  <a:lnTo>
                    <a:pt x="3278" y="3455"/>
                  </a:lnTo>
                  <a:lnTo>
                    <a:pt x="3281" y="3454"/>
                  </a:lnTo>
                  <a:lnTo>
                    <a:pt x="3285" y="3454"/>
                  </a:lnTo>
                  <a:lnTo>
                    <a:pt x="3294" y="3453"/>
                  </a:lnTo>
                  <a:lnTo>
                    <a:pt x="3305" y="3451"/>
                  </a:lnTo>
                  <a:lnTo>
                    <a:pt x="3311" y="3449"/>
                  </a:lnTo>
                  <a:lnTo>
                    <a:pt x="3316" y="3447"/>
                  </a:lnTo>
                  <a:lnTo>
                    <a:pt x="3321" y="3443"/>
                  </a:lnTo>
                  <a:lnTo>
                    <a:pt x="3326" y="3439"/>
                  </a:lnTo>
                  <a:lnTo>
                    <a:pt x="3330" y="3434"/>
                  </a:lnTo>
                  <a:lnTo>
                    <a:pt x="3333" y="3427"/>
                  </a:lnTo>
                  <a:lnTo>
                    <a:pt x="3335" y="3420"/>
                  </a:lnTo>
                  <a:lnTo>
                    <a:pt x="3336" y="3410"/>
                  </a:lnTo>
                  <a:lnTo>
                    <a:pt x="3339" y="3393"/>
                  </a:lnTo>
                  <a:lnTo>
                    <a:pt x="3342" y="3372"/>
                  </a:lnTo>
                  <a:lnTo>
                    <a:pt x="3345" y="3361"/>
                  </a:lnTo>
                  <a:lnTo>
                    <a:pt x="3349" y="3353"/>
                  </a:lnTo>
                  <a:lnTo>
                    <a:pt x="3354" y="3344"/>
                  </a:lnTo>
                  <a:lnTo>
                    <a:pt x="3359" y="3339"/>
                  </a:lnTo>
                  <a:lnTo>
                    <a:pt x="3361" y="3338"/>
                  </a:lnTo>
                  <a:lnTo>
                    <a:pt x="3363" y="3337"/>
                  </a:lnTo>
                  <a:lnTo>
                    <a:pt x="3366" y="3337"/>
                  </a:lnTo>
                  <a:lnTo>
                    <a:pt x="3368" y="3337"/>
                  </a:lnTo>
                  <a:lnTo>
                    <a:pt x="3372" y="3338"/>
                  </a:lnTo>
                  <a:lnTo>
                    <a:pt x="3377" y="3341"/>
                  </a:lnTo>
                  <a:lnTo>
                    <a:pt x="3386" y="3350"/>
                  </a:lnTo>
                  <a:lnTo>
                    <a:pt x="3395" y="3359"/>
                  </a:lnTo>
                  <a:lnTo>
                    <a:pt x="3399" y="3364"/>
                  </a:lnTo>
                  <a:lnTo>
                    <a:pt x="3402" y="3366"/>
                  </a:lnTo>
                  <a:lnTo>
                    <a:pt x="3407" y="3367"/>
                  </a:lnTo>
                  <a:lnTo>
                    <a:pt x="3411" y="3367"/>
                  </a:lnTo>
                  <a:lnTo>
                    <a:pt x="3415" y="3364"/>
                  </a:lnTo>
                  <a:lnTo>
                    <a:pt x="3418" y="3357"/>
                  </a:lnTo>
                  <a:lnTo>
                    <a:pt x="3423" y="3348"/>
                  </a:lnTo>
                  <a:lnTo>
                    <a:pt x="3426" y="3335"/>
                  </a:lnTo>
                  <a:lnTo>
                    <a:pt x="3430" y="3325"/>
                  </a:lnTo>
                  <a:lnTo>
                    <a:pt x="3439" y="3311"/>
                  </a:lnTo>
                  <a:lnTo>
                    <a:pt x="3450" y="3296"/>
                  </a:lnTo>
                  <a:lnTo>
                    <a:pt x="3463" y="3278"/>
                  </a:lnTo>
                  <a:lnTo>
                    <a:pt x="3489" y="3247"/>
                  </a:lnTo>
                  <a:lnTo>
                    <a:pt x="3507" y="3222"/>
                  </a:lnTo>
                  <a:lnTo>
                    <a:pt x="3518" y="3210"/>
                  </a:lnTo>
                  <a:lnTo>
                    <a:pt x="3526" y="3197"/>
                  </a:lnTo>
                  <a:lnTo>
                    <a:pt x="3533" y="3185"/>
                  </a:lnTo>
                  <a:lnTo>
                    <a:pt x="3537" y="3173"/>
                  </a:lnTo>
                  <a:lnTo>
                    <a:pt x="3545" y="3149"/>
                  </a:lnTo>
                  <a:lnTo>
                    <a:pt x="3554" y="3119"/>
                  </a:lnTo>
                  <a:lnTo>
                    <a:pt x="3621" y="2954"/>
                  </a:lnTo>
                  <a:lnTo>
                    <a:pt x="3628" y="2934"/>
                  </a:lnTo>
                  <a:lnTo>
                    <a:pt x="3632" y="2915"/>
                  </a:lnTo>
                  <a:lnTo>
                    <a:pt x="3635" y="2897"/>
                  </a:lnTo>
                  <a:lnTo>
                    <a:pt x="3639" y="2879"/>
                  </a:lnTo>
                  <a:lnTo>
                    <a:pt x="3641" y="2870"/>
                  </a:lnTo>
                  <a:lnTo>
                    <a:pt x="3643" y="2861"/>
                  </a:lnTo>
                  <a:lnTo>
                    <a:pt x="3646" y="2853"/>
                  </a:lnTo>
                  <a:lnTo>
                    <a:pt x="3651" y="2844"/>
                  </a:lnTo>
                  <a:lnTo>
                    <a:pt x="3655" y="2835"/>
                  </a:lnTo>
                  <a:lnTo>
                    <a:pt x="3661" y="2827"/>
                  </a:lnTo>
                  <a:lnTo>
                    <a:pt x="3668" y="2817"/>
                  </a:lnTo>
                  <a:lnTo>
                    <a:pt x="3676" y="2808"/>
                  </a:lnTo>
                  <a:lnTo>
                    <a:pt x="3679" y="2808"/>
                  </a:lnTo>
                  <a:lnTo>
                    <a:pt x="3681" y="2810"/>
                  </a:lnTo>
                  <a:lnTo>
                    <a:pt x="3683" y="2813"/>
                  </a:lnTo>
                  <a:lnTo>
                    <a:pt x="3686" y="2815"/>
                  </a:lnTo>
                  <a:lnTo>
                    <a:pt x="3688" y="2816"/>
                  </a:lnTo>
                  <a:lnTo>
                    <a:pt x="3692" y="2817"/>
                  </a:lnTo>
                  <a:lnTo>
                    <a:pt x="3694" y="2818"/>
                  </a:lnTo>
                  <a:lnTo>
                    <a:pt x="3697" y="2817"/>
                  </a:lnTo>
                  <a:lnTo>
                    <a:pt x="3700" y="2816"/>
                  </a:lnTo>
                  <a:lnTo>
                    <a:pt x="3702" y="2815"/>
                  </a:lnTo>
                  <a:lnTo>
                    <a:pt x="3708" y="2810"/>
                  </a:lnTo>
                  <a:lnTo>
                    <a:pt x="3713" y="2804"/>
                  </a:lnTo>
                  <a:lnTo>
                    <a:pt x="3719" y="2795"/>
                  </a:lnTo>
                  <a:lnTo>
                    <a:pt x="3723" y="2787"/>
                  </a:lnTo>
                  <a:lnTo>
                    <a:pt x="3733" y="2768"/>
                  </a:lnTo>
                  <a:lnTo>
                    <a:pt x="3741" y="2749"/>
                  </a:lnTo>
                  <a:lnTo>
                    <a:pt x="3748" y="2734"/>
                  </a:lnTo>
                  <a:lnTo>
                    <a:pt x="3752" y="2724"/>
                  </a:lnTo>
                  <a:lnTo>
                    <a:pt x="3766" y="2717"/>
                  </a:lnTo>
                  <a:lnTo>
                    <a:pt x="3779" y="2708"/>
                  </a:lnTo>
                  <a:lnTo>
                    <a:pt x="3793" y="2698"/>
                  </a:lnTo>
                  <a:lnTo>
                    <a:pt x="3806" y="2689"/>
                  </a:lnTo>
                  <a:lnTo>
                    <a:pt x="3832" y="2668"/>
                  </a:lnTo>
                  <a:lnTo>
                    <a:pt x="3858" y="2644"/>
                  </a:lnTo>
                  <a:lnTo>
                    <a:pt x="3881" y="2621"/>
                  </a:lnTo>
                  <a:lnTo>
                    <a:pt x="3903" y="2595"/>
                  </a:lnTo>
                  <a:lnTo>
                    <a:pt x="3924" y="2569"/>
                  </a:lnTo>
                  <a:lnTo>
                    <a:pt x="3942" y="2543"/>
                  </a:lnTo>
                  <a:lnTo>
                    <a:pt x="3949" y="2532"/>
                  </a:lnTo>
                  <a:lnTo>
                    <a:pt x="3959" y="2517"/>
                  </a:lnTo>
                  <a:lnTo>
                    <a:pt x="3964" y="2509"/>
                  </a:lnTo>
                  <a:lnTo>
                    <a:pt x="3966" y="2502"/>
                  </a:lnTo>
                  <a:lnTo>
                    <a:pt x="3967" y="2498"/>
                  </a:lnTo>
                  <a:lnTo>
                    <a:pt x="3967" y="2495"/>
                  </a:lnTo>
                  <a:lnTo>
                    <a:pt x="3967" y="2492"/>
                  </a:lnTo>
                  <a:lnTo>
                    <a:pt x="3966" y="2489"/>
                  </a:lnTo>
                  <a:lnTo>
                    <a:pt x="3964" y="2487"/>
                  </a:lnTo>
                  <a:lnTo>
                    <a:pt x="3961" y="2486"/>
                  </a:lnTo>
                  <a:lnTo>
                    <a:pt x="3958" y="2486"/>
                  </a:lnTo>
                  <a:lnTo>
                    <a:pt x="3954" y="2486"/>
                  </a:lnTo>
                  <a:lnTo>
                    <a:pt x="3944" y="2489"/>
                  </a:lnTo>
                  <a:lnTo>
                    <a:pt x="3935" y="2491"/>
                  </a:lnTo>
                  <a:lnTo>
                    <a:pt x="3931" y="2492"/>
                  </a:lnTo>
                  <a:lnTo>
                    <a:pt x="3927" y="2492"/>
                  </a:lnTo>
                  <a:lnTo>
                    <a:pt x="3923" y="2491"/>
                  </a:lnTo>
                  <a:lnTo>
                    <a:pt x="3919" y="2489"/>
                  </a:lnTo>
                  <a:lnTo>
                    <a:pt x="3917" y="2486"/>
                  </a:lnTo>
                  <a:lnTo>
                    <a:pt x="3916" y="2480"/>
                  </a:lnTo>
                  <a:lnTo>
                    <a:pt x="3916" y="2474"/>
                  </a:lnTo>
                  <a:lnTo>
                    <a:pt x="3917" y="2465"/>
                  </a:lnTo>
                  <a:lnTo>
                    <a:pt x="3917" y="2460"/>
                  </a:lnTo>
                  <a:lnTo>
                    <a:pt x="3916" y="2454"/>
                  </a:lnTo>
                  <a:lnTo>
                    <a:pt x="3914" y="2450"/>
                  </a:lnTo>
                  <a:lnTo>
                    <a:pt x="3911" y="2446"/>
                  </a:lnTo>
                  <a:lnTo>
                    <a:pt x="3903" y="2438"/>
                  </a:lnTo>
                  <a:lnTo>
                    <a:pt x="3893" y="2430"/>
                  </a:lnTo>
                  <a:lnTo>
                    <a:pt x="3885" y="2423"/>
                  </a:lnTo>
                  <a:lnTo>
                    <a:pt x="3876" y="2415"/>
                  </a:lnTo>
                  <a:lnTo>
                    <a:pt x="3874" y="2412"/>
                  </a:lnTo>
                  <a:lnTo>
                    <a:pt x="3872" y="2407"/>
                  </a:lnTo>
                  <a:lnTo>
                    <a:pt x="3872" y="2402"/>
                  </a:lnTo>
                  <a:lnTo>
                    <a:pt x="3872" y="2397"/>
                  </a:lnTo>
                  <a:lnTo>
                    <a:pt x="3880" y="2398"/>
                  </a:lnTo>
                  <a:lnTo>
                    <a:pt x="3894" y="2401"/>
                  </a:lnTo>
                  <a:lnTo>
                    <a:pt x="3901" y="2402"/>
                  </a:lnTo>
                  <a:lnTo>
                    <a:pt x="3906" y="2401"/>
                  </a:lnTo>
                  <a:lnTo>
                    <a:pt x="3908" y="2401"/>
                  </a:lnTo>
                  <a:lnTo>
                    <a:pt x="3910" y="2400"/>
                  </a:lnTo>
                  <a:lnTo>
                    <a:pt x="3911" y="2399"/>
                  </a:lnTo>
                  <a:lnTo>
                    <a:pt x="3912" y="2397"/>
                  </a:lnTo>
                  <a:lnTo>
                    <a:pt x="3906" y="2394"/>
                  </a:lnTo>
                  <a:lnTo>
                    <a:pt x="3901" y="2389"/>
                  </a:lnTo>
                  <a:lnTo>
                    <a:pt x="3898" y="2385"/>
                  </a:lnTo>
                  <a:lnTo>
                    <a:pt x="3896" y="2381"/>
                  </a:lnTo>
                  <a:lnTo>
                    <a:pt x="3892" y="2370"/>
                  </a:lnTo>
                  <a:lnTo>
                    <a:pt x="3891" y="2359"/>
                  </a:lnTo>
                  <a:lnTo>
                    <a:pt x="3890" y="2348"/>
                  </a:lnTo>
                  <a:lnTo>
                    <a:pt x="3889" y="2340"/>
                  </a:lnTo>
                  <a:lnTo>
                    <a:pt x="3888" y="2335"/>
                  </a:lnTo>
                  <a:lnTo>
                    <a:pt x="3887" y="2332"/>
                  </a:lnTo>
                  <a:lnTo>
                    <a:pt x="3885" y="2329"/>
                  </a:lnTo>
                  <a:lnTo>
                    <a:pt x="3881" y="2327"/>
                  </a:lnTo>
                  <a:lnTo>
                    <a:pt x="3861" y="2318"/>
                  </a:lnTo>
                  <a:lnTo>
                    <a:pt x="3842" y="2309"/>
                  </a:lnTo>
                  <a:lnTo>
                    <a:pt x="3825" y="2301"/>
                  </a:lnTo>
                  <a:lnTo>
                    <a:pt x="3810" y="2291"/>
                  </a:lnTo>
                  <a:lnTo>
                    <a:pt x="3795" y="2280"/>
                  </a:lnTo>
                  <a:lnTo>
                    <a:pt x="3782" y="2267"/>
                  </a:lnTo>
                  <a:lnTo>
                    <a:pt x="3768" y="2251"/>
                  </a:lnTo>
                  <a:lnTo>
                    <a:pt x="3754" y="2231"/>
                  </a:lnTo>
                  <a:lnTo>
                    <a:pt x="3742" y="2221"/>
                  </a:lnTo>
                  <a:lnTo>
                    <a:pt x="3726" y="2208"/>
                  </a:lnTo>
                  <a:lnTo>
                    <a:pt x="3717" y="2200"/>
                  </a:lnTo>
                  <a:lnTo>
                    <a:pt x="3710" y="2194"/>
                  </a:lnTo>
                  <a:lnTo>
                    <a:pt x="3704" y="2189"/>
                  </a:lnTo>
                  <a:lnTo>
                    <a:pt x="3702" y="2184"/>
                  </a:lnTo>
                  <a:lnTo>
                    <a:pt x="3712" y="2186"/>
                  </a:lnTo>
                  <a:lnTo>
                    <a:pt x="3724" y="2190"/>
                  </a:lnTo>
                  <a:lnTo>
                    <a:pt x="3738" y="2194"/>
                  </a:lnTo>
                  <a:lnTo>
                    <a:pt x="3753" y="2199"/>
                  </a:lnTo>
                  <a:lnTo>
                    <a:pt x="3767" y="2205"/>
                  </a:lnTo>
                  <a:lnTo>
                    <a:pt x="3780" y="2209"/>
                  </a:lnTo>
                  <a:lnTo>
                    <a:pt x="3787" y="2210"/>
                  </a:lnTo>
                  <a:lnTo>
                    <a:pt x="3791" y="2210"/>
                  </a:lnTo>
                  <a:lnTo>
                    <a:pt x="3796" y="2210"/>
                  </a:lnTo>
                  <a:lnTo>
                    <a:pt x="3799" y="2209"/>
                  </a:lnTo>
                  <a:lnTo>
                    <a:pt x="3801" y="2208"/>
                  </a:lnTo>
                  <a:lnTo>
                    <a:pt x="3802" y="2206"/>
                  </a:lnTo>
                  <a:lnTo>
                    <a:pt x="3802" y="2205"/>
                  </a:lnTo>
                  <a:lnTo>
                    <a:pt x="3801" y="2203"/>
                  </a:lnTo>
                  <a:lnTo>
                    <a:pt x="3798" y="2197"/>
                  </a:lnTo>
                  <a:lnTo>
                    <a:pt x="3794" y="2192"/>
                  </a:lnTo>
                  <a:lnTo>
                    <a:pt x="3785" y="2181"/>
                  </a:lnTo>
                  <a:lnTo>
                    <a:pt x="3780" y="2174"/>
                  </a:lnTo>
                  <a:lnTo>
                    <a:pt x="3775" y="2168"/>
                  </a:lnTo>
                  <a:lnTo>
                    <a:pt x="3769" y="2160"/>
                  </a:lnTo>
                  <a:lnTo>
                    <a:pt x="3766" y="2154"/>
                  </a:lnTo>
                  <a:lnTo>
                    <a:pt x="3765" y="2149"/>
                  </a:lnTo>
                  <a:lnTo>
                    <a:pt x="3764" y="2142"/>
                  </a:lnTo>
                  <a:lnTo>
                    <a:pt x="3765" y="2136"/>
                  </a:lnTo>
                  <a:lnTo>
                    <a:pt x="3767" y="2129"/>
                  </a:lnTo>
                  <a:lnTo>
                    <a:pt x="3770" y="2123"/>
                  </a:lnTo>
                  <a:lnTo>
                    <a:pt x="3776" y="2114"/>
                  </a:lnTo>
                  <a:lnTo>
                    <a:pt x="3779" y="2106"/>
                  </a:lnTo>
                  <a:lnTo>
                    <a:pt x="3781" y="2100"/>
                  </a:lnTo>
                  <a:lnTo>
                    <a:pt x="3782" y="2093"/>
                  </a:lnTo>
                  <a:lnTo>
                    <a:pt x="3782" y="2088"/>
                  </a:lnTo>
                  <a:lnTo>
                    <a:pt x="3781" y="2083"/>
                  </a:lnTo>
                  <a:lnTo>
                    <a:pt x="3779" y="2078"/>
                  </a:lnTo>
                  <a:lnTo>
                    <a:pt x="3776" y="2075"/>
                  </a:lnTo>
                  <a:lnTo>
                    <a:pt x="3772" y="2071"/>
                  </a:lnTo>
                  <a:lnTo>
                    <a:pt x="3767" y="2068"/>
                  </a:lnTo>
                  <a:lnTo>
                    <a:pt x="3762" y="2064"/>
                  </a:lnTo>
                  <a:lnTo>
                    <a:pt x="3755" y="2062"/>
                  </a:lnTo>
                  <a:lnTo>
                    <a:pt x="3741" y="2057"/>
                  </a:lnTo>
                  <a:lnTo>
                    <a:pt x="3725" y="2051"/>
                  </a:lnTo>
                  <a:lnTo>
                    <a:pt x="3713" y="2048"/>
                  </a:lnTo>
                  <a:lnTo>
                    <a:pt x="3704" y="2045"/>
                  </a:lnTo>
                  <a:lnTo>
                    <a:pt x="3698" y="2041"/>
                  </a:lnTo>
                  <a:lnTo>
                    <a:pt x="3695" y="2037"/>
                  </a:lnTo>
                  <a:lnTo>
                    <a:pt x="3693" y="2034"/>
                  </a:lnTo>
                  <a:lnTo>
                    <a:pt x="3693" y="2031"/>
                  </a:lnTo>
                  <a:lnTo>
                    <a:pt x="3695" y="2029"/>
                  </a:lnTo>
                  <a:lnTo>
                    <a:pt x="3697" y="2025"/>
                  </a:lnTo>
                  <a:lnTo>
                    <a:pt x="3707" y="2020"/>
                  </a:lnTo>
                  <a:lnTo>
                    <a:pt x="3719" y="2015"/>
                  </a:lnTo>
                  <a:lnTo>
                    <a:pt x="3730" y="2010"/>
                  </a:lnTo>
                  <a:lnTo>
                    <a:pt x="3742" y="2006"/>
                  </a:lnTo>
                  <a:lnTo>
                    <a:pt x="3750" y="2003"/>
                  </a:lnTo>
                  <a:lnTo>
                    <a:pt x="3755" y="2000"/>
                  </a:lnTo>
                  <a:lnTo>
                    <a:pt x="3760" y="1994"/>
                  </a:lnTo>
                  <a:lnTo>
                    <a:pt x="3762" y="1990"/>
                  </a:lnTo>
                  <a:lnTo>
                    <a:pt x="3764" y="1984"/>
                  </a:lnTo>
                  <a:lnTo>
                    <a:pt x="3765" y="1978"/>
                  </a:lnTo>
                  <a:lnTo>
                    <a:pt x="3766" y="1971"/>
                  </a:lnTo>
                  <a:lnTo>
                    <a:pt x="3766" y="1965"/>
                  </a:lnTo>
                  <a:lnTo>
                    <a:pt x="3766" y="1951"/>
                  </a:lnTo>
                  <a:lnTo>
                    <a:pt x="3767" y="1938"/>
                  </a:lnTo>
                  <a:lnTo>
                    <a:pt x="3768" y="1931"/>
                  </a:lnTo>
                  <a:lnTo>
                    <a:pt x="3770" y="1925"/>
                  </a:lnTo>
                  <a:lnTo>
                    <a:pt x="3772" y="1920"/>
                  </a:lnTo>
                  <a:lnTo>
                    <a:pt x="3777" y="1914"/>
                  </a:lnTo>
                  <a:lnTo>
                    <a:pt x="3792" y="1897"/>
                  </a:lnTo>
                  <a:lnTo>
                    <a:pt x="3804" y="1882"/>
                  </a:lnTo>
                  <a:lnTo>
                    <a:pt x="3815" y="1867"/>
                  </a:lnTo>
                  <a:lnTo>
                    <a:pt x="3823" y="1852"/>
                  </a:lnTo>
                  <a:lnTo>
                    <a:pt x="3831" y="1836"/>
                  </a:lnTo>
                  <a:lnTo>
                    <a:pt x="3837" y="1819"/>
                  </a:lnTo>
                  <a:lnTo>
                    <a:pt x="3844" y="1800"/>
                  </a:lnTo>
                  <a:lnTo>
                    <a:pt x="3851" y="1778"/>
                  </a:lnTo>
                  <a:lnTo>
                    <a:pt x="3852" y="1768"/>
                  </a:lnTo>
                  <a:lnTo>
                    <a:pt x="3853" y="1761"/>
                  </a:lnTo>
                  <a:lnTo>
                    <a:pt x="3855" y="1757"/>
                  </a:lnTo>
                  <a:lnTo>
                    <a:pt x="3857" y="1754"/>
                  </a:lnTo>
                  <a:lnTo>
                    <a:pt x="3861" y="1753"/>
                  </a:lnTo>
                  <a:lnTo>
                    <a:pt x="3865" y="1753"/>
                  </a:lnTo>
                  <a:lnTo>
                    <a:pt x="3873" y="1754"/>
                  </a:lnTo>
                  <a:lnTo>
                    <a:pt x="3881" y="1755"/>
                  </a:lnTo>
                  <a:lnTo>
                    <a:pt x="3891" y="1755"/>
                  </a:lnTo>
                  <a:lnTo>
                    <a:pt x="3903" y="1757"/>
                  </a:lnTo>
                  <a:lnTo>
                    <a:pt x="3915" y="1757"/>
                  </a:lnTo>
                  <a:lnTo>
                    <a:pt x="3923" y="1755"/>
                  </a:lnTo>
                  <a:lnTo>
                    <a:pt x="3923" y="1753"/>
                  </a:lnTo>
                  <a:lnTo>
                    <a:pt x="3923" y="1752"/>
                  </a:lnTo>
                  <a:lnTo>
                    <a:pt x="3920" y="1750"/>
                  </a:lnTo>
                  <a:lnTo>
                    <a:pt x="3919" y="1749"/>
                  </a:lnTo>
                  <a:lnTo>
                    <a:pt x="3914" y="1745"/>
                  </a:lnTo>
                  <a:lnTo>
                    <a:pt x="3912" y="1742"/>
                  </a:lnTo>
                  <a:lnTo>
                    <a:pt x="3905" y="1736"/>
                  </a:lnTo>
                  <a:lnTo>
                    <a:pt x="3900" y="1731"/>
                  </a:lnTo>
                  <a:lnTo>
                    <a:pt x="3897" y="1725"/>
                  </a:lnTo>
                  <a:lnTo>
                    <a:pt x="3894" y="1721"/>
                  </a:lnTo>
                  <a:lnTo>
                    <a:pt x="3893" y="1717"/>
                  </a:lnTo>
                  <a:lnTo>
                    <a:pt x="3893" y="1713"/>
                  </a:lnTo>
                  <a:lnTo>
                    <a:pt x="3894" y="1710"/>
                  </a:lnTo>
                  <a:lnTo>
                    <a:pt x="3897" y="1706"/>
                  </a:lnTo>
                  <a:lnTo>
                    <a:pt x="3908" y="1694"/>
                  </a:lnTo>
                  <a:lnTo>
                    <a:pt x="3923" y="1679"/>
                  </a:lnTo>
                  <a:lnTo>
                    <a:pt x="3923" y="1679"/>
                  </a:lnTo>
                  <a:lnTo>
                    <a:pt x="3803" y="1568"/>
                  </a:lnTo>
                  <a:lnTo>
                    <a:pt x="3795" y="1560"/>
                  </a:lnTo>
                  <a:lnTo>
                    <a:pt x="3785" y="1555"/>
                  </a:lnTo>
                  <a:lnTo>
                    <a:pt x="3777" y="1549"/>
                  </a:lnTo>
                  <a:lnTo>
                    <a:pt x="3767" y="1546"/>
                  </a:lnTo>
                  <a:lnTo>
                    <a:pt x="3756" y="1543"/>
                  </a:lnTo>
                  <a:lnTo>
                    <a:pt x="3747" y="1541"/>
                  </a:lnTo>
                  <a:lnTo>
                    <a:pt x="3736" y="1539"/>
                  </a:lnTo>
                  <a:lnTo>
                    <a:pt x="3725" y="1538"/>
                  </a:lnTo>
                  <a:lnTo>
                    <a:pt x="3703" y="1537"/>
                  </a:lnTo>
                  <a:lnTo>
                    <a:pt x="3682" y="1536"/>
                  </a:lnTo>
                  <a:lnTo>
                    <a:pt x="3660" y="1535"/>
                  </a:lnTo>
                  <a:lnTo>
                    <a:pt x="3639" y="1532"/>
                  </a:lnTo>
                  <a:lnTo>
                    <a:pt x="3614" y="1526"/>
                  </a:lnTo>
                  <a:lnTo>
                    <a:pt x="3589" y="1520"/>
                  </a:lnTo>
                  <a:lnTo>
                    <a:pt x="3565" y="1512"/>
                  </a:lnTo>
                  <a:lnTo>
                    <a:pt x="3540" y="1504"/>
                  </a:lnTo>
                  <a:lnTo>
                    <a:pt x="3493" y="1485"/>
                  </a:lnTo>
                  <a:lnTo>
                    <a:pt x="3447" y="1465"/>
                  </a:lnTo>
                  <a:lnTo>
                    <a:pt x="3400" y="1443"/>
                  </a:lnTo>
                  <a:lnTo>
                    <a:pt x="3354" y="1422"/>
                  </a:lnTo>
                  <a:lnTo>
                    <a:pt x="3307" y="1400"/>
                  </a:lnTo>
                  <a:lnTo>
                    <a:pt x="3261" y="1380"/>
                  </a:lnTo>
                  <a:lnTo>
                    <a:pt x="3236" y="1369"/>
                  </a:lnTo>
                  <a:lnTo>
                    <a:pt x="3207" y="1357"/>
                  </a:lnTo>
                  <a:lnTo>
                    <a:pt x="3176" y="1345"/>
                  </a:lnTo>
                  <a:lnTo>
                    <a:pt x="3144" y="1331"/>
                  </a:lnTo>
                  <a:lnTo>
                    <a:pt x="3113" y="1317"/>
                  </a:lnTo>
                  <a:lnTo>
                    <a:pt x="3084" y="1302"/>
                  </a:lnTo>
                  <a:lnTo>
                    <a:pt x="3070" y="1294"/>
                  </a:lnTo>
                  <a:lnTo>
                    <a:pt x="3058" y="1287"/>
                  </a:lnTo>
                  <a:lnTo>
                    <a:pt x="3046" y="1279"/>
                  </a:lnTo>
                  <a:lnTo>
                    <a:pt x="3035" y="1272"/>
                  </a:lnTo>
                  <a:lnTo>
                    <a:pt x="3026" y="1285"/>
                  </a:lnTo>
                  <a:lnTo>
                    <a:pt x="3016" y="1298"/>
                  </a:lnTo>
                  <a:lnTo>
                    <a:pt x="3007" y="1310"/>
                  </a:lnTo>
                  <a:lnTo>
                    <a:pt x="2999" y="1325"/>
                  </a:lnTo>
                  <a:lnTo>
                    <a:pt x="2990" y="1339"/>
                  </a:lnTo>
                  <a:lnTo>
                    <a:pt x="2981" y="1353"/>
                  </a:lnTo>
                  <a:lnTo>
                    <a:pt x="2972" y="1366"/>
                  </a:lnTo>
                  <a:lnTo>
                    <a:pt x="2962" y="1377"/>
                  </a:lnTo>
                  <a:lnTo>
                    <a:pt x="2950" y="1393"/>
                  </a:lnTo>
                  <a:lnTo>
                    <a:pt x="2940" y="1407"/>
                  </a:lnTo>
                  <a:lnTo>
                    <a:pt x="2933" y="1421"/>
                  </a:lnTo>
                  <a:lnTo>
                    <a:pt x="2925" y="1435"/>
                  </a:lnTo>
                  <a:lnTo>
                    <a:pt x="2912" y="1463"/>
                  </a:lnTo>
                  <a:lnTo>
                    <a:pt x="2896" y="1492"/>
                  </a:lnTo>
                  <a:lnTo>
                    <a:pt x="2893" y="1498"/>
                  </a:lnTo>
                  <a:lnTo>
                    <a:pt x="2887" y="1505"/>
                  </a:lnTo>
                  <a:lnTo>
                    <a:pt x="2883" y="1509"/>
                  </a:lnTo>
                  <a:lnTo>
                    <a:pt x="2878" y="1514"/>
                  </a:lnTo>
                  <a:lnTo>
                    <a:pt x="2867" y="1522"/>
                  </a:lnTo>
                  <a:lnTo>
                    <a:pt x="2855" y="1529"/>
                  </a:lnTo>
                  <a:lnTo>
                    <a:pt x="2843" y="1534"/>
                  </a:lnTo>
                  <a:lnTo>
                    <a:pt x="2831" y="1539"/>
                  </a:lnTo>
                  <a:lnTo>
                    <a:pt x="2819" y="1547"/>
                  </a:lnTo>
                  <a:lnTo>
                    <a:pt x="2808" y="1555"/>
                  </a:lnTo>
                  <a:lnTo>
                    <a:pt x="2798" y="1562"/>
                  </a:lnTo>
                  <a:lnTo>
                    <a:pt x="2789" y="1569"/>
                  </a:lnTo>
                  <a:lnTo>
                    <a:pt x="2782" y="1571"/>
                  </a:lnTo>
                  <a:lnTo>
                    <a:pt x="2776" y="1573"/>
                  </a:lnTo>
                  <a:lnTo>
                    <a:pt x="2772" y="1572"/>
                  </a:lnTo>
                  <a:lnTo>
                    <a:pt x="2769" y="1570"/>
                  </a:lnTo>
                  <a:lnTo>
                    <a:pt x="2765" y="1566"/>
                  </a:lnTo>
                  <a:lnTo>
                    <a:pt x="2763" y="1562"/>
                  </a:lnTo>
                  <a:lnTo>
                    <a:pt x="2759" y="1550"/>
                  </a:lnTo>
                  <a:lnTo>
                    <a:pt x="2755" y="1538"/>
                  </a:lnTo>
                  <a:lnTo>
                    <a:pt x="2751" y="1532"/>
                  </a:lnTo>
                  <a:lnTo>
                    <a:pt x="2747" y="1526"/>
                  </a:lnTo>
                  <a:lnTo>
                    <a:pt x="2743" y="1521"/>
                  </a:lnTo>
                  <a:lnTo>
                    <a:pt x="2736" y="1518"/>
                  </a:lnTo>
                  <a:lnTo>
                    <a:pt x="2718" y="1508"/>
                  </a:lnTo>
                  <a:lnTo>
                    <a:pt x="2706" y="1501"/>
                  </a:lnTo>
                  <a:lnTo>
                    <a:pt x="2701" y="1495"/>
                  </a:lnTo>
                  <a:lnTo>
                    <a:pt x="2697" y="1490"/>
                  </a:lnTo>
                  <a:lnTo>
                    <a:pt x="2694" y="1481"/>
                  </a:lnTo>
                  <a:lnTo>
                    <a:pt x="2692" y="1471"/>
                  </a:lnTo>
                  <a:lnTo>
                    <a:pt x="2690" y="1461"/>
                  </a:lnTo>
                  <a:lnTo>
                    <a:pt x="2687" y="1452"/>
                  </a:lnTo>
                  <a:lnTo>
                    <a:pt x="2683" y="1444"/>
                  </a:lnTo>
                  <a:lnTo>
                    <a:pt x="2679" y="1438"/>
                  </a:lnTo>
                  <a:lnTo>
                    <a:pt x="2668" y="1425"/>
                  </a:lnTo>
                  <a:lnTo>
                    <a:pt x="2655" y="1411"/>
                  </a:lnTo>
                  <a:lnTo>
                    <a:pt x="2650" y="1404"/>
                  </a:lnTo>
                  <a:lnTo>
                    <a:pt x="2645" y="1400"/>
                  </a:lnTo>
                  <a:lnTo>
                    <a:pt x="2639" y="1396"/>
                  </a:lnTo>
                  <a:lnTo>
                    <a:pt x="2634" y="1393"/>
                  </a:lnTo>
                  <a:lnTo>
                    <a:pt x="2623" y="1387"/>
                  </a:lnTo>
                  <a:lnTo>
                    <a:pt x="2613" y="1384"/>
                  </a:lnTo>
                  <a:lnTo>
                    <a:pt x="2602" y="1382"/>
                  </a:lnTo>
                  <a:lnTo>
                    <a:pt x="2592" y="1379"/>
                  </a:lnTo>
                  <a:lnTo>
                    <a:pt x="2581" y="1375"/>
                  </a:lnTo>
                  <a:lnTo>
                    <a:pt x="2570" y="1370"/>
                  </a:lnTo>
                  <a:lnTo>
                    <a:pt x="2566" y="1366"/>
                  </a:lnTo>
                  <a:lnTo>
                    <a:pt x="2561" y="1362"/>
                  </a:lnTo>
                  <a:lnTo>
                    <a:pt x="2557" y="1358"/>
                  </a:lnTo>
                  <a:lnTo>
                    <a:pt x="2553" y="1353"/>
                  </a:lnTo>
                  <a:lnTo>
                    <a:pt x="2545" y="1342"/>
                  </a:lnTo>
                  <a:lnTo>
                    <a:pt x="2538" y="1331"/>
                  </a:lnTo>
                  <a:lnTo>
                    <a:pt x="2530" y="1319"/>
                  </a:lnTo>
                  <a:lnTo>
                    <a:pt x="2521" y="1308"/>
                  </a:lnTo>
                  <a:lnTo>
                    <a:pt x="2517" y="1304"/>
                  </a:lnTo>
                  <a:lnTo>
                    <a:pt x="2512" y="1300"/>
                  </a:lnTo>
                  <a:lnTo>
                    <a:pt x="2506" y="1296"/>
                  </a:lnTo>
                  <a:lnTo>
                    <a:pt x="2500" y="1293"/>
                  </a:lnTo>
                  <a:lnTo>
                    <a:pt x="2456" y="1273"/>
                  </a:lnTo>
                  <a:lnTo>
                    <a:pt x="2446" y="1265"/>
                  </a:lnTo>
                  <a:lnTo>
                    <a:pt x="2437" y="1258"/>
                  </a:lnTo>
                  <a:lnTo>
                    <a:pt x="2431" y="1251"/>
                  </a:lnTo>
                  <a:lnTo>
                    <a:pt x="2425" y="1244"/>
                  </a:lnTo>
                  <a:lnTo>
                    <a:pt x="2416" y="1232"/>
                  </a:lnTo>
                  <a:lnTo>
                    <a:pt x="2408" y="1221"/>
                  </a:lnTo>
                  <a:lnTo>
                    <a:pt x="2404" y="1217"/>
                  </a:lnTo>
                  <a:lnTo>
                    <a:pt x="2400" y="1213"/>
                  </a:lnTo>
                  <a:lnTo>
                    <a:pt x="2394" y="1211"/>
                  </a:lnTo>
                  <a:lnTo>
                    <a:pt x="2388" y="1209"/>
                  </a:lnTo>
                  <a:lnTo>
                    <a:pt x="2380" y="1209"/>
                  </a:lnTo>
                  <a:lnTo>
                    <a:pt x="2371" y="1209"/>
                  </a:lnTo>
                  <a:lnTo>
                    <a:pt x="2362" y="1211"/>
                  </a:lnTo>
                  <a:lnTo>
                    <a:pt x="2349" y="1214"/>
                  </a:lnTo>
                  <a:lnTo>
                    <a:pt x="2342" y="1214"/>
                  </a:lnTo>
                  <a:lnTo>
                    <a:pt x="2335" y="1213"/>
                  </a:lnTo>
                  <a:lnTo>
                    <a:pt x="2328" y="1211"/>
                  </a:lnTo>
                  <a:lnTo>
                    <a:pt x="2322" y="1207"/>
                  </a:lnTo>
                  <a:lnTo>
                    <a:pt x="2315" y="1201"/>
                  </a:lnTo>
                  <a:lnTo>
                    <a:pt x="2309" y="1195"/>
                  </a:lnTo>
                  <a:lnTo>
                    <a:pt x="2302" y="1187"/>
                  </a:lnTo>
                  <a:lnTo>
                    <a:pt x="2297" y="1180"/>
                  </a:lnTo>
                  <a:lnTo>
                    <a:pt x="2285" y="1164"/>
                  </a:lnTo>
                  <a:lnTo>
                    <a:pt x="2274" y="1148"/>
                  </a:lnTo>
                  <a:lnTo>
                    <a:pt x="2269" y="1142"/>
                  </a:lnTo>
                  <a:lnTo>
                    <a:pt x="2264" y="1137"/>
                  </a:lnTo>
                  <a:lnTo>
                    <a:pt x="2258" y="1132"/>
                  </a:lnTo>
                  <a:lnTo>
                    <a:pt x="2253" y="1130"/>
                  </a:lnTo>
                  <a:lnTo>
                    <a:pt x="2221" y="1120"/>
                  </a:lnTo>
                  <a:lnTo>
                    <a:pt x="2199" y="1115"/>
                  </a:lnTo>
                  <a:lnTo>
                    <a:pt x="2188" y="1112"/>
                  </a:lnTo>
                  <a:lnTo>
                    <a:pt x="2177" y="1105"/>
                  </a:lnTo>
                  <a:lnTo>
                    <a:pt x="2165" y="1094"/>
                  </a:lnTo>
                  <a:lnTo>
                    <a:pt x="2151" y="1079"/>
                  </a:lnTo>
                  <a:lnTo>
                    <a:pt x="2136" y="1062"/>
                  </a:lnTo>
                  <a:lnTo>
                    <a:pt x="2124" y="1048"/>
                  </a:lnTo>
                  <a:lnTo>
                    <a:pt x="2113" y="1036"/>
                  </a:lnTo>
                  <a:lnTo>
                    <a:pt x="2104" y="1026"/>
                  </a:lnTo>
                  <a:lnTo>
                    <a:pt x="2098" y="1023"/>
                  </a:lnTo>
                  <a:lnTo>
                    <a:pt x="2093" y="1020"/>
                  </a:lnTo>
                  <a:lnTo>
                    <a:pt x="2087" y="1017"/>
                  </a:lnTo>
                  <a:lnTo>
                    <a:pt x="2080" y="1015"/>
                  </a:lnTo>
                  <a:lnTo>
                    <a:pt x="2072" y="1013"/>
                  </a:lnTo>
                  <a:lnTo>
                    <a:pt x="2064" y="1012"/>
                  </a:lnTo>
                  <a:lnTo>
                    <a:pt x="2054" y="1011"/>
                  </a:lnTo>
                  <a:lnTo>
                    <a:pt x="2042" y="1011"/>
                  </a:lnTo>
                  <a:lnTo>
                    <a:pt x="2038" y="1011"/>
                  </a:lnTo>
                  <a:lnTo>
                    <a:pt x="2033" y="1009"/>
                  </a:lnTo>
                  <a:lnTo>
                    <a:pt x="2027" y="1007"/>
                  </a:lnTo>
                  <a:lnTo>
                    <a:pt x="2022" y="1005"/>
                  </a:lnTo>
                  <a:lnTo>
                    <a:pt x="2011" y="997"/>
                  </a:lnTo>
                  <a:lnTo>
                    <a:pt x="2001" y="989"/>
                  </a:lnTo>
                  <a:lnTo>
                    <a:pt x="1990" y="980"/>
                  </a:lnTo>
                  <a:lnTo>
                    <a:pt x="1981" y="970"/>
                  </a:lnTo>
                  <a:lnTo>
                    <a:pt x="1971" y="963"/>
                  </a:lnTo>
                  <a:lnTo>
                    <a:pt x="1961" y="956"/>
                  </a:lnTo>
                  <a:lnTo>
                    <a:pt x="1934" y="945"/>
                  </a:lnTo>
                  <a:lnTo>
                    <a:pt x="1902" y="934"/>
                  </a:lnTo>
                  <a:lnTo>
                    <a:pt x="1867" y="922"/>
                  </a:lnTo>
                  <a:lnTo>
                    <a:pt x="1833" y="908"/>
                  </a:lnTo>
                  <a:lnTo>
                    <a:pt x="1816" y="900"/>
                  </a:lnTo>
                  <a:lnTo>
                    <a:pt x="1799" y="891"/>
                  </a:lnTo>
                  <a:lnTo>
                    <a:pt x="1784" y="883"/>
                  </a:lnTo>
                  <a:lnTo>
                    <a:pt x="1770" y="872"/>
                  </a:lnTo>
                  <a:lnTo>
                    <a:pt x="1758" y="861"/>
                  </a:lnTo>
                  <a:lnTo>
                    <a:pt x="1748" y="849"/>
                  </a:lnTo>
                  <a:lnTo>
                    <a:pt x="1743" y="843"/>
                  </a:lnTo>
                  <a:lnTo>
                    <a:pt x="1739" y="835"/>
                  </a:lnTo>
                  <a:lnTo>
                    <a:pt x="1736" y="829"/>
                  </a:lnTo>
                  <a:lnTo>
                    <a:pt x="1734" y="821"/>
                  </a:lnTo>
                  <a:lnTo>
                    <a:pt x="1564" y="631"/>
                  </a:lnTo>
                  <a:lnTo>
                    <a:pt x="1545" y="611"/>
                  </a:lnTo>
                  <a:lnTo>
                    <a:pt x="1525" y="591"/>
                  </a:lnTo>
                  <a:lnTo>
                    <a:pt x="1505" y="573"/>
                  </a:lnTo>
                  <a:lnTo>
                    <a:pt x="1484" y="556"/>
                  </a:lnTo>
                  <a:lnTo>
                    <a:pt x="1463" y="538"/>
                  </a:lnTo>
                  <a:lnTo>
                    <a:pt x="1442" y="521"/>
                  </a:lnTo>
                  <a:lnTo>
                    <a:pt x="1422" y="504"/>
                  </a:lnTo>
                  <a:lnTo>
                    <a:pt x="1401" y="484"/>
                  </a:lnTo>
                  <a:lnTo>
                    <a:pt x="1383" y="465"/>
                  </a:lnTo>
                  <a:lnTo>
                    <a:pt x="1363" y="442"/>
                  </a:lnTo>
                  <a:lnTo>
                    <a:pt x="1354" y="431"/>
                  </a:lnTo>
                  <a:lnTo>
                    <a:pt x="1343" y="421"/>
                  </a:lnTo>
                  <a:lnTo>
                    <a:pt x="1333" y="411"/>
                  </a:lnTo>
                  <a:lnTo>
                    <a:pt x="1323" y="404"/>
                  </a:lnTo>
                  <a:lnTo>
                    <a:pt x="1314" y="399"/>
                  </a:lnTo>
                  <a:lnTo>
                    <a:pt x="1299" y="396"/>
                  </a:lnTo>
                  <a:lnTo>
                    <a:pt x="1281" y="392"/>
                  </a:lnTo>
                  <a:lnTo>
                    <a:pt x="1263" y="389"/>
                  </a:lnTo>
                  <a:lnTo>
                    <a:pt x="1226" y="386"/>
                  </a:lnTo>
                  <a:lnTo>
                    <a:pt x="1198" y="384"/>
                  </a:lnTo>
                  <a:lnTo>
                    <a:pt x="1185" y="375"/>
                  </a:lnTo>
                  <a:lnTo>
                    <a:pt x="1172" y="365"/>
                  </a:lnTo>
                  <a:lnTo>
                    <a:pt x="928" y="161"/>
                  </a:lnTo>
                  <a:lnTo>
                    <a:pt x="904" y="140"/>
                  </a:lnTo>
                  <a:lnTo>
                    <a:pt x="880" y="119"/>
                  </a:lnTo>
                  <a:lnTo>
                    <a:pt x="855" y="100"/>
                  </a:lnTo>
                  <a:lnTo>
                    <a:pt x="831" y="80"/>
                  </a:lnTo>
                  <a:lnTo>
                    <a:pt x="818" y="72"/>
                  </a:lnTo>
                  <a:lnTo>
                    <a:pt x="806" y="63"/>
                  </a:lnTo>
                  <a:lnTo>
                    <a:pt x="792" y="56"/>
                  </a:lnTo>
                  <a:lnTo>
                    <a:pt x="779" y="49"/>
                  </a:lnTo>
                  <a:lnTo>
                    <a:pt x="765" y="43"/>
                  </a:lnTo>
                  <a:lnTo>
                    <a:pt x="751" y="37"/>
                  </a:lnTo>
                  <a:lnTo>
                    <a:pt x="735" y="33"/>
                  </a:lnTo>
                  <a:lnTo>
                    <a:pt x="720" y="29"/>
                  </a:lnTo>
                  <a:lnTo>
                    <a:pt x="623" y="0"/>
                  </a:lnTo>
                  <a:lnTo>
                    <a:pt x="623" y="0"/>
                  </a:lnTo>
                  <a:lnTo>
                    <a:pt x="640" y="89"/>
                  </a:lnTo>
                  <a:lnTo>
                    <a:pt x="380" y="250"/>
                  </a:lnTo>
                  <a:lnTo>
                    <a:pt x="103" y="281"/>
                  </a:lnTo>
                  <a:lnTo>
                    <a:pt x="156" y="734"/>
                  </a:lnTo>
                  <a:lnTo>
                    <a:pt x="106" y="925"/>
                  </a:lnTo>
                  <a:lnTo>
                    <a:pt x="91" y="1387"/>
                  </a:lnTo>
                  <a:lnTo>
                    <a:pt x="29" y="1469"/>
                  </a:lnTo>
                  <a:lnTo>
                    <a:pt x="0" y="1622"/>
                  </a:lnTo>
                  <a:lnTo>
                    <a:pt x="0" y="1622"/>
                  </a:lnTo>
                  <a:lnTo>
                    <a:pt x="99" y="1718"/>
                  </a:lnTo>
                  <a:lnTo>
                    <a:pt x="105" y="1725"/>
                  </a:lnTo>
                  <a:lnTo>
                    <a:pt x="111" y="1733"/>
                  </a:lnTo>
                  <a:lnTo>
                    <a:pt x="119" y="1739"/>
                  </a:lnTo>
                  <a:lnTo>
                    <a:pt x="127" y="1747"/>
                  </a:lnTo>
                  <a:lnTo>
                    <a:pt x="135" y="1752"/>
                  </a:lnTo>
                  <a:lnTo>
                    <a:pt x="145" y="1758"/>
                  </a:lnTo>
                  <a:lnTo>
                    <a:pt x="153" y="1763"/>
                  </a:lnTo>
                  <a:lnTo>
                    <a:pt x="162" y="1766"/>
                  </a:lnTo>
                  <a:lnTo>
                    <a:pt x="178" y="1771"/>
                  </a:lnTo>
                  <a:lnTo>
                    <a:pt x="194" y="1774"/>
                  </a:lnTo>
                  <a:lnTo>
                    <a:pt x="201" y="1777"/>
                  </a:lnTo>
                  <a:lnTo>
                    <a:pt x="207" y="1781"/>
                  </a:lnTo>
                  <a:lnTo>
                    <a:pt x="209" y="1784"/>
                  </a:lnTo>
                  <a:lnTo>
                    <a:pt x="211" y="1787"/>
                  </a:lnTo>
                  <a:lnTo>
                    <a:pt x="212" y="1791"/>
                  </a:lnTo>
                  <a:lnTo>
                    <a:pt x="212" y="1796"/>
                  </a:lnTo>
                  <a:lnTo>
                    <a:pt x="213" y="1806"/>
                  </a:lnTo>
                  <a:lnTo>
                    <a:pt x="215" y="1815"/>
                  </a:lnTo>
                  <a:lnTo>
                    <a:pt x="219" y="1821"/>
                  </a:lnTo>
                  <a:lnTo>
                    <a:pt x="224" y="1827"/>
                  </a:lnTo>
                  <a:lnTo>
                    <a:pt x="234" y="1838"/>
                  </a:lnTo>
                  <a:lnTo>
                    <a:pt x="246" y="1849"/>
                  </a:lnTo>
                  <a:lnTo>
                    <a:pt x="251" y="1857"/>
                  </a:lnTo>
                  <a:lnTo>
                    <a:pt x="255" y="1867"/>
                  </a:lnTo>
                  <a:lnTo>
                    <a:pt x="259" y="1876"/>
                  </a:lnTo>
                  <a:lnTo>
                    <a:pt x="262" y="1886"/>
                  </a:lnTo>
                  <a:lnTo>
                    <a:pt x="270" y="1908"/>
                  </a:lnTo>
                  <a:lnTo>
                    <a:pt x="277" y="1926"/>
                  </a:lnTo>
                  <a:lnTo>
                    <a:pt x="281" y="1929"/>
                  </a:lnTo>
                  <a:lnTo>
                    <a:pt x="283" y="1934"/>
                  </a:lnTo>
                  <a:lnTo>
                    <a:pt x="287" y="1936"/>
                  </a:lnTo>
                  <a:lnTo>
                    <a:pt x="292" y="1939"/>
                  </a:lnTo>
                  <a:lnTo>
                    <a:pt x="300" y="1943"/>
                  </a:lnTo>
                  <a:lnTo>
                    <a:pt x="311" y="1947"/>
                  </a:lnTo>
                  <a:lnTo>
                    <a:pt x="322" y="1950"/>
                  </a:lnTo>
                  <a:lnTo>
                    <a:pt x="333" y="1953"/>
                  </a:lnTo>
                  <a:lnTo>
                    <a:pt x="338" y="1956"/>
                  </a:lnTo>
                  <a:lnTo>
                    <a:pt x="342" y="1958"/>
                  </a:lnTo>
                  <a:lnTo>
                    <a:pt x="348" y="1962"/>
                  </a:lnTo>
                  <a:lnTo>
                    <a:pt x="351" y="1966"/>
                  </a:lnTo>
                  <a:lnTo>
                    <a:pt x="355" y="1971"/>
                  </a:lnTo>
                  <a:lnTo>
                    <a:pt x="358" y="1978"/>
                  </a:lnTo>
                  <a:lnTo>
                    <a:pt x="362" y="1985"/>
                  </a:lnTo>
                  <a:lnTo>
                    <a:pt x="364" y="1993"/>
                  </a:lnTo>
                  <a:lnTo>
                    <a:pt x="369" y="2012"/>
                  </a:lnTo>
                  <a:lnTo>
                    <a:pt x="372" y="2032"/>
                  </a:lnTo>
                  <a:lnTo>
                    <a:pt x="377" y="2050"/>
                  </a:lnTo>
                  <a:lnTo>
                    <a:pt x="380" y="2066"/>
                  </a:lnTo>
                  <a:lnTo>
                    <a:pt x="382" y="2073"/>
                  </a:lnTo>
                  <a:lnTo>
                    <a:pt x="384" y="2078"/>
                  </a:lnTo>
                  <a:lnTo>
                    <a:pt x="387" y="2083"/>
                  </a:lnTo>
                  <a:lnTo>
                    <a:pt x="389" y="2085"/>
                  </a:lnTo>
                  <a:lnTo>
                    <a:pt x="406" y="2089"/>
                  </a:lnTo>
                  <a:lnTo>
                    <a:pt x="424" y="2093"/>
                  </a:lnTo>
                  <a:lnTo>
                    <a:pt x="444" y="2097"/>
                  </a:lnTo>
                  <a:lnTo>
                    <a:pt x="462" y="2102"/>
                  </a:lnTo>
                  <a:lnTo>
                    <a:pt x="472" y="2108"/>
                  </a:lnTo>
                  <a:lnTo>
                    <a:pt x="481" y="2114"/>
                  </a:lnTo>
                  <a:lnTo>
                    <a:pt x="490" y="2122"/>
                  </a:lnTo>
                  <a:lnTo>
                    <a:pt x="498" y="2129"/>
                  </a:lnTo>
                  <a:lnTo>
                    <a:pt x="512" y="2146"/>
                  </a:lnTo>
                  <a:lnTo>
                    <a:pt x="526" y="2164"/>
                  </a:lnTo>
                  <a:lnTo>
                    <a:pt x="537" y="2180"/>
                  </a:lnTo>
                  <a:lnTo>
                    <a:pt x="544" y="2194"/>
                  </a:lnTo>
                  <a:lnTo>
                    <a:pt x="547" y="2200"/>
                  </a:lnTo>
                  <a:lnTo>
                    <a:pt x="549" y="2208"/>
                  </a:lnTo>
                  <a:lnTo>
                    <a:pt x="549" y="2217"/>
                  </a:lnTo>
                  <a:lnTo>
                    <a:pt x="548" y="2227"/>
                  </a:lnTo>
                  <a:lnTo>
                    <a:pt x="546" y="2232"/>
                  </a:lnTo>
                  <a:lnTo>
                    <a:pt x="543" y="2235"/>
                  </a:lnTo>
                  <a:lnTo>
                    <a:pt x="540" y="2239"/>
                  </a:lnTo>
                  <a:lnTo>
                    <a:pt x="537" y="2243"/>
                  </a:lnTo>
                  <a:lnTo>
                    <a:pt x="534" y="2246"/>
                  </a:lnTo>
                  <a:lnTo>
                    <a:pt x="534" y="2249"/>
                  </a:lnTo>
                  <a:lnTo>
                    <a:pt x="535" y="2253"/>
                  </a:lnTo>
                  <a:lnTo>
                    <a:pt x="541" y="2257"/>
                  </a:lnTo>
                  <a:lnTo>
                    <a:pt x="549" y="2263"/>
                  </a:lnTo>
                  <a:lnTo>
                    <a:pt x="557" y="2271"/>
                  </a:lnTo>
                  <a:lnTo>
                    <a:pt x="564" y="2278"/>
                  </a:lnTo>
                  <a:lnTo>
                    <a:pt x="569" y="2285"/>
                  </a:lnTo>
                  <a:lnTo>
                    <a:pt x="575" y="2292"/>
                  </a:lnTo>
                  <a:lnTo>
                    <a:pt x="582" y="2300"/>
                  </a:lnTo>
                  <a:lnTo>
                    <a:pt x="589" y="2307"/>
                  </a:lnTo>
                  <a:lnTo>
                    <a:pt x="599" y="2314"/>
                  </a:lnTo>
                  <a:lnTo>
                    <a:pt x="606" y="2319"/>
                  </a:lnTo>
                  <a:lnTo>
                    <a:pt x="614" y="2329"/>
                  </a:lnTo>
                  <a:lnTo>
                    <a:pt x="622" y="2341"/>
                  </a:lnTo>
                  <a:lnTo>
                    <a:pt x="630" y="2355"/>
                  </a:lnTo>
                  <a:lnTo>
                    <a:pt x="644" y="2382"/>
                  </a:lnTo>
                  <a:lnTo>
                    <a:pt x="656" y="2403"/>
                  </a:lnTo>
                  <a:lnTo>
                    <a:pt x="662" y="2417"/>
                  </a:lnTo>
                  <a:lnTo>
                    <a:pt x="666" y="2432"/>
                  </a:lnTo>
                  <a:lnTo>
                    <a:pt x="670" y="2446"/>
                  </a:lnTo>
                  <a:lnTo>
                    <a:pt x="675" y="2460"/>
                  </a:lnTo>
                  <a:lnTo>
                    <a:pt x="677" y="2466"/>
                  </a:lnTo>
                  <a:lnTo>
                    <a:pt x="681" y="2473"/>
                  </a:lnTo>
                  <a:lnTo>
                    <a:pt x="687" y="2479"/>
                  </a:lnTo>
                  <a:lnTo>
                    <a:pt x="692" y="2484"/>
                  </a:lnTo>
                  <a:lnTo>
                    <a:pt x="702" y="2496"/>
                  </a:lnTo>
                  <a:lnTo>
                    <a:pt x="706" y="2503"/>
                  </a:lnTo>
                  <a:lnTo>
                    <a:pt x="709" y="2502"/>
                  </a:lnTo>
                  <a:lnTo>
                    <a:pt x="711" y="2501"/>
                  </a:lnTo>
                  <a:lnTo>
                    <a:pt x="712" y="2476"/>
                  </a:lnTo>
                  <a:lnTo>
                    <a:pt x="712" y="2454"/>
                  </a:lnTo>
                  <a:lnTo>
                    <a:pt x="714" y="2443"/>
                  </a:lnTo>
                  <a:lnTo>
                    <a:pt x="717" y="2433"/>
                  </a:lnTo>
                  <a:lnTo>
                    <a:pt x="720" y="2427"/>
                  </a:lnTo>
                  <a:lnTo>
                    <a:pt x="723" y="2422"/>
                  </a:lnTo>
                  <a:lnTo>
                    <a:pt x="728" y="2416"/>
                  </a:lnTo>
                  <a:lnTo>
                    <a:pt x="733" y="2411"/>
                  </a:lnTo>
                  <a:lnTo>
                    <a:pt x="735" y="2410"/>
                  </a:lnTo>
                  <a:lnTo>
                    <a:pt x="737" y="2410"/>
                  </a:lnTo>
                  <a:lnTo>
                    <a:pt x="738" y="2410"/>
                  </a:lnTo>
                  <a:lnTo>
                    <a:pt x="741" y="2411"/>
                  </a:lnTo>
                  <a:lnTo>
                    <a:pt x="744" y="2416"/>
                  </a:lnTo>
                  <a:lnTo>
                    <a:pt x="746" y="2424"/>
                  </a:lnTo>
                  <a:lnTo>
                    <a:pt x="751" y="2444"/>
                  </a:lnTo>
                  <a:lnTo>
                    <a:pt x="756" y="2470"/>
                  </a:lnTo>
                  <a:lnTo>
                    <a:pt x="761" y="2497"/>
                  </a:lnTo>
                  <a:lnTo>
                    <a:pt x="769" y="2522"/>
                  </a:lnTo>
                  <a:lnTo>
                    <a:pt x="772" y="2533"/>
                  </a:lnTo>
                  <a:lnTo>
                    <a:pt x="777" y="2543"/>
                  </a:lnTo>
                  <a:lnTo>
                    <a:pt x="779" y="2546"/>
                  </a:lnTo>
                  <a:lnTo>
                    <a:pt x="782" y="2549"/>
                  </a:lnTo>
                  <a:lnTo>
                    <a:pt x="785" y="2551"/>
                  </a:lnTo>
                  <a:lnTo>
                    <a:pt x="788" y="2554"/>
                  </a:lnTo>
                  <a:lnTo>
                    <a:pt x="803" y="2561"/>
                  </a:lnTo>
                  <a:lnTo>
                    <a:pt x="815" y="2568"/>
                  </a:lnTo>
                  <a:lnTo>
                    <a:pt x="823" y="2575"/>
                  </a:lnTo>
                  <a:lnTo>
                    <a:pt x="830" y="2583"/>
                  </a:lnTo>
                  <a:lnTo>
                    <a:pt x="837" y="2590"/>
                  </a:lnTo>
                  <a:lnTo>
                    <a:pt x="843" y="2598"/>
                  </a:lnTo>
                  <a:lnTo>
                    <a:pt x="852" y="2606"/>
                  </a:lnTo>
                  <a:lnTo>
                    <a:pt x="863" y="2615"/>
                  </a:lnTo>
                  <a:lnTo>
                    <a:pt x="869" y="2619"/>
                  </a:lnTo>
                  <a:lnTo>
                    <a:pt x="877" y="2623"/>
                  </a:lnTo>
                  <a:lnTo>
                    <a:pt x="883" y="2626"/>
                  </a:lnTo>
                  <a:lnTo>
                    <a:pt x="889" y="2628"/>
                  </a:lnTo>
                  <a:lnTo>
                    <a:pt x="902" y="2631"/>
                  </a:lnTo>
                  <a:lnTo>
                    <a:pt x="913" y="2635"/>
                  </a:lnTo>
                  <a:lnTo>
                    <a:pt x="919" y="2637"/>
                  </a:lnTo>
                  <a:lnTo>
                    <a:pt x="923" y="2640"/>
                  </a:lnTo>
                  <a:lnTo>
                    <a:pt x="927" y="2643"/>
                  </a:lnTo>
                  <a:lnTo>
                    <a:pt x="931" y="2648"/>
                  </a:lnTo>
                  <a:lnTo>
                    <a:pt x="934" y="2653"/>
                  </a:lnTo>
                  <a:lnTo>
                    <a:pt x="936" y="2659"/>
                  </a:lnTo>
                  <a:lnTo>
                    <a:pt x="937" y="2667"/>
                  </a:lnTo>
                  <a:lnTo>
                    <a:pt x="938" y="2677"/>
                  </a:lnTo>
                  <a:lnTo>
                    <a:pt x="937" y="2684"/>
                  </a:lnTo>
                  <a:lnTo>
                    <a:pt x="937" y="2691"/>
                  </a:lnTo>
                  <a:lnTo>
                    <a:pt x="937" y="2697"/>
                  </a:lnTo>
                  <a:lnTo>
                    <a:pt x="939" y="2704"/>
                  </a:lnTo>
                  <a:lnTo>
                    <a:pt x="942" y="2716"/>
                  </a:lnTo>
                  <a:lnTo>
                    <a:pt x="946" y="2729"/>
                  </a:lnTo>
                  <a:lnTo>
                    <a:pt x="951" y="2729"/>
                  </a:lnTo>
                  <a:lnTo>
                    <a:pt x="955" y="2726"/>
                  </a:lnTo>
                  <a:lnTo>
                    <a:pt x="961" y="2724"/>
                  </a:lnTo>
                  <a:lnTo>
                    <a:pt x="966" y="2721"/>
                  </a:lnTo>
                  <a:lnTo>
                    <a:pt x="972" y="2719"/>
                  </a:lnTo>
                  <a:lnTo>
                    <a:pt x="977" y="2717"/>
                  </a:lnTo>
                  <a:lnTo>
                    <a:pt x="982" y="2714"/>
                  </a:lnTo>
                  <a:lnTo>
                    <a:pt x="989" y="2714"/>
                  </a:lnTo>
                  <a:lnTo>
                    <a:pt x="995" y="2716"/>
                  </a:lnTo>
                  <a:lnTo>
                    <a:pt x="1003" y="2719"/>
                  </a:lnTo>
                  <a:lnTo>
                    <a:pt x="1011" y="2723"/>
                  </a:lnTo>
                  <a:lnTo>
                    <a:pt x="1021" y="2730"/>
                  </a:lnTo>
                  <a:lnTo>
                    <a:pt x="1042" y="2746"/>
                  </a:lnTo>
                  <a:lnTo>
                    <a:pt x="1062" y="2765"/>
                  </a:lnTo>
                  <a:lnTo>
                    <a:pt x="1102" y="2806"/>
                  </a:lnTo>
                  <a:lnTo>
                    <a:pt x="1128" y="2835"/>
                  </a:lnTo>
                  <a:lnTo>
                    <a:pt x="1151" y="2860"/>
                  </a:lnTo>
                  <a:lnTo>
                    <a:pt x="1173" y="2885"/>
                  </a:lnTo>
                  <a:lnTo>
                    <a:pt x="1198" y="2909"/>
                  </a:lnTo>
                  <a:lnTo>
                    <a:pt x="1222" y="2932"/>
                  </a:lnTo>
                  <a:lnTo>
                    <a:pt x="1245" y="2955"/>
                  </a:lnTo>
                  <a:lnTo>
                    <a:pt x="1268" y="2981"/>
                  </a:lnTo>
                  <a:lnTo>
                    <a:pt x="1279" y="2994"/>
                  </a:lnTo>
                  <a:lnTo>
                    <a:pt x="1291" y="3006"/>
                  </a:lnTo>
                  <a:lnTo>
                    <a:pt x="1303" y="3018"/>
                  </a:lnTo>
                  <a:lnTo>
                    <a:pt x="1315" y="3029"/>
                  </a:lnTo>
                  <a:lnTo>
                    <a:pt x="1315" y="3029"/>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31" name="Google Shape;931;p38"/>
            <p:cNvSpPr/>
            <p:nvPr/>
          </p:nvSpPr>
          <p:spPr>
            <a:xfrm>
              <a:off x="5616575" y="241300"/>
              <a:ext cx="1895475" cy="2222500"/>
            </a:xfrm>
            <a:custGeom>
              <a:rect b="b" l="l" r="r" t="t"/>
              <a:pathLst>
                <a:path extrusionOk="0" h="5600" w="4777">
                  <a:moveTo>
                    <a:pt x="39" y="3921"/>
                  </a:moveTo>
                  <a:lnTo>
                    <a:pt x="136" y="3950"/>
                  </a:lnTo>
                  <a:lnTo>
                    <a:pt x="151" y="3954"/>
                  </a:lnTo>
                  <a:lnTo>
                    <a:pt x="167" y="3958"/>
                  </a:lnTo>
                  <a:lnTo>
                    <a:pt x="181" y="3964"/>
                  </a:lnTo>
                  <a:lnTo>
                    <a:pt x="195" y="3970"/>
                  </a:lnTo>
                  <a:lnTo>
                    <a:pt x="208" y="3977"/>
                  </a:lnTo>
                  <a:lnTo>
                    <a:pt x="222" y="3984"/>
                  </a:lnTo>
                  <a:lnTo>
                    <a:pt x="234" y="3993"/>
                  </a:lnTo>
                  <a:lnTo>
                    <a:pt x="247" y="4001"/>
                  </a:lnTo>
                  <a:lnTo>
                    <a:pt x="271" y="4021"/>
                  </a:lnTo>
                  <a:lnTo>
                    <a:pt x="296" y="4040"/>
                  </a:lnTo>
                  <a:lnTo>
                    <a:pt x="320" y="4061"/>
                  </a:lnTo>
                  <a:lnTo>
                    <a:pt x="344" y="4082"/>
                  </a:lnTo>
                  <a:lnTo>
                    <a:pt x="588" y="4286"/>
                  </a:lnTo>
                  <a:lnTo>
                    <a:pt x="601" y="4296"/>
                  </a:lnTo>
                  <a:lnTo>
                    <a:pt x="614" y="4305"/>
                  </a:lnTo>
                  <a:lnTo>
                    <a:pt x="642" y="4307"/>
                  </a:lnTo>
                  <a:lnTo>
                    <a:pt x="679" y="4310"/>
                  </a:lnTo>
                  <a:lnTo>
                    <a:pt x="697" y="4313"/>
                  </a:lnTo>
                  <a:lnTo>
                    <a:pt x="715" y="4317"/>
                  </a:lnTo>
                  <a:lnTo>
                    <a:pt x="730" y="4320"/>
                  </a:lnTo>
                  <a:lnTo>
                    <a:pt x="739" y="4325"/>
                  </a:lnTo>
                  <a:lnTo>
                    <a:pt x="749" y="4332"/>
                  </a:lnTo>
                  <a:lnTo>
                    <a:pt x="759" y="4342"/>
                  </a:lnTo>
                  <a:lnTo>
                    <a:pt x="770" y="4352"/>
                  </a:lnTo>
                  <a:lnTo>
                    <a:pt x="779" y="4363"/>
                  </a:lnTo>
                  <a:lnTo>
                    <a:pt x="799" y="4386"/>
                  </a:lnTo>
                  <a:lnTo>
                    <a:pt x="817" y="4405"/>
                  </a:lnTo>
                  <a:lnTo>
                    <a:pt x="838" y="4425"/>
                  </a:lnTo>
                  <a:lnTo>
                    <a:pt x="858" y="4442"/>
                  </a:lnTo>
                  <a:lnTo>
                    <a:pt x="879" y="4459"/>
                  </a:lnTo>
                  <a:lnTo>
                    <a:pt x="900" y="4477"/>
                  </a:lnTo>
                  <a:lnTo>
                    <a:pt x="921" y="4494"/>
                  </a:lnTo>
                  <a:lnTo>
                    <a:pt x="941" y="4512"/>
                  </a:lnTo>
                  <a:lnTo>
                    <a:pt x="961" y="4532"/>
                  </a:lnTo>
                  <a:lnTo>
                    <a:pt x="980" y="4552"/>
                  </a:lnTo>
                  <a:lnTo>
                    <a:pt x="1150" y="4742"/>
                  </a:lnTo>
                  <a:lnTo>
                    <a:pt x="1152" y="4750"/>
                  </a:lnTo>
                  <a:lnTo>
                    <a:pt x="1155" y="4756"/>
                  </a:lnTo>
                  <a:lnTo>
                    <a:pt x="1159" y="4764"/>
                  </a:lnTo>
                  <a:lnTo>
                    <a:pt x="1164" y="4770"/>
                  </a:lnTo>
                  <a:lnTo>
                    <a:pt x="1174" y="4782"/>
                  </a:lnTo>
                  <a:lnTo>
                    <a:pt x="1186" y="4793"/>
                  </a:lnTo>
                  <a:lnTo>
                    <a:pt x="1200" y="4804"/>
                  </a:lnTo>
                  <a:lnTo>
                    <a:pt x="1215" y="4812"/>
                  </a:lnTo>
                  <a:lnTo>
                    <a:pt x="1232" y="4821"/>
                  </a:lnTo>
                  <a:lnTo>
                    <a:pt x="1249" y="4829"/>
                  </a:lnTo>
                  <a:lnTo>
                    <a:pt x="1283" y="4843"/>
                  </a:lnTo>
                  <a:lnTo>
                    <a:pt x="1318" y="4855"/>
                  </a:lnTo>
                  <a:lnTo>
                    <a:pt x="1350" y="4866"/>
                  </a:lnTo>
                  <a:lnTo>
                    <a:pt x="1377" y="4877"/>
                  </a:lnTo>
                  <a:lnTo>
                    <a:pt x="1387" y="4884"/>
                  </a:lnTo>
                  <a:lnTo>
                    <a:pt x="1397" y="4891"/>
                  </a:lnTo>
                  <a:lnTo>
                    <a:pt x="1406" y="4901"/>
                  </a:lnTo>
                  <a:lnTo>
                    <a:pt x="1417" y="4910"/>
                  </a:lnTo>
                  <a:lnTo>
                    <a:pt x="1427" y="4918"/>
                  </a:lnTo>
                  <a:lnTo>
                    <a:pt x="1438" y="4926"/>
                  </a:lnTo>
                  <a:lnTo>
                    <a:pt x="1443" y="4928"/>
                  </a:lnTo>
                  <a:lnTo>
                    <a:pt x="1449" y="4930"/>
                  </a:lnTo>
                  <a:lnTo>
                    <a:pt x="1454" y="4932"/>
                  </a:lnTo>
                  <a:lnTo>
                    <a:pt x="1458" y="4932"/>
                  </a:lnTo>
                  <a:lnTo>
                    <a:pt x="1470" y="4932"/>
                  </a:lnTo>
                  <a:lnTo>
                    <a:pt x="1480" y="4933"/>
                  </a:lnTo>
                  <a:lnTo>
                    <a:pt x="1488" y="4934"/>
                  </a:lnTo>
                  <a:lnTo>
                    <a:pt x="1496" y="4936"/>
                  </a:lnTo>
                  <a:lnTo>
                    <a:pt x="1503" y="4938"/>
                  </a:lnTo>
                  <a:lnTo>
                    <a:pt x="1509" y="4941"/>
                  </a:lnTo>
                  <a:lnTo>
                    <a:pt x="1514" y="4944"/>
                  </a:lnTo>
                  <a:lnTo>
                    <a:pt x="1520" y="4947"/>
                  </a:lnTo>
                  <a:lnTo>
                    <a:pt x="1529" y="4957"/>
                  </a:lnTo>
                  <a:lnTo>
                    <a:pt x="1540" y="4969"/>
                  </a:lnTo>
                  <a:lnTo>
                    <a:pt x="1552" y="4983"/>
                  </a:lnTo>
                  <a:lnTo>
                    <a:pt x="1567" y="5000"/>
                  </a:lnTo>
                  <a:lnTo>
                    <a:pt x="1581" y="5015"/>
                  </a:lnTo>
                  <a:lnTo>
                    <a:pt x="1593" y="5026"/>
                  </a:lnTo>
                  <a:lnTo>
                    <a:pt x="1604" y="5033"/>
                  </a:lnTo>
                  <a:lnTo>
                    <a:pt x="1615" y="5036"/>
                  </a:lnTo>
                  <a:lnTo>
                    <a:pt x="1637" y="5041"/>
                  </a:lnTo>
                  <a:lnTo>
                    <a:pt x="1669" y="5051"/>
                  </a:lnTo>
                  <a:lnTo>
                    <a:pt x="1674" y="5053"/>
                  </a:lnTo>
                  <a:lnTo>
                    <a:pt x="1680" y="5058"/>
                  </a:lnTo>
                  <a:lnTo>
                    <a:pt x="1685" y="5063"/>
                  </a:lnTo>
                  <a:lnTo>
                    <a:pt x="1690" y="5069"/>
                  </a:lnTo>
                  <a:lnTo>
                    <a:pt x="1701" y="5085"/>
                  </a:lnTo>
                  <a:lnTo>
                    <a:pt x="1713" y="5101"/>
                  </a:lnTo>
                  <a:lnTo>
                    <a:pt x="1718" y="5108"/>
                  </a:lnTo>
                  <a:lnTo>
                    <a:pt x="1725" y="5116"/>
                  </a:lnTo>
                  <a:lnTo>
                    <a:pt x="1731" y="5122"/>
                  </a:lnTo>
                  <a:lnTo>
                    <a:pt x="1738" y="5128"/>
                  </a:lnTo>
                  <a:lnTo>
                    <a:pt x="1744" y="5132"/>
                  </a:lnTo>
                  <a:lnTo>
                    <a:pt x="1751" y="5134"/>
                  </a:lnTo>
                  <a:lnTo>
                    <a:pt x="1758" y="5135"/>
                  </a:lnTo>
                  <a:lnTo>
                    <a:pt x="1765" y="5135"/>
                  </a:lnTo>
                  <a:lnTo>
                    <a:pt x="1778" y="5132"/>
                  </a:lnTo>
                  <a:lnTo>
                    <a:pt x="1787" y="5130"/>
                  </a:lnTo>
                  <a:lnTo>
                    <a:pt x="1796" y="5130"/>
                  </a:lnTo>
                  <a:lnTo>
                    <a:pt x="1804" y="5130"/>
                  </a:lnTo>
                  <a:lnTo>
                    <a:pt x="1810" y="5132"/>
                  </a:lnTo>
                  <a:lnTo>
                    <a:pt x="1816" y="5134"/>
                  </a:lnTo>
                  <a:lnTo>
                    <a:pt x="1820" y="5138"/>
                  </a:lnTo>
                  <a:lnTo>
                    <a:pt x="1824" y="5142"/>
                  </a:lnTo>
                  <a:lnTo>
                    <a:pt x="1832" y="5153"/>
                  </a:lnTo>
                  <a:lnTo>
                    <a:pt x="1841" y="5165"/>
                  </a:lnTo>
                  <a:lnTo>
                    <a:pt x="1847" y="5172"/>
                  </a:lnTo>
                  <a:lnTo>
                    <a:pt x="1853" y="5179"/>
                  </a:lnTo>
                  <a:lnTo>
                    <a:pt x="1862" y="5186"/>
                  </a:lnTo>
                  <a:lnTo>
                    <a:pt x="1872" y="5194"/>
                  </a:lnTo>
                  <a:lnTo>
                    <a:pt x="1916" y="5214"/>
                  </a:lnTo>
                  <a:lnTo>
                    <a:pt x="1922" y="5217"/>
                  </a:lnTo>
                  <a:lnTo>
                    <a:pt x="1928" y="5221"/>
                  </a:lnTo>
                  <a:lnTo>
                    <a:pt x="1933" y="5225"/>
                  </a:lnTo>
                  <a:lnTo>
                    <a:pt x="1937" y="5229"/>
                  </a:lnTo>
                  <a:lnTo>
                    <a:pt x="1946" y="5240"/>
                  </a:lnTo>
                  <a:lnTo>
                    <a:pt x="1954" y="5252"/>
                  </a:lnTo>
                  <a:lnTo>
                    <a:pt x="1961" y="5263"/>
                  </a:lnTo>
                  <a:lnTo>
                    <a:pt x="1969" y="5274"/>
                  </a:lnTo>
                  <a:lnTo>
                    <a:pt x="1973" y="5279"/>
                  </a:lnTo>
                  <a:lnTo>
                    <a:pt x="1977" y="5283"/>
                  </a:lnTo>
                  <a:lnTo>
                    <a:pt x="1982" y="5287"/>
                  </a:lnTo>
                  <a:lnTo>
                    <a:pt x="1986" y="5291"/>
                  </a:lnTo>
                  <a:lnTo>
                    <a:pt x="1997" y="5296"/>
                  </a:lnTo>
                  <a:lnTo>
                    <a:pt x="2008" y="5300"/>
                  </a:lnTo>
                  <a:lnTo>
                    <a:pt x="2018" y="5303"/>
                  </a:lnTo>
                  <a:lnTo>
                    <a:pt x="2029" y="5305"/>
                  </a:lnTo>
                  <a:lnTo>
                    <a:pt x="2039" y="5308"/>
                  </a:lnTo>
                  <a:lnTo>
                    <a:pt x="2050" y="5314"/>
                  </a:lnTo>
                  <a:lnTo>
                    <a:pt x="2055" y="5317"/>
                  </a:lnTo>
                  <a:lnTo>
                    <a:pt x="2061" y="5321"/>
                  </a:lnTo>
                  <a:lnTo>
                    <a:pt x="2066" y="5325"/>
                  </a:lnTo>
                  <a:lnTo>
                    <a:pt x="2071" y="5332"/>
                  </a:lnTo>
                  <a:lnTo>
                    <a:pt x="2084" y="5346"/>
                  </a:lnTo>
                  <a:lnTo>
                    <a:pt x="2095" y="5359"/>
                  </a:lnTo>
                  <a:lnTo>
                    <a:pt x="2099" y="5365"/>
                  </a:lnTo>
                  <a:lnTo>
                    <a:pt x="2103" y="5373"/>
                  </a:lnTo>
                  <a:lnTo>
                    <a:pt x="2106" y="5382"/>
                  </a:lnTo>
                  <a:lnTo>
                    <a:pt x="2108" y="5392"/>
                  </a:lnTo>
                  <a:lnTo>
                    <a:pt x="2110" y="5402"/>
                  </a:lnTo>
                  <a:lnTo>
                    <a:pt x="2113" y="5411"/>
                  </a:lnTo>
                  <a:lnTo>
                    <a:pt x="2117" y="5416"/>
                  </a:lnTo>
                  <a:lnTo>
                    <a:pt x="2122" y="5422"/>
                  </a:lnTo>
                  <a:lnTo>
                    <a:pt x="2134" y="5429"/>
                  </a:lnTo>
                  <a:lnTo>
                    <a:pt x="2152" y="5439"/>
                  </a:lnTo>
                  <a:lnTo>
                    <a:pt x="2159" y="5442"/>
                  </a:lnTo>
                  <a:lnTo>
                    <a:pt x="2163" y="5447"/>
                  </a:lnTo>
                  <a:lnTo>
                    <a:pt x="2167" y="5453"/>
                  </a:lnTo>
                  <a:lnTo>
                    <a:pt x="2171" y="5459"/>
                  </a:lnTo>
                  <a:lnTo>
                    <a:pt x="2175" y="5471"/>
                  </a:lnTo>
                  <a:lnTo>
                    <a:pt x="2179" y="5483"/>
                  </a:lnTo>
                  <a:lnTo>
                    <a:pt x="2181" y="5487"/>
                  </a:lnTo>
                  <a:lnTo>
                    <a:pt x="2185" y="5491"/>
                  </a:lnTo>
                  <a:lnTo>
                    <a:pt x="2188" y="5493"/>
                  </a:lnTo>
                  <a:lnTo>
                    <a:pt x="2192" y="5494"/>
                  </a:lnTo>
                  <a:lnTo>
                    <a:pt x="2198" y="5492"/>
                  </a:lnTo>
                  <a:lnTo>
                    <a:pt x="2205" y="5490"/>
                  </a:lnTo>
                  <a:lnTo>
                    <a:pt x="2214" y="5483"/>
                  </a:lnTo>
                  <a:lnTo>
                    <a:pt x="2224" y="5476"/>
                  </a:lnTo>
                  <a:lnTo>
                    <a:pt x="2235" y="5468"/>
                  </a:lnTo>
                  <a:lnTo>
                    <a:pt x="2247" y="5460"/>
                  </a:lnTo>
                  <a:lnTo>
                    <a:pt x="2259" y="5455"/>
                  </a:lnTo>
                  <a:lnTo>
                    <a:pt x="2271" y="5450"/>
                  </a:lnTo>
                  <a:lnTo>
                    <a:pt x="2283" y="5443"/>
                  </a:lnTo>
                  <a:lnTo>
                    <a:pt x="2294" y="5435"/>
                  </a:lnTo>
                  <a:lnTo>
                    <a:pt x="2299" y="5430"/>
                  </a:lnTo>
                  <a:lnTo>
                    <a:pt x="2303" y="5426"/>
                  </a:lnTo>
                  <a:lnTo>
                    <a:pt x="2309" y="5419"/>
                  </a:lnTo>
                  <a:lnTo>
                    <a:pt x="2312" y="5413"/>
                  </a:lnTo>
                  <a:lnTo>
                    <a:pt x="2328" y="5384"/>
                  </a:lnTo>
                  <a:lnTo>
                    <a:pt x="2341" y="5356"/>
                  </a:lnTo>
                  <a:lnTo>
                    <a:pt x="2349" y="5342"/>
                  </a:lnTo>
                  <a:lnTo>
                    <a:pt x="2356" y="5328"/>
                  </a:lnTo>
                  <a:lnTo>
                    <a:pt x="2366" y="5314"/>
                  </a:lnTo>
                  <a:lnTo>
                    <a:pt x="2378" y="5298"/>
                  </a:lnTo>
                  <a:lnTo>
                    <a:pt x="2388" y="5287"/>
                  </a:lnTo>
                  <a:lnTo>
                    <a:pt x="2397" y="5274"/>
                  </a:lnTo>
                  <a:lnTo>
                    <a:pt x="2406" y="5260"/>
                  </a:lnTo>
                  <a:lnTo>
                    <a:pt x="2415" y="5246"/>
                  </a:lnTo>
                  <a:lnTo>
                    <a:pt x="2423" y="5231"/>
                  </a:lnTo>
                  <a:lnTo>
                    <a:pt x="2432" y="5219"/>
                  </a:lnTo>
                  <a:lnTo>
                    <a:pt x="2442" y="5206"/>
                  </a:lnTo>
                  <a:lnTo>
                    <a:pt x="2451" y="5193"/>
                  </a:lnTo>
                  <a:lnTo>
                    <a:pt x="2462" y="5200"/>
                  </a:lnTo>
                  <a:lnTo>
                    <a:pt x="2474" y="5208"/>
                  </a:lnTo>
                  <a:lnTo>
                    <a:pt x="2486" y="5215"/>
                  </a:lnTo>
                  <a:lnTo>
                    <a:pt x="2500" y="5223"/>
                  </a:lnTo>
                  <a:lnTo>
                    <a:pt x="2529" y="5238"/>
                  </a:lnTo>
                  <a:lnTo>
                    <a:pt x="2560" y="5252"/>
                  </a:lnTo>
                  <a:lnTo>
                    <a:pt x="2592" y="5266"/>
                  </a:lnTo>
                  <a:lnTo>
                    <a:pt x="2623" y="5278"/>
                  </a:lnTo>
                  <a:lnTo>
                    <a:pt x="2652" y="5290"/>
                  </a:lnTo>
                  <a:lnTo>
                    <a:pt x="2677" y="5301"/>
                  </a:lnTo>
                  <a:lnTo>
                    <a:pt x="2723" y="5321"/>
                  </a:lnTo>
                  <a:lnTo>
                    <a:pt x="2770" y="5343"/>
                  </a:lnTo>
                  <a:lnTo>
                    <a:pt x="2816" y="5364"/>
                  </a:lnTo>
                  <a:lnTo>
                    <a:pt x="2863" y="5386"/>
                  </a:lnTo>
                  <a:lnTo>
                    <a:pt x="2909" y="5406"/>
                  </a:lnTo>
                  <a:lnTo>
                    <a:pt x="2956" y="5425"/>
                  </a:lnTo>
                  <a:lnTo>
                    <a:pt x="2981" y="5433"/>
                  </a:lnTo>
                  <a:lnTo>
                    <a:pt x="3005" y="5441"/>
                  </a:lnTo>
                  <a:lnTo>
                    <a:pt x="3030" y="5447"/>
                  </a:lnTo>
                  <a:lnTo>
                    <a:pt x="3055" y="5453"/>
                  </a:lnTo>
                  <a:lnTo>
                    <a:pt x="3076" y="5456"/>
                  </a:lnTo>
                  <a:lnTo>
                    <a:pt x="3098" y="5457"/>
                  </a:lnTo>
                  <a:lnTo>
                    <a:pt x="3119" y="5458"/>
                  </a:lnTo>
                  <a:lnTo>
                    <a:pt x="3141" y="5459"/>
                  </a:lnTo>
                  <a:lnTo>
                    <a:pt x="3152" y="5460"/>
                  </a:lnTo>
                  <a:lnTo>
                    <a:pt x="3163" y="5462"/>
                  </a:lnTo>
                  <a:lnTo>
                    <a:pt x="3172" y="5464"/>
                  </a:lnTo>
                  <a:lnTo>
                    <a:pt x="3183" y="5467"/>
                  </a:lnTo>
                  <a:lnTo>
                    <a:pt x="3193" y="5470"/>
                  </a:lnTo>
                  <a:lnTo>
                    <a:pt x="3201" y="5476"/>
                  </a:lnTo>
                  <a:lnTo>
                    <a:pt x="3211" y="5481"/>
                  </a:lnTo>
                  <a:lnTo>
                    <a:pt x="3219" y="5489"/>
                  </a:lnTo>
                  <a:lnTo>
                    <a:pt x="3339" y="5600"/>
                  </a:lnTo>
                  <a:lnTo>
                    <a:pt x="3339" y="5600"/>
                  </a:lnTo>
                  <a:lnTo>
                    <a:pt x="3345" y="5586"/>
                  </a:lnTo>
                  <a:lnTo>
                    <a:pt x="3349" y="5571"/>
                  </a:lnTo>
                  <a:lnTo>
                    <a:pt x="3355" y="5554"/>
                  </a:lnTo>
                  <a:lnTo>
                    <a:pt x="3362" y="5538"/>
                  </a:lnTo>
                  <a:lnTo>
                    <a:pt x="3365" y="5532"/>
                  </a:lnTo>
                  <a:lnTo>
                    <a:pt x="3367" y="5526"/>
                  </a:lnTo>
                  <a:lnTo>
                    <a:pt x="3368" y="5521"/>
                  </a:lnTo>
                  <a:lnTo>
                    <a:pt x="3369" y="5514"/>
                  </a:lnTo>
                  <a:lnTo>
                    <a:pt x="3368" y="5501"/>
                  </a:lnTo>
                  <a:lnTo>
                    <a:pt x="3365" y="5489"/>
                  </a:lnTo>
                  <a:lnTo>
                    <a:pt x="3363" y="5476"/>
                  </a:lnTo>
                  <a:lnTo>
                    <a:pt x="3360" y="5462"/>
                  </a:lnTo>
                  <a:lnTo>
                    <a:pt x="3359" y="5449"/>
                  </a:lnTo>
                  <a:lnTo>
                    <a:pt x="3359" y="5436"/>
                  </a:lnTo>
                  <a:lnTo>
                    <a:pt x="3360" y="5427"/>
                  </a:lnTo>
                  <a:lnTo>
                    <a:pt x="3359" y="5420"/>
                  </a:lnTo>
                  <a:lnTo>
                    <a:pt x="3359" y="5415"/>
                  </a:lnTo>
                  <a:lnTo>
                    <a:pt x="3358" y="5411"/>
                  </a:lnTo>
                  <a:lnTo>
                    <a:pt x="3355" y="5404"/>
                  </a:lnTo>
                  <a:lnTo>
                    <a:pt x="3353" y="5400"/>
                  </a:lnTo>
                  <a:lnTo>
                    <a:pt x="3353" y="5399"/>
                  </a:lnTo>
                  <a:lnTo>
                    <a:pt x="3353" y="5397"/>
                  </a:lnTo>
                  <a:lnTo>
                    <a:pt x="3354" y="5395"/>
                  </a:lnTo>
                  <a:lnTo>
                    <a:pt x="3357" y="5393"/>
                  </a:lnTo>
                  <a:lnTo>
                    <a:pt x="3365" y="5388"/>
                  </a:lnTo>
                  <a:lnTo>
                    <a:pt x="3382" y="5379"/>
                  </a:lnTo>
                  <a:lnTo>
                    <a:pt x="3386" y="5376"/>
                  </a:lnTo>
                  <a:lnTo>
                    <a:pt x="3389" y="5372"/>
                  </a:lnTo>
                  <a:lnTo>
                    <a:pt x="3391" y="5368"/>
                  </a:lnTo>
                  <a:lnTo>
                    <a:pt x="3394" y="5363"/>
                  </a:lnTo>
                  <a:lnTo>
                    <a:pt x="3394" y="5358"/>
                  </a:lnTo>
                  <a:lnTo>
                    <a:pt x="3392" y="5352"/>
                  </a:lnTo>
                  <a:lnTo>
                    <a:pt x="3391" y="5347"/>
                  </a:lnTo>
                  <a:lnTo>
                    <a:pt x="3389" y="5342"/>
                  </a:lnTo>
                  <a:lnTo>
                    <a:pt x="3387" y="5335"/>
                  </a:lnTo>
                  <a:lnTo>
                    <a:pt x="3385" y="5330"/>
                  </a:lnTo>
                  <a:lnTo>
                    <a:pt x="3385" y="5323"/>
                  </a:lnTo>
                  <a:lnTo>
                    <a:pt x="3385" y="5318"/>
                  </a:lnTo>
                  <a:lnTo>
                    <a:pt x="3386" y="5307"/>
                  </a:lnTo>
                  <a:lnTo>
                    <a:pt x="3387" y="5297"/>
                  </a:lnTo>
                  <a:lnTo>
                    <a:pt x="3387" y="5293"/>
                  </a:lnTo>
                  <a:lnTo>
                    <a:pt x="3387" y="5289"/>
                  </a:lnTo>
                  <a:lnTo>
                    <a:pt x="3386" y="5285"/>
                  </a:lnTo>
                  <a:lnTo>
                    <a:pt x="3384" y="5283"/>
                  </a:lnTo>
                  <a:lnTo>
                    <a:pt x="3382" y="5281"/>
                  </a:lnTo>
                  <a:lnTo>
                    <a:pt x="3378" y="5280"/>
                  </a:lnTo>
                  <a:lnTo>
                    <a:pt x="3373" y="5279"/>
                  </a:lnTo>
                  <a:lnTo>
                    <a:pt x="3367" y="5280"/>
                  </a:lnTo>
                  <a:lnTo>
                    <a:pt x="3357" y="5280"/>
                  </a:lnTo>
                  <a:lnTo>
                    <a:pt x="3349" y="5280"/>
                  </a:lnTo>
                  <a:lnTo>
                    <a:pt x="3342" y="5279"/>
                  </a:lnTo>
                  <a:lnTo>
                    <a:pt x="3335" y="5277"/>
                  </a:lnTo>
                  <a:lnTo>
                    <a:pt x="3331" y="5274"/>
                  </a:lnTo>
                  <a:lnTo>
                    <a:pt x="3327" y="5270"/>
                  </a:lnTo>
                  <a:lnTo>
                    <a:pt x="3323" y="5266"/>
                  </a:lnTo>
                  <a:lnTo>
                    <a:pt x="3321" y="5261"/>
                  </a:lnTo>
                  <a:lnTo>
                    <a:pt x="3319" y="5254"/>
                  </a:lnTo>
                  <a:lnTo>
                    <a:pt x="3318" y="5248"/>
                  </a:lnTo>
                  <a:lnTo>
                    <a:pt x="3318" y="5241"/>
                  </a:lnTo>
                  <a:lnTo>
                    <a:pt x="3318" y="5234"/>
                  </a:lnTo>
                  <a:lnTo>
                    <a:pt x="3318" y="5217"/>
                  </a:lnTo>
                  <a:lnTo>
                    <a:pt x="3319" y="5199"/>
                  </a:lnTo>
                  <a:lnTo>
                    <a:pt x="3327" y="5189"/>
                  </a:lnTo>
                  <a:lnTo>
                    <a:pt x="3335" y="5181"/>
                  </a:lnTo>
                  <a:lnTo>
                    <a:pt x="3346" y="5172"/>
                  </a:lnTo>
                  <a:lnTo>
                    <a:pt x="3358" y="5166"/>
                  </a:lnTo>
                  <a:lnTo>
                    <a:pt x="3371" y="5160"/>
                  </a:lnTo>
                  <a:lnTo>
                    <a:pt x="3383" y="5157"/>
                  </a:lnTo>
                  <a:lnTo>
                    <a:pt x="3389" y="5156"/>
                  </a:lnTo>
                  <a:lnTo>
                    <a:pt x="3396" y="5156"/>
                  </a:lnTo>
                  <a:lnTo>
                    <a:pt x="3402" y="5156"/>
                  </a:lnTo>
                  <a:lnTo>
                    <a:pt x="3408" y="5158"/>
                  </a:lnTo>
                  <a:lnTo>
                    <a:pt x="3412" y="5159"/>
                  </a:lnTo>
                  <a:lnTo>
                    <a:pt x="3416" y="5162"/>
                  </a:lnTo>
                  <a:lnTo>
                    <a:pt x="3419" y="5165"/>
                  </a:lnTo>
                  <a:lnTo>
                    <a:pt x="3424" y="5169"/>
                  </a:lnTo>
                  <a:lnTo>
                    <a:pt x="3430" y="5176"/>
                  </a:lnTo>
                  <a:lnTo>
                    <a:pt x="3437" y="5185"/>
                  </a:lnTo>
                  <a:lnTo>
                    <a:pt x="3444" y="5194"/>
                  </a:lnTo>
                  <a:lnTo>
                    <a:pt x="3452" y="5200"/>
                  </a:lnTo>
                  <a:lnTo>
                    <a:pt x="3456" y="5203"/>
                  </a:lnTo>
                  <a:lnTo>
                    <a:pt x="3462" y="5206"/>
                  </a:lnTo>
                  <a:lnTo>
                    <a:pt x="3466" y="5207"/>
                  </a:lnTo>
                  <a:lnTo>
                    <a:pt x="3471" y="5207"/>
                  </a:lnTo>
                  <a:lnTo>
                    <a:pt x="3478" y="5207"/>
                  </a:lnTo>
                  <a:lnTo>
                    <a:pt x="3484" y="5203"/>
                  </a:lnTo>
                  <a:lnTo>
                    <a:pt x="3490" y="5200"/>
                  </a:lnTo>
                  <a:lnTo>
                    <a:pt x="3496" y="5195"/>
                  </a:lnTo>
                  <a:lnTo>
                    <a:pt x="3507" y="5183"/>
                  </a:lnTo>
                  <a:lnTo>
                    <a:pt x="3518" y="5168"/>
                  </a:lnTo>
                  <a:lnTo>
                    <a:pt x="3530" y="5153"/>
                  </a:lnTo>
                  <a:lnTo>
                    <a:pt x="3540" y="5139"/>
                  </a:lnTo>
                  <a:lnTo>
                    <a:pt x="3547" y="5132"/>
                  </a:lnTo>
                  <a:lnTo>
                    <a:pt x="3552" y="5127"/>
                  </a:lnTo>
                  <a:lnTo>
                    <a:pt x="3559" y="5123"/>
                  </a:lnTo>
                  <a:lnTo>
                    <a:pt x="3566" y="5120"/>
                  </a:lnTo>
                  <a:lnTo>
                    <a:pt x="3579" y="5116"/>
                  </a:lnTo>
                  <a:lnTo>
                    <a:pt x="3588" y="5111"/>
                  </a:lnTo>
                  <a:lnTo>
                    <a:pt x="3591" y="5108"/>
                  </a:lnTo>
                  <a:lnTo>
                    <a:pt x="3593" y="5105"/>
                  </a:lnTo>
                  <a:lnTo>
                    <a:pt x="3595" y="5103"/>
                  </a:lnTo>
                  <a:lnTo>
                    <a:pt x="3596" y="5100"/>
                  </a:lnTo>
                  <a:lnTo>
                    <a:pt x="3595" y="5093"/>
                  </a:lnTo>
                  <a:lnTo>
                    <a:pt x="3593" y="5087"/>
                  </a:lnTo>
                  <a:lnTo>
                    <a:pt x="3589" y="5080"/>
                  </a:lnTo>
                  <a:lnTo>
                    <a:pt x="3584" y="5073"/>
                  </a:lnTo>
                  <a:lnTo>
                    <a:pt x="3569" y="5059"/>
                  </a:lnTo>
                  <a:lnTo>
                    <a:pt x="3555" y="5045"/>
                  </a:lnTo>
                  <a:lnTo>
                    <a:pt x="3549" y="5037"/>
                  </a:lnTo>
                  <a:lnTo>
                    <a:pt x="3545" y="5031"/>
                  </a:lnTo>
                  <a:lnTo>
                    <a:pt x="3541" y="5024"/>
                  </a:lnTo>
                  <a:lnTo>
                    <a:pt x="3540" y="5018"/>
                  </a:lnTo>
                  <a:lnTo>
                    <a:pt x="3544" y="5017"/>
                  </a:lnTo>
                  <a:lnTo>
                    <a:pt x="3547" y="5015"/>
                  </a:lnTo>
                  <a:lnTo>
                    <a:pt x="3551" y="5017"/>
                  </a:lnTo>
                  <a:lnTo>
                    <a:pt x="3557" y="5018"/>
                  </a:lnTo>
                  <a:lnTo>
                    <a:pt x="3567" y="5021"/>
                  </a:lnTo>
                  <a:lnTo>
                    <a:pt x="3580" y="5025"/>
                  </a:lnTo>
                  <a:lnTo>
                    <a:pt x="3593" y="5030"/>
                  </a:lnTo>
                  <a:lnTo>
                    <a:pt x="3606" y="5032"/>
                  </a:lnTo>
                  <a:lnTo>
                    <a:pt x="3614" y="5033"/>
                  </a:lnTo>
                  <a:lnTo>
                    <a:pt x="3620" y="5033"/>
                  </a:lnTo>
                  <a:lnTo>
                    <a:pt x="3627" y="5033"/>
                  </a:lnTo>
                  <a:lnTo>
                    <a:pt x="3632" y="5031"/>
                  </a:lnTo>
                  <a:lnTo>
                    <a:pt x="3643" y="5026"/>
                  </a:lnTo>
                  <a:lnTo>
                    <a:pt x="3653" y="5020"/>
                  </a:lnTo>
                  <a:lnTo>
                    <a:pt x="3663" y="5014"/>
                  </a:lnTo>
                  <a:lnTo>
                    <a:pt x="3673" y="5010"/>
                  </a:lnTo>
                  <a:lnTo>
                    <a:pt x="3675" y="5010"/>
                  </a:lnTo>
                  <a:lnTo>
                    <a:pt x="3679" y="5010"/>
                  </a:lnTo>
                  <a:lnTo>
                    <a:pt x="3681" y="5012"/>
                  </a:lnTo>
                  <a:lnTo>
                    <a:pt x="3683" y="5014"/>
                  </a:lnTo>
                  <a:lnTo>
                    <a:pt x="3687" y="5019"/>
                  </a:lnTo>
                  <a:lnTo>
                    <a:pt x="3690" y="5022"/>
                  </a:lnTo>
                  <a:lnTo>
                    <a:pt x="3696" y="5024"/>
                  </a:lnTo>
                  <a:lnTo>
                    <a:pt x="3703" y="5026"/>
                  </a:lnTo>
                  <a:lnTo>
                    <a:pt x="3713" y="5027"/>
                  </a:lnTo>
                  <a:lnTo>
                    <a:pt x="3723" y="5028"/>
                  </a:lnTo>
                  <a:lnTo>
                    <a:pt x="3741" y="5030"/>
                  </a:lnTo>
                  <a:lnTo>
                    <a:pt x="3756" y="5031"/>
                  </a:lnTo>
                  <a:lnTo>
                    <a:pt x="3762" y="5030"/>
                  </a:lnTo>
                  <a:lnTo>
                    <a:pt x="3766" y="5028"/>
                  </a:lnTo>
                  <a:lnTo>
                    <a:pt x="3768" y="5027"/>
                  </a:lnTo>
                  <a:lnTo>
                    <a:pt x="3769" y="5025"/>
                  </a:lnTo>
                  <a:lnTo>
                    <a:pt x="3769" y="5023"/>
                  </a:lnTo>
                  <a:lnTo>
                    <a:pt x="3768" y="5020"/>
                  </a:lnTo>
                  <a:lnTo>
                    <a:pt x="3766" y="5017"/>
                  </a:lnTo>
                  <a:lnTo>
                    <a:pt x="3764" y="5013"/>
                  </a:lnTo>
                  <a:lnTo>
                    <a:pt x="3758" y="5007"/>
                  </a:lnTo>
                  <a:lnTo>
                    <a:pt x="3752" y="4999"/>
                  </a:lnTo>
                  <a:lnTo>
                    <a:pt x="3750" y="4995"/>
                  </a:lnTo>
                  <a:lnTo>
                    <a:pt x="3748" y="4992"/>
                  </a:lnTo>
                  <a:lnTo>
                    <a:pt x="3745" y="4987"/>
                  </a:lnTo>
                  <a:lnTo>
                    <a:pt x="3745" y="4984"/>
                  </a:lnTo>
                  <a:lnTo>
                    <a:pt x="3752" y="4980"/>
                  </a:lnTo>
                  <a:lnTo>
                    <a:pt x="3762" y="4976"/>
                  </a:lnTo>
                  <a:lnTo>
                    <a:pt x="3771" y="4973"/>
                  </a:lnTo>
                  <a:lnTo>
                    <a:pt x="3781" y="4970"/>
                  </a:lnTo>
                  <a:lnTo>
                    <a:pt x="3791" y="4967"/>
                  </a:lnTo>
                  <a:lnTo>
                    <a:pt x="3798" y="4963"/>
                  </a:lnTo>
                  <a:lnTo>
                    <a:pt x="3800" y="4959"/>
                  </a:lnTo>
                  <a:lnTo>
                    <a:pt x="3803" y="4956"/>
                  </a:lnTo>
                  <a:lnTo>
                    <a:pt x="3805" y="4952"/>
                  </a:lnTo>
                  <a:lnTo>
                    <a:pt x="3805" y="4946"/>
                  </a:lnTo>
                  <a:lnTo>
                    <a:pt x="3805" y="4941"/>
                  </a:lnTo>
                  <a:lnTo>
                    <a:pt x="3803" y="4934"/>
                  </a:lnTo>
                  <a:lnTo>
                    <a:pt x="3800" y="4928"/>
                  </a:lnTo>
                  <a:lnTo>
                    <a:pt x="3797" y="4923"/>
                  </a:lnTo>
                  <a:lnTo>
                    <a:pt x="3792" y="4911"/>
                  </a:lnTo>
                  <a:lnTo>
                    <a:pt x="3788" y="4898"/>
                  </a:lnTo>
                  <a:lnTo>
                    <a:pt x="3788" y="4891"/>
                  </a:lnTo>
                  <a:lnTo>
                    <a:pt x="3790" y="4883"/>
                  </a:lnTo>
                  <a:lnTo>
                    <a:pt x="3793" y="4875"/>
                  </a:lnTo>
                  <a:lnTo>
                    <a:pt x="3797" y="4865"/>
                  </a:lnTo>
                  <a:lnTo>
                    <a:pt x="3802" y="4857"/>
                  </a:lnTo>
                  <a:lnTo>
                    <a:pt x="3805" y="4848"/>
                  </a:lnTo>
                  <a:lnTo>
                    <a:pt x="3808" y="4838"/>
                  </a:lnTo>
                  <a:lnTo>
                    <a:pt x="3809" y="4830"/>
                  </a:lnTo>
                  <a:lnTo>
                    <a:pt x="3808" y="4825"/>
                  </a:lnTo>
                  <a:lnTo>
                    <a:pt x="3807" y="4820"/>
                  </a:lnTo>
                  <a:lnTo>
                    <a:pt x="3805" y="4815"/>
                  </a:lnTo>
                  <a:lnTo>
                    <a:pt x="3803" y="4810"/>
                  </a:lnTo>
                  <a:lnTo>
                    <a:pt x="3795" y="4801"/>
                  </a:lnTo>
                  <a:lnTo>
                    <a:pt x="3786" y="4791"/>
                  </a:lnTo>
                  <a:lnTo>
                    <a:pt x="3778" y="4781"/>
                  </a:lnTo>
                  <a:lnTo>
                    <a:pt x="3770" y="4772"/>
                  </a:lnTo>
                  <a:lnTo>
                    <a:pt x="3763" y="4763"/>
                  </a:lnTo>
                  <a:lnTo>
                    <a:pt x="3758" y="4753"/>
                  </a:lnTo>
                  <a:lnTo>
                    <a:pt x="3766" y="4748"/>
                  </a:lnTo>
                  <a:lnTo>
                    <a:pt x="3771" y="4741"/>
                  </a:lnTo>
                  <a:lnTo>
                    <a:pt x="3776" y="4735"/>
                  </a:lnTo>
                  <a:lnTo>
                    <a:pt x="3778" y="4728"/>
                  </a:lnTo>
                  <a:lnTo>
                    <a:pt x="3780" y="4722"/>
                  </a:lnTo>
                  <a:lnTo>
                    <a:pt x="3781" y="4716"/>
                  </a:lnTo>
                  <a:lnTo>
                    <a:pt x="3781" y="4710"/>
                  </a:lnTo>
                  <a:lnTo>
                    <a:pt x="3780" y="4703"/>
                  </a:lnTo>
                  <a:lnTo>
                    <a:pt x="3779" y="4690"/>
                  </a:lnTo>
                  <a:lnTo>
                    <a:pt x="3779" y="4679"/>
                  </a:lnTo>
                  <a:lnTo>
                    <a:pt x="3779" y="4673"/>
                  </a:lnTo>
                  <a:lnTo>
                    <a:pt x="3781" y="4668"/>
                  </a:lnTo>
                  <a:lnTo>
                    <a:pt x="3783" y="4663"/>
                  </a:lnTo>
                  <a:lnTo>
                    <a:pt x="3788" y="4658"/>
                  </a:lnTo>
                  <a:lnTo>
                    <a:pt x="3792" y="4654"/>
                  </a:lnTo>
                  <a:lnTo>
                    <a:pt x="3795" y="4648"/>
                  </a:lnTo>
                  <a:lnTo>
                    <a:pt x="3798" y="4642"/>
                  </a:lnTo>
                  <a:lnTo>
                    <a:pt x="3800" y="4636"/>
                  </a:lnTo>
                  <a:lnTo>
                    <a:pt x="3803" y="4623"/>
                  </a:lnTo>
                  <a:lnTo>
                    <a:pt x="3803" y="4609"/>
                  </a:lnTo>
                  <a:lnTo>
                    <a:pt x="3804" y="4598"/>
                  </a:lnTo>
                  <a:lnTo>
                    <a:pt x="3805" y="4586"/>
                  </a:lnTo>
                  <a:lnTo>
                    <a:pt x="3806" y="4581"/>
                  </a:lnTo>
                  <a:lnTo>
                    <a:pt x="3808" y="4577"/>
                  </a:lnTo>
                  <a:lnTo>
                    <a:pt x="3810" y="4573"/>
                  </a:lnTo>
                  <a:lnTo>
                    <a:pt x="3813" y="4571"/>
                  </a:lnTo>
                  <a:lnTo>
                    <a:pt x="3816" y="4569"/>
                  </a:lnTo>
                  <a:lnTo>
                    <a:pt x="3819" y="4568"/>
                  </a:lnTo>
                  <a:lnTo>
                    <a:pt x="3821" y="4568"/>
                  </a:lnTo>
                  <a:lnTo>
                    <a:pt x="3823" y="4569"/>
                  </a:lnTo>
                  <a:lnTo>
                    <a:pt x="3827" y="4572"/>
                  </a:lnTo>
                  <a:lnTo>
                    <a:pt x="3833" y="4576"/>
                  </a:lnTo>
                  <a:lnTo>
                    <a:pt x="3837" y="4580"/>
                  </a:lnTo>
                  <a:lnTo>
                    <a:pt x="3843" y="4585"/>
                  </a:lnTo>
                  <a:lnTo>
                    <a:pt x="3848" y="4588"/>
                  </a:lnTo>
                  <a:lnTo>
                    <a:pt x="3853" y="4591"/>
                  </a:lnTo>
                  <a:lnTo>
                    <a:pt x="3859" y="4593"/>
                  </a:lnTo>
                  <a:lnTo>
                    <a:pt x="3863" y="4596"/>
                  </a:lnTo>
                  <a:lnTo>
                    <a:pt x="3866" y="4601"/>
                  </a:lnTo>
                  <a:lnTo>
                    <a:pt x="3868" y="4606"/>
                  </a:lnTo>
                  <a:lnTo>
                    <a:pt x="3872" y="4618"/>
                  </a:lnTo>
                  <a:lnTo>
                    <a:pt x="3873" y="4630"/>
                  </a:lnTo>
                  <a:lnTo>
                    <a:pt x="3874" y="4636"/>
                  </a:lnTo>
                  <a:lnTo>
                    <a:pt x="3875" y="4642"/>
                  </a:lnTo>
                  <a:lnTo>
                    <a:pt x="3876" y="4647"/>
                  </a:lnTo>
                  <a:lnTo>
                    <a:pt x="3878" y="4652"/>
                  </a:lnTo>
                  <a:lnTo>
                    <a:pt x="3881" y="4655"/>
                  </a:lnTo>
                  <a:lnTo>
                    <a:pt x="3886" y="4657"/>
                  </a:lnTo>
                  <a:lnTo>
                    <a:pt x="3891" y="4658"/>
                  </a:lnTo>
                  <a:lnTo>
                    <a:pt x="3898" y="4657"/>
                  </a:lnTo>
                  <a:lnTo>
                    <a:pt x="3908" y="4655"/>
                  </a:lnTo>
                  <a:lnTo>
                    <a:pt x="3917" y="4655"/>
                  </a:lnTo>
                  <a:lnTo>
                    <a:pt x="3925" y="4655"/>
                  </a:lnTo>
                  <a:lnTo>
                    <a:pt x="3930" y="4656"/>
                  </a:lnTo>
                  <a:lnTo>
                    <a:pt x="3935" y="4658"/>
                  </a:lnTo>
                  <a:lnTo>
                    <a:pt x="3940" y="4661"/>
                  </a:lnTo>
                  <a:lnTo>
                    <a:pt x="3943" y="4663"/>
                  </a:lnTo>
                  <a:lnTo>
                    <a:pt x="3945" y="4668"/>
                  </a:lnTo>
                  <a:lnTo>
                    <a:pt x="3951" y="4674"/>
                  </a:lnTo>
                  <a:lnTo>
                    <a:pt x="3956" y="4682"/>
                  </a:lnTo>
                  <a:lnTo>
                    <a:pt x="3958" y="4686"/>
                  </a:lnTo>
                  <a:lnTo>
                    <a:pt x="3962" y="4689"/>
                  </a:lnTo>
                  <a:lnTo>
                    <a:pt x="3967" y="4691"/>
                  </a:lnTo>
                  <a:lnTo>
                    <a:pt x="3971" y="4694"/>
                  </a:lnTo>
                  <a:lnTo>
                    <a:pt x="3974" y="4679"/>
                  </a:lnTo>
                  <a:lnTo>
                    <a:pt x="3977" y="4664"/>
                  </a:lnTo>
                  <a:lnTo>
                    <a:pt x="3979" y="4649"/>
                  </a:lnTo>
                  <a:lnTo>
                    <a:pt x="3979" y="4635"/>
                  </a:lnTo>
                  <a:lnTo>
                    <a:pt x="3979" y="4607"/>
                  </a:lnTo>
                  <a:lnTo>
                    <a:pt x="3979" y="4577"/>
                  </a:lnTo>
                  <a:lnTo>
                    <a:pt x="3976" y="4567"/>
                  </a:lnTo>
                  <a:lnTo>
                    <a:pt x="3973" y="4555"/>
                  </a:lnTo>
                  <a:lnTo>
                    <a:pt x="3968" y="4542"/>
                  </a:lnTo>
                  <a:lnTo>
                    <a:pt x="3963" y="4529"/>
                  </a:lnTo>
                  <a:lnTo>
                    <a:pt x="3962" y="4524"/>
                  </a:lnTo>
                  <a:lnTo>
                    <a:pt x="3961" y="4520"/>
                  </a:lnTo>
                  <a:lnTo>
                    <a:pt x="3961" y="4517"/>
                  </a:lnTo>
                  <a:lnTo>
                    <a:pt x="3962" y="4515"/>
                  </a:lnTo>
                  <a:lnTo>
                    <a:pt x="3965" y="4515"/>
                  </a:lnTo>
                  <a:lnTo>
                    <a:pt x="3968" y="4518"/>
                  </a:lnTo>
                  <a:lnTo>
                    <a:pt x="3973" y="4522"/>
                  </a:lnTo>
                  <a:lnTo>
                    <a:pt x="3980" y="4528"/>
                  </a:lnTo>
                  <a:lnTo>
                    <a:pt x="3993" y="4544"/>
                  </a:lnTo>
                  <a:lnTo>
                    <a:pt x="4006" y="4563"/>
                  </a:lnTo>
                  <a:lnTo>
                    <a:pt x="4017" y="4582"/>
                  </a:lnTo>
                  <a:lnTo>
                    <a:pt x="4030" y="4604"/>
                  </a:lnTo>
                  <a:lnTo>
                    <a:pt x="4044" y="4623"/>
                  </a:lnTo>
                  <a:lnTo>
                    <a:pt x="4058" y="4641"/>
                  </a:lnTo>
                  <a:lnTo>
                    <a:pt x="4066" y="4649"/>
                  </a:lnTo>
                  <a:lnTo>
                    <a:pt x="4074" y="4656"/>
                  </a:lnTo>
                  <a:lnTo>
                    <a:pt x="4081" y="4661"/>
                  </a:lnTo>
                  <a:lnTo>
                    <a:pt x="4090" y="4666"/>
                  </a:lnTo>
                  <a:lnTo>
                    <a:pt x="4105" y="4672"/>
                  </a:lnTo>
                  <a:lnTo>
                    <a:pt x="4118" y="4679"/>
                  </a:lnTo>
                  <a:lnTo>
                    <a:pt x="4130" y="4686"/>
                  </a:lnTo>
                  <a:lnTo>
                    <a:pt x="4139" y="4695"/>
                  </a:lnTo>
                  <a:lnTo>
                    <a:pt x="4149" y="4703"/>
                  </a:lnTo>
                  <a:lnTo>
                    <a:pt x="4158" y="4714"/>
                  </a:lnTo>
                  <a:lnTo>
                    <a:pt x="4165" y="4725"/>
                  </a:lnTo>
                  <a:lnTo>
                    <a:pt x="4174" y="4739"/>
                  </a:lnTo>
                  <a:lnTo>
                    <a:pt x="4178" y="4747"/>
                  </a:lnTo>
                  <a:lnTo>
                    <a:pt x="4183" y="4753"/>
                  </a:lnTo>
                  <a:lnTo>
                    <a:pt x="4186" y="4756"/>
                  </a:lnTo>
                  <a:lnTo>
                    <a:pt x="4189" y="4757"/>
                  </a:lnTo>
                  <a:lnTo>
                    <a:pt x="4191" y="4757"/>
                  </a:lnTo>
                  <a:lnTo>
                    <a:pt x="4192" y="4755"/>
                  </a:lnTo>
                  <a:lnTo>
                    <a:pt x="4193" y="4753"/>
                  </a:lnTo>
                  <a:lnTo>
                    <a:pt x="4196" y="4749"/>
                  </a:lnTo>
                  <a:lnTo>
                    <a:pt x="4199" y="4739"/>
                  </a:lnTo>
                  <a:lnTo>
                    <a:pt x="4203" y="4729"/>
                  </a:lnTo>
                  <a:lnTo>
                    <a:pt x="4206" y="4725"/>
                  </a:lnTo>
                  <a:lnTo>
                    <a:pt x="4211" y="4722"/>
                  </a:lnTo>
                  <a:lnTo>
                    <a:pt x="4215" y="4720"/>
                  </a:lnTo>
                  <a:lnTo>
                    <a:pt x="4221" y="4718"/>
                  </a:lnTo>
                  <a:lnTo>
                    <a:pt x="4235" y="4721"/>
                  </a:lnTo>
                  <a:lnTo>
                    <a:pt x="4251" y="4726"/>
                  </a:lnTo>
                  <a:lnTo>
                    <a:pt x="4258" y="4727"/>
                  </a:lnTo>
                  <a:lnTo>
                    <a:pt x="4265" y="4727"/>
                  </a:lnTo>
                  <a:lnTo>
                    <a:pt x="4267" y="4726"/>
                  </a:lnTo>
                  <a:lnTo>
                    <a:pt x="4269" y="4724"/>
                  </a:lnTo>
                  <a:lnTo>
                    <a:pt x="4270" y="4722"/>
                  </a:lnTo>
                  <a:lnTo>
                    <a:pt x="4270" y="4717"/>
                  </a:lnTo>
                  <a:lnTo>
                    <a:pt x="4267" y="4694"/>
                  </a:lnTo>
                  <a:lnTo>
                    <a:pt x="4260" y="4660"/>
                  </a:lnTo>
                  <a:lnTo>
                    <a:pt x="4259" y="4652"/>
                  </a:lnTo>
                  <a:lnTo>
                    <a:pt x="4259" y="4644"/>
                  </a:lnTo>
                  <a:lnTo>
                    <a:pt x="4259" y="4637"/>
                  </a:lnTo>
                  <a:lnTo>
                    <a:pt x="4259" y="4632"/>
                  </a:lnTo>
                  <a:lnTo>
                    <a:pt x="4261" y="4628"/>
                  </a:lnTo>
                  <a:lnTo>
                    <a:pt x="4265" y="4626"/>
                  </a:lnTo>
                  <a:lnTo>
                    <a:pt x="4268" y="4625"/>
                  </a:lnTo>
                  <a:lnTo>
                    <a:pt x="4273" y="4627"/>
                  </a:lnTo>
                  <a:lnTo>
                    <a:pt x="4282" y="4630"/>
                  </a:lnTo>
                  <a:lnTo>
                    <a:pt x="4288" y="4633"/>
                  </a:lnTo>
                  <a:lnTo>
                    <a:pt x="4294" y="4634"/>
                  </a:lnTo>
                  <a:lnTo>
                    <a:pt x="4297" y="4634"/>
                  </a:lnTo>
                  <a:lnTo>
                    <a:pt x="4306" y="4632"/>
                  </a:lnTo>
                  <a:lnTo>
                    <a:pt x="4321" y="4631"/>
                  </a:lnTo>
                  <a:lnTo>
                    <a:pt x="4325" y="4632"/>
                  </a:lnTo>
                  <a:lnTo>
                    <a:pt x="4329" y="4634"/>
                  </a:lnTo>
                  <a:lnTo>
                    <a:pt x="4333" y="4639"/>
                  </a:lnTo>
                  <a:lnTo>
                    <a:pt x="4335" y="4643"/>
                  </a:lnTo>
                  <a:lnTo>
                    <a:pt x="4338" y="4655"/>
                  </a:lnTo>
                  <a:lnTo>
                    <a:pt x="4342" y="4664"/>
                  </a:lnTo>
                  <a:lnTo>
                    <a:pt x="4354" y="4670"/>
                  </a:lnTo>
                  <a:lnTo>
                    <a:pt x="4366" y="4675"/>
                  </a:lnTo>
                  <a:lnTo>
                    <a:pt x="4371" y="4676"/>
                  </a:lnTo>
                  <a:lnTo>
                    <a:pt x="4377" y="4675"/>
                  </a:lnTo>
                  <a:lnTo>
                    <a:pt x="4379" y="4674"/>
                  </a:lnTo>
                  <a:lnTo>
                    <a:pt x="4380" y="4672"/>
                  </a:lnTo>
                  <a:lnTo>
                    <a:pt x="4381" y="4670"/>
                  </a:lnTo>
                  <a:lnTo>
                    <a:pt x="4382" y="4666"/>
                  </a:lnTo>
                  <a:lnTo>
                    <a:pt x="4385" y="4650"/>
                  </a:lnTo>
                  <a:lnTo>
                    <a:pt x="4389" y="4640"/>
                  </a:lnTo>
                  <a:lnTo>
                    <a:pt x="4392" y="4632"/>
                  </a:lnTo>
                  <a:lnTo>
                    <a:pt x="4396" y="4627"/>
                  </a:lnTo>
                  <a:lnTo>
                    <a:pt x="4398" y="4626"/>
                  </a:lnTo>
                  <a:lnTo>
                    <a:pt x="4401" y="4625"/>
                  </a:lnTo>
                  <a:lnTo>
                    <a:pt x="4403" y="4625"/>
                  </a:lnTo>
                  <a:lnTo>
                    <a:pt x="4405" y="4626"/>
                  </a:lnTo>
                  <a:lnTo>
                    <a:pt x="4410" y="4627"/>
                  </a:lnTo>
                  <a:lnTo>
                    <a:pt x="4417" y="4630"/>
                  </a:lnTo>
                  <a:lnTo>
                    <a:pt x="4429" y="4640"/>
                  </a:lnTo>
                  <a:lnTo>
                    <a:pt x="4444" y="4650"/>
                  </a:lnTo>
                  <a:lnTo>
                    <a:pt x="4451" y="4656"/>
                  </a:lnTo>
                  <a:lnTo>
                    <a:pt x="4460" y="4659"/>
                  </a:lnTo>
                  <a:lnTo>
                    <a:pt x="4469" y="4662"/>
                  </a:lnTo>
                  <a:lnTo>
                    <a:pt x="4478" y="4663"/>
                  </a:lnTo>
                  <a:lnTo>
                    <a:pt x="4482" y="4656"/>
                  </a:lnTo>
                  <a:lnTo>
                    <a:pt x="4488" y="4648"/>
                  </a:lnTo>
                  <a:lnTo>
                    <a:pt x="4496" y="4639"/>
                  </a:lnTo>
                  <a:lnTo>
                    <a:pt x="4504" y="4629"/>
                  </a:lnTo>
                  <a:lnTo>
                    <a:pt x="4513" y="4620"/>
                  </a:lnTo>
                  <a:lnTo>
                    <a:pt x="4523" y="4613"/>
                  </a:lnTo>
                  <a:lnTo>
                    <a:pt x="4527" y="4610"/>
                  </a:lnTo>
                  <a:lnTo>
                    <a:pt x="4530" y="4608"/>
                  </a:lnTo>
                  <a:lnTo>
                    <a:pt x="4534" y="4607"/>
                  </a:lnTo>
                  <a:lnTo>
                    <a:pt x="4538" y="4607"/>
                  </a:lnTo>
                  <a:lnTo>
                    <a:pt x="4540" y="4607"/>
                  </a:lnTo>
                  <a:lnTo>
                    <a:pt x="4541" y="4609"/>
                  </a:lnTo>
                  <a:lnTo>
                    <a:pt x="4543" y="4613"/>
                  </a:lnTo>
                  <a:lnTo>
                    <a:pt x="4545" y="4616"/>
                  </a:lnTo>
                  <a:lnTo>
                    <a:pt x="4548" y="4626"/>
                  </a:lnTo>
                  <a:lnTo>
                    <a:pt x="4553" y="4636"/>
                  </a:lnTo>
                  <a:lnTo>
                    <a:pt x="4557" y="4648"/>
                  </a:lnTo>
                  <a:lnTo>
                    <a:pt x="4563" y="4659"/>
                  </a:lnTo>
                  <a:lnTo>
                    <a:pt x="4565" y="4663"/>
                  </a:lnTo>
                  <a:lnTo>
                    <a:pt x="4568" y="4667"/>
                  </a:lnTo>
                  <a:lnTo>
                    <a:pt x="4572" y="4670"/>
                  </a:lnTo>
                  <a:lnTo>
                    <a:pt x="4575" y="4672"/>
                  </a:lnTo>
                  <a:lnTo>
                    <a:pt x="4582" y="4674"/>
                  </a:lnTo>
                  <a:lnTo>
                    <a:pt x="4589" y="4675"/>
                  </a:lnTo>
                  <a:lnTo>
                    <a:pt x="4597" y="4675"/>
                  </a:lnTo>
                  <a:lnTo>
                    <a:pt x="4605" y="4674"/>
                  </a:lnTo>
                  <a:lnTo>
                    <a:pt x="4622" y="4671"/>
                  </a:lnTo>
                  <a:lnTo>
                    <a:pt x="4640" y="4667"/>
                  </a:lnTo>
                  <a:lnTo>
                    <a:pt x="4657" y="4660"/>
                  </a:lnTo>
                  <a:lnTo>
                    <a:pt x="4675" y="4654"/>
                  </a:lnTo>
                  <a:lnTo>
                    <a:pt x="4689" y="4647"/>
                  </a:lnTo>
                  <a:lnTo>
                    <a:pt x="4702" y="4641"/>
                  </a:lnTo>
                  <a:lnTo>
                    <a:pt x="4708" y="4639"/>
                  </a:lnTo>
                  <a:lnTo>
                    <a:pt x="4715" y="4636"/>
                  </a:lnTo>
                  <a:lnTo>
                    <a:pt x="4720" y="4636"/>
                  </a:lnTo>
                  <a:lnTo>
                    <a:pt x="4727" y="4636"/>
                  </a:lnTo>
                  <a:lnTo>
                    <a:pt x="4732" y="4637"/>
                  </a:lnTo>
                  <a:lnTo>
                    <a:pt x="4736" y="4640"/>
                  </a:lnTo>
                  <a:lnTo>
                    <a:pt x="4742" y="4642"/>
                  </a:lnTo>
                  <a:lnTo>
                    <a:pt x="4746" y="4645"/>
                  </a:lnTo>
                  <a:lnTo>
                    <a:pt x="4763" y="4659"/>
                  </a:lnTo>
                  <a:lnTo>
                    <a:pt x="4777" y="4673"/>
                  </a:lnTo>
                  <a:lnTo>
                    <a:pt x="4777" y="4673"/>
                  </a:lnTo>
                  <a:lnTo>
                    <a:pt x="4776" y="4659"/>
                  </a:lnTo>
                  <a:lnTo>
                    <a:pt x="4776" y="4644"/>
                  </a:lnTo>
                  <a:lnTo>
                    <a:pt x="4775" y="4629"/>
                  </a:lnTo>
                  <a:lnTo>
                    <a:pt x="4772" y="4615"/>
                  </a:lnTo>
                  <a:lnTo>
                    <a:pt x="4768" y="4594"/>
                  </a:lnTo>
                  <a:lnTo>
                    <a:pt x="4764" y="4573"/>
                  </a:lnTo>
                  <a:lnTo>
                    <a:pt x="4762" y="4550"/>
                  </a:lnTo>
                  <a:lnTo>
                    <a:pt x="4760" y="4528"/>
                  </a:lnTo>
                  <a:lnTo>
                    <a:pt x="4758" y="4506"/>
                  </a:lnTo>
                  <a:lnTo>
                    <a:pt x="4755" y="4484"/>
                  </a:lnTo>
                  <a:lnTo>
                    <a:pt x="4752" y="4473"/>
                  </a:lnTo>
                  <a:lnTo>
                    <a:pt x="4749" y="4463"/>
                  </a:lnTo>
                  <a:lnTo>
                    <a:pt x="4746" y="4452"/>
                  </a:lnTo>
                  <a:lnTo>
                    <a:pt x="4742" y="4441"/>
                  </a:lnTo>
                  <a:lnTo>
                    <a:pt x="4732" y="4417"/>
                  </a:lnTo>
                  <a:lnTo>
                    <a:pt x="4723" y="4393"/>
                  </a:lnTo>
                  <a:lnTo>
                    <a:pt x="4714" y="4370"/>
                  </a:lnTo>
                  <a:lnTo>
                    <a:pt x="4704" y="4346"/>
                  </a:lnTo>
                  <a:lnTo>
                    <a:pt x="4694" y="4322"/>
                  </a:lnTo>
                  <a:lnTo>
                    <a:pt x="4684" y="4298"/>
                  </a:lnTo>
                  <a:lnTo>
                    <a:pt x="4675" y="4275"/>
                  </a:lnTo>
                  <a:lnTo>
                    <a:pt x="4665" y="4251"/>
                  </a:lnTo>
                  <a:lnTo>
                    <a:pt x="4660" y="4234"/>
                  </a:lnTo>
                  <a:lnTo>
                    <a:pt x="4656" y="4217"/>
                  </a:lnTo>
                  <a:lnTo>
                    <a:pt x="4653" y="4203"/>
                  </a:lnTo>
                  <a:lnTo>
                    <a:pt x="4650" y="4189"/>
                  </a:lnTo>
                  <a:lnTo>
                    <a:pt x="4648" y="4183"/>
                  </a:lnTo>
                  <a:lnTo>
                    <a:pt x="4646" y="4176"/>
                  </a:lnTo>
                  <a:lnTo>
                    <a:pt x="4642" y="4171"/>
                  </a:lnTo>
                  <a:lnTo>
                    <a:pt x="4638" y="4164"/>
                  </a:lnTo>
                  <a:lnTo>
                    <a:pt x="4634" y="4159"/>
                  </a:lnTo>
                  <a:lnTo>
                    <a:pt x="4627" y="4154"/>
                  </a:lnTo>
                  <a:lnTo>
                    <a:pt x="4620" y="4149"/>
                  </a:lnTo>
                  <a:lnTo>
                    <a:pt x="4611" y="4144"/>
                  </a:lnTo>
                  <a:lnTo>
                    <a:pt x="4600" y="4139"/>
                  </a:lnTo>
                  <a:lnTo>
                    <a:pt x="4591" y="4132"/>
                  </a:lnTo>
                  <a:lnTo>
                    <a:pt x="4582" y="4126"/>
                  </a:lnTo>
                  <a:lnTo>
                    <a:pt x="4574" y="4119"/>
                  </a:lnTo>
                  <a:lnTo>
                    <a:pt x="4567" y="4113"/>
                  </a:lnTo>
                  <a:lnTo>
                    <a:pt x="4559" y="4105"/>
                  </a:lnTo>
                  <a:lnTo>
                    <a:pt x="4554" y="4097"/>
                  </a:lnTo>
                  <a:lnTo>
                    <a:pt x="4547" y="4090"/>
                  </a:lnTo>
                  <a:lnTo>
                    <a:pt x="4538" y="4075"/>
                  </a:lnTo>
                  <a:lnTo>
                    <a:pt x="4530" y="4058"/>
                  </a:lnTo>
                  <a:lnTo>
                    <a:pt x="4524" y="4040"/>
                  </a:lnTo>
                  <a:lnTo>
                    <a:pt x="4519" y="4023"/>
                  </a:lnTo>
                  <a:lnTo>
                    <a:pt x="4515" y="4004"/>
                  </a:lnTo>
                  <a:lnTo>
                    <a:pt x="4513" y="3985"/>
                  </a:lnTo>
                  <a:lnTo>
                    <a:pt x="4511" y="3966"/>
                  </a:lnTo>
                  <a:lnTo>
                    <a:pt x="4509" y="3946"/>
                  </a:lnTo>
                  <a:lnTo>
                    <a:pt x="4505" y="3906"/>
                  </a:lnTo>
                  <a:lnTo>
                    <a:pt x="4501" y="3867"/>
                  </a:lnTo>
                  <a:lnTo>
                    <a:pt x="4498" y="3848"/>
                  </a:lnTo>
                  <a:lnTo>
                    <a:pt x="4498" y="3830"/>
                  </a:lnTo>
                  <a:lnTo>
                    <a:pt x="4499" y="3811"/>
                  </a:lnTo>
                  <a:lnTo>
                    <a:pt x="4502" y="3795"/>
                  </a:lnTo>
                  <a:lnTo>
                    <a:pt x="4505" y="3778"/>
                  </a:lnTo>
                  <a:lnTo>
                    <a:pt x="4512" y="3763"/>
                  </a:lnTo>
                  <a:lnTo>
                    <a:pt x="4518" y="3748"/>
                  </a:lnTo>
                  <a:lnTo>
                    <a:pt x="4526" y="3732"/>
                  </a:lnTo>
                  <a:lnTo>
                    <a:pt x="4533" y="3717"/>
                  </a:lnTo>
                  <a:lnTo>
                    <a:pt x="4543" y="3703"/>
                  </a:lnTo>
                  <a:lnTo>
                    <a:pt x="4553" y="3689"/>
                  </a:lnTo>
                  <a:lnTo>
                    <a:pt x="4563" y="3675"/>
                  </a:lnTo>
                  <a:lnTo>
                    <a:pt x="4583" y="3647"/>
                  </a:lnTo>
                  <a:lnTo>
                    <a:pt x="4605" y="3618"/>
                  </a:lnTo>
                  <a:lnTo>
                    <a:pt x="4611" y="3607"/>
                  </a:lnTo>
                  <a:lnTo>
                    <a:pt x="4615" y="3597"/>
                  </a:lnTo>
                  <a:lnTo>
                    <a:pt x="4619" y="3589"/>
                  </a:lnTo>
                  <a:lnTo>
                    <a:pt x="4621" y="3580"/>
                  </a:lnTo>
                  <a:lnTo>
                    <a:pt x="4622" y="3561"/>
                  </a:lnTo>
                  <a:lnTo>
                    <a:pt x="4624" y="3540"/>
                  </a:lnTo>
                  <a:lnTo>
                    <a:pt x="4625" y="3516"/>
                  </a:lnTo>
                  <a:lnTo>
                    <a:pt x="4625" y="3485"/>
                  </a:lnTo>
                  <a:lnTo>
                    <a:pt x="4625" y="3448"/>
                  </a:lnTo>
                  <a:lnTo>
                    <a:pt x="4626" y="3411"/>
                  </a:lnTo>
                  <a:lnTo>
                    <a:pt x="4627" y="3392"/>
                  </a:lnTo>
                  <a:lnTo>
                    <a:pt x="4628" y="3374"/>
                  </a:lnTo>
                  <a:lnTo>
                    <a:pt x="4631" y="3357"/>
                  </a:lnTo>
                  <a:lnTo>
                    <a:pt x="4634" y="3340"/>
                  </a:lnTo>
                  <a:lnTo>
                    <a:pt x="4638" y="3326"/>
                  </a:lnTo>
                  <a:lnTo>
                    <a:pt x="4642" y="3314"/>
                  </a:lnTo>
                  <a:lnTo>
                    <a:pt x="4646" y="3310"/>
                  </a:lnTo>
                  <a:lnTo>
                    <a:pt x="4649" y="3305"/>
                  </a:lnTo>
                  <a:lnTo>
                    <a:pt x="4652" y="3302"/>
                  </a:lnTo>
                  <a:lnTo>
                    <a:pt x="4655" y="3298"/>
                  </a:lnTo>
                  <a:lnTo>
                    <a:pt x="4659" y="3296"/>
                  </a:lnTo>
                  <a:lnTo>
                    <a:pt x="4661" y="3293"/>
                  </a:lnTo>
                  <a:lnTo>
                    <a:pt x="4663" y="3290"/>
                  </a:lnTo>
                  <a:lnTo>
                    <a:pt x="4664" y="3285"/>
                  </a:lnTo>
                  <a:lnTo>
                    <a:pt x="4665" y="3275"/>
                  </a:lnTo>
                  <a:lnTo>
                    <a:pt x="4665" y="3263"/>
                  </a:lnTo>
                  <a:lnTo>
                    <a:pt x="4663" y="3250"/>
                  </a:lnTo>
                  <a:lnTo>
                    <a:pt x="4661" y="3235"/>
                  </a:lnTo>
                  <a:lnTo>
                    <a:pt x="4656" y="3219"/>
                  </a:lnTo>
                  <a:lnTo>
                    <a:pt x="4652" y="3203"/>
                  </a:lnTo>
                  <a:lnTo>
                    <a:pt x="4640" y="3172"/>
                  </a:lnTo>
                  <a:lnTo>
                    <a:pt x="4628" y="3143"/>
                  </a:lnTo>
                  <a:lnTo>
                    <a:pt x="4618" y="3119"/>
                  </a:lnTo>
                  <a:lnTo>
                    <a:pt x="4609" y="3103"/>
                  </a:lnTo>
                  <a:lnTo>
                    <a:pt x="4599" y="3086"/>
                  </a:lnTo>
                  <a:lnTo>
                    <a:pt x="4589" y="3067"/>
                  </a:lnTo>
                  <a:lnTo>
                    <a:pt x="4582" y="3049"/>
                  </a:lnTo>
                  <a:lnTo>
                    <a:pt x="4574" y="3030"/>
                  </a:lnTo>
                  <a:lnTo>
                    <a:pt x="4560" y="2994"/>
                  </a:lnTo>
                  <a:lnTo>
                    <a:pt x="4545" y="2956"/>
                  </a:lnTo>
                  <a:lnTo>
                    <a:pt x="4536" y="2933"/>
                  </a:lnTo>
                  <a:lnTo>
                    <a:pt x="4526" y="2913"/>
                  </a:lnTo>
                  <a:lnTo>
                    <a:pt x="4515" y="2891"/>
                  </a:lnTo>
                  <a:lnTo>
                    <a:pt x="4504" y="2871"/>
                  </a:lnTo>
                  <a:lnTo>
                    <a:pt x="4493" y="2849"/>
                  </a:lnTo>
                  <a:lnTo>
                    <a:pt x="4482" y="2828"/>
                  </a:lnTo>
                  <a:lnTo>
                    <a:pt x="4471" y="2807"/>
                  </a:lnTo>
                  <a:lnTo>
                    <a:pt x="4460" y="2786"/>
                  </a:lnTo>
                  <a:lnTo>
                    <a:pt x="4461" y="2773"/>
                  </a:lnTo>
                  <a:lnTo>
                    <a:pt x="4462" y="2754"/>
                  </a:lnTo>
                  <a:lnTo>
                    <a:pt x="4462" y="2730"/>
                  </a:lnTo>
                  <a:lnTo>
                    <a:pt x="4463" y="2704"/>
                  </a:lnTo>
                  <a:lnTo>
                    <a:pt x="4464" y="2678"/>
                  </a:lnTo>
                  <a:lnTo>
                    <a:pt x="4466" y="2656"/>
                  </a:lnTo>
                  <a:lnTo>
                    <a:pt x="4469" y="2646"/>
                  </a:lnTo>
                  <a:lnTo>
                    <a:pt x="4471" y="2638"/>
                  </a:lnTo>
                  <a:lnTo>
                    <a:pt x="4474" y="2632"/>
                  </a:lnTo>
                  <a:lnTo>
                    <a:pt x="4478" y="2629"/>
                  </a:lnTo>
                  <a:lnTo>
                    <a:pt x="4485" y="2625"/>
                  </a:lnTo>
                  <a:lnTo>
                    <a:pt x="4492" y="2623"/>
                  </a:lnTo>
                  <a:lnTo>
                    <a:pt x="4501" y="2621"/>
                  </a:lnTo>
                  <a:lnTo>
                    <a:pt x="4509" y="2620"/>
                  </a:lnTo>
                  <a:lnTo>
                    <a:pt x="4516" y="2619"/>
                  </a:lnTo>
                  <a:lnTo>
                    <a:pt x="4524" y="2616"/>
                  </a:lnTo>
                  <a:lnTo>
                    <a:pt x="4531" y="2611"/>
                  </a:lnTo>
                  <a:lnTo>
                    <a:pt x="4539" y="2606"/>
                  </a:lnTo>
                  <a:lnTo>
                    <a:pt x="4545" y="2596"/>
                  </a:lnTo>
                  <a:lnTo>
                    <a:pt x="4551" y="2588"/>
                  </a:lnTo>
                  <a:lnTo>
                    <a:pt x="4554" y="2578"/>
                  </a:lnTo>
                  <a:lnTo>
                    <a:pt x="4556" y="2569"/>
                  </a:lnTo>
                  <a:lnTo>
                    <a:pt x="4556" y="2560"/>
                  </a:lnTo>
                  <a:lnTo>
                    <a:pt x="4556" y="2551"/>
                  </a:lnTo>
                  <a:lnTo>
                    <a:pt x="4555" y="2541"/>
                  </a:lnTo>
                  <a:lnTo>
                    <a:pt x="4553" y="2531"/>
                  </a:lnTo>
                  <a:lnTo>
                    <a:pt x="4546" y="2513"/>
                  </a:lnTo>
                  <a:lnTo>
                    <a:pt x="4541" y="2495"/>
                  </a:lnTo>
                  <a:lnTo>
                    <a:pt x="4538" y="2485"/>
                  </a:lnTo>
                  <a:lnTo>
                    <a:pt x="4536" y="2475"/>
                  </a:lnTo>
                  <a:lnTo>
                    <a:pt x="4534" y="2466"/>
                  </a:lnTo>
                  <a:lnTo>
                    <a:pt x="4533" y="2456"/>
                  </a:lnTo>
                  <a:lnTo>
                    <a:pt x="4537" y="2436"/>
                  </a:lnTo>
                  <a:lnTo>
                    <a:pt x="4540" y="2417"/>
                  </a:lnTo>
                  <a:lnTo>
                    <a:pt x="4540" y="2408"/>
                  </a:lnTo>
                  <a:lnTo>
                    <a:pt x="4539" y="2400"/>
                  </a:lnTo>
                  <a:lnTo>
                    <a:pt x="4537" y="2396"/>
                  </a:lnTo>
                  <a:lnTo>
                    <a:pt x="4533" y="2393"/>
                  </a:lnTo>
                  <a:lnTo>
                    <a:pt x="4530" y="2390"/>
                  </a:lnTo>
                  <a:lnTo>
                    <a:pt x="4526" y="2388"/>
                  </a:lnTo>
                  <a:lnTo>
                    <a:pt x="4518" y="2385"/>
                  </a:lnTo>
                  <a:lnTo>
                    <a:pt x="4511" y="2384"/>
                  </a:lnTo>
                  <a:lnTo>
                    <a:pt x="4502" y="2382"/>
                  </a:lnTo>
                  <a:lnTo>
                    <a:pt x="4493" y="2382"/>
                  </a:lnTo>
                  <a:lnTo>
                    <a:pt x="4477" y="2384"/>
                  </a:lnTo>
                  <a:lnTo>
                    <a:pt x="4460" y="2385"/>
                  </a:lnTo>
                  <a:lnTo>
                    <a:pt x="4450" y="2386"/>
                  </a:lnTo>
                  <a:lnTo>
                    <a:pt x="4442" y="2386"/>
                  </a:lnTo>
                  <a:lnTo>
                    <a:pt x="4433" y="2386"/>
                  </a:lnTo>
                  <a:lnTo>
                    <a:pt x="4424" y="2385"/>
                  </a:lnTo>
                  <a:lnTo>
                    <a:pt x="4417" y="2382"/>
                  </a:lnTo>
                  <a:lnTo>
                    <a:pt x="4408" y="2379"/>
                  </a:lnTo>
                  <a:lnTo>
                    <a:pt x="4401" y="2375"/>
                  </a:lnTo>
                  <a:lnTo>
                    <a:pt x="4392" y="2368"/>
                  </a:lnTo>
                  <a:lnTo>
                    <a:pt x="4384" y="2361"/>
                  </a:lnTo>
                  <a:lnTo>
                    <a:pt x="4379" y="2352"/>
                  </a:lnTo>
                  <a:lnTo>
                    <a:pt x="4374" y="2344"/>
                  </a:lnTo>
                  <a:lnTo>
                    <a:pt x="4371" y="2334"/>
                  </a:lnTo>
                  <a:lnTo>
                    <a:pt x="4369" y="2323"/>
                  </a:lnTo>
                  <a:lnTo>
                    <a:pt x="4369" y="2313"/>
                  </a:lnTo>
                  <a:lnTo>
                    <a:pt x="4369" y="2303"/>
                  </a:lnTo>
                  <a:lnTo>
                    <a:pt x="4371" y="2292"/>
                  </a:lnTo>
                  <a:lnTo>
                    <a:pt x="4374" y="2281"/>
                  </a:lnTo>
                  <a:lnTo>
                    <a:pt x="4377" y="2270"/>
                  </a:lnTo>
                  <a:lnTo>
                    <a:pt x="4380" y="2259"/>
                  </a:lnTo>
                  <a:lnTo>
                    <a:pt x="4384" y="2250"/>
                  </a:lnTo>
                  <a:lnTo>
                    <a:pt x="4394" y="2230"/>
                  </a:lnTo>
                  <a:lnTo>
                    <a:pt x="4404" y="2214"/>
                  </a:lnTo>
                  <a:lnTo>
                    <a:pt x="4418" y="2193"/>
                  </a:lnTo>
                  <a:lnTo>
                    <a:pt x="4430" y="2178"/>
                  </a:lnTo>
                  <a:lnTo>
                    <a:pt x="4434" y="2170"/>
                  </a:lnTo>
                  <a:lnTo>
                    <a:pt x="4438" y="2161"/>
                  </a:lnTo>
                  <a:lnTo>
                    <a:pt x="4443" y="2150"/>
                  </a:lnTo>
                  <a:lnTo>
                    <a:pt x="4447" y="2136"/>
                  </a:lnTo>
                  <a:lnTo>
                    <a:pt x="4448" y="2130"/>
                  </a:lnTo>
                  <a:lnTo>
                    <a:pt x="4448" y="2121"/>
                  </a:lnTo>
                  <a:lnTo>
                    <a:pt x="4448" y="2114"/>
                  </a:lnTo>
                  <a:lnTo>
                    <a:pt x="4446" y="2106"/>
                  </a:lnTo>
                  <a:lnTo>
                    <a:pt x="4442" y="2090"/>
                  </a:lnTo>
                  <a:lnTo>
                    <a:pt x="4436" y="2076"/>
                  </a:lnTo>
                  <a:lnTo>
                    <a:pt x="4431" y="2066"/>
                  </a:lnTo>
                  <a:lnTo>
                    <a:pt x="4425" y="2057"/>
                  </a:lnTo>
                  <a:lnTo>
                    <a:pt x="4421" y="2048"/>
                  </a:lnTo>
                  <a:lnTo>
                    <a:pt x="4417" y="2037"/>
                  </a:lnTo>
                  <a:lnTo>
                    <a:pt x="4415" y="2026"/>
                  </a:lnTo>
                  <a:lnTo>
                    <a:pt x="4414" y="2013"/>
                  </a:lnTo>
                  <a:lnTo>
                    <a:pt x="4412" y="2000"/>
                  </a:lnTo>
                  <a:lnTo>
                    <a:pt x="4412" y="1987"/>
                  </a:lnTo>
                  <a:lnTo>
                    <a:pt x="4412" y="1960"/>
                  </a:lnTo>
                  <a:lnTo>
                    <a:pt x="4410" y="1935"/>
                  </a:lnTo>
                  <a:lnTo>
                    <a:pt x="4408" y="1910"/>
                  </a:lnTo>
                  <a:lnTo>
                    <a:pt x="4406" y="1886"/>
                  </a:lnTo>
                  <a:lnTo>
                    <a:pt x="4405" y="1860"/>
                  </a:lnTo>
                  <a:lnTo>
                    <a:pt x="4406" y="1835"/>
                  </a:lnTo>
                  <a:lnTo>
                    <a:pt x="4408" y="1822"/>
                  </a:lnTo>
                  <a:lnTo>
                    <a:pt x="4410" y="1810"/>
                  </a:lnTo>
                  <a:lnTo>
                    <a:pt x="4414" y="1798"/>
                  </a:lnTo>
                  <a:lnTo>
                    <a:pt x="4417" y="1786"/>
                  </a:lnTo>
                  <a:lnTo>
                    <a:pt x="4422" y="1775"/>
                  </a:lnTo>
                  <a:lnTo>
                    <a:pt x="4428" y="1765"/>
                  </a:lnTo>
                  <a:lnTo>
                    <a:pt x="4435" y="1755"/>
                  </a:lnTo>
                  <a:lnTo>
                    <a:pt x="4443" y="1746"/>
                  </a:lnTo>
                  <a:lnTo>
                    <a:pt x="4452" y="1737"/>
                  </a:lnTo>
                  <a:lnTo>
                    <a:pt x="4461" y="1726"/>
                  </a:lnTo>
                  <a:lnTo>
                    <a:pt x="4471" y="1715"/>
                  </a:lnTo>
                  <a:lnTo>
                    <a:pt x="4479" y="1702"/>
                  </a:lnTo>
                  <a:lnTo>
                    <a:pt x="4487" y="1689"/>
                  </a:lnTo>
                  <a:lnTo>
                    <a:pt x="4492" y="1675"/>
                  </a:lnTo>
                  <a:lnTo>
                    <a:pt x="4493" y="1669"/>
                  </a:lnTo>
                  <a:lnTo>
                    <a:pt x="4495" y="1661"/>
                  </a:lnTo>
                  <a:lnTo>
                    <a:pt x="4495" y="1655"/>
                  </a:lnTo>
                  <a:lnTo>
                    <a:pt x="4493" y="1648"/>
                  </a:lnTo>
                  <a:lnTo>
                    <a:pt x="4489" y="1639"/>
                  </a:lnTo>
                  <a:lnTo>
                    <a:pt x="4484" y="1632"/>
                  </a:lnTo>
                  <a:lnTo>
                    <a:pt x="4477" y="1624"/>
                  </a:lnTo>
                  <a:lnTo>
                    <a:pt x="4470" y="1618"/>
                  </a:lnTo>
                  <a:lnTo>
                    <a:pt x="4452" y="1606"/>
                  </a:lnTo>
                  <a:lnTo>
                    <a:pt x="4437" y="1594"/>
                  </a:lnTo>
                  <a:lnTo>
                    <a:pt x="4405" y="1566"/>
                  </a:lnTo>
                  <a:lnTo>
                    <a:pt x="4376" y="1540"/>
                  </a:lnTo>
                  <a:lnTo>
                    <a:pt x="4363" y="1526"/>
                  </a:lnTo>
                  <a:lnTo>
                    <a:pt x="4350" y="1511"/>
                  </a:lnTo>
                  <a:lnTo>
                    <a:pt x="4344" y="1502"/>
                  </a:lnTo>
                  <a:lnTo>
                    <a:pt x="4339" y="1493"/>
                  </a:lnTo>
                  <a:lnTo>
                    <a:pt x="4335" y="1483"/>
                  </a:lnTo>
                  <a:lnTo>
                    <a:pt x="4330" y="1472"/>
                  </a:lnTo>
                  <a:lnTo>
                    <a:pt x="4324" y="1446"/>
                  </a:lnTo>
                  <a:lnTo>
                    <a:pt x="4314" y="1409"/>
                  </a:lnTo>
                  <a:lnTo>
                    <a:pt x="4308" y="1392"/>
                  </a:lnTo>
                  <a:lnTo>
                    <a:pt x="4301" y="1377"/>
                  </a:lnTo>
                  <a:lnTo>
                    <a:pt x="4297" y="1372"/>
                  </a:lnTo>
                  <a:lnTo>
                    <a:pt x="4293" y="1367"/>
                  </a:lnTo>
                  <a:lnTo>
                    <a:pt x="4288" y="1364"/>
                  </a:lnTo>
                  <a:lnTo>
                    <a:pt x="4283" y="1363"/>
                  </a:lnTo>
                  <a:lnTo>
                    <a:pt x="4279" y="1364"/>
                  </a:lnTo>
                  <a:lnTo>
                    <a:pt x="4274" y="1365"/>
                  </a:lnTo>
                  <a:lnTo>
                    <a:pt x="4270" y="1367"/>
                  </a:lnTo>
                  <a:lnTo>
                    <a:pt x="4266" y="1369"/>
                  </a:lnTo>
                  <a:lnTo>
                    <a:pt x="4258" y="1375"/>
                  </a:lnTo>
                  <a:lnTo>
                    <a:pt x="4249" y="1380"/>
                  </a:lnTo>
                  <a:lnTo>
                    <a:pt x="4246" y="1382"/>
                  </a:lnTo>
                  <a:lnTo>
                    <a:pt x="4242" y="1383"/>
                  </a:lnTo>
                  <a:lnTo>
                    <a:pt x="4239" y="1383"/>
                  </a:lnTo>
                  <a:lnTo>
                    <a:pt x="4235" y="1383"/>
                  </a:lnTo>
                  <a:lnTo>
                    <a:pt x="4233" y="1381"/>
                  </a:lnTo>
                  <a:lnTo>
                    <a:pt x="4230" y="1378"/>
                  </a:lnTo>
                  <a:lnTo>
                    <a:pt x="4228" y="1373"/>
                  </a:lnTo>
                  <a:lnTo>
                    <a:pt x="4226" y="1366"/>
                  </a:lnTo>
                  <a:lnTo>
                    <a:pt x="4220" y="1340"/>
                  </a:lnTo>
                  <a:lnTo>
                    <a:pt x="4215" y="1313"/>
                  </a:lnTo>
                  <a:lnTo>
                    <a:pt x="4212" y="1287"/>
                  </a:lnTo>
                  <a:lnTo>
                    <a:pt x="4210" y="1259"/>
                  </a:lnTo>
                  <a:lnTo>
                    <a:pt x="4208" y="1235"/>
                  </a:lnTo>
                  <a:lnTo>
                    <a:pt x="4205" y="1216"/>
                  </a:lnTo>
                  <a:lnTo>
                    <a:pt x="4203" y="1207"/>
                  </a:lnTo>
                  <a:lnTo>
                    <a:pt x="4201" y="1199"/>
                  </a:lnTo>
                  <a:lnTo>
                    <a:pt x="4198" y="1191"/>
                  </a:lnTo>
                  <a:lnTo>
                    <a:pt x="4194" y="1184"/>
                  </a:lnTo>
                  <a:lnTo>
                    <a:pt x="4186" y="1171"/>
                  </a:lnTo>
                  <a:lnTo>
                    <a:pt x="4175" y="1157"/>
                  </a:lnTo>
                  <a:lnTo>
                    <a:pt x="4163" y="1143"/>
                  </a:lnTo>
                  <a:lnTo>
                    <a:pt x="4149" y="1126"/>
                  </a:lnTo>
                  <a:lnTo>
                    <a:pt x="4138" y="1117"/>
                  </a:lnTo>
                  <a:lnTo>
                    <a:pt x="4126" y="1107"/>
                  </a:lnTo>
                  <a:lnTo>
                    <a:pt x="4115" y="1097"/>
                  </a:lnTo>
                  <a:lnTo>
                    <a:pt x="4102" y="1088"/>
                  </a:lnTo>
                  <a:lnTo>
                    <a:pt x="4090" y="1078"/>
                  </a:lnTo>
                  <a:lnTo>
                    <a:pt x="4078" y="1067"/>
                  </a:lnTo>
                  <a:lnTo>
                    <a:pt x="4068" y="1056"/>
                  </a:lnTo>
                  <a:lnTo>
                    <a:pt x="4060" y="1044"/>
                  </a:lnTo>
                  <a:lnTo>
                    <a:pt x="4054" y="1037"/>
                  </a:lnTo>
                  <a:lnTo>
                    <a:pt x="4049" y="1030"/>
                  </a:lnTo>
                  <a:lnTo>
                    <a:pt x="4042" y="1026"/>
                  </a:lnTo>
                  <a:lnTo>
                    <a:pt x="4037" y="1022"/>
                  </a:lnTo>
                  <a:lnTo>
                    <a:pt x="4026" y="1017"/>
                  </a:lnTo>
                  <a:lnTo>
                    <a:pt x="4015" y="1015"/>
                  </a:lnTo>
                  <a:lnTo>
                    <a:pt x="4003" y="1013"/>
                  </a:lnTo>
                  <a:lnTo>
                    <a:pt x="3993" y="1010"/>
                  </a:lnTo>
                  <a:lnTo>
                    <a:pt x="3987" y="1008"/>
                  </a:lnTo>
                  <a:lnTo>
                    <a:pt x="3981" y="1003"/>
                  </a:lnTo>
                  <a:lnTo>
                    <a:pt x="3975" y="999"/>
                  </a:lnTo>
                  <a:lnTo>
                    <a:pt x="3970" y="994"/>
                  </a:lnTo>
                  <a:lnTo>
                    <a:pt x="3961" y="980"/>
                  </a:lnTo>
                  <a:lnTo>
                    <a:pt x="3951" y="964"/>
                  </a:lnTo>
                  <a:lnTo>
                    <a:pt x="3944" y="958"/>
                  </a:lnTo>
                  <a:lnTo>
                    <a:pt x="3938" y="954"/>
                  </a:lnTo>
                  <a:lnTo>
                    <a:pt x="3934" y="953"/>
                  </a:lnTo>
                  <a:lnTo>
                    <a:pt x="3930" y="953"/>
                  </a:lnTo>
                  <a:lnTo>
                    <a:pt x="3927" y="954"/>
                  </a:lnTo>
                  <a:lnTo>
                    <a:pt x="3924" y="955"/>
                  </a:lnTo>
                  <a:lnTo>
                    <a:pt x="3916" y="959"/>
                  </a:lnTo>
                  <a:lnTo>
                    <a:pt x="3909" y="961"/>
                  </a:lnTo>
                  <a:lnTo>
                    <a:pt x="3904" y="962"/>
                  </a:lnTo>
                  <a:lnTo>
                    <a:pt x="3899" y="961"/>
                  </a:lnTo>
                  <a:lnTo>
                    <a:pt x="3893" y="960"/>
                  </a:lnTo>
                  <a:lnTo>
                    <a:pt x="3888" y="957"/>
                  </a:lnTo>
                  <a:lnTo>
                    <a:pt x="3884" y="954"/>
                  </a:lnTo>
                  <a:lnTo>
                    <a:pt x="3878" y="949"/>
                  </a:lnTo>
                  <a:lnTo>
                    <a:pt x="3868" y="940"/>
                  </a:lnTo>
                  <a:lnTo>
                    <a:pt x="3859" y="930"/>
                  </a:lnTo>
                  <a:lnTo>
                    <a:pt x="3854" y="926"/>
                  </a:lnTo>
                  <a:lnTo>
                    <a:pt x="3849" y="921"/>
                  </a:lnTo>
                  <a:lnTo>
                    <a:pt x="3843" y="918"/>
                  </a:lnTo>
                  <a:lnTo>
                    <a:pt x="3837" y="916"/>
                  </a:lnTo>
                  <a:lnTo>
                    <a:pt x="3829" y="915"/>
                  </a:lnTo>
                  <a:lnTo>
                    <a:pt x="3821" y="915"/>
                  </a:lnTo>
                  <a:lnTo>
                    <a:pt x="3813" y="916"/>
                  </a:lnTo>
                  <a:lnTo>
                    <a:pt x="3806" y="916"/>
                  </a:lnTo>
                  <a:lnTo>
                    <a:pt x="3799" y="916"/>
                  </a:lnTo>
                  <a:lnTo>
                    <a:pt x="3793" y="915"/>
                  </a:lnTo>
                  <a:lnTo>
                    <a:pt x="3790" y="913"/>
                  </a:lnTo>
                  <a:lnTo>
                    <a:pt x="3788" y="910"/>
                  </a:lnTo>
                  <a:lnTo>
                    <a:pt x="3784" y="907"/>
                  </a:lnTo>
                  <a:lnTo>
                    <a:pt x="3782" y="904"/>
                  </a:lnTo>
                  <a:lnTo>
                    <a:pt x="3778" y="894"/>
                  </a:lnTo>
                  <a:lnTo>
                    <a:pt x="3772" y="888"/>
                  </a:lnTo>
                  <a:lnTo>
                    <a:pt x="3768" y="882"/>
                  </a:lnTo>
                  <a:lnTo>
                    <a:pt x="3763" y="879"/>
                  </a:lnTo>
                  <a:lnTo>
                    <a:pt x="3757" y="878"/>
                  </a:lnTo>
                  <a:lnTo>
                    <a:pt x="3750" y="877"/>
                  </a:lnTo>
                  <a:lnTo>
                    <a:pt x="3741" y="878"/>
                  </a:lnTo>
                  <a:lnTo>
                    <a:pt x="3730" y="878"/>
                  </a:lnTo>
                  <a:lnTo>
                    <a:pt x="3707" y="881"/>
                  </a:lnTo>
                  <a:lnTo>
                    <a:pt x="3685" y="882"/>
                  </a:lnTo>
                  <a:lnTo>
                    <a:pt x="3674" y="882"/>
                  </a:lnTo>
                  <a:lnTo>
                    <a:pt x="3663" y="880"/>
                  </a:lnTo>
                  <a:lnTo>
                    <a:pt x="3652" y="877"/>
                  </a:lnTo>
                  <a:lnTo>
                    <a:pt x="3640" y="873"/>
                  </a:lnTo>
                  <a:lnTo>
                    <a:pt x="3631" y="867"/>
                  </a:lnTo>
                  <a:lnTo>
                    <a:pt x="3622" y="860"/>
                  </a:lnTo>
                  <a:lnTo>
                    <a:pt x="3614" y="851"/>
                  </a:lnTo>
                  <a:lnTo>
                    <a:pt x="3607" y="841"/>
                  </a:lnTo>
                  <a:lnTo>
                    <a:pt x="3593" y="820"/>
                  </a:lnTo>
                  <a:lnTo>
                    <a:pt x="3580" y="796"/>
                  </a:lnTo>
                  <a:lnTo>
                    <a:pt x="3574" y="783"/>
                  </a:lnTo>
                  <a:lnTo>
                    <a:pt x="3566" y="771"/>
                  </a:lnTo>
                  <a:lnTo>
                    <a:pt x="3559" y="759"/>
                  </a:lnTo>
                  <a:lnTo>
                    <a:pt x="3550" y="747"/>
                  </a:lnTo>
                  <a:lnTo>
                    <a:pt x="3541" y="737"/>
                  </a:lnTo>
                  <a:lnTo>
                    <a:pt x="3531" y="727"/>
                  </a:lnTo>
                  <a:lnTo>
                    <a:pt x="3520" y="718"/>
                  </a:lnTo>
                  <a:lnTo>
                    <a:pt x="3508" y="712"/>
                  </a:lnTo>
                  <a:lnTo>
                    <a:pt x="3501" y="710"/>
                  </a:lnTo>
                  <a:lnTo>
                    <a:pt x="3495" y="708"/>
                  </a:lnTo>
                  <a:lnTo>
                    <a:pt x="3489" y="707"/>
                  </a:lnTo>
                  <a:lnTo>
                    <a:pt x="3481" y="707"/>
                  </a:lnTo>
                  <a:lnTo>
                    <a:pt x="3467" y="708"/>
                  </a:lnTo>
                  <a:lnTo>
                    <a:pt x="3454" y="708"/>
                  </a:lnTo>
                  <a:lnTo>
                    <a:pt x="3448" y="707"/>
                  </a:lnTo>
                  <a:lnTo>
                    <a:pt x="3442" y="705"/>
                  </a:lnTo>
                  <a:lnTo>
                    <a:pt x="3437" y="702"/>
                  </a:lnTo>
                  <a:lnTo>
                    <a:pt x="3432" y="698"/>
                  </a:lnTo>
                  <a:lnTo>
                    <a:pt x="3429" y="691"/>
                  </a:lnTo>
                  <a:lnTo>
                    <a:pt x="3426" y="683"/>
                  </a:lnTo>
                  <a:lnTo>
                    <a:pt x="3425" y="672"/>
                  </a:lnTo>
                  <a:lnTo>
                    <a:pt x="3425" y="659"/>
                  </a:lnTo>
                  <a:lnTo>
                    <a:pt x="3424" y="650"/>
                  </a:lnTo>
                  <a:lnTo>
                    <a:pt x="3421" y="641"/>
                  </a:lnTo>
                  <a:lnTo>
                    <a:pt x="3416" y="634"/>
                  </a:lnTo>
                  <a:lnTo>
                    <a:pt x="3411" y="625"/>
                  </a:lnTo>
                  <a:lnTo>
                    <a:pt x="3403" y="618"/>
                  </a:lnTo>
                  <a:lnTo>
                    <a:pt x="3396" y="609"/>
                  </a:lnTo>
                  <a:lnTo>
                    <a:pt x="3386" y="602"/>
                  </a:lnTo>
                  <a:lnTo>
                    <a:pt x="3376" y="595"/>
                  </a:lnTo>
                  <a:lnTo>
                    <a:pt x="3356" y="581"/>
                  </a:lnTo>
                  <a:lnTo>
                    <a:pt x="3336" y="569"/>
                  </a:lnTo>
                  <a:lnTo>
                    <a:pt x="3317" y="558"/>
                  </a:lnTo>
                  <a:lnTo>
                    <a:pt x="3301" y="550"/>
                  </a:lnTo>
                  <a:lnTo>
                    <a:pt x="3294" y="545"/>
                  </a:lnTo>
                  <a:lnTo>
                    <a:pt x="3289" y="540"/>
                  </a:lnTo>
                  <a:lnTo>
                    <a:pt x="3285" y="532"/>
                  </a:lnTo>
                  <a:lnTo>
                    <a:pt x="3281" y="525"/>
                  </a:lnTo>
                  <a:lnTo>
                    <a:pt x="3277" y="509"/>
                  </a:lnTo>
                  <a:lnTo>
                    <a:pt x="3274" y="491"/>
                  </a:lnTo>
                  <a:lnTo>
                    <a:pt x="3273" y="484"/>
                  </a:lnTo>
                  <a:lnTo>
                    <a:pt x="3272" y="476"/>
                  </a:lnTo>
                  <a:lnTo>
                    <a:pt x="3269" y="470"/>
                  </a:lnTo>
                  <a:lnTo>
                    <a:pt x="3266" y="463"/>
                  </a:lnTo>
                  <a:lnTo>
                    <a:pt x="3263" y="459"/>
                  </a:lnTo>
                  <a:lnTo>
                    <a:pt x="3259" y="456"/>
                  </a:lnTo>
                  <a:lnTo>
                    <a:pt x="3253" y="454"/>
                  </a:lnTo>
                  <a:lnTo>
                    <a:pt x="3246" y="455"/>
                  </a:lnTo>
                  <a:lnTo>
                    <a:pt x="3239" y="455"/>
                  </a:lnTo>
                  <a:lnTo>
                    <a:pt x="3232" y="455"/>
                  </a:lnTo>
                  <a:lnTo>
                    <a:pt x="3225" y="454"/>
                  </a:lnTo>
                  <a:lnTo>
                    <a:pt x="3219" y="451"/>
                  </a:lnTo>
                  <a:lnTo>
                    <a:pt x="3213" y="448"/>
                  </a:lnTo>
                  <a:lnTo>
                    <a:pt x="3207" y="444"/>
                  </a:lnTo>
                  <a:lnTo>
                    <a:pt x="3201" y="440"/>
                  </a:lnTo>
                  <a:lnTo>
                    <a:pt x="3196" y="435"/>
                  </a:lnTo>
                  <a:lnTo>
                    <a:pt x="3184" y="423"/>
                  </a:lnTo>
                  <a:lnTo>
                    <a:pt x="3174" y="409"/>
                  </a:lnTo>
                  <a:lnTo>
                    <a:pt x="3164" y="394"/>
                  </a:lnTo>
                  <a:lnTo>
                    <a:pt x="3154" y="378"/>
                  </a:lnTo>
                  <a:lnTo>
                    <a:pt x="3135" y="344"/>
                  </a:lnTo>
                  <a:lnTo>
                    <a:pt x="3115" y="313"/>
                  </a:lnTo>
                  <a:lnTo>
                    <a:pt x="3104" y="299"/>
                  </a:lnTo>
                  <a:lnTo>
                    <a:pt x="3093" y="286"/>
                  </a:lnTo>
                  <a:lnTo>
                    <a:pt x="3088" y="281"/>
                  </a:lnTo>
                  <a:lnTo>
                    <a:pt x="3082" y="276"/>
                  </a:lnTo>
                  <a:lnTo>
                    <a:pt x="3076" y="272"/>
                  </a:lnTo>
                  <a:lnTo>
                    <a:pt x="3070" y="269"/>
                  </a:lnTo>
                  <a:lnTo>
                    <a:pt x="3061" y="265"/>
                  </a:lnTo>
                  <a:lnTo>
                    <a:pt x="3051" y="261"/>
                  </a:lnTo>
                  <a:lnTo>
                    <a:pt x="3042" y="259"/>
                  </a:lnTo>
                  <a:lnTo>
                    <a:pt x="3032" y="257"/>
                  </a:lnTo>
                  <a:lnTo>
                    <a:pt x="3013" y="253"/>
                  </a:lnTo>
                  <a:lnTo>
                    <a:pt x="2993" y="247"/>
                  </a:lnTo>
                  <a:lnTo>
                    <a:pt x="2987" y="245"/>
                  </a:lnTo>
                  <a:lnTo>
                    <a:pt x="2981" y="243"/>
                  </a:lnTo>
                  <a:lnTo>
                    <a:pt x="2977" y="240"/>
                  </a:lnTo>
                  <a:lnTo>
                    <a:pt x="2974" y="238"/>
                  </a:lnTo>
                  <a:lnTo>
                    <a:pt x="2972" y="234"/>
                  </a:lnTo>
                  <a:lnTo>
                    <a:pt x="2969" y="230"/>
                  </a:lnTo>
                  <a:lnTo>
                    <a:pt x="2969" y="227"/>
                  </a:lnTo>
                  <a:lnTo>
                    <a:pt x="2969" y="222"/>
                  </a:lnTo>
                  <a:lnTo>
                    <a:pt x="2972" y="214"/>
                  </a:lnTo>
                  <a:lnTo>
                    <a:pt x="2975" y="205"/>
                  </a:lnTo>
                  <a:lnTo>
                    <a:pt x="2980" y="198"/>
                  </a:lnTo>
                  <a:lnTo>
                    <a:pt x="2984" y="189"/>
                  </a:lnTo>
                  <a:lnTo>
                    <a:pt x="2990" y="181"/>
                  </a:lnTo>
                  <a:lnTo>
                    <a:pt x="2993" y="174"/>
                  </a:lnTo>
                  <a:lnTo>
                    <a:pt x="2994" y="166"/>
                  </a:lnTo>
                  <a:lnTo>
                    <a:pt x="2994" y="159"/>
                  </a:lnTo>
                  <a:lnTo>
                    <a:pt x="2992" y="151"/>
                  </a:lnTo>
                  <a:lnTo>
                    <a:pt x="2990" y="144"/>
                  </a:lnTo>
                  <a:lnTo>
                    <a:pt x="2987" y="136"/>
                  </a:lnTo>
                  <a:lnTo>
                    <a:pt x="2983" y="128"/>
                  </a:lnTo>
                  <a:lnTo>
                    <a:pt x="2976" y="117"/>
                  </a:lnTo>
                  <a:lnTo>
                    <a:pt x="2967" y="106"/>
                  </a:lnTo>
                  <a:lnTo>
                    <a:pt x="2957" y="95"/>
                  </a:lnTo>
                  <a:lnTo>
                    <a:pt x="2950" y="82"/>
                  </a:lnTo>
                  <a:lnTo>
                    <a:pt x="2945" y="72"/>
                  </a:lnTo>
                  <a:lnTo>
                    <a:pt x="2938" y="64"/>
                  </a:lnTo>
                  <a:lnTo>
                    <a:pt x="2932" y="57"/>
                  </a:lnTo>
                  <a:lnTo>
                    <a:pt x="2925" y="51"/>
                  </a:lnTo>
                  <a:lnTo>
                    <a:pt x="2916" y="45"/>
                  </a:lnTo>
                  <a:lnTo>
                    <a:pt x="2908" y="41"/>
                  </a:lnTo>
                  <a:lnTo>
                    <a:pt x="2899" y="37"/>
                  </a:lnTo>
                  <a:lnTo>
                    <a:pt x="2888" y="32"/>
                  </a:lnTo>
                  <a:lnTo>
                    <a:pt x="2868" y="28"/>
                  </a:lnTo>
                  <a:lnTo>
                    <a:pt x="2846" y="23"/>
                  </a:lnTo>
                  <a:lnTo>
                    <a:pt x="2837" y="19"/>
                  </a:lnTo>
                  <a:lnTo>
                    <a:pt x="2827" y="15"/>
                  </a:lnTo>
                  <a:lnTo>
                    <a:pt x="2823" y="12"/>
                  </a:lnTo>
                  <a:lnTo>
                    <a:pt x="2818" y="9"/>
                  </a:lnTo>
                  <a:lnTo>
                    <a:pt x="2815" y="4"/>
                  </a:lnTo>
                  <a:lnTo>
                    <a:pt x="2812" y="0"/>
                  </a:lnTo>
                  <a:lnTo>
                    <a:pt x="2812" y="0"/>
                  </a:lnTo>
                  <a:lnTo>
                    <a:pt x="2543" y="30"/>
                  </a:lnTo>
                  <a:lnTo>
                    <a:pt x="2548" y="36"/>
                  </a:lnTo>
                  <a:lnTo>
                    <a:pt x="2677" y="213"/>
                  </a:lnTo>
                  <a:lnTo>
                    <a:pt x="2691" y="417"/>
                  </a:lnTo>
                  <a:lnTo>
                    <a:pt x="2628" y="605"/>
                  </a:lnTo>
                  <a:lnTo>
                    <a:pt x="2490" y="776"/>
                  </a:lnTo>
                  <a:lnTo>
                    <a:pt x="2626" y="873"/>
                  </a:lnTo>
                  <a:lnTo>
                    <a:pt x="2470" y="1071"/>
                  </a:lnTo>
                  <a:lnTo>
                    <a:pt x="1974" y="835"/>
                  </a:lnTo>
                  <a:lnTo>
                    <a:pt x="1745" y="846"/>
                  </a:lnTo>
                  <a:lnTo>
                    <a:pt x="1640" y="742"/>
                  </a:lnTo>
                  <a:lnTo>
                    <a:pt x="1497" y="812"/>
                  </a:lnTo>
                  <a:lnTo>
                    <a:pt x="1499" y="1288"/>
                  </a:lnTo>
                  <a:lnTo>
                    <a:pt x="1370" y="1630"/>
                  </a:lnTo>
                  <a:lnTo>
                    <a:pt x="1020" y="1413"/>
                  </a:lnTo>
                  <a:lnTo>
                    <a:pt x="950" y="1531"/>
                  </a:lnTo>
                  <a:lnTo>
                    <a:pt x="730" y="1720"/>
                  </a:lnTo>
                  <a:lnTo>
                    <a:pt x="556" y="2267"/>
                  </a:lnTo>
                  <a:lnTo>
                    <a:pt x="403" y="2293"/>
                  </a:lnTo>
                  <a:lnTo>
                    <a:pt x="388" y="2386"/>
                  </a:lnTo>
                  <a:lnTo>
                    <a:pt x="542" y="2730"/>
                  </a:lnTo>
                  <a:lnTo>
                    <a:pt x="538" y="2941"/>
                  </a:lnTo>
                  <a:lnTo>
                    <a:pt x="352" y="3128"/>
                  </a:lnTo>
                  <a:lnTo>
                    <a:pt x="149" y="3516"/>
                  </a:lnTo>
                  <a:lnTo>
                    <a:pt x="0" y="3722"/>
                  </a:lnTo>
                  <a:lnTo>
                    <a:pt x="39" y="3921"/>
                  </a:lnTo>
                  <a:lnTo>
                    <a:pt x="39" y="3921"/>
                  </a:lnTo>
                  <a:close/>
                </a:path>
              </a:pathLst>
            </a:custGeom>
            <a:solidFill>
              <a:srgbClr val="C9C8C1"/>
            </a:solidFill>
            <a:ln cap="flat" cmpd="sng" w="25400">
              <a:solidFill>
                <a:srgbClr val="D8D8D8"/>
              </a:solidFill>
              <a:prstDash val="solid"/>
              <a:round/>
              <a:headEnd len="sm" w="sm" type="none"/>
              <a:tailEnd len="sm" w="sm" type="none"/>
            </a:ln>
          </p:spPr>
          <p:txBody>
            <a:bodyPr anchorCtr="0" anchor="ctr" bIns="0" lIns="216000" spcFirstLastPara="1" rIns="0" wrap="square" tIns="0">
              <a:noAutofit/>
            </a:bodyPr>
            <a:lstStyle/>
            <a:p>
              <a:pPr indent="0" lvl="0" marL="0" marR="0" rtl="0" algn="l">
                <a:lnSpc>
                  <a:spcPct val="90000"/>
                </a:lnSpc>
                <a:spcBef>
                  <a:spcPts val="0"/>
                </a:spcBef>
                <a:spcAft>
                  <a:spcPts val="0"/>
                </a:spcAft>
                <a:buNone/>
              </a:pPr>
              <a:r>
                <a:t/>
              </a:r>
              <a:endParaRPr sz="1200">
                <a:solidFill>
                  <a:srgbClr val="595959"/>
                </a:solidFill>
                <a:latin typeface="Arial"/>
                <a:ea typeface="Arial"/>
                <a:cs typeface="Arial"/>
                <a:sym typeface="Arial"/>
              </a:endParaRPr>
            </a:p>
          </p:txBody>
        </p:sp>
        <p:sp>
          <p:nvSpPr>
            <p:cNvPr id="932" name="Google Shape;932;p38"/>
            <p:cNvSpPr/>
            <p:nvPr/>
          </p:nvSpPr>
          <p:spPr>
            <a:xfrm>
              <a:off x="5616575" y="241300"/>
              <a:ext cx="1895475" cy="2222500"/>
            </a:xfrm>
            <a:custGeom>
              <a:rect b="b" l="l" r="r" t="t"/>
              <a:pathLst>
                <a:path extrusionOk="0" h="5600" w="4777">
                  <a:moveTo>
                    <a:pt x="39" y="3921"/>
                  </a:moveTo>
                  <a:lnTo>
                    <a:pt x="136" y="3950"/>
                  </a:lnTo>
                  <a:lnTo>
                    <a:pt x="151" y="3954"/>
                  </a:lnTo>
                  <a:lnTo>
                    <a:pt x="167" y="3958"/>
                  </a:lnTo>
                  <a:lnTo>
                    <a:pt x="181" y="3964"/>
                  </a:lnTo>
                  <a:lnTo>
                    <a:pt x="195" y="3970"/>
                  </a:lnTo>
                  <a:lnTo>
                    <a:pt x="208" y="3977"/>
                  </a:lnTo>
                  <a:lnTo>
                    <a:pt x="222" y="3984"/>
                  </a:lnTo>
                  <a:lnTo>
                    <a:pt x="234" y="3993"/>
                  </a:lnTo>
                  <a:lnTo>
                    <a:pt x="247" y="4001"/>
                  </a:lnTo>
                  <a:lnTo>
                    <a:pt x="271" y="4021"/>
                  </a:lnTo>
                  <a:lnTo>
                    <a:pt x="296" y="4040"/>
                  </a:lnTo>
                  <a:lnTo>
                    <a:pt x="320" y="4061"/>
                  </a:lnTo>
                  <a:lnTo>
                    <a:pt x="344" y="4082"/>
                  </a:lnTo>
                  <a:lnTo>
                    <a:pt x="588" y="4286"/>
                  </a:lnTo>
                  <a:lnTo>
                    <a:pt x="601" y="4296"/>
                  </a:lnTo>
                  <a:lnTo>
                    <a:pt x="614" y="4305"/>
                  </a:lnTo>
                  <a:lnTo>
                    <a:pt x="642" y="4307"/>
                  </a:lnTo>
                  <a:lnTo>
                    <a:pt x="679" y="4310"/>
                  </a:lnTo>
                  <a:lnTo>
                    <a:pt x="697" y="4313"/>
                  </a:lnTo>
                  <a:lnTo>
                    <a:pt x="715" y="4317"/>
                  </a:lnTo>
                  <a:lnTo>
                    <a:pt x="730" y="4320"/>
                  </a:lnTo>
                  <a:lnTo>
                    <a:pt x="739" y="4325"/>
                  </a:lnTo>
                  <a:lnTo>
                    <a:pt x="749" y="4332"/>
                  </a:lnTo>
                  <a:lnTo>
                    <a:pt x="759" y="4342"/>
                  </a:lnTo>
                  <a:lnTo>
                    <a:pt x="770" y="4352"/>
                  </a:lnTo>
                  <a:lnTo>
                    <a:pt x="779" y="4363"/>
                  </a:lnTo>
                  <a:lnTo>
                    <a:pt x="799" y="4386"/>
                  </a:lnTo>
                  <a:lnTo>
                    <a:pt x="817" y="4405"/>
                  </a:lnTo>
                  <a:lnTo>
                    <a:pt x="838" y="4425"/>
                  </a:lnTo>
                  <a:lnTo>
                    <a:pt x="858" y="4442"/>
                  </a:lnTo>
                  <a:lnTo>
                    <a:pt x="879" y="4459"/>
                  </a:lnTo>
                  <a:lnTo>
                    <a:pt x="900" y="4477"/>
                  </a:lnTo>
                  <a:lnTo>
                    <a:pt x="921" y="4494"/>
                  </a:lnTo>
                  <a:lnTo>
                    <a:pt x="941" y="4512"/>
                  </a:lnTo>
                  <a:lnTo>
                    <a:pt x="961" y="4532"/>
                  </a:lnTo>
                  <a:lnTo>
                    <a:pt x="980" y="4552"/>
                  </a:lnTo>
                  <a:lnTo>
                    <a:pt x="1150" y="4742"/>
                  </a:lnTo>
                  <a:lnTo>
                    <a:pt x="1152" y="4750"/>
                  </a:lnTo>
                  <a:lnTo>
                    <a:pt x="1155" y="4756"/>
                  </a:lnTo>
                  <a:lnTo>
                    <a:pt x="1159" y="4764"/>
                  </a:lnTo>
                  <a:lnTo>
                    <a:pt x="1164" y="4770"/>
                  </a:lnTo>
                  <a:lnTo>
                    <a:pt x="1174" y="4782"/>
                  </a:lnTo>
                  <a:lnTo>
                    <a:pt x="1186" y="4793"/>
                  </a:lnTo>
                  <a:lnTo>
                    <a:pt x="1200" y="4804"/>
                  </a:lnTo>
                  <a:lnTo>
                    <a:pt x="1215" y="4812"/>
                  </a:lnTo>
                  <a:lnTo>
                    <a:pt x="1232" y="4821"/>
                  </a:lnTo>
                  <a:lnTo>
                    <a:pt x="1249" y="4829"/>
                  </a:lnTo>
                  <a:lnTo>
                    <a:pt x="1283" y="4843"/>
                  </a:lnTo>
                  <a:lnTo>
                    <a:pt x="1318" y="4855"/>
                  </a:lnTo>
                  <a:lnTo>
                    <a:pt x="1350" y="4866"/>
                  </a:lnTo>
                  <a:lnTo>
                    <a:pt x="1377" y="4877"/>
                  </a:lnTo>
                  <a:lnTo>
                    <a:pt x="1387" y="4884"/>
                  </a:lnTo>
                  <a:lnTo>
                    <a:pt x="1397" y="4891"/>
                  </a:lnTo>
                  <a:lnTo>
                    <a:pt x="1406" y="4901"/>
                  </a:lnTo>
                  <a:lnTo>
                    <a:pt x="1417" y="4910"/>
                  </a:lnTo>
                  <a:lnTo>
                    <a:pt x="1427" y="4918"/>
                  </a:lnTo>
                  <a:lnTo>
                    <a:pt x="1438" y="4926"/>
                  </a:lnTo>
                  <a:lnTo>
                    <a:pt x="1443" y="4928"/>
                  </a:lnTo>
                  <a:lnTo>
                    <a:pt x="1449" y="4930"/>
                  </a:lnTo>
                  <a:lnTo>
                    <a:pt x="1454" y="4932"/>
                  </a:lnTo>
                  <a:lnTo>
                    <a:pt x="1458" y="4932"/>
                  </a:lnTo>
                  <a:lnTo>
                    <a:pt x="1470" y="4932"/>
                  </a:lnTo>
                  <a:lnTo>
                    <a:pt x="1480" y="4933"/>
                  </a:lnTo>
                  <a:lnTo>
                    <a:pt x="1488" y="4934"/>
                  </a:lnTo>
                  <a:lnTo>
                    <a:pt x="1496" y="4936"/>
                  </a:lnTo>
                  <a:lnTo>
                    <a:pt x="1503" y="4938"/>
                  </a:lnTo>
                  <a:lnTo>
                    <a:pt x="1509" y="4941"/>
                  </a:lnTo>
                  <a:lnTo>
                    <a:pt x="1514" y="4944"/>
                  </a:lnTo>
                  <a:lnTo>
                    <a:pt x="1520" y="4947"/>
                  </a:lnTo>
                  <a:lnTo>
                    <a:pt x="1529" y="4957"/>
                  </a:lnTo>
                  <a:lnTo>
                    <a:pt x="1540" y="4969"/>
                  </a:lnTo>
                  <a:lnTo>
                    <a:pt x="1552" y="4983"/>
                  </a:lnTo>
                  <a:lnTo>
                    <a:pt x="1567" y="5000"/>
                  </a:lnTo>
                  <a:lnTo>
                    <a:pt x="1581" y="5015"/>
                  </a:lnTo>
                  <a:lnTo>
                    <a:pt x="1593" y="5026"/>
                  </a:lnTo>
                  <a:lnTo>
                    <a:pt x="1604" y="5033"/>
                  </a:lnTo>
                  <a:lnTo>
                    <a:pt x="1615" y="5036"/>
                  </a:lnTo>
                  <a:lnTo>
                    <a:pt x="1637" y="5041"/>
                  </a:lnTo>
                  <a:lnTo>
                    <a:pt x="1669" y="5051"/>
                  </a:lnTo>
                  <a:lnTo>
                    <a:pt x="1674" y="5053"/>
                  </a:lnTo>
                  <a:lnTo>
                    <a:pt x="1680" y="5058"/>
                  </a:lnTo>
                  <a:lnTo>
                    <a:pt x="1685" y="5063"/>
                  </a:lnTo>
                  <a:lnTo>
                    <a:pt x="1690" y="5069"/>
                  </a:lnTo>
                  <a:lnTo>
                    <a:pt x="1701" y="5085"/>
                  </a:lnTo>
                  <a:lnTo>
                    <a:pt x="1713" y="5101"/>
                  </a:lnTo>
                  <a:lnTo>
                    <a:pt x="1718" y="5108"/>
                  </a:lnTo>
                  <a:lnTo>
                    <a:pt x="1725" y="5116"/>
                  </a:lnTo>
                  <a:lnTo>
                    <a:pt x="1731" y="5122"/>
                  </a:lnTo>
                  <a:lnTo>
                    <a:pt x="1738" y="5128"/>
                  </a:lnTo>
                  <a:lnTo>
                    <a:pt x="1744" y="5132"/>
                  </a:lnTo>
                  <a:lnTo>
                    <a:pt x="1751" y="5134"/>
                  </a:lnTo>
                  <a:lnTo>
                    <a:pt x="1758" y="5135"/>
                  </a:lnTo>
                  <a:lnTo>
                    <a:pt x="1765" y="5135"/>
                  </a:lnTo>
                  <a:lnTo>
                    <a:pt x="1778" y="5132"/>
                  </a:lnTo>
                  <a:lnTo>
                    <a:pt x="1787" y="5130"/>
                  </a:lnTo>
                  <a:lnTo>
                    <a:pt x="1796" y="5130"/>
                  </a:lnTo>
                  <a:lnTo>
                    <a:pt x="1804" y="5130"/>
                  </a:lnTo>
                  <a:lnTo>
                    <a:pt x="1810" y="5132"/>
                  </a:lnTo>
                  <a:lnTo>
                    <a:pt x="1816" y="5134"/>
                  </a:lnTo>
                  <a:lnTo>
                    <a:pt x="1820" y="5138"/>
                  </a:lnTo>
                  <a:lnTo>
                    <a:pt x="1824" y="5142"/>
                  </a:lnTo>
                  <a:lnTo>
                    <a:pt x="1832" y="5153"/>
                  </a:lnTo>
                  <a:lnTo>
                    <a:pt x="1841" y="5165"/>
                  </a:lnTo>
                  <a:lnTo>
                    <a:pt x="1847" y="5172"/>
                  </a:lnTo>
                  <a:lnTo>
                    <a:pt x="1853" y="5179"/>
                  </a:lnTo>
                  <a:lnTo>
                    <a:pt x="1862" y="5186"/>
                  </a:lnTo>
                  <a:lnTo>
                    <a:pt x="1872" y="5194"/>
                  </a:lnTo>
                  <a:lnTo>
                    <a:pt x="1916" y="5214"/>
                  </a:lnTo>
                  <a:lnTo>
                    <a:pt x="1922" y="5217"/>
                  </a:lnTo>
                  <a:lnTo>
                    <a:pt x="1928" y="5221"/>
                  </a:lnTo>
                  <a:lnTo>
                    <a:pt x="1933" y="5225"/>
                  </a:lnTo>
                  <a:lnTo>
                    <a:pt x="1937" y="5229"/>
                  </a:lnTo>
                  <a:lnTo>
                    <a:pt x="1946" y="5240"/>
                  </a:lnTo>
                  <a:lnTo>
                    <a:pt x="1954" y="5252"/>
                  </a:lnTo>
                  <a:lnTo>
                    <a:pt x="1961" y="5263"/>
                  </a:lnTo>
                  <a:lnTo>
                    <a:pt x="1969" y="5274"/>
                  </a:lnTo>
                  <a:lnTo>
                    <a:pt x="1973" y="5279"/>
                  </a:lnTo>
                  <a:lnTo>
                    <a:pt x="1977" y="5283"/>
                  </a:lnTo>
                  <a:lnTo>
                    <a:pt x="1982" y="5287"/>
                  </a:lnTo>
                  <a:lnTo>
                    <a:pt x="1986" y="5291"/>
                  </a:lnTo>
                  <a:lnTo>
                    <a:pt x="1997" y="5296"/>
                  </a:lnTo>
                  <a:lnTo>
                    <a:pt x="2008" y="5300"/>
                  </a:lnTo>
                  <a:lnTo>
                    <a:pt x="2018" y="5303"/>
                  </a:lnTo>
                  <a:lnTo>
                    <a:pt x="2029" y="5305"/>
                  </a:lnTo>
                  <a:lnTo>
                    <a:pt x="2039" y="5308"/>
                  </a:lnTo>
                  <a:lnTo>
                    <a:pt x="2050" y="5314"/>
                  </a:lnTo>
                  <a:lnTo>
                    <a:pt x="2055" y="5317"/>
                  </a:lnTo>
                  <a:lnTo>
                    <a:pt x="2061" y="5321"/>
                  </a:lnTo>
                  <a:lnTo>
                    <a:pt x="2066" y="5325"/>
                  </a:lnTo>
                  <a:lnTo>
                    <a:pt x="2071" y="5332"/>
                  </a:lnTo>
                  <a:lnTo>
                    <a:pt x="2084" y="5346"/>
                  </a:lnTo>
                  <a:lnTo>
                    <a:pt x="2095" y="5359"/>
                  </a:lnTo>
                  <a:lnTo>
                    <a:pt x="2099" y="5365"/>
                  </a:lnTo>
                  <a:lnTo>
                    <a:pt x="2103" y="5373"/>
                  </a:lnTo>
                  <a:lnTo>
                    <a:pt x="2106" y="5382"/>
                  </a:lnTo>
                  <a:lnTo>
                    <a:pt x="2108" y="5392"/>
                  </a:lnTo>
                  <a:lnTo>
                    <a:pt x="2110" y="5402"/>
                  </a:lnTo>
                  <a:lnTo>
                    <a:pt x="2113" y="5411"/>
                  </a:lnTo>
                  <a:lnTo>
                    <a:pt x="2117" y="5416"/>
                  </a:lnTo>
                  <a:lnTo>
                    <a:pt x="2122" y="5422"/>
                  </a:lnTo>
                  <a:lnTo>
                    <a:pt x="2134" y="5429"/>
                  </a:lnTo>
                  <a:lnTo>
                    <a:pt x="2152" y="5439"/>
                  </a:lnTo>
                  <a:lnTo>
                    <a:pt x="2159" y="5442"/>
                  </a:lnTo>
                  <a:lnTo>
                    <a:pt x="2163" y="5447"/>
                  </a:lnTo>
                  <a:lnTo>
                    <a:pt x="2167" y="5453"/>
                  </a:lnTo>
                  <a:lnTo>
                    <a:pt x="2171" y="5459"/>
                  </a:lnTo>
                  <a:lnTo>
                    <a:pt x="2175" y="5471"/>
                  </a:lnTo>
                  <a:lnTo>
                    <a:pt x="2179" y="5483"/>
                  </a:lnTo>
                  <a:lnTo>
                    <a:pt x="2181" y="5487"/>
                  </a:lnTo>
                  <a:lnTo>
                    <a:pt x="2185" y="5491"/>
                  </a:lnTo>
                  <a:lnTo>
                    <a:pt x="2188" y="5493"/>
                  </a:lnTo>
                  <a:lnTo>
                    <a:pt x="2192" y="5494"/>
                  </a:lnTo>
                  <a:lnTo>
                    <a:pt x="2198" y="5492"/>
                  </a:lnTo>
                  <a:lnTo>
                    <a:pt x="2205" y="5490"/>
                  </a:lnTo>
                  <a:lnTo>
                    <a:pt x="2214" y="5483"/>
                  </a:lnTo>
                  <a:lnTo>
                    <a:pt x="2224" y="5476"/>
                  </a:lnTo>
                  <a:lnTo>
                    <a:pt x="2235" y="5468"/>
                  </a:lnTo>
                  <a:lnTo>
                    <a:pt x="2247" y="5460"/>
                  </a:lnTo>
                  <a:lnTo>
                    <a:pt x="2259" y="5455"/>
                  </a:lnTo>
                  <a:lnTo>
                    <a:pt x="2271" y="5450"/>
                  </a:lnTo>
                  <a:lnTo>
                    <a:pt x="2283" y="5443"/>
                  </a:lnTo>
                  <a:lnTo>
                    <a:pt x="2294" y="5435"/>
                  </a:lnTo>
                  <a:lnTo>
                    <a:pt x="2299" y="5430"/>
                  </a:lnTo>
                  <a:lnTo>
                    <a:pt x="2303" y="5426"/>
                  </a:lnTo>
                  <a:lnTo>
                    <a:pt x="2309" y="5419"/>
                  </a:lnTo>
                  <a:lnTo>
                    <a:pt x="2312" y="5413"/>
                  </a:lnTo>
                  <a:lnTo>
                    <a:pt x="2328" y="5384"/>
                  </a:lnTo>
                  <a:lnTo>
                    <a:pt x="2341" y="5356"/>
                  </a:lnTo>
                  <a:lnTo>
                    <a:pt x="2349" y="5342"/>
                  </a:lnTo>
                  <a:lnTo>
                    <a:pt x="2356" y="5328"/>
                  </a:lnTo>
                  <a:lnTo>
                    <a:pt x="2366" y="5314"/>
                  </a:lnTo>
                  <a:lnTo>
                    <a:pt x="2378" y="5298"/>
                  </a:lnTo>
                  <a:lnTo>
                    <a:pt x="2388" y="5287"/>
                  </a:lnTo>
                  <a:lnTo>
                    <a:pt x="2397" y="5274"/>
                  </a:lnTo>
                  <a:lnTo>
                    <a:pt x="2406" y="5260"/>
                  </a:lnTo>
                  <a:lnTo>
                    <a:pt x="2415" y="5246"/>
                  </a:lnTo>
                  <a:lnTo>
                    <a:pt x="2423" y="5231"/>
                  </a:lnTo>
                  <a:lnTo>
                    <a:pt x="2432" y="5219"/>
                  </a:lnTo>
                  <a:lnTo>
                    <a:pt x="2442" y="5206"/>
                  </a:lnTo>
                  <a:lnTo>
                    <a:pt x="2451" y="5193"/>
                  </a:lnTo>
                  <a:lnTo>
                    <a:pt x="2462" y="5200"/>
                  </a:lnTo>
                  <a:lnTo>
                    <a:pt x="2474" y="5208"/>
                  </a:lnTo>
                  <a:lnTo>
                    <a:pt x="2486" y="5215"/>
                  </a:lnTo>
                  <a:lnTo>
                    <a:pt x="2500" y="5223"/>
                  </a:lnTo>
                  <a:lnTo>
                    <a:pt x="2529" y="5238"/>
                  </a:lnTo>
                  <a:lnTo>
                    <a:pt x="2560" y="5252"/>
                  </a:lnTo>
                  <a:lnTo>
                    <a:pt x="2592" y="5266"/>
                  </a:lnTo>
                  <a:lnTo>
                    <a:pt x="2623" y="5278"/>
                  </a:lnTo>
                  <a:lnTo>
                    <a:pt x="2652" y="5290"/>
                  </a:lnTo>
                  <a:lnTo>
                    <a:pt x="2677" y="5301"/>
                  </a:lnTo>
                  <a:lnTo>
                    <a:pt x="2723" y="5321"/>
                  </a:lnTo>
                  <a:lnTo>
                    <a:pt x="2770" y="5343"/>
                  </a:lnTo>
                  <a:lnTo>
                    <a:pt x="2816" y="5364"/>
                  </a:lnTo>
                  <a:lnTo>
                    <a:pt x="2863" y="5386"/>
                  </a:lnTo>
                  <a:lnTo>
                    <a:pt x="2909" y="5406"/>
                  </a:lnTo>
                  <a:lnTo>
                    <a:pt x="2956" y="5425"/>
                  </a:lnTo>
                  <a:lnTo>
                    <a:pt x="2981" y="5433"/>
                  </a:lnTo>
                  <a:lnTo>
                    <a:pt x="3005" y="5441"/>
                  </a:lnTo>
                  <a:lnTo>
                    <a:pt x="3030" y="5447"/>
                  </a:lnTo>
                  <a:lnTo>
                    <a:pt x="3055" y="5453"/>
                  </a:lnTo>
                  <a:lnTo>
                    <a:pt x="3076" y="5456"/>
                  </a:lnTo>
                  <a:lnTo>
                    <a:pt x="3098" y="5457"/>
                  </a:lnTo>
                  <a:lnTo>
                    <a:pt x="3119" y="5458"/>
                  </a:lnTo>
                  <a:lnTo>
                    <a:pt x="3141" y="5459"/>
                  </a:lnTo>
                  <a:lnTo>
                    <a:pt x="3152" y="5460"/>
                  </a:lnTo>
                  <a:lnTo>
                    <a:pt x="3163" y="5462"/>
                  </a:lnTo>
                  <a:lnTo>
                    <a:pt x="3172" y="5464"/>
                  </a:lnTo>
                  <a:lnTo>
                    <a:pt x="3183" y="5467"/>
                  </a:lnTo>
                  <a:lnTo>
                    <a:pt x="3193" y="5470"/>
                  </a:lnTo>
                  <a:lnTo>
                    <a:pt x="3201" y="5476"/>
                  </a:lnTo>
                  <a:lnTo>
                    <a:pt x="3211" y="5481"/>
                  </a:lnTo>
                  <a:lnTo>
                    <a:pt x="3219" y="5489"/>
                  </a:lnTo>
                  <a:lnTo>
                    <a:pt x="3339" y="5600"/>
                  </a:lnTo>
                  <a:lnTo>
                    <a:pt x="3339" y="5600"/>
                  </a:lnTo>
                  <a:lnTo>
                    <a:pt x="3345" y="5586"/>
                  </a:lnTo>
                  <a:lnTo>
                    <a:pt x="3349" y="5571"/>
                  </a:lnTo>
                  <a:lnTo>
                    <a:pt x="3355" y="5554"/>
                  </a:lnTo>
                  <a:lnTo>
                    <a:pt x="3362" y="5538"/>
                  </a:lnTo>
                  <a:lnTo>
                    <a:pt x="3365" y="5532"/>
                  </a:lnTo>
                  <a:lnTo>
                    <a:pt x="3367" y="5526"/>
                  </a:lnTo>
                  <a:lnTo>
                    <a:pt x="3368" y="5521"/>
                  </a:lnTo>
                  <a:lnTo>
                    <a:pt x="3369" y="5514"/>
                  </a:lnTo>
                  <a:lnTo>
                    <a:pt x="3368" y="5501"/>
                  </a:lnTo>
                  <a:lnTo>
                    <a:pt x="3365" y="5489"/>
                  </a:lnTo>
                  <a:lnTo>
                    <a:pt x="3363" y="5476"/>
                  </a:lnTo>
                  <a:lnTo>
                    <a:pt x="3360" y="5462"/>
                  </a:lnTo>
                  <a:lnTo>
                    <a:pt x="3359" y="5449"/>
                  </a:lnTo>
                  <a:lnTo>
                    <a:pt x="3359" y="5436"/>
                  </a:lnTo>
                  <a:lnTo>
                    <a:pt x="3360" y="5427"/>
                  </a:lnTo>
                  <a:lnTo>
                    <a:pt x="3359" y="5420"/>
                  </a:lnTo>
                  <a:lnTo>
                    <a:pt x="3359" y="5415"/>
                  </a:lnTo>
                  <a:lnTo>
                    <a:pt x="3358" y="5411"/>
                  </a:lnTo>
                  <a:lnTo>
                    <a:pt x="3355" y="5404"/>
                  </a:lnTo>
                  <a:lnTo>
                    <a:pt x="3353" y="5400"/>
                  </a:lnTo>
                  <a:lnTo>
                    <a:pt x="3353" y="5399"/>
                  </a:lnTo>
                  <a:lnTo>
                    <a:pt x="3353" y="5397"/>
                  </a:lnTo>
                  <a:lnTo>
                    <a:pt x="3354" y="5395"/>
                  </a:lnTo>
                  <a:lnTo>
                    <a:pt x="3357" y="5393"/>
                  </a:lnTo>
                  <a:lnTo>
                    <a:pt x="3365" y="5388"/>
                  </a:lnTo>
                  <a:lnTo>
                    <a:pt x="3382" y="5379"/>
                  </a:lnTo>
                  <a:lnTo>
                    <a:pt x="3386" y="5376"/>
                  </a:lnTo>
                  <a:lnTo>
                    <a:pt x="3389" y="5372"/>
                  </a:lnTo>
                  <a:lnTo>
                    <a:pt x="3391" y="5368"/>
                  </a:lnTo>
                  <a:lnTo>
                    <a:pt x="3394" y="5363"/>
                  </a:lnTo>
                  <a:lnTo>
                    <a:pt x="3394" y="5358"/>
                  </a:lnTo>
                  <a:lnTo>
                    <a:pt x="3392" y="5352"/>
                  </a:lnTo>
                  <a:lnTo>
                    <a:pt x="3391" y="5347"/>
                  </a:lnTo>
                  <a:lnTo>
                    <a:pt x="3389" y="5342"/>
                  </a:lnTo>
                  <a:lnTo>
                    <a:pt x="3387" y="5335"/>
                  </a:lnTo>
                  <a:lnTo>
                    <a:pt x="3385" y="5330"/>
                  </a:lnTo>
                  <a:lnTo>
                    <a:pt x="3385" y="5323"/>
                  </a:lnTo>
                  <a:lnTo>
                    <a:pt x="3385" y="5318"/>
                  </a:lnTo>
                  <a:lnTo>
                    <a:pt x="3386" y="5307"/>
                  </a:lnTo>
                  <a:lnTo>
                    <a:pt x="3387" y="5297"/>
                  </a:lnTo>
                  <a:lnTo>
                    <a:pt x="3387" y="5293"/>
                  </a:lnTo>
                  <a:lnTo>
                    <a:pt x="3387" y="5289"/>
                  </a:lnTo>
                  <a:lnTo>
                    <a:pt x="3386" y="5285"/>
                  </a:lnTo>
                  <a:lnTo>
                    <a:pt x="3384" y="5283"/>
                  </a:lnTo>
                  <a:lnTo>
                    <a:pt x="3382" y="5281"/>
                  </a:lnTo>
                  <a:lnTo>
                    <a:pt x="3378" y="5280"/>
                  </a:lnTo>
                  <a:lnTo>
                    <a:pt x="3373" y="5279"/>
                  </a:lnTo>
                  <a:lnTo>
                    <a:pt x="3367" y="5280"/>
                  </a:lnTo>
                  <a:lnTo>
                    <a:pt x="3357" y="5280"/>
                  </a:lnTo>
                  <a:lnTo>
                    <a:pt x="3349" y="5280"/>
                  </a:lnTo>
                  <a:lnTo>
                    <a:pt x="3342" y="5279"/>
                  </a:lnTo>
                  <a:lnTo>
                    <a:pt x="3335" y="5277"/>
                  </a:lnTo>
                  <a:lnTo>
                    <a:pt x="3331" y="5274"/>
                  </a:lnTo>
                  <a:lnTo>
                    <a:pt x="3327" y="5270"/>
                  </a:lnTo>
                  <a:lnTo>
                    <a:pt x="3323" y="5266"/>
                  </a:lnTo>
                  <a:lnTo>
                    <a:pt x="3321" y="5261"/>
                  </a:lnTo>
                  <a:lnTo>
                    <a:pt x="3319" y="5254"/>
                  </a:lnTo>
                  <a:lnTo>
                    <a:pt x="3318" y="5248"/>
                  </a:lnTo>
                  <a:lnTo>
                    <a:pt x="3318" y="5241"/>
                  </a:lnTo>
                  <a:lnTo>
                    <a:pt x="3318" y="5234"/>
                  </a:lnTo>
                  <a:lnTo>
                    <a:pt x="3318" y="5217"/>
                  </a:lnTo>
                  <a:lnTo>
                    <a:pt x="3319" y="5199"/>
                  </a:lnTo>
                  <a:lnTo>
                    <a:pt x="3327" y="5189"/>
                  </a:lnTo>
                  <a:lnTo>
                    <a:pt x="3335" y="5181"/>
                  </a:lnTo>
                  <a:lnTo>
                    <a:pt x="3346" y="5172"/>
                  </a:lnTo>
                  <a:lnTo>
                    <a:pt x="3358" y="5166"/>
                  </a:lnTo>
                  <a:lnTo>
                    <a:pt x="3371" y="5160"/>
                  </a:lnTo>
                  <a:lnTo>
                    <a:pt x="3383" y="5157"/>
                  </a:lnTo>
                  <a:lnTo>
                    <a:pt x="3389" y="5156"/>
                  </a:lnTo>
                  <a:lnTo>
                    <a:pt x="3396" y="5156"/>
                  </a:lnTo>
                  <a:lnTo>
                    <a:pt x="3402" y="5156"/>
                  </a:lnTo>
                  <a:lnTo>
                    <a:pt x="3408" y="5158"/>
                  </a:lnTo>
                  <a:lnTo>
                    <a:pt x="3412" y="5159"/>
                  </a:lnTo>
                  <a:lnTo>
                    <a:pt x="3416" y="5162"/>
                  </a:lnTo>
                  <a:lnTo>
                    <a:pt x="3419" y="5165"/>
                  </a:lnTo>
                  <a:lnTo>
                    <a:pt x="3424" y="5169"/>
                  </a:lnTo>
                  <a:lnTo>
                    <a:pt x="3430" y="5176"/>
                  </a:lnTo>
                  <a:lnTo>
                    <a:pt x="3437" y="5185"/>
                  </a:lnTo>
                  <a:lnTo>
                    <a:pt x="3444" y="5194"/>
                  </a:lnTo>
                  <a:lnTo>
                    <a:pt x="3452" y="5200"/>
                  </a:lnTo>
                  <a:lnTo>
                    <a:pt x="3456" y="5203"/>
                  </a:lnTo>
                  <a:lnTo>
                    <a:pt x="3462" y="5206"/>
                  </a:lnTo>
                  <a:lnTo>
                    <a:pt x="3466" y="5207"/>
                  </a:lnTo>
                  <a:lnTo>
                    <a:pt x="3471" y="5207"/>
                  </a:lnTo>
                  <a:lnTo>
                    <a:pt x="3478" y="5207"/>
                  </a:lnTo>
                  <a:lnTo>
                    <a:pt x="3484" y="5203"/>
                  </a:lnTo>
                  <a:lnTo>
                    <a:pt x="3490" y="5200"/>
                  </a:lnTo>
                  <a:lnTo>
                    <a:pt x="3496" y="5195"/>
                  </a:lnTo>
                  <a:lnTo>
                    <a:pt x="3507" y="5183"/>
                  </a:lnTo>
                  <a:lnTo>
                    <a:pt x="3518" y="5168"/>
                  </a:lnTo>
                  <a:lnTo>
                    <a:pt x="3530" y="5153"/>
                  </a:lnTo>
                  <a:lnTo>
                    <a:pt x="3540" y="5139"/>
                  </a:lnTo>
                  <a:lnTo>
                    <a:pt x="3547" y="5132"/>
                  </a:lnTo>
                  <a:lnTo>
                    <a:pt x="3552" y="5127"/>
                  </a:lnTo>
                  <a:lnTo>
                    <a:pt x="3559" y="5123"/>
                  </a:lnTo>
                  <a:lnTo>
                    <a:pt x="3566" y="5120"/>
                  </a:lnTo>
                  <a:lnTo>
                    <a:pt x="3579" y="5116"/>
                  </a:lnTo>
                  <a:lnTo>
                    <a:pt x="3588" y="5111"/>
                  </a:lnTo>
                  <a:lnTo>
                    <a:pt x="3591" y="5108"/>
                  </a:lnTo>
                  <a:lnTo>
                    <a:pt x="3593" y="5105"/>
                  </a:lnTo>
                  <a:lnTo>
                    <a:pt x="3595" y="5103"/>
                  </a:lnTo>
                  <a:lnTo>
                    <a:pt x="3596" y="5100"/>
                  </a:lnTo>
                  <a:lnTo>
                    <a:pt x="3595" y="5093"/>
                  </a:lnTo>
                  <a:lnTo>
                    <a:pt x="3593" y="5087"/>
                  </a:lnTo>
                  <a:lnTo>
                    <a:pt x="3589" y="5080"/>
                  </a:lnTo>
                  <a:lnTo>
                    <a:pt x="3584" y="5073"/>
                  </a:lnTo>
                  <a:lnTo>
                    <a:pt x="3569" y="5059"/>
                  </a:lnTo>
                  <a:lnTo>
                    <a:pt x="3555" y="5045"/>
                  </a:lnTo>
                  <a:lnTo>
                    <a:pt x="3549" y="5037"/>
                  </a:lnTo>
                  <a:lnTo>
                    <a:pt x="3545" y="5031"/>
                  </a:lnTo>
                  <a:lnTo>
                    <a:pt x="3541" y="5024"/>
                  </a:lnTo>
                  <a:lnTo>
                    <a:pt x="3540" y="5018"/>
                  </a:lnTo>
                  <a:lnTo>
                    <a:pt x="3544" y="5017"/>
                  </a:lnTo>
                  <a:lnTo>
                    <a:pt x="3547" y="5015"/>
                  </a:lnTo>
                  <a:lnTo>
                    <a:pt x="3551" y="5017"/>
                  </a:lnTo>
                  <a:lnTo>
                    <a:pt x="3557" y="5018"/>
                  </a:lnTo>
                  <a:lnTo>
                    <a:pt x="3567" y="5021"/>
                  </a:lnTo>
                  <a:lnTo>
                    <a:pt x="3580" y="5025"/>
                  </a:lnTo>
                  <a:lnTo>
                    <a:pt x="3593" y="5030"/>
                  </a:lnTo>
                  <a:lnTo>
                    <a:pt x="3606" y="5032"/>
                  </a:lnTo>
                  <a:lnTo>
                    <a:pt x="3614" y="5033"/>
                  </a:lnTo>
                  <a:lnTo>
                    <a:pt x="3620" y="5033"/>
                  </a:lnTo>
                  <a:lnTo>
                    <a:pt x="3627" y="5033"/>
                  </a:lnTo>
                  <a:lnTo>
                    <a:pt x="3632" y="5031"/>
                  </a:lnTo>
                  <a:lnTo>
                    <a:pt x="3643" y="5026"/>
                  </a:lnTo>
                  <a:lnTo>
                    <a:pt x="3653" y="5020"/>
                  </a:lnTo>
                  <a:lnTo>
                    <a:pt x="3663" y="5014"/>
                  </a:lnTo>
                  <a:lnTo>
                    <a:pt x="3673" y="5010"/>
                  </a:lnTo>
                  <a:lnTo>
                    <a:pt x="3675" y="5010"/>
                  </a:lnTo>
                  <a:lnTo>
                    <a:pt x="3679" y="5010"/>
                  </a:lnTo>
                  <a:lnTo>
                    <a:pt x="3681" y="5012"/>
                  </a:lnTo>
                  <a:lnTo>
                    <a:pt x="3683" y="5014"/>
                  </a:lnTo>
                  <a:lnTo>
                    <a:pt x="3687" y="5019"/>
                  </a:lnTo>
                  <a:lnTo>
                    <a:pt x="3690" y="5022"/>
                  </a:lnTo>
                  <a:lnTo>
                    <a:pt x="3696" y="5024"/>
                  </a:lnTo>
                  <a:lnTo>
                    <a:pt x="3703" y="5026"/>
                  </a:lnTo>
                  <a:lnTo>
                    <a:pt x="3713" y="5027"/>
                  </a:lnTo>
                  <a:lnTo>
                    <a:pt x="3723" y="5028"/>
                  </a:lnTo>
                  <a:lnTo>
                    <a:pt x="3741" y="5030"/>
                  </a:lnTo>
                  <a:lnTo>
                    <a:pt x="3756" y="5031"/>
                  </a:lnTo>
                  <a:lnTo>
                    <a:pt x="3762" y="5030"/>
                  </a:lnTo>
                  <a:lnTo>
                    <a:pt x="3766" y="5028"/>
                  </a:lnTo>
                  <a:lnTo>
                    <a:pt x="3768" y="5027"/>
                  </a:lnTo>
                  <a:lnTo>
                    <a:pt x="3769" y="5025"/>
                  </a:lnTo>
                  <a:lnTo>
                    <a:pt x="3769" y="5023"/>
                  </a:lnTo>
                  <a:lnTo>
                    <a:pt x="3768" y="5020"/>
                  </a:lnTo>
                  <a:lnTo>
                    <a:pt x="3766" y="5017"/>
                  </a:lnTo>
                  <a:lnTo>
                    <a:pt x="3764" y="5013"/>
                  </a:lnTo>
                  <a:lnTo>
                    <a:pt x="3758" y="5007"/>
                  </a:lnTo>
                  <a:lnTo>
                    <a:pt x="3752" y="4999"/>
                  </a:lnTo>
                  <a:lnTo>
                    <a:pt x="3750" y="4995"/>
                  </a:lnTo>
                  <a:lnTo>
                    <a:pt x="3748" y="4992"/>
                  </a:lnTo>
                  <a:lnTo>
                    <a:pt x="3745" y="4987"/>
                  </a:lnTo>
                  <a:lnTo>
                    <a:pt x="3745" y="4984"/>
                  </a:lnTo>
                  <a:lnTo>
                    <a:pt x="3752" y="4980"/>
                  </a:lnTo>
                  <a:lnTo>
                    <a:pt x="3762" y="4976"/>
                  </a:lnTo>
                  <a:lnTo>
                    <a:pt x="3771" y="4973"/>
                  </a:lnTo>
                  <a:lnTo>
                    <a:pt x="3781" y="4970"/>
                  </a:lnTo>
                  <a:lnTo>
                    <a:pt x="3791" y="4967"/>
                  </a:lnTo>
                  <a:lnTo>
                    <a:pt x="3798" y="4963"/>
                  </a:lnTo>
                  <a:lnTo>
                    <a:pt x="3800" y="4959"/>
                  </a:lnTo>
                  <a:lnTo>
                    <a:pt x="3803" y="4956"/>
                  </a:lnTo>
                  <a:lnTo>
                    <a:pt x="3805" y="4952"/>
                  </a:lnTo>
                  <a:lnTo>
                    <a:pt x="3805" y="4946"/>
                  </a:lnTo>
                  <a:lnTo>
                    <a:pt x="3805" y="4941"/>
                  </a:lnTo>
                  <a:lnTo>
                    <a:pt x="3803" y="4934"/>
                  </a:lnTo>
                  <a:lnTo>
                    <a:pt x="3800" y="4928"/>
                  </a:lnTo>
                  <a:lnTo>
                    <a:pt x="3797" y="4923"/>
                  </a:lnTo>
                  <a:lnTo>
                    <a:pt x="3792" y="4911"/>
                  </a:lnTo>
                  <a:lnTo>
                    <a:pt x="3788" y="4898"/>
                  </a:lnTo>
                  <a:lnTo>
                    <a:pt x="3788" y="4891"/>
                  </a:lnTo>
                  <a:lnTo>
                    <a:pt x="3790" y="4883"/>
                  </a:lnTo>
                  <a:lnTo>
                    <a:pt x="3793" y="4875"/>
                  </a:lnTo>
                  <a:lnTo>
                    <a:pt x="3797" y="4865"/>
                  </a:lnTo>
                  <a:lnTo>
                    <a:pt x="3802" y="4857"/>
                  </a:lnTo>
                  <a:lnTo>
                    <a:pt x="3805" y="4848"/>
                  </a:lnTo>
                  <a:lnTo>
                    <a:pt x="3808" y="4838"/>
                  </a:lnTo>
                  <a:lnTo>
                    <a:pt x="3809" y="4830"/>
                  </a:lnTo>
                  <a:lnTo>
                    <a:pt x="3808" y="4825"/>
                  </a:lnTo>
                  <a:lnTo>
                    <a:pt x="3807" y="4820"/>
                  </a:lnTo>
                  <a:lnTo>
                    <a:pt x="3805" y="4815"/>
                  </a:lnTo>
                  <a:lnTo>
                    <a:pt x="3803" y="4810"/>
                  </a:lnTo>
                  <a:lnTo>
                    <a:pt x="3795" y="4801"/>
                  </a:lnTo>
                  <a:lnTo>
                    <a:pt x="3786" y="4791"/>
                  </a:lnTo>
                  <a:lnTo>
                    <a:pt x="3778" y="4781"/>
                  </a:lnTo>
                  <a:lnTo>
                    <a:pt x="3770" y="4772"/>
                  </a:lnTo>
                  <a:lnTo>
                    <a:pt x="3763" y="4763"/>
                  </a:lnTo>
                  <a:lnTo>
                    <a:pt x="3758" y="4753"/>
                  </a:lnTo>
                  <a:lnTo>
                    <a:pt x="3766" y="4748"/>
                  </a:lnTo>
                  <a:lnTo>
                    <a:pt x="3771" y="4741"/>
                  </a:lnTo>
                  <a:lnTo>
                    <a:pt x="3776" y="4735"/>
                  </a:lnTo>
                  <a:lnTo>
                    <a:pt x="3778" y="4728"/>
                  </a:lnTo>
                  <a:lnTo>
                    <a:pt x="3780" y="4722"/>
                  </a:lnTo>
                  <a:lnTo>
                    <a:pt x="3781" y="4716"/>
                  </a:lnTo>
                  <a:lnTo>
                    <a:pt x="3781" y="4710"/>
                  </a:lnTo>
                  <a:lnTo>
                    <a:pt x="3780" y="4703"/>
                  </a:lnTo>
                  <a:lnTo>
                    <a:pt x="3779" y="4690"/>
                  </a:lnTo>
                  <a:lnTo>
                    <a:pt x="3779" y="4679"/>
                  </a:lnTo>
                  <a:lnTo>
                    <a:pt x="3779" y="4673"/>
                  </a:lnTo>
                  <a:lnTo>
                    <a:pt x="3781" y="4668"/>
                  </a:lnTo>
                  <a:lnTo>
                    <a:pt x="3783" y="4663"/>
                  </a:lnTo>
                  <a:lnTo>
                    <a:pt x="3788" y="4658"/>
                  </a:lnTo>
                  <a:lnTo>
                    <a:pt x="3792" y="4654"/>
                  </a:lnTo>
                  <a:lnTo>
                    <a:pt x="3795" y="4648"/>
                  </a:lnTo>
                  <a:lnTo>
                    <a:pt x="3798" y="4642"/>
                  </a:lnTo>
                  <a:lnTo>
                    <a:pt x="3800" y="4636"/>
                  </a:lnTo>
                  <a:lnTo>
                    <a:pt x="3803" y="4623"/>
                  </a:lnTo>
                  <a:lnTo>
                    <a:pt x="3803" y="4609"/>
                  </a:lnTo>
                  <a:lnTo>
                    <a:pt x="3804" y="4598"/>
                  </a:lnTo>
                  <a:lnTo>
                    <a:pt x="3805" y="4586"/>
                  </a:lnTo>
                  <a:lnTo>
                    <a:pt x="3806" y="4581"/>
                  </a:lnTo>
                  <a:lnTo>
                    <a:pt x="3808" y="4577"/>
                  </a:lnTo>
                  <a:lnTo>
                    <a:pt x="3810" y="4573"/>
                  </a:lnTo>
                  <a:lnTo>
                    <a:pt x="3813" y="4571"/>
                  </a:lnTo>
                  <a:lnTo>
                    <a:pt x="3816" y="4569"/>
                  </a:lnTo>
                  <a:lnTo>
                    <a:pt x="3819" y="4568"/>
                  </a:lnTo>
                  <a:lnTo>
                    <a:pt x="3821" y="4568"/>
                  </a:lnTo>
                  <a:lnTo>
                    <a:pt x="3823" y="4569"/>
                  </a:lnTo>
                  <a:lnTo>
                    <a:pt x="3827" y="4572"/>
                  </a:lnTo>
                  <a:lnTo>
                    <a:pt x="3833" y="4576"/>
                  </a:lnTo>
                  <a:lnTo>
                    <a:pt x="3837" y="4580"/>
                  </a:lnTo>
                  <a:lnTo>
                    <a:pt x="3843" y="4585"/>
                  </a:lnTo>
                  <a:lnTo>
                    <a:pt x="3848" y="4588"/>
                  </a:lnTo>
                  <a:lnTo>
                    <a:pt x="3853" y="4591"/>
                  </a:lnTo>
                  <a:lnTo>
                    <a:pt x="3859" y="4593"/>
                  </a:lnTo>
                  <a:lnTo>
                    <a:pt x="3863" y="4596"/>
                  </a:lnTo>
                  <a:lnTo>
                    <a:pt x="3866" y="4601"/>
                  </a:lnTo>
                  <a:lnTo>
                    <a:pt x="3868" y="4606"/>
                  </a:lnTo>
                  <a:lnTo>
                    <a:pt x="3872" y="4618"/>
                  </a:lnTo>
                  <a:lnTo>
                    <a:pt x="3873" y="4630"/>
                  </a:lnTo>
                  <a:lnTo>
                    <a:pt x="3874" y="4636"/>
                  </a:lnTo>
                  <a:lnTo>
                    <a:pt x="3875" y="4642"/>
                  </a:lnTo>
                  <a:lnTo>
                    <a:pt x="3876" y="4647"/>
                  </a:lnTo>
                  <a:lnTo>
                    <a:pt x="3878" y="4652"/>
                  </a:lnTo>
                  <a:lnTo>
                    <a:pt x="3881" y="4655"/>
                  </a:lnTo>
                  <a:lnTo>
                    <a:pt x="3886" y="4657"/>
                  </a:lnTo>
                  <a:lnTo>
                    <a:pt x="3891" y="4658"/>
                  </a:lnTo>
                  <a:lnTo>
                    <a:pt x="3898" y="4657"/>
                  </a:lnTo>
                  <a:lnTo>
                    <a:pt x="3908" y="4655"/>
                  </a:lnTo>
                  <a:lnTo>
                    <a:pt x="3917" y="4655"/>
                  </a:lnTo>
                  <a:lnTo>
                    <a:pt x="3925" y="4655"/>
                  </a:lnTo>
                  <a:lnTo>
                    <a:pt x="3930" y="4656"/>
                  </a:lnTo>
                  <a:lnTo>
                    <a:pt x="3935" y="4658"/>
                  </a:lnTo>
                  <a:lnTo>
                    <a:pt x="3940" y="4661"/>
                  </a:lnTo>
                  <a:lnTo>
                    <a:pt x="3943" y="4663"/>
                  </a:lnTo>
                  <a:lnTo>
                    <a:pt x="3945" y="4668"/>
                  </a:lnTo>
                  <a:lnTo>
                    <a:pt x="3951" y="4674"/>
                  </a:lnTo>
                  <a:lnTo>
                    <a:pt x="3956" y="4682"/>
                  </a:lnTo>
                  <a:lnTo>
                    <a:pt x="3958" y="4686"/>
                  </a:lnTo>
                  <a:lnTo>
                    <a:pt x="3962" y="4689"/>
                  </a:lnTo>
                  <a:lnTo>
                    <a:pt x="3967" y="4691"/>
                  </a:lnTo>
                  <a:lnTo>
                    <a:pt x="3971" y="4694"/>
                  </a:lnTo>
                  <a:lnTo>
                    <a:pt x="3974" y="4679"/>
                  </a:lnTo>
                  <a:lnTo>
                    <a:pt x="3977" y="4664"/>
                  </a:lnTo>
                  <a:lnTo>
                    <a:pt x="3979" y="4649"/>
                  </a:lnTo>
                  <a:lnTo>
                    <a:pt x="3979" y="4635"/>
                  </a:lnTo>
                  <a:lnTo>
                    <a:pt x="3979" y="4607"/>
                  </a:lnTo>
                  <a:lnTo>
                    <a:pt x="3979" y="4577"/>
                  </a:lnTo>
                  <a:lnTo>
                    <a:pt x="3976" y="4567"/>
                  </a:lnTo>
                  <a:lnTo>
                    <a:pt x="3973" y="4555"/>
                  </a:lnTo>
                  <a:lnTo>
                    <a:pt x="3968" y="4542"/>
                  </a:lnTo>
                  <a:lnTo>
                    <a:pt x="3963" y="4529"/>
                  </a:lnTo>
                  <a:lnTo>
                    <a:pt x="3962" y="4524"/>
                  </a:lnTo>
                  <a:lnTo>
                    <a:pt x="3961" y="4520"/>
                  </a:lnTo>
                  <a:lnTo>
                    <a:pt x="3961" y="4517"/>
                  </a:lnTo>
                  <a:lnTo>
                    <a:pt x="3962" y="4515"/>
                  </a:lnTo>
                  <a:lnTo>
                    <a:pt x="3965" y="4515"/>
                  </a:lnTo>
                  <a:lnTo>
                    <a:pt x="3968" y="4518"/>
                  </a:lnTo>
                  <a:lnTo>
                    <a:pt x="3973" y="4522"/>
                  </a:lnTo>
                  <a:lnTo>
                    <a:pt x="3980" y="4528"/>
                  </a:lnTo>
                  <a:lnTo>
                    <a:pt x="3993" y="4544"/>
                  </a:lnTo>
                  <a:lnTo>
                    <a:pt x="4006" y="4563"/>
                  </a:lnTo>
                  <a:lnTo>
                    <a:pt x="4017" y="4582"/>
                  </a:lnTo>
                  <a:lnTo>
                    <a:pt x="4030" y="4604"/>
                  </a:lnTo>
                  <a:lnTo>
                    <a:pt x="4044" y="4623"/>
                  </a:lnTo>
                  <a:lnTo>
                    <a:pt x="4058" y="4641"/>
                  </a:lnTo>
                  <a:lnTo>
                    <a:pt x="4066" y="4649"/>
                  </a:lnTo>
                  <a:lnTo>
                    <a:pt x="4074" y="4656"/>
                  </a:lnTo>
                  <a:lnTo>
                    <a:pt x="4081" y="4661"/>
                  </a:lnTo>
                  <a:lnTo>
                    <a:pt x="4090" y="4666"/>
                  </a:lnTo>
                  <a:lnTo>
                    <a:pt x="4105" y="4672"/>
                  </a:lnTo>
                  <a:lnTo>
                    <a:pt x="4118" y="4679"/>
                  </a:lnTo>
                  <a:lnTo>
                    <a:pt x="4130" y="4686"/>
                  </a:lnTo>
                  <a:lnTo>
                    <a:pt x="4139" y="4695"/>
                  </a:lnTo>
                  <a:lnTo>
                    <a:pt x="4149" y="4703"/>
                  </a:lnTo>
                  <a:lnTo>
                    <a:pt x="4158" y="4714"/>
                  </a:lnTo>
                  <a:lnTo>
                    <a:pt x="4165" y="4725"/>
                  </a:lnTo>
                  <a:lnTo>
                    <a:pt x="4174" y="4739"/>
                  </a:lnTo>
                  <a:lnTo>
                    <a:pt x="4178" y="4747"/>
                  </a:lnTo>
                  <a:lnTo>
                    <a:pt x="4183" y="4753"/>
                  </a:lnTo>
                  <a:lnTo>
                    <a:pt x="4186" y="4756"/>
                  </a:lnTo>
                  <a:lnTo>
                    <a:pt x="4189" y="4757"/>
                  </a:lnTo>
                  <a:lnTo>
                    <a:pt x="4191" y="4757"/>
                  </a:lnTo>
                  <a:lnTo>
                    <a:pt x="4192" y="4755"/>
                  </a:lnTo>
                  <a:lnTo>
                    <a:pt x="4193" y="4753"/>
                  </a:lnTo>
                  <a:lnTo>
                    <a:pt x="4196" y="4749"/>
                  </a:lnTo>
                  <a:lnTo>
                    <a:pt x="4199" y="4739"/>
                  </a:lnTo>
                  <a:lnTo>
                    <a:pt x="4203" y="4729"/>
                  </a:lnTo>
                  <a:lnTo>
                    <a:pt x="4206" y="4725"/>
                  </a:lnTo>
                  <a:lnTo>
                    <a:pt x="4211" y="4722"/>
                  </a:lnTo>
                  <a:lnTo>
                    <a:pt x="4215" y="4720"/>
                  </a:lnTo>
                  <a:lnTo>
                    <a:pt x="4221" y="4718"/>
                  </a:lnTo>
                  <a:lnTo>
                    <a:pt x="4235" y="4721"/>
                  </a:lnTo>
                  <a:lnTo>
                    <a:pt x="4251" y="4726"/>
                  </a:lnTo>
                  <a:lnTo>
                    <a:pt x="4258" y="4727"/>
                  </a:lnTo>
                  <a:lnTo>
                    <a:pt x="4265" y="4727"/>
                  </a:lnTo>
                  <a:lnTo>
                    <a:pt x="4267" y="4726"/>
                  </a:lnTo>
                  <a:lnTo>
                    <a:pt x="4269" y="4724"/>
                  </a:lnTo>
                  <a:lnTo>
                    <a:pt x="4270" y="4722"/>
                  </a:lnTo>
                  <a:lnTo>
                    <a:pt x="4270" y="4717"/>
                  </a:lnTo>
                  <a:lnTo>
                    <a:pt x="4267" y="4694"/>
                  </a:lnTo>
                  <a:lnTo>
                    <a:pt x="4260" y="4660"/>
                  </a:lnTo>
                  <a:lnTo>
                    <a:pt x="4259" y="4652"/>
                  </a:lnTo>
                  <a:lnTo>
                    <a:pt x="4259" y="4644"/>
                  </a:lnTo>
                  <a:lnTo>
                    <a:pt x="4259" y="4637"/>
                  </a:lnTo>
                  <a:lnTo>
                    <a:pt x="4259" y="4632"/>
                  </a:lnTo>
                  <a:lnTo>
                    <a:pt x="4261" y="4628"/>
                  </a:lnTo>
                  <a:lnTo>
                    <a:pt x="4265" y="4626"/>
                  </a:lnTo>
                  <a:lnTo>
                    <a:pt x="4268" y="4625"/>
                  </a:lnTo>
                  <a:lnTo>
                    <a:pt x="4273" y="4627"/>
                  </a:lnTo>
                  <a:lnTo>
                    <a:pt x="4282" y="4630"/>
                  </a:lnTo>
                  <a:lnTo>
                    <a:pt x="4288" y="4633"/>
                  </a:lnTo>
                  <a:lnTo>
                    <a:pt x="4294" y="4634"/>
                  </a:lnTo>
                  <a:lnTo>
                    <a:pt x="4297" y="4634"/>
                  </a:lnTo>
                  <a:lnTo>
                    <a:pt x="4306" y="4632"/>
                  </a:lnTo>
                  <a:lnTo>
                    <a:pt x="4321" y="4631"/>
                  </a:lnTo>
                  <a:lnTo>
                    <a:pt x="4325" y="4632"/>
                  </a:lnTo>
                  <a:lnTo>
                    <a:pt x="4329" y="4634"/>
                  </a:lnTo>
                  <a:lnTo>
                    <a:pt x="4333" y="4639"/>
                  </a:lnTo>
                  <a:lnTo>
                    <a:pt x="4335" y="4643"/>
                  </a:lnTo>
                  <a:lnTo>
                    <a:pt x="4338" y="4655"/>
                  </a:lnTo>
                  <a:lnTo>
                    <a:pt x="4342" y="4664"/>
                  </a:lnTo>
                  <a:lnTo>
                    <a:pt x="4354" y="4670"/>
                  </a:lnTo>
                  <a:lnTo>
                    <a:pt x="4366" y="4675"/>
                  </a:lnTo>
                  <a:lnTo>
                    <a:pt x="4371" y="4676"/>
                  </a:lnTo>
                  <a:lnTo>
                    <a:pt x="4377" y="4675"/>
                  </a:lnTo>
                  <a:lnTo>
                    <a:pt x="4379" y="4674"/>
                  </a:lnTo>
                  <a:lnTo>
                    <a:pt x="4380" y="4672"/>
                  </a:lnTo>
                  <a:lnTo>
                    <a:pt x="4381" y="4670"/>
                  </a:lnTo>
                  <a:lnTo>
                    <a:pt x="4382" y="4666"/>
                  </a:lnTo>
                  <a:lnTo>
                    <a:pt x="4385" y="4650"/>
                  </a:lnTo>
                  <a:lnTo>
                    <a:pt x="4389" y="4640"/>
                  </a:lnTo>
                  <a:lnTo>
                    <a:pt x="4392" y="4632"/>
                  </a:lnTo>
                  <a:lnTo>
                    <a:pt x="4396" y="4627"/>
                  </a:lnTo>
                  <a:lnTo>
                    <a:pt x="4398" y="4626"/>
                  </a:lnTo>
                  <a:lnTo>
                    <a:pt x="4401" y="4625"/>
                  </a:lnTo>
                  <a:lnTo>
                    <a:pt x="4403" y="4625"/>
                  </a:lnTo>
                  <a:lnTo>
                    <a:pt x="4405" y="4626"/>
                  </a:lnTo>
                  <a:lnTo>
                    <a:pt x="4410" y="4627"/>
                  </a:lnTo>
                  <a:lnTo>
                    <a:pt x="4417" y="4630"/>
                  </a:lnTo>
                  <a:lnTo>
                    <a:pt x="4429" y="4640"/>
                  </a:lnTo>
                  <a:lnTo>
                    <a:pt x="4444" y="4650"/>
                  </a:lnTo>
                  <a:lnTo>
                    <a:pt x="4451" y="4656"/>
                  </a:lnTo>
                  <a:lnTo>
                    <a:pt x="4460" y="4659"/>
                  </a:lnTo>
                  <a:lnTo>
                    <a:pt x="4469" y="4662"/>
                  </a:lnTo>
                  <a:lnTo>
                    <a:pt x="4478" y="4663"/>
                  </a:lnTo>
                  <a:lnTo>
                    <a:pt x="4482" y="4656"/>
                  </a:lnTo>
                  <a:lnTo>
                    <a:pt x="4488" y="4648"/>
                  </a:lnTo>
                  <a:lnTo>
                    <a:pt x="4496" y="4639"/>
                  </a:lnTo>
                  <a:lnTo>
                    <a:pt x="4504" y="4629"/>
                  </a:lnTo>
                  <a:lnTo>
                    <a:pt x="4513" y="4620"/>
                  </a:lnTo>
                  <a:lnTo>
                    <a:pt x="4523" y="4613"/>
                  </a:lnTo>
                  <a:lnTo>
                    <a:pt x="4527" y="4610"/>
                  </a:lnTo>
                  <a:lnTo>
                    <a:pt x="4530" y="4608"/>
                  </a:lnTo>
                  <a:lnTo>
                    <a:pt x="4534" y="4607"/>
                  </a:lnTo>
                  <a:lnTo>
                    <a:pt x="4538" y="4607"/>
                  </a:lnTo>
                  <a:lnTo>
                    <a:pt x="4540" y="4607"/>
                  </a:lnTo>
                  <a:lnTo>
                    <a:pt x="4541" y="4609"/>
                  </a:lnTo>
                  <a:lnTo>
                    <a:pt x="4543" y="4613"/>
                  </a:lnTo>
                  <a:lnTo>
                    <a:pt x="4545" y="4616"/>
                  </a:lnTo>
                  <a:lnTo>
                    <a:pt x="4548" y="4626"/>
                  </a:lnTo>
                  <a:lnTo>
                    <a:pt x="4553" y="4636"/>
                  </a:lnTo>
                  <a:lnTo>
                    <a:pt x="4557" y="4648"/>
                  </a:lnTo>
                  <a:lnTo>
                    <a:pt x="4563" y="4659"/>
                  </a:lnTo>
                  <a:lnTo>
                    <a:pt x="4565" y="4663"/>
                  </a:lnTo>
                  <a:lnTo>
                    <a:pt x="4568" y="4667"/>
                  </a:lnTo>
                  <a:lnTo>
                    <a:pt x="4572" y="4670"/>
                  </a:lnTo>
                  <a:lnTo>
                    <a:pt x="4575" y="4672"/>
                  </a:lnTo>
                  <a:lnTo>
                    <a:pt x="4582" y="4674"/>
                  </a:lnTo>
                  <a:lnTo>
                    <a:pt x="4589" y="4675"/>
                  </a:lnTo>
                  <a:lnTo>
                    <a:pt x="4597" y="4675"/>
                  </a:lnTo>
                  <a:lnTo>
                    <a:pt x="4605" y="4674"/>
                  </a:lnTo>
                  <a:lnTo>
                    <a:pt x="4622" y="4671"/>
                  </a:lnTo>
                  <a:lnTo>
                    <a:pt x="4640" y="4667"/>
                  </a:lnTo>
                  <a:lnTo>
                    <a:pt x="4657" y="4660"/>
                  </a:lnTo>
                  <a:lnTo>
                    <a:pt x="4675" y="4654"/>
                  </a:lnTo>
                  <a:lnTo>
                    <a:pt x="4689" y="4647"/>
                  </a:lnTo>
                  <a:lnTo>
                    <a:pt x="4702" y="4641"/>
                  </a:lnTo>
                  <a:lnTo>
                    <a:pt x="4708" y="4639"/>
                  </a:lnTo>
                  <a:lnTo>
                    <a:pt x="4715" y="4636"/>
                  </a:lnTo>
                  <a:lnTo>
                    <a:pt x="4720" y="4636"/>
                  </a:lnTo>
                  <a:lnTo>
                    <a:pt x="4727" y="4636"/>
                  </a:lnTo>
                  <a:lnTo>
                    <a:pt x="4732" y="4637"/>
                  </a:lnTo>
                  <a:lnTo>
                    <a:pt x="4736" y="4640"/>
                  </a:lnTo>
                  <a:lnTo>
                    <a:pt x="4742" y="4642"/>
                  </a:lnTo>
                  <a:lnTo>
                    <a:pt x="4746" y="4645"/>
                  </a:lnTo>
                  <a:lnTo>
                    <a:pt x="4763" y="4659"/>
                  </a:lnTo>
                  <a:lnTo>
                    <a:pt x="4777" y="4673"/>
                  </a:lnTo>
                  <a:lnTo>
                    <a:pt x="4777" y="4673"/>
                  </a:lnTo>
                  <a:lnTo>
                    <a:pt x="4776" y="4659"/>
                  </a:lnTo>
                  <a:lnTo>
                    <a:pt x="4776" y="4644"/>
                  </a:lnTo>
                  <a:lnTo>
                    <a:pt x="4775" y="4629"/>
                  </a:lnTo>
                  <a:lnTo>
                    <a:pt x="4772" y="4615"/>
                  </a:lnTo>
                  <a:lnTo>
                    <a:pt x="4768" y="4594"/>
                  </a:lnTo>
                  <a:lnTo>
                    <a:pt x="4764" y="4573"/>
                  </a:lnTo>
                  <a:lnTo>
                    <a:pt x="4762" y="4550"/>
                  </a:lnTo>
                  <a:lnTo>
                    <a:pt x="4760" y="4528"/>
                  </a:lnTo>
                  <a:lnTo>
                    <a:pt x="4758" y="4506"/>
                  </a:lnTo>
                  <a:lnTo>
                    <a:pt x="4755" y="4484"/>
                  </a:lnTo>
                  <a:lnTo>
                    <a:pt x="4752" y="4473"/>
                  </a:lnTo>
                  <a:lnTo>
                    <a:pt x="4749" y="4463"/>
                  </a:lnTo>
                  <a:lnTo>
                    <a:pt x="4746" y="4452"/>
                  </a:lnTo>
                  <a:lnTo>
                    <a:pt x="4742" y="4441"/>
                  </a:lnTo>
                  <a:lnTo>
                    <a:pt x="4732" y="4417"/>
                  </a:lnTo>
                  <a:lnTo>
                    <a:pt x="4723" y="4393"/>
                  </a:lnTo>
                  <a:lnTo>
                    <a:pt x="4714" y="4370"/>
                  </a:lnTo>
                  <a:lnTo>
                    <a:pt x="4704" y="4346"/>
                  </a:lnTo>
                  <a:lnTo>
                    <a:pt x="4694" y="4322"/>
                  </a:lnTo>
                  <a:lnTo>
                    <a:pt x="4684" y="4298"/>
                  </a:lnTo>
                  <a:lnTo>
                    <a:pt x="4675" y="4275"/>
                  </a:lnTo>
                  <a:lnTo>
                    <a:pt x="4665" y="4251"/>
                  </a:lnTo>
                  <a:lnTo>
                    <a:pt x="4660" y="4234"/>
                  </a:lnTo>
                  <a:lnTo>
                    <a:pt x="4656" y="4217"/>
                  </a:lnTo>
                  <a:lnTo>
                    <a:pt x="4653" y="4203"/>
                  </a:lnTo>
                  <a:lnTo>
                    <a:pt x="4650" y="4189"/>
                  </a:lnTo>
                  <a:lnTo>
                    <a:pt x="4648" y="4183"/>
                  </a:lnTo>
                  <a:lnTo>
                    <a:pt x="4646" y="4176"/>
                  </a:lnTo>
                  <a:lnTo>
                    <a:pt x="4642" y="4171"/>
                  </a:lnTo>
                  <a:lnTo>
                    <a:pt x="4638" y="4164"/>
                  </a:lnTo>
                  <a:lnTo>
                    <a:pt x="4634" y="4159"/>
                  </a:lnTo>
                  <a:lnTo>
                    <a:pt x="4627" y="4154"/>
                  </a:lnTo>
                  <a:lnTo>
                    <a:pt x="4620" y="4149"/>
                  </a:lnTo>
                  <a:lnTo>
                    <a:pt x="4611" y="4144"/>
                  </a:lnTo>
                  <a:lnTo>
                    <a:pt x="4600" y="4139"/>
                  </a:lnTo>
                  <a:lnTo>
                    <a:pt x="4591" y="4132"/>
                  </a:lnTo>
                  <a:lnTo>
                    <a:pt x="4582" y="4126"/>
                  </a:lnTo>
                  <a:lnTo>
                    <a:pt x="4574" y="4119"/>
                  </a:lnTo>
                  <a:lnTo>
                    <a:pt x="4567" y="4113"/>
                  </a:lnTo>
                  <a:lnTo>
                    <a:pt x="4559" y="4105"/>
                  </a:lnTo>
                  <a:lnTo>
                    <a:pt x="4554" y="4097"/>
                  </a:lnTo>
                  <a:lnTo>
                    <a:pt x="4547" y="4090"/>
                  </a:lnTo>
                  <a:lnTo>
                    <a:pt x="4538" y="4075"/>
                  </a:lnTo>
                  <a:lnTo>
                    <a:pt x="4530" y="4058"/>
                  </a:lnTo>
                  <a:lnTo>
                    <a:pt x="4524" y="4040"/>
                  </a:lnTo>
                  <a:lnTo>
                    <a:pt x="4519" y="4023"/>
                  </a:lnTo>
                  <a:lnTo>
                    <a:pt x="4515" y="4004"/>
                  </a:lnTo>
                  <a:lnTo>
                    <a:pt x="4513" y="3985"/>
                  </a:lnTo>
                  <a:lnTo>
                    <a:pt x="4511" y="3966"/>
                  </a:lnTo>
                  <a:lnTo>
                    <a:pt x="4509" y="3946"/>
                  </a:lnTo>
                  <a:lnTo>
                    <a:pt x="4505" y="3906"/>
                  </a:lnTo>
                  <a:lnTo>
                    <a:pt x="4501" y="3867"/>
                  </a:lnTo>
                  <a:lnTo>
                    <a:pt x="4498" y="3848"/>
                  </a:lnTo>
                  <a:lnTo>
                    <a:pt x="4498" y="3830"/>
                  </a:lnTo>
                  <a:lnTo>
                    <a:pt x="4499" y="3811"/>
                  </a:lnTo>
                  <a:lnTo>
                    <a:pt x="4502" y="3795"/>
                  </a:lnTo>
                  <a:lnTo>
                    <a:pt x="4505" y="3778"/>
                  </a:lnTo>
                  <a:lnTo>
                    <a:pt x="4512" y="3763"/>
                  </a:lnTo>
                  <a:lnTo>
                    <a:pt x="4518" y="3748"/>
                  </a:lnTo>
                  <a:lnTo>
                    <a:pt x="4526" y="3732"/>
                  </a:lnTo>
                  <a:lnTo>
                    <a:pt x="4533" y="3717"/>
                  </a:lnTo>
                  <a:lnTo>
                    <a:pt x="4543" y="3703"/>
                  </a:lnTo>
                  <a:lnTo>
                    <a:pt x="4553" y="3689"/>
                  </a:lnTo>
                  <a:lnTo>
                    <a:pt x="4563" y="3675"/>
                  </a:lnTo>
                  <a:lnTo>
                    <a:pt x="4583" y="3647"/>
                  </a:lnTo>
                  <a:lnTo>
                    <a:pt x="4605" y="3618"/>
                  </a:lnTo>
                  <a:lnTo>
                    <a:pt x="4611" y="3607"/>
                  </a:lnTo>
                  <a:lnTo>
                    <a:pt x="4615" y="3597"/>
                  </a:lnTo>
                  <a:lnTo>
                    <a:pt x="4619" y="3589"/>
                  </a:lnTo>
                  <a:lnTo>
                    <a:pt x="4621" y="3580"/>
                  </a:lnTo>
                  <a:lnTo>
                    <a:pt x="4622" y="3561"/>
                  </a:lnTo>
                  <a:lnTo>
                    <a:pt x="4624" y="3540"/>
                  </a:lnTo>
                  <a:lnTo>
                    <a:pt x="4625" y="3516"/>
                  </a:lnTo>
                  <a:lnTo>
                    <a:pt x="4625" y="3485"/>
                  </a:lnTo>
                  <a:lnTo>
                    <a:pt x="4625" y="3448"/>
                  </a:lnTo>
                  <a:lnTo>
                    <a:pt x="4626" y="3411"/>
                  </a:lnTo>
                  <a:lnTo>
                    <a:pt x="4627" y="3392"/>
                  </a:lnTo>
                  <a:lnTo>
                    <a:pt x="4628" y="3374"/>
                  </a:lnTo>
                  <a:lnTo>
                    <a:pt x="4631" y="3357"/>
                  </a:lnTo>
                  <a:lnTo>
                    <a:pt x="4634" y="3340"/>
                  </a:lnTo>
                  <a:lnTo>
                    <a:pt x="4638" y="3326"/>
                  </a:lnTo>
                  <a:lnTo>
                    <a:pt x="4642" y="3314"/>
                  </a:lnTo>
                  <a:lnTo>
                    <a:pt x="4646" y="3310"/>
                  </a:lnTo>
                  <a:lnTo>
                    <a:pt x="4649" y="3305"/>
                  </a:lnTo>
                  <a:lnTo>
                    <a:pt x="4652" y="3302"/>
                  </a:lnTo>
                  <a:lnTo>
                    <a:pt x="4655" y="3298"/>
                  </a:lnTo>
                  <a:lnTo>
                    <a:pt x="4659" y="3296"/>
                  </a:lnTo>
                  <a:lnTo>
                    <a:pt x="4661" y="3293"/>
                  </a:lnTo>
                  <a:lnTo>
                    <a:pt x="4663" y="3290"/>
                  </a:lnTo>
                  <a:lnTo>
                    <a:pt x="4664" y="3285"/>
                  </a:lnTo>
                  <a:lnTo>
                    <a:pt x="4665" y="3275"/>
                  </a:lnTo>
                  <a:lnTo>
                    <a:pt x="4665" y="3263"/>
                  </a:lnTo>
                  <a:lnTo>
                    <a:pt x="4663" y="3250"/>
                  </a:lnTo>
                  <a:lnTo>
                    <a:pt x="4661" y="3235"/>
                  </a:lnTo>
                  <a:lnTo>
                    <a:pt x="4656" y="3219"/>
                  </a:lnTo>
                  <a:lnTo>
                    <a:pt x="4652" y="3203"/>
                  </a:lnTo>
                  <a:lnTo>
                    <a:pt x="4640" y="3172"/>
                  </a:lnTo>
                  <a:lnTo>
                    <a:pt x="4628" y="3143"/>
                  </a:lnTo>
                  <a:lnTo>
                    <a:pt x="4618" y="3119"/>
                  </a:lnTo>
                  <a:lnTo>
                    <a:pt x="4609" y="3103"/>
                  </a:lnTo>
                  <a:lnTo>
                    <a:pt x="4599" y="3086"/>
                  </a:lnTo>
                  <a:lnTo>
                    <a:pt x="4589" y="3067"/>
                  </a:lnTo>
                  <a:lnTo>
                    <a:pt x="4582" y="3049"/>
                  </a:lnTo>
                  <a:lnTo>
                    <a:pt x="4574" y="3030"/>
                  </a:lnTo>
                  <a:lnTo>
                    <a:pt x="4560" y="2994"/>
                  </a:lnTo>
                  <a:lnTo>
                    <a:pt x="4545" y="2956"/>
                  </a:lnTo>
                  <a:lnTo>
                    <a:pt x="4536" y="2933"/>
                  </a:lnTo>
                  <a:lnTo>
                    <a:pt x="4526" y="2913"/>
                  </a:lnTo>
                  <a:lnTo>
                    <a:pt x="4515" y="2891"/>
                  </a:lnTo>
                  <a:lnTo>
                    <a:pt x="4504" y="2871"/>
                  </a:lnTo>
                  <a:lnTo>
                    <a:pt x="4493" y="2849"/>
                  </a:lnTo>
                  <a:lnTo>
                    <a:pt x="4482" y="2828"/>
                  </a:lnTo>
                  <a:lnTo>
                    <a:pt x="4471" y="2807"/>
                  </a:lnTo>
                  <a:lnTo>
                    <a:pt x="4460" y="2786"/>
                  </a:lnTo>
                  <a:lnTo>
                    <a:pt x="4461" y="2773"/>
                  </a:lnTo>
                  <a:lnTo>
                    <a:pt x="4462" y="2754"/>
                  </a:lnTo>
                  <a:lnTo>
                    <a:pt x="4462" y="2730"/>
                  </a:lnTo>
                  <a:lnTo>
                    <a:pt x="4463" y="2704"/>
                  </a:lnTo>
                  <a:lnTo>
                    <a:pt x="4464" y="2678"/>
                  </a:lnTo>
                  <a:lnTo>
                    <a:pt x="4466" y="2656"/>
                  </a:lnTo>
                  <a:lnTo>
                    <a:pt x="4469" y="2646"/>
                  </a:lnTo>
                  <a:lnTo>
                    <a:pt x="4471" y="2638"/>
                  </a:lnTo>
                  <a:lnTo>
                    <a:pt x="4474" y="2632"/>
                  </a:lnTo>
                  <a:lnTo>
                    <a:pt x="4478" y="2629"/>
                  </a:lnTo>
                  <a:lnTo>
                    <a:pt x="4485" y="2625"/>
                  </a:lnTo>
                  <a:lnTo>
                    <a:pt x="4492" y="2623"/>
                  </a:lnTo>
                  <a:lnTo>
                    <a:pt x="4501" y="2621"/>
                  </a:lnTo>
                  <a:lnTo>
                    <a:pt x="4509" y="2620"/>
                  </a:lnTo>
                  <a:lnTo>
                    <a:pt x="4516" y="2619"/>
                  </a:lnTo>
                  <a:lnTo>
                    <a:pt x="4524" y="2616"/>
                  </a:lnTo>
                  <a:lnTo>
                    <a:pt x="4531" y="2611"/>
                  </a:lnTo>
                  <a:lnTo>
                    <a:pt x="4539" y="2606"/>
                  </a:lnTo>
                  <a:lnTo>
                    <a:pt x="4545" y="2596"/>
                  </a:lnTo>
                  <a:lnTo>
                    <a:pt x="4551" y="2588"/>
                  </a:lnTo>
                  <a:lnTo>
                    <a:pt x="4554" y="2578"/>
                  </a:lnTo>
                  <a:lnTo>
                    <a:pt x="4556" y="2569"/>
                  </a:lnTo>
                  <a:lnTo>
                    <a:pt x="4556" y="2560"/>
                  </a:lnTo>
                  <a:lnTo>
                    <a:pt x="4556" y="2551"/>
                  </a:lnTo>
                  <a:lnTo>
                    <a:pt x="4555" y="2541"/>
                  </a:lnTo>
                  <a:lnTo>
                    <a:pt x="4553" y="2531"/>
                  </a:lnTo>
                  <a:lnTo>
                    <a:pt x="4546" y="2513"/>
                  </a:lnTo>
                  <a:lnTo>
                    <a:pt x="4541" y="2495"/>
                  </a:lnTo>
                  <a:lnTo>
                    <a:pt x="4538" y="2485"/>
                  </a:lnTo>
                  <a:lnTo>
                    <a:pt x="4536" y="2475"/>
                  </a:lnTo>
                  <a:lnTo>
                    <a:pt x="4534" y="2466"/>
                  </a:lnTo>
                  <a:lnTo>
                    <a:pt x="4533" y="2456"/>
                  </a:lnTo>
                  <a:lnTo>
                    <a:pt x="4537" y="2436"/>
                  </a:lnTo>
                  <a:lnTo>
                    <a:pt x="4540" y="2417"/>
                  </a:lnTo>
                  <a:lnTo>
                    <a:pt x="4540" y="2408"/>
                  </a:lnTo>
                  <a:lnTo>
                    <a:pt x="4539" y="2400"/>
                  </a:lnTo>
                  <a:lnTo>
                    <a:pt x="4537" y="2396"/>
                  </a:lnTo>
                  <a:lnTo>
                    <a:pt x="4533" y="2393"/>
                  </a:lnTo>
                  <a:lnTo>
                    <a:pt x="4530" y="2390"/>
                  </a:lnTo>
                  <a:lnTo>
                    <a:pt x="4526" y="2388"/>
                  </a:lnTo>
                  <a:lnTo>
                    <a:pt x="4518" y="2385"/>
                  </a:lnTo>
                  <a:lnTo>
                    <a:pt x="4511" y="2384"/>
                  </a:lnTo>
                  <a:lnTo>
                    <a:pt x="4502" y="2382"/>
                  </a:lnTo>
                  <a:lnTo>
                    <a:pt x="4493" y="2382"/>
                  </a:lnTo>
                  <a:lnTo>
                    <a:pt x="4477" y="2384"/>
                  </a:lnTo>
                  <a:lnTo>
                    <a:pt x="4460" y="2385"/>
                  </a:lnTo>
                  <a:lnTo>
                    <a:pt x="4450" y="2386"/>
                  </a:lnTo>
                  <a:lnTo>
                    <a:pt x="4442" y="2386"/>
                  </a:lnTo>
                  <a:lnTo>
                    <a:pt x="4433" y="2386"/>
                  </a:lnTo>
                  <a:lnTo>
                    <a:pt x="4424" y="2385"/>
                  </a:lnTo>
                  <a:lnTo>
                    <a:pt x="4417" y="2382"/>
                  </a:lnTo>
                  <a:lnTo>
                    <a:pt x="4408" y="2379"/>
                  </a:lnTo>
                  <a:lnTo>
                    <a:pt x="4401" y="2375"/>
                  </a:lnTo>
                  <a:lnTo>
                    <a:pt x="4392" y="2368"/>
                  </a:lnTo>
                  <a:lnTo>
                    <a:pt x="4384" y="2361"/>
                  </a:lnTo>
                  <a:lnTo>
                    <a:pt x="4379" y="2352"/>
                  </a:lnTo>
                  <a:lnTo>
                    <a:pt x="4374" y="2344"/>
                  </a:lnTo>
                  <a:lnTo>
                    <a:pt x="4371" y="2334"/>
                  </a:lnTo>
                  <a:lnTo>
                    <a:pt x="4369" y="2323"/>
                  </a:lnTo>
                  <a:lnTo>
                    <a:pt x="4369" y="2313"/>
                  </a:lnTo>
                  <a:lnTo>
                    <a:pt x="4369" y="2303"/>
                  </a:lnTo>
                  <a:lnTo>
                    <a:pt x="4371" y="2292"/>
                  </a:lnTo>
                  <a:lnTo>
                    <a:pt x="4374" y="2281"/>
                  </a:lnTo>
                  <a:lnTo>
                    <a:pt x="4377" y="2270"/>
                  </a:lnTo>
                  <a:lnTo>
                    <a:pt x="4380" y="2259"/>
                  </a:lnTo>
                  <a:lnTo>
                    <a:pt x="4384" y="2250"/>
                  </a:lnTo>
                  <a:lnTo>
                    <a:pt x="4394" y="2230"/>
                  </a:lnTo>
                  <a:lnTo>
                    <a:pt x="4404" y="2214"/>
                  </a:lnTo>
                  <a:lnTo>
                    <a:pt x="4418" y="2193"/>
                  </a:lnTo>
                  <a:lnTo>
                    <a:pt x="4430" y="2178"/>
                  </a:lnTo>
                  <a:lnTo>
                    <a:pt x="4434" y="2170"/>
                  </a:lnTo>
                  <a:lnTo>
                    <a:pt x="4438" y="2161"/>
                  </a:lnTo>
                  <a:lnTo>
                    <a:pt x="4443" y="2150"/>
                  </a:lnTo>
                  <a:lnTo>
                    <a:pt x="4447" y="2136"/>
                  </a:lnTo>
                  <a:lnTo>
                    <a:pt x="4448" y="2130"/>
                  </a:lnTo>
                  <a:lnTo>
                    <a:pt x="4448" y="2121"/>
                  </a:lnTo>
                  <a:lnTo>
                    <a:pt x="4448" y="2114"/>
                  </a:lnTo>
                  <a:lnTo>
                    <a:pt x="4446" y="2106"/>
                  </a:lnTo>
                  <a:lnTo>
                    <a:pt x="4442" y="2090"/>
                  </a:lnTo>
                  <a:lnTo>
                    <a:pt x="4436" y="2076"/>
                  </a:lnTo>
                  <a:lnTo>
                    <a:pt x="4431" y="2066"/>
                  </a:lnTo>
                  <a:lnTo>
                    <a:pt x="4425" y="2057"/>
                  </a:lnTo>
                  <a:lnTo>
                    <a:pt x="4421" y="2048"/>
                  </a:lnTo>
                  <a:lnTo>
                    <a:pt x="4417" y="2037"/>
                  </a:lnTo>
                  <a:lnTo>
                    <a:pt x="4415" y="2026"/>
                  </a:lnTo>
                  <a:lnTo>
                    <a:pt x="4414" y="2013"/>
                  </a:lnTo>
                  <a:lnTo>
                    <a:pt x="4412" y="2000"/>
                  </a:lnTo>
                  <a:lnTo>
                    <a:pt x="4412" y="1987"/>
                  </a:lnTo>
                  <a:lnTo>
                    <a:pt x="4412" y="1960"/>
                  </a:lnTo>
                  <a:lnTo>
                    <a:pt x="4410" y="1935"/>
                  </a:lnTo>
                  <a:lnTo>
                    <a:pt x="4408" y="1910"/>
                  </a:lnTo>
                  <a:lnTo>
                    <a:pt x="4406" y="1886"/>
                  </a:lnTo>
                  <a:lnTo>
                    <a:pt x="4405" y="1860"/>
                  </a:lnTo>
                  <a:lnTo>
                    <a:pt x="4406" y="1835"/>
                  </a:lnTo>
                  <a:lnTo>
                    <a:pt x="4408" y="1822"/>
                  </a:lnTo>
                  <a:lnTo>
                    <a:pt x="4410" y="1810"/>
                  </a:lnTo>
                  <a:lnTo>
                    <a:pt x="4414" y="1798"/>
                  </a:lnTo>
                  <a:lnTo>
                    <a:pt x="4417" y="1786"/>
                  </a:lnTo>
                  <a:lnTo>
                    <a:pt x="4422" y="1775"/>
                  </a:lnTo>
                  <a:lnTo>
                    <a:pt x="4428" y="1765"/>
                  </a:lnTo>
                  <a:lnTo>
                    <a:pt x="4435" y="1755"/>
                  </a:lnTo>
                  <a:lnTo>
                    <a:pt x="4443" y="1746"/>
                  </a:lnTo>
                  <a:lnTo>
                    <a:pt x="4452" y="1737"/>
                  </a:lnTo>
                  <a:lnTo>
                    <a:pt x="4461" y="1726"/>
                  </a:lnTo>
                  <a:lnTo>
                    <a:pt x="4471" y="1715"/>
                  </a:lnTo>
                  <a:lnTo>
                    <a:pt x="4479" y="1702"/>
                  </a:lnTo>
                  <a:lnTo>
                    <a:pt x="4487" y="1689"/>
                  </a:lnTo>
                  <a:lnTo>
                    <a:pt x="4492" y="1675"/>
                  </a:lnTo>
                  <a:lnTo>
                    <a:pt x="4493" y="1669"/>
                  </a:lnTo>
                  <a:lnTo>
                    <a:pt x="4495" y="1661"/>
                  </a:lnTo>
                  <a:lnTo>
                    <a:pt x="4495" y="1655"/>
                  </a:lnTo>
                  <a:lnTo>
                    <a:pt x="4493" y="1648"/>
                  </a:lnTo>
                  <a:lnTo>
                    <a:pt x="4489" y="1639"/>
                  </a:lnTo>
                  <a:lnTo>
                    <a:pt x="4484" y="1632"/>
                  </a:lnTo>
                  <a:lnTo>
                    <a:pt x="4477" y="1624"/>
                  </a:lnTo>
                  <a:lnTo>
                    <a:pt x="4470" y="1618"/>
                  </a:lnTo>
                  <a:lnTo>
                    <a:pt x="4452" y="1606"/>
                  </a:lnTo>
                  <a:lnTo>
                    <a:pt x="4437" y="1594"/>
                  </a:lnTo>
                  <a:lnTo>
                    <a:pt x="4405" y="1566"/>
                  </a:lnTo>
                  <a:lnTo>
                    <a:pt x="4376" y="1540"/>
                  </a:lnTo>
                  <a:lnTo>
                    <a:pt x="4363" y="1526"/>
                  </a:lnTo>
                  <a:lnTo>
                    <a:pt x="4350" y="1511"/>
                  </a:lnTo>
                  <a:lnTo>
                    <a:pt x="4344" y="1502"/>
                  </a:lnTo>
                  <a:lnTo>
                    <a:pt x="4339" y="1493"/>
                  </a:lnTo>
                  <a:lnTo>
                    <a:pt x="4335" y="1483"/>
                  </a:lnTo>
                  <a:lnTo>
                    <a:pt x="4330" y="1472"/>
                  </a:lnTo>
                  <a:lnTo>
                    <a:pt x="4324" y="1446"/>
                  </a:lnTo>
                  <a:lnTo>
                    <a:pt x="4314" y="1409"/>
                  </a:lnTo>
                  <a:lnTo>
                    <a:pt x="4308" y="1392"/>
                  </a:lnTo>
                  <a:lnTo>
                    <a:pt x="4301" y="1377"/>
                  </a:lnTo>
                  <a:lnTo>
                    <a:pt x="4297" y="1372"/>
                  </a:lnTo>
                  <a:lnTo>
                    <a:pt x="4293" y="1367"/>
                  </a:lnTo>
                  <a:lnTo>
                    <a:pt x="4288" y="1364"/>
                  </a:lnTo>
                  <a:lnTo>
                    <a:pt x="4283" y="1363"/>
                  </a:lnTo>
                  <a:lnTo>
                    <a:pt x="4279" y="1364"/>
                  </a:lnTo>
                  <a:lnTo>
                    <a:pt x="4274" y="1365"/>
                  </a:lnTo>
                  <a:lnTo>
                    <a:pt x="4270" y="1367"/>
                  </a:lnTo>
                  <a:lnTo>
                    <a:pt x="4266" y="1369"/>
                  </a:lnTo>
                  <a:lnTo>
                    <a:pt x="4258" y="1375"/>
                  </a:lnTo>
                  <a:lnTo>
                    <a:pt x="4249" y="1380"/>
                  </a:lnTo>
                  <a:lnTo>
                    <a:pt x="4246" y="1382"/>
                  </a:lnTo>
                  <a:lnTo>
                    <a:pt x="4242" y="1383"/>
                  </a:lnTo>
                  <a:lnTo>
                    <a:pt x="4239" y="1383"/>
                  </a:lnTo>
                  <a:lnTo>
                    <a:pt x="4235" y="1383"/>
                  </a:lnTo>
                  <a:lnTo>
                    <a:pt x="4233" y="1381"/>
                  </a:lnTo>
                  <a:lnTo>
                    <a:pt x="4230" y="1378"/>
                  </a:lnTo>
                  <a:lnTo>
                    <a:pt x="4228" y="1373"/>
                  </a:lnTo>
                  <a:lnTo>
                    <a:pt x="4226" y="1366"/>
                  </a:lnTo>
                  <a:lnTo>
                    <a:pt x="4220" y="1340"/>
                  </a:lnTo>
                  <a:lnTo>
                    <a:pt x="4215" y="1313"/>
                  </a:lnTo>
                  <a:lnTo>
                    <a:pt x="4212" y="1287"/>
                  </a:lnTo>
                  <a:lnTo>
                    <a:pt x="4210" y="1259"/>
                  </a:lnTo>
                  <a:lnTo>
                    <a:pt x="4208" y="1235"/>
                  </a:lnTo>
                  <a:lnTo>
                    <a:pt x="4205" y="1216"/>
                  </a:lnTo>
                  <a:lnTo>
                    <a:pt x="4203" y="1207"/>
                  </a:lnTo>
                  <a:lnTo>
                    <a:pt x="4201" y="1199"/>
                  </a:lnTo>
                  <a:lnTo>
                    <a:pt x="4198" y="1191"/>
                  </a:lnTo>
                  <a:lnTo>
                    <a:pt x="4194" y="1184"/>
                  </a:lnTo>
                  <a:lnTo>
                    <a:pt x="4186" y="1171"/>
                  </a:lnTo>
                  <a:lnTo>
                    <a:pt x="4175" y="1157"/>
                  </a:lnTo>
                  <a:lnTo>
                    <a:pt x="4163" y="1143"/>
                  </a:lnTo>
                  <a:lnTo>
                    <a:pt x="4149" y="1126"/>
                  </a:lnTo>
                  <a:lnTo>
                    <a:pt x="4138" y="1117"/>
                  </a:lnTo>
                  <a:lnTo>
                    <a:pt x="4126" y="1107"/>
                  </a:lnTo>
                  <a:lnTo>
                    <a:pt x="4115" y="1097"/>
                  </a:lnTo>
                  <a:lnTo>
                    <a:pt x="4102" y="1088"/>
                  </a:lnTo>
                  <a:lnTo>
                    <a:pt x="4090" y="1078"/>
                  </a:lnTo>
                  <a:lnTo>
                    <a:pt x="4078" y="1067"/>
                  </a:lnTo>
                  <a:lnTo>
                    <a:pt x="4068" y="1056"/>
                  </a:lnTo>
                  <a:lnTo>
                    <a:pt x="4060" y="1044"/>
                  </a:lnTo>
                  <a:lnTo>
                    <a:pt x="4054" y="1037"/>
                  </a:lnTo>
                  <a:lnTo>
                    <a:pt x="4049" y="1030"/>
                  </a:lnTo>
                  <a:lnTo>
                    <a:pt x="4042" y="1026"/>
                  </a:lnTo>
                  <a:lnTo>
                    <a:pt x="4037" y="1022"/>
                  </a:lnTo>
                  <a:lnTo>
                    <a:pt x="4026" y="1017"/>
                  </a:lnTo>
                  <a:lnTo>
                    <a:pt x="4015" y="1015"/>
                  </a:lnTo>
                  <a:lnTo>
                    <a:pt x="4003" y="1013"/>
                  </a:lnTo>
                  <a:lnTo>
                    <a:pt x="3993" y="1010"/>
                  </a:lnTo>
                  <a:lnTo>
                    <a:pt x="3987" y="1008"/>
                  </a:lnTo>
                  <a:lnTo>
                    <a:pt x="3981" y="1003"/>
                  </a:lnTo>
                  <a:lnTo>
                    <a:pt x="3975" y="999"/>
                  </a:lnTo>
                  <a:lnTo>
                    <a:pt x="3970" y="994"/>
                  </a:lnTo>
                  <a:lnTo>
                    <a:pt x="3961" y="980"/>
                  </a:lnTo>
                  <a:lnTo>
                    <a:pt x="3951" y="964"/>
                  </a:lnTo>
                  <a:lnTo>
                    <a:pt x="3944" y="958"/>
                  </a:lnTo>
                  <a:lnTo>
                    <a:pt x="3938" y="954"/>
                  </a:lnTo>
                  <a:lnTo>
                    <a:pt x="3934" y="953"/>
                  </a:lnTo>
                  <a:lnTo>
                    <a:pt x="3930" y="953"/>
                  </a:lnTo>
                  <a:lnTo>
                    <a:pt x="3927" y="954"/>
                  </a:lnTo>
                  <a:lnTo>
                    <a:pt x="3924" y="955"/>
                  </a:lnTo>
                  <a:lnTo>
                    <a:pt x="3916" y="959"/>
                  </a:lnTo>
                  <a:lnTo>
                    <a:pt x="3909" y="961"/>
                  </a:lnTo>
                  <a:lnTo>
                    <a:pt x="3904" y="962"/>
                  </a:lnTo>
                  <a:lnTo>
                    <a:pt x="3899" y="961"/>
                  </a:lnTo>
                  <a:lnTo>
                    <a:pt x="3893" y="960"/>
                  </a:lnTo>
                  <a:lnTo>
                    <a:pt x="3888" y="957"/>
                  </a:lnTo>
                  <a:lnTo>
                    <a:pt x="3884" y="954"/>
                  </a:lnTo>
                  <a:lnTo>
                    <a:pt x="3878" y="949"/>
                  </a:lnTo>
                  <a:lnTo>
                    <a:pt x="3868" y="940"/>
                  </a:lnTo>
                  <a:lnTo>
                    <a:pt x="3859" y="930"/>
                  </a:lnTo>
                  <a:lnTo>
                    <a:pt x="3854" y="926"/>
                  </a:lnTo>
                  <a:lnTo>
                    <a:pt x="3849" y="921"/>
                  </a:lnTo>
                  <a:lnTo>
                    <a:pt x="3843" y="918"/>
                  </a:lnTo>
                  <a:lnTo>
                    <a:pt x="3837" y="916"/>
                  </a:lnTo>
                  <a:lnTo>
                    <a:pt x="3829" y="915"/>
                  </a:lnTo>
                  <a:lnTo>
                    <a:pt x="3821" y="915"/>
                  </a:lnTo>
                  <a:lnTo>
                    <a:pt x="3813" y="916"/>
                  </a:lnTo>
                  <a:lnTo>
                    <a:pt x="3806" y="916"/>
                  </a:lnTo>
                  <a:lnTo>
                    <a:pt x="3799" y="916"/>
                  </a:lnTo>
                  <a:lnTo>
                    <a:pt x="3793" y="915"/>
                  </a:lnTo>
                  <a:lnTo>
                    <a:pt x="3790" y="913"/>
                  </a:lnTo>
                  <a:lnTo>
                    <a:pt x="3788" y="910"/>
                  </a:lnTo>
                  <a:lnTo>
                    <a:pt x="3784" y="907"/>
                  </a:lnTo>
                  <a:lnTo>
                    <a:pt x="3782" y="904"/>
                  </a:lnTo>
                  <a:lnTo>
                    <a:pt x="3778" y="894"/>
                  </a:lnTo>
                  <a:lnTo>
                    <a:pt x="3772" y="888"/>
                  </a:lnTo>
                  <a:lnTo>
                    <a:pt x="3768" y="882"/>
                  </a:lnTo>
                  <a:lnTo>
                    <a:pt x="3763" y="879"/>
                  </a:lnTo>
                  <a:lnTo>
                    <a:pt x="3757" y="878"/>
                  </a:lnTo>
                  <a:lnTo>
                    <a:pt x="3750" y="877"/>
                  </a:lnTo>
                  <a:lnTo>
                    <a:pt x="3741" y="878"/>
                  </a:lnTo>
                  <a:lnTo>
                    <a:pt x="3730" y="878"/>
                  </a:lnTo>
                  <a:lnTo>
                    <a:pt x="3707" y="881"/>
                  </a:lnTo>
                  <a:lnTo>
                    <a:pt x="3685" y="882"/>
                  </a:lnTo>
                  <a:lnTo>
                    <a:pt x="3674" y="882"/>
                  </a:lnTo>
                  <a:lnTo>
                    <a:pt x="3663" y="880"/>
                  </a:lnTo>
                  <a:lnTo>
                    <a:pt x="3652" y="877"/>
                  </a:lnTo>
                  <a:lnTo>
                    <a:pt x="3640" y="873"/>
                  </a:lnTo>
                  <a:lnTo>
                    <a:pt x="3631" y="867"/>
                  </a:lnTo>
                  <a:lnTo>
                    <a:pt x="3622" y="860"/>
                  </a:lnTo>
                  <a:lnTo>
                    <a:pt x="3614" y="851"/>
                  </a:lnTo>
                  <a:lnTo>
                    <a:pt x="3607" y="841"/>
                  </a:lnTo>
                  <a:lnTo>
                    <a:pt x="3593" y="820"/>
                  </a:lnTo>
                  <a:lnTo>
                    <a:pt x="3580" y="796"/>
                  </a:lnTo>
                  <a:lnTo>
                    <a:pt x="3574" y="783"/>
                  </a:lnTo>
                  <a:lnTo>
                    <a:pt x="3566" y="771"/>
                  </a:lnTo>
                  <a:lnTo>
                    <a:pt x="3559" y="759"/>
                  </a:lnTo>
                  <a:lnTo>
                    <a:pt x="3550" y="747"/>
                  </a:lnTo>
                  <a:lnTo>
                    <a:pt x="3541" y="737"/>
                  </a:lnTo>
                  <a:lnTo>
                    <a:pt x="3531" y="727"/>
                  </a:lnTo>
                  <a:lnTo>
                    <a:pt x="3520" y="718"/>
                  </a:lnTo>
                  <a:lnTo>
                    <a:pt x="3508" y="712"/>
                  </a:lnTo>
                  <a:lnTo>
                    <a:pt x="3501" y="710"/>
                  </a:lnTo>
                  <a:lnTo>
                    <a:pt x="3495" y="708"/>
                  </a:lnTo>
                  <a:lnTo>
                    <a:pt x="3489" y="707"/>
                  </a:lnTo>
                  <a:lnTo>
                    <a:pt x="3481" y="707"/>
                  </a:lnTo>
                  <a:lnTo>
                    <a:pt x="3467" y="708"/>
                  </a:lnTo>
                  <a:lnTo>
                    <a:pt x="3454" y="708"/>
                  </a:lnTo>
                  <a:lnTo>
                    <a:pt x="3448" y="707"/>
                  </a:lnTo>
                  <a:lnTo>
                    <a:pt x="3442" y="705"/>
                  </a:lnTo>
                  <a:lnTo>
                    <a:pt x="3437" y="702"/>
                  </a:lnTo>
                  <a:lnTo>
                    <a:pt x="3432" y="698"/>
                  </a:lnTo>
                  <a:lnTo>
                    <a:pt x="3429" y="691"/>
                  </a:lnTo>
                  <a:lnTo>
                    <a:pt x="3426" y="683"/>
                  </a:lnTo>
                  <a:lnTo>
                    <a:pt x="3425" y="672"/>
                  </a:lnTo>
                  <a:lnTo>
                    <a:pt x="3425" y="659"/>
                  </a:lnTo>
                  <a:lnTo>
                    <a:pt x="3424" y="650"/>
                  </a:lnTo>
                  <a:lnTo>
                    <a:pt x="3421" y="641"/>
                  </a:lnTo>
                  <a:lnTo>
                    <a:pt x="3416" y="634"/>
                  </a:lnTo>
                  <a:lnTo>
                    <a:pt x="3411" y="625"/>
                  </a:lnTo>
                  <a:lnTo>
                    <a:pt x="3403" y="618"/>
                  </a:lnTo>
                  <a:lnTo>
                    <a:pt x="3396" y="609"/>
                  </a:lnTo>
                  <a:lnTo>
                    <a:pt x="3386" y="602"/>
                  </a:lnTo>
                  <a:lnTo>
                    <a:pt x="3376" y="595"/>
                  </a:lnTo>
                  <a:lnTo>
                    <a:pt x="3356" y="581"/>
                  </a:lnTo>
                  <a:lnTo>
                    <a:pt x="3336" y="569"/>
                  </a:lnTo>
                  <a:lnTo>
                    <a:pt x="3317" y="558"/>
                  </a:lnTo>
                  <a:lnTo>
                    <a:pt x="3301" y="550"/>
                  </a:lnTo>
                  <a:lnTo>
                    <a:pt x="3294" y="545"/>
                  </a:lnTo>
                  <a:lnTo>
                    <a:pt x="3289" y="540"/>
                  </a:lnTo>
                  <a:lnTo>
                    <a:pt x="3285" y="532"/>
                  </a:lnTo>
                  <a:lnTo>
                    <a:pt x="3281" y="525"/>
                  </a:lnTo>
                  <a:lnTo>
                    <a:pt x="3277" y="509"/>
                  </a:lnTo>
                  <a:lnTo>
                    <a:pt x="3274" y="491"/>
                  </a:lnTo>
                  <a:lnTo>
                    <a:pt x="3273" y="484"/>
                  </a:lnTo>
                  <a:lnTo>
                    <a:pt x="3272" y="476"/>
                  </a:lnTo>
                  <a:lnTo>
                    <a:pt x="3269" y="470"/>
                  </a:lnTo>
                  <a:lnTo>
                    <a:pt x="3266" y="463"/>
                  </a:lnTo>
                  <a:lnTo>
                    <a:pt x="3263" y="459"/>
                  </a:lnTo>
                  <a:lnTo>
                    <a:pt x="3259" y="456"/>
                  </a:lnTo>
                  <a:lnTo>
                    <a:pt x="3253" y="454"/>
                  </a:lnTo>
                  <a:lnTo>
                    <a:pt x="3246" y="455"/>
                  </a:lnTo>
                  <a:lnTo>
                    <a:pt x="3239" y="455"/>
                  </a:lnTo>
                  <a:lnTo>
                    <a:pt x="3232" y="455"/>
                  </a:lnTo>
                  <a:lnTo>
                    <a:pt x="3225" y="454"/>
                  </a:lnTo>
                  <a:lnTo>
                    <a:pt x="3219" y="451"/>
                  </a:lnTo>
                  <a:lnTo>
                    <a:pt x="3213" y="448"/>
                  </a:lnTo>
                  <a:lnTo>
                    <a:pt x="3207" y="444"/>
                  </a:lnTo>
                  <a:lnTo>
                    <a:pt x="3201" y="440"/>
                  </a:lnTo>
                  <a:lnTo>
                    <a:pt x="3196" y="435"/>
                  </a:lnTo>
                  <a:lnTo>
                    <a:pt x="3184" y="423"/>
                  </a:lnTo>
                  <a:lnTo>
                    <a:pt x="3174" y="409"/>
                  </a:lnTo>
                  <a:lnTo>
                    <a:pt x="3164" y="394"/>
                  </a:lnTo>
                  <a:lnTo>
                    <a:pt x="3154" y="378"/>
                  </a:lnTo>
                  <a:lnTo>
                    <a:pt x="3135" y="344"/>
                  </a:lnTo>
                  <a:lnTo>
                    <a:pt x="3115" y="313"/>
                  </a:lnTo>
                  <a:lnTo>
                    <a:pt x="3104" y="299"/>
                  </a:lnTo>
                  <a:lnTo>
                    <a:pt x="3093" y="286"/>
                  </a:lnTo>
                  <a:lnTo>
                    <a:pt x="3088" y="281"/>
                  </a:lnTo>
                  <a:lnTo>
                    <a:pt x="3082" y="276"/>
                  </a:lnTo>
                  <a:lnTo>
                    <a:pt x="3076" y="272"/>
                  </a:lnTo>
                  <a:lnTo>
                    <a:pt x="3070" y="269"/>
                  </a:lnTo>
                  <a:lnTo>
                    <a:pt x="3061" y="265"/>
                  </a:lnTo>
                  <a:lnTo>
                    <a:pt x="3051" y="261"/>
                  </a:lnTo>
                  <a:lnTo>
                    <a:pt x="3042" y="259"/>
                  </a:lnTo>
                  <a:lnTo>
                    <a:pt x="3032" y="257"/>
                  </a:lnTo>
                  <a:lnTo>
                    <a:pt x="3013" y="253"/>
                  </a:lnTo>
                  <a:lnTo>
                    <a:pt x="2993" y="247"/>
                  </a:lnTo>
                  <a:lnTo>
                    <a:pt x="2987" y="245"/>
                  </a:lnTo>
                  <a:lnTo>
                    <a:pt x="2981" y="243"/>
                  </a:lnTo>
                  <a:lnTo>
                    <a:pt x="2977" y="240"/>
                  </a:lnTo>
                  <a:lnTo>
                    <a:pt x="2974" y="238"/>
                  </a:lnTo>
                  <a:lnTo>
                    <a:pt x="2972" y="234"/>
                  </a:lnTo>
                  <a:lnTo>
                    <a:pt x="2969" y="230"/>
                  </a:lnTo>
                  <a:lnTo>
                    <a:pt x="2969" y="227"/>
                  </a:lnTo>
                  <a:lnTo>
                    <a:pt x="2969" y="222"/>
                  </a:lnTo>
                  <a:lnTo>
                    <a:pt x="2972" y="214"/>
                  </a:lnTo>
                  <a:lnTo>
                    <a:pt x="2975" y="205"/>
                  </a:lnTo>
                  <a:lnTo>
                    <a:pt x="2980" y="198"/>
                  </a:lnTo>
                  <a:lnTo>
                    <a:pt x="2984" y="189"/>
                  </a:lnTo>
                  <a:lnTo>
                    <a:pt x="2990" y="181"/>
                  </a:lnTo>
                  <a:lnTo>
                    <a:pt x="2993" y="174"/>
                  </a:lnTo>
                  <a:lnTo>
                    <a:pt x="2994" y="166"/>
                  </a:lnTo>
                  <a:lnTo>
                    <a:pt x="2994" y="159"/>
                  </a:lnTo>
                  <a:lnTo>
                    <a:pt x="2992" y="151"/>
                  </a:lnTo>
                  <a:lnTo>
                    <a:pt x="2990" y="144"/>
                  </a:lnTo>
                  <a:lnTo>
                    <a:pt x="2987" y="136"/>
                  </a:lnTo>
                  <a:lnTo>
                    <a:pt x="2983" y="128"/>
                  </a:lnTo>
                  <a:lnTo>
                    <a:pt x="2976" y="117"/>
                  </a:lnTo>
                  <a:lnTo>
                    <a:pt x="2967" y="106"/>
                  </a:lnTo>
                  <a:lnTo>
                    <a:pt x="2957" y="95"/>
                  </a:lnTo>
                  <a:lnTo>
                    <a:pt x="2950" y="82"/>
                  </a:lnTo>
                  <a:lnTo>
                    <a:pt x="2945" y="72"/>
                  </a:lnTo>
                  <a:lnTo>
                    <a:pt x="2938" y="64"/>
                  </a:lnTo>
                  <a:lnTo>
                    <a:pt x="2932" y="57"/>
                  </a:lnTo>
                  <a:lnTo>
                    <a:pt x="2925" y="51"/>
                  </a:lnTo>
                  <a:lnTo>
                    <a:pt x="2916" y="45"/>
                  </a:lnTo>
                  <a:lnTo>
                    <a:pt x="2908" y="41"/>
                  </a:lnTo>
                  <a:lnTo>
                    <a:pt x="2899" y="37"/>
                  </a:lnTo>
                  <a:lnTo>
                    <a:pt x="2888" y="32"/>
                  </a:lnTo>
                  <a:lnTo>
                    <a:pt x="2868" y="28"/>
                  </a:lnTo>
                  <a:lnTo>
                    <a:pt x="2846" y="23"/>
                  </a:lnTo>
                  <a:lnTo>
                    <a:pt x="2837" y="19"/>
                  </a:lnTo>
                  <a:lnTo>
                    <a:pt x="2827" y="15"/>
                  </a:lnTo>
                  <a:lnTo>
                    <a:pt x="2823" y="12"/>
                  </a:lnTo>
                  <a:lnTo>
                    <a:pt x="2818" y="9"/>
                  </a:lnTo>
                  <a:lnTo>
                    <a:pt x="2815" y="4"/>
                  </a:lnTo>
                  <a:lnTo>
                    <a:pt x="2812" y="0"/>
                  </a:lnTo>
                  <a:lnTo>
                    <a:pt x="2812" y="0"/>
                  </a:lnTo>
                  <a:lnTo>
                    <a:pt x="2543" y="30"/>
                  </a:lnTo>
                  <a:lnTo>
                    <a:pt x="2548" y="36"/>
                  </a:lnTo>
                  <a:lnTo>
                    <a:pt x="2677" y="213"/>
                  </a:lnTo>
                  <a:lnTo>
                    <a:pt x="2691" y="417"/>
                  </a:lnTo>
                  <a:lnTo>
                    <a:pt x="2628" y="605"/>
                  </a:lnTo>
                  <a:lnTo>
                    <a:pt x="2490" y="776"/>
                  </a:lnTo>
                  <a:lnTo>
                    <a:pt x="2626" y="873"/>
                  </a:lnTo>
                  <a:lnTo>
                    <a:pt x="2470" y="1071"/>
                  </a:lnTo>
                  <a:lnTo>
                    <a:pt x="1974" y="835"/>
                  </a:lnTo>
                  <a:lnTo>
                    <a:pt x="1745" y="846"/>
                  </a:lnTo>
                  <a:lnTo>
                    <a:pt x="1640" y="742"/>
                  </a:lnTo>
                  <a:lnTo>
                    <a:pt x="1497" y="812"/>
                  </a:lnTo>
                  <a:lnTo>
                    <a:pt x="1499" y="1288"/>
                  </a:lnTo>
                  <a:lnTo>
                    <a:pt x="1370" y="1630"/>
                  </a:lnTo>
                  <a:lnTo>
                    <a:pt x="1020" y="1413"/>
                  </a:lnTo>
                  <a:lnTo>
                    <a:pt x="950" y="1531"/>
                  </a:lnTo>
                  <a:lnTo>
                    <a:pt x="730" y="1720"/>
                  </a:lnTo>
                  <a:lnTo>
                    <a:pt x="556" y="2267"/>
                  </a:lnTo>
                  <a:lnTo>
                    <a:pt x="403" y="2293"/>
                  </a:lnTo>
                  <a:lnTo>
                    <a:pt x="388" y="2386"/>
                  </a:lnTo>
                  <a:lnTo>
                    <a:pt x="542" y="2730"/>
                  </a:lnTo>
                  <a:lnTo>
                    <a:pt x="538" y="2941"/>
                  </a:lnTo>
                  <a:lnTo>
                    <a:pt x="352" y="3128"/>
                  </a:lnTo>
                  <a:lnTo>
                    <a:pt x="149" y="3516"/>
                  </a:lnTo>
                  <a:lnTo>
                    <a:pt x="0" y="3722"/>
                  </a:lnTo>
                  <a:lnTo>
                    <a:pt x="39" y="3921"/>
                  </a:lnTo>
                  <a:lnTo>
                    <a:pt x="39" y="3921"/>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33" name="Google Shape;933;p38"/>
            <p:cNvSpPr/>
            <p:nvPr/>
          </p:nvSpPr>
          <p:spPr>
            <a:xfrm>
              <a:off x="4689475" y="241300"/>
              <a:ext cx="2822575" cy="6508750"/>
            </a:xfrm>
            <a:custGeom>
              <a:rect b="b" l="l" r="r" t="t"/>
              <a:pathLst>
                <a:path extrusionOk="0" h="16400" w="7112">
                  <a:moveTo>
                    <a:pt x="7112" y="4673"/>
                  </a:moveTo>
                  <a:lnTo>
                    <a:pt x="7098" y="4659"/>
                  </a:lnTo>
                  <a:lnTo>
                    <a:pt x="7081" y="4645"/>
                  </a:lnTo>
                  <a:lnTo>
                    <a:pt x="7077" y="4642"/>
                  </a:lnTo>
                  <a:lnTo>
                    <a:pt x="7071" y="4640"/>
                  </a:lnTo>
                  <a:lnTo>
                    <a:pt x="7067" y="4637"/>
                  </a:lnTo>
                  <a:lnTo>
                    <a:pt x="7062" y="4636"/>
                  </a:lnTo>
                  <a:lnTo>
                    <a:pt x="7055" y="4636"/>
                  </a:lnTo>
                  <a:lnTo>
                    <a:pt x="7050" y="4636"/>
                  </a:lnTo>
                  <a:lnTo>
                    <a:pt x="7043" y="4639"/>
                  </a:lnTo>
                  <a:lnTo>
                    <a:pt x="7037" y="4641"/>
                  </a:lnTo>
                  <a:lnTo>
                    <a:pt x="7024" y="4647"/>
                  </a:lnTo>
                  <a:lnTo>
                    <a:pt x="7010" y="4654"/>
                  </a:lnTo>
                  <a:lnTo>
                    <a:pt x="6992" y="4660"/>
                  </a:lnTo>
                  <a:lnTo>
                    <a:pt x="6975" y="4667"/>
                  </a:lnTo>
                  <a:lnTo>
                    <a:pt x="6957" y="4671"/>
                  </a:lnTo>
                  <a:lnTo>
                    <a:pt x="6940" y="4674"/>
                  </a:lnTo>
                  <a:lnTo>
                    <a:pt x="6932" y="4675"/>
                  </a:lnTo>
                  <a:lnTo>
                    <a:pt x="6924" y="4675"/>
                  </a:lnTo>
                  <a:lnTo>
                    <a:pt x="6917" y="4674"/>
                  </a:lnTo>
                  <a:lnTo>
                    <a:pt x="6910" y="4672"/>
                  </a:lnTo>
                  <a:lnTo>
                    <a:pt x="6907" y="4670"/>
                  </a:lnTo>
                  <a:lnTo>
                    <a:pt x="6903" y="4667"/>
                  </a:lnTo>
                  <a:lnTo>
                    <a:pt x="6900" y="4663"/>
                  </a:lnTo>
                  <a:lnTo>
                    <a:pt x="6898" y="4659"/>
                  </a:lnTo>
                  <a:lnTo>
                    <a:pt x="6892" y="4648"/>
                  </a:lnTo>
                  <a:lnTo>
                    <a:pt x="6888" y="4636"/>
                  </a:lnTo>
                  <a:lnTo>
                    <a:pt x="6883" y="4626"/>
                  </a:lnTo>
                  <a:lnTo>
                    <a:pt x="6880" y="4616"/>
                  </a:lnTo>
                  <a:lnTo>
                    <a:pt x="6878" y="4613"/>
                  </a:lnTo>
                  <a:lnTo>
                    <a:pt x="6876" y="4609"/>
                  </a:lnTo>
                  <a:lnTo>
                    <a:pt x="6875" y="4607"/>
                  </a:lnTo>
                  <a:lnTo>
                    <a:pt x="6873" y="4607"/>
                  </a:lnTo>
                  <a:lnTo>
                    <a:pt x="6869" y="4607"/>
                  </a:lnTo>
                  <a:lnTo>
                    <a:pt x="6865" y="4608"/>
                  </a:lnTo>
                  <a:lnTo>
                    <a:pt x="6862" y="4610"/>
                  </a:lnTo>
                  <a:lnTo>
                    <a:pt x="6858" y="4613"/>
                  </a:lnTo>
                  <a:lnTo>
                    <a:pt x="6848" y="4620"/>
                  </a:lnTo>
                  <a:lnTo>
                    <a:pt x="6839" y="4629"/>
                  </a:lnTo>
                  <a:lnTo>
                    <a:pt x="6831" y="4639"/>
                  </a:lnTo>
                  <a:lnTo>
                    <a:pt x="6823" y="4648"/>
                  </a:lnTo>
                  <a:lnTo>
                    <a:pt x="6817" y="4656"/>
                  </a:lnTo>
                  <a:lnTo>
                    <a:pt x="6813" y="4663"/>
                  </a:lnTo>
                  <a:lnTo>
                    <a:pt x="6804" y="4662"/>
                  </a:lnTo>
                  <a:lnTo>
                    <a:pt x="6795" y="4659"/>
                  </a:lnTo>
                  <a:lnTo>
                    <a:pt x="6786" y="4656"/>
                  </a:lnTo>
                  <a:lnTo>
                    <a:pt x="6779" y="4650"/>
                  </a:lnTo>
                  <a:lnTo>
                    <a:pt x="6764" y="4640"/>
                  </a:lnTo>
                  <a:lnTo>
                    <a:pt x="6752" y="4630"/>
                  </a:lnTo>
                  <a:lnTo>
                    <a:pt x="6745" y="4627"/>
                  </a:lnTo>
                  <a:lnTo>
                    <a:pt x="6740" y="4626"/>
                  </a:lnTo>
                  <a:lnTo>
                    <a:pt x="6738" y="4625"/>
                  </a:lnTo>
                  <a:lnTo>
                    <a:pt x="6736" y="4625"/>
                  </a:lnTo>
                  <a:lnTo>
                    <a:pt x="6733" y="4626"/>
                  </a:lnTo>
                  <a:lnTo>
                    <a:pt x="6731" y="4627"/>
                  </a:lnTo>
                  <a:lnTo>
                    <a:pt x="6727" y="4632"/>
                  </a:lnTo>
                  <a:lnTo>
                    <a:pt x="6724" y="4640"/>
                  </a:lnTo>
                  <a:lnTo>
                    <a:pt x="6720" y="4650"/>
                  </a:lnTo>
                  <a:lnTo>
                    <a:pt x="6717" y="4666"/>
                  </a:lnTo>
                  <a:lnTo>
                    <a:pt x="6716" y="4670"/>
                  </a:lnTo>
                  <a:lnTo>
                    <a:pt x="6715" y="4672"/>
                  </a:lnTo>
                  <a:lnTo>
                    <a:pt x="6714" y="4674"/>
                  </a:lnTo>
                  <a:lnTo>
                    <a:pt x="6712" y="4675"/>
                  </a:lnTo>
                  <a:lnTo>
                    <a:pt x="6706" y="4676"/>
                  </a:lnTo>
                  <a:lnTo>
                    <a:pt x="6701" y="4675"/>
                  </a:lnTo>
                  <a:lnTo>
                    <a:pt x="6689" y="4670"/>
                  </a:lnTo>
                  <a:lnTo>
                    <a:pt x="6677" y="4664"/>
                  </a:lnTo>
                  <a:lnTo>
                    <a:pt x="6673" y="4655"/>
                  </a:lnTo>
                  <a:lnTo>
                    <a:pt x="6670" y="4643"/>
                  </a:lnTo>
                  <a:lnTo>
                    <a:pt x="6668" y="4639"/>
                  </a:lnTo>
                  <a:lnTo>
                    <a:pt x="6664" y="4634"/>
                  </a:lnTo>
                  <a:lnTo>
                    <a:pt x="6660" y="4632"/>
                  </a:lnTo>
                  <a:lnTo>
                    <a:pt x="6656" y="4631"/>
                  </a:lnTo>
                  <a:lnTo>
                    <a:pt x="6641" y="4632"/>
                  </a:lnTo>
                  <a:lnTo>
                    <a:pt x="6632" y="4634"/>
                  </a:lnTo>
                  <a:lnTo>
                    <a:pt x="6629" y="4634"/>
                  </a:lnTo>
                  <a:lnTo>
                    <a:pt x="6623" y="4633"/>
                  </a:lnTo>
                  <a:lnTo>
                    <a:pt x="6617" y="4630"/>
                  </a:lnTo>
                  <a:lnTo>
                    <a:pt x="6608" y="4627"/>
                  </a:lnTo>
                  <a:lnTo>
                    <a:pt x="6603" y="4625"/>
                  </a:lnTo>
                  <a:lnTo>
                    <a:pt x="6600" y="4626"/>
                  </a:lnTo>
                  <a:lnTo>
                    <a:pt x="6596" y="4628"/>
                  </a:lnTo>
                  <a:lnTo>
                    <a:pt x="6594" y="4632"/>
                  </a:lnTo>
                  <a:lnTo>
                    <a:pt x="6594" y="4637"/>
                  </a:lnTo>
                  <a:lnTo>
                    <a:pt x="6594" y="4644"/>
                  </a:lnTo>
                  <a:lnTo>
                    <a:pt x="6594" y="4652"/>
                  </a:lnTo>
                  <a:lnTo>
                    <a:pt x="6595" y="4660"/>
                  </a:lnTo>
                  <a:lnTo>
                    <a:pt x="6602" y="4694"/>
                  </a:lnTo>
                  <a:lnTo>
                    <a:pt x="6605" y="4717"/>
                  </a:lnTo>
                  <a:lnTo>
                    <a:pt x="6605" y="4722"/>
                  </a:lnTo>
                  <a:lnTo>
                    <a:pt x="6604" y="4724"/>
                  </a:lnTo>
                  <a:lnTo>
                    <a:pt x="6602" y="4726"/>
                  </a:lnTo>
                  <a:lnTo>
                    <a:pt x="6600" y="4727"/>
                  </a:lnTo>
                  <a:lnTo>
                    <a:pt x="6593" y="4727"/>
                  </a:lnTo>
                  <a:lnTo>
                    <a:pt x="6586" y="4726"/>
                  </a:lnTo>
                  <a:lnTo>
                    <a:pt x="6570" y="4721"/>
                  </a:lnTo>
                  <a:lnTo>
                    <a:pt x="6556" y="4718"/>
                  </a:lnTo>
                  <a:lnTo>
                    <a:pt x="6550" y="4720"/>
                  </a:lnTo>
                  <a:lnTo>
                    <a:pt x="6546" y="4722"/>
                  </a:lnTo>
                  <a:lnTo>
                    <a:pt x="6541" y="4725"/>
                  </a:lnTo>
                  <a:lnTo>
                    <a:pt x="6538" y="4729"/>
                  </a:lnTo>
                  <a:lnTo>
                    <a:pt x="6534" y="4739"/>
                  </a:lnTo>
                  <a:lnTo>
                    <a:pt x="6531" y="4749"/>
                  </a:lnTo>
                  <a:lnTo>
                    <a:pt x="6528" y="4753"/>
                  </a:lnTo>
                  <a:lnTo>
                    <a:pt x="6527" y="4755"/>
                  </a:lnTo>
                  <a:lnTo>
                    <a:pt x="6526" y="4757"/>
                  </a:lnTo>
                  <a:lnTo>
                    <a:pt x="6524" y="4757"/>
                  </a:lnTo>
                  <a:lnTo>
                    <a:pt x="6521" y="4756"/>
                  </a:lnTo>
                  <a:lnTo>
                    <a:pt x="6518" y="4753"/>
                  </a:lnTo>
                  <a:lnTo>
                    <a:pt x="6513" y="4747"/>
                  </a:lnTo>
                  <a:lnTo>
                    <a:pt x="6509" y="4739"/>
                  </a:lnTo>
                  <a:lnTo>
                    <a:pt x="6500" y="4725"/>
                  </a:lnTo>
                  <a:lnTo>
                    <a:pt x="6493" y="4714"/>
                  </a:lnTo>
                  <a:lnTo>
                    <a:pt x="6484" y="4703"/>
                  </a:lnTo>
                  <a:lnTo>
                    <a:pt x="6474" y="4695"/>
                  </a:lnTo>
                  <a:lnTo>
                    <a:pt x="6465" y="4686"/>
                  </a:lnTo>
                  <a:lnTo>
                    <a:pt x="6453" y="4679"/>
                  </a:lnTo>
                  <a:lnTo>
                    <a:pt x="6440" y="4672"/>
                  </a:lnTo>
                  <a:lnTo>
                    <a:pt x="6425" y="4666"/>
                  </a:lnTo>
                  <a:lnTo>
                    <a:pt x="6416" y="4661"/>
                  </a:lnTo>
                  <a:lnTo>
                    <a:pt x="6409" y="4656"/>
                  </a:lnTo>
                  <a:lnTo>
                    <a:pt x="6401" y="4649"/>
                  </a:lnTo>
                  <a:lnTo>
                    <a:pt x="6393" y="4641"/>
                  </a:lnTo>
                  <a:lnTo>
                    <a:pt x="6379" y="4623"/>
                  </a:lnTo>
                  <a:lnTo>
                    <a:pt x="6365" y="4604"/>
                  </a:lnTo>
                  <a:lnTo>
                    <a:pt x="6352" y="4582"/>
                  </a:lnTo>
                  <a:lnTo>
                    <a:pt x="6341" y="4563"/>
                  </a:lnTo>
                  <a:lnTo>
                    <a:pt x="6328" y="4544"/>
                  </a:lnTo>
                  <a:lnTo>
                    <a:pt x="6315" y="4528"/>
                  </a:lnTo>
                  <a:lnTo>
                    <a:pt x="6308" y="4522"/>
                  </a:lnTo>
                  <a:lnTo>
                    <a:pt x="6303" y="4518"/>
                  </a:lnTo>
                  <a:lnTo>
                    <a:pt x="6300" y="4515"/>
                  </a:lnTo>
                  <a:lnTo>
                    <a:pt x="6297" y="4515"/>
                  </a:lnTo>
                  <a:lnTo>
                    <a:pt x="6296" y="4517"/>
                  </a:lnTo>
                  <a:lnTo>
                    <a:pt x="6296" y="4520"/>
                  </a:lnTo>
                  <a:lnTo>
                    <a:pt x="6297" y="4524"/>
                  </a:lnTo>
                  <a:lnTo>
                    <a:pt x="6298" y="4529"/>
                  </a:lnTo>
                  <a:lnTo>
                    <a:pt x="6303" y="4542"/>
                  </a:lnTo>
                  <a:lnTo>
                    <a:pt x="6308" y="4555"/>
                  </a:lnTo>
                  <a:lnTo>
                    <a:pt x="6311" y="4567"/>
                  </a:lnTo>
                  <a:lnTo>
                    <a:pt x="6314" y="4577"/>
                  </a:lnTo>
                  <a:lnTo>
                    <a:pt x="6314" y="4607"/>
                  </a:lnTo>
                  <a:lnTo>
                    <a:pt x="6314" y="4635"/>
                  </a:lnTo>
                  <a:lnTo>
                    <a:pt x="6314" y="4649"/>
                  </a:lnTo>
                  <a:lnTo>
                    <a:pt x="6312" y="4664"/>
                  </a:lnTo>
                  <a:lnTo>
                    <a:pt x="6309" y="4679"/>
                  </a:lnTo>
                  <a:lnTo>
                    <a:pt x="6306" y="4694"/>
                  </a:lnTo>
                  <a:lnTo>
                    <a:pt x="6302" y="4691"/>
                  </a:lnTo>
                  <a:lnTo>
                    <a:pt x="6297" y="4689"/>
                  </a:lnTo>
                  <a:lnTo>
                    <a:pt x="6293" y="4686"/>
                  </a:lnTo>
                  <a:lnTo>
                    <a:pt x="6291" y="4682"/>
                  </a:lnTo>
                  <a:lnTo>
                    <a:pt x="6286" y="4674"/>
                  </a:lnTo>
                  <a:lnTo>
                    <a:pt x="6280" y="4668"/>
                  </a:lnTo>
                  <a:lnTo>
                    <a:pt x="6278" y="4663"/>
                  </a:lnTo>
                  <a:lnTo>
                    <a:pt x="6275" y="4661"/>
                  </a:lnTo>
                  <a:lnTo>
                    <a:pt x="6270" y="4658"/>
                  </a:lnTo>
                  <a:lnTo>
                    <a:pt x="6265" y="4656"/>
                  </a:lnTo>
                  <a:lnTo>
                    <a:pt x="6260" y="4655"/>
                  </a:lnTo>
                  <a:lnTo>
                    <a:pt x="6252" y="4655"/>
                  </a:lnTo>
                  <a:lnTo>
                    <a:pt x="6243" y="4655"/>
                  </a:lnTo>
                  <a:lnTo>
                    <a:pt x="6233" y="4657"/>
                  </a:lnTo>
                  <a:lnTo>
                    <a:pt x="6226" y="4658"/>
                  </a:lnTo>
                  <a:lnTo>
                    <a:pt x="6221" y="4657"/>
                  </a:lnTo>
                  <a:lnTo>
                    <a:pt x="6216" y="4655"/>
                  </a:lnTo>
                  <a:lnTo>
                    <a:pt x="6213" y="4652"/>
                  </a:lnTo>
                  <a:lnTo>
                    <a:pt x="6211" y="4647"/>
                  </a:lnTo>
                  <a:lnTo>
                    <a:pt x="6210" y="4642"/>
                  </a:lnTo>
                  <a:lnTo>
                    <a:pt x="6209" y="4636"/>
                  </a:lnTo>
                  <a:lnTo>
                    <a:pt x="6208" y="4630"/>
                  </a:lnTo>
                  <a:lnTo>
                    <a:pt x="6207" y="4618"/>
                  </a:lnTo>
                  <a:lnTo>
                    <a:pt x="6203" y="4606"/>
                  </a:lnTo>
                  <a:lnTo>
                    <a:pt x="6201" y="4601"/>
                  </a:lnTo>
                  <a:lnTo>
                    <a:pt x="6198" y="4596"/>
                  </a:lnTo>
                  <a:lnTo>
                    <a:pt x="6194" y="4593"/>
                  </a:lnTo>
                  <a:lnTo>
                    <a:pt x="6188" y="4591"/>
                  </a:lnTo>
                  <a:lnTo>
                    <a:pt x="6183" y="4588"/>
                  </a:lnTo>
                  <a:lnTo>
                    <a:pt x="6178" y="4585"/>
                  </a:lnTo>
                  <a:lnTo>
                    <a:pt x="6172" y="4580"/>
                  </a:lnTo>
                  <a:lnTo>
                    <a:pt x="6168" y="4576"/>
                  </a:lnTo>
                  <a:lnTo>
                    <a:pt x="6162" y="4572"/>
                  </a:lnTo>
                  <a:lnTo>
                    <a:pt x="6158" y="4569"/>
                  </a:lnTo>
                  <a:lnTo>
                    <a:pt x="6156" y="4568"/>
                  </a:lnTo>
                  <a:lnTo>
                    <a:pt x="6154" y="4568"/>
                  </a:lnTo>
                  <a:lnTo>
                    <a:pt x="6151" y="4569"/>
                  </a:lnTo>
                  <a:lnTo>
                    <a:pt x="6148" y="4571"/>
                  </a:lnTo>
                  <a:lnTo>
                    <a:pt x="6145" y="4573"/>
                  </a:lnTo>
                  <a:lnTo>
                    <a:pt x="6143" y="4577"/>
                  </a:lnTo>
                  <a:lnTo>
                    <a:pt x="6141" y="4581"/>
                  </a:lnTo>
                  <a:lnTo>
                    <a:pt x="6140" y="4586"/>
                  </a:lnTo>
                  <a:lnTo>
                    <a:pt x="6139" y="4598"/>
                  </a:lnTo>
                  <a:lnTo>
                    <a:pt x="6138" y="4609"/>
                  </a:lnTo>
                  <a:lnTo>
                    <a:pt x="6138" y="4623"/>
                  </a:lnTo>
                  <a:lnTo>
                    <a:pt x="6135" y="4636"/>
                  </a:lnTo>
                  <a:lnTo>
                    <a:pt x="6133" y="4642"/>
                  </a:lnTo>
                  <a:lnTo>
                    <a:pt x="6130" y="4648"/>
                  </a:lnTo>
                  <a:lnTo>
                    <a:pt x="6127" y="4654"/>
                  </a:lnTo>
                  <a:lnTo>
                    <a:pt x="6123" y="4658"/>
                  </a:lnTo>
                  <a:lnTo>
                    <a:pt x="6118" y="4663"/>
                  </a:lnTo>
                  <a:lnTo>
                    <a:pt x="6116" y="4668"/>
                  </a:lnTo>
                  <a:lnTo>
                    <a:pt x="6114" y="4673"/>
                  </a:lnTo>
                  <a:lnTo>
                    <a:pt x="6114" y="4679"/>
                  </a:lnTo>
                  <a:lnTo>
                    <a:pt x="6114" y="4690"/>
                  </a:lnTo>
                  <a:lnTo>
                    <a:pt x="6115" y="4703"/>
                  </a:lnTo>
                  <a:lnTo>
                    <a:pt x="6116" y="4710"/>
                  </a:lnTo>
                  <a:lnTo>
                    <a:pt x="6116" y="4716"/>
                  </a:lnTo>
                  <a:lnTo>
                    <a:pt x="6115" y="4722"/>
                  </a:lnTo>
                  <a:lnTo>
                    <a:pt x="6113" y="4728"/>
                  </a:lnTo>
                  <a:lnTo>
                    <a:pt x="6111" y="4735"/>
                  </a:lnTo>
                  <a:lnTo>
                    <a:pt x="6106" y="4741"/>
                  </a:lnTo>
                  <a:lnTo>
                    <a:pt x="6101" y="4748"/>
                  </a:lnTo>
                  <a:lnTo>
                    <a:pt x="6093" y="4753"/>
                  </a:lnTo>
                  <a:lnTo>
                    <a:pt x="6098" y="4763"/>
                  </a:lnTo>
                  <a:lnTo>
                    <a:pt x="6105" y="4772"/>
                  </a:lnTo>
                  <a:lnTo>
                    <a:pt x="6113" y="4781"/>
                  </a:lnTo>
                  <a:lnTo>
                    <a:pt x="6121" y="4791"/>
                  </a:lnTo>
                  <a:lnTo>
                    <a:pt x="6130" y="4801"/>
                  </a:lnTo>
                  <a:lnTo>
                    <a:pt x="6138" y="4810"/>
                  </a:lnTo>
                  <a:lnTo>
                    <a:pt x="6140" y="4815"/>
                  </a:lnTo>
                  <a:lnTo>
                    <a:pt x="6142" y="4820"/>
                  </a:lnTo>
                  <a:lnTo>
                    <a:pt x="6143" y="4825"/>
                  </a:lnTo>
                  <a:lnTo>
                    <a:pt x="6144" y="4830"/>
                  </a:lnTo>
                  <a:lnTo>
                    <a:pt x="6143" y="4838"/>
                  </a:lnTo>
                  <a:lnTo>
                    <a:pt x="6140" y="4848"/>
                  </a:lnTo>
                  <a:lnTo>
                    <a:pt x="6137" y="4857"/>
                  </a:lnTo>
                  <a:lnTo>
                    <a:pt x="6132" y="4865"/>
                  </a:lnTo>
                  <a:lnTo>
                    <a:pt x="6128" y="4875"/>
                  </a:lnTo>
                  <a:lnTo>
                    <a:pt x="6125" y="4883"/>
                  </a:lnTo>
                  <a:lnTo>
                    <a:pt x="6123" y="4891"/>
                  </a:lnTo>
                  <a:lnTo>
                    <a:pt x="6123" y="4898"/>
                  </a:lnTo>
                  <a:lnTo>
                    <a:pt x="6127" y="4911"/>
                  </a:lnTo>
                  <a:lnTo>
                    <a:pt x="6132" y="4923"/>
                  </a:lnTo>
                  <a:lnTo>
                    <a:pt x="6135" y="4928"/>
                  </a:lnTo>
                  <a:lnTo>
                    <a:pt x="6138" y="4934"/>
                  </a:lnTo>
                  <a:lnTo>
                    <a:pt x="6140" y="4941"/>
                  </a:lnTo>
                  <a:lnTo>
                    <a:pt x="6140" y="4946"/>
                  </a:lnTo>
                  <a:lnTo>
                    <a:pt x="6140" y="4952"/>
                  </a:lnTo>
                  <a:lnTo>
                    <a:pt x="6138" y="4956"/>
                  </a:lnTo>
                  <a:lnTo>
                    <a:pt x="6135" y="4959"/>
                  </a:lnTo>
                  <a:lnTo>
                    <a:pt x="6133" y="4963"/>
                  </a:lnTo>
                  <a:lnTo>
                    <a:pt x="6126" y="4967"/>
                  </a:lnTo>
                  <a:lnTo>
                    <a:pt x="6116" y="4970"/>
                  </a:lnTo>
                  <a:lnTo>
                    <a:pt x="6106" y="4973"/>
                  </a:lnTo>
                  <a:lnTo>
                    <a:pt x="6097" y="4976"/>
                  </a:lnTo>
                  <a:lnTo>
                    <a:pt x="6087" y="4980"/>
                  </a:lnTo>
                  <a:lnTo>
                    <a:pt x="6080" y="4984"/>
                  </a:lnTo>
                  <a:lnTo>
                    <a:pt x="6080" y="4987"/>
                  </a:lnTo>
                  <a:lnTo>
                    <a:pt x="6083" y="4992"/>
                  </a:lnTo>
                  <a:lnTo>
                    <a:pt x="6085" y="4995"/>
                  </a:lnTo>
                  <a:lnTo>
                    <a:pt x="6087" y="4999"/>
                  </a:lnTo>
                  <a:lnTo>
                    <a:pt x="6093" y="5007"/>
                  </a:lnTo>
                  <a:lnTo>
                    <a:pt x="6099" y="5013"/>
                  </a:lnTo>
                  <a:lnTo>
                    <a:pt x="6101" y="5017"/>
                  </a:lnTo>
                  <a:lnTo>
                    <a:pt x="6103" y="5020"/>
                  </a:lnTo>
                  <a:lnTo>
                    <a:pt x="6104" y="5023"/>
                  </a:lnTo>
                  <a:lnTo>
                    <a:pt x="6104" y="5025"/>
                  </a:lnTo>
                  <a:lnTo>
                    <a:pt x="6103" y="5027"/>
                  </a:lnTo>
                  <a:lnTo>
                    <a:pt x="6101" y="5028"/>
                  </a:lnTo>
                  <a:lnTo>
                    <a:pt x="6097" y="5030"/>
                  </a:lnTo>
                  <a:lnTo>
                    <a:pt x="6091" y="5031"/>
                  </a:lnTo>
                  <a:lnTo>
                    <a:pt x="6076" y="5030"/>
                  </a:lnTo>
                  <a:lnTo>
                    <a:pt x="6058" y="5028"/>
                  </a:lnTo>
                  <a:lnTo>
                    <a:pt x="6048" y="5027"/>
                  </a:lnTo>
                  <a:lnTo>
                    <a:pt x="6038" y="5026"/>
                  </a:lnTo>
                  <a:lnTo>
                    <a:pt x="6031" y="5024"/>
                  </a:lnTo>
                  <a:lnTo>
                    <a:pt x="6025" y="5022"/>
                  </a:lnTo>
                  <a:lnTo>
                    <a:pt x="6022" y="5019"/>
                  </a:lnTo>
                  <a:lnTo>
                    <a:pt x="6018" y="5014"/>
                  </a:lnTo>
                  <a:lnTo>
                    <a:pt x="6016" y="5012"/>
                  </a:lnTo>
                  <a:lnTo>
                    <a:pt x="6014" y="5010"/>
                  </a:lnTo>
                  <a:lnTo>
                    <a:pt x="6010" y="5010"/>
                  </a:lnTo>
                  <a:lnTo>
                    <a:pt x="6008" y="5010"/>
                  </a:lnTo>
                  <a:lnTo>
                    <a:pt x="5998" y="5014"/>
                  </a:lnTo>
                  <a:lnTo>
                    <a:pt x="5988" y="5020"/>
                  </a:lnTo>
                  <a:lnTo>
                    <a:pt x="5978" y="5026"/>
                  </a:lnTo>
                  <a:lnTo>
                    <a:pt x="5967" y="5031"/>
                  </a:lnTo>
                  <a:lnTo>
                    <a:pt x="5962" y="5033"/>
                  </a:lnTo>
                  <a:lnTo>
                    <a:pt x="5955" y="5033"/>
                  </a:lnTo>
                  <a:lnTo>
                    <a:pt x="5949" y="5033"/>
                  </a:lnTo>
                  <a:lnTo>
                    <a:pt x="5941" y="5032"/>
                  </a:lnTo>
                  <a:lnTo>
                    <a:pt x="5928" y="5030"/>
                  </a:lnTo>
                  <a:lnTo>
                    <a:pt x="5915" y="5025"/>
                  </a:lnTo>
                  <a:lnTo>
                    <a:pt x="5902" y="5021"/>
                  </a:lnTo>
                  <a:lnTo>
                    <a:pt x="5892" y="5018"/>
                  </a:lnTo>
                  <a:lnTo>
                    <a:pt x="5886" y="5017"/>
                  </a:lnTo>
                  <a:lnTo>
                    <a:pt x="5882" y="5015"/>
                  </a:lnTo>
                  <a:lnTo>
                    <a:pt x="5879" y="5017"/>
                  </a:lnTo>
                  <a:lnTo>
                    <a:pt x="5875" y="5018"/>
                  </a:lnTo>
                  <a:lnTo>
                    <a:pt x="5876" y="5024"/>
                  </a:lnTo>
                  <a:lnTo>
                    <a:pt x="5880" y="5031"/>
                  </a:lnTo>
                  <a:lnTo>
                    <a:pt x="5884" y="5037"/>
                  </a:lnTo>
                  <a:lnTo>
                    <a:pt x="5890" y="5045"/>
                  </a:lnTo>
                  <a:lnTo>
                    <a:pt x="5904" y="5059"/>
                  </a:lnTo>
                  <a:lnTo>
                    <a:pt x="5919" y="5073"/>
                  </a:lnTo>
                  <a:lnTo>
                    <a:pt x="5924" y="5080"/>
                  </a:lnTo>
                  <a:lnTo>
                    <a:pt x="5928" y="5087"/>
                  </a:lnTo>
                  <a:lnTo>
                    <a:pt x="5930" y="5093"/>
                  </a:lnTo>
                  <a:lnTo>
                    <a:pt x="5931" y="5100"/>
                  </a:lnTo>
                  <a:lnTo>
                    <a:pt x="5930" y="5103"/>
                  </a:lnTo>
                  <a:lnTo>
                    <a:pt x="5928" y="5105"/>
                  </a:lnTo>
                  <a:lnTo>
                    <a:pt x="5926" y="5108"/>
                  </a:lnTo>
                  <a:lnTo>
                    <a:pt x="5923" y="5111"/>
                  </a:lnTo>
                  <a:lnTo>
                    <a:pt x="5914" y="5116"/>
                  </a:lnTo>
                  <a:lnTo>
                    <a:pt x="5901" y="5120"/>
                  </a:lnTo>
                  <a:lnTo>
                    <a:pt x="5894" y="5123"/>
                  </a:lnTo>
                  <a:lnTo>
                    <a:pt x="5887" y="5127"/>
                  </a:lnTo>
                  <a:lnTo>
                    <a:pt x="5882" y="5132"/>
                  </a:lnTo>
                  <a:lnTo>
                    <a:pt x="5875" y="5139"/>
                  </a:lnTo>
                  <a:lnTo>
                    <a:pt x="5865" y="5153"/>
                  </a:lnTo>
                  <a:lnTo>
                    <a:pt x="5853" y="5168"/>
                  </a:lnTo>
                  <a:lnTo>
                    <a:pt x="5842" y="5183"/>
                  </a:lnTo>
                  <a:lnTo>
                    <a:pt x="5831" y="5195"/>
                  </a:lnTo>
                  <a:lnTo>
                    <a:pt x="5825" y="5200"/>
                  </a:lnTo>
                  <a:lnTo>
                    <a:pt x="5819" y="5203"/>
                  </a:lnTo>
                  <a:lnTo>
                    <a:pt x="5813" y="5207"/>
                  </a:lnTo>
                  <a:lnTo>
                    <a:pt x="5806" y="5207"/>
                  </a:lnTo>
                  <a:lnTo>
                    <a:pt x="5801" y="5207"/>
                  </a:lnTo>
                  <a:lnTo>
                    <a:pt x="5797" y="5206"/>
                  </a:lnTo>
                  <a:lnTo>
                    <a:pt x="5791" y="5203"/>
                  </a:lnTo>
                  <a:lnTo>
                    <a:pt x="5787" y="5200"/>
                  </a:lnTo>
                  <a:lnTo>
                    <a:pt x="5779" y="5194"/>
                  </a:lnTo>
                  <a:lnTo>
                    <a:pt x="5772" y="5185"/>
                  </a:lnTo>
                  <a:lnTo>
                    <a:pt x="5765" y="5176"/>
                  </a:lnTo>
                  <a:lnTo>
                    <a:pt x="5759" y="5169"/>
                  </a:lnTo>
                  <a:lnTo>
                    <a:pt x="5754" y="5165"/>
                  </a:lnTo>
                  <a:lnTo>
                    <a:pt x="5751" y="5162"/>
                  </a:lnTo>
                  <a:lnTo>
                    <a:pt x="5747" y="5159"/>
                  </a:lnTo>
                  <a:lnTo>
                    <a:pt x="5743" y="5158"/>
                  </a:lnTo>
                  <a:lnTo>
                    <a:pt x="5737" y="5156"/>
                  </a:lnTo>
                  <a:lnTo>
                    <a:pt x="5731" y="5156"/>
                  </a:lnTo>
                  <a:lnTo>
                    <a:pt x="5724" y="5156"/>
                  </a:lnTo>
                  <a:lnTo>
                    <a:pt x="5718" y="5157"/>
                  </a:lnTo>
                  <a:lnTo>
                    <a:pt x="5706" y="5160"/>
                  </a:lnTo>
                  <a:lnTo>
                    <a:pt x="5693" y="5166"/>
                  </a:lnTo>
                  <a:lnTo>
                    <a:pt x="5681" y="5172"/>
                  </a:lnTo>
                  <a:lnTo>
                    <a:pt x="5670" y="5181"/>
                  </a:lnTo>
                  <a:lnTo>
                    <a:pt x="5662" y="5189"/>
                  </a:lnTo>
                  <a:lnTo>
                    <a:pt x="5654" y="5199"/>
                  </a:lnTo>
                  <a:lnTo>
                    <a:pt x="5653" y="5217"/>
                  </a:lnTo>
                  <a:lnTo>
                    <a:pt x="5653" y="5234"/>
                  </a:lnTo>
                  <a:lnTo>
                    <a:pt x="5653" y="5241"/>
                  </a:lnTo>
                  <a:lnTo>
                    <a:pt x="5653" y="5248"/>
                  </a:lnTo>
                  <a:lnTo>
                    <a:pt x="5654" y="5254"/>
                  </a:lnTo>
                  <a:lnTo>
                    <a:pt x="5656" y="5261"/>
                  </a:lnTo>
                  <a:lnTo>
                    <a:pt x="5658" y="5266"/>
                  </a:lnTo>
                  <a:lnTo>
                    <a:pt x="5662" y="5270"/>
                  </a:lnTo>
                  <a:lnTo>
                    <a:pt x="5666" y="5274"/>
                  </a:lnTo>
                  <a:lnTo>
                    <a:pt x="5670" y="5277"/>
                  </a:lnTo>
                  <a:lnTo>
                    <a:pt x="5677" y="5279"/>
                  </a:lnTo>
                  <a:lnTo>
                    <a:pt x="5684" y="5280"/>
                  </a:lnTo>
                  <a:lnTo>
                    <a:pt x="5692" y="5280"/>
                  </a:lnTo>
                  <a:lnTo>
                    <a:pt x="5702" y="5280"/>
                  </a:lnTo>
                  <a:lnTo>
                    <a:pt x="5708" y="5279"/>
                  </a:lnTo>
                  <a:lnTo>
                    <a:pt x="5713" y="5280"/>
                  </a:lnTo>
                  <a:lnTo>
                    <a:pt x="5717" y="5281"/>
                  </a:lnTo>
                  <a:lnTo>
                    <a:pt x="5719" y="5283"/>
                  </a:lnTo>
                  <a:lnTo>
                    <a:pt x="5721" y="5285"/>
                  </a:lnTo>
                  <a:lnTo>
                    <a:pt x="5722" y="5289"/>
                  </a:lnTo>
                  <a:lnTo>
                    <a:pt x="5722" y="5293"/>
                  </a:lnTo>
                  <a:lnTo>
                    <a:pt x="5722" y="5297"/>
                  </a:lnTo>
                  <a:lnTo>
                    <a:pt x="5721" y="5307"/>
                  </a:lnTo>
                  <a:lnTo>
                    <a:pt x="5720" y="5318"/>
                  </a:lnTo>
                  <a:lnTo>
                    <a:pt x="5720" y="5323"/>
                  </a:lnTo>
                  <a:lnTo>
                    <a:pt x="5720" y="5330"/>
                  </a:lnTo>
                  <a:lnTo>
                    <a:pt x="5722" y="5335"/>
                  </a:lnTo>
                  <a:lnTo>
                    <a:pt x="5724" y="5342"/>
                  </a:lnTo>
                  <a:lnTo>
                    <a:pt x="5726" y="5347"/>
                  </a:lnTo>
                  <a:lnTo>
                    <a:pt x="5727" y="5352"/>
                  </a:lnTo>
                  <a:lnTo>
                    <a:pt x="5729" y="5358"/>
                  </a:lnTo>
                  <a:lnTo>
                    <a:pt x="5729" y="5363"/>
                  </a:lnTo>
                  <a:lnTo>
                    <a:pt x="5726" y="5368"/>
                  </a:lnTo>
                  <a:lnTo>
                    <a:pt x="5724" y="5372"/>
                  </a:lnTo>
                  <a:lnTo>
                    <a:pt x="5721" y="5376"/>
                  </a:lnTo>
                  <a:lnTo>
                    <a:pt x="5717" y="5379"/>
                  </a:lnTo>
                  <a:lnTo>
                    <a:pt x="5700" y="5388"/>
                  </a:lnTo>
                  <a:lnTo>
                    <a:pt x="5692" y="5393"/>
                  </a:lnTo>
                  <a:lnTo>
                    <a:pt x="5689" y="5395"/>
                  </a:lnTo>
                  <a:lnTo>
                    <a:pt x="5688" y="5397"/>
                  </a:lnTo>
                  <a:lnTo>
                    <a:pt x="5688" y="5399"/>
                  </a:lnTo>
                  <a:lnTo>
                    <a:pt x="5688" y="5400"/>
                  </a:lnTo>
                  <a:lnTo>
                    <a:pt x="5690" y="5404"/>
                  </a:lnTo>
                  <a:lnTo>
                    <a:pt x="5693" y="5411"/>
                  </a:lnTo>
                  <a:lnTo>
                    <a:pt x="5694" y="5415"/>
                  </a:lnTo>
                  <a:lnTo>
                    <a:pt x="5694" y="5420"/>
                  </a:lnTo>
                  <a:lnTo>
                    <a:pt x="5695" y="5427"/>
                  </a:lnTo>
                  <a:lnTo>
                    <a:pt x="5694" y="5436"/>
                  </a:lnTo>
                  <a:lnTo>
                    <a:pt x="5694" y="5449"/>
                  </a:lnTo>
                  <a:lnTo>
                    <a:pt x="5695" y="5462"/>
                  </a:lnTo>
                  <a:lnTo>
                    <a:pt x="5698" y="5476"/>
                  </a:lnTo>
                  <a:lnTo>
                    <a:pt x="5700" y="5489"/>
                  </a:lnTo>
                  <a:lnTo>
                    <a:pt x="5703" y="5501"/>
                  </a:lnTo>
                  <a:lnTo>
                    <a:pt x="5704" y="5514"/>
                  </a:lnTo>
                  <a:lnTo>
                    <a:pt x="5703" y="5521"/>
                  </a:lnTo>
                  <a:lnTo>
                    <a:pt x="5702" y="5526"/>
                  </a:lnTo>
                  <a:lnTo>
                    <a:pt x="5700" y="5532"/>
                  </a:lnTo>
                  <a:lnTo>
                    <a:pt x="5697" y="5538"/>
                  </a:lnTo>
                  <a:lnTo>
                    <a:pt x="5690" y="5554"/>
                  </a:lnTo>
                  <a:lnTo>
                    <a:pt x="5684" y="5571"/>
                  </a:lnTo>
                  <a:lnTo>
                    <a:pt x="5680" y="5586"/>
                  </a:lnTo>
                  <a:lnTo>
                    <a:pt x="5674" y="5600"/>
                  </a:lnTo>
                  <a:lnTo>
                    <a:pt x="5659" y="5615"/>
                  </a:lnTo>
                  <a:lnTo>
                    <a:pt x="5648" y="5627"/>
                  </a:lnTo>
                  <a:lnTo>
                    <a:pt x="5645" y="5631"/>
                  </a:lnTo>
                  <a:lnTo>
                    <a:pt x="5644" y="5634"/>
                  </a:lnTo>
                  <a:lnTo>
                    <a:pt x="5644" y="5638"/>
                  </a:lnTo>
                  <a:lnTo>
                    <a:pt x="5645" y="5642"/>
                  </a:lnTo>
                  <a:lnTo>
                    <a:pt x="5648" y="5646"/>
                  </a:lnTo>
                  <a:lnTo>
                    <a:pt x="5651" y="5652"/>
                  </a:lnTo>
                  <a:lnTo>
                    <a:pt x="5656" y="5657"/>
                  </a:lnTo>
                  <a:lnTo>
                    <a:pt x="5663" y="5663"/>
                  </a:lnTo>
                  <a:lnTo>
                    <a:pt x="5665" y="5666"/>
                  </a:lnTo>
                  <a:lnTo>
                    <a:pt x="5670" y="5670"/>
                  </a:lnTo>
                  <a:lnTo>
                    <a:pt x="5671" y="5671"/>
                  </a:lnTo>
                  <a:lnTo>
                    <a:pt x="5674" y="5673"/>
                  </a:lnTo>
                  <a:lnTo>
                    <a:pt x="5674" y="5674"/>
                  </a:lnTo>
                  <a:lnTo>
                    <a:pt x="5674" y="5676"/>
                  </a:lnTo>
                  <a:lnTo>
                    <a:pt x="5666" y="5678"/>
                  </a:lnTo>
                  <a:lnTo>
                    <a:pt x="5654" y="5678"/>
                  </a:lnTo>
                  <a:lnTo>
                    <a:pt x="5642" y="5676"/>
                  </a:lnTo>
                  <a:lnTo>
                    <a:pt x="5632" y="5676"/>
                  </a:lnTo>
                  <a:lnTo>
                    <a:pt x="5624" y="5675"/>
                  </a:lnTo>
                  <a:lnTo>
                    <a:pt x="5616" y="5674"/>
                  </a:lnTo>
                  <a:lnTo>
                    <a:pt x="5612" y="5674"/>
                  </a:lnTo>
                  <a:lnTo>
                    <a:pt x="5608" y="5675"/>
                  </a:lnTo>
                  <a:lnTo>
                    <a:pt x="5606" y="5678"/>
                  </a:lnTo>
                  <a:lnTo>
                    <a:pt x="5604" y="5682"/>
                  </a:lnTo>
                  <a:lnTo>
                    <a:pt x="5603" y="5689"/>
                  </a:lnTo>
                  <a:lnTo>
                    <a:pt x="5602" y="5699"/>
                  </a:lnTo>
                  <a:lnTo>
                    <a:pt x="5595" y="5721"/>
                  </a:lnTo>
                  <a:lnTo>
                    <a:pt x="5588" y="5740"/>
                  </a:lnTo>
                  <a:lnTo>
                    <a:pt x="5582" y="5757"/>
                  </a:lnTo>
                  <a:lnTo>
                    <a:pt x="5574" y="5773"/>
                  </a:lnTo>
                  <a:lnTo>
                    <a:pt x="5566" y="5788"/>
                  </a:lnTo>
                  <a:lnTo>
                    <a:pt x="5555" y="5803"/>
                  </a:lnTo>
                  <a:lnTo>
                    <a:pt x="5543" y="5818"/>
                  </a:lnTo>
                  <a:lnTo>
                    <a:pt x="5528" y="5835"/>
                  </a:lnTo>
                  <a:lnTo>
                    <a:pt x="5523" y="5841"/>
                  </a:lnTo>
                  <a:lnTo>
                    <a:pt x="5521" y="5846"/>
                  </a:lnTo>
                  <a:lnTo>
                    <a:pt x="5519" y="5852"/>
                  </a:lnTo>
                  <a:lnTo>
                    <a:pt x="5518" y="5859"/>
                  </a:lnTo>
                  <a:lnTo>
                    <a:pt x="5517" y="5872"/>
                  </a:lnTo>
                  <a:lnTo>
                    <a:pt x="5517" y="5886"/>
                  </a:lnTo>
                  <a:lnTo>
                    <a:pt x="5517" y="5892"/>
                  </a:lnTo>
                  <a:lnTo>
                    <a:pt x="5516" y="5899"/>
                  </a:lnTo>
                  <a:lnTo>
                    <a:pt x="5515" y="5905"/>
                  </a:lnTo>
                  <a:lnTo>
                    <a:pt x="5513" y="5911"/>
                  </a:lnTo>
                  <a:lnTo>
                    <a:pt x="5511" y="5915"/>
                  </a:lnTo>
                  <a:lnTo>
                    <a:pt x="5506" y="5921"/>
                  </a:lnTo>
                  <a:lnTo>
                    <a:pt x="5501" y="5924"/>
                  </a:lnTo>
                  <a:lnTo>
                    <a:pt x="5493" y="5927"/>
                  </a:lnTo>
                  <a:lnTo>
                    <a:pt x="5481" y="5931"/>
                  </a:lnTo>
                  <a:lnTo>
                    <a:pt x="5470" y="5936"/>
                  </a:lnTo>
                  <a:lnTo>
                    <a:pt x="5458" y="5941"/>
                  </a:lnTo>
                  <a:lnTo>
                    <a:pt x="5448" y="5946"/>
                  </a:lnTo>
                  <a:lnTo>
                    <a:pt x="5446" y="5950"/>
                  </a:lnTo>
                  <a:lnTo>
                    <a:pt x="5444" y="5952"/>
                  </a:lnTo>
                  <a:lnTo>
                    <a:pt x="5444" y="5955"/>
                  </a:lnTo>
                  <a:lnTo>
                    <a:pt x="5446" y="5958"/>
                  </a:lnTo>
                  <a:lnTo>
                    <a:pt x="5449" y="5962"/>
                  </a:lnTo>
                  <a:lnTo>
                    <a:pt x="5455" y="5966"/>
                  </a:lnTo>
                  <a:lnTo>
                    <a:pt x="5464" y="5969"/>
                  </a:lnTo>
                  <a:lnTo>
                    <a:pt x="5476" y="5972"/>
                  </a:lnTo>
                  <a:lnTo>
                    <a:pt x="5492" y="5978"/>
                  </a:lnTo>
                  <a:lnTo>
                    <a:pt x="5506" y="5983"/>
                  </a:lnTo>
                  <a:lnTo>
                    <a:pt x="5513" y="5985"/>
                  </a:lnTo>
                  <a:lnTo>
                    <a:pt x="5518" y="5989"/>
                  </a:lnTo>
                  <a:lnTo>
                    <a:pt x="5523" y="5992"/>
                  </a:lnTo>
                  <a:lnTo>
                    <a:pt x="5527" y="5996"/>
                  </a:lnTo>
                  <a:lnTo>
                    <a:pt x="5530" y="5999"/>
                  </a:lnTo>
                  <a:lnTo>
                    <a:pt x="5532" y="6004"/>
                  </a:lnTo>
                  <a:lnTo>
                    <a:pt x="5533" y="6009"/>
                  </a:lnTo>
                  <a:lnTo>
                    <a:pt x="5533" y="6014"/>
                  </a:lnTo>
                  <a:lnTo>
                    <a:pt x="5532" y="6021"/>
                  </a:lnTo>
                  <a:lnTo>
                    <a:pt x="5530" y="6027"/>
                  </a:lnTo>
                  <a:lnTo>
                    <a:pt x="5527" y="6035"/>
                  </a:lnTo>
                  <a:lnTo>
                    <a:pt x="5521" y="6044"/>
                  </a:lnTo>
                  <a:lnTo>
                    <a:pt x="5518" y="6050"/>
                  </a:lnTo>
                  <a:lnTo>
                    <a:pt x="5516" y="6057"/>
                  </a:lnTo>
                  <a:lnTo>
                    <a:pt x="5515" y="6063"/>
                  </a:lnTo>
                  <a:lnTo>
                    <a:pt x="5516" y="6070"/>
                  </a:lnTo>
                  <a:lnTo>
                    <a:pt x="5517" y="6075"/>
                  </a:lnTo>
                  <a:lnTo>
                    <a:pt x="5520" y="6081"/>
                  </a:lnTo>
                  <a:lnTo>
                    <a:pt x="5526" y="6089"/>
                  </a:lnTo>
                  <a:lnTo>
                    <a:pt x="5531" y="6095"/>
                  </a:lnTo>
                  <a:lnTo>
                    <a:pt x="5536" y="6102"/>
                  </a:lnTo>
                  <a:lnTo>
                    <a:pt x="5545" y="6113"/>
                  </a:lnTo>
                  <a:lnTo>
                    <a:pt x="5549" y="6118"/>
                  </a:lnTo>
                  <a:lnTo>
                    <a:pt x="5552" y="6124"/>
                  </a:lnTo>
                  <a:lnTo>
                    <a:pt x="5553" y="6126"/>
                  </a:lnTo>
                  <a:lnTo>
                    <a:pt x="5553" y="6127"/>
                  </a:lnTo>
                  <a:lnTo>
                    <a:pt x="5552" y="6129"/>
                  </a:lnTo>
                  <a:lnTo>
                    <a:pt x="5550" y="6130"/>
                  </a:lnTo>
                  <a:lnTo>
                    <a:pt x="5547" y="6131"/>
                  </a:lnTo>
                  <a:lnTo>
                    <a:pt x="5542" y="6131"/>
                  </a:lnTo>
                  <a:lnTo>
                    <a:pt x="5538" y="6131"/>
                  </a:lnTo>
                  <a:lnTo>
                    <a:pt x="5531" y="6130"/>
                  </a:lnTo>
                  <a:lnTo>
                    <a:pt x="5518" y="6126"/>
                  </a:lnTo>
                  <a:lnTo>
                    <a:pt x="5504" y="6120"/>
                  </a:lnTo>
                  <a:lnTo>
                    <a:pt x="5489" y="6115"/>
                  </a:lnTo>
                  <a:lnTo>
                    <a:pt x="5475" y="6111"/>
                  </a:lnTo>
                  <a:lnTo>
                    <a:pt x="5463" y="6107"/>
                  </a:lnTo>
                  <a:lnTo>
                    <a:pt x="5453" y="6105"/>
                  </a:lnTo>
                  <a:lnTo>
                    <a:pt x="5455" y="6110"/>
                  </a:lnTo>
                  <a:lnTo>
                    <a:pt x="5461" y="6115"/>
                  </a:lnTo>
                  <a:lnTo>
                    <a:pt x="5468" y="6121"/>
                  </a:lnTo>
                  <a:lnTo>
                    <a:pt x="5477" y="6129"/>
                  </a:lnTo>
                  <a:lnTo>
                    <a:pt x="5493" y="6142"/>
                  </a:lnTo>
                  <a:lnTo>
                    <a:pt x="5505" y="6152"/>
                  </a:lnTo>
                  <a:lnTo>
                    <a:pt x="5519" y="6172"/>
                  </a:lnTo>
                  <a:lnTo>
                    <a:pt x="5533" y="6188"/>
                  </a:lnTo>
                  <a:lnTo>
                    <a:pt x="5546" y="6201"/>
                  </a:lnTo>
                  <a:lnTo>
                    <a:pt x="5561" y="6212"/>
                  </a:lnTo>
                  <a:lnTo>
                    <a:pt x="5576" y="6222"/>
                  </a:lnTo>
                  <a:lnTo>
                    <a:pt x="5593" y="6230"/>
                  </a:lnTo>
                  <a:lnTo>
                    <a:pt x="5612" y="6239"/>
                  </a:lnTo>
                  <a:lnTo>
                    <a:pt x="5632" y="6248"/>
                  </a:lnTo>
                  <a:lnTo>
                    <a:pt x="5636" y="6250"/>
                  </a:lnTo>
                  <a:lnTo>
                    <a:pt x="5638" y="6253"/>
                  </a:lnTo>
                  <a:lnTo>
                    <a:pt x="5639" y="6256"/>
                  </a:lnTo>
                  <a:lnTo>
                    <a:pt x="5640" y="6261"/>
                  </a:lnTo>
                  <a:lnTo>
                    <a:pt x="5641" y="6269"/>
                  </a:lnTo>
                  <a:lnTo>
                    <a:pt x="5642" y="6280"/>
                  </a:lnTo>
                  <a:lnTo>
                    <a:pt x="5643" y="6291"/>
                  </a:lnTo>
                  <a:lnTo>
                    <a:pt x="5647" y="6302"/>
                  </a:lnTo>
                  <a:lnTo>
                    <a:pt x="5649" y="6306"/>
                  </a:lnTo>
                  <a:lnTo>
                    <a:pt x="5652" y="6310"/>
                  </a:lnTo>
                  <a:lnTo>
                    <a:pt x="5657" y="6315"/>
                  </a:lnTo>
                  <a:lnTo>
                    <a:pt x="5663" y="6318"/>
                  </a:lnTo>
                  <a:lnTo>
                    <a:pt x="5662" y="6320"/>
                  </a:lnTo>
                  <a:lnTo>
                    <a:pt x="5661" y="6321"/>
                  </a:lnTo>
                  <a:lnTo>
                    <a:pt x="5659" y="6322"/>
                  </a:lnTo>
                  <a:lnTo>
                    <a:pt x="5657" y="6322"/>
                  </a:lnTo>
                  <a:lnTo>
                    <a:pt x="5652" y="6323"/>
                  </a:lnTo>
                  <a:lnTo>
                    <a:pt x="5645" y="6322"/>
                  </a:lnTo>
                  <a:lnTo>
                    <a:pt x="5631" y="6319"/>
                  </a:lnTo>
                  <a:lnTo>
                    <a:pt x="5623" y="6318"/>
                  </a:lnTo>
                  <a:lnTo>
                    <a:pt x="5623" y="6323"/>
                  </a:lnTo>
                  <a:lnTo>
                    <a:pt x="5623" y="6328"/>
                  </a:lnTo>
                  <a:lnTo>
                    <a:pt x="5625" y="6333"/>
                  </a:lnTo>
                  <a:lnTo>
                    <a:pt x="5627" y="6336"/>
                  </a:lnTo>
                  <a:lnTo>
                    <a:pt x="5636" y="6344"/>
                  </a:lnTo>
                  <a:lnTo>
                    <a:pt x="5644" y="6351"/>
                  </a:lnTo>
                  <a:lnTo>
                    <a:pt x="5654" y="6359"/>
                  </a:lnTo>
                  <a:lnTo>
                    <a:pt x="5662" y="6367"/>
                  </a:lnTo>
                  <a:lnTo>
                    <a:pt x="5665" y="6371"/>
                  </a:lnTo>
                  <a:lnTo>
                    <a:pt x="5667" y="6375"/>
                  </a:lnTo>
                  <a:lnTo>
                    <a:pt x="5668" y="6381"/>
                  </a:lnTo>
                  <a:lnTo>
                    <a:pt x="5668" y="6386"/>
                  </a:lnTo>
                  <a:lnTo>
                    <a:pt x="5667" y="6395"/>
                  </a:lnTo>
                  <a:lnTo>
                    <a:pt x="5667" y="6401"/>
                  </a:lnTo>
                  <a:lnTo>
                    <a:pt x="5668" y="6407"/>
                  </a:lnTo>
                  <a:lnTo>
                    <a:pt x="5670" y="6410"/>
                  </a:lnTo>
                  <a:lnTo>
                    <a:pt x="5674" y="6412"/>
                  </a:lnTo>
                  <a:lnTo>
                    <a:pt x="5678" y="6413"/>
                  </a:lnTo>
                  <a:lnTo>
                    <a:pt x="5682" y="6413"/>
                  </a:lnTo>
                  <a:lnTo>
                    <a:pt x="5686" y="6412"/>
                  </a:lnTo>
                  <a:lnTo>
                    <a:pt x="5695" y="6410"/>
                  </a:lnTo>
                  <a:lnTo>
                    <a:pt x="5705" y="6407"/>
                  </a:lnTo>
                  <a:lnTo>
                    <a:pt x="5709" y="6407"/>
                  </a:lnTo>
                  <a:lnTo>
                    <a:pt x="5712" y="6407"/>
                  </a:lnTo>
                  <a:lnTo>
                    <a:pt x="5715" y="6408"/>
                  </a:lnTo>
                  <a:lnTo>
                    <a:pt x="5717" y="6410"/>
                  </a:lnTo>
                  <a:lnTo>
                    <a:pt x="5718" y="6413"/>
                  </a:lnTo>
                  <a:lnTo>
                    <a:pt x="5718" y="6416"/>
                  </a:lnTo>
                  <a:lnTo>
                    <a:pt x="5718" y="6419"/>
                  </a:lnTo>
                  <a:lnTo>
                    <a:pt x="5717" y="6423"/>
                  </a:lnTo>
                  <a:lnTo>
                    <a:pt x="5715" y="6430"/>
                  </a:lnTo>
                  <a:lnTo>
                    <a:pt x="5710" y="6438"/>
                  </a:lnTo>
                  <a:lnTo>
                    <a:pt x="5700" y="6453"/>
                  </a:lnTo>
                  <a:lnTo>
                    <a:pt x="5693" y="6464"/>
                  </a:lnTo>
                  <a:lnTo>
                    <a:pt x="5675" y="6490"/>
                  </a:lnTo>
                  <a:lnTo>
                    <a:pt x="5654" y="6516"/>
                  </a:lnTo>
                  <a:lnTo>
                    <a:pt x="5632" y="6542"/>
                  </a:lnTo>
                  <a:lnTo>
                    <a:pt x="5609" y="6565"/>
                  </a:lnTo>
                  <a:lnTo>
                    <a:pt x="5583" y="6589"/>
                  </a:lnTo>
                  <a:lnTo>
                    <a:pt x="5557" y="6610"/>
                  </a:lnTo>
                  <a:lnTo>
                    <a:pt x="5544" y="6619"/>
                  </a:lnTo>
                  <a:lnTo>
                    <a:pt x="5530" y="6629"/>
                  </a:lnTo>
                  <a:lnTo>
                    <a:pt x="5517" y="6638"/>
                  </a:lnTo>
                  <a:lnTo>
                    <a:pt x="5503" y="6645"/>
                  </a:lnTo>
                  <a:lnTo>
                    <a:pt x="5499" y="6655"/>
                  </a:lnTo>
                  <a:lnTo>
                    <a:pt x="5492" y="6670"/>
                  </a:lnTo>
                  <a:lnTo>
                    <a:pt x="5484" y="6689"/>
                  </a:lnTo>
                  <a:lnTo>
                    <a:pt x="5474" y="6708"/>
                  </a:lnTo>
                  <a:lnTo>
                    <a:pt x="5470" y="6716"/>
                  </a:lnTo>
                  <a:lnTo>
                    <a:pt x="5464" y="6725"/>
                  </a:lnTo>
                  <a:lnTo>
                    <a:pt x="5459" y="6731"/>
                  </a:lnTo>
                  <a:lnTo>
                    <a:pt x="5453" y="6736"/>
                  </a:lnTo>
                  <a:lnTo>
                    <a:pt x="5451" y="6737"/>
                  </a:lnTo>
                  <a:lnTo>
                    <a:pt x="5448" y="6738"/>
                  </a:lnTo>
                  <a:lnTo>
                    <a:pt x="5445" y="6739"/>
                  </a:lnTo>
                  <a:lnTo>
                    <a:pt x="5443" y="6738"/>
                  </a:lnTo>
                  <a:lnTo>
                    <a:pt x="5439" y="6737"/>
                  </a:lnTo>
                  <a:lnTo>
                    <a:pt x="5437" y="6736"/>
                  </a:lnTo>
                  <a:lnTo>
                    <a:pt x="5434" y="6734"/>
                  </a:lnTo>
                  <a:lnTo>
                    <a:pt x="5432" y="6731"/>
                  </a:lnTo>
                  <a:lnTo>
                    <a:pt x="5430" y="6729"/>
                  </a:lnTo>
                  <a:lnTo>
                    <a:pt x="5427" y="6729"/>
                  </a:lnTo>
                  <a:lnTo>
                    <a:pt x="5419" y="6738"/>
                  </a:lnTo>
                  <a:lnTo>
                    <a:pt x="5412" y="6748"/>
                  </a:lnTo>
                  <a:lnTo>
                    <a:pt x="5406" y="6756"/>
                  </a:lnTo>
                  <a:lnTo>
                    <a:pt x="5402" y="6765"/>
                  </a:lnTo>
                  <a:lnTo>
                    <a:pt x="5397" y="6774"/>
                  </a:lnTo>
                  <a:lnTo>
                    <a:pt x="5394" y="6782"/>
                  </a:lnTo>
                  <a:lnTo>
                    <a:pt x="5392" y="6791"/>
                  </a:lnTo>
                  <a:lnTo>
                    <a:pt x="5390" y="6800"/>
                  </a:lnTo>
                  <a:lnTo>
                    <a:pt x="5386" y="6818"/>
                  </a:lnTo>
                  <a:lnTo>
                    <a:pt x="5383" y="6836"/>
                  </a:lnTo>
                  <a:lnTo>
                    <a:pt x="5379" y="6855"/>
                  </a:lnTo>
                  <a:lnTo>
                    <a:pt x="5372" y="6875"/>
                  </a:lnTo>
                  <a:lnTo>
                    <a:pt x="5305" y="7040"/>
                  </a:lnTo>
                  <a:lnTo>
                    <a:pt x="5296" y="7070"/>
                  </a:lnTo>
                  <a:lnTo>
                    <a:pt x="5288" y="7094"/>
                  </a:lnTo>
                  <a:lnTo>
                    <a:pt x="5284" y="7106"/>
                  </a:lnTo>
                  <a:lnTo>
                    <a:pt x="5277" y="7118"/>
                  </a:lnTo>
                  <a:lnTo>
                    <a:pt x="5269" y="7131"/>
                  </a:lnTo>
                  <a:lnTo>
                    <a:pt x="5258" y="7143"/>
                  </a:lnTo>
                  <a:lnTo>
                    <a:pt x="5240" y="7168"/>
                  </a:lnTo>
                  <a:lnTo>
                    <a:pt x="5214" y="7199"/>
                  </a:lnTo>
                  <a:lnTo>
                    <a:pt x="5201" y="7217"/>
                  </a:lnTo>
                  <a:lnTo>
                    <a:pt x="5190" y="7232"/>
                  </a:lnTo>
                  <a:lnTo>
                    <a:pt x="5181" y="7246"/>
                  </a:lnTo>
                  <a:lnTo>
                    <a:pt x="5177" y="7256"/>
                  </a:lnTo>
                  <a:lnTo>
                    <a:pt x="5174" y="7269"/>
                  </a:lnTo>
                  <a:lnTo>
                    <a:pt x="5169" y="7278"/>
                  </a:lnTo>
                  <a:lnTo>
                    <a:pt x="5166" y="7285"/>
                  </a:lnTo>
                  <a:lnTo>
                    <a:pt x="5162" y="7288"/>
                  </a:lnTo>
                  <a:lnTo>
                    <a:pt x="5158" y="7288"/>
                  </a:lnTo>
                  <a:lnTo>
                    <a:pt x="5153" y="7287"/>
                  </a:lnTo>
                  <a:lnTo>
                    <a:pt x="5150" y="7285"/>
                  </a:lnTo>
                  <a:lnTo>
                    <a:pt x="5146" y="7280"/>
                  </a:lnTo>
                  <a:lnTo>
                    <a:pt x="5137" y="7271"/>
                  </a:lnTo>
                  <a:lnTo>
                    <a:pt x="5128" y="7262"/>
                  </a:lnTo>
                  <a:lnTo>
                    <a:pt x="5123" y="7259"/>
                  </a:lnTo>
                  <a:lnTo>
                    <a:pt x="5119" y="7258"/>
                  </a:lnTo>
                  <a:lnTo>
                    <a:pt x="5117" y="7258"/>
                  </a:lnTo>
                  <a:lnTo>
                    <a:pt x="5114" y="7258"/>
                  </a:lnTo>
                  <a:lnTo>
                    <a:pt x="5112" y="7259"/>
                  </a:lnTo>
                  <a:lnTo>
                    <a:pt x="5110" y="7260"/>
                  </a:lnTo>
                  <a:lnTo>
                    <a:pt x="5105" y="7265"/>
                  </a:lnTo>
                  <a:lnTo>
                    <a:pt x="5100" y="7274"/>
                  </a:lnTo>
                  <a:lnTo>
                    <a:pt x="5096" y="7282"/>
                  </a:lnTo>
                  <a:lnTo>
                    <a:pt x="5093" y="7293"/>
                  </a:lnTo>
                  <a:lnTo>
                    <a:pt x="5090" y="7314"/>
                  </a:lnTo>
                  <a:lnTo>
                    <a:pt x="5087" y="7331"/>
                  </a:lnTo>
                  <a:lnTo>
                    <a:pt x="5086" y="7341"/>
                  </a:lnTo>
                  <a:lnTo>
                    <a:pt x="5084" y="7348"/>
                  </a:lnTo>
                  <a:lnTo>
                    <a:pt x="5081" y="7355"/>
                  </a:lnTo>
                  <a:lnTo>
                    <a:pt x="5077" y="7360"/>
                  </a:lnTo>
                  <a:lnTo>
                    <a:pt x="5072" y="7364"/>
                  </a:lnTo>
                  <a:lnTo>
                    <a:pt x="5067" y="7368"/>
                  </a:lnTo>
                  <a:lnTo>
                    <a:pt x="5062" y="7370"/>
                  </a:lnTo>
                  <a:lnTo>
                    <a:pt x="5056" y="7372"/>
                  </a:lnTo>
                  <a:lnTo>
                    <a:pt x="5045" y="7374"/>
                  </a:lnTo>
                  <a:lnTo>
                    <a:pt x="5036" y="7375"/>
                  </a:lnTo>
                  <a:lnTo>
                    <a:pt x="5032" y="7375"/>
                  </a:lnTo>
                  <a:lnTo>
                    <a:pt x="5029" y="7376"/>
                  </a:lnTo>
                  <a:lnTo>
                    <a:pt x="5027" y="7377"/>
                  </a:lnTo>
                  <a:lnTo>
                    <a:pt x="5027" y="7380"/>
                  </a:lnTo>
                  <a:lnTo>
                    <a:pt x="5026" y="7388"/>
                  </a:lnTo>
                  <a:lnTo>
                    <a:pt x="5025" y="7395"/>
                  </a:lnTo>
                  <a:lnTo>
                    <a:pt x="5023" y="7399"/>
                  </a:lnTo>
                  <a:lnTo>
                    <a:pt x="5019" y="7402"/>
                  </a:lnTo>
                  <a:lnTo>
                    <a:pt x="5015" y="7403"/>
                  </a:lnTo>
                  <a:lnTo>
                    <a:pt x="5010" y="7404"/>
                  </a:lnTo>
                  <a:lnTo>
                    <a:pt x="5003" y="7404"/>
                  </a:lnTo>
                  <a:lnTo>
                    <a:pt x="4995" y="7404"/>
                  </a:lnTo>
                  <a:lnTo>
                    <a:pt x="4958" y="7402"/>
                  </a:lnTo>
                  <a:lnTo>
                    <a:pt x="4918" y="7402"/>
                  </a:lnTo>
                  <a:lnTo>
                    <a:pt x="4909" y="7403"/>
                  </a:lnTo>
                  <a:lnTo>
                    <a:pt x="4901" y="7403"/>
                  </a:lnTo>
                  <a:lnTo>
                    <a:pt x="4892" y="7406"/>
                  </a:lnTo>
                  <a:lnTo>
                    <a:pt x="4886" y="7408"/>
                  </a:lnTo>
                  <a:lnTo>
                    <a:pt x="4879" y="7410"/>
                  </a:lnTo>
                  <a:lnTo>
                    <a:pt x="4874" y="7413"/>
                  </a:lnTo>
                  <a:lnTo>
                    <a:pt x="4868" y="7417"/>
                  </a:lnTo>
                  <a:lnTo>
                    <a:pt x="4865" y="7422"/>
                  </a:lnTo>
                  <a:lnTo>
                    <a:pt x="4862" y="7428"/>
                  </a:lnTo>
                  <a:lnTo>
                    <a:pt x="4858" y="7434"/>
                  </a:lnTo>
                  <a:lnTo>
                    <a:pt x="4854" y="7438"/>
                  </a:lnTo>
                  <a:lnTo>
                    <a:pt x="4850" y="7441"/>
                  </a:lnTo>
                  <a:lnTo>
                    <a:pt x="4841" y="7447"/>
                  </a:lnTo>
                  <a:lnTo>
                    <a:pt x="4832" y="7451"/>
                  </a:lnTo>
                  <a:lnTo>
                    <a:pt x="4823" y="7454"/>
                  </a:lnTo>
                  <a:lnTo>
                    <a:pt x="4814" y="7461"/>
                  </a:lnTo>
                  <a:lnTo>
                    <a:pt x="4810" y="7464"/>
                  </a:lnTo>
                  <a:lnTo>
                    <a:pt x="4806" y="7469"/>
                  </a:lnTo>
                  <a:lnTo>
                    <a:pt x="4801" y="7476"/>
                  </a:lnTo>
                  <a:lnTo>
                    <a:pt x="4798" y="7483"/>
                  </a:lnTo>
                  <a:lnTo>
                    <a:pt x="4794" y="7491"/>
                  </a:lnTo>
                  <a:lnTo>
                    <a:pt x="4790" y="7497"/>
                  </a:lnTo>
                  <a:lnTo>
                    <a:pt x="4783" y="7505"/>
                  </a:lnTo>
                  <a:lnTo>
                    <a:pt x="4777" y="7510"/>
                  </a:lnTo>
                  <a:lnTo>
                    <a:pt x="4763" y="7522"/>
                  </a:lnTo>
                  <a:lnTo>
                    <a:pt x="4747" y="7532"/>
                  </a:lnTo>
                  <a:lnTo>
                    <a:pt x="4732" y="7543"/>
                  </a:lnTo>
                  <a:lnTo>
                    <a:pt x="4720" y="7553"/>
                  </a:lnTo>
                  <a:lnTo>
                    <a:pt x="4715" y="7559"/>
                  </a:lnTo>
                  <a:lnTo>
                    <a:pt x="4711" y="7565"/>
                  </a:lnTo>
                  <a:lnTo>
                    <a:pt x="4707" y="7572"/>
                  </a:lnTo>
                  <a:lnTo>
                    <a:pt x="4705" y="7579"/>
                  </a:lnTo>
                  <a:lnTo>
                    <a:pt x="4706" y="7588"/>
                  </a:lnTo>
                  <a:lnTo>
                    <a:pt x="4709" y="7598"/>
                  </a:lnTo>
                  <a:lnTo>
                    <a:pt x="4712" y="7606"/>
                  </a:lnTo>
                  <a:lnTo>
                    <a:pt x="4716" y="7615"/>
                  </a:lnTo>
                  <a:lnTo>
                    <a:pt x="4720" y="7624"/>
                  </a:lnTo>
                  <a:lnTo>
                    <a:pt x="4724" y="7632"/>
                  </a:lnTo>
                  <a:lnTo>
                    <a:pt x="4726" y="7639"/>
                  </a:lnTo>
                  <a:lnTo>
                    <a:pt x="4726" y="7644"/>
                  </a:lnTo>
                  <a:lnTo>
                    <a:pt x="4723" y="7647"/>
                  </a:lnTo>
                  <a:lnTo>
                    <a:pt x="4714" y="7654"/>
                  </a:lnTo>
                  <a:lnTo>
                    <a:pt x="4702" y="7659"/>
                  </a:lnTo>
                  <a:lnTo>
                    <a:pt x="4688" y="7666"/>
                  </a:lnTo>
                  <a:lnTo>
                    <a:pt x="4674" y="7670"/>
                  </a:lnTo>
                  <a:lnTo>
                    <a:pt x="4661" y="7673"/>
                  </a:lnTo>
                  <a:lnTo>
                    <a:pt x="4656" y="7674"/>
                  </a:lnTo>
                  <a:lnTo>
                    <a:pt x="4651" y="7673"/>
                  </a:lnTo>
                  <a:lnTo>
                    <a:pt x="4648" y="7672"/>
                  </a:lnTo>
                  <a:lnTo>
                    <a:pt x="4645" y="7670"/>
                  </a:lnTo>
                  <a:lnTo>
                    <a:pt x="4636" y="7653"/>
                  </a:lnTo>
                  <a:lnTo>
                    <a:pt x="4629" y="7638"/>
                  </a:lnTo>
                  <a:lnTo>
                    <a:pt x="4623" y="7623"/>
                  </a:lnTo>
                  <a:lnTo>
                    <a:pt x="4618" y="7607"/>
                  </a:lnTo>
                  <a:lnTo>
                    <a:pt x="4612" y="7592"/>
                  </a:lnTo>
                  <a:lnTo>
                    <a:pt x="4605" y="7577"/>
                  </a:lnTo>
                  <a:lnTo>
                    <a:pt x="4596" y="7561"/>
                  </a:lnTo>
                  <a:lnTo>
                    <a:pt x="4583" y="7544"/>
                  </a:lnTo>
                  <a:lnTo>
                    <a:pt x="4571" y="7526"/>
                  </a:lnTo>
                  <a:lnTo>
                    <a:pt x="4566" y="7520"/>
                  </a:lnTo>
                  <a:lnTo>
                    <a:pt x="4564" y="7526"/>
                  </a:lnTo>
                  <a:lnTo>
                    <a:pt x="4556" y="7547"/>
                  </a:lnTo>
                  <a:lnTo>
                    <a:pt x="4555" y="7552"/>
                  </a:lnTo>
                  <a:lnTo>
                    <a:pt x="4555" y="7559"/>
                  </a:lnTo>
                  <a:lnTo>
                    <a:pt x="4555" y="7569"/>
                  </a:lnTo>
                  <a:lnTo>
                    <a:pt x="4556" y="7579"/>
                  </a:lnTo>
                  <a:lnTo>
                    <a:pt x="4561" y="7604"/>
                  </a:lnTo>
                  <a:lnTo>
                    <a:pt x="4565" y="7631"/>
                  </a:lnTo>
                  <a:lnTo>
                    <a:pt x="4570" y="7657"/>
                  </a:lnTo>
                  <a:lnTo>
                    <a:pt x="4575" y="7680"/>
                  </a:lnTo>
                  <a:lnTo>
                    <a:pt x="4576" y="7690"/>
                  </a:lnTo>
                  <a:lnTo>
                    <a:pt x="4576" y="7697"/>
                  </a:lnTo>
                  <a:lnTo>
                    <a:pt x="4576" y="7701"/>
                  </a:lnTo>
                  <a:lnTo>
                    <a:pt x="4575" y="7705"/>
                  </a:lnTo>
                  <a:lnTo>
                    <a:pt x="4574" y="7699"/>
                  </a:lnTo>
                  <a:lnTo>
                    <a:pt x="4570" y="7695"/>
                  </a:lnTo>
                  <a:lnTo>
                    <a:pt x="4567" y="7691"/>
                  </a:lnTo>
                  <a:lnTo>
                    <a:pt x="4563" y="7687"/>
                  </a:lnTo>
                  <a:lnTo>
                    <a:pt x="4553" y="7680"/>
                  </a:lnTo>
                  <a:lnTo>
                    <a:pt x="4541" y="7673"/>
                  </a:lnTo>
                  <a:lnTo>
                    <a:pt x="4529" y="7669"/>
                  </a:lnTo>
                  <a:lnTo>
                    <a:pt x="4516" y="7665"/>
                  </a:lnTo>
                  <a:lnTo>
                    <a:pt x="4505" y="7661"/>
                  </a:lnTo>
                  <a:lnTo>
                    <a:pt x="4496" y="7660"/>
                  </a:lnTo>
                  <a:lnTo>
                    <a:pt x="4488" y="7659"/>
                  </a:lnTo>
                  <a:lnTo>
                    <a:pt x="4481" y="7660"/>
                  </a:lnTo>
                  <a:lnTo>
                    <a:pt x="4474" y="7663"/>
                  </a:lnTo>
                  <a:lnTo>
                    <a:pt x="4468" y="7666"/>
                  </a:lnTo>
                  <a:lnTo>
                    <a:pt x="4460" y="7670"/>
                  </a:lnTo>
                  <a:lnTo>
                    <a:pt x="4455" y="7676"/>
                  </a:lnTo>
                  <a:lnTo>
                    <a:pt x="4448" y="7681"/>
                  </a:lnTo>
                  <a:lnTo>
                    <a:pt x="4443" y="7688"/>
                  </a:lnTo>
                  <a:lnTo>
                    <a:pt x="4439" y="7695"/>
                  </a:lnTo>
                  <a:lnTo>
                    <a:pt x="4434" y="7703"/>
                  </a:lnTo>
                  <a:lnTo>
                    <a:pt x="4430" y="7711"/>
                  </a:lnTo>
                  <a:lnTo>
                    <a:pt x="4428" y="7719"/>
                  </a:lnTo>
                  <a:lnTo>
                    <a:pt x="4426" y="7726"/>
                  </a:lnTo>
                  <a:lnTo>
                    <a:pt x="4425" y="7734"/>
                  </a:lnTo>
                  <a:lnTo>
                    <a:pt x="4425" y="7741"/>
                  </a:lnTo>
                  <a:lnTo>
                    <a:pt x="4427" y="7748"/>
                  </a:lnTo>
                  <a:lnTo>
                    <a:pt x="4429" y="7757"/>
                  </a:lnTo>
                  <a:lnTo>
                    <a:pt x="4431" y="7765"/>
                  </a:lnTo>
                  <a:lnTo>
                    <a:pt x="4431" y="7772"/>
                  </a:lnTo>
                  <a:lnTo>
                    <a:pt x="4431" y="7778"/>
                  </a:lnTo>
                  <a:lnTo>
                    <a:pt x="4430" y="7784"/>
                  </a:lnTo>
                  <a:lnTo>
                    <a:pt x="4429" y="7788"/>
                  </a:lnTo>
                  <a:lnTo>
                    <a:pt x="4427" y="7792"/>
                  </a:lnTo>
                  <a:lnTo>
                    <a:pt x="4424" y="7795"/>
                  </a:lnTo>
                  <a:lnTo>
                    <a:pt x="4407" y="7807"/>
                  </a:lnTo>
                  <a:lnTo>
                    <a:pt x="4384" y="7821"/>
                  </a:lnTo>
                  <a:lnTo>
                    <a:pt x="4382" y="7823"/>
                  </a:lnTo>
                  <a:lnTo>
                    <a:pt x="4380" y="7826"/>
                  </a:lnTo>
                  <a:lnTo>
                    <a:pt x="4379" y="7829"/>
                  </a:lnTo>
                  <a:lnTo>
                    <a:pt x="4378" y="7832"/>
                  </a:lnTo>
                  <a:lnTo>
                    <a:pt x="4379" y="7840"/>
                  </a:lnTo>
                  <a:lnTo>
                    <a:pt x="4380" y="7848"/>
                  </a:lnTo>
                  <a:lnTo>
                    <a:pt x="4382" y="7857"/>
                  </a:lnTo>
                  <a:lnTo>
                    <a:pt x="4382" y="7866"/>
                  </a:lnTo>
                  <a:lnTo>
                    <a:pt x="4380" y="7870"/>
                  </a:lnTo>
                  <a:lnTo>
                    <a:pt x="4379" y="7874"/>
                  </a:lnTo>
                  <a:lnTo>
                    <a:pt x="4378" y="7877"/>
                  </a:lnTo>
                  <a:lnTo>
                    <a:pt x="4376" y="7881"/>
                  </a:lnTo>
                  <a:lnTo>
                    <a:pt x="4355" y="7903"/>
                  </a:lnTo>
                  <a:lnTo>
                    <a:pt x="4335" y="7922"/>
                  </a:lnTo>
                  <a:lnTo>
                    <a:pt x="4326" y="7930"/>
                  </a:lnTo>
                  <a:lnTo>
                    <a:pt x="4320" y="7942"/>
                  </a:lnTo>
                  <a:lnTo>
                    <a:pt x="4317" y="7949"/>
                  </a:lnTo>
                  <a:lnTo>
                    <a:pt x="4314" y="7955"/>
                  </a:lnTo>
                  <a:lnTo>
                    <a:pt x="4311" y="7964"/>
                  </a:lnTo>
                  <a:lnTo>
                    <a:pt x="4309" y="7973"/>
                  </a:lnTo>
                  <a:lnTo>
                    <a:pt x="4301" y="7973"/>
                  </a:lnTo>
                  <a:lnTo>
                    <a:pt x="4294" y="7970"/>
                  </a:lnTo>
                  <a:lnTo>
                    <a:pt x="4290" y="7966"/>
                  </a:lnTo>
                  <a:lnTo>
                    <a:pt x="4285" y="7962"/>
                  </a:lnTo>
                  <a:lnTo>
                    <a:pt x="4280" y="7952"/>
                  </a:lnTo>
                  <a:lnTo>
                    <a:pt x="4276" y="7942"/>
                  </a:lnTo>
                  <a:lnTo>
                    <a:pt x="4274" y="7938"/>
                  </a:lnTo>
                  <a:lnTo>
                    <a:pt x="4271" y="7935"/>
                  </a:lnTo>
                  <a:lnTo>
                    <a:pt x="4268" y="7933"/>
                  </a:lnTo>
                  <a:lnTo>
                    <a:pt x="4264" y="7931"/>
                  </a:lnTo>
                  <a:lnTo>
                    <a:pt x="4258" y="7933"/>
                  </a:lnTo>
                  <a:lnTo>
                    <a:pt x="4251" y="7936"/>
                  </a:lnTo>
                  <a:lnTo>
                    <a:pt x="4242" y="7941"/>
                  </a:lnTo>
                  <a:lnTo>
                    <a:pt x="4231" y="7950"/>
                  </a:lnTo>
                  <a:lnTo>
                    <a:pt x="4220" y="7958"/>
                  </a:lnTo>
                  <a:lnTo>
                    <a:pt x="4204" y="7967"/>
                  </a:lnTo>
                  <a:lnTo>
                    <a:pt x="4188" y="7975"/>
                  </a:lnTo>
                  <a:lnTo>
                    <a:pt x="4171" y="7983"/>
                  </a:lnTo>
                  <a:lnTo>
                    <a:pt x="4154" y="7990"/>
                  </a:lnTo>
                  <a:lnTo>
                    <a:pt x="4136" y="7995"/>
                  </a:lnTo>
                  <a:lnTo>
                    <a:pt x="4120" y="7998"/>
                  </a:lnTo>
                  <a:lnTo>
                    <a:pt x="4105" y="8000"/>
                  </a:lnTo>
                  <a:lnTo>
                    <a:pt x="4090" y="8001"/>
                  </a:lnTo>
                  <a:lnTo>
                    <a:pt x="4079" y="8002"/>
                  </a:lnTo>
                  <a:lnTo>
                    <a:pt x="4076" y="8003"/>
                  </a:lnTo>
                  <a:lnTo>
                    <a:pt x="4073" y="8005"/>
                  </a:lnTo>
                  <a:lnTo>
                    <a:pt x="4072" y="8007"/>
                  </a:lnTo>
                  <a:lnTo>
                    <a:pt x="4070" y="8010"/>
                  </a:lnTo>
                  <a:lnTo>
                    <a:pt x="4068" y="8027"/>
                  </a:lnTo>
                  <a:lnTo>
                    <a:pt x="4067" y="8055"/>
                  </a:lnTo>
                  <a:lnTo>
                    <a:pt x="4065" y="8061"/>
                  </a:lnTo>
                  <a:lnTo>
                    <a:pt x="4062" y="8066"/>
                  </a:lnTo>
                  <a:lnTo>
                    <a:pt x="4059" y="8071"/>
                  </a:lnTo>
                  <a:lnTo>
                    <a:pt x="4054" y="8074"/>
                  </a:lnTo>
                  <a:lnTo>
                    <a:pt x="4049" y="8077"/>
                  </a:lnTo>
                  <a:lnTo>
                    <a:pt x="4045" y="8081"/>
                  </a:lnTo>
                  <a:lnTo>
                    <a:pt x="4040" y="8085"/>
                  </a:lnTo>
                  <a:lnTo>
                    <a:pt x="4037" y="8090"/>
                  </a:lnTo>
                  <a:lnTo>
                    <a:pt x="4036" y="8093"/>
                  </a:lnTo>
                  <a:lnTo>
                    <a:pt x="4036" y="8098"/>
                  </a:lnTo>
                  <a:lnTo>
                    <a:pt x="4036" y="8102"/>
                  </a:lnTo>
                  <a:lnTo>
                    <a:pt x="4037" y="8106"/>
                  </a:lnTo>
                  <a:lnTo>
                    <a:pt x="4039" y="8115"/>
                  </a:lnTo>
                  <a:lnTo>
                    <a:pt x="4044" y="8124"/>
                  </a:lnTo>
                  <a:lnTo>
                    <a:pt x="4048" y="8131"/>
                  </a:lnTo>
                  <a:lnTo>
                    <a:pt x="4051" y="8138"/>
                  </a:lnTo>
                  <a:lnTo>
                    <a:pt x="4053" y="8144"/>
                  </a:lnTo>
                  <a:lnTo>
                    <a:pt x="4053" y="8150"/>
                  </a:lnTo>
                  <a:lnTo>
                    <a:pt x="4051" y="8152"/>
                  </a:lnTo>
                  <a:lnTo>
                    <a:pt x="4049" y="8154"/>
                  </a:lnTo>
                  <a:lnTo>
                    <a:pt x="4046" y="8155"/>
                  </a:lnTo>
                  <a:lnTo>
                    <a:pt x="4043" y="8156"/>
                  </a:lnTo>
                  <a:lnTo>
                    <a:pt x="4034" y="8155"/>
                  </a:lnTo>
                  <a:lnTo>
                    <a:pt x="4025" y="8152"/>
                  </a:lnTo>
                  <a:lnTo>
                    <a:pt x="4007" y="8145"/>
                  </a:lnTo>
                  <a:lnTo>
                    <a:pt x="3993" y="8141"/>
                  </a:lnTo>
                  <a:lnTo>
                    <a:pt x="3986" y="8141"/>
                  </a:lnTo>
                  <a:lnTo>
                    <a:pt x="3980" y="8141"/>
                  </a:lnTo>
                  <a:lnTo>
                    <a:pt x="3977" y="8142"/>
                  </a:lnTo>
                  <a:lnTo>
                    <a:pt x="3976" y="8143"/>
                  </a:lnTo>
                  <a:lnTo>
                    <a:pt x="3976" y="8146"/>
                  </a:lnTo>
                  <a:lnTo>
                    <a:pt x="3977" y="8150"/>
                  </a:lnTo>
                  <a:lnTo>
                    <a:pt x="3985" y="8160"/>
                  </a:lnTo>
                  <a:lnTo>
                    <a:pt x="3989" y="8167"/>
                  </a:lnTo>
                  <a:lnTo>
                    <a:pt x="3990" y="8170"/>
                  </a:lnTo>
                  <a:lnTo>
                    <a:pt x="3989" y="8171"/>
                  </a:lnTo>
                  <a:lnTo>
                    <a:pt x="3988" y="8172"/>
                  </a:lnTo>
                  <a:lnTo>
                    <a:pt x="3985" y="8173"/>
                  </a:lnTo>
                  <a:lnTo>
                    <a:pt x="3970" y="8173"/>
                  </a:lnTo>
                  <a:lnTo>
                    <a:pt x="3949" y="8177"/>
                  </a:lnTo>
                  <a:lnTo>
                    <a:pt x="3950" y="8180"/>
                  </a:lnTo>
                  <a:lnTo>
                    <a:pt x="3953" y="8183"/>
                  </a:lnTo>
                  <a:lnTo>
                    <a:pt x="3955" y="8186"/>
                  </a:lnTo>
                  <a:lnTo>
                    <a:pt x="3959" y="8189"/>
                  </a:lnTo>
                  <a:lnTo>
                    <a:pt x="3968" y="8194"/>
                  </a:lnTo>
                  <a:lnTo>
                    <a:pt x="3977" y="8199"/>
                  </a:lnTo>
                  <a:lnTo>
                    <a:pt x="3998" y="8208"/>
                  </a:lnTo>
                  <a:lnTo>
                    <a:pt x="4019" y="8214"/>
                  </a:lnTo>
                  <a:lnTo>
                    <a:pt x="4026" y="8218"/>
                  </a:lnTo>
                  <a:lnTo>
                    <a:pt x="4033" y="8222"/>
                  </a:lnTo>
                  <a:lnTo>
                    <a:pt x="4035" y="8223"/>
                  </a:lnTo>
                  <a:lnTo>
                    <a:pt x="4037" y="8225"/>
                  </a:lnTo>
                  <a:lnTo>
                    <a:pt x="4038" y="8226"/>
                  </a:lnTo>
                  <a:lnTo>
                    <a:pt x="4038" y="8228"/>
                  </a:lnTo>
                  <a:lnTo>
                    <a:pt x="4037" y="8230"/>
                  </a:lnTo>
                  <a:lnTo>
                    <a:pt x="4036" y="8232"/>
                  </a:lnTo>
                  <a:lnTo>
                    <a:pt x="4033" y="8234"/>
                  </a:lnTo>
                  <a:lnTo>
                    <a:pt x="4030" y="8235"/>
                  </a:lnTo>
                  <a:lnTo>
                    <a:pt x="4019" y="8239"/>
                  </a:lnTo>
                  <a:lnTo>
                    <a:pt x="4003" y="8244"/>
                  </a:lnTo>
                  <a:lnTo>
                    <a:pt x="4003" y="8247"/>
                  </a:lnTo>
                  <a:lnTo>
                    <a:pt x="4004" y="8250"/>
                  </a:lnTo>
                  <a:lnTo>
                    <a:pt x="4005" y="8253"/>
                  </a:lnTo>
                  <a:lnTo>
                    <a:pt x="4007" y="8255"/>
                  </a:lnTo>
                  <a:lnTo>
                    <a:pt x="4011" y="8260"/>
                  </a:lnTo>
                  <a:lnTo>
                    <a:pt x="4016" y="8264"/>
                  </a:lnTo>
                  <a:lnTo>
                    <a:pt x="4021" y="8267"/>
                  </a:lnTo>
                  <a:lnTo>
                    <a:pt x="4025" y="8271"/>
                  </a:lnTo>
                  <a:lnTo>
                    <a:pt x="4029" y="8275"/>
                  </a:lnTo>
                  <a:lnTo>
                    <a:pt x="4031" y="8279"/>
                  </a:lnTo>
                  <a:lnTo>
                    <a:pt x="4031" y="8282"/>
                  </a:lnTo>
                  <a:lnTo>
                    <a:pt x="4030" y="8285"/>
                  </a:lnTo>
                  <a:lnTo>
                    <a:pt x="4027" y="8287"/>
                  </a:lnTo>
                  <a:lnTo>
                    <a:pt x="4025" y="8288"/>
                  </a:lnTo>
                  <a:lnTo>
                    <a:pt x="4019" y="8291"/>
                  </a:lnTo>
                  <a:lnTo>
                    <a:pt x="4011" y="8293"/>
                  </a:lnTo>
                  <a:lnTo>
                    <a:pt x="3995" y="8297"/>
                  </a:lnTo>
                  <a:lnTo>
                    <a:pt x="3983" y="8300"/>
                  </a:lnTo>
                  <a:lnTo>
                    <a:pt x="3984" y="8306"/>
                  </a:lnTo>
                  <a:lnTo>
                    <a:pt x="3985" y="8313"/>
                  </a:lnTo>
                  <a:lnTo>
                    <a:pt x="3988" y="8319"/>
                  </a:lnTo>
                  <a:lnTo>
                    <a:pt x="3989" y="8325"/>
                  </a:lnTo>
                  <a:lnTo>
                    <a:pt x="3993" y="8334"/>
                  </a:lnTo>
                  <a:lnTo>
                    <a:pt x="3997" y="8343"/>
                  </a:lnTo>
                  <a:lnTo>
                    <a:pt x="3997" y="8347"/>
                  </a:lnTo>
                  <a:lnTo>
                    <a:pt x="3998" y="8352"/>
                  </a:lnTo>
                  <a:lnTo>
                    <a:pt x="3997" y="8356"/>
                  </a:lnTo>
                  <a:lnTo>
                    <a:pt x="3995" y="8360"/>
                  </a:lnTo>
                  <a:lnTo>
                    <a:pt x="3991" y="8366"/>
                  </a:lnTo>
                  <a:lnTo>
                    <a:pt x="3986" y="8371"/>
                  </a:lnTo>
                  <a:lnTo>
                    <a:pt x="3979" y="8376"/>
                  </a:lnTo>
                  <a:lnTo>
                    <a:pt x="3970" y="8383"/>
                  </a:lnTo>
                  <a:lnTo>
                    <a:pt x="3964" y="8386"/>
                  </a:lnTo>
                  <a:lnTo>
                    <a:pt x="3956" y="8388"/>
                  </a:lnTo>
                  <a:lnTo>
                    <a:pt x="3950" y="8387"/>
                  </a:lnTo>
                  <a:lnTo>
                    <a:pt x="3944" y="8386"/>
                  </a:lnTo>
                  <a:lnTo>
                    <a:pt x="3932" y="8380"/>
                  </a:lnTo>
                  <a:lnTo>
                    <a:pt x="3922" y="8371"/>
                  </a:lnTo>
                  <a:lnTo>
                    <a:pt x="3916" y="8367"/>
                  </a:lnTo>
                  <a:lnTo>
                    <a:pt x="3912" y="8363"/>
                  </a:lnTo>
                  <a:lnTo>
                    <a:pt x="3908" y="8361"/>
                  </a:lnTo>
                  <a:lnTo>
                    <a:pt x="3903" y="8359"/>
                  </a:lnTo>
                  <a:lnTo>
                    <a:pt x="3899" y="8360"/>
                  </a:lnTo>
                  <a:lnTo>
                    <a:pt x="3896" y="8361"/>
                  </a:lnTo>
                  <a:lnTo>
                    <a:pt x="3893" y="8366"/>
                  </a:lnTo>
                  <a:lnTo>
                    <a:pt x="3889" y="8373"/>
                  </a:lnTo>
                  <a:lnTo>
                    <a:pt x="3888" y="8378"/>
                  </a:lnTo>
                  <a:lnTo>
                    <a:pt x="3887" y="8382"/>
                  </a:lnTo>
                  <a:lnTo>
                    <a:pt x="3887" y="8386"/>
                  </a:lnTo>
                  <a:lnTo>
                    <a:pt x="3887" y="8390"/>
                  </a:lnTo>
                  <a:lnTo>
                    <a:pt x="3889" y="8397"/>
                  </a:lnTo>
                  <a:lnTo>
                    <a:pt x="3891" y="8403"/>
                  </a:lnTo>
                  <a:lnTo>
                    <a:pt x="3893" y="8410"/>
                  </a:lnTo>
                  <a:lnTo>
                    <a:pt x="3891" y="8416"/>
                  </a:lnTo>
                  <a:lnTo>
                    <a:pt x="3890" y="8420"/>
                  </a:lnTo>
                  <a:lnTo>
                    <a:pt x="3888" y="8424"/>
                  </a:lnTo>
                  <a:lnTo>
                    <a:pt x="3886" y="8427"/>
                  </a:lnTo>
                  <a:lnTo>
                    <a:pt x="3882" y="8432"/>
                  </a:lnTo>
                  <a:lnTo>
                    <a:pt x="3860" y="8450"/>
                  </a:lnTo>
                  <a:lnTo>
                    <a:pt x="3848" y="8461"/>
                  </a:lnTo>
                  <a:lnTo>
                    <a:pt x="3845" y="8467"/>
                  </a:lnTo>
                  <a:lnTo>
                    <a:pt x="3842" y="8476"/>
                  </a:lnTo>
                  <a:lnTo>
                    <a:pt x="3839" y="8488"/>
                  </a:lnTo>
                  <a:lnTo>
                    <a:pt x="3834" y="8504"/>
                  </a:lnTo>
                  <a:lnTo>
                    <a:pt x="3832" y="8510"/>
                  </a:lnTo>
                  <a:lnTo>
                    <a:pt x="3829" y="8516"/>
                  </a:lnTo>
                  <a:lnTo>
                    <a:pt x="3825" y="8521"/>
                  </a:lnTo>
                  <a:lnTo>
                    <a:pt x="3819" y="8525"/>
                  </a:lnTo>
                  <a:lnTo>
                    <a:pt x="3815" y="8531"/>
                  </a:lnTo>
                  <a:lnTo>
                    <a:pt x="3809" y="8535"/>
                  </a:lnTo>
                  <a:lnTo>
                    <a:pt x="3805" y="8541"/>
                  </a:lnTo>
                  <a:lnTo>
                    <a:pt x="3802" y="8547"/>
                  </a:lnTo>
                  <a:lnTo>
                    <a:pt x="3800" y="8551"/>
                  </a:lnTo>
                  <a:lnTo>
                    <a:pt x="3800" y="8556"/>
                  </a:lnTo>
                  <a:lnTo>
                    <a:pt x="3800" y="8561"/>
                  </a:lnTo>
                  <a:lnTo>
                    <a:pt x="3801" y="8567"/>
                  </a:lnTo>
                  <a:lnTo>
                    <a:pt x="3801" y="8572"/>
                  </a:lnTo>
                  <a:lnTo>
                    <a:pt x="3802" y="8577"/>
                  </a:lnTo>
                  <a:lnTo>
                    <a:pt x="3801" y="8583"/>
                  </a:lnTo>
                  <a:lnTo>
                    <a:pt x="3799" y="8588"/>
                  </a:lnTo>
                  <a:lnTo>
                    <a:pt x="3791" y="8600"/>
                  </a:lnTo>
                  <a:lnTo>
                    <a:pt x="3779" y="8611"/>
                  </a:lnTo>
                  <a:lnTo>
                    <a:pt x="3775" y="8617"/>
                  </a:lnTo>
                  <a:lnTo>
                    <a:pt x="3771" y="8623"/>
                  </a:lnTo>
                  <a:lnTo>
                    <a:pt x="3770" y="8625"/>
                  </a:lnTo>
                  <a:lnTo>
                    <a:pt x="3768" y="8628"/>
                  </a:lnTo>
                  <a:lnTo>
                    <a:pt x="3768" y="8630"/>
                  </a:lnTo>
                  <a:lnTo>
                    <a:pt x="3768" y="8633"/>
                  </a:lnTo>
                  <a:lnTo>
                    <a:pt x="3775" y="8648"/>
                  </a:lnTo>
                  <a:lnTo>
                    <a:pt x="3781" y="8663"/>
                  </a:lnTo>
                  <a:lnTo>
                    <a:pt x="3782" y="8671"/>
                  </a:lnTo>
                  <a:lnTo>
                    <a:pt x="3782" y="8679"/>
                  </a:lnTo>
                  <a:lnTo>
                    <a:pt x="3781" y="8683"/>
                  </a:lnTo>
                  <a:lnTo>
                    <a:pt x="3780" y="8686"/>
                  </a:lnTo>
                  <a:lnTo>
                    <a:pt x="3778" y="8691"/>
                  </a:lnTo>
                  <a:lnTo>
                    <a:pt x="3776" y="8695"/>
                  </a:lnTo>
                  <a:lnTo>
                    <a:pt x="3770" y="8702"/>
                  </a:lnTo>
                  <a:lnTo>
                    <a:pt x="3764" y="8706"/>
                  </a:lnTo>
                  <a:lnTo>
                    <a:pt x="3758" y="8709"/>
                  </a:lnTo>
                  <a:lnTo>
                    <a:pt x="3752" y="8710"/>
                  </a:lnTo>
                  <a:lnTo>
                    <a:pt x="3747" y="8710"/>
                  </a:lnTo>
                  <a:lnTo>
                    <a:pt x="3741" y="8710"/>
                  </a:lnTo>
                  <a:lnTo>
                    <a:pt x="3737" y="8708"/>
                  </a:lnTo>
                  <a:lnTo>
                    <a:pt x="3732" y="8706"/>
                  </a:lnTo>
                  <a:lnTo>
                    <a:pt x="3724" y="8702"/>
                  </a:lnTo>
                  <a:lnTo>
                    <a:pt x="3718" y="8698"/>
                  </a:lnTo>
                  <a:lnTo>
                    <a:pt x="3716" y="8698"/>
                  </a:lnTo>
                  <a:lnTo>
                    <a:pt x="3713" y="8698"/>
                  </a:lnTo>
                  <a:lnTo>
                    <a:pt x="3712" y="8700"/>
                  </a:lnTo>
                  <a:lnTo>
                    <a:pt x="3711" y="8703"/>
                  </a:lnTo>
                  <a:lnTo>
                    <a:pt x="3709" y="8721"/>
                  </a:lnTo>
                  <a:lnTo>
                    <a:pt x="3707" y="8737"/>
                  </a:lnTo>
                  <a:lnTo>
                    <a:pt x="3704" y="8754"/>
                  </a:lnTo>
                  <a:lnTo>
                    <a:pt x="3697" y="8771"/>
                  </a:lnTo>
                  <a:lnTo>
                    <a:pt x="3691" y="8787"/>
                  </a:lnTo>
                  <a:lnTo>
                    <a:pt x="3683" y="8799"/>
                  </a:lnTo>
                  <a:lnTo>
                    <a:pt x="3676" y="8807"/>
                  </a:lnTo>
                  <a:lnTo>
                    <a:pt x="3668" y="8815"/>
                  </a:lnTo>
                  <a:lnTo>
                    <a:pt x="3650" y="8826"/>
                  </a:lnTo>
                  <a:lnTo>
                    <a:pt x="3625" y="8840"/>
                  </a:lnTo>
                  <a:lnTo>
                    <a:pt x="3611" y="8852"/>
                  </a:lnTo>
                  <a:lnTo>
                    <a:pt x="3594" y="8870"/>
                  </a:lnTo>
                  <a:lnTo>
                    <a:pt x="3585" y="8879"/>
                  </a:lnTo>
                  <a:lnTo>
                    <a:pt x="3577" y="8886"/>
                  </a:lnTo>
                  <a:lnTo>
                    <a:pt x="3572" y="8891"/>
                  </a:lnTo>
                  <a:lnTo>
                    <a:pt x="3569" y="8892"/>
                  </a:lnTo>
                  <a:lnTo>
                    <a:pt x="3549" y="8881"/>
                  </a:lnTo>
                  <a:lnTo>
                    <a:pt x="3532" y="8870"/>
                  </a:lnTo>
                  <a:lnTo>
                    <a:pt x="3524" y="8866"/>
                  </a:lnTo>
                  <a:lnTo>
                    <a:pt x="3518" y="8862"/>
                  </a:lnTo>
                  <a:lnTo>
                    <a:pt x="3512" y="8859"/>
                  </a:lnTo>
                  <a:lnTo>
                    <a:pt x="3506" y="8858"/>
                  </a:lnTo>
                  <a:lnTo>
                    <a:pt x="3502" y="8858"/>
                  </a:lnTo>
                  <a:lnTo>
                    <a:pt x="3499" y="8860"/>
                  </a:lnTo>
                  <a:lnTo>
                    <a:pt x="3495" y="8865"/>
                  </a:lnTo>
                  <a:lnTo>
                    <a:pt x="3493" y="8870"/>
                  </a:lnTo>
                  <a:lnTo>
                    <a:pt x="3492" y="8879"/>
                  </a:lnTo>
                  <a:lnTo>
                    <a:pt x="3492" y="8889"/>
                  </a:lnTo>
                  <a:lnTo>
                    <a:pt x="3493" y="8902"/>
                  </a:lnTo>
                  <a:lnTo>
                    <a:pt x="3495" y="8920"/>
                  </a:lnTo>
                  <a:lnTo>
                    <a:pt x="3495" y="8927"/>
                  </a:lnTo>
                  <a:lnTo>
                    <a:pt x="3494" y="8935"/>
                  </a:lnTo>
                  <a:lnTo>
                    <a:pt x="3491" y="8940"/>
                  </a:lnTo>
                  <a:lnTo>
                    <a:pt x="3487" y="8943"/>
                  </a:lnTo>
                  <a:lnTo>
                    <a:pt x="3481" y="8947"/>
                  </a:lnTo>
                  <a:lnTo>
                    <a:pt x="3476" y="8948"/>
                  </a:lnTo>
                  <a:lnTo>
                    <a:pt x="3468" y="8949"/>
                  </a:lnTo>
                  <a:lnTo>
                    <a:pt x="3462" y="8950"/>
                  </a:lnTo>
                  <a:lnTo>
                    <a:pt x="3431" y="8948"/>
                  </a:lnTo>
                  <a:lnTo>
                    <a:pt x="3406" y="8948"/>
                  </a:lnTo>
                  <a:lnTo>
                    <a:pt x="3407" y="8954"/>
                  </a:lnTo>
                  <a:lnTo>
                    <a:pt x="3410" y="8963"/>
                  </a:lnTo>
                  <a:lnTo>
                    <a:pt x="3415" y="8973"/>
                  </a:lnTo>
                  <a:lnTo>
                    <a:pt x="3422" y="8984"/>
                  </a:lnTo>
                  <a:lnTo>
                    <a:pt x="3440" y="9009"/>
                  </a:lnTo>
                  <a:lnTo>
                    <a:pt x="3461" y="9035"/>
                  </a:lnTo>
                  <a:lnTo>
                    <a:pt x="3483" y="9060"/>
                  </a:lnTo>
                  <a:lnTo>
                    <a:pt x="3505" y="9082"/>
                  </a:lnTo>
                  <a:lnTo>
                    <a:pt x="3516" y="9090"/>
                  </a:lnTo>
                  <a:lnTo>
                    <a:pt x="3524" y="9098"/>
                  </a:lnTo>
                  <a:lnTo>
                    <a:pt x="3532" y="9103"/>
                  </a:lnTo>
                  <a:lnTo>
                    <a:pt x="3539" y="9107"/>
                  </a:lnTo>
                  <a:lnTo>
                    <a:pt x="3554" y="9112"/>
                  </a:lnTo>
                  <a:lnTo>
                    <a:pt x="3562" y="9114"/>
                  </a:lnTo>
                  <a:lnTo>
                    <a:pt x="3562" y="9115"/>
                  </a:lnTo>
                  <a:lnTo>
                    <a:pt x="3562" y="9116"/>
                  </a:lnTo>
                  <a:lnTo>
                    <a:pt x="3562" y="9117"/>
                  </a:lnTo>
                  <a:lnTo>
                    <a:pt x="3560" y="9119"/>
                  </a:lnTo>
                  <a:lnTo>
                    <a:pt x="3556" y="9123"/>
                  </a:lnTo>
                  <a:lnTo>
                    <a:pt x="3547" y="9129"/>
                  </a:lnTo>
                  <a:lnTo>
                    <a:pt x="3540" y="9135"/>
                  </a:lnTo>
                  <a:lnTo>
                    <a:pt x="3530" y="9143"/>
                  </a:lnTo>
                  <a:lnTo>
                    <a:pt x="3520" y="9152"/>
                  </a:lnTo>
                  <a:lnTo>
                    <a:pt x="3510" y="9163"/>
                  </a:lnTo>
                  <a:lnTo>
                    <a:pt x="3501" y="9175"/>
                  </a:lnTo>
                  <a:lnTo>
                    <a:pt x="3493" y="9185"/>
                  </a:lnTo>
                  <a:lnTo>
                    <a:pt x="3487" y="9195"/>
                  </a:lnTo>
                  <a:lnTo>
                    <a:pt x="3483" y="9205"/>
                  </a:lnTo>
                  <a:lnTo>
                    <a:pt x="3448" y="9339"/>
                  </a:lnTo>
                  <a:lnTo>
                    <a:pt x="3446" y="9350"/>
                  </a:lnTo>
                  <a:lnTo>
                    <a:pt x="3442" y="9359"/>
                  </a:lnTo>
                  <a:lnTo>
                    <a:pt x="3439" y="9368"/>
                  </a:lnTo>
                  <a:lnTo>
                    <a:pt x="3435" y="9378"/>
                  </a:lnTo>
                  <a:lnTo>
                    <a:pt x="3426" y="9395"/>
                  </a:lnTo>
                  <a:lnTo>
                    <a:pt x="3418" y="9411"/>
                  </a:lnTo>
                  <a:lnTo>
                    <a:pt x="3409" y="9428"/>
                  </a:lnTo>
                  <a:lnTo>
                    <a:pt x="3401" y="9446"/>
                  </a:lnTo>
                  <a:lnTo>
                    <a:pt x="3399" y="9455"/>
                  </a:lnTo>
                  <a:lnTo>
                    <a:pt x="3397" y="9465"/>
                  </a:lnTo>
                  <a:lnTo>
                    <a:pt x="3395" y="9475"/>
                  </a:lnTo>
                  <a:lnTo>
                    <a:pt x="3395" y="9485"/>
                  </a:lnTo>
                  <a:lnTo>
                    <a:pt x="3396" y="9502"/>
                  </a:lnTo>
                  <a:lnTo>
                    <a:pt x="3399" y="9517"/>
                  </a:lnTo>
                  <a:lnTo>
                    <a:pt x="3404" y="9532"/>
                  </a:lnTo>
                  <a:lnTo>
                    <a:pt x="3409" y="9546"/>
                  </a:lnTo>
                  <a:lnTo>
                    <a:pt x="3414" y="9560"/>
                  </a:lnTo>
                  <a:lnTo>
                    <a:pt x="3420" y="9574"/>
                  </a:lnTo>
                  <a:lnTo>
                    <a:pt x="3423" y="9588"/>
                  </a:lnTo>
                  <a:lnTo>
                    <a:pt x="3425" y="9603"/>
                  </a:lnTo>
                  <a:lnTo>
                    <a:pt x="3424" y="9626"/>
                  </a:lnTo>
                  <a:lnTo>
                    <a:pt x="3423" y="9649"/>
                  </a:lnTo>
                  <a:lnTo>
                    <a:pt x="3424" y="9659"/>
                  </a:lnTo>
                  <a:lnTo>
                    <a:pt x="3427" y="9670"/>
                  </a:lnTo>
                  <a:lnTo>
                    <a:pt x="3430" y="9676"/>
                  </a:lnTo>
                  <a:lnTo>
                    <a:pt x="3432" y="9680"/>
                  </a:lnTo>
                  <a:lnTo>
                    <a:pt x="3436" y="9685"/>
                  </a:lnTo>
                  <a:lnTo>
                    <a:pt x="3440" y="9690"/>
                  </a:lnTo>
                  <a:lnTo>
                    <a:pt x="3448" y="9696"/>
                  </a:lnTo>
                  <a:lnTo>
                    <a:pt x="3455" y="9702"/>
                  </a:lnTo>
                  <a:lnTo>
                    <a:pt x="3462" y="9706"/>
                  </a:lnTo>
                  <a:lnTo>
                    <a:pt x="3468" y="9709"/>
                  </a:lnTo>
                  <a:lnTo>
                    <a:pt x="3478" y="9713"/>
                  </a:lnTo>
                  <a:lnTo>
                    <a:pt x="3485" y="9718"/>
                  </a:lnTo>
                  <a:lnTo>
                    <a:pt x="3486" y="9720"/>
                  </a:lnTo>
                  <a:lnTo>
                    <a:pt x="3488" y="9722"/>
                  </a:lnTo>
                  <a:lnTo>
                    <a:pt x="3488" y="9725"/>
                  </a:lnTo>
                  <a:lnTo>
                    <a:pt x="3487" y="9731"/>
                  </a:lnTo>
                  <a:lnTo>
                    <a:pt x="3483" y="9744"/>
                  </a:lnTo>
                  <a:lnTo>
                    <a:pt x="3477" y="9764"/>
                  </a:lnTo>
                  <a:lnTo>
                    <a:pt x="3474" y="9777"/>
                  </a:lnTo>
                  <a:lnTo>
                    <a:pt x="3469" y="9798"/>
                  </a:lnTo>
                  <a:lnTo>
                    <a:pt x="3467" y="9807"/>
                  </a:lnTo>
                  <a:lnTo>
                    <a:pt x="3465" y="9817"/>
                  </a:lnTo>
                  <a:lnTo>
                    <a:pt x="3463" y="9824"/>
                  </a:lnTo>
                  <a:lnTo>
                    <a:pt x="3460" y="9826"/>
                  </a:lnTo>
                  <a:lnTo>
                    <a:pt x="3422" y="9774"/>
                  </a:lnTo>
                  <a:lnTo>
                    <a:pt x="3418" y="9770"/>
                  </a:lnTo>
                  <a:lnTo>
                    <a:pt x="3414" y="9765"/>
                  </a:lnTo>
                  <a:lnTo>
                    <a:pt x="3410" y="9763"/>
                  </a:lnTo>
                  <a:lnTo>
                    <a:pt x="3407" y="9761"/>
                  </a:lnTo>
                  <a:lnTo>
                    <a:pt x="3399" y="9758"/>
                  </a:lnTo>
                  <a:lnTo>
                    <a:pt x="3392" y="9755"/>
                  </a:lnTo>
                  <a:lnTo>
                    <a:pt x="3385" y="9752"/>
                  </a:lnTo>
                  <a:lnTo>
                    <a:pt x="3378" y="9749"/>
                  </a:lnTo>
                  <a:lnTo>
                    <a:pt x="3374" y="9747"/>
                  </a:lnTo>
                  <a:lnTo>
                    <a:pt x="3371" y="9744"/>
                  </a:lnTo>
                  <a:lnTo>
                    <a:pt x="3367" y="9739"/>
                  </a:lnTo>
                  <a:lnTo>
                    <a:pt x="3364" y="9734"/>
                  </a:lnTo>
                  <a:lnTo>
                    <a:pt x="3358" y="9721"/>
                  </a:lnTo>
                  <a:lnTo>
                    <a:pt x="3356" y="9710"/>
                  </a:lnTo>
                  <a:lnTo>
                    <a:pt x="3355" y="9708"/>
                  </a:lnTo>
                  <a:lnTo>
                    <a:pt x="3354" y="9707"/>
                  </a:lnTo>
                  <a:lnTo>
                    <a:pt x="3353" y="9706"/>
                  </a:lnTo>
                  <a:lnTo>
                    <a:pt x="3351" y="9705"/>
                  </a:lnTo>
                  <a:lnTo>
                    <a:pt x="3345" y="9706"/>
                  </a:lnTo>
                  <a:lnTo>
                    <a:pt x="3337" y="9708"/>
                  </a:lnTo>
                  <a:lnTo>
                    <a:pt x="3325" y="9712"/>
                  </a:lnTo>
                  <a:lnTo>
                    <a:pt x="3317" y="9716"/>
                  </a:lnTo>
                  <a:lnTo>
                    <a:pt x="3311" y="9719"/>
                  </a:lnTo>
                  <a:lnTo>
                    <a:pt x="3308" y="9722"/>
                  </a:lnTo>
                  <a:lnTo>
                    <a:pt x="3306" y="9724"/>
                  </a:lnTo>
                  <a:lnTo>
                    <a:pt x="3306" y="9726"/>
                  </a:lnTo>
                  <a:lnTo>
                    <a:pt x="3306" y="9730"/>
                  </a:lnTo>
                  <a:lnTo>
                    <a:pt x="3308" y="9732"/>
                  </a:lnTo>
                  <a:lnTo>
                    <a:pt x="3311" y="9739"/>
                  </a:lnTo>
                  <a:lnTo>
                    <a:pt x="3315" y="9749"/>
                  </a:lnTo>
                  <a:lnTo>
                    <a:pt x="3324" y="9765"/>
                  </a:lnTo>
                  <a:lnTo>
                    <a:pt x="3330" y="9784"/>
                  </a:lnTo>
                  <a:lnTo>
                    <a:pt x="3333" y="9792"/>
                  </a:lnTo>
                  <a:lnTo>
                    <a:pt x="3335" y="9801"/>
                  </a:lnTo>
                  <a:lnTo>
                    <a:pt x="3335" y="9805"/>
                  </a:lnTo>
                  <a:lnTo>
                    <a:pt x="3335" y="9809"/>
                  </a:lnTo>
                  <a:lnTo>
                    <a:pt x="3333" y="9812"/>
                  </a:lnTo>
                  <a:lnTo>
                    <a:pt x="3331" y="9814"/>
                  </a:lnTo>
                  <a:lnTo>
                    <a:pt x="3319" y="9826"/>
                  </a:lnTo>
                  <a:lnTo>
                    <a:pt x="3308" y="9836"/>
                  </a:lnTo>
                  <a:lnTo>
                    <a:pt x="3301" y="9840"/>
                  </a:lnTo>
                  <a:lnTo>
                    <a:pt x="3296" y="9845"/>
                  </a:lnTo>
                  <a:lnTo>
                    <a:pt x="3289" y="9852"/>
                  </a:lnTo>
                  <a:lnTo>
                    <a:pt x="3285" y="9858"/>
                  </a:lnTo>
                  <a:lnTo>
                    <a:pt x="3277" y="9877"/>
                  </a:lnTo>
                  <a:lnTo>
                    <a:pt x="3274" y="9893"/>
                  </a:lnTo>
                  <a:lnTo>
                    <a:pt x="3273" y="9900"/>
                  </a:lnTo>
                  <a:lnTo>
                    <a:pt x="3273" y="9907"/>
                  </a:lnTo>
                  <a:lnTo>
                    <a:pt x="3273" y="9913"/>
                  </a:lnTo>
                  <a:lnTo>
                    <a:pt x="3273" y="9920"/>
                  </a:lnTo>
                  <a:lnTo>
                    <a:pt x="3276" y="9933"/>
                  </a:lnTo>
                  <a:lnTo>
                    <a:pt x="3282" y="9946"/>
                  </a:lnTo>
                  <a:lnTo>
                    <a:pt x="3287" y="9961"/>
                  </a:lnTo>
                  <a:lnTo>
                    <a:pt x="3295" y="9977"/>
                  </a:lnTo>
                  <a:lnTo>
                    <a:pt x="3300" y="9988"/>
                  </a:lnTo>
                  <a:lnTo>
                    <a:pt x="3302" y="9998"/>
                  </a:lnTo>
                  <a:lnTo>
                    <a:pt x="3304" y="10007"/>
                  </a:lnTo>
                  <a:lnTo>
                    <a:pt x="3304" y="10017"/>
                  </a:lnTo>
                  <a:lnTo>
                    <a:pt x="3302" y="10026"/>
                  </a:lnTo>
                  <a:lnTo>
                    <a:pt x="3298" y="10034"/>
                  </a:lnTo>
                  <a:lnTo>
                    <a:pt x="3292" y="10043"/>
                  </a:lnTo>
                  <a:lnTo>
                    <a:pt x="3285" y="10053"/>
                  </a:lnTo>
                  <a:lnTo>
                    <a:pt x="3282" y="10058"/>
                  </a:lnTo>
                  <a:lnTo>
                    <a:pt x="3278" y="10062"/>
                  </a:lnTo>
                  <a:lnTo>
                    <a:pt x="3276" y="10068"/>
                  </a:lnTo>
                  <a:lnTo>
                    <a:pt x="3274" y="10073"/>
                  </a:lnTo>
                  <a:lnTo>
                    <a:pt x="3274" y="10079"/>
                  </a:lnTo>
                  <a:lnTo>
                    <a:pt x="3274" y="10084"/>
                  </a:lnTo>
                  <a:lnTo>
                    <a:pt x="3274" y="10089"/>
                  </a:lnTo>
                  <a:lnTo>
                    <a:pt x="3275" y="10095"/>
                  </a:lnTo>
                  <a:lnTo>
                    <a:pt x="3279" y="10106"/>
                  </a:lnTo>
                  <a:lnTo>
                    <a:pt x="3285" y="10116"/>
                  </a:lnTo>
                  <a:lnTo>
                    <a:pt x="3292" y="10126"/>
                  </a:lnTo>
                  <a:lnTo>
                    <a:pt x="3300" y="10137"/>
                  </a:lnTo>
                  <a:lnTo>
                    <a:pt x="3317" y="10155"/>
                  </a:lnTo>
                  <a:lnTo>
                    <a:pt x="3332" y="10171"/>
                  </a:lnTo>
                  <a:lnTo>
                    <a:pt x="3338" y="10179"/>
                  </a:lnTo>
                  <a:lnTo>
                    <a:pt x="3342" y="10184"/>
                  </a:lnTo>
                  <a:lnTo>
                    <a:pt x="3343" y="10188"/>
                  </a:lnTo>
                  <a:lnTo>
                    <a:pt x="3343" y="10190"/>
                  </a:lnTo>
                  <a:lnTo>
                    <a:pt x="3343" y="10192"/>
                  </a:lnTo>
                  <a:lnTo>
                    <a:pt x="3343" y="10194"/>
                  </a:lnTo>
                  <a:lnTo>
                    <a:pt x="3339" y="10198"/>
                  </a:lnTo>
                  <a:lnTo>
                    <a:pt x="3335" y="10202"/>
                  </a:lnTo>
                  <a:lnTo>
                    <a:pt x="3329" y="10204"/>
                  </a:lnTo>
                  <a:lnTo>
                    <a:pt x="3324" y="10206"/>
                  </a:lnTo>
                  <a:lnTo>
                    <a:pt x="3318" y="10208"/>
                  </a:lnTo>
                  <a:lnTo>
                    <a:pt x="3313" y="10212"/>
                  </a:lnTo>
                  <a:lnTo>
                    <a:pt x="3309" y="10217"/>
                  </a:lnTo>
                  <a:lnTo>
                    <a:pt x="3305" y="10224"/>
                  </a:lnTo>
                  <a:lnTo>
                    <a:pt x="3302" y="10235"/>
                  </a:lnTo>
                  <a:lnTo>
                    <a:pt x="3300" y="10247"/>
                  </a:lnTo>
                  <a:lnTo>
                    <a:pt x="3299" y="10259"/>
                  </a:lnTo>
                  <a:lnTo>
                    <a:pt x="3299" y="10271"/>
                  </a:lnTo>
                  <a:lnTo>
                    <a:pt x="3300" y="10293"/>
                  </a:lnTo>
                  <a:lnTo>
                    <a:pt x="3303" y="10316"/>
                  </a:lnTo>
                  <a:lnTo>
                    <a:pt x="3306" y="10339"/>
                  </a:lnTo>
                  <a:lnTo>
                    <a:pt x="3309" y="10363"/>
                  </a:lnTo>
                  <a:lnTo>
                    <a:pt x="3310" y="10374"/>
                  </a:lnTo>
                  <a:lnTo>
                    <a:pt x="3310" y="10386"/>
                  </a:lnTo>
                  <a:lnTo>
                    <a:pt x="3309" y="10398"/>
                  </a:lnTo>
                  <a:lnTo>
                    <a:pt x="3308" y="10410"/>
                  </a:lnTo>
                  <a:lnTo>
                    <a:pt x="3308" y="10435"/>
                  </a:lnTo>
                  <a:lnTo>
                    <a:pt x="3309" y="10458"/>
                  </a:lnTo>
                  <a:lnTo>
                    <a:pt x="3310" y="10468"/>
                  </a:lnTo>
                  <a:lnTo>
                    <a:pt x="3311" y="10480"/>
                  </a:lnTo>
                  <a:lnTo>
                    <a:pt x="3313" y="10492"/>
                  </a:lnTo>
                  <a:lnTo>
                    <a:pt x="3316" y="10504"/>
                  </a:lnTo>
                  <a:lnTo>
                    <a:pt x="3317" y="10509"/>
                  </a:lnTo>
                  <a:lnTo>
                    <a:pt x="3318" y="10515"/>
                  </a:lnTo>
                  <a:lnTo>
                    <a:pt x="3318" y="10519"/>
                  </a:lnTo>
                  <a:lnTo>
                    <a:pt x="3317" y="10523"/>
                  </a:lnTo>
                  <a:lnTo>
                    <a:pt x="3314" y="10530"/>
                  </a:lnTo>
                  <a:lnTo>
                    <a:pt x="3310" y="10535"/>
                  </a:lnTo>
                  <a:lnTo>
                    <a:pt x="3304" y="10540"/>
                  </a:lnTo>
                  <a:lnTo>
                    <a:pt x="3299" y="10544"/>
                  </a:lnTo>
                  <a:lnTo>
                    <a:pt x="3297" y="10547"/>
                  </a:lnTo>
                  <a:lnTo>
                    <a:pt x="3295" y="10550"/>
                  </a:lnTo>
                  <a:lnTo>
                    <a:pt x="3294" y="10554"/>
                  </a:lnTo>
                  <a:lnTo>
                    <a:pt x="3292" y="10558"/>
                  </a:lnTo>
                  <a:lnTo>
                    <a:pt x="3290" y="10569"/>
                  </a:lnTo>
                  <a:lnTo>
                    <a:pt x="3290" y="10577"/>
                  </a:lnTo>
                  <a:lnTo>
                    <a:pt x="3291" y="10587"/>
                  </a:lnTo>
                  <a:lnTo>
                    <a:pt x="3292" y="10595"/>
                  </a:lnTo>
                  <a:lnTo>
                    <a:pt x="3296" y="10602"/>
                  </a:lnTo>
                  <a:lnTo>
                    <a:pt x="3300" y="10609"/>
                  </a:lnTo>
                  <a:lnTo>
                    <a:pt x="3304" y="10615"/>
                  </a:lnTo>
                  <a:lnTo>
                    <a:pt x="3309" y="10621"/>
                  </a:lnTo>
                  <a:lnTo>
                    <a:pt x="3320" y="10633"/>
                  </a:lnTo>
                  <a:lnTo>
                    <a:pt x="3332" y="10643"/>
                  </a:lnTo>
                  <a:lnTo>
                    <a:pt x="3338" y="10650"/>
                  </a:lnTo>
                  <a:lnTo>
                    <a:pt x="3343" y="10656"/>
                  </a:lnTo>
                  <a:lnTo>
                    <a:pt x="3349" y="10663"/>
                  </a:lnTo>
                  <a:lnTo>
                    <a:pt x="3353" y="10670"/>
                  </a:lnTo>
                  <a:lnTo>
                    <a:pt x="3355" y="10676"/>
                  </a:lnTo>
                  <a:lnTo>
                    <a:pt x="3356" y="10682"/>
                  </a:lnTo>
                  <a:lnTo>
                    <a:pt x="3357" y="10688"/>
                  </a:lnTo>
                  <a:lnTo>
                    <a:pt x="3357" y="10693"/>
                  </a:lnTo>
                  <a:lnTo>
                    <a:pt x="3355" y="10704"/>
                  </a:lnTo>
                  <a:lnTo>
                    <a:pt x="3352" y="10715"/>
                  </a:lnTo>
                  <a:lnTo>
                    <a:pt x="3349" y="10725"/>
                  </a:lnTo>
                  <a:lnTo>
                    <a:pt x="3344" y="10736"/>
                  </a:lnTo>
                  <a:lnTo>
                    <a:pt x="3343" y="10742"/>
                  </a:lnTo>
                  <a:lnTo>
                    <a:pt x="3343" y="10747"/>
                  </a:lnTo>
                  <a:lnTo>
                    <a:pt x="3342" y="10752"/>
                  </a:lnTo>
                  <a:lnTo>
                    <a:pt x="3343" y="10758"/>
                  </a:lnTo>
                  <a:lnTo>
                    <a:pt x="3345" y="10771"/>
                  </a:lnTo>
                  <a:lnTo>
                    <a:pt x="3350" y="10784"/>
                  </a:lnTo>
                  <a:lnTo>
                    <a:pt x="3352" y="10790"/>
                  </a:lnTo>
                  <a:lnTo>
                    <a:pt x="3353" y="10797"/>
                  </a:lnTo>
                  <a:lnTo>
                    <a:pt x="3354" y="10803"/>
                  </a:lnTo>
                  <a:lnTo>
                    <a:pt x="3353" y="10811"/>
                  </a:lnTo>
                  <a:lnTo>
                    <a:pt x="3351" y="10818"/>
                  </a:lnTo>
                  <a:lnTo>
                    <a:pt x="3347" y="10826"/>
                  </a:lnTo>
                  <a:lnTo>
                    <a:pt x="3342" y="10832"/>
                  </a:lnTo>
                  <a:lnTo>
                    <a:pt x="3336" y="10838"/>
                  </a:lnTo>
                  <a:lnTo>
                    <a:pt x="3330" y="10843"/>
                  </a:lnTo>
                  <a:lnTo>
                    <a:pt x="3324" y="10849"/>
                  </a:lnTo>
                  <a:lnTo>
                    <a:pt x="3318" y="10854"/>
                  </a:lnTo>
                  <a:lnTo>
                    <a:pt x="3314" y="10860"/>
                  </a:lnTo>
                  <a:lnTo>
                    <a:pt x="3315" y="10862"/>
                  </a:lnTo>
                  <a:lnTo>
                    <a:pt x="3315" y="10863"/>
                  </a:lnTo>
                  <a:lnTo>
                    <a:pt x="3327" y="10866"/>
                  </a:lnTo>
                  <a:lnTo>
                    <a:pt x="3341" y="10870"/>
                  </a:lnTo>
                  <a:lnTo>
                    <a:pt x="3355" y="10874"/>
                  </a:lnTo>
                  <a:lnTo>
                    <a:pt x="3369" y="10880"/>
                  </a:lnTo>
                  <a:lnTo>
                    <a:pt x="3382" y="10886"/>
                  </a:lnTo>
                  <a:lnTo>
                    <a:pt x="3394" y="10895"/>
                  </a:lnTo>
                  <a:lnTo>
                    <a:pt x="3398" y="10899"/>
                  </a:lnTo>
                  <a:lnTo>
                    <a:pt x="3404" y="10905"/>
                  </a:lnTo>
                  <a:lnTo>
                    <a:pt x="3407" y="10910"/>
                  </a:lnTo>
                  <a:lnTo>
                    <a:pt x="3410" y="10917"/>
                  </a:lnTo>
                  <a:lnTo>
                    <a:pt x="3412" y="10921"/>
                  </a:lnTo>
                  <a:lnTo>
                    <a:pt x="3414" y="10925"/>
                  </a:lnTo>
                  <a:lnTo>
                    <a:pt x="3418" y="10928"/>
                  </a:lnTo>
                  <a:lnTo>
                    <a:pt x="3421" y="10931"/>
                  </a:lnTo>
                  <a:lnTo>
                    <a:pt x="3428" y="10934"/>
                  </a:lnTo>
                  <a:lnTo>
                    <a:pt x="3436" y="10936"/>
                  </a:lnTo>
                  <a:lnTo>
                    <a:pt x="3454" y="10937"/>
                  </a:lnTo>
                  <a:lnTo>
                    <a:pt x="3475" y="10936"/>
                  </a:lnTo>
                  <a:lnTo>
                    <a:pt x="3486" y="10935"/>
                  </a:lnTo>
                  <a:lnTo>
                    <a:pt x="3496" y="10936"/>
                  </a:lnTo>
                  <a:lnTo>
                    <a:pt x="3507" y="10937"/>
                  </a:lnTo>
                  <a:lnTo>
                    <a:pt x="3517" y="10939"/>
                  </a:lnTo>
                  <a:lnTo>
                    <a:pt x="3521" y="10941"/>
                  </a:lnTo>
                  <a:lnTo>
                    <a:pt x="3527" y="10944"/>
                  </a:lnTo>
                  <a:lnTo>
                    <a:pt x="3531" y="10947"/>
                  </a:lnTo>
                  <a:lnTo>
                    <a:pt x="3535" y="10951"/>
                  </a:lnTo>
                  <a:lnTo>
                    <a:pt x="3540" y="10955"/>
                  </a:lnTo>
                  <a:lnTo>
                    <a:pt x="3543" y="10961"/>
                  </a:lnTo>
                  <a:lnTo>
                    <a:pt x="3547" y="10966"/>
                  </a:lnTo>
                  <a:lnTo>
                    <a:pt x="3550" y="10973"/>
                  </a:lnTo>
                  <a:lnTo>
                    <a:pt x="3551" y="10981"/>
                  </a:lnTo>
                  <a:lnTo>
                    <a:pt x="3551" y="10992"/>
                  </a:lnTo>
                  <a:lnTo>
                    <a:pt x="3550" y="11003"/>
                  </a:lnTo>
                  <a:lnTo>
                    <a:pt x="3548" y="11015"/>
                  </a:lnTo>
                  <a:lnTo>
                    <a:pt x="3546" y="11026"/>
                  </a:lnTo>
                  <a:lnTo>
                    <a:pt x="3545" y="11038"/>
                  </a:lnTo>
                  <a:lnTo>
                    <a:pt x="3545" y="11043"/>
                  </a:lnTo>
                  <a:lnTo>
                    <a:pt x="3545" y="11048"/>
                  </a:lnTo>
                  <a:lnTo>
                    <a:pt x="3546" y="11054"/>
                  </a:lnTo>
                  <a:lnTo>
                    <a:pt x="3548" y="11058"/>
                  </a:lnTo>
                  <a:lnTo>
                    <a:pt x="3550" y="11062"/>
                  </a:lnTo>
                  <a:lnTo>
                    <a:pt x="3556" y="11066"/>
                  </a:lnTo>
                  <a:lnTo>
                    <a:pt x="3561" y="11069"/>
                  </a:lnTo>
                  <a:lnTo>
                    <a:pt x="3567" y="11071"/>
                  </a:lnTo>
                  <a:lnTo>
                    <a:pt x="3573" y="11073"/>
                  </a:lnTo>
                  <a:lnTo>
                    <a:pt x="3578" y="11075"/>
                  </a:lnTo>
                  <a:lnTo>
                    <a:pt x="3584" y="11080"/>
                  </a:lnTo>
                  <a:lnTo>
                    <a:pt x="3587" y="11084"/>
                  </a:lnTo>
                  <a:lnTo>
                    <a:pt x="3594" y="11095"/>
                  </a:lnTo>
                  <a:lnTo>
                    <a:pt x="3599" y="11101"/>
                  </a:lnTo>
                  <a:lnTo>
                    <a:pt x="3602" y="11102"/>
                  </a:lnTo>
                  <a:lnTo>
                    <a:pt x="3604" y="11103"/>
                  </a:lnTo>
                  <a:lnTo>
                    <a:pt x="3607" y="11102"/>
                  </a:lnTo>
                  <a:lnTo>
                    <a:pt x="3609" y="11101"/>
                  </a:lnTo>
                  <a:lnTo>
                    <a:pt x="3613" y="11097"/>
                  </a:lnTo>
                  <a:lnTo>
                    <a:pt x="3616" y="11090"/>
                  </a:lnTo>
                  <a:lnTo>
                    <a:pt x="3619" y="11082"/>
                  </a:lnTo>
                  <a:lnTo>
                    <a:pt x="3623" y="11072"/>
                  </a:lnTo>
                  <a:lnTo>
                    <a:pt x="3627" y="11049"/>
                  </a:lnTo>
                  <a:lnTo>
                    <a:pt x="3631" y="11029"/>
                  </a:lnTo>
                  <a:lnTo>
                    <a:pt x="3634" y="11019"/>
                  </a:lnTo>
                  <a:lnTo>
                    <a:pt x="3636" y="11012"/>
                  </a:lnTo>
                  <a:lnTo>
                    <a:pt x="3638" y="11007"/>
                  </a:lnTo>
                  <a:lnTo>
                    <a:pt x="3640" y="11005"/>
                  </a:lnTo>
                  <a:lnTo>
                    <a:pt x="3745" y="10970"/>
                  </a:lnTo>
                  <a:lnTo>
                    <a:pt x="3749" y="10999"/>
                  </a:lnTo>
                  <a:lnTo>
                    <a:pt x="3752" y="11027"/>
                  </a:lnTo>
                  <a:lnTo>
                    <a:pt x="3754" y="11042"/>
                  </a:lnTo>
                  <a:lnTo>
                    <a:pt x="3758" y="11056"/>
                  </a:lnTo>
                  <a:lnTo>
                    <a:pt x="3762" y="11070"/>
                  </a:lnTo>
                  <a:lnTo>
                    <a:pt x="3770" y="11085"/>
                  </a:lnTo>
                  <a:lnTo>
                    <a:pt x="3780" y="11101"/>
                  </a:lnTo>
                  <a:lnTo>
                    <a:pt x="3792" y="11116"/>
                  </a:lnTo>
                  <a:lnTo>
                    <a:pt x="3805" y="11130"/>
                  </a:lnTo>
                  <a:lnTo>
                    <a:pt x="3819" y="11144"/>
                  </a:lnTo>
                  <a:lnTo>
                    <a:pt x="3849" y="11171"/>
                  </a:lnTo>
                  <a:lnTo>
                    <a:pt x="3877" y="11196"/>
                  </a:lnTo>
                  <a:lnTo>
                    <a:pt x="3883" y="11202"/>
                  </a:lnTo>
                  <a:lnTo>
                    <a:pt x="3887" y="11207"/>
                  </a:lnTo>
                  <a:lnTo>
                    <a:pt x="3889" y="11213"/>
                  </a:lnTo>
                  <a:lnTo>
                    <a:pt x="3890" y="11217"/>
                  </a:lnTo>
                  <a:lnTo>
                    <a:pt x="3889" y="11224"/>
                  </a:lnTo>
                  <a:lnTo>
                    <a:pt x="3888" y="11231"/>
                  </a:lnTo>
                  <a:lnTo>
                    <a:pt x="3888" y="11234"/>
                  </a:lnTo>
                  <a:lnTo>
                    <a:pt x="3888" y="11236"/>
                  </a:lnTo>
                  <a:lnTo>
                    <a:pt x="3890" y="11238"/>
                  </a:lnTo>
                  <a:lnTo>
                    <a:pt x="3893" y="11240"/>
                  </a:lnTo>
                  <a:lnTo>
                    <a:pt x="3897" y="11242"/>
                  </a:lnTo>
                  <a:lnTo>
                    <a:pt x="3903" y="11242"/>
                  </a:lnTo>
                  <a:lnTo>
                    <a:pt x="3912" y="11243"/>
                  </a:lnTo>
                  <a:lnTo>
                    <a:pt x="3923" y="11243"/>
                  </a:lnTo>
                  <a:lnTo>
                    <a:pt x="3928" y="11244"/>
                  </a:lnTo>
                  <a:lnTo>
                    <a:pt x="3934" y="11246"/>
                  </a:lnTo>
                  <a:lnTo>
                    <a:pt x="3940" y="11248"/>
                  </a:lnTo>
                  <a:lnTo>
                    <a:pt x="3948" y="11252"/>
                  </a:lnTo>
                  <a:lnTo>
                    <a:pt x="3961" y="11260"/>
                  </a:lnTo>
                  <a:lnTo>
                    <a:pt x="3974" y="11268"/>
                  </a:lnTo>
                  <a:lnTo>
                    <a:pt x="3979" y="11270"/>
                  </a:lnTo>
                  <a:lnTo>
                    <a:pt x="3984" y="11272"/>
                  </a:lnTo>
                  <a:lnTo>
                    <a:pt x="3989" y="11272"/>
                  </a:lnTo>
                  <a:lnTo>
                    <a:pt x="3991" y="11271"/>
                  </a:lnTo>
                  <a:lnTo>
                    <a:pt x="3992" y="11268"/>
                  </a:lnTo>
                  <a:lnTo>
                    <a:pt x="3992" y="11263"/>
                  </a:lnTo>
                  <a:lnTo>
                    <a:pt x="3991" y="11256"/>
                  </a:lnTo>
                  <a:lnTo>
                    <a:pt x="3986" y="11245"/>
                  </a:lnTo>
                  <a:lnTo>
                    <a:pt x="3983" y="11231"/>
                  </a:lnTo>
                  <a:lnTo>
                    <a:pt x="3980" y="11211"/>
                  </a:lnTo>
                  <a:lnTo>
                    <a:pt x="3978" y="11188"/>
                  </a:lnTo>
                  <a:lnTo>
                    <a:pt x="3977" y="11164"/>
                  </a:lnTo>
                  <a:lnTo>
                    <a:pt x="3978" y="11139"/>
                  </a:lnTo>
                  <a:lnTo>
                    <a:pt x="3979" y="11115"/>
                  </a:lnTo>
                  <a:lnTo>
                    <a:pt x="3980" y="11096"/>
                  </a:lnTo>
                  <a:lnTo>
                    <a:pt x="3983" y="11081"/>
                  </a:lnTo>
                  <a:lnTo>
                    <a:pt x="3986" y="11084"/>
                  </a:lnTo>
                  <a:lnTo>
                    <a:pt x="3991" y="11095"/>
                  </a:lnTo>
                  <a:lnTo>
                    <a:pt x="3996" y="11109"/>
                  </a:lnTo>
                  <a:lnTo>
                    <a:pt x="4003" y="11126"/>
                  </a:lnTo>
                  <a:lnTo>
                    <a:pt x="4012" y="11160"/>
                  </a:lnTo>
                  <a:lnTo>
                    <a:pt x="4019" y="11182"/>
                  </a:lnTo>
                  <a:lnTo>
                    <a:pt x="4032" y="11213"/>
                  </a:lnTo>
                  <a:lnTo>
                    <a:pt x="4050" y="11251"/>
                  </a:lnTo>
                  <a:lnTo>
                    <a:pt x="4059" y="11271"/>
                  </a:lnTo>
                  <a:lnTo>
                    <a:pt x="4065" y="11287"/>
                  </a:lnTo>
                  <a:lnTo>
                    <a:pt x="4067" y="11295"/>
                  </a:lnTo>
                  <a:lnTo>
                    <a:pt x="4067" y="11300"/>
                  </a:lnTo>
                  <a:lnTo>
                    <a:pt x="4067" y="11305"/>
                  </a:lnTo>
                  <a:lnTo>
                    <a:pt x="4065" y="11309"/>
                  </a:lnTo>
                  <a:lnTo>
                    <a:pt x="4058" y="11315"/>
                  </a:lnTo>
                  <a:lnTo>
                    <a:pt x="4051" y="11319"/>
                  </a:lnTo>
                  <a:lnTo>
                    <a:pt x="4046" y="11324"/>
                  </a:lnTo>
                  <a:lnTo>
                    <a:pt x="4044" y="11328"/>
                  </a:lnTo>
                  <a:lnTo>
                    <a:pt x="4044" y="11330"/>
                  </a:lnTo>
                  <a:lnTo>
                    <a:pt x="4045" y="11332"/>
                  </a:lnTo>
                  <a:lnTo>
                    <a:pt x="4047" y="11335"/>
                  </a:lnTo>
                  <a:lnTo>
                    <a:pt x="4050" y="11337"/>
                  </a:lnTo>
                  <a:lnTo>
                    <a:pt x="4061" y="11343"/>
                  </a:lnTo>
                  <a:lnTo>
                    <a:pt x="4077" y="11351"/>
                  </a:lnTo>
                  <a:lnTo>
                    <a:pt x="4083" y="11353"/>
                  </a:lnTo>
                  <a:lnTo>
                    <a:pt x="4088" y="11356"/>
                  </a:lnTo>
                  <a:lnTo>
                    <a:pt x="4091" y="11358"/>
                  </a:lnTo>
                  <a:lnTo>
                    <a:pt x="4093" y="11362"/>
                  </a:lnTo>
                  <a:lnTo>
                    <a:pt x="4095" y="11364"/>
                  </a:lnTo>
                  <a:lnTo>
                    <a:pt x="4097" y="11367"/>
                  </a:lnTo>
                  <a:lnTo>
                    <a:pt x="4097" y="11369"/>
                  </a:lnTo>
                  <a:lnTo>
                    <a:pt x="4097" y="11372"/>
                  </a:lnTo>
                  <a:lnTo>
                    <a:pt x="4093" y="11378"/>
                  </a:lnTo>
                  <a:lnTo>
                    <a:pt x="4089" y="11383"/>
                  </a:lnTo>
                  <a:lnTo>
                    <a:pt x="4081" y="11389"/>
                  </a:lnTo>
                  <a:lnTo>
                    <a:pt x="4074" y="11394"/>
                  </a:lnTo>
                  <a:lnTo>
                    <a:pt x="4056" y="11404"/>
                  </a:lnTo>
                  <a:lnTo>
                    <a:pt x="4036" y="11413"/>
                  </a:lnTo>
                  <a:lnTo>
                    <a:pt x="4019" y="11421"/>
                  </a:lnTo>
                  <a:lnTo>
                    <a:pt x="4007" y="11429"/>
                  </a:lnTo>
                  <a:lnTo>
                    <a:pt x="4009" y="11434"/>
                  </a:lnTo>
                  <a:lnTo>
                    <a:pt x="4011" y="11439"/>
                  </a:lnTo>
                  <a:lnTo>
                    <a:pt x="4015" y="11444"/>
                  </a:lnTo>
                  <a:lnTo>
                    <a:pt x="4018" y="11449"/>
                  </a:lnTo>
                  <a:lnTo>
                    <a:pt x="4022" y="11452"/>
                  </a:lnTo>
                  <a:lnTo>
                    <a:pt x="4026" y="11457"/>
                  </a:lnTo>
                  <a:lnTo>
                    <a:pt x="4032" y="11460"/>
                  </a:lnTo>
                  <a:lnTo>
                    <a:pt x="4037" y="11462"/>
                  </a:lnTo>
                  <a:lnTo>
                    <a:pt x="4050" y="11467"/>
                  </a:lnTo>
                  <a:lnTo>
                    <a:pt x="4064" y="11472"/>
                  </a:lnTo>
                  <a:lnTo>
                    <a:pt x="4079" y="11476"/>
                  </a:lnTo>
                  <a:lnTo>
                    <a:pt x="4094" y="11479"/>
                  </a:lnTo>
                  <a:lnTo>
                    <a:pt x="4110" y="11483"/>
                  </a:lnTo>
                  <a:lnTo>
                    <a:pt x="4125" y="11486"/>
                  </a:lnTo>
                  <a:lnTo>
                    <a:pt x="4140" y="11490"/>
                  </a:lnTo>
                  <a:lnTo>
                    <a:pt x="4154" y="11494"/>
                  </a:lnTo>
                  <a:lnTo>
                    <a:pt x="4166" y="11500"/>
                  </a:lnTo>
                  <a:lnTo>
                    <a:pt x="4176" y="11507"/>
                  </a:lnTo>
                  <a:lnTo>
                    <a:pt x="4181" y="11511"/>
                  </a:lnTo>
                  <a:lnTo>
                    <a:pt x="4185" y="11515"/>
                  </a:lnTo>
                  <a:lnTo>
                    <a:pt x="4188" y="11520"/>
                  </a:lnTo>
                  <a:lnTo>
                    <a:pt x="4192" y="11526"/>
                  </a:lnTo>
                  <a:lnTo>
                    <a:pt x="4275" y="11704"/>
                  </a:lnTo>
                  <a:lnTo>
                    <a:pt x="4279" y="11709"/>
                  </a:lnTo>
                  <a:lnTo>
                    <a:pt x="4283" y="11716"/>
                  </a:lnTo>
                  <a:lnTo>
                    <a:pt x="4289" y="11723"/>
                  </a:lnTo>
                  <a:lnTo>
                    <a:pt x="4295" y="11731"/>
                  </a:lnTo>
                  <a:lnTo>
                    <a:pt x="4310" y="11746"/>
                  </a:lnTo>
                  <a:lnTo>
                    <a:pt x="4324" y="11762"/>
                  </a:lnTo>
                  <a:lnTo>
                    <a:pt x="4332" y="11770"/>
                  </a:lnTo>
                  <a:lnTo>
                    <a:pt x="4338" y="11778"/>
                  </a:lnTo>
                  <a:lnTo>
                    <a:pt x="4344" y="11786"/>
                  </a:lnTo>
                  <a:lnTo>
                    <a:pt x="4348" y="11794"/>
                  </a:lnTo>
                  <a:lnTo>
                    <a:pt x="4351" y="11801"/>
                  </a:lnTo>
                  <a:lnTo>
                    <a:pt x="4352" y="11808"/>
                  </a:lnTo>
                  <a:lnTo>
                    <a:pt x="4352" y="11814"/>
                  </a:lnTo>
                  <a:lnTo>
                    <a:pt x="4351" y="11821"/>
                  </a:lnTo>
                  <a:lnTo>
                    <a:pt x="4339" y="11837"/>
                  </a:lnTo>
                  <a:lnTo>
                    <a:pt x="4323" y="11855"/>
                  </a:lnTo>
                  <a:lnTo>
                    <a:pt x="4316" y="11865"/>
                  </a:lnTo>
                  <a:lnTo>
                    <a:pt x="4310" y="11873"/>
                  </a:lnTo>
                  <a:lnTo>
                    <a:pt x="4309" y="11878"/>
                  </a:lnTo>
                  <a:lnTo>
                    <a:pt x="4308" y="11882"/>
                  </a:lnTo>
                  <a:lnTo>
                    <a:pt x="4308" y="11885"/>
                  </a:lnTo>
                  <a:lnTo>
                    <a:pt x="4309" y="11889"/>
                  </a:lnTo>
                  <a:lnTo>
                    <a:pt x="4318" y="11903"/>
                  </a:lnTo>
                  <a:lnTo>
                    <a:pt x="4326" y="11917"/>
                  </a:lnTo>
                  <a:lnTo>
                    <a:pt x="4335" y="11931"/>
                  </a:lnTo>
                  <a:lnTo>
                    <a:pt x="4340" y="11943"/>
                  </a:lnTo>
                  <a:lnTo>
                    <a:pt x="4340" y="11948"/>
                  </a:lnTo>
                  <a:lnTo>
                    <a:pt x="4340" y="11953"/>
                  </a:lnTo>
                  <a:lnTo>
                    <a:pt x="4338" y="11958"/>
                  </a:lnTo>
                  <a:lnTo>
                    <a:pt x="4334" y="11961"/>
                  </a:lnTo>
                  <a:lnTo>
                    <a:pt x="4329" y="11963"/>
                  </a:lnTo>
                  <a:lnTo>
                    <a:pt x="4320" y="11964"/>
                  </a:lnTo>
                  <a:lnTo>
                    <a:pt x="4309" y="11965"/>
                  </a:lnTo>
                  <a:lnTo>
                    <a:pt x="4295" y="11964"/>
                  </a:lnTo>
                  <a:lnTo>
                    <a:pt x="4282" y="11963"/>
                  </a:lnTo>
                  <a:lnTo>
                    <a:pt x="4270" y="11962"/>
                  </a:lnTo>
                  <a:lnTo>
                    <a:pt x="4258" y="11962"/>
                  </a:lnTo>
                  <a:lnTo>
                    <a:pt x="4247" y="11963"/>
                  </a:lnTo>
                  <a:lnTo>
                    <a:pt x="4235" y="11964"/>
                  </a:lnTo>
                  <a:lnTo>
                    <a:pt x="4224" y="11966"/>
                  </a:lnTo>
                  <a:lnTo>
                    <a:pt x="4213" y="11969"/>
                  </a:lnTo>
                  <a:lnTo>
                    <a:pt x="4203" y="11972"/>
                  </a:lnTo>
                  <a:lnTo>
                    <a:pt x="4194" y="11977"/>
                  </a:lnTo>
                  <a:lnTo>
                    <a:pt x="4185" y="11983"/>
                  </a:lnTo>
                  <a:lnTo>
                    <a:pt x="4176" y="11989"/>
                  </a:lnTo>
                  <a:lnTo>
                    <a:pt x="4169" y="11996"/>
                  </a:lnTo>
                  <a:lnTo>
                    <a:pt x="4161" y="12004"/>
                  </a:lnTo>
                  <a:lnTo>
                    <a:pt x="4155" y="12014"/>
                  </a:lnTo>
                  <a:lnTo>
                    <a:pt x="4149" y="12026"/>
                  </a:lnTo>
                  <a:lnTo>
                    <a:pt x="4144" y="12038"/>
                  </a:lnTo>
                  <a:lnTo>
                    <a:pt x="4145" y="12050"/>
                  </a:lnTo>
                  <a:lnTo>
                    <a:pt x="4144" y="12060"/>
                  </a:lnTo>
                  <a:lnTo>
                    <a:pt x="4142" y="12070"/>
                  </a:lnTo>
                  <a:lnTo>
                    <a:pt x="4139" y="12079"/>
                  </a:lnTo>
                  <a:lnTo>
                    <a:pt x="4131" y="12095"/>
                  </a:lnTo>
                  <a:lnTo>
                    <a:pt x="4121" y="12109"/>
                  </a:lnTo>
                  <a:lnTo>
                    <a:pt x="4117" y="12116"/>
                  </a:lnTo>
                  <a:lnTo>
                    <a:pt x="4114" y="12124"/>
                  </a:lnTo>
                  <a:lnTo>
                    <a:pt x="4112" y="12132"/>
                  </a:lnTo>
                  <a:lnTo>
                    <a:pt x="4111" y="12139"/>
                  </a:lnTo>
                  <a:lnTo>
                    <a:pt x="4111" y="12148"/>
                  </a:lnTo>
                  <a:lnTo>
                    <a:pt x="4113" y="12156"/>
                  </a:lnTo>
                  <a:lnTo>
                    <a:pt x="4117" y="12167"/>
                  </a:lnTo>
                  <a:lnTo>
                    <a:pt x="4124" y="12178"/>
                  </a:lnTo>
                  <a:lnTo>
                    <a:pt x="4127" y="12185"/>
                  </a:lnTo>
                  <a:lnTo>
                    <a:pt x="4128" y="12191"/>
                  </a:lnTo>
                  <a:lnTo>
                    <a:pt x="4128" y="12197"/>
                  </a:lnTo>
                  <a:lnTo>
                    <a:pt x="4127" y="12205"/>
                  </a:lnTo>
                  <a:lnTo>
                    <a:pt x="4120" y="12221"/>
                  </a:lnTo>
                  <a:lnTo>
                    <a:pt x="4113" y="12237"/>
                  </a:lnTo>
                  <a:lnTo>
                    <a:pt x="4110" y="12246"/>
                  </a:lnTo>
                  <a:lnTo>
                    <a:pt x="4106" y="12255"/>
                  </a:lnTo>
                  <a:lnTo>
                    <a:pt x="4103" y="12263"/>
                  </a:lnTo>
                  <a:lnTo>
                    <a:pt x="4102" y="12272"/>
                  </a:lnTo>
                  <a:lnTo>
                    <a:pt x="4102" y="12281"/>
                  </a:lnTo>
                  <a:lnTo>
                    <a:pt x="4103" y="12289"/>
                  </a:lnTo>
                  <a:lnTo>
                    <a:pt x="4106" y="12298"/>
                  </a:lnTo>
                  <a:lnTo>
                    <a:pt x="4113" y="12307"/>
                  </a:lnTo>
                  <a:lnTo>
                    <a:pt x="4128" y="12325"/>
                  </a:lnTo>
                  <a:lnTo>
                    <a:pt x="4143" y="12345"/>
                  </a:lnTo>
                  <a:lnTo>
                    <a:pt x="4145" y="12351"/>
                  </a:lnTo>
                  <a:lnTo>
                    <a:pt x="4147" y="12356"/>
                  </a:lnTo>
                  <a:lnTo>
                    <a:pt x="4148" y="12362"/>
                  </a:lnTo>
                  <a:lnTo>
                    <a:pt x="4148" y="12367"/>
                  </a:lnTo>
                  <a:lnTo>
                    <a:pt x="4147" y="12372"/>
                  </a:lnTo>
                  <a:lnTo>
                    <a:pt x="4145" y="12378"/>
                  </a:lnTo>
                  <a:lnTo>
                    <a:pt x="4142" y="12383"/>
                  </a:lnTo>
                  <a:lnTo>
                    <a:pt x="4138" y="12388"/>
                  </a:lnTo>
                  <a:lnTo>
                    <a:pt x="4127" y="12396"/>
                  </a:lnTo>
                  <a:lnTo>
                    <a:pt x="4112" y="12407"/>
                  </a:lnTo>
                  <a:lnTo>
                    <a:pt x="4093" y="12418"/>
                  </a:lnTo>
                  <a:lnTo>
                    <a:pt x="4074" y="12429"/>
                  </a:lnTo>
                  <a:lnTo>
                    <a:pt x="4064" y="12434"/>
                  </a:lnTo>
                  <a:lnTo>
                    <a:pt x="4054" y="12438"/>
                  </a:lnTo>
                  <a:lnTo>
                    <a:pt x="4045" y="12442"/>
                  </a:lnTo>
                  <a:lnTo>
                    <a:pt x="4035" y="12444"/>
                  </a:lnTo>
                  <a:lnTo>
                    <a:pt x="4027" y="12446"/>
                  </a:lnTo>
                  <a:lnTo>
                    <a:pt x="4020" y="12446"/>
                  </a:lnTo>
                  <a:lnTo>
                    <a:pt x="4013" y="12445"/>
                  </a:lnTo>
                  <a:lnTo>
                    <a:pt x="4008" y="12442"/>
                  </a:lnTo>
                  <a:lnTo>
                    <a:pt x="4000" y="12436"/>
                  </a:lnTo>
                  <a:lnTo>
                    <a:pt x="3994" y="12429"/>
                  </a:lnTo>
                  <a:lnTo>
                    <a:pt x="3988" y="12421"/>
                  </a:lnTo>
                  <a:lnTo>
                    <a:pt x="3981" y="12412"/>
                  </a:lnTo>
                  <a:lnTo>
                    <a:pt x="3967" y="12395"/>
                  </a:lnTo>
                  <a:lnTo>
                    <a:pt x="3953" y="12378"/>
                  </a:lnTo>
                  <a:lnTo>
                    <a:pt x="3945" y="12369"/>
                  </a:lnTo>
                  <a:lnTo>
                    <a:pt x="3938" y="12363"/>
                  </a:lnTo>
                  <a:lnTo>
                    <a:pt x="3929" y="12356"/>
                  </a:lnTo>
                  <a:lnTo>
                    <a:pt x="3921" y="12352"/>
                  </a:lnTo>
                  <a:lnTo>
                    <a:pt x="3911" y="12349"/>
                  </a:lnTo>
                  <a:lnTo>
                    <a:pt x="3901" y="12348"/>
                  </a:lnTo>
                  <a:lnTo>
                    <a:pt x="3890" y="12348"/>
                  </a:lnTo>
                  <a:lnTo>
                    <a:pt x="3879" y="12351"/>
                  </a:lnTo>
                  <a:lnTo>
                    <a:pt x="3864" y="12354"/>
                  </a:lnTo>
                  <a:lnTo>
                    <a:pt x="3852" y="12356"/>
                  </a:lnTo>
                  <a:lnTo>
                    <a:pt x="3839" y="12356"/>
                  </a:lnTo>
                  <a:lnTo>
                    <a:pt x="3827" y="12354"/>
                  </a:lnTo>
                  <a:lnTo>
                    <a:pt x="3803" y="12350"/>
                  </a:lnTo>
                  <a:lnTo>
                    <a:pt x="3776" y="12348"/>
                  </a:lnTo>
                  <a:lnTo>
                    <a:pt x="3777" y="12352"/>
                  </a:lnTo>
                  <a:lnTo>
                    <a:pt x="3779" y="12356"/>
                  </a:lnTo>
                  <a:lnTo>
                    <a:pt x="3782" y="12359"/>
                  </a:lnTo>
                  <a:lnTo>
                    <a:pt x="3786" y="12363"/>
                  </a:lnTo>
                  <a:lnTo>
                    <a:pt x="3796" y="12369"/>
                  </a:lnTo>
                  <a:lnTo>
                    <a:pt x="3808" y="12375"/>
                  </a:lnTo>
                  <a:lnTo>
                    <a:pt x="3821" y="12379"/>
                  </a:lnTo>
                  <a:lnTo>
                    <a:pt x="3834" y="12382"/>
                  </a:lnTo>
                  <a:lnTo>
                    <a:pt x="3846" y="12385"/>
                  </a:lnTo>
                  <a:lnTo>
                    <a:pt x="3855" y="12385"/>
                  </a:lnTo>
                  <a:lnTo>
                    <a:pt x="3863" y="12386"/>
                  </a:lnTo>
                  <a:lnTo>
                    <a:pt x="3872" y="12388"/>
                  </a:lnTo>
                  <a:lnTo>
                    <a:pt x="3877" y="12390"/>
                  </a:lnTo>
                  <a:lnTo>
                    <a:pt x="3883" y="12392"/>
                  </a:lnTo>
                  <a:lnTo>
                    <a:pt x="3886" y="12394"/>
                  </a:lnTo>
                  <a:lnTo>
                    <a:pt x="3888" y="12396"/>
                  </a:lnTo>
                  <a:lnTo>
                    <a:pt x="3890" y="12399"/>
                  </a:lnTo>
                  <a:lnTo>
                    <a:pt x="3891" y="12403"/>
                  </a:lnTo>
                  <a:lnTo>
                    <a:pt x="3895" y="12409"/>
                  </a:lnTo>
                  <a:lnTo>
                    <a:pt x="3897" y="12417"/>
                  </a:lnTo>
                  <a:lnTo>
                    <a:pt x="3900" y="12420"/>
                  </a:lnTo>
                  <a:lnTo>
                    <a:pt x="3903" y="12424"/>
                  </a:lnTo>
                  <a:lnTo>
                    <a:pt x="3908" y="12428"/>
                  </a:lnTo>
                  <a:lnTo>
                    <a:pt x="3913" y="12431"/>
                  </a:lnTo>
                  <a:lnTo>
                    <a:pt x="3922" y="12435"/>
                  </a:lnTo>
                  <a:lnTo>
                    <a:pt x="3929" y="12440"/>
                  </a:lnTo>
                  <a:lnTo>
                    <a:pt x="3937" y="12447"/>
                  </a:lnTo>
                  <a:lnTo>
                    <a:pt x="3944" y="12453"/>
                  </a:lnTo>
                  <a:lnTo>
                    <a:pt x="3957" y="12467"/>
                  </a:lnTo>
                  <a:lnTo>
                    <a:pt x="3971" y="12482"/>
                  </a:lnTo>
                  <a:lnTo>
                    <a:pt x="3975" y="12486"/>
                  </a:lnTo>
                  <a:lnTo>
                    <a:pt x="3978" y="12491"/>
                  </a:lnTo>
                  <a:lnTo>
                    <a:pt x="3980" y="12496"/>
                  </a:lnTo>
                  <a:lnTo>
                    <a:pt x="3981" y="12500"/>
                  </a:lnTo>
                  <a:lnTo>
                    <a:pt x="3981" y="12504"/>
                  </a:lnTo>
                  <a:lnTo>
                    <a:pt x="3981" y="12510"/>
                  </a:lnTo>
                  <a:lnTo>
                    <a:pt x="3980" y="12514"/>
                  </a:lnTo>
                  <a:lnTo>
                    <a:pt x="3978" y="12518"/>
                  </a:lnTo>
                  <a:lnTo>
                    <a:pt x="3967" y="12536"/>
                  </a:lnTo>
                  <a:lnTo>
                    <a:pt x="3955" y="12554"/>
                  </a:lnTo>
                  <a:lnTo>
                    <a:pt x="3952" y="12559"/>
                  </a:lnTo>
                  <a:lnTo>
                    <a:pt x="3949" y="12565"/>
                  </a:lnTo>
                  <a:lnTo>
                    <a:pt x="3944" y="12569"/>
                  </a:lnTo>
                  <a:lnTo>
                    <a:pt x="3940" y="12573"/>
                  </a:lnTo>
                  <a:lnTo>
                    <a:pt x="3930" y="12581"/>
                  </a:lnTo>
                  <a:lnTo>
                    <a:pt x="3920" y="12587"/>
                  </a:lnTo>
                  <a:lnTo>
                    <a:pt x="3910" y="12593"/>
                  </a:lnTo>
                  <a:lnTo>
                    <a:pt x="3900" y="12600"/>
                  </a:lnTo>
                  <a:lnTo>
                    <a:pt x="3895" y="12605"/>
                  </a:lnTo>
                  <a:lnTo>
                    <a:pt x="3891" y="12609"/>
                  </a:lnTo>
                  <a:lnTo>
                    <a:pt x="3887" y="12614"/>
                  </a:lnTo>
                  <a:lnTo>
                    <a:pt x="3884" y="12620"/>
                  </a:lnTo>
                  <a:lnTo>
                    <a:pt x="3883" y="12622"/>
                  </a:lnTo>
                  <a:lnTo>
                    <a:pt x="3884" y="12626"/>
                  </a:lnTo>
                  <a:lnTo>
                    <a:pt x="3885" y="12631"/>
                  </a:lnTo>
                  <a:lnTo>
                    <a:pt x="3886" y="12635"/>
                  </a:lnTo>
                  <a:lnTo>
                    <a:pt x="3891" y="12645"/>
                  </a:lnTo>
                  <a:lnTo>
                    <a:pt x="3899" y="12656"/>
                  </a:lnTo>
                  <a:lnTo>
                    <a:pt x="3907" y="12667"/>
                  </a:lnTo>
                  <a:lnTo>
                    <a:pt x="3913" y="12679"/>
                  </a:lnTo>
                  <a:lnTo>
                    <a:pt x="3917" y="12689"/>
                  </a:lnTo>
                  <a:lnTo>
                    <a:pt x="3920" y="12696"/>
                  </a:lnTo>
                  <a:lnTo>
                    <a:pt x="3918" y="12700"/>
                  </a:lnTo>
                  <a:lnTo>
                    <a:pt x="3914" y="12702"/>
                  </a:lnTo>
                  <a:lnTo>
                    <a:pt x="3909" y="12704"/>
                  </a:lnTo>
                  <a:lnTo>
                    <a:pt x="3901" y="12705"/>
                  </a:lnTo>
                  <a:lnTo>
                    <a:pt x="3883" y="12708"/>
                  </a:lnTo>
                  <a:lnTo>
                    <a:pt x="3860" y="12712"/>
                  </a:lnTo>
                  <a:lnTo>
                    <a:pt x="3835" y="12716"/>
                  </a:lnTo>
                  <a:lnTo>
                    <a:pt x="3813" y="12721"/>
                  </a:lnTo>
                  <a:lnTo>
                    <a:pt x="3802" y="12723"/>
                  </a:lnTo>
                  <a:lnTo>
                    <a:pt x="3793" y="12727"/>
                  </a:lnTo>
                  <a:lnTo>
                    <a:pt x="3786" y="12731"/>
                  </a:lnTo>
                  <a:lnTo>
                    <a:pt x="3779" y="12735"/>
                  </a:lnTo>
                  <a:lnTo>
                    <a:pt x="3775" y="12741"/>
                  </a:lnTo>
                  <a:lnTo>
                    <a:pt x="3772" y="12746"/>
                  </a:lnTo>
                  <a:lnTo>
                    <a:pt x="3770" y="12752"/>
                  </a:lnTo>
                  <a:lnTo>
                    <a:pt x="3766" y="12757"/>
                  </a:lnTo>
                  <a:lnTo>
                    <a:pt x="3764" y="12762"/>
                  </a:lnTo>
                  <a:lnTo>
                    <a:pt x="3762" y="12767"/>
                  </a:lnTo>
                  <a:lnTo>
                    <a:pt x="3760" y="12771"/>
                  </a:lnTo>
                  <a:lnTo>
                    <a:pt x="3755" y="12775"/>
                  </a:lnTo>
                  <a:lnTo>
                    <a:pt x="3750" y="12780"/>
                  </a:lnTo>
                  <a:lnTo>
                    <a:pt x="3745" y="12783"/>
                  </a:lnTo>
                  <a:lnTo>
                    <a:pt x="3739" y="12785"/>
                  </a:lnTo>
                  <a:lnTo>
                    <a:pt x="3733" y="12787"/>
                  </a:lnTo>
                  <a:lnTo>
                    <a:pt x="3722" y="12791"/>
                  </a:lnTo>
                  <a:lnTo>
                    <a:pt x="3710" y="12797"/>
                  </a:lnTo>
                  <a:lnTo>
                    <a:pt x="3705" y="12802"/>
                  </a:lnTo>
                  <a:lnTo>
                    <a:pt x="3698" y="12811"/>
                  </a:lnTo>
                  <a:lnTo>
                    <a:pt x="3692" y="12821"/>
                  </a:lnTo>
                  <a:lnTo>
                    <a:pt x="3685" y="12830"/>
                  </a:lnTo>
                  <a:lnTo>
                    <a:pt x="3679" y="12839"/>
                  </a:lnTo>
                  <a:lnTo>
                    <a:pt x="3673" y="12847"/>
                  </a:lnTo>
                  <a:lnTo>
                    <a:pt x="3671" y="12850"/>
                  </a:lnTo>
                  <a:lnTo>
                    <a:pt x="3668" y="12852"/>
                  </a:lnTo>
                  <a:lnTo>
                    <a:pt x="3666" y="12853"/>
                  </a:lnTo>
                  <a:lnTo>
                    <a:pt x="3665" y="12853"/>
                  </a:lnTo>
                  <a:lnTo>
                    <a:pt x="3657" y="12851"/>
                  </a:lnTo>
                  <a:lnTo>
                    <a:pt x="3651" y="12848"/>
                  </a:lnTo>
                  <a:lnTo>
                    <a:pt x="3645" y="12842"/>
                  </a:lnTo>
                  <a:lnTo>
                    <a:pt x="3640" y="12837"/>
                  </a:lnTo>
                  <a:lnTo>
                    <a:pt x="3630" y="12823"/>
                  </a:lnTo>
                  <a:lnTo>
                    <a:pt x="3622" y="12807"/>
                  </a:lnTo>
                  <a:lnTo>
                    <a:pt x="3614" y="12789"/>
                  </a:lnTo>
                  <a:lnTo>
                    <a:pt x="3607" y="12774"/>
                  </a:lnTo>
                  <a:lnTo>
                    <a:pt x="3602" y="12767"/>
                  </a:lnTo>
                  <a:lnTo>
                    <a:pt x="3599" y="12759"/>
                  </a:lnTo>
                  <a:lnTo>
                    <a:pt x="3595" y="12754"/>
                  </a:lnTo>
                  <a:lnTo>
                    <a:pt x="3590" y="12748"/>
                  </a:lnTo>
                  <a:lnTo>
                    <a:pt x="3583" y="12755"/>
                  </a:lnTo>
                  <a:lnTo>
                    <a:pt x="3576" y="12762"/>
                  </a:lnTo>
                  <a:lnTo>
                    <a:pt x="3570" y="12770"/>
                  </a:lnTo>
                  <a:lnTo>
                    <a:pt x="3564" y="12779"/>
                  </a:lnTo>
                  <a:lnTo>
                    <a:pt x="3556" y="12797"/>
                  </a:lnTo>
                  <a:lnTo>
                    <a:pt x="3547" y="12816"/>
                  </a:lnTo>
                  <a:lnTo>
                    <a:pt x="3539" y="12836"/>
                  </a:lnTo>
                  <a:lnTo>
                    <a:pt x="3528" y="12855"/>
                  </a:lnTo>
                  <a:lnTo>
                    <a:pt x="3522" y="12864"/>
                  </a:lnTo>
                  <a:lnTo>
                    <a:pt x="3516" y="12871"/>
                  </a:lnTo>
                  <a:lnTo>
                    <a:pt x="3508" y="12880"/>
                  </a:lnTo>
                  <a:lnTo>
                    <a:pt x="3500" y="12887"/>
                  </a:lnTo>
                  <a:lnTo>
                    <a:pt x="3487" y="12895"/>
                  </a:lnTo>
                  <a:lnTo>
                    <a:pt x="3472" y="12905"/>
                  </a:lnTo>
                  <a:lnTo>
                    <a:pt x="3465" y="12909"/>
                  </a:lnTo>
                  <a:lnTo>
                    <a:pt x="3459" y="12916"/>
                  </a:lnTo>
                  <a:lnTo>
                    <a:pt x="3454" y="12922"/>
                  </a:lnTo>
                  <a:lnTo>
                    <a:pt x="3451" y="12929"/>
                  </a:lnTo>
                  <a:lnTo>
                    <a:pt x="3446" y="12946"/>
                  </a:lnTo>
                  <a:lnTo>
                    <a:pt x="3440" y="12956"/>
                  </a:lnTo>
                  <a:lnTo>
                    <a:pt x="3437" y="12959"/>
                  </a:lnTo>
                  <a:lnTo>
                    <a:pt x="3435" y="12960"/>
                  </a:lnTo>
                  <a:lnTo>
                    <a:pt x="3432" y="12961"/>
                  </a:lnTo>
                  <a:lnTo>
                    <a:pt x="3428" y="12961"/>
                  </a:lnTo>
                  <a:lnTo>
                    <a:pt x="3421" y="12960"/>
                  </a:lnTo>
                  <a:lnTo>
                    <a:pt x="3411" y="12957"/>
                  </a:lnTo>
                  <a:lnTo>
                    <a:pt x="3399" y="12955"/>
                  </a:lnTo>
                  <a:lnTo>
                    <a:pt x="3383" y="12952"/>
                  </a:lnTo>
                  <a:lnTo>
                    <a:pt x="3368" y="12963"/>
                  </a:lnTo>
                  <a:lnTo>
                    <a:pt x="3352" y="12971"/>
                  </a:lnTo>
                  <a:lnTo>
                    <a:pt x="3337" y="12978"/>
                  </a:lnTo>
                  <a:lnTo>
                    <a:pt x="3320" y="12985"/>
                  </a:lnTo>
                  <a:lnTo>
                    <a:pt x="3305" y="12991"/>
                  </a:lnTo>
                  <a:lnTo>
                    <a:pt x="3290" y="12999"/>
                  </a:lnTo>
                  <a:lnTo>
                    <a:pt x="3283" y="13003"/>
                  </a:lnTo>
                  <a:lnTo>
                    <a:pt x="3275" y="13007"/>
                  </a:lnTo>
                  <a:lnTo>
                    <a:pt x="3268" y="13013"/>
                  </a:lnTo>
                  <a:lnTo>
                    <a:pt x="3261" y="13018"/>
                  </a:lnTo>
                  <a:lnTo>
                    <a:pt x="3243" y="13038"/>
                  </a:lnTo>
                  <a:lnTo>
                    <a:pt x="3222" y="13059"/>
                  </a:lnTo>
                  <a:lnTo>
                    <a:pt x="3211" y="13070"/>
                  </a:lnTo>
                  <a:lnTo>
                    <a:pt x="3201" y="13080"/>
                  </a:lnTo>
                  <a:lnTo>
                    <a:pt x="3195" y="13083"/>
                  </a:lnTo>
                  <a:lnTo>
                    <a:pt x="3189" y="13086"/>
                  </a:lnTo>
                  <a:lnTo>
                    <a:pt x="3183" y="13090"/>
                  </a:lnTo>
                  <a:lnTo>
                    <a:pt x="3178" y="13092"/>
                  </a:lnTo>
                  <a:lnTo>
                    <a:pt x="3162" y="13095"/>
                  </a:lnTo>
                  <a:lnTo>
                    <a:pt x="3146" y="13098"/>
                  </a:lnTo>
                  <a:lnTo>
                    <a:pt x="3129" y="13099"/>
                  </a:lnTo>
                  <a:lnTo>
                    <a:pt x="3112" y="13099"/>
                  </a:lnTo>
                  <a:lnTo>
                    <a:pt x="3077" y="13098"/>
                  </a:lnTo>
                  <a:lnTo>
                    <a:pt x="3040" y="13094"/>
                  </a:lnTo>
                  <a:lnTo>
                    <a:pt x="3003" y="13090"/>
                  </a:lnTo>
                  <a:lnTo>
                    <a:pt x="2966" y="13084"/>
                  </a:lnTo>
                  <a:lnTo>
                    <a:pt x="2932" y="13081"/>
                  </a:lnTo>
                  <a:lnTo>
                    <a:pt x="2898" y="13080"/>
                  </a:lnTo>
                  <a:lnTo>
                    <a:pt x="2886" y="13080"/>
                  </a:lnTo>
                  <a:lnTo>
                    <a:pt x="2874" y="13081"/>
                  </a:lnTo>
                  <a:lnTo>
                    <a:pt x="2864" y="13083"/>
                  </a:lnTo>
                  <a:lnTo>
                    <a:pt x="2855" y="13086"/>
                  </a:lnTo>
                  <a:lnTo>
                    <a:pt x="2848" y="13090"/>
                  </a:lnTo>
                  <a:lnTo>
                    <a:pt x="2840" y="13093"/>
                  </a:lnTo>
                  <a:lnTo>
                    <a:pt x="2835" y="13097"/>
                  </a:lnTo>
                  <a:lnTo>
                    <a:pt x="2829" y="13101"/>
                  </a:lnTo>
                  <a:lnTo>
                    <a:pt x="2819" y="13110"/>
                  </a:lnTo>
                  <a:lnTo>
                    <a:pt x="2807" y="13119"/>
                  </a:lnTo>
                  <a:lnTo>
                    <a:pt x="2801" y="13123"/>
                  </a:lnTo>
                  <a:lnTo>
                    <a:pt x="2794" y="13126"/>
                  </a:lnTo>
                  <a:lnTo>
                    <a:pt x="2786" y="13130"/>
                  </a:lnTo>
                  <a:lnTo>
                    <a:pt x="2778" y="13133"/>
                  </a:lnTo>
                  <a:lnTo>
                    <a:pt x="2792" y="13132"/>
                  </a:lnTo>
                  <a:lnTo>
                    <a:pt x="2807" y="13131"/>
                  </a:lnTo>
                  <a:lnTo>
                    <a:pt x="2822" y="13128"/>
                  </a:lnTo>
                  <a:lnTo>
                    <a:pt x="2836" y="13125"/>
                  </a:lnTo>
                  <a:lnTo>
                    <a:pt x="2866" y="13119"/>
                  </a:lnTo>
                  <a:lnTo>
                    <a:pt x="2895" y="13112"/>
                  </a:lnTo>
                  <a:lnTo>
                    <a:pt x="2910" y="13109"/>
                  </a:lnTo>
                  <a:lnTo>
                    <a:pt x="2925" y="13107"/>
                  </a:lnTo>
                  <a:lnTo>
                    <a:pt x="2942" y="13105"/>
                  </a:lnTo>
                  <a:lnTo>
                    <a:pt x="2957" y="13104"/>
                  </a:lnTo>
                  <a:lnTo>
                    <a:pt x="2972" y="13104"/>
                  </a:lnTo>
                  <a:lnTo>
                    <a:pt x="2987" y="13105"/>
                  </a:lnTo>
                  <a:lnTo>
                    <a:pt x="3003" y="13107"/>
                  </a:lnTo>
                  <a:lnTo>
                    <a:pt x="3018" y="13111"/>
                  </a:lnTo>
                  <a:lnTo>
                    <a:pt x="3036" y="13118"/>
                  </a:lnTo>
                  <a:lnTo>
                    <a:pt x="3051" y="13125"/>
                  </a:lnTo>
                  <a:lnTo>
                    <a:pt x="3065" y="13134"/>
                  </a:lnTo>
                  <a:lnTo>
                    <a:pt x="3077" y="13145"/>
                  </a:lnTo>
                  <a:lnTo>
                    <a:pt x="3087" y="13155"/>
                  </a:lnTo>
                  <a:lnTo>
                    <a:pt x="3097" y="13168"/>
                  </a:lnTo>
                  <a:lnTo>
                    <a:pt x="3105" y="13181"/>
                  </a:lnTo>
                  <a:lnTo>
                    <a:pt x="3112" y="13195"/>
                  </a:lnTo>
                  <a:lnTo>
                    <a:pt x="3118" y="13211"/>
                  </a:lnTo>
                  <a:lnTo>
                    <a:pt x="3122" y="13227"/>
                  </a:lnTo>
                  <a:lnTo>
                    <a:pt x="3125" y="13243"/>
                  </a:lnTo>
                  <a:lnTo>
                    <a:pt x="3127" y="13259"/>
                  </a:lnTo>
                  <a:lnTo>
                    <a:pt x="3128" y="13276"/>
                  </a:lnTo>
                  <a:lnTo>
                    <a:pt x="3128" y="13294"/>
                  </a:lnTo>
                  <a:lnTo>
                    <a:pt x="3128" y="13311"/>
                  </a:lnTo>
                  <a:lnTo>
                    <a:pt x="3126" y="13329"/>
                  </a:lnTo>
                  <a:lnTo>
                    <a:pt x="3123" y="13352"/>
                  </a:lnTo>
                  <a:lnTo>
                    <a:pt x="3120" y="13374"/>
                  </a:lnTo>
                  <a:lnTo>
                    <a:pt x="3120" y="13384"/>
                  </a:lnTo>
                  <a:lnTo>
                    <a:pt x="3120" y="13395"/>
                  </a:lnTo>
                  <a:lnTo>
                    <a:pt x="3122" y="13406"/>
                  </a:lnTo>
                  <a:lnTo>
                    <a:pt x="3126" y="13418"/>
                  </a:lnTo>
                  <a:lnTo>
                    <a:pt x="3128" y="13425"/>
                  </a:lnTo>
                  <a:lnTo>
                    <a:pt x="3131" y="13433"/>
                  </a:lnTo>
                  <a:lnTo>
                    <a:pt x="3131" y="13441"/>
                  </a:lnTo>
                  <a:lnTo>
                    <a:pt x="3129" y="13448"/>
                  </a:lnTo>
                  <a:lnTo>
                    <a:pt x="3128" y="13456"/>
                  </a:lnTo>
                  <a:lnTo>
                    <a:pt x="3126" y="13463"/>
                  </a:lnTo>
                  <a:lnTo>
                    <a:pt x="3123" y="13470"/>
                  </a:lnTo>
                  <a:lnTo>
                    <a:pt x="3120" y="13477"/>
                  </a:lnTo>
                  <a:lnTo>
                    <a:pt x="3112" y="13492"/>
                  </a:lnTo>
                  <a:lnTo>
                    <a:pt x="3105" y="13508"/>
                  </a:lnTo>
                  <a:lnTo>
                    <a:pt x="3098" y="13522"/>
                  </a:lnTo>
                  <a:lnTo>
                    <a:pt x="3095" y="13537"/>
                  </a:lnTo>
                  <a:lnTo>
                    <a:pt x="3099" y="13576"/>
                  </a:lnTo>
                  <a:lnTo>
                    <a:pt x="3105" y="13607"/>
                  </a:lnTo>
                  <a:lnTo>
                    <a:pt x="3105" y="13613"/>
                  </a:lnTo>
                  <a:lnTo>
                    <a:pt x="3105" y="13621"/>
                  </a:lnTo>
                  <a:lnTo>
                    <a:pt x="3104" y="13628"/>
                  </a:lnTo>
                  <a:lnTo>
                    <a:pt x="3102" y="13636"/>
                  </a:lnTo>
                  <a:lnTo>
                    <a:pt x="3100" y="13645"/>
                  </a:lnTo>
                  <a:lnTo>
                    <a:pt x="3096" y="13653"/>
                  </a:lnTo>
                  <a:lnTo>
                    <a:pt x="3092" y="13662"/>
                  </a:lnTo>
                  <a:lnTo>
                    <a:pt x="3086" y="13672"/>
                  </a:lnTo>
                  <a:lnTo>
                    <a:pt x="3083" y="13677"/>
                  </a:lnTo>
                  <a:lnTo>
                    <a:pt x="3080" y="13685"/>
                  </a:lnTo>
                  <a:lnTo>
                    <a:pt x="3078" y="13692"/>
                  </a:lnTo>
                  <a:lnTo>
                    <a:pt x="3075" y="13700"/>
                  </a:lnTo>
                  <a:lnTo>
                    <a:pt x="3073" y="13716"/>
                  </a:lnTo>
                  <a:lnTo>
                    <a:pt x="3071" y="13733"/>
                  </a:lnTo>
                  <a:lnTo>
                    <a:pt x="3069" y="13751"/>
                  </a:lnTo>
                  <a:lnTo>
                    <a:pt x="3066" y="13767"/>
                  </a:lnTo>
                  <a:lnTo>
                    <a:pt x="3065" y="13774"/>
                  </a:lnTo>
                  <a:lnTo>
                    <a:pt x="3061" y="13781"/>
                  </a:lnTo>
                  <a:lnTo>
                    <a:pt x="3058" y="13787"/>
                  </a:lnTo>
                  <a:lnTo>
                    <a:pt x="3054" y="13793"/>
                  </a:lnTo>
                  <a:lnTo>
                    <a:pt x="3046" y="13803"/>
                  </a:lnTo>
                  <a:lnTo>
                    <a:pt x="3041" y="13814"/>
                  </a:lnTo>
                  <a:lnTo>
                    <a:pt x="3038" y="13826"/>
                  </a:lnTo>
                  <a:lnTo>
                    <a:pt x="3036" y="13838"/>
                  </a:lnTo>
                  <a:lnTo>
                    <a:pt x="3036" y="13851"/>
                  </a:lnTo>
                  <a:lnTo>
                    <a:pt x="3037" y="13863"/>
                  </a:lnTo>
                  <a:lnTo>
                    <a:pt x="3039" y="13876"/>
                  </a:lnTo>
                  <a:lnTo>
                    <a:pt x="3042" y="13889"/>
                  </a:lnTo>
                  <a:lnTo>
                    <a:pt x="3044" y="13897"/>
                  </a:lnTo>
                  <a:lnTo>
                    <a:pt x="3046" y="13906"/>
                  </a:lnTo>
                  <a:lnTo>
                    <a:pt x="3047" y="13914"/>
                  </a:lnTo>
                  <a:lnTo>
                    <a:pt x="3047" y="13920"/>
                  </a:lnTo>
                  <a:lnTo>
                    <a:pt x="3045" y="13932"/>
                  </a:lnTo>
                  <a:lnTo>
                    <a:pt x="3042" y="13942"/>
                  </a:lnTo>
                  <a:lnTo>
                    <a:pt x="3038" y="13951"/>
                  </a:lnTo>
                  <a:lnTo>
                    <a:pt x="3032" y="13962"/>
                  </a:lnTo>
                  <a:lnTo>
                    <a:pt x="3027" y="13974"/>
                  </a:lnTo>
                  <a:lnTo>
                    <a:pt x="3024" y="13988"/>
                  </a:lnTo>
                  <a:lnTo>
                    <a:pt x="3023" y="13994"/>
                  </a:lnTo>
                  <a:lnTo>
                    <a:pt x="3024" y="14000"/>
                  </a:lnTo>
                  <a:lnTo>
                    <a:pt x="3027" y="14006"/>
                  </a:lnTo>
                  <a:lnTo>
                    <a:pt x="3029" y="14013"/>
                  </a:lnTo>
                  <a:lnTo>
                    <a:pt x="3036" y="14027"/>
                  </a:lnTo>
                  <a:lnTo>
                    <a:pt x="3040" y="14039"/>
                  </a:lnTo>
                  <a:lnTo>
                    <a:pt x="3041" y="14044"/>
                  </a:lnTo>
                  <a:lnTo>
                    <a:pt x="3041" y="14051"/>
                  </a:lnTo>
                  <a:lnTo>
                    <a:pt x="3040" y="14057"/>
                  </a:lnTo>
                  <a:lnTo>
                    <a:pt x="3039" y="14064"/>
                  </a:lnTo>
                  <a:lnTo>
                    <a:pt x="3034" y="14078"/>
                  </a:lnTo>
                  <a:lnTo>
                    <a:pt x="3029" y="14092"/>
                  </a:lnTo>
                  <a:lnTo>
                    <a:pt x="3017" y="14121"/>
                  </a:lnTo>
                  <a:lnTo>
                    <a:pt x="3007" y="14146"/>
                  </a:lnTo>
                  <a:lnTo>
                    <a:pt x="3006" y="14153"/>
                  </a:lnTo>
                  <a:lnTo>
                    <a:pt x="3006" y="14162"/>
                  </a:lnTo>
                  <a:lnTo>
                    <a:pt x="3006" y="14170"/>
                  </a:lnTo>
                  <a:lnTo>
                    <a:pt x="3006" y="14178"/>
                  </a:lnTo>
                  <a:lnTo>
                    <a:pt x="3010" y="14194"/>
                  </a:lnTo>
                  <a:lnTo>
                    <a:pt x="3014" y="14211"/>
                  </a:lnTo>
                  <a:lnTo>
                    <a:pt x="3024" y="14243"/>
                  </a:lnTo>
                  <a:lnTo>
                    <a:pt x="3033" y="14274"/>
                  </a:lnTo>
                  <a:lnTo>
                    <a:pt x="3038" y="14289"/>
                  </a:lnTo>
                  <a:lnTo>
                    <a:pt x="3040" y="14305"/>
                  </a:lnTo>
                  <a:lnTo>
                    <a:pt x="3041" y="14311"/>
                  </a:lnTo>
                  <a:lnTo>
                    <a:pt x="3041" y="14319"/>
                  </a:lnTo>
                  <a:lnTo>
                    <a:pt x="3040" y="14325"/>
                  </a:lnTo>
                  <a:lnTo>
                    <a:pt x="3039" y="14333"/>
                  </a:lnTo>
                  <a:lnTo>
                    <a:pt x="3038" y="14339"/>
                  </a:lnTo>
                  <a:lnTo>
                    <a:pt x="3034" y="14346"/>
                  </a:lnTo>
                  <a:lnTo>
                    <a:pt x="3031" y="14352"/>
                  </a:lnTo>
                  <a:lnTo>
                    <a:pt x="3027" y="14359"/>
                  </a:lnTo>
                  <a:lnTo>
                    <a:pt x="3022" y="14365"/>
                  </a:lnTo>
                  <a:lnTo>
                    <a:pt x="3015" y="14370"/>
                  </a:lnTo>
                  <a:lnTo>
                    <a:pt x="3009" y="14377"/>
                  </a:lnTo>
                  <a:lnTo>
                    <a:pt x="3000" y="14382"/>
                  </a:lnTo>
                  <a:lnTo>
                    <a:pt x="2996" y="14386"/>
                  </a:lnTo>
                  <a:lnTo>
                    <a:pt x="2992" y="14389"/>
                  </a:lnTo>
                  <a:lnTo>
                    <a:pt x="2990" y="14392"/>
                  </a:lnTo>
                  <a:lnTo>
                    <a:pt x="2988" y="14396"/>
                  </a:lnTo>
                  <a:lnTo>
                    <a:pt x="2986" y="14404"/>
                  </a:lnTo>
                  <a:lnTo>
                    <a:pt x="2984" y="14413"/>
                  </a:lnTo>
                  <a:lnTo>
                    <a:pt x="2983" y="14421"/>
                  </a:lnTo>
                  <a:lnTo>
                    <a:pt x="2980" y="14430"/>
                  </a:lnTo>
                  <a:lnTo>
                    <a:pt x="2978" y="14434"/>
                  </a:lnTo>
                  <a:lnTo>
                    <a:pt x="2976" y="14438"/>
                  </a:lnTo>
                  <a:lnTo>
                    <a:pt x="2973" y="14442"/>
                  </a:lnTo>
                  <a:lnTo>
                    <a:pt x="2969" y="14446"/>
                  </a:lnTo>
                  <a:lnTo>
                    <a:pt x="2955" y="14459"/>
                  </a:lnTo>
                  <a:lnTo>
                    <a:pt x="2946" y="14469"/>
                  </a:lnTo>
                  <a:lnTo>
                    <a:pt x="2939" y="14477"/>
                  </a:lnTo>
                  <a:lnTo>
                    <a:pt x="2935" y="14485"/>
                  </a:lnTo>
                  <a:lnTo>
                    <a:pt x="2931" y="14505"/>
                  </a:lnTo>
                  <a:lnTo>
                    <a:pt x="2927" y="14537"/>
                  </a:lnTo>
                  <a:lnTo>
                    <a:pt x="2923" y="14557"/>
                  </a:lnTo>
                  <a:lnTo>
                    <a:pt x="2922" y="14576"/>
                  </a:lnTo>
                  <a:lnTo>
                    <a:pt x="2922" y="14583"/>
                  </a:lnTo>
                  <a:lnTo>
                    <a:pt x="2922" y="14592"/>
                  </a:lnTo>
                  <a:lnTo>
                    <a:pt x="2923" y="14599"/>
                  </a:lnTo>
                  <a:lnTo>
                    <a:pt x="2925" y="14606"/>
                  </a:lnTo>
                  <a:lnTo>
                    <a:pt x="2928" y="14613"/>
                  </a:lnTo>
                  <a:lnTo>
                    <a:pt x="2931" y="14620"/>
                  </a:lnTo>
                  <a:lnTo>
                    <a:pt x="2935" y="14627"/>
                  </a:lnTo>
                  <a:lnTo>
                    <a:pt x="2941" y="14634"/>
                  </a:lnTo>
                  <a:lnTo>
                    <a:pt x="2946" y="14640"/>
                  </a:lnTo>
                  <a:lnTo>
                    <a:pt x="2952" y="14648"/>
                  </a:lnTo>
                  <a:lnTo>
                    <a:pt x="2961" y="14654"/>
                  </a:lnTo>
                  <a:lnTo>
                    <a:pt x="2970" y="14662"/>
                  </a:lnTo>
                  <a:lnTo>
                    <a:pt x="2969" y="14671"/>
                  </a:lnTo>
                  <a:lnTo>
                    <a:pt x="2965" y="14680"/>
                  </a:lnTo>
                  <a:lnTo>
                    <a:pt x="2961" y="14690"/>
                  </a:lnTo>
                  <a:lnTo>
                    <a:pt x="2956" y="14700"/>
                  </a:lnTo>
                  <a:lnTo>
                    <a:pt x="2950" y="14708"/>
                  </a:lnTo>
                  <a:lnTo>
                    <a:pt x="2945" y="14718"/>
                  </a:lnTo>
                  <a:lnTo>
                    <a:pt x="2941" y="14728"/>
                  </a:lnTo>
                  <a:lnTo>
                    <a:pt x="2937" y="14737"/>
                  </a:lnTo>
                  <a:lnTo>
                    <a:pt x="2930" y="14758"/>
                  </a:lnTo>
                  <a:lnTo>
                    <a:pt x="2925" y="14780"/>
                  </a:lnTo>
                  <a:lnTo>
                    <a:pt x="2922" y="14801"/>
                  </a:lnTo>
                  <a:lnTo>
                    <a:pt x="2920" y="14823"/>
                  </a:lnTo>
                  <a:lnTo>
                    <a:pt x="2918" y="14845"/>
                  </a:lnTo>
                  <a:lnTo>
                    <a:pt x="2915" y="14866"/>
                  </a:lnTo>
                  <a:lnTo>
                    <a:pt x="2910" y="14887"/>
                  </a:lnTo>
                  <a:lnTo>
                    <a:pt x="2905" y="14907"/>
                  </a:lnTo>
                  <a:lnTo>
                    <a:pt x="2897" y="14928"/>
                  </a:lnTo>
                  <a:lnTo>
                    <a:pt x="2892" y="14947"/>
                  </a:lnTo>
                  <a:lnTo>
                    <a:pt x="2888" y="14967"/>
                  </a:lnTo>
                  <a:lnTo>
                    <a:pt x="2884" y="14986"/>
                  </a:lnTo>
                  <a:lnTo>
                    <a:pt x="2879" y="15025"/>
                  </a:lnTo>
                  <a:lnTo>
                    <a:pt x="2871" y="15067"/>
                  </a:lnTo>
                  <a:lnTo>
                    <a:pt x="2870" y="15072"/>
                  </a:lnTo>
                  <a:lnTo>
                    <a:pt x="2868" y="15077"/>
                  </a:lnTo>
                  <a:lnTo>
                    <a:pt x="2866" y="15082"/>
                  </a:lnTo>
                  <a:lnTo>
                    <a:pt x="2863" y="15086"/>
                  </a:lnTo>
                  <a:lnTo>
                    <a:pt x="2854" y="15096"/>
                  </a:lnTo>
                  <a:lnTo>
                    <a:pt x="2846" y="15106"/>
                  </a:lnTo>
                  <a:lnTo>
                    <a:pt x="2836" y="15116"/>
                  </a:lnTo>
                  <a:lnTo>
                    <a:pt x="2826" y="15125"/>
                  </a:lnTo>
                  <a:lnTo>
                    <a:pt x="2818" y="15134"/>
                  </a:lnTo>
                  <a:lnTo>
                    <a:pt x="2811" y="15144"/>
                  </a:lnTo>
                  <a:lnTo>
                    <a:pt x="2802" y="15158"/>
                  </a:lnTo>
                  <a:lnTo>
                    <a:pt x="2797" y="15173"/>
                  </a:lnTo>
                  <a:lnTo>
                    <a:pt x="2792" y="15189"/>
                  </a:lnTo>
                  <a:lnTo>
                    <a:pt x="2787" y="15206"/>
                  </a:lnTo>
                  <a:lnTo>
                    <a:pt x="2780" y="15240"/>
                  </a:lnTo>
                  <a:lnTo>
                    <a:pt x="2773" y="15272"/>
                  </a:lnTo>
                  <a:lnTo>
                    <a:pt x="2766" y="15280"/>
                  </a:lnTo>
                  <a:lnTo>
                    <a:pt x="2760" y="15288"/>
                  </a:lnTo>
                  <a:lnTo>
                    <a:pt x="2754" y="15298"/>
                  </a:lnTo>
                  <a:lnTo>
                    <a:pt x="2748" y="15308"/>
                  </a:lnTo>
                  <a:lnTo>
                    <a:pt x="2740" y="15328"/>
                  </a:lnTo>
                  <a:lnTo>
                    <a:pt x="2732" y="15351"/>
                  </a:lnTo>
                  <a:lnTo>
                    <a:pt x="2726" y="15375"/>
                  </a:lnTo>
                  <a:lnTo>
                    <a:pt x="2720" y="15398"/>
                  </a:lnTo>
                  <a:lnTo>
                    <a:pt x="2717" y="15419"/>
                  </a:lnTo>
                  <a:lnTo>
                    <a:pt x="2715" y="15441"/>
                  </a:lnTo>
                  <a:lnTo>
                    <a:pt x="2713" y="15452"/>
                  </a:lnTo>
                  <a:lnTo>
                    <a:pt x="2711" y="15462"/>
                  </a:lnTo>
                  <a:lnTo>
                    <a:pt x="2707" y="15472"/>
                  </a:lnTo>
                  <a:lnTo>
                    <a:pt x="2704" y="15482"/>
                  </a:lnTo>
                  <a:lnTo>
                    <a:pt x="2694" y="15501"/>
                  </a:lnTo>
                  <a:lnTo>
                    <a:pt x="2684" y="15518"/>
                  </a:lnTo>
                  <a:lnTo>
                    <a:pt x="2671" y="15536"/>
                  </a:lnTo>
                  <a:lnTo>
                    <a:pt x="2658" y="15553"/>
                  </a:lnTo>
                  <a:lnTo>
                    <a:pt x="2644" y="15569"/>
                  </a:lnTo>
                  <a:lnTo>
                    <a:pt x="2630" y="15585"/>
                  </a:lnTo>
                  <a:lnTo>
                    <a:pt x="2622" y="15596"/>
                  </a:lnTo>
                  <a:lnTo>
                    <a:pt x="2616" y="15608"/>
                  </a:lnTo>
                  <a:lnTo>
                    <a:pt x="2609" y="15620"/>
                  </a:lnTo>
                  <a:lnTo>
                    <a:pt x="2603" y="15632"/>
                  </a:lnTo>
                  <a:lnTo>
                    <a:pt x="2597" y="15645"/>
                  </a:lnTo>
                  <a:lnTo>
                    <a:pt x="2591" y="15656"/>
                  </a:lnTo>
                  <a:lnTo>
                    <a:pt x="2585" y="15665"/>
                  </a:lnTo>
                  <a:lnTo>
                    <a:pt x="2578" y="15674"/>
                  </a:lnTo>
                  <a:lnTo>
                    <a:pt x="2574" y="15674"/>
                  </a:lnTo>
                  <a:lnTo>
                    <a:pt x="2568" y="15673"/>
                  </a:lnTo>
                  <a:lnTo>
                    <a:pt x="2507" y="15616"/>
                  </a:lnTo>
                  <a:lnTo>
                    <a:pt x="2503" y="15612"/>
                  </a:lnTo>
                  <a:lnTo>
                    <a:pt x="2499" y="15610"/>
                  </a:lnTo>
                  <a:lnTo>
                    <a:pt x="2495" y="15608"/>
                  </a:lnTo>
                  <a:lnTo>
                    <a:pt x="2490" y="15607"/>
                  </a:lnTo>
                  <a:lnTo>
                    <a:pt x="2482" y="15606"/>
                  </a:lnTo>
                  <a:lnTo>
                    <a:pt x="2473" y="15605"/>
                  </a:lnTo>
                  <a:lnTo>
                    <a:pt x="2465" y="15605"/>
                  </a:lnTo>
                  <a:lnTo>
                    <a:pt x="2457" y="15604"/>
                  </a:lnTo>
                  <a:lnTo>
                    <a:pt x="2453" y="15603"/>
                  </a:lnTo>
                  <a:lnTo>
                    <a:pt x="2449" y="15602"/>
                  </a:lnTo>
                  <a:lnTo>
                    <a:pt x="2445" y="15599"/>
                  </a:lnTo>
                  <a:lnTo>
                    <a:pt x="2442" y="15596"/>
                  </a:lnTo>
                  <a:lnTo>
                    <a:pt x="2434" y="15597"/>
                  </a:lnTo>
                  <a:lnTo>
                    <a:pt x="2424" y="15602"/>
                  </a:lnTo>
                  <a:lnTo>
                    <a:pt x="2408" y="15606"/>
                  </a:lnTo>
                  <a:lnTo>
                    <a:pt x="2393" y="15612"/>
                  </a:lnTo>
                  <a:lnTo>
                    <a:pt x="2364" y="15624"/>
                  </a:lnTo>
                  <a:lnTo>
                    <a:pt x="2348" y="15633"/>
                  </a:lnTo>
                  <a:lnTo>
                    <a:pt x="2333" y="15634"/>
                  </a:lnTo>
                  <a:lnTo>
                    <a:pt x="2316" y="15634"/>
                  </a:lnTo>
                  <a:lnTo>
                    <a:pt x="2307" y="15634"/>
                  </a:lnTo>
                  <a:lnTo>
                    <a:pt x="2298" y="15633"/>
                  </a:lnTo>
                  <a:lnTo>
                    <a:pt x="2292" y="15631"/>
                  </a:lnTo>
                  <a:lnTo>
                    <a:pt x="2285" y="15628"/>
                  </a:lnTo>
                  <a:lnTo>
                    <a:pt x="2282" y="15623"/>
                  </a:lnTo>
                  <a:lnTo>
                    <a:pt x="2280" y="15619"/>
                  </a:lnTo>
                  <a:lnTo>
                    <a:pt x="2279" y="15615"/>
                  </a:lnTo>
                  <a:lnTo>
                    <a:pt x="2279" y="15610"/>
                  </a:lnTo>
                  <a:lnTo>
                    <a:pt x="2278" y="15607"/>
                  </a:lnTo>
                  <a:lnTo>
                    <a:pt x="2275" y="15605"/>
                  </a:lnTo>
                  <a:lnTo>
                    <a:pt x="2269" y="15603"/>
                  </a:lnTo>
                  <a:lnTo>
                    <a:pt x="2261" y="15604"/>
                  </a:lnTo>
                  <a:lnTo>
                    <a:pt x="2226" y="15606"/>
                  </a:lnTo>
                  <a:lnTo>
                    <a:pt x="2197" y="15607"/>
                  </a:lnTo>
                  <a:lnTo>
                    <a:pt x="2183" y="15607"/>
                  </a:lnTo>
                  <a:lnTo>
                    <a:pt x="2168" y="15605"/>
                  </a:lnTo>
                  <a:lnTo>
                    <a:pt x="2152" y="15603"/>
                  </a:lnTo>
                  <a:lnTo>
                    <a:pt x="2134" y="15599"/>
                  </a:lnTo>
                  <a:lnTo>
                    <a:pt x="2120" y="15597"/>
                  </a:lnTo>
                  <a:lnTo>
                    <a:pt x="2105" y="15595"/>
                  </a:lnTo>
                  <a:lnTo>
                    <a:pt x="2089" y="15593"/>
                  </a:lnTo>
                  <a:lnTo>
                    <a:pt x="2074" y="15592"/>
                  </a:lnTo>
                  <a:lnTo>
                    <a:pt x="2058" y="15592"/>
                  </a:lnTo>
                  <a:lnTo>
                    <a:pt x="2043" y="15593"/>
                  </a:lnTo>
                  <a:lnTo>
                    <a:pt x="2026" y="15595"/>
                  </a:lnTo>
                  <a:lnTo>
                    <a:pt x="2012" y="15598"/>
                  </a:lnTo>
                  <a:lnTo>
                    <a:pt x="1999" y="15604"/>
                  </a:lnTo>
                  <a:lnTo>
                    <a:pt x="1987" y="15610"/>
                  </a:lnTo>
                  <a:lnTo>
                    <a:pt x="1981" y="15614"/>
                  </a:lnTo>
                  <a:lnTo>
                    <a:pt x="1977" y="15618"/>
                  </a:lnTo>
                  <a:lnTo>
                    <a:pt x="1972" y="15623"/>
                  </a:lnTo>
                  <a:lnTo>
                    <a:pt x="1968" y="15629"/>
                  </a:lnTo>
                  <a:lnTo>
                    <a:pt x="1964" y="15634"/>
                  </a:lnTo>
                  <a:lnTo>
                    <a:pt x="1962" y="15641"/>
                  </a:lnTo>
                  <a:lnTo>
                    <a:pt x="1958" y="15647"/>
                  </a:lnTo>
                  <a:lnTo>
                    <a:pt x="1957" y="15655"/>
                  </a:lnTo>
                  <a:lnTo>
                    <a:pt x="1955" y="15662"/>
                  </a:lnTo>
                  <a:lnTo>
                    <a:pt x="1955" y="15671"/>
                  </a:lnTo>
                  <a:lnTo>
                    <a:pt x="1955" y="15679"/>
                  </a:lnTo>
                  <a:lnTo>
                    <a:pt x="1956" y="15689"/>
                  </a:lnTo>
                  <a:lnTo>
                    <a:pt x="1960" y="15703"/>
                  </a:lnTo>
                  <a:lnTo>
                    <a:pt x="1970" y="15723"/>
                  </a:lnTo>
                  <a:lnTo>
                    <a:pt x="1978" y="15740"/>
                  </a:lnTo>
                  <a:lnTo>
                    <a:pt x="1980" y="15750"/>
                  </a:lnTo>
                  <a:lnTo>
                    <a:pt x="1965" y="15750"/>
                  </a:lnTo>
                  <a:lnTo>
                    <a:pt x="1944" y="15752"/>
                  </a:lnTo>
                  <a:lnTo>
                    <a:pt x="1925" y="15754"/>
                  </a:lnTo>
                  <a:lnTo>
                    <a:pt x="1912" y="15754"/>
                  </a:lnTo>
                  <a:lnTo>
                    <a:pt x="1909" y="15743"/>
                  </a:lnTo>
                  <a:lnTo>
                    <a:pt x="1903" y="15733"/>
                  </a:lnTo>
                  <a:lnTo>
                    <a:pt x="1897" y="15723"/>
                  </a:lnTo>
                  <a:lnTo>
                    <a:pt x="1891" y="15714"/>
                  </a:lnTo>
                  <a:lnTo>
                    <a:pt x="1886" y="15714"/>
                  </a:lnTo>
                  <a:lnTo>
                    <a:pt x="1880" y="15714"/>
                  </a:lnTo>
                  <a:lnTo>
                    <a:pt x="1873" y="15716"/>
                  </a:lnTo>
                  <a:lnTo>
                    <a:pt x="1867" y="15718"/>
                  </a:lnTo>
                  <a:lnTo>
                    <a:pt x="1859" y="15722"/>
                  </a:lnTo>
                  <a:lnTo>
                    <a:pt x="1851" y="15726"/>
                  </a:lnTo>
                  <a:lnTo>
                    <a:pt x="1844" y="15731"/>
                  </a:lnTo>
                  <a:lnTo>
                    <a:pt x="1836" y="15737"/>
                  </a:lnTo>
                  <a:lnTo>
                    <a:pt x="1820" y="15751"/>
                  </a:lnTo>
                  <a:lnTo>
                    <a:pt x="1804" y="15767"/>
                  </a:lnTo>
                  <a:lnTo>
                    <a:pt x="1788" y="15784"/>
                  </a:lnTo>
                  <a:lnTo>
                    <a:pt x="1772" y="15803"/>
                  </a:lnTo>
                  <a:lnTo>
                    <a:pt x="1755" y="15822"/>
                  </a:lnTo>
                  <a:lnTo>
                    <a:pt x="1740" y="15842"/>
                  </a:lnTo>
                  <a:lnTo>
                    <a:pt x="1726" y="15862"/>
                  </a:lnTo>
                  <a:lnTo>
                    <a:pt x="1713" y="15880"/>
                  </a:lnTo>
                  <a:lnTo>
                    <a:pt x="1703" y="15898"/>
                  </a:lnTo>
                  <a:lnTo>
                    <a:pt x="1694" y="15914"/>
                  </a:lnTo>
                  <a:lnTo>
                    <a:pt x="1686" y="15927"/>
                  </a:lnTo>
                  <a:lnTo>
                    <a:pt x="1682" y="15938"/>
                  </a:lnTo>
                  <a:lnTo>
                    <a:pt x="1681" y="15974"/>
                  </a:lnTo>
                  <a:lnTo>
                    <a:pt x="1681" y="16008"/>
                  </a:lnTo>
                  <a:lnTo>
                    <a:pt x="1681" y="16016"/>
                  </a:lnTo>
                  <a:lnTo>
                    <a:pt x="1683" y="16024"/>
                  </a:lnTo>
                  <a:lnTo>
                    <a:pt x="1684" y="16031"/>
                  </a:lnTo>
                  <a:lnTo>
                    <a:pt x="1687" y="16039"/>
                  </a:lnTo>
                  <a:lnTo>
                    <a:pt x="1691" y="16047"/>
                  </a:lnTo>
                  <a:lnTo>
                    <a:pt x="1695" y="16054"/>
                  </a:lnTo>
                  <a:lnTo>
                    <a:pt x="1699" y="16061"/>
                  </a:lnTo>
                  <a:lnTo>
                    <a:pt x="1706" y="16068"/>
                  </a:lnTo>
                  <a:lnTo>
                    <a:pt x="1724" y="16083"/>
                  </a:lnTo>
                  <a:lnTo>
                    <a:pt x="1734" y="16091"/>
                  </a:lnTo>
                  <a:lnTo>
                    <a:pt x="1737" y="16095"/>
                  </a:lnTo>
                  <a:lnTo>
                    <a:pt x="1740" y="16103"/>
                  </a:lnTo>
                  <a:lnTo>
                    <a:pt x="1742" y="16114"/>
                  </a:lnTo>
                  <a:lnTo>
                    <a:pt x="1747" y="16130"/>
                  </a:lnTo>
                  <a:lnTo>
                    <a:pt x="1749" y="16137"/>
                  </a:lnTo>
                  <a:lnTo>
                    <a:pt x="1751" y="16144"/>
                  </a:lnTo>
                  <a:lnTo>
                    <a:pt x="1755" y="16150"/>
                  </a:lnTo>
                  <a:lnTo>
                    <a:pt x="1760" y="16156"/>
                  </a:lnTo>
                  <a:lnTo>
                    <a:pt x="1769" y="16166"/>
                  </a:lnTo>
                  <a:lnTo>
                    <a:pt x="1779" y="16177"/>
                  </a:lnTo>
                  <a:lnTo>
                    <a:pt x="1781" y="16182"/>
                  </a:lnTo>
                  <a:lnTo>
                    <a:pt x="1783" y="16186"/>
                  </a:lnTo>
                  <a:lnTo>
                    <a:pt x="1783" y="16192"/>
                  </a:lnTo>
                  <a:lnTo>
                    <a:pt x="1782" y="16198"/>
                  </a:lnTo>
                  <a:lnTo>
                    <a:pt x="1779" y="16211"/>
                  </a:lnTo>
                  <a:lnTo>
                    <a:pt x="1773" y="16225"/>
                  </a:lnTo>
                  <a:lnTo>
                    <a:pt x="1758" y="16252"/>
                  </a:lnTo>
                  <a:lnTo>
                    <a:pt x="1746" y="16271"/>
                  </a:lnTo>
                  <a:lnTo>
                    <a:pt x="1740" y="16281"/>
                  </a:lnTo>
                  <a:lnTo>
                    <a:pt x="1731" y="16295"/>
                  </a:lnTo>
                  <a:lnTo>
                    <a:pt x="1719" y="16312"/>
                  </a:lnTo>
                  <a:lnTo>
                    <a:pt x="1705" y="16330"/>
                  </a:lnTo>
                  <a:lnTo>
                    <a:pt x="1692" y="16346"/>
                  </a:lnTo>
                  <a:lnTo>
                    <a:pt x="1679" y="16360"/>
                  </a:lnTo>
                  <a:lnTo>
                    <a:pt x="1672" y="16364"/>
                  </a:lnTo>
                  <a:lnTo>
                    <a:pt x="1667" y="16368"/>
                  </a:lnTo>
                  <a:lnTo>
                    <a:pt x="1663" y="16370"/>
                  </a:lnTo>
                  <a:lnTo>
                    <a:pt x="1658" y="16370"/>
                  </a:lnTo>
                  <a:lnTo>
                    <a:pt x="1641" y="16362"/>
                  </a:lnTo>
                  <a:lnTo>
                    <a:pt x="1622" y="16353"/>
                  </a:lnTo>
                  <a:lnTo>
                    <a:pt x="1611" y="16349"/>
                  </a:lnTo>
                  <a:lnTo>
                    <a:pt x="1601" y="16346"/>
                  </a:lnTo>
                  <a:lnTo>
                    <a:pt x="1596" y="16346"/>
                  </a:lnTo>
                  <a:lnTo>
                    <a:pt x="1591" y="16345"/>
                  </a:lnTo>
                  <a:lnTo>
                    <a:pt x="1587" y="16346"/>
                  </a:lnTo>
                  <a:lnTo>
                    <a:pt x="1583" y="16347"/>
                  </a:lnTo>
                  <a:lnTo>
                    <a:pt x="1544" y="16332"/>
                  </a:lnTo>
                  <a:lnTo>
                    <a:pt x="1508" y="16317"/>
                  </a:lnTo>
                  <a:lnTo>
                    <a:pt x="1499" y="16313"/>
                  </a:lnTo>
                  <a:lnTo>
                    <a:pt x="1489" y="16311"/>
                  </a:lnTo>
                  <a:lnTo>
                    <a:pt x="1479" y="16309"/>
                  </a:lnTo>
                  <a:lnTo>
                    <a:pt x="1469" y="16308"/>
                  </a:lnTo>
                  <a:lnTo>
                    <a:pt x="1460" y="16307"/>
                  </a:lnTo>
                  <a:lnTo>
                    <a:pt x="1449" y="16307"/>
                  </a:lnTo>
                  <a:lnTo>
                    <a:pt x="1438" y="16308"/>
                  </a:lnTo>
                  <a:lnTo>
                    <a:pt x="1427" y="16310"/>
                  </a:lnTo>
                  <a:lnTo>
                    <a:pt x="1404" y="16316"/>
                  </a:lnTo>
                  <a:lnTo>
                    <a:pt x="1380" y="16323"/>
                  </a:lnTo>
                  <a:lnTo>
                    <a:pt x="1356" y="16333"/>
                  </a:lnTo>
                  <a:lnTo>
                    <a:pt x="1333" y="16343"/>
                  </a:lnTo>
                  <a:lnTo>
                    <a:pt x="1311" y="16353"/>
                  </a:lnTo>
                  <a:lnTo>
                    <a:pt x="1289" y="16365"/>
                  </a:lnTo>
                  <a:lnTo>
                    <a:pt x="1268" y="16378"/>
                  </a:lnTo>
                  <a:lnTo>
                    <a:pt x="1246" y="16390"/>
                  </a:lnTo>
                  <a:lnTo>
                    <a:pt x="1241" y="16393"/>
                  </a:lnTo>
                  <a:lnTo>
                    <a:pt x="1235" y="16395"/>
                  </a:lnTo>
                  <a:lnTo>
                    <a:pt x="1229" y="16398"/>
                  </a:lnTo>
                  <a:lnTo>
                    <a:pt x="1221" y="16399"/>
                  </a:lnTo>
                  <a:lnTo>
                    <a:pt x="1206" y="16400"/>
                  </a:lnTo>
                  <a:lnTo>
                    <a:pt x="1189" y="16400"/>
                  </a:lnTo>
                  <a:lnTo>
                    <a:pt x="1170" y="16398"/>
                  </a:lnTo>
                  <a:lnTo>
                    <a:pt x="1151" y="16393"/>
                  </a:lnTo>
                  <a:lnTo>
                    <a:pt x="1132" y="16389"/>
                  </a:lnTo>
                  <a:lnTo>
                    <a:pt x="1111" y="16384"/>
                  </a:lnTo>
                  <a:lnTo>
                    <a:pt x="1092" y="16377"/>
                  </a:lnTo>
                  <a:lnTo>
                    <a:pt x="1072" y="16370"/>
                  </a:lnTo>
                  <a:lnTo>
                    <a:pt x="1054" y="16361"/>
                  </a:lnTo>
                  <a:lnTo>
                    <a:pt x="1037" y="16352"/>
                  </a:lnTo>
                  <a:lnTo>
                    <a:pt x="1021" y="16344"/>
                  </a:lnTo>
                  <a:lnTo>
                    <a:pt x="1007" y="16335"/>
                  </a:lnTo>
                  <a:lnTo>
                    <a:pt x="997" y="16325"/>
                  </a:lnTo>
                  <a:lnTo>
                    <a:pt x="987" y="16317"/>
                  </a:lnTo>
                  <a:lnTo>
                    <a:pt x="985" y="16312"/>
                  </a:lnTo>
                  <a:lnTo>
                    <a:pt x="983" y="16307"/>
                  </a:lnTo>
                  <a:lnTo>
                    <a:pt x="982" y="16300"/>
                  </a:lnTo>
                  <a:lnTo>
                    <a:pt x="979" y="16293"/>
                  </a:lnTo>
                  <a:lnTo>
                    <a:pt x="978" y="16274"/>
                  </a:lnTo>
                  <a:lnTo>
                    <a:pt x="978" y="16254"/>
                  </a:lnTo>
                  <a:lnTo>
                    <a:pt x="979" y="16235"/>
                  </a:lnTo>
                  <a:lnTo>
                    <a:pt x="983" y="16217"/>
                  </a:lnTo>
                  <a:lnTo>
                    <a:pt x="985" y="16210"/>
                  </a:lnTo>
                  <a:lnTo>
                    <a:pt x="988" y="16203"/>
                  </a:lnTo>
                  <a:lnTo>
                    <a:pt x="991" y="16198"/>
                  </a:lnTo>
                  <a:lnTo>
                    <a:pt x="994" y="16195"/>
                  </a:lnTo>
                  <a:lnTo>
                    <a:pt x="1013" y="16184"/>
                  </a:lnTo>
                  <a:lnTo>
                    <a:pt x="1030" y="16174"/>
                  </a:lnTo>
                  <a:lnTo>
                    <a:pt x="1039" y="16169"/>
                  </a:lnTo>
                  <a:lnTo>
                    <a:pt x="1045" y="16161"/>
                  </a:lnTo>
                  <a:lnTo>
                    <a:pt x="1048" y="16157"/>
                  </a:lnTo>
                  <a:lnTo>
                    <a:pt x="1052" y="16152"/>
                  </a:lnTo>
                  <a:lnTo>
                    <a:pt x="1054" y="16148"/>
                  </a:lnTo>
                  <a:lnTo>
                    <a:pt x="1056" y="16142"/>
                  </a:lnTo>
                  <a:lnTo>
                    <a:pt x="1060" y="16128"/>
                  </a:lnTo>
                  <a:lnTo>
                    <a:pt x="1062" y="16115"/>
                  </a:lnTo>
                  <a:lnTo>
                    <a:pt x="1062" y="16103"/>
                  </a:lnTo>
                  <a:lnTo>
                    <a:pt x="1061" y="16091"/>
                  </a:lnTo>
                  <a:lnTo>
                    <a:pt x="1055" y="16067"/>
                  </a:lnTo>
                  <a:lnTo>
                    <a:pt x="1045" y="16040"/>
                  </a:lnTo>
                  <a:lnTo>
                    <a:pt x="1028" y="16019"/>
                  </a:lnTo>
                  <a:lnTo>
                    <a:pt x="1011" y="15996"/>
                  </a:lnTo>
                  <a:lnTo>
                    <a:pt x="993" y="15973"/>
                  </a:lnTo>
                  <a:lnTo>
                    <a:pt x="977" y="15949"/>
                  </a:lnTo>
                  <a:lnTo>
                    <a:pt x="961" y="15926"/>
                  </a:lnTo>
                  <a:lnTo>
                    <a:pt x="946" y="15902"/>
                  </a:lnTo>
                  <a:lnTo>
                    <a:pt x="932" y="15877"/>
                  </a:lnTo>
                  <a:lnTo>
                    <a:pt x="919" y="15852"/>
                  </a:lnTo>
                  <a:lnTo>
                    <a:pt x="838" y="15686"/>
                  </a:lnTo>
                  <a:lnTo>
                    <a:pt x="831" y="15672"/>
                  </a:lnTo>
                  <a:lnTo>
                    <a:pt x="827" y="15657"/>
                  </a:lnTo>
                  <a:lnTo>
                    <a:pt x="824" y="15642"/>
                  </a:lnTo>
                  <a:lnTo>
                    <a:pt x="821" y="15626"/>
                  </a:lnTo>
                  <a:lnTo>
                    <a:pt x="816" y="15610"/>
                  </a:lnTo>
                  <a:lnTo>
                    <a:pt x="813" y="15595"/>
                  </a:lnTo>
                  <a:lnTo>
                    <a:pt x="808" y="15580"/>
                  </a:lnTo>
                  <a:lnTo>
                    <a:pt x="800" y="15565"/>
                  </a:lnTo>
                  <a:lnTo>
                    <a:pt x="797" y="15553"/>
                  </a:lnTo>
                  <a:lnTo>
                    <a:pt x="792" y="15540"/>
                  </a:lnTo>
                  <a:lnTo>
                    <a:pt x="785" y="15527"/>
                  </a:lnTo>
                  <a:lnTo>
                    <a:pt x="779" y="15513"/>
                  </a:lnTo>
                  <a:lnTo>
                    <a:pt x="772" y="15500"/>
                  </a:lnTo>
                  <a:lnTo>
                    <a:pt x="766" y="15487"/>
                  </a:lnTo>
                  <a:lnTo>
                    <a:pt x="762" y="15475"/>
                  </a:lnTo>
                  <a:lnTo>
                    <a:pt x="760" y="15464"/>
                  </a:lnTo>
                  <a:lnTo>
                    <a:pt x="765" y="15463"/>
                  </a:lnTo>
                  <a:lnTo>
                    <a:pt x="770" y="15463"/>
                  </a:lnTo>
                  <a:lnTo>
                    <a:pt x="774" y="15463"/>
                  </a:lnTo>
                  <a:lnTo>
                    <a:pt x="779" y="15464"/>
                  </a:lnTo>
                  <a:lnTo>
                    <a:pt x="789" y="15468"/>
                  </a:lnTo>
                  <a:lnTo>
                    <a:pt x="799" y="15473"/>
                  </a:lnTo>
                  <a:lnTo>
                    <a:pt x="821" y="15489"/>
                  </a:lnTo>
                  <a:lnTo>
                    <a:pt x="842" y="15507"/>
                  </a:lnTo>
                  <a:lnTo>
                    <a:pt x="853" y="15515"/>
                  </a:lnTo>
                  <a:lnTo>
                    <a:pt x="864" y="15523"/>
                  </a:lnTo>
                  <a:lnTo>
                    <a:pt x="876" y="15529"/>
                  </a:lnTo>
                  <a:lnTo>
                    <a:pt x="887" y="15535"/>
                  </a:lnTo>
                  <a:lnTo>
                    <a:pt x="892" y="15537"/>
                  </a:lnTo>
                  <a:lnTo>
                    <a:pt x="897" y="15538"/>
                  </a:lnTo>
                  <a:lnTo>
                    <a:pt x="902" y="15539"/>
                  </a:lnTo>
                  <a:lnTo>
                    <a:pt x="907" y="15539"/>
                  </a:lnTo>
                  <a:lnTo>
                    <a:pt x="912" y="15538"/>
                  </a:lnTo>
                  <a:lnTo>
                    <a:pt x="918" y="15537"/>
                  </a:lnTo>
                  <a:lnTo>
                    <a:pt x="922" y="15535"/>
                  </a:lnTo>
                  <a:lnTo>
                    <a:pt x="928" y="15531"/>
                  </a:lnTo>
                  <a:lnTo>
                    <a:pt x="931" y="15528"/>
                  </a:lnTo>
                  <a:lnTo>
                    <a:pt x="934" y="15524"/>
                  </a:lnTo>
                  <a:lnTo>
                    <a:pt x="936" y="15521"/>
                  </a:lnTo>
                  <a:lnTo>
                    <a:pt x="937" y="15515"/>
                  </a:lnTo>
                  <a:lnTo>
                    <a:pt x="937" y="15511"/>
                  </a:lnTo>
                  <a:lnTo>
                    <a:pt x="937" y="15506"/>
                  </a:lnTo>
                  <a:lnTo>
                    <a:pt x="937" y="15500"/>
                  </a:lnTo>
                  <a:lnTo>
                    <a:pt x="935" y="15494"/>
                  </a:lnTo>
                  <a:lnTo>
                    <a:pt x="931" y="15482"/>
                  </a:lnTo>
                  <a:lnTo>
                    <a:pt x="925" y="15469"/>
                  </a:lnTo>
                  <a:lnTo>
                    <a:pt x="918" y="15455"/>
                  </a:lnTo>
                  <a:lnTo>
                    <a:pt x="909" y="15441"/>
                  </a:lnTo>
                  <a:lnTo>
                    <a:pt x="890" y="15414"/>
                  </a:lnTo>
                  <a:lnTo>
                    <a:pt x="871" y="15390"/>
                  </a:lnTo>
                  <a:lnTo>
                    <a:pt x="854" y="15369"/>
                  </a:lnTo>
                  <a:lnTo>
                    <a:pt x="843" y="15356"/>
                  </a:lnTo>
                  <a:lnTo>
                    <a:pt x="839" y="15351"/>
                  </a:lnTo>
                  <a:lnTo>
                    <a:pt x="837" y="15346"/>
                  </a:lnTo>
                  <a:lnTo>
                    <a:pt x="836" y="15341"/>
                  </a:lnTo>
                  <a:lnTo>
                    <a:pt x="836" y="15336"/>
                  </a:lnTo>
                  <a:lnTo>
                    <a:pt x="837" y="15332"/>
                  </a:lnTo>
                  <a:lnTo>
                    <a:pt x="839" y="15327"/>
                  </a:lnTo>
                  <a:lnTo>
                    <a:pt x="841" y="15322"/>
                  </a:lnTo>
                  <a:lnTo>
                    <a:pt x="844" y="15318"/>
                  </a:lnTo>
                  <a:lnTo>
                    <a:pt x="860" y="15300"/>
                  </a:lnTo>
                  <a:lnTo>
                    <a:pt x="876" y="15283"/>
                  </a:lnTo>
                  <a:lnTo>
                    <a:pt x="887" y="15287"/>
                  </a:lnTo>
                  <a:lnTo>
                    <a:pt x="897" y="15294"/>
                  </a:lnTo>
                  <a:lnTo>
                    <a:pt x="907" y="15301"/>
                  </a:lnTo>
                  <a:lnTo>
                    <a:pt x="918" y="15309"/>
                  </a:lnTo>
                  <a:lnTo>
                    <a:pt x="929" y="15318"/>
                  </a:lnTo>
                  <a:lnTo>
                    <a:pt x="939" y="15324"/>
                  </a:lnTo>
                  <a:lnTo>
                    <a:pt x="946" y="15326"/>
                  </a:lnTo>
                  <a:lnTo>
                    <a:pt x="951" y="15328"/>
                  </a:lnTo>
                  <a:lnTo>
                    <a:pt x="958" y="15329"/>
                  </a:lnTo>
                  <a:lnTo>
                    <a:pt x="964" y="15331"/>
                  </a:lnTo>
                  <a:lnTo>
                    <a:pt x="971" y="15321"/>
                  </a:lnTo>
                  <a:lnTo>
                    <a:pt x="976" y="15310"/>
                  </a:lnTo>
                  <a:lnTo>
                    <a:pt x="980" y="15299"/>
                  </a:lnTo>
                  <a:lnTo>
                    <a:pt x="984" y="15287"/>
                  </a:lnTo>
                  <a:lnTo>
                    <a:pt x="989" y="15263"/>
                  </a:lnTo>
                  <a:lnTo>
                    <a:pt x="993" y="15239"/>
                  </a:lnTo>
                  <a:lnTo>
                    <a:pt x="994" y="15229"/>
                  </a:lnTo>
                  <a:lnTo>
                    <a:pt x="994" y="15220"/>
                  </a:lnTo>
                  <a:lnTo>
                    <a:pt x="993" y="15212"/>
                  </a:lnTo>
                  <a:lnTo>
                    <a:pt x="991" y="15203"/>
                  </a:lnTo>
                  <a:lnTo>
                    <a:pt x="989" y="15196"/>
                  </a:lnTo>
                  <a:lnTo>
                    <a:pt x="985" y="15188"/>
                  </a:lnTo>
                  <a:lnTo>
                    <a:pt x="982" y="15182"/>
                  </a:lnTo>
                  <a:lnTo>
                    <a:pt x="976" y="15174"/>
                  </a:lnTo>
                  <a:lnTo>
                    <a:pt x="965" y="15161"/>
                  </a:lnTo>
                  <a:lnTo>
                    <a:pt x="953" y="15149"/>
                  </a:lnTo>
                  <a:lnTo>
                    <a:pt x="940" y="15137"/>
                  </a:lnTo>
                  <a:lnTo>
                    <a:pt x="926" y="15126"/>
                  </a:lnTo>
                  <a:lnTo>
                    <a:pt x="915" y="15120"/>
                  </a:lnTo>
                  <a:lnTo>
                    <a:pt x="903" y="15111"/>
                  </a:lnTo>
                  <a:lnTo>
                    <a:pt x="892" y="15103"/>
                  </a:lnTo>
                  <a:lnTo>
                    <a:pt x="881" y="15093"/>
                  </a:lnTo>
                  <a:lnTo>
                    <a:pt x="872" y="15083"/>
                  </a:lnTo>
                  <a:lnTo>
                    <a:pt x="864" y="15072"/>
                  </a:lnTo>
                  <a:lnTo>
                    <a:pt x="855" y="15062"/>
                  </a:lnTo>
                  <a:lnTo>
                    <a:pt x="848" y="15051"/>
                  </a:lnTo>
                  <a:lnTo>
                    <a:pt x="834" y="15027"/>
                  </a:lnTo>
                  <a:lnTo>
                    <a:pt x="821" y="15003"/>
                  </a:lnTo>
                  <a:lnTo>
                    <a:pt x="808" y="14978"/>
                  </a:lnTo>
                  <a:lnTo>
                    <a:pt x="795" y="14954"/>
                  </a:lnTo>
                  <a:lnTo>
                    <a:pt x="788" y="14941"/>
                  </a:lnTo>
                  <a:lnTo>
                    <a:pt x="780" y="14930"/>
                  </a:lnTo>
                  <a:lnTo>
                    <a:pt x="772" y="14919"/>
                  </a:lnTo>
                  <a:lnTo>
                    <a:pt x="763" y="14909"/>
                  </a:lnTo>
                  <a:lnTo>
                    <a:pt x="745" y="14891"/>
                  </a:lnTo>
                  <a:lnTo>
                    <a:pt x="728" y="14874"/>
                  </a:lnTo>
                  <a:lnTo>
                    <a:pt x="719" y="14865"/>
                  </a:lnTo>
                  <a:lnTo>
                    <a:pt x="712" y="14856"/>
                  </a:lnTo>
                  <a:lnTo>
                    <a:pt x="704" y="14847"/>
                  </a:lnTo>
                  <a:lnTo>
                    <a:pt x="698" y="14837"/>
                  </a:lnTo>
                  <a:lnTo>
                    <a:pt x="692" y="14825"/>
                  </a:lnTo>
                  <a:lnTo>
                    <a:pt x="687" y="14813"/>
                  </a:lnTo>
                  <a:lnTo>
                    <a:pt x="683" y="14800"/>
                  </a:lnTo>
                  <a:lnTo>
                    <a:pt x="680" y="14785"/>
                  </a:lnTo>
                  <a:lnTo>
                    <a:pt x="678" y="14778"/>
                  </a:lnTo>
                  <a:lnTo>
                    <a:pt x="677" y="14770"/>
                  </a:lnTo>
                  <a:lnTo>
                    <a:pt x="674" y="14762"/>
                  </a:lnTo>
                  <a:lnTo>
                    <a:pt x="671" y="14755"/>
                  </a:lnTo>
                  <a:lnTo>
                    <a:pt x="664" y="14741"/>
                  </a:lnTo>
                  <a:lnTo>
                    <a:pt x="657" y="14728"/>
                  </a:lnTo>
                  <a:lnTo>
                    <a:pt x="648" y="14714"/>
                  </a:lnTo>
                  <a:lnTo>
                    <a:pt x="639" y="14701"/>
                  </a:lnTo>
                  <a:lnTo>
                    <a:pt x="632" y="14686"/>
                  </a:lnTo>
                  <a:lnTo>
                    <a:pt x="625" y="14672"/>
                  </a:lnTo>
                  <a:lnTo>
                    <a:pt x="568" y="14512"/>
                  </a:lnTo>
                  <a:lnTo>
                    <a:pt x="567" y="14497"/>
                  </a:lnTo>
                  <a:lnTo>
                    <a:pt x="565" y="14482"/>
                  </a:lnTo>
                  <a:lnTo>
                    <a:pt x="564" y="14474"/>
                  </a:lnTo>
                  <a:lnTo>
                    <a:pt x="562" y="14468"/>
                  </a:lnTo>
                  <a:lnTo>
                    <a:pt x="558" y="14461"/>
                  </a:lnTo>
                  <a:lnTo>
                    <a:pt x="554" y="14456"/>
                  </a:lnTo>
                  <a:lnTo>
                    <a:pt x="544" y="14447"/>
                  </a:lnTo>
                  <a:lnTo>
                    <a:pt x="536" y="14440"/>
                  </a:lnTo>
                  <a:lnTo>
                    <a:pt x="531" y="14435"/>
                  </a:lnTo>
                  <a:lnTo>
                    <a:pt x="528" y="14431"/>
                  </a:lnTo>
                  <a:lnTo>
                    <a:pt x="526" y="14426"/>
                  </a:lnTo>
                  <a:lnTo>
                    <a:pt x="524" y="14419"/>
                  </a:lnTo>
                  <a:lnTo>
                    <a:pt x="523" y="14415"/>
                  </a:lnTo>
                  <a:lnTo>
                    <a:pt x="522" y="14409"/>
                  </a:lnTo>
                  <a:lnTo>
                    <a:pt x="522" y="14404"/>
                  </a:lnTo>
                  <a:lnTo>
                    <a:pt x="523" y="14399"/>
                  </a:lnTo>
                  <a:lnTo>
                    <a:pt x="525" y="14388"/>
                  </a:lnTo>
                  <a:lnTo>
                    <a:pt x="528" y="14376"/>
                  </a:lnTo>
                  <a:lnTo>
                    <a:pt x="531" y="14365"/>
                  </a:lnTo>
                  <a:lnTo>
                    <a:pt x="534" y="14354"/>
                  </a:lnTo>
                  <a:lnTo>
                    <a:pt x="535" y="14349"/>
                  </a:lnTo>
                  <a:lnTo>
                    <a:pt x="535" y="14343"/>
                  </a:lnTo>
                  <a:lnTo>
                    <a:pt x="535" y="14338"/>
                  </a:lnTo>
                  <a:lnTo>
                    <a:pt x="534" y="14333"/>
                  </a:lnTo>
                  <a:lnTo>
                    <a:pt x="528" y="14334"/>
                  </a:lnTo>
                  <a:lnTo>
                    <a:pt x="523" y="14337"/>
                  </a:lnTo>
                  <a:lnTo>
                    <a:pt x="517" y="14341"/>
                  </a:lnTo>
                  <a:lnTo>
                    <a:pt x="512" y="14347"/>
                  </a:lnTo>
                  <a:lnTo>
                    <a:pt x="503" y="14362"/>
                  </a:lnTo>
                  <a:lnTo>
                    <a:pt x="496" y="14377"/>
                  </a:lnTo>
                  <a:lnTo>
                    <a:pt x="488" y="14392"/>
                  </a:lnTo>
                  <a:lnTo>
                    <a:pt x="481" y="14402"/>
                  </a:lnTo>
                  <a:lnTo>
                    <a:pt x="477" y="14405"/>
                  </a:lnTo>
                  <a:lnTo>
                    <a:pt x="475" y="14405"/>
                  </a:lnTo>
                  <a:lnTo>
                    <a:pt x="472" y="14404"/>
                  </a:lnTo>
                  <a:lnTo>
                    <a:pt x="469" y="14400"/>
                  </a:lnTo>
                  <a:lnTo>
                    <a:pt x="460" y="14379"/>
                  </a:lnTo>
                  <a:lnTo>
                    <a:pt x="450" y="14352"/>
                  </a:lnTo>
                  <a:lnTo>
                    <a:pt x="442" y="14325"/>
                  </a:lnTo>
                  <a:lnTo>
                    <a:pt x="436" y="14303"/>
                  </a:lnTo>
                  <a:lnTo>
                    <a:pt x="435" y="14294"/>
                  </a:lnTo>
                  <a:lnTo>
                    <a:pt x="434" y="14284"/>
                  </a:lnTo>
                  <a:lnTo>
                    <a:pt x="435" y="14273"/>
                  </a:lnTo>
                  <a:lnTo>
                    <a:pt x="436" y="14261"/>
                  </a:lnTo>
                  <a:lnTo>
                    <a:pt x="440" y="14240"/>
                  </a:lnTo>
                  <a:lnTo>
                    <a:pt x="443" y="14220"/>
                  </a:lnTo>
                  <a:lnTo>
                    <a:pt x="444" y="14211"/>
                  </a:lnTo>
                  <a:lnTo>
                    <a:pt x="444" y="14203"/>
                  </a:lnTo>
                  <a:lnTo>
                    <a:pt x="444" y="14195"/>
                  </a:lnTo>
                  <a:lnTo>
                    <a:pt x="443" y="14189"/>
                  </a:lnTo>
                  <a:lnTo>
                    <a:pt x="440" y="14176"/>
                  </a:lnTo>
                  <a:lnTo>
                    <a:pt x="435" y="14165"/>
                  </a:lnTo>
                  <a:lnTo>
                    <a:pt x="430" y="14154"/>
                  </a:lnTo>
                  <a:lnTo>
                    <a:pt x="423" y="14144"/>
                  </a:lnTo>
                  <a:lnTo>
                    <a:pt x="418" y="14132"/>
                  </a:lnTo>
                  <a:lnTo>
                    <a:pt x="413" y="14118"/>
                  </a:lnTo>
                  <a:lnTo>
                    <a:pt x="411" y="14106"/>
                  </a:lnTo>
                  <a:lnTo>
                    <a:pt x="408" y="14089"/>
                  </a:lnTo>
                  <a:lnTo>
                    <a:pt x="407" y="14081"/>
                  </a:lnTo>
                  <a:lnTo>
                    <a:pt x="406" y="14073"/>
                  </a:lnTo>
                  <a:lnTo>
                    <a:pt x="405" y="14068"/>
                  </a:lnTo>
                  <a:lnTo>
                    <a:pt x="403" y="14065"/>
                  </a:lnTo>
                  <a:lnTo>
                    <a:pt x="400" y="14062"/>
                  </a:lnTo>
                  <a:lnTo>
                    <a:pt x="396" y="14059"/>
                  </a:lnTo>
                  <a:lnTo>
                    <a:pt x="392" y="14058"/>
                  </a:lnTo>
                  <a:lnTo>
                    <a:pt x="388" y="14057"/>
                  </a:lnTo>
                  <a:lnTo>
                    <a:pt x="379" y="14056"/>
                  </a:lnTo>
                  <a:lnTo>
                    <a:pt x="370" y="14056"/>
                  </a:lnTo>
                  <a:lnTo>
                    <a:pt x="360" y="14057"/>
                  </a:lnTo>
                  <a:lnTo>
                    <a:pt x="351" y="14056"/>
                  </a:lnTo>
                  <a:lnTo>
                    <a:pt x="347" y="14055"/>
                  </a:lnTo>
                  <a:lnTo>
                    <a:pt x="343" y="14054"/>
                  </a:lnTo>
                  <a:lnTo>
                    <a:pt x="338" y="14052"/>
                  </a:lnTo>
                  <a:lnTo>
                    <a:pt x="335" y="14049"/>
                  </a:lnTo>
                  <a:lnTo>
                    <a:pt x="332" y="14045"/>
                  </a:lnTo>
                  <a:lnTo>
                    <a:pt x="331" y="14041"/>
                  </a:lnTo>
                  <a:lnTo>
                    <a:pt x="330" y="14037"/>
                  </a:lnTo>
                  <a:lnTo>
                    <a:pt x="330" y="14032"/>
                  </a:lnTo>
                  <a:lnTo>
                    <a:pt x="330" y="14024"/>
                  </a:lnTo>
                  <a:lnTo>
                    <a:pt x="331" y="14016"/>
                  </a:lnTo>
                  <a:lnTo>
                    <a:pt x="332" y="14010"/>
                  </a:lnTo>
                  <a:lnTo>
                    <a:pt x="331" y="14004"/>
                  </a:lnTo>
                  <a:lnTo>
                    <a:pt x="328" y="14003"/>
                  </a:lnTo>
                  <a:lnTo>
                    <a:pt x="326" y="14003"/>
                  </a:lnTo>
                  <a:lnTo>
                    <a:pt x="322" y="14003"/>
                  </a:lnTo>
                  <a:lnTo>
                    <a:pt x="317" y="14004"/>
                  </a:lnTo>
                  <a:lnTo>
                    <a:pt x="313" y="14005"/>
                  </a:lnTo>
                  <a:lnTo>
                    <a:pt x="310" y="14005"/>
                  </a:lnTo>
                  <a:lnTo>
                    <a:pt x="308" y="14005"/>
                  </a:lnTo>
                  <a:lnTo>
                    <a:pt x="307" y="14004"/>
                  </a:lnTo>
                  <a:lnTo>
                    <a:pt x="304" y="14001"/>
                  </a:lnTo>
                  <a:lnTo>
                    <a:pt x="302" y="13997"/>
                  </a:lnTo>
                  <a:lnTo>
                    <a:pt x="302" y="13985"/>
                  </a:lnTo>
                  <a:lnTo>
                    <a:pt x="300" y="13974"/>
                  </a:lnTo>
                  <a:lnTo>
                    <a:pt x="291" y="13954"/>
                  </a:lnTo>
                  <a:lnTo>
                    <a:pt x="277" y="13929"/>
                  </a:lnTo>
                  <a:lnTo>
                    <a:pt x="271" y="13916"/>
                  </a:lnTo>
                  <a:lnTo>
                    <a:pt x="267" y="13904"/>
                  </a:lnTo>
                  <a:lnTo>
                    <a:pt x="267" y="13898"/>
                  </a:lnTo>
                  <a:lnTo>
                    <a:pt x="267" y="13893"/>
                  </a:lnTo>
                  <a:lnTo>
                    <a:pt x="267" y="13889"/>
                  </a:lnTo>
                  <a:lnTo>
                    <a:pt x="269" y="13884"/>
                  </a:lnTo>
                  <a:lnTo>
                    <a:pt x="275" y="13877"/>
                  </a:lnTo>
                  <a:lnTo>
                    <a:pt x="283" y="13867"/>
                  </a:lnTo>
                  <a:lnTo>
                    <a:pt x="294" y="13857"/>
                  </a:lnTo>
                  <a:lnTo>
                    <a:pt x="304" y="13848"/>
                  </a:lnTo>
                  <a:lnTo>
                    <a:pt x="313" y="13837"/>
                  </a:lnTo>
                  <a:lnTo>
                    <a:pt x="322" y="13828"/>
                  </a:lnTo>
                  <a:lnTo>
                    <a:pt x="325" y="13824"/>
                  </a:lnTo>
                  <a:lnTo>
                    <a:pt x="327" y="13820"/>
                  </a:lnTo>
                  <a:lnTo>
                    <a:pt x="330" y="13816"/>
                  </a:lnTo>
                  <a:lnTo>
                    <a:pt x="330" y="13814"/>
                  </a:lnTo>
                  <a:lnTo>
                    <a:pt x="328" y="13810"/>
                  </a:lnTo>
                  <a:lnTo>
                    <a:pt x="327" y="13807"/>
                  </a:lnTo>
                  <a:lnTo>
                    <a:pt x="325" y="13805"/>
                  </a:lnTo>
                  <a:lnTo>
                    <a:pt x="322" y="13803"/>
                  </a:lnTo>
                  <a:lnTo>
                    <a:pt x="316" y="13803"/>
                  </a:lnTo>
                  <a:lnTo>
                    <a:pt x="307" y="13805"/>
                  </a:lnTo>
                  <a:lnTo>
                    <a:pt x="291" y="13812"/>
                  </a:lnTo>
                  <a:lnTo>
                    <a:pt x="279" y="13817"/>
                  </a:lnTo>
                  <a:lnTo>
                    <a:pt x="266" y="13824"/>
                  </a:lnTo>
                  <a:lnTo>
                    <a:pt x="254" y="13828"/>
                  </a:lnTo>
                  <a:lnTo>
                    <a:pt x="249" y="13830"/>
                  </a:lnTo>
                  <a:lnTo>
                    <a:pt x="244" y="13830"/>
                  </a:lnTo>
                  <a:lnTo>
                    <a:pt x="241" y="13830"/>
                  </a:lnTo>
                  <a:lnTo>
                    <a:pt x="238" y="13829"/>
                  </a:lnTo>
                  <a:lnTo>
                    <a:pt x="235" y="13828"/>
                  </a:lnTo>
                  <a:lnTo>
                    <a:pt x="234" y="13825"/>
                  </a:lnTo>
                  <a:lnTo>
                    <a:pt x="232" y="13822"/>
                  </a:lnTo>
                  <a:lnTo>
                    <a:pt x="231" y="13817"/>
                  </a:lnTo>
                  <a:lnTo>
                    <a:pt x="232" y="13811"/>
                  </a:lnTo>
                  <a:lnTo>
                    <a:pt x="234" y="13805"/>
                  </a:lnTo>
                  <a:lnTo>
                    <a:pt x="236" y="13796"/>
                  </a:lnTo>
                  <a:lnTo>
                    <a:pt x="238" y="13786"/>
                  </a:lnTo>
                  <a:lnTo>
                    <a:pt x="240" y="13779"/>
                  </a:lnTo>
                  <a:lnTo>
                    <a:pt x="241" y="13772"/>
                  </a:lnTo>
                  <a:lnTo>
                    <a:pt x="241" y="13767"/>
                  </a:lnTo>
                  <a:lnTo>
                    <a:pt x="240" y="13761"/>
                  </a:lnTo>
                  <a:lnTo>
                    <a:pt x="236" y="13752"/>
                  </a:lnTo>
                  <a:lnTo>
                    <a:pt x="228" y="13741"/>
                  </a:lnTo>
                  <a:lnTo>
                    <a:pt x="225" y="13735"/>
                  </a:lnTo>
                  <a:lnTo>
                    <a:pt x="224" y="13730"/>
                  </a:lnTo>
                  <a:lnTo>
                    <a:pt x="224" y="13726"/>
                  </a:lnTo>
                  <a:lnTo>
                    <a:pt x="225" y="13720"/>
                  </a:lnTo>
                  <a:lnTo>
                    <a:pt x="228" y="13712"/>
                  </a:lnTo>
                  <a:lnTo>
                    <a:pt x="235" y="13702"/>
                  </a:lnTo>
                  <a:lnTo>
                    <a:pt x="242" y="13691"/>
                  </a:lnTo>
                  <a:lnTo>
                    <a:pt x="249" y="13681"/>
                  </a:lnTo>
                  <a:lnTo>
                    <a:pt x="252" y="13676"/>
                  </a:lnTo>
                  <a:lnTo>
                    <a:pt x="254" y="13671"/>
                  </a:lnTo>
                  <a:lnTo>
                    <a:pt x="255" y="13665"/>
                  </a:lnTo>
                  <a:lnTo>
                    <a:pt x="255" y="13659"/>
                  </a:lnTo>
                  <a:lnTo>
                    <a:pt x="252" y="13660"/>
                  </a:lnTo>
                  <a:lnTo>
                    <a:pt x="248" y="13661"/>
                  </a:lnTo>
                  <a:lnTo>
                    <a:pt x="243" y="13664"/>
                  </a:lnTo>
                  <a:lnTo>
                    <a:pt x="239" y="13666"/>
                  </a:lnTo>
                  <a:lnTo>
                    <a:pt x="228" y="13674"/>
                  </a:lnTo>
                  <a:lnTo>
                    <a:pt x="218" y="13680"/>
                  </a:lnTo>
                  <a:lnTo>
                    <a:pt x="213" y="13682"/>
                  </a:lnTo>
                  <a:lnTo>
                    <a:pt x="209" y="13685"/>
                  </a:lnTo>
                  <a:lnTo>
                    <a:pt x="204" y="13686"/>
                  </a:lnTo>
                  <a:lnTo>
                    <a:pt x="201" y="13685"/>
                  </a:lnTo>
                  <a:lnTo>
                    <a:pt x="198" y="13684"/>
                  </a:lnTo>
                  <a:lnTo>
                    <a:pt x="196" y="13680"/>
                  </a:lnTo>
                  <a:lnTo>
                    <a:pt x="194" y="13675"/>
                  </a:lnTo>
                  <a:lnTo>
                    <a:pt x="194" y="13667"/>
                  </a:lnTo>
                  <a:lnTo>
                    <a:pt x="192" y="13653"/>
                  </a:lnTo>
                  <a:lnTo>
                    <a:pt x="191" y="13643"/>
                  </a:lnTo>
                  <a:lnTo>
                    <a:pt x="189" y="13633"/>
                  </a:lnTo>
                  <a:lnTo>
                    <a:pt x="185" y="13624"/>
                  </a:lnTo>
                  <a:lnTo>
                    <a:pt x="181" y="13617"/>
                  </a:lnTo>
                  <a:lnTo>
                    <a:pt x="174" y="13609"/>
                  </a:lnTo>
                  <a:lnTo>
                    <a:pt x="167" y="13601"/>
                  </a:lnTo>
                  <a:lnTo>
                    <a:pt x="157" y="13593"/>
                  </a:lnTo>
                  <a:lnTo>
                    <a:pt x="159" y="13584"/>
                  </a:lnTo>
                  <a:lnTo>
                    <a:pt x="162" y="13577"/>
                  </a:lnTo>
                  <a:lnTo>
                    <a:pt x="167" y="13570"/>
                  </a:lnTo>
                  <a:lnTo>
                    <a:pt x="171" y="13564"/>
                  </a:lnTo>
                  <a:lnTo>
                    <a:pt x="175" y="13558"/>
                  </a:lnTo>
                  <a:lnTo>
                    <a:pt x="180" y="13552"/>
                  </a:lnTo>
                  <a:lnTo>
                    <a:pt x="182" y="13546"/>
                  </a:lnTo>
                  <a:lnTo>
                    <a:pt x="183" y="13541"/>
                  </a:lnTo>
                  <a:lnTo>
                    <a:pt x="180" y="13539"/>
                  </a:lnTo>
                  <a:lnTo>
                    <a:pt x="175" y="13537"/>
                  </a:lnTo>
                  <a:lnTo>
                    <a:pt x="172" y="13533"/>
                  </a:lnTo>
                  <a:lnTo>
                    <a:pt x="169" y="13529"/>
                  </a:lnTo>
                  <a:lnTo>
                    <a:pt x="162" y="13519"/>
                  </a:lnTo>
                  <a:lnTo>
                    <a:pt x="157" y="13509"/>
                  </a:lnTo>
                  <a:lnTo>
                    <a:pt x="156" y="13502"/>
                  </a:lnTo>
                  <a:lnTo>
                    <a:pt x="155" y="13497"/>
                  </a:lnTo>
                  <a:lnTo>
                    <a:pt x="155" y="13491"/>
                  </a:lnTo>
                  <a:lnTo>
                    <a:pt x="156" y="13487"/>
                  </a:lnTo>
                  <a:lnTo>
                    <a:pt x="157" y="13483"/>
                  </a:lnTo>
                  <a:lnTo>
                    <a:pt x="160" y="13478"/>
                  </a:lnTo>
                  <a:lnTo>
                    <a:pt x="164" y="13475"/>
                  </a:lnTo>
                  <a:lnTo>
                    <a:pt x="169" y="13473"/>
                  </a:lnTo>
                  <a:lnTo>
                    <a:pt x="169" y="13464"/>
                  </a:lnTo>
                  <a:lnTo>
                    <a:pt x="168" y="13458"/>
                  </a:lnTo>
                  <a:lnTo>
                    <a:pt x="166" y="13457"/>
                  </a:lnTo>
                  <a:lnTo>
                    <a:pt x="164" y="13455"/>
                  </a:lnTo>
                  <a:lnTo>
                    <a:pt x="162" y="13451"/>
                  </a:lnTo>
                  <a:lnTo>
                    <a:pt x="161" y="13448"/>
                  </a:lnTo>
                  <a:lnTo>
                    <a:pt x="159" y="13439"/>
                  </a:lnTo>
                  <a:lnTo>
                    <a:pt x="156" y="13430"/>
                  </a:lnTo>
                  <a:lnTo>
                    <a:pt x="153" y="13410"/>
                  </a:lnTo>
                  <a:lnTo>
                    <a:pt x="151" y="13396"/>
                  </a:lnTo>
                  <a:lnTo>
                    <a:pt x="150" y="13390"/>
                  </a:lnTo>
                  <a:lnTo>
                    <a:pt x="148" y="13384"/>
                  </a:lnTo>
                  <a:lnTo>
                    <a:pt x="145" y="13381"/>
                  </a:lnTo>
                  <a:lnTo>
                    <a:pt x="142" y="13378"/>
                  </a:lnTo>
                  <a:lnTo>
                    <a:pt x="137" y="13377"/>
                  </a:lnTo>
                  <a:lnTo>
                    <a:pt x="133" y="13376"/>
                  </a:lnTo>
                  <a:lnTo>
                    <a:pt x="128" y="13376"/>
                  </a:lnTo>
                  <a:lnTo>
                    <a:pt x="122" y="13377"/>
                  </a:lnTo>
                  <a:lnTo>
                    <a:pt x="112" y="13379"/>
                  </a:lnTo>
                  <a:lnTo>
                    <a:pt x="100" y="13382"/>
                  </a:lnTo>
                  <a:lnTo>
                    <a:pt x="89" y="13383"/>
                  </a:lnTo>
                  <a:lnTo>
                    <a:pt x="80" y="13383"/>
                  </a:lnTo>
                  <a:lnTo>
                    <a:pt x="79" y="13377"/>
                  </a:lnTo>
                  <a:lnTo>
                    <a:pt x="79" y="13370"/>
                  </a:lnTo>
                  <a:lnTo>
                    <a:pt x="79" y="13364"/>
                  </a:lnTo>
                  <a:lnTo>
                    <a:pt x="80" y="13357"/>
                  </a:lnTo>
                  <a:lnTo>
                    <a:pt x="82" y="13344"/>
                  </a:lnTo>
                  <a:lnTo>
                    <a:pt x="82" y="13331"/>
                  </a:lnTo>
                  <a:lnTo>
                    <a:pt x="75" y="13315"/>
                  </a:lnTo>
                  <a:lnTo>
                    <a:pt x="66" y="13301"/>
                  </a:lnTo>
                  <a:lnTo>
                    <a:pt x="77" y="13297"/>
                  </a:lnTo>
                  <a:lnTo>
                    <a:pt x="86" y="13293"/>
                  </a:lnTo>
                  <a:lnTo>
                    <a:pt x="93" y="13287"/>
                  </a:lnTo>
                  <a:lnTo>
                    <a:pt x="99" y="13282"/>
                  </a:lnTo>
                  <a:lnTo>
                    <a:pt x="103" y="13275"/>
                  </a:lnTo>
                  <a:lnTo>
                    <a:pt x="106" y="13269"/>
                  </a:lnTo>
                  <a:lnTo>
                    <a:pt x="107" y="13262"/>
                  </a:lnTo>
                  <a:lnTo>
                    <a:pt x="107" y="13256"/>
                  </a:lnTo>
                  <a:lnTo>
                    <a:pt x="107" y="13248"/>
                  </a:lnTo>
                  <a:lnTo>
                    <a:pt x="105" y="13241"/>
                  </a:lnTo>
                  <a:lnTo>
                    <a:pt x="103" y="13233"/>
                  </a:lnTo>
                  <a:lnTo>
                    <a:pt x="101" y="13226"/>
                  </a:lnTo>
                  <a:lnTo>
                    <a:pt x="94" y="13209"/>
                  </a:lnTo>
                  <a:lnTo>
                    <a:pt x="88" y="13193"/>
                  </a:lnTo>
                  <a:lnTo>
                    <a:pt x="83" y="13182"/>
                  </a:lnTo>
                  <a:lnTo>
                    <a:pt x="80" y="13172"/>
                  </a:lnTo>
                  <a:lnTo>
                    <a:pt x="78" y="13162"/>
                  </a:lnTo>
                  <a:lnTo>
                    <a:pt x="77" y="13151"/>
                  </a:lnTo>
                  <a:lnTo>
                    <a:pt x="76" y="13132"/>
                  </a:lnTo>
                  <a:lnTo>
                    <a:pt x="76" y="13111"/>
                  </a:lnTo>
                  <a:lnTo>
                    <a:pt x="77" y="13092"/>
                  </a:lnTo>
                  <a:lnTo>
                    <a:pt x="78" y="13071"/>
                  </a:lnTo>
                  <a:lnTo>
                    <a:pt x="77" y="13060"/>
                  </a:lnTo>
                  <a:lnTo>
                    <a:pt x="76" y="13050"/>
                  </a:lnTo>
                  <a:lnTo>
                    <a:pt x="75" y="13039"/>
                  </a:lnTo>
                  <a:lnTo>
                    <a:pt x="73" y="13028"/>
                  </a:lnTo>
                  <a:lnTo>
                    <a:pt x="63" y="12998"/>
                  </a:lnTo>
                  <a:lnTo>
                    <a:pt x="53" y="12969"/>
                  </a:lnTo>
                  <a:lnTo>
                    <a:pt x="49" y="12953"/>
                  </a:lnTo>
                  <a:lnTo>
                    <a:pt x="46" y="12938"/>
                  </a:lnTo>
                  <a:lnTo>
                    <a:pt x="44" y="12923"/>
                  </a:lnTo>
                  <a:lnTo>
                    <a:pt x="44" y="12906"/>
                  </a:lnTo>
                  <a:lnTo>
                    <a:pt x="44" y="12881"/>
                  </a:lnTo>
                  <a:lnTo>
                    <a:pt x="41" y="12853"/>
                  </a:lnTo>
                  <a:lnTo>
                    <a:pt x="38" y="12825"/>
                  </a:lnTo>
                  <a:lnTo>
                    <a:pt x="34" y="12795"/>
                  </a:lnTo>
                  <a:lnTo>
                    <a:pt x="28" y="12766"/>
                  </a:lnTo>
                  <a:lnTo>
                    <a:pt x="21" y="12737"/>
                  </a:lnTo>
                  <a:lnTo>
                    <a:pt x="17" y="12725"/>
                  </a:lnTo>
                  <a:lnTo>
                    <a:pt x="11" y="12710"/>
                  </a:lnTo>
                  <a:lnTo>
                    <a:pt x="7" y="12699"/>
                  </a:lnTo>
                  <a:lnTo>
                    <a:pt x="0" y="12687"/>
                  </a:lnTo>
                  <a:lnTo>
                    <a:pt x="0" y="12687"/>
                  </a:lnTo>
                  <a:lnTo>
                    <a:pt x="10" y="12675"/>
                  </a:lnTo>
                  <a:lnTo>
                    <a:pt x="23" y="12662"/>
                  </a:lnTo>
                  <a:lnTo>
                    <a:pt x="38" y="12647"/>
                  </a:lnTo>
                  <a:lnTo>
                    <a:pt x="54" y="12633"/>
                  </a:lnTo>
                  <a:lnTo>
                    <a:pt x="72" y="12620"/>
                  </a:lnTo>
                  <a:lnTo>
                    <a:pt x="88" y="12608"/>
                  </a:lnTo>
                  <a:lnTo>
                    <a:pt x="96" y="12605"/>
                  </a:lnTo>
                  <a:lnTo>
                    <a:pt x="104" y="12601"/>
                  </a:lnTo>
                  <a:lnTo>
                    <a:pt x="112" y="12599"/>
                  </a:lnTo>
                  <a:lnTo>
                    <a:pt x="118" y="12598"/>
                  </a:lnTo>
                  <a:lnTo>
                    <a:pt x="122" y="12599"/>
                  </a:lnTo>
                  <a:lnTo>
                    <a:pt x="127" y="12604"/>
                  </a:lnTo>
                  <a:lnTo>
                    <a:pt x="132" y="12610"/>
                  </a:lnTo>
                  <a:lnTo>
                    <a:pt x="136" y="12618"/>
                  </a:lnTo>
                  <a:lnTo>
                    <a:pt x="147" y="12637"/>
                  </a:lnTo>
                  <a:lnTo>
                    <a:pt x="158" y="12661"/>
                  </a:lnTo>
                  <a:lnTo>
                    <a:pt x="169" y="12687"/>
                  </a:lnTo>
                  <a:lnTo>
                    <a:pt x="176" y="12710"/>
                  </a:lnTo>
                  <a:lnTo>
                    <a:pt x="183" y="12730"/>
                  </a:lnTo>
                  <a:lnTo>
                    <a:pt x="187" y="12743"/>
                  </a:lnTo>
                  <a:lnTo>
                    <a:pt x="190" y="12770"/>
                  </a:lnTo>
                  <a:lnTo>
                    <a:pt x="194" y="12796"/>
                  </a:lnTo>
                  <a:lnTo>
                    <a:pt x="196" y="12802"/>
                  </a:lnTo>
                  <a:lnTo>
                    <a:pt x="198" y="12808"/>
                  </a:lnTo>
                  <a:lnTo>
                    <a:pt x="201" y="12813"/>
                  </a:lnTo>
                  <a:lnTo>
                    <a:pt x="204" y="12817"/>
                  </a:lnTo>
                  <a:lnTo>
                    <a:pt x="209" y="12822"/>
                  </a:lnTo>
                  <a:lnTo>
                    <a:pt x="214" y="12825"/>
                  </a:lnTo>
                  <a:lnTo>
                    <a:pt x="221" y="12828"/>
                  </a:lnTo>
                  <a:lnTo>
                    <a:pt x="228" y="12830"/>
                  </a:lnTo>
                  <a:lnTo>
                    <a:pt x="239" y="12833"/>
                  </a:lnTo>
                  <a:lnTo>
                    <a:pt x="249" y="12831"/>
                  </a:lnTo>
                  <a:lnTo>
                    <a:pt x="258" y="12828"/>
                  </a:lnTo>
                  <a:lnTo>
                    <a:pt x="267" y="12824"/>
                  </a:lnTo>
                  <a:lnTo>
                    <a:pt x="276" y="12817"/>
                  </a:lnTo>
                  <a:lnTo>
                    <a:pt x="284" y="12810"/>
                  </a:lnTo>
                  <a:lnTo>
                    <a:pt x="292" y="12800"/>
                  </a:lnTo>
                  <a:lnTo>
                    <a:pt x="299" y="12788"/>
                  </a:lnTo>
                  <a:lnTo>
                    <a:pt x="306" y="12776"/>
                  </a:lnTo>
                  <a:lnTo>
                    <a:pt x="312" y="12762"/>
                  </a:lnTo>
                  <a:lnTo>
                    <a:pt x="319" y="12748"/>
                  </a:lnTo>
                  <a:lnTo>
                    <a:pt x="324" y="12733"/>
                  </a:lnTo>
                  <a:lnTo>
                    <a:pt x="335" y="12700"/>
                  </a:lnTo>
                  <a:lnTo>
                    <a:pt x="345" y="12664"/>
                  </a:lnTo>
                  <a:lnTo>
                    <a:pt x="352" y="12627"/>
                  </a:lnTo>
                  <a:lnTo>
                    <a:pt x="360" y="12591"/>
                  </a:lnTo>
                  <a:lnTo>
                    <a:pt x="365" y="12554"/>
                  </a:lnTo>
                  <a:lnTo>
                    <a:pt x="371" y="12520"/>
                  </a:lnTo>
                  <a:lnTo>
                    <a:pt x="377" y="12461"/>
                  </a:lnTo>
                  <a:lnTo>
                    <a:pt x="380" y="12421"/>
                  </a:lnTo>
                  <a:lnTo>
                    <a:pt x="380" y="12407"/>
                  </a:lnTo>
                  <a:lnTo>
                    <a:pt x="379" y="12393"/>
                  </a:lnTo>
                  <a:lnTo>
                    <a:pt x="377" y="12379"/>
                  </a:lnTo>
                  <a:lnTo>
                    <a:pt x="375" y="12365"/>
                  </a:lnTo>
                  <a:lnTo>
                    <a:pt x="371" y="12337"/>
                  </a:lnTo>
                  <a:lnTo>
                    <a:pt x="366" y="12309"/>
                  </a:lnTo>
                  <a:lnTo>
                    <a:pt x="362" y="12289"/>
                  </a:lnTo>
                  <a:lnTo>
                    <a:pt x="358" y="12269"/>
                  </a:lnTo>
                  <a:lnTo>
                    <a:pt x="354" y="12248"/>
                  </a:lnTo>
                  <a:lnTo>
                    <a:pt x="353" y="12228"/>
                  </a:lnTo>
                  <a:lnTo>
                    <a:pt x="349" y="12207"/>
                  </a:lnTo>
                  <a:lnTo>
                    <a:pt x="344" y="12185"/>
                  </a:lnTo>
                  <a:lnTo>
                    <a:pt x="338" y="12161"/>
                  </a:lnTo>
                  <a:lnTo>
                    <a:pt x="333" y="12136"/>
                  </a:lnTo>
                  <a:lnTo>
                    <a:pt x="330" y="12112"/>
                  </a:lnTo>
                  <a:lnTo>
                    <a:pt x="327" y="12088"/>
                  </a:lnTo>
                  <a:lnTo>
                    <a:pt x="328" y="12077"/>
                  </a:lnTo>
                  <a:lnTo>
                    <a:pt x="330" y="12066"/>
                  </a:lnTo>
                  <a:lnTo>
                    <a:pt x="332" y="12055"/>
                  </a:lnTo>
                  <a:lnTo>
                    <a:pt x="334" y="12045"/>
                  </a:lnTo>
                  <a:lnTo>
                    <a:pt x="338" y="12038"/>
                  </a:lnTo>
                  <a:lnTo>
                    <a:pt x="344" y="12032"/>
                  </a:lnTo>
                  <a:lnTo>
                    <a:pt x="350" y="12027"/>
                  </a:lnTo>
                  <a:lnTo>
                    <a:pt x="358" y="12021"/>
                  </a:lnTo>
                  <a:lnTo>
                    <a:pt x="375" y="12013"/>
                  </a:lnTo>
                  <a:lnTo>
                    <a:pt x="394" y="12005"/>
                  </a:lnTo>
                  <a:lnTo>
                    <a:pt x="403" y="12001"/>
                  </a:lnTo>
                  <a:lnTo>
                    <a:pt x="412" y="11996"/>
                  </a:lnTo>
                  <a:lnTo>
                    <a:pt x="420" y="11990"/>
                  </a:lnTo>
                  <a:lnTo>
                    <a:pt x="428" y="11985"/>
                  </a:lnTo>
                  <a:lnTo>
                    <a:pt x="434" y="11977"/>
                  </a:lnTo>
                  <a:lnTo>
                    <a:pt x="439" y="11969"/>
                  </a:lnTo>
                  <a:lnTo>
                    <a:pt x="440" y="11964"/>
                  </a:lnTo>
                  <a:lnTo>
                    <a:pt x="442" y="11960"/>
                  </a:lnTo>
                  <a:lnTo>
                    <a:pt x="442" y="11954"/>
                  </a:lnTo>
                  <a:lnTo>
                    <a:pt x="443" y="11949"/>
                  </a:lnTo>
                  <a:lnTo>
                    <a:pt x="443" y="11923"/>
                  </a:lnTo>
                  <a:lnTo>
                    <a:pt x="444" y="11895"/>
                  </a:lnTo>
                  <a:lnTo>
                    <a:pt x="444" y="11881"/>
                  </a:lnTo>
                  <a:lnTo>
                    <a:pt x="443" y="11868"/>
                  </a:lnTo>
                  <a:lnTo>
                    <a:pt x="441" y="11855"/>
                  </a:lnTo>
                  <a:lnTo>
                    <a:pt x="436" y="11844"/>
                  </a:lnTo>
                  <a:lnTo>
                    <a:pt x="429" y="11834"/>
                  </a:lnTo>
                  <a:lnTo>
                    <a:pt x="420" y="11822"/>
                  </a:lnTo>
                  <a:lnTo>
                    <a:pt x="415" y="11815"/>
                  </a:lnTo>
                  <a:lnTo>
                    <a:pt x="412" y="11810"/>
                  </a:lnTo>
                  <a:lnTo>
                    <a:pt x="407" y="11802"/>
                  </a:lnTo>
                  <a:lnTo>
                    <a:pt x="405" y="11796"/>
                  </a:lnTo>
                  <a:lnTo>
                    <a:pt x="426" y="11787"/>
                  </a:lnTo>
                  <a:lnTo>
                    <a:pt x="447" y="11777"/>
                  </a:lnTo>
                  <a:lnTo>
                    <a:pt x="468" y="11768"/>
                  </a:lnTo>
                  <a:lnTo>
                    <a:pt x="488" y="11760"/>
                  </a:lnTo>
                  <a:lnTo>
                    <a:pt x="497" y="11759"/>
                  </a:lnTo>
                  <a:lnTo>
                    <a:pt x="507" y="11759"/>
                  </a:lnTo>
                  <a:lnTo>
                    <a:pt x="517" y="11761"/>
                  </a:lnTo>
                  <a:lnTo>
                    <a:pt x="527" y="11764"/>
                  </a:lnTo>
                  <a:lnTo>
                    <a:pt x="538" y="11767"/>
                  </a:lnTo>
                  <a:lnTo>
                    <a:pt x="549" y="11769"/>
                  </a:lnTo>
                  <a:lnTo>
                    <a:pt x="554" y="11769"/>
                  </a:lnTo>
                  <a:lnTo>
                    <a:pt x="559" y="11768"/>
                  </a:lnTo>
                  <a:lnTo>
                    <a:pt x="565" y="11767"/>
                  </a:lnTo>
                  <a:lnTo>
                    <a:pt x="570" y="11765"/>
                  </a:lnTo>
                  <a:lnTo>
                    <a:pt x="657" y="11688"/>
                  </a:lnTo>
                  <a:lnTo>
                    <a:pt x="727" y="11606"/>
                  </a:lnTo>
                  <a:lnTo>
                    <a:pt x="769" y="11452"/>
                  </a:lnTo>
                  <a:lnTo>
                    <a:pt x="751" y="11294"/>
                  </a:lnTo>
                  <a:lnTo>
                    <a:pt x="800" y="11223"/>
                  </a:lnTo>
                  <a:lnTo>
                    <a:pt x="812" y="11056"/>
                  </a:lnTo>
                  <a:lnTo>
                    <a:pt x="711" y="10841"/>
                  </a:lnTo>
                  <a:lnTo>
                    <a:pt x="608" y="10519"/>
                  </a:lnTo>
                  <a:lnTo>
                    <a:pt x="853" y="10460"/>
                  </a:lnTo>
                  <a:lnTo>
                    <a:pt x="955" y="10138"/>
                  </a:lnTo>
                  <a:lnTo>
                    <a:pt x="807" y="9897"/>
                  </a:lnTo>
                  <a:lnTo>
                    <a:pt x="710" y="9898"/>
                  </a:lnTo>
                  <a:lnTo>
                    <a:pt x="566" y="9721"/>
                  </a:lnTo>
                  <a:lnTo>
                    <a:pt x="648" y="9108"/>
                  </a:lnTo>
                  <a:lnTo>
                    <a:pt x="517" y="8678"/>
                  </a:lnTo>
                  <a:lnTo>
                    <a:pt x="558" y="8530"/>
                  </a:lnTo>
                  <a:lnTo>
                    <a:pt x="521" y="8303"/>
                  </a:lnTo>
                  <a:lnTo>
                    <a:pt x="612" y="8200"/>
                  </a:lnTo>
                  <a:lnTo>
                    <a:pt x="473" y="7887"/>
                  </a:lnTo>
                  <a:lnTo>
                    <a:pt x="599" y="7639"/>
                  </a:lnTo>
                  <a:lnTo>
                    <a:pt x="569" y="7493"/>
                  </a:lnTo>
                  <a:lnTo>
                    <a:pt x="668" y="7333"/>
                  </a:lnTo>
                  <a:lnTo>
                    <a:pt x="852" y="7039"/>
                  </a:lnTo>
                  <a:lnTo>
                    <a:pt x="964" y="6925"/>
                  </a:lnTo>
                  <a:lnTo>
                    <a:pt x="1179" y="6872"/>
                  </a:lnTo>
                  <a:lnTo>
                    <a:pt x="1555" y="6976"/>
                  </a:lnTo>
                  <a:lnTo>
                    <a:pt x="1654" y="6763"/>
                  </a:lnTo>
                  <a:lnTo>
                    <a:pt x="1645" y="6415"/>
                  </a:lnTo>
                  <a:lnTo>
                    <a:pt x="1394" y="6218"/>
                  </a:lnTo>
                  <a:lnTo>
                    <a:pt x="1751" y="5543"/>
                  </a:lnTo>
                  <a:lnTo>
                    <a:pt x="1780" y="5390"/>
                  </a:lnTo>
                  <a:lnTo>
                    <a:pt x="1842" y="5308"/>
                  </a:lnTo>
                  <a:lnTo>
                    <a:pt x="1857" y="4846"/>
                  </a:lnTo>
                  <a:lnTo>
                    <a:pt x="1907" y="4655"/>
                  </a:lnTo>
                  <a:lnTo>
                    <a:pt x="1854" y="4202"/>
                  </a:lnTo>
                  <a:lnTo>
                    <a:pt x="2131" y="4171"/>
                  </a:lnTo>
                  <a:lnTo>
                    <a:pt x="2391" y="4010"/>
                  </a:lnTo>
                  <a:lnTo>
                    <a:pt x="2335" y="3722"/>
                  </a:lnTo>
                  <a:lnTo>
                    <a:pt x="2484" y="3516"/>
                  </a:lnTo>
                  <a:lnTo>
                    <a:pt x="2687" y="3128"/>
                  </a:lnTo>
                  <a:lnTo>
                    <a:pt x="2873" y="2941"/>
                  </a:lnTo>
                  <a:lnTo>
                    <a:pt x="2877" y="2730"/>
                  </a:lnTo>
                  <a:lnTo>
                    <a:pt x="2723" y="2386"/>
                  </a:lnTo>
                  <a:lnTo>
                    <a:pt x="2738" y="2293"/>
                  </a:lnTo>
                  <a:lnTo>
                    <a:pt x="2891" y="2267"/>
                  </a:lnTo>
                  <a:lnTo>
                    <a:pt x="3065" y="1720"/>
                  </a:lnTo>
                  <a:lnTo>
                    <a:pt x="3285" y="1531"/>
                  </a:lnTo>
                  <a:lnTo>
                    <a:pt x="3355" y="1413"/>
                  </a:lnTo>
                  <a:lnTo>
                    <a:pt x="3705" y="1630"/>
                  </a:lnTo>
                  <a:lnTo>
                    <a:pt x="3834" y="1288"/>
                  </a:lnTo>
                  <a:lnTo>
                    <a:pt x="3832" y="812"/>
                  </a:lnTo>
                  <a:lnTo>
                    <a:pt x="3975" y="742"/>
                  </a:lnTo>
                  <a:lnTo>
                    <a:pt x="4080" y="846"/>
                  </a:lnTo>
                  <a:lnTo>
                    <a:pt x="4309" y="835"/>
                  </a:lnTo>
                  <a:lnTo>
                    <a:pt x="4805" y="1071"/>
                  </a:lnTo>
                  <a:lnTo>
                    <a:pt x="4961" y="873"/>
                  </a:lnTo>
                  <a:lnTo>
                    <a:pt x="4825" y="776"/>
                  </a:lnTo>
                  <a:lnTo>
                    <a:pt x="4963" y="605"/>
                  </a:lnTo>
                  <a:lnTo>
                    <a:pt x="5026" y="417"/>
                  </a:lnTo>
                  <a:lnTo>
                    <a:pt x="5012" y="213"/>
                  </a:lnTo>
                  <a:lnTo>
                    <a:pt x="4883" y="36"/>
                  </a:lnTo>
                  <a:lnTo>
                    <a:pt x="4878" y="30"/>
                  </a:lnTo>
                  <a:lnTo>
                    <a:pt x="5147" y="0"/>
                  </a:lnTo>
                  <a:lnTo>
                    <a:pt x="5147" y="0"/>
                  </a:lnTo>
                  <a:lnTo>
                    <a:pt x="5150" y="4"/>
                  </a:lnTo>
                  <a:lnTo>
                    <a:pt x="5153" y="9"/>
                  </a:lnTo>
                  <a:lnTo>
                    <a:pt x="5158" y="12"/>
                  </a:lnTo>
                  <a:lnTo>
                    <a:pt x="5162" y="15"/>
                  </a:lnTo>
                  <a:lnTo>
                    <a:pt x="5172" y="19"/>
                  </a:lnTo>
                  <a:lnTo>
                    <a:pt x="5181" y="23"/>
                  </a:lnTo>
                  <a:lnTo>
                    <a:pt x="5203" y="28"/>
                  </a:lnTo>
                  <a:lnTo>
                    <a:pt x="5223" y="32"/>
                  </a:lnTo>
                  <a:lnTo>
                    <a:pt x="5234" y="37"/>
                  </a:lnTo>
                  <a:lnTo>
                    <a:pt x="5243" y="41"/>
                  </a:lnTo>
                  <a:lnTo>
                    <a:pt x="5251" y="45"/>
                  </a:lnTo>
                  <a:lnTo>
                    <a:pt x="5260" y="51"/>
                  </a:lnTo>
                  <a:lnTo>
                    <a:pt x="5267" y="57"/>
                  </a:lnTo>
                  <a:lnTo>
                    <a:pt x="5273" y="64"/>
                  </a:lnTo>
                  <a:lnTo>
                    <a:pt x="5280" y="72"/>
                  </a:lnTo>
                  <a:lnTo>
                    <a:pt x="5285" y="82"/>
                  </a:lnTo>
                  <a:lnTo>
                    <a:pt x="5292" y="95"/>
                  </a:lnTo>
                  <a:lnTo>
                    <a:pt x="5302" y="106"/>
                  </a:lnTo>
                  <a:lnTo>
                    <a:pt x="5311" y="117"/>
                  </a:lnTo>
                  <a:lnTo>
                    <a:pt x="5318" y="128"/>
                  </a:lnTo>
                  <a:lnTo>
                    <a:pt x="5322" y="136"/>
                  </a:lnTo>
                  <a:lnTo>
                    <a:pt x="5325" y="144"/>
                  </a:lnTo>
                  <a:lnTo>
                    <a:pt x="5327" y="151"/>
                  </a:lnTo>
                  <a:lnTo>
                    <a:pt x="5329" y="159"/>
                  </a:lnTo>
                  <a:lnTo>
                    <a:pt x="5329" y="166"/>
                  </a:lnTo>
                  <a:lnTo>
                    <a:pt x="5328" y="174"/>
                  </a:lnTo>
                  <a:lnTo>
                    <a:pt x="5325" y="181"/>
                  </a:lnTo>
                  <a:lnTo>
                    <a:pt x="5319" y="189"/>
                  </a:lnTo>
                  <a:lnTo>
                    <a:pt x="5315" y="198"/>
                  </a:lnTo>
                  <a:lnTo>
                    <a:pt x="5310" y="205"/>
                  </a:lnTo>
                  <a:lnTo>
                    <a:pt x="5307" y="214"/>
                  </a:lnTo>
                  <a:lnTo>
                    <a:pt x="5304" y="222"/>
                  </a:lnTo>
                  <a:lnTo>
                    <a:pt x="5304" y="227"/>
                  </a:lnTo>
                  <a:lnTo>
                    <a:pt x="5304" y="230"/>
                  </a:lnTo>
                  <a:lnTo>
                    <a:pt x="5307" y="234"/>
                  </a:lnTo>
                  <a:lnTo>
                    <a:pt x="5309" y="238"/>
                  </a:lnTo>
                  <a:lnTo>
                    <a:pt x="5312" y="240"/>
                  </a:lnTo>
                  <a:lnTo>
                    <a:pt x="5316" y="243"/>
                  </a:lnTo>
                  <a:lnTo>
                    <a:pt x="5322" y="245"/>
                  </a:lnTo>
                  <a:lnTo>
                    <a:pt x="5328" y="247"/>
                  </a:lnTo>
                  <a:lnTo>
                    <a:pt x="5348" y="253"/>
                  </a:lnTo>
                  <a:lnTo>
                    <a:pt x="5367" y="257"/>
                  </a:lnTo>
                  <a:lnTo>
                    <a:pt x="5377" y="259"/>
                  </a:lnTo>
                  <a:lnTo>
                    <a:pt x="5386" y="261"/>
                  </a:lnTo>
                  <a:lnTo>
                    <a:pt x="5396" y="265"/>
                  </a:lnTo>
                  <a:lnTo>
                    <a:pt x="5405" y="269"/>
                  </a:lnTo>
                  <a:lnTo>
                    <a:pt x="5411" y="272"/>
                  </a:lnTo>
                  <a:lnTo>
                    <a:pt x="5417" y="276"/>
                  </a:lnTo>
                  <a:lnTo>
                    <a:pt x="5423" y="281"/>
                  </a:lnTo>
                  <a:lnTo>
                    <a:pt x="5428" y="286"/>
                  </a:lnTo>
                  <a:lnTo>
                    <a:pt x="5439" y="299"/>
                  </a:lnTo>
                  <a:lnTo>
                    <a:pt x="5450" y="313"/>
                  </a:lnTo>
                  <a:lnTo>
                    <a:pt x="5470" y="344"/>
                  </a:lnTo>
                  <a:lnTo>
                    <a:pt x="5489" y="378"/>
                  </a:lnTo>
                  <a:lnTo>
                    <a:pt x="5499" y="394"/>
                  </a:lnTo>
                  <a:lnTo>
                    <a:pt x="5509" y="409"/>
                  </a:lnTo>
                  <a:lnTo>
                    <a:pt x="5519" y="423"/>
                  </a:lnTo>
                  <a:lnTo>
                    <a:pt x="5531" y="435"/>
                  </a:lnTo>
                  <a:lnTo>
                    <a:pt x="5536" y="440"/>
                  </a:lnTo>
                  <a:lnTo>
                    <a:pt x="5542" y="444"/>
                  </a:lnTo>
                  <a:lnTo>
                    <a:pt x="5548" y="448"/>
                  </a:lnTo>
                  <a:lnTo>
                    <a:pt x="5554" y="451"/>
                  </a:lnTo>
                  <a:lnTo>
                    <a:pt x="5560" y="454"/>
                  </a:lnTo>
                  <a:lnTo>
                    <a:pt x="5567" y="455"/>
                  </a:lnTo>
                  <a:lnTo>
                    <a:pt x="5574" y="455"/>
                  </a:lnTo>
                  <a:lnTo>
                    <a:pt x="5581" y="455"/>
                  </a:lnTo>
                  <a:lnTo>
                    <a:pt x="5588" y="454"/>
                  </a:lnTo>
                  <a:lnTo>
                    <a:pt x="5594" y="456"/>
                  </a:lnTo>
                  <a:lnTo>
                    <a:pt x="5598" y="459"/>
                  </a:lnTo>
                  <a:lnTo>
                    <a:pt x="5601" y="463"/>
                  </a:lnTo>
                  <a:lnTo>
                    <a:pt x="5604" y="470"/>
                  </a:lnTo>
                  <a:lnTo>
                    <a:pt x="5607" y="476"/>
                  </a:lnTo>
                  <a:lnTo>
                    <a:pt x="5608" y="484"/>
                  </a:lnTo>
                  <a:lnTo>
                    <a:pt x="5609" y="491"/>
                  </a:lnTo>
                  <a:lnTo>
                    <a:pt x="5612" y="509"/>
                  </a:lnTo>
                  <a:lnTo>
                    <a:pt x="5616" y="525"/>
                  </a:lnTo>
                  <a:lnTo>
                    <a:pt x="5620" y="532"/>
                  </a:lnTo>
                  <a:lnTo>
                    <a:pt x="5624" y="540"/>
                  </a:lnTo>
                  <a:lnTo>
                    <a:pt x="5629" y="545"/>
                  </a:lnTo>
                  <a:lnTo>
                    <a:pt x="5636" y="550"/>
                  </a:lnTo>
                  <a:lnTo>
                    <a:pt x="5652" y="558"/>
                  </a:lnTo>
                  <a:lnTo>
                    <a:pt x="5671" y="569"/>
                  </a:lnTo>
                  <a:lnTo>
                    <a:pt x="5691" y="581"/>
                  </a:lnTo>
                  <a:lnTo>
                    <a:pt x="5711" y="595"/>
                  </a:lnTo>
                  <a:lnTo>
                    <a:pt x="5721" y="602"/>
                  </a:lnTo>
                  <a:lnTo>
                    <a:pt x="5731" y="609"/>
                  </a:lnTo>
                  <a:lnTo>
                    <a:pt x="5738" y="618"/>
                  </a:lnTo>
                  <a:lnTo>
                    <a:pt x="5746" y="625"/>
                  </a:lnTo>
                  <a:lnTo>
                    <a:pt x="5751" y="634"/>
                  </a:lnTo>
                  <a:lnTo>
                    <a:pt x="5756" y="641"/>
                  </a:lnTo>
                  <a:lnTo>
                    <a:pt x="5759" y="650"/>
                  </a:lnTo>
                  <a:lnTo>
                    <a:pt x="5760" y="659"/>
                  </a:lnTo>
                  <a:lnTo>
                    <a:pt x="5760" y="672"/>
                  </a:lnTo>
                  <a:lnTo>
                    <a:pt x="5761" y="683"/>
                  </a:lnTo>
                  <a:lnTo>
                    <a:pt x="5764" y="691"/>
                  </a:lnTo>
                  <a:lnTo>
                    <a:pt x="5767" y="698"/>
                  </a:lnTo>
                  <a:lnTo>
                    <a:pt x="5772" y="702"/>
                  </a:lnTo>
                  <a:lnTo>
                    <a:pt x="5777" y="705"/>
                  </a:lnTo>
                  <a:lnTo>
                    <a:pt x="5783" y="707"/>
                  </a:lnTo>
                  <a:lnTo>
                    <a:pt x="5789" y="708"/>
                  </a:lnTo>
                  <a:lnTo>
                    <a:pt x="5802" y="708"/>
                  </a:lnTo>
                  <a:lnTo>
                    <a:pt x="5816" y="707"/>
                  </a:lnTo>
                  <a:lnTo>
                    <a:pt x="5824" y="707"/>
                  </a:lnTo>
                  <a:lnTo>
                    <a:pt x="5830" y="708"/>
                  </a:lnTo>
                  <a:lnTo>
                    <a:pt x="5836" y="710"/>
                  </a:lnTo>
                  <a:lnTo>
                    <a:pt x="5843" y="712"/>
                  </a:lnTo>
                  <a:lnTo>
                    <a:pt x="5855" y="718"/>
                  </a:lnTo>
                  <a:lnTo>
                    <a:pt x="5866" y="727"/>
                  </a:lnTo>
                  <a:lnTo>
                    <a:pt x="5876" y="737"/>
                  </a:lnTo>
                  <a:lnTo>
                    <a:pt x="5885" y="747"/>
                  </a:lnTo>
                  <a:lnTo>
                    <a:pt x="5894" y="759"/>
                  </a:lnTo>
                  <a:lnTo>
                    <a:pt x="5901" y="771"/>
                  </a:lnTo>
                  <a:lnTo>
                    <a:pt x="5909" y="783"/>
                  </a:lnTo>
                  <a:lnTo>
                    <a:pt x="5915" y="796"/>
                  </a:lnTo>
                  <a:lnTo>
                    <a:pt x="5928" y="820"/>
                  </a:lnTo>
                  <a:lnTo>
                    <a:pt x="5942" y="841"/>
                  </a:lnTo>
                  <a:lnTo>
                    <a:pt x="5949" y="851"/>
                  </a:lnTo>
                  <a:lnTo>
                    <a:pt x="5957" y="860"/>
                  </a:lnTo>
                  <a:lnTo>
                    <a:pt x="5966" y="867"/>
                  </a:lnTo>
                  <a:lnTo>
                    <a:pt x="5975" y="873"/>
                  </a:lnTo>
                  <a:lnTo>
                    <a:pt x="5987" y="877"/>
                  </a:lnTo>
                  <a:lnTo>
                    <a:pt x="5998" y="880"/>
                  </a:lnTo>
                  <a:lnTo>
                    <a:pt x="6009" y="882"/>
                  </a:lnTo>
                  <a:lnTo>
                    <a:pt x="6020" y="882"/>
                  </a:lnTo>
                  <a:lnTo>
                    <a:pt x="6042" y="881"/>
                  </a:lnTo>
                  <a:lnTo>
                    <a:pt x="6065" y="878"/>
                  </a:lnTo>
                  <a:lnTo>
                    <a:pt x="6076" y="878"/>
                  </a:lnTo>
                  <a:lnTo>
                    <a:pt x="6085" y="877"/>
                  </a:lnTo>
                  <a:lnTo>
                    <a:pt x="6092" y="878"/>
                  </a:lnTo>
                  <a:lnTo>
                    <a:pt x="6098" y="879"/>
                  </a:lnTo>
                  <a:lnTo>
                    <a:pt x="6103" y="882"/>
                  </a:lnTo>
                  <a:lnTo>
                    <a:pt x="6107" y="888"/>
                  </a:lnTo>
                  <a:lnTo>
                    <a:pt x="6113" y="894"/>
                  </a:lnTo>
                  <a:lnTo>
                    <a:pt x="6117" y="904"/>
                  </a:lnTo>
                  <a:lnTo>
                    <a:pt x="6119" y="907"/>
                  </a:lnTo>
                  <a:lnTo>
                    <a:pt x="6123" y="910"/>
                  </a:lnTo>
                  <a:lnTo>
                    <a:pt x="6125" y="913"/>
                  </a:lnTo>
                  <a:lnTo>
                    <a:pt x="6128" y="915"/>
                  </a:lnTo>
                  <a:lnTo>
                    <a:pt x="6134" y="916"/>
                  </a:lnTo>
                  <a:lnTo>
                    <a:pt x="6141" y="916"/>
                  </a:lnTo>
                  <a:lnTo>
                    <a:pt x="6148" y="916"/>
                  </a:lnTo>
                  <a:lnTo>
                    <a:pt x="6156" y="915"/>
                  </a:lnTo>
                  <a:lnTo>
                    <a:pt x="6164" y="915"/>
                  </a:lnTo>
                  <a:lnTo>
                    <a:pt x="6172" y="916"/>
                  </a:lnTo>
                  <a:lnTo>
                    <a:pt x="6178" y="918"/>
                  </a:lnTo>
                  <a:lnTo>
                    <a:pt x="6184" y="921"/>
                  </a:lnTo>
                  <a:lnTo>
                    <a:pt x="6189" y="926"/>
                  </a:lnTo>
                  <a:lnTo>
                    <a:pt x="6194" y="930"/>
                  </a:lnTo>
                  <a:lnTo>
                    <a:pt x="6203" y="940"/>
                  </a:lnTo>
                  <a:lnTo>
                    <a:pt x="6213" y="949"/>
                  </a:lnTo>
                  <a:lnTo>
                    <a:pt x="6219" y="954"/>
                  </a:lnTo>
                  <a:lnTo>
                    <a:pt x="6223" y="957"/>
                  </a:lnTo>
                  <a:lnTo>
                    <a:pt x="6228" y="960"/>
                  </a:lnTo>
                  <a:lnTo>
                    <a:pt x="6234" y="961"/>
                  </a:lnTo>
                  <a:lnTo>
                    <a:pt x="6239" y="962"/>
                  </a:lnTo>
                  <a:lnTo>
                    <a:pt x="6244" y="961"/>
                  </a:lnTo>
                  <a:lnTo>
                    <a:pt x="6251" y="959"/>
                  </a:lnTo>
                  <a:lnTo>
                    <a:pt x="6259" y="955"/>
                  </a:lnTo>
                  <a:lnTo>
                    <a:pt x="6262" y="954"/>
                  </a:lnTo>
                  <a:lnTo>
                    <a:pt x="6265" y="953"/>
                  </a:lnTo>
                  <a:lnTo>
                    <a:pt x="6269" y="953"/>
                  </a:lnTo>
                  <a:lnTo>
                    <a:pt x="6273" y="954"/>
                  </a:lnTo>
                  <a:lnTo>
                    <a:pt x="6279" y="958"/>
                  </a:lnTo>
                  <a:lnTo>
                    <a:pt x="6286" y="964"/>
                  </a:lnTo>
                  <a:lnTo>
                    <a:pt x="6296" y="980"/>
                  </a:lnTo>
                  <a:lnTo>
                    <a:pt x="6305" y="994"/>
                  </a:lnTo>
                  <a:lnTo>
                    <a:pt x="6310" y="999"/>
                  </a:lnTo>
                  <a:lnTo>
                    <a:pt x="6316" y="1003"/>
                  </a:lnTo>
                  <a:lnTo>
                    <a:pt x="6322" y="1008"/>
                  </a:lnTo>
                  <a:lnTo>
                    <a:pt x="6328" y="1010"/>
                  </a:lnTo>
                  <a:lnTo>
                    <a:pt x="6338" y="1013"/>
                  </a:lnTo>
                  <a:lnTo>
                    <a:pt x="6350" y="1015"/>
                  </a:lnTo>
                  <a:lnTo>
                    <a:pt x="6361" y="1017"/>
                  </a:lnTo>
                  <a:lnTo>
                    <a:pt x="6372" y="1022"/>
                  </a:lnTo>
                  <a:lnTo>
                    <a:pt x="6377" y="1026"/>
                  </a:lnTo>
                  <a:lnTo>
                    <a:pt x="6384" y="1030"/>
                  </a:lnTo>
                  <a:lnTo>
                    <a:pt x="6389" y="1037"/>
                  </a:lnTo>
                  <a:lnTo>
                    <a:pt x="6395" y="1044"/>
                  </a:lnTo>
                  <a:lnTo>
                    <a:pt x="6403" y="1056"/>
                  </a:lnTo>
                  <a:lnTo>
                    <a:pt x="6413" y="1067"/>
                  </a:lnTo>
                  <a:lnTo>
                    <a:pt x="6425" y="1078"/>
                  </a:lnTo>
                  <a:lnTo>
                    <a:pt x="6437" y="1088"/>
                  </a:lnTo>
                  <a:lnTo>
                    <a:pt x="6450" y="1097"/>
                  </a:lnTo>
                  <a:lnTo>
                    <a:pt x="6461" y="1107"/>
                  </a:lnTo>
                  <a:lnTo>
                    <a:pt x="6473" y="1117"/>
                  </a:lnTo>
                  <a:lnTo>
                    <a:pt x="6484" y="1126"/>
                  </a:lnTo>
                  <a:lnTo>
                    <a:pt x="6498" y="1143"/>
                  </a:lnTo>
                  <a:lnTo>
                    <a:pt x="6510" y="1157"/>
                  </a:lnTo>
                  <a:lnTo>
                    <a:pt x="6521" y="1171"/>
                  </a:lnTo>
                  <a:lnTo>
                    <a:pt x="6529" y="1184"/>
                  </a:lnTo>
                  <a:lnTo>
                    <a:pt x="6533" y="1191"/>
                  </a:lnTo>
                  <a:lnTo>
                    <a:pt x="6536" y="1199"/>
                  </a:lnTo>
                  <a:lnTo>
                    <a:pt x="6538" y="1207"/>
                  </a:lnTo>
                  <a:lnTo>
                    <a:pt x="6540" y="1216"/>
                  </a:lnTo>
                  <a:lnTo>
                    <a:pt x="6543" y="1235"/>
                  </a:lnTo>
                  <a:lnTo>
                    <a:pt x="6545" y="1259"/>
                  </a:lnTo>
                  <a:lnTo>
                    <a:pt x="6547" y="1287"/>
                  </a:lnTo>
                  <a:lnTo>
                    <a:pt x="6550" y="1313"/>
                  </a:lnTo>
                  <a:lnTo>
                    <a:pt x="6555" y="1340"/>
                  </a:lnTo>
                  <a:lnTo>
                    <a:pt x="6561" y="1366"/>
                  </a:lnTo>
                  <a:lnTo>
                    <a:pt x="6563" y="1373"/>
                  </a:lnTo>
                  <a:lnTo>
                    <a:pt x="6565" y="1378"/>
                  </a:lnTo>
                  <a:lnTo>
                    <a:pt x="6568" y="1381"/>
                  </a:lnTo>
                  <a:lnTo>
                    <a:pt x="6570" y="1383"/>
                  </a:lnTo>
                  <a:lnTo>
                    <a:pt x="6574" y="1383"/>
                  </a:lnTo>
                  <a:lnTo>
                    <a:pt x="6577" y="1383"/>
                  </a:lnTo>
                  <a:lnTo>
                    <a:pt x="6581" y="1382"/>
                  </a:lnTo>
                  <a:lnTo>
                    <a:pt x="6584" y="1380"/>
                  </a:lnTo>
                  <a:lnTo>
                    <a:pt x="6593" y="1375"/>
                  </a:lnTo>
                  <a:lnTo>
                    <a:pt x="6601" y="1369"/>
                  </a:lnTo>
                  <a:lnTo>
                    <a:pt x="6605" y="1367"/>
                  </a:lnTo>
                  <a:lnTo>
                    <a:pt x="6609" y="1365"/>
                  </a:lnTo>
                  <a:lnTo>
                    <a:pt x="6614" y="1364"/>
                  </a:lnTo>
                  <a:lnTo>
                    <a:pt x="6618" y="1363"/>
                  </a:lnTo>
                  <a:lnTo>
                    <a:pt x="6623" y="1364"/>
                  </a:lnTo>
                  <a:lnTo>
                    <a:pt x="6628" y="1367"/>
                  </a:lnTo>
                  <a:lnTo>
                    <a:pt x="6632" y="1372"/>
                  </a:lnTo>
                  <a:lnTo>
                    <a:pt x="6636" y="1377"/>
                  </a:lnTo>
                  <a:lnTo>
                    <a:pt x="6643" y="1392"/>
                  </a:lnTo>
                  <a:lnTo>
                    <a:pt x="6649" y="1409"/>
                  </a:lnTo>
                  <a:lnTo>
                    <a:pt x="6659" y="1446"/>
                  </a:lnTo>
                  <a:lnTo>
                    <a:pt x="6665" y="1472"/>
                  </a:lnTo>
                  <a:lnTo>
                    <a:pt x="6670" y="1483"/>
                  </a:lnTo>
                  <a:lnTo>
                    <a:pt x="6674" y="1493"/>
                  </a:lnTo>
                  <a:lnTo>
                    <a:pt x="6679" y="1502"/>
                  </a:lnTo>
                  <a:lnTo>
                    <a:pt x="6685" y="1511"/>
                  </a:lnTo>
                  <a:lnTo>
                    <a:pt x="6698" y="1526"/>
                  </a:lnTo>
                  <a:lnTo>
                    <a:pt x="6711" y="1540"/>
                  </a:lnTo>
                  <a:lnTo>
                    <a:pt x="6740" y="1566"/>
                  </a:lnTo>
                  <a:lnTo>
                    <a:pt x="6772" y="1594"/>
                  </a:lnTo>
                  <a:lnTo>
                    <a:pt x="6787" y="1606"/>
                  </a:lnTo>
                  <a:lnTo>
                    <a:pt x="6805" y="1618"/>
                  </a:lnTo>
                  <a:lnTo>
                    <a:pt x="6812" y="1624"/>
                  </a:lnTo>
                  <a:lnTo>
                    <a:pt x="6819" y="1632"/>
                  </a:lnTo>
                  <a:lnTo>
                    <a:pt x="6824" y="1639"/>
                  </a:lnTo>
                  <a:lnTo>
                    <a:pt x="6828" y="1648"/>
                  </a:lnTo>
                  <a:lnTo>
                    <a:pt x="6830" y="1655"/>
                  </a:lnTo>
                  <a:lnTo>
                    <a:pt x="6830" y="1661"/>
                  </a:lnTo>
                  <a:lnTo>
                    <a:pt x="6828" y="1669"/>
                  </a:lnTo>
                  <a:lnTo>
                    <a:pt x="6827" y="1675"/>
                  </a:lnTo>
                  <a:lnTo>
                    <a:pt x="6822" y="1689"/>
                  </a:lnTo>
                  <a:lnTo>
                    <a:pt x="6814" y="1702"/>
                  </a:lnTo>
                  <a:lnTo>
                    <a:pt x="6806" y="1715"/>
                  </a:lnTo>
                  <a:lnTo>
                    <a:pt x="6796" y="1726"/>
                  </a:lnTo>
                  <a:lnTo>
                    <a:pt x="6787" y="1737"/>
                  </a:lnTo>
                  <a:lnTo>
                    <a:pt x="6778" y="1746"/>
                  </a:lnTo>
                  <a:lnTo>
                    <a:pt x="6770" y="1755"/>
                  </a:lnTo>
                  <a:lnTo>
                    <a:pt x="6763" y="1765"/>
                  </a:lnTo>
                  <a:lnTo>
                    <a:pt x="6757" y="1775"/>
                  </a:lnTo>
                  <a:lnTo>
                    <a:pt x="6752" y="1786"/>
                  </a:lnTo>
                  <a:lnTo>
                    <a:pt x="6749" y="1798"/>
                  </a:lnTo>
                  <a:lnTo>
                    <a:pt x="6745" y="1810"/>
                  </a:lnTo>
                  <a:lnTo>
                    <a:pt x="6743" y="1822"/>
                  </a:lnTo>
                  <a:lnTo>
                    <a:pt x="6741" y="1835"/>
                  </a:lnTo>
                  <a:lnTo>
                    <a:pt x="6740" y="1860"/>
                  </a:lnTo>
                  <a:lnTo>
                    <a:pt x="6741" y="1886"/>
                  </a:lnTo>
                  <a:lnTo>
                    <a:pt x="6743" y="1910"/>
                  </a:lnTo>
                  <a:lnTo>
                    <a:pt x="6745" y="1935"/>
                  </a:lnTo>
                  <a:lnTo>
                    <a:pt x="6747" y="1960"/>
                  </a:lnTo>
                  <a:lnTo>
                    <a:pt x="6747" y="1987"/>
                  </a:lnTo>
                  <a:lnTo>
                    <a:pt x="6747" y="2000"/>
                  </a:lnTo>
                  <a:lnTo>
                    <a:pt x="6749" y="2013"/>
                  </a:lnTo>
                  <a:lnTo>
                    <a:pt x="6750" y="2026"/>
                  </a:lnTo>
                  <a:lnTo>
                    <a:pt x="6752" y="2037"/>
                  </a:lnTo>
                  <a:lnTo>
                    <a:pt x="6756" y="2048"/>
                  </a:lnTo>
                  <a:lnTo>
                    <a:pt x="6760" y="2057"/>
                  </a:lnTo>
                  <a:lnTo>
                    <a:pt x="6766" y="2066"/>
                  </a:lnTo>
                  <a:lnTo>
                    <a:pt x="6771" y="2076"/>
                  </a:lnTo>
                  <a:lnTo>
                    <a:pt x="6777" y="2090"/>
                  </a:lnTo>
                  <a:lnTo>
                    <a:pt x="6781" y="2106"/>
                  </a:lnTo>
                  <a:lnTo>
                    <a:pt x="6783" y="2114"/>
                  </a:lnTo>
                  <a:lnTo>
                    <a:pt x="6783" y="2121"/>
                  </a:lnTo>
                  <a:lnTo>
                    <a:pt x="6783" y="2130"/>
                  </a:lnTo>
                  <a:lnTo>
                    <a:pt x="6782" y="2136"/>
                  </a:lnTo>
                  <a:lnTo>
                    <a:pt x="6778" y="2150"/>
                  </a:lnTo>
                  <a:lnTo>
                    <a:pt x="6773" y="2161"/>
                  </a:lnTo>
                  <a:lnTo>
                    <a:pt x="6769" y="2170"/>
                  </a:lnTo>
                  <a:lnTo>
                    <a:pt x="6765" y="2178"/>
                  </a:lnTo>
                  <a:lnTo>
                    <a:pt x="6753" y="2193"/>
                  </a:lnTo>
                  <a:lnTo>
                    <a:pt x="6739" y="2214"/>
                  </a:lnTo>
                  <a:lnTo>
                    <a:pt x="6729" y="2230"/>
                  </a:lnTo>
                  <a:lnTo>
                    <a:pt x="6719" y="2250"/>
                  </a:lnTo>
                  <a:lnTo>
                    <a:pt x="6715" y="2259"/>
                  </a:lnTo>
                  <a:lnTo>
                    <a:pt x="6712" y="2270"/>
                  </a:lnTo>
                  <a:lnTo>
                    <a:pt x="6709" y="2281"/>
                  </a:lnTo>
                  <a:lnTo>
                    <a:pt x="6706" y="2292"/>
                  </a:lnTo>
                  <a:lnTo>
                    <a:pt x="6704" y="2303"/>
                  </a:lnTo>
                  <a:lnTo>
                    <a:pt x="6704" y="2313"/>
                  </a:lnTo>
                  <a:lnTo>
                    <a:pt x="6704" y="2323"/>
                  </a:lnTo>
                  <a:lnTo>
                    <a:pt x="6706" y="2334"/>
                  </a:lnTo>
                  <a:lnTo>
                    <a:pt x="6709" y="2344"/>
                  </a:lnTo>
                  <a:lnTo>
                    <a:pt x="6714" y="2352"/>
                  </a:lnTo>
                  <a:lnTo>
                    <a:pt x="6719" y="2361"/>
                  </a:lnTo>
                  <a:lnTo>
                    <a:pt x="6727" y="2368"/>
                  </a:lnTo>
                  <a:lnTo>
                    <a:pt x="6736" y="2375"/>
                  </a:lnTo>
                  <a:lnTo>
                    <a:pt x="6743" y="2379"/>
                  </a:lnTo>
                  <a:lnTo>
                    <a:pt x="6752" y="2382"/>
                  </a:lnTo>
                  <a:lnTo>
                    <a:pt x="6759" y="2385"/>
                  </a:lnTo>
                  <a:lnTo>
                    <a:pt x="6768" y="2386"/>
                  </a:lnTo>
                  <a:lnTo>
                    <a:pt x="6777" y="2386"/>
                  </a:lnTo>
                  <a:lnTo>
                    <a:pt x="6785" y="2386"/>
                  </a:lnTo>
                  <a:lnTo>
                    <a:pt x="6795" y="2385"/>
                  </a:lnTo>
                  <a:lnTo>
                    <a:pt x="6812" y="2384"/>
                  </a:lnTo>
                  <a:lnTo>
                    <a:pt x="6828" y="2382"/>
                  </a:lnTo>
                  <a:lnTo>
                    <a:pt x="6837" y="2382"/>
                  </a:lnTo>
                  <a:lnTo>
                    <a:pt x="6846" y="2384"/>
                  </a:lnTo>
                  <a:lnTo>
                    <a:pt x="6853" y="2385"/>
                  </a:lnTo>
                  <a:lnTo>
                    <a:pt x="6861" y="2388"/>
                  </a:lnTo>
                  <a:lnTo>
                    <a:pt x="6865" y="2390"/>
                  </a:lnTo>
                  <a:lnTo>
                    <a:pt x="6868" y="2393"/>
                  </a:lnTo>
                  <a:lnTo>
                    <a:pt x="6872" y="2396"/>
                  </a:lnTo>
                  <a:lnTo>
                    <a:pt x="6874" y="2400"/>
                  </a:lnTo>
                  <a:lnTo>
                    <a:pt x="6875" y="2408"/>
                  </a:lnTo>
                  <a:lnTo>
                    <a:pt x="6875" y="2417"/>
                  </a:lnTo>
                  <a:lnTo>
                    <a:pt x="6872" y="2436"/>
                  </a:lnTo>
                  <a:lnTo>
                    <a:pt x="6868" y="2456"/>
                  </a:lnTo>
                  <a:lnTo>
                    <a:pt x="6869" y="2466"/>
                  </a:lnTo>
                  <a:lnTo>
                    <a:pt x="6871" y="2475"/>
                  </a:lnTo>
                  <a:lnTo>
                    <a:pt x="6873" y="2485"/>
                  </a:lnTo>
                  <a:lnTo>
                    <a:pt x="6876" y="2495"/>
                  </a:lnTo>
                  <a:lnTo>
                    <a:pt x="6881" y="2513"/>
                  </a:lnTo>
                  <a:lnTo>
                    <a:pt x="6888" y="2531"/>
                  </a:lnTo>
                  <a:lnTo>
                    <a:pt x="6890" y="2541"/>
                  </a:lnTo>
                  <a:lnTo>
                    <a:pt x="6891" y="2551"/>
                  </a:lnTo>
                  <a:lnTo>
                    <a:pt x="6891" y="2560"/>
                  </a:lnTo>
                  <a:lnTo>
                    <a:pt x="6891" y="2569"/>
                  </a:lnTo>
                  <a:lnTo>
                    <a:pt x="6889" y="2578"/>
                  </a:lnTo>
                  <a:lnTo>
                    <a:pt x="6886" y="2588"/>
                  </a:lnTo>
                  <a:lnTo>
                    <a:pt x="6880" y="2596"/>
                  </a:lnTo>
                  <a:lnTo>
                    <a:pt x="6874" y="2606"/>
                  </a:lnTo>
                  <a:lnTo>
                    <a:pt x="6866" y="2611"/>
                  </a:lnTo>
                  <a:lnTo>
                    <a:pt x="6859" y="2616"/>
                  </a:lnTo>
                  <a:lnTo>
                    <a:pt x="6851" y="2619"/>
                  </a:lnTo>
                  <a:lnTo>
                    <a:pt x="6844" y="2620"/>
                  </a:lnTo>
                  <a:lnTo>
                    <a:pt x="6836" y="2621"/>
                  </a:lnTo>
                  <a:lnTo>
                    <a:pt x="6827" y="2623"/>
                  </a:lnTo>
                  <a:lnTo>
                    <a:pt x="6820" y="2625"/>
                  </a:lnTo>
                  <a:lnTo>
                    <a:pt x="6813" y="2629"/>
                  </a:lnTo>
                  <a:lnTo>
                    <a:pt x="6809" y="2632"/>
                  </a:lnTo>
                  <a:lnTo>
                    <a:pt x="6806" y="2638"/>
                  </a:lnTo>
                  <a:lnTo>
                    <a:pt x="6804" y="2646"/>
                  </a:lnTo>
                  <a:lnTo>
                    <a:pt x="6801" y="2656"/>
                  </a:lnTo>
                  <a:lnTo>
                    <a:pt x="6799" y="2678"/>
                  </a:lnTo>
                  <a:lnTo>
                    <a:pt x="6798" y="2704"/>
                  </a:lnTo>
                  <a:lnTo>
                    <a:pt x="6797" y="2730"/>
                  </a:lnTo>
                  <a:lnTo>
                    <a:pt x="6797" y="2754"/>
                  </a:lnTo>
                  <a:lnTo>
                    <a:pt x="6796" y="2773"/>
                  </a:lnTo>
                  <a:lnTo>
                    <a:pt x="6795" y="2786"/>
                  </a:lnTo>
                  <a:lnTo>
                    <a:pt x="6806" y="2807"/>
                  </a:lnTo>
                  <a:lnTo>
                    <a:pt x="6817" y="2828"/>
                  </a:lnTo>
                  <a:lnTo>
                    <a:pt x="6828" y="2849"/>
                  </a:lnTo>
                  <a:lnTo>
                    <a:pt x="6839" y="2871"/>
                  </a:lnTo>
                  <a:lnTo>
                    <a:pt x="6850" y="2891"/>
                  </a:lnTo>
                  <a:lnTo>
                    <a:pt x="6861" y="2913"/>
                  </a:lnTo>
                  <a:lnTo>
                    <a:pt x="6871" y="2933"/>
                  </a:lnTo>
                  <a:lnTo>
                    <a:pt x="6880" y="2956"/>
                  </a:lnTo>
                  <a:lnTo>
                    <a:pt x="6895" y="2994"/>
                  </a:lnTo>
                  <a:lnTo>
                    <a:pt x="6909" y="3030"/>
                  </a:lnTo>
                  <a:lnTo>
                    <a:pt x="6917" y="3049"/>
                  </a:lnTo>
                  <a:lnTo>
                    <a:pt x="6924" y="3067"/>
                  </a:lnTo>
                  <a:lnTo>
                    <a:pt x="6934" y="3086"/>
                  </a:lnTo>
                  <a:lnTo>
                    <a:pt x="6944" y="3103"/>
                  </a:lnTo>
                  <a:lnTo>
                    <a:pt x="6953" y="3119"/>
                  </a:lnTo>
                  <a:lnTo>
                    <a:pt x="6963" y="3143"/>
                  </a:lnTo>
                  <a:lnTo>
                    <a:pt x="6975" y="3172"/>
                  </a:lnTo>
                  <a:lnTo>
                    <a:pt x="6987" y="3203"/>
                  </a:lnTo>
                  <a:lnTo>
                    <a:pt x="6991" y="3219"/>
                  </a:lnTo>
                  <a:lnTo>
                    <a:pt x="6996" y="3235"/>
                  </a:lnTo>
                  <a:lnTo>
                    <a:pt x="6998" y="3250"/>
                  </a:lnTo>
                  <a:lnTo>
                    <a:pt x="7000" y="3263"/>
                  </a:lnTo>
                  <a:lnTo>
                    <a:pt x="7000" y="3275"/>
                  </a:lnTo>
                  <a:lnTo>
                    <a:pt x="6999" y="3285"/>
                  </a:lnTo>
                  <a:lnTo>
                    <a:pt x="6998" y="3290"/>
                  </a:lnTo>
                  <a:lnTo>
                    <a:pt x="6996" y="3293"/>
                  </a:lnTo>
                  <a:lnTo>
                    <a:pt x="6994" y="3296"/>
                  </a:lnTo>
                  <a:lnTo>
                    <a:pt x="6990" y="3298"/>
                  </a:lnTo>
                  <a:lnTo>
                    <a:pt x="6987" y="3302"/>
                  </a:lnTo>
                  <a:lnTo>
                    <a:pt x="6984" y="3305"/>
                  </a:lnTo>
                  <a:lnTo>
                    <a:pt x="6981" y="3310"/>
                  </a:lnTo>
                  <a:lnTo>
                    <a:pt x="6977" y="3314"/>
                  </a:lnTo>
                  <a:lnTo>
                    <a:pt x="6973" y="3326"/>
                  </a:lnTo>
                  <a:lnTo>
                    <a:pt x="6969" y="3340"/>
                  </a:lnTo>
                  <a:lnTo>
                    <a:pt x="6966" y="3357"/>
                  </a:lnTo>
                  <a:lnTo>
                    <a:pt x="6963" y="3374"/>
                  </a:lnTo>
                  <a:lnTo>
                    <a:pt x="6962" y="3392"/>
                  </a:lnTo>
                  <a:lnTo>
                    <a:pt x="6961" y="3411"/>
                  </a:lnTo>
                  <a:lnTo>
                    <a:pt x="6960" y="3448"/>
                  </a:lnTo>
                  <a:lnTo>
                    <a:pt x="6960" y="3485"/>
                  </a:lnTo>
                  <a:lnTo>
                    <a:pt x="6960" y="3516"/>
                  </a:lnTo>
                  <a:lnTo>
                    <a:pt x="6959" y="3540"/>
                  </a:lnTo>
                  <a:lnTo>
                    <a:pt x="6957" y="3561"/>
                  </a:lnTo>
                  <a:lnTo>
                    <a:pt x="6956" y="3580"/>
                  </a:lnTo>
                  <a:lnTo>
                    <a:pt x="6954" y="3589"/>
                  </a:lnTo>
                  <a:lnTo>
                    <a:pt x="6950" y="3597"/>
                  </a:lnTo>
                  <a:lnTo>
                    <a:pt x="6946" y="3607"/>
                  </a:lnTo>
                  <a:lnTo>
                    <a:pt x="6940" y="3618"/>
                  </a:lnTo>
                  <a:lnTo>
                    <a:pt x="6918" y="3647"/>
                  </a:lnTo>
                  <a:lnTo>
                    <a:pt x="6898" y="3675"/>
                  </a:lnTo>
                  <a:lnTo>
                    <a:pt x="6888" y="3689"/>
                  </a:lnTo>
                  <a:lnTo>
                    <a:pt x="6878" y="3703"/>
                  </a:lnTo>
                  <a:lnTo>
                    <a:pt x="6868" y="3717"/>
                  </a:lnTo>
                  <a:lnTo>
                    <a:pt x="6861" y="3732"/>
                  </a:lnTo>
                  <a:lnTo>
                    <a:pt x="6853" y="3748"/>
                  </a:lnTo>
                  <a:lnTo>
                    <a:pt x="6847" y="3763"/>
                  </a:lnTo>
                  <a:lnTo>
                    <a:pt x="6840" y="3778"/>
                  </a:lnTo>
                  <a:lnTo>
                    <a:pt x="6837" y="3795"/>
                  </a:lnTo>
                  <a:lnTo>
                    <a:pt x="6834" y="3811"/>
                  </a:lnTo>
                  <a:lnTo>
                    <a:pt x="6833" y="3830"/>
                  </a:lnTo>
                  <a:lnTo>
                    <a:pt x="6833" y="3848"/>
                  </a:lnTo>
                  <a:lnTo>
                    <a:pt x="6836" y="3867"/>
                  </a:lnTo>
                  <a:lnTo>
                    <a:pt x="6840" y="3906"/>
                  </a:lnTo>
                  <a:lnTo>
                    <a:pt x="6844" y="3946"/>
                  </a:lnTo>
                  <a:lnTo>
                    <a:pt x="6846" y="3966"/>
                  </a:lnTo>
                  <a:lnTo>
                    <a:pt x="6848" y="3985"/>
                  </a:lnTo>
                  <a:lnTo>
                    <a:pt x="6850" y="4004"/>
                  </a:lnTo>
                  <a:lnTo>
                    <a:pt x="6854" y="4023"/>
                  </a:lnTo>
                  <a:lnTo>
                    <a:pt x="6859" y="4040"/>
                  </a:lnTo>
                  <a:lnTo>
                    <a:pt x="6865" y="4058"/>
                  </a:lnTo>
                  <a:lnTo>
                    <a:pt x="6873" y="4075"/>
                  </a:lnTo>
                  <a:lnTo>
                    <a:pt x="6882" y="4090"/>
                  </a:lnTo>
                  <a:lnTo>
                    <a:pt x="6889" y="4097"/>
                  </a:lnTo>
                  <a:lnTo>
                    <a:pt x="6894" y="4105"/>
                  </a:lnTo>
                  <a:lnTo>
                    <a:pt x="6902" y="4113"/>
                  </a:lnTo>
                  <a:lnTo>
                    <a:pt x="6909" y="4119"/>
                  </a:lnTo>
                  <a:lnTo>
                    <a:pt x="6917" y="4126"/>
                  </a:lnTo>
                  <a:lnTo>
                    <a:pt x="6926" y="4132"/>
                  </a:lnTo>
                  <a:lnTo>
                    <a:pt x="6935" y="4139"/>
                  </a:lnTo>
                  <a:lnTo>
                    <a:pt x="6946" y="4144"/>
                  </a:lnTo>
                  <a:lnTo>
                    <a:pt x="6955" y="4149"/>
                  </a:lnTo>
                  <a:lnTo>
                    <a:pt x="6962" y="4154"/>
                  </a:lnTo>
                  <a:lnTo>
                    <a:pt x="6969" y="4159"/>
                  </a:lnTo>
                  <a:lnTo>
                    <a:pt x="6973" y="4164"/>
                  </a:lnTo>
                  <a:lnTo>
                    <a:pt x="6977" y="4171"/>
                  </a:lnTo>
                  <a:lnTo>
                    <a:pt x="6981" y="4176"/>
                  </a:lnTo>
                  <a:lnTo>
                    <a:pt x="6983" y="4183"/>
                  </a:lnTo>
                  <a:lnTo>
                    <a:pt x="6985" y="4189"/>
                  </a:lnTo>
                  <a:lnTo>
                    <a:pt x="6988" y="4203"/>
                  </a:lnTo>
                  <a:lnTo>
                    <a:pt x="6991" y="4217"/>
                  </a:lnTo>
                  <a:lnTo>
                    <a:pt x="6995" y="4234"/>
                  </a:lnTo>
                  <a:lnTo>
                    <a:pt x="7000" y="4251"/>
                  </a:lnTo>
                  <a:lnTo>
                    <a:pt x="7010" y="4275"/>
                  </a:lnTo>
                  <a:lnTo>
                    <a:pt x="7019" y="4298"/>
                  </a:lnTo>
                  <a:lnTo>
                    <a:pt x="7029" y="4322"/>
                  </a:lnTo>
                  <a:lnTo>
                    <a:pt x="7039" y="4346"/>
                  </a:lnTo>
                  <a:lnTo>
                    <a:pt x="7049" y="4370"/>
                  </a:lnTo>
                  <a:lnTo>
                    <a:pt x="7058" y="4393"/>
                  </a:lnTo>
                  <a:lnTo>
                    <a:pt x="7067" y="4417"/>
                  </a:lnTo>
                  <a:lnTo>
                    <a:pt x="7077" y="4441"/>
                  </a:lnTo>
                  <a:lnTo>
                    <a:pt x="7081" y="4452"/>
                  </a:lnTo>
                  <a:lnTo>
                    <a:pt x="7084" y="4463"/>
                  </a:lnTo>
                  <a:lnTo>
                    <a:pt x="7087" y="4473"/>
                  </a:lnTo>
                  <a:lnTo>
                    <a:pt x="7090" y="4484"/>
                  </a:lnTo>
                  <a:lnTo>
                    <a:pt x="7093" y="4506"/>
                  </a:lnTo>
                  <a:lnTo>
                    <a:pt x="7095" y="4528"/>
                  </a:lnTo>
                  <a:lnTo>
                    <a:pt x="7097" y="4550"/>
                  </a:lnTo>
                  <a:lnTo>
                    <a:pt x="7099" y="4573"/>
                  </a:lnTo>
                  <a:lnTo>
                    <a:pt x="7103" y="4594"/>
                  </a:lnTo>
                  <a:lnTo>
                    <a:pt x="7107" y="4615"/>
                  </a:lnTo>
                  <a:lnTo>
                    <a:pt x="7110" y="4629"/>
                  </a:lnTo>
                  <a:lnTo>
                    <a:pt x="7111" y="4644"/>
                  </a:lnTo>
                  <a:lnTo>
                    <a:pt x="7111" y="4659"/>
                  </a:lnTo>
                  <a:lnTo>
                    <a:pt x="7112" y="4673"/>
                  </a:lnTo>
                  <a:lnTo>
                    <a:pt x="7112" y="4673"/>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34" name="Google Shape;934;p38"/>
            <p:cNvSpPr/>
            <p:nvPr/>
          </p:nvSpPr>
          <p:spPr>
            <a:xfrm>
              <a:off x="5824538" y="5959475"/>
              <a:ext cx="165100" cy="457200"/>
            </a:xfrm>
            <a:custGeom>
              <a:rect b="b" l="l" r="r" t="t"/>
              <a:pathLst>
                <a:path extrusionOk="0" h="1153" w="414">
                  <a:moveTo>
                    <a:pt x="245" y="563"/>
                  </a:moveTo>
                  <a:lnTo>
                    <a:pt x="233" y="591"/>
                  </a:lnTo>
                  <a:lnTo>
                    <a:pt x="221" y="619"/>
                  </a:lnTo>
                  <a:lnTo>
                    <a:pt x="209" y="648"/>
                  </a:lnTo>
                  <a:lnTo>
                    <a:pt x="197" y="676"/>
                  </a:lnTo>
                  <a:lnTo>
                    <a:pt x="186" y="705"/>
                  </a:lnTo>
                  <a:lnTo>
                    <a:pt x="177" y="735"/>
                  </a:lnTo>
                  <a:lnTo>
                    <a:pt x="168" y="764"/>
                  </a:lnTo>
                  <a:lnTo>
                    <a:pt x="161" y="794"/>
                  </a:lnTo>
                  <a:lnTo>
                    <a:pt x="153" y="824"/>
                  </a:lnTo>
                  <a:lnTo>
                    <a:pt x="146" y="856"/>
                  </a:lnTo>
                  <a:lnTo>
                    <a:pt x="140" y="886"/>
                  </a:lnTo>
                  <a:lnTo>
                    <a:pt x="132" y="915"/>
                  </a:lnTo>
                  <a:lnTo>
                    <a:pt x="125" y="945"/>
                  </a:lnTo>
                  <a:lnTo>
                    <a:pt x="116" y="974"/>
                  </a:lnTo>
                  <a:lnTo>
                    <a:pt x="104" y="1003"/>
                  </a:lnTo>
                  <a:lnTo>
                    <a:pt x="91" y="1034"/>
                  </a:lnTo>
                  <a:lnTo>
                    <a:pt x="75" y="1061"/>
                  </a:lnTo>
                  <a:lnTo>
                    <a:pt x="58" y="1090"/>
                  </a:lnTo>
                  <a:lnTo>
                    <a:pt x="50" y="1105"/>
                  </a:lnTo>
                  <a:lnTo>
                    <a:pt x="43" y="1120"/>
                  </a:lnTo>
                  <a:lnTo>
                    <a:pt x="37" y="1135"/>
                  </a:lnTo>
                  <a:lnTo>
                    <a:pt x="33" y="1150"/>
                  </a:lnTo>
                  <a:lnTo>
                    <a:pt x="31" y="1151"/>
                  </a:lnTo>
                  <a:lnTo>
                    <a:pt x="30" y="1153"/>
                  </a:lnTo>
                  <a:lnTo>
                    <a:pt x="29" y="1153"/>
                  </a:lnTo>
                  <a:lnTo>
                    <a:pt x="26" y="1148"/>
                  </a:lnTo>
                  <a:lnTo>
                    <a:pt x="25" y="1142"/>
                  </a:lnTo>
                  <a:lnTo>
                    <a:pt x="23" y="1134"/>
                  </a:lnTo>
                  <a:lnTo>
                    <a:pt x="22" y="1127"/>
                  </a:lnTo>
                  <a:lnTo>
                    <a:pt x="21" y="1107"/>
                  </a:lnTo>
                  <a:lnTo>
                    <a:pt x="22" y="1086"/>
                  </a:lnTo>
                  <a:lnTo>
                    <a:pt x="26" y="1042"/>
                  </a:lnTo>
                  <a:lnTo>
                    <a:pt x="28" y="1013"/>
                  </a:lnTo>
                  <a:lnTo>
                    <a:pt x="28" y="1000"/>
                  </a:lnTo>
                  <a:lnTo>
                    <a:pt x="27" y="988"/>
                  </a:lnTo>
                  <a:lnTo>
                    <a:pt x="26" y="976"/>
                  </a:lnTo>
                  <a:lnTo>
                    <a:pt x="23" y="964"/>
                  </a:lnTo>
                  <a:lnTo>
                    <a:pt x="18" y="940"/>
                  </a:lnTo>
                  <a:lnTo>
                    <a:pt x="12" y="915"/>
                  </a:lnTo>
                  <a:lnTo>
                    <a:pt x="6" y="891"/>
                  </a:lnTo>
                  <a:lnTo>
                    <a:pt x="2" y="867"/>
                  </a:lnTo>
                  <a:lnTo>
                    <a:pt x="0" y="856"/>
                  </a:lnTo>
                  <a:lnTo>
                    <a:pt x="0" y="844"/>
                  </a:lnTo>
                  <a:lnTo>
                    <a:pt x="0" y="833"/>
                  </a:lnTo>
                  <a:lnTo>
                    <a:pt x="1" y="822"/>
                  </a:lnTo>
                  <a:lnTo>
                    <a:pt x="4" y="804"/>
                  </a:lnTo>
                  <a:lnTo>
                    <a:pt x="10" y="786"/>
                  </a:lnTo>
                  <a:lnTo>
                    <a:pt x="18" y="769"/>
                  </a:lnTo>
                  <a:lnTo>
                    <a:pt x="27" y="752"/>
                  </a:lnTo>
                  <a:lnTo>
                    <a:pt x="35" y="735"/>
                  </a:lnTo>
                  <a:lnTo>
                    <a:pt x="44" y="717"/>
                  </a:lnTo>
                  <a:lnTo>
                    <a:pt x="51" y="700"/>
                  </a:lnTo>
                  <a:lnTo>
                    <a:pt x="57" y="683"/>
                  </a:lnTo>
                  <a:lnTo>
                    <a:pt x="62" y="665"/>
                  </a:lnTo>
                  <a:lnTo>
                    <a:pt x="71" y="642"/>
                  </a:lnTo>
                  <a:lnTo>
                    <a:pt x="82" y="614"/>
                  </a:lnTo>
                  <a:lnTo>
                    <a:pt x="95" y="584"/>
                  </a:lnTo>
                  <a:lnTo>
                    <a:pt x="101" y="570"/>
                  </a:lnTo>
                  <a:lnTo>
                    <a:pt x="109" y="557"/>
                  </a:lnTo>
                  <a:lnTo>
                    <a:pt x="116" y="544"/>
                  </a:lnTo>
                  <a:lnTo>
                    <a:pt x="123" y="534"/>
                  </a:lnTo>
                  <a:lnTo>
                    <a:pt x="130" y="524"/>
                  </a:lnTo>
                  <a:lnTo>
                    <a:pt x="138" y="516"/>
                  </a:lnTo>
                  <a:lnTo>
                    <a:pt x="142" y="513"/>
                  </a:lnTo>
                  <a:lnTo>
                    <a:pt x="145" y="511"/>
                  </a:lnTo>
                  <a:lnTo>
                    <a:pt x="149" y="509"/>
                  </a:lnTo>
                  <a:lnTo>
                    <a:pt x="153" y="508"/>
                  </a:lnTo>
                  <a:lnTo>
                    <a:pt x="159" y="505"/>
                  </a:lnTo>
                  <a:lnTo>
                    <a:pt x="167" y="500"/>
                  </a:lnTo>
                  <a:lnTo>
                    <a:pt x="173" y="495"/>
                  </a:lnTo>
                  <a:lnTo>
                    <a:pt x="180" y="488"/>
                  </a:lnTo>
                  <a:lnTo>
                    <a:pt x="193" y="475"/>
                  </a:lnTo>
                  <a:lnTo>
                    <a:pt x="205" y="460"/>
                  </a:lnTo>
                  <a:lnTo>
                    <a:pt x="216" y="443"/>
                  </a:lnTo>
                  <a:lnTo>
                    <a:pt x="225" y="425"/>
                  </a:lnTo>
                  <a:lnTo>
                    <a:pt x="234" y="405"/>
                  </a:lnTo>
                  <a:lnTo>
                    <a:pt x="244" y="385"/>
                  </a:lnTo>
                  <a:lnTo>
                    <a:pt x="259" y="344"/>
                  </a:lnTo>
                  <a:lnTo>
                    <a:pt x="273" y="303"/>
                  </a:lnTo>
                  <a:lnTo>
                    <a:pt x="286" y="265"/>
                  </a:lnTo>
                  <a:lnTo>
                    <a:pt x="297" y="233"/>
                  </a:lnTo>
                  <a:lnTo>
                    <a:pt x="301" y="220"/>
                  </a:lnTo>
                  <a:lnTo>
                    <a:pt x="305" y="206"/>
                  </a:lnTo>
                  <a:lnTo>
                    <a:pt x="309" y="190"/>
                  </a:lnTo>
                  <a:lnTo>
                    <a:pt x="313" y="172"/>
                  </a:lnTo>
                  <a:lnTo>
                    <a:pt x="321" y="133"/>
                  </a:lnTo>
                  <a:lnTo>
                    <a:pt x="331" y="94"/>
                  </a:lnTo>
                  <a:lnTo>
                    <a:pt x="338" y="76"/>
                  </a:lnTo>
                  <a:lnTo>
                    <a:pt x="344" y="58"/>
                  </a:lnTo>
                  <a:lnTo>
                    <a:pt x="352" y="42"/>
                  </a:lnTo>
                  <a:lnTo>
                    <a:pt x="360" y="28"/>
                  </a:lnTo>
                  <a:lnTo>
                    <a:pt x="366" y="22"/>
                  </a:lnTo>
                  <a:lnTo>
                    <a:pt x="371" y="16"/>
                  </a:lnTo>
                  <a:lnTo>
                    <a:pt x="376" y="11"/>
                  </a:lnTo>
                  <a:lnTo>
                    <a:pt x="383" y="8"/>
                  </a:lnTo>
                  <a:lnTo>
                    <a:pt x="388" y="4"/>
                  </a:lnTo>
                  <a:lnTo>
                    <a:pt x="396" y="1"/>
                  </a:lnTo>
                  <a:lnTo>
                    <a:pt x="403" y="0"/>
                  </a:lnTo>
                  <a:lnTo>
                    <a:pt x="411" y="0"/>
                  </a:lnTo>
                  <a:lnTo>
                    <a:pt x="413" y="7"/>
                  </a:lnTo>
                  <a:lnTo>
                    <a:pt x="414" y="14"/>
                  </a:lnTo>
                  <a:lnTo>
                    <a:pt x="414" y="20"/>
                  </a:lnTo>
                  <a:lnTo>
                    <a:pt x="414" y="26"/>
                  </a:lnTo>
                  <a:lnTo>
                    <a:pt x="412" y="37"/>
                  </a:lnTo>
                  <a:lnTo>
                    <a:pt x="409" y="48"/>
                  </a:lnTo>
                  <a:lnTo>
                    <a:pt x="403" y="58"/>
                  </a:lnTo>
                  <a:lnTo>
                    <a:pt x="399" y="69"/>
                  </a:lnTo>
                  <a:lnTo>
                    <a:pt x="395" y="81"/>
                  </a:lnTo>
                  <a:lnTo>
                    <a:pt x="390" y="95"/>
                  </a:lnTo>
                  <a:lnTo>
                    <a:pt x="388" y="124"/>
                  </a:lnTo>
                  <a:lnTo>
                    <a:pt x="386" y="154"/>
                  </a:lnTo>
                  <a:lnTo>
                    <a:pt x="385" y="168"/>
                  </a:lnTo>
                  <a:lnTo>
                    <a:pt x="382" y="182"/>
                  </a:lnTo>
                  <a:lnTo>
                    <a:pt x="380" y="189"/>
                  </a:lnTo>
                  <a:lnTo>
                    <a:pt x="377" y="197"/>
                  </a:lnTo>
                  <a:lnTo>
                    <a:pt x="374" y="203"/>
                  </a:lnTo>
                  <a:lnTo>
                    <a:pt x="371" y="211"/>
                  </a:lnTo>
                  <a:lnTo>
                    <a:pt x="360" y="230"/>
                  </a:lnTo>
                  <a:lnTo>
                    <a:pt x="350" y="250"/>
                  </a:lnTo>
                  <a:lnTo>
                    <a:pt x="341" y="269"/>
                  </a:lnTo>
                  <a:lnTo>
                    <a:pt x="333" y="289"/>
                  </a:lnTo>
                  <a:lnTo>
                    <a:pt x="319" y="327"/>
                  </a:lnTo>
                  <a:lnTo>
                    <a:pt x="306" y="366"/>
                  </a:lnTo>
                  <a:lnTo>
                    <a:pt x="295" y="406"/>
                  </a:lnTo>
                  <a:lnTo>
                    <a:pt x="286" y="446"/>
                  </a:lnTo>
                  <a:lnTo>
                    <a:pt x="276" y="487"/>
                  </a:lnTo>
                  <a:lnTo>
                    <a:pt x="265" y="528"/>
                  </a:lnTo>
                  <a:lnTo>
                    <a:pt x="245" y="563"/>
                  </a:lnTo>
                  <a:close/>
                </a:path>
              </a:pathLst>
            </a:custGeom>
            <a:solidFill>
              <a:srgbClr val="FFFFFF"/>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35" name="Google Shape;935;p38"/>
            <p:cNvSpPr/>
            <p:nvPr/>
          </p:nvSpPr>
          <p:spPr>
            <a:xfrm>
              <a:off x="6197600" y="5708650"/>
              <a:ext cx="269875" cy="430213"/>
            </a:xfrm>
            <a:custGeom>
              <a:rect b="b" l="l" r="r" t="t"/>
              <a:pathLst>
                <a:path extrusionOk="0" h="1086" w="680">
                  <a:moveTo>
                    <a:pt x="373" y="473"/>
                  </a:moveTo>
                  <a:lnTo>
                    <a:pt x="373" y="494"/>
                  </a:lnTo>
                  <a:lnTo>
                    <a:pt x="376" y="513"/>
                  </a:lnTo>
                  <a:lnTo>
                    <a:pt x="378" y="522"/>
                  </a:lnTo>
                  <a:lnTo>
                    <a:pt x="381" y="530"/>
                  </a:lnTo>
                  <a:lnTo>
                    <a:pt x="384" y="537"/>
                  </a:lnTo>
                  <a:lnTo>
                    <a:pt x="387" y="544"/>
                  </a:lnTo>
                  <a:lnTo>
                    <a:pt x="392" y="549"/>
                  </a:lnTo>
                  <a:lnTo>
                    <a:pt x="397" y="554"/>
                  </a:lnTo>
                  <a:lnTo>
                    <a:pt x="404" y="558"/>
                  </a:lnTo>
                  <a:lnTo>
                    <a:pt x="410" y="561"/>
                  </a:lnTo>
                  <a:lnTo>
                    <a:pt x="419" y="563"/>
                  </a:lnTo>
                  <a:lnTo>
                    <a:pt x="427" y="563"/>
                  </a:lnTo>
                  <a:lnTo>
                    <a:pt x="437" y="563"/>
                  </a:lnTo>
                  <a:lnTo>
                    <a:pt x="449" y="561"/>
                  </a:lnTo>
                  <a:lnTo>
                    <a:pt x="434" y="584"/>
                  </a:lnTo>
                  <a:lnTo>
                    <a:pt x="424" y="601"/>
                  </a:lnTo>
                  <a:lnTo>
                    <a:pt x="418" y="608"/>
                  </a:lnTo>
                  <a:lnTo>
                    <a:pt x="409" y="615"/>
                  </a:lnTo>
                  <a:lnTo>
                    <a:pt x="398" y="621"/>
                  </a:lnTo>
                  <a:lnTo>
                    <a:pt x="382" y="627"/>
                  </a:lnTo>
                  <a:lnTo>
                    <a:pt x="377" y="629"/>
                  </a:lnTo>
                  <a:lnTo>
                    <a:pt x="370" y="631"/>
                  </a:lnTo>
                  <a:lnTo>
                    <a:pt x="365" y="634"/>
                  </a:lnTo>
                  <a:lnTo>
                    <a:pt x="359" y="639"/>
                  </a:lnTo>
                  <a:lnTo>
                    <a:pt x="349" y="647"/>
                  </a:lnTo>
                  <a:lnTo>
                    <a:pt x="339" y="658"/>
                  </a:lnTo>
                  <a:lnTo>
                    <a:pt x="330" y="670"/>
                  </a:lnTo>
                  <a:lnTo>
                    <a:pt x="323" y="682"/>
                  </a:lnTo>
                  <a:lnTo>
                    <a:pt x="317" y="695"/>
                  </a:lnTo>
                  <a:lnTo>
                    <a:pt x="313" y="707"/>
                  </a:lnTo>
                  <a:lnTo>
                    <a:pt x="313" y="711"/>
                  </a:lnTo>
                  <a:lnTo>
                    <a:pt x="313" y="715"/>
                  </a:lnTo>
                  <a:lnTo>
                    <a:pt x="315" y="717"/>
                  </a:lnTo>
                  <a:lnTo>
                    <a:pt x="317" y="719"/>
                  </a:lnTo>
                  <a:lnTo>
                    <a:pt x="325" y="720"/>
                  </a:lnTo>
                  <a:lnTo>
                    <a:pt x="333" y="719"/>
                  </a:lnTo>
                  <a:lnTo>
                    <a:pt x="352" y="713"/>
                  </a:lnTo>
                  <a:lnTo>
                    <a:pt x="363" y="711"/>
                  </a:lnTo>
                  <a:lnTo>
                    <a:pt x="363" y="712"/>
                  </a:lnTo>
                  <a:lnTo>
                    <a:pt x="362" y="714"/>
                  </a:lnTo>
                  <a:lnTo>
                    <a:pt x="358" y="719"/>
                  </a:lnTo>
                  <a:lnTo>
                    <a:pt x="353" y="723"/>
                  </a:lnTo>
                  <a:lnTo>
                    <a:pt x="343" y="732"/>
                  </a:lnTo>
                  <a:lnTo>
                    <a:pt x="337" y="737"/>
                  </a:lnTo>
                  <a:lnTo>
                    <a:pt x="324" y="747"/>
                  </a:lnTo>
                  <a:lnTo>
                    <a:pt x="310" y="755"/>
                  </a:lnTo>
                  <a:lnTo>
                    <a:pt x="296" y="765"/>
                  </a:lnTo>
                  <a:lnTo>
                    <a:pt x="281" y="774"/>
                  </a:lnTo>
                  <a:lnTo>
                    <a:pt x="265" y="782"/>
                  </a:lnTo>
                  <a:lnTo>
                    <a:pt x="250" y="791"/>
                  </a:lnTo>
                  <a:lnTo>
                    <a:pt x="235" y="801"/>
                  </a:lnTo>
                  <a:lnTo>
                    <a:pt x="221" y="810"/>
                  </a:lnTo>
                  <a:lnTo>
                    <a:pt x="212" y="820"/>
                  </a:lnTo>
                  <a:lnTo>
                    <a:pt x="200" y="834"/>
                  </a:lnTo>
                  <a:lnTo>
                    <a:pt x="187" y="851"/>
                  </a:lnTo>
                  <a:lnTo>
                    <a:pt x="173" y="871"/>
                  </a:lnTo>
                  <a:lnTo>
                    <a:pt x="161" y="891"/>
                  </a:lnTo>
                  <a:lnTo>
                    <a:pt x="151" y="910"/>
                  </a:lnTo>
                  <a:lnTo>
                    <a:pt x="147" y="918"/>
                  </a:lnTo>
                  <a:lnTo>
                    <a:pt x="145" y="927"/>
                  </a:lnTo>
                  <a:lnTo>
                    <a:pt x="142" y="933"/>
                  </a:lnTo>
                  <a:lnTo>
                    <a:pt x="142" y="940"/>
                  </a:lnTo>
                  <a:lnTo>
                    <a:pt x="144" y="964"/>
                  </a:lnTo>
                  <a:lnTo>
                    <a:pt x="145" y="985"/>
                  </a:lnTo>
                  <a:lnTo>
                    <a:pt x="145" y="995"/>
                  </a:lnTo>
                  <a:lnTo>
                    <a:pt x="142" y="1006"/>
                  </a:lnTo>
                  <a:lnTo>
                    <a:pt x="139" y="1017"/>
                  </a:lnTo>
                  <a:lnTo>
                    <a:pt x="135" y="1029"/>
                  </a:lnTo>
                  <a:lnTo>
                    <a:pt x="128" y="1038"/>
                  </a:lnTo>
                  <a:lnTo>
                    <a:pt x="120" y="1048"/>
                  </a:lnTo>
                  <a:lnTo>
                    <a:pt x="108" y="1058"/>
                  </a:lnTo>
                  <a:lnTo>
                    <a:pt x="96" y="1066"/>
                  </a:lnTo>
                  <a:lnTo>
                    <a:pt x="83" y="1075"/>
                  </a:lnTo>
                  <a:lnTo>
                    <a:pt x="69" y="1080"/>
                  </a:lnTo>
                  <a:lnTo>
                    <a:pt x="63" y="1083"/>
                  </a:lnTo>
                  <a:lnTo>
                    <a:pt x="57" y="1085"/>
                  </a:lnTo>
                  <a:lnTo>
                    <a:pt x="51" y="1086"/>
                  </a:lnTo>
                  <a:lnTo>
                    <a:pt x="45" y="1086"/>
                  </a:lnTo>
                  <a:lnTo>
                    <a:pt x="40" y="1086"/>
                  </a:lnTo>
                  <a:lnTo>
                    <a:pt x="36" y="1085"/>
                  </a:lnTo>
                  <a:lnTo>
                    <a:pt x="32" y="1084"/>
                  </a:lnTo>
                  <a:lnTo>
                    <a:pt x="30" y="1081"/>
                  </a:lnTo>
                  <a:lnTo>
                    <a:pt x="29" y="1078"/>
                  </a:lnTo>
                  <a:lnTo>
                    <a:pt x="28" y="1075"/>
                  </a:lnTo>
                  <a:lnTo>
                    <a:pt x="28" y="1071"/>
                  </a:lnTo>
                  <a:lnTo>
                    <a:pt x="28" y="1067"/>
                  </a:lnTo>
                  <a:lnTo>
                    <a:pt x="31" y="1058"/>
                  </a:lnTo>
                  <a:lnTo>
                    <a:pt x="36" y="1047"/>
                  </a:lnTo>
                  <a:lnTo>
                    <a:pt x="42" y="1035"/>
                  </a:lnTo>
                  <a:lnTo>
                    <a:pt x="50" y="1022"/>
                  </a:lnTo>
                  <a:lnTo>
                    <a:pt x="67" y="996"/>
                  </a:lnTo>
                  <a:lnTo>
                    <a:pt x="83" y="972"/>
                  </a:lnTo>
                  <a:lnTo>
                    <a:pt x="91" y="960"/>
                  </a:lnTo>
                  <a:lnTo>
                    <a:pt x="97" y="951"/>
                  </a:lnTo>
                  <a:lnTo>
                    <a:pt x="101" y="942"/>
                  </a:lnTo>
                  <a:lnTo>
                    <a:pt x="105" y="936"/>
                  </a:lnTo>
                  <a:lnTo>
                    <a:pt x="106" y="927"/>
                  </a:lnTo>
                  <a:lnTo>
                    <a:pt x="107" y="912"/>
                  </a:lnTo>
                  <a:lnTo>
                    <a:pt x="107" y="905"/>
                  </a:lnTo>
                  <a:lnTo>
                    <a:pt x="107" y="899"/>
                  </a:lnTo>
                  <a:lnTo>
                    <a:pt x="106" y="896"/>
                  </a:lnTo>
                  <a:lnTo>
                    <a:pt x="105" y="895"/>
                  </a:lnTo>
                  <a:lnTo>
                    <a:pt x="94" y="904"/>
                  </a:lnTo>
                  <a:lnTo>
                    <a:pt x="84" y="912"/>
                  </a:lnTo>
                  <a:lnTo>
                    <a:pt x="78" y="917"/>
                  </a:lnTo>
                  <a:lnTo>
                    <a:pt x="72" y="919"/>
                  </a:lnTo>
                  <a:lnTo>
                    <a:pt x="68" y="921"/>
                  </a:lnTo>
                  <a:lnTo>
                    <a:pt x="66" y="921"/>
                  </a:lnTo>
                  <a:lnTo>
                    <a:pt x="64" y="918"/>
                  </a:lnTo>
                  <a:lnTo>
                    <a:pt x="63" y="914"/>
                  </a:lnTo>
                  <a:lnTo>
                    <a:pt x="61" y="903"/>
                  </a:lnTo>
                  <a:lnTo>
                    <a:pt x="61" y="888"/>
                  </a:lnTo>
                  <a:lnTo>
                    <a:pt x="61" y="878"/>
                  </a:lnTo>
                  <a:lnTo>
                    <a:pt x="60" y="870"/>
                  </a:lnTo>
                  <a:lnTo>
                    <a:pt x="58" y="859"/>
                  </a:lnTo>
                  <a:lnTo>
                    <a:pt x="56" y="848"/>
                  </a:lnTo>
                  <a:lnTo>
                    <a:pt x="32" y="768"/>
                  </a:lnTo>
                  <a:lnTo>
                    <a:pt x="29" y="761"/>
                  </a:lnTo>
                  <a:lnTo>
                    <a:pt x="24" y="752"/>
                  </a:lnTo>
                  <a:lnTo>
                    <a:pt x="17" y="742"/>
                  </a:lnTo>
                  <a:lnTo>
                    <a:pt x="11" y="734"/>
                  </a:lnTo>
                  <a:lnTo>
                    <a:pt x="5" y="724"/>
                  </a:lnTo>
                  <a:lnTo>
                    <a:pt x="1" y="716"/>
                  </a:lnTo>
                  <a:lnTo>
                    <a:pt x="0" y="712"/>
                  </a:lnTo>
                  <a:lnTo>
                    <a:pt x="0" y="709"/>
                  </a:lnTo>
                  <a:lnTo>
                    <a:pt x="0" y="706"/>
                  </a:lnTo>
                  <a:lnTo>
                    <a:pt x="1" y="703"/>
                  </a:lnTo>
                  <a:lnTo>
                    <a:pt x="23" y="681"/>
                  </a:lnTo>
                  <a:lnTo>
                    <a:pt x="39" y="663"/>
                  </a:lnTo>
                  <a:lnTo>
                    <a:pt x="41" y="659"/>
                  </a:lnTo>
                  <a:lnTo>
                    <a:pt x="43" y="654"/>
                  </a:lnTo>
                  <a:lnTo>
                    <a:pt x="45" y="648"/>
                  </a:lnTo>
                  <a:lnTo>
                    <a:pt x="46" y="643"/>
                  </a:lnTo>
                  <a:lnTo>
                    <a:pt x="46" y="636"/>
                  </a:lnTo>
                  <a:lnTo>
                    <a:pt x="46" y="629"/>
                  </a:lnTo>
                  <a:lnTo>
                    <a:pt x="45" y="620"/>
                  </a:lnTo>
                  <a:lnTo>
                    <a:pt x="43" y="611"/>
                  </a:lnTo>
                  <a:lnTo>
                    <a:pt x="36" y="581"/>
                  </a:lnTo>
                  <a:lnTo>
                    <a:pt x="27" y="539"/>
                  </a:lnTo>
                  <a:lnTo>
                    <a:pt x="24" y="518"/>
                  </a:lnTo>
                  <a:lnTo>
                    <a:pt x="23" y="498"/>
                  </a:lnTo>
                  <a:lnTo>
                    <a:pt x="23" y="490"/>
                  </a:lnTo>
                  <a:lnTo>
                    <a:pt x="24" y="483"/>
                  </a:lnTo>
                  <a:lnTo>
                    <a:pt x="26" y="478"/>
                  </a:lnTo>
                  <a:lnTo>
                    <a:pt x="29" y="474"/>
                  </a:lnTo>
                  <a:lnTo>
                    <a:pt x="32" y="459"/>
                  </a:lnTo>
                  <a:lnTo>
                    <a:pt x="37" y="445"/>
                  </a:lnTo>
                  <a:lnTo>
                    <a:pt x="42" y="432"/>
                  </a:lnTo>
                  <a:lnTo>
                    <a:pt x="49" y="422"/>
                  </a:lnTo>
                  <a:lnTo>
                    <a:pt x="56" y="411"/>
                  </a:lnTo>
                  <a:lnTo>
                    <a:pt x="64" y="401"/>
                  </a:lnTo>
                  <a:lnTo>
                    <a:pt x="72" y="392"/>
                  </a:lnTo>
                  <a:lnTo>
                    <a:pt x="81" y="384"/>
                  </a:lnTo>
                  <a:lnTo>
                    <a:pt x="99" y="368"/>
                  </a:lnTo>
                  <a:lnTo>
                    <a:pt x="119" y="350"/>
                  </a:lnTo>
                  <a:lnTo>
                    <a:pt x="127" y="341"/>
                  </a:lnTo>
                  <a:lnTo>
                    <a:pt x="136" y="330"/>
                  </a:lnTo>
                  <a:lnTo>
                    <a:pt x="145" y="318"/>
                  </a:lnTo>
                  <a:lnTo>
                    <a:pt x="152" y="305"/>
                  </a:lnTo>
                  <a:lnTo>
                    <a:pt x="173" y="258"/>
                  </a:lnTo>
                  <a:lnTo>
                    <a:pt x="191" y="221"/>
                  </a:lnTo>
                  <a:lnTo>
                    <a:pt x="195" y="212"/>
                  </a:lnTo>
                  <a:lnTo>
                    <a:pt x="201" y="203"/>
                  </a:lnTo>
                  <a:lnTo>
                    <a:pt x="207" y="195"/>
                  </a:lnTo>
                  <a:lnTo>
                    <a:pt x="215" y="187"/>
                  </a:lnTo>
                  <a:lnTo>
                    <a:pt x="223" y="180"/>
                  </a:lnTo>
                  <a:lnTo>
                    <a:pt x="233" y="172"/>
                  </a:lnTo>
                  <a:lnTo>
                    <a:pt x="245" y="165"/>
                  </a:lnTo>
                  <a:lnTo>
                    <a:pt x="258" y="157"/>
                  </a:lnTo>
                  <a:lnTo>
                    <a:pt x="275" y="147"/>
                  </a:lnTo>
                  <a:lnTo>
                    <a:pt x="290" y="136"/>
                  </a:lnTo>
                  <a:lnTo>
                    <a:pt x="303" y="126"/>
                  </a:lnTo>
                  <a:lnTo>
                    <a:pt x="314" y="115"/>
                  </a:lnTo>
                  <a:lnTo>
                    <a:pt x="327" y="105"/>
                  </a:lnTo>
                  <a:lnTo>
                    <a:pt x="341" y="95"/>
                  </a:lnTo>
                  <a:lnTo>
                    <a:pt x="349" y="92"/>
                  </a:lnTo>
                  <a:lnTo>
                    <a:pt x="358" y="88"/>
                  </a:lnTo>
                  <a:lnTo>
                    <a:pt x="368" y="85"/>
                  </a:lnTo>
                  <a:lnTo>
                    <a:pt x="379" y="82"/>
                  </a:lnTo>
                  <a:lnTo>
                    <a:pt x="411" y="77"/>
                  </a:lnTo>
                  <a:lnTo>
                    <a:pt x="438" y="74"/>
                  </a:lnTo>
                  <a:lnTo>
                    <a:pt x="461" y="71"/>
                  </a:lnTo>
                  <a:lnTo>
                    <a:pt x="480" y="67"/>
                  </a:lnTo>
                  <a:lnTo>
                    <a:pt x="490" y="65"/>
                  </a:lnTo>
                  <a:lnTo>
                    <a:pt x="500" y="62"/>
                  </a:lnTo>
                  <a:lnTo>
                    <a:pt x="508" y="58"/>
                  </a:lnTo>
                  <a:lnTo>
                    <a:pt x="519" y="51"/>
                  </a:lnTo>
                  <a:lnTo>
                    <a:pt x="529" y="45"/>
                  </a:lnTo>
                  <a:lnTo>
                    <a:pt x="541" y="36"/>
                  </a:lnTo>
                  <a:lnTo>
                    <a:pt x="553" y="25"/>
                  </a:lnTo>
                  <a:lnTo>
                    <a:pt x="566" y="11"/>
                  </a:lnTo>
                  <a:lnTo>
                    <a:pt x="570" y="9"/>
                  </a:lnTo>
                  <a:lnTo>
                    <a:pt x="575" y="6"/>
                  </a:lnTo>
                  <a:lnTo>
                    <a:pt x="581" y="4"/>
                  </a:lnTo>
                  <a:lnTo>
                    <a:pt x="588" y="3"/>
                  </a:lnTo>
                  <a:lnTo>
                    <a:pt x="603" y="1"/>
                  </a:lnTo>
                  <a:lnTo>
                    <a:pt x="620" y="0"/>
                  </a:lnTo>
                  <a:lnTo>
                    <a:pt x="653" y="3"/>
                  </a:lnTo>
                  <a:lnTo>
                    <a:pt x="680" y="4"/>
                  </a:lnTo>
                  <a:lnTo>
                    <a:pt x="680" y="7"/>
                  </a:lnTo>
                  <a:lnTo>
                    <a:pt x="679" y="10"/>
                  </a:lnTo>
                  <a:lnTo>
                    <a:pt x="676" y="12"/>
                  </a:lnTo>
                  <a:lnTo>
                    <a:pt x="672" y="15"/>
                  </a:lnTo>
                  <a:lnTo>
                    <a:pt x="664" y="20"/>
                  </a:lnTo>
                  <a:lnTo>
                    <a:pt x="653" y="24"/>
                  </a:lnTo>
                  <a:lnTo>
                    <a:pt x="630" y="31"/>
                  </a:lnTo>
                  <a:lnTo>
                    <a:pt x="614" y="35"/>
                  </a:lnTo>
                  <a:lnTo>
                    <a:pt x="607" y="37"/>
                  </a:lnTo>
                  <a:lnTo>
                    <a:pt x="600" y="41"/>
                  </a:lnTo>
                  <a:lnTo>
                    <a:pt x="594" y="46"/>
                  </a:lnTo>
                  <a:lnTo>
                    <a:pt x="589" y="50"/>
                  </a:lnTo>
                  <a:lnTo>
                    <a:pt x="586" y="57"/>
                  </a:lnTo>
                  <a:lnTo>
                    <a:pt x="584" y="63"/>
                  </a:lnTo>
                  <a:lnTo>
                    <a:pt x="583" y="71"/>
                  </a:lnTo>
                  <a:lnTo>
                    <a:pt x="584" y="78"/>
                  </a:lnTo>
                  <a:lnTo>
                    <a:pt x="580" y="87"/>
                  </a:lnTo>
                  <a:lnTo>
                    <a:pt x="568" y="104"/>
                  </a:lnTo>
                  <a:lnTo>
                    <a:pt x="552" y="129"/>
                  </a:lnTo>
                  <a:lnTo>
                    <a:pt x="531" y="157"/>
                  </a:lnTo>
                  <a:lnTo>
                    <a:pt x="511" y="186"/>
                  </a:lnTo>
                  <a:lnTo>
                    <a:pt x="491" y="211"/>
                  </a:lnTo>
                  <a:lnTo>
                    <a:pt x="482" y="222"/>
                  </a:lnTo>
                  <a:lnTo>
                    <a:pt x="475" y="230"/>
                  </a:lnTo>
                  <a:lnTo>
                    <a:pt x="469" y="237"/>
                  </a:lnTo>
                  <a:lnTo>
                    <a:pt x="464" y="240"/>
                  </a:lnTo>
                  <a:lnTo>
                    <a:pt x="447" y="249"/>
                  </a:lnTo>
                  <a:lnTo>
                    <a:pt x="432" y="256"/>
                  </a:lnTo>
                  <a:lnTo>
                    <a:pt x="420" y="264"/>
                  </a:lnTo>
                  <a:lnTo>
                    <a:pt x="410" y="270"/>
                  </a:lnTo>
                  <a:lnTo>
                    <a:pt x="406" y="275"/>
                  </a:lnTo>
                  <a:lnTo>
                    <a:pt x="403" y="280"/>
                  </a:lnTo>
                  <a:lnTo>
                    <a:pt x="399" y="285"/>
                  </a:lnTo>
                  <a:lnTo>
                    <a:pt x="397" y="291"/>
                  </a:lnTo>
                  <a:lnTo>
                    <a:pt x="394" y="298"/>
                  </a:lnTo>
                  <a:lnTo>
                    <a:pt x="393" y="307"/>
                  </a:lnTo>
                  <a:lnTo>
                    <a:pt x="391" y="317"/>
                  </a:lnTo>
                  <a:lnTo>
                    <a:pt x="390" y="328"/>
                  </a:lnTo>
                  <a:lnTo>
                    <a:pt x="379" y="445"/>
                  </a:lnTo>
                  <a:lnTo>
                    <a:pt x="373" y="473"/>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36" name="Google Shape;936;p38"/>
            <p:cNvSpPr/>
            <p:nvPr/>
          </p:nvSpPr>
          <p:spPr>
            <a:xfrm>
              <a:off x="6435725" y="5535613"/>
              <a:ext cx="31750" cy="26988"/>
            </a:xfrm>
            <a:custGeom>
              <a:rect b="b" l="l" r="r" t="t"/>
              <a:pathLst>
                <a:path extrusionOk="0" h="69" w="82">
                  <a:moveTo>
                    <a:pt x="27" y="62"/>
                  </a:moveTo>
                  <a:lnTo>
                    <a:pt x="25" y="61"/>
                  </a:lnTo>
                  <a:lnTo>
                    <a:pt x="23" y="58"/>
                  </a:lnTo>
                  <a:lnTo>
                    <a:pt x="20" y="56"/>
                  </a:lnTo>
                  <a:lnTo>
                    <a:pt x="18" y="53"/>
                  </a:lnTo>
                  <a:lnTo>
                    <a:pt x="16" y="47"/>
                  </a:lnTo>
                  <a:lnTo>
                    <a:pt x="14" y="40"/>
                  </a:lnTo>
                  <a:lnTo>
                    <a:pt x="9" y="25"/>
                  </a:lnTo>
                  <a:lnTo>
                    <a:pt x="2" y="11"/>
                  </a:lnTo>
                  <a:lnTo>
                    <a:pt x="0" y="6"/>
                  </a:lnTo>
                  <a:lnTo>
                    <a:pt x="0" y="2"/>
                  </a:lnTo>
                  <a:lnTo>
                    <a:pt x="1" y="0"/>
                  </a:lnTo>
                  <a:lnTo>
                    <a:pt x="4" y="0"/>
                  </a:lnTo>
                  <a:lnTo>
                    <a:pt x="10" y="3"/>
                  </a:lnTo>
                  <a:lnTo>
                    <a:pt x="16" y="8"/>
                  </a:lnTo>
                  <a:lnTo>
                    <a:pt x="22" y="11"/>
                  </a:lnTo>
                  <a:lnTo>
                    <a:pt x="26" y="13"/>
                  </a:lnTo>
                  <a:lnTo>
                    <a:pt x="31" y="15"/>
                  </a:lnTo>
                  <a:lnTo>
                    <a:pt x="37" y="16"/>
                  </a:lnTo>
                  <a:lnTo>
                    <a:pt x="49" y="16"/>
                  </a:lnTo>
                  <a:lnTo>
                    <a:pt x="59" y="16"/>
                  </a:lnTo>
                  <a:lnTo>
                    <a:pt x="65" y="16"/>
                  </a:lnTo>
                  <a:lnTo>
                    <a:pt x="70" y="17"/>
                  </a:lnTo>
                  <a:lnTo>
                    <a:pt x="74" y="20"/>
                  </a:lnTo>
                  <a:lnTo>
                    <a:pt x="79" y="22"/>
                  </a:lnTo>
                  <a:lnTo>
                    <a:pt x="81" y="25"/>
                  </a:lnTo>
                  <a:lnTo>
                    <a:pt x="82" y="28"/>
                  </a:lnTo>
                  <a:lnTo>
                    <a:pt x="81" y="33"/>
                  </a:lnTo>
                  <a:lnTo>
                    <a:pt x="78" y="38"/>
                  </a:lnTo>
                  <a:lnTo>
                    <a:pt x="70" y="49"/>
                  </a:lnTo>
                  <a:lnTo>
                    <a:pt x="61" y="57"/>
                  </a:lnTo>
                  <a:lnTo>
                    <a:pt x="57" y="61"/>
                  </a:lnTo>
                  <a:lnTo>
                    <a:pt x="52" y="64"/>
                  </a:lnTo>
                  <a:lnTo>
                    <a:pt x="46" y="67"/>
                  </a:lnTo>
                  <a:lnTo>
                    <a:pt x="41" y="69"/>
                  </a:lnTo>
                  <a:lnTo>
                    <a:pt x="27" y="62"/>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37" name="Google Shape;937;p38"/>
            <p:cNvSpPr/>
            <p:nvPr/>
          </p:nvSpPr>
          <p:spPr>
            <a:xfrm>
              <a:off x="6791325" y="3105150"/>
              <a:ext cx="22225" cy="79375"/>
            </a:xfrm>
            <a:custGeom>
              <a:rect b="b" l="l" r="r" t="t"/>
              <a:pathLst>
                <a:path extrusionOk="0" h="200" w="57">
                  <a:moveTo>
                    <a:pt x="0" y="193"/>
                  </a:moveTo>
                  <a:lnTo>
                    <a:pt x="4" y="187"/>
                  </a:lnTo>
                  <a:lnTo>
                    <a:pt x="8" y="181"/>
                  </a:lnTo>
                  <a:lnTo>
                    <a:pt x="12" y="176"/>
                  </a:lnTo>
                  <a:lnTo>
                    <a:pt x="15" y="169"/>
                  </a:lnTo>
                  <a:lnTo>
                    <a:pt x="19" y="155"/>
                  </a:lnTo>
                  <a:lnTo>
                    <a:pt x="22" y="141"/>
                  </a:lnTo>
                  <a:lnTo>
                    <a:pt x="23" y="136"/>
                  </a:lnTo>
                  <a:lnTo>
                    <a:pt x="23" y="130"/>
                  </a:lnTo>
                  <a:lnTo>
                    <a:pt x="22" y="125"/>
                  </a:lnTo>
                  <a:lnTo>
                    <a:pt x="21" y="120"/>
                  </a:lnTo>
                  <a:lnTo>
                    <a:pt x="19" y="112"/>
                  </a:lnTo>
                  <a:lnTo>
                    <a:pt x="17" y="102"/>
                  </a:lnTo>
                  <a:lnTo>
                    <a:pt x="15" y="92"/>
                  </a:lnTo>
                  <a:lnTo>
                    <a:pt x="15" y="83"/>
                  </a:lnTo>
                  <a:lnTo>
                    <a:pt x="14" y="73"/>
                  </a:lnTo>
                  <a:lnTo>
                    <a:pt x="13" y="64"/>
                  </a:lnTo>
                  <a:lnTo>
                    <a:pt x="11" y="54"/>
                  </a:lnTo>
                  <a:lnTo>
                    <a:pt x="12" y="46"/>
                  </a:lnTo>
                  <a:lnTo>
                    <a:pt x="14" y="38"/>
                  </a:lnTo>
                  <a:lnTo>
                    <a:pt x="20" y="29"/>
                  </a:lnTo>
                  <a:lnTo>
                    <a:pt x="25" y="21"/>
                  </a:lnTo>
                  <a:lnTo>
                    <a:pt x="30" y="12"/>
                  </a:lnTo>
                  <a:lnTo>
                    <a:pt x="36" y="6"/>
                  </a:lnTo>
                  <a:lnTo>
                    <a:pt x="43" y="1"/>
                  </a:lnTo>
                  <a:lnTo>
                    <a:pt x="47" y="0"/>
                  </a:lnTo>
                  <a:lnTo>
                    <a:pt x="50" y="0"/>
                  </a:lnTo>
                  <a:lnTo>
                    <a:pt x="53" y="1"/>
                  </a:lnTo>
                  <a:lnTo>
                    <a:pt x="55" y="3"/>
                  </a:lnTo>
                  <a:lnTo>
                    <a:pt x="57" y="10"/>
                  </a:lnTo>
                  <a:lnTo>
                    <a:pt x="57" y="21"/>
                  </a:lnTo>
                  <a:lnTo>
                    <a:pt x="54" y="43"/>
                  </a:lnTo>
                  <a:lnTo>
                    <a:pt x="52" y="58"/>
                  </a:lnTo>
                  <a:lnTo>
                    <a:pt x="50" y="71"/>
                  </a:lnTo>
                  <a:lnTo>
                    <a:pt x="47" y="86"/>
                  </a:lnTo>
                  <a:lnTo>
                    <a:pt x="46" y="92"/>
                  </a:lnTo>
                  <a:lnTo>
                    <a:pt x="46" y="100"/>
                  </a:lnTo>
                  <a:lnTo>
                    <a:pt x="46" y="106"/>
                  </a:lnTo>
                  <a:lnTo>
                    <a:pt x="47" y="113"/>
                  </a:lnTo>
                  <a:lnTo>
                    <a:pt x="49" y="119"/>
                  </a:lnTo>
                  <a:lnTo>
                    <a:pt x="50" y="126"/>
                  </a:lnTo>
                  <a:lnTo>
                    <a:pt x="50" y="131"/>
                  </a:lnTo>
                  <a:lnTo>
                    <a:pt x="49" y="136"/>
                  </a:lnTo>
                  <a:lnTo>
                    <a:pt x="46" y="145"/>
                  </a:lnTo>
                  <a:lnTo>
                    <a:pt x="39" y="158"/>
                  </a:lnTo>
                  <a:lnTo>
                    <a:pt x="32" y="169"/>
                  </a:lnTo>
                  <a:lnTo>
                    <a:pt x="25" y="180"/>
                  </a:lnTo>
                  <a:lnTo>
                    <a:pt x="17" y="191"/>
                  </a:lnTo>
                  <a:lnTo>
                    <a:pt x="7" y="200"/>
                  </a:lnTo>
                  <a:lnTo>
                    <a:pt x="0" y="193"/>
                  </a:lnTo>
                  <a:close/>
                </a:path>
              </a:pathLst>
            </a:custGeom>
            <a:no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938" name="Google Shape;938;p38"/>
          <p:cNvSpPr/>
          <p:nvPr/>
        </p:nvSpPr>
        <p:spPr>
          <a:xfrm>
            <a:off x="10447706" y="1973263"/>
            <a:ext cx="581891" cy="1661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lang="en-GB" sz="1200">
                <a:solidFill>
                  <a:srgbClr val="7F7F7F"/>
                </a:solidFill>
                <a:latin typeface="Arial"/>
                <a:ea typeface="Arial"/>
                <a:cs typeface="Arial"/>
                <a:sym typeface="Arial"/>
              </a:rPr>
              <a:t>Sweden</a:t>
            </a:r>
            <a:endParaRPr/>
          </a:p>
        </p:txBody>
      </p:sp>
      <p:sp>
        <p:nvSpPr>
          <p:cNvPr id="939" name="Google Shape;939;p38"/>
          <p:cNvSpPr txBox="1"/>
          <p:nvPr/>
        </p:nvSpPr>
        <p:spPr>
          <a:xfrm>
            <a:off x="0" y="452799"/>
            <a:ext cx="585788" cy="553998"/>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lang="en-GB" sz="3200">
                <a:solidFill>
                  <a:srgbClr val="215B6B"/>
                </a:solidFill>
                <a:latin typeface="Impact"/>
                <a:ea typeface="Impact"/>
                <a:cs typeface="Impact"/>
                <a:sym typeface="Impact"/>
              </a:rPr>
              <a:t>2.2</a:t>
            </a:r>
            <a:endParaRPr sz="3200">
              <a:solidFill>
                <a:srgbClr val="215B6B"/>
              </a:solidFill>
              <a:latin typeface="Impact"/>
              <a:ea typeface="Impact"/>
              <a:cs typeface="Impact"/>
              <a:sym typeface="Impact"/>
            </a:endParaRPr>
          </a:p>
        </p:txBody>
      </p:sp>
      <p:grpSp>
        <p:nvGrpSpPr>
          <p:cNvPr id="940" name="Google Shape;940;p38"/>
          <p:cNvGrpSpPr/>
          <p:nvPr/>
        </p:nvGrpSpPr>
        <p:grpSpPr>
          <a:xfrm>
            <a:off x="261938" y="1087796"/>
            <a:ext cx="933435" cy="112353"/>
            <a:chOff x="261938" y="1087796"/>
            <a:chExt cx="933435" cy="112353"/>
          </a:xfrm>
        </p:grpSpPr>
        <p:grpSp>
          <p:nvGrpSpPr>
            <p:cNvPr id="941" name="Google Shape;941;p38"/>
            <p:cNvGrpSpPr/>
            <p:nvPr/>
          </p:nvGrpSpPr>
          <p:grpSpPr>
            <a:xfrm>
              <a:off x="261938" y="1087796"/>
              <a:ext cx="769219" cy="112353"/>
              <a:chOff x="384140" y="1087797"/>
              <a:chExt cx="622096" cy="90864"/>
            </a:xfrm>
          </p:grpSpPr>
          <p:sp>
            <p:nvSpPr>
              <p:cNvPr id="942" name="Google Shape;942;p38"/>
              <p:cNvSpPr/>
              <p:nvPr/>
            </p:nvSpPr>
            <p:spPr>
              <a:xfrm>
                <a:off x="384140" y="1087797"/>
                <a:ext cx="90864" cy="90864"/>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3" name="Google Shape;943;p38"/>
              <p:cNvSpPr/>
              <p:nvPr/>
            </p:nvSpPr>
            <p:spPr>
              <a:xfrm>
                <a:off x="516948" y="1087797"/>
                <a:ext cx="90864" cy="90864"/>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4" name="Google Shape;944;p38"/>
              <p:cNvSpPr/>
              <p:nvPr/>
            </p:nvSpPr>
            <p:spPr>
              <a:xfrm>
                <a:off x="649756" y="1087797"/>
                <a:ext cx="90864" cy="90864"/>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5" name="Google Shape;945;p38"/>
              <p:cNvSpPr/>
              <p:nvPr/>
            </p:nvSpPr>
            <p:spPr>
              <a:xfrm>
                <a:off x="782564" y="1087797"/>
                <a:ext cx="90864" cy="90864"/>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6" name="Google Shape;946;p38"/>
              <p:cNvSpPr/>
              <p:nvPr/>
            </p:nvSpPr>
            <p:spPr>
              <a:xfrm>
                <a:off x="915372" y="1087797"/>
                <a:ext cx="90864" cy="90864"/>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947" name="Google Shape;947;p38"/>
            <p:cNvSpPr/>
            <p:nvPr/>
          </p:nvSpPr>
          <p:spPr>
            <a:xfrm>
              <a:off x="1083020" y="1087796"/>
              <a:ext cx="112353" cy="112353"/>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948" name="Google Shape;948;p38"/>
          <p:cNvSpPr/>
          <p:nvPr/>
        </p:nvSpPr>
        <p:spPr>
          <a:xfrm flipH="1" rot="-5400000">
            <a:off x="11374055" y="592135"/>
            <a:ext cx="653134" cy="976406"/>
          </a:xfrm>
          <a:prstGeom prst="round2SameRect">
            <a:avLst>
              <a:gd fmla="val 50000" name="adj1"/>
              <a:gd fmla="val 0" name="adj2"/>
            </a:avLst>
          </a:prstGeom>
          <a:solidFill>
            <a:srgbClr val="FFFFFF">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949" name="Google Shape;949;p38"/>
          <p:cNvPicPr preferRelativeResize="0"/>
          <p:nvPr/>
        </p:nvPicPr>
        <p:blipFill rotWithShape="1">
          <a:blip r:embed="rId3">
            <a:alphaModFix/>
          </a:blip>
          <a:srcRect b="0" l="0" r="0" t="0"/>
          <a:stretch/>
        </p:blipFill>
        <p:spPr>
          <a:xfrm>
            <a:off x="11308542" y="852323"/>
            <a:ext cx="473304" cy="473304"/>
          </a:xfrm>
          <a:prstGeom prst="ellipse">
            <a:avLst/>
          </a:prstGeom>
          <a:noFill/>
          <a:ln cap="rnd" cmpd="sng" w="28575">
            <a:solidFill>
              <a:schemeClr val="lt1"/>
            </a:solidFill>
            <a:prstDash val="solid"/>
            <a:round/>
            <a:headEnd len="sm" w="sm" type="none"/>
            <a:tailEnd len="sm" w="sm" type="none"/>
          </a:ln>
          <a:effectLst>
            <a:outerShdw blurRad="139700" rotWithShape="0" algn="ctr">
              <a:srgbClr val="215B6B">
                <a:alpha val="4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4" name="Shape 954"/>
        <p:cNvGrpSpPr/>
        <p:nvPr/>
      </p:nvGrpSpPr>
      <p:grpSpPr>
        <a:xfrm>
          <a:off x="0" y="0"/>
          <a:ext cx="0" cy="0"/>
          <a:chOff x="0" y="0"/>
          <a:chExt cx="0" cy="0"/>
        </a:xfrm>
      </p:grpSpPr>
      <p:grpSp>
        <p:nvGrpSpPr>
          <p:cNvPr id="955" name="Google Shape;955;p39"/>
          <p:cNvGrpSpPr/>
          <p:nvPr/>
        </p:nvGrpSpPr>
        <p:grpSpPr>
          <a:xfrm flipH="1">
            <a:off x="9419820" y="2592050"/>
            <a:ext cx="2377284" cy="2826492"/>
            <a:chOff x="8745964" y="134280"/>
            <a:chExt cx="3392279" cy="4033276"/>
          </a:xfrm>
        </p:grpSpPr>
        <p:sp>
          <p:nvSpPr>
            <p:cNvPr id="956" name="Google Shape;956;p39"/>
            <p:cNvSpPr/>
            <p:nvPr/>
          </p:nvSpPr>
          <p:spPr>
            <a:xfrm>
              <a:off x="8745964" y="2216076"/>
              <a:ext cx="2216077" cy="1764254"/>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58750B">
                    <a:alpha val="0"/>
                  </a:srgbClr>
                </a:gs>
                <a:gs pos="37000">
                  <a:srgbClr val="58750B">
                    <a:alpha val="0"/>
                  </a:srgbClr>
                </a:gs>
                <a:gs pos="100000">
                  <a:srgbClr val="99CD13"/>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57" name="Google Shape;957;p39"/>
            <p:cNvSpPr/>
            <p:nvPr/>
          </p:nvSpPr>
          <p:spPr>
            <a:xfrm>
              <a:off x="8797747" y="134280"/>
              <a:ext cx="3340496" cy="3340505"/>
            </a:xfrm>
            <a:prstGeom prst="ellipse">
              <a:avLst/>
            </a:prstGeom>
            <a:solidFill>
              <a:schemeClr val="lt1">
                <a:alpha val="47843"/>
              </a:schemeClr>
            </a:solidFill>
            <a:ln>
              <a:noFill/>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1" lang="en-GB" sz="1600">
                  <a:solidFill>
                    <a:srgbClr val="595959"/>
                  </a:solidFill>
                  <a:latin typeface="Arial"/>
                  <a:ea typeface="Arial"/>
                  <a:cs typeface="Arial"/>
                  <a:sym typeface="Arial"/>
                </a:rPr>
                <a:t>2018</a:t>
              </a:r>
              <a:endParaRPr/>
            </a:p>
            <a:p>
              <a:pPr indent="0" lvl="0" marL="0" marR="0" rtl="0" algn="ctr">
                <a:lnSpc>
                  <a:spcPct val="85000"/>
                </a:lnSpc>
                <a:spcBef>
                  <a:spcPts val="0"/>
                </a:spcBef>
                <a:spcAft>
                  <a:spcPts val="0"/>
                </a:spcAft>
                <a:buNone/>
              </a:pPr>
              <a:r>
                <a:rPr b="1" i="1" lang="en-GB" sz="1600">
                  <a:solidFill>
                    <a:srgbClr val="94C120"/>
                  </a:solidFill>
                  <a:latin typeface="Arial"/>
                  <a:ea typeface="Arial"/>
                  <a:cs typeface="Arial"/>
                  <a:sym typeface="Arial"/>
                </a:rPr>
                <a:t>Synflorix</a:t>
              </a:r>
              <a:endParaRPr b="1" i="1" sz="1600">
                <a:solidFill>
                  <a:srgbClr val="94C120"/>
                </a:solidFill>
                <a:latin typeface="Arial"/>
                <a:ea typeface="Arial"/>
                <a:cs typeface="Arial"/>
                <a:sym typeface="Arial"/>
              </a:endParaRPr>
            </a:p>
            <a:p>
              <a:pPr indent="0" lvl="0" marL="0" marR="0" rtl="0" algn="ctr">
                <a:lnSpc>
                  <a:spcPct val="85000"/>
                </a:lnSpc>
                <a:spcBef>
                  <a:spcPts val="0"/>
                </a:spcBef>
                <a:spcAft>
                  <a:spcPts val="0"/>
                </a:spcAft>
                <a:buNone/>
              </a:pPr>
              <a:r>
                <a:rPr b="1" lang="en-GB" sz="1600">
                  <a:solidFill>
                    <a:srgbClr val="94C120"/>
                  </a:solidFill>
                  <a:latin typeface="Arial"/>
                  <a:ea typeface="Arial"/>
                  <a:cs typeface="Arial"/>
                  <a:sym typeface="Arial"/>
                </a:rPr>
                <a:t>reinstated</a:t>
              </a:r>
              <a:br>
                <a:rPr b="1" lang="en-GB" sz="1600">
                  <a:solidFill>
                    <a:srgbClr val="94C120"/>
                  </a:solidFill>
                  <a:latin typeface="Arial"/>
                  <a:ea typeface="Arial"/>
                  <a:cs typeface="Arial"/>
                  <a:sym typeface="Arial"/>
                </a:rPr>
              </a:br>
              <a:r>
                <a:rPr b="1" lang="en-GB" sz="1600">
                  <a:solidFill>
                    <a:srgbClr val="94C120"/>
                  </a:solidFill>
                  <a:latin typeface="Arial"/>
                  <a:ea typeface="Arial"/>
                  <a:cs typeface="Arial"/>
                  <a:sym typeface="Arial"/>
                </a:rPr>
                <a:t>in Quebec</a:t>
              </a:r>
              <a:r>
                <a:rPr b="1" baseline="30000" lang="en-GB" sz="1600">
                  <a:solidFill>
                    <a:srgbClr val="94C120"/>
                  </a:solidFill>
                  <a:latin typeface="Arial"/>
                  <a:ea typeface="Arial"/>
                  <a:cs typeface="Arial"/>
                  <a:sym typeface="Arial"/>
                </a:rPr>
                <a:t>4</a:t>
              </a:r>
              <a:endParaRPr/>
            </a:p>
          </p:txBody>
        </p:sp>
        <p:sp>
          <p:nvSpPr>
            <p:cNvPr id="958" name="Google Shape;958;p39"/>
            <p:cNvSpPr/>
            <p:nvPr/>
          </p:nvSpPr>
          <p:spPr>
            <a:xfrm rot="9762143">
              <a:off x="8982354" y="2894721"/>
              <a:ext cx="934065" cy="1160206"/>
            </a:xfrm>
            <a:custGeom>
              <a:rect b="b" l="l" r="r" t="t"/>
              <a:pathLst>
                <a:path extrusionOk="0" h="1160206" w="934065">
                  <a:moveTo>
                    <a:pt x="0" y="412955"/>
                  </a:moveTo>
                  <a:lnTo>
                    <a:pt x="334297" y="0"/>
                  </a:lnTo>
                  <a:lnTo>
                    <a:pt x="934065" y="1160206"/>
                  </a:lnTo>
                  <a:lnTo>
                    <a:pt x="0" y="412955"/>
                  </a:lnTo>
                  <a:close/>
                </a:path>
              </a:pathLst>
            </a:custGeom>
            <a:solidFill>
              <a:srgbClr val="DBE7B4"/>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959" name="Google Shape;959;p39"/>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800"/>
              <a:buFont typeface="Arial"/>
              <a:buNone/>
            </a:pPr>
            <a:r>
              <a:rPr lang="en-GB"/>
              <a:t>Real-world impact on overall IPD:</a:t>
            </a:r>
            <a:br>
              <a:rPr lang="en-GB"/>
            </a:br>
            <a:r>
              <a:rPr lang="en-GB"/>
              <a:t>no notable difference between higher-valent PCVs</a:t>
            </a:r>
            <a:r>
              <a:rPr baseline="30000" lang="en-GB"/>
              <a:t>1-3</a:t>
            </a:r>
            <a:endParaRPr/>
          </a:p>
        </p:txBody>
      </p:sp>
      <p:graphicFrame>
        <p:nvGraphicFramePr>
          <p:cNvPr id="960" name="Google Shape;960;p39"/>
          <p:cNvGraphicFramePr/>
          <p:nvPr/>
        </p:nvGraphicFramePr>
        <p:xfrm>
          <a:off x="701749" y="2307675"/>
          <a:ext cx="3000000" cy="3000000"/>
        </p:xfrm>
        <a:graphic>
          <a:graphicData uri="http://schemas.openxmlformats.org/drawingml/2006/table">
            <a:tbl>
              <a:tblPr bandRow="1" firstRow="1">
                <a:noFill/>
                <a:tableStyleId>{D7CF3AF4-21C3-456F-97FC-D5B352463DB0}</a:tableStyleId>
              </a:tblPr>
              <a:tblGrid>
                <a:gridCol w="2151650"/>
                <a:gridCol w="2152300"/>
                <a:gridCol w="2152300"/>
                <a:gridCol w="2152300"/>
              </a:tblGrid>
              <a:tr h="228600">
                <a:tc>
                  <a:txBody>
                    <a:bodyPr/>
                    <a:lstStyle/>
                    <a:p>
                      <a:pPr indent="0" lvl="0" marL="0" marR="0" rtl="0" algn="ctr">
                        <a:spcBef>
                          <a:spcPts val="0"/>
                        </a:spcBef>
                        <a:spcAft>
                          <a:spcPts val="0"/>
                        </a:spcAft>
                        <a:buNone/>
                      </a:pPr>
                      <a:r>
                        <a:t/>
                      </a:r>
                      <a:endParaRPr sz="1600">
                        <a:solidFill>
                          <a:srgbClr val="595959"/>
                        </a:solidFill>
                      </a:endParaRPr>
                    </a:p>
                  </a:txBody>
                  <a:tcPr marT="36000" marB="36000" marR="72000" marL="72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ctr">
                        <a:spcBef>
                          <a:spcPts val="0"/>
                        </a:spcBef>
                        <a:spcAft>
                          <a:spcPts val="0"/>
                        </a:spcAft>
                        <a:buNone/>
                      </a:pPr>
                      <a:r>
                        <a:rPr lang="en-GB" sz="1800">
                          <a:solidFill>
                            <a:srgbClr val="595959"/>
                          </a:solidFill>
                        </a:rPr>
                        <a:t>PCV7 </a:t>
                      </a:r>
                      <a:endParaRPr/>
                    </a:p>
                    <a:p>
                      <a:pPr indent="0" lvl="0" marL="0" marR="0" rtl="0" algn="ctr">
                        <a:spcBef>
                          <a:spcPts val="0"/>
                        </a:spcBef>
                        <a:spcAft>
                          <a:spcPts val="0"/>
                        </a:spcAft>
                        <a:buNone/>
                      </a:pPr>
                      <a:r>
                        <a:rPr b="0" lang="en-GB" sz="1200">
                          <a:solidFill>
                            <a:srgbClr val="595959"/>
                          </a:solidFill>
                        </a:rPr>
                        <a:t>(n=305)</a:t>
                      </a:r>
                      <a:endParaRPr b="0" sz="1800">
                        <a:solidFill>
                          <a:srgbClr val="595959"/>
                        </a:solidFill>
                      </a:endParaRPr>
                    </a:p>
                  </a:txBody>
                  <a:tcPr marT="36000" marB="36000" marR="72000" marL="72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ctr">
                        <a:spcBef>
                          <a:spcPts val="0"/>
                        </a:spcBef>
                        <a:spcAft>
                          <a:spcPts val="0"/>
                        </a:spcAft>
                        <a:buNone/>
                      </a:pPr>
                      <a:r>
                        <a:rPr i="1" lang="en-GB" sz="1800">
                          <a:solidFill>
                            <a:srgbClr val="595959"/>
                          </a:solidFill>
                        </a:rPr>
                        <a:t>Synflorix</a:t>
                      </a:r>
                      <a:endParaRPr i="1" sz="1800">
                        <a:solidFill>
                          <a:srgbClr val="595959"/>
                        </a:solidFill>
                      </a:endParaRPr>
                    </a:p>
                    <a:p>
                      <a:pPr indent="0" lvl="0" marL="0" marR="0" rtl="0" algn="ctr">
                        <a:spcBef>
                          <a:spcPts val="0"/>
                        </a:spcBef>
                        <a:spcAft>
                          <a:spcPts val="0"/>
                        </a:spcAft>
                        <a:buNone/>
                      </a:pPr>
                      <a:r>
                        <a:rPr b="0" i="0" lang="en-GB" sz="1200">
                          <a:solidFill>
                            <a:srgbClr val="595959"/>
                          </a:solidFill>
                        </a:rPr>
                        <a:t>(n=34)</a:t>
                      </a:r>
                      <a:endParaRPr/>
                    </a:p>
                  </a:txBody>
                  <a:tcPr marT="36000" marB="36000" marR="72000" marL="72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ctr">
                        <a:spcBef>
                          <a:spcPts val="0"/>
                        </a:spcBef>
                        <a:spcAft>
                          <a:spcPts val="0"/>
                        </a:spcAft>
                        <a:buNone/>
                      </a:pPr>
                      <a:r>
                        <a:rPr lang="en-GB" sz="1800">
                          <a:solidFill>
                            <a:srgbClr val="595959"/>
                          </a:solidFill>
                        </a:rPr>
                        <a:t>PCV13</a:t>
                      </a:r>
                      <a:endParaRPr/>
                    </a:p>
                    <a:p>
                      <a:pPr indent="0" lvl="0" marL="0" marR="0" rtl="0" algn="ctr">
                        <a:spcBef>
                          <a:spcPts val="0"/>
                        </a:spcBef>
                        <a:spcAft>
                          <a:spcPts val="0"/>
                        </a:spcAft>
                        <a:buNone/>
                      </a:pPr>
                      <a:r>
                        <a:rPr b="0" lang="en-GB" sz="1200">
                          <a:solidFill>
                            <a:srgbClr val="595959"/>
                          </a:solidFill>
                        </a:rPr>
                        <a:t>(n=44)</a:t>
                      </a:r>
                      <a:endParaRPr/>
                    </a:p>
                  </a:txBody>
                  <a:tcPr marT="36000" marB="36000" marR="72000" marL="720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1"/>
                      </a:solidFill>
                      <a:prstDash val="solid"/>
                      <a:round/>
                      <a:headEnd len="sm" w="sm" type="none"/>
                      <a:tailEnd len="sm" w="sm" type="none"/>
                    </a:lnB>
                  </a:tcPr>
                </a:tc>
              </a:tr>
              <a:tr h="203200">
                <a:tc>
                  <a:txBody>
                    <a:bodyPr/>
                    <a:lstStyle/>
                    <a:p>
                      <a:pPr indent="0" lvl="0" marL="0" marR="0" rtl="0" algn="l">
                        <a:lnSpc>
                          <a:spcPct val="90000"/>
                        </a:lnSpc>
                        <a:spcBef>
                          <a:spcPts val="0"/>
                        </a:spcBef>
                        <a:spcAft>
                          <a:spcPts val="0"/>
                        </a:spcAft>
                        <a:buNone/>
                      </a:pPr>
                      <a:r>
                        <a:rPr lang="en-GB" sz="1600">
                          <a:solidFill>
                            <a:srgbClr val="595959"/>
                          </a:solidFill>
                        </a:rPr>
                        <a:t>All serotypes, </a:t>
                      </a:r>
                      <a:br>
                        <a:rPr lang="en-GB" sz="1600">
                          <a:solidFill>
                            <a:srgbClr val="595959"/>
                          </a:solidFill>
                        </a:rPr>
                      </a:br>
                      <a:r>
                        <a:rPr lang="en-GB" sz="1600">
                          <a:solidFill>
                            <a:srgbClr val="595959"/>
                          </a:solidFill>
                        </a:rPr>
                        <a:t>VE, % (95% CI)</a:t>
                      </a:r>
                      <a:endParaRPr/>
                    </a:p>
                  </a:txBody>
                  <a:tcPr marT="108000" marB="72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90000"/>
                        </a:lnSpc>
                        <a:spcBef>
                          <a:spcPts val="0"/>
                        </a:spcBef>
                        <a:spcAft>
                          <a:spcPts val="0"/>
                        </a:spcAft>
                        <a:buNone/>
                      </a:pPr>
                      <a:r>
                        <a:rPr b="1" lang="en-GB" sz="1600">
                          <a:solidFill>
                            <a:srgbClr val="595959"/>
                          </a:solidFill>
                        </a:rPr>
                        <a:t>50</a:t>
                      </a:r>
                      <a:r>
                        <a:rPr lang="en-GB" sz="1600">
                          <a:solidFill>
                            <a:srgbClr val="595959"/>
                          </a:solidFill>
                        </a:rPr>
                        <a:t> (29–64)</a:t>
                      </a:r>
                      <a:endParaRPr/>
                    </a:p>
                  </a:txBody>
                  <a:tcPr marT="108000" marB="72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90000"/>
                        </a:lnSpc>
                        <a:spcBef>
                          <a:spcPts val="0"/>
                        </a:spcBef>
                        <a:spcAft>
                          <a:spcPts val="0"/>
                        </a:spcAft>
                        <a:buNone/>
                      </a:pPr>
                      <a:r>
                        <a:rPr b="1" lang="en-GB" sz="1600">
                          <a:solidFill>
                            <a:srgbClr val="595959"/>
                          </a:solidFill>
                        </a:rPr>
                        <a:t>72</a:t>
                      </a:r>
                      <a:r>
                        <a:rPr lang="en-GB" sz="1600">
                          <a:solidFill>
                            <a:srgbClr val="595959"/>
                          </a:solidFill>
                        </a:rPr>
                        <a:t> (46–85)</a:t>
                      </a:r>
                      <a:endParaRPr/>
                    </a:p>
                  </a:txBody>
                  <a:tcPr marT="108000" marB="72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90000"/>
                        </a:lnSpc>
                        <a:spcBef>
                          <a:spcPts val="0"/>
                        </a:spcBef>
                        <a:spcAft>
                          <a:spcPts val="0"/>
                        </a:spcAft>
                        <a:buNone/>
                      </a:pPr>
                      <a:r>
                        <a:rPr b="1" lang="en-GB" sz="1600">
                          <a:solidFill>
                            <a:srgbClr val="595959"/>
                          </a:solidFill>
                        </a:rPr>
                        <a:t>66</a:t>
                      </a:r>
                      <a:r>
                        <a:rPr lang="en-GB" sz="1600">
                          <a:solidFill>
                            <a:srgbClr val="595959"/>
                          </a:solidFill>
                        </a:rPr>
                        <a:t> (29–83)</a:t>
                      </a:r>
                      <a:endParaRPr/>
                    </a:p>
                  </a:txBody>
                  <a:tcPr marT="108000" marB="72000" marR="72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1"/>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bl>
          </a:graphicData>
        </a:graphic>
      </p:graphicFrame>
      <p:sp>
        <p:nvSpPr>
          <p:cNvPr id="961" name="Google Shape;961;p39"/>
          <p:cNvSpPr txBox="1"/>
          <p:nvPr/>
        </p:nvSpPr>
        <p:spPr>
          <a:xfrm>
            <a:off x="261938" y="5818506"/>
            <a:ext cx="10045700" cy="814069"/>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6600"/>
              </a:buClr>
              <a:buSzPts val="800"/>
              <a:buFont typeface="Arial"/>
              <a:buNone/>
            </a:pPr>
            <a:r>
              <a:rPr lang="en-GB" sz="800">
                <a:solidFill>
                  <a:srgbClr val="595959"/>
                </a:solidFill>
                <a:latin typeface="Arial"/>
                <a:ea typeface="Arial"/>
                <a:cs typeface="Arial"/>
                <a:sym typeface="Arial"/>
              </a:rPr>
              <a:t>The same results were first published in Deceuninck G, et al. Vaccine. 2015. The table has been independently created by GSK from the original data.</a:t>
            </a:r>
            <a:br>
              <a:rPr b="1" lang="en-GB" sz="800">
                <a:solidFill>
                  <a:srgbClr val="595959"/>
                </a:solidFill>
                <a:latin typeface="Arial"/>
                <a:ea typeface="Arial"/>
                <a:cs typeface="Arial"/>
                <a:sym typeface="Arial"/>
              </a:rPr>
            </a:br>
            <a:r>
              <a:rPr b="1" lang="en-GB" sz="800">
                <a:solidFill>
                  <a:srgbClr val="595959"/>
                </a:solidFill>
                <a:latin typeface="Arial"/>
                <a:ea typeface="Arial"/>
                <a:cs typeface="Arial"/>
                <a:sym typeface="Arial"/>
              </a:rPr>
              <a:t>Comparative data should be interpreted with caution due to the inherent bias of observational studies.</a:t>
            </a:r>
            <a:br>
              <a:rPr lang="en-GB" sz="800">
                <a:solidFill>
                  <a:srgbClr val="595959"/>
                </a:solidFill>
                <a:latin typeface="Arial"/>
                <a:ea typeface="Arial"/>
                <a:cs typeface="Arial"/>
                <a:sym typeface="Arial"/>
              </a:rPr>
            </a:br>
            <a:r>
              <a:rPr lang="en-GB" sz="800">
                <a:solidFill>
                  <a:srgbClr val="595959"/>
                </a:solidFill>
                <a:latin typeface="Arial"/>
                <a:ea typeface="Arial"/>
                <a:cs typeface="Arial"/>
                <a:sym typeface="Arial"/>
              </a:rPr>
              <a:t>VE computed by logistic regression model weighted for sampling fraction of controls and adjusted for age, year, season and underlying medical conditions (including asthma and severe prematurity). </a:t>
            </a:r>
            <a:br>
              <a:rPr lang="en-GB" sz="800">
                <a:solidFill>
                  <a:srgbClr val="595959"/>
                </a:solidFill>
                <a:latin typeface="Arial"/>
                <a:ea typeface="Arial"/>
                <a:cs typeface="Arial"/>
                <a:sym typeface="Arial"/>
              </a:rPr>
            </a:br>
            <a:r>
              <a:rPr b="1" lang="en-GB" sz="800">
                <a:solidFill>
                  <a:srgbClr val="595959"/>
                </a:solidFill>
                <a:latin typeface="Arial"/>
                <a:ea typeface="Arial"/>
                <a:cs typeface="Arial"/>
                <a:sym typeface="Arial"/>
              </a:rPr>
              <a:t>CI</a:t>
            </a:r>
            <a:r>
              <a:rPr lang="en-GB" sz="800">
                <a:solidFill>
                  <a:srgbClr val="595959"/>
                </a:solidFill>
                <a:latin typeface="Arial"/>
                <a:ea typeface="Arial"/>
                <a:cs typeface="Arial"/>
                <a:sym typeface="Arial"/>
              </a:rPr>
              <a:t>, confidence interval; </a:t>
            </a:r>
            <a:r>
              <a:rPr b="1" lang="en-GB" sz="800">
                <a:solidFill>
                  <a:srgbClr val="595959"/>
                </a:solidFill>
                <a:latin typeface="Arial"/>
                <a:ea typeface="Arial"/>
                <a:cs typeface="Arial"/>
                <a:sym typeface="Arial"/>
              </a:rPr>
              <a:t>IPD</a:t>
            </a:r>
            <a:r>
              <a:rPr lang="en-GB" sz="800">
                <a:solidFill>
                  <a:srgbClr val="595959"/>
                </a:solidFill>
                <a:latin typeface="Arial"/>
                <a:ea typeface="Arial"/>
                <a:cs typeface="Arial"/>
                <a:sym typeface="Arial"/>
              </a:rPr>
              <a:t>, invasive pneumococcal disease; </a:t>
            </a:r>
            <a:r>
              <a:rPr b="1" lang="en-GB" sz="800">
                <a:solidFill>
                  <a:srgbClr val="595959"/>
                </a:solidFill>
                <a:latin typeface="Arial"/>
                <a:ea typeface="Arial"/>
                <a:cs typeface="Arial"/>
                <a:sym typeface="Arial"/>
              </a:rPr>
              <a:t>PCV</a:t>
            </a:r>
            <a:r>
              <a:rPr lang="en-GB" sz="800">
                <a:solidFill>
                  <a:srgbClr val="595959"/>
                </a:solidFill>
                <a:latin typeface="Arial"/>
                <a:ea typeface="Arial"/>
                <a:cs typeface="Arial"/>
                <a:sym typeface="Arial"/>
              </a:rPr>
              <a:t>, pneumococcal conjugate vaccine; </a:t>
            </a:r>
            <a:r>
              <a:rPr b="1" lang="en-GB" sz="800">
                <a:solidFill>
                  <a:srgbClr val="595959"/>
                </a:solidFill>
                <a:latin typeface="Arial"/>
                <a:ea typeface="Arial"/>
                <a:cs typeface="Arial"/>
                <a:sym typeface="Arial"/>
              </a:rPr>
              <a:t>VE</a:t>
            </a:r>
            <a:r>
              <a:rPr lang="en-GB" sz="800">
                <a:solidFill>
                  <a:srgbClr val="595959"/>
                </a:solidFill>
                <a:latin typeface="Arial"/>
                <a:ea typeface="Arial"/>
                <a:cs typeface="Arial"/>
                <a:sym typeface="Arial"/>
              </a:rPr>
              <a:t>, vaccine effectiveness.</a:t>
            </a:r>
            <a:endParaRPr/>
          </a:p>
          <a:p>
            <a:pPr indent="0" lvl="0" marL="0" marR="0" rtl="0" algn="l">
              <a:lnSpc>
                <a:spcPct val="90000"/>
              </a:lnSpc>
              <a:spcBef>
                <a:spcPts val="300"/>
              </a:spcBef>
              <a:spcAft>
                <a:spcPts val="0"/>
              </a:spcAft>
              <a:buClr>
                <a:srgbClr val="FF6600"/>
              </a:buClr>
              <a:buSzPts val="800"/>
              <a:buFont typeface="Arial"/>
              <a:buNone/>
            </a:pPr>
            <a:r>
              <a:rPr lang="en-GB" sz="800">
                <a:solidFill>
                  <a:srgbClr val="595959"/>
                </a:solidFill>
                <a:latin typeface="Arial"/>
                <a:ea typeface="Arial"/>
                <a:cs typeface="Arial"/>
                <a:sym typeface="Arial"/>
              </a:rPr>
              <a:t>1. Deceuninck G, et al. Vaccine. 2015;33:2684-2689. 2. Naucler P, et al. Clin Infect Dis. 2017;65(11):1780-1790 and supplementary material. 3. Institute of Environmental Science and Research Limited (ESR). Invasive Pneumococcal Disease Quarterly Reports. Available at: https://surv.esr.cri.nz/PDF_surveillance/IPD [last accessed July 2019]. 4. Gouvernement du Québec. Pneumococcal Conjugate Vaccine. Available at: https://www.quebec.ca/en/health/advice-and-prevention/vaccination/pneumococcal-conjugate-vaccine/ [last accessed July 2019].</a:t>
            </a:r>
            <a:endParaRPr/>
          </a:p>
        </p:txBody>
      </p:sp>
      <p:grpSp>
        <p:nvGrpSpPr>
          <p:cNvPr id="962" name="Google Shape;962;p39"/>
          <p:cNvGrpSpPr/>
          <p:nvPr/>
        </p:nvGrpSpPr>
        <p:grpSpPr>
          <a:xfrm>
            <a:off x="585788" y="4705364"/>
            <a:ext cx="8733025" cy="665533"/>
            <a:chOff x="1207158" y="5138695"/>
            <a:chExt cx="9511642" cy="616928"/>
          </a:xfrm>
        </p:grpSpPr>
        <p:sp>
          <p:nvSpPr>
            <p:cNvPr id="963" name="Google Shape;963;p39"/>
            <p:cNvSpPr/>
            <p:nvPr/>
          </p:nvSpPr>
          <p:spPr>
            <a:xfrm>
              <a:off x="1609894" y="5233173"/>
              <a:ext cx="8966666" cy="427973"/>
            </a:xfrm>
            <a:prstGeom prst="rect">
              <a:avLst/>
            </a:prstGeom>
            <a:noFill/>
            <a:ln>
              <a:noFill/>
            </a:ln>
          </p:spPr>
          <p:txBody>
            <a:bodyPr anchorCtr="0" anchor="ctr" bIns="72000" lIns="72000" spcFirstLastPara="1" rIns="72000" wrap="square" tIns="72000">
              <a:noAutofit/>
            </a:bodyPr>
            <a:lstStyle/>
            <a:p>
              <a:pPr indent="0" lvl="0" marL="0" marR="0" rtl="0" algn="ctr">
                <a:lnSpc>
                  <a:spcPct val="90000"/>
                </a:lnSpc>
                <a:spcBef>
                  <a:spcPts val="0"/>
                </a:spcBef>
                <a:spcAft>
                  <a:spcPts val="0"/>
                </a:spcAft>
                <a:buNone/>
              </a:pPr>
              <a:r>
                <a:rPr b="1" lang="en-GB" sz="1800">
                  <a:solidFill>
                    <a:schemeClr val="accent1"/>
                  </a:solidFill>
                  <a:latin typeface="Arial"/>
                  <a:ea typeface="Arial"/>
                  <a:cs typeface="Arial"/>
                  <a:sym typeface="Arial"/>
                </a:rPr>
                <a:t>No substantial differences in overall effectiveness</a:t>
              </a:r>
              <a:br>
                <a:rPr b="1" lang="en-GB" sz="1800">
                  <a:solidFill>
                    <a:schemeClr val="accent1"/>
                  </a:solidFill>
                  <a:latin typeface="Arial"/>
                  <a:ea typeface="Arial"/>
                  <a:cs typeface="Arial"/>
                  <a:sym typeface="Arial"/>
                </a:rPr>
              </a:br>
              <a:r>
                <a:rPr b="1" lang="en-GB" sz="1800">
                  <a:solidFill>
                    <a:schemeClr val="accent1"/>
                  </a:solidFill>
                  <a:latin typeface="Arial"/>
                  <a:ea typeface="Arial"/>
                  <a:cs typeface="Arial"/>
                  <a:sym typeface="Arial"/>
                </a:rPr>
                <a:t>were seen between </a:t>
              </a:r>
              <a:r>
                <a:rPr b="1" i="1" lang="en-GB" sz="1800">
                  <a:solidFill>
                    <a:schemeClr val="accent1"/>
                  </a:solidFill>
                  <a:latin typeface="Arial"/>
                  <a:ea typeface="Arial"/>
                  <a:cs typeface="Arial"/>
                  <a:sym typeface="Arial"/>
                </a:rPr>
                <a:t>Synflorix</a:t>
              </a:r>
              <a:r>
                <a:rPr b="1" lang="en-GB" sz="1800">
                  <a:solidFill>
                    <a:schemeClr val="accent1"/>
                  </a:solidFill>
                  <a:latin typeface="Arial"/>
                  <a:ea typeface="Arial"/>
                  <a:cs typeface="Arial"/>
                  <a:sym typeface="Arial"/>
                </a:rPr>
                <a:t> and PCV13</a:t>
              </a:r>
              <a:r>
                <a:rPr b="1" baseline="30000" lang="en-GB" sz="1800">
                  <a:solidFill>
                    <a:schemeClr val="accent1"/>
                  </a:solidFill>
                  <a:latin typeface="Arial"/>
                  <a:ea typeface="Arial"/>
                  <a:cs typeface="Arial"/>
                  <a:sym typeface="Arial"/>
                </a:rPr>
                <a:t>1</a:t>
              </a:r>
              <a:endParaRPr b="1" baseline="30000" sz="1800">
                <a:solidFill>
                  <a:schemeClr val="accent1"/>
                </a:solidFill>
                <a:latin typeface="Arial"/>
                <a:ea typeface="Arial"/>
                <a:cs typeface="Arial"/>
                <a:sym typeface="Arial"/>
              </a:endParaRPr>
            </a:p>
          </p:txBody>
        </p:sp>
        <p:grpSp>
          <p:nvGrpSpPr>
            <p:cNvPr id="964" name="Google Shape;964;p39"/>
            <p:cNvGrpSpPr/>
            <p:nvPr/>
          </p:nvGrpSpPr>
          <p:grpSpPr>
            <a:xfrm>
              <a:off x="1207158" y="5138695"/>
              <a:ext cx="9511642" cy="616928"/>
              <a:chOff x="1877718" y="4570825"/>
              <a:chExt cx="8170522" cy="537998"/>
            </a:xfrm>
          </p:grpSpPr>
          <p:cxnSp>
            <p:nvCxnSpPr>
              <p:cNvPr id="965" name="Google Shape;965;p39"/>
              <p:cNvCxnSpPr/>
              <p:nvPr/>
            </p:nvCxnSpPr>
            <p:spPr>
              <a:xfrm>
                <a:off x="1877718" y="5108823"/>
                <a:ext cx="8170522" cy="0"/>
              </a:xfrm>
              <a:prstGeom prst="straightConnector1">
                <a:avLst/>
              </a:prstGeom>
              <a:noFill/>
              <a:ln cap="flat" cmpd="sng" w="19050">
                <a:solidFill>
                  <a:schemeClr val="accent1"/>
                </a:solidFill>
                <a:prstDash val="solid"/>
                <a:round/>
                <a:headEnd len="sm" w="sm" type="none"/>
                <a:tailEnd len="sm" w="sm" type="none"/>
              </a:ln>
            </p:spPr>
          </p:cxnSp>
          <p:cxnSp>
            <p:nvCxnSpPr>
              <p:cNvPr id="966" name="Google Shape;966;p39"/>
              <p:cNvCxnSpPr/>
              <p:nvPr/>
            </p:nvCxnSpPr>
            <p:spPr>
              <a:xfrm>
                <a:off x="1877718" y="4570825"/>
                <a:ext cx="8170522" cy="0"/>
              </a:xfrm>
              <a:prstGeom prst="straightConnector1">
                <a:avLst/>
              </a:prstGeom>
              <a:noFill/>
              <a:ln cap="flat" cmpd="sng" w="28575">
                <a:solidFill>
                  <a:schemeClr val="accent1"/>
                </a:solidFill>
                <a:prstDash val="solid"/>
                <a:round/>
                <a:headEnd len="sm" w="sm" type="none"/>
                <a:tailEnd len="sm" w="sm" type="none"/>
              </a:ln>
            </p:spPr>
          </p:cxnSp>
        </p:grpSp>
      </p:grpSp>
      <p:cxnSp>
        <p:nvCxnSpPr>
          <p:cNvPr id="967" name="Google Shape;967;p39"/>
          <p:cNvCxnSpPr/>
          <p:nvPr/>
        </p:nvCxnSpPr>
        <p:spPr>
          <a:xfrm>
            <a:off x="2832410" y="2337183"/>
            <a:ext cx="0" cy="1380602"/>
          </a:xfrm>
          <a:prstGeom prst="straightConnector1">
            <a:avLst/>
          </a:prstGeom>
          <a:noFill/>
          <a:ln cap="flat" cmpd="sng" w="22225">
            <a:solidFill>
              <a:srgbClr val="A5A5A5"/>
            </a:solidFill>
            <a:prstDash val="dash"/>
            <a:miter lim="800000"/>
            <a:headEnd len="sm" w="sm" type="none"/>
            <a:tailEnd len="sm" w="sm" type="none"/>
          </a:ln>
        </p:spPr>
      </p:cxnSp>
      <p:cxnSp>
        <p:nvCxnSpPr>
          <p:cNvPr id="968" name="Google Shape;968;p39"/>
          <p:cNvCxnSpPr/>
          <p:nvPr/>
        </p:nvCxnSpPr>
        <p:spPr>
          <a:xfrm>
            <a:off x="5006033" y="2307675"/>
            <a:ext cx="8400" cy="1410000"/>
          </a:xfrm>
          <a:prstGeom prst="straightConnector1">
            <a:avLst/>
          </a:prstGeom>
          <a:noFill/>
          <a:ln cap="flat" cmpd="sng" w="22225">
            <a:solidFill>
              <a:srgbClr val="A5A5A5"/>
            </a:solidFill>
            <a:prstDash val="dash"/>
            <a:miter lim="800000"/>
            <a:headEnd len="sm" w="sm" type="none"/>
            <a:tailEnd len="sm" w="sm" type="none"/>
          </a:ln>
        </p:spPr>
      </p:cxnSp>
      <p:sp>
        <p:nvSpPr>
          <p:cNvPr id="969" name="Google Shape;969;p39"/>
          <p:cNvSpPr/>
          <p:nvPr/>
        </p:nvSpPr>
        <p:spPr>
          <a:xfrm>
            <a:off x="2399357" y="3855824"/>
            <a:ext cx="866106" cy="695914"/>
          </a:xfrm>
          <a:prstGeom prst="rect">
            <a:avLst/>
          </a:prstGeom>
          <a:no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None/>
            </a:pPr>
            <a:r>
              <a:rPr lang="en-GB" sz="1200">
                <a:solidFill>
                  <a:srgbClr val="595959"/>
                </a:solidFill>
                <a:latin typeface="Arial"/>
                <a:ea typeface="Arial"/>
                <a:cs typeface="Arial"/>
                <a:sym typeface="Arial"/>
              </a:rPr>
              <a:t>Jan</a:t>
            </a:r>
            <a:br>
              <a:rPr lang="en-GB" sz="1200">
                <a:solidFill>
                  <a:srgbClr val="595959"/>
                </a:solidFill>
                <a:latin typeface="Arial"/>
                <a:ea typeface="Arial"/>
                <a:cs typeface="Arial"/>
                <a:sym typeface="Arial"/>
              </a:rPr>
            </a:br>
            <a:r>
              <a:rPr b="1" lang="en-GB" sz="1200">
                <a:solidFill>
                  <a:srgbClr val="595959"/>
                </a:solidFill>
                <a:latin typeface="Arial"/>
                <a:ea typeface="Arial"/>
                <a:cs typeface="Arial"/>
                <a:sym typeface="Arial"/>
              </a:rPr>
              <a:t>2005</a:t>
            </a:r>
            <a:endParaRPr/>
          </a:p>
        </p:txBody>
      </p:sp>
      <p:sp>
        <p:nvSpPr>
          <p:cNvPr id="970" name="Google Shape;970;p39"/>
          <p:cNvSpPr/>
          <p:nvPr/>
        </p:nvSpPr>
        <p:spPr>
          <a:xfrm>
            <a:off x="4581279" y="3855824"/>
            <a:ext cx="866106" cy="695914"/>
          </a:xfrm>
          <a:prstGeom prst="rect">
            <a:avLst/>
          </a:prstGeom>
          <a:no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None/>
            </a:pPr>
            <a:r>
              <a:rPr lang="en-GB" sz="1200">
                <a:solidFill>
                  <a:srgbClr val="595959"/>
                </a:solidFill>
                <a:latin typeface="Arial"/>
                <a:ea typeface="Arial"/>
                <a:cs typeface="Arial"/>
                <a:sym typeface="Arial"/>
              </a:rPr>
              <a:t>Jun</a:t>
            </a:r>
            <a:br>
              <a:rPr lang="en-GB" sz="1200">
                <a:solidFill>
                  <a:srgbClr val="595959"/>
                </a:solidFill>
                <a:latin typeface="Arial"/>
                <a:ea typeface="Arial"/>
                <a:cs typeface="Arial"/>
                <a:sym typeface="Arial"/>
              </a:rPr>
            </a:br>
            <a:r>
              <a:rPr b="1" lang="en-GB" sz="1200">
                <a:solidFill>
                  <a:srgbClr val="595959"/>
                </a:solidFill>
                <a:latin typeface="Arial"/>
                <a:ea typeface="Arial"/>
                <a:cs typeface="Arial"/>
                <a:sym typeface="Arial"/>
              </a:rPr>
              <a:t>2009</a:t>
            </a:r>
            <a:endParaRPr/>
          </a:p>
        </p:txBody>
      </p:sp>
      <p:sp>
        <p:nvSpPr>
          <p:cNvPr id="971" name="Google Shape;971;p39"/>
          <p:cNvSpPr/>
          <p:nvPr/>
        </p:nvSpPr>
        <p:spPr>
          <a:xfrm>
            <a:off x="6852411" y="3855824"/>
            <a:ext cx="866106" cy="695914"/>
          </a:xfrm>
          <a:prstGeom prst="rect">
            <a:avLst/>
          </a:prstGeom>
          <a:no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None/>
            </a:pPr>
            <a:r>
              <a:rPr lang="en-GB" sz="1200">
                <a:solidFill>
                  <a:srgbClr val="595959"/>
                </a:solidFill>
                <a:latin typeface="Arial"/>
                <a:ea typeface="Arial"/>
                <a:cs typeface="Arial"/>
                <a:sym typeface="Arial"/>
              </a:rPr>
              <a:t>Jan</a:t>
            </a:r>
            <a:br>
              <a:rPr lang="en-GB" sz="1200">
                <a:solidFill>
                  <a:srgbClr val="595959"/>
                </a:solidFill>
                <a:latin typeface="Arial"/>
                <a:ea typeface="Arial"/>
                <a:cs typeface="Arial"/>
                <a:sym typeface="Arial"/>
              </a:rPr>
            </a:br>
            <a:r>
              <a:rPr b="1" lang="en-GB" sz="1200">
                <a:solidFill>
                  <a:srgbClr val="595959"/>
                </a:solidFill>
                <a:latin typeface="Arial"/>
                <a:ea typeface="Arial"/>
                <a:cs typeface="Arial"/>
                <a:sym typeface="Arial"/>
              </a:rPr>
              <a:t>2011</a:t>
            </a:r>
            <a:endParaRPr/>
          </a:p>
        </p:txBody>
      </p:sp>
      <p:sp>
        <p:nvSpPr>
          <p:cNvPr id="972" name="Google Shape;972;p39"/>
          <p:cNvSpPr/>
          <p:nvPr/>
        </p:nvSpPr>
        <p:spPr>
          <a:xfrm>
            <a:off x="8868909" y="3855824"/>
            <a:ext cx="866106" cy="695914"/>
          </a:xfrm>
          <a:prstGeom prst="rect">
            <a:avLst/>
          </a:prstGeom>
          <a:noFill/>
          <a:ln>
            <a:noFill/>
          </a:ln>
        </p:spPr>
        <p:txBody>
          <a:bodyPr anchorCtr="0" anchor="ctr" bIns="180000" lIns="180000" spcFirstLastPara="1" rIns="180000" wrap="square" tIns="180000">
            <a:noAutofit/>
          </a:bodyPr>
          <a:lstStyle/>
          <a:p>
            <a:pPr indent="0" lvl="0" marL="0" marR="0" rtl="0" algn="ctr">
              <a:lnSpc>
                <a:spcPct val="90000"/>
              </a:lnSpc>
              <a:spcBef>
                <a:spcPts val="0"/>
              </a:spcBef>
              <a:spcAft>
                <a:spcPts val="0"/>
              </a:spcAft>
              <a:buNone/>
            </a:pPr>
            <a:r>
              <a:rPr lang="en-GB" sz="1200">
                <a:solidFill>
                  <a:srgbClr val="595959"/>
                </a:solidFill>
                <a:latin typeface="Arial"/>
                <a:ea typeface="Arial"/>
                <a:cs typeface="Arial"/>
                <a:sym typeface="Arial"/>
              </a:rPr>
              <a:t>Dec</a:t>
            </a:r>
            <a:br>
              <a:rPr lang="en-GB" sz="1200">
                <a:solidFill>
                  <a:srgbClr val="595959"/>
                </a:solidFill>
                <a:latin typeface="Arial"/>
                <a:ea typeface="Arial"/>
                <a:cs typeface="Arial"/>
                <a:sym typeface="Arial"/>
              </a:rPr>
            </a:br>
            <a:r>
              <a:rPr b="1" lang="en-GB" sz="1200">
                <a:solidFill>
                  <a:srgbClr val="595959"/>
                </a:solidFill>
                <a:latin typeface="Arial"/>
                <a:ea typeface="Arial"/>
                <a:cs typeface="Arial"/>
                <a:sym typeface="Arial"/>
              </a:rPr>
              <a:t>2013</a:t>
            </a:r>
            <a:endParaRPr/>
          </a:p>
        </p:txBody>
      </p:sp>
      <p:sp>
        <p:nvSpPr>
          <p:cNvPr id="973" name="Google Shape;973;p39"/>
          <p:cNvSpPr txBox="1"/>
          <p:nvPr/>
        </p:nvSpPr>
        <p:spPr>
          <a:xfrm>
            <a:off x="585788" y="1412875"/>
            <a:ext cx="7055971" cy="498598"/>
          </a:xfrm>
          <a:prstGeom prst="rect">
            <a:avLst/>
          </a:prstGeom>
          <a:noFill/>
          <a:ln>
            <a:noFill/>
          </a:ln>
        </p:spPr>
        <p:txBody>
          <a:bodyPr anchorCtr="0" anchor="b" bIns="0" lIns="0" spcFirstLastPara="1" rIns="0" wrap="square" tIns="0">
            <a:noAutofit/>
          </a:bodyPr>
          <a:lstStyle/>
          <a:p>
            <a:pPr indent="0" lvl="1" marL="0" marR="0" rtl="0" algn="l">
              <a:lnSpc>
                <a:spcPct val="90000"/>
              </a:lnSpc>
              <a:spcBef>
                <a:spcPts val="0"/>
              </a:spcBef>
              <a:spcAft>
                <a:spcPts val="0"/>
              </a:spcAft>
              <a:buClr>
                <a:schemeClr val="accent3"/>
              </a:buClr>
              <a:buSzPts val="1800"/>
              <a:buFont typeface="Noto Sans Symbols"/>
              <a:buNone/>
            </a:pPr>
            <a:r>
              <a:rPr b="0" i="0" lang="en-GB" sz="1800" u="none" cap="none" strike="noStrike">
                <a:solidFill>
                  <a:schemeClr val="accent5"/>
                </a:solidFill>
                <a:latin typeface="Arial"/>
                <a:ea typeface="Arial"/>
                <a:cs typeface="Arial"/>
                <a:sym typeface="Arial"/>
              </a:rPr>
              <a:t>Vaccine effectiveness (≥1 dose) against all IPD according to PCV era</a:t>
            </a:r>
            <a:br>
              <a:rPr b="0" i="0" lang="en-GB" sz="1800" u="none" cap="none" strike="noStrike">
                <a:solidFill>
                  <a:schemeClr val="accent5"/>
                </a:solidFill>
                <a:latin typeface="Arial"/>
                <a:ea typeface="Arial"/>
                <a:cs typeface="Arial"/>
                <a:sym typeface="Arial"/>
              </a:rPr>
            </a:br>
            <a:r>
              <a:rPr b="0" i="0" lang="en-GB" sz="1800" u="none" cap="none" strike="noStrike">
                <a:solidFill>
                  <a:schemeClr val="accent5"/>
                </a:solidFill>
                <a:latin typeface="Arial"/>
                <a:ea typeface="Arial"/>
                <a:cs typeface="Arial"/>
                <a:sym typeface="Arial"/>
              </a:rPr>
              <a:t>in children aged &lt;5 years</a:t>
            </a:r>
            <a:r>
              <a:rPr b="0" baseline="30000" i="0" lang="en-GB" sz="1800" u="none" cap="none" strike="noStrike">
                <a:solidFill>
                  <a:schemeClr val="accent5"/>
                </a:solidFill>
                <a:latin typeface="Arial"/>
                <a:ea typeface="Arial"/>
                <a:cs typeface="Arial"/>
                <a:sym typeface="Arial"/>
              </a:rPr>
              <a:t>1</a:t>
            </a:r>
            <a:endParaRPr/>
          </a:p>
        </p:txBody>
      </p:sp>
      <p:cxnSp>
        <p:nvCxnSpPr>
          <p:cNvPr id="974" name="Google Shape;974;p39"/>
          <p:cNvCxnSpPr/>
          <p:nvPr/>
        </p:nvCxnSpPr>
        <p:spPr>
          <a:xfrm>
            <a:off x="7276948" y="2307675"/>
            <a:ext cx="8516" cy="1410110"/>
          </a:xfrm>
          <a:prstGeom prst="straightConnector1">
            <a:avLst/>
          </a:prstGeom>
          <a:noFill/>
          <a:ln cap="flat" cmpd="sng" w="22225">
            <a:solidFill>
              <a:srgbClr val="A5A5A5"/>
            </a:solidFill>
            <a:prstDash val="dash"/>
            <a:miter lim="800000"/>
            <a:headEnd len="sm" w="sm" type="none"/>
            <a:tailEnd len="sm" w="sm" type="none"/>
          </a:ln>
        </p:spPr>
      </p:cxnSp>
      <p:cxnSp>
        <p:nvCxnSpPr>
          <p:cNvPr id="975" name="Google Shape;975;p39"/>
          <p:cNvCxnSpPr/>
          <p:nvPr/>
        </p:nvCxnSpPr>
        <p:spPr>
          <a:xfrm flipH="1">
            <a:off x="9310303" y="2307675"/>
            <a:ext cx="8510" cy="1410110"/>
          </a:xfrm>
          <a:prstGeom prst="straightConnector1">
            <a:avLst/>
          </a:prstGeom>
          <a:noFill/>
          <a:ln cap="flat" cmpd="sng" w="22225">
            <a:solidFill>
              <a:srgbClr val="A5A5A5"/>
            </a:solidFill>
            <a:prstDash val="dash"/>
            <a:miter lim="800000"/>
            <a:headEnd len="sm" w="sm" type="none"/>
            <a:tailEnd len="sm" w="sm" type="none"/>
          </a:ln>
        </p:spPr>
      </p:cxnSp>
      <p:sp>
        <p:nvSpPr>
          <p:cNvPr id="976" name="Google Shape;976;p39"/>
          <p:cNvSpPr/>
          <p:nvPr/>
        </p:nvSpPr>
        <p:spPr>
          <a:xfrm>
            <a:off x="5023411" y="3684725"/>
            <a:ext cx="2253537" cy="342198"/>
          </a:xfrm>
          <a:prstGeom prst="rightArrow">
            <a:avLst>
              <a:gd fmla="val 61134" name="adj1"/>
              <a:gd fmla="val 50000" name="adj2"/>
            </a:avLst>
          </a:prstGeom>
          <a:gradFill>
            <a:gsLst>
              <a:gs pos="0">
                <a:srgbClr val="94C120">
                  <a:alpha val="0"/>
                </a:srgbClr>
              </a:gs>
              <a:gs pos="100000">
                <a:schemeClr val="accen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77" name="Google Shape;977;p39"/>
          <p:cNvSpPr/>
          <p:nvPr/>
        </p:nvSpPr>
        <p:spPr>
          <a:xfrm>
            <a:off x="2820939" y="3684725"/>
            <a:ext cx="2196736" cy="342198"/>
          </a:xfrm>
          <a:prstGeom prst="rightArrow">
            <a:avLst>
              <a:gd fmla="val 61134" name="adj1"/>
              <a:gd fmla="val 50000" name="adj2"/>
            </a:avLst>
          </a:prstGeom>
          <a:gradFill>
            <a:gsLst>
              <a:gs pos="0">
                <a:srgbClr val="1F497D">
                  <a:alpha val="0"/>
                </a:srgbClr>
              </a:gs>
              <a:gs pos="100000">
                <a:srgbClr val="8CB3E3"/>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78" name="Google Shape;978;p39"/>
          <p:cNvSpPr/>
          <p:nvPr/>
        </p:nvSpPr>
        <p:spPr>
          <a:xfrm>
            <a:off x="7293981" y="3684725"/>
            <a:ext cx="2016316" cy="342198"/>
          </a:xfrm>
          <a:prstGeom prst="rightArrow">
            <a:avLst>
              <a:gd fmla="val 61134" name="adj1"/>
              <a:gd fmla="val 50000" name="adj2"/>
            </a:avLst>
          </a:prstGeom>
          <a:gradFill>
            <a:gsLst>
              <a:gs pos="0">
                <a:srgbClr val="1F497D">
                  <a:alpha val="0"/>
                </a:srgbClr>
              </a:gs>
              <a:gs pos="100000">
                <a:srgbClr val="174884"/>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79" name="Google Shape;979;p39"/>
          <p:cNvSpPr/>
          <p:nvPr/>
        </p:nvSpPr>
        <p:spPr>
          <a:xfrm>
            <a:off x="9318813" y="3684725"/>
            <a:ext cx="478415" cy="342198"/>
          </a:xfrm>
          <a:prstGeom prst="rightArrow">
            <a:avLst>
              <a:gd fmla="val 61134" name="adj1"/>
              <a:gd fmla="val 50000" name="adj2"/>
            </a:avLst>
          </a:prstGeom>
          <a:gradFill>
            <a:gsLst>
              <a:gs pos="0">
                <a:srgbClr val="94C120">
                  <a:alpha val="0"/>
                </a:srgbClr>
              </a:gs>
              <a:gs pos="100000">
                <a:schemeClr val="accen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0" name="Google Shape;980;p39"/>
          <p:cNvSpPr/>
          <p:nvPr/>
        </p:nvSpPr>
        <p:spPr>
          <a:xfrm>
            <a:off x="701735" y="3684725"/>
            <a:ext cx="2130674" cy="342198"/>
          </a:xfrm>
          <a:prstGeom prst="rightArrow">
            <a:avLst>
              <a:gd fmla="val 61134" name="adj1"/>
              <a:gd fmla="val 50000" name="adj2"/>
            </a:avLst>
          </a:prstGeom>
          <a:gradFill>
            <a:gsLst>
              <a:gs pos="0">
                <a:srgbClr val="BFBFBF">
                  <a:alpha val="0"/>
                </a:srgbClr>
              </a:gs>
              <a:gs pos="100000">
                <a:srgbClr val="BFBFBF"/>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1" name="Google Shape;981;p39"/>
          <p:cNvSpPr txBox="1"/>
          <p:nvPr/>
        </p:nvSpPr>
        <p:spPr>
          <a:xfrm>
            <a:off x="0" y="452799"/>
            <a:ext cx="585788" cy="553998"/>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lang="en-GB" sz="3200">
                <a:solidFill>
                  <a:srgbClr val="215B6B"/>
                </a:solidFill>
                <a:latin typeface="Impact"/>
                <a:ea typeface="Impact"/>
                <a:cs typeface="Impact"/>
                <a:sym typeface="Impact"/>
              </a:rPr>
              <a:t>2.2</a:t>
            </a:r>
            <a:endParaRPr sz="3200">
              <a:solidFill>
                <a:srgbClr val="215B6B"/>
              </a:solidFill>
              <a:latin typeface="Impact"/>
              <a:ea typeface="Impact"/>
              <a:cs typeface="Impact"/>
              <a:sym typeface="Impact"/>
            </a:endParaRPr>
          </a:p>
        </p:txBody>
      </p:sp>
      <p:pic>
        <p:nvPicPr>
          <p:cNvPr id="982" name="Google Shape;982;p39"/>
          <p:cNvPicPr preferRelativeResize="0"/>
          <p:nvPr/>
        </p:nvPicPr>
        <p:blipFill rotWithShape="1">
          <a:blip r:embed="rId3">
            <a:alphaModFix/>
          </a:blip>
          <a:srcRect b="0" l="0" r="0" t="0"/>
          <a:stretch/>
        </p:blipFill>
        <p:spPr>
          <a:xfrm>
            <a:off x="10382188" y="1103342"/>
            <a:ext cx="1509853" cy="1278182"/>
          </a:xfrm>
          <a:prstGeom prst="rect">
            <a:avLst/>
          </a:prstGeom>
          <a:noFill/>
          <a:ln>
            <a:noFill/>
          </a:ln>
        </p:spPr>
      </p:pic>
      <p:sp>
        <p:nvSpPr>
          <p:cNvPr id="983" name="Google Shape;983;p39"/>
          <p:cNvSpPr txBox="1"/>
          <p:nvPr/>
        </p:nvSpPr>
        <p:spPr>
          <a:xfrm>
            <a:off x="11167452" y="2502245"/>
            <a:ext cx="564110" cy="156925"/>
          </a:xfrm>
          <a:prstGeom prst="rect">
            <a:avLst/>
          </a:prstGeom>
          <a:noFill/>
          <a:ln>
            <a:noFill/>
          </a:ln>
        </p:spPr>
        <p:txBody>
          <a:bodyPr anchorCtr="0" anchor="t" bIns="0" lIns="0" spcFirstLastPara="1" rIns="0" wrap="square" tIns="0">
            <a:noAutofit/>
          </a:bodyPr>
          <a:lstStyle/>
          <a:p>
            <a:pPr indent="0" lvl="0" marL="0" marR="0" rtl="0" algn="ctr">
              <a:lnSpc>
                <a:spcPct val="85000"/>
              </a:lnSpc>
              <a:spcBef>
                <a:spcPts val="0"/>
              </a:spcBef>
              <a:spcAft>
                <a:spcPts val="0"/>
              </a:spcAft>
              <a:buNone/>
            </a:pPr>
            <a:r>
              <a:rPr b="1" lang="en-GB" sz="1200">
                <a:solidFill>
                  <a:srgbClr val="595959"/>
                </a:solidFill>
                <a:latin typeface="Arial"/>
                <a:ea typeface="Arial"/>
                <a:cs typeface="Arial"/>
                <a:sym typeface="Arial"/>
              </a:rPr>
              <a:t>Quebec</a:t>
            </a:r>
            <a:endParaRPr b="1" sz="1200">
              <a:solidFill>
                <a:srgbClr val="595959"/>
              </a:solidFill>
              <a:latin typeface="Arial"/>
              <a:ea typeface="Arial"/>
              <a:cs typeface="Arial"/>
              <a:sym typeface="Arial"/>
            </a:endParaRPr>
          </a:p>
        </p:txBody>
      </p:sp>
      <p:sp>
        <p:nvSpPr>
          <p:cNvPr id="984" name="Google Shape;984;p39"/>
          <p:cNvSpPr/>
          <p:nvPr/>
        </p:nvSpPr>
        <p:spPr>
          <a:xfrm flipH="1" rot="-5400000">
            <a:off x="11371305" y="592219"/>
            <a:ext cx="652794" cy="975898"/>
          </a:xfrm>
          <a:prstGeom prst="round2SameRect">
            <a:avLst>
              <a:gd fmla="val 50000" name="adj1"/>
              <a:gd fmla="val 0" name="adj2"/>
            </a:avLst>
          </a:prstGeom>
          <a:solidFill>
            <a:srgbClr val="FFFFFF">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8">
              <a:solidFill>
                <a:srgbClr val="FFFFFF"/>
              </a:solidFill>
              <a:latin typeface="Arial"/>
              <a:ea typeface="Arial"/>
              <a:cs typeface="Arial"/>
              <a:sym typeface="Arial"/>
            </a:endParaRPr>
          </a:p>
        </p:txBody>
      </p:sp>
      <p:pic>
        <p:nvPicPr>
          <p:cNvPr id="985" name="Google Shape;985;p39"/>
          <p:cNvPicPr preferRelativeResize="0"/>
          <p:nvPr/>
        </p:nvPicPr>
        <p:blipFill rotWithShape="1">
          <a:blip r:embed="rId4">
            <a:alphaModFix/>
          </a:blip>
          <a:srcRect b="0" l="0" r="0" t="0"/>
          <a:stretch/>
        </p:blipFill>
        <p:spPr>
          <a:xfrm>
            <a:off x="11323329" y="852323"/>
            <a:ext cx="453907" cy="453907"/>
          </a:xfrm>
          <a:prstGeom prst="ellipse">
            <a:avLst/>
          </a:prstGeom>
          <a:noFill/>
          <a:ln cap="rnd" cmpd="sng" w="28575">
            <a:solidFill>
              <a:schemeClr val="lt1"/>
            </a:solidFill>
            <a:prstDash val="solid"/>
            <a:round/>
            <a:headEnd len="sm" w="sm" type="none"/>
            <a:tailEnd len="sm" w="sm" type="none"/>
          </a:ln>
        </p:spPr>
      </p:pic>
      <p:cxnSp>
        <p:nvCxnSpPr>
          <p:cNvPr id="986" name="Google Shape;986;p39"/>
          <p:cNvCxnSpPr/>
          <p:nvPr/>
        </p:nvCxnSpPr>
        <p:spPr>
          <a:xfrm>
            <a:off x="11452417" y="2154137"/>
            <a:ext cx="0" cy="338482"/>
          </a:xfrm>
          <a:prstGeom prst="straightConnector1">
            <a:avLst/>
          </a:prstGeom>
          <a:noFill/>
          <a:ln cap="flat" cmpd="sng" w="9525">
            <a:solidFill>
              <a:srgbClr val="595959"/>
            </a:solidFill>
            <a:prstDash val="solid"/>
            <a:round/>
            <a:headEnd len="sm" w="sm" type="oval"/>
            <a:tailEnd len="sm" w="sm" type="none"/>
          </a:ln>
        </p:spPr>
      </p:cxnSp>
      <p:grpSp>
        <p:nvGrpSpPr>
          <p:cNvPr id="987" name="Google Shape;987;p39"/>
          <p:cNvGrpSpPr/>
          <p:nvPr/>
        </p:nvGrpSpPr>
        <p:grpSpPr>
          <a:xfrm>
            <a:off x="261938" y="1087796"/>
            <a:ext cx="933435" cy="112353"/>
            <a:chOff x="261938" y="1087796"/>
            <a:chExt cx="933435" cy="112353"/>
          </a:xfrm>
        </p:grpSpPr>
        <p:grpSp>
          <p:nvGrpSpPr>
            <p:cNvPr id="988" name="Google Shape;988;p39"/>
            <p:cNvGrpSpPr/>
            <p:nvPr/>
          </p:nvGrpSpPr>
          <p:grpSpPr>
            <a:xfrm>
              <a:off x="261938" y="1087796"/>
              <a:ext cx="769219" cy="112353"/>
              <a:chOff x="384140" y="1087797"/>
              <a:chExt cx="622096" cy="90864"/>
            </a:xfrm>
          </p:grpSpPr>
          <p:sp>
            <p:nvSpPr>
              <p:cNvPr id="989" name="Google Shape;989;p39"/>
              <p:cNvSpPr/>
              <p:nvPr/>
            </p:nvSpPr>
            <p:spPr>
              <a:xfrm>
                <a:off x="384140" y="1087797"/>
                <a:ext cx="90864" cy="90864"/>
              </a:xfrm>
              <a:prstGeom prst="rect">
                <a:avLst/>
              </a:prstGeom>
              <a:solidFill>
                <a:srgbClr val="EEF6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0" name="Google Shape;990;p39"/>
              <p:cNvSpPr/>
              <p:nvPr/>
            </p:nvSpPr>
            <p:spPr>
              <a:xfrm>
                <a:off x="516948" y="1087797"/>
                <a:ext cx="90864" cy="90864"/>
              </a:xfrm>
              <a:prstGeom prst="rect">
                <a:avLst/>
              </a:prstGeom>
              <a:solidFill>
                <a:srgbClr val="EEF6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1" name="Google Shape;991;p39"/>
              <p:cNvSpPr/>
              <p:nvPr/>
            </p:nvSpPr>
            <p:spPr>
              <a:xfrm>
                <a:off x="649756" y="1087797"/>
                <a:ext cx="90864" cy="90864"/>
              </a:xfrm>
              <a:prstGeom prst="rect">
                <a:avLst/>
              </a:prstGeom>
              <a:solidFill>
                <a:srgbClr val="EEF6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2" name="Google Shape;992;p39"/>
              <p:cNvSpPr/>
              <p:nvPr/>
            </p:nvSpPr>
            <p:spPr>
              <a:xfrm>
                <a:off x="782564" y="1087797"/>
                <a:ext cx="90864" cy="90864"/>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93" name="Google Shape;993;p39"/>
              <p:cNvSpPr/>
              <p:nvPr/>
            </p:nvSpPr>
            <p:spPr>
              <a:xfrm>
                <a:off x="915372" y="1087797"/>
                <a:ext cx="90864" cy="90864"/>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994" name="Google Shape;994;p39"/>
            <p:cNvSpPr/>
            <p:nvPr/>
          </p:nvSpPr>
          <p:spPr>
            <a:xfrm>
              <a:off x="1083020" y="1087796"/>
              <a:ext cx="112353" cy="112353"/>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62"/>
                                        </p:tgtEl>
                                        <p:attrNameLst>
                                          <p:attrName>style.visibility</p:attrName>
                                        </p:attrNameLst>
                                      </p:cBhvr>
                                      <p:to>
                                        <p:strVal val="visible"/>
                                      </p:to>
                                    </p:set>
                                    <p:anim calcmode="lin" valueType="num">
                                      <p:cBhvr additive="base">
                                        <p:cTn dur="500"/>
                                        <p:tgtEl>
                                          <p:spTgt spid="962"/>
                                        </p:tgtEl>
                                        <p:attrNameLst>
                                          <p:attrName>ppt_w</p:attrName>
                                        </p:attrNameLst>
                                      </p:cBhvr>
                                      <p:tavLst>
                                        <p:tav fmla="" tm="0">
                                          <p:val>
                                            <p:strVal val="0"/>
                                          </p:val>
                                        </p:tav>
                                        <p:tav fmla="" tm="100000">
                                          <p:val>
                                            <p:strVal val="#ppt_w"/>
                                          </p:val>
                                        </p:tav>
                                      </p:tavLst>
                                    </p:anim>
                                    <p:anim calcmode="lin" valueType="num">
                                      <p:cBhvr additive="base">
                                        <p:cTn dur="500"/>
                                        <p:tgtEl>
                                          <p:spTgt spid="96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9" name="Shape 999"/>
        <p:cNvGrpSpPr/>
        <p:nvPr/>
      </p:nvGrpSpPr>
      <p:grpSpPr>
        <a:xfrm>
          <a:off x="0" y="0"/>
          <a:ext cx="0" cy="0"/>
          <a:chOff x="0" y="0"/>
          <a:chExt cx="0" cy="0"/>
        </a:xfrm>
      </p:grpSpPr>
      <p:sp>
        <p:nvSpPr>
          <p:cNvPr id="1000" name="Google Shape;1000;p40"/>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800"/>
              <a:buFont typeface="Arial"/>
              <a:buNone/>
            </a:pPr>
            <a:r>
              <a:rPr lang="en-GB"/>
              <a:t>Real-world impact on overall IPD: </a:t>
            </a:r>
            <a:br>
              <a:rPr lang="en-GB"/>
            </a:br>
            <a:r>
              <a:rPr lang="en-GB"/>
              <a:t>no notable difference between higher-valent PCVs</a:t>
            </a:r>
            <a:r>
              <a:rPr baseline="30000" lang="en-GB"/>
              <a:t>1-3</a:t>
            </a:r>
            <a:endParaRPr/>
          </a:p>
        </p:txBody>
      </p:sp>
      <p:sp>
        <p:nvSpPr>
          <p:cNvPr id="1001" name="Google Shape;1001;p40"/>
          <p:cNvSpPr txBox="1"/>
          <p:nvPr/>
        </p:nvSpPr>
        <p:spPr>
          <a:xfrm>
            <a:off x="261938" y="6040107"/>
            <a:ext cx="10045700" cy="59247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6600"/>
              </a:buClr>
              <a:buSzPts val="800"/>
              <a:buFont typeface="Arial"/>
              <a:buNone/>
            </a:pPr>
            <a:r>
              <a:rPr lang="en-GB" sz="800">
                <a:solidFill>
                  <a:srgbClr val="595959"/>
                </a:solidFill>
                <a:latin typeface="Arial"/>
                <a:ea typeface="Arial"/>
                <a:cs typeface="Arial"/>
                <a:sym typeface="Arial"/>
              </a:rPr>
              <a:t>The same results were first published online at: https://surv.esr.cri.nz/PDF_surveillance/IPD. The charts have been independently created by GSK from the original data.</a:t>
            </a:r>
            <a:br>
              <a:rPr lang="en-GB" sz="800">
                <a:solidFill>
                  <a:srgbClr val="595959"/>
                </a:solidFill>
                <a:latin typeface="Arial"/>
                <a:ea typeface="Arial"/>
                <a:cs typeface="Arial"/>
                <a:sym typeface="Arial"/>
              </a:rPr>
            </a:br>
            <a:r>
              <a:rPr b="1" lang="en-GB" sz="800">
                <a:solidFill>
                  <a:srgbClr val="595959"/>
                </a:solidFill>
                <a:latin typeface="Arial"/>
                <a:ea typeface="Arial"/>
                <a:cs typeface="Arial"/>
                <a:sym typeface="Arial"/>
              </a:rPr>
              <a:t>IPD</a:t>
            </a:r>
            <a:r>
              <a:rPr lang="en-GB" sz="800">
                <a:solidFill>
                  <a:srgbClr val="595959"/>
                </a:solidFill>
                <a:latin typeface="Arial"/>
                <a:ea typeface="Arial"/>
                <a:cs typeface="Arial"/>
                <a:sym typeface="Arial"/>
              </a:rPr>
              <a:t>, invasive pneumococcal disease; </a:t>
            </a:r>
            <a:r>
              <a:rPr b="1" lang="en-GB" sz="800">
                <a:solidFill>
                  <a:srgbClr val="595959"/>
                </a:solidFill>
                <a:latin typeface="Arial"/>
                <a:ea typeface="Arial"/>
                <a:cs typeface="Arial"/>
                <a:sym typeface="Arial"/>
              </a:rPr>
              <a:t>PCV</a:t>
            </a:r>
            <a:r>
              <a:rPr lang="en-GB" sz="800">
                <a:solidFill>
                  <a:srgbClr val="595959"/>
                </a:solidFill>
                <a:latin typeface="Arial"/>
                <a:ea typeface="Arial"/>
                <a:cs typeface="Arial"/>
                <a:sym typeface="Arial"/>
              </a:rPr>
              <a:t>, pneumococcal conjugate vaccine.</a:t>
            </a:r>
            <a:endParaRPr/>
          </a:p>
          <a:p>
            <a:pPr indent="0" lvl="0" marL="0" marR="0" rtl="0" algn="l">
              <a:lnSpc>
                <a:spcPct val="90000"/>
              </a:lnSpc>
              <a:spcBef>
                <a:spcPts val="300"/>
              </a:spcBef>
              <a:spcAft>
                <a:spcPts val="0"/>
              </a:spcAft>
              <a:buClr>
                <a:srgbClr val="FF6600"/>
              </a:buClr>
              <a:buSzPts val="800"/>
              <a:buFont typeface="Arial"/>
              <a:buNone/>
            </a:pPr>
            <a:r>
              <a:rPr lang="en-GB" sz="800">
                <a:solidFill>
                  <a:srgbClr val="595959"/>
                </a:solidFill>
                <a:latin typeface="Arial"/>
                <a:ea typeface="Arial"/>
                <a:cs typeface="Arial"/>
                <a:sym typeface="Arial"/>
              </a:rPr>
              <a:t>1. Institute of Environmental Science and Research Limited (ESR). Invasive Pneumococcal Disease Quarterly Reports. Available at: https://surv.esr.cri.nz/PDF_surveillance/IPD [last accessed July 2019]. 2. Naucler P, et al. Clin Infect Dis. 2017;65(11):1780-1790 and supplementary material. 3. Deceuninck G, et al. Vaccine. 2015;33:2684-2689. 4. Pharmaceutical Management Agency (PHARMAC). Changes to funded vaccines in the National Immunisation Schedule: PHARMAC, Wellington, New Zealand; July, 2019. Available at: https://www.pharmac.govt.nz/news/notification-2019-07-30-immunisation#PCV10 [last accessed July 2019].</a:t>
            </a:r>
            <a:endParaRPr/>
          </a:p>
        </p:txBody>
      </p:sp>
      <p:sp>
        <p:nvSpPr>
          <p:cNvPr id="1002" name="Google Shape;1002;p40"/>
          <p:cNvSpPr txBox="1"/>
          <p:nvPr/>
        </p:nvSpPr>
        <p:spPr>
          <a:xfrm>
            <a:off x="0" y="452799"/>
            <a:ext cx="585788" cy="553998"/>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lang="en-GB" sz="3200">
                <a:solidFill>
                  <a:srgbClr val="215B6B"/>
                </a:solidFill>
                <a:latin typeface="Impact"/>
                <a:ea typeface="Impact"/>
                <a:cs typeface="Impact"/>
                <a:sym typeface="Impact"/>
              </a:rPr>
              <a:t>2.2</a:t>
            </a:r>
            <a:endParaRPr sz="3200">
              <a:solidFill>
                <a:srgbClr val="215B6B"/>
              </a:solidFill>
              <a:latin typeface="Impact"/>
              <a:ea typeface="Impact"/>
              <a:cs typeface="Impact"/>
              <a:sym typeface="Impact"/>
            </a:endParaRPr>
          </a:p>
        </p:txBody>
      </p:sp>
      <p:sp>
        <p:nvSpPr>
          <p:cNvPr id="1003" name="Google Shape;1003;p40"/>
          <p:cNvSpPr txBox="1"/>
          <p:nvPr/>
        </p:nvSpPr>
        <p:spPr>
          <a:xfrm>
            <a:off x="595692" y="1412875"/>
            <a:ext cx="6861492" cy="249299"/>
          </a:xfrm>
          <a:prstGeom prst="rect">
            <a:avLst/>
          </a:prstGeom>
          <a:noFill/>
          <a:ln>
            <a:noFill/>
          </a:ln>
        </p:spPr>
        <p:txBody>
          <a:bodyPr anchorCtr="0" anchor="b" bIns="0" lIns="0" spcFirstLastPara="1" rIns="0" wrap="square" tIns="0">
            <a:noAutofit/>
          </a:bodyPr>
          <a:lstStyle/>
          <a:p>
            <a:pPr indent="0" lvl="1" marL="0" marR="0" rtl="0" algn="l">
              <a:lnSpc>
                <a:spcPct val="90000"/>
              </a:lnSpc>
              <a:spcBef>
                <a:spcPts val="0"/>
              </a:spcBef>
              <a:spcAft>
                <a:spcPts val="0"/>
              </a:spcAft>
              <a:buClr>
                <a:schemeClr val="accent3"/>
              </a:buClr>
              <a:buSzPts val="1800"/>
              <a:buFont typeface="Noto Sans Symbols"/>
              <a:buNone/>
            </a:pPr>
            <a:r>
              <a:rPr b="0" i="0" lang="en-GB" sz="1800" u="none" cap="none" strike="noStrike">
                <a:solidFill>
                  <a:schemeClr val="accent5"/>
                </a:solidFill>
                <a:latin typeface="Arial"/>
                <a:ea typeface="Arial"/>
                <a:cs typeface="Arial"/>
                <a:sym typeface="Arial"/>
              </a:rPr>
              <a:t>Number of notified cases of IPD in children aged &lt;2 years</a:t>
            </a:r>
            <a:r>
              <a:rPr b="0" baseline="30000" i="0" lang="en-GB" sz="1800" u="none" cap="none" strike="noStrike">
                <a:solidFill>
                  <a:schemeClr val="accent5"/>
                </a:solidFill>
                <a:latin typeface="Arial"/>
                <a:ea typeface="Arial"/>
                <a:cs typeface="Arial"/>
                <a:sym typeface="Arial"/>
              </a:rPr>
              <a:t>1</a:t>
            </a:r>
            <a:endParaRPr/>
          </a:p>
        </p:txBody>
      </p:sp>
      <p:pic>
        <p:nvPicPr>
          <p:cNvPr id="1004" name="Google Shape;1004;p40"/>
          <p:cNvPicPr preferRelativeResize="0"/>
          <p:nvPr/>
        </p:nvPicPr>
        <p:blipFill rotWithShape="1">
          <a:blip r:embed="rId3">
            <a:alphaModFix/>
          </a:blip>
          <a:srcRect b="0" l="0" r="0" t="0"/>
          <a:stretch/>
        </p:blipFill>
        <p:spPr>
          <a:xfrm>
            <a:off x="11022782" y="1246773"/>
            <a:ext cx="979215" cy="1283020"/>
          </a:xfrm>
          <a:prstGeom prst="rect">
            <a:avLst/>
          </a:prstGeom>
          <a:noFill/>
          <a:ln>
            <a:noFill/>
          </a:ln>
        </p:spPr>
      </p:pic>
      <p:sp>
        <p:nvSpPr>
          <p:cNvPr id="1005" name="Google Shape;1005;p40"/>
          <p:cNvSpPr txBox="1"/>
          <p:nvPr/>
        </p:nvSpPr>
        <p:spPr>
          <a:xfrm>
            <a:off x="10638727" y="1500309"/>
            <a:ext cx="940718" cy="156925"/>
          </a:xfrm>
          <a:prstGeom prst="rect">
            <a:avLst/>
          </a:prstGeom>
          <a:noFill/>
          <a:ln>
            <a:noFill/>
          </a:ln>
        </p:spPr>
        <p:txBody>
          <a:bodyPr anchorCtr="0" anchor="t" bIns="0" lIns="0" spcFirstLastPara="1" rIns="0" wrap="square" tIns="0">
            <a:noAutofit/>
          </a:bodyPr>
          <a:lstStyle/>
          <a:p>
            <a:pPr indent="0" lvl="0" marL="0" marR="0" rtl="0" algn="ctr">
              <a:lnSpc>
                <a:spcPct val="85000"/>
              </a:lnSpc>
              <a:spcBef>
                <a:spcPts val="0"/>
              </a:spcBef>
              <a:spcAft>
                <a:spcPts val="0"/>
              </a:spcAft>
              <a:buNone/>
            </a:pPr>
            <a:r>
              <a:rPr b="1" lang="en-GB" sz="1200">
                <a:solidFill>
                  <a:srgbClr val="595959"/>
                </a:solidFill>
                <a:latin typeface="Arial"/>
                <a:ea typeface="Arial"/>
                <a:cs typeface="Arial"/>
                <a:sym typeface="Arial"/>
              </a:rPr>
              <a:t>New Zealand</a:t>
            </a:r>
            <a:endParaRPr b="1" sz="1200">
              <a:solidFill>
                <a:srgbClr val="595959"/>
              </a:solidFill>
              <a:latin typeface="Arial"/>
              <a:ea typeface="Arial"/>
              <a:cs typeface="Arial"/>
              <a:sym typeface="Arial"/>
            </a:endParaRPr>
          </a:p>
        </p:txBody>
      </p:sp>
      <p:sp>
        <p:nvSpPr>
          <p:cNvPr id="1006" name="Google Shape;1006;p40"/>
          <p:cNvSpPr/>
          <p:nvPr/>
        </p:nvSpPr>
        <p:spPr>
          <a:xfrm flipH="1" rot="-5400000">
            <a:off x="11371305" y="592219"/>
            <a:ext cx="652794" cy="975898"/>
          </a:xfrm>
          <a:prstGeom prst="round2SameRect">
            <a:avLst>
              <a:gd fmla="val 50000" name="adj1"/>
              <a:gd fmla="val 0" name="adj2"/>
            </a:avLst>
          </a:prstGeom>
          <a:solidFill>
            <a:srgbClr val="FFFFFF">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8">
              <a:solidFill>
                <a:srgbClr val="FFFFFF"/>
              </a:solidFill>
              <a:latin typeface="Arial"/>
              <a:ea typeface="Arial"/>
              <a:cs typeface="Arial"/>
              <a:sym typeface="Arial"/>
            </a:endParaRPr>
          </a:p>
        </p:txBody>
      </p:sp>
      <p:pic>
        <p:nvPicPr>
          <p:cNvPr id="1007" name="Google Shape;1007;p40"/>
          <p:cNvPicPr preferRelativeResize="0"/>
          <p:nvPr/>
        </p:nvPicPr>
        <p:blipFill rotWithShape="1">
          <a:blip r:embed="rId4">
            <a:alphaModFix/>
          </a:blip>
          <a:srcRect b="0" l="0" r="0" t="0"/>
          <a:stretch/>
        </p:blipFill>
        <p:spPr>
          <a:xfrm>
            <a:off x="11323329" y="852323"/>
            <a:ext cx="453907" cy="453907"/>
          </a:xfrm>
          <a:prstGeom prst="ellipse">
            <a:avLst/>
          </a:prstGeom>
          <a:noFill/>
          <a:ln cap="rnd" cmpd="sng" w="28575">
            <a:solidFill>
              <a:schemeClr val="lt1"/>
            </a:solidFill>
            <a:prstDash val="solid"/>
            <a:round/>
            <a:headEnd len="sm" w="sm" type="none"/>
            <a:tailEnd len="sm" w="sm" type="none"/>
          </a:ln>
        </p:spPr>
      </p:pic>
      <p:grpSp>
        <p:nvGrpSpPr>
          <p:cNvPr id="1008" name="Google Shape;1008;p40"/>
          <p:cNvGrpSpPr/>
          <p:nvPr/>
        </p:nvGrpSpPr>
        <p:grpSpPr>
          <a:xfrm flipH="1">
            <a:off x="10217724" y="3771602"/>
            <a:ext cx="1671761" cy="1472154"/>
            <a:chOff x="8745964" y="2216076"/>
            <a:chExt cx="2216077" cy="1951480"/>
          </a:xfrm>
        </p:grpSpPr>
        <p:sp>
          <p:nvSpPr>
            <p:cNvPr id="1009" name="Google Shape;1009;p40"/>
            <p:cNvSpPr/>
            <p:nvPr/>
          </p:nvSpPr>
          <p:spPr>
            <a:xfrm>
              <a:off x="8745964" y="2216076"/>
              <a:ext cx="2216077" cy="1764254"/>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58750B">
                    <a:alpha val="0"/>
                  </a:srgbClr>
                </a:gs>
                <a:gs pos="37000">
                  <a:srgbClr val="58750B">
                    <a:alpha val="0"/>
                  </a:srgbClr>
                </a:gs>
                <a:gs pos="100000">
                  <a:srgbClr val="99CD13"/>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10" name="Google Shape;1010;p40"/>
            <p:cNvSpPr/>
            <p:nvPr/>
          </p:nvSpPr>
          <p:spPr>
            <a:xfrm rot="9762143">
              <a:off x="8982354" y="2894721"/>
              <a:ext cx="934065" cy="1160206"/>
            </a:xfrm>
            <a:custGeom>
              <a:rect b="b" l="l" r="r" t="t"/>
              <a:pathLst>
                <a:path extrusionOk="0" h="1160206" w="934065">
                  <a:moveTo>
                    <a:pt x="0" y="412955"/>
                  </a:moveTo>
                  <a:lnTo>
                    <a:pt x="334297" y="0"/>
                  </a:lnTo>
                  <a:lnTo>
                    <a:pt x="934065" y="1160206"/>
                  </a:lnTo>
                  <a:lnTo>
                    <a:pt x="0" y="412955"/>
                  </a:lnTo>
                  <a:close/>
                </a:path>
              </a:pathLst>
            </a:custGeom>
            <a:solidFill>
              <a:srgbClr val="DBE7B4"/>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011" name="Google Shape;1011;p40"/>
          <p:cNvGrpSpPr/>
          <p:nvPr/>
        </p:nvGrpSpPr>
        <p:grpSpPr>
          <a:xfrm>
            <a:off x="774700" y="5167042"/>
            <a:ext cx="8926513" cy="665533"/>
            <a:chOff x="1207158" y="5138695"/>
            <a:chExt cx="9511643" cy="616928"/>
          </a:xfrm>
        </p:grpSpPr>
        <p:sp>
          <p:nvSpPr>
            <p:cNvPr id="1012" name="Google Shape;1012;p40"/>
            <p:cNvSpPr/>
            <p:nvPr/>
          </p:nvSpPr>
          <p:spPr>
            <a:xfrm>
              <a:off x="1207159" y="5233173"/>
              <a:ext cx="9511642" cy="427973"/>
            </a:xfrm>
            <a:prstGeom prst="rect">
              <a:avLst/>
            </a:prstGeom>
            <a:noFill/>
            <a:ln>
              <a:noFill/>
            </a:ln>
          </p:spPr>
          <p:txBody>
            <a:bodyPr anchorCtr="0" anchor="ctr" bIns="72000" lIns="72000" spcFirstLastPara="1" rIns="72000" wrap="square" tIns="72000">
              <a:noAutofit/>
            </a:bodyPr>
            <a:lstStyle/>
            <a:p>
              <a:pPr indent="0" lvl="0" marL="0" marR="0" rtl="0" algn="ctr">
                <a:lnSpc>
                  <a:spcPct val="85000"/>
                </a:lnSpc>
                <a:spcBef>
                  <a:spcPts val="0"/>
                </a:spcBef>
                <a:spcAft>
                  <a:spcPts val="0"/>
                </a:spcAft>
                <a:buNone/>
              </a:pPr>
              <a:r>
                <a:rPr b="1" lang="en-GB" sz="1800">
                  <a:solidFill>
                    <a:srgbClr val="94C120"/>
                  </a:solidFill>
                  <a:latin typeface="Arial"/>
                  <a:ea typeface="Arial"/>
                  <a:cs typeface="Arial"/>
                  <a:sym typeface="Arial"/>
                </a:rPr>
                <a:t>No substantial differences in the number of overall IPD </a:t>
              </a:r>
              <a:br>
                <a:rPr b="1" lang="en-GB" sz="1800">
                  <a:solidFill>
                    <a:srgbClr val="94C120"/>
                  </a:solidFill>
                  <a:latin typeface="Arial"/>
                  <a:ea typeface="Arial"/>
                  <a:cs typeface="Arial"/>
                  <a:sym typeface="Arial"/>
                </a:rPr>
              </a:br>
              <a:r>
                <a:rPr b="1" lang="en-GB" sz="1800">
                  <a:solidFill>
                    <a:srgbClr val="94C120"/>
                  </a:solidFill>
                  <a:latin typeface="Arial"/>
                  <a:ea typeface="Arial"/>
                  <a:cs typeface="Arial"/>
                  <a:sym typeface="Arial"/>
                </a:rPr>
                <a:t>cases were observed with </a:t>
              </a:r>
              <a:r>
                <a:rPr b="1" i="1" lang="en-GB" sz="1800">
                  <a:solidFill>
                    <a:srgbClr val="94C120"/>
                  </a:solidFill>
                  <a:latin typeface="Arial"/>
                  <a:ea typeface="Arial"/>
                  <a:cs typeface="Arial"/>
                  <a:sym typeface="Arial"/>
                </a:rPr>
                <a:t>Synflorix</a:t>
              </a:r>
              <a:r>
                <a:rPr b="1" lang="en-GB" sz="1800">
                  <a:solidFill>
                    <a:srgbClr val="94C120"/>
                  </a:solidFill>
                  <a:latin typeface="Arial"/>
                  <a:ea typeface="Arial"/>
                  <a:cs typeface="Arial"/>
                  <a:sym typeface="Arial"/>
                </a:rPr>
                <a:t> and PCV13</a:t>
              </a:r>
              <a:r>
                <a:rPr b="1" baseline="30000" lang="en-GB" sz="1800">
                  <a:solidFill>
                    <a:srgbClr val="94C120"/>
                  </a:solidFill>
                  <a:latin typeface="Arial"/>
                  <a:ea typeface="Arial"/>
                  <a:cs typeface="Arial"/>
                  <a:sym typeface="Arial"/>
                </a:rPr>
                <a:t>1,2</a:t>
              </a:r>
              <a:endParaRPr/>
            </a:p>
          </p:txBody>
        </p:sp>
        <p:grpSp>
          <p:nvGrpSpPr>
            <p:cNvPr id="1013" name="Google Shape;1013;p40"/>
            <p:cNvGrpSpPr/>
            <p:nvPr/>
          </p:nvGrpSpPr>
          <p:grpSpPr>
            <a:xfrm>
              <a:off x="1207158" y="5138695"/>
              <a:ext cx="9511642" cy="616928"/>
              <a:chOff x="1877718" y="4570825"/>
              <a:chExt cx="8170522" cy="537998"/>
            </a:xfrm>
          </p:grpSpPr>
          <p:cxnSp>
            <p:nvCxnSpPr>
              <p:cNvPr id="1014" name="Google Shape;1014;p40"/>
              <p:cNvCxnSpPr/>
              <p:nvPr/>
            </p:nvCxnSpPr>
            <p:spPr>
              <a:xfrm>
                <a:off x="1877718" y="5108823"/>
                <a:ext cx="8170522" cy="0"/>
              </a:xfrm>
              <a:prstGeom prst="straightConnector1">
                <a:avLst/>
              </a:prstGeom>
              <a:noFill/>
              <a:ln cap="flat" cmpd="sng" w="19050">
                <a:solidFill>
                  <a:schemeClr val="accent1"/>
                </a:solidFill>
                <a:prstDash val="solid"/>
                <a:round/>
                <a:headEnd len="sm" w="sm" type="none"/>
                <a:tailEnd len="sm" w="sm" type="none"/>
              </a:ln>
            </p:spPr>
          </p:cxnSp>
          <p:cxnSp>
            <p:nvCxnSpPr>
              <p:cNvPr id="1015" name="Google Shape;1015;p40"/>
              <p:cNvCxnSpPr/>
              <p:nvPr/>
            </p:nvCxnSpPr>
            <p:spPr>
              <a:xfrm>
                <a:off x="1877718" y="4570825"/>
                <a:ext cx="8170522" cy="0"/>
              </a:xfrm>
              <a:prstGeom prst="straightConnector1">
                <a:avLst/>
              </a:prstGeom>
              <a:noFill/>
              <a:ln cap="flat" cmpd="sng" w="28575">
                <a:solidFill>
                  <a:schemeClr val="accent1"/>
                </a:solidFill>
                <a:prstDash val="solid"/>
                <a:round/>
                <a:headEnd len="sm" w="sm" type="none"/>
                <a:tailEnd len="sm" w="sm" type="none"/>
              </a:ln>
            </p:spPr>
          </p:cxnSp>
        </p:grpSp>
      </p:grpSp>
      <p:sp>
        <p:nvSpPr>
          <p:cNvPr id="1016" name="Google Shape;1016;p40"/>
          <p:cNvSpPr/>
          <p:nvPr/>
        </p:nvSpPr>
        <p:spPr>
          <a:xfrm>
            <a:off x="7086600" y="4559633"/>
            <a:ext cx="2068812" cy="363353"/>
          </a:xfrm>
          <a:prstGeom prst="rightArrow">
            <a:avLst>
              <a:gd fmla="val 68559" name="adj1"/>
              <a:gd fmla="val 38863" name="adj2"/>
            </a:avLst>
          </a:prstGeom>
          <a:gradFill>
            <a:gsLst>
              <a:gs pos="0">
                <a:srgbClr val="94C120">
                  <a:alpha val="0"/>
                </a:srgbClr>
              </a:gs>
              <a:gs pos="100000">
                <a:schemeClr val="accen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chemeClr val="lt1"/>
              </a:solidFill>
              <a:latin typeface="Arial"/>
              <a:ea typeface="Arial"/>
              <a:cs typeface="Arial"/>
              <a:sym typeface="Arial"/>
            </a:endParaRPr>
          </a:p>
        </p:txBody>
      </p:sp>
      <p:sp>
        <p:nvSpPr>
          <p:cNvPr id="1017" name="Google Shape;1017;p40"/>
          <p:cNvSpPr/>
          <p:nvPr/>
        </p:nvSpPr>
        <p:spPr>
          <a:xfrm>
            <a:off x="1341438" y="1980543"/>
            <a:ext cx="7583486" cy="211048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rgbClr val="FFFFFF"/>
              </a:solidFill>
              <a:latin typeface="Arial"/>
              <a:ea typeface="Arial"/>
              <a:cs typeface="Arial"/>
              <a:sym typeface="Arial"/>
            </a:endParaRPr>
          </a:p>
        </p:txBody>
      </p:sp>
      <p:sp>
        <p:nvSpPr>
          <p:cNvPr id="1018" name="Google Shape;1018;p40"/>
          <p:cNvSpPr/>
          <p:nvPr/>
        </p:nvSpPr>
        <p:spPr>
          <a:xfrm>
            <a:off x="3707379" y="1980505"/>
            <a:ext cx="2092640" cy="2112070"/>
          </a:xfrm>
          <a:prstGeom prst="rect">
            <a:avLst/>
          </a:prstGeom>
          <a:solidFill>
            <a:srgbClr val="EBF7CC">
              <a:alpha val="5254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1019" name="Google Shape;1019;p40"/>
          <p:cNvSpPr/>
          <p:nvPr/>
        </p:nvSpPr>
        <p:spPr>
          <a:xfrm>
            <a:off x="7831992" y="1980505"/>
            <a:ext cx="771507" cy="2112070"/>
          </a:xfrm>
          <a:prstGeom prst="rect">
            <a:avLst/>
          </a:prstGeom>
          <a:solidFill>
            <a:srgbClr val="EBF7CC">
              <a:alpha val="5254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pic>
        <p:nvPicPr>
          <p:cNvPr id="1020" name="Google Shape;1020;p40"/>
          <p:cNvPicPr preferRelativeResize="0"/>
          <p:nvPr/>
        </p:nvPicPr>
        <p:blipFill rotWithShape="1">
          <a:blip r:embed="rId5">
            <a:alphaModFix/>
          </a:blip>
          <a:srcRect b="0" l="0" r="0" t="0"/>
          <a:stretch/>
        </p:blipFill>
        <p:spPr>
          <a:xfrm>
            <a:off x="996640" y="1733124"/>
            <a:ext cx="8182204" cy="2743513"/>
          </a:xfrm>
          <a:prstGeom prst="rect">
            <a:avLst/>
          </a:prstGeom>
          <a:noFill/>
          <a:ln>
            <a:noFill/>
          </a:ln>
        </p:spPr>
      </p:pic>
      <p:sp>
        <p:nvSpPr>
          <p:cNvPr id="1021" name="Google Shape;1021;p40"/>
          <p:cNvSpPr/>
          <p:nvPr/>
        </p:nvSpPr>
        <p:spPr>
          <a:xfrm>
            <a:off x="3486149" y="4563058"/>
            <a:ext cx="2368697" cy="356503"/>
          </a:xfrm>
          <a:prstGeom prst="rightArrow">
            <a:avLst>
              <a:gd fmla="val 68559" name="adj1"/>
              <a:gd fmla="val 38863" name="adj2"/>
            </a:avLst>
          </a:prstGeom>
          <a:gradFill>
            <a:gsLst>
              <a:gs pos="0">
                <a:srgbClr val="94C120">
                  <a:alpha val="0"/>
                </a:srgbClr>
              </a:gs>
              <a:gs pos="60000">
                <a:srgbClr val="94C120"/>
              </a:gs>
              <a:gs pos="100000">
                <a:schemeClr val="accen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chemeClr val="lt1"/>
              </a:solidFill>
              <a:latin typeface="Arial"/>
              <a:ea typeface="Arial"/>
              <a:cs typeface="Arial"/>
              <a:sym typeface="Arial"/>
            </a:endParaRPr>
          </a:p>
        </p:txBody>
      </p:sp>
      <p:sp>
        <p:nvSpPr>
          <p:cNvPr id="1022" name="Google Shape;1022;p40"/>
          <p:cNvSpPr/>
          <p:nvPr/>
        </p:nvSpPr>
        <p:spPr>
          <a:xfrm>
            <a:off x="5695950" y="4563058"/>
            <a:ext cx="2136042" cy="356502"/>
          </a:xfrm>
          <a:prstGeom prst="rightArrow">
            <a:avLst>
              <a:gd fmla="val 68559" name="adj1"/>
              <a:gd fmla="val 38863" name="adj2"/>
            </a:avLst>
          </a:prstGeom>
          <a:gradFill>
            <a:gsLst>
              <a:gs pos="0">
                <a:srgbClr val="1F497D">
                  <a:alpha val="0"/>
                </a:srgbClr>
              </a:gs>
              <a:gs pos="100000">
                <a:schemeClr val="dk2"/>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chemeClr val="lt1"/>
              </a:solidFill>
              <a:latin typeface="Arial"/>
              <a:ea typeface="Arial"/>
              <a:cs typeface="Arial"/>
              <a:sym typeface="Arial"/>
            </a:endParaRPr>
          </a:p>
        </p:txBody>
      </p:sp>
      <p:sp>
        <p:nvSpPr>
          <p:cNvPr id="1023" name="Google Shape;1023;p40"/>
          <p:cNvSpPr/>
          <p:nvPr/>
        </p:nvSpPr>
        <p:spPr>
          <a:xfrm>
            <a:off x="4422610" y="4662826"/>
            <a:ext cx="658834" cy="156966"/>
          </a:xfrm>
          <a:prstGeom prst="rect">
            <a:avLst/>
          </a:prstGeom>
          <a:noFill/>
          <a:ln>
            <a:noFill/>
          </a:ln>
        </p:spPr>
        <p:txBody>
          <a:bodyPr anchorCtr="0" anchor="t" bIns="0" lIns="0" spcFirstLastPara="1" rIns="0" wrap="square" tIns="0">
            <a:noAutofit/>
          </a:bodyPr>
          <a:lstStyle/>
          <a:p>
            <a:pPr indent="0" lvl="0" marL="0" marR="0" rtl="0" algn="ctr">
              <a:lnSpc>
                <a:spcPct val="85000"/>
              </a:lnSpc>
              <a:spcBef>
                <a:spcPts val="0"/>
              </a:spcBef>
              <a:spcAft>
                <a:spcPts val="0"/>
              </a:spcAft>
              <a:buNone/>
            </a:pPr>
            <a:r>
              <a:rPr b="1" i="1" lang="en-GB" sz="1200">
                <a:solidFill>
                  <a:schemeClr val="lt1"/>
                </a:solidFill>
                <a:latin typeface="Arial"/>
                <a:ea typeface="Arial"/>
                <a:cs typeface="Arial"/>
                <a:sym typeface="Arial"/>
              </a:rPr>
              <a:t>Synflorix</a:t>
            </a:r>
            <a:endParaRPr b="1" i="1" sz="1200">
              <a:solidFill>
                <a:schemeClr val="lt1"/>
              </a:solidFill>
              <a:latin typeface="Arial"/>
              <a:ea typeface="Arial"/>
              <a:cs typeface="Arial"/>
              <a:sym typeface="Arial"/>
            </a:endParaRPr>
          </a:p>
        </p:txBody>
      </p:sp>
      <p:sp>
        <p:nvSpPr>
          <p:cNvPr id="1024" name="Google Shape;1024;p40"/>
          <p:cNvSpPr/>
          <p:nvPr/>
        </p:nvSpPr>
        <p:spPr>
          <a:xfrm>
            <a:off x="6609555" y="4662826"/>
            <a:ext cx="485709" cy="156966"/>
          </a:xfrm>
          <a:prstGeom prst="rect">
            <a:avLst/>
          </a:prstGeom>
          <a:noFill/>
          <a:ln>
            <a:noFill/>
          </a:ln>
        </p:spPr>
        <p:txBody>
          <a:bodyPr anchorCtr="0" anchor="t" bIns="0" lIns="0" spcFirstLastPara="1" rIns="0" wrap="square" tIns="0">
            <a:noAutofit/>
          </a:bodyPr>
          <a:lstStyle/>
          <a:p>
            <a:pPr indent="0" lvl="0" marL="0" marR="0" rtl="0" algn="ctr">
              <a:lnSpc>
                <a:spcPct val="85000"/>
              </a:lnSpc>
              <a:spcBef>
                <a:spcPts val="0"/>
              </a:spcBef>
              <a:spcAft>
                <a:spcPts val="0"/>
              </a:spcAft>
              <a:buNone/>
            </a:pPr>
            <a:r>
              <a:rPr b="1" lang="en-GB" sz="1200">
                <a:solidFill>
                  <a:schemeClr val="lt1"/>
                </a:solidFill>
                <a:latin typeface="Arial"/>
                <a:ea typeface="Arial"/>
                <a:cs typeface="Arial"/>
                <a:sym typeface="Arial"/>
              </a:rPr>
              <a:t>PCV13</a:t>
            </a:r>
            <a:endParaRPr/>
          </a:p>
        </p:txBody>
      </p:sp>
      <p:sp>
        <p:nvSpPr>
          <p:cNvPr id="1025" name="Google Shape;1025;p40"/>
          <p:cNvSpPr/>
          <p:nvPr/>
        </p:nvSpPr>
        <p:spPr>
          <a:xfrm>
            <a:off x="8131010" y="4662826"/>
            <a:ext cx="658834" cy="156966"/>
          </a:xfrm>
          <a:prstGeom prst="rect">
            <a:avLst/>
          </a:prstGeom>
          <a:noFill/>
          <a:ln>
            <a:noFill/>
          </a:ln>
        </p:spPr>
        <p:txBody>
          <a:bodyPr anchorCtr="0" anchor="t" bIns="0" lIns="0" spcFirstLastPara="1" rIns="0" wrap="square" tIns="0">
            <a:noAutofit/>
          </a:bodyPr>
          <a:lstStyle/>
          <a:p>
            <a:pPr indent="0" lvl="0" marL="0" marR="0" rtl="0" algn="ctr">
              <a:lnSpc>
                <a:spcPct val="85000"/>
              </a:lnSpc>
              <a:spcBef>
                <a:spcPts val="0"/>
              </a:spcBef>
              <a:spcAft>
                <a:spcPts val="0"/>
              </a:spcAft>
              <a:buNone/>
            </a:pPr>
            <a:r>
              <a:rPr b="1" i="1" lang="en-GB" sz="1200">
                <a:solidFill>
                  <a:schemeClr val="lt1"/>
                </a:solidFill>
                <a:latin typeface="Arial"/>
                <a:ea typeface="Arial"/>
                <a:cs typeface="Arial"/>
                <a:sym typeface="Arial"/>
              </a:rPr>
              <a:t>Synflorix</a:t>
            </a:r>
            <a:endParaRPr b="1" i="1" sz="1200">
              <a:solidFill>
                <a:schemeClr val="lt1"/>
              </a:solidFill>
              <a:latin typeface="Arial"/>
              <a:ea typeface="Arial"/>
              <a:cs typeface="Arial"/>
              <a:sym typeface="Arial"/>
            </a:endParaRPr>
          </a:p>
        </p:txBody>
      </p:sp>
      <p:sp>
        <p:nvSpPr>
          <p:cNvPr id="1026" name="Google Shape;1026;p40"/>
          <p:cNvSpPr/>
          <p:nvPr/>
        </p:nvSpPr>
        <p:spPr>
          <a:xfrm>
            <a:off x="1341438" y="4544763"/>
            <a:ext cx="2425990" cy="393093"/>
          </a:xfrm>
          <a:prstGeom prst="rightArrow">
            <a:avLst>
              <a:gd fmla="val 68559" name="adj1"/>
              <a:gd fmla="val 38863" name="adj2"/>
            </a:avLst>
          </a:prstGeom>
          <a:gradFill>
            <a:gsLst>
              <a:gs pos="0">
                <a:srgbClr val="CBE9F0">
                  <a:alpha val="0"/>
                </a:srgbClr>
              </a:gs>
              <a:gs pos="26000">
                <a:srgbClr val="9AD1E1"/>
              </a:gs>
              <a:gs pos="100000">
                <a:srgbClr val="69BCD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8">
              <a:solidFill>
                <a:srgbClr val="FFFFFF"/>
              </a:solidFill>
              <a:latin typeface="Arial"/>
              <a:ea typeface="Arial"/>
              <a:cs typeface="Arial"/>
              <a:sym typeface="Arial"/>
            </a:endParaRPr>
          </a:p>
        </p:txBody>
      </p:sp>
      <p:sp>
        <p:nvSpPr>
          <p:cNvPr id="1027" name="Google Shape;1027;p40"/>
          <p:cNvSpPr txBox="1"/>
          <p:nvPr/>
        </p:nvSpPr>
        <p:spPr>
          <a:xfrm rot="-5400000">
            <a:off x="-272127" y="2932778"/>
            <a:ext cx="2123622" cy="156966"/>
          </a:xfrm>
          <a:prstGeom prst="rect">
            <a:avLst/>
          </a:prstGeom>
          <a:noFill/>
          <a:ln>
            <a:noFill/>
          </a:ln>
        </p:spPr>
        <p:txBody>
          <a:bodyPr anchorCtr="0" anchor="b" bIns="0" lIns="0" spcFirstLastPara="1" rIns="0" wrap="square" tIns="0">
            <a:noAutofit/>
          </a:bodyPr>
          <a:lstStyle/>
          <a:p>
            <a:pPr indent="0" lvl="0" marL="0" marR="0" rtl="0" algn="ctr">
              <a:lnSpc>
                <a:spcPct val="85000"/>
              </a:lnSpc>
              <a:spcBef>
                <a:spcPts val="0"/>
              </a:spcBef>
              <a:spcAft>
                <a:spcPts val="0"/>
              </a:spcAft>
              <a:buNone/>
            </a:pPr>
            <a:r>
              <a:rPr b="1" lang="en-GB" sz="1200">
                <a:solidFill>
                  <a:srgbClr val="595959"/>
                </a:solidFill>
                <a:latin typeface="Arial"/>
                <a:ea typeface="Arial"/>
                <a:cs typeface="Arial"/>
                <a:sym typeface="Arial"/>
              </a:rPr>
              <a:t>Number of IPD cases</a:t>
            </a:r>
            <a:endParaRPr/>
          </a:p>
        </p:txBody>
      </p:sp>
      <p:sp>
        <p:nvSpPr>
          <p:cNvPr id="1028" name="Google Shape;1028;p40"/>
          <p:cNvSpPr/>
          <p:nvPr/>
        </p:nvSpPr>
        <p:spPr>
          <a:xfrm>
            <a:off x="2316988" y="4662826"/>
            <a:ext cx="400751" cy="156966"/>
          </a:xfrm>
          <a:prstGeom prst="rect">
            <a:avLst/>
          </a:prstGeom>
          <a:noFill/>
          <a:ln>
            <a:noFill/>
          </a:ln>
        </p:spPr>
        <p:txBody>
          <a:bodyPr anchorCtr="0" anchor="t" bIns="0" lIns="0" spcFirstLastPara="1" rIns="0" wrap="square" tIns="0">
            <a:noAutofit/>
          </a:bodyPr>
          <a:lstStyle/>
          <a:p>
            <a:pPr indent="0" lvl="0" marL="0" marR="0" rtl="0" algn="ctr">
              <a:lnSpc>
                <a:spcPct val="85000"/>
              </a:lnSpc>
              <a:spcBef>
                <a:spcPts val="0"/>
              </a:spcBef>
              <a:spcAft>
                <a:spcPts val="0"/>
              </a:spcAft>
              <a:buNone/>
            </a:pPr>
            <a:r>
              <a:rPr b="1" lang="en-GB" sz="1200">
                <a:solidFill>
                  <a:schemeClr val="lt1"/>
                </a:solidFill>
                <a:latin typeface="Arial"/>
                <a:ea typeface="Arial"/>
                <a:cs typeface="Arial"/>
                <a:sym typeface="Arial"/>
              </a:rPr>
              <a:t>PCV7</a:t>
            </a:r>
            <a:endParaRPr/>
          </a:p>
        </p:txBody>
      </p:sp>
      <p:grpSp>
        <p:nvGrpSpPr>
          <p:cNvPr id="1029" name="Google Shape;1029;p40"/>
          <p:cNvGrpSpPr/>
          <p:nvPr/>
        </p:nvGrpSpPr>
        <p:grpSpPr>
          <a:xfrm>
            <a:off x="261938" y="1087796"/>
            <a:ext cx="933435" cy="112353"/>
            <a:chOff x="261938" y="1087796"/>
            <a:chExt cx="933435" cy="112353"/>
          </a:xfrm>
        </p:grpSpPr>
        <p:grpSp>
          <p:nvGrpSpPr>
            <p:cNvPr id="1030" name="Google Shape;1030;p40"/>
            <p:cNvGrpSpPr/>
            <p:nvPr/>
          </p:nvGrpSpPr>
          <p:grpSpPr>
            <a:xfrm>
              <a:off x="261938" y="1087796"/>
              <a:ext cx="769219" cy="112353"/>
              <a:chOff x="384140" y="1087797"/>
              <a:chExt cx="622096" cy="90864"/>
            </a:xfrm>
          </p:grpSpPr>
          <p:sp>
            <p:nvSpPr>
              <p:cNvPr id="1031" name="Google Shape;1031;p40"/>
              <p:cNvSpPr/>
              <p:nvPr/>
            </p:nvSpPr>
            <p:spPr>
              <a:xfrm>
                <a:off x="384140" y="1087797"/>
                <a:ext cx="90864" cy="90864"/>
              </a:xfrm>
              <a:prstGeom prst="rect">
                <a:avLst/>
              </a:prstGeom>
              <a:solidFill>
                <a:srgbClr val="EEF6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32" name="Google Shape;1032;p40"/>
              <p:cNvSpPr/>
              <p:nvPr/>
            </p:nvSpPr>
            <p:spPr>
              <a:xfrm>
                <a:off x="516948" y="1087797"/>
                <a:ext cx="90864" cy="90864"/>
              </a:xfrm>
              <a:prstGeom prst="rect">
                <a:avLst/>
              </a:prstGeom>
              <a:solidFill>
                <a:srgbClr val="EEF6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33" name="Google Shape;1033;p40"/>
              <p:cNvSpPr/>
              <p:nvPr/>
            </p:nvSpPr>
            <p:spPr>
              <a:xfrm>
                <a:off x="649756" y="1087797"/>
                <a:ext cx="90864" cy="90864"/>
              </a:xfrm>
              <a:prstGeom prst="rect">
                <a:avLst/>
              </a:prstGeom>
              <a:solidFill>
                <a:srgbClr val="EEF6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34" name="Google Shape;1034;p40"/>
              <p:cNvSpPr/>
              <p:nvPr/>
            </p:nvSpPr>
            <p:spPr>
              <a:xfrm>
                <a:off x="782564" y="1087797"/>
                <a:ext cx="90864" cy="90864"/>
              </a:xfrm>
              <a:prstGeom prst="rect">
                <a:avLst/>
              </a:prstGeom>
              <a:solidFill>
                <a:srgbClr val="EEF6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35" name="Google Shape;1035;p40"/>
              <p:cNvSpPr/>
              <p:nvPr/>
            </p:nvSpPr>
            <p:spPr>
              <a:xfrm>
                <a:off x="915372" y="1087797"/>
                <a:ext cx="90864" cy="90864"/>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036" name="Google Shape;1036;p40"/>
            <p:cNvSpPr/>
            <p:nvPr/>
          </p:nvSpPr>
          <p:spPr>
            <a:xfrm>
              <a:off x="1083020" y="1087796"/>
              <a:ext cx="112353" cy="112353"/>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037" name="Google Shape;1037;p40"/>
          <p:cNvSpPr/>
          <p:nvPr/>
        </p:nvSpPr>
        <p:spPr>
          <a:xfrm flipH="1">
            <a:off x="9330421" y="2201136"/>
            <a:ext cx="2519999" cy="2520007"/>
          </a:xfrm>
          <a:prstGeom prst="ellipse">
            <a:avLst/>
          </a:prstGeom>
          <a:solidFill>
            <a:schemeClr val="lt1">
              <a:alpha val="47843"/>
            </a:schemeClr>
          </a:solidFill>
          <a:ln>
            <a:noFill/>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GB" sz="1600">
                <a:solidFill>
                  <a:srgbClr val="595959"/>
                </a:solidFill>
                <a:latin typeface="Arial"/>
                <a:ea typeface="Arial"/>
                <a:cs typeface="Arial"/>
                <a:sym typeface="Arial"/>
              </a:rPr>
              <a:t>Following a </a:t>
            </a:r>
            <a:br>
              <a:rPr lang="en-GB" sz="1600">
                <a:solidFill>
                  <a:srgbClr val="595959"/>
                </a:solidFill>
                <a:latin typeface="Arial"/>
                <a:ea typeface="Arial"/>
                <a:cs typeface="Arial"/>
                <a:sym typeface="Arial"/>
              </a:rPr>
            </a:br>
            <a:r>
              <a:rPr lang="en-GB" sz="1600">
                <a:solidFill>
                  <a:srgbClr val="595959"/>
                </a:solidFill>
                <a:latin typeface="Arial"/>
                <a:ea typeface="Arial"/>
                <a:cs typeface="Arial"/>
                <a:sym typeface="Arial"/>
              </a:rPr>
              <a:t>clinical data </a:t>
            </a:r>
            <a:br>
              <a:rPr lang="en-GB" sz="1600">
                <a:solidFill>
                  <a:srgbClr val="595959"/>
                </a:solidFill>
                <a:latin typeface="Arial"/>
                <a:ea typeface="Arial"/>
                <a:cs typeface="Arial"/>
                <a:sym typeface="Arial"/>
              </a:rPr>
            </a:br>
            <a:r>
              <a:rPr lang="en-GB" sz="1600">
                <a:solidFill>
                  <a:srgbClr val="595959"/>
                </a:solidFill>
                <a:latin typeface="Arial"/>
                <a:ea typeface="Arial"/>
                <a:cs typeface="Arial"/>
                <a:sym typeface="Arial"/>
              </a:rPr>
              <a:t>update review,</a:t>
            </a:r>
            <a:endParaRPr/>
          </a:p>
          <a:p>
            <a:pPr indent="0" lvl="0" marL="0" marR="0" rtl="0" algn="ctr">
              <a:lnSpc>
                <a:spcPct val="85000"/>
              </a:lnSpc>
              <a:spcBef>
                <a:spcPts val="1200"/>
              </a:spcBef>
              <a:spcAft>
                <a:spcPts val="0"/>
              </a:spcAft>
              <a:buNone/>
            </a:pPr>
            <a:r>
              <a:rPr b="1" lang="en-GB" sz="1800">
                <a:solidFill>
                  <a:srgbClr val="94C120"/>
                </a:solidFill>
                <a:latin typeface="Arial"/>
                <a:ea typeface="Arial"/>
                <a:cs typeface="Arial"/>
                <a:sym typeface="Arial"/>
              </a:rPr>
              <a:t>New Zealand</a:t>
            </a:r>
            <a:br>
              <a:rPr b="1" lang="en-GB" sz="1800">
                <a:solidFill>
                  <a:srgbClr val="94C120"/>
                </a:solidFill>
                <a:latin typeface="Arial"/>
                <a:ea typeface="Arial"/>
                <a:cs typeface="Arial"/>
                <a:sym typeface="Arial"/>
              </a:rPr>
            </a:br>
            <a:r>
              <a:rPr b="1" lang="en-GB" sz="1800">
                <a:solidFill>
                  <a:srgbClr val="94C120"/>
                </a:solidFill>
                <a:latin typeface="Arial"/>
                <a:ea typeface="Arial"/>
                <a:cs typeface="Arial"/>
                <a:sym typeface="Arial"/>
              </a:rPr>
              <a:t>will move to a </a:t>
            </a:r>
            <a:br>
              <a:rPr b="1" lang="en-GB" sz="1800">
                <a:solidFill>
                  <a:srgbClr val="94C120"/>
                </a:solidFill>
                <a:latin typeface="Arial"/>
                <a:ea typeface="Arial"/>
                <a:cs typeface="Arial"/>
                <a:sym typeface="Arial"/>
              </a:rPr>
            </a:br>
            <a:r>
              <a:rPr b="1" lang="en-GB" sz="1800">
                <a:solidFill>
                  <a:srgbClr val="94C120"/>
                </a:solidFill>
                <a:latin typeface="Arial"/>
                <a:ea typeface="Arial"/>
                <a:cs typeface="Arial"/>
                <a:sym typeface="Arial"/>
              </a:rPr>
              <a:t>2+1 schedule </a:t>
            </a:r>
            <a:br>
              <a:rPr b="1" lang="en-GB" sz="1800">
                <a:solidFill>
                  <a:srgbClr val="94C120"/>
                </a:solidFill>
                <a:latin typeface="Arial"/>
                <a:ea typeface="Arial"/>
                <a:cs typeface="Arial"/>
                <a:sym typeface="Arial"/>
              </a:rPr>
            </a:br>
            <a:r>
              <a:rPr b="1" lang="en-GB" sz="1800">
                <a:solidFill>
                  <a:srgbClr val="94C120"/>
                </a:solidFill>
                <a:latin typeface="Arial"/>
                <a:ea typeface="Arial"/>
                <a:cs typeface="Arial"/>
                <a:sym typeface="Arial"/>
              </a:rPr>
              <a:t>for </a:t>
            </a:r>
            <a:r>
              <a:rPr b="1" i="1" lang="en-GB" sz="1800">
                <a:solidFill>
                  <a:srgbClr val="94C120"/>
                </a:solidFill>
                <a:latin typeface="Arial"/>
                <a:ea typeface="Arial"/>
                <a:cs typeface="Arial"/>
                <a:sym typeface="Arial"/>
              </a:rPr>
              <a:t>Synflorix </a:t>
            </a:r>
            <a:br>
              <a:rPr b="1" i="1" lang="en-GB" sz="1800">
                <a:solidFill>
                  <a:srgbClr val="94C120"/>
                </a:solidFill>
                <a:latin typeface="Arial"/>
                <a:ea typeface="Arial"/>
                <a:cs typeface="Arial"/>
                <a:sym typeface="Arial"/>
              </a:rPr>
            </a:br>
            <a:r>
              <a:rPr b="1" lang="en-GB" sz="1800">
                <a:solidFill>
                  <a:srgbClr val="94C120"/>
                </a:solidFill>
                <a:latin typeface="Arial"/>
                <a:ea typeface="Arial"/>
                <a:cs typeface="Arial"/>
                <a:sym typeface="Arial"/>
              </a:rPr>
              <a:t>in July 2020</a:t>
            </a:r>
            <a:r>
              <a:rPr b="1" baseline="30000" lang="en-GB" sz="1800">
                <a:solidFill>
                  <a:srgbClr val="94C120"/>
                </a:solidFill>
                <a:latin typeface="Arial"/>
                <a:ea typeface="Arial"/>
                <a:cs typeface="Arial"/>
                <a:sym typeface="Arial"/>
              </a:rPr>
              <a:t>4</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11"/>
                                        </p:tgtEl>
                                        <p:attrNameLst>
                                          <p:attrName>style.visibility</p:attrName>
                                        </p:attrNameLst>
                                      </p:cBhvr>
                                      <p:to>
                                        <p:strVal val="visible"/>
                                      </p:to>
                                    </p:set>
                                    <p:anim calcmode="lin" valueType="num">
                                      <p:cBhvr additive="base">
                                        <p:cTn dur="500"/>
                                        <p:tgtEl>
                                          <p:spTgt spid="1011"/>
                                        </p:tgtEl>
                                        <p:attrNameLst>
                                          <p:attrName>ppt_w</p:attrName>
                                        </p:attrNameLst>
                                      </p:cBhvr>
                                      <p:tavLst>
                                        <p:tav fmla="" tm="0">
                                          <p:val>
                                            <p:strVal val="0"/>
                                          </p:val>
                                        </p:tav>
                                        <p:tav fmla="" tm="100000">
                                          <p:val>
                                            <p:strVal val="#ppt_w"/>
                                          </p:val>
                                        </p:tav>
                                      </p:tavLst>
                                    </p:anim>
                                    <p:anim calcmode="lin" valueType="num">
                                      <p:cBhvr additive="base">
                                        <p:cTn dur="500"/>
                                        <p:tgtEl>
                                          <p:spTgt spid="101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2" name="Shape 1042"/>
        <p:cNvGrpSpPr/>
        <p:nvPr/>
      </p:nvGrpSpPr>
      <p:grpSpPr>
        <a:xfrm>
          <a:off x="0" y="0"/>
          <a:ext cx="0" cy="0"/>
          <a:chOff x="0" y="0"/>
          <a:chExt cx="0" cy="0"/>
        </a:xfrm>
      </p:grpSpPr>
      <p:sp>
        <p:nvSpPr>
          <p:cNvPr id="1043" name="Google Shape;1043;p41"/>
          <p:cNvSpPr txBox="1"/>
          <p:nvPr>
            <p:ph type="title"/>
          </p:nvPr>
        </p:nvSpPr>
        <p:spPr>
          <a:xfrm>
            <a:off x="590371" y="168302"/>
            <a:ext cx="11269661" cy="815022"/>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800"/>
              <a:buFont typeface="Arial"/>
              <a:buNone/>
            </a:pPr>
            <a:r>
              <a:rPr lang="en-GB"/>
              <a:t>Real-world impact on overall IPD: </a:t>
            </a:r>
            <a:br>
              <a:rPr lang="en-GB"/>
            </a:br>
            <a:r>
              <a:rPr lang="en-GB"/>
              <a:t>no notable difference between higher-valent PCVs</a:t>
            </a:r>
            <a:r>
              <a:rPr baseline="30000" lang="en-GB"/>
              <a:t>1-3</a:t>
            </a:r>
            <a:endParaRPr b="0" baseline="30000"/>
          </a:p>
        </p:txBody>
      </p:sp>
      <p:pic>
        <p:nvPicPr>
          <p:cNvPr id="1044" name="Google Shape;1044;p41"/>
          <p:cNvPicPr preferRelativeResize="0"/>
          <p:nvPr/>
        </p:nvPicPr>
        <p:blipFill rotWithShape="1">
          <a:blip r:embed="rId3">
            <a:alphaModFix/>
          </a:blip>
          <a:srcRect b="0" l="0" r="0" t="0"/>
          <a:stretch/>
        </p:blipFill>
        <p:spPr>
          <a:xfrm>
            <a:off x="11022782" y="1246773"/>
            <a:ext cx="979215" cy="1283020"/>
          </a:xfrm>
          <a:prstGeom prst="rect">
            <a:avLst/>
          </a:prstGeom>
          <a:noFill/>
          <a:ln>
            <a:noFill/>
          </a:ln>
        </p:spPr>
      </p:pic>
      <p:sp>
        <p:nvSpPr>
          <p:cNvPr id="1045" name="Google Shape;1045;p41"/>
          <p:cNvSpPr txBox="1"/>
          <p:nvPr/>
        </p:nvSpPr>
        <p:spPr>
          <a:xfrm>
            <a:off x="10638727" y="1500309"/>
            <a:ext cx="940718" cy="156925"/>
          </a:xfrm>
          <a:prstGeom prst="rect">
            <a:avLst/>
          </a:prstGeom>
          <a:noFill/>
          <a:ln>
            <a:noFill/>
          </a:ln>
        </p:spPr>
        <p:txBody>
          <a:bodyPr anchorCtr="0" anchor="t" bIns="0" lIns="0" spcFirstLastPara="1" rIns="0" wrap="square" tIns="0">
            <a:noAutofit/>
          </a:bodyPr>
          <a:lstStyle/>
          <a:p>
            <a:pPr indent="0" lvl="0" marL="0" marR="0" rtl="0" algn="ctr">
              <a:lnSpc>
                <a:spcPct val="85000"/>
              </a:lnSpc>
              <a:spcBef>
                <a:spcPts val="0"/>
              </a:spcBef>
              <a:spcAft>
                <a:spcPts val="0"/>
              </a:spcAft>
              <a:buNone/>
            </a:pPr>
            <a:r>
              <a:rPr b="1" lang="en-GB" sz="1200">
                <a:solidFill>
                  <a:srgbClr val="595959"/>
                </a:solidFill>
                <a:latin typeface="Arial"/>
                <a:ea typeface="Arial"/>
                <a:cs typeface="Arial"/>
                <a:sym typeface="Arial"/>
              </a:rPr>
              <a:t>New Zealand</a:t>
            </a:r>
            <a:endParaRPr b="1" sz="1200">
              <a:solidFill>
                <a:srgbClr val="595959"/>
              </a:solidFill>
              <a:latin typeface="Arial"/>
              <a:ea typeface="Arial"/>
              <a:cs typeface="Arial"/>
              <a:sym typeface="Arial"/>
            </a:endParaRPr>
          </a:p>
        </p:txBody>
      </p:sp>
      <p:sp>
        <p:nvSpPr>
          <p:cNvPr id="1046" name="Google Shape;1046;p41"/>
          <p:cNvSpPr/>
          <p:nvPr/>
        </p:nvSpPr>
        <p:spPr>
          <a:xfrm flipH="1" rot="-5400000">
            <a:off x="11371305" y="592219"/>
            <a:ext cx="652794" cy="975898"/>
          </a:xfrm>
          <a:prstGeom prst="round2SameRect">
            <a:avLst>
              <a:gd fmla="val 50000" name="adj1"/>
              <a:gd fmla="val 0" name="adj2"/>
            </a:avLst>
          </a:prstGeom>
          <a:solidFill>
            <a:srgbClr val="FFFFFF">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8">
              <a:solidFill>
                <a:srgbClr val="FFFFFF"/>
              </a:solidFill>
              <a:latin typeface="Arial"/>
              <a:ea typeface="Arial"/>
              <a:cs typeface="Arial"/>
              <a:sym typeface="Arial"/>
            </a:endParaRPr>
          </a:p>
        </p:txBody>
      </p:sp>
      <p:pic>
        <p:nvPicPr>
          <p:cNvPr id="1047" name="Google Shape;1047;p41"/>
          <p:cNvPicPr preferRelativeResize="0"/>
          <p:nvPr/>
        </p:nvPicPr>
        <p:blipFill rotWithShape="1">
          <a:blip r:embed="rId4">
            <a:alphaModFix/>
          </a:blip>
          <a:srcRect b="0" l="0" r="0" t="0"/>
          <a:stretch/>
        </p:blipFill>
        <p:spPr>
          <a:xfrm>
            <a:off x="11323329" y="852323"/>
            <a:ext cx="453907" cy="453907"/>
          </a:xfrm>
          <a:prstGeom prst="ellipse">
            <a:avLst/>
          </a:prstGeom>
          <a:noFill/>
          <a:ln cap="rnd" cmpd="sng" w="28575">
            <a:solidFill>
              <a:schemeClr val="lt1"/>
            </a:solidFill>
            <a:prstDash val="solid"/>
            <a:round/>
            <a:headEnd len="sm" w="sm" type="none"/>
            <a:tailEnd len="sm" w="sm" type="none"/>
          </a:ln>
        </p:spPr>
      </p:pic>
      <p:sp>
        <p:nvSpPr>
          <p:cNvPr id="1048" name="Google Shape;1048;p41"/>
          <p:cNvSpPr txBox="1"/>
          <p:nvPr/>
        </p:nvSpPr>
        <p:spPr>
          <a:xfrm>
            <a:off x="261938" y="6040107"/>
            <a:ext cx="10045700" cy="59247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6600"/>
              </a:buClr>
              <a:buSzPts val="800"/>
              <a:buFont typeface="Arial"/>
              <a:buNone/>
            </a:pPr>
            <a:r>
              <a:rPr lang="en-GB" sz="800">
                <a:solidFill>
                  <a:srgbClr val="595959"/>
                </a:solidFill>
                <a:latin typeface="Arial"/>
                <a:ea typeface="Arial"/>
                <a:cs typeface="Arial"/>
                <a:sym typeface="Arial"/>
              </a:rPr>
              <a:t>The same results were first published online at: https://surv.esr.cri.nz/PDF_surveillance/IPD. The charts have been independently created by GSK from the original data.</a:t>
            </a:r>
            <a:br>
              <a:rPr lang="en-GB" sz="800">
                <a:solidFill>
                  <a:srgbClr val="595959"/>
                </a:solidFill>
                <a:latin typeface="Arial"/>
                <a:ea typeface="Arial"/>
                <a:cs typeface="Arial"/>
                <a:sym typeface="Arial"/>
              </a:rPr>
            </a:br>
            <a:r>
              <a:rPr b="1" lang="en-GB" sz="800">
                <a:solidFill>
                  <a:srgbClr val="595959"/>
                </a:solidFill>
                <a:latin typeface="Arial"/>
                <a:ea typeface="Arial"/>
                <a:cs typeface="Arial"/>
                <a:sym typeface="Arial"/>
              </a:rPr>
              <a:t>IPD</a:t>
            </a:r>
            <a:r>
              <a:rPr lang="en-GB" sz="800">
                <a:solidFill>
                  <a:srgbClr val="595959"/>
                </a:solidFill>
                <a:latin typeface="Arial"/>
                <a:ea typeface="Arial"/>
                <a:cs typeface="Arial"/>
                <a:sym typeface="Arial"/>
              </a:rPr>
              <a:t>, invasive pneumococcal disease; </a:t>
            </a:r>
            <a:r>
              <a:rPr b="1" lang="en-GB" sz="800">
                <a:solidFill>
                  <a:srgbClr val="595959"/>
                </a:solidFill>
                <a:latin typeface="Arial"/>
                <a:ea typeface="Arial"/>
                <a:cs typeface="Arial"/>
                <a:sym typeface="Arial"/>
              </a:rPr>
              <a:t>PCV</a:t>
            </a:r>
            <a:r>
              <a:rPr lang="en-GB" sz="800">
                <a:solidFill>
                  <a:srgbClr val="595959"/>
                </a:solidFill>
                <a:latin typeface="Arial"/>
                <a:ea typeface="Arial"/>
                <a:cs typeface="Arial"/>
                <a:sym typeface="Arial"/>
              </a:rPr>
              <a:t>, pneumococcal conjugate vaccine.</a:t>
            </a:r>
            <a:endParaRPr/>
          </a:p>
          <a:p>
            <a:pPr indent="0" lvl="0" marL="0" marR="0" rtl="0" algn="l">
              <a:lnSpc>
                <a:spcPct val="90000"/>
              </a:lnSpc>
              <a:spcBef>
                <a:spcPts val="300"/>
              </a:spcBef>
              <a:spcAft>
                <a:spcPts val="0"/>
              </a:spcAft>
              <a:buClr>
                <a:srgbClr val="FF6600"/>
              </a:buClr>
              <a:buSzPts val="800"/>
              <a:buFont typeface="Arial"/>
              <a:buNone/>
            </a:pPr>
            <a:r>
              <a:rPr lang="en-GB" sz="800">
                <a:solidFill>
                  <a:srgbClr val="595959"/>
                </a:solidFill>
                <a:latin typeface="Arial"/>
                <a:ea typeface="Arial"/>
                <a:cs typeface="Arial"/>
                <a:sym typeface="Arial"/>
              </a:rPr>
              <a:t>1. Institute of Environmental Science and Research Limited (ESR). Invasive Pneumococcal Disease Quarterly Reports. Available at: https://surv.esr.cri.nz/PDF_surveillance/IPD [last accessed July 2019]. 2. Naucler P, et al. Clin Infect Dis. 2017;65(11):1780-1790 and supplementary material. 3. Deceuninck G, et al. Vaccine. 2015;33:2684-2689. 4. Pharmaceutical Management Agency (PHARMAC). Changes to funded vaccines in the National Immunisation Schedule: PHARMAC, Wellington, New Zealand; July, 2019. Available at: https://www.pharmac.govt.nz/news/notification-2019-07-30-immunisation#PCV10 [last accessed July 2019].</a:t>
            </a:r>
            <a:endParaRPr/>
          </a:p>
        </p:txBody>
      </p:sp>
      <p:sp>
        <p:nvSpPr>
          <p:cNvPr id="1049" name="Google Shape;1049;p41"/>
          <p:cNvSpPr txBox="1"/>
          <p:nvPr/>
        </p:nvSpPr>
        <p:spPr>
          <a:xfrm>
            <a:off x="0" y="452799"/>
            <a:ext cx="585788" cy="553998"/>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lang="en-GB" sz="3200">
                <a:solidFill>
                  <a:srgbClr val="215B6B"/>
                </a:solidFill>
                <a:latin typeface="Impact"/>
                <a:ea typeface="Impact"/>
                <a:cs typeface="Impact"/>
                <a:sym typeface="Impact"/>
              </a:rPr>
              <a:t>2.2</a:t>
            </a:r>
            <a:endParaRPr sz="3200">
              <a:solidFill>
                <a:srgbClr val="215B6B"/>
              </a:solidFill>
              <a:latin typeface="Impact"/>
              <a:ea typeface="Impact"/>
              <a:cs typeface="Impact"/>
              <a:sym typeface="Impact"/>
            </a:endParaRPr>
          </a:p>
        </p:txBody>
      </p:sp>
      <p:sp>
        <p:nvSpPr>
          <p:cNvPr id="1050" name="Google Shape;1050;p41"/>
          <p:cNvSpPr txBox="1"/>
          <p:nvPr/>
        </p:nvSpPr>
        <p:spPr>
          <a:xfrm>
            <a:off x="595692" y="1412875"/>
            <a:ext cx="6861492" cy="249299"/>
          </a:xfrm>
          <a:prstGeom prst="rect">
            <a:avLst/>
          </a:prstGeom>
          <a:noFill/>
          <a:ln>
            <a:noFill/>
          </a:ln>
        </p:spPr>
        <p:txBody>
          <a:bodyPr anchorCtr="0" anchor="b" bIns="0" lIns="0" spcFirstLastPara="1" rIns="0" wrap="square" tIns="0">
            <a:noAutofit/>
          </a:bodyPr>
          <a:lstStyle/>
          <a:p>
            <a:pPr indent="0" lvl="1" marL="0" marR="0" rtl="0" algn="l">
              <a:lnSpc>
                <a:spcPct val="90000"/>
              </a:lnSpc>
              <a:spcBef>
                <a:spcPts val="0"/>
              </a:spcBef>
              <a:spcAft>
                <a:spcPts val="0"/>
              </a:spcAft>
              <a:buClr>
                <a:schemeClr val="accent3"/>
              </a:buClr>
              <a:buSzPts val="1800"/>
              <a:buFont typeface="Noto Sans Symbols"/>
              <a:buNone/>
            </a:pPr>
            <a:r>
              <a:rPr b="0" i="0" lang="en-GB" sz="1800" u="none" cap="none" strike="noStrike">
                <a:solidFill>
                  <a:schemeClr val="accent5"/>
                </a:solidFill>
                <a:latin typeface="Arial"/>
                <a:ea typeface="Arial"/>
                <a:cs typeface="Arial"/>
                <a:sym typeface="Arial"/>
              </a:rPr>
              <a:t>Number of notified cases of IPD in children aged &lt;5 years</a:t>
            </a:r>
            <a:r>
              <a:rPr b="0" baseline="30000" i="0" lang="en-GB" sz="1800" u="none" cap="none" strike="noStrike">
                <a:solidFill>
                  <a:schemeClr val="accent5"/>
                </a:solidFill>
                <a:latin typeface="Arial"/>
                <a:ea typeface="Arial"/>
                <a:cs typeface="Arial"/>
                <a:sym typeface="Arial"/>
              </a:rPr>
              <a:t>1</a:t>
            </a:r>
            <a:endParaRPr/>
          </a:p>
        </p:txBody>
      </p:sp>
      <p:sp>
        <p:nvSpPr>
          <p:cNvPr id="1051" name="Google Shape;1051;p41"/>
          <p:cNvSpPr/>
          <p:nvPr/>
        </p:nvSpPr>
        <p:spPr>
          <a:xfrm>
            <a:off x="10382187" y="142504"/>
            <a:ext cx="1806637" cy="21375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rgbClr val="215B6B"/>
                </a:solidFill>
                <a:latin typeface="Arial"/>
                <a:ea typeface="Arial"/>
                <a:cs typeface="Arial"/>
                <a:sym typeface="Arial"/>
              </a:rPr>
              <a:t>ALTERNATIVE SLIDE</a:t>
            </a:r>
            <a:endParaRPr sz="1200">
              <a:solidFill>
                <a:srgbClr val="215B6B"/>
              </a:solidFill>
              <a:latin typeface="Arial"/>
              <a:ea typeface="Arial"/>
              <a:cs typeface="Arial"/>
              <a:sym typeface="Arial"/>
            </a:endParaRPr>
          </a:p>
        </p:txBody>
      </p:sp>
      <p:grpSp>
        <p:nvGrpSpPr>
          <p:cNvPr id="1052" name="Google Shape;1052;p41"/>
          <p:cNvGrpSpPr/>
          <p:nvPr/>
        </p:nvGrpSpPr>
        <p:grpSpPr>
          <a:xfrm>
            <a:off x="774699" y="5167042"/>
            <a:ext cx="8926513" cy="665533"/>
            <a:chOff x="1207157" y="5138695"/>
            <a:chExt cx="9511643" cy="616928"/>
          </a:xfrm>
        </p:grpSpPr>
        <p:sp>
          <p:nvSpPr>
            <p:cNvPr id="1053" name="Google Shape;1053;p41"/>
            <p:cNvSpPr/>
            <p:nvPr/>
          </p:nvSpPr>
          <p:spPr>
            <a:xfrm>
              <a:off x="1207157" y="5233173"/>
              <a:ext cx="9511642" cy="427973"/>
            </a:xfrm>
            <a:prstGeom prst="rect">
              <a:avLst/>
            </a:prstGeom>
            <a:noFill/>
            <a:ln>
              <a:noFill/>
            </a:ln>
          </p:spPr>
          <p:txBody>
            <a:bodyPr anchorCtr="0" anchor="ctr" bIns="72000" lIns="72000" spcFirstLastPara="1" rIns="72000" wrap="square" tIns="72000">
              <a:noAutofit/>
            </a:bodyPr>
            <a:lstStyle/>
            <a:p>
              <a:pPr indent="0" lvl="0" marL="0" marR="0" rtl="0" algn="ctr">
                <a:lnSpc>
                  <a:spcPct val="85000"/>
                </a:lnSpc>
                <a:spcBef>
                  <a:spcPts val="0"/>
                </a:spcBef>
                <a:spcAft>
                  <a:spcPts val="0"/>
                </a:spcAft>
                <a:buNone/>
              </a:pPr>
              <a:r>
                <a:rPr b="1" lang="en-GB" sz="1800">
                  <a:solidFill>
                    <a:srgbClr val="94C120"/>
                  </a:solidFill>
                  <a:latin typeface="Arial"/>
                  <a:ea typeface="Arial"/>
                  <a:cs typeface="Arial"/>
                  <a:sym typeface="Arial"/>
                </a:rPr>
                <a:t>No substantial differences in the number of overall IPD </a:t>
              </a:r>
              <a:br>
                <a:rPr b="1" lang="en-GB" sz="1800">
                  <a:solidFill>
                    <a:srgbClr val="94C120"/>
                  </a:solidFill>
                  <a:latin typeface="Arial"/>
                  <a:ea typeface="Arial"/>
                  <a:cs typeface="Arial"/>
                  <a:sym typeface="Arial"/>
                </a:rPr>
              </a:br>
              <a:r>
                <a:rPr b="1" lang="en-GB" sz="1800">
                  <a:solidFill>
                    <a:srgbClr val="94C120"/>
                  </a:solidFill>
                  <a:latin typeface="Arial"/>
                  <a:ea typeface="Arial"/>
                  <a:cs typeface="Arial"/>
                  <a:sym typeface="Arial"/>
                </a:rPr>
                <a:t>cases were observed with </a:t>
              </a:r>
              <a:r>
                <a:rPr b="1" i="1" lang="en-GB" sz="1800">
                  <a:solidFill>
                    <a:srgbClr val="94C120"/>
                  </a:solidFill>
                  <a:latin typeface="Arial"/>
                  <a:ea typeface="Arial"/>
                  <a:cs typeface="Arial"/>
                  <a:sym typeface="Arial"/>
                </a:rPr>
                <a:t>Synflorix</a:t>
              </a:r>
              <a:r>
                <a:rPr b="1" lang="en-GB" sz="1800">
                  <a:solidFill>
                    <a:srgbClr val="94C120"/>
                  </a:solidFill>
                  <a:latin typeface="Arial"/>
                  <a:ea typeface="Arial"/>
                  <a:cs typeface="Arial"/>
                  <a:sym typeface="Arial"/>
                </a:rPr>
                <a:t> and PCV13</a:t>
              </a:r>
              <a:r>
                <a:rPr b="1" baseline="30000" lang="en-GB" sz="1800">
                  <a:solidFill>
                    <a:srgbClr val="94C120"/>
                  </a:solidFill>
                  <a:latin typeface="Arial"/>
                  <a:ea typeface="Arial"/>
                  <a:cs typeface="Arial"/>
                  <a:sym typeface="Arial"/>
                </a:rPr>
                <a:t>1,2</a:t>
              </a:r>
              <a:endParaRPr/>
            </a:p>
          </p:txBody>
        </p:sp>
        <p:grpSp>
          <p:nvGrpSpPr>
            <p:cNvPr id="1054" name="Google Shape;1054;p41"/>
            <p:cNvGrpSpPr/>
            <p:nvPr/>
          </p:nvGrpSpPr>
          <p:grpSpPr>
            <a:xfrm>
              <a:off x="1207158" y="5138695"/>
              <a:ext cx="9511642" cy="616928"/>
              <a:chOff x="1877718" y="4570825"/>
              <a:chExt cx="8170522" cy="537998"/>
            </a:xfrm>
          </p:grpSpPr>
          <p:cxnSp>
            <p:nvCxnSpPr>
              <p:cNvPr id="1055" name="Google Shape;1055;p41"/>
              <p:cNvCxnSpPr/>
              <p:nvPr/>
            </p:nvCxnSpPr>
            <p:spPr>
              <a:xfrm>
                <a:off x="1877718" y="5108823"/>
                <a:ext cx="8170522" cy="0"/>
              </a:xfrm>
              <a:prstGeom prst="straightConnector1">
                <a:avLst/>
              </a:prstGeom>
              <a:noFill/>
              <a:ln cap="flat" cmpd="sng" w="19050">
                <a:solidFill>
                  <a:schemeClr val="accent1"/>
                </a:solidFill>
                <a:prstDash val="solid"/>
                <a:round/>
                <a:headEnd len="sm" w="sm" type="none"/>
                <a:tailEnd len="sm" w="sm" type="none"/>
              </a:ln>
            </p:spPr>
          </p:cxnSp>
          <p:cxnSp>
            <p:nvCxnSpPr>
              <p:cNvPr id="1056" name="Google Shape;1056;p41"/>
              <p:cNvCxnSpPr/>
              <p:nvPr/>
            </p:nvCxnSpPr>
            <p:spPr>
              <a:xfrm>
                <a:off x="1877718" y="4570825"/>
                <a:ext cx="8170522" cy="0"/>
              </a:xfrm>
              <a:prstGeom prst="straightConnector1">
                <a:avLst/>
              </a:prstGeom>
              <a:noFill/>
              <a:ln cap="flat" cmpd="sng" w="28575">
                <a:solidFill>
                  <a:schemeClr val="accent1"/>
                </a:solidFill>
                <a:prstDash val="solid"/>
                <a:round/>
                <a:headEnd len="sm" w="sm" type="none"/>
                <a:tailEnd len="sm" w="sm" type="none"/>
              </a:ln>
            </p:spPr>
          </p:cxnSp>
        </p:grpSp>
      </p:grpSp>
      <p:sp>
        <p:nvSpPr>
          <p:cNvPr id="1057" name="Google Shape;1057;p41"/>
          <p:cNvSpPr/>
          <p:nvPr/>
        </p:nvSpPr>
        <p:spPr>
          <a:xfrm>
            <a:off x="7086600" y="4559633"/>
            <a:ext cx="2068812" cy="363353"/>
          </a:xfrm>
          <a:prstGeom prst="rightArrow">
            <a:avLst>
              <a:gd fmla="val 68559" name="adj1"/>
              <a:gd fmla="val 38863" name="adj2"/>
            </a:avLst>
          </a:prstGeom>
          <a:gradFill>
            <a:gsLst>
              <a:gs pos="0">
                <a:srgbClr val="94C120">
                  <a:alpha val="0"/>
                </a:srgbClr>
              </a:gs>
              <a:gs pos="100000">
                <a:schemeClr val="accen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chemeClr val="lt1"/>
              </a:solidFill>
              <a:latin typeface="Arial"/>
              <a:ea typeface="Arial"/>
              <a:cs typeface="Arial"/>
              <a:sym typeface="Arial"/>
            </a:endParaRPr>
          </a:p>
        </p:txBody>
      </p:sp>
      <p:sp>
        <p:nvSpPr>
          <p:cNvPr id="1058" name="Google Shape;1058;p41"/>
          <p:cNvSpPr/>
          <p:nvPr/>
        </p:nvSpPr>
        <p:spPr>
          <a:xfrm>
            <a:off x="3486149" y="4563058"/>
            <a:ext cx="2368697" cy="356503"/>
          </a:xfrm>
          <a:prstGeom prst="rightArrow">
            <a:avLst>
              <a:gd fmla="val 68559" name="adj1"/>
              <a:gd fmla="val 38863" name="adj2"/>
            </a:avLst>
          </a:prstGeom>
          <a:gradFill>
            <a:gsLst>
              <a:gs pos="0">
                <a:srgbClr val="94C120">
                  <a:alpha val="0"/>
                </a:srgbClr>
              </a:gs>
              <a:gs pos="60000">
                <a:srgbClr val="94C120"/>
              </a:gs>
              <a:gs pos="100000">
                <a:schemeClr val="accen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chemeClr val="lt1"/>
              </a:solidFill>
              <a:latin typeface="Arial"/>
              <a:ea typeface="Arial"/>
              <a:cs typeface="Arial"/>
              <a:sym typeface="Arial"/>
            </a:endParaRPr>
          </a:p>
        </p:txBody>
      </p:sp>
      <p:sp>
        <p:nvSpPr>
          <p:cNvPr id="1059" name="Google Shape;1059;p41"/>
          <p:cNvSpPr/>
          <p:nvPr/>
        </p:nvSpPr>
        <p:spPr>
          <a:xfrm>
            <a:off x="5695950" y="4563058"/>
            <a:ext cx="2136042" cy="356502"/>
          </a:xfrm>
          <a:prstGeom prst="rightArrow">
            <a:avLst>
              <a:gd fmla="val 68559" name="adj1"/>
              <a:gd fmla="val 38863" name="adj2"/>
            </a:avLst>
          </a:prstGeom>
          <a:gradFill>
            <a:gsLst>
              <a:gs pos="0">
                <a:srgbClr val="1F497D">
                  <a:alpha val="0"/>
                </a:srgbClr>
              </a:gs>
              <a:gs pos="100000">
                <a:schemeClr val="dk2"/>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chemeClr val="lt1"/>
              </a:solidFill>
              <a:latin typeface="Arial"/>
              <a:ea typeface="Arial"/>
              <a:cs typeface="Arial"/>
              <a:sym typeface="Arial"/>
            </a:endParaRPr>
          </a:p>
        </p:txBody>
      </p:sp>
      <p:sp>
        <p:nvSpPr>
          <p:cNvPr id="1060" name="Google Shape;1060;p41"/>
          <p:cNvSpPr/>
          <p:nvPr/>
        </p:nvSpPr>
        <p:spPr>
          <a:xfrm>
            <a:off x="4422610" y="4662826"/>
            <a:ext cx="658834" cy="156966"/>
          </a:xfrm>
          <a:prstGeom prst="rect">
            <a:avLst/>
          </a:prstGeom>
          <a:noFill/>
          <a:ln>
            <a:noFill/>
          </a:ln>
        </p:spPr>
        <p:txBody>
          <a:bodyPr anchorCtr="0" anchor="t" bIns="0" lIns="0" spcFirstLastPara="1" rIns="0" wrap="square" tIns="0">
            <a:noAutofit/>
          </a:bodyPr>
          <a:lstStyle/>
          <a:p>
            <a:pPr indent="0" lvl="0" marL="0" marR="0" rtl="0" algn="ctr">
              <a:lnSpc>
                <a:spcPct val="85000"/>
              </a:lnSpc>
              <a:spcBef>
                <a:spcPts val="0"/>
              </a:spcBef>
              <a:spcAft>
                <a:spcPts val="0"/>
              </a:spcAft>
              <a:buNone/>
            </a:pPr>
            <a:r>
              <a:rPr b="1" i="1" lang="en-GB" sz="1200">
                <a:solidFill>
                  <a:schemeClr val="lt1"/>
                </a:solidFill>
                <a:latin typeface="Arial"/>
                <a:ea typeface="Arial"/>
                <a:cs typeface="Arial"/>
                <a:sym typeface="Arial"/>
              </a:rPr>
              <a:t>Synflorix</a:t>
            </a:r>
            <a:endParaRPr b="1" i="1" sz="1200">
              <a:solidFill>
                <a:schemeClr val="lt1"/>
              </a:solidFill>
              <a:latin typeface="Arial"/>
              <a:ea typeface="Arial"/>
              <a:cs typeface="Arial"/>
              <a:sym typeface="Arial"/>
            </a:endParaRPr>
          </a:p>
        </p:txBody>
      </p:sp>
      <p:sp>
        <p:nvSpPr>
          <p:cNvPr id="1061" name="Google Shape;1061;p41"/>
          <p:cNvSpPr/>
          <p:nvPr/>
        </p:nvSpPr>
        <p:spPr>
          <a:xfrm>
            <a:off x="6581939" y="4662826"/>
            <a:ext cx="485709" cy="156966"/>
          </a:xfrm>
          <a:prstGeom prst="rect">
            <a:avLst/>
          </a:prstGeom>
          <a:noFill/>
          <a:ln>
            <a:noFill/>
          </a:ln>
        </p:spPr>
        <p:txBody>
          <a:bodyPr anchorCtr="0" anchor="t" bIns="0" lIns="0" spcFirstLastPara="1" rIns="0" wrap="square" tIns="0">
            <a:noAutofit/>
          </a:bodyPr>
          <a:lstStyle/>
          <a:p>
            <a:pPr indent="0" lvl="0" marL="0" marR="0" rtl="0" algn="ctr">
              <a:lnSpc>
                <a:spcPct val="85000"/>
              </a:lnSpc>
              <a:spcBef>
                <a:spcPts val="0"/>
              </a:spcBef>
              <a:spcAft>
                <a:spcPts val="0"/>
              </a:spcAft>
              <a:buNone/>
            </a:pPr>
            <a:r>
              <a:rPr b="1" lang="en-GB" sz="1200">
                <a:solidFill>
                  <a:schemeClr val="lt1"/>
                </a:solidFill>
                <a:latin typeface="Arial"/>
                <a:ea typeface="Arial"/>
                <a:cs typeface="Arial"/>
                <a:sym typeface="Arial"/>
              </a:rPr>
              <a:t>PCV13</a:t>
            </a:r>
            <a:endParaRPr/>
          </a:p>
        </p:txBody>
      </p:sp>
      <p:sp>
        <p:nvSpPr>
          <p:cNvPr id="1062" name="Google Shape;1062;p41"/>
          <p:cNvSpPr/>
          <p:nvPr/>
        </p:nvSpPr>
        <p:spPr>
          <a:xfrm>
            <a:off x="8131009" y="4662826"/>
            <a:ext cx="658835" cy="156966"/>
          </a:xfrm>
          <a:prstGeom prst="rect">
            <a:avLst/>
          </a:prstGeom>
          <a:noFill/>
          <a:ln>
            <a:noFill/>
          </a:ln>
        </p:spPr>
        <p:txBody>
          <a:bodyPr anchorCtr="0" anchor="t" bIns="0" lIns="0" spcFirstLastPara="1" rIns="0" wrap="square" tIns="0">
            <a:noAutofit/>
          </a:bodyPr>
          <a:lstStyle/>
          <a:p>
            <a:pPr indent="0" lvl="0" marL="0" marR="0" rtl="0" algn="ctr">
              <a:lnSpc>
                <a:spcPct val="85000"/>
              </a:lnSpc>
              <a:spcBef>
                <a:spcPts val="0"/>
              </a:spcBef>
              <a:spcAft>
                <a:spcPts val="0"/>
              </a:spcAft>
              <a:buNone/>
            </a:pPr>
            <a:r>
              <a:rPr b="1" i="1" lang="en-GB" sz="1200">
                <a:solidFill>
                  <a:schemeClr val="lt1"/>
                </a:solidFill>
                <a:latin typeface="Arial"/>
                <a:ea typeface="Arial"/>
                <a:cs typeface="Arial"/>
                <a:sym typeface="Arial"/>
              </a:rPr>
              <a:t>Synflorix</a:t>
            </a:r>
            <a:endParaRPr b="1" i="1" sz="1200">
              <a:solidFill>
                <a:schemeClr val="lt1"/>
              </a:solidFill>
              <a:latin typeface="Arial"/>
              <a:ea typeface="Arial"/>
              <a:cs typeface="Arial"/>
              <a:sym typeface="Arial"/>
            </a:endParaRPr>
          </a:p>
        </p:txBody>
      </p:sp>
      <p:sp>
        <p:nvSpPr>
          <p:cNvPr id="1063" name="Google Shape;1063;p41"/>
          <p:cNvSpPr/>
          <p:nvPr/>
        </p:nvSpPr>
        <p:spPr>
          <a:xfrm>
            <a:off x="1341438" y="4544763"/>
            <a:ext cx="2425990" cy="393093"/>
          </a:xfrm>
          <a:prstGeom prst="rightArrow">
            <a:avLst>
              <a:gd fmla="val 68559" name="adj1"/>
              <a:gd fmla="val 38863" name="adj2"/>
            </a:avLst>
          </a:prstGeom>
          <a:gradFill>
            <a:gsLst>
              <a:gs pos="0">
                <a:srgbClr val="CBE9F0">
                  <a:alpha val="0"/>
                </a:srgbClr>
              </a:gs>
              <a:gs pos="26000">
                <a:srgbClr val="9AD1E1"/>
              </a:gs>
              <a:gs pos="100000">
                <a:srgbClr val="69BCD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8">
              <a:solidFill>
                <a:srgbClr val="FFFFFF"/>
              </a:solidFill>
              <a:latin typeface="Arial"/>
              <a:ea typeface="Arial"/>
              <a:cs typeface="Arial"/>
              <a:sym typeface="Arial"/>
            </a:endParaRPr>
          </a:p>
        </p:txBody>
      </p:sp>
      <p:sp>
        <p:nvSpPr>
          <p:cNvPr id="1064" name="Google Shape;1064;p41"/>
          <p:cNvSpPr/>
          <p:nvPr/>
        </p:nvSpPr>
        <p:spPr>
          <a:xfrm>
            <a:off x="1341438" y="1980543"/>
            <a:ext cx="7583486" cy="211048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rgbClr val="FFFFFF"/>
              </a:solidFill>
              <a:latin typeface="Arial"/>
              <a:ea typeface="Arial"/>
              <a:cs typeface="Arial"/>
              <a:sym typeface="Arial"/>
            </a:endParaRPr>
          </a:p>
        </p:txBody>
      </p:sp>
      <p:sp>
        <p:nvSpPr>
          <p:cNvPr id="1065" name="Google Shape;1065;p41"/>
          <p:cNvSpPr/>
          <p:nvPr/>
        </p:nvSpPr>
        <p:spPr>
          <a:xfrm>
            <a:off x="3707379" y="1980505"/>
            <a:ext cx="2092640" cy="2112070"/>
          </a:xfrm>
          <a:prstGeom prst="rect">
            <a:avLst/>
          </a:prstGeom>
          <a:solidFill>
            <a:srgbClr val="EBF7CC">
              <a:alpha val="5254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1066" name="Google Shape;1066;p41"/>
          <p:cNvSpPr/>
          <p:nvPr/>
        </p:nvSpPr>
        <p:spPr>
          <a:xfrm>
            <a:off x="7831992" y="1980505"/>
            <a:ext cx="1092932" cy="2110523"/>
          </a:xfrm>
          <a:prstGeom prst="rect">
            <a:avLst/>
          </a:prstGeom>
          <a:solidFill>
            <a:srgbClr val="EBF7CC">
              <a:alpha val="5254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pic>
        <p:nvPicPr>
          <p:cNvPr id="1067" name="Google Shape;1067;p41"/>
          <p:cNvPicPr preferRelativeResize="0"/>
          <p:nvPr/>
        </p:nvPicPr>
        <p:blipFill rotWithShape="1">
          <a:blip r:embed="rId5">
            <a:alphaModFix/>
          </a:blip>
          <a:srcRect b="0" l="0" r="0" t="0"/>
          <a:stretch/>
        </p:blipFill>
        <p:spPr>
          <a:xfrm>
            <a:off x="899918" y="1811113"/>
            <a:ext cx="8278926" cy="2615585"/>
          </a:xfrm>
          <a:prstGeom prst="rect">
            <a:avLst/>
          </a:prstGeom>
          <a:noFill/>
          <a:ln>
            <a:noFill/>
          </a:ln>
        </p:spPr>
      </p:pic>
      <p:sp>
        <p:nvSpPr>
          <p:cNvPr id="1068" name="Google Shape;1068;p41"/>
          <p:cNvSpPr txBox="1"/>
          <p:nvPr/>
        </p:nvSpPr>
        <p:spPr>
          <a:xfrm rot="-5400000">
            <a:off x="-361027" y="2932778"/>
            <a:ext cx="2301422" cy="156966"/>
          </a:xfrm>
          <a:prstGeom prst="rect">
            <a:avLst/>
          </a:prstGeom>
          <a:noFill/>
          <a:ln>
            <a:noFill/>
          </a:ln>
        </p:spPr>
        <p:txBody>
          <a:bodyPr anchorCtr="0" anchor="b" bIns="0" lIns="0" spcFirstLastPara="1" rIns="0" wrap="square" tIns="0">
            <a:noAutofit/>
          </a:bodyPr>
          <a:lstStyle/>
          <a:p>
            <a:pPr indent="0" lvl="0" marL="0" marR="0" rtl="0" algn="ctr">
              <a:lnSpc>
                <a:spcPct val="85000"/>
              </a:lnSpc>
              <a:spcBef>
                <a:spcPts val="0"/>
              </a:spcBef>
              <a:spcAft>
                <a:spcPts val="0"/>
              </a:spcAft>
              <a:buNone/>
            </a:pPr>
            <a:r>
              <a:rPr b="1" lang="en-GB" sz="1200">
                <a:solidFill>
                  <a:srgbClr val="595959"/>
                </a:solidFill>
                <a:latin typeface="Arial"/>
                <a:ea typeface="Arial"/>
                <a:cs typeface="Arial"/>
                <a:sym typeface="Arial"/>
              </a:rPr>
              <a:t>Number of IPD cases</a:t>
            </a:r>
            <a:endParaRPr/>
          </a:p>
        </p:txBody>
      </p:sp>
      <p:sp>
        <p:nvSpPr>
          <p:cNvPr id="1069" name="Google Shape;1069;p41"/>
          <p:cNvSpPr/>
          <p:nvPr/>
        </p:nvSpPr>
        <p:spPr>
          <a:xfrm>
            <a:off x="2316988" y="4662826"/>
            <a:ext cx="400751" cy="156966"/>
          </a:xfrm>
          <a:prstGeom prst="rect">
            <a:avLst/>
          </a:prstGeom>
          <a:noFill/>
          <a:ln>
            <a:noFill/>
          </a:ln>
        </p:spPr>
        <p:txBody>
          <a:bodyPr anchorCtr="0" anchor="t" bIns="0" lIns="0" spcFirstLastPara="1" rIns="0" wrap="square" tIns="0">
            <a:noAutofit/>
          </a:bodyPr>
          <a:lstStyle/>
          <a:p>
            <a:pPr indent="0" lvl="0" marL="0" marR="0" rtl="0" algn="ctr">
              <a:lnSpc>
                <a:spcPct val="85000"/>
              </a:lnSpc>
              <a:spcBef>
                <a:spcPts val="0"/>
              </a:spcBef>
              <a:spcAft>
                <a:spcPts val="0"/>
              </a:spcAft>
              <a:buNone/>
            </a:pPr>
            <a:r>
              <a:rPr b="1" lang="en-GB" sz="1200">
                <a:solidFill>
                  <a:schemeClr val="lt1"/>
                </a:solidFill>
                <a:latin typeface="Arial"/>
                <a:ea typeface="Arial"/>
                <a:cs typeface="Arial"/>
                <a:sym typeface="Arial"/>
              </a:rPr>
              <a:t>PCV7</a:t>
            </a:r>
            <a:endParaRPr/>
          </a:p>
        </p:txBody>
      </p:sp>
      <p:grpSp>
        <p:nvGrpSpPr>
          <p:cNvPr id="1070" name="Google Shape;1070;p41"/>
          <p:cNvGrpSpPr/>
          <p:nvPr/>
        </p:nvGrpSpPr>
        <p:grpSpPr>
          <a:xfrm>
            <a:off x="261938" y="1087796"/>
            <a:ext cx="933435" cy="112353"/>
            <a:chOff x="261938" y="1087796"/>
            <a:chExt cx="933435" cy="112353"/>
          </a:xfrm>
        </p:grpSpPr>
        <p:grpSp>
          <p:nvGrpSpPr>
            <p:cNvPr id="1071" name="Google Shape;1071;p41"/>
            <p:cNvGrpSpPr/>
            <p:nvPr/>
          </p:nvGrpSpPr>
          <p:grpSpPr>
            <a:xfrm>
              <a:off x="261938" y="1087796"/>
              <a:ext cx="769219" cy="112353"/>
              <a:chOff x="384140" y="1087797"/>
              <a:chExt cx="622096" cy="90864"/>
            </a:xfrm>
          </p:grpSpPr>
          <p:sp>
            <p:nvSpPr>
              <p:cNvPr id="1072" name="Google Shape;1072;p41"/>
              <p:cNvSpPr/>
              <p:nvPr/>
            </p:nvSpPr>
            <p:spPr>
              <a:xfrm>
                <a:off x="384140" y="1087797"/>
                <a:ext cx="90864" cy="90864"/>
              </a:xfrm>
              <a:prstGeom prst="rect">
                <a:avLst/>
              </a:prstGeom>
              <a:solidFill>
                <a:srgbClr val="EEF6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73" name="Google Shape;1073;p41"/>
              <p:cNvSpPr/>
              <p:nvPr/>
            </p:nvSpPr>
            <p:spPr>
              <a:xfrm>
                <a:off x="516948" y="1087797"/>
                <a:ext cx="90864" cy="90864"/>
              </a:xfrm>
              <a:prstGeom prst="rect">
                <a:avLst/>
              </a:prstGeom>
              <a:solidFill>
                <a:srgbClr val="EEF6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74" name="Google Shape;1074;p41"/>
              <p:cNvSpPr/>
              <p:nvPr/>
            </p:nvSpPr>
            <p:spPr>
              <a:xfrm>
                <a:off x="649756" y="1087797"/>
                <a:ext cx="90864" cy="90864"/>
              </a:xfrm>
              <a:prstGeom prst="rect">
                <a:avLst/>
              </a:prstGeom>
              <a:solidFill>
                <a:srgbClr val="EEF6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75" name="Google Shape;1075;p41"/>
              <p:cNvSpPr/>
              <p:nvPr/>
            </p:nvSpPr>
            <p:spPr>
              <a:xfrm>
                <a:off x="782564" y="1087797"/>
                <a:ext cx="90864" cy="90864"/>
              </a:xfrm>
              <a:prstGeom prst="rect">
                <a:avLst/>
              </a:prstGeom>
              <a:solidFill>
                <a:srgbClr val="EEF6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76" name="Google Shape;1076;p41"/>
              <p:cNvSpPr/>
              <p:nvPr/>
            </p:nvSpPr>
            <p:spPr>
              <a:xfrm>
                <a:off x="915372" y="1087797"/>
                <a:ext cx="90864" cy="90864"/>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077" name="Google Shape;1077;p41"/>
            <p:cNvSpPr/>
            <p:nvPr/>
          </p:nvSpPr>
          <p:spPr>
            <a:xfrm>
              <a:off x="1083020" y="1087796"/>
              <a:ext cx="112353" cy="112353"/>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078" name="Google Shape;1078;p41"/>
          <p:cNvGrpSpPr/>
          <p:nvPr/>
        </p:nvGrpSpPr>
        <p:grpSpPr>
          <a:xfrm flipH="1">
            <a:off x="10217724" y="3771602"/>
            <a:ext cx="1671761" cy="1472154"/>
            <a:chOff x="8745964" y="2216076"/>
            <a:chExt cx="2216077" cy="1951480"/>
          </a:xfrm>
        </p:grpSpPr>
        <p:sp>
          <p:nvSpPr>
            <p:cNvPr id="1079" name="Google Shape;1079;p41"/>
            <p:cNvSpPr/>
            <p:nvPr/>
          </p:nvSpPr>
          <p:spPr>
            <a:xfrm>
              <a:off x="8745964" y="2216076"/>
              <a:ext cx="2216077" cy="1764254"/>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58750B">
                    <a:alpha val="0"/>
                  </a:srgbClr>
                </a:gs>
                <a:gs pos="37000">
                  <a:srgbClr val="58750B">
                    <a:alpha val="0"/>
                  </a:srgbClr>
                </a:gs>
                <a:gs pos="100000">
                  <a:srgbClr val="99CD13"/>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80" name="Google Shape;1080;p41"/>
            <p:cNvSpPr/>
            <p:nvPr/>
          </p:nvSpPr>
          <p:spPr>
            <a:xfrm rot="9762143">
              <a:off x="8982354" y="2894721"/>
              <a:ext cx="934065" cy="1160206"/>
            </a:xfrm>
            <a:custGeom>
              <a:rect b="b" l="l" r="r" t="t"/>
              <a:pathLst>
                <a:path extrusionOk="0" h="1160206" w="934065">
                  <a:moveTo>
                    <a:pt x="0" y="412955"/>
                  </a:moveTo>
                  <a:lnTo>
                    <a:pt x="334297" y="0"/>
                  </a:lnTo>
                  <a:lnTo>
                    <a:pt x="934065" y="1160206"/>
                  </a:lnTo>
                  <a:lnTo>
                    <a:pt x="0" y="412955"/>
                  </a:lnTo>
                  <a:close/>
                </a:path>
              </a:pathLst>
            </a:custGeom>
            <a:solidFill>
              <a:srgbClr val="DBE7B4"/>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081" name="Google Shape;1081;p41"/>
          <p:cNvSpPr/>
          <p:nvPr/>
        </p:nvSpPr>
        <p:spPr>
          <a:xfrm flipH="1">
            <a:off x="9330421" y="2201136"/>
            <a:ext cx="2519999" cy="2520007"/>
          </a:xfrm>
          <a:prstGeom prst="ellipse">
            <a:avLst/>
          </a:prstGeom>
          <a:solidFill>
            <a:schemeClr val="lt1">
              <a:alpha val="47843"/>
            </a:schemeClr>
          </a:solidFill>
          <a:ln>
            <a:noFill/>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GB" sz="1600">
                <a:solidFill>
                  <a:srgbClr val="595959"/>
                </a:solidFill>
                <a:latin typeface="Arial"/>
                <a:ea typeface="Arial"/>
                <a:cs typeface="Arial"/>
                <a:sym typeface="Arial"/>
              </a:rPr>
              <a:t>Following a </a:t>
            </a:r>
            <a:br>
              <a:rPr lang="en-GB" sz="1600">
                <a:solidFill>
                  <a:srgbClr val="595959"/>
                </a:solidFill>
                <a:latin typeface="Arial"/>
                <a:ea typeface="Arial"/>
                <a:cs typeface="Arial"/>
                <a:sym typeface="Arial"/>
              </a:rPr>
            </a:br>
            <a:r>
              <a:rPr lang="en-GB" sz="1600">
                <a:solidFill>
                  <a:srgbClr val="595959"/>
                </a:solidFill>
                <a:latin typeface="Arial"/>
                <a:ea typeface="Arial"/>
                <a:cs typeface="Arial"/>
                <a:sym typeface="Arial"/>
              </a:rPr>
              <a:t>clinical data </a:t>
            </a:r>
            <a:br>
              <a:rPr lang="en-GB" sz="1600">
                <a:solidFill>
                  <a:srgbClr val="595959"/>
                </a:solidFill>
                <a:latin typeface="Arial"/>
                <a:ea typeface="Arial"/>
                <a:cs typeface="Arial"/>
                <a:sym typeface="Arial"/>
              </a:rPr>
            </a:br>
            <a:r>
              <a:rPr lang="en-GB" sz="1600">
                <a:solidFill>
                  <a:srgbClr val="595959"/>
                </a:solidFill>
                <a:latin typeface="Arial"/>
                <a:ea typeface="Arial"/>
                <a:cs typeface="Arial"/>
                <a:sym typeface="Arial"/>
              </a:rPr>
              <a:t>update review,</a:t>
            </a:r>
            <a:endParaRPr/>
          </a:p>
          <a:p>
            <a:pPr indent="0" lvl="0" marL="0" marR="0" rtl="0" algn="ctr">
              <a:lnSpc>
                <a:spcPct val="85000"/>
              </a:lnSpc>
              <a:spcBef>
                <a:spcPts val="1200"/>
              </a:spcBef>
              <a:spcAft>
                <a:spcPts val="0"/>
              </a:spcAft>
              <a:buNone/>
            </a:pPr>
            <a:r>
              <a:rPr b="1" lang="en-GB" sz="1800">
                <a:solidFill>
                  <a:srgbClr val="94C120"/>
                </a:solidFill>
                <a:latin typeface="Arial"/>
                <a:ea typeface="Arial"/>
                <a:cs typeface="Arial"/>
                <a:sym typeface="Arial"/>
              </a:rPr>
              <a:t>New Zealand</a:t>
            </a:r>
            <a:br>
              <a:rPr b="1" lang="en-GB" sz="1800">
                <a:solidFill>
                  <a:srgbClr val="94C120"/>
                </a:solidFill>
                <a:latin typeface="Arial"/>
                <a:ea typeface="Arial"/>
                <a:cs typeface="Arial"/>
                <a:sym typeface="Arial"/>
              </a:rPr>
            </a:br>
            <a:r>
              <a:rPr b="1" lang="en-GB" sz="1800">
                <a:solidFill>
                  <a:srgbClr val="94C120"/>
                </a:solidFill>
                <a:latin typeface="Arial"/>
                <a:ea typeface="Arial"/>
                <a:cs typeface="Arial"/>
                <a:sym typeface="Arial"/>
              </a:rPr>
              <a:t>will move to a </a:t>
            </a:r>
            <a:br>
              <a:rPr b="1" lang="en-GB" sz="1800">
                <a:solidFill>
                  <a:srgbClr val="94C120"/>
                </a:solidFill>
                <a:latin typeface="Arial"/>
                <a:ea typeface="Arial"/>
                <a:cs typeface="Arial"/>
                <a:sym typeface="Arial"/>
              </a:rPr>
            </a:br>
            <a:r>
              <a:rPr b="1" lang="en-GB" sz="1800">
                <a:solidFill>
                  <a:srgbClr val="94C120"/>
                </a:solidFill>
                <a:latin typeface="Arial"/>
                <a:ea typeface="Arial"/>
                <a:cs typeface="Arial"/>
                <a:sym typeface="Arial"/>
              </a:rPr>
              <a:t>2+1 schedule </a:t>
            </a:r>
            <a:br>
              <a:rPr b="1" lang="en-GB" sz="1800">
                <a:solidFill>
                  <a:srgbClr val="94C120"/>
                </a:solidFill>
                <a:latin typeface="Arial"/>
                <a:ea typeface="Arial"/>
                <a:cs typeface="Arial"/>
                <a:sym typeface="Arial"/>
              </a:rPr>
            </a:br>
            <a:r>
              <a:rPr b="1" lang="en-GB" sz="1800">
                <a:solidFill>
                  <a:srgbClr val="94C120"/>
                </a:solidFill>
                <a:latin typeface="Arial"/>
                <a:ea typeface="Arial"/>
                <a:cs typeface="Arial"/>
                <a:sym typeface="Arial"/>
              </a:rPr>
              <a:t>for </a:t>
            </a:r>
            <a:r>
              <a:rPr b="1" i="1" lang="en-GB" sz="1800">
                <a:solidFill>
                  <a:srgbClr val="94C120"/>
                </a:solidFill>
                <a:latin typeface="Arial"/>
                <a:ea typeface="Arial"/>
                <a:cs typeface="Arial"/>
                <a:sym typeface="Arial"/>
              </a:rPr>
              <a:t>Synflorix </a:t>
            </a:r>
            <a:br>
              <a:rPr b="1" i="1" lang="en-GB" sz="1800">
                <a:solidFill>
                  <a:srgbClr val="94C120"/>
                </a:solidFill>
                <a:latin typeface="Arial"/>
                <a:ea typeface="Arial"/>
                <a:cs typeface="Arial"/>
                <a:sym typeface="Arial"/>
              </a:rPr>
            </a:br>
            <a:r>
              <a:rPr b="1" lang="en-GB" sz="1800">
                <a:solidFill>
                  <a:srgbClr val="94C120"/>
                </a:solidFill>
                <a:latin typeface="Arial"/>
                <a:ea typeface="Arial"/>
                <a:cs typeface="Arial"/>
                <a:sym typeface="Arial"/>
              </a:rPr>
              <a:t>in July 2020</a:t>
            </a:r>
            <a:r>
              <a:rPr b="1" baseline="30000" lang="en-GB" sz="1800">
                <a:solidFill>
                  <a:srgbClr val="94C120"/>
                </a:solidFill>
                <a:latin typeface="Arial"/>
                <a:ea typeface="Arial"/>
                <a:cs typeface="Arial"/>
                <a:sym typeface="Arial"/>
              </a:rPr>
              <a:t>4</a:t>
            </a:r>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52"/>
                                        </p:tgtEl>
                                        <p:attrNameLst>
                                          <p:attrName>style.visibility</p:attrName>
                                        </p:attrNameLst>
                                      </p:cBhvr>
                                      <p:to>
                                        <p:strVal val="visible"/>
                                      </p:to>
                                    </p:set>
                                    <p:anim calcmode="lin" valueType="num">
                                      <p:cBhvr additive="base">
                                        <p:cTn dur="500"/>
                                        <p:tgtEl>
                                          <p:spTgt spid="1052"/>
                                        </p:tgtEl>
                                        <p:attrNameLst>
                                          <p:attrName>ppt_w</p:attrName>
                                        </p:attrNameLst>
                                      </p:cBhvr>
                                      <p:tavLst>
                                        <p:tav fmla="" tm="0">
                                          <p:val>
                                            <p:strVal val="0"/>
                                          </p:val>
                                        </p:tav>
                                        <p:tav fmla="" tm="100000">
                                          <p:val>
                                            <p:strVal val="#ppt_w"/>
                                          </p:val>
                                        </p:tav>
                                      </p:tavLst>
                                    </p:anim>
                                    <p:anim calcmode="lin" valueType="num">
                                      <p:cBhvr additive="base">
                                        <p:cTn dur="500"/>
                                        <p:tgtEl>
                                          <p:spTgt spid="105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6" name="Shape 1086"/>
        <p:cNvGrpSpPr/>
        <p:nvPr/>
      </p:nvGrpSpPr>
      <p:grpSpPr>
        <a:xfrm>
          <a:off x="0" y="0"/>
          <a:ext cx="0" cy="0"/>
          <a:chOff x="0" y="0"/>
          <a:chExt cx="0" cy="0"/>
        </a:xfrm>
      </p:grpSpPr>
      <p:sp>
        <p:nvSpPr>
          <p:cNvPr id="1087" name="Google Shape;1087;p42"/>
          <p:cNvSpPr/>
          <p:nvPr/>
        </p:nvSpPr>
        <p:spPr>
          <a:xfrm>
            <a:off x="1341438" y="1980543"/>
            <a:ext cx="8345256" cy="211048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solidFill>
                <a:srgbClr val="FFFFFF"/>
              </a:solidFill>
              <a:latin typeface="Arial"/>
              <a:ea typeface="Arial"/>
              <a:cs typeface="Arial"/>
              <a:sym typeface="Arial"/>
            </a:endParaRPr>
          </a:p>
        </p:txBody>
      </p:sp>
      <p:sp>
        <p:nvSpPr>
          <p:cNvPr id="1088" name="Google Shape;1088;p42"/>
          <p:cNvSpPr/>
          <p:nvPr/>
        </p:nvSpPr>
        <p:spPr>
          <a:xfrm>
            <a:off x="7056073" y="1980505"/>
            <a:ext cx="2630621" cy="2112070"/>
          </a:xfrm>
          <a:prstGeom prst="rect">
            <a:avLst/>
          </a:prstGeom>
          <a:solidFill>
            <a:srgbClr val="EBF7CC">
              <a:alpha val="5254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grpSp>
        <p:nvGrpSpPr>
          <p:cNvPr id="1089" name="Google Shape;1089;p42"/>
          <p:cNvGrpSpPr/>
          <p:nvPr/>
        </p:nvGrpSpPr>
        <p:grpSpPr>
          <a:xfrm>
            <a:off x="819012" y="5167562"/>
            <a:ext cx="8940624" cy="866962"/>
            <a:chOff x="812007" y="5158510"/>
            <a:chExt cx="10691797" cy="866962"/>
          </a:xfrm>
        </p:grpSpPr>
        <p:sp>
          <p:nvSpPr>
            <p:cNvPr id="1090" name="Google Shape;1090;p42"/>
            <p:cNvSpPr/>
            <p:nvPr/>
          </p:nvSpPr>
          <p:spPr>
            <a:xfrm>
              <a:off x="812007" y="5196865"/>
              <a:ext cx="10691797" cy="798295"/>
            </a:xfrm>
            <a:prstGeom prst="rect">
              <a:avLst/>
            </a:prstGeom>
            <a:noFill/>
            <a:ln>
              <a:noFill/>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1" lang="en-GB" sz="1799">
                  <a:solidFill>
                    <a:srgbClr val="94C120"/>
                  </a:solidFill>
                  <a:latin typeface="Arial"/>
                  <a:ea typeface="Arial"/>
                  <a:cs typeface="Arial"/>
                  <a:sym typeface="Arial"/>
                </a:rPr>
                <a:t>High-valent PCVs have dramatically reduced incidence </a:t>
              </a:r>
              <a:br>
                <a:rPr b="1" lang="en-GB" sz="1799">
                  <a:solidFill>
                    <a:srgbClr val="94C120"/>
                  </a:solidFill>
                  <a:latin typeface="Arial"/>
                  <a:ea typeface="Arial"/>
                  <a:cs typeface="Arial"/>
                  <a:sym typeface="Arial"/>
                </a:rPr>
              </a:br>
              <a:r>
                <a:rPr b="1" lang="en-GB" sz="1799">
                  <a:solidFill>
                    <a:srgbClr val="94C120"/>
                  </a:solidFill>
                  <a:latin typeface="Arial"/>
                  <a:ea typeface="Arial"/>
                  <a:cs typeface="Arial"/>
                  <a:sym typeface="Arial"/>
                </a:rPr>
                <a:t>of overall IPD in children ≤5 years</a:t>
              </a:r>
              <a:r>
                <a:rPr b="1" baseline="30000" lang="en-GB" sz="1799">
                  <a:solidFill>
                    <a:srgbClr val="94C120"/>
                  </a:solidFill>
                  <a:latin typeface="Arial"/>
                  <a:ea typeface="Arial"/>
                  <a:cs typeface="Arial"/>
                  <a:sym typeface="Arial"/>
                </a:rPr>
                <a:t>1</a:t>
              </a:r>
              <a:endParaRPr/>
            </a:p>
            <a:p>
              <a:pPr indent="0" lvl="0" marL="0" marR="0" rtl="0" algn="ctr">
                <a:lnSpc>
                  <a:spcPct val="85000"/>
                </a:lnSpc>
                <a:spcBef>
                  <a:spcPts val="0"/>
                </a:spcBef>
                <a:spcAft>
                  <a:spcPts val="0"/>
                </a:spcAft>
                <a:buNone/>
              </a:pPr>
              <a:r>
                <a:rPr b="1" lang="en-GB" sz="1799">
                  <a:solidFill>
                    <a:srgbClr val="94C120"/>
                  </a:solidFill>
                  <a:latin typeface="Arial"/>
                  <a:ea typeface="Arial"/>
                  <a:cs typeface="Arial"/>
                  <a:sym typeface="Arial"/>
                </a:rPr>
                <a:t>No serotype 19A was observed in the evaluated period of time</a:t>
              </a:r>
              <a:r>
                <a:rPr b="1" baseline="30000" lang="en-GB" sz="1799">
                  <a:solidFill>
                    <a:srgbClr val="94C120"/>
                  </a:solidFill>
                  <a:latin typeface="Arial"/>
                  <a:ea typeface="Arial"/>
                  <a:cs typeface="Arial"/>
                  <a:sym typeface="Arial"/>
                </a:rPr>
                <a:t>1</a:t>
              </a:r>
              <a:endParaRPr/>
            </a:p>
          </p:txBody>
        </p:sp>
        <p:grpSp>
          <p:nvGrpSpPr>
            <p:cNvPr id="1091" name="Google Shape;1091;p42"/>
            <p:cNvGrpSpPr/>
            <p:nvPr/>
          </p:nvGrpSpPr>
          <p:grpSpPr>
            <a:xfrm>
              <a:off x="841733" y="5158510"/>
              <a:ext cx="10574844" cy="866962"/>
              <a:chOff x="1877718" y="4592999"/>
              <a:chExt cx="8170522" cy="428313"/>
            </a:xfrm>
          </p:grpSpPr>
          <p:cxnSp>
            <p:nvCxnSpPr>
              <p:cNvPr id="1092" name="Google Shape;1092;p42"/>
              <p:cNvCxnSpPr/>
              <p:nvPr/>
            </p:nvCxnSpPr>
            <p:spPr>
              <a:xfrm>
                <a:off x="1877718" y="5021312"/>
                <a:ext cx="8170522" cy="0"/>
              </a:xfrm>
              <a:prstGeom prst="straightConnector1">
                <a:avLst/>
              </a:prstGeom>
              <a:noFill/>
              <a:ln cap="flat" cmpd="sng" w="19050">
                <a:solidFill>
                  <a:schemeClr val="accent1"/>
                </a:solidFill>
                <a:prstDash val="solid"/>
                <a:round/>
                <a:headEnd len="sm" w="sm" type="none"/>
                <a:tailEnd len="sm" w="sm" type="none"/>
              </a:ln>
            </p:spPr>
          </p:cxnSp>
          <p:cxnSp>
            <p:nvCxnSpPr>
              <p:cNvPr id="1093" name="Google Shape;1093;p42"/>
              <p:cNvCxnSpPr/>
              <p:nvPr/>
            </p:nvCxnSpPr>
            <p:spPr>
              <a:xfrm>
                <a:off x="1877718" y="4592999"/>
                <a:ext cx="8170522" cy="0"/>
              </a:xfrm>
              <a:prstGeom prst="straightConnector1">
                <a:avLst/>
              </a:prstGeom>
              <a:noFill/>
              <a:ln cap="flat" cmpd="sng" w="25400">
                <a:solidFill>
                  <a:srgbClr val="94C120"/>
                </a:solidFill>
                <a:prstDash val="solid"/>
                <a:round/>
                <a:headEnd len="sm" w="sm" type="none"/>
                <a:tailEnd len="sm" w="sm" type="none"/>
              </a:ln>
            </p:spPr>
          </p:cxnSp>
        </p:grpSp>
      </p:grpSp>
      <p:grpSp>
        <p:nvGrpSpPr>
          <p:cNvPr id="1094" name="Google Shape;1094;p42"/>
          <p:cNvGrpSpPr/>
          <p:nvPr/>
        </p:nvGrpSpPr>
        <p:grpSpPr>
          <a:xfrm>
            <a:off x="10283882" y="1128916"/>
            <a:ext cx="1862338" cy="1769993"/>
            <a:chOff x="5270501" y="2767013"/>
            <a:chExt cx="960437" cy="912813"/>
          </a:xfrm>
        </p:grpSpPr>
        <p:sp>
          <p:nvSpPr>
            <p:cNvPr id="1095" name="Google Shape;1095;p42"/>
            <p:cNvSpPr/>
            <p:nvPr/>
          </p:nvSpPr>
          <p:spPr>
            <a:xfrm>
              <a:off x="5559426" y="2767013"/>
              <a:ext cx="409575" cy="306388"/>
            </a:xfrm>
            <a:custGeom>
              <a:rect b="b" l="l" r="r" t="t"/>
              <a:pathLst>
                <a:path extrusionOk="0" h="96" w="128">
                  <a:moveTo>
                    <a:pt x="73" y="5"/>
                  </a:moveTo>
                  <a:cubicBezTo>
                    <a:pt x="75" y="6"/>
                    <a:pt x="75" y="6"/>
                    <a:pt x="75" y="6"/>
                  </a:cubicBezTo>
                  <a:cubicBezTo>
                    <a:pt x="75" y="6"/>
                    <a:pt x="75" y="6"/>
                    <a:pt x="75" y="6"/>
                  </a:cubicBezTo>
                  <a:cubicBezTo>
                    <a:pt x="76" y="7"/>
                    <a:pt x="76" y="7"/>
                    <a:pt x="76" y="7"/>
                  </a:cubicBezTo>
                  <a:cubicBezTo>
                    <a:pt x="76" y="9"/>
                    <a:pt x="76" y="9"/>
                    <a:pt x="76" y="9"/>
                  </a:cubicBezTo>
                  <a:cubicBezTo>
                    <a:pt x="76" y="10"/>
                    <a:pt x="76" y="10"/>
                    <a:pt x="76" y="10"/>
                  </a:cubicBezTo>
                  <a:cubicBezTo>
                    <a:pt x="79" y="10"/>
                    <a:pt x="79" y="10"/>
                    <a:pt x="79" y="10"/>
                  </a:cubicBezTo>
                  <a:cubicBezTo>
                    <a:pt x="83" y="12"/>
                    <a:pt x="83" y="12"/>
                    <a:pt x="83" y="12"/>
                  </a:cubicBezTo>
                  <a:cubicBezTo>
                    <a:pt x="85" y="14"/>
                    <a:pt x="85" y="14"/>
                    <a:pt x="85" y="14"/>
                  </a:cubicBezTo>
                  <a:cubicBezTo>
                    <a:pt x="87" y="13"/>
                    <a:pt x="87" y="13"/>
                    <a:pt x="87" y="13"/>
                  </a:cubicBezTo>
                  <a:cubicBezTo>
                    <a:pt x="90" y="15"/>
                    <a:pt x="90" y="15"/>
                    <a:pt x="90" y="15"/>
                  </a:cubicBezTo>
                  <a:cubicBezTo>
                    <a:pt x="92" y="15"/>
                    <a:pt x="92" y="15"/>
                    <a:pt x="92" y="15"/>
                  </a:cubicBezTo>
                  <a:cubicBezTo>
                    <a:pt x="94" y="16"/>
                    <a:pt x="94" y="16"/>
                    <a:pt x="94" y="16"/>
                  </a:cubicBezTo>
                  <a:cubicBezTo>
                    <a:pt x="96" y="14"/>
                    <a:pt x="96" y="14"/>
                    <a:pt x="96" y="14"/>
                  </a:cubicBezTo>
                  <a:cubicBezTo>
                    <a:pt x="100" y="14"/>
                    <a:pt x="100" y="14"/>
                    <a:pt x="100" y="14"/>
                  </a:cubicBezTo>
                  <a:cubicBezTo>
                    <a:pt x="102" y="15"/>
                    <a:pt x="102" y="15"/>
                    <a:pt x="102" y="15"/>
                  </a:cubicBezTo>
                  <a:cubicBezTo>
                    <a:pt x="105" y="15"/>
                    <a:pt x="105" y="15"/>
                    <a:pt x="105" y="15"/>
                  </a:cubicBezTo>
                  <a:cubicBezTo>
                    <a:pt x="108" y="16"/>
                    <a:pt x="108" y="16"/>
                    <a:pt x="108" y="16"/>
                  </a:cubicBezTo>
                  <a:cubicBezTo>
                    <a:pt x="113" y="16"/>
                    <a:pt x="113" y="16"/>
                    <a:pt x="113" y="16"/>
                  </a:cubicBezTo>
                  <a:cubicBezTo>
                    <a:pt x="116" y="18"/>
                    <a:pt x="116" y="18"/>
                    <a:pt x="116" y="18"/>
                  </a:cubicBezTo>
                  <a:cubicBezTo>
                    <a:pt x="117" y="18"/>
                    <a:pt x="117" y="18"/>
                    <a:pt x="117" y="18"/>
                  </a:cubicBezTo>
                  <a:cubicBezTo>
                    <a:pt x="118" y="19"/>
                    <a:pt x="118" y="19"/>
                    <a:pt x="118" y="19"/>
                  </a:cubicBezTo>
                  <a:cubicBezTo>
                    <a:pt x="116" y="21"/>
                    <a:pt x="116" y="21"/>
                    <a:pt x="116" y="21"/>
                  </a:cubicBezTo>
                  <a:cubicBezTo>
                    <a:pt x="116" y="24"/>
                    <a:pt x="116" y="24"/>
                    <a:pt x="116" y="24"/>
                  </a:cubicBezTo>
                  <a:cubicBezTo>
                    <a:pt x="116" y="26"/>
                    <a:pt x="116" y="26"/>
                    <a:pt x="116" y="26"/>
                  </a:cubicBezTo>
                  <a:cubicBezTo>
                    <a:pt x="115" y="28"/>
                    <a:pt x="115" y="28"/>
                    <a:pt x="115" y="28"/>
                  </a:cubicBezTo>
                  <a:cubicBezTo>
                    <a:pt x="111" y="31"/>
                    <a:pt x="111" y="31"/>
                    <a:pt x="111" y="31"/>
                  </a:cubicBezTo>
                  <a:cubicBezTo>
                    <a:pt x="111" y="31"/>
                    <a:pt x="110" y="33"/>
                    <a:pt x="109" y="33"/>
                  </a:cubicBezTo>
                  <a:cubicBezTo>
                    <a:pt x="109" y="33"/>
                    <a:pt x="106" y="34"/>
                    <a:pt x="106" y="34"/>
                  </a:cubicBezTo>
                  <a:cubicBezTo>
                    <a:pt x="102" y="34"/>
                    <a:pt x="102" y="34"/>
                    <a:pt x="102" y="34"/>
                  </a:cubicBezTo>
                  <a:cubicBezTo>
                    <a:pt x="100" y="36"/>
                    <a:pt x="100" y="36"/>
                    <a:pt x="100" y="36"/>
                  </a:cubicBezTo>
                  <a:cubicBezTo>
                    <a:pt x="97" y="37"/>
                    <a:pt x="97" y="37"/>
                    <a:pt x="97" y="37"/>
                  </a:cubicBezTo>
                  <a:cubicBezTo>
                    <a:pt x="98" y="38"/>
                    <a:pt x="98" y="38"/>
                    <a:pt x="98" y="38"/>
                  </a:cubicBezTo>
                  <a:cubicBezTo>
                    <a:pt x="98" y="40"/>
                    <a:pt x="98" y="40"/>
                    <a:pt x="98" y="40"/>
                  </a:cubicBezTo>
                  <a:cubicBezTo>
                    <a:pt x="96" y="41"/>
                    <a:pt x="96" y="41"/>
                    <a:pt x="96" y="41"/>
                  </a:cubicBezTo>
                  <a:cubicBezTo>
                    <a:pt x="96" y="41"/>
                    <a:pt x="96" y="41"/>
                    <a:pt x="96" y="41"/>
                  </a:cubicBezTo>
                  <a:cubicBezTo>
                    <a:pt x="97" y="41"/>
                    <a:pt x="97" y="41"/>
                    <a:pt x="97" y="41"/>
                  </a:cubicBezTo>
                  <a:cubicBezTo>
                    <a:pt x="96" y="40"/>
                    <a:pt x="96" y="40"/>
                    <a:pt x="96" y="40"/>
                  </a:cubicBezTo>
                  <a:cubicBezTo>
                    <a:pt x="93" y="45"/>
                    <a:pt x="93" y="45"/>
                    <a:pt x="93" y="45"/>
                  </a:cubicBezTo>
                  <a:cubicBezTo>
                    <a:pt x="90" y="46"/>
                    <a:pt x="90" y="46"/>
                    <a:pt x="90" y="46"/>
                  </a:cubicBezTo>
                  <a:cubicBezTo>
                    <a:pt x="86" y="53"/>
                    <a:pt x="86" y="53"/>
                    <a:pt x="86" y="53"/>
                  </a:cubicBezTo>
                  <a:cubicBezTo>
                    <a:pt x="85" y="55"/>
                    <a:pt x="85" y="55"/>
                    <a:pt x="85" y="55"/>
                  </a:cubicBezTo>
                  <a:cubicBezTo>
                    <a:pt x="87" y="58"/>
                    <a:pt x="87" y="58"/>
                    <a:pt x="87" y="58"/>
                  </a:cubicBezTo>
                  <a:cubicBezTo>
                    <a:pt x="87" y="60"/>
                    <a:pt x="87" y="60"/>
                    <a:pt x="87" y="60"/>
                  </a:cubicBezTo>
                  <a:cubicBezTo>
                    <a:pt x="89" y="60"/>
                    <a:pt x="89" y="60"/>
                    <a:pt x="89" y="60"/>
                  </a:cubicBezTo>
                  <a:cubicBezTo>
                    <a:pt x="92" y="64"/>
                    <a:pt x="92" y="64"/>
                    <a:pt x="92" y="64"/>
                  </a:cubicBezTo>
                  <a:cubicBezTo>
                    <a:pt x="89" y="66"/>
                    <a:pt x="89" y="66"/>
                    <a:pt x="89" y="66"/>
                  </a:cubicBezTo>
                  <a:cubicBezTo>
                    <a:pt x="86" y="67"/>
                    <a:pt x="86" y="67"/>
                    <a:pt x="86" y="67"/>
                  </a:cubicBezTo>
                  <a:cubicBezTo>
                    <a:pt x="86" y="69"/>
                    <a:pt x="86" y="69"/>
                    <a:pt x="86" y="69"/>
                  </a:cubicBezTo>
                  <a:cubicBezTo>
                    <a:pt x="83" y="74"/>
                    <a:pt x="83" y="74"/>
                    <a:pt x="83" y="74"/>
                  </a:cubicBezTo>
                  <a:cubicBezTo>
                    <a:pt x="82" y="77"/>
                    <a:pt x="82" y="77"/>
                    <a:pt x="82" y="77"/>
                  </a:cubicBezTo>
                  <a:cubicBezTo>
                    <a:pt x="83" y="78"/>
                    <a:pt x="83" y="78"/>
                    <a:pt x="83" y="78"/>
                  </a:cubicBezTo>
                  <a:cubicBezTo>
                    <a:pt x="82" y="79"/>
                    <a:pt x="82" y="79"/>
                    <a:pt x="82" y="79"/>
                  </a:cubicBezTo>
                  <a:cubicBezTo>
                    <a:pt x="79" y="79"/>
                    <a:pt x="79" y="79"/>
                    <a:pt x="79" y="79"/>
                  </a:cubicBezTo>
                  <a:cubicBezTo>
                    <a:pt x="73" y="82"/>
                    <a:pt x="73" y="82"/>
                    <a:pt x="73" y="82"/>
                  </a:cubicBezTo>
                  <a:cubicBezTo>
                    <a:pt x="73" y="84"/>
                    <a:pt x="73" y="84"/>
                    <a:pt x="73" y="84"/>
                  </a:cubicBezTo>
                  <a:cubicBezTo>
                    <a:pt x="70" y="88"/>
                    <a:pt x="70" y="88"/>
                    <a:pt x="70" y="88"/>
                  </a:cubicBezTo>
                  <a:cubicBezTo>
                    <a:pt x="68" y="87"/>
                    <a:pt x="68" y="87"/>
                    <a:pt x="68" y="87"/>
                  </a:cubicBezTo>
                  <a:cubicBezTo>
                    <a:pt x="66" y="86"/>
                    <a:pt x="66" y="86"/>
                    <a:pt x="66" y="86"/>
                  </a:cubicBezTo>
                  <a:cubicBezTo>
                    <a:pt x="65" y="87"/>
                    <a:pt x="65" y="87"/>
                    <a:pt x="65" y="87"/>
                  </a:cubicBezTo>
                  <a:cubicBezTo>
                    <a:pt x="63" y="89"/>
                    <a:pt x="63" y="89"/>
                    <a:pt x="63" y="89"/>
                  </a:cubicBezTo>
                  <a:cubicBezTo>
                    <a:pt x="62" y="87"/>
                    <a:pt x="62" y="87"/>
                    <a:pt x="62" y="87"/>
                  </a:cubicBezTo>
                  <a:cubicBezTo>
                    <a:pt x="60" y="87"/>
                    <a:pt x="60" y="87"/>
                    <a:pt x="60" y="87"/>
                  </a:cubicBezTo>
                  <a:cubicBezTo>
                    <a:pt x="59" y="88"/>
                    <a:pt x="59" y="88"/>
                    <a:pt x="59" y="88"/>
                  </a:cubicBezTo>
                  <a:cubicBezTo>
                    <a:pt x="56" y="88"/>
                    <a:pt x="56" y="88"/>
                    <a:pt x="56" y="88"/>
                  </a:cubicBezTo>
                  <a:cubicBezTo>
                    <a:pt x="52" y="87"/>
                    <a:pt x="52" y="87"/>
                    <a:pt x="52" y="87"/>
                  </a:cubicBezTo>
                  <a:cubicBezTo>
                    <a:pt x="50" y="88"/>
                    <a:pt x="50" y="88"/>
                    <a:pt x="50" y="88"/>
                  </a:cubicBezTo>
                  <a:cubicBezTo>
                    <a:pt x="47" y="88"/>
                    <a:pt x="47" y="88"/>
                    <a:pt x="47" y="88"/>
                  </a:cubicBezTo>
                  <a:cubicBezTo>
                    <a:pt x="43" y="91"/>
                    <a:pt x="43" y="91"/>
                    <a:pt x="43" y="91"/>
                  </a:cubicBezTo>
                  <a:cubicBezTo>
                    <a:pt x="40" y="92"/>
                    <a:pt x="40" y="92"/>
                    <a:pt x="40" y="92"/>
                  </a:cubicBezTo>
                  <a:cubicBezTo>
                    <a:pt x="38" y="93"/>
                    <a:pt x="38" y="93"/>
                    <a:pt x="38" y="93"/>
                  </a:cubicBezTo>
                  <a:cubicBezTo>
                    <a:pt x="38" y="95"/>
                    <a:pt x="38" y="95"/>
                    <a:pt x="38" y="95"/>
                  </a:cubicBezTo>
                  <a:cubicBezTo>
                    <a:pt x="35" y="96"/>
                    <a:pt x="35" y="96"/>
                    <a:pt x="35" y="96"/>
                  </a:cubicBezTo>
                  <a:cubicBezTo>
                    <a:pt x="32" y="96"/>
                    <a:pt x="32" y="96"/>
                    <a:pt x="32" y="96"/>
                  </a:cubicBezTo>
                  <a:cubicBezTo>
                    <a:pt x="28" y="93"/>
                    <a:pt x="28" y="93"/>
                    <a:pt x="28" y="93"/>
                  </a:cubicBezTo>
                  <a:cubicBezTo>
                    <a:pt x="26" y="88"/>
                    <a:pt x="26" y="88"/>
                    <a:pt x="26" y="88"/>
                  </a:cubicBezTo>
                  <a:cubicBezTo>
                    <a:pt x="27" y="87"/>
                    <a:pt x="27" y="87"/>
                    <a:pt x="27" y="87"/>
                  </a:cubicBezTo>
                  <a:cubicBezTo>
                    <a:pt x="23" y="83"/>
                    <a:pt x="23" y="83"/>
                    <a:pt x="23" y="83"/>
                  </a:cubicBezTo>
                  <a:cubicBezTo>
                    <a:pt x="20" y="83"/>
                    <a:pt x="20" y="83"/>
                    <a:pt x="20" y="83"/>
                  </a:cubicBezTo>
                  <a:cubicBezTo>
                    <a:pt x="18" y="82"/>
                    <a:pt x="18" y="82"/>
                    <a:pt x="18" y="82"/>
                  </a:cubicBezTo>
                  <a:cubicBezTo>
                    <a:pt x="18" y="80"/>
                    <a:pt x="18" y="80"/>
                    <a:pt x="18" y="80"/>
                  </a:cubicBezTo>
                  <a:cubicBezTo>
                    <a:pt x="16" y="77"/>
                    <a:pt x="16" y="77"/>
                    <a:pt x="16" y="77"/>
                  </a:cubicBezTo>
                  <a:cubicBezTo>
                    <a:pt x="19" y="73"/>
                    <a:pt x="19" y="73"/>
                    <a:pt x="19" y="73"/>
                  </a:cubicBezTo>
                  <a:cubicBezTo>
                    <a:pt x="21" y="71"/>
                    <a:pt x="21" y="71"/>
                    <a:pt x="21" y="71"/>
                  </a:cubicBezTo>
                  <a:cubicBezTo>
                    <a:pt x="21" y="69"/>
                    <a:pt x="21" y="69"/>
                    <a:pt x="21" y="69"/>
                  </a:cubicBezTo>
                  <a:cubicBezTo>
                    <a:pt x="19" y="69"/>
                    <a:pt x="19" y="69"/>
                    <a:pt x="19" y="69"/>
                  </a:cubicBezTo>
                  <a:cubicBezTo>
                    <a:pt x="18" y="66"/>
                    <a:pt x="18" y="66"/>
                    <a:pt x="18" y="66"/>
                  </a:cubicBezTo>
                  <a:cubicBezTo>
                    <a:pt x="21" y="63"/>
                    <a:pt x="21" y="63"/>
                    <a:pt x="21" y="63"/>
                  </a:cubicBezTo>
                  <a:cubicBezTo>
                    <a:pt x="21" y="58"/>
                    <a:pt x="21" y="58"/>
                    <a:pt x="21" y="58"/>
                  </a:cubicBezTo>
                  <a:cubicBezTo>
                    <a:pt x="18" y="57"/>
                    <a:pt x="18" y="57"/>
                    <a:pt x="18" y="57"/>
                  </a:cubicBezTo>
                  <a:cubicBezTo>
                    <a:pt x="16" y="52"/>
                    <a:pt x="16" y="52"/>
                    <a:pt x="16" y="52"/>
                  </a:cubicBezTo>
                  <a:cubicBezTo>
                    <a:pt x="18" y="51"/>
                    <a:pt x="18" y="51"/>
                    <a:pt x="18" y="51"/>
                  </a:cubicBezTo>
                  <a:cubicBezTo>
                    <a:pt x="20" y="52"/>
                    <a:pt x="20" y="52"/>
                    <a:pt x="20" y="52"/>
                  </a:cubicBezTo>
                  <a:cubicBezTo>
                    <a:pt x="23" y="48"/>
                    <a:pt x="23" y="48"/>
                    <a:pt x="23" y="48"/>
                  </a:cubicBezTo>
                  <a:cubicBezTo>
                    <a:pt x="21" y="46"/>
                    <a:pt x="21" y="46"/>
                    <a:pt x="21" y="46"/>
                  </a:cubicBezTo>
                  <a:cubicBezTo>
                    <a:pt x="23" y="44"/>
                    <a:pt x="23" y="44"/>
                    <a:pt x="23" y="44"/>
                  </a:cubicBezTo>
                  <a:cubicBezTo>
                    <a:pt x="24" y="37"/>
                    <a:pt x="24" y="37"/>
                    <a:pt x="24" y="37"/>
                  </a:cubicBezTo>
                  <a:cubicBezTo>
                    <a:pt x="23" y="35"/>
                    <a:pt x="23" y="35"/>
                    <a:pt x="23" y="35"/>
                  </a:cubicBezTo>
                  <a:cubicBezTo>
                    <a:pt x="27" y="31"/>
                    <a:pt x="27" y="31"/>
                    <a:pt x="27" y="31"/>
                  </a:cubicBezTo>
                  <a:cubicBezTo>
                    <a:pt x="28" y="31"/>
                    <a:pt x="28" y="31"/>
                    <a:pt x="28" y="31"/>
                  </a:cubicBezTo>
                  <a:cubicBezTo>
                    <a:pt x="29" y="29"/>
                    <a:pt x="29" y="29"/>
                    <a:pt x="29" y="29"/>
                  </a:cubicBezTo>
                  <a:cubicBezTo>
                    <a:pt x="27" y="26"/>
                    <a:pt x="27" y="26"/>
                    <a:pt x="27" y="26"/>
                  </a:cubicBezTo>
                  <a:cubicBezTo>
                    <a:pt x="27" y="23"/>
                    <a:pt x="27" y="23"/>
                    <a:pt x="27" y="23"/>
                  </a:cubicBezTo>
                  <a:cubicBezTo>
                    <a:pt x="22" y="23"/>
                    <a:pt x="22" y="23"/>
                    <a:pt x="22" y="23"/>
                  </a:cubicBezTo>
                  <a:cubicBezTo>
                    <a:pt x="20" y="25"/>
                    <a:pt x="20" y="25"/>
                    <a:pt x="20" y="25"/>
                  </a:cubicBezTo>
                  <a:cubicBezTo>
                    <a:pt x="14" y="23"/>
                    <a:pt x="14" y="23"/>
                    <a:pt x="14" y="23"/>
                  </a:cubicBezTo>
                  <a:cubicBezTo>
                    <a:pt x="11" y="25"/>
                    <a:pt x="11" y="25"/>
                    <a:pt x="11" y="25"/>
                  </a:cubicBezTo>
                  <a:cubicBezTo>
                    <a:pt x="10" y="24"/>
                    <a:pt x="10" y="24"/>
                    <a:pt x="10" y="24"/>
                  </a:cubicBezTo>
                  <a:cubicBezTo>
                    <a:pt x="10" y="21"/>
                    <a:pt x="10" y="21"/>
                    <a:pt x="10" y="21"/>
                  </a:cubicBezTo>
                  <a:cubicBezTo>
                    <a:pt x="8" y="21"/>
                    <a:pt x="8" y="21"/>
                    <a:pt x="8" y="21"/>
                  </a:cubicBezTo>
                  <a:cubicBezTo>
                    <a:pt x="4" y="22"/>
                    <a:pt x="4" y="22"/>
                    <a:pt x="4" y="22"/>
                  </a:cubicBezTo>
                  <a:cubicBezTo>
                    <a:pt x="4" y="21"/>
                    <a:pt x="4" y="21"/>
                    <a:pt x="4" y="21"/>
                  </a:cubicBezTo>
                  <a:cubicBezTo>
                    <a:pt x="6" y="19"/>
                    <a:pt x="6" y="19"/>
                    <a:pt x="6" y="19"/>
                  </a:cubicBezTo>
                  <a:cubicBezTo>
                    <a:pt x="4" y="19"/>
                    <a:pt x="4" y="19"/>
                    <a:pt x="4" y="19"/>
                  </a:cubicBezTo>
                  <a:cubicBezTo>
                    <a:pt x="6" y="17"/>
                    <a:pt x="6" y="17"/>
                    <a:pt x="6" y="17"/>
                  </a:cubicBezTo>
                  <a:cubicBezTo>
                    <a:pt x="5" y="17"/>
                    <a:pt x="5" y="17"/>
                    <a:pt x="5" y="17"/>
                  </a:cubicBezTo>
                  <a:cubicBezTo>
                    <a:pt x="5" y="14"/>
                    <a:pt x="5" y="14"/>
                    <a:pt x="5" y="14"/>
                  </a:cubicBezTo>
                  <a:cubicBezTo>
                    <a:pt x="4" y="16"/>
                    <a:pt x="4" y="16"/>
                    <a:pt x="4" y="16"/>
                  </a:cubicBezTo>
                  <a:cubicBezTo>
                    <a:pt x="3" y="16"/>
                    <a:pt x="3" y="16"/>
                    <a:pt x="3" y="16"/>
                  </a:cubicBezTo>
                  <a:cubicBezTo>
                    <a:pt x="3" y="13"/>
                    <a:pt x="3" y="13"/>
                    <a:pt x="3" y="13"/>
                  </a:cubicBezTo>
                  <a:cubicBezTo>
                    <a:pt x="3" y="12"/>
                    <a:pt x="3" y="12"/>
                    <a:pt x="3" y="12"/>
                  </a:cubicBezTo>
                  <a:cubicBezTo>
                    <a:pt x="3" y="11"/>
                    <a:pt x="3" y="11"/>
                    <a:pt x="3" y="11"/>
                  </a:cubicBezTo>
                  <a:cubicBezTo>
                    <a:pt x="1" y="12"/>
                    <a:pt x="1" y="12"/>
                    <a:pt x="1" y="12"/>
                  </a:cubicBezTo>
                  <a:cubicBezTo>
                    <a:pt x="0" y="10"/>
                    <a:pt x="0" y="10"/>
                    <a:pt x="0" y="10"/>
                  </a:cubicBezTo>
                  <a:cubicBezTo>
                    <a:pt x="2" y="7"/>
                    <a:pt x="2" y="7"/>
                    <a:pt x="2" y="7"/>
                  </a:cubicBezTo>
                  <a:cubicBezTo>
                    <a:pt x="5" y="6"/>
                    <a:pt x="5" y="6"/>
                    <a:pt x="5" y="6"/>
                  </a:cubicBezTo>
                  <a:cubicBezTo>
                    <a:pt x="7" y="7"/>
                    <a:pt x="7" y="7"/>
                    <a:pt x="7" y="7"/>
                  </a:cubicBezTo>
                  <a:cubicBezTo>
                    <a:pt x="10" y="6"/>
                    <a:pt x="10" y="6"/>
                    <a:pt x="10" y="6"/>
                  </a:cubicBezTo>
                  <a:cubicBezTo>
                    <a:pt x="12" y="5"/>
                    <a:pt x="12" y="5"/>
                    <a:pt x="12" y="5"/>
                  </a:cubicBezTo>
                  <a:cubicBezTo>
                    <a:pt x="10" y="4"/>
                    <a:pt x="10" y="4"/>
                    <a:pt x="10" y="4"/>
                  </a:cubicBezTo>
                  <a:cubicBezTo>
                    <a:pt x="10" y="3"/>
                    <a:pt x="10" y="3"/>
                    <a:pt x="10" y="3"/>
                  </a:cubicBezTo>
                  <a:cubicBezTo>
                    <a:pt x="14" y="1"/>
                    <a:pt x="14" y="1"/>
                    <a:pt x="14" y="1"/>
                  </a:cubicBezTo>
                  <a:cubicBezTo>
                    <a:pt x="14" y="1"/>
                    <a:pt x="14" y="1"/>
                    <a:pt x="14" y="1"/>
                  </a:cubicBezTo>
                  <a:cubicBezTo>
                    <a:pt x="16" y="0"/>
                    <a:pt x="16" y="0"/>
                    <a:pt x="16" y="0"/>
                  </a:cubicBezTo>
                  <a:cubicBezTo>
                    <a:pt x="19" y="1"/>
                    <a:pt x="19" y="1"/>
                    <a:pt x="19" y="1"/>
                  </a:cubicBezTo>
                  <a:cubicBezTo>
                    <a:pt x="21" y="3"/>
                    <a:pt x="21" y="3"/>
                    <a:pt x="21" y="3"/>
                  </a:cubicBezTo>
                  <a:cubicBezTo>
                    <a:pt x="23" y="2"/>
                    <a:pt x="23" y="2"/>
                    <a:pt x="23" y="2"/>
                  </a:cubicBezTo>
                  <a:cubicBezTo>
                    <a:pt x="25" y="2"/>
                    <a:pt x="25" y="2"/>
                    <a:pt x="25" y="2"/>
                  </a:cubicBezTo>
                  <a:cubicBezTo>
                    <a:pt x="27" y="3"/>
                    <a:pt x="27" y="3"/>
                    <a:pt x="27" y="3"/>
                  </a:cubicBezTo>
                  <a:cubicBezTo>
                    <a:pt x="30" y="2"/>
                    <a:pt x="30" y="2"/>
                    <a:pt x="30" y="2"/>
                  </a:cubicBezTo>
                  <a:cubicBezTo>
                    <a:pt x="33" y="1"/>
                    <a:pt x="33" y="1"/>
                    <a:pt x="33" y="1"/>
                  </a:cubicBezTo>
                  <a:cubicBezTo>
                    <a:pt x="34" y="2"/>
                    <a:pt x="34" y="2"/>
                    <a:pt x="34" y="2"/>
                  </a:cubicBezTo>
                  <a:cubicBezTo>
                    <a:pt x="36" y="3"/>
                    <a:pt x="36" y="3"/>
                    <a:pt x="36" y="3"/>
                  </a:cubicBezTo>
                  <a:cubicBezTo>
                    <a:pt x="44" y="4"/>
                    <a:pt x="44" y="4"/>
                    <a:pt x="44" y="4"/>
                  </a:cubicBezTo>
                  <a:cubicBezTo>
                    <a:pt x="47" y="5"/>
                    <a:pt x="47" y="5"/>
                    <a:pt x="47" y="5"/>
                  </a:cubicBezTo>
                  <a:cubicBezTo>
                    <a:pt x="52" y="3"/>
                    <a:pt x="52" y="3"/>
                    <a:pt x="52" y="3"/>
                  </a:cubicBezTo>
                  <a:cubicBezTo>
                    <a:pt x="56" y="3"/>
                    <a:pt x="56" y="3"/>
                    <a:pt x="56" y="3"/>
                  </a:cubicBezTo>
                  <a:cubicBezTo>
                    <a:pt x="57" y="5"/>
                    <a:pt x="57" y="5"/>
                    <a:pt x="57" y="5"/>
                  </a:cubicBezTo>
                  <a:cubicBezTo>
                    <a:pt x="60" y="6"/>
                    <a:pt x="60" y="6"/>
                    <a:pt x="60" y="6"/>
                  </a:cubicBezTo>
                  <a:cubicBezTo>
                    <a:pt x="62" y="4"/>
                    <a:pt x="62" y="4"/>
                    <a:pt x="62" y="4"/>
                  </a:cubicBezTo>
                  <a:cubicBezTo>
                    <a:pt x="64" y="4"/>
                    <a:pt x="64" y="4"/>
                    <a:pt x="64" y="4"/>
                  </a:cubicBezTo>
                  <a:cubicBezTo>
                    <a:pt x="69" y="7"/>
                    <a:pt x="69" y="7"/>
                    <a:pt x="69" y="7"/>
                  </a:cubicBezTo>
                  <a:cubicBezTo>
                    <a:pt x="70" y="6"/>
                    <a:pt x="70" y="6"/>
                    <a:pt x="70" y="6"/>
                  </a:cubicBezTo>
                  <a:cubicBezTo>
                    <a:pt x="72" y="6"/>
                    <a:pt x="72" y="6"/>
                    <a:pt x="72" y="6"/>
                  </a:cubicBezTo>
                  <a:cubicBezTo>
                    <a:pt x="73" y="5"/>
                    <a:pt x="73" y="5"/>
                    <a:pt x="73" y="5"/>
                  </a:cubicBezTo>
                  <a:close/>
                  <a:moveTo>
                    <a:pt x="123" y="50"/>
                  </a:moveTo>
                  <a:cubicBezTo>
                    <a:pt x="126" y="50"/>
                    <a:pt x="126" y="50"/>
                    <a:pt x="126" y="50"/>
                  </a:cubicBezTo>
                  <a:cubicBezTo>
                    <a:pt x="128" y="51"/>
                    <a:pt x="128" y="51"/>
                    <a:pt x="128" y="51"/>
                  </a:cubicBezTo>
                  <a:cubicBezTo>
                    <a:pt x="128" y="50"/>
                    <a:pt x="128" y="50"/>
                    <a:pt x="128" y="50"/>
                  </a:cubicBezTo>
                  <a:cubicBezTo>
                    <a:pt x="126" y="48"/>
                    <a:pt x="126" y="48"/>
                    <a:pt x="126" y="48"/>
                  </a:cubicBezTo>
                  <a:cubicBezTo>
                    <a:pt x="123" y="49"/>
                    <a:pt x="123" y="49"/>
                    <a:pt x="123" y="49"/>
                  </a:cubicBezTo>
                  <a:cubicBezTo>
                    <a:pt x="123" y="50"/>
                    <a:pt x="123" y="50"/>
                    <a:pt x="123" y="50"/>
                  </a:cubicBezTo>
                  <a:close/>
                  <a:moveTo>
                    <a:pt x="117" y="57"/>
                  </a:moveTo>
                  <a:cubicBezTo>
                    <a:pt x="117" y="54"/>
                    <a:pt x="117" y="54"/>
                    <a:pt x="117" y="54"/>
                  </a:cubicBezTo>
                  <a:cubicBezTo>
                    <a:pt x="120" y="52"/>
                    <a:pt x="120" y="52"/>
                    <a:pt x="120" y="52"/>
                  </a:cubicBezTo>
                  <a:cubicBezTo>
                    <a:pt x="118" y="52"/>
                    <a:pt x="118" y="52"/>
                    <a:pt x="118" y="52"/>
                  </a:cubicBezTo>
                  <a:cubicBezTo>
                    <a:pt x="115" y="52"/>
                    <a:pt x="115" y="52"/>
                    <a:pt x="115" y="52"/>
                  </a:cubicBezTo>
                  <a:cubicBezTo>
                    <a:pt x="113" y="53"/>
                    <a:pt x="113" y="53"/>
                    <a:pt x="113" y="53"/>
                  </a:cubicBezTo>
                  <a:cubicBezTo>
                    <a:pt x="113" y="55"/>
                    <a:pt x="113" y="55"/>
                    <a:pt x="113" y="55"/>
                  </a:cubicBezTo>
                  <a:cubicBezTo>
                    <a:pt x="115" y="56"/>
                    <a:pt x="115" y="56"/>
                    <a:pt x="115" y="56"/>
                  </a:cubicBezTo>
                  <a:cubicBezTo>
                    <a:pt x="117" y="57"/>
                    <a:pt x="117" y="57"/>
                    <a:pt x="117" y="57"/>
                  </a:cubicBezTo>
                  <a:close/>
                  <a:moveTo>
                    <a:pt x="104" y="64"/>
                  </a:moveTo>
                  <a:cubicBezTo>
                    <a:pt x="105" y="62"/>
                    <a:pt x="105" y="62"/>
                    <a:pt x="105" y="62"/>
                  </a:cubicBezTo>
                  <a:cubicBezTo>
                    <a:pt x="106" y="61"/>
                    <a:pt x="106" y="61"/>
                    <a:pt x="106" y="61"/>
                  </a:cubicBezTo>
                  <a:cubicBezTo>
                    <a:pt x="106" y="60"/>
                    <a:pt x="106" y="60"/>
                    <a:pt x="106" y="60"/>
                  </a:cubicBezTo>
                  <a:cubicBezTo>
                    <a:pt x="103" y="61"/>
                    <a:pt x="103" y="61"/>
                    <a:pt x="103" y="61"/>
                  </a:cubicBezTo>
                  <a:cubicBezTo>
                    <a:pt x="103" y="63"/>
                    <a:pt x="103" y="63"/>
                    <a:pt x="103" y="63"/>
                  </a:cubicBezTo>
                  <a:lnTo>
                    <a:pt x="104" y="64"/>
                  </a:lnTo>
                  <a:close/>
                </a:path>
              </a:pathLst>
            </a:custGeom>
            <a:solidFill>
              <a:srgbClr val="E4E4E4"/>
            </a:solidFill>
            <a:ln>
              <a:noFill/>
            </a:ln>
            <a:effectLst>
              <a:outerShdw blurRad="127000" rotWithShape="0" algn="ctr">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96" name="Google Shape;1096;p42"/>
            <p:cNvSpPr/>
            <p:nvPr/>
          </p:nvSpPr>
          <p:spPr>
            <a:xfrm>
              <a:off x="5549901" y="2833688"/>
              <a:ext cx="103188" cy="204788"/>
            </a:xfrm>
            <a:custGeom>
              <a:rect b="b" l="l" r="r" t="t"/>
              <a:pathLst>
                <a:path extrusionOk="0" h="129" w="65">
                  <a:moveTo>
                    <a:pt x="43" y="123"/>
                  </a:moveTo>
                  <a:lnTo>
                    <a:pt x="43" y="119"/>
                  </a:lnTo>
                  <a:lnTo>
                    <a:pt x="39" y="113"/>
                  </a:lnTo>
                  <a:lnTo>
                    <a:pt x="45" y="105"/>
                  </a:lnTo>
                  <a:lnTo>
                    <a:pt x="49" y="101"/>
                  </a:lnTo>
                  <a:lnTo>
                    <a:pt x="49" y="97"/>
                  </a:lnTo>
                  <a:lnTo>
                    <a:pt x="45" y="97"/>
                  </a:lnTo>
                  <a:lnTo>
                    <a:pt x="43" y="90"/>
                  </a:lnTo>
                  <a:lnTo>
                    <a:pt x="49" y="84"/>
                  </a:lnTo>
                  <a:lnTo>
                    <a:pt x="49" y="74"/>
                  </a:lnTo>
                  <a:lnTo>
                    <a:pt x="43" y="72"/>
                  </a:lnTo>
                  <a:lnTo>
                    <a:pt x="39" y="62"/>
                  </a:lnTo>
                  <a:lnTo>
                    <a:pt x="43" y="60"/>
                  </a:lnTo>
                  <a:lnTo>
                    <a:pt x="47" y="62"/>
                  </a:lnTo>
                  <a:lnTo>
                    <a:pt x="53" y="54"/>
                  </a:lnTo>
                  <a:lnTo>
                    <a:pt x="49" y="50"/>
                  </a:lnTo>
                  <a:lnTo>
                    <a:pt x="53" y="46"/>
                  </a:lnTo>
                  <a:lnTo>
                    <a:pt x="55" y="32"/>
                  </a:lnTo>
                  <a:lnTo>
                    <a:pt x="53" y="28"/>
                  </a:lnTo>
                  <a:lnTo>
                    <a:pt x="61" y="20"/>
                  </a:lnTo>
                  <a:lnTo>
                    <a:pt x="63" y="20"/>
                  </a:lnTo>
                  <a:lnTo>
                    <a:pt x="65" y="16"/>
                  </a:lnTo>
                  <a:lnTo>
                    <a:pt x="61" y="10"/>
                  </a:lnTo>
                  <a:lnTo>
                    <a:pt x="61" y="4"/>
                  </a:lnTo>
                  <a:lnTo>
                    <a:pt x="51" y="4"/>
                  </a:lnTo>
                  <a:lnTo>
                    <a:pt x="47" y="8"/>
                  </a:lnTo>
                  <a:lnTo>
                    <a:pt x="35" y="4"/>
                  </a:lnTo>
                  <a:lnTo>
                    <a:pt x="29" y="8"/>
                  </a:lnTo>
                  <a:lnTo>
                    <a:pt x="27" y="6"/>
                  </a:lnTo>
                  <a:lnTo>
                    <a:pt x="27" y="0"/>
                  </a:lnTo>
                  <a:lnTo>
                    <a:pt x="23" y="0"/>
                  </a:lnTo>
                  <a:lnTo>
                    <a:pt x="15" y="2"/>
                  </a:lnTo>
                  <a:lnTo>
                    <a:pt x="15" y="6"/>
                  </a:lnTo>
                  <a:lnTo>
                    <a:pt x="19" y="12"/>
                  </a:lnTo>
                  <a:lnTo>
                    <a:pt x="17" y="26"/>
                  </a:lnTo>
                  <a:lnTo>
                    <a:pt x="17" y="28"/>
                  </a:lnTo>
                  <a:lnTo>
                    <a:pt x="15" y="34"/>
                  </a:lnTo>
                  <a:lnTo>
                    <a:pt x="19" y="36"/>
                  </a:lnTo>
                  <a:lnTo>
                    <a:pt x="17" y="40"/>
                  </a:lnTo>
                  <a:lnTo>
                    <a:pt x="15" y="46"/>
                  </a:lnTo>
                  <a:lnTo>
                    <a:pt x="13" y="52"/>
                  </a:lnTo>
                  <a:lnTo>
                    <a:pt x="9" y="58"/>
                  </a:lnTo>
                  <a:lnTo>
                    <a:pt x="9" y="62"/>
                  </a:lnTo>
                  <a:lnTo>
                    <a:pt x="2" y="70"/>
                  </a:lnTo>
                  <a:lnTo>
                    <a:pt x="0" y="82"/>
                  </a:lnTo>
                  <a:lnTo>
                    <a:pt x="0" y="86"/>
                  </a:lnTo>
                  <a:lnTo>
                    <a:pt x="4" y="86"/>
                  </a:lnTo>
                  <a:lnTo>
                    <a:pt x="6" y="82"/>
                  </a:lnTo>
                  <a:lnTo>
                    <a:pt x="11" y="80"/>
                  </a:lnTo>
                  <a:lnTo>
                    <a:pt x="11" y="82"/>
                  </a:lnTo>
                  <a:lnTo>
                    <a:pt x="13" y="84"/>
                  </a:lnTo>
                  <a:lnTo>
                    <a:pt x="4" y="88"/>
                  </a:lnTo>
                  <a:lnTo>
                    <a:pt x="4" y="92"/>
                  </a:lnTo>
                  <a:lnTo>
                    <a:pt x="6" y="95"/>
                  </a:lnTo>
                  <a:lnTo>
                    <a:pt x="11" y="90"/>
                  </a:lnTo>
                  <a:lnTo>
                    <a:pt x="15" y="92"/>
                  </a:lnTo>
                  <a:lnTo>
                    <a:pt x="13" y="95"/>
                  </a:lnTo>
                  <a:lnTo>
                    <a:pt x="15" y="101"/>
                  </a:lnTo>
                  <a:lnTo>
                    <a:pt x="13" y="105"/>
                  </a:lnTo>
                  <a:lnTo>
                    <a:pt x="13" y="117"/>
                  </a:lnTo>
                  <a:lnTo>
                    <a:pt x="11" y="123"/>
                  </a:lnTo>
                  <a:lnTo>
                    <a:pt x="9" y="127"/>
                  </a:lnTo>
                  <a:lnTo>
                    <a:pt x="11" y="127"/>
                  </a:lnTo>
                  <a:lnTo>
                    <a:pt x="17" y="123"/>
                  </a:lnTo>
                  <a:lnTo>
                    <a:pt x="27" y="127"/>
                  </a:lnTo>
                  <a:lnTo>
                    <a:pt x="31" y="129"/>
                  </a:lnTo>
                  <a:lnTo>
                    <a:pt x="37" y="125"/>
                  </a:lnTo>
                  <a:lnTo>
                    <a:pt x="41" y="125"/>
                  </a:lnTo>
                  <a:lnTo>
                    <a:pt x="43" y="123"/>
                  </a:lnTo>
                  <a:lnTo>
                    <a:pt x="43" y="123"/>
                  </a:lnTo>
                  <a:close/>
                </a:path>
              </a:pathLst>
            </a:custGeom>
            <a:solidFill>
              <a:srgbClr val="E4E4E4"/>
            </a:solidFill>
            <a:ln>
              <a:noFill/>
            </a:ln>
            <a:effectLst>
              <a:outerShdw blurRad="127000" rotWithShape="0" algn="ctr">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97" name="Google Shape;1097;p42"/>
            <p:cNvSpPr/>
            <p:nvPr/>
          </p:nvSpPr>
          <p:spPr>
            <a:xfrm>
              <a:off x="5270501" y="3332163"/>
              <a:ext cx="146050" cy="50800"/>
            </a:xfrm>
            <a:custGeom>
              <a:rect b="b" l="l" r="r" t="t"/>
              <a:pathLst>
                <a:path extrusionOk="0" h="16" w="46">
                  <a:moveTo>
                    <a:pt x="8" y="12"/>
                  </a:moveTo>
                  <a:cubicBezTo>
                    <a:pt x="7" y="11"/>
                    <a:pt x="7" y="11"/>
                    <a:pt x="7" y="11"/>
                  </a:cubicBezTo>
                  <a:cubicBezTo>
                    <a:pt x="7" y="10"/>
                    <a:pt x="7" y="10"/>
                    <a:pt x="7" y="10"/>
                  </a:cubicBezTo>
                  <a:cubicBezTo>
                    <a:pt x="8" y="10"/>
                    <a:pt x="8" y="10"/>
                    <a:pt x="8" y="10"/>
                  </a:cubicBezTo>
                  <a:cubicBezTo>
                    <a:pt x="9" y="11"/>
                    <a:pt x="9" y="11"/>
                    <a:pt x="9" y="11"/>
                  </a:cubicBezTo>
                  <a:cubicBezTo>
                    <a:pt x="9" y="11"/>
                    <a:pt x="8" y="12"/>
                    <a:pt x="8" y="12"/>
                  </a:cubicBezTo>
                  <a:close/>
                  <a:moveTo>
                    <a:pt x="0" y="16"/>
                  </a:moveTo>
                  <a:cubicBezTo>
                    <a:pt x="0" y="15"/>
                    <a:pt x="0" y="15"/>
                    <a:pt x="0" y="15"/>
                  </a:cubicBezTo>
                  <a:cubicBezTo>
                    <a:pt x="1" y="14"/>
                    <a:pt x="1" y="14"/>
                    <a:pt x="1" y="14"/>
                  </a:cubicBezTo>
                  <a:cubicBezTo>
                    <a:pt x="2" y="14"/>
                    <a:pt x="2" y="14"/>
                    <a:pt x="2" y="14"/>
                  </a:cubicBezTo>
                  <a:cubicBezTo>
                    <a:pt x="2" y="16"/>
                    <a:pt x="2" y="16"/>
                    <a:pt x="2" y="16"/>
                  </a:cubicBezTo>
                  <a:cubicBezTo>
                    <a:pt x="1" y="16"/>
                    <a:pt x="1" y="16"/>
                    <a:pt x="1" y="16"/>
                  </a:cubicBezTo>
                  <a:cubicBezTo>
                    <a:pt x="0" y="16"/>
                    <a:pt x="0" y="16"/>
                    <a:pt x="0" y="16"/>
                  </a:cubicBezTo>
                  <a:close/>
                  <a:moveTo>
                    <a:pt x="3" y="7"/>
                  </a:moveTo>
                  <a:cubicBezTo>
                    <a:pt x="3" y="5"/>
                    <a:pt x="3" y="5"/>
                    <a:pt x="3" y="5"/>
                  </a:cubicBezTo>
                  <a:cubicBezTo>
                    <a:pt x="2" y="4"/>
                    <a:pt x="2" y="4"/>
                    <a:pt x="2" y="4"/>
                  </a:cubicBezTo>
                  <a:cubicBezTo>
                    <a:pt x="2" y="4"/>
                    <a:pt x="2" y="2"/>
                    <a:pt x="3" y="2"/>
                  </a:cubicBezTo>
                  <a:cubicBezTo>
                    <a:pt x="3" y="2"/>
                    <a:pt x="4" y="3"/>
                    <a:pt x="4" y="3"/>
                  </a:cubicBezTo>
                  <a:cubicBezTo>
                    <a:pt x="4" y="6"/>
                    <a:pt x="4" y="6"/>
                    <a:pt x="4" y="6"/>
                  </a:cubicBezTo>
                  <a:cubicBezTo>
                    <a:pt x="4" y="6"/>
                    <a:pt x="3" y="7"/>
                    <a:pt x="3" y="7"/>
                  </a:cubicBezTo>
                  <a:close/>
                  <a:moveTo>
                    <a:pt x="19" y="10"/>
                  </a:moveTo>
                  <a:cubicBezTo>
                    <a:pt x="16" y="10"/>
                    <a:pt x="16" y="10"/>
                    <a:pt x="16" y="10"/>
                  </a:cubicBezTo>
                  <a:cubicBezTo>
                    <a:pt x="13" y="12"/>
                    <a:pt x="13" y="12"/>
                    <a:pt x="13" y="12"/>
                  </a:cubicBezTo>
                  <a:cubicBezTo>
                    <a:pt x="12" y="11"/>
                    <a:pt x="12" y="11"/>
                    <a:pt x="12" y="11"/>
                  </a:cubicBezTo>
                  <a:cubicBezTo>
                    <a:pt x="10" y="10"/>
                    <a:pt x="10" y="10"/>
                    <a:pt x="10" y="10"/>
                  </a:cubicBezTo>
                  <a:cubicBezTo>
                    <a:pt x="12" y="8"/>
                    <a:pt x="12" y="8"/>
                    <a:pt x="12" y="8"/>
                  </a:cubicBezTo>
                  <a:cubicBezTo>
                    <a:pt x="14" y="8"/>
                    <a:pt x="14" y="8"/>
                    <a:pt x="14" y="8"/>
                  </a:cubicBezTo>
                  <a:cubicBezTo>
                    <a:pt x="16" y="8"/>
                    <a:pt x="16" y="8"/>
                    <a:pt x="16" y="8"/>
                  </a:cubicBezTo>
                  <a:cubicBezTo>
                    <a:pt x="17" y="7"/>
                    <a:pt x="17" y="7"/>
                    <a:pt x="17" y="7"/>
                  </a:cubicBezTo>
                  <a:cubicBezTo>
                    <a:pt x="19" y="7"/>
                    <a:pt x="19" y="7"/>
                    <a:pt x="19" y="7"/>
                  </a:cubicBezTo>
                  <a:cubicBezTo>
                    <a:pt x="19" y="10"/>
                    <a:pt x="19" y="10"/>
                    <a:pt x="19" y="10"/>
                  </a:cubicBezTo>
                  <a:close/>
                  <a:moveTo>
                    <a:pt x="23" y="10"/>
                  </a:moveTo>
                  <a:cubicBezTo>
                    <a:pt x="22" y="13"/>
                    <a:pt x="22" y="13"/>
                    <a:pt x="22" y="13"/>
                  </a:cubicBezTo>
                  <a:cubicBezTo>
                    <a:pt x="24" y="15"/>
                    <a:pt x="24" y="15"/>
                    <a:pt x="24" y="15"/>
                  </a:cubicBezTo>
                  <a:cubicBezTo>
                    <a:pt x="26" y="14"/>
                    <a:pt x="26" y="14"/>
                    <a:pt x="26" y="14"/>
                  </a:cubicBezTo>
                  <a:cubicBezTo>
                    <a:pt x="27" y="13"/>
                    <a:pt x="27" y="13"/>
                    <a:pt x="27" y="13"/>
                  </a:cubicBezTo>
                  <a:cubicBezTo>
                    <a:pt x="26" y="11"/>
                    <a:pt x="26" y="11"/>
                    <a:pt x="26" y="11"/>
                  </a:cubicBezTo>
                  <a:cubicBezTo>
                    <a:pt x="25" y="10"/>
                    <a:pt x="25" y="10"/>
                    <a:pt x="25" y="10"/>
                  </a:cubicBezTo>
                  <a:cubicBezTo>
                    <a:pt x="23" y="10"/>
                    <a:pt x="23" y="10"/>
                    <a:pt x="23" y="10"/>
                  </a:cubicBezTo>
                  <a:close/>
                  <a:moveTo>
                    <a:pt x="42" y="3"/>
                  </a:moveTo>
                  <a:cubicBezTo>
                    <a:pt x="43" y="0"/>
                    <a:pt x="43" y="0"/>
                    <a:pt x="43" y="0"/>
                  </a:cubicBezTo>
                  <a:cubicBezTo>
                    <a:pt x="45" y="0"/>
                    <a:pt x="45" y="0"/>
                    <a:pt x="45" y="0"/>
                  </a:cubicBezTo>
                  <a:cubicBezTo>
                    <a:pt x="46" y="1"/>
                    <a:pt x="46" y="1"/>
                    <a:pt x="46" y="1"/>
                  </a:cubicBezTo>
                  <a:cubicBezTo>
                    <a:pt x="44" y="1"/>
                    <a:pt x="44" y="1"/>
                    <a:pt x="44" y="1"/>
                  </a:cubicBezTo>
                  <a:cubicBezTo>
                    <a:pt x="42" y="3"/>
                    <a:pt x="42" y="3"/>
                    <a:pt x="42" y="3"/>
                  </a:cubicBezTo>
                  <a:close/>
                  <a:moveTo>
                    <a:pt x="36" y="11"/>
                  </a:moveTo>
                  <a:cubicBezTo>
                    <a:pt x="38" y="8"/>
                    <a:pt x="38" y="8"/>
                    <a:pt x="38" y="8"/>
                  </a:cubicBezTo>
                  <a:cubicBezTo>
                    <a:pt x="38" y="7"/>
                    <a:pt x="38" y="7"/>
                    <a:pt x="38" y="7"/>
                  </a:cubicBezTo>
                  <a:cubicBezTo>
                    <a:pt x="41" y="5"/>
                    <a:pt x="41" y="5"/>
                    <a:pt x="41" y="5"/>
                  </a:cubicBezTo>
                  <a:cubicBezTo>
                    <a:pt x="42" y="8"/>
                    <a:pt x="42" y="8"/>
                    <a:pt x="42" y="8"/>
                  </a:cubicBezTo>
                  <a:cubicBezTo>
                    <a:pt x="39" y="11"/>
                    <a:pt x="39" y="11"/>
                    <a:pt x="39" y="11"/>
                  </a:cubicBezTo>
                  <a:cubicBezTo>
                    <a:pt x="37" y="12"/>
                    <a:pt x="37" y="12"/>
                    <a:pt x="37" y="12"/>
                  </a:cubicBezTo>
                  <a:lnTo>
                    <a:pt x="36" y="11"/>
                  </a:lnTo>
                  <a:close/>
                </a:path>
              </a:pathLst>
            </a:custGeom>
            <a:solidFill>
              <a:srgbClr val="E4E4E4"/>
            </a:solidFill>
            <a:ln>
              <a:noFill/>
            </a:ln>
            <a:effectLst>
              <a:outerShdw blurRad="127000" rotWithShape="0" algn="ctr">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98" name="Google Shape;1098;p42"/>
            <p:cNvSpPr/>
            <p:nvPr/>
          </p:nvSpPr>
          <p:spPr>
            <a:xfrm>
              <a:off x="6080126" y="3028951"/>
              <a:ext cx="127000" cy="258763"/>
            </a:xfrm>
            <a:custGeom>
              <a:rect b="b" l="l" r="r" t="t"/>
              <a:pathLst>
                <a:path extrusionOk="0" h="163" w="80">
                  <a:moveTo>
                    <a:pt x="44" y="163"/>
                  </a:moveTo>
                  <a:lnTo>
                    <a:pt x="46" y="163"/>
                  </a:lnTo>
                  <a:lnTo>
                    <a:pt x="46" y="161"/>
                  </a:lnTo>
                  <a:lnTo>
                    <a:pt x="50" y="159"/>
                  </a:lnTo>
                  <a:lnTo>
                    <a:pt x="52" y="155"/>
                  </a:lnTo>
                  <a:lnTo>
                    <a:pt x="54" y="153"/>
                  </a:lnTo>
                  <a:lnTo>
                    <a:pt x="54" y="151"/>
                  </a:lnTo>
                  <a:lnTo>
                    <a:pt x="54" y="151"/>
                  </a:lnTo>
                  <a:lnTo>
                    <a:pt x="54" y="144"/>
                  </a:lnTo>
                  <a:lnTo>
                    <a:pt x="52" y="138"/>
                  </a:lnTo>
                  <a:lnTo>
                    <a:pt x="52" y="136"/>
                  </a:lnTo>
                  <a:lnTo>
                    <a:pt x="54" y="134"/>
                  </a:lnTo>
                  <a:lnTo>
                    <a:pt x="56" y="132"/>
                  </a:lnTo>
                  <a:lnTo>
                    <a:pt x="60" y="132"/>
                  </a:lnTo>
                  <a:lnTo>
                    <a:pt x="64" y="126"/>
                  </a:lnTo>
                  <a:lnTo>
                    <a:pt x="64" y="124"/>
                  </a:lnTo>
                  <a:lnTo>
                    <a:pt x="76" y="116"/>
                  </a:lnTo>
                  <a:lnTo>
                    <a:pt x="80" y="110"/>
                  </a:lnTo>
                  <a:lnTo>
                    <a:pt x="80" y="108"/>
                  </a:lnTo>
                  <a:lnTo>
                    <a:pt x="78" y="100"/>
                  </a:lnTo>
                  <a:lnTo>
                    <a:pt x="78" y="98"/>
                  </a:lnTo>
                  <a:lnTo>
                    <a:pt x="76" y="98"/>
                  </a:lnTo>
                  <a:lnTo>
                    <a:pt x="70" y="94"/>
                  </a:lnTo>
                  <a:lnTo>
                    <a:pt x="70" y="92"/>
                  </a:lnTo>
                  <a:lnTo>
                    <a:pt x="70" y="88"/>
                  </a:lnTo>
                  <a:lnTo>
                    <a:pt x="66" y="86"/>
                  </a:lnTo>
                  <a:lnTo>
                    <a:pt x="66" y="88"/>
                  </a:lnTo>
                  <a:lnTo>
                    <a:pt x="66" y="90"/>
                  </a:lnTo>
                  <a:lnTo>
                    <a:pt x="64" y="90"/>
                  </a:lnTo>
                  <a:lnTo>
                    <a:pt x="60" y="90"/>
                  </a:lnTo>
                  <a:lnTo>
                    <a:pt x="60" y="86"/>
                  </a:lnTo>
                  <a:lnTo>
                    <a:pt x="58" y="86"/>
                  </a:lnTo>
                  <a:lnTo>
                    <a:pt x="50" y="82"/>
                  </a:lnTo>
                  <a:lnTo>
                    <a:pt x="48" y="76"/>
                  </a:lnTo>
                  <a:lnTo>
                    <a:pt x="50" y="70"/>
                  </a:lnTo>
                  <a:lnTo>
                    <a:pt x="60" y="64"/>
                  </a:lnTo>
                  <a:lnTo>
                    <a:pt x="66" y="58"/>
                  </a:lnTo>
                  <a:lnTo>
                    <a:pt x="68" y="56"/>
                  </a:lnTo>
                  <a:lnTo>
                    <a:pt x="66" y="52"/>
                  </a:lnTo>
                  <a:lnTo>
                    <a:pt x="68" y="50"/>
                  </a:lnTo>
                  <a:lnTo>
                    <a:pt x="66" y="48"/>
                  </a:lnTo>
                  <a:lnTo>
                    <a:pt x="66" y="46"/>
                  </a:lnTo>
                  <a:lnTo>
                    <a:pt x="66" y="40"/>
                  </a:lnTo>
                  <a:lnTo>
                    <a:pt x="60" y="38"/>
                  </a:lnTo>
                  <a:lnTo>
                    <a:pt x="54" y="30"/>
                  </a:lnTo>
                  <a:lnTo>
                    <a:pt x="56" y="26"/>
                  </a:lnTo>
                  <a:lnTo>
                    <a:pt x="60" y="22"/>
                  </a:lnTo>
                  <a:lnTo>
                    <a:pt x="60" y="18"/>
                  </a:lnTo>
                  <a:lnTo>
                    <a:pt x="64" y="12"/>
                  </a:lnTo>
                  <a:lnTo>
                    <a:pt x="64" y="8"/>
                  </a:lnTo>
                  <a:lnTo>
                    <a:pt x="62" y="6"/>
                  </a:lnTo>
                  <a:lnTo>
                    <a:pt x="56" y="14"/>
                  </a:lnTo>
                  <a:lnTo>
                    <a:pt x="52" y="16"/>
                  </a:lnTo>
                  <a:lnTo>
                    <a:pt x="50" y="14"/>
                  </a:lnTo>
                  <a:lnTo>
                    <a:pt x="48" y="8"/>
                  </a:lnTo>
                  <a:lnTo>
                    <a:pt x="46" y="6"/>
                  </a:lnTo>
                  <a:lnTo>
                    <a:pt x="46" y="4"/>
                  </a:lnTo>
                  <a:lnTo>
                    <a:pt x="44" y="0"/>
                  </a:lnTo>
                  <a:lnTo>
                    <a:pt x="38" y="2"/>
                  </a:lnTo>
                  <a:lnTo>
                    <a:pt x="38" y="4"/>
                  </a:lnTo>
                  <a:lnTo>
                    <a:pt x="36" y="2"/>
                  </a:lnTo>
                  <a:lnTo>
                    <a:pt x="32" y="2"/>
                  </a:lnTo>
                  <a:lnTo>
                    <a:pt x="24" y="6"/>
                  </a:lnTo>
                  <a:lnTo>
                    <a:pt x="18" y="12"/>
                  </a:lnTo>
                  <a:lnTo>
                    <a:pt x="18" y="12"/>
                  </a:lnTo>
                  <a:lnTo>
                    <a:pt x="18" y="14"/>
                  </a:lnTo>
                  <a:lnTo>
                    <a:pt x="18" y="16"/>
                  </a:lnTo>
                  <a:lnTo>
                    <a:pt x="18" y="22"/>
                  </a:lnTo>
                  <a:lnTo>
                    <a:pt x="18" y="30"/>
                  </a:lnTo>
                  <a:lnTo>
                    <a:pt x="14" y="38"/>
                  </a:lnTo>
                  <a:lnTo>
                    <a:pt x="16" y="44"/>
                  </a:lnTo>
                  <a:lnTo>
                    <a:pt x="18" y="48"/>
                  </a:lnTo>
                  <a:lnTo>
                    <a:pt x="18" y="48"/>
                  </a:lnTo>
                  <a:lnTo>
                    <a:pt x="16" y="50"/>
                  </a:lnTo>
                  <a:lnTo>
                    <a:pt x="14" y="54"/>
                  </a:lnTo>
                  <a:lnTo>
                    <a:pt x="18" y="56"/>
                  </a:lnTo>
                  <a:lnTo>
                    <a:pt x="16" y="58"/>
                  </a:lnTo>
                  <a:lnTo>
                    <a:pt x="14" y="66"/>
                  </a:lnTo>
                  <a:lnTo>
                    <a:pt x="12" y="68"/>
                  </a:lnTo>
                  <a:lnTo>
                    <a:pt x="10" y="70"/>
                  </a:lnTo>
                  <a:lnTo>
                    <a:pt x="8" y="70"/>
                  </a:lnTo>
                  <a:lnTo>
                    <a:pt x="2" y="76"/>
                  </a:lnTo>
                  <a:lnTo>
                    <a:pt x="0" y="86"/>
                  </a:lnTo>
                  <a:lnTo>
                    <a:pt x="2" y="88"/>
                  </a:lnTo>
                  <a:lnTo>
                    <a:pt x="4" y="92"/>
                  </a:lnTo>
                  <a:lnTo>
                    <a:pt x="2" y="94"/>
                  </a:lnTo>
                  <a:lnTo>
                    <a:pt x="6" y="98"/>
                  </a:lnTo>
                  <a:lnTo>
                    <a:pt x="8" y="100"/>
                  </a:lnTo>
                  <a:lnTo>
                    <a:pt x="14" y="104"/>
                  </a:lnTo>
                  <a:lnTo>
                    <a:pt x="16" y="110"/>
                  </a:lnTo>
                  <a:lnTo>
                    <a:pt x="20" y="112"/>
                  </a:lnTo>
                  <a:lnTo>
                    <a:pt x="22" y="114"/>
                  </a:lnTo>
                  <a:lnTo>
                    <a:pt x="26" y="114"/>
                  </a:lnTo>
                  <a:lnTo>
                    <a:pt x="30" y="120"/>
                  </a:lnTo>
                  <a:lnTo>
                    <a:pt x="44" y="163"/>
                  </a:lnTo>
                  <a:lnTo>
                    <a:pt x="44" y="163"/>
                  </a:lnTo>
                  <a:close/>
                  <a:moveTo>
                    <a:pt x="62" y="84"/>
                  </a:moveTo>
                  <a:lnTo>
                    <a:pt x="62" y="82"/>
                  </a:lnTo>
                  <a:lnTo>
                    <a:pt x="66" y="82"/>
                  </a:lnTo>
                  <a:lnTo>
                    <a:pt x="68" y="84"/>
                  </a:lnTo>
                  <a:lnTo>
                    <a:pt x="64" y="86"/>
                  </a:lnTo>
                  <a:lnTo>
                    <a:pt x="62" y="84"/>
                  </a:lnTo>
                  <a:close/>
                </a:path>
              </a:pathLst>
            </a:custGeom>
            <a:solidFill>
              <a:srgbClr val="E4E4E4"/>
            </a:solidFill>
            <a:ln>
              <a:noFill/>
            </a:ln>
            <a:effectLst>
              <a:outerShdw blurRad="127000" rotWithShape="0" algn="ctr">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99" name="Google Shape;1099;p42"/>
            <p:cNvSpPr/>
            <p:nvPr/>
          </p:nvSpPr>
          <p:spPr>
            <a:xfrm>
              <a:off x="5567363" y="3038476"/>
              <a:ext cx="663575" cy="641350"/>
            </a:xfrm>
            <a:custGeom>
              <a:rect b="b" l="l" r="r" t="t"/>
              <a:pathLst>
                <a:path extrusionOk="0" h="404" w="418">
                  <a:moveTo>
                    <a:pt x="418" y="311"/>
                  </a:moveTo>
                  <a:lnTo>
                    <a:pt x="413" y="309"/>
                  </a:lnTo>
                  <a:lnTo>
                    <a:pt x="411" y="305"/>
                  </a:lnTo>
                  <a:lnTo>
                    <a:pt x="409" y="303"/>
                  </a:lnTo>
                  <a:lnTo>
                    <a:pt x="405" y="295"/>
                  </a:lnTo>
                  <a:lnTo>
                    <a:pt x="403" y="291"/>
                  </a:lnTo>
                  <a:lnTo>
                    <a:pt x="399" y="289"/>
                  </a:lnTo>
                  <a:lnTo>
                    <a:pt x="391" y="287"/>
                  </a:lnTo>
                  <a:lnTo>
                    <a:pt x="383" y="287"/>
                  </a:lnTo>
                  <a:lnTo>
                    <a:pt x="381" y="285"/>
                  </a:lnTo>
                  <a:lnTo>
                    <a:pt x="379" y="281"/>
                  </a:lnTo>
                  <a:lnTo>
                    <a:pt x="377" y="279"/>
                  </a:lnTo>
                  <a:lnTo>
                    <a:pt x="377" y="273"/>
                  </a:lnTo>
                  <a:lnTo>
                    <a:pt x="377" y="271"/>
                  </a:lnTo>
                  <a:lnTo>
                    <a:pt x="375" y="265"/>
                  </a:lnTo>
                  <a:lnTo>
                    <a:pt x="375" y="265"/>
                  </a:lnTo>
                  <a:lnTo>
                    <a:pt x="371" y="257"/>
                  </a:lnTo>
                  <a:lnTo>
                    <a:pt x="365" y="249"/>
                  </a:lnTo>
                  <a:lnTo>
                    <a:pt x="363" y="247"/>
                  </a:lnTo>
                  <a:lnTo>
                    <a:pt x="365" y="245"/>
                  </a:lnTo>
                  <a:lnTo>
                    <a:pt x="367" y="243"/>
                  </a:lnTo>
                  <a:lnTo>
                    <a:pt x="371" y="239"/>
                  </a:lnTo>
                  <a:lnTo>
                    <a:pt x="373" y="237"/>
                  </a:lnTo>
                  <a:lnTo>
                    <a:pt x="371" y="229"/>
                  </a:lnTo>
                  <a:lnTo>
                    <a:pt x="371" y="225"/>
                  </a:lnTo>
                  <a:lnTo>
                    <a:pt x="371" y="223"/>
                  </a:lnTo>
                  <a:lnTo>
                    <a:pt x="373" y="211"/>
                  </a:lnTo>
                  <a:lnTo>
                    <a:pt x="371" y="205"/>
                  </a:lnTo>
                  <a:lnTo>
                    <a:pt x="369" y="195"/>
                  </a:lnTo>
                  <a:lnTo>
                    <a:pt x="369" y="193"/>
                  </a:lnTo>
                  <a:lnTo>
                    <a:pt x="369" y="185"/>
                  </a:lnTo>
                  <a:lnTo>
                    <a:pt x="369" y="171"/>
                  </a:lnTo>
                  <a:lnTo>
                    <a:pt x="367" y="167"/>
                  </a:lnTo>
                  <a:lnTo>
                    <a:pt x="365" y="165"/>
                  </a:lnTo>
                  <a:lnTo>
                    <a:pt x="365" y="159"/>
                  </a:lnTo>
                  <a:lnTo>
                    <a:pt x="367" y="157"/>
                  </a:lnTo>
                  <a:lnTo>
                    <a:pt x="353" y="114"/>
                  </a:lnTo>
                  <a:lnTo>
                    <a:pt x="349" y="108"/>
                  </a:lnTo>
                  <a:lnTo>
                    <a:pt x="345" y="108"/>
                  </a:lnTo>
                  <a:lnTo>
                    <a:pt x="343" y="106"/>
                  </a:lnTo>
                  <a:lnTo>
                    <a:pt x="339" y="104"/>
                  </a:lnTo>
                  <a:lnTo>
                    <a:pt x="337" y="98"/>
                  </a:lnTo>
                  <a:lnTo>
                    <a:pt x="331" y="94"/>
                  </a:lnTo>
                  <a:lnTo>
                    <a:pt x="329" y="92"/>
                  </a:lnTo>
                  <a:lnTo>
                    <a:pt x="325" y="88"/>
                  </a:lnTo>
                  <a:lnTo>
                    <a:pt x="327" y="86"/>
                  </a:lnTo>
                  <a:lnTo>
                    <a:pt x="325" y="82"/>
                  </a:lnTo>
                  <a:lnTo>
                    <a:pt x="323" y="80"/>
                  </a:lnTo>
                  <a:lnTo>
                    <a:pt x="325" y="70"/>
                  </a:lnTo>
                  <a:lnTo>
                    <a:pt x="331" y="64"/>
                  </a:lnTo>
                  <a:lnTo>
                    <a:pt x="333" y="64"/>
                  </a:lnTo>
                  <a:lnTo>
                    <a:pt x="335" y="62"/>
                  </a:lnTo>
                  <a:lnTo>
                    <a:pt x="337" y="60"/>
                  </a:lnTo>
                  <a:lnTo>
                    <a:pt x="339" y="52"/>
                  </a:lnTo>
                  <a:lnTo>
                    <a:pt x="341" y="50"/>
                  </a:lnTo>
                  <a:lnTo>
                    <a:pt x="337" y="48"/>
                  </a:lnTo>
                  <a:lnTo>
                    <a:pt x="339" y="44"/>
                  </a:lnTo>
                  <a:lnTo>
                    <a:pt x="341" y="42"/>
                  </a:lnTo>
                  <a:lnTo>
                    <a:pt x="341" y="42"/>
                  </a:lnTo>
                  <a:lnTo>
                    <a:pt x="339" y="38"/>
                  </a:lnTo>
                  <a:lnTo>
                    <a:pt x="337" y="32"/>
                  </a:lnTo>
                  <a:lnTo>
                    <a:pt x="341" y="24"/>
                  </a:lnTo>
                  <a:lnTo>
                    <a:pt x="341" y="16"/>
                  </a:lnTo>
                  <a:lnTo>
                    <a:pt x="341" y="10"/>
                  </a:lnTo>
                  <a:lnTo>
                    <a:pt x="341" y="8"/>
                  </a:lnTo>
                  <a:lnTo>
                    <a:pt x="341" y="6"/>
                  </a:lnTo>
                  <a:lnTo>
                    <a:pt x="341" y="4"/>
                  </a:lnTo>
                  <a:lnTo>
                    <a:pt x="335" y="4"/>
                  </a:lnTo>
                  <a:lnTo>
                    <a:pt x="331" y="4"/>
                  </a:lnTo>
                  <a:lnTo>
                    <a:pt x="323" y="6"/>
                  </a:lnTo>
                  <a:lnTo>
                    <a:pt x="319" y="2"/>
                  </a:lnTo>
                  <a:lnTo>
                    <a:pt x="313" y="0"/>
                  </a:lnTo>
                  <a:lnTo>
                    <a:pt x="313" y="4"/>
                  </a:lnTo>
                  <a:lnTo>
                    <a:pt x="309" y="6"/>
                  </a:lnTo>
                  <a:lnTo>
                    <a:pt x="301" y="6"/>
                  </a:lnTo>
                  <a:lnTo>
                    <a:pt x="301" y="2"/>
                  </a:lnTo>
                  <a:lnTo>
                    <a:pt x="299" y="0"/>
                  </a:lnTo>
                  <a:lnTo>
                    <a:pt x="293" y="2"/>
                  </a:lnTo>
                  <a:lnTo>
                    <a:pt x="293" y="4"/>
                  </a:lnTo>
                  <a:lnTo>
                    <a:pt x="289" y="4"/>
                  </a:lnTo>
                  <a:lnTo>
                    <a:pt x="287" y="8"/>
                  </a:lnTo>
                  <a:lnTo>
                    <a:pt x="285" y="6"/>
                  </a:lnTo>
                  <a:lnTo>
                    <a:pt x="281" y="6"/>
                  </a:lnTo>
                  <a:lnTo>
                    <a:pt x="277" y="10"/>
                  </a:lnTo>
                  <a:lnTo>
                    <a:pt x="273" y="10"/>
                  </a:lnTo>
                  <a:lnTo>
                    <a:pt x="269" y="6"/>
                  </a:lnTo>
                  <a:lnTo>
                    <a:pt x="263" y="6"/>
                  </a:lnTo>
                  <a:lnTo>
                    <a:pt x="261" y="4"/>
                  </a:lnTo>
                  <a:lnTo>
                    <a:pt x="255" y="6"/>
                  </a:lnTo>
                  <a:lnTo>
                    <a:pt x="251" y="6"/>
                  </a:lnTo>
                  <a:lnTo>
                    <a:pt x="249" y="6"/>
                  </a:lnTo>
                  <a:lnTo>
                    <a:pt x="245" y="4"/>
                  </a:lnTo>
                  <a:lnTo>
                    <a:pt x="243" y="6"/>
                  </a:lnTo>
                  <a:lnTo>
                    <a:pt x="241" y="10"/>
                  </a:lnTo>
                  <a:lnTo>
                    <a:pt x="237" y="10"/>
                  </a:lnTo>
                  <a:lnTo>
                    <a:pt x="233" y="8"/>
                  </a:lnTo>
                  <a:lnTo>
                    <a:pt x="227" y="12"/>
                  </a:lnTo>
                  <a:lnTo>
                    <a:pt x="225" y="12"/>
                  </a:lnTo>
                  <a:lnTo>
                    <a:pt x="219" y="10"/>
                  </a:lnTo>
                  <a:lnTo>
                    <a:pt x="215" y="12"/>
                  </a:lnTo>
                  <a:lnTo>
                    <a:pt x="206" y="12"/>
                  </a:lnTo>
                  <a:lnTo>
                    <a:pt x="202" y="12"/>
                  </a:lnTo>
                  <a:lnTo>
                    <a:pt x="192" y="20"/>
                  </a:lnTo>
                  <a:lnTo>
                    <a:pt x="186" y="20"/>
                  </a:lnTo>
                  <a:lnTo>
                    <a:pt x="184" y="20"/>
                  </a:lnTo>
                  <a:lnTo>
                    <a:pt x="178" y="22"/>
                  </a:lnTo>
                  <a:lnTo>
                    <a:pt x="178" y="26"/>
                  </a:lnTo>
                  <a:lnTo>
                    <a:pt x="176" y="30"/>
                  </a:lnTo>
                  <a:lnTo>
                    <a:pt x="174" y="30"/>
                  </a:lnTo>
                  <a:lnTo>
                    <a:pt x="172" y="28"/>
                  </a:lnTo>
                  <a:lnTo>
                    <a:pt x="168" y="28"/>
                  </a:lnTo>
                  <a:lnTo>
                    <a:pt x="166" y="30"/>
                  </a:lnTo>
                  <a:lnTo>
                    <a:pt x="166" y="32"/>
                  </a:lnTo>
                  <a:lnTo>
                    <a:pt x="160" y="32"/>
                  </a:lnTo>
                  <a:lnTo>
                    <a:pt x="154" y="34"/>
                  </a:lnTo>
                  <a:lnTo>
                    <a:pt x="152" y="36"/>
                  </a:lnTo>
                  <a:lnTo>
                    <a:pt x="152" y="40"/>
                  </a:lnTo>
                  <a:lnTo>
                    <a:pt x="148" y="44"/>
                  </a:lnTo>
                  <a:lnTo>
                    <a:pt x="142" y="46"/>
                  </a:lnTo>
                  <a:lnTo>
                    <a:pt x="136" y="46"/>
                  </a:lnTo>
                  <a:lnTo>
                    <a:pt x="136" y="48"/>
                  </a:lnTo>
                  <a:lnTo>
                    <a:pt x="138" y="50"/>
                  </a:lnTo>
                  <a:lnTo>
                    <a:pt x="140" y="54"/>
                  </a:lnTo>
                  <a:lnTo>
                    <a:pt x="140" y="58"/>
                  </a:lnTo>
                  <a:lnTo>
                    <a:pt x="142" y="58"/>
                  </a:lnTo>
                  <a:lnTo>
                    <a:pt x="142" y="66"/>
                  </a:lnTo>
                  <a:lnTo>
                    <a:pt x="142" y="74"/>
                  </a:lnTo>
                  <a:lnTo>
                    <a:pt x="142" y="76"/>
                  </a:lnTo>
                  <a:lnTo>
                    <a:pt x="144" y="92"/>
                  </a:lnTo>
                  <a:lnTo>
                    <a:pt x="148" y="98"/>
                  </a:lnTo>
                  <a:lnTo>
                    <a:pt x="148" y="102"/>
                  </a:lnTo>
                  <a:lnTo>
                    <a:pt x="152" y="102"/>
                  </a:lnTo>
                  <a:lnTo>
                    <a:pt x="154" y="104"/>
                  </a:lnTo>
                  <a:lnTo>
                    <a:pt x="156" y="104"/>
                  </a:lnTo>
                  <a:lnTo>
                    <a:pt x="158" y="106"/>
                  </a:lnTo>
                  <a:lnTo>
                    <a:pt x="156" y="112"/>
                  </a:lnTo>
                  <a:lnTo>
                    <a:pt x="156" y="114"/>
                  </a:lnTo>
                  <a:lnTo>
                    <a:pt x="152" y="118"/>
                  </a:lnTo>
                  <a:lnTo>
                    <a:pt x="128" y="118"/>
                  </a:lnTo>
                  <a:lnTo>
                    <a:pt x="124" y="118"/>
                  </a:lnTo>
                  <a:lnTo>
                    <a:pt x="118" y="126"/>
                  </a:lnTo>
                  <a:lnTo>
                    <a:pt x="114" y="130"/>
                  </a:lnTo>
                  <a:lnTo>
                    <a:pt x="112" y="134"/>
                  </a:lnTo>
                  <a:lnTo>
                    <a:pt x="112" y="143"/>
                  </a:lnTo>
                  <a:lnTo>
                    <a:pt x="110" y="147"/>
                  </a:lnTo>
                  <a:lnTo>
                    <a:pt x="96" y="157"/>
                  </a:lnTo>
                  <a:lnTo>
                    <a:pt x="74" y="169"/>
                  </a:lnTo>
                  <a:lnTo>
                    <a:pt x="58" y="179"/>
                  </a:lnTo>
                  <a:lnTo>
                    <a:pt x="50" y="181"/>
                  </a:lnTo>
                  <a:lnTo>
                    <a:pt x="42" y="181"/>
                  </a:lnTo>
                  <a:lnTo>
                    <a:pt x="38" y="181"/>
                  </a:lnTo>
                  <a:lnTo>
                    <a:pt x="32" y="181"/>
                  </a:lnTo>
                  <a:lnTo>
                    <a:pt x="20" y="183"/>
                  </a:lnTo>
                  <a:lnTo>
                    <a:pt x="14" y="189"/>
                  </a:lnTo>
                  <a:lnTo>
                    <a:pt x="10" y="193"/>
                  </a:lnTo>
                  <a:lnTo>
                    <a:pt x="2" y="201"/>
                  </a:lnTo>
                  <a:lnTo>
                    <a:pt x="2" y="217"/>
                  </a:lnTo>
                  <a:lnTo>
                    <a:pt x="0" y="217"/>
                  </a:lnTo>
                  <a:lnTo>
                    <a:pt x="0" y="223"/>
                  </a:lnTo>
                  <a:lnTo>
                    <a:pt x="0" y="223"/>
                  </a:lnTo>
                  <a:lnTo>
                    <a:pt x="0" y="223"/>
                  </a:lnTo>
                  <a:lnTo>
                    <a:pt x="76" y="273"/>
                  </a:lnTo>
                  <a:lnTo>
                    <a:pt x="76" y="273"/>
                  </a:lnTo>
                  <a:lnTo>
                    <a:pt x="213" y="364"/>
                  </a:lnTo>
                  <a:lnTo>
                    <a:pt x="215" y="374"/>
                  </a:lnTo>
                  <a:lnTo>
                    <a:pt x="219" y="378"/>
                  </a:lnTo>
                  <a:lnTo>
                    <a:pt x="227" y="378"/>
                  </a:lnTo>
                  <a:lnTo>
                    <a:pt x="233" y="380"/>
                  </a:lnTo>
                  <a:lnTo>
                    <a:pt x="235" y="384"/>
                  </a:lnTo>
                  <a:lnTo>
                    <a:pt x="241" y="386"/>
                  </a:lnTo>
                  <a:lnTo>
                    <a:pt x="245" y="390"/>
                  </a:lnTo>
                  <a:lnTo>
                    <a:pt x="245" y="392"/>
                  </a:lnTo>
                  <a:lnTo>
                    <a:pt x="243" y="400"/>
                  </a:lnTo>
                  <a:lnTo>
                    <a:pt x="245" y="402"/>
                  </a:lnTo>
                  <a:lnTo>
                    <a:pt x="249" y="404"/>
                  </a:lnTo>
                  <a:lnTo>
                    <a:pt x="259" y="402"/>
                  </a:lnTo>
                  <a:lnTo>
                    <a:pt x="267" y="400"/>
                  </a:lnTo>
                  <a:lnTo>
                    <a:pt x="267" y="400"/>
                  </a:lnTo>
                  <a:lnTo>
                    <a:pt x="267" y="400"/>
                  </a:lnTo>
                  <a:lnTo>
                    <a:pt x="297" y="392"/>
                  </a:lnTo>
                  <a:lnTo>
                    <a:pt x="323" y="370"/>
                  </a:lnTo>
                  <a:lnTo>
                    <a:pt x="418" y="311"/>
                  </a:lnTo>
                  <a:lnTo>
                    <a:pt x="418" y="311"/>
                  </a:lnTo>
                  <a:close/>
                </a:path>
              </a:pathLst>
            </a:custGeom>
            <a:solidFill>
              <a:srgbClr val="E4E4E4"/>
            </a:solidFill>
            <a:ln>
              <a:noFill/>
            </a:ln>
            <a:effectLst>
              <a:outerShdw blurRad="127000" rotWithShape="0" algn="ctr">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00" name="Google Shape;1100;p42"/>
            <p:cNvSpPr/>
            <p:nvPr/>
          </p:nvSpPr>
          <p:spPr>
            <a:xfrm>
              <a:off x="5435601" y="3082926"/>
              <a:ext cx="382588" cy="300038"/>
            </a:xfrm>
            <a:custGeom>
              <a:rect b="b" l="l" r="r" t="t"/>
              <a:pathLst>
                <a:path extrusionOk="0" h="189" w="241">
                  <a:moveTo>
                    <a:pt x="85" y="189"/>
                  </a:moveTo>
                  <a:lnTo>
                    <a:pt x="85" y="173"/>
                  </a:lnTo>
                  <a:lnTo>
                    <a:pt x="93" y="165"/>
                  </a:lnTo>
                  <a:lnTo>
                    <a:pt x="97" y="161"/>
                  </a:lnTo>
                  <a:lnTo>
                    <a:pt x="103" y="155"/>
                  </a:lnTo>
                  <a:lnTo>
                    <a:pt x="115" y="153"/>
                  </a:lnTo>
                  <a:lnTo>
                    <a:pt x="121" y="153"/>
                  </a:lnTo>
                  <a:lnTo>
                    <a:pt x="125" y="153"/>
                  </a:lnTo>
                  <a:lnTo>
                    <a:pt x="133" y="153"/>
                  </a:lnTo>
                  <a:lnTo>
                    <a:pt x="141" y="151"/>
                  </a:lnTo>
                  <a:lnTo>
                    <a:pt x="157" y="141"/>
                  </a:lnTo>
                  <a:lnTo>
                    <a:pt x="179" y="129"/>
                  </a:lnTo>
                  <a:lnTo>
                    <a:pt x="193" y="119"/>
                  </a:lnTo>
                  <a:lnTo>
                    <a:pt x="195" y="115"/>
                  </a:lnTo>
                  <a:lnTo>
                    <a:pt x="195" y="106"/>
                  </a:lnTo>
                  <a:lnTo>
                    <a:pt x="197" y="102"/>
                  </a:lnTo>
                  <a:lnTo>
                    <a:pt x="201" y="98"/>
                  </a:lnTo>
                  <a:lnTo>
                    <a:pt x="207" y="90"/>
                  </a:lnTo>
                  <a:lnTo>
                    <a:pt x="211" y="90"/>
                  </a:lnTo>
                  <a:lnTo>
                    <a:pt x="235" y="90"/>
                  </a:lnTo>
                  <a:lnTo>
                    <a:pt x="239" y="86"/>
                  </a:lnTo>
                  <a:lnTo>
                    <a:pt x="239" y="84"/>
                  </a:lnTo>
                  <a:lnTo>
                    <a:pt x="241" y="78"/>
                  </a:lnTo>
                  <a:lnTo>
                    <a:pt x="239" y="76"/>
                  </a:lnTo>
                  <a:lnTo>
                    <a:pt x="237" y="76"/>
                  </a:lnTo>
                  <a:lnTo>
                    <a:pt x="235" y="74"/>
                  </a:lnTo>
                  <a:lnTo>
                    <a:pt x="231" y="74"/>
                  </a:lnTo>
                  <a:lnTo>
                    <a:pt x="231" y="70"/>
                  </a:lnTo>
                  <a:lnTo>
                    <a:pt x="227" y="64"/>
                  </a:lnTo>
                  <a:lnTo>
                    <a:pt x="225" y="48"/>
                  </a:lnTo>
                  <a:lnTo>
                    <a:pt x="225" y="46"/>
                  </a:lnTo>
                  <a:lnTo>
                    <a:pt x="225" y="38"/>
                  </a:lnTo>
                  <a:lnTo>
                    <a:pt x="225" y="30"/>
                  </a:lnTo>
                  <a:lnTo>
                    <a:pt x="223" y="30"/>
                  </a:lnTo>
                  <a:lnTo>
                    <a:pt x="223" y="26"/>
                  </a:lnTo>
                  <a:lnTo>
                    <a:pt x="221" y="22"/>
                  </a:lnTo>
                  <a:lnTo>
                    <a:pt x="219" y="20"/>
                  </a:lnTo>
                  <a:lnTo>
                    <a:pt x="219" y="18"/>
                  </a:lnTo>
                  <a:lnTo>
                    <a:pt x="215" y="18"/>
                  </a:lnTo>
                  <a:lnTo>
                    <a:pt x="203" y="16"/>
                  </a:lnTo>
                  <a:lnTo>
                    <a:pt x="201" y="14"/>
                  </a:lnTo>
                  <a:lnTo>
                    <a:pt x="201" y="10"/>
                  </a:lnTo>
                  <a:lnTo>
                    <a:pt x="199" y="10"/>
                  </a:lnTo>
                  <a:lnTo>
                    <a:pt x="199" y="10"/>
                  </a:lnTo>
                  <a:lnTo>
                    <a:pt x="195" y="14"/>
                  </a:lnTo>
                  <a:lnTo>
                    <a:pt x="189" y="16"/>
                  </a:lnTo>
                  <a:lnTo>
                    <a:pt x="181" y="14"/>
                  </a:lnTo>
                  <a:lnTo>
                    <a:pt x="179" y="14"/>
                  </a:lnTo>
                  <a:lnTo>
                    <a:pt x="175" y="16"/>
                  </a:lnTo>
                  <a:lnTo>
                    <a:pt x="167" y="16"/>
                  </a:lnTo>
                  <a:lnTo>
                    <a:pt x="163" y="16"/>
                  </a:lnTo>
                  <a:lnTo>
                    <a:pt x="157" y="10"/>
                  </a:lnTo>
                  <a:lnTo>
                    <a:pt x="155" y="8"/>
                  </a:lnTo>
                  <a:lnTo>
                    <a:pt x="155" y="4"/>
                  </a:lnTo>
                  <a:lnTo>
                    <a:pt x="155" y="2"/>
                  </a:lnTo>
                  <a:lnTo>
                    <a:pt x="155" y="0"/>
                  </a:lnTo>
                  <a:lnTo>
                    <a:pt x="153" y="0"/>
                  </a:lnTo>
                  <a:lnTo>
                    <a:pt x="149" y="0"/>
                  </a:lnTo>
                  <a:lnTo>
                    <a:pt x="149" y="2"/>
                  </a:lnTo>
                  <a:lnTo>
                    <a:pt x="145" y="2"/>
                  </a:lnTo>
                  <a:lnTo>
                    <a:pt x="141" y="6"/>
                  </a:lnTo>
                  <a:lnTo>
                    <a:pt x="141" y="18"/>
                  </a:lnTo>
                  <a:lnTo>
                    <a:pt x="135" y="24"/>
                  </a:lnTo>
                  <a:lnTo>
                    <a:pt x="135" y="32"/>
                  </a:lnTo>
                  <a:lnTo>
                    <a:pt x="133" y="38"/>
                  </a:lnTo>
                  <a:lnTo>
                    <a:pt x="123" y="46"/>
                  </a:lnTo>
                  <a:lnTo>
                    <a:pt x="121" y="46"/>
                  </a:lnTo>
                  <a:lnTo>
                    <a:pt x="115" y="50"/>
                  </a:lnTo>
                  <a:lnTo>
                    <a:pt x="109" y="52"/>
                  </a:lnTo>
                  <a:lnTo>
                    <a:pt x="103" y="58"/>
                  </a:lnTo>
                  <a:lnTo>
                    <a:pt x="101" y="58"/>
                  </a:lnTo>
                  <a:lnTo>
                    <a:pt x="93" y="64"/>
                  </a:lnTo>
                  <a:lnTo>
                    <a:pt x="87" y="66"/>
                  </a:lnTo>
                  <a:lnTo>
                    <a:pt x="85" y="70"/>
                  </a:lnTo>
                  <a:lnTo>
                    <a:pt x="74" y="76"/>
                  </a:lnTo>
                  <a:lnTo>
                    <a:pt x="78" y="84"/>
                  </a:lnTo>
                  <a:lnTo>
                    <a:pt x="76" y="88"/>
                  </a:lnTo>
                  <a:lnTo>
                    <a:pt x="68" y="96"/>
                  </a:lnTo>
                  <a:lnTo>
                    <a:pt x="64" y="106"/>
                  </a:lnTo>
                  <a:lnTo>
                    <a:pt x="62" y="113"/>
                  </a:lnTo>
                  <a:lnTo>
                    <a:pt x="66" y="119"/>
                  </a:lnTo>
                  <a:lnTo>
                    <a:pt x="64" y="127"/>
                  </a:lnTo>
                  <a:lnTo>
                    <a:pt x="66" y="129"/>
                  </a:lnTo>
                  <a:lnTo>
                    <a:pt x="68" y="131"/>
                  </a:lnTo>
                  <a:lnTo>
                    <a:pt x="66" y="137"/>
                  </a:lnTo>
                  <a:lnTo>
                    <a:pt x="54" y="153"/>
                  </a:lnTo>
                  <a:lnTo>
                    <a:pt x="52" y="159"/>
                  </a:lnTo>
                  <a:lnTo>
                    <a:pt x="46" y="165"/>
                  </a:lnTo>
                  <a:lnTo>
                    <a:pt x="40" y="165"/>
                  </a:lnTo>
                  <a:lnTo>
                    <a:pt x="24" y="179"/>
                  </a:lnTo>
                  <a:lnTo>
                    <a:pt x="4" y="181"/>
                  </a:lnTo>
                  <a:lnTo>
                    <a:pt x="0" y="189"/>
                  </a:lnTo>
                  <a:lnTo>
                    <a:pt x="83" y="189"/>
                  </a:lnTo>
                  <a:lnTo>
                    <a:pt x="83" y="189"/>
                  </a:lnTo>
                  <a:lnTo>
                    <a:pt x="85" y="189"/>
                  </a:lnTo>
                  <a:close/>
                </a:path>
              </a:pathLst>
            </a:custGeom>
            <a:solidFill>
              <a:schemeClr val="accent1"/>
            </a:solidFill>
            <a:ln>
              <a:noFill/>
            </a:ln>
            <a:effectLst>
              <a:outerShdw blurRad="127000" rotWithShape="0" algn="ctr">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101" name="Google Shape;1101;p42"/>
          <p:cNvSpPr txBox="1"/>
          <p:nvPr/>
        </p:nvSpPr>
        <p:spPr>
          <a:xfrm>
            <a:off x="261937" y="6261705"/>
            <a:ext cx="10045701" cy="370871"/>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6600"/>
              </a:buClr>
              <a:buSzPts val="800"/>
              <a:buFont typeface="Arial"/>
              <a:buNone/>
            </a:pPr>
            <a:r>
              <a:rPr lang="en-GB" sz="800">
                <a:solidFill>
                  <a:srgbClr val="595959"/>
                </a:solidFill>
                <a:latin typeface="Arial"/>
                <a:ea typeface="Arial"/>
                <a:cs typeface="Arial"/>
                <a:sym typeface="Arial"/>
              </a:rPr>
              <a:t>The same results were first published in Diawara I, et al. Int J Infect Dis. 2015. The chart has been independently created by GSK from the original data.</a:t>
            </a:r>
            <a:br>
              <a:rPr lang="en-GB" sz="800">
                <a:solidFill>
                  <a:srgbClr val="595959"/>
                </a:solidFill>
                <a:latin typeface="Arial"/>
                <a:ea typeface="Arial"/>
                <a:cs typeface="Arial"/>
                <a:sym typeface="Arial"/>
              </a:rPr>
            </a:br>
            <a:r>
              <a:rPr b="1" lang="en-GB" sz="800">
                <a:solidFill>
                  <a:srgbClr val="595959"/>
                </a:solidFill>
                <a:latin typeface="Arial"/>
                <a:ea typeface="Arial"/>
                <a:cs typeface="Arial"/>
                <a:sym typeface="Arial"/>
              </a:rPr>
              <a:t>IPD</a:t>
            </a:r>
            <a:r>
              <a:rPr lang="en-GB" sz="800">
                <a:solidFill>
                  <a:srgbClr val="595959"/>
                </a:solidFill>
                <a:latin typeface="Arial"/>
                <a:ea typeface="Arial"/>
                <a:cs typeface="Arial"/>
                <a:sym typeface="Arial"/>
              </a:rPr>
              <a:t>, invasive pneumococcal disease; </a:t>
            </a:r>
            <a:r>
              <a:rPr b="1" lang="en-GB" sz="800">
                <a:solidFill>
                  <a:srgbClr val="595959"/>
                </a:solidFill>
                <a:latin typeface="Arial"/>
                <a:ea typeface="Arial"/>
                <a:cs typeface="Arial"/>
                <a:sym typeface="Arial"/>
              </a:rPr>
              <a:t>PCV</a:t>
            </a:r>
            <a:r>
              <a:rPr lang="en-GB" sz="800">
                <a:solidFill>
                  <a:srgbClr val="595959"/>
                </a:solidFill>
                <a:latin typeface="Arial"/>
                <a:ea typeface="Arial"/>
                <a:cs typeface="Arial"/>
                <a:sym typeface="Arial"/>
              </a:rPr>
              <a:t>, pneumococcal conjugate vaccine.</a:t>
            </a:r>
            <a:endParaRPr/>
          </a:p>
          <a:p>
            <a:pPr indent="0" lvl="0" marL="0" marR="0" rtl="0" algn="l">
              <a:lnSpc>
                <a:spcPct val="90000"/>
              </a:lnSpc>
              <a:spcBef>
                <a:spcPts val="300"/>
              </a:spcBef>
              <a:spcAft>
                <a:spcPts val="0"/>
              </a:spcAft>
              <a:buClr>
                <a:srgbClr val="FF6600"/>
              </a:buClr>
              <a:buSzPts val="800"/>
              <a:buFont typeface="Arial"/>
              <a:buNone/>
            </a:pPr>
            <a:r>
              <a:rPr lang="en-GB" sz="800">
                <a:solidFill>
                  <a:srgbClr val="595959"/>
                </a:solidFill>
                <a:latin typeface="Arial"/>
                <a:ea typeface="Arial"/>
                <a:cs typeface="Arial"/>
                <a:sym typeface="Arial"/>
              </a:rPr>
              <a:t>1. Diawara I, et al. Int J Infect Dis. 2015;40:95-101 and supplementary material.</a:t>
            </a:r>
            <a:endParaRPr/>
          </a:p>
        </p:txBody>
      </p:sp>
      <p:sp>
        <p:nvSpPr>
          <p:cNvPr id="1102" name="Google Shape;1102;p42"/>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800"/>
              <a:buFont typeface="Arial"/>
              <a:buNone/>
            </a:pPr>
            <a:r>
              <a:rPr lang="en-GB"/>
              <a:t>Switching to </a:t>
            </a:r>
            <a:r>
              <a:rPr i="1" lang="en-GB"/>
              <a:t>Synflorix</a:t>
            </a:r>
            <a:r>
              <a:rPr lang="en-GB"/>
              <a:t>:</a:t>
            </a:r>
            <a:br>
              <a:rPr lang="en-GB"/>
            </a:br>
            <a:r>
              <a:rPr lang="en-GB"/>
              <a:t>reduction in overall IPD sustained</a:t>
            </a:r>
            <a:r>
              <a:rPr baseline="30000" lang="en-GB"/>
              <a:t>1</a:t>
            </a:r>
            <a:endParaRPr/>
          </a:p>
        </p:txBody>
      </p:sp>
      <p:sp>
        <p:nvSpPr>
          <p:cNvPr id="1103" name="Google Shape;1103;p42"/>
          <p:cNvSpPr/>
          <p:nvPr/>
        </p:nvSpPr>
        <p:spPr>
          <a:xfrm flipH="1" rot="-5400000">
            <a:off x="11374055" y="592135"/>
            <a:ext cx="653134" cy="976406"/>
          </a:xfrm>
          <a:prstGeom prst="round2SameRect">
            <a:avLst>
              <a:gd fmla="val 50000" name="adj1"/>
              <a:gd fmla="val 0" name="adj2"/>
            </a:avLst>
          </a:prstGeom>
          <a:solidFill>
            <a:srgbClr val="FFFFFF">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104" name="Google Shape;1104;p42"/>
          <p:cNvPicPr preferRelativeResize="0"/>
          <p:nvPr/>
        </p:nvPicPr>
        <p:blipFill rotWithShape="1">
          <a:blip r:embed="rId3">
            <a:alphaModFix/>
          </a:blip>
          <a:srcRect b="0" l="0" r="0" t="0"/>
          <a:stretch/>
        </p:blipFill>
        <p:spPr>
          <a:xfrm>
            <a:off x="11308542" y="852323"/>
            <a:ext cx="473304" cy="473304"/>
          </a:xfrm>
          <a:prstGeom prst="ellipse">
            <a:avLst/>
          </a:prstGeom>
          <a:noFill/>
          <a:ln cap="rnd" cmpd="sng" w="28575">
            <a:solidFill>
              <a:schemeClr val="lt1"/>
            </a:solidFill>
            <a:prstDash val="solid"/>
            <a:round/>
            <a:headEnd len="sm" w="sm" type="none"/>
            <a:tailEnd len="sm" w="sm" type="none"/>
          </a:ln>
          <a:effectLst>
            <a:outerShdw blurRad="139700" rotWithShape="0" algn="ctr">
              <a:srgbClr val="215B6B">
                <a:alpha val="40000"/>
              </a:srgbClr>
            </a:outerShdw>
          </a:effectLst>
        </p:spPr>
      </p:pic>
      <p:sp>
        <p:nvSpPr>
          <p:cNvPr id="1105" name="Google Shape;1105;p42"/>
          <p:cNvSpPr txBox="1"/>
          <p:nvPr/>
        </p:nvSpPr>
        <p:spPr>
          <a:xfrm>
            <a:off x="585788" y="1412875"/>
            <a:ext cx="7847850" cy="249299"/>
          </a:xfrm>
          <a:prstGeom prst="rect">
            <a:avLst/>
          </a:prstGeom>
          <a:noFill/>
          <a:ln>
            <a:noFill/>
          </a:ln>
        </p:spPr>
        <p:txBody>
          <a:bodyPr anchorCtr="0" anchor="b" bIns="0" lIns="0" spcFirstLastPara="1" rIns="0" wrap="square" tIns="0">
            <a:noAutofit/>
          </a:bodyPr>
          <a:lstStyle/>
          <a:p>
            <a:pPr indent="0" lvl="1" marL="0" marR="0" rtl="0" algn="l">
              <a:lnSpc>
                <a:spcPct val="90000"/>
              </a:lnSpc>
              <a:spcBef>
                <a:spcPts val="0"/>
              </a:spcBef>
              <a:spcAft>
                <a:spcPts val="0"/>
              </a:spcAft>
              <a:buClr>
                <a:schemeClr val="accent3"/>
              </a:buClr>
              <a:buSzPts val="1800"/>
              <a:buFont typeface="Noto Sans Symbols"/>
              <a:buNone/>
            </a:pPr>
            <a:r>
              <a:rPr b="0" i="0" lang="en-GB" sz="1800" u="none" cap="none" strike="noStrike">
                <a:solidFill>
                  <a:schemeClr val="accent5"/>
                </a:solidFill>
                <a:latin typeface="Arial"/>
                <a:ea typeface="Arial"/>
                <a:cs typeface="Arial"/>
                <a:sym typeface="Arial"/>
              </a:rPr>
              <a:t>Number of cases of IPD in children aged &lt;5 years</a:t>
            </a:r>
            <a:r>
              <a:rPr b="0" baseline="30000" i="0" lang="en-GB" sz="1800" u="none" cap="none" strike="noStrike">
                <a:solidFill>
                  <a:schemeClr val="accent5"/>
                </a:solidFill>
                <a:latin typeface="Arial"/>
                <a:ea typeface="Arial"/>
                <a:cs typeface="Arial"/>
                <a:sym typeface="Arial"/>
              </a:rPr>
              <a:t>1</a:t>
            </a:r>
            <a:endParaRPr/>
          </a:p>
        </p:txBody>
      </p:sp>
      <p:pic>
        <p:nvPicPr>
          <p:cNvPr id="1106" name="Google Shape;1106;p42"/>
          <p:cNvPicPr preferRelativeResize="0"/>
          <p:nvPr/>
        </p:nvPicPr>
        <p:blipFill rotWithShape="1">
          <a:blip r:embed="rId4">
            <a:alphaModFix/>
          </a:blip>
          <a:srcRect b="0" l="0" r="0" t="0"/>
          <a:stretch/>
        </p:blipFill>
        <p:spPr>
          <a:xfrm>
            <a:off x="847892" y="1838637"/>
            <a:ext cx="8846972" cy="2961963"/>
          </a:xfrm>
          <a:prstGeom prst="rect">
            <a:avLst/>
          </a:prstGeom>
          <a:noFill/>
          <a:ln>
            <a:noFill/>
          </a:ln>
        </p:spPr>
      </p:pic>
      <p:sp>
        <p:nvSpPr>
          <p:cNvPr id="1107" name="Google Shape;1107;p42"/>
          <p:cNvSpPr/>
          <p:nvPr/>
        </p:nvSpPr>
        <p:spPr>
          <a:xfrm>
            <a:off x="6495576" y="2413048"/>
            <a:ext cx="1151745" cy="449002"/>
          </a:xfrm>
          <a:prstGeom prst="rect">
            <a:avLst/>
          </a:prstGeom>
          <a:noFill/>
          <a:ln>
            <a:noFill/>
          </a:ln>
        </p:spPr>
        <p:txBody>
          <a:bodyPr anchorCtr="0" anchor="t" bIns="0" lIns="0" spcFirstLastPara="1" rIns="0" wrap="square" tIns="0">
            <a:noAutofit/>
          </a:bodyPr>
          <a:lstStyle/>
          <a:p>
            <a:pPr indent="0" lvl="0" marL="0" marR="0" rtl="0" algn="ctr">
              <a:lnSpc>
                <a:spcPct val="85000"/>
              </a:lnSpc>
              <a:spcBef>
                <a:spcPts val="0"/>
              </a:spcBef>
              <a:spcAft>
                <a:spcPts val="0"/>
              </a:spcAft>
              <a:buNone/>
            </a:pPr>
            <a:r>
              <a:rPr b="1" lang="en-GB" sz="1600">
                <a:solidFill>
                  <a:schemeClr val="accent1"/>
                </a:solidFill>
                <a:latin typeface="Arial"/>
                <a:ea typeface="Arial"/>
                <a:cs typeface="Arial"/>
                <a:sym typeface="Arial"/>
              </a:rPr>
              <a:t>July 2012:</a:t>
            </a:r>
            <a:endParaRPr/>
          </a:p>
          <a:p>
            <a:pPr indent="0" lvl="0" marL="0" marR="0" rtl="0" algn="ctr">
              <a:lnSpc>
                <a:spcPct val="85000"/>
              </a:lnSpc>
              <a:spcBef>
                <a:spcPts val="0"/>
              </a:spcBef>
              <a:spcAft>
                <a:spcPts val="0"/>
              </a:spcAft>
              <a:buNone/>
            </a:pPr>
            <a:r>
              <a:rPr i="1" lang="en-GB" sz="1600">
                <a:solidFill>
                  <a:schemeClr val="accent1"/>
                </a:solidFill>
                <a:latin typeface="Arial"/>
                <a:ea typeface="Arial"/>
                <a:cs typeface="Arial"/>
                <a:sym typeface="Arial"/>
              </a:rPr>
              <a:t>Synflorix</a:t>
            </a:r>
            <a:endParaRPr baseline="30000" i="1" sz="1600">
              <a:solidFill>
                <a:schemeClr val="accent1"/>
              </a:solidFill>
              <a:latin typeface="Arial"/>
              <a:ea typeface="Arial"/>
              <a:cs typeface="Arial"/>
              <a:sym typeface="Arial"/>
            </a:endParaRPr>
          </a:p>
        </p:txBody>
      </p:sp>
      <p:sp>
        <p:nvSpPr>
          <p:cNvPr id="1108" name="Google Shape;1108;p42"/>
          <p:cNvSpPr/>
          <p:nvPr/>
        </p:nvSpPr>
        <p:spPr>
          <a:xfrm>
            <a:off x="4782484" y="2413048"/>
            <a:ext cx="1469714" cy="449002"/>
          </a:xfrm>
          <a:prstGeom prst="rect">
            <a:avLst/>
          </a:prstGeom>
          <a:noFill/>
          <a:ln>
            <a:noFill/>
          </a:ln>
        </p:spPr>
        <p:txBody>
          <a:bodyPr anchorCtr="0" anchor="t" bIns="0" lIns="0" spcFirstLastPara="1" rIns="0" wrap="square" tIns="0">
            <a:noAutofit/>
          </a:bodyPr>
          <a:lstStyle/>
          <a:p>
            <a:pPr indent="0" lvl="0" marL="0" marR="0" rtl="0" algn="ctr">
              <a:lnSpc>
                <a:spcPct val="85000"/>
              </a:lnSpc>
              <a:spcBef>
                <a:spcPts val="0"/>
              </a:spcBef>
              <a:spcAft>
                <a:spcPts val="0"/>
              </a:spcAft>
              <a:buNone/>
            </a:pPr>
            <a:r>
              <a:rPr b="1" lang="en-GB" sz="1600">
                <a:solidFill>
                  <a:srgbClr val="7F7F7F"/>
                </a:solidFill>
                <a:latin typeface="Arial"/>
                <a:ea typeface="Arial"/>
                <a:cs typeface="Arial"/>
                <a:sym typeface="Arial"/>
              </a:rPr>
              <a:t>Oct 2010:</a:t>
            </a:r>
            <a:endParaRPr/>
          </a:p>
          <a:p>
            <a:pPr indent="0" lvl="0" marL="0" marR="0" rtl="0" algn="ctr">
              <a:lnSpc>
                <a:spcPct val="85000"/>
              </a:lnSpc>
              <a:spcBef>
                <a:spcPts val="0"/>
              </a:spcBef>
              <a:spcAft>
                <a:spcPts val="0"/>
              </a:spcAft>
              <a:buNone/>
            </a:pPr>
            <a:r>
              <a:rPr lang="en-GB" sz="1600">
                <a:solidFill>
                  <a:srgbClr val="7F7F7F"/>
                </a:solidFill>
                <a:latin typeface="Arial"/>
                <a:ea typeface="Arial"/>
                <a:cs typeface="Arial"/>
                <a:sym typeface="Arial"/>
              </a:rPr>
              <a:t>PCV13</a:t>
            </a:r>
            <a:endParaRPr baseline="30000" sz="1600">
              <a:solidFill>
                <a:srgbClr val="7F7F7F"/>
              </a:solidFill>
              <a:latin typeface="Arial"/>
              <a:ea typeface="Arial"/>
              <a:cs typeface="Arial"/>
              <a:sym typeface="Arial"/>
            </a:endParaRPr>
          </a:p>
        </p:txBody>
      </p:sp>
      <p:cxnSp>
        <p:nvCxnSpPr>
          <p:cNvPr id="1109" name="Google Shape;1109;p42"/>
          <p:cNvCxnSpPr>
            <a:endCxn id="1107" idx="2"/>
          </p:cNvCxnSpPr>
          <p:nvPr/>
        </p:nvCxnSpPr>
        <p:spPr>
          <a:xfrm rot="10800000">
            <a:off x="7071449" y="2862050"/>
            <a:ext cx="0" cy="628800"/>
          </a:xfrm>
          <a:prstGeom prst="straightConnector1">
            <a:avLst/>
          </a:prstGeom>
          <a:noFill/>
          <a:ln cap="flat" cmpd="sng" w="19050">
            <a:solidFill>
              <a:schemeClr val="accent1"/>
            </a:solidFill>
            <a:prstDash val="solid"/>
            <a:miter lim="800000"/>
            <a:headEnd len="lg" w="lg" type="oval"/>
            <a:tailEnd len="sm" w="sm" type="none"/>
          </a:ln>
        </p:spPr>
      </p:cxnSp>
      <p:sp>
        <p:nvSpPr>
          <p:cNvPr id="1110" name="Google Shape;1110;p42"/>
          <p:cNvSpPr txBox="1"/>
          <p:nvPr/>
        </p:nvSpPr>
        <p:spPr>
          <a:xfrm>
            <a:off x="0" y="452799"/>
            <a:ext cx="585788" cy="553998"/>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lang="en-GB" sz="3200">
                <a:solidFill>
                  <a:srgbClr val="215B6B"/>
                </a:solidFill>
                <a:latin typeface="Impact"/>
                <a:ea typeface="Impact"/>
                <a:cs typeface="Impact"/>
                <a:sym typeface="Impact"/>
              </a:rPr>
              <a:t>2.2</a:t>
            </a:r>
            <a:endParaRPr sz="3200">
              <a:solidFill>
                <a:srgbClr val="215B6B"/>
              </a:solidFill>
              <a:latin typeface="Impact"/>
              <a:ea typeface="Impact"/>
              <a:cs typeface="Impact"/>
              <a:sym typeface="Impact"/>
            </a:endParaRPr>
          </a:p>
        </p:txBody>
      </p:sp>
      <p:sp>
        <p:nvSpPr>
          <p:cNvPr id="1111" name="Google Shape;1111;p42"/>
          <p:cNvSpPr/>
          <p:nvPr/>
        </p:nvSpPr>
        <p:spPr>
          <a:xfrm>
            <a:off x="6507481" y="4559633"/>
            <a:ext cx="3370648" cy="363353"/>
          </a:xfrm>
          <a:prstGeom prst="rightArrow">
            <a:avLst>
              <a:gd fmla="val 68559" name="adj1"/>
              <a:gd fmla="val 38863" name="adj2"/>
            </a:avLst>
          </a:prstGeom>
          <a:gradFill>
            <a:gsLst>
              <a:gs pos="0">
                <a:srgbClr val="94C120">
                  <a:alpha val="0"/>
                </a:srgbClr>
              </a:gs>
              <a:gs pos="100000">
                <a:schemeClr val="accen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chemeClr val="lt1"/>
              </a:solidFill>
              <a:latin typeface="Arial"/>
              <a:ea typeface="Arial"/>
              <a:cs typeface="Arial"/>
              <a:sym typeface="Arial"/>
            </a:endParaRPr>
          </a:p>
        </p:txBody>
      </p:sp>
      <p:sp>
        <p:nvSpPr>
          <p:cNvPr id="1112" name="Google Shape;1112;p42"/>
          <p:cNvSpPr/>
          <p:nvPr/>
        </p:nvSpPr>
        <p:spPr>
          <a:xfrm>
            <a:off x="4994910" y="4563058"/>
            <a:ext cx="2188210" cy="356502"/>
          </a:xfrm>
          <a:prstGeom prst="rightArrow">
            <a:avLst>
              <a:gd fmla="val 68559" name="adj1"/>
              <a:gd fmla="val 38863" name="adj2"/>
            </a:avLst>
          </a:prstGeom>
          <a:gradFill>
            <a:gsLst>
              <a:gs pos="0">
                <a:srgbClr val="1F497D">
                  <a:alpha val="0"/>
                </a:srgbClr>
              </a:gs>
              <a:gs pos="100000">
                <a:schemeClr val="dk2"/>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chemeClr val="lt1"/>
              </a:solidFill>
              <a:latin typeface="Arial"/>
              <a:ea typeface="Arial"/>
              <a:cs typeface="Arial"/>
              <a:sym typeface="Arial"/>
            </a:endParaRPr>
          </a:p>
        </p:txBody>
      </p:sp>
      <p:sp>
        <p:nvSpPr>
          <p:cNvPr id="1113" name="Google Shape;1113;p42"/>
          <p:cNvSpPr/>
          <p:nvPr/>
        </p:nvSpPr>
        <p:spPr>
          <a:xfrm>
            <a:off x="6082684" y="4662826"/>
            <a:ext cx="485709" cy="156966"/>
          </a:xfrm>
          <a:prstGeom prst="rect">
            <a:avLst/>
          </a:prstGeom>
          <a:noFill/>
          <a:ln>
            <a:noFill/>
          </a:ln>
        </p:spPr>
        <p:txBody>
          <a:bodyPr anchorCtr="0" anchor="t" bIns="0" lIns="0" spcFirstLastPara="1" rIns="0" wrap="square" tIns="0">
            <a:noAutofit/>
          </a:bodyPr>
          <a:lstStyle/>
          <a:p>
            <a:pPr indent="0" lvl="0" marL="0" marR="0" rtl="0" algn="ctr">
              <a:lnSpc>
                <a:spcPct val="85000"/>
              </a:lnSpc>
              <a:spcBef>
                <a:spcPts val="0"/>
              </a:spcBef>
              <a:spcAft>
                <a:spcPts val="0"/>
              </a:spcAft>
              <a:buNone/>
            </a:pPr>
            <a:r>
              <a:rPr b="1" lang="en-GB" sz="1200">
                <a:solidFill>
                  <a:schemeClr val="lt1"/>
                </a:solidFill>
                <a:latin typeface="Arial"/>
                <a:ea typeface="Arial"/>
                <a:cs typeface="Arial"/>
                <a:sym typeface="Arial"/>
              </a:rPr>
              <a:t>PCV13</a:t>
            </a:r>
            <a:endParaRPr/>
          </a:p>
        </p:txBody>
      </p:sp>
      <p:sp>
        <p:nvSpPr>
          <p:cNvPr id="1114" name="Google Shape;1114;p42"/>
          <p:cNvSpPr/>
          <p:nvPr/>
        </p:nvSpPr>
        <p:spPr>
          <a:xfrm>
            <a:off x="8184350" y="4662826"/>
            <a:ext cx="658834" cy="156966"/>
          </a:xfrm>
          <a:prstGeom prst="rect">
            <a:avLst/>
          </a:prstGeom>
          <a:noFill/>
          <a:ln>
            <a:noFill/>
          </a:ln>
        </p:spPr>
        <p:txBody>
          <a:bodyPr anchorCtr="0" anchor="t" bIns="0" lIns="0" spcFirstLastPara="1" rIns="0" wrap="square" tIns="0">
            <a:noAutofit/>
          </a:bodyPr>
          <a:lstStyle/>
          <a:p>
            <a:pPr indent="0" lvl="0" marL="0" marR="0" rtl="0" algn="ctr">
              <a:lnSpc>
                <a:spcPct val="85000"/>
              </a:lnSpc>
              <a:spcBef>
                <a:spcPts val="0"/>
              </a:spcBef>
              <a:spcAft>
                <a:spcPts val="0"/>
              </a:spcAft>
              <a:buNone/>
            </a:pPr>
            <a:r>
              <a:rPr b="1" i="1" lang="en-GB" sz="1200">
                <a:solidFill>
                  <a:schemeClr val="lt1"/>
                </a:solidFill>
                <a:latin typeface="Arial"/>
                <a:ea typeface="Arial"/>
                <a:cs typeface="Arial"/>
                <a:sym typeface="Arial"/>
              </a:rPr>
              <a:t>Synflorix</a:t>
            </a:r>
            <a:endParaRPr b="1" i="1" sz="1200">
              <a:solidFill>
                <a:schemeClr val="lt1"/>
              </a:solidFill>
              <a:latin typeface="Arial"/>
              <a:ea typeface="Arial"/>
              <a:cs typeface="Arial"/>
              <a:sym typeface="Arial"/>
            </a:endParaRPr>
          </a:p>
        </p:txBody>
      </p:sp>
      <p:sp>
        <p:nvSpPr>
          <p:cNvPr id="1115" name="Google Shape;1115;p42"/>
          <p:cNvSpPr/>
          <p:nvPr/>
        </p:nvSpPr>
        <p:spPr>
          <a:xfrm>
            <a:off x="1341439" y="4544763"/>
            <a:ext cx="4323370" cy="393093"/>
          </a:xfrm>
          <a:prstGeom prst="rightArrow">
            <a:avLst>
              <a:gd fmla="val 68559" name="adj1"/>
              <a:gd fmla="val 38863" name="adj2"/>
            </a:avLst>
          </a:prstGeom>
          <a:gradFill>
            <a:gsLst>
              <a:gs pos="0">
                <a:srgbClr val="FFFFFF">
                  <a:alpha val="0"/>
                </a:srgbClr>
              </a:gs>
              <a:gs pos="40000">
                <a:srgbClr val="BFBFBF"/>
              </a:gs>
              <a:gs pos="100000">
                <a:srgbClr val="A5A5A5"/>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8">
              <a:solidFill>
                <a:srgbClr val="FFFFFF"/>
              </a:solidFill>
              <a:latin typeface="Arial"/>
              <a:ea typeface="Arial"/>
              <a:cs typeface="Arial"/>
              <a:sym typeface="Arial"/>
            </a:endParaRPr>
          </a:p>
        </p:txBody>
      </p:sp>
      <p:sp>
        <p:nvSpPr>
          <p:cNvPr id="1116" name="Google Shape;1116;p42"/>
          <p:cNvSpPr/>
          <p:nvPr/>
        </p:nvSpPr>
        <p:spPr>
          <a:xfrm>
            <a:off x="2964193" y="4662826"/>
            <a:ext cx="1436291" cy="156966"/>
          </a:xfrm>
          <a:prstGeom prst="rect">
            <a:avLst/>
          </a:prstGeom>
          <a:noFill/>
          <a:ln>
            <a:noFill/>
          </a:ln>
        </p:spPr>
        <p:txBody>
          <a:bodyPr anchorCtr="0" anchor="t" bIns="0" lIns="0" spcFirstLastPara="1" rIns="0" wrap="square" tIns="0">
            <a:noAutofit/>
          </a:bodyPr>
          <a:lstStyle/>
          <a:p>
            <a:pPr indent="0" lvl="0" marL="0" marR="0" rtl="0" algn="ctr">
              <a:lnSpc>
                <a:spcPct val="85000"/>
              </a:lnSpc>
              <a:spcBef>
                <a:spcPts val="0"/>
              </a:spcBef>
              <a:spcAft>
                <a:spcPts val="0"/>
              </a:spcAft>
              <a:buNone/>
            </a:pPr>
            <a:r>
              <a:rPr b="1" lang="en-GB" sz="1200">
                <a:solidFill>
                  <a:schemeClr val="lt1"/>
                </a:solidFill>
                <a:latin typeface="Arial"/>
                <a:ea typeface="Arial"/>
                <a:cs typeface="Arial"/>
                <a:sym typeface="Arial"/>
              </a:rPr>
              <a:t>Pre-implementation</a:t>
            </a:r>
            <a:endParaRPr/>
          </a:p>
        </p:txBody>
      </p:sp>
      <p:cxnSp>
        <p:nvCxnSpPr>
          <p:cNvPr id="1117" name="Google Shape;1117;p42"/>
          <p:cNvCxnSpPr/>
          <p:nvPr/>
        </p:nvCxnSpPr>
        <p:spPr>
          <a:xfrm rot="10800000">
            <a:off x="5517341" y="2847763"/>
            <a:ext cx="0" cy="428837"/>
          </a:xfrm>
          <a:prstGeom prst="straightConnector1">
            <a:avLst/>
          </a:prstGeom>
          <a:noFill/>
          <a:ln cap="flat" cmpd="sng" w="19050">
            <a:solidFill>
              <a:srgbClr val="7F7F7F"/>
            </a:solidFill>
            <a:prstDash val="solid"/>
            <a:miter lim="800000"/>
            <a:headEnd len="lg" w="lg" type="oval"/>
            <a:tailEnd len="sm" w="sm" type="none"/>
          </a:ln>
        </p:spPr>
      </p:cxnSp>
      <p:sp>
        <p:nvSpPr>
          <p:cNvPr id="1118" name="Google Shape;1118;p42"/>
          <p:cNvSpPr txBox="1"/>
          <p:nvPr/>
        </p:nvSpPr>
        <p:spPr>
          <a:xfrm rot="-5400000">
            <a:off x="-361027" y="2932778"/>
            <a:ext cx="2301422" cy="156966"/>
          </a:xfrm>
          <a:prstGeom prst="rect">
            <a:avLst/>
          </a:prstGeom>
          <a:noFill/>
          <a:ln>
            <a:noFill/>
          </a:ln>
        </p:spPr>
        <p:txBody>
          <a:bodyPr anchorCtr="0" anchor="b" bIns="0" lIns="0" spcFirstLastPara="1" rIns="0" wrap="square" tIns="0">
            <a:noAutofit/>
          </a:bodyPr>
          <a:lstStyle/>
          <a:p>
            <a:pPr indent="0" lvl="0" marL="0" marR="0" rtl="0" algn="ctr">
              <a:lnSpc>
                <a:spcPct val="85000"/>
              </a:lnSpc>
              <a:spcBef>
                <a:spcPts val="0"/>
              </a:spcBef>
              <a:spcAft>
                <a:spcPts val="0"/>
              </a:spcAft>
              <a:buNone/>
            </a:pPr>
            <a:r>
              <a:rPr b="1" lang="en-GB" sz="1200">
                <a:solidFill>
                  <a:srgbClr val="595959"/>
                </a:solidFill>
                <a:latin typeface="Arial"/>
                <a:ea typeface="Arial"/>
                <a:cs typeface="Arial"/>
                <a:sym typeface="Arial"/>
              </a:rPr>
              <a:t>Number of IPD cases</a:t>
            </a:r>
            <a:endParaRPr/>
          </a:p>
        </p:txBody>
      </p:sp>
      <p:grpSp>
        <p:nvGrpSpPr>
          <p:cNvPr id="1119" name="Google Shape;1119;p42"/>
          <p:cNvGrpSpPr/>
          <p:nvPr/>
        </p:nvGrpSpPr>
        <p:grpSpPr>
          <a:xfrm>
            <a:off x="261938" y="1087796"/>
            <a:ext cx="933435" cy="112353"/>
            <a:chOff x="261938" y="1087796"/>
            <a:chExt cx="933435" cy="112353"/>
          </a:xfrm>
        </p:grpSpPr>
        <p:grpSp>
          <p:nvGrpSpPr>
            <p:cNvPr id="1120" name="Google Shape;1120;p42"/>
            <p:cNvGrpSpPr/>
            <p:nvPr/>
          </p:nvGrpSpPr>
          <p:grpSpPr>
            <a:xfrm>
              <a:off x="261938" y="1087796"/>
              <a:ext cx="769219" cy="112353"/>
              <a:chOff x="384140" y="1087797"/>
              <a:chExt cx="622096" cy="90864"/>
            </a:xfrm>
          </p:grpSpPr>
          <p:sp>
            <p:nvSpPr>
              <p:cNvPr id="1121" name="Google Shape;1121;p42"/>
              <p:cNvSpPr/>
              <p:nvPr/>
            </p:nvSpPr>
            <p:spPr>
              <a:xfrm>
                <a:off x="384140" y="1087797"/>
                <a:ext cx="90864" cy="90864"/>
              </a:xfrm>
              <a:prstGeom prst="rect">
                <a:avLst/>
              </a:prstGeom>
              <a:solidFill>
                <a:srgbClr val="EEF6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22" name="Google Shape;1122;p42"/>
              <p:cNvSpPr/>
              <p:nvPr/>
            </p:nvSpPr>
            <p:spPr>
              <a:xfrm>
                <a:off x="516948" y="1087797"/>
                <a:ext cx="90864" cy="90864"/>
              </a:xfrm>
              <a:prstGeom prst="rect">
                <a:avLst/>
              </a:prstGeom>
              <a:solidFill>
                <a:srgbClr val="EEF6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23" name="Google Shape;1123;p42"/>
              <p:cNvSpPr/>
              <p:nvPr/>
            </p:nvSpPr>
            <p:spPr>
              <a:xfrm>
                <a:off x="649756" y="1087797"/>
                <a:ext cx="90864" cy="90864"/>
              </a:xfrm>
              <a:prstGeom prst="rect">
                <a:avLst/>
              </a:prstGeom>
              <a:solidFill>
                <a:srgbClr val="EEF6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24" name="Google Shape;1124;p42"/>
              <p:cNvSpPr/>
              <p:nvPr/>
            </p:nvSpPr>
            <p:spPr>
              <a:xfrm>
                <a:off x="782564" y="1087797"/>
                <a:ext cx="90864" cy="90864"/>
              </a:xfrm>
              <a:prstGeom prst="rect">
                <a:avLst/>
              </a:prstGeom>
              <a:solidFill>
                <a:srgbClr val="EEF6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25" name="Google Shape;1125;p42"/>
              <p:cNvSpPr/>
              <p:nvPr/>
            </p:nvSpPr>
            <p:spPr>
              <a:xfrm>
                <a:off x="915372" y="1087797"/>
                <a:ext cx="90864" cy="90864"/>
              </a:xfrm>
              <a:prstGeom prst="rect">
                <a:avLst/>
              </a:prstGeom>
              <a:solidFill>
                <a:srgbClr val="EEF6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126" name="Google Shape;1126;p42"/>
            <p:cNvSpPr/>
            <p:nvPr/>
          </p:nvSpPr>
          <p:spPr>
            <a:xfrm>
              <a:off x="1083020" y="1087796"/>
              <a:ext cx="112353" cy="112353"/>
            </a:xfrm>
            <a:prstGeom prst="rect">
              <a:avLst/>
            </a:prstGeom>
            <a:solidFill>
              <a:srgbClr val="1F497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127" name="Google Shape;1127;p42"/>
          <p:cNvSpPr txBox="1"/>
          <p:nvPr/>
        </p:nvSpPr>
        <p:spPr>
          <a:xfrm>
            <a:off x="10229200" y="1733148"/>
            <a:ext cx="641201" cy="156966"/>
          </a:xfrm>
          <a:prstGeom prst="rect">
            <a:avLst/>
          </a:prstGeom>
          <a:noFill/>
          <a:ln>
            <a:noFill/>
          </a:ln>
        </p:spPr>
        <p:txBody>
          <a:bodyPr anchorCtr="0" anchor="t" bIns="0" lIns="0" spcFirstLastPara="1" rIns="0" wrap="square" tIns="0">
            <a:noAutofit/>
          </a:bodyPr>
          <a:lstStyle/>
          <a:p>
            <a:pPr indent="0" lvl="0" marL="0" marR="0" rtl="0" algn="ctr">
              <a:lnSpc>
                <a:spcPct val="85000"/>
              </a:lnSpc>
              <a:spcBef>
                <a:spcPts val="0"/>
              </a:spcBef>
              <a:spcAft>
                <a:spcPts val="0"/>
              </a:spcAft>
              <a:buNone/>
            </a:pPr>
            <a:r>
              <a:rPr b="1" lang="en-GB" sz="1200">
                <a:solidFill>
                  <a:srgbClr val="595959"/>
                </a:solidFill>
                <a:latin typeface="Arial"/>
                <a:ea typeface="Arial"/>
                <a:cs typeface="Arial"/>
                <a:sym typeface="Arial"/>
              </a:rPr>
              <a:t>Morocco</a:t>
            </a:r>
            <a:endParaRPr b="1" sz="1200">
              <a:solidFill>
                <a:srgbClr val="595959"/>
              </a:solidFill>
              <a:latin typeface="Arial"/>
              <a:ea typeface="Arial"/>
              <a:cs typeface="Arial"/>
              <a:sym typeface="Arial"/>
            </a:endParaRPr>
          </a:p>
        </p:txBody>
      </p:sp>
      <p:sp>
        <p:nvSpPr>
          <p:cNvPr id="1128" name="Google Shape;1128;p42"/>
          <p:cNvSpPr txBox="1"/>
          <p:nvPr/>
        </p:nvSpPr>
        <p:spPr>
          <a:xfrm>
            <a:off x="2824796" y="6566203"/>
            <a:ext cx="5606829" cy="223138"/>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Clr>
                <a:srgbClr val="595959"/>
              </a:buClr>
              <a:buSzPts val="1000"/>
              <a:buFont typeface="Noto Sans Symbols"/>
              <a:buNone/>
            </a:pPr>
            <a:r>
              <a:rPr lang="en-GB" sz="1000">
                <a:solidFill>
                  <a:srgbClr val="595959"/>
                </a:solidFill>
                <a:latin typeface="Calibri"/>
                <a:ea typeface="Calibri"/>
                <a:cs typeface="Calibri"/>
                <a:sym typeface="Calibri"/>
              </a:rPr>
              <a:t>The 16</a:t>
            </a:r>
            <a:r>
              <a:rPr baseline="30000" lang="en-GB" sz="1000">
                <a:solidFill>
                  <a:srgbClr val="595959"/>
                </a:solidFill>
                <a:latin typeface="Calibri"/>
                <a:ea typeface="Calibri"/>
                <a:cs typeface="Calibri"/>
                <a:sym typeface="Calibri"/>
              </a:rPr>
              <a:t>th</a:t>
            </a:r>
            <a:r>
              <a:rPr lang="en-GB" sz="1000">
                <a:solidFill>
                  <a:srgbClr val="595959"/>
                </a:solidFill>
                <a:latin typeface="Calibri"/>
                <a:ea typeface="Calibri"/>
                <a:cs typeface="Calibri"/>
                <a:sym typeface="Calibri"/>
              </a:rPr>
              <a:t> Annual Meeting of the Lebanese Paediatric Societies </a:t>
            </a:r>
            <a:r>
              <a:rPr lang="en-GB" sz="1000">
                <a:solidFill>
                  <a:srgbClr val="000000"/>
                </a:solidFill>
                <a:latin typeface="Calibri"/>
                <a:ea typeface="Calibri"/>
                <a:cs typeface="Calibri"/>
                <a:sym typeface="Calibri"/>
              </a:rPr>
              <a:t>| </a:t>
            </a:r>
            <a:r>
              <a:rPr lang="en-GB" sz="1000">
                <a:solidFill>
                  <a:schemeClr val="accent6"/>
                </a:solidFill>
                <a:latin typeface="Calibri"/>
                <a:ea typeface="Calibri"/>
                <a:cs typeface="Calibri"/>
                <a:sym typeface="Calibri"/>
              </a:rPr>
              <a:t>13 - 14 September, 2019 | Beirut - Lebanon</a:t>
            </a:r>
            <a:r>
              <a:rPr lang="en-GB" sz="1000">
                <a:solidFill>
                  <a:srgbClr val="595959"/>
                </a:solidFill>
                <a:latin typeface="Calibri"/>
                <a:ea typeface="Calibri"/>
                <a:cs typeface="Calibri"/>
                <a:sym typeface="Calibri"/>
              </a:rP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3" name="Shape 1133"/>
        <p:cNvGrpSpPr/>
        <p:nvPr/>
      </p:nvGrpSpPr>
      <p:grpSpPr>
        <a:xfrm>
          <a:off x="0" y="0"/>
          <a:ext cx="0" cy="0"/>
          <a:chOff x="0" y="0"/>
          <a:chExt cx="0" cy="0"/>
        </a:xfrm>
      </p:grpSpPr>
      <p:sp>
        <p:nvSpPr>
          <p:cNvPr id="1134" name="Google Shape;1134;p43"/>
          <p:cNvSpPr txBox="1"/>
          <p:nvPr>
            <p:ph type="title"/>
          </p:nvPr>
        </p:nvSpPr>
        <p:spPr>
          <a:xfrm>
            <a:off x="1030147" y="1751225"/>
            <a:ext cx="10572891" cy="1465016"/>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rgbClr val="006782"/>
              </a:buClr>
              <a:buSzPts val="2800"/>
              <a:buFont typeface="Arial"/>
              <a:buNone/>
            </a:pPr>
            <a:r>
              <a:rPr i="0" lang="en-GB">
                <a:solidFill>
                  <a:srgbClr val="006782"/>
                </a:solidFill>
                <a:latin typeface="Arial"/>
                <a:ea typeface="Arial"/>
                <a:cs typeface="Arial"/>
                <a:sym typeface="Arial"/>
              </a:rPr>
              <a:t>The use of </a:t>
            </a:r>
            <a:r>
              <a:rPr lang="en-GB">
                <a:solidFill>
                  <a:srgbClr val="006782"/>
                </a:solidFill>
                <a:latin typeface="Arial"/>
                <a:ea typeface="Arial"/>
                <a:cs typeface="Arial"/>
                <a:sym typeface="Arial"/>
              </a:rPr>
              <a:t>Synflorix </a:t>
            </a:r>
            <a:r>
              <a:rPr i="0" lang="en-GB">
                <a:solidFill>
                  <a:srgbClr val="006782"/>
                </a:solidFill>
                <a:latin typeface="Arial"/>
                <a:ea typeface="Arial"/>
                <a:cs typeface="Arial"/>
                <a:sym typeface="Arial"/>
              </a:rPr>
              <a:t>is supported by recommendations of </a:t>
            </a:r>
            <a:r>
              <a:rPr i="0" lang="en-GB">
                <a:solidFill>
                  <a:srgbClr val="006782"/>
                </a:solidFill>
              </a:rPr>
              <a:t>trusted, independent international bodies </a:t>
            </a:r>
            <a:r>
              <a:rPr b="0" i="0" lang="en-GB">
                <a:solidFill>
                  <a:srgbClr val="006782"/>
                </a:solidFill>
              </a:rPr>
              <a:t>(e.g. the WHO and </a:t>
            </a:r>
            <a:r>
              <a:rPr i="0" lang="en-GB">
                <a:solidFill>
                  <a:srgbClr val="006782"/>
                </a:solidFill>
              </a:rPr>
              <a:t>PAHO TAG) and an increasing number of national and local public health authorities</a:t>
            </a:r>
            <a:r>
              <a:rPr baseline="30000" i="0" lang="en-GB">
                <a:solidFill>
                  <a:srgbClr val="006782"/>
                </a:solidFill>
              </a:rPr>
              <a:t>1-8</a:t>
            </a:r>
            <a:endParaRPr b="0" baseline="30000" i="0">
              <a:solidFill>
                <a:srgbClr val="006782"/>
              </a:solidFill>
            </a:endParaRPr>
          </a:p>
        </p:txBody>
      </p:sp>
      <p:grpSp>
        <p:nvGrpSpPr>
          <p:cNvPr id="1135" name="Google Shape;1135;p43"/>
          <p:cNvGrpSpPr/>
          <p:nvPr/>
        </p:nvGrpSpPr>
        <p:grpSpPr>
          <a:xfrm>
            <a:off x="-7" y="1105855"/>
            <a:ext cx="855074" cy="1107996"/>
            <a:chOff x="-49673" y="-354309"/>
            <a:chExt cx="855074" cy="1107996"/>
          </a:xfrm>
        </p:grpSpPr>
        <p:sp>
          <p:nvSpPr>
            <p:cNvPr id="1136" name="Google Shape;1136;p43"/>
            <p:cNvSpPr/>
            <p:nvPr/>
          </p:nvSpPr>
          <p:spPr>
            <a:xfrm rot="5400000">
              <a:off x="223730" y="19040"/>
              <a:ext cx="308273" cy="855069"/>
            </a:xfrm>
            <a:prstGeom prst="round2SameRect">
              <a:avLst>
                <a:gd fmla="val 50000" name="adj1"/>
                <a:gd fmla="val 0" name="adj2"/>
              </a:avLst>
            </a:prstGeom>
            <a:solidFill>
              <a:schemeClr val="lt1">
                <a:alpha val="6274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43"/>
            <p:cNvSpPr txBox="1"/>
            <p:nvPr/>
          </p:nvSpPr>
          <p:spPr>
            <a:xfrm>
              <a:off x="-49673" y="337568"/>
              <a:ext cx="809924" cy="217983"/>
            </a:xfrm>
            <a:prstGeom prst="rect">
              <a:avLst/>
            </a:prstGeom>
            <a:noFill/>
            <a:ln>
              <a:noFill/>
            </a:ln>
          </p:spPr>
          <p:txBody>
            <a:bodyPr anchorCtr="0" anchor="ctr" bIns="45700" lIns="91425" spcFirstLastPara="1" rIns="91425" wrap="square" tIns="45700">
              <a:noAutofit/>
            </a:bodyPr>
            <a:lstStyle/>
            <a:p>
              <a:pPr indent="-1587" lvl="0" marL="811213" marR="0" rtl="0" algn="l">
                <a:lnSpc>
                  <a:spcPct val="89000"/>
                </a:lnSpc>
                <a:spcBef>
                  <a:spcPts val="0"/>
                </a:spcBef>
                <a:spcAft>
                  <a:spcPts val="0"/>
                </a:spcAft>
                <a:buNone/>
              </a:pPr>
              <a:r>
                <a:t/>
              </a:r>
              <a:endParaRPr sz="1600">
                <a:solidFill>
                  <a:srgbClr val="00544E"/>
                </a:solidFill>
                <a:latin typeface="Arial"/>
                <a:ea typeface="Arial"/>
                <a:cs typeface="Arial"/>
                <a:sym typeface="Arial"/>
              </a:endParaRPr>
            </a:p>
          </p:txBody>
        </p:sp>
        <p:sp>
          <p:nvSpPr>
            <p:cNvPr id="1138" name="Google Shape;1138;p43"/>
            <p:cNvSpPr txBox="1"/>
            <p:nvPr/>
          </p:nvSpPr>
          <p:spPr>
            <a:xfrm>
              <a:off x="294273" y="-354309"/>
              <a:ext cx="444453" cy="1107996"/>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r>
                <a:rPr lang="en-GB" sz="7200">
                  <a:solidFill>
                    <a:srgbClr val="215B6B"/>
                  </a:solidFill>
                  <a:latin typeface="Impact"/>
                  <a:ea typeface="Impact"/>
                  <a:cs typeface="Impact"/>
                  <a:sym typeface="Impact"/>
                </a:rPr>
                <a:t>3</a:t>
              </a:r>
              <a:endParaRPr sz="7200">
                <a:solidFill>
                  <a:srgbClr val="215B6B"/>
                </a:solidFill>
                <a:latin typeface="Impact"/>
                <a:ea typeface="Impact"/>
                <a:cs typeface="Impact"/>
                <a:sym typeface="Impact"/>
              </a:endParaRPr>
            </a:p>
          </p:txBody>
        </p:sp>
      </p:grpSp>
      <p:sp>
        <p:nvSpPr>
          <p:cNvPr id="1139" name="Google Shape;1139;p43"/>
          <p:cNvSpPr txBox="1"/>
          <p:nvPr/>
        </p:nvSpPr>
        <p:spPr>
          <a:xfrm>
            <a:off x="261938" y="6372504"/>
            <a:ext cx="10045700" cy="260071"/>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6600"/>
              </a:buClr>
              <a:buSzPts val="800"/>
              <a:buFont typeface="Arial"/>
              <a:buNone/>
            </a:pPr>
            <a:r>
              <a:rPr b="1" lang="en-GB" sz="800">
                <a:solidFill>
                  <a:srgbClr val="595959"/>
                </a:solidFill>
                <a:latin typeface="Arial"/>
                <a:ea typeface="Arial"/>
                <a:cs typeface="Arial"/>
                <a:sym typeface="Arial"/>
              </a:rPr>
              <a:t>PAHO</a:t>
            </a:r>
            <a:r>
              <a:rPr lang="en-GB" sz="800">
                <a:solidFill>
                  <a:srgbClr val="595959"/>
                </a:solidFill>
                <a:latin typeface="Arial"/>
                <a:ea typeface="Arial"/>
                <a:cs typeface="Arial"/>
                <a:sym typeface="Arial"/>
              </a:rPr>
              <a:t>, Pan American Health Organization; </a:t>
            </a:r>
            <a:r>
              <a:rPr b="1" lang="en-GB" sz="800">
                <a:solidFill>
                  <a:srgbClr val="595959"/>
                </a:solidFill>
                <a:latin typeface="Arial"/>
                <a:ea typeface="Arial"/>
                <a:cs typeface="Arial"/>
                <a:sym typeface="Arial"/>
              </a:rPr>
              <a:t>TAG</a:t>
            </a:r>
            <a:r>
              <a:rPr lang="en-GB" sz="800">
                <a:solidFill>
                  <a:srgbClr val="595959"/>
                </a:solidFill>
                <a:latin typeface="Arial"/>
                <a:ea typeface="Arial"/>
                <a:cs typeface="Arial"/>
                <a:sym typeface="Arial"/>
              </a:rPr>
              <a:t>, Technical Advisory Group; </a:t>
            </a:r>
            <a:r>
              <a:rPr b="1" lang="en-GB" sz="800">
                <a:solidFill>
                  <a:srgbClr val="595959"/>
                </a:solidFill>
                <a:latin typeface="Arial"/>
                <a:ea typeface="Arial"/>
                <a:cs typeface="Arial"/>
                <a:sym typeface="Arial"/>
              </a:rPr>
              <a:t>WHO</a:t>
            </a:r>
            <a:r>
              <a:rPr lang="en-GB" sz="800">
                <a:solidFill>
                  <a:srgbClr val="595959"/>
                </a:solidFill>
                <a:latin typeface="Arial"/>
                <a:ea typeface="Arial"/>
                <a:cs typeface="Arial"/>
                <a:sym typeface="Arial"/>
              </a:rPr>
              <a:t>, World Health Organization.</a:t>
            </a:r>
            <a:endParaRPr/>
          </a:p>
          <a:p>
            <a:pPr indent="0" lvl="0" marL="0" marR="0" rtl="0" algn="l">
              <a:lnSpc>
                <a:spcPct val="90000"/>
              </a:lnSpc>
              <a:spcBef>
                <a:spcPts val="300"/>
              </a:spcBef>
              <a:spcAft>
                <a:spcPts val="0"/>
              </a:spcAft>
              <a:buClr>
                <a:srgbClr val="FF6600"/>
              </a:buClr>
              <a:buSzPts val="800"/>
              <a:buFont typeface="Arial"/>
              <a:buNone/>
            </a:pPr>
            <a:r>
              <a:rPr lang="en-GB" sz="800">
                <a:solidFill>
                  <a:srgbClr val="595959"/>
                </a:solidFill>
                <a:latin typeface="Arial"/>
                <a:ea typeface="Arial"/>
                <a:cs typeface="Arial"/>
                <a:sym typeface="Arial"/>
              </a:rPr>
              <a:t>Please see slide notes for reference list.</a:t>
            </a:r>
            <a:endParaRPr/>
          </a:p>
        </p:txBody>
      </p:sp>
      <p:sp>
        <p:nvSpPr>
          <p:cNvPr id="1140" name="Google Shape;1140;p43"/>
          <p:cNvSpPr txBox="1"/>
          <p:nvPr/>
        </p:nvSpPr>
        <p:spPr>
          <a:xfrm>
            <a:off x="2824796" y="6566203"/>
            <a:ext cx="5606829" cy="223138"/>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Clr>
                <a:srgbClr val="595959"/>
              </a:buClr>
              <a:buSzPts val="1000"/>
              <a:buFont typeface="Noto Sans Symbols"/>
              <a:buNone/>
            </a:pPr>
            <a:r>
              <a:rPr lang="en-GB" sz="1000">
                <a:solidFill>
                  <a:srgbClr val="595959"/>
                </a:solidFill>
                <a:latin typeface="Calibri"/>
                <a:ea typeface="Calibri"/>
                <a:cs typeface="Calibri"/>
                <a:sym typeface="Calibri"/>
              </a:rPr>
              <a:t>The 16</a:t>
            </a:r>
            <a:r>
              <a:rPr baseline="30000" lang="en-GB" sz="1000">
                <a:solidFill>
                  <a:srgbClr val="595959"/>
                </a:solidFill>
                <a:latin typeface="Calibri"/>
                <a:ea typeface="Calibri"/>
                <a:cs typeface="Calibri"/>
                <a:sym typeface="Calibri"/>
              </a:rPr>
              <a:t>th</a:t>
            </a:r>
            <a:r>
              <a:rPr lang="en-GB" sz="1000">
                <a:solidFill>
                  <a:srgbClr val="595959"/>
                </a:solidFill>
                <a:latin typeface="Calibri"/>
                <a:ea typeface="Calibri"/>
                <a:cs typeface="Calibri"/>
                <a:sym typeface="Calibri"/>
              </a:rPr>
              <a:t> Annual Meeting of the Lebanese Paediatric Societies </a:t>
            </a:r>
            <a:r>
              <a:rPr lang="en-GB" sz="1000">
                <a:solidFill>
                  <a:srgbClr val="000000"/>
                </a:solidFill>
                <a:latin typeface="Calibri"/>
                <a:ea typeface="Calibri"/>
                <a:cs typeface="Calibri"/>
                <a:sym typeface="Calibri"/>
              </a:rPr>
              <a:t>| </a:t>
            </a:r>
            <a:r>
              <a:rPr lang="en-GB" sz="1000">
                <a:solidFill>
                  <a:schemeClr val="accent6"/>
                </a:solidFill>
                <a:latin typeface="Calibri"/>
                <a:ea typeface="Calibri"/>
                <a:cs typeface="Calibri"/>
                <a:sym typeface="Calibri"/>
              </a:rPr>
              <a:t>13 - 14 September, 2019 | Beirut - Lebanon</a:t>
            </a:r>
            <a:r>
              <a:rPr lang="en-GB" sz="1000">
                <a:solidFill>
                  <a:srgbClr val="595959"/>
                </a:solidFill>
                <a:latin typeface="Calibri"/>
                <a:ea typeface="Calibri"/>
                <a:cs typeface="Calibri"/>
                <a:sym typeface="Calibri"/>
              </a:rP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5" name="Shape 1145"/>
        <p:cNvGrpSpPr/>
        <p:nvPr/>
      </p:nvGrpSpPr>
      <p:grpSpPr>
        <a:xfrm>
          <a:off x="0" y="0"/>
          <a:ext cx="0" cy="0"/>
          <a:chOff x="0" y="0"/>
          <a:chExt cx="0" cy="0"/>
        </a:xfrm>
      </p:grpSpPr>
      <p:cxnSp>
        <p:nvCxnSpPr>
          <p:cNvPr id="1146" name="Google Shape;1146;p44"/>
          <p:cNvCxnSpPr/>
          <p:nvPr/>
        </p:nvCxnSpPr>
        <p:spPr>
          <a:xfrm>
            <a:off x="1540676" y="1921727"/>
            <a:ext cx="6475640" cy="0"/>
          </a:xfrm>
          <a:prstGeom prst="straightConnector1">
            <a:avLst/>
          </a:prstGeom>
          <a:noFill/>
          <a:ln cap="flat" cmpd="sng" w="28575">
            <a:solidFill>
              <a:srgbClr val="D9D9D9"/>
            </a:solidFill>
            <a:prstDash val="solid"/>
            <a:round/>
            <a:headEnd len="sm" w="sm" type="none"/>
            <a:tailEnd len="sm" w="sm" type="none"/>
          </a:ln>
        </p:spPr>
      </p:cxnSp>
      <p:sp>
        <p:nvSpPr>
          <p:cNvPr id="1147" name="Google Shape;1147;p44"/>
          <p:cNvSpPr/>
          <p:nvPr/>
        </p:nvSpPr>
        <p:spPr>
          <a:xfrm>
            <a:off x="585787" y="3256395"/>
            <a:ext cx="10984171" cy="1331513"/>
          </a:xfrm>
          <a:prstGeom prst="rect">
            <a:avLst/>
          </a:prstGeom>
          <a:solidFill>
            <a:srgbClr val="FFFFF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48" name="Google Shape;1148;p44"/>
          <p:cNvSpPr/>
          <p:nvPr/>
        </p:nvSpPr>
        <p:spPr>
          <a:xfrm>
            <a:off x="585787" y="1893154"/>
            <a:ext cx="10984172" cy="1331513"/>
          </a:xfrm>
          <a:prstGeom prst="rect">
            <a:avLst/>
          </a:prstGeom>
          <a:solidFill>
            <a:srgbClr val="FFFFF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149" name="Google Shape;1149;p44"/>
          <p:cNvCxnSpPr/>
          <p:nvPr/>
        </p:nvCxnSpPr>
        <p:spPr>
          <a:xfrm>
            <a:off x="585787" y="1893155"/>
            <a:ext cx="10984170" cy="0"/>
          </a:xfrm>
          <a:prstGeom prst="straightConnector1">
            <a:avLst/>
          </a:prstGeom>
          <a:noFill/>
          <a:ln cap="flat" cmpd="sng" w="28575">
            <a:solidFill>
              <a:srgbClr val="81CAD6"/>
            </a:solidFill>
            <a:prstDash val="solid"/>
            <a:round/>
            <a:headEnd len="sm" w="sm" type="none"/>
            <a:tailEnd len="sm" w="sm" type="none"/>
          </a:ln>
        </p:spPr>
      </p:cxnSp>
      <p:cxnSp>
        <p:nvCxnSpPr>
          <p:cNvPr id="1150" name="Google Shape;1150;p44"/>
          <p:cNvCxnSpPr/>
          <p:nvPr/>
        </p:nvCxnSpPr>
        <p:spPr>
          <a:xfrm>
            <a:off x="585787" y="3248561"/>
            <a:ext cx="10984170" cy="0"/>
          </a:xfrm>
          <a:prstGeom prst="straightConnector1">
            <a:avLst/>
          </a:prstGeom>
          <a:noFill/>
          <a:ln cap="flat" cmpd="sng" w="28575">
            <a:solidFill>
              <a:srgbClr val="81CAD6"/>
            </a:solidFill>
            <a:prstDash val="solid"/>
            <a:round/>
            <a:headEnd len="sm" w="sm" type="none"/>
            <a:tailEnd len="sm" w="sm" type="none"/>
          </a:ln>
        </p:spPr>
      </p:cxnSp>
      <p:sp>
        <p:nvSpPr>
          <p:cNvPr id="1151" name="Google Shape;1151;p44"/>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800"/>
              <a:buFont typeface="Arial"/>
              <a:buNone/>
            </a:pPr>
            <a:r>
              <a:rPr lang="en-GB"/>
              <a:t>International recognition of </a:t>
            </a:r>
            <a:r>
              <a:rPr i="1" lang="en-GB"/>
              <a:t>Synflorix</a:t>
            </a:r>
            <a:r>
              <a:rPr lang="en-GB"/>
              <a:t> based on rigorous </a:t>
            </a:r>
            <a:br>
              <a:rPr lang="en-GB"/>
            </a:br>
            <a:r>
              <a:rPr lang="en-GB"/>
              <a:t>evidence reviews </a:t>
            </a:r>
            <a:endParaRPr/>
          </a:p>
        </p:txBody>
      </p:sp>
      <p:sp>
        <p:nvSpPr>
          <p:cNvPr id="1152" name="Google Shape;1152;p44"/>
          <p:cNvSpPr txBox="1"/>
          <p:nvPr/>
        </p:nvSpPr>
        <p:spPr>
          <a:xfrm>
            <a:off x="261938" y="6261704"/>
            <a:ext cx="10045700" cy="370871"/>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6600"/>
              </a:buClr>
              <a:buSzPts val="800"/>
              <a:buFont typeface="Arial"/>
              <a:buNone/>
            </a:pPr>
            <a:r>
              <a:rPr b="1" lang="en-GB" sz="800">
                <a:solidFill>
                  <a:srgbClr val="595959"/>
                </a:solidFill>
                <a:latin typeface="Arial"/>
                <a:ea typeface="Arial"/>
                <a:cs typeface="Arial"/>
                <a:sym typeface="Arial"/>
              </a:rPr>
              <a:t>PCV</a:t>
            </a:r>
            <a:r>
              <a:rPr lang="en-GB" sz="800">
                <a:solidFill>
                  <a:srgbClr val="595959"/>
                </a:solidFill>
                <a:latin typeface="Arial"/>
                <a:ea typeface="Arial"/>
                <a:cs typeface="Arial"/>
                <a:sym typeface="Arial"/>
              </a:rPr>
              <a:t>, pneumococcal conjugate vaccine.</a:t>
            </a:r>
            <a:endParaRPr/>
          </a:p>
          <a:p>
            <a:pPr indent="0" lvl="0" marL="0" marR="0" rtl="0" algn="l">
              <a:lnSpc>
                <a:spcPct val="90000"/>
              </a:lnSpc>
              <a:spcBef>
                <a:spcPts val="300"/>
              </a:spcBef>
              <a:spcAft>
                <a:spcPts val="0"/>
              </a:spcAft>
              <a:buClr>
                <a:srgbClr val="FF6600"/>
              </a:buClr>
              <a:buSzPts val="800"/>
              <a:buFont typeface="Arial"/>
              <a:buNone/>
            </a:pPr>
            <a:r>
              <a:rPr lang="en-GB" sz="800">
                <a:solidFill>
                  <a:srgbClr val="595959"/>
                </a:solidFill>
                <a:latin typeface="Arial"/>
                <a:ea typeface="Arial"/>
                <a:cs typeface="Arial"/>
                <a:sym typeface="Arial"/>
              </a:rPr>
              <a:t>1. World Health Organization (WHO). Wkly Epidemiol Rec. 2019;94(8):85-104. 2. de Oliveira LH, et al. PLoS ONE. 2016;11(12):e0166736. 3. International Center for Allied Health Evidence. UNiSA. Available at: http://www.unisa.edu.au/Research/Sansom-Institute-for-Health-Research/Research/Allied-Health-Evidence/Resources/Evidence-based-Practice-Online/EBP-online-Step-2/#Hierarchy [last accessed June 2019].</a:t>
            </a:r>
            <a:endParaRPr/>
          </a:p>
        </p:txBody>
      </p:sp>
      <p:sp>
        <p:nvSpPr>
          <p:cNvPr id="1153" name="Google Shape;1153;p44"/>
          <p:cNvSpPr txBox="1"/>
          <p:nvPr/>
        </p:nvSpPr>
        <p:spPr>
          <a:xfrm>
            <a:off x="160862" y="452799"/>
            <a:ext cx="225039" cy="553998"/>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lang="en-GB" sz="3200">
                <a:solidFill>
                  <a:srgbClr val="215B6B"/>
                </a:solidFill>
                <a:latin typeface="Impact"/>
                <a:ea typeface="Impact"/>
                <a:cs typeface="Impact"/>
                <a:sym typeface="Impact"/>
              </a:rPr>
              <a:t>3</a:t>
            </a:r>
            <a:endParaRPr sz="3200">
              <a:solidFill>
                <a:srgbClr val="215B6B"/>
              </a:solidFill>
              <a:latin typeface="Impact"/>
              <a:ea typeface="Impact"/>
              <a:cs typeface="Impact"/>
              <a:sym typeface="Impact"/>
            </a:endParaRPr>
          </a:p>
        </p:txBody>
      </p:sp>
      <p:sp>
        <p:nvSpPr>
          <p:cNvPr id="1154" name="Google Shape;1154;p44"/>
          <p:cNvSpPr txBox="1"/>
          <p:nvPr/>
        </p:nvSpPr>
        <p:spPr>
          <a:xfrm>
            <a:off x="4305439" y="2190754"/>
            <a:ext cx="6815236" cy="760208"/>
          </a:xfrm>
          <a:prstGeom prst="rect">
            <a:avLst/>
          </a:prstGeom>
          <a:noFill/>
          <a:ln>
            <a:noFill/>
          </a:ln>
        </p:spPr>
        <p:txBody>
          <a:bodyPr anchorCtr="0" anchor="t" bIns="0" lIns="0" spcFirstLastPara="1" rIns="0" wrap="square" tIns="0">
            <a:noAutofit/>
          </a:bodyPr>
          <a:lstStyle/>
          <a:p>
            <a:pPr indent="0" lvl="1" marL="0" marR="0" rtl="0" algn="l">
              <a:lnSpc>
                <a:spcPct val="95000"/>
              </a:lnSpc>
              <a:spcBef>
                <a:spcPts val="0"/>
              </a:spcBef>
              <a:spcAft>
                <a:spcPts val="0"/>
              </a:spcAft>
              <a:buClr>
                <a:schemeClr val="accent3"/>
              </a:buClr>
              <a:buSzPts val="3200"/>
              <a:buFont typeface="Noto Sans Symbols"/>
              <a:buNone/>
            </a:pPr>
            <a:r>
              <a:rPr b="0" i="0" lang="en-GB" sz="3200" u="none" cap="none" strike="noStrike">
                <a:solidFill>
                  <a:srgbClr val="595959"/>
                </a:solidFill>
                <a:latin typeface="Impact"/>
                <a:ea typeface="Impact"/>
                <a:cs typeface="Impact"/>
                <a:sym typeface="Impact"/>
              </a:rPr>
              <a:t>2019</a:t>
            </a:r>
            <a:r>
              <a:rPr b="0" i="0" lang="en-GB" sz="2000" u="none" cap="none" strike="noStrike">
                <a:solidFill>
                  <a:srgbClr val="595959"/>
                </a:solidFill>
                <a:latin typeface="Arial"/>
                <a:ea typeface="Arial"/>
                <a:cs typeface="Arial"/>
                <a:sym typeface="Arial"/>
              </a:rPr>
              <a:t> </a:t>
            </a:r>
            <a:r>
              <a:rPr b="1" i="0" lang="en-GB" sz="2000" u="none" cap="none" strike="noStrike">
                <a:solidFill>
                  <a:srgbClr val="595959"/>
                </a:solidFill>
                <a:latin typeface="Arial"/>
                <a:ea typeface="Arial"/>
                <a:cs typeface="Arial"/>
                <a:sym typeface="Arial"/>
              </a:rPr>
              <a:t>PCV Position Paper</a:t>
            </a:r>
            <a:r>
              <a:rPr b="0" i="0" lang="en-GB" sz="2000" u="none" cap="none" strike="noStrike">
                <a:solidFill>
                  <a:srgbClr val="595959"/>
                </a:solidFill>
                <a:latin typeface="Arial"/>
                <a:ea typeface="Arial"/>
                <a:cs typeface="Arial"/>
                <a:sym typeface="Arial"/>
              </a:rPr>
              <a:t>: Recommendations based on a </a:t>
            </a:r>
            <a:r>
              <a:rPr b="1" i="0" lang="en-GB" sz="2000" u="none" cap="none" strike="noStrike">
                <a:solidFill>
                  <a:srgbClr val="595959"/>
                </a:solidFill>
                <a:latin typeface="Arial"/>
                <a:ea typeface="Arial"/>
                <a:cs typeface="Arial"/>
                <a:sym typeface="Arial"/>
              </a:rPr>
              <a:t>systematic literature review</a:t>
            </a:r>
            <a:r>
              <a:rPr b="0" baseline="30000" i="0" lang="en-GB" sz="2000" u="none" cap="none" strike="noStrike">
                <a:solidFill>
                  <a:srgbClr val="595959"/>
                </a:solidFill>
                <a:latin typeface="Arial"/>
                <a:ea typeface="Arial"/>
                <a:cs typeface="Arial"/>
                <a:sym typeface="Arial"/>
              </a:rPr>
              <a:t>1</a:t>
            </a:r>
            <a:endParaRPr/>
          </a:p>
        </p:txBody>
      </p:sp>
      <p:sp>
        <p:nvSpPr>
          <p:cNvPr id="1155" name="Google Shape;1155;p44"/>
          <p:cNvSpPr txBox="1"/>
          <p:nvPr/>
        </p:nvSpPr>
        <p:spPr>
          <a:xfrm>
            <a:off x="4305439" y="3633877"/>
            <a:ext cx="6756466" cy="584775"/>
          </a:xfrm>
          <a:prstGeom prst="rect">
            <a:avLst/>
          </a:prstGeom>
          <a:noFill/>
          <a:ln>
            <a:noFill/>
          </a:ln>
        </p:spPr>
        <p:txBody>
          <a:bodyPr anchorCtr="0" anchor="t" bIns="0" lIns="0" spcFirstLastPara="1" rIns="0" wrap="square" tIns="0">
            <a:noAutofit/>
          </a:bodyPr>
          <a:lstStyle/>
          <a:p>
            <a:pPr indent="0" lvl="1" marL="0" marR="0" rtl="0" algn="l">
              <a:lnSpc>
                <a:spcPct val="95000"/>
              </a:lnSpc>
              <a:spcBef>
                <a:spcPts val="0"/>
              </a:spcBef>
              <a:spcAft>
                <a:spcPts val="0"/>
              </a:spcAft>
              <a:buClr>
                <a:schemeClr val="accent3"/>
              </a:buClr>
              <a:buSzPts val="2000"/>
              <a:buFont typeface="Noto Sans Symbols"/>
              <a:buNone/>
            </a:pPr>
            <a:r>
              <a:rPr b="0" i="0" lang="en-GB" sz="2000" u="none" cap="none" strike="noStrike">
                <a:solidFill>
                  <a:srgbClr val="595959"/>
                </a:solidFill>
                <a:latin typeface="Impact"/>
                <a:ea typeface="Impact"/>
                <a:cs typeface="Impact"/>
                <a:sym typeface="Impact"/>
              </a:rPr>
              <a:t>2016</a:t>
            </a:r>
            <a:r>
              <a:rPr b="0" i="0" lang="en-GB" sz="2000" u="none" cap="none" strike="noStrike">
                <a:solidFill>
                  <a:srgbClr val="595959"/>
                </a:solidFill>
                <a:latin typeface="Arial"/>
                <a:ea typeface="Arial"/>
                <a:cs typeface="Arial"/>
                <a:sym typeface="Arial"/>
              </a:rPr>
              <a:t>: </a:t>
            </a:r>
            <a:r>
              <a:rPr b="1" i="0" lang="en-GB" sz="2000" u="none" cap="none" strike="noStrike">
                <a:solidFill>
                  <a:srgbClr val="595959"/>
                </a:solidFill>
                <a:latin typeface="Arial"/>
                <a:ea typeface="Arial"/>
                <a:cs typeface="Arial"/>
                <a:sym typeface="Arial"/>
              </a:rPr>
              <a:t>Systematic review of the evidence </a:t>
            </a:r>
            <a:r>
              <a:rPr b="0" i="0" lang="en-GB" sz="2000" u="none" cap="none" strike="noStrike">
                <a:solidFill>
                  <a:srgbClr val="595959"/>
                </a:solidFill>
                <a:latin typeface="Arial"/>
                <a:ea typeface="Arial"/>
                <a:cs typeface="Arial"/>
                <a:sym typeface="Arial"/>
              </a:rPr>
              <a:t>of the impact and effectiveness of PCVs</a:t>
            </a:r>
            <a:r>
              <a:rPr b="0" baseline="30000" i="0" lang="en-GB" sz="2000" u="none" cap="none" strike="noStrike">
                <a:solidFill>
                  <a:srgbClr val="595959"/>
                </a:solidFill>
                <a:latin typeface="Arial"/>
                <a:ea typeface="Arial"/>
                <a:cs typeface="Arial"/>
                <a:sym typeface="Arial"/>
              </a:rPr>
              <a:t>2</a:t>
            </a:r>
            <a:endParaRPr/>
          </a:p>
        </p:txBody>
      </p:sp>
      <p:sp>
        <p:nvSpPr>
          <p:cNvPr id="1156" name="Google Shape;1156;p44"/>
          <p:cNvSpPr txBox="1"/>
          <p:nvPr/>
        </p:nvSpPr>
        <p:spPr>
          <a:xfrm>
            <a:off x="702725" y="2051327"/>
            <a:ext cx="2564350" cy="67684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1800"/>
              <a:buFont typeface="Noto Sans Symbols"/>
              <a:buNone/>
            </a:pPr>
            <a:r>
              <a:rPr b="1" lang="en-GB" sz="1800">
                <a:solidFill>
                  <a:schemeClr val="accent1"/>
                </a:solidFill>
                <a:latin typeface="Arial"/>
                <a:ea typeface="Arial"/>
                <a:cs typeface="Arial"/>
                <a:sym typeface="Arial"/>
              </a:rPr>
              <a:t>World Health Organization </a:t>
            </a:r>
            <a:r>
              <a:rPr lang="en-GB" sz="1800">
                <a:solidFill>
                  <a:schemeClr val="accent1"/>
                </a:solidFill>
                <a:latin typeface="Arial"/>
                <a:ea typeface="Arial"/>
                <a:cs typeface="Arial"/>
                <a:sym typeface="Arial"/>
              </a:rPr>
              <a:t>(WHO)</a:t>
            </a:r>
            <a:endParaRPr baseline="30000" sz="1800">
              <a:solidFill>
                <a:schemeClr val="accent1"/>
              </a:solidFill>
              <a:latin typeface="Arial"/>
              <a:ea typeface="Arial"/>
              <a:cs typeface="Arial"/>
              <a:sym typeface="Arial"/>
            </a:endParaRPr>
          </a:p>
        </p:txBody>
      </p:sp>
      <p:sp>
        <p:nvSpPr>
          <p:cNvPr id="1157" name="Google Shape;1157;p44"/>
          <p:cNvSpPr txBox="1"/>
          <p:nvPr/>
        </p:nvSpPr>
        <p:spPr>
          <a:xfrm>
            <a:off x="702725" y="3409370"/>
            <a:ext cx="2359820" cy="539544"/>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1800"/>
              <a:buFont typeface="Noto Sans Symbols"/>
              <a:buNone/>
            </a:pPr>
            <a:r>
              <a:rPr b="1" lang="en-GB" sz="1800">
                <a:solidFill>
                  <a:schemeClr val="accent1"/>
                </a:solidFill>
                <a:latin typeface="Arial"/>
                <a:ea typeface="Arial"/>
                <a:cs typeface="Arial"/>
                <a:sym typeface="Arial"/>
              </a:rPr>
              <a:t>Pan American Health</a:t>
            </a:r>
            <a:br>
              <a:rPr b="1" lang="en-GB" sz="1800">
                <a:solidFill>
                  <a:schemeClr val="accent1"/>
                </a:solidFill>
                <a:latin typeface="Arial"/>
                <a:ea typeface="Arial"/>
                <a:cs typeface="Arial"/>
                <a:sym typeface="Arial"/>
              </a:rPr>
            </a:br>
            <a:r>
              <a:rPr b="1" lang="en-GB" sz="1800">
                <a:solidFill>
                  <a:schemeClr val="accent1"/>
                </a:solidFill>
                <a:latin typeface="Arial"/>
                <a:ea typeface="Arial"/>
                <a:cs typeface="Arial"/>
                <a:sym typeface="Arial"/>
              </a:rPr>
              <a:t>Organization </a:t>
            </a:r>
            <a:r>
              <a:rPr lang="en-GB" sz="1800">
                <a:solidFill>
                  <a:schemeClr val="accent1"/>
                </a:solidFill>
                <a:latin typeface="Arial"/>
                <a:ea typeface="Arial"/>
                <a:cs typeface="Arial"/>
                <a:sym typeface="Arial"/>
              </a:rPr>
              <a:t>(PAHO)</a:t>
            </a:r>
            <a:endParaRPr baseline="30000" sz="1800">
              <a:solidFill>
                <a:schemeClr val="accent1"/>
              </a:solidFill>
              <a:latin typeface="Arial"/>
              <a:ea typeface="Arial"/>
              <a:cs typeface="Arial"/>
              <a:sym typeface="Arial"/>
            </a:endParaRPr>
          </a:p>
        </p:txBody>
      </p:sp>
      <p:cxnSp>
        <p:nvCxnSpPr>
          <p:cNvPr id="1158" name="Google Shape;1158;p44"/>
          <p:cNvCxnSpPr/>
          <p:nvPr/>
        </p:nvCxnSpPr>
        <p:spPr>
          <a:xfrm>
            <a:off x="585787" y="4603967"/>
            <a:ext cx="10984170" cy="0"/>
          </a:xfrm>
          <a:prstGeom prst="straightConnector1">
            <a:avLst/>
          </a:prstGeom>
          <a:noFill/>
          <a:ln cap="flat" cmpd="sng" w="28575">
            <a:solidFill>
              <a:srgbClr val="81CAD6"/>
            </a:solidFill>
            <a:prstDash val="solid"/>
            <a:round/>
            <a:headEnd len="sm" w="sm" type="none"/>
            <a:tailEnd len="sm" w="sm" type="none"/>
          </a:ln>
        </p:spPr>
      </p:cxnSp>
      <p:sp>
        <p:nvSpPr>
          <p:cNvPr id="1159" name="Google Shape;1159;p44"/>
          <p:cNvSpPr/>
          <p:nvPr/>
        </p:nvSpPr>
        <p:spPr>
          <a:xfrm>
            <a:off x="585787" y="4733478"/>
            <a:ext cx="10984171" cy="865858"/>
          </a:xfrm>
          <a:prstGeom prst="rect">
            <a:avLst/>
          </a:prstGeom>
          <a:solidFill>
            <a:srgbClr val="FFFFF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aphicFrame>
        <p:nvGraphicFramePr>
          <p:cNvPr id="1160" name="Google Shape;1160;p44"/>
          <p:cNvGraphicFramePr/>
          <p:nvPr/>
        </p:nvGraphicFramePr>
        <p:xfrm>
          <a:off x="585787" y="4778861"/>
          <a:ext cx="3000000" cy="3000000"/>
        </p:xfrm>
        <a:graphic>
          <a:graphicData uri="http://schemas.openxmlformats.org/drawingml/2006/table">
            <a:tbl>
              <a:tblPr>
                <a:noFill/>
                <a:tableStyleId>{BCBD67A7-40DC-4F4B-A5A9-E672EEF802A9}</a:tableStyleId>
              </a:tblPr>
              <a:tblGrid>
                <a:gridCol w="10984175"/>
              </a:tblGrid>
              <a:tr h="199925">
                <a:tc>
                  <a:txBody>
                    <a:bodyPr/>
                    <a:lstStyle/>
                    <a:p>
                      <a:pPr indent="0" lvl="0" marL="0" marR="0" rtl="0" algn="ctr">
                        <a:spcBef>
                          <a:spcPts val="0"/>
                        </a:spcBef>
                        <a:spcAft>
                          <a:spcPts val="0"/>
                        </a:spcAft>
                        <a:buNone/>
                      </a:pPr>
                      <a:r>
                        <a:rPr b="1" lang="en-GB" sz="1400">
                          <a:solidFill>
                            <a:schemeClr val="lt1"/>
                          </a:solidFill>
                        </a:rPr>
                        <a:t>Hierarchy of evidence – </a:t>
                      </a:r>
                      <a:r>
                        <a:rPr b="0" lang="en-GB" sz="1400">
                          <a:solidFill>
                            <a:schemeClr val="lt1"/>
                          </a:solidFill>
                        </a:rPr>
                        <a:t>Level 1</a:t>
                      </a:r>
                      <a:r>
                        <a:rPr b="0" baseline="30000" lang="en-GB" sz="1400">
                          <a:solidFill>
                            <a:schemeClr val="lt1"/>
                          </a:solidFill>
                        </a:rPr>
                        <a:t>3</a:t>
                      </a:r>
                      <a:endParaRPr/>
                    </a:p>
                  </a:txBody>
                  <a:tcPr marT="0" marB="0" marR="17550" marL="175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81CAD6"/>
                    </a:solidFill>
                  </a:tcPr>
                </a:tc>
              </a:tr>
              <a:tr h="652500">
                <a:tc>
                  <a:txBody>
                    <a:bodyPr/>
                    <a:lstStyle/>
                    <a:p>
                      <a:pPr indent="0" lvl="0" marL="0" marR="0" rtl="0" algn="l">
                        <a:lnSpc>
                          <a:spcPct val="90000"/>
                        </a:lnSpc>
                        <a:spcBef>
                          <a:spcPts val="0"/>
                        </a:spcBef>
                        <a:spcAft>
                          <a:spcPts val="0"/>
                        </a:spcAft>
                        <a:buNone/>
                      </a:pPr>
                      <a:r>
                        <a:rPr b="0" i="0" lang="en-GB" sz="1200">
                          <a:solidFill>
                            <a:srgbClr val="7F7F7F"/>
                          </a:solidFill>
                          <a:latin typeface="Arial"/>
                          <a:ea typeface="Arial"/>
                          <a:cs typeface="Arial"/>
                          <a:sym typeface="Arial"/>
                        </a:rPr>
                        <a:t>A systematic review, using either meta-analytic analysis or narrative synthesis, is the primary methodology in secondary research. A systematic review summarizes the results of available carefully designed studies in response to a research question and is considered to be the most reliable source of evidence</a:t>
                      </a:r>
                      <a:br>
                        <a:rPr b="0" i="0" lang="en-GB" sz="1200">
                          <a:solidFill>
                            <a:srgbClr val="7F7F7F"/>
                          </a:solidFill>
                          <a:latin typeface="Arial"/>
                          <a:ea typeface="Arial"/>
                          <a:cs typeface="Arial"/>
                          <a:sym typeface="Arial"/>
                        </a:rPr>
                      </a:br>
                      <a:r>
                        <a:rPr b="0" i="0" lang="en-GB" sz="1200">
                          <a:solidFill>
                            <a:srgbClr val="7F7F7F"/>
                          </a:solidFill>
                          <a:latin typeface="Arial"/>
                          <a:ea typeface="Arial"/>
                          <a:cs typeface="Arial"/>
                          <a:sym typeface="Arial"/>
                        </a:rPr>
                        <a:t>to guide clinical practice.</a:t>
                      </a:r>
                      <a:endParaRPr/>
                    </a:p>
                  </a:txBody>
                  <a:tcPr marT="36000" marB="36000" marR="1755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38100">
                      <a:solidFill>
                        <a:srgbClr val="81CBD6"/>
                      </a:solidFill>
                      <a:prstDash val="solid"/>
                      <a:round/>
                      <a:headEnd len="sm" w="sm" type="none"/>
                      <a:tailEnd len="sm" w="sm" type="none"/>
                    </a:lnB>
                  </a:tcPr>
                </a:tc>
              </a:tr>
            </a:tbl>
          </a:graphicData>
        </a:graphic>
      </p:graphicFrame>
      <p:grpSp>
        <p:nvGrpSpPr>
          <p:cNvPr id="1161" name="Google Shape;1161;p44"/>
          <p:cNvGrpSpPr/>
          <p:nvPr/>
        </p:nvGrpSpPr>
        <p:grpSpPr>
          <a:xfrm>
            <a:off x="261938" y="1087796"/>
            <a:ext cx="933435" cy="112353"/>
            <a:chOff x="261938" y="1087796"/>
            <a:chExt cx="933435" cy="112353"/>
          </a:xfrm>
        </p:grpSpPr>
        <p:sp>
          <p:nvSpPr>
            <p:cNvPr id="1162" name="Google Shape;1162;p44"/>
            <p:cNvSpPr/>
            <p:nvPr/>
          </p:nvSpPr>
          <p:spPr>
            <a:xfrm>
              <a:off x="261938" y="1087796"/>
              <a:ext cx="112353" cy="112353"/>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63" name="Google Shape;1163;p44"/>
            <p:cNvSpPr/>
            <p:nvPr/>
          </p:nvSpPr>
          <p:spPr>
            <a:xfrm>
              <a:off x="426155" y="1087796"/>
              <a:ext cx="112353" cy="112353"/>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64" name="Google Shape;1164;p44"/>
            <p:cNvSpPr/>
            <p:nvPr/>
          </p:nvSpPr>
          <p:spPr>
            <a:xfrm>
              <a:off x="590371" y="1087796"/>
              <a:ext cx="112353" cy="112353"/>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65" name="Google Shape;1165;p44"/>
            <p:cNvSpPr/>
            <p:nvPr/>
          </p:nvSpPr>
          <p:spPr>
            <a:xfrm>
              <a:off x="754588" y="1087796"/>
              <a:ext cx="112353" cy="112353"/>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66" name="Google Shape;1166;p44"/>
            <p:cNvSpPr/>
            <p:nvPr/>
          </p:nvSpPr>
          <p:spPr>
            <a:xfrm>
              <a:off x="918804" y="1087796"/>
              <a:ext cx="112353" cy="112353"/>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67" name="Google Shape;1167;p44"/>
            <p:cNvSpPr/>
            <p:nvPr/>
          </p:nvSpPr>
          <p:spPr>
            <a:xfrm>
              <a:off x="1083020" y="1087796"/>
              <a:ext cx="112353" cy="112353"/>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2" name="Shape 1172"/>
        <p:cNvGrpSpPr/>
        <p:nvPr/>
      </p:nvGrpSpPr>
      <p:grpSpPr>
        <a:xfrm>
          <a:off x="0" y="0"/>
          <a:ext cx="0" cy="0"/>
          <a:chOff x="0" y="0"/>
          <a:chExt cx="0" cy="0"/>
        </a:xfrm>
      </p:grpSpPr>
      <p:sp>
        <p:nvSpPr>
          <p:cNvPr id="1173" name="Google Shape;1173;p45"/>
          <p:cNvSpPr/>
          <p:nvPr/>
        </p:nvSpPr>
        <p:spPr>
          <a:xfrm>
            <a:off x="585787" y="3256395"/>
            <a:ext cx="10984171" cy="1331513"/>
          </a:xfrm>
          <a:prstGeom prst="rect">
            <a:avLst/>
          </a:prstGeom>
          <a:solidFill>
            <a:srgbClr val="FFFFF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74" name="Google Shape;1174;p45"/>
          <p:cNvSpPr/>
          <p:nvPr/>
        </p:nvSpPr>
        <p:spPr>
          <a:xfrm>
            <a:off x="585787" y="1408542"/>
            <a:ext cx="10984172" cy="1834130"/>
          </a:xfrm>
          <a:prstGeom prst="rect">
            <a:avLst/>
          </a:prstGeom>
          <a:solidFill>
            <a:srgbClr val="FFFFFF">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175" name="Google Shape;1175;p45"/>
          <p:cNvCxnSpPr/>
          <p:nvPr/>
        </p:nvCxnSpPr>
        <p:spPr>
          <a:xfrm>
            <a:off x="585787" y="3248561"/>
            <a:ext cx="10984170" cy="0"/>
          </a:xfrm>
          <a:prstGeom prst="straightConnector1">
            <a:avLst/>
          </a:prstGeom>
          <a:noFill/>
          <a:ln cap="flat" cmpd="sng" w="28575">
            <a:solidFill>
              <a:srgbClr val="81CAD6"/>
            </a:solidFill>
            <a:prstDash val="solid"/>
            <a:round/>
            <a:headEnd len="sm" w="sm" type="none"/>
            <a:tailEnd len="sm" w="sm" type="none"/>
          </a:ln>
        </p:spPr>
      </p:cxnSp>
      <p:sp>
        <p:nvSpPr>
          <p:cNvPr id="1176" name="Google Shape;1176;p45"/>
          <p:cNvSpPr txBox="1"/>
          <p:nvPr/>
        </p:nvSpPr>
        <p:spPr>
          <a:xfrm>
            <a:off x="702725" y="2051327"/>
            <a:ext cx="2564350" cy="67684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1800"/>
              <a:buFont typeface="Noto Sans Symbols"/>
              <a:buNone/>
            </a:pPr>
            <a:r>
              <a:rPr b="1" lang="en-GB" sz="1800">
                <a:solidFill>
                  <a:schemeClr val="accent1"/>
                </a:solidFill>
                <a:latin typeface="Arial"/>
                <a:ea typeface="Arial"/>
                <a:cs typeface="Arial"/>
                <a:sym typeface="Arial"/>
              </a:rPr>
              <a:t>World Health Organization </a:t>
            </a:r>
            <a:r>
              <a:rPr lang="en-GB" sz="1800">
                <a:solidFill>
                  <a:schemeClr val="accent1"/>
                </a:solidFill>
                <a:latin typeface="Arial"/>
                <a:ea typeface="Arial"/>
                <a:cs typeface="Arial"/>
                <a:sym typeface="Arial"/>
              </a:rPr>
              <a:t>(WHO)</a:t>
            </a:r>
            <a:endParaRPr/>
          </a:p>
          <a:p>
            <a:pPr indent="0" lvl="0" marL="0" marR="0" rtl="0" algn="l">
              <a:lnSpc>
                <a:spcPct val="90000"/>
              </a:lnSpc>
              <a:spcBef>
                <a:spcPts val="1800"/>
              </a:spcBef>
              <a:spcAft>
                <a:spcPts val="0"/>
              </a:spcAft>
              <a:buClr>
                <a:schemeClr val="accent1"/>
              </a:buClr>
              <a:buSzPts val="1800"/>
              <a:buFont typeface="Noto Sans Symbols"/>
              <a:buNone/>
            </a:pPr>
            <a:r>
              <a:rPr baseline="30000" lang="en-GB" sz="1800">
                <a:solidFill>
                  <a:schemeClr val="accent1"/>
                </a:solidFill>
                <a:latin typeface="Arial"/>
                <a:ea typeface="Arial"/>
                <a:cs typeface="Arial"/>
                <a:sym typeface="Arial"/>
              </a:rPr>
              <a:t>PRODUCT CHOICE-SUMMARY</a:t>
            </a:r>
            <a:endParaRPr/>
          </a:p>
          <a:p>
            <a:pPr indent="0" lvl="0" marL="0" marR="0" rtl="0" algn="l">
              <a:lnSpc>
                <a:spcPct val="90000"/>
              </a:lnSpc>
              <a:spcBef>
                <a:spcPts val="1800"/>
              </a:spcBef>
              <a:spcAft>
                <a:spcPts val="0"/>
              </a:spcAft>
              <a:buClr>
                <a:schemeClr val="accent6"/>
              </a:buClr>
              <a:buSzPts val="1800"/>
              <a:buFont typeface="Noto Sans Symbols"/>
              <a:buNone/>
            </a:pPr>
            <a:r>
              <a:t/>
            </a:r>
            <a:endParaRPr baseline="30000" sz="1800">
              <a:solidFill>
                <a:schemeClr val="accent1"/>
              </a:solidFill>
              <a:latin typeface="Arial"/>
              <a:ea typeface="Arial"/>
              <a:cs typeface="Arial"/>
              <a:sym typeface="Arial"/>
            </a:endParaRPr>
          </a:p>
        </p:txBody>
      </p:sp>
      <p:cxnSp>
        <p:nvCxnSpPr>
          <p:cNvPr id="1177" name="Google Shape;1177;p45"/>
          <p:cNvCxnSpPr/>
          <p:nvPr/>
        </p:nvCxnSpPr>
        <p:spPr>
          <a:xfrm>
            <a:off x="585787" y="4603967"/>
            <a:ext cx="10984170" cy="0"/>
          </a:xfrm>
          <a:prstGeom prst="straightConnector1">
            <a:avLst/>
          </a:prstGeom>
          <a:noFill/>
          <a:ln cap="flat" cmpd="sng" w="28575">
            <a:solidFill>
              <a:srgbClr val="81CAD6"/>
            </a:solidFill>
            <a:prstDash val="solid"/>
            <a:round/>
            <a:headEnd len="sm" w="sm" type="none"/>
            <a:tailEnd len="sm" w="sm" type="none"/>
          </a:ln>
        </p:spPr>
      </p:cxnSp>
      <p:sp>
        <p:nvSpPr>
          <p:cNvPr id="1178" name="Google Shape;1178;p45"/>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800"/>
              <a:buFont typeface="Arial"/>
              <a:buNone/>
            </a:pPr>
            <a:r>
              <a:rPr lang="en-GB"/>
              <a:t>International recognition of </a:t>
            </a:r>
            <a:r>
              <a:rPr i="1" lang="en-GB"/>
              <a:t>Synflorix</a:t>
            </a:r>
            <a:r>
              <a:rPr lang="en-GB"/>
              <a:t> based on rigorous </a:t>
            </a:r>
            <a:br>
              <a:rPr lang="en-GB"/>
            </a:br>
            <a:r>
              <a:rPr lang="en-GB"/>
              <a:t>evidence reviews </a:t>
            </a:r>
            <a:endParaRPr/>
          </a:p>
        </p:txBody>
      </p:sp>
      <p:sp>
        <p:nvSpPr>
          <p:cNvPr id="1179" name="Google Shape;1179;p45"/>
          <p:cNvSpPr txBox="1"/>
          <p:nvPr/>
        </p:nvSpPr>
        <p:spPr>
          <a:xfrm>
            <a:off x="160862" y="452799"/>
            <a:ext cx="225039" cy="553998"/>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lang="en-GB" sz="3200">
                <a:solidFill>
                  <a:srgbClr val="215B6B"/>
                </a:solidFill>
                <a:latin typeface="Impact"/>
                <a:ea typeface="Impact"/>
                <a:cs typeface="Impact"/>
                <a:sym typeface="Impact"/>
              </a:rPr>
              <a:t>3</a:t>
            </a:r>
            <a:endParaRPr sz="3200">
              <a:solidFill>
                <a:srgbClr val="215B6B"/>
              </a:solidFill>
              <a:latin typeface="Impact"/>
              <a:ea typeface="Impact"/>
              <a:cs typeface="Impact"/>
              <a:sym typeface="Impact"/>
            </a:endParaRPr>
          </a:p>
        </p:txBody>
      </p:sp>
      <p:sp>
        <p:nvSpPr>
          <p:cNvPr id="1180" name="Google Shape;1180;p45"/>
          <p:cNvSpPr/>
          <p:nvPr/>
        </p:nvSpPr>
        <p:spPr>
          <a:xfrm>
            <a:off x="3448052" y="1425560"/>
            <a:ext cx="8121905" cy="1814775"/>
          </a:xfrm>
          <a:prstGeom prst="rect">
            <a:avLst/>
          </a:prstGeom>
          <a:solidFill>
            <a:srgbClr val="E4F4F6"/>
          </a:solidFill>
          <a:ln>
            <a:noFill/>
          </a:ln>
        </p:spPr>
        <p:txBody>
          <a:bodyPr anchorCtr="0" anchor="ctr" bIns="180000" lIns="108000" spcFirstLastPara="1" rIns="108000" wrap="square" tIns="180000">
            <a:noAutofit/>
          </a:bodyPr>
          <a:lstStyle/>
          <a:p>
            <a:pPr indent="0" lvl="0" marL="0" marR="0" rtl="0" algn="l">
              <a:lnSpc>
                <a:spcPct val="90000"/>
              </a:lnSpc>
              <a:spcBef>
                <a:spcPts val="0"/>
              </a:spcBef>
              <a:spcAft>
                <a:spcPts val="0"/>
              </a:spcAft>
              <a:buNone/>
            </a:pPr>
            <a:r>
              <a:rPr lang="en-GB" sz="1700">
                <a:solidFill>
                  <a:srgbClr val="3F3F3F"/>
                </a:solidFill>
                <a:latin typeface="Arial"/>
                <a:ea typeface="Arial"/>
                <a:cs typeface="Arial"/>
                <a:sym typeface="Arial"/>
              </a:rPr>
              <a:t>“</a:t>
            </a:r>
            <a:r>
              <a:rPr lang="en-GB" sz="1700">
                <a:solidFill>
                  <a:srgbClr val="595959"/>
                </a:solidFill>
                <a:latin typeface="Arial"/>
                <a:ea typeface="Arial"/>
                <a:cs typeface="Arial"/>
                <a:sym typeface="Arial"/>
              </a:rPr>
              <a:t>PCV10 and PCV13 have </a:t>
            </a:r>
            <a:r>
              <a:rPr b="1" lang="en-GB" sz="1700">
                <a:solidFill>
                  <a:srgbClr val="595959"/>
                </a:solidFill>
                <a:latin typeface="Arial"/>
                <a:ea typeface="Arial"/>
                <a:cs typeface="Arial"/>
                <a:sym typeface="Arial"/>
              </a:rPr>
              <a:t>comparable</a:t>
            </a:r>
            <a:r>
              <a:rPr lang="en-GB" sz="1700">
                <a:solidFill>
                  <a:srgbClr val="595959"/>
                </a:solidFill>
                <a:latin typeface="Arial"/>
                <a:ea typeface="Arial"/>
                <a:cs typeface="Arial"/>
                <a:sym typeface="Arial"/>
              </a:rPr>
              <a:t> </a:t>
            </a:r>
            <a:r>
              <a:rPr b="1" lang="en-GB" sz="1700">
                <a:solidFill>
                  <a:srgbClr val="595959"/>
                </a:solidFill>
                <a:latin typeface="Arial"/>
                <a:ea typeface="Arial"/>
                <a:cs typeface="Arial"/>
                <a:sym typeface="Arial"/>
              </a:rPr>
              <a:t>immu­nogenicity</a:t>
            </a:r>
            <a:r>
              <a:rPr lang="en-GB" sz="1700">
                <a:solidFill>
                  <a:srgbClr val="595959"/>
                </a:solidFill>
                <a:latin typeface="Arial"/>
                <a:ea typeface="Arial"/>
                <a:cs typeface="Arial"/>
                <a:sym typeface="Arial"/>
              </a:rPr>
              <a:t> and </a:t>
            </a:r>
            <a:r>
              <a:rPr b="1" lang="en-GB" sz="1700">
                <a:solidFill>
                  <a:srgbClr val="595959"/>
                </a:solidFill>
                <a:latin typeface="Arial"/>
                <a:ea typeface="Arial"/>
                <a:cs typeface="Arial"/>
                <a:sym typeface="Arial"/>
              </a:rPr>
              <a:t>impact</a:t>
            </a:r>
            <a:r>
              <a:rPr lang="en-GB" sz="1700">
                <a:solidFill>
                  <a:srgbClr val="595959"/>
                </a:solidFill>
                <a:latin typeface="Arial"/>
                <a:ea typeface="Arial"/>
                <a:cs typeface="Arial"/>
                <a:sym typeface="Arial"/>
              </a:rPr>
              <a:t> on </a:t>
            </a:r>
            <a:r>
              <a:rPr b="1" lang="en-GB" sz="1700">
                <a:solidFill>
                  <a:srgbClr val="595959"/>
                </a:solidFill>
                <a:latin typeface="Arial"/>
                <a:ea typeface="Arial"/>
                <a:cs typeface="Arial"/>
                <a:sym typeface="Arial"/>
              </a:rPr>
              <a:t>IPD</a:t>
            </a:r>
            <a:r>
              <a:rPr lang="en-GB" sz="1700">
                <a:solidFill>
                  <a:srgbClr val="595959"/>
                </a:solidFill>
                <a:latin typeface="Arial"/>
                <a:ea typeface="Arial"/>
                <a:cs typeface="Arial"/>
                <a:sym typeface="Arial"/>
              </a:rPr>
              <a:t>, </a:t>
            </a:r>
            <a:r>
              <a:rPr b="1" lang="en-GB" sz="1700">
                <a:solidFill>
                  <a:srgbClr val="595959"/>
                </a:solidFill>
                <a:latin typeface="Arial"/>
                <a:ea typeface="Arial"/>
                <a:cs typeface="Arial"/>
                <a:sym typeface="Arial"/>
              </a:rPr>
              <a:t>pneumonia</a:t>
            </a:r>
            <a:r>
              <a:rPr lang="en-GB" sz="1700">
                <a:solidFill>
                  <a:srgbClr val="595959"/>
                </a:solidFill>
                <a:latin typeface="Arial"/>
                <a:ea typeface="Arial"/>
                <a:cs typeface="Arial"/>
                <a:sym typeface="Arial"/>
              </a:rPr>
              <a:t> and NP </a:t>
            </a:r>
            <a:r>
              <a:rPr b="1" lang="en-GB" sz="1700">
                <a:solidFill>
                  <a:srgbClr val="595959"/>
                </a:solidFill>
                <a:latin typeface="Arial"/>
                <a:ea typeface="Arial"/>
                <a:cs typeface="Arial"/>
                <a:sym typeface="Arial"/>
              </a:rPr>
              <a:t>carriage</a:t>
            </a:r>
            <a:r>
              <a:rPr lang="en-GB" sz="1700">
                <a:solidFill>
                  <a:srgbClr val="595959"/>
                </a:solidFill>
                <a:latin typeface="Arial"/>
                <a:ea typeface="Arial"/>
                <a:cs typeface="Arial"/>
                <a:sym typeface="Arial"/>
              </a:rPr>
              <a:t> due to shared vaccine serotypes. </a:t>
            </a:r>
            <a:endParaRPr/>
          </a:p>
          <a:p>
            <a:pPr indent="0" lvl="0" marL="0" marR="0" rtl="0" algn="l">
              <a:lnSpc>
                <a:spcPct val="90000"/>
              </a:lnSpc>
              <a:spcBef>
                <a:spcPts val="0"/>
              </a:spcBef>
              <a:spcAft>
                <a:spcPts val="0"/>
              </a:spcAft>
              <a:buNone/>
            </a:pPr>
            <a:r>
              <a:t/>
            </a:r>
            <a:endParaRPr sz="1700">
              <a:solidFill>
                <a:srgbClr val="595959"/>
              </a:solidFill>
              <a:latin typeface="Arial"/>
              <a:ea typeface="Arial"/>
              <a:cs typeface="Arial"/>
              <a:sym typeface="Arial"/>
            </a:endParaRPr>
          </a:p>
          <a:p>
            <a:pPr indent="0" lvl="0" marL="0" marR="0" rtl="0" algn="l">
              <a:lnSpc>
                <a:spcPct val="90000"/>
              </a:lnSpc>
              <a:spcBef>
                <a:spcPts val="0"/>
              </a:spcBef>
              <a:spcAft>
                <a:spcPts val="0"/>
              </a:spcAft>
              <a:buNone/>
            </a:pPr>
            <a:r>
              <a:rPr lang="en-GB" sz="1700">
                <a:solidFill>
                  <a:srgbClr val="595959"/>
                </a:solidFill>
                <a:latin typeface="Arial"/>
                <a:ea typeface="Arial"/>
                <a:cs typeface="Arial"/>
                <a:sym typeface="Arial"/>
              </a:rPr>
              <a:t>While differ­ences were found in their immunogenicity and impact on the 3 serotypes included in PCV13 and not PCV10 and on serotype 6C, there is currently </a:t>
            </a:r>
            <a:r>
              <a:rPr b="1" lang="en-GB" sz="1700">
                <a:solidFill>
                  <a:srgbClr val="595959"/>
                </a:solidFill>
                <a:latin typeface="Arial"/>
                <a:ea typeface="Arial"/>
                <a:cs typeface="Arial"/>
                <a:sym typeface="Arial"/>
              </a:rPr>
              <a:t>insufficient evidence that the 2 vaccines differ in their impact on overall pneumococcal disease burden</a:t>
            </a:r>
            <a:r>
              <a:rPr lang="en-GB" sz="1700">
                <a:solidFill>
                  <a:srgbClr val="595959"/>
                </a:solidFill>
                <a:latin typeface="Arial"/>
                <a:ea typeface="Arial"/>
                <a:cs typeface="Arial"/>
                <a:sym typeface="Arial"/>
              </a:rPr>
              <a:t>.”</a:t>
            </a:r>
            <a:r>
              <a:rPr baseline="30000" lang="en-GB" sz="1700">
                <a:solidFill>
                  <a:srgbClr val="3F3F3F"/>
                </a:solidFill>
                <a:latin typeface="Arial"/>
                <a:ea typeface="Arial"/>
                <a:cs typeface="Arial"/>
                <a:sym typeface="Arial"/>
              </a:rPr>
              <a:t>1</a:t>
            </a:r>
            <a:endParaRPr/>
          </a:p>
        </p:txBody>
      </p:sp>
      <p:sp>
        <p:nvSpPr>
          <p:cNvPr id="1181" name="Google Shape;1181;p45"/>
          <p:cNvSpPr/>
          <p:nvPr/>
        </p:nvSpPr>
        <p:spPr>
          <a:xfrm>
            <a:off x="3448050" y="3267911"/>
            <a:ext cx="8121907" cy="1315526"/>
          </a:xfrm>
          <a:prstGeom prst="rect">
            <a:avLst/>
          </a:prstGeom>
          <a:solidFill>
            <a:srgbClr val="E4F4F6"/>
          </a:solidFill>
          <a:ln>
            <a:noFill/>
          </a:ln>
        </p:spPr>
        <p:txBody>
          <a:bodyPr anchorCtr="0" anchor="ctr" bIns="180000" lIns="108000" spcFirstLastPara="1" rIns="108000" wrap="square" tIns="180000">
            <a:noAutofit/>
          </a:bodyPr>
          <a:lstStyle/>
          <a:p>
            <a:pPr indent="0" lvl="0" marL="0" marR="0" rtl="0" algn="l">
              <a:lnSpc>
                <a:spcPct val="90000"/>
              </a:lnSpc>
              <a:spcBef>
                <a:spcPts val="0"/>
              </a:spcBef>
              <a:spcAft>
                <a:spcPts val="0"/>
              </a:spcAft>
              <a:buNone/>
            </a:pPr>
            <a:r>
              <a:rPr lang="en-GB" sz="1700">
                <a:solidFill>
                  <a:srgbClr val="595959"/>
                </a:solidFill>
                <a:latin typeface="Arial"/>
                <a:ea typeface="Arial"/>
                <a:cs typeface="Arial"/>
                <a:sym typeface="Arial"/>
              </a:rPr>
              <a:t>“Available evidence to date indicates significant impact of both [</a:t>
            </a:r>
            <a:r>
              <a:rPr i="1" lang="en-GB" sz="1700">
                <a:solidFill>
                  <a:srgbClr val="595959"/>
                </a:solidFill>
                <a:latin typeface="Arial"/>
                <a:ea typeface="Arial"/>
                <a:cs typeface="Arial"/>
                <a:sym typeface="Arial"/>
              </a:rPr>
              <a:t>Synflorix</a:t>
            </a:r>
            <a:r>
              <a:rPr lang="en-GB" sz="1700">
                <a:solidFill>
                  <a:srgbClr val="595959"/>
                </a:solidFill>
                <a:latin typeface="Arial"/>
                <a:ea typeface="Arial"/>
                <a:cs typeface="Arial"/>
                <a:sym typeface="Arial"/>
              </a:rPr>
              <a:t>]</a:t>
            </a:r>
            <a:br>
              <a:rPr lang="en-GB" sz="1700">
                <a:solidFill>
                  <a:srgbClr val="595959"/>
                </a:solidFill>
                <a:latin typeface="Arial"/>
                <a:ea typeface="Arial"/>
                <a:cs typeface="Arial"/>
                <a:sym typeface="Arial"/>
              </a:rPr>
            </a:br>
            <a:r>
              <a:rPr lang="en-GB" sz="1700">
                <a:solidFill>
                  <a:srgbClr val="595959"/>
                </a:solidFill>
                <a:latin typeface="Arial"/>
                <a:ea typeface="Arial"/>
                <a:cs typeface="Arial"/>
                <a:sym typeface="Arial"/>
              </a:rPr>
              <a:t>and PCV13 in the outcomes studied, with </a:t>
            </a:r>
            <a:r>
              <a:rPr b="1" lang="en-GB" sz="1700">
                <a:solidFill>
                  <a:srgbClr val="595959"/>
                </a:solidFill>
                <a:latin typeface="Arial"/>
                <a:ea typeface="Arial"/>
                <a:cs typeface="Arial"/>
                <a:sym typeface="Arial"/>
              </a:rPr>
              <a:t>no evidence of the superiority of one vaccine over the other </a:t>
            </a:r>
            <a:r>
              <a:rPr lang="en-GB" sz="1700">
                <a:solidFill>
                  <a:srgbClr val="595959"/>
                </a:solidFill>
                <a:latin typeface="Arial"/>
                <a:ea typeface="Arial"/>
                <a:cs typeface="Arial"/>
                <a:sym typeface="Arial"/>
              </a:rPr>
              <a:t>on pneumonia, IPD or meningitis hospitalization reduction </a:t>
            </a:r>
            <a:br>
              <a:rPr lang="en-GB" sz="1700">
                <a:solidFill>
                  <a:srgbClr val="595959"/>
                </a:solidFill>
                <a:latin typeface="Arial"/>
                <a:ea typeface="Arial"/>
                <a:cs typeface="Arial"/>
                <a:sym typeface="Arial"/>
              </a:rPr>
            </a:br>
            <a:r>
              <a:rPr lang="en-GB" sz="1700">
                <a:solidFill>
                  <a:srgbClr val="595959"/>
                </a:solidFill>
                <a:latin typeface="Arial"/>
                <a:ea typeface="Arial"/>
                <a:cs typeface="Arial"/>
                <a:sym typeface="Arial"/>
              </a:rPr>
              <a:t>in children under 5 years old.”</a:t>
            </a:r>
            <a:r>
              <a:rPr baseline="30000" lang="en-GB" sz="1700">
                <a:solidFill>
                  <a:srgbClr val="595959"/>
                </a:solidFill>
                <a:latin typeface="Arial"/>
                <a:ea typeface="Arial"/>
                <a:cs typeface="Arial"/>
                <a:sym typeface="Arial"/>
              </a:rPr>
              <a:t>2</a:t>
            </a:r>
            <a:endParaRPr/>
          </a:p>
        </p:txBody>
      </p:sp>
      <p:grpSp>
        <p:nvGrpSpPr>
          <p:cNvPr id="1182" name="Google Shape;1182;p45"/>
          <p:cNvGrpSpPr/>
          <p:nvPr/>
        </p:nvGrpSpPr>
        <p:grpSpPr>
          <a:xfrm>
            <a:off x="570368" y="4772047"/>
            <a:ext cx="11032670" cy="630228"/>
            <a:chOff x="800100" y="4956876"/>
            <a:chExt cx="10555545" cy="674754"/>
          </a:xfrm>
        </p:grpSpPr>
        <p:sp>
          <p:nvSpPr>
            <p:cNvPr id="1183" name="Google Shape;1183;p45"/>
            <p:cNvSpPr/>
            <p:nvPr/>
          </p:nvSpPr>
          <p:spPr>
            <a:xfrm>
              <a:off x="820992" y="5066150"/>
              <a:ext cx="10513758" cy="468088"/>
            </a:xfrm>
            <a:prstGeom prst="rect">
              <a:avLst/>
            </a:prstGeom>
            <a:noFill/>
            <a:ln>
              <a:noFill/>
            </a:ln>
          </p:spPr>
          <p:txBody>
            <a:bodyPr anchorCtr="0" anchor="ctr" bIns="72000" lIns="72000" spcFirstLastPara="1" rIns="72000" wrap="square" tIns="72000">
              <a:noAutofit/>
            </a:bodyPr>
            <a:lstStyle/>
            <a:p>
              <a:pPr indent="0" lvl="0" marL="0" marR="0" rtl="0" algn="ctr">
                <a:lnSpc>
                  <a:spcPct val="90000"/>
                </a:lnSpc>
                <a:spcBef>
                  <a:spcPts val="0"/>
                </a:spcBef>
                <a:spcAft>
                  <a:spcPts val="0"/>
                </a:spcAft>
                <a:buNone/>
              </a:pPr>
              <a:r>
                <a:rPr b="1" lang="en-GB" sz="2000">
                  <a:solidFill>
                    <a:schemeClr val="accent1"/>
                  </a:solidFill>
                  <a:latin typeface="Arial"/>
                  <a:ea typeface="Arial"/>
                  <a:cs typeface="Arial"/>
                  <a:sym typeface="Arial"/>
                </a:rPr>
                <a:t>No demonstrable differences between higher-valent PCVs on overall disease burden</a:t>
              </a:r>
              <a:r>
                <a:rPr b="1" baseline="30000" lang="en-GB" sz="2000">
                  <a:solidFill>
                    <a:schemeClr val="accent1"/>
                  </a:solidFill>
                  <a:latin typeface="Arial"/>
                  <a:ea typeface="Arial"/>
                  <a:cs typeface="Arial"/>
                  <a:sym typeface="Arial"/>
                </a:rPr>
                <a:t>1,2</a:t>
              </a:r>
              <a:endParaRPr/>
            </a:p>
          </p:txBody>
        </p:sp>
        <p:grpSp>
          <p:nvGrpSpPr>
            <p:cNvPr id="1184" name="Google Shape;1184;p45"/>
            <p:cNvGrpSpPr/>
            <p:nvPr/>
          </p:nvGrpSpPr>
          <p:grpSpPr>
            <a:xfrm>
              <a:off x="800100" y="4956876"/>
              <a:ext cx="10555545" cy="674754"/>
              <a:chOff x="1877718" y="4570825"/>
              <a:chExt cx="8170522" cy="537998"/>
            </a:xfrm>
          </p:grpSpPr>
          <p:cxnSp>
            <p:nvCxnSpPr>
              <p:cNvPr id="1185" name="Google Shape;1185;p45"/>
              <p:cNvCxnSpPr/>
              <p:nvPr/>
            </p:nvCxnSpPr>
            <p:spPr>
              <a:xfrm>
                <a:off x="1877718" y="5108823"/>
                <a:ext cx="8170522" cy="0"/>
              </a:xfrm>
              <a:prstGeom prst="straightConnector1">
                <a:avLst/>
              </a:prstGeom>
              <a:noFill/>
              <a:ln cap="flat" cmpd="sng" w="19050">
                <a:solidFill>
                  <a:schemeClr val="accent1"/>
                </a:solidFill>
                <a:prstDash val="solid"/>
                <a:round/>
                <a:headEnd len="sm" w="sm" type="none"/>
                <a:tailEnd len="sm" w="sm" type="none"/>
              </a:ln>
            </p:spPr>
          </p:cxnSp>
          <p:cxnSp>
            <p:nvCxnSpPr>
              <p:cNvPr id="1186" name="Google Shape;1186;p45"/>
              <p:cNvCxnSpPr/>
              <p:nvPr/>
            </p:nvCxnSpPr>
            <p:spPr>
              <a:xfrm>
                <a:off x="1877718" y="4570825"/>
                <a:ext cx="8170522" cy="0"/>
              </a:xfrm>
              <a:prstGeom prst="straightConnector1">
                <a:avLst/>
              </a:prstGeom>
              <a:noFill/>
              <a:ln cap="flat" cmpd="sng" w="28575">
                <a:solidFill>
                  <a:schemeClr val="accent1"/>
                </a:solidFill>
                <a:prstDash val="solid"/>
                <a:round/>
                <a:headEnd len="sm" w="sm" type="none"/>
                <a:tailEnd len="sm" w="sm" type="none"/>
              </a:ln>
            </p:spPr>
          </p:cxnSp>
        </p:grpSp>
      </p:grpSp>
      <p:sp>
        <p:nvSpPr>
          <p:cNvPr id="1187" name="Google Shape;1187;p45"/>
          <p:cNvSpPr txBox="1"/>
          <p:nvPr/>
        </p:nvSpPr>
        <p:spPr>
          <a:xfrm>
            <a:off x="261938" y="6410976"/>
            <a:ext cx="10045700" cy="221599"/>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6600"/>
              </a:buClr>
              <a:buSzPts val="800"/>
              <a:buFont typeface="Arial"/>
              <a:buNone/>
            </a:pPr>
            <a:r>
              <a:rPr b="1" lang="en-GB" sz="800">
                <a:solidFill>
                  <a:srgbClr val="595959"/>
                </a:solidFill>
                <a:latin typeface="Arial"/>
                <a:ea typeface="Arial"/>
                <a:cs typeface="Arial"/>
                <a:sym typeface="Arial"/>
              </a:rPr>
              <a:t>IPD</a:t>
            </a:r>
            <a:r>
              <a:rPr lang="en-GB" sz="800">
                <a:solidFill>
                  <a:srgbClr val="595959"/>
                </a:solidFill>
                <a:latin typeface="Arial"/>
                <a:ea typeface="Arial"/>
                <a:cs typeface="Arial"/>
                <a:sym typeface="Arial"/>
              </a:rPr>
              <a:t>, invasive pneumococcal disease; </a:t>
            </a:r>
            <a:r>
              <a:rPr b="1" lang="en-GB" sz="800">
                <a:solidFill>
                  <a:srgbClr val="595959"/>
                </a:solidFill>
                <a:latin typeface="Arial"/>
                <a:ea typeface="Arial"/>
                <a:cs typeface="Arial"/>
                <a:sym typeface="Arial"/>
              </a:rPr>
              <a:t>PCV</a:t>
            </a:r>
            <a:r>
              <a:rPr lang="en-GB" sz="800">
                <a:solidFill>
                  <a:srgbClr val="595959"/>
                </a:solidFill>
                <a:latin typeface="Arial"/>
                <a:ea typeface="Arial"/>
                <a:cs typeface="Arial"/>
                <a:sym typeface="Arial"/>
              </a:rPr>
              <a:t>, pneumococcal conjugate vaccine.</a:t>
            </a:r>
            <a:br>
              <a:rPr lang="en-GB" sz="800">
                <a:solidFill>
                  <a:srgbClr val="595959"/>
                </a:solidFill>
                <a:latin typeface="Arial"/>
                <a:ea typeface="Arial"/>
                <a:cs typeface="Arial"/>
                <a:sym typeface="Arial"/>
              </a:rPr>
            </a:br>
            <a:r>
              <a:rPr lang="en-GB" sz="800">
                <a:solidFill>
                  <a:srgbClr val="595959"/>
                </a:solidFill>
                <a:latin typeface="Arial"/>
                <a:ea typeface="Arial"/>
                <a:cs typeface="Arial"/>
                <a:sym typeface="Arial"/>
              </a:rPr>
              <a:t>1. World Health Organization (WHO). Wkly Epidemiol Rec. 2019;94(8):85-104. 2. de Oliveira LH, et al. PLoS ONE. 2016;11(12):e0166736.</a:t>
            </a:r>
            <a:endParaRPr/>
          </a:p>
        </p:txBody>
      </p:sp>
      <p:sp>
        <p:nvSpPr>
          <p:cNvPr id="1188" name="Google Shape;1188;p45"/>
          <p:cNvSpPr txBox="1"/>
          <p:nvPr/>
        </p:nvSpPr>
        <p:spPr>
          <a:xfrm>
            <a:off x="702725" y="3409370"/>
            <a:ext cx="2359820" cy="539544"/>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1800"/>
              <a:buFont typeface="Noto Sans Symbols"/>
              <a:buNone/>
            </a:pPr>
            <a:r>
              <a:rPr b="1" lang="en-GB" sz="1800">
                <a:solidFill>
                  <a:schemeClr val="accent1"/>
                </a:solidFill>
                <a:latin typeface="Arial"/>
                <a:ea typeface="Arial"/>
                <a:cs typeface="Arial"/>
                <a:sym typeface="Arial"/>
              </a:rPr>
              <a:t>Pan American Health</a:t>
            </a:r>
            <a:br>
              <a:rPr b="1" lang="en-GB" sz="1800">
                <a:solidFill>
                  <a:schemeClr val="accent1"/>
                </a:solidFill>
                <a:latin typeface="Arial"/>
                <a:ea typeface="Arial"/>
                <a:cs typeface="Arial"/>
                <a:sym typeface="Arial"/>
              </a:rPr>
            </a:br>
            <a:r>
              <a:rPr b="1" lang="en-GB" sz="1800">
                <a:solidFill>
                  <a:schemeClr val="accent1"/>
                </a:solidFill>
                <a:latin typeface="Arial"/>
                <a:ea typeface="Arial"/>
                <a:cs typeface="Arial"/>
                <a:sym typeface="Arial"/>
              </a:rPr>
              <a:t>Organization </a:t>
            </a:r>
            <a:r>
              <a:rPr lang="en-GB" sz="1800">
                <a:solidFill>
                  <a:schemeClr val="accent1"/>
                </a:solidFill>
                <a:latin typeface="Arial"/>
                <a:ea typeface="Arial"/>
                <a:cs typeface="Arial"/>
                <a:sym typeface="Arial"/>
              </a:rPr>
              <a:t>(PAHO)</a:t>
            </a:r>
            <a:endParaRPr baseline="30000" sz="1800">
              <a:solidFill>
                <a:schemeClr val="accent1"/>
              </a:solidFill>
              <a:latin typeface="Arial"/>
              <a:ea typeface="Arial"/>
              <a:cs typeface="Arial"/>
              <a:sym typeface="Arial"/>
            </a:endParaRPr>
          </a:p>
        </p:txBody>
      </p:sp>
      <p:cxnSp>
        <p:nvCxnSpPr>
          <p:cNvPr id="1189" name="Google Shape;1189;p45"/>
          <p:cNvCxnSpPr/>
          <p:nvPr/>
        </p:nvCxnSpPr>
        <p:spPr>
          <a:xfrm>
            <a:off x="585787" y="1414927"/>
            <a:ext cx="10984170" cy="0"/>
          </a:xfrm>
          <a:prstGeom prst="straightConnector1">
            <a:avLst/>
          </a:prstGeom>
          <a:noFill/>
          <a:ln cap="flat" cmpd="sng" w="28575">
            <a:solidFill>
              <a:srgbClr val="81CAD6"/>
            </a:solidFill>
            <a:prstDash val="solid"/>
            <a:round/>
            <a:headEnd len="sm" w="sm" type="none"/>
            <a:tailEnd len="sm" w="sm" type="none"/>
          </a:ln>
        </p:spPr>
      </p:cxnSp>
      <p:grpSp>
        <p:nvGrpSpPr>
          <p:cNvPr id="1190" name="Google Shape;1190;p45"/>
          <p:cNvGrpSpPr/>
          <p:nvPr/>
        </p:nvGrpSpPr>
        <p:grpSpPr>
          <a:xfrm>
            <a:off x="261938" y="1087796"/>
            <a:ext cx="933435" cy="112353"/>
            <a:chOff x="261938" y="1087796"/>
            <a:chExt cx="933435" cy="112353"/>
          </a:xfrm>
        </p:grpSpPr>
        <p:sp>
          <p:nvSpPr>
            <p:cNvPr id="1191" name="Google Shape;1191;p45"/>
            <p:cNvSpPr/>
            <p:nvPr/>
          </p:nvSpPr>
          <p:spPr>
            <a:xfrm flipH="1">
              <a:off x="426155" y="1087796"/>
              <a:ext cx="112353" cy="112353"/>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2" name="Google Shape;1192;p45"/>
            <p:cNvSpPr/>
            <p:nvPr/>
          </p:nvSpPr>
          <p:spPr>
            <a:xfrm flipH="1">
              <a:off x="261938" y="1087796"/>
              <a:ext cx="112353" cy="112353"/>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3" name="Google Shape;1193;p45"/>
            <p:cNvSpPr/>
            <p:nvPr/>
          </p:nvSpPr>
          <p:spPr>
            <a:xfrm>
              <a:off x="590371" y="1087796"/>
              <a:ext cx="112353" cy="112353"/>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4" name="Google Shape;1194;p45"/>
            <p:cNvSpPr/>
            <p:nvPr/>
          </p:nvSpPr>
          <p:spPr>
            <a:xfrm>
              <a:off x="754588" y="1087796"/>
              <a:ext cx="112353" cy="112353"/>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5" name="Google Shape;1195;p45"/>
            <p:cNvSpPr/>
            <p:nvPr/>
          </p:nvSpPr>
          <p:spPr>
            <a:xfrm>
              <a:off x="918804" y="1087796"/>
              <a:ext cx="112353" cy="112353"/>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6" name="Google Shape;1196;p45"/>
            <p:cNvSpPr/>
            <p:nvPr/>
          </p:nvSpPr>
          <p:spPr>
            <a:xfrm>
              <a:off x="1083020" y="1087796"/>
              <a:ext cx="112353" cy="112353"/>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82"/>
                                        </p:tgtEl>
                                        <p:attrNameLst>
                                          <p:attrName>style.visibility</p:attrName>
                                        </p:attrNameLst>
                                      </p:cBhvr>
                                      <p:to>
                                        <p:strVal val="visible"/>
                                      </p:to>
                                    </p:set>
                                    <p:anim calcmode="lin" valueType="num">
                                      <p:cBhvr additive="base">
                                        <p:cTn dur="500"/>
                                        <p:tgtEl>
                                          <p:spTgt spid="1182"/>
                                        </p:tgtEl>
                                        <p:attrNameLst>
                                          <p:attrName>ppt_w</p:attrName>
                                        </p:attrNameLst>
                                      </p:cBhvr>
                                      <p:tavLst>
                                        <p:tav fmla="" tm="0">
                                          <p:val>
                                            <p:strVal val="0"/>
                                          </p:val>
                                        </p:tav>
                                        <p:tav fmla="" tm="100000">
                                          <p:val>
                                            <p:strVal val="#ppt_w"/>
                                          </p:val>
                                        </p:tav>
                                      </p:tavLst>
                                    </p:anim>
                                    <p:anim calcmode="lin" valueType="num">
                                      <p:cBhvr additive="base">
                                        <p:cTn dur="500"/>
                                        <p:tgtEl>
                                          <p:spTgt spid="118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1" name="Shape 1201"/>
        <p:cNvGrpSpPr/>
        <p:nvPr/>
      </p:nvGrpSpPr>
      <p:grpSpPr>
        <a:xfrm>
          <a:off x="0" y="0"/>
          <a:ext cx="0" cy="0"/>
          <a:chOff x="0" y="0"/>
          <a:chExt cx="0" cy="0"/>
        </a:xfrm>
      </p:grpSpPr>
      <p:sp>
        <p:nvSpPr>
          <p:cNvPr id="1202" name="Google Shape;1202;p46"/>
          <p:cNvSpPr txBox="1"/>
          <p:nvPr/>
        </p:nvSpPr>
        <p:spPr>
          <a:xfrm>
            <a:off x="261938" y="6223232"/>
            <a:ext cx="10045700" cy="409343"/>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6600"/>
              </a:buClr>
              <a:buSzPts val="800"/>
              <a:buFont typeface="Arial"/>
              <a:buNone/>
            </a:pPr>
            <a:r>
              <a:rPr lang="en-GB" sz="800">
                <a:solidFill>
                  <a:srgbClr val="595959"/>
                </a:solidFill>
                <a:latin typeface="Arial"/>
                <a:ea typeface="Arial"/>
                <a:cs typeface="Arial"/>
                <a:sym typeface="Arial"/>
              </a:rPr>
              <a:t>* With a slight advantage for PCV13 due to its activity on additional serotypes circulating in Luxembourg, particularly serotype 19A, very aggressive.</a:t>
            </a:r>
            <a:endParaRPr sz="800">
              <a:solidFill>
                <a:srgbClr val="595959"/>
              </a:solidFill>
              <a:latin typeface="Arial"/>
              <a:ea typeface="Arial"/>
              <a:cs typeface="Arial"/>
              <a:sym typeface="Arial"/>
            </a:endParaRPr>
          </a:p>
          <a:p>
            <a:pPr indent="0" lvl="0" marL="0" marR="0" rtl="0" algn="l">
              <a:lnSpc>
                <a:spcPct val="90000"/>
              </a:lnSpc>
              <a:spcBef>
                <a:spcPts val="300"/>
              </a:spcBef>
              <a:spcAft>
                <a:spcPts val="0"/>
              </a:spcAft>
              <a:buClr>
                <a:srgbClr val="FF6600"/>
              </a:buClr>
              <a:buSzPts val="800"/>
              <a:buFont typeface="Arial"/>
              <a:buNone/>
            </a:pPr>
            <a:r>
              <a:rPr b="1" lang="en-GB" sz="800">
                <a:solidFill>
                  <a:srgbClr val="595959"/>
                </a:solidFill>
                <a:latin typeface="Arial"/>
                <a:ea typeface="Arial"/>
                <a:cs typeface="Arial"/>
                <a:sym typeface="Arial"/>
              </a:rPr>
              <a:t>@minsalud</a:t>
            </a:r>
            <a:r>
              <a:rPr lang="en-GB" sz="800">
                <a:solidFill>
                  <a:srgbClr val="595959"/>
                </a:solidFill>
                <a:latin typeface="Arial"/>
                <a:ea typeface="Arial"/>
                <a:cs typeface="Arial"/>
                <a:sym typeface="Arial"/>
              </a:rPr>
              <a:t>, El Salvador Ministry of Health [Twitter account];  </a:t>
            </a:r>
            <a:r>
              <a:rPr b="1" lang="en-GB" sz="800">
                <a:solidFill>
                  <a:srgbClr val="595959"/>
                </a:solidFill>
                <a:latin typeface="Arial"/>
                <a:ea typeface="Arial"/>
                <a:cs typeface="Arial"/>
                <a:sym typeface="Arial"/>
              </a:rPr>
              <a:t>PAHO</a:t>
            </a:r>
            <a:r>
              <a:rPr lang="en-GB" sz="800">
                <a:solidFill>
                  <a:srgbClr val="595959"/>
                </a:solidFill>
                <a:latin typeface="Arial"/>
                <a:ea typeface="Arial"/>
                <a:cs typeface="Arial"/>
                <a:sym typeface="Arial"/>
              </a:rPr>
              <a:t>, Pan American Health Organization; </a:t>
            </a:r>
            <a:r>
              <a:rPr b="1" lang="en-GB" sz="800">
                <a:solidFill>
                  <a:srgbClr val="595959"/>
                </a:solidFill>
                <a:latin typeface="Arial"/>
                <a:ea typeface="Arial"/>
                <a:cs typeface="Arial"/>
                <a:sym typeface="Arial"/>
              </a:rPr>
              <a:t>PCV</a:t>
            </a:r>
            <a:r>
              <a:rPr lang="en-GB" sz="800">
                <a:solidFill>
                  <a:srgbClr val="595959"/>
                </a:solidFill>
                <a:latin typeface="Arial"/>
                <a:ea typeface="Arial"/>
                <a:cs typeface="Arial"/>
                <a:sym typeface="Arial"/>
              </a:rPr>
              <a:t>, pneumococcal conjugate vaccine; </a:t>
            </a:r>
            <a:r>
              <a:rPr b="1" lang="en-GB" sz="800">
                <a:solidFill>
                  <a:srgbClr val="595959"/>
                </a:solidFill>
                <a:latin typeface="Arial"/>
                <a:ea typeface="Arial"/>
                <a:cs typeface="Arial"/>
                <a:sym typeface="Arial"/>
              </a:rPr>
              <a:t>UMV</a:t>
            </a:r>
            <a:r>
              <a:rPr lang="en-GB" sz="800">
                <a:solidFill>
                  <a:srgbClr val="595959"/>
                </a:solidFill>
                <a:latin typeface="Arial"/>
                <a:ea typeface="Arial"/>
                <a:cs typeface="Arial"/>
                <a:sym typeface="Arial"/>
              </a:rPr>
              <a:t>, universal mass vaccination.</a:t>
            </a:r>
            <a:endParaRPr/>
          </a:p>
          <a:p>
            <a:pPr indent="0" lvl="0" marL="0" marR="0" rtl="0" algn="l">
              <a:lnSpc>
                <a:spcPct val="90000"/>
              </a:lnSpc>
              <a:spcBef>
                <a:spcPts val="300"/>
              </a:spcBef>
              <a:spcAft>
                <a:spcPts val="0"/>
              </a:spcAft>
              <a:buClr>
                <a:srgbClr val="FF6600"/>
              </a:buClr>
              <a:buSzPts val="800"/>
              <a:buFont typeface="Arial"/>
              <a:buNone/>
            </a:pPr>
            <a:r>
              <a:rPr lang="en-GB" sz="800">
                <a:solidFill>
                  <a:srgbClr val="595959"/>
                </a:solidFill>
                <a:latin typeface="Arial"/>
                <a:ea typeface="Arial"/>
                <a:cs typeface="Arial"/>
                <a:sym typeface="Arial"/>
              </a:rPr>
              <a:t>Please see slide notes for reference list.</a:t>
            </a:r>
            <a:endParaRPr/>
          </a:p>
        </p:txBody>
      </p:sp>
      <p:sp>
        <p:nvSpPr>
          <p:cNvPr id="1203" name="Google Shape;1203;p46"/>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800"/>
              <a:buFont typeface="Arial"/>
              <a:buNone/>
            </a:pPr>
            <a:r>
              <a:rPr i="1" lang="en-GB"/>
              <a:t>Synflorix</a:t>
            </a:r>
            <a:r>
              <a:rPr lang="en-GB"/>
              <a:t> UMV: recommended by national and local </a:t>
            </a:r>
            <a:br>
              <a:rPr lang="en-GB"/>
            </a:br>
            <a:r>
              <a:rPr lang="en-GB"/>
              <a:t>Public Health Authorities</a:t>
            </a:r>
            <a:endParaRPr/>
          </a:p>
        </p:txBody>
      </p:sp>
      <p:sp>
        <p:nvSpPr>
          <p:cNvPr id="1204" name="Google Shape;1204;p46"/>
          <p:cNvSpPr/>
          <p:nvPr/>
        </p:nvSpPr>
        <p:spPr>
          <a:xfrm rot="6851181">
            <a:off x="404542" y="4436465"/>
            <a:ext cx="1163826" cy="926541"/>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81CBD6">
                  <a:alpha val="0"/>
                </a:srgbClr>
              </a:gs>
              <a:gs pos="34000">
                <a:srgbClr val="81CBD6">
                  <a:alpha val="0"/>
                </a:srgbClr>
              </a:gs>
              <a:gs pos="100000">
                <a:srgbClr val="40B0C0"/>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pic>
        <p:nvPicPr>
          <p:cNvPr id="1205" name="Google Shape;1205;p46"/>
          <p:cNvPicPr preferRelativeResize="0"/>
          <p:nvPr/>
        </p:nvPicPr>
        <p:blipFill rotWithShape="1">
          <a:blip r:embed="rId3">
            <a:alphaModFix/>
          </a:blip>
          <a:srcRect b="0" l="0" r="0" t="0"/>
          <a:stretch/>
        </p:blipFill>
        <p:spPr>
          <a:xfrm>
            <a:off x="793501" y="4622970"/>
            <a:ext cx="565268" cy="565268"/>
          </a:xfrm>
          <a:prstGeom prst="ellipse">
            <a:avLst/>
          </a:prstGeom>
          <a:noFill/>
          <a:ln cap="rnd" cmpd="sng" w="28575">
            <a:solidFill>
              <a:schemeClr val="lt1"/>
            </a:solidFill>
            <a:prstDash val="solid"/>
            <a:round/>
            <a:headEnd len="sm" w="sm" type="none"/>
            <a:tailEnd len="sm" w="sm" type="none"/>
          </a:ln>
          <a:effectLst>
            <a:outerShdw blurRad="139700" rotWithShape="0" algn="ctr">
              <a:srgbClr val="215B6B">
                <a:alpha val="40000"/>
              </a:srgbClr>
            </a:outerShdw>
          </a:effectLst>
        </p:spPr>
      </p:pic>
      <p:sp>
        <p:nvSpPr>
          <p:cNvPr id="1206" name="Google Shape;1206;p46"/>
          <p:cNvSpPr txBox="1"/>
          <p:nvPr/>
        </p:nvSpPr>
        <p:spPr>
          <a:xfrm>
            <a:off x="768723" y="5289652"/>
            <a:ext cx="2974673" cy="3323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GB" sz="1200">
                <a:solidFill>
                  <a:srgbClr val="595959"/>
                </a:solidFill>
                <a:latin typeface="Arial"/>
                <a:ea typeface="Arial"/>
                <a:cs typeface="Arial"/>
                <a:sym typeface="Arial"/>
              </a:rPr>
              <a:t>“…both (…) are suitable for inclusion</a:t>
            </a:r>
            <a:br>
              <a:rPr lang="en-GB" sz="1200">
                <a:solidFill>
                  <a:srgbClr val="595959"/>
                </a:solidFill>
                <a:latin typeface="Arial"/>
                <a:ea typeface="Arial"/>
                <a:cs typeface="Arial"/>
                <a:sym typeface="Arial"/>
              </a:rPr>
            </a:br>
            <a:r>
              <a:rPr lang="en-GB" sz="1200">
                <a:solidFill>
                  <a:srgbClr val="595959"/>
                </a:solidFill>
                <a:latin typeface="Arial"/>
                <a:ea typeface="Arial"/>
                <a:cs typeface="Arial"/>
                <a:sym typeface="Arial"/>
              </a:rPr>
              <a:t>on the National Immunization Schedule”</a:t>
            </a:r>
            <a:endParaRPr/>
          </a:p>
        </p:txBody>
      </p:sp>
      <p:sp>
        <p:nvSpPr>
          <p:cNvPr id="1207" name="Google Shape;1207;p46"/>
          <p:cNvSpPr/>
          <p:nvPr/>
        </p:nvSpPr>
        <p:spPr>
          <a:xfrm rot="-4986676">
            <a:off x="647813" y="4320202"/>
            <a:ext cx="490547" cy="609311"/>
          </a:xfrm>
          <a:custGeom>
            <a:rect b="b" l="l" r="r" t="t"/>
            <a:pathLst>
              <a:path extrusionOk="0" h="1160206" w="934065">
                <a:moveTo>
                  <a:pt x="0" y="412955"/>
                </a:moveTo>
                <a:lnTo>
                  <a:pt x="334297" y="0"/>
                </a:lnTo>
                <a:lnTo>
                  <a:pt x="934065" y="1160206"/>
                </a:lnTo>
                <a:lnTo>
                  <a:pt x="0" y="412955"/>
                </a:lnTo>
                <a:close/>
              </a:path>
            </a:pathLst>
          </a:custGeom>
          <a:solidFill>
            <a:srgbClr val="E4F4F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1208" name="Google Shape;1208;p46"/>
          <p:cNvSpPr/>
          <p:nvPr/>
        </p:nvSpPr>
        <p:spPr>
          <a:xfrm>
            <a:off x="654396" y="4039593"/>
            <a:ext cx="1694375" cy="332399"/>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lang="en-GB" sz="2400">
                <a:solidFill>
                  <a:srgbClr val="215B6B"/>
                </a:solidFill>
                <a:latin typeface="Impact"/>
                <a:ea typeface="Impact"/>
                <a:cs typeface="Impact"/>
                <a:sym typeface="Impact"/>
              </a:rPr>
              <a:t>New Zealand</a:t>
            </a:r>
            <a:r>
              <a:rPr baseline="30000" lang="en-GB" sz="2400">
                <a:solidFill>
                  <a:srgbClr val="215B6B"/>
                </a:solidFill>
                <a:latin typeface="Arial"/>
                <a:ea typeface="Arial"/>
                <a:cs typeface="Arial"/>
                <a:sym typeface="Arial"/>
              </a:rPr>
              <a:t>4</a:t>
            </a:r>
            <a:endParaRPr/>
          </a:p>
        </p:txBody>
      </p:sp>
      <p:sp>
        <p:nvSpPr>
          <p:cNvPr id="1209" name="Google Shape;1209;p46"/>
          <p:cNvSpPr/>
          <p:nvPr/>
        </p:nvSpPr>
        <p:spPr>
          <a:xfrm rot="6851181">
            <a:off x="404542" y="1858038"/>
            <a:ext cx="1163826" cy="926541"/>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81CBD6">
                  <a:alpha val="0"/>
                </a:srgbClr>
              </a:gs>
              <a:gs pos="34000">
                <a:srgbClr val="81CBD6">
                  <a:alpha val="0"/>
                </a:srgbClr>
              </a:gs>
              <a:gs pos="100000">
                <a:srgbClr val="40B0C0"/>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1210" name="Google Shape;1210;p46"/>
          <p:cNvSpPr txBox="1"/>
          <p:nvPr/>
        </p:nvSpPr>
        <p:spPr>
          <a:xfrm>
            <a:off x="768723" y="2711225"/>
            <a:ext cx="2974673" cy="8309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GB" sz="1200">
                <a:solidFill>
                  <a:srgbClr val="595959"/>
                </a:solidFill>
                <a:latin typeface="Arial"/>
                <a:ea typeface="Arial"/>
                <a:cs typeface="Arial"/>
                <a:sym typeface="Arial"/>
              </a:rPr>
              <a:t>“Available data indicate that direct protection against invasive pneumococcal infection caused by serotypes in PCV13 is not very different between a schedule containing only PCV10 or PCV13”</a:t>
            </a:r>
            <a:endParaRPr/>
          </a:p>
        </p:txBody>
      </p:sp>
      <p:sp>
        <p:nvSpPr>
          <p:cNvPr id="1211" name="Google Shape;1211;p46"/>
          <p:cNvSpPr/>
          <p:nvPr/>
        </p:nvSpPr>
        <p:spPr>
          <a:xfrm>
            <a:off x="654396" y="1461166"/>
            <a:ext cx="2087110" cy="332399"/>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lang="en-GB" sz="2400">
                <a:solidFill>
                  <a:srgbClr val="215B6B"/>
                </a:solidFill>
                <a:latin typeface="Impact"/>
                <a:ea typeface="Impact"/>
                <a:cs typeface="Impact"/>
                <a:sym typeface="Impact"/>
              </a:rPr>
              <a:t>Canada </a:t>
            </a:r>
            <a:r>
              <a:rPr lang="en-GB" sz="1800">
                <a:solidFill>
                  <a:srgbClr val="215B6B"/>
                </a:solidFill>
                <a:latin typeface="Arial"/>
                <a:ea typeface="Arial"/>
                <a:cs typeface="Arial"/>
                <a:sym typeface="Arial"/>
              </a:rPr>
              <a:t>(Quebec)</a:t>
            </a:r>
            <a:r>
              <a:rPr baseline="30000" lang="en-GB" sz="2400">
                <a:solidFill>
                  <a:srgbClr val="215B6B"/>
                </a:solidFill>
                <a:latin typeface="Arial"/>
                <a:ea typeface="Arial"/>
                <a:cs typeface="Arial"/>
                <a:sym typeface="Arial"/>
              </a:rPr>
              <a:t>1</a:t>
            </a:r>
            <a:endParaRPr/>
          </a:p>
        </p:txBody>
      </p:sp>
      <p:pic>
        <p:nvPicPr>
          <p:cNvPr id="1212" name="Google Shape;1212;p46"/>
          <p:cNvPicPr preferRelativeResize="0"/>
          <p:nvPr/>
        </p:nvPicPr>
        <p:blipFill rotWithShape="1">
          <a:blip r:embed="rId4">
            <a:alphaModFix/>
          </a:blip>
          <a:srcRect b="0" l="0" r="0" t="0"/>
          <a:stretch/>
        </p:blipFill>
        <p:spPr>
          <a:xfrm>
            <a:off x="793501" y="2044543"/>
            <a:ext cx="565268" cy="565268"/>
          </a:xfrm>
          <a:prstGeom prst="ellipse">
            <a:avLst/>
          </a:prstGeom>
          <a:noFill/>
          <a:ln cap="rnd" cmpd="sng" w="28575">
            <a:solidFill>
              <a:schemeClr val="lt1"/>
            </a:solidFill>
            <a:prstDash val="solid"/>
            <a:round/>
            <a:headEnd len="sm" w="sm" type="none"/>
            <a:tailEnd len="sm" w="sm" type="none"/>
          </a:ln>
          <a:effectLst>
            <a:outerShdw blurRad="139700" rotWithShape="0" algn="ctr">
              <a:srgbClr val="215B6B">
                <a:alpha val="40000"/>
              </a:srgbClr>
            </a:outerShdw>
          </a:effectLst>
        </p:spPr>
      </p:pic>
      <p:sp>
        <p:nvSpPr>
          <p:cNvPr id="1213" name="Google Shape;1213;p46"/>
          <p:cNvSpPr/>
          <p:nvPr/>
        </p:nvSpPr>
        <p:spPr>
          <a:xfrm rot="-4986676">
            <a:off x="647813" y="1741775"/>
            <a:ext cx="490547" cy="609311"/>
          </a:xfrm>
          <a:custGeom>
            <a:rect b="b" l="l" r="r" t="t"/>
            <a:pathLst>
              <a:path extrusionOk="0" h="1160206" w="934065">
                <a:moveTo>
                  <a:pt x="0" y="412955"/>
                </a:moveTo>
                <a:lnTo>
                  <a:pt x="334297" y="0"/>
                </a:lnTo>
                <a:lnTo>
                  <a:pt x="934065" y="1160206"/>
                </a:lnTo>
                <a:lnTo>
                  <a:pt x="0" y="412955"/>
                </a:lnTo>
                <a:close/>
              </a:path>
            </a:pathLst>
          </a:custGeom>
          <a:solidFill>
            <a:srgbClr val="E4F4F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cxnSp>
        <p:nvCxnSpPr>
          <p:cNvPr id="1214" name="Google Shape;1214;p46"/>
          <p:cNvCxnSpPr/>
          <p:nvPr/>
        </p:nvCxnSpPr>
        <p:spPr>
          <a:xfrm>
            <a:off x="586815" y="4055379"/>
            <a:ext cx="0" cy="1541048"/>
          </a:xfrm>
          <a:prstGeom prst="straightConnector1">
            <a:avLst/>
          </a:prstGeom>
          <a:noFill/>
          <a:ln cap="flat" cmpd="sng" w="9525">
            <a:solidFill>
              <a:srgbClr val="69BCD1"/>
            </a:solidFill>
            <a:prstDash val="solid"/>
            <a:round/>
            <a:headEnd len="sm" w="sm" type="none"/>
            <a:tailEnd len="sm" w="sm" type="none"/>
          </a:ln>
        </p:spPr>
      </p:cxnSp>
      <p:grpSp>
        <p:nvGrpSpPr>
          <p:cNvPr id="1215" name="Google Shape;1215;p46"/>
          <p:cNvGrpSpPr/>
          <p:nvPr/>
        </p:nvGrpSpPr>
        <p:grpSpPr>
          <a:xfrm>
            <a:off x="8243471" y="4081275"/>
            <a:ext cx="3417958" cy="1582458"/>
            <a:chOff x="8243471" y="4081275"/>
            <a:chExt cx="3417958" cy="1582458"/>
          </a:xfrm>
        </p:grpSpPr>
        <p:sp>
          <p:nvSpPr>
            <p:cNvPr id="1216" name="Google Shape;1216;p46"/>
            <p:cNvSpPr/>
            <p:nvPr/>
          </p:nvSpPr>
          <p:spPr>
            <a:xfrm rot="6851181">
              <a:off x="8322575" y="4478147"/>
              <a:ext cx="1163826" cy="926541"/>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81CBD6">
                    <a:alpha val="0"/>
                  </a:srgbClr>
                </a:gs>
                <a:gs pos="34000">
                  <a:srgbClr val="81CBD6">
                    <a:alpha val="0"/>
                  </a:srgbClr>
                </a:gs>
                <a:gs pos="100000">
                  <a:srgbClr val="40B0C0"/>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pic>
          <p:nvPicPr>
            <p:cNvPr id="1217" name="Google Shape;1217;p46"/>
            <p:cNvPicPr preferRelativeResize="0"/>
            <p:nvPr/>
          </p:nvPicPr>
          <p:blipFill rotWithShape="1">
            <a:blip r:embed="rId5">
              <a:alphaModFix/>
            </a:blip>
            <a:srcRect b="0" l="0" r="0" t="0"/>
            <a:stretch/>
          </p:blipFill>
          <p:spPr>
            <a:xfrm>
              <a:off x="8711534" y="4664652"/>
              <a:ext cx="565268" cy="565268"/>
            </a:xfrm>
            <a:prstGeom prst="ellipse">
              <a:avLst/>
            </a:prstGeom>
            <a:noFill/>
            <a:ln cap="rnd" cmpd="sng" w="28575">
              <a:solidFill>
                <a:schemeClr val="lt1"/>
              </a:solidFill>
              <a:prstDash val="solid"/>
              <a:round/>
              <a:headEnd len="sm" w="sm" type="none"/>
              <a:tailEnd len="sm" w="sm" type="none"/>
            </a:ln>
            <a:effectLst>
              <a:outerShdw blurRad="139700" rotWithShape="0" algn="ctr">
                <a:srgbClr val="215B6B">
                  <a:alpha val="40000"/>
                </a:srgbClr>
              </a:outerShdw>
            </a:effectLst>
          </p:spPr>
        </p:pic>
        <p:sp>
          <p:nvSpPr>
            <p:cNvPr id="1218" name="Google Shape;1218;p46"/>
            <p:cNvSpPr txBox="1"/>
            <p:nvPr/>
          </p:nvSpPr>
          <p:spPr>
            <a:xfrm>
              <a:off x="8686756" y="5331334"/>
              <a:ext cx="2974673" cy="33239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GB" sz="1200">
                  <a:solidFill>
                    <a:srgbClr val="595959"/>
                  </a:solidFill>
                  <a:latin typeface="Arial"/>
                  <a:ea typeface="Arial"/>
                  <a:cs typeface="Arial"/>
                  <a:sym typeface="Arial"/>
                </a:rPr>
                <a:t>“…both vaccines are suitable </a:t>
              </a:r>
              <a:br>
                <a:rPr lang="en-GB" sz="1200">
                  <a:solidFill>
                    <a:srgbClr val="595959"/>
                  </a:solidFill>
                  <a:latin typeface="Arial"/>
                  <a:ea typeface="Arial"/>
                  <a:cs typeface="Arial"/>
                  <a:sym typeface="Arial"/>
                </a:rPr>
              </a:br>
              <a:r>
                <a:rPr lang="en-GB" sz="1200">
                  <a:solidFill>
                    <a:srgbClr val="595959"/>
                  </a:solidFill>
                  <a:latin typeface="Arial"/>
                  <a:ea typeface="Arial"/>
                  <a:cs typeface="Arial"/>
                  <a:sym typeface="Arial"/>
                </a:rPr>
                <a:t>for use in public programs”</a:t>
              </a:r>
              <a:endParaRPr/>
            </a:p>
          </p:txBody>
        </p:sp>
        <p:sp>
          <p:nvSpPr>
            <p:cNvPr id="1219" name="Google Shape;1219;p46"/>
            <p:cNvSpPr/>
            <p:nvPr/>
          </p:nvSpPr>
          <p:spPr>
            <a:xfrm rot="-4986676">
              <a:off x="8565846" y="4361884"/>
              <a:ext cx="490547" cy="609311"/>
            </a:xfrm>
            <a:custGeom>
              <a:rect b="b" l="l" r="r" t="t"/>
              <a:pathLst>
                <a:path extrusionOk="0" h="1160206" w="934065">
                  <a:moveTo>
                    <a:pt x="0" y="412955"/>
                  </a:moveTo>
                  <a:lnTo>
                    <a:pt x="334297" y="0"/>
                  </a:lnTo>
                  <a:lnTo>
                    <a:pt x="934065" y="1160206"/>
                  </a:lnTo>
                  <a:lnTo>
                    <a:pt x="0" y="412955"/>
                  </a:lnTo>
                  <a:close/>
                </a:path>
              </a:pathLst>
            </a:custGeom>
            <a:solidFill>
              <a:srgbClr val="E4F4F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1220" name="Google Shape;1220;p46"/>
            <p:cNvSpPr/>
            <p:nvPr/>
          </p:nvSpPr>
          <p:spPr>
            <a:xfrm>
              <a:off x="8572429" y="4081275"/>
              <a:ext cx="2183290" cy="332399"/>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lang="en-GB" sz="2400">
                  <a:solidFill>
                    <a:srgbClr val="215B6B"/>
                  </a:solidFill>
                  <a:latin typeface="Impact"/>
                  <a:ea typeface="Impact"/>
                  <a:cs typeface="Impact"/>
                  <a:sym typeface="Impact"/>
                </a:rPr>
                <a:t>The Netherlands</a:t>
              </a:r>
              <a:r>
                <a:rPr baseline="30000" lang="en-GB" sz="2400">
                  <a:solidFill>
                    <a:srgbClr val="215B6B"/>
                  </a:solidFill>
                  <a:latin typeface="Arial"/>
                  <a:ea typeface="Arial"/>
                  <a:cs typeface="Arial"/>
                  <a:sym typeface="Arial"/>
                </a:rPr>
                <a:t>6</a:t>
              </a:r>
              <a:endParaRPr/>
            </a:p>
          </p:txBody>
        </p:sp>
        <p:cxnSp>
          <p:nvCxnSpPr>
            <p:cNvPr id="1221" name="Google Shape;1221;p46"/>
            <p:cNvCxnSpPr/>
            <p:nvPr/>
          </p:nvCxnSpPr>
          <p:spPr>
            <a:xfrm>
              <a:off x="8504848" y="4097061"/>
              <a:ext cx="0" cy="1541048"/>
            </a:xfrm>
            <a:prstGeom prst="straightConnector1">
              <a:avLst/>
            </a:prstGeom>
            <a:noFill/>
            <a:ln cap="flat" cmpd="sng" w="9525">
              <a:solidFill>
                <a:srgbClr val="69BCD1"/>
              </a:solidFill>
              <a:prstDash val="solid"/>
              <a:round/>
              <a:headEnd len="sm" w="sm" type="none"/>
              <a:tailEnd len="sm" w="sm" type="none"/>
            </a:ln>
          </p:spPr>
        </p:cxnSp>
      </p:grpSp>
      <p:sp>
        <p:nvSpPr>
          <p:cNvPr id="1222" name="Google Shape;1222;p46"/>
          <p:cNvSpPr/>
          <p:nvPr/>
        </p:nvSpPr>
        <p:spPr>
          <a:xfrm rot="6851181">
            <a:off x="4198433" y="1858038"/>
            <a:ext cx="1163826" cy="926541"/>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81CBD6">
                  <a:alpha val="0"/>
                </a:srgbClr>
              </a:gs>
              <a:gs pos="34000">
                <a:srgbClr val="81CBD6">
                  <a:alpha val="0"/>
                </a:srgbClr>
              </a:gs>
              <a:gs pos="100000">
                <a:srgbClr val="40B0C0"/>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pic>
        <p:nvPicPr>
          <p:cNvPr id="1223" name="Google Shape;1223;p46"/>
          <p:cNvPicPr preferRelativeResize="0"/>
          <p:nvPr/>
        </p:nvPicPr>
        <p:blipFill rotWithShape="1">
          <a:blip r:embed="rId6">
            <a:alphaModFix/>
          </a:blip>
          <a:srcRect b="0" l="0" r="0" t="0"/>
          <a:stretch/>
        </p:blipFill>
        <p:spPr>
          <a:xfrm>
            <a:off x="4587392" y="2044543"/>
            <a:ext cx="565200" cy="565268"/>
          </a:xfrm>
          <a:prstGeom prst="ellipse">
            <a:avLst/>
          </a:prstGeom>
          <a:noFill/>
          <a:ln cap="rnd" cmpd="sng" w="28575">
            <a:solidFill>
              <a:schemeClr val="lt1"/>
            </a:solidFill>
            <a:prstDash val="solid"/>
            <a:round/>
            <a:headEnd len="sm" w="sm" type="none"/>
            <a:tailEnd len="sm" w="sm" type="none"/>
          </a:ln>
          <a:effectLst>
            <a:outerShdw blurRad="139700" rotWithShape="0" algn="ctr">
              <a:srgbClr val="215B6B">
                <a:alpha val="40000"/>
              </a:srgbClr>
            </a:outerShdw>
          </a:effectLst>
        </p:spPr>
      </p:pic>
      <p:sp>
        <p:nvSpPr>
          <p:cNvPr id="1224" name="Google Shape;1224;p46"/>
          <p:cNvSpPr txBox="1"/>
          <p:nvPr/>
        </p:nvSpPr>
        <p:spPr>
          <a:xfrm>
            <a:off x="4562614" y="2711225"/>
            <a:ext cx="3528829" cy="99719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GB" sz="1200">
                <a:solidFill>
                  <a:srgbClr val="595959"/>
                </a:solidFill>
                <a:latin typeface="Arial"/>
                <a:ea typeface="Arial"/>
                <a:cs typeface="Arial"/>
                <a:sym typeface="Arial"/>
              </a:rPr>
              <a:t>“PAHO recommends that the decision to change one vaccine to another be made based on the availability of vaccines in the countries, epidemiological profile of the country and the cost of the vaccine. @minsalud has decided to acquire the PCV10 vaccine, based on quality and lower price”</a:t>
            </a:r>
            <a:endParaRPr/>
          </a:p>
        </p:txBody>
      </p:sp>
      <p:sp>
        <p:nvSpPr>
          <p:cNvPr id="1225" name="Google Shape;1225;p46"/>
          <p:cNvSpPr/>
          <p:nvPr/>
        </p:nvSpPr>
        <p:spPr>
          <a:xfrm>
            <a:off x="4448287" y="1461166"/>
            <a:ext cx="1498808" cy="332399"/>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lang="en-GB" sz="2400">
                <a:solidFill>
                  <a:srgbClr val="215B6B"/>
                </a:solidFill>
                <a:latin typeface="Impact"/>
                <a:ea typeface="Impact"/>
                <a:cs typeface="Impact"/>
                <a:sym typeface="Impact"/>
              </a:rPr>
              <a:t>El Salvador</a:t>
            </a:r>
            <a:r>
              <a:rPr baseline="30000" lang="en-GB" sz="2400">
                <a:solidFill>
                  <a:srgbClr val="215B6B"/>
                </a:solidFill>
                <a:latin typeface="Arial"/>
                <a:ea typeface="Arial"/>
                <a:cs typeface="Arial"/>
                <a:sym typeface="Arial"/>
              </a:rPr>
              <a:t>2</a:t>
            </a:r>
            <a:endParaRPr/>
          </a:p>
        </p:txBody>
      </p:sp>
      <p:sp>
        <p:nvSpPr>
          <p:cNvPr id="1226" name="Google Shape;1226;p46"/>
          <p:cNvSpPr/>
          <p:nvPr/>
        </p:nvSpPr>
        <p:spPr>
          <a:xfrm rot="-4986676">
            <a:off x="4441704" y="1741775"/>
            <a:ext cx="490547" cy="609311"/>
          </a:xfrm>
          <a:custGeom>
            <a:rect b="b" l="l" r="r" t="t"/>
            <a:pathLst>
              <a:path extrusionOk="0" h="1160206" w="934065">
                <a:moveTo>
                  <a:pt x="0" y="412955"/>
                </a:moveTo>
                <a:lnTo>
                  <a:pt x="334297" y="0"/>
                </a:lnTo>
                <a:lnTo>
                  <a:pt x="934065" y="1160206"/>
                </a:lnTo>
                <a:lnTo>
                  <a:pt x="0" y="412955"/>
                </a:lnTo>
                <a:close/>
              </a:path>
            </a:pathLst>
          </a:custGeom>
          <a:solidFill>
            <a:srgbClr val="E4F4F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cxnSp>
        <p:nvCxnSpPr>
          <p:cNvPr id="1227" name="Google Shape;1227;p46"/>
          <p:cNvCxnSpPr/>
          <p:nvPr/>
        </p:nvCxnSpPr>
        <p:spPr>
          <a:xfrm>
            <a:off x="586815" y="1476951"/>
            <a:ext cx="0" cy="2189075"/>
          </a:xfrm>
          <a:prstGeom prst="straightConnector1">
            <a:avLst/>
          </a:prstGeom>
          <a:noFill/>
          <a:ln cap="flat" cmpd="sng" w="9525">
            <a:solidFill>
              <a:srgbClr val="69BCD1"/>
            </a:solidFill>
            <a:prstDash val="solid"/>
            <a:round/>
            <a:headEnd len="sm" w="sm" type="none"/>
            <a:tailEnd len="sm" w="sm" type="none"/>
          </a:ln>
        </p:spPr>
      </p:cxnSp>
      <p:cxnSp>
        <p:nvCxnSpPr>
          <p:cNvPr id="1228" name="Google Shape;1228;p46"/>
          <p:cNvCxnSpPr/>
          <p:nvPr/>
        </p:nvCxnSpPr>
        <p:spPr>
          <a:xfrm>
            <a:off x="4380706" y="1476951"/>
            <a:ext cx="0" cy="2189075"/>
          </a:xfrm>
          <a:prstGeom prst="straightConnector1">
            <a:avLst/>
          </a:prstGeom>
          <a:noFill/>
          <a:ln cap="flat" cmpd="sng" w="9525">
            <a:solidFill>
              <a:srgbClr val="69BCD1"/>
            </a:solidFill>
            <a:prstDash val="solid"/>
            <a:round/>
            <a:headEnd len="sm" w="sm" type="none"/>
            <a:tailEnd len="sm" w="sm" type="none"/>
          </a:ln>
        </p:spPr>
      </p:cxnSp>
      <p:sp>
        <p:nvSpPr>
          <p:cNvPr id="1229" name="Google Shape;1229;p46"/>
          <p:cNvSpPr txBox="1"/>
          <p:nvPr/>
        </p:nvSpPr>
        <p:spPr>
          <a:xfrm>
            <a:off x="4448286" y="5220259"/>
            <a:ext cx="3643153" cy="8309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GB" sz="1200">
                <a:solidFill>
                  <a:srgbClr val="595959"/>
                </a:solidFill>
                <a:latin typeface="Arial"/>
                <a:ea typeface="Arial"/>
                <a:cs typeface="Arial"/>
                <a:sym typeface="Arial"/>
              </a:rPr>
              <a:t>“Numerous published clinical studies and reviews conducted in many countries around the world have shown great and comparable efficacy and safety of both of the currently available conjugate vaccines (PCV10 and PCV13)”</a:t>
            </a:r>
            <a:endParaRPr sz="1200">
              <a:solidFill>
                <a:srgbClr val="595959"/>
              </a:solidFill>
              <a:latin typeface="Arial"/>
              <a:ea typeface="Arial"/>
              <a:cs typeface="Arial"/>
              <a:sym typeface="Arial"/>
            </a:endParaRPr>
          </a:p>
        </p:txBody>
      </p:sp>
      <p:sp>
        <p:nvSpPr>
          <p:cNvPr id="1230" name="Google Shape;1230;p46"/>
          <p:cNvSpPr txBox="1"/>
          <p:nvPr/>
        </p:nvSpPr>
        <p:spPr>
          <a:xfrm>
            <a:off x="4402615" y="4025883"/>
            <a:ext cx="982641" cy="332399"/>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lang="en-GB" sz="2400">
                <a:solidFill>
                  <a:srgbClr val="215B6B"/>
                </a:solidFill>
                <a:latin typeface="Impact"/>
                <a:ea typeface="Impact"/>
                <a:cs typeface="Impact"/>
                <a:sym typeface="Impact"/>
              </a:rPr>
              <a:t>Poland</a:t>
            </a:r>
            <a:r>
              <a:rPr baseline="30000" lang="en-GB" sz="2400">
                <a:solidFill>
                  <a:srgbClr val="215B6B"/>
                </a:solidFill>
                <a:latin typeface="Arial"/>
                <a:ea typeface="Arial"/>
                <a:cs typeface="Arial"/>
                <a:sym typeface="Arial"/>
              </a:rPr>
              <a:t>5</a:t>
            </a:r>
            <a:endParaRPr/>
          </a:p>
        </p:txBody>
      </p:sp>
      <p:sp>
        <p:nvSpPr>
          <p:cNvPr id="1231" name="Google Shape;1231;p46"/>
          <p:cNvSpPr/>
          <p:nvPr/>
        </p:nvSpPr>
        <p:spPr>
          <a:xfrm rot="6851181">
            <a:off x="4178184" y="4447532"/>
            <a:ext cx="1163826" cy="926541"/>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81CBD6">
                  <a:alpha val="0"/>
                </a:srgbClr>
              </a:gs>
              <a:gs pos="34000">
                <a:srgbClr val="81CBD6">
                  <a:alpha val="0"/>
                </a:srgbClr>
              </a:gs>
              <a:gs pos="100000">
                <a:srgbClr val="40B0C0"/>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cxnSp>
        <p:nvCxnSpPr>
          <p:cNvPr id="1232" name="Google Shape;1232;p46"/>
          <p:cNvCxnSpPr/>
          <p:nvPr/>
        </p:nvCxnSpPr>
        <p:spPr>
          <a:xfrm>
            <a:off x="4355102" y="4055379"/>
            <a:ext cx="0" cy="1541048"/>
          </a:xfrm>
          <a:prstGeom prst="straightConnector1">
            <a:avLst/>
          </a:prstGeom>
          <a:noFill/>
          <a:ln cap="flat" cmpd="sng" w="9525">
            <a:solidFill>
              <a:srgbClr val="69BCD1"/>
            </a:solidFill>
            <a:prstDash val="solid"/>
            <a:round/>
            <a:headEnd len="sm" w="sm" type="none"/>
            <a:tailEnd len="sm" w="sm" type="none"/>
          </a:ln>
        </p:spPr>
      </p:cxnSp>
      <p:pic>
        <p:nvPicPr>
          <p:cNvPr id="1233" name="Google Shape;1233;p46"/>
          <p:cNvPicPr preferRelativeResize="0"/>
          <p:nvPr/>
        </p:nvPicPr>
        <p:blipFill rotWithShape="1">
          <a:blip r:embed="rId7">
            <a:alphaModFix/>
          </a:blip>
          <a:srcRect b="0" l="0" r="0" t="0"/>
          <a:stretch/>
        </p:blipFill>
        <p:spPr>
          <a:xfrm>
            <a:off x="4546432" y="4578490"/>
            <a:ext cx="565268" cy="565268"/>
          </a:xfrm>
          <a:prstGeom prst="ellipse">
            <a:avLst/>
          </a:prstGeom>
          <a:noFill/>
          <a:ln cap="rnd" cmpd="sng" w="28575">
            <a:solidFill>
              <a:schemeClr val="lt1"/>
            </a:solidFill>
            <a:prstDash val="solid"/>
            <a:round/>
            <a:headEnd len="sm" w="sm" type="none"/>
            <a:tailEnd len="sm" w="sm" type="none"/>
          </a:ln>
          <a:effectLst>
            <a:outerShdw blurRad="139700" rotWithShape="0" algn="ctr">
              <a:srgbClr val="215B6B">
                <a:alpha val="40000"/>
              </a:srgbClr>
            </a:outerShdw>
          </a:effectLst>
        </p:spPr>
      </p:pic>
      <p:sp>
        <p:nvSpPr>
          <p:cNvPr id="1234" name="Google Shape;1234;p46"/>
          <p:cNvSpPr/>
          <p:nvPr/>
        </p:nvSpPr>
        <p:spPr>
          <a:xfrm rot="-4986676">
            <a:off x="4428769" y="4333671"/>
            <a:ext cx="490547" cy="609311"/>
          </a:xfrm>
          <a:custGeom>
            <a:rect b="b" l="l" r="r" t="t"/>
            <a:pathLst>
              <a:path extrusionOk="0" h="1160206" w="934065">
                <a:moveTo>
                  <a:pt x="0" y="412955"/>
                </a:moveTo>
                <a:lnTo>
                  <a:pt x="334297" y="0"/>
                </a:lnTo>
                <a:lnTo>
                  <a:pt x="934065" y="1160206"/>
                </a:lnTo>
                <a:lnTo>
                  <a:pt x="0" y="412955"/>
                </a:lnTo>
                <a:close/>
              </a:path>
            </a:pathLst>
          </a:custGeom>
          <a:solidFill>
            <a:srgbClr val="E4F4F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grpSp>
        <p:nvGrpSpPr>
          <p:cNvPr id="1235" name="Google Shape;1235;p46"/>
          <p:cNvGrpSpPr/>
          <p:nvPr/>
        </p:nvGrpSpPr>
        <p:grpSpPr>
          <a:xfrm>
            <a:off x="8243471" y="1461166"/>
            <a:ext cx="3417958" cy="2081056"/>
            <a:chOff x="8243471" y="4081275"/>
            <a:chExt cx="3417958" cy="2081056"/>
          </a:xfrm>
        </p:grpSpPr>
        <p:sp>
          <p:nvSpPr>
            <p:cNvPr id="1236" name="Google Shape;1236;p46"/>
            <p:cNvSpPr/>
            <p:nvPr/>
          </p:nvSpPr>
          <p:spPr>
            <a:xfrm rot="6851181">
              <a:off x="8322575" y="4478147"/>
              <a:ext cx="1163826" cy="926541"/>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81CBD6">
                    <a:alpha val="0"/>
                  </a:srgbClr>
                </a:gs>
                <a:gs pos="34000">
                  <a:srgbClr val="81CBD6">
                    <a:alpha val="0"/>
                  </a:srgbClr>
                </a:gs>
                <a:gs pos="100000">
                  <a:srgbClr val="40B0C0"/>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pic>
          <p:nvPicPr>
            <p:cNvPr id="1237" name="Google Shape;1237;p46"/>
            <p:cNvPicPr preferRelativeResize="0"/>
            <p:nvPr/>
          </p:nvPicPr>
          <p:blipFill rotWithShape="1">
            <a:blip r:embed="rId8">
              <a:alphaModFix/>
            </a:blip>
            <a:srcRect b="0" l="0" r="0" t="0"/>
            <a:stretch/>
          </p:blipFill>
          <p:spPr>
            <a:xfrm>
              <a:off x="8711534" y="4664652"/>
              <a:ext cx="565268" cy="565268"/>
            </a:xfrm>
            <a:prstGeom prst="ellipse">
              <a:avLst/>
            </a:prstGeom>
            <a:noFill/>
            <a:ln cap="rnd" cmpd="sng" w="28575">
              <a:solidFill>
                <a:schemeClr val="lt1"/>
              </a:solidFill>
              <a:prstDash val="solid"/>
              <a:round/>
              <a:headEnd len="sm" w="sm" type="none"/>
              <a:tailEnd len="sm" w="sm" type="none"/>
            </a:ln>
            <a:effectLst>
              <a:outerShdw blurRad="139700" rotWithShape="0" algn="ctr">
                <a:srgbClr val="215B6B">
                  <a:alpha val="40000"/>
                </a:srgbClr>
              </a:outerShdw>
            </a:effectLst>
          </p:spPr>
        </p:pic>
        <p:sp>
          <p:nvSpPr>
            <p:cNvPr id="1238" name="Google Shape;1238;p46"/>
            <p:cNvSpPr txBox="1"/>
            <p:nvPr/>
          </p:nvSpPr>
          <p:spPr>
            <a:xfrm>
              <a:off x="8686756" y="5331334"/>
              <a:ext cx="2974673" cy="83099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lang="en-GB" sz="1200">
                  <a:solidFill>
                    <a:srgbClr val="595959"/>
                  </a:solidFill>
                  <a:latin typeface="Arial"/>
                  <a:ea typeface="Arial"/>
                  <a:cs typeface="Arial"/>
                  <a:sym typeface="Arial"/>
                </a:rPr>
                <a:t>“…the two conjugate vaccines </a:t>
              </a:r>
              <a:br>
                <a:rPr lang="en-GB" sz="1200">
                  <a:solidFill>
                    <a:srgbClr val="595959"/>
                  </a:solidFill>
                  <a:latin typeface="Arial"/>
                  <a:ea typeface="Arial"/>
                  <a:cs typeface="Arial"/>
                  <a:sym typeface="Arial"/>
                </a:rPr>
              </a:br>
              <a:r>
                <a:rPr lang="en-GB" sz="1200">
                  <a:solidFill>
                    <a:srgbClr val="595959"/>
                  </a:solidFill>
                  <a:latin typeface="Arial"/>
                  <a:ea typeface="Arial"/>
                  <a:cs typeface="Arial"/>
                  <a:sym typeface="Arial"/>
                </a:rPr>
                <a:t>against pneumococcus </a:t>
              </a:r>
              <a:br>
                <a:rPr lang="en-GB" sz="1200">
                  <a:solidFill>
                    <a:srgbClr val="595959"/>
                  </a:solidFill>
                  <a:latin typeface="Arial"/>
                  <a:ea typeface="Arial"/>
                  <a:cs typeface="Arial"/>
                  <a:sym typeface="Arial"/>
                </a:rPr>
              </a:br>
              <a:r>
                <a:rPr lang="en-GB" sz="1200">
                  <a:solidFill>
                    <a:srgbClr val="595959"/>
                  </a:solidFill>
                  <a:latin typeface="Arial"/>
                  <a:ea typeface="Arial"/>
                  <a:cs typeface="Arial"/>
                  <a:sym typeface="Arial"/>
                </a:rPr>
                <a:t>(PCV10 and PCV13) can be </a:t>
              </a:r>
              <a:br>
                <a:rPr lang="en-GB" sz="1200">
                  <a:solidFill>
                    <a:srgbClr val="595959"/>
                  </a:solidFill>
                  <a:latin typeface="Arial"/>
                  <a:ea typeface="Arial"/>
                  <a:cs typeface="Arial"/>
                  <a:sym typeface="Arial"/>
                </a:rPr>
              </a:br>
              <a:r>
                <a:rPr lang="en-GB" sz="1200">
                  <a:solidFill>
                    <a:srgbClr val="595959"/>
                  </a:solidFill>
                  <a:latin typeface="Arial"/>
                  <a:ea typeface="Arial"/>
                  <a:cs typeface="Arial"/>
                  <a:sym typeface="Arial"/>
                </a:rPr>
                <a:t>considered for universal </a:t>
              </a:r>
              <a:br>
                <a:rPr lang="en-GB" sz="1200">
                  <a:solidFill>
                    <a:srgbClr val="595959"/>
                  </a:solidFill>
                  <a:latin typeface="Arial"/>
                  <a:ea typeface="Arial"/>
                  <a:cs typeface="Arial"/>
                  <a:sym typeface="Arial"/>
                </a:rPr>
              </a:br>
              <a:r>
                <a:rPr lang="en-GB" sz="1200">
                  <a:solidFill>
                    <a:srgbClr val="595959"/>
                  </a:solidFill>
                  <a:latin typeface="Arial"/>
                  <a:ea typeface="Arial"/>
                  <a:cs typeface="Arial"/>
                  <a:sym typeface="Arial"/>
                </a:rPr>
                <a:t>vaccination of infants*”</a:t>
              </a:r>
              <a:endParaRPr/>
            </a:p>
          </p:txBody>
        </p:sp>
        <p:sp>
          <p:nvSpPr>
            <p:cNvPr id="1239" name="Google Shape;1239;p46"/>
            <p:cNvSpPr/>
            <p:nvPr/>
          </p:nvSpPr>
          <p:spPr>
            <a:xfrm rot="-4986676">
              <a:off x="8565846" y="4361884"/>
              <a:ext cx="490547" cy="609311"/>
            </a:xfrm>
            <a:custGeom>
              <a:rect b="b" l="l" r="r" t="t"/>
              <a:pathLst>
                <a:path extrusionOk="0" h="1160206" w="934065">
                  <a:moveTo>
                    <a:pt x="0" y="412955"/>
                  </a:moveTo>
                  <a:lnTo>
                    <a:pt x="334297" y="0"/>
                  </a:lnTo>
                  <a:lnTo>
                    <a:pt x="934065" y="1160206"/>
                  </a:lnTo>
                  <a:lnTo>
                    <a:pt x="0" y="412955"/>
                  </a:lnTo>
                  <a:close/>
                </a:path>
              </a:pathLst>
            </a:custGeom>
            <a:solidFill>
              <a:srgbClr val="E4F4F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1240" name="Google Shape;1240;p46"/>
            <p:cNvSpPr/>
            <p:nvPr/>
          </p:nvSpPr>
          <p:spPr>
            <a:xfrm>
              <a:off x="8648207" y="4081275"/>
              <a:ext cx="1667123" cy="332399"/>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lang="en-GB" sz="2400">
                  <a:solidFill>
                    <a:srgbClr val="215B6B"/>
                  </a:solidFill>
                  <a:latin typeface="Impact"/>
                  <a:ea typeface="Impact"/>
                  <a:cs typeface="Impact"/>
                  <a:sym typeface="Impact"/>
                </a:rPr>
                <a:t>Luxembourg</a:t>
              </a:r>
              <a:r>
                <a:rPr baseline="30000" lang="en-GB" sz="2400">
                  <a:solidFill>
                    <a:srgbClr val="215B6B"/>
                  </a:solidFill>
                  <a:latin typeface="Arial"/>
                  <a:ea typeface="Arial"/>
                  <a:cs typeface="Arial"/>
                  <a:sym typeface="Arial"/>
                </a:rPr>
                <a:t>3</a:t>
              </a:r>
              <a:endParaRPr/>
            </a:p>
          </p:txBody>
        </p:sp>
        <p:cxnSp>
          <p:nvCxnSpPr>
            <p:cNvPr id="1241" name="Google Shape;1241;p46"/>
            <p:cNvCxnSpPr/>
            <p:nvPr/>
          </p:nvCxnSpPr>
          <p:spPr>
            <a:xfrm>
              <a:off x="8504848" y="4097061"/>
              <a:ext cx="0" cy="1541048"/>
            </a:xfrm>
            <a:prstGeom prst="straightConnector1">
              <a:avLst/>
            </a:prstGeom>
            <a:noFill/>
            <a:ln cap="flat" cmpd="sng" w="9525">
              <a:solidFill>
                <a:srgbClr val="69BCD1"/>
              </a:solidFill>
              <a:prstDash val="solid"/>
              <a:round/>
              <a:headEnd len="sm" w="sm" type="none"/>
              <a:tailEnd len="sm" w="sm" type="none"/>
            </a:ln>
          </p:spPr>
        </p:cxnSp>
      </p:grpSp>
      <p:sp>
        <p:nvSpPr>
          <p:cNvPr id="1242" name="Google Shape;1242;p46"/>
          <p:cNvSpPr txBox="1"/>
          <p:nvPr/>
        </p:nvSpPr>
        <p:spPr>
          <a:xfrm>
            <a:off x="160862" y="452799"/>
            <a:ext cx="225039" cy="553998"/>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lang="en-GB" sz="3200">
                <a:solidFill>
                  <a:srgbClr val="215B6B"/>
                </a:solidFill>
                <a:latin typeface="Impact"/>
                <a:ea typeface="Impact"/>
                <a:cs typeface="Impact"/>
                <a:sym typeface="Impact"/>
              </a:rPr>
              <a:t>3</a:t>
            </a:r>
            <a:endParaRPr sz="3200">
              <a:solidFill>
                <a:srgbClr val="215B6B"/>
              </a:solidFill>
              <a:latin typeface="Impact"/>
              <a:ea typeface="Impact"/>
              <a:cs typeface="Impact"/>
              <a:sym typeface="Impact"/>
            </a:endParaRPr>
          </a:p>
        </p:txBody>
      </p:sp>
      <p:grpSp>
        <p:nvGrpSpPr>
          <p:cNvPr id="1243" name="Google Shape;1243;p46"/>
          <p:cNvGrpSpPr/>
          <p:nvPr/>
        </p:nvGrpSpPr>
        <p:grpSpPr>
          <a:xfrm>
            <a:off x="261938" y="1087796"/>
            <a:ext cx="933435" cy="112353"/>
            <a:chOff x="261938" y="1087796"/>
            <a:chExt cx="933435" cy="112353"/>
          </a:xfrm>
        </p:grpSpPr>
        <p:sp>
          <p:nvSpPr>
            <p:cNvPr id="1244" name="Google Shape;1244;p46"/>
            <p:cNvSpPr/>
            <p:nvPr/>
          </p:nvSpPr>
          <p:spPr>
            <a:xfrm flipH="1">
              <a:off x="261938" y="1087796"/>
              <a:ext cx="112353" cy="112353"/>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5" name="Google Shape;1245;p46"/>
            <p:cNvSpPr/>
            <p:nvPr/>
          </p:nvSpPr>
          <p:spPr>
            <a:xfrm>
              <a:off x="590371" y="1087796"/>
              <a:ext cx="112353" cy="112353"/>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6" name="Google Shape;1246;p46"/>
            <p:cNvSpPr/>
            <p:nvPr/>
          </p:nvSpPr>
          <p:spPr>
            <a:xfrm flipH="1">
              <a:off x="426155" y="1087796"/>
              <a:ext cx="112353" cy="112353"/>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7" name="Google Shape;1247;p46"/>
            <p:cNvSpPr/>
            <p:nvPr/>
          </p:nvSpPr>
          <p:spPr>
            <a:xfrm>
              <a:off x="754588" y="1087796"/>
              <a:ext cx="112353" cy="112353"/>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8" name="Google Shape;1248;p46"/>
            <p:cNvSpPr/>
            <p:nvPr/>
          </p:nvSpPr>
          <p:spPr>
            <a:xfrm>
              <a:off x="918804" y="1087796"/>
              <a:ext cx="112353" cy="112353"/>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9" name="Google Shape;1249;p46"/>
            <p:cNvSpPr/>
            <p:nvPr/>
          </p:nvSpPr>
          <p:spPr>
            <a:xfrm>
              <a:off x="1083020" y="1087796"/>
              <a:ext cx="112353" cy="112353"/>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250" name="Google Shape;1250;p46"/>
          <p:cNvSpPr txBox="1"/>
          <p:nvPr/>
        </p:nvSpPr>
        <p:spPr>
          <a:xfrm>
            <a:off x="2824796" y="6566203"/>
            <a:ext cx="5606829" cy="223138"/>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Clr>
                <a:srgbClr val="595959"/>
              </a:buClr>
              <a:buSzPts val="1000"/>
              <a:buFont typeface="Noto Sans Symbols"/>
              <a:buNone/>
            </a:pPr>
            <a:r>
              <a:rPr lang="en-GB" sz="1000">
                <a:solidFill>
                  <a:srgbClr val="595959"/>
                </a:solidFill>
                <a:latin typeface="Calibri"/>
                <a:ea typeface="Calibri"/>
                <a:cs typeface="Calibri"/>
                <a:sym typeface="Calibri"/>
              </a:rPr>
              <a:t>The 16</a:t>
            </a:r>
            <a:r>
              <a:rPr baseline="30000" lang="en-GB" sz="1000">
                <a:solidFill>
                  <a:srgbClr val="595959"/>
                </a:solidFill>
                <a:latin typeface="Calibri"/>
                <a:ea typeface="Calibri"/>
                <a:cs typeface="Calibri"/>
                <a:sym typeface="Calibri"/>
              </a:rPr>
              <a:t>th</a:t>
            </a:r>
            <a:r>
              <a:rPr lang="en-GB" sz="1000">
                <a:solidFill>
                  <a:srgbClr val="595959"/>
                </a:solidFill>
                <a:latin typeface="Calibri"/>
                <a:ea typeface="Calibri"/>
                <a:cs typeface="Calibri"/>
                <a:sym typeface="Calibri"/>
              </a:rPr>
              <a:t> Annual Meeting of the Lebanese Paediatric Societies </a:t>
            </a:r>
            <a:r>
              <a:rPr lang="en-GB" sz="1000">
                <a:solidFill>
                  <a:srgbClr val="000000"/>
                </a:solidFill>
                <a:latin typeface="Calibri"/>
                <a:ea typeface="Calibri"/>
                <a:cs typeface="Calibri"/>
                <a:sym typeface="Calibri"/>
              </a:rPr>
              <a:t>| </a:t>
            </a:r>
            <a:r>
              <a:rPr lang="en-GB" sz="1000">
                <a:solidFill>
                  <a:schemeClr val="accent6"/>
                </a:solidFill>
                <a:latin typeface="Calibri"/>
                <a:ea typeface="Calibri"/>
                <a:cs typeface="Calibri"/>
                <a:sym typeface="Calibri"/>
              </a:rPr>
              <a:t>13 - 14 September, 2019 | Beirut - Lebanon</a:t>
            </a:r>
            <a:r>
              <a:rPr lang="en-GB" sz="1000">
                <a:solidFill>
                  <a:srgbClr val="595959"/>
                </a:solidFill>
                <a:latin typeface="Calibri"/>
                <a:ea typeface="Calibri"/>
                <a:cs typeface="Calibri"/>
                <a:sym typeface="Calibri"/>
              </a:rP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5" name="Shape 1255"/>
        <p:cNvGrpSpPr/>
        <p:nvPr/>
      </p:nvGrpSpPr>
      <p:grpSpPr>
        <a:xfrm>
          <a:off x="0" y="0"/>
          <a:ext cx="0" cy="0"/>
          <a:chOff x="0" y="0"/>
          <a:chExt cx="0" cy="0"/>
        </a:xfrm>
      </p:grpSpPr>
      <p:sp>
        <p:nvSpPr>
          <p:cNvPr id="1256" name="Google Shape;1256;p47"/>
          <p:cNvSpPr/>
          <p:nvPr/>
        </p:nvSpPr>
        <p:spPr>
          <a:xfrm>
            <a:off x="11603038" y="5527445"/>
            <a:ext cx="504000" cy="252000"/>
          </a:xfrm>
          <a:prstGeom prst="homePlate">
            <a:avLst>
              <a:gd fmla="val 34823" name="adj"/>
            </a:avLst>
          </a:prstGeom>
          <a:solidFill>
            <a:srgbClr val="6F9118"/>
          </a:solidFill>
          <a:ln cap="flat" cmpd="sng" w="25400">
            <a:solidFill>
              <a:srgbClr val="6C8C17"/>
            </a:solidFill>
            <a:prstDash val="solid"/>
            <a:round/>
            <a:headEnd len="sm" w="sm" type="none"/>
            <a:tailEnd len="sm" w="sm" type="none"/>
          </a:ln>
        </p:spPr>
        <p:txBody>
          <a:bodyPr anchorCtr="0" anchor="ctr" bIns="72000" lIns="72000" spcFirstLastPara="1" rIns="54000" wrap="square" tIns="72000">
            <a:noAutofit/>
          </a:bodyPr>
          <a:lstStyle/>
          <a:p>
            <a:pPr indent="0" lvl="0" marL="0" marR="0" rtl="0" algn="r">
              <a:lnSpc>
                <a:spcPct val="90000"/>
              </a:lnSpc>
              <a:spcBef>
                <a:spcPts val="0"/>
              </a:spcBef>
              <a:spcAft>
                <a:spcPts val="0"/>
              </a:spcAft>
              <a:buNone/>
            </a:pPr>
            <a:r>
              <a:rPr b="1" lang="en-GB" sz="800">
                <a:solidFill>
                  <a:schemeClr val="lt1"/>
                </a:solidFill>
                <a:latin typeface="Arial"/>
                <a:ea typeface="Arial"/>
                <a:cs typeface="Arial"/>
                <a:sym typeface="Arial"/>
              </a:rPr>
              <a:t>19A </a:t>
            </a:r>
            <a:br>
              <a:rPr b="1" lang="en-GB" sz="800">
                <a:solidFill>
                  <a:schemeClr val="lt1"/>
                </a:solidFill>
                <a:latin typeface="Arial"/>
                <a:ea typeface="Arial"/>
                <a:cs typeface="Arial"/>
                <a:sym typeface="Arial"/>
              </a:rPr>
            </a:br>
            <a:r>
              <a:rPr b="1" lang="en-GB" sz="800">
                <a:solidFill>
                  <a:schemeClr val="lt1"/>
                </a:solidFill>
                <a:latin typeface="Arial"/>
                <a:ea typeface="Arial"/>
                <a:cs typeface="Arial"/>
                <a:sym typeface="Arial"/>
              </a:rPr>
              <a:t>data</a:t>
            </a:r>
            <a:endParaRPr/>
          </a:p>
        </p:txBody>
      </p:sp>
      <p:sp>
        <p:nvSpPr>
          <p:cNvPr id="1257" name="Google Shape;1257;p47"/>
          <p:cNvSpPr/>
          <p:nvPr/>
        </p:nvSpPr>
        <p:spPr>
          <a:xfrm>
            <a:off x="11603038" y="4740787"/>
            <a:ext cx="504000" cy="252000"/>
          </a:xfrm>
          <a:prstGeom prst="homePlate">
            <a:avLst>
              <a:gd fmla="val 34823" name="adj"/>
            </a:avLst>
          </a:prstGeom>
          <a:solidFill>
            <a:srgbClr val="6F9118"/>
          </a:solidFill>
          <a:ln cap="flat" cmpd="sng" w="25400">
            <a:solidFill>
              <a:srgbClr val="6C8C17"/>
            </a:solidFill>
            <a:prstDash val="solid"/>
            <a:round/>
            <a:headEnd len="sm" w="sm" type="none"/>
            <a:tailEnd len="sm" w="sm" type="none"/>
          </a:ln>
        </p:spPr>
        <p:txBody>
          <a:bodyPr anchorCtr="0" anchor="ctr" bIns="72000" lIns="72000" spcFirstLastPara="1" rIns="54000" wrap="square" tIns="72000">
            <a:noAutofit/>
          </a:bodyPr>
          <a:lstStyle/>
          <a:p>
            <a:pPr indent="0" lvl="0" marL="0" marR="0" rtl="0" algn="r">
              <a:lnSpc>
                <a:spcPct val="90000"/>
              </a:lnSpc>
              <a:spcBef>
                <a:spcPts val="0"/>
              </a:spcBef>
              <a:spcAft>
                <a:spcPts val="0"/>
              </a:spcAft>
              <a:buNone/>
            </a:pPr>
            <a:r>
              <a:rPr b="1" lang="en-GB" sz="800">
                <a:solidFill>
                  <a:schemeClr val="lt1"/>
                </a:solidFill>
                <a:latin typeface="Arial"/>
                <a:ea typeface="Arial"/>
                <a:cs typeface="Arial"/>
                <a:sym typeface="Arial"/>
              </a:rPr>
              <a:t>19A </a:t>
            </a:r>
            <a:br>
              <a:rPr b="1" lang="en-GB" sz="800">
                <a:solidFill>
                  <a:schemeClr val="lt1"/>
                </a:solidFill>
                <a:latin typeface="Arial"/>
                <a:ea typeface="Arial"/>
                <a:cs typeface="Arial"/>
                <a:sym typeface="Arial"/>
              </a:rPr>
            </a:br>
            <a:r>
              <a:rPr b="1" lang="en-GB" sz="800">
                <a:solidFill>
                  <a:schemeClr val="lt1"/>
                </a:solidFill>
                <a:latin typeface="Arial"/>
                <a:ea typeface="Arial"/>
                <a:cs typeface="Arial"/>
                <a:sym typeface="Arial"/>
              </a:rPr>
              <a:t>data</a:t>
            </a:r>
            <a:endParaRPr/>
          </a:p>
        </p:txBody>
      </p:sp>
      <p:sp>
        <p:nvSpPr>
          <p:cNvPr id="1258" name="Google Shape;1258;p47"/>
          <p:cNvSpPr/>
          <p:nvPr/>
        </p:nvSpPr>
        <p:spPr>
          <a:xfrm>
            <a:off x="11603038" y="2610333"/>
            <a:ext cx="504000" cy="252000"/>
          </a:xfrm>
          <a:prstGeom prst="homePlate">
            <a:avLst>
              <a:gd fmla="val 34823" name="adj"/>
            </a:avLst>
          </a:prstGeom>
          <a:solidFill>
            <a:srgbClr val="6F9118"/>
          </a:solidFill>
          <a:ln cap="flat" cmpd="sng" w="25400">
            <a:solidFill>
              <a:srgbClr val="6C8C17"/>
            </a:solidFill>
            <a:prstDash val="solid"/>
            <a:round/>
            <a:headEnd len="sm" w="sm" type="none"/>
            <a:tailEnd len="sm" w="sm" type="none"/>
          </a:ln>
        </p:spPr>
        <p:txBody>
          <a:bodyPr anchorCtr="0" anchor="ctr" bIns="72000" lIns="72000" spcFirstLastPara="1" rIns="54000" wrap="square" tIns="72000">
            <a:noAutofit/>
          </a:bodyPr>
          <a:lstStyle/>
          <a:p>
            <a:pPr indent="0" lvl="0" marL="0" marR="0" rtl="0" algn="r">
              <a:lnSpc>
                <a:spcPct val="90000"/>
              </a:lnSpc>
              <a:spcBef>
                <a:spcPts val="0"/>
              </a:spcBef>
              <a:spcAft>
                <a:spcPts val="0"/>
              </a:spcAft>
              <a:buNone/>
            </a:pPr>
            <a:r>
              <a:rPr b="1" lang="en-GB" sz="800">
                <a:solidFill>
                  <a:schemeClr val="lt1"/>
                </a:solidFill>
                <a:latin typeface="Arial"/>
                <a:ea typeface="Arial"/>
                <a:cs typeface="Arial"/>
                <a:sym typeface="Arial"/>
              </a:rPr>
              <a:t>19A </a:t>
            </a:r>
            <a:br>
              <a:rPr b="1" lang="en-GB" sz="800">
                <a:solidFill>
                  <a:schemeClr val="lt1"/>
                </a:solidFill>
                <a:latin typeface="Arial"/>
                <a:ea typeface="Arial"/>
                <a:cs typeface="Arial"/>
                <a:sym typeface="Arial"/>
              </a:rPr>
            </a:br>
            <a:r>
              <a:rPr b="1" lang="en-GB" sz="800">
                <a:solidFill>
                  <a:schemeClr val="lt1"/>
                </a:solidFill>
                <a:latin typeface="Arial"/>
                <a:ea typeface="Arial"/>
                <a:cs typeface="Arial"/>
                <a:sym typeface="Arial"/>
              </a:rPr>
              <a:t>data</a:t>
            </a:r>
            <a:endParaRPr/>
          </a:p>
        </p:txBody>
      </p:sp>
      <p:sp>
        <p:nvSpPr>
          <p:cNvPr id="1259" name="Google Shape;1259;p47"/>
          <p:cNvSpPr txBox="1"/>
          <p:nvPr/>
        </p:nvSpPr>
        <p:spPr>
          <a:xfrm>
            <a:off x="162409" y="453574"/>
            <a:ext cx="224980" cy="553854"/>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lang="en-GB" sz="3200">
                <a:solidFill>
                  <a:srgbClr val="215B6B"/>
                </a:solidFill>
                <a:latin typeface="Impact"/>
                <a:ea typeface="Impact"/>
                <a:cs typeface="Impact"/>
                <a:sym typeface="Impact"/>
              </a:rPr>
              <a:t>3</a:t>
            </a:r>
            <a:endParaRPr sz="3200">
              <a:solidFill>
                <a:srgbClr val="215B6B"/>
              </a:solidFill>
              <a:latin typeface="Impact"/>
              <a:ea typeface="Impact"/>
              <a:cs typeface="Impact"/>
              <a:sym typeface="Impact"/>
            </a:endParaRPr>
          </a:p>
        </p:txBody>
      </p:sp>
      <p:sp>
        <p:nvSpPr>
          <p:cNvPr id="1260" name="Google Shape;1260;p47"/>
          <p:cNvSpPr txBox="1"/>
          <p:nvPr/>
        </p:nvSpPr>
        <p:spPr>
          <a:xfrm>
            <a:off x="247431" y="6264785"/>
            <a:ext cx="10045700" cy="370871"/>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6600"/>
              </a:buClr>
              <a:buSzPts val="800"/>
              <a:buFont typeface="Arial"/>
              <a:buNone/>
            </a:pPr>
            <a:r>
              <a:rPr lang="en-GB" sz="800">
                <a:solidFill>
                  <a:srgbClr val="595959"/>
                </a:solidFill>
                <a:latin typeface="Arial"/>
                <a:ea typeface="Arial"/>
                <a:cs typeface="Arial"/>
                <a:sym typeface="Arial"/>
              </a:rPr>
              <a:t>The latest recommendations or program changes may not be captured in the figure.</a:t>
            </a:r>
            <a:br>
              <a:rPr lang="en-GB" sz="800">
                <a:solidFill>
                  <a:srgbClr val="595959"/>
                </a:solidFill>
                <a:latin typeface="Arial"/>
                <a:ea typeface="Arial"/>
                <a:cs typeface="Arial"/>
                <a:sym typeface="Arial"/>
              </a:rPr>
            </a:br>
            <a:r>
              <a:rPr b="1" lang="en-GB" sz="800">
                <a:solidFill>
                  <a:srgbClr val="595959"/>
                </a:solidFill>
                <a:latin typeface="Arial"/>
                <a:ea typeface="Arial"/>
                <a:cs typeface="Arial"/>
                <a:sym typeface="Arial"/>
              </a:rPr>
              <a:t>PCV</a:t>
            </a:r>
            <a:r>
              <a:rPr lang="en-GB" sz="800">
                <a:solidFill>
                  <a:srgbClr val="595959"/>
                </a:solidFill>
                <a:latin typeface="Arial"/>
                <a:ea typeface="Arial"/>
                <a:cs typeface="Arial"/>
                <a:sym typeface="Arial"/>
              </a:rPr>
              <a:t>, pneumococcal conjugate vaccine.</a:t>
            </a:r>
            <a:endParaRPr/>
          </a:p>
          <a:p>
            <a:pPr indent="0" lvl="0" marL="0" marR="0" rtl="0" algn="l">
              <a:lnSpc>
                <a:spcPct val="90000"/>
              </a:lnSpc>
              <a:spcBef>
                <a:spcPts val="300"/>
              </a:spcBef>
              <a:spcAft>
                <a:spcPts val="0"/>
              </a:spcAft>
              <a:buClr>
                <a:srgbClr val="FF6600"/>
              </a:buClr>
              <a:buSzPts val="800"/>
              <a:buFont typeface="Arial"/>
              <a:buNone/>
            </a:pPr>
            <a:r>
              <a:rPr lang="en-GB" sz="800">
                <a:solidFill>
                  <a:srgbClr val="595959"/>
                </a:solidFill>
                <a:latin typeface="Arial"/>
                <a:ea typeface="Arial"/>
                <a:cs typeface="Arial"/>
                <a:sym typeface="Arial"/>
              </a:rPr>
              <a:t>Please see slide notes for reference list.</a:t>
            </a:r>
            <a:endParaRPr/>
          </a:p>
        </p:txBody>
      </p:sp>
      <p:sp>
        <p:nvSpPr>
          <p:cNvPr id="1261" name="Google Shape;1261;p47"/>
          <p:cNvSpPr/>
          <p:nvPr/>
        </p:nvSpPr>
        <p:spPr>
          <a:xfrm>
            <a:off x="1031223" y="5548244"/>
            <a:ext cx="592661" cy="166199"/>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lang="en-GB" sz="1200">
                <a:solidFill>
                  <a:srgbClr val="006782"/>
                </a:solidFill>
                <a:latin typeface="Impact"/>
                <a:ea typeface="Impact"/>
                <a:cs typeface="Impact"/>
                <a:sym typeface="Impact"/>
              </a:rPr>
              <a:t>Morocco</a:t>
            </a:r>
            <a:endParaRPr baseline="30000" sz="1050">
              <a:solidFill>
                <a:srgbClr val="006782"/>
              </a:solidFill>
              <a:latin typeface="Arial"/>
              <a:ea typeface="Arial"/>
              <a:cs typeface="Arial"/>
              <a:sym typeface="Arial"/>
            </a:endParaRPr>
          </a:p>
        </p:txBody>
      </p:sp>
      <p:sp>
        <p:nvSpPr>
          <p:cNvPr id="1262" name="Google Shape;1262;p47">
            <a:hlinkClick action="ppaction://hlinksldjump" r:id="rId3"/>
          </p:cNvPr>
          <p:cNvSpPr/>
          <p:nvPr/>
        </p:nvSpPr>
        <p:spPr>
          <a:xfrm>
            <a:off x="11418653" y="4704787"/>
            <a:ext cx="324000" cy="324000"/>
          </a:xfrm>
          <a:prstGeom prst="ellipse">
            <a:avLst/>
          </a:prstGeom>
          <a:solidFill>
            <a:srgbClr val="6E9017"/>
          </a:solidFill>
          <a:ln cap="flat" cmpd="sng" w="15875">
            <a:solidFill>
              <a:schemeClr val="lt1"/>
            </a:solidFill>
            <a:prstDash val="solid"/>
            <a:round/>
            <a:headEnd len="sm" w="sm" type="none"/>
            <a:tailEnd len="sm" w="sm" type="none"/>
          </a:ln>
          <a:effectLst>
            <a:outerShdw blurRad="127000" rotWithShape="0" algn="ctr">
              <a:srgbClr val="000000">
                <a:alpha val="40000"/>
              </a:srgbClr>
            </a:outerShdw>
          </a:effectLst>
        </p:spPr>
        <p:txBody>
          <a:bodyPr anchorCtr="1" anchor="ctr" bIns="0" lIns="0" spcFirstLastPara="1" rIns="0" wrap="square" tIns="72000">
            <a:noAutofit/>
          </a:bodyPr>
          <a:lstStyle/>
          <a:p>
            <a:pPr indent="0" lvl="0" marL="0" marR="0" rtl="0" algn="ctr">
              <a:lnSpc>
                <a:spcPct val="85000"/>
              </a:lnSpc>
              <a:spcBef>
                <a:spcPts val="0"/>
              </a:spcBef>
              <a:spcAft>
                <a:spcPts val="0"/>
              </a:spcAft>
              <a:buNone/>
            </a:pPr>
            <a:r>
              <a:rPr b="1" lang="en-GB" sz="2400">
                <a:solidFill>
                  <a:schemeClr val="lt1"/>
                </a:solidFill>
                <a:latin typeface="Impact"/>
                <a:ea typeface="Impact"/>
                <a:cs typeface="Impact"/>
                <a:sym typeface="Impact"/>
              </a:rPr>
              <a:t>+</a:t>
            </a:r>
            <a:endParaRPr b="1" sz="1800">
              <a:solidFill>
                <a:schemeClr val="lt1"/>
              </a:solidFill>
              <a:latin typeface="Arial"/>
              <a:ea typeface="Arial"/>
              <a:cs typeface="Arial"/>
              <a:sym typeface="Arial"/>
            </a:endParaRPr>
          </a:p>
        </p:txBody>
      </p:sp>
      <p:grpSp>
        <p:nvGrpSpPr>
          <p:cNvPr id="1263" name="Google Shape;1263;p47"/>
          <p:cNvGrpSpPr/>
          <p:nvPr/>
        </p:nvGrpSpPr>
        <p:grpSpPr>
          <a:xfrm>
            <a:off x="4633119" y="5475712"/>
            <a:ext cx="6750373" cy="356428"/>
            <a:chOff x="-157261" y="1425534"/>
            <a:chExt cx="6697250" cy="400959"/>
          </a:xfrm>
        </p:grpSpPr>
        <p:sp>
          <p:nvSpPr>
            <p:cNvPr id="1264" name="Google Shape;1264;p47"/>
            <p:cNvSpPr/>
            <p:nvPr/>
          </p:nvSpPr>
          <p:spPr>
            <a:xfrm>
              <a:off x="-157261" y="1425534"/>
              <a:ext cx="6697250" cy="400959"/>
            </a:xfrm>
            <a:prstGeom prst="rightArrow">
              <a:avLst>
                <a:gd fmla="val 68559" name="adj1"/>
                <a:gd fmla="val 38863" name="adj2"/>
              </a:avLst>
            </a:prstGeom>
            <a:gradFill>
              <a:gsLst>
                <a:gs pos="0">
                  <a:srgbClr val="94C120">
                    <a:alpha val="0"/>
                  </a:srgbClr>
                </a:gs>
                <a:gs pos="21000">
                  <a:schemeClr val="accent1"/>
                </a:gs>
                <a:gs pos="100000">
                  <a:schemeClr val="accen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chemeClr val="lt1"/>
                </a:solidFill>
                <a:latin typeface="Arial"/>
                <a:ea typeface="Arial"/>
                <a:cs typeface="Arial"/>
                <a:sym typeface="Arial"/>
              </a:endParaRPr>
            </a:p>
          </p:txBody>
        </p:sp>
        <p:sp>
          <p:nvSpPr>
            <p:cNvPr id="1265" name="Google Shape;1265;p47"/>
            <p:cNvSpPr/>
            <p:nvPr/>
          </p:nvSpPr>
          <p:spPr>
            <a:xfrm>
              <a:off x="718947" y="1537725"/>
              <a:ext cx="2973612" cy="176577"/>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None/>
              </a:pPr>
              <a:r>
                <a:rPr i="1" lang="en-GB" sz="1200">
                  <a:solidFill>
                    <a:schemeClr val="lt1"/>
                  </a:solidFill>
                  <a:latin typeface="Arial"/>
                  <a:ea typeface="Arial"/>
                  <a:cs typeface="Arial"/>
                  <a:sym typeface="Arial"/>
                </a:rPr>
                <a:t>Synflorix</a:t>
              </a:r>
              <a:endParaRPr baseline="30000" i="1" sz="1200">
                <a:solidFill>
                  <a:schemeClr val="lt1"/>
                </a:solidFill>
                <a:latin typeface="Arial"/>
                <a:ea typeface="Arial"/>
                <a:cs typeface="Arial"/>
                <a:sym typeface="Arial"/>
              </a:endParaRPr>
            </a:p>
          </p:txBody>
        </p:sp>
      </p:grpSp>
      <p:grpSp>
        <p:nvGrpSpPr>
          <p:cNvPr id="1266" name="Google Shape;1266;p47"/>
          <p:cNvGrpSpPr/>
          <p:nvPr/>
        </p:nvGrpSpPr>
        <p:grpSpPr>
          <a:xfrm>
            <a:off x="2829918" y="5479162"/>
            <a:ext cx="1728022" cy="349528"/>
            <a:chOff x="1982988" y="1429415"/>
            <a:chExt cx="1728022" cy="393197"/>
          </a:xfrm>
        </p:grpSpPr>
        <p:sp>
          <p:nvSpPr>
            <p:cNvPr id="1267" name="Google Shape;1267;p47"/>
            <p:cNvSpPr/>
            <p:nvPr/>
          </p:nvSpPr>
          <p:spPr>
            <a:xfrm>
              <a:off x="1982988" y="1429415"/>
              <a:ext cx="1728022" cy="393197"/>
            </a:xfrm>
            <a:prstGeom prst="rightArrow">
              <a:avLst>
                <a:gd fmla="val 68559" name="adj1"/>
                <a:gd fmla="val 38863" name="adj2"/>
              </a:avLst>
            </a:prstGeom>
            <a:gradFill>
              <a:gsLst>
                <a:gs pos="0">
                  <a:srgbClr val="1F497D">
                    <a:alpha val="0"/>
                  </a:srgbClr>
                </a:gs>
                <a:gs pos="57500">
                  <a:schemeClr val="dk2"/>
                </a:gs>
                <a:gs pos="100000">
                  <a:schemeClr val="dk2"/>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chemeClr val="lt1"/>
                </a:solidFill>
                <a:latin typeface="Arial"/>
                <a:ea typeface="Arial"/>
                <a:cs typeface="Arial"/>
                <a:sym typeface="Arial"/>
              </a:endParaRPr>
            </a:p>
          </p:txBody>
        </p:sp>
        <p:sp>
          <p:nvSpPr>
            <p:cNvPr id="1268" name="Google Shape;1268;p47"/>
            <p:cNvSpPr/>
            <p:nvPr/>
          </p:nvSpPr>
          <p:spPr>
            <a:xfrm>
              <a:off x="2301625" y="1537725"/>
              <a:ext cx="805852" cy="176577"/>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None/>
              </a:pPr>
              <a:r>
                <a:rPr lang="en-GB" sz="1200">
                  <a:solidFill>
                    <a:schemeClr val="lt1"/>
                  </a:solidFill>
                  <a:latin typeface="Arial"/>
                  <a:ea typeface="Arial"/>
                  <a:cs typeface="Arial"/>
                  <a:sym typeface="Arial"/>
                </a:rPr>
                <a:t>PCV13</a:t>
              </a:r>
              <a:endParaRPr/>
            </a:p>
          </p:txBody>
        </p:sp>
      </p:grpSp>
      <p:sp>
        <p:nvSpPr>
          <p:cNvPr id="1269" name="Google Shape;1269;p47"/>
          <p:cNvSpPr/>
          <p:nvPr/>
        </p:nvSpPr>
        <p:spPr>
          <a:xfrm>
            <a:off x="2211735" y="5454256"/>
            <a:ext cx="861641" cy="354862"/>
          </a:xfrm>
          <a:prstGeom prst="roundRect">
            <a:avLst>
              <a:gd fmla="val 16667" name="adj"/>
            </a:avLst>
          </a:prstGeom>
          <a:solidFill>
            <a:schemeClr val="lt1"/>
          </a:solidFill>
          <a:ln cap="flat" cmpd="sng" w="34925">
            <a:solidFill>
              <a:srgbClr val="C1CEDC">
                <a:alpha val="95686"/>
              </a:srgbClr>
            </a:solidFill>
            <a:prstDash val="solid"/>
            <a:round/>
            <a:headEnd len="sm" w="sm" type="none"/>
            <a:tailEnd len="sm" w="sm" type="none"/>
          </a:ln>
        </p:spPr>
        <p:txBody>
          <a:bodyPr anchorCtr="0" anchor="ctr" bIns="0" lIns="0" spcFirstLastPara="1" rIns="0" wrap="square" tIns="18000">
            <a:noAutofit/>
          </a:bodyPr>
          <a:lstStyle/>
          <a:p>
            <a:pPr indent="0" lvl="0" marL="0" marR="0" rtl="0" algn="ctr">
              <a:lnSpc>
                <a:spcPct val="90000"/>
              </a:lnSpc>
              <a:spcBef>
                <a:spcPts val="0"/>
              </a:spcBef>
              <a:spcAft>
                <a:spcPts val="0"/>
              </a:spcAft>
              <a:buNone/>
            </a:pPr>
            <a:r>
              <a:rPr b="1" lang="en-GB" sz="1100">
                <a:solidFill>
                  <a:srgbClr val="17365D"/>
                </a:solidFill>
                <a:latin typeface="Arial"/>
                <a:ea typeface="Arial"/>
                <a:cs typeface="Arial"/>
                <a:sym typeface="Arial"/>
              </a:rPr>
              <a:t>2010–2012</a:t>
            </a:r>
            <a:endParaRPr sz="1100">
              <a:solidFill>
                <a:srgbClr val="17365D"/>
              </a:solidFill>
              <a:latin typeface="Arial"/>
              <a:ea typeface="Arial"/>
              <a:cs typeface="Arial"/>
              <a:sym typeface="Arial"/>
            </a:endParaRPr>
          </a:p>
        </p:txBody>
      </p:sp>
      <p:sp>
        <p:nvSpPr>
          <p:cNvPr id="1270" name="Google Shape;1270;p47"/>
          <p:cNvSpPr/>
          <p:nvPr/>
        </p:nvSpPr>
        <p:spPr>
          <a:xfrm>
            <a:off x="4579457" y="5454256"/>
            <a:ext cx="861641" cy="354862"/>
          </a:xfrm>
          <a:prstGeom prst="roundRect">
            <a:avLst>
              <a:gd fmla="val 16667" name="adj"/>
            </a:avLst>
          </a:prstGeom>
          <a:solidFill>
            <a:schemeClr val="lt1"/>
          </a:solidFill>
          <a:ln cap="flat" cmpd="sng" w="34925">
            <a:solidFill>
              <a:srgbClr val="EFF6DD">
                <a:alpha val="80000"/>
              </a:srgbClr>
            </a:solidFill>
            <a:prstDash val="solid"/>
            <a:round/>
            <a:headEnd len="sm" w="sm" type="none"/>
            <a:tailEnd len="sm" w="sm" type="none"/>
          </a:ln>
        </p:spPr>
        <p:txBody>
          <a:bodyPr anchorCtr="0" anchor="ctr" bIns="0" lIns="0" spcFirstLastPara="1" rIns="0" wrap="square" tIns="18000">
            <a:noAutofit/>
          </a:bodyPr>
          <a:lstStyle/>
          <a:p>
            <a:pPr indent="0" lvl="0" marL="0" marR="0" rtl="0" algn="ctr">
              <a:lnSpc>
                <a:spcPct val="90000"/>
              </a:lnSpc>
              <a:spcBef>
                <a:spcPts val="0"/>
              </a:spcBef>
              <a:spcAft>
                <a:spcPts val="0"/>
              </a:spcAft>
              <a:buNone/>
            </a:pPr>
            <a:r>
              <a:rPr b="1" lang="en-GB" sz="1100">
                <a:solidFill>
                  <a:srgbClr val="6E9017"/>
                </a:solidFill>
                <a:latin typeface="Arial"/>
                <a:ea typeface="Arial"/>
                <a:cs typeface="Arial"/>
                <a:sym typeface="Arial"/>
              </a:rPr>
              <a:t>2012</a:t>
            </a:r>
            <a:endParaRPr/>
          </a:p>
        </p:txBody>
      </p:sp>
      <p:sp>
        <p:nvSpPr>
          <p:cNvPr id="1271" name="Google Shape;1271;p47"/>
          <p:cNvSpPr/>
          <p:nvPr/>
        </p:nvSpPr>
        <p:spPr>
          <a:xfrm>
            <a:off x="1031223" y="3959605"/>
            <a:ext cx="1132770" cy="332399"/>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lang="en-GB" sz="1200">
                <a:solidFill>
                  <a:srgbClr val="006782"/>
                </a:solidFill>
                <a:latin typeface="Impact"/>
                <a:ea typeface="Impact"/>
                <a:cs typeface="Impact"/>
                <a:sym typeface="Impact"/>
              </a:rPr>
              <a:t>Italy </a:t>
            </a:r>
            <a:endParaRPr/>
          </a:p>
          <a:p>
            <a:pPr indent="0" lvl="0" marL="0" marR="0" rtl="0" algn="l">
              <a:lnSpc>
                <a:spcPct val="90000"/>
              </a:lnSpc>
              <a:spcBef>
                <a:spcPts val="0"/>
              </a:spcBef>
              <a:spcAft>
                <a:spcPts val="0"/>
              </a:spcAft>
              <a:buNone/>
            </a:pPr>
            <a:r>
              <a:rPr lang="en-GB" sz="1200">
                <a:solidFill>
                  <a:srgbClr val="006782"/>
                </a:solidFill>
                <a:latin typeface="Arial"/>
                <a:ea typeface="Arial"/>
                <a:cs typeface="Arial"/>
                <a:sym typeface="Arial"/>
              </a:rPr>
              <a:t>(Piedmont)</a:t>
            </a:r>
            <a:endParaRPr/>
          </a:p>
        </p:txBody>
      </p:sp>
      <p:grpSp>
        <p:nvGrpSpPr>
          <p:cNvPr id="1272" name="Google Shape;1272;p47"/>
          <p:cNvGrpSpPr/>
          <p:nvPr/>
        </p:nvGrpSpPr>
        <p:grpSpPr>
          <a:xfrm>
            <a:off x="2211735" y="3960727"/>
            <a:ext cx="6554553" cy="349528"/>
            <a:chOff x="-2843543" y="1429415"/>
            <a:chExt cx="6554553" cy="393197"/>
          </a:xfrm>
        </p:grpSpPr>
        <p:sp>
          <p:nvSpPr>
            <p:cNvPr id="1273" name="Google Shape;1273;p47"/>
            <p:cNvSpPr/>
            <p:nvPr/>
          </p:nvSpPr>
          <p:spPr>
            <a:xfrm>
              <a:off x="-2843543" y="1429415"/>
              <a:ext cx="6554553" cy="393197"/>
            </a:xfrm>
            <a:prstGeom prst="rightArrow">
              <a:avLst>
                <a:gd fmla="val 68559" name="adj1"/>
                <a:gd fmla="val 38863" name="adj2"/>
              </a:avLst>
            </a:prstGeom>
            <a:gradFill>
              <a:gsLst>
                <a:gs pos="0">
                  <a:srgbClr val="1F497D">
                    <a:alpha val="0"/>
                  </a:srgbClr>
                </a:gs>
                <a:gs pos="21000">
                  <a:srgbClr val="1F497D">
                    <a:alpha val="72941"/>
                  </a:srgbClr>
                </a:gs>
                <a:gs pos="57500">
                  <a:schemeClr val="dk2"/>
                </a:gs>
                <a:gs pos="100000">
                  <a:schemeClr val="dk2"/>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chemeClr val="lt1"/>
                </a:solidFill>
                <a:latin typeface="Arial"/>
                <a:ea typeface="Arial"/>
                <a:cs typeface="Arial"/>
                <a:sym typeface="Arial"/>
              </a:endParaRPr>
            </a:p>
          </p:txBody>
        </p:sp>
        <p:sp>
          <p:nvSpPr>
            <p:cNvPr id="1274" name="Google Shape;1274;p47"/>
            <p:cNvSpPr/>
            <p:nvPr/>
          </p:nvSpPr>
          <p:spPr>
            <a:xfrm>
              <a:off x="-1906723" y="1537725"/>
              <a:ext cx="4976631" cy="176577"/>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None/>
              </a:pPr>
              <a:r>
                <a:rPr lang="en-GB" sz="1200">
                  <a:solidFill>
                    <a:schemeClr val="lt1"/>
                  </a:solidFill>
                  <a:latin typeface="Arial"/>
                  <a:ea typeface="Arial"/>
                  <a:cs typeface="Arial"/>
                  <a:sym typeface="Arial"/>
                </a:rPr>
                <a:t>PCV13</a:t>
              </a:r>
              <a:endParaRPr/>
            </a:p>
          </p:txBody>
        </p:sp>
      </p:grpSp>
      <p:grpSp>
        <p:nvGrpSpPr>
          <p:cNvPr id="1275" name="Google Shape;1275;p47"/>
          <p:cNvGrpSpPr/>
          <p:nvPr/>
        </p:nvGrpSpPr>
        <p:grpSpPr>
          <a:xfrm>
            <a:off x="8621590" y="3957277"/>
            <a:ext cx="2761902" cy="356428"/>
            <a:chOff x="3540623" y="1425534"/>
            <a:chExt cx="2999366" cy="400959"/>
          </a:xfrm>
        </p:grpSpPr>
        <p:sp>
          <p:nvSpPr>
            <p:cNvPr id="1276" name="Google Shape;1276;p47"/>
            <p:cNvSpPr/>
            <p:nvPr/>
          </p:nvSpPr>
          <p:spPr>
            <a:xfrm>
              <a:off x="3540623" y="1425534"/>
              <a:ext cx="2999366" cy="400959"/>
            </a:xfrm>
            <a:prstGeom prst="rightArrow">
              <a:avLst>
                <a:gd fmla="val 68559" name="adj1"/>
                <a:gd fmla="val 38863" name="adj2"/>
              </a:avLst>
            </a:prstGeom>
            <a:gradFill>
              <a:gsLst>
                <a:gs pos="0">
                  <a:srgbClr val="94C120">
                    <a:alpha val="0"/>
                  </a:srgbClr>
                </a:gs>
                <a:gs pos="57500">
                  <a:schemeClr val="accent1"/>
                </a:gs>
                <a:gs pos="100000">
                  <a:schemeClr val="accen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chemeClr val="lt1"/>
                </a:solidFill>
                <a:latin typeface="Arial"/>
                <a:ea typeface="Arial"/>
                <a:cs typeface="Arial"/>
                <a:sym typeface="Arial"/>
              </a:endParaRPr>
            </a:p>
          </p:txBody>
        </p:sp>
        <p:sp>
          <p:nvSpPr>
            <p:cNvPr id="1277" name="Google Shape;1277;p47"/>
            <p:cNvSpPr/>
            <p:nvPr/>
          </p:nvSpPr>
          <p:spPr>
            <a:xfrm>
              <a:off x="4751123" y="1537725"/>
              <a:ext cx="986483" cy="176577"/>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None/>
              </a:pPr>
              <a:r>
                <a:rPr i="1" lang="en-GB" sz="1200">
                  <a:solidFill>
                    <a:schemeClr val="lt1"/>
                  </a:solidFill>
                  <a:latin typeface="Arial"/>
                  <a:ea typeface="Arial"/>
                  <a:cs typeface="Arial"/>
                  <a:sym typeface="Arial"/>
                </a:rPr>
                <a:t>Synflorix</a:t>
              </a:r>
              <a:endParaRPr baseline="30000" i="1" sz="1200">
                <a:solidFill>
                  <a:schemeClr val="lt1"/>
                </a:solidFill>
                <a:latin typeface="Arial"/>
                <a:ea typeface="Arial"/>
                <a:cs typeface="Arial"/>
                <a:sym typeface="Arial"/>
              </a:endParaRPr>
            </a:p>
          </p:txBody>
        </p:sp>
      </p:grpSp>
      <p:sp>
        <p:nvSpPr>
          <p:cNvPr id="1278" name="Google Shape;1278;p47"/>
          <p:cNvSpPr/>
          <p:nvPr/>
        </p:nvSpPr>
        <p:spPr>
          <a:xfrm>
            <a:off x="2211735" y="3948628"/>
            <a:ext cx="861641" cy="354862"/>
          </a:xfrm>
          <a:prstGeom prst="roundRect">
            <a:avLst>
              <a:gd fmla="val 16667" name="adj"/>
            </a:avLst>
          </a:prstGeom>
          <a:solidFill>
            <a:schemeClr val="lt1"/>
          </a:solidFill>
          <a:ln cap="flat" cmpd="sng" w="34925">
            <a:solidFill>
              <a:srgbClr val="C1CEDC">
                <a:alpha val="95686"/>
              </a:srgbClr>
            </a:solidFill>
            <a:prstDash val="solid"/>
            <a:round/>
            <a:headEnd len="sm" w="sm" type="none"/>
            <a:tailEnd len="sm" w="sm" type="none"/>
          </a:ln>
        </p:spPr>
        <p:txBody>
          <a:bodyPr anchorCtr="0" anchor="ctr" bIns="0" lIns="0" spcFirstLastPara="1" rIns="0" wrap="square" tIns="18000">
            <a:noAutofit/>
          </a:bodyPr>
          <a:lstStyle/>
          <a:p>
            <a:pPr indent="0" lvl="0" marL="0" marR="0" rtl="0" algn="ctr">
              <a:lnSpc>
                <a:spcPct val="90000"/>
              </a:lnSpc>
              <a:spcBef>
                <a:spcPts val="0"/>
              </a:spcBef>
              <a:spcAft>
                <a:spcPts val="0"/>
              </a:spcAft>
              <a:buNone/>
            </a:pPr>
            <a:r>
              <a:rPr b="1" lang="en-GB" sz="1100">
                <a:solidFill>
                  <a:srgbClr val="17365D"/>
                </a:solidFill>
                <a:latin typeface="Arial"/>
                <a:ea typeface="Arial"/>
                <a:cs typeface="Arial"/>
                <a:sym typeface="Arial"/>
              </a:rPr>
              <a:t>2010–2017</a:t>
            </a:r>
            <a:endParaRPr sz="1100">
              <a:solidFill>
                <a:srgbClr val="17365D"/>
              </a:solidFill>
              <a:latin typeface="Arial"/>
              <a:ea typeface="Arial"/>
              <a:cs typeface="Arial"/>
              <a:sym typeface="Arial"/>
            </a:endParaRPr>
          </a:p>
        </p:txBody>
      </p:sp>
      <p:sp>
        <p:nvSpPr>
          <p:cNvPr id="1279" name="Google Shape;1279;p47"/>
          <p:cNvSpPr/>
          <p:nvPr/>
        </p:nvSpPr>
        <p:spPr>
          <a:xfrm>
            <a:off x="8795696" y="3948628"/>
            <a:ext cx="861641" cy="354862"/>
          </a:xfrm>
          <a:prstGeom prst="roundRect">
            <a:avLst>
              <a:gd fmla="val 16667" name="adj"/>
            </a:avLst>
          </a:prstGeom>
          <a:solidFill>
            <a:schemeClr val="lt1"/>
          </a:solidFill>
          <a:ln cap="flat" cmpd="sng" w="34925">
            <a:solidFill>
              <a:srgbClr val="EFF6DD">
                <a:alpha val="80000"/>
              </a:srgbClr>
            </a:solidFill>
            <a:prstDash val="solid"/>
            <a:round/>
            <a:headEnd len="sm" w="sm" type="none"/>
            <a:tailEnd len="sm" w="sm" type="none"/>
          </a:ln>
        </p:spPr>
        <p:txBody>
          <a:bodyPr anchorCtr="0" anchor="ctr" bIns="0" lIns="0" spcFirstLastPara="1" rIns="0" wrap="square" tIns="18000">
            <a:noAutofit/>
          </a:bodyPr>
          <a:lstStyle/>
          <a:p>
            <a:pPr indent="0" lvl="0" marL="0" marR="0" rtl="0" algn="ctr">
              <a:lnSpc>
                <a:spcPct val="90000"/>
              </a:lnSpc>
              <a:spcBef>
                <a:spcPts val="0"/>
              </a:spcBef>
              <a:spcAft>
                <a:spcPts val="0"/>
              </a:spcAft>
              <a:buNone/>
            </a:pPr>
            <a:r>
              <a:rPr b="1" lang="en-GB" sz="1100">
                <a:solidFill>
                  <a:srgbClr val="6E9017"/>
                </a:solidFill>
                <a:latin typeface="Arial"/>
                <a:ea typeface="Arial"/>
                <a:cs typeface="Arial"/>
                <a:sym typeface="Arial"/>
              </a:rPr>
              <a:t>2017</a:t>
            </a:r>
            <a:endParaRPr/>
          </a:p>
        </p:txBody>
      </p:sp>
      <p:sp>
        <p:nvSpPr>
          <p:cNvPr id="1280" name="Google Shape;1280;p47"/>
          <p:cNvSpPr/>
          <p:nvPr/>
        </p:nvSpPr>
        <p:spPr>
          <a:xfrm>
            <a:off x="1031223" y="3365960"/>
            <a:ext cx="855530" cy="166199"/>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lang="en-GB" sz="1200">
                <a:solidFill>
                  <a:srgbClr val="006782"/>
                </a:solidFill>
                <a:latin typeface="Impact"/>
                <a:ea typeface="Impact"/>
                <a:cs typeface="Impact"/>
                <a:sym typeface="Impact"/>
              </a:rPr>
              <a:t>El Salvador</a:t>
            </a:r>
            <a:endParaRPr/>
          </a:p>
        </p:txBody>
      </p:sp>
      <p:grpSp>
        <p:nvGrpSpPr>
          <p:cNvPr id="1281" name="Google Shape;1281;p47"/>
          <p:cNvGrpSpPr/>
          <p:nvPr/>
        </p:nvGrpSpPr>
        <p:grpSpPr>
          <a:xfrm>
            <a:off x="2211736" y="3259761"/>
            <a:ext cx="7192534" cy="349528"/>
            <a:chOff x="-3785258" y="1429415"/>
            <a:chExt cx="7192534" cy="393197"/>
          </a:xfrm>
        </p:grpSpPr>
        <p:sp>
          <p:nvSpPr>
            <p:cNvPr id="1282" name="Google Shape;1282;p47"/>
            <p:cNvSpPr/>
            <p:nvPr/>
          </p:nvSpPr>
          <p:spPr>
            <a:xfrm>
              <a:off x="-3785258" y="1429415"/>
              <a:ext cx="7192534" cy="393197"/>
            </a:xfrm>
            <a:prstGeom prst="rightArrow">
              <a:avLst>
                <a:gd fmla="val 68559" name="adj1"/>
                <a:gd fmla="val 38863" name="adj2"/>
              </a:avLst>
            </a:prstGeom>
            <a:gradFill>
              <a:gsLst>
                <a:gs pos="0">
                  <a:srgbClr val="1F497D">
                    <a:alpha val="0"/>
                  </a:srgbClr>
                </a:gs>
                <a:gs pos="20000">
                  <a:srgbClr val="1F497D">
                    <a:alpha val="82745"/>
                  </a:srgbClr>
                </a:gs>
                <a:gs pos="100000">
                  <a:schemeClr val="dk2"/>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chemeClr val="lt1"/>
                </a:solidFill>
                <a:latin typeface="Arial"/>
                <a:ea typeface="Arial"/>
                <a:cs typeface="Arial"/>
                <a:sym typeface="Arial"/>
              </a:endParaRPr>
            </a:p>
          </p:txBody>
        </p:sp>
        <p:sp>
          <p:nvSpPr>
            <p:cNvPr id="1283" name="Google Shape;1283;p47"/>
            <p:cNvSpPr/>
            <p:nvPr/>
          </p:nvSpPr>
          <p:spPr>
            <a:xfrm>
              <a:off x="-2848439" y="1537725"/>
              <a:ext cx="5918347" cy="176577"/>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None/>
              </a:pPr>
              <a:r>
                <a:rPr lang="en-GB" sz="1200">
                  <a:solidFill>
                    <a:schemeClr val="lt1"/>
                  </a:solidFill>
                  <a:latin typeface="Arial"/>
                  <a:ea typeface="Arial"/>
                  <a:cs typeface="Arial"/>
                  <a:sym typeface="Arial"/>
                </a:rPr>
                <a:t>PCV13</a:t>
              </a:r>
              <a:endParaRPr/>
            </a:p>
          </p:txBody>
        </p:sp>
      </p:grpSp>
      <p:grpSp>
        <p:nvGrpSpPr>
          <p:cNvPr id="1284" name="Google Shape;1284;p47"/>
          <p:cNvGrpSpPr/>
          <p:nvPr/>
        </p:nvGrpSpPr>
        <p:grpSpPr>
          <a:xfrm>
            <a:off x="9708004" y="3256311"/>
            <a:ext cx="1979221" cy="356428"/>
            <a:chOff x="4864501" y="1425534"/>
            <a:chExt cx="1979221" cy="400959"/>
          </a:xfrm>
        </p:grpSpPr>
        <p:sp>
          <p:nvSpPr>
            <p:cNvPr id="1285" name="Google Shape;1285;p47"/>
            <p:cNvSpPr/>
            <p:nvPr/>
          </p:nvSpPr>
          <p:spPr>
            <a:xfrm>
              <a:off x="4864501" y="1425534"/>
              <a:ext cx="1675487" cy="400959"/>
            </a:xfrm>
            <a:prstGeom prst="rightArrow">
              <a:avLst>
                <a:gd fmla="val 68559" name="adj1"/>
                <a:gd fmla="val 38863" name="adj2"/>
              </a:avLst>
            </a:prstGeom>
            <a:gradFill>
              <a:gsLst>
                <a:gs pos="0">
                  <a:srgbClr val="94C120">
                    <a:alpha val="0"/>
                  </a:srgbClr>
                </a:gs>
                <a:gs pos="57500">
                  <a:schemeClr val="accent1"/>
                </a:gs>
                <a:gs pos="100000">
                  <a:schemeClr val="accen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chemeClr val="lt1"/>
                </a:solidFill>
                <a:latin typeface="Arial"/>
                <a:ea typeface="Arial"/>
                <a:cs typeface="Arial"/>
                <a:sym typeface="Arial"/>
              </a:endParaRPr>
            </a:p>
          </p:txBody>
        </p:sp>
        <p:sp>
          <p:nvSpPr>
            <p:cNvPr id="1286" name="Google Shape;1286;p47"/>
            <p:cNvSpPr/>
            <p:nvPr/>
          </p:nvSpPr>
          <p:spPr>
            <a:xfrm>
              <a:off x="5520690" y="1537725"/>
              <a:ext cx="1323032" cy="176577"/>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None/>
              </a:pPr>
              <a:r>
                <a:rPr i="1" lang="en-GB" sz="1200">
                  <a:solidFill>
                    <a:schemeClr val="lt1"/>
                  </a:solidFill>
                  <a:latin typeface="Arial"/>
                  <a:ea typeface="Arial"/>
                  <a:cs typeface="Arial"/>
                  <a:sym typeface="Arial"/>
                </a:rPr>
                <a:t>Synflorix</a:t>
              </a:r>
              <a:endParaRPr baseline="30000" i="1" sz="1200">
                <a:solidFill>
                  <a:schemeClr val="lt1"/>
                </a:solidFill>
                <a:latin typeface="Arial"/>
                <a:ea typeface="Arial"/>
                <a:cs typeface="Arial"/>
                <a:sym typeface="Arial"/>
              </a:endParaRPr>
            </a:p>
          </p:txBody>
        </p:sp>
      </p:grpSp>
      <p:sp>
        <p:nvSpPr>
          <p:cNvPr id="1287" name="Google Shape;1287;p47"/>
          <p:cNvSpPr/>
          <p:nvPr/>
        </p:nvSpPr>
        <p:spPr>
          <a:xfrm>
            <a:off x="2211735" y="3256152"/>
            <a:ext cx="861641" cy="354862"/>
          </a:xfrm>
          <a:prstGeom prst="roundRect">
            <a:avLst>
              <a:gd fmla="val 16667" name="adj"/>
            </a:avLst>
          </a:prstGeom>
          <a:solidFill>
            <a:schemeClr val="lt1"/>
          </a:solidFill>
          <a:ln cap="flat" cmpd="sng" w="34925">
            <a:solidFill>
              <a:srgbClr val="C1CEDC">
                <a:alpha val="95686"/>
              </a:srgbClr>
            </a:solidFill>
            <a:prstDash val="solid"/>
            <a:round/>
            <a:headEnd len="sm" w="sm" type="none"/>
            <a:tailEnd len="sm" w="sm" type="none"/>
          </a:ln>
        </p:spPr>
        <p:txBody>
          <a:bodyPr anchorCtr="0" anchor="ctr" bIns="0" lIns="0" spcFirstLastPara="1" rIns="0" wrap="square" tIns="18000">
            <a:noAutofit/>
          </a:bodyPr>
          <a:lstStyle/>
          <a:p>
            <a:pPr indent="0" lvl="0" marL="0" marR="0" rtl="0" algn="ctr">
              <a:lnSpc>
                <a:spcPct val="90000"/>
              </a:lnSpc>
              <a:spcBef>
                <a:spcPts val="0"/>
              </a:spcBef>
              <a:spcAft>
                <a:spcPts val="0"/>
              </a:spcAft>
              <a:buNone/>
            </a:pPr>
            <a:r>
              <a:rPr b="1" lang="en-GB" sz="1100">
                <a:solidFill>
                  <a:srgbClr val="17365D"/>
                </a:solidFill>
                <a:latin typeface="Arial"/>
                <a:ea typeface="Arial"/>
                <a:cs typeface="Arial"/>
                <a:sym typeface="Arial"/>
              </a:rPr>
              <a:t>2010–2017</a:t>
            </a:r>
            <a:endParaRPr sz="1100">
              <a:solidFill>
                <a:srgbClr val="17365D"/>
              </a:solidFill>
              <a:latin typeface="Arial"/>
              <a:ea typeface="Arial"/>
              <a:cs typeface="Arial"/>
              <a:sym typeface="Arial"/>
            </a:endParaRPr>
          </a:p>
        </p:txBody>
      </p:sp>
      <p:sp>
        <p:nvSpPr>
          <p:cNvPr id="1288" name="Google Shape;1288;p47"/>
          <p:cNvSpPr/>
          <p:nvPr/>
        </p:nvSpPr>
        <p:spPr>
          <a:xfrm>
            <a:off x="9430983" y="3267973"/>
            <a:ext cx="861641" cy="354862"/>
          </a:xfrm>
          <a:prstGeom prst="roundRect">
            <a:avLst>
              <a:gd fmla="val 16667" name="adj"/>
            </a:avLst>
          </a:prstGeom>
          <a:solidFill>
            <a:schemeClr val="lt1"/>
          </a:solidFill>
          <a:ln cap="flat" cmpd="sng" w="34925">
            <a:solidFill>
              <a:srgbClr val="EFF6DD">
                <a:alpha val="80000"/>
              </a:srgbClr>
            </a:solidFill>
            <a:prstDash val="solid"/>
            <a:round/>
            <a:headEnd len="sm" w="sm" type="none"/>
            <a:tailEnd len="sm" w="sm" type="none"/>
          </a:ln>
        </p:spPr>
        <p:txBody>
          <a:bodyPr anchorCtr="0" anchor="ctr" bIns="0" lIns="0" spcFirstLastPara="1" rIns="0" wrap="square" tIns="18000">
            <a:noAutofit/>
          </a:bodyPr>
          <a:lstStyle/>
          <a:p>
            <a:pPr indent="0" lvl="0" marL="0" marR="0" rtl="0" algn="ctr">
              <a:lnSpc>
                <a:spcPct val="90000"/>
              </a:lnSpc>
              <a:spcBef>
                <a:spcPts val="0"/>
              </a:spcBef>
              <a:spcAft>
                <a:spcPts val="0"/>
              </a:spcAft>
              <a:buNone/>
            </a:pPr>
            <a:r>
              <a:rPr b="1" lang="en-GB" sz="1100">
                <a:solidFill>
                  <a:srgbClr val="6E9017"/>
                </a:solidFill>
                <a:latin typeface="Arial"/>
                <a:ea typeface="Arial"/>
                <a:cs typeface="Arial"/>
                <a:sym typeface="Arial"/>
              </a:rPr>
              <a:t>2018</a:t>
            </a:r>
            <a:endParaRPr/>
          </a:p>
        </p:txBody>
      </p:sp>
      <p:sp>
        <p:nvSpPr>
          <p:cNvPr id="1289" name="Google Shape;1289;p47"/>
          <p:cNvSpPr/>
          <p:nvPr/>
        </p:nvSpPr>
        <p:spPr>
          <a:xfrm>
            <a:off x="1031223" y="2558354"/>
            <a:ext cx="1607709" cy="332399"/>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lang="en-GB" sz="1200">
                <a:solidFill>
                  <a:srgbClr val="006782"/>
                </a:solidFill>
                <a:latin typeface="Impact"/>
                <a:ea typeface="Impact"/>
                <a:cs typeface="Impact"/>
                <a:sym typeface="Impact"/>
              </a:rPr>
              <a:t>Canada </a:t>
            </a:r>
            <a:endParaRPr/>
          </a:p>
          <a:p>
            <a:pPr indent="0" lvl="0" marL="0" marR="0" rtl="0" algn="l">
              <a:lnSpc>
                <a:spcPct val="90000"/>
              </a:lnSpc>
              <a:spcBef>
                <a:spcPts val="0"/>
              </a:spcBef>
              <a:spcAft>
                <a:spcPts val="0"/>
              </a:spcAft>
              <a:buNone/>
            </a:pPr>
            <a:r>
              <a:rPr lang="en-GB" sz="1200">
                <a:solidFill>
                  <a:srgbClr val="006782"/>
                </a:solidFill>
                <a:latin typeface="Arial"/>
                <a:ea typeface="Arial"/>
                <a:cs typeface="Arial"/>
                <a:sym typeface="Arial"/>
              </a:rPr>
              <a:t>(Quebec)</a:t>
            </a:r>
            <a:endParaRPr/>
          </a:p>
        </p:txBody>
      </p:sp>
      <p:grpSp>
        <p:nvGrpSpPr>
          <p:cNvPr id="1290" name="Google Shape;1290;p47"/>
          <p:cNvGrpSpPr/>
          <p:nvPr/>
        </p:nvGrpSpPr>
        <p:grpSpPr>
          <a:xfrm>
            <a:off x="2008778" y="2561872"/>
            <a:ext cx="1569875" cy="349528"/>
            <a:chOff x="2204509" y="1429415"/>
            <a:chExt cx="1569875" cy="393197"/>
          </a:xfrm>
        </p:grpSpPr>
        <p:sp>
          <p:nvSpPr>
            <p:cNvPr id="1291" name="Google Shape;1291;p47"/>
            <p:cNvSpPr/>
            <p:nvPr/>
          </p:nvSpPr>
          <p:spPr>
            <a:xfrm>
              <a:off x="2204509" y="1429415"/>
              <a:ext cx="1569875" cy="393197"/>
            </a:xfrm>
            <a:prstGeom prst="rightArrow">
              <a:avLst>
                <a:gd fmla="val 68559" name="adj1"/>
                <a:gd fmla="val 38863" name="adj2"/>
              </a:avLst>
            </a:prstGeom>
            <a:gradFill>
              <a:gsLst>
                <a:gs pos="0">
                  <a:srgbClr val="CFE39C">
                    <a:alpha val="0"/>
                  </a:srgbClr>
                </a:gs>
                <a:gs pos="57500">
                  <a:schemeClr val="accent1"/>
                </a:gs>
                <a:gs pos="100000">
                  <a:schemeClr val="accen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chemeClr val="lt1"/>
                </a:solidFill>
                <a:latin typeface="Arial"/>
                <a:ea typeface="Arial"/>
                <a:cs typeface="Arial"/>
                <a:sym typeface="Arial"/>
              </a:endParaRPr>
            </a:p>
          </p:txBody>
        </p:sp>
        <p:sp>
          <p:nvSpPr>
            <p:cNvPr id="1292" name="Google Shape;1292;p47"/>
            <p:cNvSpPr/>
            <p:nvPr/>
          </p:nvSpPr>
          <p:spPr>
            <a:xfrm>
              <a:off x="3125681" y="1537730"/>
              <a:ext cx="606251" cy="176577"/>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None/>
              </a:pPr>
              <a:r>
                <a:rPr i="1" lang="en-GB" sz="1200">
                  <a:solidFill>
                    <a:schemeClr val="lt1"/>
                  </a:solidFill>
                  <a:latin typeface="Arial"/>
                  <a:ea typeface="Arial"/>
                  <a:cs typeface="Arial"/>
                  <a:sym typeface="Arial"/>
                </a:rPr>
                <a:t>Synflorix</a:t>
              </a:r>
              <a:endParaRPr i="1" sz="1200">
                <a:solidFill>
                  <a:schemeClr val="lt1"/>
                </a:solidFill>
                <a:latin typeface="Arial"/>
                <a:ea typeface="Arial"/>
                <a:cs typeface="Arial"/>
                <a:sym typeface="Arial"/>
              </a:endParaRPr>
            </a:p>
          </p:txBody>
        </p:sp>
      </p:grpSp>
      <p:grpSp>
        <p:nvGrpSpPr>
          <p:cNvPr id="1293" name="Google Shape;1293;p47"/>
          <p:cNvGrpSpPr/>
          <p:nvPr/>
        </p:nvGrpSpPr>
        <p:grpSpPr>
          <a:xfrm>
            <a:off x="9708004" y="2558422"/>
            <a:ext cx="1675488" cy="356428"/>
            <a:chOff x="4864501" y="1425534"/>
            <a:chExt cx="1675488" cy="400959"/>
          </a:xfrm>
        </p:grpSpPr>
        <p:sp>
          <p:nvSpPr>
            <p:cNvPr id="1294" name="Google Shape;1294;p47"/>
            <p:cNvSpPr/>
            <p:nvPr/>
          </p:nvSpPr>
          <p:spPr>
            <a:xfrm>
              <a:off x="4864501" y="1425534"/>
              <a:ext cx="1675488" cy="400959"/>
            </a:xfrm>
            <a:prstGeom prst="rightArrow">
              <a:avLst>
                <a:gd fmla="val 68559" name="adj1"/>
                <a:gd fmla="val 38863" name="adj2"/>
              </a:avLst>
            </a:prstGeom>
            <a:gradFill>
              <a:gsLst>
                <a:gs pos="0">
                  <a:srgbClr val="94C120">
                    <a:alpha val="0"/>
                  </a:srgbClr>
                </a:gs>
                <a:gs pos="57500">
                  <a:schemeClr val="accent1"/>
                </a:gs>
                <a:gs pos="100000">
                  <a:schemeClr val="accen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chemeClr val="lt1"/>
                </a:solidFill>
                <a:latin typeface="Arial"/>
                <a:ea typeface="Arial"/>
                <a:cs typeface="Arial"/>
                <a:sym typeface="Arial"/>
              </a:endParaRPr>
            </a:p>
          </p:txBody>
        </p:sp>
        <p:sp>
          <p:nvSpPr>
            <p:cNvPr id="1295" name="Google Shape;1295;p47"/>
            <p:cNvSpPr/>
            <p:nvPr/>
          </p:nvSpPr>
          <p:spPr>
            <a:xfrm>
              <a:off x="5520690" y="1537725"/>
              <a:ext cx="929642" cy="176577"/>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None/>
              </a:pPr>
              <a:r>
                <a:rPr i="1" lang="en-GB" sz="1200">
                  <a:solidFill>
                    <a:schemeClr val="lt1"/>
                  </a:solidFill>
                  <a:latin typeface="Arial"/>
                  <a:ea typeface="Arial"/>
                  <a:cs typeface="Arial"/>
                  <a:sym typeface="Arial"/>
                </a:rPr>
                <a:t>Synflorix</a:t>
              </a:r>
              <a:endParaRPr baseline="30000" i="1" sz="1200">
                <a:solidFill>
                  <a:schemeClr val="lt1"/>
                </a:solidFill>
                <a:latin typeface="Arial"/>
                <a:ea typeface="Arial"/>
                <a:cs typeface="Arial"/>
                <a:sym typeface="Arial"/>
              </a:endParaRPr>
            </a:p>
          </p:txBody>
        </p:sp>
      </p:grpSp>
      <p:grpSp>
        <p:nvGrpSpPr>
          <p:cNvPr id="1296" name="Google Shape;1296;p47"/>
          <p:cNvGrpSpPr/>
          <p:nvPr/>
        </p:nvGrpSpPr>
        <p:grpSpPr>
          <a:xfrm>
            <a:off x="3954407" y="2561872"/>
            <a:ext cx="5449863" cy="349528"/>
            <a:chOff x="-1983636" y="1429415"/>
            <a:chExt cx="5449863" cy="393197"/>
          </a:xfrm>
        </p:grpSpPr>
        <p:sp>
          <p:nvSpPr>
            <p:cNvPr id="1297" name="Google Shape;1297;p47"/>
            <p:cNvSpPr/>
            <p:nvPr/>
          </p:nvSpPr>
          <p:spPr>
            <a:xfrm>
              <a:off x="-1983636" y="1429415"/>
              <a:ext cx="5449863" cy="393197"/>
            </a:xfrm>
            <a:prstGeom prst="rightArrow">
              <a:avLst>
                <a:gd fmla="val 68559" name="adj1"/>
                <a:gd fmla="val 38863" name="adj2"/>
              </a:avLst>
            </a:prstGeom>
            <a:gradFill>
              <a:gsLst>
                <a:gs pos="0">
                  <a:srgbClr val="C1CEDC">
                    <a:alpha val="0"/>
                  </a:srgbClr>
                </a:gs>
                <a:gs pos="15030">
                  <a:srgbClr val="708BAC"/>
                </a:gs>
                <a:gs pos="30000">
                  <a:schemeClr val="dk2"/>
                </a:gs>
                <a:gs pos="100000">
                  <a:schemeClr val="dk2"/>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chemeClr val="lt1"/>
                </a:solidFill>
                <a:latin typeface="Arial"/>
                <a:ea typeface="Arial"/>
                <a:cs typeface="Arial"/>
                <a:sym typeface="Arial"/>
              </a:endParaRPr>
            </a:p>
          </p:txBody>
        </p:sp>
        <p:sp>
          <p:nvSpPr>
            <p:cNvPr id="1298" name="Google Shape;1298;p47"/>
            <p:cNvSpPr/>
            <p:nvPr/>
          </p:nvSpPr>
          <p:spPr>
            <a:xfrm>
              <a:off x="-1411053" y="1537725"/>
              <a:ext cx="485709" cy="176577"/>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None/>
              </a:pPr>
              <a:r>
                <a:rPr lang="en-GB" sz="1200">
                  <a:solidFill>
                    <a:schemeClr val="lt1"/>
                  </a:solidFill>
                  <a:latin typeface="Arial"/>
                  <a:ea typeface="Arial"/>
                  <a:cs typeface="Arial"/>
                  <a:sym typeface="Arial"/>
                </a:rPr>
                <a:t>PCV13</a:t>
              </a:r>
              <a:endParaRPr/>
            </a:p>
          </p:txBody>
        </p:sp>
      </p:grpSp>
      <p:sp>
        <p:nvSpPr>
          <p:cNvPr id="1299" name="Google Shape;1299;p47"/>
          <p:cNvSpPr/>
          <p:nvPr/>
        </p:nvSpPr>
        <p:spPr>
          <a:xfrm>
            <a:off x="2039700" y="2556024"/>
            <a:ext cx="861641" cy="354862"/>
          </a:xfrm>
          <a:prstGeom prst="roundRect">
            <a:avLst>
              <a:gd fmla="val 16667" name="adj"/>
            </a:avLst>
          </a:prstGeom>
          <a:solidFill>
            <a:schemeClr val="lt1"/>
          </a:solidFill>
          <a:ln cap="flat" cmpd="sng" w="34925">
            <a:solidFill>
              <a:srgbClr val="EFF6DD">
                <a:alpha val="80000"/>
              </a:srgbClr>
            </a:solidFill>
            <a:prstDash val="solid"/>
            <a:round/>
            <a:headEnd len="sm" w="sm" type="none"/>
            <a:tailEnd len="sm" w="sm" type="none"/>
          </a:ln>
        </p:spPr>
        <p:txBody>
          <a:bodyPr anchorCtr="0" anchor="ctr" bIns="0" lIns="0" spcFirstLastPara="1" rIns="0" wrap="square" tIns="18000">
            <a:noAutofit/>
          </a:bodyPr>
          <a:lstStyle/>
          <a:p>
            <a:pPr indent="0" lvl="0" marL="0" marR="0" rtl="0" algn="ctr">
              <a:lnSpc>
                <a:spcPct val="90000"/>
              </a:lnSpc>
              <a:spcBef>
                <a:spcPts val="0"/>
              </a:spcBef>
              <a:spcAft>
                <a:spcPts val="0"/>
              </a:spcAft>
              <a:buNone/>
            </a:pPr>
            <a:r>
              <a:rPr b="1" lang="en-GB" sz="1100">
                <a:solidFill>
                  <a:srgbClr val="6E9017"/>
                </a:solidFill>
                <a:latin typeface="Arial"/>
                <a:ea typeface="Arial"/>
                <a:cs typeface="Arial"/>
                <a:sym typeface="Arial"/>
              </a:rPr>
              <a:t>2009–2010</a:t>
            </a:r>
            <a:endParaRPr/>
          </a:p>
        </p:txBody>
      </p:sp>
      <p:sp>
        <p:nvSpPr>
          <p:cNvPr id="1300" name="Google Shape;1300;p47"/>
          <p:cNvSpPr/>
          <p:nvPr/>
        </p:nvSpPr>
        <p:spPr>
          <a:xfrm>
            <a:off x="3603253" y="2556024"/>
            <a:ext cx="861641" cy="354862"/>
          </a:xfrm>
          <a:prstGeom prst="roundRect">
            <a:avLst>
              <a:gd fmla="val 16667" name="adj"/>
            </a:avLst>
          </a:prstGeom>
          <a:solidFill>
            <a:schemeClr val="lt1"/>
          </a:solidFill>
          <a:ln cap="flat" cmpd="sng" w="34925">
            <a:solidFill>
              <a:srgbClr val="C1CEDC">
                <a:alpha val="95686"/>
              </a:srgbClr>
            </a:solidFill>
            <a:prstDash val="solid"/>
            <a:round/>
            <a:headEnd len="sm" w="sm" type="none"/>
            <a:tailEnd len="sm" w="sm" type="none"/>
          </a:ln>
        </p:spPr>
        <p:txBody>
          <a:bodyPr anchorCtr="0" anchor="ctr" bIns="0" lIns="0" spcFirstLastPara="1" rIns="0" wrap="square" tIns="18000">
            <a:noAutofit/>
          </a:bodyPr>
          <a:lstStyle/>
          <a:p>
            <a:pPr indent="0" lvl="0" marL="0" marR="0" rtl="0" algn="ctr">
              <a:lnSpc>
                <a:spcPct val="90000"/>
              </a:lnSpc>
              <a:spcBef>
                <a:spcPts val="0"/>
              </a:spcBef>
              <a:spcAft>
                <a:spcPts val="0"/>
              </a:spcAft>
              <a:buNone/>
            </a:pPr>
            <a:r>
              <a:rPr b="1" lang="en-GB" sz="1100">
                <a:solidFill>
                  <a:srgbClr val="17365D"/>
                </a:solidFill>
                <a:latin typeface="Arial"/>
                <a:ea typeface="Arial"/>
                <a:cs typeface="Arial"/>
                <a:sym typeface="Arial"/>
              </a:rPr>
              <a:t>2011–2017</a:t>
            </a:r>
            <a:endParaRPr/>
          </a:p>
        </p:txBody>
      </p:sp>
      <p:sp>
        <p:nvSpPr>
          <p:cNvPr id="1301" name="Google Shape;1301;p47"/>
          <p:cNvSpPr/>
          <p:nvPr/>
        </p:nvSpPr>
        <p:spPr>
          <a:xfrm>
            <a:off x="9430983" y="2562386"/>
            <a:ext cx="861641" cy="354862"/>
          </a:xfrm>
          <a:prstGeom prst="roundRect">
            <a:avLst>
              <a:gd fmla="val 16667" name="adj"/>
            </a:avLst>
          </a:prstGeom>
          <a:solidFill>
            <a:schemeClr val="lt1"/>
          </a:solidFill>
          <a:ln cap="flat" cmpd="sng" w="34925">
            <a:solidFill>
              <a:srgbClr val="EFF6DD">
                <a:alpha val="80000"/>
              </a:srgbClr>
            </a:solidFill>
            <a:prstDash val="solid"/>
            <a:round/>
            <a:headEnd len="sm" w="sm" type="none"/>
            <a:tailEnd len="sm" w="sm" type="none"/>
          </a:ln>
        </p:spPr>
        <p:txBody>
          <a:bodyPr anchorCtr="0" anchor="ctr" bIns="0" lIns="0" spcFirstLastPara="1" rIns="0" wrap="square" tIns="18000">
            <a:noAutofit/>
          </a:bodyPr>
          <a:lstStyle/>
          <a:p>
            <a:pPr indent="0" lvl="0" marL="0" marR="0" rtl="0" algn="ctr">
              <a:lnSpc>
                <a:spcPct val="90000"/>
              </a:lnSpc>
              <a:spcBef>
                <a:spcPts val="0"/>
              </a:spcBef>
              <a:spcAft>
                <a:spcPts val="0"/>
              </a:spcAft>
              <a:buNone/>
            </a:pPr>
            <a:r>
              <a:rPr b="1" lang="en-GB" sz="1100">
                <a:solidFill>
                  <a:srgbClr val="6E9017"/>
                </a:solidFill>
                <a:latin typeface="Arial"/>
                <a:ea typeface="Arial"/>
                <a:cs typeface="Arial"/>
                <a:sym typeface="Arial"/>
              </a:rPr>
              <a:t>2018</a:t>
            </a:r>
            <a:endParaRPr/>
          </a:p>
        </p:txBody>
      </p:sp>
      <p:sp>
        <p:nvSpPr>
          <p:cNvPr id="1302" name="Google Shape;1302;p47"/>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800"/>
              <a:buFont typeface="Arial"/>
              <a:buNone/>
            </a:pPr>
            <a:r>
              <a:rPr lang="en-GB"/>
              <a:t>Switching from PCV13 to </a:t>
            </a:r>
            <a:r>
              <a:rPr i="1" lang="en-GB"/>
              <a:t>Synflorix</a:t>
            </a:r>
            <a:r>
              <a:rPr lang="en-GB"/>
              <a:t>:</a:t>
            </a:r>
            <a:br>
              <a:rPr lang="en-GB"/>
            </a:br>
            <a:r>
              <a:rPr lang="en-GB"/>
              <a:t>the choice of various countries and regions</a:t>
            </a:r>
            <a:r>
              <a:rPr baseline="30000" lang="en-GB"/>
              <a:t>1-8</a:t>
            </a:r>
            <a:r>
              <a:rPr lang="en-GB"/>
              <a:t> </a:t>
            </a:r>
            <a:endParaRPr/>
          </a:p>
        </p:txBody>
      </p:sp>
      <p:sp>
        <p:nvSpPr>
          <p:cNvPr id="1303" name="Google Shape;1303;p47"/>
          <p:cNvSpPr/>
          <p:nvPr/>
        </p:nvSpPr>
        <p:spPr>
          <a:xfrm>
            <a:off x="1031223" y="4791442"/>
            <a:ext cx="1085462" cy="166199"/>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lang="en-GB" sz="1200">
                <a:solidFill>
                  <a:srgbClr val="006782"/>
                </a:solidFill>
                <a:latin typeface="Impact"/>
                <a:ea typeface="Impact"/>
                <a:cs typeface="Impact"/>
                <a:sym typeface="Impact"/>
              </a:rPr>
              <a:t>New Zealand</a:t>
            </a:r>
            <a:endParaRPr/>
          </a:p>
        </p:txBody>
      </p:sp>
      <p:grpSp>
        <p:nvGrpSpPr>
          <p:cNvPr id="1304" name="Google Shape;1304;p47"/>
          <p:cNvGrpSpPr/>
          <p:nvPr/>
        </p:nvGrpSpPr>
        <p:grpSpPr>
          <a:xfrm>
            <a:off x="8895482" y="4692664"/>
            <a:ext cx="2488010" cy="356428"/>
            <a:chOff x="3838063" y="1425534"/>
            <a:chExt cx="2701925" cy="400959"/>
          </a:xfrm>
        </p:grpSpPr>
        <p:sp>
          <p:nvSpPr>
            <p:cNvPr id="1305" name="Google Shape;1305;p47"/>
            <p:cNvSpPr/>
            <p:nvPr/>
          </p:nvSpPr>
          <p:spPr>
            <a:xfrm>
              <a:off x="3838063" y="1425534"/>
              <a:ext cx="2701925" cy="400959"/>
            </a:xfrm>
            <a:prstGeom prst="rightArrow">
              <a:avLst>
                <a:gd fmla="val 68559" name="adj1"/>
                <a:gd fmla="val 38863" name="adj2"/>
              </a:avLst>
            </a:prstGeom>
            <a:gradFill>
              <a:gsLst>
                <a:gs pos="0">
                  <a:srgbClr val="94C120">
                    <a:alpha val="0"/>
                  </a:srgbClr>
                </a:gs>
                <a:gs pos="57500">
                  <a:schemeClr val="accent1"/>
                </a:gs>
                <a:gs pos="100000">
                  <a:schemeClr val="accen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chemeClr val="lt1"/>
                </a:solidFill>
                <a:latin typeface="Arial"/>
                <a:ea typeface="Arial"/>
                <a:cs typeface="Arial"/>
                <a:sym typeface="Arial"/>
              </a:endParaRPr>
            </a:p>
          </p:txBody>
        </p:sp>
        <p:sp>
          <p:nvSpPr>
            <p:cNvPr id="1306" name="Google Shape;1306;p47"/>
            <p:cNvSpPr/>
            <p:nvPr/>
          </p:nvSpPr>
          <p:spPr>
            <a:xfrm>
              <a:off x="4738966" y="1537725"/>
              <a:ext cx="1394600" cy="176577"/>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None/>
              </a:pPr>
              <a:r>
                <a:rPr i="1" lang="en-GB" sz="1200">
                  <a:solidFill>
                    <a:schemeClr val="lt1"/>
                  </a:solidFill>
                  <a:latin typeface="Arial"/>
                  <a:ea typeface="Arial"/>
                  <a:cs typeface="Arial"/>
                  <a:sym typeface="Arial"/>
                </a:rPr>
                <a:t>Synflorix</a:t>
              </a:r>
              <a:endParaRPr baseline="30000" i="1" sz="1200">
                <a:solidFill>
                  <a:schemeClr val="lt1"/>
                </a:solidFill>
                <a:latin typeface="Arial"/>
                <a:ea typeface="Arial"/>
                <a:cs typeface="Arial"/>
                <a:sym typeface="Arial"/>
              </a:endParaRPr>
            </a:p>
          </p:txBody>
        </p:sp>
      </p:grpSp>
      <p:grpSp>
        <p:nvGrpSpPr>
          <p:cNvPr id="1307" name="Google Shape;1307;p47"/>
          <p:cNvGrpSpPr/>
          <p:nvPr/>
        </p:nvGrpSpPr>
        <p:grpSpPr>
          <a:xfrm>
            <a:off x="6446243" y="4692664"/>
            <a:ext cx="2320045" cy="349528"/>
            <a:chOff x="1390965" y="1429415"/>
            <a:chExt cx="2320045" cy="393197"/>
          </a:xfrm>
        </p:grpSpPr>
        <p:sp>
          <p:nvSpPr>
            <p:cNvPr id="1308" name="Google Shape;1308;p47"/>
            <p:cNvSpPr/>
            <p:nvPr/>
          </p:nvSpPr>
          <p:spPr>
            <a:xfrm>
              <a:off x="1390965" y="1429415"/>
              <a:ext cx="2320045" cy="393197"/>
            </a:xfrm>
            <a:prstGeom prst="rightArrow">
              <a:avLst>
                <a:gd fmla="val 68559" name="adj1"/>
                <a:gd fmla="val 38863" name="adj2"/>
              </a:avLst>
            </a:prstGeom>
            <a:gradFill>
              <a:gsLst>
                <a:gs pos="0">
                  <a:srgbClr val="1F497D">
                    <a:alpha val="0"/>
                  </a:srgbClr>
                </a:gs>
                <a:gs pos="57500">
                  <a:schemeClr val="dk2"/>
                </a:gs>
                <a:gs pos="100000">
                  <a:schemeClr val="dk2"/>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chemeClr val="lt1"/>
                </a:solidFill>
                <a:latin typeface="Arial"/>
                <a:ea typeface="Arial"/>
                <a:cs typeface="Arial"/>
                <a:sym typeface="Arial"/>
              </a:endParaRPr>
            </a:p>
          </p:txBody>
        </p:sp>
        <p:sp>
          <p:nvSpPr>
            <p:cNvPr id="1309" name="Google Shape;1309;p47"/>
            <p:cNvSpPr/>
            <p:nvPr/>
          </p:nvSpPr>
          <p:spPr>
            <a:xfrm>
              <a:off x="2191049" y="1537725"/>
              <a:ext cx="485709" cy="176577"/>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None/>
              </a:pPr>
              <a:r>
                <a:rPr lang="en-GB" sz="1200">
                  <a:solidFill>
                    <a:schemeClr val="lt1"/>
                  </a:solidFill>
                  <a:latin typeface="Arial"/>
                  <a:ea typeface="Arial"/>
                  <a:cs typeface="Arial"/>
                  <a:sym typeface="Arial"/>
                </a:rPr>
                <a:t>PCV13</a:t>
              </a:r>
              <a:endParaRPr/>
            </a:p>
          </p:txBody>
        </p:sp>
      </p:grpSp>
      <p:grpSp>
        <p:nvGrpSpPr>
          <p:cNvPr id="1310" name="Google Shape;1310;p47"/>
          <p:cNvGrpSpPr/>
          <p:nvPr/>
        </p:nvGrpSpPr>
        <p:grpSpPr>
          <a:xfrm>
            <a:off x="2567123" y="4696114"/>
            <a:ext cx="1011530" cy="349528"/>
            <a:chOff x="2699480" y="1429415"/>
            <a:chExt cx="1011530" cy="393197"/>
          </a:xfrm>
        </p:grpSpPr>
        <p:sp>
          <p:nvSpPr>
            <p:cNvPr id="1311" name="Google Shape;1311;p47"/>
            <p:cNvSpPr/>
            <p:nvPr/>
          </p:nvSpPr>
          <p:spPr>
            <a:xfrm>
              <a:off x="2699480" y="1429415"/>
              <a:ext cx="1011530" cy="393197"/>
            </a:xfrm>
            <a:prstGeom prst="rightArrow">
              <a:avLst>
                <a:gd fmla="val 68559" name="adj1"/>
                <a:gd fmla="val 38863" name="adj2"/>
              </a:avLst>
            </a:prstGeom>
            <a:solidFill>
              <a:srgbClr val="78AAD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chemeClr val="lt1"/>
                </a:solidFill>
                <a:latin typeface="Arial"/>
                <a:ea typeface="Arial"/>
                <a:cs typeface="Arial"/>
                <a:sym typeface="Arial"/>
              </a:endParaRPr>
            </a:p>
          </p:txBody>
        </p:sp>
        <p:sp>
          <p:nvSpPr>
            <p:cNvPr id="1312" name="Google Shape;1312;p47"/>
            <p:cNvSpPr/>
            <p:nvPr/>
          </p:nvSpPr>
          <p:spPr>
            <a:xfrm>
              <a:off x="2926072" y="1537725"/>
              <a:ext cx="400751" cy="176577"/>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None/>
              </a:pPr>
              <a:r>
                <a:rPr lang="en-GB" sz="1200">
                  <a:solidFill>
                    <a:schemeClr val="lt1"/>
                  </a:solidFill>
                  <a:latin typeface="Arial"/>
                  <a:ea typeface="Arial"/>
                  <a:cs typeface="Arial"/>
                  <a:sym typeface="Arial"/>
                </a:rPr>
                <a:t>PCV7</a:t>
              </a:r>
              <a:endParaRPr/>
            </a:p>
          </p:txBody>
        </p:sp>
      </p:grpSp>
      <p:grpSp>
        <p:nvGrpSpPr>
          <p:cNvPr id="1313" name="Google Shape;1313;p47"/>
          <p:cNvGrpSpPr/>
          <p:nvPr/>
        </p:nvGrpSpPr>
        <p:grpSpPr>
          <a:xfrm>
            <a:off x="4059137" y="4692664"/>
            <a:ext cx="2253570" cy="349528"/>
            <a:chOff x="1618347" y="1429415"/>
            <a:chExt cx="2092663" cy="393197"/>
          </a:xfrm>
        </p:grpSpPr>
        <p:sp>
          <p:nvSpPr>
            <p:cNvPr id="1314" name="Google Shape;1314;p47"/>
            <p:cNvSpPr/>
            <p:nvPr/>
          </p:nvSpPr>
          <p:spPr>
            <a:xfrm>
              <a:off x="1618347" y="1429415"/>
              <a:ext cx="2092663" cy="393197"/>
            </a:xfrm>
            <a:prstGeom prst="rightArrow">
              <a:avLst>
                <a:gd fmla="val 68559" name="adj1"/>
                <a:gd fmla="val 38863" name="adj2"/>
              </a:avLst>
            </a:prstGeom>
            <a:gradFill>
              <a:gsLst>
                <a:gs pos="0">
                  <a:srgbClr val="CFE39C">
                    <a:alpha val="0"/>
                  </a:srgbClr>
                </a:gs>
                <a:gs pos="30993">
                  <a:srgbClr val="AFD159"/>
                </a:gs>
                <a:gs pos="57500">
                  <a:schemeClr val="accent1"/>
                </a:gs>
                <a:gs pos="100000">
                  <a:schemeClr val="accen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chemeClr val="lt1"/>
                </a:solidFill>
                <a:latin typeface="Arial"/>
                <a:ea typeface="Arial"/>
                <a:cs typeface="Arial"/>
                <a:sym typeface="Arial"/>
              </a:endParaRPr>
            </a:p>
          </p:txBody>
        </p:sp>
        <p:sp>
          <p:nvSpPr>
            <p:cNvPr id="1315" name="Google Shape;1315;p47"/>
            <p:cNvSpPr/>
            <p:nvPr/>
          </p:nvSpPr>
          <p:spPr>
            <a:xfrm>
              <a:off x="2050378" y="1537725"/>
              <a:ext cx="546298" cy="176577"/>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None/>
              </a:pPr>
              <a:r>
                <a:rPr i="1" lang="en-GB" sz="1200">
                  <a:solidFill>
                    <a:schemeClr val="lt1"/>
                  </a:solidFill>
                  <a:latin typeface="Arial"/>
                  <a:ea typeface="Arial"/>
                  <a:cs typeface="Arial"/>
                  <a:sym typeface="Arial"/>
                </a:rPr>
                <a:t>Synflorix</a:t>
              </a:r>
              <a:endParaRPr i="1" sz="1200">
                <a:solidFill>
                  <a:schemeClr val="lt1"/>
                </a:solidFill>
                <a:latin typeface="Arial"/>
                <a:ea typeface="Arial"/>
                <a:cs typeface="Arial"/>
                <a:sym typeface="Arial"/>
              </a:endParaRPr>
            </a:p>
          </p:txBody>
        </p:sp>
      </p:grpSp>
      <p:sp>
        <p:nvSpPr>
          <p:cNvPr id="1316" name="Google Shape;1316;p47"/>
          <p:cNvSpPr/>
          <p:nvPr/>
        </p:nvSpPr>
        <p:spPr>
          <a:xfrm>
            <a:off x="1861953" y="4693446"/>
            <a:ext cx="861641" cy="354862"/>
          </a:xfrm>
          <a:prstGeom prst="roundRect">
            <a:avLst>
              <a:gd fmla="val 16667" name="adj"/>
            </a:avLst>
          </a:prstGeom>
          <a:solidFill>
            <a:schemeClr val="lt1"/>
          </a:solidFill>
          <a:ln cap="flat" cmpd="sng" w="34925">
            <a:solidFill>
              <a:srgbClr val="C1CEDC">
                <a:alpha val="95686"/>
              </a:srgbClr>
            </a:solidFill>
            <a:prstDash val="solid"/>
            <a:round/>
            <a:headEnd len="sm" w="sm" type="none"/>
            <a:tailEnd len="sm" w="sm" type="none"/>
          </a:ln>
        </p:spPr>
        <p:txBody>
          <a:bodyPr anchorCtr="0" anchor="ctr" bIns="0" lIns="0" spcFirstLastPara="1" rIns="0" wrap="square" tIns="18000">
            <a:noAutofit/>
          </a:bodyPr>
          <a:lstStyle/>
          <a:p>
            <a:pPr indent="0" lvl="0" marL="0" marR="0" rtl="0" algn="ctr">
              <a:lnSpc>
                <a:spcPct val="90000"/>
              </a:lnSpc>
              <a:spcBef>
                <a:spcPts val="0"/>
              </a:spcBef>
              <a:spcAft>
                <a:spcPts val="0"/>
              </a:spcAft>
              <a:buNone/>
            </a:pPr>
            <a:r>
              <a:rPr b="1" lang="en-GB" sz="1100">
                <a:solidFill>
                  <a:srgbClr val="17365D"/>
                </a:solidFill>
                <a:latin typeface="Arial"/>
                <a:ea typeface="Arial"/>
                <a:cs typeface="Arial"/>
                <a:sym typeface="Arial"/>
              </a:rPr>
              <a:t>2008–2011</a:t>
            </a:r>
            <a:endParaRPr sz="1100">
              <a:solidFill>
                <a:srgbClr val="17365D"/>
              </a:solidFill>
              <a:latin typeface="Arial"/>
              <a:ea typeface="Arial"/>
              <a:cs typeface="Arial"/>
              <a:sym typeface="Arial"/>
            </a:endParaRPr>
          </a:p>
        </p:txBody>
      </p:sp>
      <p:sp>
        <p:nvSpPr>
          <p:cNvPr id="1317" name="Google Shape;1317;p47"/>
          <p:cNvSpPr/>
          <p:nvPr/>
        </p:nvSpPr>
        <p:spPr>
          <a:xfrm>
            <a:off x="3601375" y="4693446"/>
            <a:ext cx="861641" cy="354862"/>
          </a:xfrm>
          <a:prstGeom prst="roundRect">
            <a:avLst>
              <a:gd fmla="val 16667" name="adj"/>
            </a:avLst>
          </a:prstGeom>
          <a:solidFill>
            <a:schemeClr val="lt1"/>
          </a:solidFill>
          <a:ln cap="flat" cmpd="sng" w="34925">
            <a:solidFill>
              <a:srgbClr val="EFF6DD">
                <a:alpha val="80000"/>
              </a:srgbClr>
            </a:solidFill>
            <a:prstDash val="solid"/>
            <a:round/>
            <a:headEnd len="sm" w="sm" type="none"/>
            <a:tailEnd len="sm" w="sm" type="none"/>
          </a:ln>
        </p:spPr>
        <p:txBody>
          <a:bodyPr anchorCtr="0" anchor="ctr" bIns="0" lIns="0" spcFirstLastPara="1" rIns="0" wrap="square" tIns="18000">
            <a:noAutofit/>
          </a:bodyPr>
          <a:lstStyle/>
          <a:p>
            <a:pPr indent="0" lvl="0" marL="0" marR="0" rtl="0" algn="ctr">
              <a:lnSpc>
                <a:spcPct val="90000"/>
              </a:lnSpc>
              <a:spcBef>
                <a:spcPts val="0"/>
              </a:spcBef>
              <a:spcAft>
                <a:spcPts val="0"/>
              </a:spcAft>
              <a:buNone/>
            </a:pPr>
            <a:r>
              <a:rPr b="1" lang="en-GB" sz="1100">
                <a:solidFill>
                  <a:srgbClr val="6E9017"/>
                </a:solidFill>
                <a:latin typeface="Arial"/>
                <a:ea typeface="Arial"/>
                <a:cs typeface="Arial"/>
                <a:sym typeface="Arial"/>
              </a:rPr>
              <a:t>2011–2014</a:t>
            </a:r>
            <a:endParaRPr sz="1100">
              <a:solidFill>
                <a:srgbClr val="6E9017"/>
              </a:solidFill>
              <a:latin typeface="Arial"/>
              <a:ea typeface="Arial"/>
              <a:cs typeface="Arial"/>
              <a:sym typeface="Arial"/>
            </a:endParaRPr>
          </a:p>
        </p:txBody>
      </p:sp>
      <p:sp>
        <p:nvSpPr>
          <p:cNvPr id="1318" name="Google Shape;1318;p47"/>
          <p:cNvSpPr/>
          <p:nvPr/>
        </p:nvSpPr>
        <p:spPr>
          <a:xfrm>
            <a:off x="8795781" y="4693446"/>
            <a:ext cx="861641" cy="354862"/>
          </a:xfrm>
          <a:prstGeom prst="roundRect">
            <a:avLst>
              <a:gd fmla="val 16667" name="adj"/>
            </a:avLst>
          </a:prstGeom>
          <a:solidFill>
            <a:schemeClr val="lt1"/>
          </a:solidFill>
          <a:ln cap="flat" cmpd="sng" w="34925">
            <a:solidFill>
              <a:srgbClr val="EFF6DD">
                <a:alpha val="80000"/>
              </a:srgbClr>
            </a:solidFill>
            <a:prstDash val="solid"/>
            <a:round/>
            <a:headEnd len="sm" w="sm" type="none"/>
            <a:tailEnd len="sm" w="sm" type="none"/>
          </a:ln>
        </p:spPr>
        <p:txBody>
          <a:bodyPr anchorCtr="0" anchor="ctr" bIns="0" lIns="0" spcFirstLastPara="1" rIns="0" wrap="square" tIns="18000">
            <a:noAutofit/>
          </a:bodyPr>
          <a:lstStyle/>
          <a:p>
            <a:pPr indent="0" lvl="0" marL="0" marR="0" rtl="0" algn="ctr">
              <a:lnSpc>
                <a:spcPct val="90000"/>
              </a:lnSpc>
              <a:spcBef>
                <a:spcPts val="0"/>
              </a:spcBef>
              <a:spcAft>
                <a:spcPts val="0"/>
              </a:spcAft>
              <a:buNone/>
            </a:pPr>
            <a:r>
              <a:rPr b="1" lang="en-GB" sz="1100">
                <a:solidFill>
                  <a:srgbClr val="6E9017"/>
                </a:solidFill>
                <a:latin typeface="Arial"/>
                <a:ea typeface="Arial"/>
                <a:cs typeface="Arial"/>
                <a:sym typeface="Arial"/>
              </a:rPr>
              <a:t>2017</a:t>
            </a:r>
            <a:endParaRPr sz="1100">
              <a:solidFill>
                <a:srgbClr val="6E9017"/>
              </a:solidFill>
              <a:latin typeface="Arial"/>
              <a:ea typeface="Arial"/>
              <a:cs typeface="Arial"/>
              <a:sym typeface="Arial"/>
            </a:endParaRPr>
          </a:p>
        </p:txBody>
      </p:sp>
      <p:sp>
        <p:nvSpPr>
          <p:cNvPr id="1319" name="Google Shape;1319;p47"/>
          <p:cNvSpPr/>
          <p:nvPr/>
        </p:nvSpPr>
        <p:spPr>
          <a:xfrm>
            <a:off x="6317049" y="4693446"/>
            <a:ext cx="861641" cy="354862"/>
          </a:xfrm>
          <a:prstGeom prst="roundRect">
            <a:avLst>
              <a:gd fmla="val 16667" name="adj"/>
            </a:avLst>
          </a:prstGeom>
          <a:solidFill>
            <a:schemeClr val="lt1"/>
          </a:solidFill>
          <a:ln cap="flat" cmpd="sng" w="34925">
            <a:solidFill>
              <a:srgbClr val="C1CEDC">
                <a:alpha val="95686"/>
              </a:srgbClr>
            </a:solidFill>
            <a:prstDash val="solid"/>
            <a:round/>
            <a:headEnd len="sm" w="sm" type="none"/>
            <a:tailEnd len="sm" w="sm" type="none"/>
          </a:ln>
        </p:spPr>
        <p:txBody>
          <a:bodyPr anchorCtr="0" anchor="ctr" bIns="0" lIns="0" spcFirstLastPara="1" rIns="0" wrap="square" tIns="18000">
            <a:noAutofit/>
          </a:bodyPr>
          <a:lstStyle/>
          <a:p>
            <a:pPr indent="0" lvl="0" marL="0" marR="0" rtl="0" algn="ctr">
              <a:lnSpc>
                <a:spcPct val="90000"/>
              </a:lnSpc>
              <a:spcBef>
                <a:spcPts val="0"/>
              </a:spcBef>
              <a:spcAft>
                <a:spcPts val="0"/>
              </a:spcAft>
              <a:buNone/>
            </a:pPr>
            <a:r>
              <a:rPr b="1" lang="en-GB" sz="1100">
                <a:solidFill>
                  <a:srgbClr val="17365D"/>
                </a:solidFill>
                <a:latin typeface="Arial"/>
                <a:ea typeface="Arial"/>
                <a:cs typeface="Arial"/>
                <a:sym typeface="Arial"/>
              </a:rPr>
              <a:t>2014–2017</a:t>
            </a:r>
            <a:endParaRPr sz="1100">
              <a:solidFill>
                <a:srgbClr val="17365D"/>
              </a:solidFill>
              <a:latin typeface="Arial"/>
              <a:ea typeface="Arial"/>
              <a:cs typeface="Arial"/>
              <a:sym typeface="Arial"/>
            </a:endParaRPr>
          </a:p>
        </p:txBody>
      </p:sp>
      <p:pic>
        <p:nvPicPr>
          <p:cNvPr id="1320" name="Google Shape;1320;p47"/>
          <p:cNvPicPr preferRelativeResize="0"/>
          <p:nvPr/>
        </p:nvPicPr>
        <p:blipFill rotWithShape="1">
          <a:blip r:embed="rId4">
            <a:alphaModFix/>
          </a:blip>
          <a:srcRect b="0" l="0" r="0" t="0"/>
          <a:stretch/>
        </p:blipFill>
        <p:spPr>
          <a:xfrm>
            <a:off x="589417" y="4710156"/>
            <a:ext cx="328770" cy="328770"/>
          </a:xfrm>
          <a:prstGeom prst="ellipse">
            <a:avLst/>
          </a:prstGeom>
          <a:noFill/>
          <a:ln cap="rnd" cmpd="sng" w="12700">
            <a:solidFill>
              <a:schemeClr val="lt1"/>
            </a:solidFill>
            <a:prstDash val="solid"/>
            <a:round/>
            <a:headEnd len="sm" w="sm" type="none"/>
            <a:tailEnd len="sm" w="sm" type="none"/>
          </a:ln>
          <a:effectLst>
            <a:outerShdw blurRad="139700" rotWithShape="0" algn="ctr">
              <a:srgbClr val="215B6B">
                <a:alpha val="40000"/>
              </a:srgbClr>
            </a:outerShdw>
          </a:effectLst>
        </p:spPr>
      </p:pic>
      <p:pic>
        <p:nvPicPr>
          <p:cNvPr id="1321" name="Google Shape;1321;p47"/>
          <p:cNvPicPr preferRelativeResize="0"/>
          <p:nvPr/>
        </p:nvPicPr>
        <p:blipFill rotWithShape="1">
          <a:blip r:embed="rId5">
            <a:alphaModFix/>
          </a:blip>
          <a:srcRect b="0" l="0" r="0" t="0"/>
          <a:stretch/>
        </p:blipFill>
        <p:spPr>
          <a:xfrm>
            <a:off x="589417" y="2560168"/>
            <a:ext cx="328770" cy="328770"/>
          </a:xfrm>
          <a:prstGeom prst="ellipse">
            <a:avLst/>
          </a:prstGeom>
          <a:noFill/>
          <a:ln cap="rnd" cmpd="sng" w="12700">
            <a:solidFill>
              <a:schemeClr val="lt1"/>
            </a:solidFill>
            <a:prstDash val="solid"/>
            <a:round/>
            <a:headEnd len="sm" w="sm" type="none"/>
            <a:tailEnd len="sm" w="sm" type="none"/>
          </a:ln>
          <a:effectLst>
            <a:outerShdw blurRad="139700" rotWithShape="0" algn="ctr">
              <a:srgbClr val="215B6B">
                <a:alpha val="40000"/>
              </a:srgbClr>
            </a:outerShdw>
          </a:effectLst>
        </p:spPr>
      </p:pic>
      <p:pic>
        <p:nvPicPr>
          <p:cNvPr id="1322" name="Google Shape;1322;p47"/>
          <p:cNvPicPr preferRelativeResize="0"/>
          <p:nvPr/>
        </p:nvPicPr>
        <p:blipFill rotWithShape="1">
          <a:blip r:embed="rId6">
            <a:alphaModFix/>
          </a:blip>
          <a:srcRect b="0" l="0" r="0" t="0"/>
          <a:stretch/>
        </p:blipFill>
        <p:spPr>
          <a:xfrm>
            <a:off x="589417" y="3284674"/>
            <a:ext cx="327394" cy="328770"/>
          </a:xfrm>
          <a:prstGeom prst="ellipse">
            <a:avLst/>
          </a:prstGeom>
          <a:noFill/>
          <a:ln cap="rnd" cmpd="sng" w="12700">
            <a:solidFill>
              <a:schemeClr val="lt1"/>
            </a:solidFill>
            <a:prstDash val="solid"/>
            <a:round/>
            <a:headEnd len="sm" w="sm" type="none"/>
            <a:tailEnd len="sm" w="sm" type="none"/>
          </a:ln>
          <a:effectLst>
            <a:outerShdw blurRad="139700" rotWithShape="0" algn="ctr">
              <a:srgbClr val="215B6B">
                <a:alpha val="40000"/>
              </a:srgbClr>
            </a:outerShdw>
          </a:effectLst>
        </p:spPr>
      </p:pic>
      <p:pic>
        <p:nvPicPr>
          <p:cNvPr id="1323" name="Google Shape;1323;p47"/>
          <p:cNvPicPr preferRelativeResize="0"/>
          <p:nvPr/>
        </p:nvPicPr>
        <p:blipFill rotWithShape="1">
          <a:blip r:embed="rId7">
            <a:alphaModFix/>
          </a:blip>
          <a:srcRect b="0" l="0" r="0" t="0"/>
          <a:stretch/>
        </p:blipFill>
        <p:spPr>
          <a:xfrm>
            <a:off x="589417" y="3961419"/>
            <a:ext cx="328770" cy="328770"/>
          </a:xfrm>
          <a:prstGeom prst="ellipse">
            <a:avLst/>
          </a:prstGeom>
          <a:noFill/>
          <a:ln cap="rnd" cmpd="sng" w="12700">
            <a:solidFill>
              <a:schemeClr val="lt1"/>
            </a:solidFill>
            <a:prstDash val="solid"/>
            <a:round/>
            <a:headEnd len="sm" w="sm" type="none"/>
            <a:tailEnd len="sm" w="sm" type="none"/>
          </a:ln>
          <a:effectLst>
            <a:outerShdw blurRad="139700" rotWithShape="0" algn="ctr">
              <a:srgbClr val="215B6B">
                <a:alpha val="40000"/>
              </a:srgbClr>
            </a:outerShdw>
          </a:effectLst>
        </p:spPr>
      </p:pic>
      <p:pic>
        <p:nvPicPr>
          <p:cNvPr id="1324" name="Google Shape;1324;p47"/>
          <p:cNvPicPr preferRelativeResize="0"/>
          <p:nvPr/>
        </p:nvPicPr>
        <p:blipFill rotWithShape="1">
          <a:blip r:embed="rId8">
            <a:alphaModFix/>
          </a:blip>
          <a:srcRect b="0" l="0" r="0" t="0"/>
          <a:stretch/>
        </p:blipFill>
        <p:spPr>
          <a:xfrm>
            <a:off x="589417" y="5466958"/>
            <a:ext cx="328770" cy="328770"/>
          </a:xfrm>
          <a:prstGeom prst="ellipse">
            <a:avLst/>
          </a:prstGeom>
          <a:noFill/>
          <a:ln cap="rnd" cmpd="sng" w="12700">
            <a:solidFill>
              <a:schemeClr val="lt1"/>
            </a:solidFill>
            <a:prstDash val="solid"/>
            <a:round/>
            <a:headEnd len="sm" w="sm" type="none"/>
            <a:tailEnd len="sm" w="sm" type="none"/>
          </a:ln>
          <a:effectLst>
            <a:outerShdw blurRad="139700" rotWithShape="0" algn="ctr">
              <a:srgbClr val="215B6B">
                <a:alpha val="40000"/>
              </a:srgbClr>
            </a:outerShdw>
          </a:effectLst>
        </p:spPr>
      </p:pic>
      <p:grpSp>
        <p:nvGrpSpPr>
          <p:cNvPr id="1325" name="Google Shape;1325;p47"/>
          <p:cNvGrpSpPr/>
          <p:nvPr/>
        </p:nvGrpSpPr>
        <p:grpSpPr>
          <a:xfrm>
            <a:off x="261938" y="1087796"/>
            <a:ext cx="933435" cy="112353"/>
            <a:chOff x="261938" y="1087796"/>
            <a:chExt cx="933435" cy="112353"/>
          </a:xfrm>
        </p:grpSpPr>
        <p:sp>
          <p:nvSpPr>
            <p:cNvPr id="1326" name="Google Shape;1326;p47"/>
            <p:cNvSpPr/>
            <p:nvPr/>
          </p:nvSpPr>
          <p:spPr>
            <a:xfrm flipH="1">
              <a:off x="261938" y="1087796"/>
              <a:ext cx="112353" cy="112353"/>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27" name="Google Shape;1327;p47"/>
            <p:cNvSpPr/>
            <p:nvPr/>
          </p:nvSpPr>
          <p:spPr>
            <a:xfrm flipH="1">
              <a:off x="426155" y="1087796"/>
              <a:ext cx="112353" cy="112353"/>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28" name="Google Shape;1328;p47"/>
            <p:cNvSpPr/>
            <p:nvPr/>
          </p:nvSpPr>
          <p:spPr>
            <a:xfrm flipH="1">
              <a:off x="754588" y="1087796"/>
              <a:ext cx="112353" cy="112353"/>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29" name="Google Shape;1329;p47"/>
            <p:cNvSpPr/>
            <p:nvPr/>
          </p:nvSpPr>
          <p:spPr>
            <a:xfrm flipH="1">
              <a:off x="590371" y="1087796"/>
              <a:ext cx="112353" cy="112353"/>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0" name="Google Shape;1330;p47"/>
            <p:cNvSpPr/>
            <p:nvPr/>
          </p:nvSpPr>
          <p:spPr>
            <a:xfrm>
              <a:off x="918804" y="1087796"/>
              <a:ext cx="112353" cy="112353"/>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1" name="Google Shape;1331;p47"/>
            <p:cNvSpPr/>
            <p:nvPr/>
          </p:nvSpPr>
          <p:spPr>
            <a:xfrm>
              <a:off x="1083020" y="1087796"/>
              <a:ext cx="112353" cy="112353"/>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332" name="Google Shape;1332;p47">
            <a:hlinkClick action="ppaction://hlinksldjump" r:id="rId9"/>
          </p:cNvPr>
          <p:cNvSpPr/>
          <p:nvPr/>
        </p:nvSpPr>
        <p:spPr>
          <a:xfrm>
            <a:off x="11438055" y="2574333"/>
            <a:ext cx="324000" cy="324000"/>
          </a:xfrm>
          <a:prstGeom prst="ellipse">
            <a:avLst/>
          </a:prstGeom>
          <a:solidFill>
            <a:srgbClr val="6E9017"/>
          </a:solidFill>
          <a:ln cap="flat" cmpd="sng" w="15875">
            <a:solidFill>
              <a:schemeClr val="lt1"/>
            </a:solidFill>
            <a:prstDash val="solid"/>
            <a:round/>
            <a:headEnd len="sm" w="sm" type="none"/>
            <a:tailEnd len="sm" w="sm" type="none"/>
          </a:ln>
          <a:effectLst>
            <a:outerShdw blurRad="127000" rotWithShape="0" algn="ctr">
              <a:srgbClr val="000000">
                <a:alpha val="40000"/>
              </a:srgbClr>
            </a:outerShdw>
          </a:effectLst>
        </p:spPr>
        <p:txBody>
          <a:bodyPr anchorCtr="1" anchor="ctr" bIns="0" lIns="0" spcFirstLastPara="1" rIns="0" wrap="square" tIns="72000">
            <a:noAutofit/>
          </a:bodyPr>
          <a:lstStyle/>
          <a:p>
            <a:pPr indent="0" lvl="0" marL="0" marR="0" rtl="0" algn="ctr">
              <a:lnSpc>
                <a:spcPct val="85000"/>
              </a:lnSpc>
              <a:spcBef>
                <a:spcPts val="0"/>
              </a:spcBef>
              <a:spcAft>
                <a:spcPts val="0"/>
              </a:spcAft>
              <a:buNone/>
            </a:pPr>
            <a:r>
              <a:rPr b="1" lang="en-GB" sz="2400">
                <a:solidFill>
                  <a:schemeClr val="lt1"/>
                </a:solidFill>
                <a:latin typeface="Impact"/>
                <a:ea typeface="Impact"/>
                <a:cs typeface="Impact"/>
                <a:sym typeface="Impact"/>
              </a:rPr>
              <a:t>+</a:t>
            </a:r>
            <a:endParaRPr b="1" sz="1800">
              <a:solidFill>
                <a:schemeClr val="lt1"/>
              </a:solidFill>
              <a:latin typeface="Arial"/>
              <a:ea typeface="Arial"/>
              <a:cs typeface="Arial"/>
              <a:sym typeface="Arial"/>
            </a:endParaRPr>
          </a:p>
        </p:txBody>
      </p:sp>
      <p:sp>
        <p:nvSpPr>
          <p:cNvPr id="1333" name="Google Shape;1333;p47">
            <a:hlinkClick action="ppaction://hlinksldjump" r:id="rId10"/>
          </p:cNvPr>
          <p:cNvSpPr/>
          <p:nvPr/>
        </p:nvSpPr>
        <p:spPr>
          <a:xfrm>
            <a:off x="11418653" y="5491926"/>
            <a:ext cx="324000" cy="324000"/>
          </a:xfrm>
          <a:prstGeom prst="ellipse">
            <a:avLst/>
          </a:prstGeom>
          <a:solidFill>
            <a:srgbClr val="6E9017"/>
          </a:solidFill>
          <a:ln cap="flat" cmpd="sng" w="15875">
            <a:solidFill>
              <a:schemeClr val="lt1"/>
            </a:solidFill>
            <a:prstDash val="solid"/>
            <a:round/>
            <a:headEnd len="sm" w="sm" type="none"/>
            <a:tailEnd len="sm" w="sm" type="none"/>
          </a:ln>
          <a:effectLst>
            <a:outerShdw blurRad="127000" rotWithShape="0" algn="ctr">
              <a:srgbClr val="000000">
                <a:alpha val="40000"/>
              </a:srgbClr>
            </a:outerShdw>
          </a:effectLst>
        </p:spPr>
        <p:txBody>
          <a:bodyPr anchorCtr="1" anchor="ctr" bIns="0" lIns="0" spcFirstLastPara="1" rIns="0" wrap="square" tIns="72000">
            <a:noAutofit/>
          </a:bodyPr>
          <a:lstStyle/>
          <a:p>
            <a:pPr indent="0" lvl="0" marL="0" marR="0" rtl="0" algn="ctr">
              <a:lnSpc>
                <a:spcPct val="85000"/>
              </a:lnSpc>
              <a:spcBef>
                <a:spcPts val="0"/>
              </a:spcBef>
              <a:spcAft>
                <a:spcPts val="0"/>
              </a:spcAft>
              <a:buNone/>
            </a:pPr>
            <a:r>
              <a:rPr b="1" lang="en-GB" sz="2400">
                <a:solidFill>
                  <a:schemeClr val="lt1"/>
                </a:solidFill>
                <a:latin typeface="Impact"/>
                <a:ea typeface="Impact"/>
                <a:cs typeface="Impact"/>
                <a:sym typeface="Impact"/>
              </a:rPr>
              <a:t>+</a:t>
            </a:r>
            <a:endParaRPr b="1" sz="1800">
              <a:solidFill>
                <a:schemeClr val="lt1"/>
              </a:solidFill>
              <a:latin typeface="Arial"/>
              <a:ea typeface="Arial"/>
              <a:cs typeface="Arial"/>
              <a:sym typeface="Arial"/>
            </a:endParaRPr>
          </a:p>
        </p:txBody>
      </p:sp>
      <p:grpSp>
        <p:nvGrpSpPr>
          <p:cNvPr id="1334" name="Google Shape;1334;p47"/>
          <p:cNvGrpSpPr/>
          <p:nvPr/>
        </p:nvGrpSpPr>
        <p:grpSpPr>
          <a:xfrm>
            <a:off x="276666" y="5985091"/>
            <a:ext cx="852116" cy="216000"/>
            <a:chOff x="9330775" y="6014740"/>
            <a:chExt cx="852116" cy="216000"/>
          </a:xfrm>
        </p:grpSpPr>
        <p:sp>
          <p:nvSpPr>
            <p:cNvPr id="1335" name="Google Shape;1335;p47"/>
            <p:cNvSpPr/>
            <p:nvPr/>
          </p:nvSpPr>
          <p:spPr>
            <a:xfrm>
              <a:off x="9330775" y="6014740"/>
              <a:ext cx="216000" cy="216000"/>
            </a:xfrm>
            <a:prstGeom prst="ellipse">
              <a:avLst/>
            </a:prstGeom>
            <a:solidFill>
              <a:srgbClr val="6E9017"/>
            </a:solidFill>
            <a:ln cap="flat" cmpd="sng" w="15875">
              <a:solidFill>
                <a:schemeClr val="lt1"/>
              </a:solidFill>
              <a:prstDash val="solid"/>
              <a:round/>
              <a:headEnd len="sm" w="sm" type="none"/>
              <a:tailEnd len="sm" w="sm" type="none"/>
            </a:ln>
            <a:effectLst>
              <a:outerShdw blurRad="127000" rotWithShape="0" algn="ctr">
                <a:srgbClr val="000000">
                  <a:alpha val="40000"/>
                </a:srgbClr>
              </a:outerShdw>
            </a:effectLst>
          </p:spPr>
          <p:txBody>
            <a:bodyPr anchorCtr="1" anchor="ctr" bIns="0" lIns="0" spcFirstLastPara="1" rIns="0" wrap="square" tIns="36000">
              <a:noAutofit/>
            </a:bodyPr>
            <a:lstStyle/>
            <a:p>
              <a:pPr indent="0" lvl="0" marL="0" marR="0" rtl="0" algn="ctr">
                <a:lnSpc>
                  <a:spcPct val="85000"/>
                </a:lnSpc>
                <a:spcBef>
                  <a:spcPts val="0"/>
                </a:spcBef>
                <a:spcAft>
                  <a:spcPts val="0"/>
                </a:spcAft>
                <a:buNone/>
              </a:pPr>
              <a:r>
                <a:rPr b="1" lang="en-GB" sz="1200">
                  <a:solidFill>
                    <a:schemeClr val="lt1"/>
                  </a:solidFill>
                  <a:latin typeface="Impact"/>
                  <a:ea typeface="Impact"/>
                  <a:cs typeface="Impact"/>
                  <a:sym typeface="Impact"/>
                </a:rPr>
                <a:t>+</a:t>
              </a:r>
              <a:endParaRPr b="1" sz="1050">
                <a:solidFill>
                  <a:schemeClr val="lt1"/>
                </a:solidFill>
                <a:latin typeface="Arial"/>
                <a:ea typeface="Arial"/>
                <a:cs typeface="Arial"/>
                <a:sym typeface="Arial"/>
              </a:endParaRPr>
            </a:p>
          </p:txBody>
        </p:sp>
        <p:sp>
          <p:nvSpPr>
            <p:cNvPr id="1336" name="Google Shape;1336;p47"/>
            <p:cNvSpPr txBox="1"/>
            <p:nvPr/>
          </p:nvSpPr>
          <p:spPr>
            <a:xfrm>
              <a:off x="9647572" y="6067340"/>
              <a:ext cx="535319" cy="1108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6600"/>
                </a:buClr>
                <a:buSzPts val="800"/>
                <a:buFont typeface="Arial"/>
                <a:buNone/>
              </a:pPr>
              <a:r>
                <a:rPr lang="en-GB" sz="800">
                  <a:solidFill>
                    <a:srgbClr val="595959"/>
                  </a:solidFill>
                  <a:latin typeface="Arial"/>
                  <a:ea typeface="Arial"/>
                  <a:cs typeface="Arial"/>
                  <a:sym typeface="Arial"/>
                </a:rPr>
                <a:t>19A data</a:t>
              </a:r>
              <a:endParaRPr/>
            </a:p>
          </p:txBody>
        </p:sp>
      </p:grpSp>
      <p:sp>
        <p:nvSpPr>
          <p:cNvPr id="1337" name="Google Shape;1337;p47"/>
          <p:cNvSpPr/>
          <p:nvPr/>
        </p:nvSpPr>
        <p:spPr>
          <a:xfrm>
            <a:off x="1031223" y="1595729"/>
            <a:ext cx="1739442" cy="498598"/>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None/>
            </a:pPr>
            <a:r>
              <a:rPr lang="en-GB" sz="1200">
                <a:solidFill>
                  <a:srgbClr val="006782"/>
                </a:solidFill>
                <a:latin typeface="Impact"/>
                <a:ea typeface="Impact"/>
                <a:cs typeface="Impact"/>
                <a:sym typeface="Impact"/>
              </a:rPr>
              <a:t>Sweden</a:t>
            </a:r>
            <a:endParaRPr/>
          </a:p>
          <a:p>
            <a:pPr indent="0" lvl="0" marL="0" marR="0" rtl="0" algn="l">
              <a:lnSpc>
                <a:spcPct val="90000"/>
              </a:lnSpc>
              <a:spcBef>
                <a:spcPts val="0"/>
              </a:spcBef>
              <a:spcAft>
                <a:spcPts val="0"/>
              </a:spcAft>
              <a:buNone/>
            </a:pPr>
            <a:r>
              <a:rPr lang="en-GB" sz="1200">
                <a:solidFill>
                  <a:srgbClr val="006782"/>
                </a:solidFill>
                <a:latin typeface="Arial"/>
                <a:ea typeface="Arial"/>
                <a:cs typeface="Arial"/>
                <a:sym typeface="Arial"/>
              </a:rPr>
              <a:t>(different</a:t>
            </a:r>
            <a:endParaRPr/>
          </a:p>
          <a:p>
            <a:pPr indent="0" lvl="0" marL="0" marR="0" rtl="0" algn="l">
              <a:lnSpc>
                <a:spcPct val="90000"/>
              </a:lnSpc>
              <a:spcBef>
                <a:spcPts val="0"/>
              </a:spcBef>
              <a:spcAft>
                <a:spcPts val="0"/>
              </a:spcAft>
              <a:buNone/>
            </a:pPr>
            <a:r>
              <a:rPr lang="en-GB" sz="1200">
                <a:solidFill>
                  <a:srgbClr val="006782"/>
                </a:solidFill>
                <a:latin typeface="Arial"/>
                <a:ea typeface="Arial"/>
                <a:cs typeface="Arial"/>
                <a:sym typeface="Arial"/>
              </a:rPr>
              <a:t>counties)</a:t>
            </a:r>
            <a:endParaRPr/>
          </a:p>
        </p:txBody>
      </p:sp>
      <p:grpSp>
        <p:nvGrpSpPr>
          <p:cNvPr id="1338" name="Google Shape;1338;p47"/>
          <p:cNvGrpSpPr/>
          <p:nvPr/>
        </p:nvGrpSpPr>
        <p:grpSpPr>
          <a:xfrm>
            <a:off x="2205478" y="2002630"/>
            <a:ext cx="7496270" cy="349528"/>
            <a:chOff x="-3848478" y="1429415"/>
            <a:chExt cx="7496270" cy="393197"/>
          </a:xfrm>
        </p:grpSpPr>
        <p:sp>
          <p:nvSpPr>
            <p:cNvPr id="1339" name="Google Shape;1339;p47"/>
            <p:cNvSpPr/>
            <p:nvPr/>
          </p:nvSpPr>
          <p:spPr>
            <a:xfrm>
              <a:off x="-3848478" y="1429415"/>
              <a:ext cx="7496270" cy="393197"/>
            </a:xfrm>
            <a:prstGeom prst="rightArrow">
              <a:avLst>
                <a:gd fmla="val 68559" name="adj1"/>
                <a:gd fmla="val 38863" name="adj2"/>
              </a:avLst>
            </a:prstGeom>
            <a:gradFill>
              <a:gsLst>
                <a:gs pos="0">
                  <a:srgbClr val="1F497D">
                    <a:alpha val="0"/>
                  </a:srgbClr>
                </a:gs>
                <a:gs pos="15922">
                  <a:srgbClr val="1F497D">
                    <a:alpha val="70980"/>
                  </a:srgbClr>
                </a:gs>
                <a:gs pos="38000">
                  <a:schemeClr val="dk2"/>
                </a:gs>
                <a:gs pos="100000">
                  <a:schemeClr val="dk2"/>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chemeClr val="lt1"/>
                </a:solidFill>
                <a:latin typeface="Arial"/>
                <a:ea typeface="Arial"/>
                <a:cs typeface="Arial"/>
                <a:sym typeface="Arial"/>
              </a:endParaRPr>
            </a:p>
          </p:txBody>
        </p:sp>
        <p:sp>
          <p:nvSpPr>
            <p:cNvPr id="1340" name="Google Shape;1340;p47"/>
            <p:cNvSpPr/>
            <p:nvPr/>
          </p:nvSpPr>
          <p:spPr>
            <a:xfrm>
              <a:off x="-3089924" y="1537725"/>
              <a:ext cx="724301" cy="176577"/>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None/>
              </a:pPr>
              <a:r>
                <a:rPr lang="en-GB" sz="1200">
                  <a:solidFill>
                    <a:schemeClr val="lt1"/>
                  </a:solidFill>
                  <a:latin typeface="Arial"/>
                  <a:ea typeface="Arial"/>
                  <a:cs typeface="Arial"/>
                  <a:sym typeface="Arial"/>
                </a:rPr>
                <a:t>PCV13</a:t>
              </a:r>
              <a:endParaRPr/>
            </a:p>
          </p:txBody>
        </p:sp>
      </p:grpSp>
      <p:grpSp>
        <p:nvGrpSpPr>
          <p:cNvPr id="1341" name="Google Shape;1341;p47"/>
          <p:cNvGrpSpPr/>
          <p:nvPr/>
        </p:nvGrpSpPr>
        <p:grpSpPr>
          <a:xfrm>
            <a:off x="10115049" y="1999180"/>
            <a:ext cx="1262185" cy="356428"/>
            <a:chOff x="5277803" y="1425534"/>
            <a:chExt cx="1262185" cy="400959"/>
          </a:xfrm>
        </p:grpSpPr>
        <p:sp>
          <p:nvSpPr>
            <p:cNvPr id="1342" name="Google Shape;1342;p47"/>
            <p:cNvSpPr/>
            <p:nvPr/>
          </p:nvSpPr>
          <p:spPr>
            <a:xfrm>
              <a:off x="5277803" y="1425534"/>
              <a:ext cx="1262185" cy="400959"/>
            </a:xfrm>
            <a:prstGeom prst="rightArrow">
              <a:avLst>
                <a:gd fmla="val 68559" name="adj1"/>
                <a:gd fmla="val 38863" name="adj2"/>
              </a:avLst>
            </a:prstGeom>
            <a:gradFill>
              <a:gsLst>
                <a:gs pos="0">
                  <a:srgbClr val="94C120">
                    <a:alpha val="0"/>
                  </a:srgbClr>
                </a:gs>
                <a:gs pos="57500">
                  <a:schemeClr val="accent1"/>
                </a:gs>
                <a:gs pos="100000">
                  <a:schemeClr val="accen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chemeClr val="lt1"/>
                </a:solidFill>
                <a:latin typeface="Arial"/>
                <a:ea typeface="Arial"/>
                <a:cs typeface="Arial"/>
                <a:sym typeface="Arial"/>
              </a:endParaRPr>
            </a:p>
          </p:txBody>
        </p:sp>
        <p:sp>
          <p:nvSpPr>
            <p:cNvPr id="1343" name="Google Shape;1343;p47"/>
            <p:cNvSpPr/>
            <p:nvPr/>
          </p:nvSpPr>
          <p:spPr>
            <a:xfrm>
              <a:off x="5818346" y="1537725"/>
              <a:ext cx="631987" cy="176577"/>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None/>
              </a:pPr>
              <a:r>
                <a:rPr i="1" lang="en-GB" sz="1200">
                  <a:solidFill>
                    <a:schemeClr val="lt1"/>
                  </a:solidFill>
                  <a:latin typeface="Arial"/>
                  <a:ea typeface="Arial"/>
                  <a:cs typeface="Arial"/>
                  <a:sym typeface="Arial"/>
                </a:rPr>
                <a:t>Synflorix</a:t>
              </a:r>
              <a:endParaRPr baseline="30000" i="1" sz="1200">
                <a:solidFill>
                  <a:schemeClr val="lt1"/>
                </a:solidFill>
                <a:latin typeface="Arial"/>
                <a:ea typeface="Arial"/>
                <a:cs typeface="Arial"/>
                <a:sym typeface="Arial"/>
              </a:endParaRPr>
            </a:p>
          </p:txBody>
        </p:sp>
      </p:grpSp>
      <p:grpSp>
        <p:nvGrpSpPr>
          <p:cNvPr id="1344" name="Google Shape;1344;p47"/>
          <p:cNvGrpSpPr/>
          <p:nvPr/>
        </p:nvGrpSpPr>
        <p:grpSpPr>
          <a:xfrm>
            <a:off x="2205479" y="1619727"/>
            <a:ext cx="9171756" cy="356428"/>
            <a:chOff x="-2631767" y="1425534"/>
            <a:chExt cx="9171756" cy="400959"/>
          </a:xfrm>
        </p:grpSpPr>
        <p:sp>
          <p:nvSpPr>
            <p:cNvPr id="1345" name="Google Shape;1345;p47"/>
            <p:cNvSpPr/>
            <p:nvPr/>
          </p:nvSpPr>
          <p:spPr>
            <a:xfrm>
              <a:off x="-2631767" y="1425534"/>
              <a:ext cx="9171756" cy="400959"/>
            </a:xfrm>
            <a:prstGeom prst="rightArrow">
              <a:avLst>
                <a:gd fmla="val 68559" name="adj1"/>
                <a:gd fmla="val 38863" name="adj2"/>
              </a:avLst>
            </a:prstGeom>
            <a:gradFill>
              <a:gsLst>
                <a:gs pos="0">
                  <a:srgbClr val="94C120">
                    <a:alpha val="0"/>
                  </a:srgbClr>
                </a:gs>
                <a:gs pos="17000">
                  <a:srgbClr val="94C120"/>
                </a:gs>
                <a:gs pos="46000">
                  <a:schemeClr val="accent1"/>
                </a:gs>
                <a:gs pos="100000">
                  <a:schemeClr val="accent1"/>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chemeClr val="lt1"/>
                </a:solidFill>
                <a:latin typeface="Arial"/>
                <a:ea typeface="Arial"/>
                <a:cs typeface="Arial"/>
                <a:sym typeface="Arial"/>
              </a:endParaRPr>
            </a:p>
          </p:txBody>
        </p:sp>
        <p:sp>
          <p:nvSpPr>
            <p:cNvPr id="1346" name="Google Shape;1346;p47"/>
            <p:cNvSpPr/>
            <p:nvPr/>
          </p:nvSpPr>
          <p:spPr>
            <a:xfrm>
              <a:off x="-1873214" y="1537725"/>
              <a:ext cx="4353357" cy="176577"/>
            </a:xfrm>
            <a:prstGeom prst="rect">
              <a:avLst/>
            </a:prstGeom>
            <a:noFill/>
            <a:ln>
              <a:noFill/>
            </a:ln>
          </p:spPr>
          <p:txBody>
            <a:bodyPr anchorCtr="0" anchor="ctr" bIns="0" lIns="0" spcFirstLastPara="1" rIns="0" wrap="square" tIns="0">
              <a:noAutofit/>
            </a:bodyPr>
            <a:lstStyle/>
            <a:p>
              <a:pPr indent="0" lvl="0" marL="0" marR="0" rtl="0" algn="l">
                <a:lnSpc>
                  <a:spcPct val="85000"/>
                </a:lnSpc>
                <a:spcBef>
                  <a:spcPts val="0"/>
                </a:spcBef>
                <a:spcAft>
                  <a:spcPts val="0"/>
                </a:spcAft>
                <a:buNone/>
              </a:pPr>
              <a:r>
                <a:rPr i="1" lang="en-GB" sz="1200">
                  <a:solidFill>
                    <a:schemeClr val="lt1"/>
                  </a:solidFill>
                  <a:latin typeface="Arial"/>
                  <a:ea typeface="Arial"/>
                  <a:cs typeface="Arial"/>
                  <a:sym typeface="Arial"/>
                </a:rPr>
                <a:t>Synflorix</a:t>
              </a:r>
              <a:endParaRPr baseline="30000" i="1" sz="1200">
                <a:solidFill>
                  <a:schemeClr val="lt1"/>
                </a:solidFill>
                <a:latin typeface="Arial"/>
                <a:ea typeface="Arial"/>
                <a:cs typeface="Arial"/>
                <a:sym typeface="Arial"/>
              </a:endParaRPr>
            </a:p>
          </p:txBody>
        </p:sp>
      </p:grpSp>
      <p:sp>
        <p:nvSpPr>
          <p:cNvPr id="1347" name="Google Shape;1347;p47"/>
          <p:cNvSpPr/>
          <p:nvPr/>
        </p:nvSpPr>
        <p:spPr>
          <a:xfrm>
            <a:off x="2027678" y="2003321"/>
            <a:ext cx="861641" cy="354862"/>
          </a:xfrm>
          <a:prstGeom prst="roundRect">
            <a:avLst>
              <a:gd fmla="val 16667" name="adj"/>
            </a:avLst>
          </a:prstGeom>
          <a:solidFill>
            <a:schemeClr val="lt1"/>
          </a:solidFill>
          <a:ln cap="flat" cmpd="sng" w="34925">
            <a:solidFill>
              <a:srgbClr val="C1CEDC">
                <a:alpha val="95686"/>
              </a:srgbClr>
            </a:solidFill>
            <a:prstDash val="solid"/>
            <a:round/>
            <a:headEnd len="sm" w="sm" type="none"/>
            <a:tailEnd len="sm" w="sm" type="none"/>
          </a:ln>
        </p:spPr>
        <p:txBody>
          <a:bodyPr anchorCtr="0" anchor="ctr" bIns="0" lIns="0" spcFirstLastPara="1" rIns="0" wrap="square" tIns="18000">
            <a:noAutofit/>
          </a:bodyPr>
          <a:lstStyle/>
          <a:p>
            <a:pPr indent="0" lvl="0" marL="0" marR="0" rtl="0" algn="ctr">
              <a:lnSpc>
                <a:spcPct val="90000"/>
              </a:lnSpc>
              <a:spcBef>
                <a:spcPts val="0"/>
              </a:spcBef>
              <a:spcAft>
                <a:spcPts val="0"/>
              </a:spcAft>
              <a:buNone/>
            </a:pPr>
            <a:r>
              <a:rPr b="1" lang="en-GB" sz="1100">
                <a:solidFill>
                  <a:srgbClr val="17365D"/>
                </a:solidFill>
                <a:latin typeface="Arial"/>
                <a:ea typeface="Arial"/>
                <a:cs typeface="Arial"/>
                <a:sym typeface="Arial"/>
              </a:rPr>
              <a:t>2009–2017</a:t>
            </a:r>
            <a:endParaRPr sz="1100">
              <a:solidFill>
                <a:srgbClr val="17365D"/>
              </a:solidFill>
              <a:latin typeface="Arial"/>
              <a:ea typeface="Arial"/>
              <a:cs typeface="Arial"/>
              <a:sym typeface="Arial"/>
            </a:endParaRPr>
          </a:p>
        </p:txBody>
      </p:sp>
      <p:sp>
        <p:nvSpPr>
          <p:cNvPr id="1348" name="Google Shape;1348;p47"/>
          <p:cNvSpPr/>
          <p:nvPr/>
        </p:nvSpPr>
        <p:spPr>
          <a:xfrm>
            <a:off x="9729996" y="2000146"/>
            <a:ext cx="861641" cy="354862"/>
          </a:xfrm>
          <a:prstGeom prst="roundRect">
            <a:avLst>
              <a:gd fmla="val 16667" name="adj"/>
            </a:avLst>
          </a:prstGeom>
          <a:solidFill>
            <a:schemeClr val="lt1"/>
          </a:solidFill>
          <a:ln cap="flat" cmpd="sng" w="34925">
            <a:solidFill>
              <a:srgbClr val="EFF6DD">
                <a:alpha val="80000"/>
              </a:srgbClr>
            </a:solidFill>
            <a:prstDash val="solid"/>
            <a:round/>
            <a:headEnd len="sm" w="sm" type="none"/>
            <a:tailEnd len="sm" w="sm" type="none"/>
          </a:ln>
        </p:spPr>
        <p:txBody>
          <a:bodyPr anchorCtr="0" anchor="ctr" bIns="0" lIns="0" spcFirstLastPara="1" rIns="0" wrap="square" tIns="18000">
            <a:noAutofit/>
          </a:bodyPr>
          <a:lstStyle/>
          <a:p>
            <a:pPr indent="0" lvl="0" marL="0" marR="0" rtl="0" algn="ctr">
              <a:lnSpc>
                <a:spcPct val="90000"/>
              </a:lnSpc>
              <a:spcBef>
                <a:spcPts val="0"/>
              </a:spcBef>
              <a:spcAft>
                <a:spcPts val="0"/>
              </a:spcAft>
              <a:buNone/>
            </a:pPr>
            <a:r>
              <a:rPr b="1" lang="en-GB" sz="1100">
                <a:solidFill>
                  <a:srgbClr val="6E9017"/>
                </a:solidFill>
                <a:latin typeface="Arial"/>
                <a:ea typeface="Arial"/>
                <a:cs typeface="Arial"/>
                <a:sym typeface="Arial"/>
              </a:rPr>
              <a:t>2019</a:t>
            </a:r>
            <a:endParaRPr sz="1100">
              <a:solidFill>
                <a:srgbClr val="6E9017"/>
              </a:solidFill>
              <a:latin typeface="Arial"/>
              <a:ea typeface="Arial"/>
              <a:cs typeface="Arial"/>
              <a:sym typeface="Arial"/>
            </a:endParaRPr>
          </a:p>
        </p:txBody>
      </p:sp>
      <p:sp>
        <p:nvSpPr>
          <p:cNvPr id="1349" name="Google Shape;1349;p47"/>
          <p:cNvSpPr/>
          <p:nvPr/>
        </p:nvSpPr>
        <p:spPr>
          <a:xfrm>
            <a:off x="2027678" y="1611465"/>
            <a:ext cx="861641" cy="354862"/>
          </a:xfrm>
          <a:prstGeom prst="roundRect">
            <a:avLst>
              <a:gd fmla="val 16667" name="adj"/>
            </a:avLst>
          </a:prstGeom>
          <a:solidFill>
            <a:schemeClr val="lt1"/>
          </a:solidFill>
          <a:ln cap="flat" cmpd="sng" w="34925">
            <a:solidFill>
              <a:srgbClr val="EFF6DD">
                <a:alpha val="80000"/>
              </a:srgbClr>
            </a:solidFill>
            <a:prstDash val="solid"/>
            <a:round/>
            <a:headEnd len="sm" w="sm" type="none"/>
            <a:tailEnd len="sm" w="sm" type="none"/>
          </a:ln>
        </p:spPr>
        <p:txBody>
          <a:bodyPr anchorCtr="0" anchor="ctr" bIns="0" lIns="0" spcFirstLastPara="1" rIns="0" wrap="square" tIns="18000">
            <a:noAutofit/>
          </a:bodyPr>
          <a:lstStyle/>
          <a:p>
            <a:pPr indent="0" lvl="0" marL="0" marR="0" rtl="0" algn="ctr">
              <a:lnSpc>
                <a:spcPct val="90000"/>
              </a:lnSpc>
              <a:spcBef>
                <a:spcPts val="0"/>
              </a:spcBef>
              <a:spcAft>
                <a:spcPts val="0"/>
              </a:spcAft>
              <a:buNone/>
            </a:pPr>
            <a:r>
              <a:rPr b="1" lang="en-GB" sz="1100">
                <a:solidFill>
                  <a:srgbClr val="6E9017"/>
                </a:solidFill>
                <a:latin typeface="Arial"/>
                <a:ea typeface="Arial"/>
                <a:cs typeface="Arial"/>
                <a:sym typeface="Arial"/>
              </a:rPr>
              <a:t>2009–2019</a:t>
            </a:r>
            <a:endParaRPr/>
          </a:p>
        </p:txBody>
      </p:sp>
      <p:pic>
        <p:nvPicPr>
          <p:cNvPr id="1350" name="Google Shape;1350;p47"/>
          <p:cNvPicPr preferRelativeResize="0"/>
          <p:nvPr/>
        </p:nvPicPr>
        <p:blipFill rotWithShape="1">
          <a:blip r:embed="rId11">
            <a:alphaModFix/>
          </a:blip>
          <a:srcRect b="0" l="0" r="0" t="0"/>
          <a:stretch/>
        </p:blipFill>
        <p:spPr>
          <a:xfrm>
            <a:off x="589417" y="1593863"/>
            <a:ext cx="328770" cy="328770"/>
          </a:xfrm>
          <a:prstGeom prst="ellipse">
            <a:avLst/>
          </a:prstGeom>
          <a:noFill/>
          <a:ln cap="rnd" cmpd="sng" w="12700">
            <a:solidFill>
              <a:schemeClr val="lt1"/>
            </a:solidFill>
            <a:prstDash val="solid"/>
            <a:round/>
            <a:headEnd len="sm" w="sm" type="none"/>
            <a:tailEnd len="sm" w="sm" type="none"/>
          </a:ln>
          <a:effectLst>
            <a:outerShdw blurRad="139700" rotWithShape="0" algn="ctr">
              <a:srgbClr val="215B6B">
                <a:alpha val="40000"/>
              </a:srgbClr>
            </a:outerShdw>
          </a:effectLst>
        </p:spPr>
      </p:pic>
      <p:sp>
        <p:nvSpPr>
          <p:cNvPr id="1351" name="Google Shape;1351;p47"/>
          <p:cNvSpPr txBox="1"/>
          <p:nvPr/>
        </p:nvSpPr>
        <p:spPr>
          <a:xfrm>
            <a:off x="2824796" y="6566203"/>
            <a:ext cx="5606829" cy="223138"/>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Clr>
                <a:srgbClr val="595959"/>
              </a:buClr>
              <a:buSzPts val="1000"/>
              <a:buFont typeface="Noto Sans Symbols"/>
              <a:buNone/>
            </a:pPr>
            <a:r>
              <a:rPr lang="en-GB" sz="1000">
                <a:solidFill>
                  <a:srgbClr val="595959"/>
                </a:solidFill>
                <a:latin typeface="Calibri"/>
                <a:ea typeface="Calibri"/>
                <a:cs typeface="Calibri"/>
                <a:sym typeface="Calibri"/>
              </a:rPr>
              <a:t>The 16</a:t>
            </a:r>
            <a:r>
              <a:rPr baseline="30000" lang="en-GB" sz="1000">
                <a:solidFill>
                  <a:srgbClr val="595959"/>
                </a:solidFill>
                <a:latin typeface="Calibri"/>
                <a:ea typeface="Calibri"/>
                <a:cs typeface="Calibri"/>
                <a:sym typeface="Calibri"/>
              </a:rPr>
              <a:t>th</a:t>
            </a:r>
            <a:r>
              <a:rPr lang="en-GB" sz="1000">
                <a:solidFill>
                  <a:srgbClr val="595959"/>
                </a:solidFill>
                <a:latin typeface="Calibri"/>
                <a:ea typeface="Calibri"/>
                <a:cs typeface="Calibri"/>
                <a:sym typeface="Calibri"/>
              </a:rPr>
              <a:t> Annual Meeting of the Lebanese Paediatric Societies </a:t>
            </a:r>
            <a:r>
              <a:rPr lang="en-GB" sz="1000">
                <a:solidFill>
                  <a:srgbClr val="000000"/>
                </a:solidFill>
                <a:latin typeface="Calibri"/>
                <a:ea typeface="Calibri"/>
                <a:cs typeface="Calibri"/>
                <a:sym typeface="Calibri"/>
              </a:rPr>
              <a:t>| </a:t>
            </a:r>
            <a:r>
              <a:rPr lang="en-GB" sz="1000">
                <a:solidFill>
                  <a:schemeClr val="accent6"/>
                </a:solidFill>
                <a:latin typeface="Calibri"/>
                <a:ea typeface="Calibri"/>
                <a:cs typeface="Calibri"/>
                <a:sym typeface="Calibri"/>
              </a:rPr>
              <a:t>13 - 14 September, 2019 | Beirut - Lebanon</a:t>
            </a:r>
            <a:r>
              <a:rPr lang="en-GB" sz="1000">
                <a:solidFill>
                  <a:srgbClr val="595959"/>
                </a:solidFill>
                <a:latin typeface="Calibri"/>
                <a:ea typeface="Calibri"/>
                <a:cs typeface="Calibri"/>
                <a:sym typeface="Calibri"/>
              </a:rP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585789" y="170330"/>
            <a:ext cx="11269661" cy="815022"/>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700"/>
              <a:buFont typeface="Arial"/>
              <a:buNone/>
            </a:pPr>
            <a:r>
              <a:rPr lang="en-GB"/>
              <a:t>Speaker biography</a:t>
            </a:r>
            <a:endParaRPr b="0" i="1"/>
          </a:p>
        </p:txBody>
      </p:sp>
      <p:sp>
        <p:nvSpPr>
          <p:cNvPr id="117" name="Google Shape;117;p21"/>
          <p:cNvSpPr txBox="1"/>
          <p:nvPr>
            <p:ph idx="1" type="body"/>
          </p:nvPr>
        </p:nvSpPr>
        <p:spPr>
          <a:xfrm>
            <a:off x="223284" y="1268413"/>
            <a:ext cx="9611831" cy="5419257"/>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6"/>
              </a:buClr>
              <a:buSzPts val="1900"/>
              <a:buNone/>
            </a:pPr>
            <a:r>
              <a:rPr b="1" lang="en-GB"/>
              <a:t>Mansour Khalaf, Group Medical Manager, Saudi Arabia </a:t>
            </a:r>
            <a:endParaRPr/>
          </a:p>
          <a:p>
            <a:pPr indent="-342900" lvl="0" marL="342900" rtl="0" algn="l">
              <a:lnSpc>
                <a:spcPct val="90000"/>
              </a:lnSpc>
              <a:spcBef>
                <a:spcPts val="1799"/>
              </a:spcBef>
              <a:spcAft>
                <a:spcPts val="0"/>
              </a:spcAft>
              <a:buClr>
                <a:schemeClr val="accent6"/>
              </a:buClr>
              <a:buSzPts val="1900"/>
              <a:buFont typeface="Arial"/>
              <a:buChar char="•"/>
            </a:pPr>
            <a:r>
              <a:rPr lang="en-GB">
                <a:latin typeface="Calibri"/>
                <a:ea typeface="Calibri"/>
                <a:cs typeface="Calibri"/>
                <a:sym typeface="Calibri"/>
              </a:rPr>
              <a:t>Graduated as a Pharmacist. </a:t>
            </a:r>
            <a:endParaRPr/>
          </a:p>
          <a:p>
            <a:pPr indent="-342900" lvl="0" marL="342900" rtl="0" algn="l">
              <a:lnSpc>
                <a:spcPct val="90000"/>
              </a:lnSpc>
              <a:spcBef>
                <a:spcPts val="1799"/>
              </a:spcBef>
              <a:spcAft>
                <a:spcPts val="0"/>
              </a:spcAft>
              <a:buClr>
                <a:schemeClr val="accent6"/>
              </a:buClr>
              <a:buSzPts val="1900"/>
              <a:buFont typeface="Arial"/>
              <a:buChar char="•"/>
            </a:pPr>
            <a:r>
              <a:rPr lang="en-GB">
                <a:latin typeface="Calibri"/>
                <a:ea typeface="Calibri"/>
                <a:cs typeface="Calibri"/>
                <a:sym typeface="Calibri"/>
              </a:rPr>
              <a:t>Obtained Diploma in Business Administration from International Academy of Business Administration.</a:t>
            </a:r>
            <a:endParaRPr/>
          </a:p>
          <a:p>
            <a:pPr indent="-342900" lvl="0" marL="342900" rtl="0" algn="l">
              <a:lnSpc>
                <a:spcPct val="90000"/>
              </a:lnSpc>
              <a:spcBef>
                <a:spcPts val="1799"/>
              </a:spcBef>
              <a:spcAft>
                <a:spcPts val="0"/>
              </a:spcAft>
              <a:buClr>
                <a:schemeClr val="accent6"/>
              </a:buClr>
              <a:buSzPts val="1900"/>
              <a:buFont typeface="Arial"/>
              <a:buChar char="•"/>
            </a:pPr>
            <a:r>
              <a:rPr lang="en-GB">
                <a:latin typeface="Calibri"/>
                <a:ea typeface="Calibri"/>
                <a:cs typeface="Calibri"/>
                <a:sym typeface="Calibri"/>
              </a:rPr>
              <a:t>Obtained Master Degree in Public Health in Denmark. </a:t>
            </a:r>
            <a:endParaRPr/>
          </a:p>
          <a:p>
            <a:pPr indent="-342900" lvl="0" marL="342900" rtl="0" algn="l">
              <a:lnSpc>
                <a:spcPct val="90000"/>
              </a:lnSpc>
              <a:spcBef>
                <a:spcPts val="1799"/>
              </a:spcBef>
              <a:spcAft>
                <a:spcPts val="0"/>
              </a:spcAft>
              <a:buClr>
                <a:schemeClr val="accent6"/>
              </a:buClr>
              <a:buSzPts val="1900"/>
              <a:buFont typeface="Arial"/>
              <a:buChar char="•"/>
            </a:pPr>
            <a:r>
              <a:rPr lang="en-GB">
                <a:latin typeface="Calibri"/>
                <a:ea typeface="Calibri"/>
                <a:cs typeface="Calibri"/>
                <a:sym typeface="Calibri"/>
              </a:rPr>
              <a:t>Member of the Canadian Public Health Association. </a:t>
            </a:r>
            <a:endParaRPr/>
          </a:p>
          <a:p>
            <a:pPr indent="-342900" lvl="0" marL="342900" rtl="0" algn="l">
              <a:lnSpc>
                <a:spcPct val="90000"/>
              </a:lnSpc>
              <a:spcBef>
                <a:spcPts val="1799"/>
              </a:spcBef>
              <a:spcAft>
                <a:spcPts val="0"/>
              </a:spcAft>
              <a:buClr>
                <a:schemeClr val="accent6"/>
              </a:buClr>
              <a:buSzPts val="1900"/>
              <a:buFont typeface="Arial"/>
              <a:buChar char="•"/>
            </a:pPr>
            <a:r>
              <a:rPr lang="en-GB">
                <a:latin typeface="Calibri"/>
                <a:ea typeface="Calibri"/>
                <a:cs typeface="Calibri"/>
                <a:sym typeface="Calibri"/>
              </a:rPr>
              <a:t>Have more than 21 years of experience in immunization policies &amp;  management. </a:t>
            </a:r>
            <a:endParaRPr/>
          </a:p>
          <a:p>
            <a:pPr indent="-342900" lvl="0" marL="342900" rtl="0" algn="l">
              <a:lnSpc>
                <a:spcPct val="90000"/>
              </a:lnSpc>
              <a:spcBef>
                <a:spcPts val="1799"/>
              </a:spcBef>
              <a:spcAft>
                <a:spcPts val="0"/>
              </a:spcAft>
              <a:buClr>
                <a:schemeClr val="accent6"/>
              </a:buClr>
              <a:buSzPts val="1900"/>
              <a:buFont typeface="Arial"/>
              <a:buChar char="•"/>
            </a:pPr>
            <a:r>
              <a:rPr lang="en-GB">
                <a:latin typeface="Calibri"/>
                <a:ea typeface="Calibri"/>
                <a:cs typeface="Calibri"/>
                <a:sym typeface="Calibri"/>
              </a:rPr>
              <a:t>Currently, Leading Saudi Vaccines Medical.</a:t>
            </a:r>
            <a:endParaRPr/>
          </a:p>
          <a:p>
            <a:pPr indent="-342900" lvl="0" marL="342900" rtl="0" algn="l">
              <a:lnSpc>
                <a:spcPct val="90000"/>
              </a:lnSpc>
              <a:spcBef>
                <a:spcPts val="1799"/>
              </a:spcBef>
              <a:spcAft>
                <a:spcPts val="0"/>
              </a:spcAft>
              <a:buClr>
                <a:schemeClr val="accent6"/>
              </a:buClr>
              <a:buSzPts val="1900"/>
              <a:buFont typeface="Arial"/>
              <a:buChar char="•"/>
            </a:pPr>
            <a:r>
              <a:rPr lang="en-GB">
                <a:latin typeface="Calibri"/>
                <a:ea typeface="Calibri"/>
                <a:cs typeface="Calibri"/>
                <a:sym typeface="Calibri"/>
              </a:rPr>
              <a:t>Consulted in developing vaccination policies, with an objective to improve the health in Saudi Arabia, continuously delivering better vaccines and protecting more people.</a:t>
            </a:r>
            <a:endParaRPr/>
          </a:p>
          <a:p>
            <a:pPr indent="-342900" lvl="0" marL="342900" rtl="0" algn="l">
              <a:lnSpc>
                <a:spcPct val="90000"/>
              </a:lnSpc>
              <a:spcBef>
                <a:spcPts val="1799"/>
              </a:spcBef>
              <a:spcAft>
                <a:spcPts val="0"/>
              </a:spcAft>
              <a:buClr>
                <a:schemeClr val="accent6"/>
              </a:buClr>
              <a:buSzPts val="1900"/>
              <a:buFont typeface="Arial"/>
              <a:buChar char="•"/>
            </a:pPr>
            <a:r>
              <a:rPr lang="en-GB">
                <a:latin typeface="Calibri"/>
                <a:ea typeface="Calibri"/>
                <a:cs typeface="Calibri"/>
                <a:sym typeface="Calibri"/>
              </a:rPr>
              <a:t>Have 2 published papers.</a:t>
            </a:r>
            <a:endParaRPr>
              <a:latin typeface="Calibri"/>
              <a:ea typeface="Calibri"/>
              <a:cs typeface="Calibri"/>
              <a:sym typeface="Calibri"/>
            </a:endParaRPr>
          </a:p>
        </p:txBody>
      </p:sp>
      <p:pic>
        <p:nvPicPr>
          <p:cNvPr descr="A person wearing a suit and tie smiling at the camera&#10;&#10;Description generated with very high confidence" id="118" name="Google Shape;118;p21"/>
          <p:cNvPicPr preferRelativeResize="0"/>
          <p:nvPr/>
        </p:nvPicPr>
        <p:blipFill rotWithShape="1">
          <a:blip r:embed="rId3">
            <a:alphaModFix/>
          </a:blip>
          <a:srcRect b="0" l="0" r="0" t="0"/>
          <a:stretch/>
        </p:blipFill>
        <p:spPr>
          <a:xfrm>
            <a:off x="10071916" y="1149321"/>
            <a:ext cx="1783534" cy="2399535"/>
          </a:xfrm>
          <a:prstGeom prst="rect">
            <a:avLst/>
          </a:prstGeom>
          <a:noFill/>
          <a:ln cap="flat" cmpd="sng" w="9525">
            <a:solidFill>
              <a:schemeClr val="dk1"/>
            </a:solidFill>
            <a:prstDash val="solid"/>
            <a:round/>
            <a:headEnd len="sm" w="sm" type="none"/>
            <a:tailEnd len="sm" w="sm" type="none"/>
          </a:ln>
        </p:spPr>
      </p:pic>
      <p:sp>
        <p:nvSpPr>
          <p:cNvPr id="119" name="Google Shape;119;p21"/>
          <p:cNvSpPr txBox="1"/>
          <p:nvPr/>
        </p:nvSpPr>
        <p:spPr>
          <a:xfrm>
            <a:off x="2824796" y="6566203"/>
            <a:ext cx="5606829" cy="223138"/>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Clr>
                <a:srgbClr val="595959"/>
              </a:buClr>
              <a:buSzPts val="1000"/>
              <a:buFont typeface="Noto Sans Symbols"/>
              <a:buNone/>
            </a:pPr>
            <a:r>
              <a:rPr lang="en-GB" sz="1000">
                <a:solidFill>
                  <a:srgbClr val="595959"/>
                </a:solidFill>
                <a:latin typeface="Calibri"/>
                <a:ea typeface="Calibri"/>
                <a:cs typeface="Calibri"/>
                <a:sym typeface="Calibri"/>
              </a:rPr>
              <a:t>The 16</a:t>
            </a:r>
            <a:r>
              <a:rPr baseline="30000" lang="en-GB" sz="1000">
                <a:solidFill>
                  <a:srgbClr val="595959"/>
                </a:solidFill>
                <a:latin typeface="Calibri"/>
                <a:ea typeface="Calibri"/>
                <a:cs typeface="Calibri"/>
                <a:sym typeface="Calibri"/>
              </a:rPr>
              <a:t>th</a:t>
            </a:r>
            <a:r>
              <a:rPr lang="en-GB" sz="1000">
                <a:solidFill>
                  <a:srgbClr val="595959"/>
                </a:solidFill>
                <a:latin typeface="Calibri"/>
                <a:ea typeface="Calibri"/>
                <a:cs typeface="Calibri"/>
                <a:sym typeface="Calibri"/>
              </a:rPr>
              <a:t> Annual Meeting of the Lebanese Paediatric Societies </a:t>
            </a:r>
            <a:r>
              <a:rPr lang="en-GB" sz="1000">
                <a:solidFill>
                  <a:srgbClr val="000000"/>
                </a:solidFill>
                <a:latin typeface="Calibri"/>
                <a:ea typeface="Calibri"/>
                <a:cs typeface="Calibri"/>
                <a:sym typeface="Calibri"/>
              </a:rPr>
              <a:t>| </a:t>
            </a:r>
            <a:r>
              <a:rPr lang="en-GB" sz="1000">
                <a:solidFill>
                  <a:schemeClr val="accent6"/>
                </a:solidFill>
                <a:latin typeface="Calibri"/>
                <a:ea typeface="Calibri"/>
                <a:cs typeface="Calibri"/>
                <a:sym typeface="Calibri"/>
              </a:rPr>
              <a:t>13 - 14 September, 2019 | Beirut - Lebanon</a:t>
            </a:r>
            <a:r>
              <a:rPr lang="en-GB" sz="1000">
                <a:solidFill>
                  <a:srgbClr val="595959"/>
                </a:solidFill>
                <a:latin typeface="Calibri"/>
                <a:ea typeface="Calibri"/>
                <a:cs typeface="Calibri"/>
                <a:sym typeface="Calibri"/>
              </a:rPr>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6" name="Shape 1356"/>
        <p:cNvGrpSpPr/>
        <p:nvPr/>
      </p:nvGrpSpPr>
      <p:grpSpPr>
        <a:xfrm>
          <a:off x="0" y="0"/>
          <a:ext cx="0" cy="0"/>
          <a:chOff x="0" y="0"/>
          <a:chExt cx="0" cy="0"/>
        </a:xfrm>
      </p:grpSpPr>
      <p:sp>
        <p:nvSpPr>
          <p:cNvPr id="1357" name="Google Shape;1357;p48"/>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800"/>
              <a:buFont typeface="Arial"/>
              <a:buNone/>
            </a:pPr>
            <a:r>
              <a:rPr i="1" lang="en-GB"/>
              <a:t>Synflorix</a:t>
            </a:r>
            <a:r>
              <a:rPr lang="en-GB"/>
              <a:t> helps you transform your policy</a:t>
            </a:r>
            <a:br>
              <a:rPr lang="en-GB"/>
            </a:br>
            <a:r>
              <a:rPr lang="en-GB"/>
              <a:t>into possibilities</a:t>
            </a:r>
            <a:endParaRPr/>
          </a:p>
        </p:txBody>
      </p:sp>
      <p:sp>
        <p:nvSpPr>
          <p:cNvPr id="1358" name="Google Shape;1358;p48"/>
          <p:cNvSpPr txBox="1"/>
          <p:nvPr/>
        </p:nvSpPr>
        <p:spPr>
          <a:xfrm>
            <a:off x="261938" y="6372505"/>
            <a:ext cx="10045700" cy="260071"/>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6600"/>
              </a:buClr>
              <a:buSzPts val="800"/>
              <a:buFont typeface="Arial"/>
              <a:buNone/>
            </a:pPr>
            <a:r>
              <a:rPr b="1" lang="en-GB" sz="800">
                <a:solidFill>
                  <a:srgbClr val="595959"/>
                </a:solidFill>
                <a:latin typeface="Arial"/>
                <a:ea typeface="Arial"/>
                <a:cs typeface="Arial"/>
                <a:sym typeface="Arial"/>
              </a:rPr>
              <a:t>NIP, </a:t>
            </a:r>
            <a:r>
              <a:rPr lang="en-GB" sz="800">
                <a:solidFill>
                  <a:srgbClr val="595959"/>
                </a:solidFill>
                <a:latin typeface="Arial"/>
                <a:ea typeface="Arial"/>
                <a:cs typeface="Arial"/>
                <a:sym typeface="Arial"/>
              </a:rPr>
              <a:t>National Immunization Program; </a:t>
            </a:r>
            <a:r>
              <a:rPr b="1" lang="en-GB" sz="800">
                <a:solidFill>
                  <a:srgbClr val="595959"/>
                </a:solidFill>
                <a:latin typeface="Arial"/>
                <a:ea typeface="Arial"/>
                <a:cs typeface="Arial"/>
                <a:sym typeface="Arial"/>
              </a:rPr>
              <a:t>PCV</a:t>
            </a:r>
            <a:r>
              <a:rPr lang="en-GB" sz="800">
                <a:solidFill>
                  <a:srgbClr val="595959"/>
                </a:solidFill>
                <a:latin typeface="Arial"/>
                <a:ea typeface="Arial"/>
                <a:cs typeface="Arial"/>
                <a:sym typeface="Arial"/>
              </a:rPr>
              <a:t>, pneumococcal conjugate vaccine.</a:t>
            </a:r>
            <a:endParaRPr/>
          </a:p>
          <a:p>
            <a:pPr indent="0" lvl="0" marL="0" marR="0" rtl="0" algn="l">
              <a:lnSpc>
                <a:spcPct val="90000"/>
              </a:lnSpc>
              <a:spcBef>
                <a:spcPts val="300"/>
              </a:spcBef>
              <a:spcAft>
                <a:spcPts val="0"/>
              </a:spcAft>
              <a:buClr>
                <a:srgbClr val="FF6600"/>
              </a:buClr>
              <a:buSzPts val="800"/>
              <a:buFont typeface="Arial"/>
              <a:buNone/>
            </a:pPr>
            <a:r>
              <a:rPr lang="en-GB" sz="800">
                <a:solidFill>
                  <a:srgbClr val="595959"/>
                </a:solidFill>
                <a:latin typeface="Arial"/>
                <a:ea typeface="Arial"/>
                <a:cs typeface="Arial"/>
                <a:sym typeface="Arial"/>
              </a:rPr>
              <a:t>Please see slide notes for reference list.</a:t>
            </a:r>
            <a:endParaRPr/>
          </a:p>
        </p:txBody>
      </p:sp>
      <p:pic>
        <p:nvPicPr>
          <p:cNvPr id="1359" name="Google Shape;1359;p48"/>
          <p:cNvPicPr preferRelativeResize="0"/>
          <p:nvPr/>
        </p:nvPicPr>
        <p:blipFill rotWithShape="1">
          <a:blip r:embed="rId3">
            <a:alphaModFix/>
          </a:blip>
          <a:srcRect b="0" l="0" r="0" t="0"/>
          <a:stretch/>
        </p:blipFill>
        <p:spPr>
          <a:xfrm>
            <a:off x="6094406" y="3333829"/>
            <a:ext cx="6285403" cy="3477923"/>
          </a:xfrm>
          <a:prstGeom prst="rect">
            <a:avLst/>
          </a:prstGeom>
          <a:noFill/>
          <a:ln>
            <a:noFill/>
          </a:ln>
        </p:spPr>
      </p:pic>
      <p:sp>
        <p:nvSpPr>
          <p:cNvPr id="1360" name="Google Shape;1360;p48"/>
          <p:cNvSpPr txBox="1"/>
          <p:nvPr/>
        </p:nvSpPr>
        <p:spPr>
          <a:xfrm>
            <a:off x="587376" y="1474987"/>
            <a:ext cx="11017250" cy="553998"/>
          </a:xfrm>
          <a:prstGeom prst="rect">
            <a:avLst/>
          </a:prstGeom>
          <a:noFill/>
          <a:ln>
            <a:noFill/>
          </a:ln>
        </p:spPr>
        <p:txBody>
          <a:bodyPr anchorCtr="0" anchor="t" bIns="0" lIns="0" spcFirstLastPara="1" rIns="0" wrap="square" tIns="0">
            <a:noAutofit/>
          </a:bodyPr>
          <a:lstStyle/>
          <a:p>
            <a:pPr indent="-215900" lvl="1" marL="215900" marR="0" rtl="0" algn="l">
              <a:lnSpc>
                <a:spcPct val="90000"/>
              </a:lnSpc>
              <a:spcBef>
                <a:spcPts val="0"/>
              </a:spcBef>
              <a:spcAft>
                <a:spcPts val="0"/>
              </a:spcAft>
              <a:buClr>
                <a:schemeClr val="accent3"/>
              </a:buClr>
              <a:buSzPts val="2000"/>
              <a:buFont typeface="Noto Sans Symbols"/>
              <a:buChar char="▪"/>
            </a:pPr>
            <a:r>
              <a:rPr b="0" i="1" lang="en-GB" sz="2000" u="none" cap="none" strike="noStrike">
                <a:solidFill>
                  <a:srgbClr val="595959"/>
                </a:solidFill>
                <a:latin typeface="Arial"/>
                <a:ea typeface="Arial"/>
                <a:cs typeface="Arial"/>
                <a:sym typeface="Arial"/>
              </a:rPr>
              <a:t>Synflorix</a:t>
            </a:r>
            <a:r>
              <a:rPr b="0" i="0" lang="en-GB" sz="2000" u="none" cap="none" strike="noStrike">
                <a:solidFill>
                  <a:srgbClr val="595959"/>
                </a:solidFill>
                <a:latin typeface="Arial"/>
                <a:ea typeface="Arial"/>
                <a:cs typeface="Arial"/>
                <a:sym typeface="Arial"/>
              </a:rPr>
              <a:t> is proven to provide a </a:t>
            </a:r>
            <a:r>
              <a:rPr b="1" i="0" lang="en-GB" sz="2000" u="none" cap="none" strike="noStrike">
                <a:solidFill>
                  <a:srgbClr val="595959"/>
                </a:solidFill>
                <a:latin typeface="Arial"/>
                <a:ea typeface="Arial"/>
                <a:cs typeface="Arial"/>
                <a:sym typeface="Arial"/>
              </a:rPr>
              <a:t>high level of protection </a:t>
            </a:r>
            <a:r>
              <a:rPr b="0" i="0" lang="en-GB" sz="2000" u="none" cap="none" strike="noStrike">
                <a:solidFill>
                  <a:srgbClr val="595959"/>
                </a:solidFill>
                <a:latin typeface="Arial"/>
                <a:ea typeface="Arial"/>
                <a:cs typeface="Arial"/>
                <a:sym typeface="Arial"/>
              </a:rPr>
              <a:t>against overall</a:t>
            </a:r>
            <a:br>
              <a:rPr b="0" i="0" lang="en-GB" sz="2000" u="none" cap="none" strike="noStrike">
                <a:solidFill>
                  <a:srgbClr val="595959"/>
                </a:solidFill>
                <a:latin typeface="Arial"/>
                <a:ea typeface="Arial"/>
                <a:cs typeface="Arial"/>
                <a:sym typeface="Arial"/>
              </a:rPr>
            </a:br>
            <a:r>
              <a:rPr b="0" i="0" lang="en-GB" sz="2000" u="none" cap="none" strike="noStrike">
                <a:solidFill>
                  <a:srgbClr val="595959"/>
                </a:solidFill>
                <a:latin typeface="Arial"/>
                <a:ea typeface="Arial"/>
                <a:cs typeface="Arial"/>
                <a:sym typeface="Arial"/>
              </a:rPr>
              <a:t>pneumococcal disease</a:t>
            </a:r>
            <a:r>
              <a:rPr b="0" baseline="30000" i="0" lang="en-GB" sz="2000" u="none" cap="none" strike="noStrike">
                <a:solidFill>
                  <a:srgbClr val="595959"/>
                </a:solidFill>
                <a:latin typeface="Arial"/>
                <a:ea typeface="Arial"/>
                <a:cs typeface="Arial"/>
                <a:sym typeface="Arial"/>
              </a:rPr>
              <a:t>1,2</a:t>
            </a:r>
            <a:endParaRPr/>
          </a:p>
        </p:txBody>
      </p:sp>
      <p:sp>
        <p:nvSpPr>
          <p:cNvPr id="1361" name="Google Shape;1361;p48"/>
          <p:cNvSpPr txBox="1"/>
          <p:nvPr/>
        </p:nvSpPr>
        <p:spPr>
          <a:xfrm>
            <a:off x="587376" y="2368928"/>
            <a:ext cx="11017250" cy="276999"/>
          </a:xfrm>
          <a:prstGeom prst="rect">
            <a:avLst/>
          </a:prstGeom>
          <a:noFill/>
          <a:ln>
            <a:noFill/>
          </a:ln>
        </p:spPr>
        <p:txBody>
          <a:bodyPr anchorCtr="0" anchor="t" bIns="0" lIns="0" spcFirstLastPara="1" rIns="0" wrap="square" tIns="0">
            <a:noAutofit/>
          </a:bodyPr>
          <a:lstStyle/>
          <a:p>
            <a:pPr indent="-215900" lvl="1" marL="215900" marR="0" rtl="0" algn="l">
              <a:lnSpc>
                <a:spcPct val="90000"/>
              </a:lnSpc>
              <a:spcBef>
                <a:spcPts val="0"/>
              </a:spcBef>
              <a:spcAft>
                <a:spcPts val="0"/>
              </a:spcAft>
              <a:buClr>
                <a:schemeClr val="accent3"/>
              </a:buClr>
              <a:buSzPts val="2000"/>
              <a:buFont typeface="Noto Sans Symbols"/>
              <a:buChar char="▪"/>
            </a:pPr>
            <a:r>
              <a:rPr b="0" i="0" lang="en-GB" sz="2000" u="none" cap="none" strike="noStrike">
                <a:solidFill>
                  <a:srgbClr val="595959"/>
                </a:solidFill>
                <a:latin typeface="Arial"/>
                <a:ea typeface="Arial"/>
                <a:cs typeface="Arial"/>
                <a:sym typeface="Arial"/>
              </a:rPr>
              <a:t>Real-world data show </a:t>
            </a:r>
            <a:r>
              <a:rPr b="1" i="0" lang="en-GB" sz="2000" u="none" cap="none" strike="noStrike">
                <a:solidFill>
                  <a:srgbClr val="595959"/>
                </a:solidFill>
                <a:latin typeface="Arial"/>
                <a:ea typeface="Arial"/>
                <a:cs typeface="Arial"/>
                <a:sym typeface="Arial"/>
              </a:rPr>
              <a:t>comparability</a:t>
            </a:r>
            <a:r>
              <a:rPr b="0" i="0" lang="en-GB" sz="2000" u="none" cap="none" strike="noStrike">
                <a:solidFill>
                  <a:srgbClr val="595959"/>
                </a:solidFill>
                <a:latin typeface="Arial"/>
                <a:ea typeface="Arial"/>
                <a:cs typeface="Arial"/>
                <a:sym typeface="Arial"/>
              </a:rPr>
              <a:t> of </a:t>
            </a:r>
            <a:r>
              <a:rPr b="0" i="1" lang="en-GB" sz="2000" u="none" cap="none" strike="noStrike">
                <a:solidFill>
                  <a:srgbClr val="595959"/>
                </a:solidFill>
                <a:latin typeface="Arial"/>
                <a:ea typeface="Arial"/>
                <a:cs typeface="Arial"/>
                <a:sym typeface="Arial"/>
              </a:rPr>
              <a:t>Synflorix</a:t>
            </a:r>
            <a:r>
              <a:rPr b="0" i="0" lang="en-GB" sz="2000" u="none" cap="none" strike="noStrike">
                <a:solidFill>
                  <a:srgbClr val="595959"/>
                </a:solidFill>
                <a:latin typeface="Arial"/>
                <a:ea typeface="Arial"/>
                <a:cs typeface="Arial"/>
                <a:sym typeface="Arial"/>
              </a:rPr>
              <a:t> and PCV13</a:t>
            </a:r>
            <a:r>
              <a:rPr b="0" baseline="30000" i="0" lang="en-GB" sz="2000" u="none" cap="none" strike="noStrike">
                <a:solidFill>
                  <a:srgbClr val="595959"/>
                </a:solidFill>
                <a:latin typeface="Arial"/>
                <a:ea typeface="Arial"/>
                <a:cs typeface="Arial"/>
                <a:sym typeface="Arial"/>
              </a:rPr>
              <a:t>3-5</a:t>
            </a:r>
            <a:endParaRPr/>
          </a:p>
        </p:txBody>
      </p:sp>
      <p:sp>
        <p:nvSpPr>
          <p:cNvPr id="1362" name="Google Shape;1362;p48"/>
          <p:cNvSpPr txBox="1"/>
          <p:nvPr/>
        </p:nvSpPr>
        <p:spPr>
          <a:xfrm>
            <a:off x="587369" y="2985870"/>
            <a:ext cx="11017250" cy="553998"/>
          </a:xfrm>
          <a:prstGeom prst="rect">
            <a:avLst/>
          </a:prstGeom>
          <a:noFill/>
          <a:ln>
            <a:noFill/>
          </a:ln>
        </p:spPr>
        <p:txBody>
          <a:bodyPr anchorCtr="0" anchor="t" bIns="0" lIns="0" spcFirstLastPara="1" rIns="0" wrap="square" tIns="0">
            <a:noAutofit/>
          </a:bodyPr>
          <a:lstStyle/>
          <a:p>
            <a:pPr indent="-215900" lvl="1" marL="215900" marR="0" rtl="0" algn="l">
              <a:lnSpc>
                <a:spcPct val="90000"/>
              </a:lnSpc>
              <a:spcBef>
                <a:spcPts val="0"/>
              </a:spcBef>
              <a:spcAft>
                <a:spcPts val="0"/>
              </a:spcAft>
              <a:buClr>
                <a:schemeClr val="accent3"/>
              </a:buClr>
              <a:buSzPts val="2000"/>
              <a:buFont typeface="Noto Sans Symbols"/>
              <a:buChar char="▪"/>
            </a:pPr>
            <a:r>
              <a:rPr b="0" i="1" lang="en-GB" sz="2000" u="none" cap="none" strike="noStrike">
                <a:solidFill>
                  <a:srgbClr val="595959"/>
                </a:solidFill>
                <a:latin typeface="Arial"/>
                <a:ea typeface="Arial"/>
                <a:cs typeface="Arial"/>
                <a:sym typeface="Arial"/>
              </a:rPr>
              <a:t>Synflorix</a:t>
            </a:r>
            <a:r>
              <a:rPr b="0" i="0" lang="en-GB" sz="2000" u="none" cap="none" strike="noStrike">
                <a:solidFill>
                  <a:srgbClr val="595959"/>
                </a:solidFill>
                <a:latin typeface="Arial"/>
                <a:ea typeface="Arial"/>
                <a:cs typeface="Arial"/>
                <a:sym typeface="Arial"/>
              </a:rPr>
              <a:t> is </a:t>
            </a:r>
            <a:r>
              <a:rPr b="1" i="0" lang="en-GB" sz="2000" u="none" cap="none" strike="noStrike">
                <a:solidFill>
                  <a:srgbClr val="595959"/>
                </a:solidFill>
                <a:latin typeface="Arial"/>
                <a:ea typeface="Arial"/>
                <a:cs typeface="Arial"/>
                <a:sym typeface="Arial"/>
              </a:rPr>
              <a:t>internationally recognized </a:t>
            </a:r>
            <a:r>
              <a:rPr b="0" i="0" lang="en-GB" sz="2000" u="none" cap="none" strike="noStrike">
                <a:solidFill>
                  <a:srgbClr val="595959"/>
                </a:solidFill>
                <a:latin typeface="Arial"/>
                <a:ea typeface="Arial"/>
                <a:cs typeface="Arial"/>
                <a:sym typeface="Arial"/>
              </a:rPr>
              <a:t>and increasingly recommended</a:t>
            </a:r>
            <a:br>
              <a:rPr b="0" i="0" lang="en-GB" sz="2000" u="none" cap="none" strike="noStrike">
                <a:solidFill>
                  <a:srgbClr val="595959"/>
                </a:solidFill>
                <a:latin typeface="Arial"/>
                <a:ea typeface="Arial"/>
                <a:cs typeface="Arial"/>
                <a:sym typeface="Arial"/>
              </a:rPr>
            </a:br>
            <a:r>
              <a:rPr b="0" i="0" lang="en-GB" sz="2000" u="none" cap="none" strike="noStrike">
                <a:solidFill>
                  <a:srgbClr val="595959"/>
                </a:solidFill>
                <a:latin typeface="Arial"/>
                <a:ea typeface="Arial"/>
                <a:cs typeface="Arial"/>
                <a:sym typeface="Arial"/>
              </a:rPr>
              <a:t>for use in NIPs</a:t>
            </a:r>
            <a:r>
              <a:rPr b="0" baseline="30000" i="0" lang="en-GB" sz="2000" u="none" cap="none" strike="noStrike">
                <a:solidFill>
                  <a:srgbClr val="595959"/>
                </a:solidFill>
                <a:latin typeface="Arial"/>
                <a:ea typeface="Arial"/>
                <a:cs typeface="Arial"/>
                <a:sym typeface="Arial"/>
              </a:rPr>
              <a:t>6-13</a:t>
            </a:r>
            <a:endParaRPr/>
          </a:p>
        </p:txBody>
      </p:sp>
      <p:sp>
        <p:nvSpPr>
          <p:cNvPr id="1363" name="Google Shape;1363;p48"/>
          <p:cNvSpPr txBox="1"/>
          <p:nvPr/>
        </p:nvSpPr>
        <p:spPr>
          <a:xfrm>
            <a:off x="587369" y="3879811"/>
            <a:ext cx="11017251" cy="553998"/>
          </a:xfrm>
          <a:prstGeom prst="rect">
            <a:avLst/>
          </a:prstGeom>
          <a:noFill/>
          <a:ln>
            <a:noFill/>
          </a:ln>
        </p:spPr>
        <p:txBody>
          <a:bodyPr anchorCtr="0" anchor="t" bIns="0" lIns="0" spcFirstLastPara="1" rIns="0" wrap="square" tIns="0">
            <a:noAutofit/>
          </a:bodyPr>
          <a:lstStyle/>
          <a:p>
            <a:pPr indent="-215900" lvl="1" marL="215900" marR="0" rtl="0" algn="l">
              <a:lnSpc>
                <a:spcPct val="90000"/>
              </a:lnSpc>
              <a:spcBef>
                <a:spcPts val="0"/>
              </a:spcBef>
              <a:spcAft>
                <a:spcPts val="0"/>
              </a:spcAft>
              <a:buClr>
                <a:schemeClr val="accent3"/>
              </a:buClr>
              <a:buSzPts val="2000"/>
              <a:buFont typeface="Noto Sans Symbols"/>
              <a:buChar char="▪"/>
            </a:pPr>
            <a:r>
              <a:rPr b="0" i="0" lang="en-GB" sz="2000" u="none" cap="none" strike="noStrike">
                <a:solidFill>
                  <a:srgbClr val="595959"/>
                </a:solidFill>
                <a:latin typeface="Arial"/>
                <a:ea typeface="Arial"/>
                <a:cs typeface="Arial"/>
                <a:sym typeface="Arial"/>
              </a:rPr>
              <a:t>Various </a:t>
            </a:r>
            <a:r>
              <a:rPr b="1" i="0" lang="en-GB" sz="2000" u="none" cap="none" strike="noStrike">
                <a:solidFill>
                  <a:srgbClr val="595959"/>
                </a:solidFill>
                <a:latin typeface="Arial"/>
                <a:ea typeface="Arial"/>
                <a:cs typeface="Arial"/>
                <a:sym typeface="Arial"/>
              </a:rPr>
              <a:t>countries and regions are switching </a:t>
            </a:r>
            <a:r>
              <a:rPr b="0" i="0" lang="en-GB" sz="2000" u="none" cap="none" strike="noStrike">
                <a:solidFill>
                  <a:srgbClr val="595959"/>
                </a:solidFill>
                <a:latin typeface="Arial"/>
                <a:ea typeface="Arial"/>
                <a:cs typeface="Arial"/>
                <a:sym typeface="Arial"/>
              </a:rPr>
              <a:t>from </a:t>
            </a:r>
            <a:br>
              <a:rPr b="0" i="0" lang="en-GB" sz="2000" u="none" cap="none" strike="noStrike">
                <a:solidFill>
                  <a:srgbClr val="595959"/>
                </a:solidFill>
                <a:latin typeface="Arial"/>
                <a:ea typeface="Arial"/>
                <a:cs typeface="Arial"/>
                <a:sym typeface="Arial"/>
              </a:rPr>
            </a:br>
            <a:r>
              <a:rPr b="0" i="0" lang="en-GB" sz="2000" u="none" cap="none" strike="noStrike">
                <a:solidFill>
                  <a:srgbClr val="595959"/>
                </a:solidFill>
                <a:latin typeface="Arial"/>
                <a:ea typeface="Arial"/>
                <a:cs typeface="Arial"/>
                <a:sym typeface="Arial"/>
              </a:rPr>
              <a:t>PCV13 to </a:t>
            </a:r>
            <a:r>
              <a:rPr b="0" i="1" lang="en-GB" sz="2000" u="none" cap="none" strike="noStrike">
                <a:solidFill>
                  <a:srgbClr val="595959"/>
                </a:solidFill>
                <a:latin typeface="Arial"/>
                <a:ea typeface="Arial"/>
                <a:cs typeface="Arial"/>
                <a:sym typeface="Arial"/>
              </a:rPr>
              <a:t>Synflorix</a:t>
            </a:r>
            <a:r>
              <a:rPr b="0" baseline="30000" i="0" lang="en-GB" sz="2000" u="none" cap="none" strike="noStrike">
                <a:solidFill>
                  <a:srgbClr val="595959"/>
                </a:solidFill>
                <a:latin typeface="Arial"/>
                <a:ea typeface="Arial"/>
                <a:cs typeface="Arial"/>
                <a:sym typeface="Arial"/>
              </a:rPr>
              <a:t>5,14-18</a:t>
            </a:r>
            <a:endParaRPr/>
          </a:p>
        </p:txBody>
      </p:sp>
      <p:sp>
        <p:nvSpPr>
          <p:cNvPr id="1364" name="Google Shape;1364;p48"/>
          <p:cNvSpPr txBox="1"/>
          <p:nvPr/>
        </p:nvSpPr>
        <p:spPr>
          <a:xfrm>
            <a:off x="587369" y="4773753"/>
            <a:ext cx="11017250" cy="553998"/>
          </a:xfrm>
          <a:prstGeom prst="rect">
            <a:avLst/>
          </a:prstGeom>
          <a:noFill/>
          <a:ln>
            <a:noFill/>
          </a:ln>
        </p:spPr>
        <p:txBody>
          <a:bodyPr anchorCtr="0" anchor="t" bIns="0" lIns="0" spcFirstLastPara="1" rIns="0" wrap="square" tIns="0">
            <a:noAutofit/>
          </a:bodyPr>
          <a:lstStyle/>
          <a:p>
            <a:pPr indent="-215900" lvl="1" marL="215900" marR="0" rtl="0" algn="l">
              <a:lnSpc>
                <a:spcPct val="90000"/>
              </a:lnSpc>
              <a:spcBef>
                <a:spcPts val="0"/>
              </a:spcBef>
              <a:spcAft>
                <a:spcPts val="0"/>
              </a:spcAft>
              <a:buClr>
                <a:schemeClr val="accent3"/>
              </a:buClr>
              <a:buSzPts val="2000"/>
              <a:buFont typeface="Noto Sans Symbols"/>
              <a:buChar char="▪"/>
            </a:pPr>
            <a:r>
              <a:rPr b="1" i="0" lang="en-GB" sz="2000" u="none" cap="none" strike="noStrike">
                <a:solidFill>
                  <a:srgbClr val="595959"/>
                </a:solidFill>
                <a:latin typeface="Arial"/>
                <a:ea typeface="Arial"/>
                <a:cs typeface="Arial"/>
                <a:sym typeface="Arial"/>
              </a:rPr>
              <a:t>Competitive PCV tendering helps to reduce costs</a:t>
            </a:r>
            <a:r>
              <a:rPr b="0" i="0" lang="en-GB" sz="2000" u="none" cap="none" strike="noStrike">
                <a:solidFill>
                  <a:srgbClr val="595959"/>
                </a:solidFill>
                <a:latin typeface="Arial"/>
                <a:ea typeface="Arial"/>
                <a:cs typeface="Arial"/>
                <a:sym typeface="Arial"/>
              </a:rPr>
              <a:t>, freeing up resources </a:t>
            </a:r>
            <a:br>
              <a:rPr b="0" i="0" lang="en-GB" sz="2000" u="none" cap="none" strike="noStrike">
                <a:solidFill>
                  <a:srgbClr val="595959"/>
                </a:solidFill>
                <a:latin typeface="Arial"/>
                <a:ea typeface="Arial"/>
                <a:cs typeface="Arial"/>
                <a:sym typeface="Arial"/>
              </a:rPr>
            </a:br>
            <a:r>
              <a:rPr b="0" i="0" lang="en-GB" sz="2000" u="none" cap="none" strike="noStrike">
                <a:solidFill>
                  <a:srgbClr val="595959"/>
                </a:solidFill>
                <a:latin typeface="Arial"/>
                <a:ea typeface="Arial"/>
                <a:cs typeface="Arial"/>
                <a:sym typeface="Arial"/>
              </a:rPr>
              <a:t>to support other vaccination programs</a:t>
            </a:r>
            <a:r>
              <a:rPr b="0" baseline="30000" i="0" lang="en-GB" sz="2000" u="none" cap="none" strike="noStrike">
                <a:solidFill>
                  <a:srgbClr val="595959"/>
                </a:solidFill>
                <a:latin typeface="Arial"/>
                <a:ea typeface="Arial"/>
                <a:cs typeface="Arial"/>
                <a:sym typeface="Arial"/>
              </a:rPr>
              <a:t>18-20</a:t>
            </a:r>
            <a:endParaRPr/>
          </a:p>
        </p:txBody>
      </p:sp>
      <p:sp>
        <p:nvSpPr>
          <p:cNvPr id="1365" name="Google Shape;1365;p48"/>
          <p:cNvSpPr txBox="1"/>
          <p:nvPr/>
        </p:nvSpPr>
        <p:spPr>
          <a:xfrm>
            <a:off x="2824796" y="6566203"/>
            <a:ext cx="5606829" cy="223138"/>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Clr>
                <a:srgbClr val="595959"/>
              </a:buClr>
              <a:buSzPts val="1000"/>
              <a:buFont typeface="Noto Sans Symbols"/>
              <a:buNone/>
            </a:pPr>
            <a:r>
              <a:rPr lang="en-GB" sz="1000">
                <a:solidFill>
                  <a:srgbClr val="595959"/>
                </a:solidFill>
                <a:latin typeface="Calibri"/>
                <a:ea typeface="Calibri"/>
                <a:cs typeface="Calibri"/>
                <a:sym typeface="Calibri"/>
              </a:rPr>
              <a:t>The 16</a:t>
            </a:r>
            <a:r>
              <a:rPr baseline="30000" lang="en-GB" sz="1000">
                <a:solidFill>
                  <a:srgbClr val="595959"/>
                </a:solidFill>
                <a:latin typeface="Calibri"/>
                <a:ea typeface="Calibri"/>
                <a:cs typeface="Calibri"/>
                <a:sym typeface="Calibri"/>
              </a:rPr>
              <a:t>th</a:t>
            </a:r>
            <a:r>
              <a:rPr lang="en-GB" sz="1000">
                <a:solidFill>
                  <a:srgbClr val="595959"/>
                </a:solidFill>
                <a:latin typeface="Calibri"/>
                <a:ea typeface="Calibri"/>
                <a:cs typeface="Calibri"/>
                <a:sym typeface="Calibri"/>
              </a:rPr>
              <a:t> Annual Meeting of the Lebanese Paediatric Societies </a:t>
            </a:r>
            <a:r>
              <a:rPr lang="en-GB" sz="1000">
                <a:solidFill>
                  <a:srgbClr val="000000"/>
                </a:solidFill>
                <a:latin typeface="Calibri"/>
                <a:ea typeface="Calibri"/>
                <a:cs typeface="Calibri"/>
                <a:sym typeface="Calibri"/>
              </a:rPr>
              <a:t>| </a:t>
            </a:r>
            <a:r>
              <a:rPr lang="en-GB" sz="1000">
                <a:solidFill>
                  <a:schemeClr val="accent6"/>
                </a:solidFill>
                <a:latin typeface="Calibri"/>
                <a:ea typeface="Calibri"/>
                <a:cs typeface="Calibri"/>
                <a:sym typeface="Calibri"/>
              </a:rPr>
              <a:t>13 - 14 September, 2019 | Beirut - Lebanon</a:t>
            </a:r>
            <a:r>
              <a:rPr lang="en-GB" sz="1000">
                <a:solidFill>
                  <a:srgbClr val="595959"/>
                </a:solidFill>
                <a:latin typeface="Calibri"/>
                <a:ea typeface="Calibri"/>
                <a:cs typeface="Calibri"/>
                <a:sym typeface="Calibri"/>
              </a:rP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0" name="Shape 1370"/>
        <p:cNvGrpSpPr/>
        <p:nvPr/>
      </p:nvGrpSpPr>
      <p:grpSpPr>
        <a:xfrm>
          <a:off x="0" y="0"/>
          <a:ext cx="0" cy="0"/>
          <a:chOff x="0" y="0"/>
          <a:chExt cx="0" cy="0"/>
        </a:xfrm>
      </p:grpSpPr>
      <p:sp>
        <p:nvSpPr>
          <p:cNvPr id="1371" name="Google Shape;1371;p49"/>
          <p:cNvSpPr txBox="1"/>
          <p:nvPr>
            <p:ph type="title"/>
          </p:nvPr>
        </p:nvSpPr>
        <p:spPr>
          <a:xfrm>
            <a:off x="964833" y="401397"/>
            <a:ext cx="8698053" cy="366254"/>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rgbClr val="215B6B"/>
              </a:buClr>
              <a:buSzPts val="2800"/>
              <a:buFont typeface="Arial"/>
              <a:buNone/>
            </a:pPr>
            <a:r>
              <a:rPr lang="en-GB"/>
              <a:t>Safety, Prescribing Information,</a:t>
            </a:r>
            <a:br>
              <a:rPr lang="en-GB"/>
            </a:br>
            <a:r>
              <a:rPr lang="en-GB"/>
              <a:t>Adverse Event Reporting Procedure</a:t>
            </a:r>
            <a:endParaRPr/>
          </a:p>
        </p:txBody>
      </p:sp>
      <p:sp>
        <p:nvSpPr>
          <p:cNvPr id="1372" name="Google Shape;1372;p49"/>
          <p:cNvSpPr/>
          <p:nvPr/>
        </p:nvSpPr>
        <p:spPr>
          <a:xfrm>
            <a:off x="141514" y="1239430"/>
            <a:ext cx="15037027" cy="5293757"/>
          </a:xfrm>
          <a:prstGeom prst="rect">
            <a:avLst/>
          </a:prstGeom>
          <a:noFill/>
          <a:ln>
            <a:noFill/>
          </a:ln>
        </p:spPr>
        <p:txBody>
          <a:bodyPr anchorCtr="0" anchor="ctr" bIns="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rPr b="1" i="0" lang="en-GB" sz="1100" u="none" cap="none" strike="noStrike">
                <a:solidFill>
                  <a:schemeClr val="dk1"/>
                </a:solidFill>
                <a:latin typeface="Calibri"/>
                <a:ea typeface="Calibri"/>
                <a:cs typeface="Calibri"/>
                <a:sym typeface="Calibri"/>
              </a:rPr>
              <a:t>NAME OF THE MEDICINAL PRODUCT</a:t>
            </a:r>
            <a:endParaRPr b="1"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Synflorix suspension for injection in pre-filled syringe</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Pneumococcal polysaccharide</a:t>
            </a:r>
            <a:r>
              <a:rPr b="0" i="1" lang="en-GB" sz="1100" u="none" cap="none" strike="noStrike">
                <a:solidFill>
                  <a:schemeClr val="dk1"/>
                </a:solidFill>
                <a:latin typeface="Calibri"/>
                <a:ea typeface="Calibri"/>
                <a:cs typeface="Calibri"/>
                <a:sym typeface="Calibri"/>
              </a:rPr>
              <a:t> </a:t>
            </a:r>
            <a:r>
              <a:rPr b="0" i="0" lang="en-GB" sz="1100" u="none" cap="none" strike="noStrike">
                <a:solidFill>
                  <a:schemeClr val="dk1"/>
                </a:solidFill>
                <a:latin typeface="Calibri"/>
                <a:ea typeface="Calibri"/>
                <a:cs typeface="Calibri"/>
                <a:sym typeface="Calibri"/>
              </a:rPr>
              <a:t>conjugate vaccine (adsorbed)</a:t>
            </a:r>
            <a:endParaRPr b="1"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1" i="0" lang="en-GB" sz="1100" u="none" cap="none" strike="noStrike">
                <a:solidFill>
                  <a:schemeClr val="dk1"/>
                </a:solidFill>
                <a:latin typeface="Calibri"/>
                <a:ea typeface="Calibri"/>
                <a:cs typeface="Calibri"/>
                <a:sym typeface="Calibri"/>
              </a:rPr>
              <a:t>QUALITATIVE AND QUANTITATIVE COMPOSITION</a:t>
            </a:r>
            <a:endParaRPr b="1"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1 dose (0.5 ml) contains:</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Pneumococcal polysaccharide serotype 1	1 microgram</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Pneumococcal polysaccharide serotype 4	3 micrograms</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Pneumococcal polysaccharide serotype 5	1 microgram</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Pneumococcal polysaccharide serotype 6B	1 microgram</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Pneumococcal polysaccharide serotype 7F	1 microgram</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Pneumococcal polysaccharide serotype 9V	1 microgram</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Pneumococcal polysaccharide serotype 14	1 microgram</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Pneumococcal polysaccharide serotype 18C	3 micrograms</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Pneumococcal polysaccharide serotype 19F	3 micrograms</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Pneumococcal polysaccharide serotype 23F	1 microgram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adsorbed on aluminium phosphate 	0.5 milligram Al</a:t>
            </a:r>
            <a:r>
              <a:rPr b="0" baseline="30000" i="0" lang="en-GB" sz="1100" u="none" cap="none" strike="noStrike">
                <a:solidFill>
                  <a:schemeClr val="dk1"/>
                </a:solidFill>
                <a:latin typeface="Calibri"/>
                <a:ea typeface="Calibri"/>
                <a:cs typeface="Calibri"/>
                <a:sym typeface="Calibri"/>
              </a:rPr>
              <a:t>3+</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conjugated to protein D (derived from non-typeable </a:t>
            </a:r>
            <a:r>
              <a:rPr b="0" i="1" lang="en-GB" sz="1100" u="none" cap="none" strike="noStrike">
                <a:solidFill>
                  <a:schemeClr val="dk1"/>
                </a:solidFill>
                <a:latin typeface="Calibri"/>
                <a:ea typeface="Calibri"/>
                <a:cs typeface="Calibri"/>
                <a:sym typeface="Calibri"/>
              </a:rPr>
              <a:t>Haemophilus influenzae</a:t>
            </a:r>
            <a:r>
              <a:rPr b="0" i="0" lang="en-GB" sz="1100" u="none" cap="none" strike="noStrike">
                <a:solidFill>
                  <a:schemeClr val="dk1"/>
                </a:solidFill>
                <a:latin typeface="Calibri"/>
                <a:ea typeface="Calibri"/>
                <a:cs typeface="Calibri"/>
                <a:sym typeface="Calibri"/>
              </a:rPr>
              <a:t>) carrier protein 	9-16 micrograms</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conjugated to tetanus toxoid carrier protein	5-10 micrograms</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conjugated to diphtheria toxoid carrier protein	3-6 micrograms</a:t>
            </a:r>
            <a:endParaRPr b="1"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1" i="0" lang="en-GB" sz="1100" u="none" cap="none" strike="noStrike">
                <a:solidFill>
                  <a:schemeClr val="dk1"/>
                </a:solidFill>
                <a:latin typeface="Calibri"/>
                <a:ea typeface="Calibri"/>
                <a:cs typeface="Calibri"/>
                <a:sym typeface="Calibri"/>
              </a:rPr>
              <a:t>PHARMACEUTICAL FORM</a:t>
            </a:r>
            <a:endParaRPr b="1"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Suspension for injection (injection).</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The vaccine is a turbid white suspension.</a:t>
            </a:r>
            <a:endParaRPr/>
          </a:p>
          <a:p>
            <a:pPr indent="0" lvl="0" marL="0" marR="0" rtl="0" algn="l">
              <a:lnSpc>
                <a:spcPct val="100000"/>
              </a:lnSpc>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100">
                <a:solidFill>
                  <a:schemeClr val="dk1"/>
                </a:solidFill>
                <a:latin typeface="Calibri"/>
                <a:ea typeface="Calibri"/>
                <a:cs typeface="Calibri"/>
                <a:sym typeface="Calibri"/>
              </a:rPr>
              <a:t>Therapeutic indications</a:t>
            </a:r>
            <a:endParaRPr b="1" sz="1100">
              <a:solidFill>
                <a:schemeClr val="dk1"/>
              </a:solidFill>
              <a:latin typeface="Arial"/>
              <a:ea typeface="Arial"/>
              <a:cs typeface="Arial"/>
              <a:sym typeface="Arial"/>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Active immunisation against invasive disease, pneumonia and acute otitis media caused by </a:t>
            </a:r>
            <a:r>
              <a:rPr i="1" lang="en-GB" sz="1100">
                <a:solidFill>
                  <a:schemeClr val="dk1"/>
                </a:solidFill>
                <a:latin typeface="Calibri"/>
                <a:ea typeface="Calibri"/>
                <a:cs typeface="Calibri"/>
                <a:sym typeface="Calibri"/>
              </a:rPr>
              <a:t>Streptococcus pneumoniae</a:t>
            </a:r>
            <a:r>
              <a:rPr lang="en-GB" sz="1100">
                <a:solidFill>
                  <a:schemeClr val="dk1"/>
                </a:solidFill>
                <a:latin typeface="Calibri"/>
                <a:ea typeface="Calibri"/>
                <a:cs typeface="Calibri"/>
                <a:sym typeface="Calibri"/>
              </a:rPr>
              <a:t> in infants and children from 6 weeks up to 5 years of age.</a:t>
            </a:r>
            <a:endParaRPr sz="900">
              <a:solidFill>
                <a:schemeClr val="dk1"/>
              </a:solidFill>
              <a:latin typeface="Arial"/>
              <a:ea typeface="Arial"/>
              <a:cs typeface="Arial"/>
              <a:sym typeface="Arial"/>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use of Synflorix should be determined on the basis of official recommendations taking into consideration the impact on pneumococcal diseases in different age groups as well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as the variability of the epidemiology in different geographical areas. </a:t>
            </a:r>
            <a:endParaRPr b="1" sz="1100">
              <a:solidFill>
                <a:schemeClr val="dk1"/>
              </a:solidFill>
              <a:latin typeface="Arial"/>
              <a:ea typeface="Arial"/>
              <a:cs typeface="Arial"/>
              <a:sym typeface="Arial"/>
            </a:endParaRPr>
          </a:p>
          <a:p>
            <a:pPr indent="0" lvl="0" marL="0" marR="0" rtl="0" algn="l">
              <a:spcBef>
                <a:spcPts val="0"/>
              </a:spcBef>
              <a:spcAft>
                <a:spcPts val="0"/>
              </a:spcAft>
              <a:buNone/>
            </a:pPr>
            <a:r>
              <a:rPr b="1" lang="en-GB" sz="1100">
                <a:solidFill>
                  <a:schemeClr val="dk1"/>
                </a:solidFill>
                <a:latin typeface="Calibri"/>
                <a:ea typeface="Calibri"/>
                <a:cs typeface="Calibri"/>
                <a:sym typeface="Calibri"/>
              </a:rPr>
              <a:t>Posology and method of administration</a:t>
            </a:r>
            <a:endParaRPr b="1" sz="1100">
              <a:solidFill>
                <a:schemeClr val="dk1"/>
              </a:solidFill>
              <a:latin typeface="Arial"/>
              <a:ea typeface="Arial"/>
              <a:cs typeface="Arial"/>
              <a:sym typeface="Arial"/>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immunisation schedules for Synflorix should be based on official recommendations. </a:t>
            </a:r>
            <a:endParaRPr sz="900">
              <a:solidFill>
                <a:schemeClr val="dk1"/>
              </a:solidFill>
              <a:latin typeface="Arial"/>
              <a:ea typeface="Arial"/>
              <a:cs typeface="Arial"/>
              <a:sym typeface="Arial"/>
            </a:endParaRPr>
          </a:p>
          <a:p>
            <a:pPr indent="0" lvl="0" marL="0" marR="0" rtl="0" algn="l">
              <a:spcBef>
                <a:spcPts val="0"/>
              </a:spcBef>
              <a:spcAft>
                <a:spcPts val="0"/>
              </a:spcAft>
              <a:buNone/>
            </a:pPr>
            <a:r>
              <a:rPr b="1" lang="en-GB" sz="1100">
                <a:solidFill>
                  <a:schemeClr val="dk1"/>
                </a:solidFill>
                <a:latin typeface="Calibri"/>
                <a:ea typeface="Calibri"/>
                <a:cs typeface="Calibri"/>
                <a:sym typeface="Calibri"/>
              </a:rPr>
              <a:t>Infants from 6 weeks to 6 months of age</a:t>
            </a:r>
            <a:endParaRPr sz="9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chemeClr val="dk1"/>
              </a:solidFill>
              <a:latin typeface="Arial"/>
              <a:ea typeface="Arial"/>
              <a:cs typeface="Arial"/>
              <a:sym typeface="Arial"/>
            </a:endParaRPr>
          </a:p>
        </p:txBody>
      </p:sp>
      <p:sp>
        <p:nvSpPr>
          <p:cNvPr id="1373" name="Google Shape;1373;p49"/>
          <p:cNvSpPr txBox="1"/>
          <p:nvPr/>
        </p:nvSpPr>
        <p:spPr>
          <a:xfrm>
            <a:off x="2824796" y="6566203"/>
            <a:ext cx="5606829" cy="223138"/>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Clr>
                <a:srgbClr val="595959"/>
              </a:buClr>
              <a:buSzPts val="1000"/>
              <a:buFont typeface="Noto Sans Symbols"/>
              <a:buNone/>
            </a:pPr>
            <a:r>
              <a:rPr lang="en-GB" sz="1000">
                <a:solidFill>
                  <a:srgbClr val="595959"/>
                </a:solidFill>
                <a:latin typeface="Calibri"/>
                <a:ea typeface="Calibri"/>
                <a:cs typeface="Calibri"/>
                <a:sym typeface="Calibri"/>
              </a:rPr>
              <a:t>The 16</a:t>
            </a:r>
            <a:r>
              <a:rPr baseline="30000" lang="en-GB" sz="1000">
                <a:solidFill>
                  <a:srgbClr val="595959"/>
                </a:solidFill>
                <a:latin typeface="Calibri"/>
                <a:ea typeface="Calibri"/>
                <a:cs typeface="Calibri"/>
                <a:sym typeface="Calibri"/>
              </a:rPr>
              <a:t>th</a:t>
            </a:r>
            <a:r>
              <a:rPr lang="en-GB" sz="1000">
                <a:solidFill>
                  <a:srgbClr val="595959"/>
                </a:solidFill>
                <a:latin typeface="Calibri"/>
                <a:ea typeface="Calibri"/>
                <a:cs typeface="Calibri"/>
                <a:sym typeface="Calibri"/>
              </a:rPr>
              <a:t> Annual Meeting of the Lebanese Paediatric Societies </a:t>
            </a:r>
            <a:r>
              <a:rPr lang="en-GB" sz="1000">
                <a:solidFill>
                  <a:srgbClr val="000000"/>
                </a:solidFill>
                <a:latin typeface="Calibri"/>
                <a:ea typeface="Calibri"/>
                <a:cs typeface="Calibri"/>
                <a:sym typeface="Calibri"/>
              </a:rPr>
              <a:t>| </a:t>
            </a:r>
            <a:r>
              <a:rPr lang="en-GB" sz="1000">
                <a:solidFill>
                  <a:schemeClr val="accent6"/>
                </a:solidFill>
                <a:latin typeface="Calibri"/>
                <a:ea typeface="Calibri"/>
                <a:cs typeface="Calibri"/>
                <a:sym typeface="Calibri"/>
              </a:rPr>
              <a:t>13 - 14 September, 2019 | Beirut - Lebanon</a:t>
            </a:r>
            <a:r>
              <a:rPr lang="en-GB" sz="1000">
                <a:solidFill>
                  <a:srgbClr val="595959"/>
                </a:solidFill>
                <a:latin typeface="Calibri"/>
                <a:ea typeface="Calibri"/>
                <a:cs typeface="Calibri"/>
                <a:sym typeface="Calibri"/>
              </a:rP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8" name="Shape 1378"/>
        <p:cNvGrpSpPr/>
        <p:nvPr/>
      </p:nvGrpSpPr>
      <p:grpSpPr>
        <a:xfrm>
          <a:off x="0" y="0"/>
          <a:ext cx="0" cy="0"/>
          <a:chOff x="0" y="0"/>
          <a:chExt cx="0" cy="0"/>
        </a:xfrm>
      </p:grpSpPr>
      <p:sp>
        <p:nvSpPr>
          <p:cNvPr id="1379" name="Google Shape;1379;p50"/>
          <p:cNvSpPr txBox="1"/>
          <p:nvPr>
            <p:ph type="title"/>
          </p:nvPr>
        </p:nvSpPr>
        <p:spPr>
          <a:xfrm>
            <a:off x="725347" y="379625"/>
            <a:ext cx="8698053" cy="366254"/>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rgbClr val="215B6B"/>
              </a:buClr>
              <a:buSzPts val="2800"/>
              <a:buFont typeface="Arial"/>
              <a:buNone/>
            </a:pPr>
            <a:r>
              <a:rPr lang="en-GB"/>
              <a:t>Safety, Prescribing Information,</a:t>
            </a:r>
            <a:br>
              <a:rPr lang="en-GB"/>
            </a:br>
            <a:r>
              <a:rPr lang="en-GB"/>
              <a:t>Adverse Event Reporting Procedure</a:t>
            </a:r>
            <a:endParaRPr/>
          </a:p>
        </p:txBody>
      </p:sp>
      <p:sp>
        <p:nvSpPr>
          <p:cNvPr id="1380" name="Google Shape;1380;p50"/>
          <p:cNvSpPr/>
          <p:nvPr/>
        </p:nvSpPr>
        <p:spPr>
          <a:xfrm>
            <a:off x="97970" y="1374955"/>
            <a:ext cx="15037027" cy="5632311"/>
          </a:xfrm>
          <a:prstGeom prst="rect">
            <a:avLst/>
          </a:prstGeom>
          <a:noFill/>
          <a:ln>
            <a:noFill/>
          </a:ln>
        </p:spPr>
        <p:txBody>
          <a:bodyPr anchorCtr="0" anchor="ctr" bIns="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rPr b="0" i="0" lang="en-GB" sz="1100" u="sng" cap="none" strike="noStrike">
                <a:solidFill>
                  <a:schemeClr val="dk1"/>
                </a:solidFill>
                <a:latin typeface="Calibri"/>
                <a:ea typeface="Calibri"/>
                <a:cs typeface="Calibri"/>
                <a:sym typeface="Calibri"/>
              </a:rPr>
              <a:t>Three-dose primary series</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The recommended immunisation series to ensure optimal protection consists of four doses, each of </a:t>
            </a:r>
            <a:br>
              <a:rPr b="0" i="0" lang="en-GB" sz="1100" u="none" cap="none" strike="noStrike">
                <a:solidFill>
                  <a:schemeClr val="dk1"/>
                </a:solidFill>
                <a:latin typeface="Calibri"/>
                <a:ea typeface="Calibri"/>
                <a:cs typeface="Calibri"/>
                <a:sym typeface="Calibri"/>
              </a:rPr>
            </a:br>
            <a:r>
              <a:rPr b="0" i="0" lang="en-GB" sz="1100" u="none" cap="none" strike="noStrike">
                <a:solidFill>
                  <a:schemeClr val="dk1"/>
                </a:solidFill>
                <a:latin typeface="Calibri"/>
                <a:ea typeface="Calibri"/>
                <a:cs typeface="Calibri"/>
                <a:sym typeface="Calibri"/>
              </a:rPr>
              <a:t>0.5 ml. The primary infant series consists of three doses with the first dose usually given at 2 months of age and with an interval of at least 1 month between doses. </a:t>
            </a:r>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The first dose may be given as early as six weeks of age. A booster (fourth) dose is recommended at least 6 months after the last priming dose and preferably </a:t>
            </a:r>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between 12 and 15 months of age.</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sng" cap="none" strike="noStrike">
                <a:solidFill>
                  <a:schemeClr val="dk1"/>
                </a:solidFill>
                <a:latin typeface="Calibri"/>
                <a:ea typeface="Calibri"/>
                <a:cs typeface="Calibri"/>
                <a:sym typeface="Calibri"/>
              </a:rPr>
              <a:t>Two-dose primary series</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Alternatively, when Synflorix is given as part of a routine infant immunisation programme, a series consisting of three doses, each of 0.5 ml may be given. </a:t>
            </a:r>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The first dose may be administered from the age of 2 months, with a second dose 2 months later. A booster (third) dose is recommended at least 6 months after the last primary dose.</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1" i="0" lang="en-GB" sz="1100" u="none" cap="none" strike="noStrike">
                <a:solidFill>
                  <a:schemeClr val="dk1"/>
                </a:solidFill>
                <a:latin typeface="Calibri"/>
                <a:ea typeface="Calibri"/>
                <a:cs typeface="Calibri"/>
                <a:sym typeface="Calibri"/>
              </a:rPr>
              <a:t>Preterm newborn infants (born between 27-36 weeks gestation)</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In preterm infants born after at least 27 weeks of gestational age, the recommended immunisation series consists of four doses, each of 0.5ml. </a:t>
            </a:r>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The primary infant series consists of three doses with the first dose given at 2 months of age and with an interval of at least 1 month between doses. </a:t>
            </a:r>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A booster (fourth) dose is recommended at least 6 months after the last primary dose.</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1" i="0" lang="en-GB" sz="1100" u="none" cap="none" strike="noStrike">
                <a:solidFill>
                  <a:schemeClr val="dk1"/>
                </a:solidFill>
                <a:latin typeface="Calibri"/>
                <a:ea typeface="Calibri"/>
                <a:cs typeface="Calibri"/>
                <a:sym typeface="Calibri"/>
              </a:rPr>
              <a:t>Unvaccinated infants and children ≥ 7 months of age</a:t>
            </a:r>
            <a:endParaRPr b="0" i="0" sz="900" u="none" cap="none" strike="noStrike">
              <a:solidFill>
                <a:schemeClr val="dk1"/>
              </a:solidFill>
              <a:latin typeface="Arial"/>
              <a:ea typeface="Arial"/>
              <a:cs typeface="Arial"/>
              <a:sym typeface="Arial"/>
            </a:endParaRPr>
          </a:p>
          <a:p>
            <a:pPr indent="-171450" lvl="0" marL="171450" marR="0" rtl="0" algn="l">
              <a:lnSpc>
                <a:spcPct val="100000"/>
              </a:lnSpc>
              <a:spcBef>
                <a:spcPts val="0"/>
              </a:spcBef>
              <a:spcAft>
                <a:spcPts val="0"/>
              </a:spcAft>
              <a:buClr>
                <a:schemeClr val="dk1"/>
              </a:buClr>
              <a:buSzPts val="1100"/>
              <a:buFont typeface="Calibri"/>
              <a:buChar char="-"/>
            </a:pPr>
            <a:r>
              <a:rPr b="0" i="0" lang="en-GB" sz="1100" u="none" cap="none" strike="noStrike">
                <a:solidFill>
                  <a:schemeClr val="dk1"/>
                </a:solidFill>
                <a:latin typeface="Calibri"/>
                <a:ea typeface="Calibri"/>
                <a:cs typeface="Calibri"/>
                <a:sym typeface="Calibri"/>
              </a:rPr>
              <a:t>Infants aged 7-11 months: The vaccination schedule consists of two primary doses of 0.5 ml with an interval of at least 1 month between doses. </a:t>
            </a:r>
            <a:endParaRPr/>
          </a:p>
          <a:p>
            <a:pPr indent="-171450" lvl="0" marL="171450" marR="0" rtl="0" algn="l">
              <a:lnSpc>
                <a:spcPct val="100000"/>
              </a:lnSpc>
              <a:spcBef>
                <a:spcPts val="0"/>
              </a:spcBef>
              <a:spcAft>
                <a:spcPts val="0"/>
              </a:spcAft>
              <a:buClr>
                <a:schemeClr val="dk1"/>
              </a:buClr>
              <a:buSzPts val="1100"/>
              <a:buFont typeface="Calibri"/>
              <a:buChar char="-"/>
            </a:pPr>
            <a:r>
              <a:rPr b="0" i="0" lang="en-GB" sz="1100" u="none" cap="none" strike="noStrike">
                <a:solidFill>
                  <a:schemeClr val="dk1"/>
                </a:solidFill>
                <a:latin typeface="Calibri"/>
                <a:ea typeface="Calibri"/>
                <a:cs typeface="Calibri"/>
                <a:sym typeface="Calibri"/>
              </a:rPr>
              <a:t>A booster (third) dose is recommended in the second year of life with an interval of at least 2 months after the last primary dose.</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   Children aged 12 months - 5 years: The vaccination schedule consists of two doses of 0.5 ml with an interval of at least 2 months between doses.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It is recommended that subjects who receive a first dose of Synflorix complete the full vaccination course with Synflorix.</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1" i="0" lang="en-GB" sz="1100" u="none" cap="none" strike="noStrike">
                <a:solidFill>
                  <a:schemeClr val="dk1"/>
                </a:solidFill>
                <a:latin typeface="Calibri"/>
                <a:ea typeface="Calibri"/>
                <a:cs typeface="Calibri"/>
                <a:sym typeface="Calibri"/>
              </a:rPr>
              <a:t>Paediatric population</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The safety and efficacy of Synflorix in children over 5 years of age have not been established.</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Method of administration</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The vaccine should be given by intramuscular injection. The preferred sites are anterolateral aspect of the thigh in infants or the deltoid muscle of the upper arm in young children.</a:t>
            </a:r>
            <a:endParaRPr b="1"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1" i="0" lang="en-GB" sz="1100" u="none" cap="none" strike="noStrike">
                <a:solidFill>
                  <a:schemeClr val="dk1"/>
                </a:solidFill>
                <a:latin typeface="Calibri"/>
                <a:ea typeface="Calibri"/>
                <a:cs typeface="Calibri"/>
                <a:sym typeface="Calibri"/>
              </a:rPr>
              <a:t>Contraindications</a:t>
            </a:r>
            <a:endParaRPr b="1"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Hypersensitivity to the active substances or to any of the excipients, or to any of the carrier proteins.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As with other vaccines, the administration of Synflorix should be postponed in subjects suffering from acute severe febrile illness. </a:t>
            </a:r>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However, the presence of a minor infection, such as a cold, should not result in the deferral of vaccination.</a:t>
            </a:r>
            <a:endParaRPr/>
          </a:p>
          <a:p>
            <a:pPr indent="0" lvl="0" marL="0" marR="0" rtl="0" algn="l">
              <a:spcBef>
                <a:spcPts val="0"/>
              </a:spcBef>
              <a:spcAft>
                <a:spcPts val="0"/>
              </a:spcAft>
              <a:buNone/>
            </a:pPr>
            <a:r>
              <a:rPr b="1" lang="en-GB" sz="1100">
                <a:solidFill>
                  <a:schemeClr val="dk1"/>
                </a:solidFill>
                <a:latin typeface="Calibri"/>
                <a:ea typeface="Calibri"/>
                <a:cs typeface="Calibri"/>
                <a:sym typeface="Calibri"/>
              </a:rPr>
              <a:t>Special warnings and precautions for use</a:t>
            </a:r>
            <a:endParaRPr b="1" sz="1100">
              <a:solidFill>
                <a:schemeClr val="dk1"/>
              </a:solidFill>
              <a:latin typeface="Arial"/>
              <a:ea typeface="Arial"/>
              <a:cs typeface="Arial"/>
              <a:sym typeface="Arial"/>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The potential risk of apnoea and the need for respiratory monitoring for 48-72h should be considered when administering the primary immunisation series to very premature infants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(born ≤ 28 weeks of gestation) and particularly for those with a previous history of respiratory immaturity. As the benefit of vaccination is high in this group of infants,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vaccination should not be withheld or delayed.</a:t>
            </a:r>
            <a:endParaRPr sz="900">
              <a:solidFill>
                <a:schemeClr val="dk1"/>
              </a:solidFill>
              <a:latin typeface="Arial"/>
              <a:ea typeface="Arial"/>
              <a:cs typeface="Arial"/>
              <a:sym typeface="Arial"/>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Synflorix should under no circumstances be administered intravascularly or intradermally. No data are available on subcutaneous administration of Synflorix.</a:t>
            </a:r>
            <a:endParaRPr sz="900">
              <a:solidFill>
                <a:schemeClr val="dk1"/>
              </a:solidFill>
              <a:latin typeface="Arial"/>
              <a:ea typeface="Arial"/>
              <a:cs typeface="Arial"/>
              <a:sym typeface="Arial"/>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In children as of 2 years of age, syncope (fainting) can occur following, or even before, any vaccination as a psychogenic response to the needle injection.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It is important that procedures are in place to avoid injury from faints.</a:t>
            </a:r>
            <a:endParaRPr sz="9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5" name="Shape 1385"/>
        <p:cNvGrpSpPr/>
        <p:nvPr/>
      </p:nvGrpSpPr>
      <p:grpSpPr>
        <a:xfrm>
          <a:off x="0" y="0"/>
          <a:ext cx="0" cy="0"/>
          <a:chOff x="0" y="0"/>
          <a:chExt cx="0" cy="0"/>
        </a:xfrm>
      </p:grpSpPr>
      <p:sp>
        <p:nvSpPr>
          <p:cNvPr id="1386" name="Google Shape;1386;p51"/>
          <p:cNvSpPr txBox="1"/>
          <p:nvPr>
            <p:ph type="title"/>
          </p:nvPr>
        </p:nvSpPr>
        <p:spPr>
          <a:xfrm>
            <a:off x="725347" y="379625"/>
            <a:ext cx="8698053" cy="366254"/>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rgbClr val="215B6B"/>
              </a:buClr>
              <a:buSzPts val="2800"/>
              <a:buFont typeface="Arial"/>
              <a:buNone/>
            </a:pPr>
            <a:r>
              <a:rPr lang="en-GB"/>
              <a:t>Safety, Prescribing Information,</a:t>
            </a:r>
            <a:br>
              <a:rPr lang="en-GB"/>
            </a:br>
            <a:r>
              <a:rPr lang="en-GB"/>
              <a:t>Adverse Event Reporting Procedure</a:t>
            </a:r>
            <a:endParaRPr/>
          </a:p>
        </p:txBody>
      </p:sp>
      <p:sp>
        <p:nvSpPr>
          <p:cNvPr id="1387" name="Google Shape;1387;p51"/>
          <p:cNvSpPr/>
          <p:nvPr/>
        </p:nvSpPr>
        <p:spPr>
          <a:xfrm>
            <a:off x="0" y="1277971"/>
            <a:ext cx="15037027" cy="4955203"/>
          </a:xfrm>
          <a:prstGeom prst="rect">
            <a:avLst/>
          </a:prstGeom>
          <a:noFill/>
          <a:ln>
            <a:noFill/>
          </a:ln>
        </p:spPr>
        <p:txBody>
          <a:bodyPr anchorCtr="0" anchor="ctr" bIns="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As for other vaccines administered intramuscularly, Synflorix should be given with caution to individuals with thrombocytopenia or any coagulation disorder since bleeding </a:t>
            </a:r>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may occur following an intramuscular administration to these subjects.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As with any vaccine, </a:t>
            </a:r>
            <a:r>
              <a:rPr b="0" i="0" lang="en-GB" sz="1100" u="none" cap="none" strike="noStrike">
                <a:solidFill>
                  <a:srgbClr val="000000"/>
                </a:solidFill>
                <a:latin typeface="Calibri"/>
                <a:ea typeface="Calibri"/>
                <a:cs typeface="Calibri"/>
                <a:sym typeface="Calibri"/>
              </a:rPr>
              <a:t>Synflorix may not protect all vaccinated individuals against invasive pneumococcal disease, pneumonia or Otitis Media caused by the serotypes in the vaccine </a:t>
            </a:r>
            <a:endParaRPr/>
          </a:p>
          <a:p>
            <a:pPr indent="0" lvl="0" marL="0" marR="0" rtl="0" algn="l">
              <a:lnSpc>
                <a:spcPct val="100000"/>
              </a:lnSpc>
              <a:spcBef>
                <a:spcPts val="0"/>
              </a:spcBef>
              <a:spcAft>
                <a:spcPts val="0"/>
              </a:spcAft>
              <a:buClr>
                <a:srgbClr val="000000"/>
              </a:buClr>
              <a:buSzPts val="1100"/>
              <a:buFont typeface="Calibri"/>
              <a:buNone/>
            </a:pPr>
            <a:r>
              <a:rPr b="0" i="0" lang="en-GB" sz="1100" u="none" cap="none" strike="noStrike">
                <a:solidFill>
                  <a:srgbClr val="000000"/>
                </a:solidFill>
                <a:latin typeface="Calibri"/>
                <a:ea typeface="Calibri"/>
                <a:cs typeface="Calibri"/>
                <a:sym typeface="Calibri"/>
              </a:rPr>
              <a:t>and the cross-reactive serotype 19A.</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The functional immune response to serotypes 1 and 5 was lower in magnitude than the response against all other vaccine serotypes.</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Synflorix is indicated for use in children aged from 6 weeks up to 5 years. Children should receive the dose regimen of Synflorix that is appropriate to their age at the time of </a:t>
            </a:r>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commencing the vaccination series. Safety and immunogenicity data are not yet available in children above 5 years of age.</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Children with impaired immune responsiveness, whether due to the use of immunosuppressive therapy, a genetic defect, HIV infection, or other causes, may have</a:t>
            </a:r>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reduced antibody response to vaccination.</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Safety and immunogenicity data in children with increased risk for pneumococcal infections (e.g. sickle cell disease, congenital and acquired splenic dysfunction, HIV-infected, </a:t>
            </a:r>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malignancy, </a:t>
            </a:r>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nephritic syndrome) are not yet available for Synflorix. Vaccination in high-risk groups should be considered on an individual basis.</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Children younger than 2 years old should receive the appropriate-for-age Synflorix vaccination series. The use of pneumococcal conjugate vaccine does not replace the use of </a:t>
            </a:r>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23-valent pneumococcal polysaccharide vaccines in children ≥ 2 years of age with conditions (such as sickle cell disease, asplenia, HIV infection, chronic illness, or those who are immunocompromised) </a:t>
            </a:r>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placing them at higher</a:t>
            </a:r>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risk for invasive disease due to </a:t>
            </a:r>
            <a:r>
              <a:rPr b="0" i="1" lang="en-GB" sz="1100" u="none" cap="none" strike="noStrike">
                <a:solidFill>
                  <a:schemeClr val="dk1"/>
                </a:solidFill>
                <a:latin typeface="Calibri"/>
                <a:ea typeface="Calibri"/>
                <a:cs typeface="Calibri"/>
                <a:sym typeface="Calibri"/>
              </a:rPr>
              <a:t>Streptococcus pneumoniae</a:t>
            </a:r>
            <a:r>
              <a:rPr b="0" i="0" lang="en-GB" sz="1100" u="none" cap="none" strike="noStrike">
                <a:solidFill>
                  <a:schemeClr val="dk1"/>
                </a:solidFill>
                <a:latin typeface="Calibri"/>
                <a:ea typeface="Calibri"/>
                <a:cs typeface="Calibri"/>
                <a:sym typeface="Calibri"/>
              </a:rPr>
              <a:t>. Whenever recommended, children at risk who are ≥ 24 months of age and already primed with Synflorix should receive 23-valent </a:t>
            </a:r>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pneumococcal polysaccharide vaccine. The interval between the pneumococcal conjugate vaccine (Synflorix) and the 23-valent pneumococcal polysaccharide vaccine should not be less than 8 weeks.</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Prophylactic administration of antipyretics before or immediately after vaccine administration can reduce the incidence and intensity of post-vaccination febrile reactions, according to local treatment guidelines.</a:t>
            </a:r>
            <a:endParaRPr b="1"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1" i="0" lang="en-GB" sz="1100" u="none" cap="none" strike="noStrike">
                <a:solidFill>
                  <a:schemeClr val="dk1"/>
                </a:solidFill>
                <a:latin typeface="Calibri"/>
                <a:ea typeface="Calibri"/>
                <a:cs typeface="Calibri"/>
                <a:sym typeface="Calibri"/>
              </a:rPr>
              <a:t>Interaction with other medicinal products and other forms of interaction</a:t>
            </a:r>
            <a:endParaRPr b="1"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Use with other vaccines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Synflorix can be given concomitantly with any of the following monovalent or combination vaccines [including DTPa-HBV-IPV/Hib and DTPw-HBV/Hib]: diphtheria-tetanus-acellular pertussis vaccine (DTPa), </a:t>
            </a:r>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hepatitis B vaccine (HBV), inactivated polio vaccine (IPV), </a:t>
            </a:r>
            <a:r>
              <a:rPr b="0" i="1" lang="en-GB" sz="1100" u="none" cap="none" strike="noStrike">
                <a:solidFill>
                  <a:schemeClr val="dk1"/>
                </a:solidFill>
                <a:latin typeface="Calibri"/>
                <a:ea typeface="Calibri"/>
                <a:cs typeface="Calibri"/>
                <a:sym typeface="Calibri"/>
              </a:rPr>
              <a:t>Haemophilus influenzae</a:t>
            </a:r>
            <a:r>
              <a:rPr b="0" i="0" lang="en-GB" sz="1100" u="none" cap="none" strike="noStrike">
                <a:solidFill>
                  <a:schemeClr val="dk1"/>
                </a:solidFill>
                <a:latin typeface="Calibri"/>
                <a:ea typeface="Calibri"/>
                <a:cs typeface="Calibri"/>
                <a:sym typeface="Calibri"/>
              </a:rPr>
              <a:t> type b vaccine (Hib), diphtheria-tetanus-whole cell pertussis vaccine (DTPw), measles-mumps-rubella vaccine (MMR), </a:t>
            </a:r>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varicella vaccine (V), meningococcal serogroup C conjugate vaccine (CRM</a:t>
            </a:r>
            <a:r>
              <a:rPr b="0" baseline="-25000" i="0" lang="en-GB" sz="1100" u="none" cap="none" strike="noStrike">
                <a:solidFill>
                  <a:schemeClr val="dk1"/>
                </a:solidFill>
                <a:latin typeface="Calibri"/>
                <a:ea typeface="Calibri"/>
                <a:cs typeface="Calibri"/>
                <a:sym typeface="Calibri"/>
              </a:rPr>
              <a:t>197</a:t>
            </a:r>
            <a:r>
              <a:rPr b="0" i="0" lang="en-GB" sz="1100" u="none" cap="none" strike="noStrike">
                <a:solidFill>
                  <a:schemeClr val="dk1"/>
                </a:solidFill>
                <a:latin typeface="Calibri"/>
                <a:ea typeface="Calibri"/>
                <a:cs typeface="Calibri"/>
                <a:sym typeface="Calibri"/>
              </a:rPr>
              <a:t> and TT conjugates), meningococcal serogroups A, C, W-135 and Y conjugate vaccine (TT conjugate), oral polio vaccine (OPV) </a:t>
            </a:r>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and oral rotavirus vaccine. Different injectable vaccines should always be given at different injection sites.</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Immune responses and the safety profiles of the co-administered vaccines were unaffected, with the exception of the inactivated poliovirus type 2 response (seroprotection ranging from 78% to 100%).</a:t>
            </a:r>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In addition when the meningococcal serogroups A, C, W-135 and Y vaccine (TT conjugate) was co-administered with a booster dose of Synflorix during the second year of life in children primed </a:t>
            </a:r>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with 3 doses of Synflorix, lower antibody geometric mean concentration (GMC) and opsonophagocytic assay geometric mean titre (OPA GMT) were observed for one pneumococcal serotype (18 C). </a:t>
            </a:r>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Enhancement of antibody response to Hib-TT conjugate, diphtheria and tetanus antigens was observed. Use with systemic immunosuppressive medicinal products</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It may be expected that an adequate response may not be elicited. </a:t>
            </a:r>
            <a:endParaRPr b="1" i="0" sz="1100" u="none" cap="none" strike="noStrike">
              <a:solidFill>
                <a:schemeClr val="dk1"/>
              </a:solidFill>
              <a:latin typeface="Arial"/>
              <a:ea typeface="Arial"/>
              <a:cs typeface="Arial"/>
              <a:sym typeface="Arial"/>
            </a:endParaRPr>
          </a:p>
        </p:txBody>
      </p:sp>
      <p:sp>
        <p:nvSpPr>
          <p:cNvPr id="1388" name="Google Shape;1388;p51"/>
          <p:cNvSpPr txBox="1"/>
          <p:nvPr/>
        </p:nvSpPr>
        <p:spPr>
          <a:xfrm>
            <a:off x="2824796" y="6566203"/>
            <a:ext cx="5606829" cy="223138"/>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Clr>
                <a:srgbClr val="595959"/>
              </a:buClr>
              <a:buSzPts val="1000"/>
              <a:buFont typeface="Noto Sans Symbols"/>
              <a:buNone/>
            </a:pPr>
            <a:r>
              <a:rPr lang="en-GB" sz="1000">
                <a:solidFill>
                  <a:srgbClr val="595959"/>
                </a:solidFill>
                <a:latin typeface="Calibri"/>
                <a:ea typeface="Calibri"/>
                <a:cs typeface="Calibri"/>
                <a:sym typeface="Calibri"/>
              </a:rPr>
              <a:t>The 16</a:t>
            </a:r>
            <a:r>
              <a:rPr baseline="30000" lang="en-GB" sz="1000">
                <a:solidFill>
                  <a:srgbClr val="595959"/>
                </a:solidFill>
                <a:latin typeface="Calibri"/>
                <a:ea typeface="Calibri"/>
                <a:cs typeface="Calibri"/>
                <a:sym typeface="Calibri"/>
              </a:rPr>
              <a:t>th</a:t>
            </a:r>
            <a:r>
              <a:rPr lang="en-GB" sz="1000">
                <a:solidFill>
                  <a:srgbClr val="595959"/>
                </a:solidFill>
                <a:latin typeface="Calibri"/>
                <a:ea typeface="Calibri"/>
                <a:cs typeface="Calibri"/>
                <a:sym typeface="Calibri"/>
              </a:rPr>
              <a:t> Annual Meeting of the Lebanese Paediatric Societies </a:t>
            </a:r>
            <a:r>
              <a:rPr lang="en-GB" sz="1000">
                <a:solidFill>
                  <a:srgbClr val="000000"/>
                </a:solidFill>
                <a:latin typeface="Calibri"/>
                <a:ea typeface="Calibri"/>
                <a:cs typeface="Calibri"/>
                <a:sym typeface="Calibri"/>
              </a:rPr>
              <a:t>| </a:t>
            </a:r>
            <a:r>
              <a:rPr lang="en-GB" sz="1000">
                <a:solidFill>
                  <a:schemeClr val="accent6"/>
                </a:solidFill>
                <a:latin typeface="Calibri"/>
                <a:ea typeface="Calibri"/>
                <a:cs typeface="Calibri"/>
                <a:sym typeface="Calibri"/>
              </a:rPr>
              <a:t>13 - 14 September, 2019 | Beirut - Lebanon</a:t>
            </a:r>
            <a:r>
              <a:rPr lang="en-GB" sz="1000">
                <a:solidFill>
                  <a:srgbClr val="595959"/>
                </a:solidFill>
                <a:latin typeface="Calibri"/>
                <a:ea typeface="Calibri"/>
                <a:cs typeface="Calibri"/>
                <a:sym typeface="Calibri"/>
              </a:rP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3" name="Shape 1393"/>
        <p:cNvGrpSpPr/>
        <p:nvPr/>
      </p:nvGrpSpPr>
      <p:grpSpPr>
        <a:xfrm>
          <a:off x="0" y="0"/>
          <a:ext cx="0" cy="0"/>
          <a:chOff x="0" y="0"/>
          <a:chExt cx="0" cy="0"/>
        </a:xfrm>
      </p:grpSpPr>
      <p:sp>
        <p:nvSpPr>
          <p:cNvPr id="1394" name="Google Shape;1394;p52"/>
          <p:cNvSpPr txBox="1"/>
          <p:nvPr>
            <p:ph type="title"/>
          </p:nvPr>
        </p:nvSpPr>
        <p:spPr>
          <a:xfrm>
            <a:off x="725347" y="379625"/>
            <a:ext cx="8698053" cy="366254"/>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rgbClr val="215B6B"/>
              </a:buClr>
              <a:buSzPts val="2800"/>
              <a:buFont typeface="Arial"/>
              <a:buNone/>
            </a:pPr>
            <a:r>
              <a:rPr lang="en-GB"/>
              <a:t>Safety, Prescribing Information,</a:t>
            </a:r>
            <a:br>
              <a:rPr lang="en-GB"/>
            </a:br>
            <a:r>
              <a:rPr lang="en-GB"/>
              <a:t>Adverse Event Reporting Procedure</a:t>
            </a:r>
            <a:endParaRPr/>
          </a:p>
        </p:txBody>
      </p:sp>
      <p:sp>
        <p:nvSpPr>
          <p:cNvPr id="1395" name="Google Shape;1395;p52"/>
          <p:cNvSpPr/>
          <p:nvPr/>
        </p:nvSpPr>
        <p:spPr>
          <a:xfrm>
            <a:off x="0" y="1161366"/>
            <a:ext cx="15037027" cy="4278094"/>
          </a:xfrm>
          <a:prstGeom prst="rect">
            <a:avLst/>
          </a:prstGeom>
          <a:noFill/>
          <a:ln>
            <a:noFill/>
          </a:ln>
        </p:spPr>
        <p:txBody>
          <a:bodyPr anchorCtr="0" anchor="ctr" bIns="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rPr b="1" i="0" lang="en-GB" sz="1100" u="none" cap="none" strike="noStrike">
                <a:solidFill>
                  <a:schemeClr val="dk1"/>
                </a:solidFill>
                <a:latin typeface="Calibri"/>
                <a:ea typeface="Calibri"/>
                <a:cs typeface="Calibri"/>
                <a:sym typeface="Calibri"/>
              </a:rPr>
              <a:t>Undesirable effects</a:t>
            </a:r>
            <a:endParaRPr b="1"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Calibri"/>
              <a:buNone/>
            </a:pPr>
            <a:r>
              <a:rPr b="0" i="1" lang="en-GB" sz="1100" u="none" cap="none" strike="noStrike">
                <a:solidFill>
                  <a:srgbClr val="000000"/>
                </a:solidFill>
                <a:latin typeface="Calibri"/>
                <a:ea typeface="Calibri"/>
                <a:cs typeface="Calibri"/>
                <a:sym typeface="Calibri"/>
              </a:rPr>
              <a:t>Very common:</a:t>
            </a:r>
            <a:r>
              <a:rPr b="0" i="0" lang="en-GB" sz="1100" u="none" cap="none" strike="noStrike">
                <a:solidFill>
                  <a:srgbClr val="000000"/>
                </a:solidFill>
                <a:latin typeface="Calibri"/>
                <a:ea typeface="Calibri"/>
                <a:cs typeface="Calibri"/>
                <a:sym typeface="Calibri"/>
              </a:rPr>
              <a:t> Appetite lost, Irritability, Drowsiness, Pain, redness, swelling at the injection site, fever 38°C rectally (age &lt; 2 years)</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Calibri"/>
              <a:buNone/>
            </a:pPr>
            <a:r>
              <a:rPr b="0" i="0" lang="en-GB" sz="1100" u="none" cap="none" strike="noStrike">
                <a:solidFill>
                  <a:srgbClr val="000000"/>
                </a:solidFill>
                <a:latin typeface="Calibri"/>
                <a:ea typeface="Calibri"/>
                <a:cs typeface="Calibri"/>
                <a:sym typeface="Calibri"/>
              </a:rPr>
              <a:t>Very rare: Angioedema, Kawasaki disease, Anaphylaxis</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Calibri"/>
              <a:buNone/>
            </a:pPr>
            <a:r>
              <a:rPr b="0" i="1" lang="en-GB" sz="1100" u="none" cap="none" strike="noStrike">
                <a:solidFill>
                  <a:srgbClr val="000000"/>
                </a:solidFill>
                <a:latin typeface="Calibri"/>
                <a:ea typeface="Calibri"/>
                <a:cs typeface="Calibri"/>
                <a:sym typeface="Calibri"/>
              </a:rPr>
              <a:t>Common:</a:t>
            </a:r>
            <a:r>
              <a:rPr b="0" i="0" lang="en-GB" sz="1100" u="none" cap="none" strike="noStrike">
                <a:solidFill>
                  <a:srgbClr val="000000"/>
                </a:solidFill>
                <a:latin typeface="Calibri"/>
                <a:ea typeface="Calibri"/>
                <a:cs typeface="Calibri"/>
                <a:sym typeface="Calibri"/>
              </a:rPr>
              <a:t> Injection site reactions like injection site induration, fever &gt;39°C rectally (age &lt; 2 years), Fever ≥38°C rectally (age 2 to 5 years)</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Calibri"/>
              <a:buNone/>
            </a:pPr>
            <a:r>
              <a:rPr b="0" i="1" lang="en-GB" sz="1100" u="none" cap="none" strike="noStrike">
                <a:solidFill>
                  <a:srgbClr val="000000"/>
                </a:solidFill>
                <a:latin typeface="Calibri"/>
                <a:ea typeface="Calibri"/>
                <a:cs typeface="Calibri"/>
                <a:sym typeface="Calibri"/>
              </a:rPr>
              <a:t>Uncommon:</a:t>
            </a:r>
            <a:r>
              <a:rPr b="0" i="0" lang="en-GB" sz="1100" u="none" cap="none" strike="noStrike">
                <a:solidFill>
                  <a:srgbClr val="000000"/>
                </a:solidFill>
                <a:latin typeface="Calibri"/>
                <a:ea typeface="Calibri"/>
                <a:cs typeface="Calibri"/>
                <a:sym typeface="Calibri"/>
              </a:rPr>
              <a:t> Crying abnormal, Apnoea in very premature infants (≤28 weeks of gestation), Diarrhoea, vomiting, Rash, Injection site reactions like injection site haematoma, </a:t>
            </a:r>
            <a:endParaRPr/>
          </a:p>
          <a:p>
            <a:pPr indent="0" lvl="0" marL="0" marR="0" rtl="0" algn="l">
              <a:lnSpc>
                <a:spcPct val="100000"/>
              </a:lnSpc>
              <a:spcBef>
                <a:spcPts val="0"/>
              </a:spcBef>
              <a:spcAft>
                <a:spcPts val="0"/>
              </a:spcAft>
              <a:buClr>
                <a:srgbClr val="000000"/>
              </a:buClr>
              <a:buSzPts val="1100"/>
              <a:buFont typeface="Calibri"/>
              <a:buNone/>
            </a:pPr>
            <a:r>
              <a:rPr b="0" i="0" lang="en-GB" sz="1100" u="none" cap="none" strike="noStrike">
                <a:solidFill>
                  <a:srgbClr val="000000"/>
                </a:solidFill>
                <a:latin typeface="Calibri"/>
                <a:ea typeface="Calibri"/>
                <a:cs typeface="Calibri"/>
                <a:sym typeface="Calibri"/>
              </a:rPr>
              <a:t>haemorrhage and nodule, Headache (age 2 to 5 years), Nausea (age 2 to 5 years), Injection site reactions like pruritus, fever &gt; 40°C rectally (age &lt; 2 years), fever &gt;39°C rectally </a:t>
            </a:r>
            <a:endParaRPr/>
          </a:p>
          <a:p>
            <a:pPr indent="0" lvl="0" marL="0" marR="0" rtl="0" algn="l">
              <a:lnSpc>
                <a:spcPct val="100000"/>
              </a:lnSpc>
              <a:spcBef>
                <a:spcPts val="0"/>
              </a:spcBef>
              <a:spcAft>
                <a:spcPts val="0"/>
              </a:spcAft>
              <a:buClr>
                <a:srgbClr val="000000"/>
              </a:buClr>
              <a:buSzPts val="1100"/>
              <a:buFont typeface="Calibri"/>
              <a:buNone/>
            </a:pPr>
            <a:r>
              <a:rPr b="0" i="0" lang="en-GB" sz="1100" u="none" cap="none" strike="noStrike">
                <a:solidFill>
                  <a:srgbClr val="000000"/>
                </a:solidFill>
                <a:latin typeface="Calibri"/>
                <a:ea typeface="Calibri"/>
                <a:cs typeface="Calibri"/>
                <a:sym typeface="Calibri"/>
              </a:rPr>
              <a:t>(age 2 to 5 years), diffuse swelling of the injected limb, sometimes involving the adjacent joint</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Calibri"/>
              <a:buNone/>
            </a:pPr>
            <a:r>
              <a:rPr b="0" i="1" lang="en-GB" sz="1100" u="none" cap="none" strike="noStrike">
                <a:solidFill>
                  <a:srgbClr val="000000"/>
                </a:solidFill>
                <a:latin typeface="Calibri"/>
                <a:ea typeface="Calibri"/>
                <a:cs typeface="Calibri"/>
                <a:sym typeface="Calibri"/>
              </a:rPr>
              <a:t>Rare:</a:t>
            </a:r>
            <a:r>
              <a:rPr b="0" i="0" lang="en-GB" sz="1100" u="none" cap="none" strike="noStrike">
                <a:solidFill>
                  <a:srgbClr val="000000"/>
                </a:solidFill>
                <a:latin typeface="Calibri"/>
                <a:ea typeface="Calibri"/>
                <a:cs typeface="Calibri"/>
                <a:sym typeface="Calibri"/>
              </a:rPr>
              <a:t> Allergic reactions (such as allergic dermatitis, atopic dermatitis, eczema), Convulsions (including febrile convulsions)</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Calibri"/>
              <a:buNone/>
            </a:pPr>
            <a:r>
              <a:rPr b="0" i="0" lang="en-GB" sz="1100" u="none" cap="none" strike="noStrike">
                <a:solidFill>
                  <a:srgbClr val="000000"/>
                </a:solidFill>
                <a:latin typeface="Calibri"/>
                <a:ea typeface="Calibri"/>
                <a:cs typeface="Calibri"/>
                <a:sym typeface="Calibri"/>
              </a:rPr>
              <a:t>Urticaria, Hypotonic-hyporesponsive episode</a:t>
            </a:r>
            <a:endParaRPr b="1"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1" i="0" lang="en-GB" sz="1100" u="none" cap="none" strike="noStrike">
                <a:solidFill>
                  <a:schemeClr val="dk1"/>
                </a:solidFill>
                <a:latin typeface="Calibri"/>
                <a:ea typeface="Calibri"/>
                <a:cs typeface="Calibri"/>
                <a:sym typeface="Calibri"/>
              </a:rPr>
              <a:t>Overdose</a:t>
            </a:r>
            <a:endParaRPr b="1"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No case of overdose has been reported.</a:t>
            </a:r>
            <a:endParaRPr b="1"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1" i="0" lang="en-GB" sz="1100" u="none" cap="none" strike="noStrike">
                <a:solidFill>
                  <a:schemeClr val="dk1"/>
                </a:solidFill>
                <a:latin typeface="Calibri"/>
                <a:ea typeface="Calibri"/>
                <a:cs typeface="Calibri"/>
                <a:sym typeface="Calibri"/>
              </a:rPr>
              <a:t>Pharmacodynamic properties</a:t>
            </a:r>
            <a:endParaRPr b="1"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1" i="0" lang="en-GB" sz="1100" u="none" cap="none" strike="noStrike">
                <a:solidFill>
                  <a:schemeClr val="dk1"/>
                </a:solidFill>
                <a:latin typeface="Calibri"/>
                <a:ea typeface="Calibri"/>
                <a:cs typeface="Calibri"/>
                <a:sym typeface="Calibri"/>
              </a:rPr>
              <a:t>Epidemiological data</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Calibri"/>
              <a:buNone/>
            </a:pPr>
            <a:r>
              <a:rPr b="0" i="0" lang="en-GB" sz="1100" u="none" cap="none" strike="noStrike">
                <a:solidFill>
                  <a:srgbClr val="000000"/>
                </a:solidFill>
                <a:latin typeface="Calibri"/>
                <a:ea typeface="Calibri"/>
                <a:cs typeface="Calibri"/>
                <a:sym typeface="Calibri"/>
              </a:rPr>
              <a:t>The 10 pneumococcal serotypes included in this vaccine represent the major disease-causing serotypes in Europe covering approximately 56% to 90% of invasive pneumococcal disease </a:t>
            </a:r>
            <a:endParaRPr/>
          </a:p>
          <a:p>
            <a:pPr indent="0" lvl="0" marL="0" marR="0" rtl="0" algn="l">
              <a:lnSpc>
                <a:spcPct val="100000"/>
              </a:lnSpc>
              <a:spcBef>
                <a:spcPts val="0"/>
              </a:spcBef>
              <a:spcAft>
                <a:spcPts val="0"/>
              </a:spcAft>
              <a:buClr>
                <a:srgbClr val="000000"/>
              </a:buClr>
              <a:buSzPts val="1100"/>
              <a:buFont typeface="Calibri"/>
              <a:buNone/>
            </a:pPr>
            <a:r>
              <a:rPr b="0" i="0" lang="en-GB" sz="1100" u="none" cap="none" strike="noStrike">
                <a:solidFill>
                  <a:srgbClr val="000000"/>
                </a:solidFill>
                <a:latin typeface="Calibri"/>
                <a:ea typeface="Calibri"/>
                <a:cs typeface="Calibri"/>
                <a:sym typeface="Calibri"/>
              </a:rPr>
              <a:t>(IPD) in children &lt;5 years of age. In this age group, serotypes 1, 5 and 7F account for 3.3% to 24.1% of IPD depending on the country and time period studied.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Calibri"/>
              <a:buNone/>
            </a:pPr>
            <a:r>
              <a:rPr b="0" i="0" lang="en-GB" sz="1100" u="none" cap="none" strike="noStrike">
                <a:solidFill>
                  <a:srgbClr val="000000"/>
                </a:solidFill>
                <a:latin typeface="Calibri"/>
                <a:ea typeface="Calibri"/>
                <a:cs typeface="Calibri"/>
                <a:sym typeface="Calibri"/>
              </a:rPr>
              <a:t>Pneumonia of different aetiologies is a leading cause of childhood morbidity and mortality globally. In prospective studies, </a:t>
            </a:r>
            <a:r>
              <a:rPr b="0" i="1" lang="en-GB" sz="1100" u="none" cap="none" strike="noStrike">
                <a:solidFill>
                  <a:srgbClr val="000000"/>
                </a:solidFill>
                <a:latin typeface="Calibri"/>
                <a:ea typeface="Calibri"/>
                <a:cs typeface="Calibri"/>
                <a:sym typeface="Calibri"/>
              </a:rPr>
              <a:t>Streptococcus pneumoniae </a:t>
            </a:r>
            <a:r>
              <a:rPr b="0" i="0" lang="en-GB" sz="1100" u="none" cap="none" strike="noStrike">
                <a:solidFill>
                  <a:srgbClr val="000000"/>
                </a:solidFill>
                <a:latin typeface="Calibri"/>
                <a:ea typeface="Calibri"/>
                <a:cs typeface="Calibri"/>
                <a:sym typeface="Calibri"/>
              </a:rPr>
              <a:t>was estimated to be responsible for 30-50% of </a:t>
            </a:r>
            <a:endParaRPr/>
          </a:p>
          <a:p>
            <a:pPr indent="0" lvl="0" marL="0" marR="0" rtl="0" algn="l">
              <a:lnSpc>
                <a:spcPct val="100000"/>
              </a:lnSpc>
              <a:spcBef>
                <a:spcPts val="0"/>
              </a:spcBef>
              <a:spcAft>
                <a:spcPts val="0"/>
              </a:spcAft>
              <a:buClr>
                <a:srgbClr val="000000"/>
              </a:buClr>
              <a:buSzPts val="1100"/>
              <a:buFont typeface="Calibri"/>
              <a:buNone/>
            </a:pPr>
            <a:r>
              <a:rPr b="0" i="0" lang="en-GB" sz="1100" u="none" cap="none" strike="noStrike">
                <a:solidFill>
                  <a:srgbClr val="000000"/>
                </a:solidFill>
                <a:latin typeface="Calibri"/>
                <a:ea typeface="Calibri"/>
                <a:cs typeface="Calibri"/>
                <a:sym typeface="Calibri"/>
              </a:rPr>
              <a:t>pneumonia cases.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Calibri"/>
              <a:buNone/>
            </a:pPr>
            <a:r>
              <a:rPr b="0" i="0" lang="en-GB" sz="1100" u="none" cap="none" strike="noStrike">
                <a:solidFill>
                  <a:srgbClr val="000000"/>
                </a:solidFill>
                <a:latin typeface="Calibri"/>
                <a:ea typeface="Calibri"/>
                <a:cs typeface="Calibri"/>
                <a:sym typeface="Calibri"/>
              </a:rPr>
              <a:t>Acute otitis media (AOM) is a common childhood disease with different aetiologies. Bacteria can be responsible for 60-70% of clinical episodes of AOM. </a:t>
            </a:r>
            <a:r>
              <a:rPr b="0" i="1" lang="en-GB" sz="1100" u="none" cap="none" strike="noStrike">
                <a:solidFill>
                  <a:srgbClr val="000000"/>
                </a:solidFill>
                <a:latin typeface="Calibri"/>
                <a:ea typeface="Calibri"/>
                <a:cs typeface="Calibri"/>
                <a:sym typeface="Calibri"/>
              </a:rPr>
              <a:t>Streptococcus pneumoniae </a:t>
            </a:r>
            <a:r>
              <a:rPr b="0" i="0" lang="en-GB" sz="1100" u="none" cap="none" strike="noStrike">
                <a:solidFill>
                  <a:srgbClr val="000000"/>
                </a:solidFill>
                <a:latin typeface="Calibri"/>
                <a:ea typeface="Calibri"/>
                <a:cs typeface="Calibri"/>
                <a:sym typeface="Calibri"/>
              </a:rPr>
              <a:t>and Non-Typeable </a:t>
            </a:r>
            <a:endParaRPr/>
          </a:p>
          <a:p>
            <a:pPr indent="0" lvl="0" marL="0" marR="0" rtl="0" algn="l">
              <a:lnSpc>
                <a:spcPct val="100000"/>
              </a:lnSpc>
              <a:spcBef>
                <a:spcPts val="0"/>
              </a:spcBef>
              <a:spcAft>
                <a:spcPts val="0"/>
              </a:spcAft>
              <a:buClr>
                <a:srgbClr val="000000"/>
              </a:buClr>
              <a:buSzPts val="1100"/>
              <a:buFont typeface="Calibri"/>
              <a:buNone/>
            </a:pPr>
            <a:r>
              <a:rPr b="0" i="1" lang="en-GB" sz="1100" u="none" cap="none" strike="noStrike">
                <a:solidFill>
                  <a:srgbClr val="000000"/>
                </a:solidFill>
                <a:latin typeface="Calibri"/>
                <a:ea typeface="Calibri"/>
                <a:cs typeface="Calibri"/>
                <a:sym typeface="Calibri"/>
              </a:rPr>
              <a:t>Haemophilus influenzae </a:t>
            </a:r>
            <a:r>
              <a:rPr b="0" i="0" lang="en-GB" sz="1100" u="none" cap="none" strike="noStrike">
                <a:solidFill>
                  <a:srgbClr val="000000"/>
                </a:solidFill>
                <a:latin typeface="Calibri"/>
                <a:ea typeface="Calibri"/>
                <a:cs typeface="Calibri"/>
                <a:sym typeface="Calibri"/>
              </a:rPr>
              <a:t>(NTHi) are the most common causes of bacterial AOM worldwide.</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Calibri"/>
              <a:buNone/>
            </a:pPr>
            <a:r>
              <a:rPr b="1" i="0" lang="en-GB" sz="1100" u="none" cap="none" strike="noStrike">
                <a:solidFill>
                  <a:srgbClr val="000000"/>
                </a:solidFill>
                <a:latin typeface="Calibri"/>
                <a:ea typeface="Calibri"/>
                <a:cs typeface="Calibri"/>
                <a:sym typeface="Calibri"/>
              </a:rPr>
              <a:t>Impact on nasopharyngeal carriage (NPC) </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Calibri"/>
              <a:buNone/>
            </a:pPr>
            <a:r>
              <a:rPr b="0" i="0" lang="en-GB" sz="1100" u="none" cap="none" strike="noStrike">
                <a:solidFill>
                  <a:srgbClr val="000000"/>
                </a:solidFill>
                <a:latin typeface="Calibri"/>
                <a:ea typeface="Calibri"/>
                <a:cs typeface="Calibri"/>
                <a:sym typeface="Calibri"/>
              </a:rPr>
              <a:t>The effect of Synflorix on nasopharyngeal carriage significantly decrease of individual serotypes 6B and 19F. In the nested Finnish study, a significant reduction was also observed for individual </a:t>
            </a:r>
            <a:endParaRPr/>
          </a:p>
          <a:p>
            <a:pPr indent="0" lvl="0" marL="0" marR="0" rtl="0" algn="l">
              <a:lnSpc>
                <a:spcPct val="100000"/>
              </a:lnSpc>
              <a:spcBef>
                <a:spcPts val="0"/>
              </a:spcBef>
              <a:spcAft>
                <a:spcPts val="0"/>
              </a:spcAft>
              <a:buClr>
                <a:srgbClr val="000000"/>
              </a:buClr>
              <a:buSzPts val="1100"/>
              <a:buFont typeface="Calibri"/>
              <a:buNone/>
            </a:pPr>
            <a:r>
              <a:rPr b="0" i="0" lang="en-GB" sz="1100" u="none" cap="none" strike="noStrike">
                <a:solidFill>
                  <a:srgbClr val="000000"/>
                </a:solidFill>
                <a:latin typeface="Calibri"/>
                <a:ea typeface="Calibri"/>
                <a:cs typeface="Calibri"/>
                <a:sym typeface="Calibri"/>
              </a:rPr>
              <a:t>serotypes 14, 23F and, in the 3 dose primary schedule, for the cross-reactive serotype 19A.</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Calibri"/>
              <a:buNone/>
            </a:pPr>
            <a:r>
              <a:rPr b="1" i="0" lang="en-GB" sz="1100" u="none" cap="none" strike="noStrike">
                <a:solidFill>
                  <a:srgbClr val="000000"/>
                </a:solidFill>
                <a:latin typeface="Calibri"/>
                <a:ea typeface="Calibri"/>
                <a:cs typeface="Calibri"/>
                <a:sym typeface="Calibri"/>
              </a:rPr>
              <a:t>Effectiveness in post-marketing surveillance</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1" i="0" lang="en-GB" sz="1100" u="none" cap="none" strike="noStrike">
                <a:solidFill>
                  <a:schemeClr val="dk1"/>
                </a:solidFill>
                <a:latin typeface="Calibri"/>
                <a:ea typeface="Calibri"/>
                <a:cs typeface="Calibri"/>
                <a:sym typeface="Calibri"/>
              </a:rPr>
              <a:t>Table 4: Summary of effectiveness of Synflorix for IPD in Brazil</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p:txBody>
      </p:sp>
      <p:graphicFrame>
        <p:nvGraphicFramePr>
          <p:cNvPr id="1396" name="Google Shape;1396;p52"/>
          <p:cNvGraphicFramePr/>
          <p:nvPr/>
        </p:nvGraphicFramePr>
        <p:xfrm>
          <a:off x="76200" y="5297403"/>
          <a:ext cx="3000000" cy="3000000"/>
        </p:xfrm>
        <a:graphic>
          <a:graphicData uri="http://schemas.openxmlformats.org/drawingml/2006/table">
            <a:tbl>
              <a:tblPr bandRow="1" firstCol="1" firstRow="1">
                <a:noFill/>
                <a:tableStyleId>{D7CF3AF4-21C3-456F-97FC-D5B352463DB0}</a:tableStyleId>
              </a:tblPr>
              <a:tblGrid>
                <a:gridCol w="2950025"/>
                <a:gridCol w="2154725"/>
              </a:tblGrid>
              <a:tr h="26025">
                <a:tc>
                  <a:txBody>
                    <a:bodyPr/>
                    <a:lstStyle/>
                    <a:p>
                      <a:pPr indent="0" lvl="0" marL="0" marR="0" rtl="0" algn="just">
                        <a:spcBef>
                          <a:spcPts val="0"/>
                        </a:spcBef>
                        <a:spcAft>
                          <a:spcPts val="0"/>
                        </a:spcAft>
                        <a:buNone/>
                      </a:pPr>
                      <a:r>
                        <a:rPr lang="en-GB" sz="1100"/>
                        <a:t>Types of IPD</a:t>
                      </a:r>
                      <a:endParaRPr sz="1100">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GB" sz="1100"/>
                        <a:t>Adjusted Effectiveness</a:t>
                      </a:r>
                      <a:br>
                        <a:rPr lang="en-GB" sz="1100"/>
                      </a:br>
                      <a:r>
                        <a:rPr lang="en-GB" sz="1100"/>
                        <a:t>% (95% CI)</a:t>
                      </a:r>
                      <a:endParaRPr sz="1100">
                        <a:latin typeface="Times New Roman"/>
                        <a:ea typeface="Times New Roman"/>
                        <a:cs typeface="Times New Roman"/>
                        <a:sym typeface="Times New Roman"/>
                      </a:endParaRPr>
                    </a:p>
                  </a:txBody>
                  <a:tcPr marT="0" marB="0" marR="68575" marL="68575"/>
                </a:tc>
              </a:tr>
              <a:tr h="73650">
                <a:tc>
                  <a:txBody>
                    <a:bodyPr/>
                    <a:lstStyle/>
                    <a:p>
                      <a:pPr indent="0" lvl="0" marL="0" marR="0" rtl="0" algn="just">
                        <a:spcBef>
                          <a:spcPts val="0"/>
                        </a:spcBef>
                        <a:spcAft>
                          <a:spcPts val="0"/>
                        </a:spcAft>
                        <a:buNone/>
                      </a:pPr>
                      <a:r>
                        <a:rPr lang="en-GB" sz="1100"/>
                        <a:t>Any vaccine serotype IPD</a:t>
                      </a:r>
                      <a:endParaRPr/>
                    </a:p>
                    <a:p>
                      <a:pPr indent="-342900" lvl="0" marL="342900" marR="0" rtl="0" algn="l">
                        <a:spcBef>
                          <a:spcPts val="0"/>
                        </a:spcBef>
                        <a:spcAft>
                          <a:spcPts val="0"/>
                        </a:spcAft>
                        <a:buClr>
                          <a:schemeClr val="dk1"/>
                        </a:buClr>
                        <a:buSzPts val="1100"/>
                        <a:buFont typeface="Times New Roman"/>
                        <a:buChar char="-"/>
                      </a:pPr>
                      <a:r>
                        <a:rPr lang="en-GB" sz="1100"/>
                        <a:t>Invasive pneumonia or bacteraemia</a:t>
                      </a:r>
                      <a:endParaRPr/>
                    </a:p>
                    <a:p>
                      <a:pPr indent="-342900" lvl="0" marL="342900" marR="0" rtl="0" algn="l">
                        <a:spcBef>
                          <a:spcPts val="0"/>
                        </a:spcBef>
                        <a:spcAft>
                          <a:spcPts val="0"/>
                        </a:spcAft>
                        <a:buClr>
                          <a:schemeClr val="dk1"/>
                        </a:buClr>
                        <a:buSzPts val="1100"/>
                        <a:buFont typeface="Times New Roman"/>
                        <a:buChar char="-"/>
                      </a:pPr>
                      <a:r>
                        <a:rPr lang="en-GB" sz="1100"/>
                        <a:t>Meningitis</a:t>
                      </a:r>
                      <a:endParaRPr sz="11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GB" sz="1100"/>
                        <a:t>83.8% (65.9;92.3)</a:t>
                      </a:r>
                      <a:endParaRPr/>
                    </a:p>
                    <a:p>
                      <a:pPr indent="0" lvl="0" marL="0" marR="0" rtl="0" algn="just">
                        <a:spcBef>
                          <a:spcPts val="0"/>
                        </a:spcBef>
                        <a:spcAft>
                          <a:spcPts val="0"/>
                        </a:spcAft>
                        <a:buNone/>
                      </a:pPr>
                      <a:r>
                        <a:rPr lang="en-GB" sz="1100"/>
                        <a:t>81.3% (46.9;93.4)</a:t>
                      </a:r>
                      <a:endParaRPr/>
                    </a:p>
                    <a:p>
                      <a:pPr indent="0" lvl="0" marL="0" marR="0" rtl="0" algn="just">
                        <a:spcBef>
                          <a:spcPts val="0"/>
                        </a:spcBef>
                        <a:spcAft>
                          <a:spcPts val="0"/>
                        </a:spcAft>
                        <a:buNone/>
                      </a:pPr>
                      <a:r>
                        <a:rPr lang="en-GB" sz="1100"/>
                        <a:t>87.7% (61.4;96.1)</a:t>
                      </a:r>
                      <a:endParaRPr sz="1100">
                        <a:latin typeface="Times New Roman"/>
                        <a:ea typeface="Times New Roman"/>
                        <a:cs typeface="Times New Roman"/>
                        <a:sym typeface="Times New Roman"/>
                      </a:endParaRPr>
                    </a:p>
                  </a:txBody>
                  <a:tcPr marT="0" marB="0" marR="68575" marL="68575"/>
                </a:tc>
              </a:tr>
              <a:tr h="74925">
                <a:tc>
                  <a:txBody>
                    <a:bodyPr/>
                    <a:lstStyle/>
                    <a:p>
                      <a:pPr indent="0" lvl="0" marL="0" marR="0" rtl="0" algn="just">
                        <a:spcBef>
                          <a:spcPts val="0"/>
                        </a:spcBef>
                        <a:spcAft>
                          <a:spcPts val="0"/>
                        </a:spcAft>
                        <a:buNone/>
                      </a:pPr>
                      <a:r>
                        <a:rPr lang="en-GB" sz="1100"/>
                        <a:t>IPD due to individual serotypes</a:t>
                      </a:r>
                      <a:endParaRPr/>
                    </a:p>
                    <a:p>
                      <a:pPr indent="-342900" lvl="0" marL="342900" marR="0" rtl="0" algn="just">
                        <a:spcBef>
                          <a:spcPts val="0"/>
                        </a:spcBef>
                        <a:spcAft>
                          <a:spcPts val="0"/>
                        </a:spcAft>
                        <a:buClr>
                          <a:schemeClr val="dk1"/>
                        </a:buClr>
                        <a:buSzPts val="1100"/>
                        <a:buFont typeface="Times New Roman"/>
                        <a:buChar char="-"/>
                      </a:pPr>
                      <a:r>
                        <a:rPr lang="en-GB" sz="1100"/>
                        <a:t>6B</a:t>
                      </a:r>
                      <a:endParaRPr/>
                    </a:p>
                    <a:p>
                      <a:pPr indent="-342900" lvl="0" marL="342900" marR="0" rtl="0" algn="just">
                        <a:spcBef>
                          <a:spcPts val="0"/>
                        </a:spcBef>
                        <a:spcAft>
                          <a:spcPts val="0"/>
                        </a:spcAft>
                        <a:buClr>
                          <a:schemeClr val="dk1"/>
                        </a:buClr>
                        <a:buSzPts val="1100"/>
                        <a:buFont typeface="Times New Roman"/>
                        <a:buChar char="-"/>
                      </a:pPr>
                      <a:r>
                        <a:rPr lang="en-GB" sz="1100"/>
                        <a:t>14</a:t>
                      </a:r>
                      <a:endParaRPr/>
                    </a:p>
                    <a:p>
                      <a:pPr indent="-342900" lvl="0" marL="342900" marR="0" rtl="0" algn="just">
                        <a:spcBef>
                          <a:spcPts val="0"/>
                        </a:spcBef>
                        <a:spcAft>
                          <a:spcPts val="0"/>
                        </a:spcAft>
                        <a:buClr>
                          <a:schemeClr val="dk1"/>
                        </a:buClr>
                        <a:buSzPts val="1100"/>
                        <a:buFont typeface="Times New Roman"/>
                        <a:buChar char="-"/>
                      </a:pPr>
                      <a:r>
                        <a:rPr lang="en-GB" sz="1100"/>
                        <a:t>19A</a:t>
                      </a:r>
                      <a:endParaRPr sz="11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GB" sz="1100"/>
                        <a:t> </a:t>
                      </a:r>
                      <a:endParaRPr/>
                    </a:p>
                    <a:p>
                      <a:pPr indent="0" lvl="0" marL="0" marR="0" rtl="0" algn="just">
                        <a:spcBef>
                          <a:spcPts val="0"/>
                        </a:spcBef>
                        <a:spcAft>
                          <a:spcPts val="0"/>
                        </a:spcAft>
                        <a:buNone/>
                      </a:pPr>
                      <a:r>
                        <a:rPr lang="en-GB" sz="1100"/>
                        <a:t>82.8% (23.8;96.1)</a:t>
                      </a:r>
                      <a:endParaRPr/>
                    </a:p>
                    <a:p>
                      <a:pPr indent="0" lvl="0" marL="0" marR="0" rtl="0" algn="just">
                        <a:spcBef>
                          <a:spcPts val="0"/>
                        </a:spcBef>
                        <a:spcAft>
                          <a:spcPts val="0"/>
                        </a:spcAft>
                        <a:buNone/>
                      </a:pPr>
                      <a:r>
                        <a:rPr lang="en-GB" sz="1100"/>
                        <a:t>87.7% (60.8;96.1)</a:t>
                      </a:r>
                      <a:endParaRPr/>
                    </a:p>
                    <a:p>
                      <a:pPr indent="0" lvl="0" marL="0" marR="0" rtl="0" algn="just">
                        <a:spcBef>
                          <a:spcPts val="0"/>
                        </a:spcBef>
                        <a:spcAft>
                          <a:spcPts val="0"/>
                        </a:spcAft>
                        <a:buNone/>
                      </a:pPr>
                      <a:r>
                        <a:rPr lang="en-GB" sz="1100"/>
                        <a:t>82.2% (10.7;96.4)</a:t>
                      </a:r>
                      <a:endParaRPr sz="1100">
                        <a:latin typeface="Times New Roman"/>
                        <a:ea typeface="Times New Roman"/>
                        <a:cs typeface="Times New Roman"/>
                        <a:sym typeface="Times New Roman"/>
                      </a:endParaRPr>
                    </a:p>
                  </a:txBody>
                  <a:tcPr marT="0" marB="0" marR="68575" marL="68575"/>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1" name="Shape 1401"/>
        <p:cNvGrpSpPr/>
        <p:nvPr/>
      </p:nvGrpSpPr>
      <p:grpSpPr>
        <a:xfrm>
          <a:off x="0" y="0"/>
          <a:ext cx="0" cy="0"/>
          <a:chOff x="0" y="0"/>
          <a:chExt cx="0" cy="0"/>
        </a:xfrm>
      </p:grpSpPr>
      <p:sp>
        <p:nvSpPr>
          <p:cNvPr id="1402" name="Google Shape;1402;p53"/>
          <p:cNvSpPr txBox="1"/>
          <p:nvPr>
            <p:ph type="title"/>
          </p:nvPr>
        </p:nvSpPr>
        <p:spPr>
          <a:xfrm>
            <a:off x="725347" y="379625"/>
            <a:ext cx="8698053" cy="366254"/>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rgbClr val="215B6B"/>
              </a:buClr>
              <a:buSzPts val="2800"/>
              <a:buFont typeface="Arial"/>
              <a:buNone/>
            </a:pPr>
            <a:r>
              <a:rPr lang="en-GB"/>
              <a:t>Safety, Prescribing Information,</a:t>
            </a:r>
            <a:br>
              <a:rPr lang="en-GB"/>
            </a:br>
            <a:r>
              <a:rPr lang="en-GB"/>
              <a:t>Adverse Event Reporting Procedure</a:t>
            </a:r>
            <a:endParaRPr/>
          </a:p>
        </p:txBody>
      </p:sp>
      <p:sp>
        <p:nvSpPr>
          <p:cNvPr id="1403" name="Google Shape;1403;p53"/>
          <p:cNvSpPr/>
          <p:nvPr/>
        </p:nvSpPr>
        <p:spPr>
          <a:xfrm>
            <a:off x="77829" y="1895032"/>
            <a:ext cx="15037027" cy="5463034"/>
          </a:xfrm>
          <a:prstGeom prst="rect">
            <a:avLst/>
          </a:prstGeom>
          <a:noFill/>
          <a:ln>
            <a:noFill/>
          </a:ln>
        </p:spPr>
        <p:txBody>
          <a:bodyPr anchorCtr="0" anchor="ctr" bIns="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rPr b="1" i="0" lang="en-GB" sz="1100" u="none" cap="none" strike="noStrike">
                <a:solidFill>
                  <a:schemeClr val="dk1"/>
                </a:solidFill>
                <a:latin typeface="Calibri"/>
                <a:ea typeface="Calibri"/>
                <a:cs typeface="Calibri"/>
                <a:sym typeface="Calibri"/>
              </a:rPr>
              <a:t>Table 5: Rates of IPD and the corresponding rate reductions in Finland</a:t>
            </a:r>
            <a:endParaRPr/>
          </a:p>
          <a:p>
            <a:pPr indent="0" lvl="0" marL="0" marR="0" rtl="0" algn="l">
              <a:lnSpc>
                <a:spcPct val="100000"/>
              </a:lnSpc>
              <a:spcBef>
                <a:spcPts val="0"/>
              </a:spcBef>
              <a:spcAft>
                <a:spcPts val="0"/>
              </a:spcAft>
              <a:buClr>
                <a:schemeClr val="dk1"/>
              </a:buClr>
              <a:buSzPts val="1100"/>
              <a:buFont typeface="Arial"/>
              <a:buNone/>
            </a:pPr>
            <a:r>
              <a:t/>
            </a:r>
            <a:endParaRPr b="1"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1"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1"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1"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1"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1"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Calibri"/>
              <a:buNone/>
            </a:pPr>
            <a:r>
              <a:rPr b="1" i="0" lang="en-GB" sz="1100" u="none" cap="none" strike="noStrike">
                <a:solidFill>
                  <a:schemeClr val="dk1"/>
                </a:solidFill>
                <a:latin typeface="Calibri"/>
                <a:ea typeface="Calibri"/>
                <a:cs typeface="Calibri"/>
                <a:sym typeface="Calibri"/>
              </a:rPr>
              <a:t>Immune memory</a:t>
            </a:r>
            <a:endParaRPr b="1"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In the follow-up of the study evaluating the 2-dose and 3-dose primary vaccination schedules, the persistence of antibodies at 36-46 months of age was demonstrated in subjects </a:t>
            </a:r>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that had received a 2-dose primary series followed by a booster dose with at least 83.7% of subjects remaining seropositive for vaccine serotypes and the cross-reactive serotype 19A. </a:t>
            </a:r>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In subjects that had received a 3-dose primary series followed by a booster dose, at least 96.5% of the subjects remained seropositive for vaccine serotypes and 86.4% for serotype 19A. </a:t>
            </a:r>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After a single dose of Synflorix, administered during the 4th year of life, as a challenge dose, the fold increase in ELISA antibody GMCs and OPA GMTs, pre to post vaccination, was similar </a:t>
            </a:r>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in 2-dose primed subjects to that in 3-dose primed subjects. These results are indicative of immunological memory in primed subjects for all vaccine serotypes and the cross-reactive serotype 19A.</a:t>
            </a:r>
            <a:endParaRPr/>
          </a:p>
          <a:p>
            <a:pPr indent="0" lvl="0" marL="0" marR="0" rtl="0" algn="l">
              <a:lnSpc>
                <a:spcPct val="100000"/>
              </a:lnSpc>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100">
                <a:solidFill>
                  <a:schemeClr val="dk1"/>
                </a:solidFill>
                <a:latin typeface="Calibri"/>
                <a:ea typeface="Calibri"/>
                <a:cs typeface="Calibri"/>
                <a:sym typeface="Calibri"/>
              </a:rPr>
              <a:t>Immunogenicity data in preterm infants </a:t>
            </a:r>
            <a:endParaRPr b="1" sz="1100">
              <a:solidFill>
                <a:schemeClr val="dk1"/>
              </a:solidFill>
              <a:latin typeface="Arial"/>
              <a:ea typeface="Arial"/>
              <a:cs typeface="Arial"/>
              <a:sym typeface="Arial"/>
            </a:endParaRPr>
          </a:p>
          <a:p>
            <a:pPr indent="0" lvl="0" marL="0" marR="0" rtl="0" algn="l">
              <a:spcBef>
                <a:spcPts val="0"/>
              </a:spcBef>
              <a:spcAft>
                <a:spcPts val="0"/>
              </a:spcAft>
              <a:buNone/>
            </a:pPr>
            <a:r>
              <a:rPr lang="en-GB" sz="1100">
                <a:solidFill>
                  <a:srgbClr val="000000"/>
                </a:solidFill>
                <a:latin typeface="Calibri"/>
                <a:ea typeface="Calibri"/>
                <a:cs typeface="Calibri"/>
                <a:sym typeface="Calibri"/>
              </a:rPr>
              <a:t>Immunogenicity of Synflorix in very preterm (gestation period of 27-30 weeks), preterm (gestation period of 31-36 weeks) and full term (gestation period &gt; 36 weeks) infants was </a:t>
            </a:r>
            <a:endParaRPr/>
          </a:p>
          <a:p>
            <a:pPr indent="0" lvl="0" marL="0" marR="0" rtl="0" algn="l">
              <a:spcBef>
                <a:spcPts val="0"/>
              </a:spcBef>
              <a:spcAft>
                <a:spcPts val="0"/>
              </a:spcAft>
              <a:buNone/>
            </a:pPr>
            <a:r>
              <a:rPr lang="en-GB" sz="1100">
                <a:solidFill>
                  <a:srgbClr val="000000"/>
                </a:solidFill>
                <a:latin typeface="Calibri"/>
                <a:ea typeface="Calibri"/>
                <a:cs typeface="Calibri"/>
                <a:sym typeface="Calibri"/>
              </a:rPr>
              <a:t>evaluated following a 3 dose primary vaccination course at 2, 4, 6 months of age. Immunogenicity following a fourth dose (booster dose) at 15 to 18 months of age was evaluated </a:t>
            </a:r>
            <a:endParaRPr/>
          </a:p>
          <a:p>
            <a:pPr indent="0" lvl="0" marL="0" marR="0" rtl="0" algn="l">
              <a:spcBef>
                <a:spcPts val="0"/>
              </a:spcBef>
              <a:spcAft>
                <a:spcPts val="0"/>
              </a:spcAft>
              <a:buNone/>
            </a:pPr>
            <a:r>
              <a:rPr lang="en-GB" sz="1100">
                <a:solidFill>
                  <a:srgbClr val="000000"/>
                </a:solidFill>
                <a:latin typeface="Calibri"/>
                <a:ea typeface="Calibri"/>
                <a:cs typeface="Calibri"/>
                <a:sym typeface="Calibri"/>
              </a:rPr>
              <a:t>in 44 very preterm, 69 preterm and 127 full term infants. </a:t>
            </a:r>
            <a:endParaRPr sz="900">
              <a:solidFill>
                <a:schemeClr val="dk1"/>
              </a:solidFill>
              <a:latin typeface="Arial"/>
              <a:ea typeface="Arial"/>
              <a:cs typeface="Arial"/>
              <a:sym typeface="Arial"/>
            </a:endParaRPr>
          </a:p>
          <a:p>
            <a:pPr indent="0" lvl="0" marL="0" marR="0" rtl="0" algn="l">
              <a:spcBef>
                <a:spcPts val="0"/>
              </a:spcBef>
              <a:spcAft>
                <a:spcPts val="0"/>
              </a:spcAft>
              <a:buNone/>
            </a:pPr>
            <a:r>
              <a:rPr lang="en-GB" sz="1100">
                <a:solidFill>
                  <a:srgbClr val="000000"/>
                </a:solidFill>
                <a:latin typeface="Calibri"/>
                <a:ea typeface="Calibri"/>
                <a:cs typeface="Calibri"/>
                <a:sym typeface="Calibri"/>
              </a:rPr>
              <a:t>One month after primary vaccination (i.e. after the third dose), for each vaccine serotype at least 92.7% of subjects achieved ELISA antibody concentrations ≥ 0.2 μg/ml and at least 81.7% </a:t>
            </a:r>
            <a:endParaRPr/>
          </a:p>
          <a:p>
            <a:pPr indent="0" lvl="0" marL="0" marR="0" rtl="0" algn="l">
              <a:spcBef>
                <a:spcPts val="0"/>
              </a:spcBef>
              <a:spcAft>
                <a:spcPts val="0"/>
              </a:spcAft>
              <a:buNone/>
            </a:pPr>
            <a:r>
              <a:rPr lang="en-GB" sz="1100">
                <a:solidFill>
                  <a:srgbClr val="000000"/>
                </a:solidFill>
                <a:latin typeface="Calibri"/>
                <a:ea typeface="Calibri"/>
                <a:cs typeface="Calibri"/>
                <a:sym typeface="Calibri"/>
              </a:rPr>
              <a:t>achieved OPA titres ≥ 8 except serotype 1 (at least 58.8% with OPA titres ≥ 8). Similar antibody GMCs and OPA GMTs were observed for all infants except lower antibody GMCs for serotypes 4, 5, 9V and the </a:t>
            </a:r>
            <a:endParaRPr/>
          </a:p>
          <a:p>
            <a:pPr indent="0" lvl="0" marL="0" marR="0" rtl="0" algn="l">
              <a:spcBef>
                <a:spcPts val="0"/>
              </a:spcBef>
              <a:spcAft>
                <a:spcPts val="0"/>
              </a:spcAft>
              <a:buNone/>
            </a:pPr>
            <a:r>
              <a:rPr lang="en-GB" sz="1100">
                <a:solidFill>
                  <a:srgbClr val="000000"/>
                </a:solidFill>
                <a:latin typeface="Calibri"/>
                <a:ea typeface="Calibri"/>
                <a:cs typeface="Calibri"/>
                <a:sym typeface="Calibri"/>
              </a:rPr>
              <a:t>cross-reactive serotype 19A in very preterms and serotype 9V in preterms and lower OPA GMT for serotype 5 in very preterms. The clinical relevance of these differences is not known. </a:t>
            </a:r>
            <a:endParaRPr b="1" sz="1100">
              <a:solidFill>
                <a:schemeClr val="dk1"/>
              </a:solidFill>
              <a:latin typeface="Arial"/>
              <a:ea typeface="Arial"/>
              <a:cs typeface="Arial"/>
              <a:sym typeface="Arial"/>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One month after the booster dose increases of ELISA antibody GMCs and OPA GMTs were seen for each vaccine serotype and the cross-reactive serotype 19A, indicative of immunological memory.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Similar antibody GMCs and OPA GMTs were observed for all infants except a lower OPA GMT for serotype 5 in very preterm infants. Overall, for each vaccine serotype at least 97.6% of subjects achieved </a:t>
            </a:r>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ELISA antibody concentrations ≥ 0.2μg/ml and at least 91.9% achieved OPA titres ≥ 8</a:t>
            </a:r>
            <a:r>
              <a:rPr b="1" lang="en-GB" sz="1100">
                <a:solidFill>
                  <a:schemeClr val="dk1"/>
                </a:solidFill>
                <a:latin typeface="Calibri"/>
                <a:ea typeface="Calibri"/>
                <a:cs typeface="Calibri"/>
                <a:sym typeface="Calibri"/>
              </a:rPr>
              <a:t>. </a:t>
            </a:r>
            <a:endParaRPr b="1" sz="1100">
              <a:solidFill>
                <a:schemeClr val="dk1"/>
              </a:solidFill>
              <a:latin typeface="Arial"/>
              <a:ea typeface="Arial"/>
              <a:cs typeface="Arial"/>
              <a:sym typeface="Arial"/>
            </a:endParaRPr>
          </a:p>
          <a:p>
            <a:pPr indent="0" lvl="0" marL="0" marR="0" rtl="0" algn="l">
              <a:spcBef>
                <a:spcPts val="0"/>
              </a:spcBef>
              <a:spcAft>
                <a:spcPts val="0"/>
              </a:spcAft>
              <a:buNone/>
            </a:pPr>
            <a:r>
              <a:rPr b="1" lang="en-GB" sz="1100">
                <a:solidFill>
                  <a:schemeClr val="dk1"/>
                </a:solidFill>
                <a:latin typeface="Calibri"/>
                <a:ea typeface="Calibri"/>
                <a:cs typeface="Calibri"/>
                <a:sym typeface="Calibri"/>
              </a:rPr>
              <a:t>List of excipients</a:t>
            </a:r>
            <a:endParaRPr b="1" sz="1100">
              <a:solidFill>
                <a:schemeClr val="dk1"/>
              </a:solidFill>
              <a:latin typeface="Arial"/>
              <a:ea typeface="Arial"/>
              <a:cs typeface="Arial"/>
              <a:sym typeface="Arial"/>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Sodium chloride, Water for injections</a:t>
            </a:r>
            <a:endParaRPr b="1" sz="1100">
              <a:solidFill>
                <a:schemeClr val="dk1"/>
              </a:solidFill>
              <a:latin typeface="Arial"/>
              <a:ea typeface="Arial"/>
              <a:cs typeface="Arial"/>
              <a:sym typeface="Arial"/>
            </a:endParaRPr>
          </a:p>
          <a:p>
            <a:pPr indent="0" lvl="0" marL="0" marR="0" rtl="0" algn="l">
              <a:spcBef>
                <a:spcPts val="0"/>
              </a:spcBef>
              <a:spcAft>
                <a:spcPts val="0"/>
              </a:spcAft>
              <a:buNone/>
            </a:pPr>
            <a:r>
              <a:rPr b="1" lang="en-GB" sz="1100">
                <a:solidFill>
                  <a:schemeClr val="dk1"/>
                </a:solidFill>
                <a:latin typeface="Calibri"/>
                <a:ea typeface="Calibri"/>
                <a:cs typeface="Calibri"/>
                <a:sym typeface="Calibri"/>
              </a:rPr>
              <a:t>Shelf life 4 years</a:t>
            </a:r>
            <a:endParaRPr b="1" sz="11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1"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p:txBody>
      </p:sp>
      <p:graphicFrame>
        <p:nvGraphicFramePr>
          <p:cNvPr id="1404" name="Google Shape;1404;p53"/>
          <p:cNvGraphicFramePr/>
          <p:nvPr/>
        </p:nvGraphicFramePr>
        <p:xfrm>
          <a:off x="159112" y="2253756"/>
          <a:ext cx="3000000" cy="3000000"/>
        </p:xfrm>
        <a:graphic>
          <a:graphicData uri="http://schemas.openxmlformats.org/drawingml/2006/table">
            <a:tbl>
              <a:tblPr bandRow="1" firstCol="1" firstRow="1">
                <a:noFill/>
                <a:tableStyleId>{D7CF3AF4-21C3-456F-97FC-D5B352463DB0}</a:tableStyleId>
              </a:tblPr>
              <a:tblGrid>
                <a:gridCol w="1682750"/>
                <a:gridCol w="1435100"/>
                <a:gridCol w="986150"/>
                <a:gridCol w="2062475"/>
              </a:tblGrid>
              <a:tr h="139700">
                <a:tc rowSpan="2">
                  <a:txBody>
                    <a:bodyPr/>
                    <a:lstStyle/>
                    <a:p>
                      <a:pPr indent="0" lvl="0" marL="0" marR="0" rtl="0" algn="just">
                        <a:spcBef>
                          <a:spcPts val="0"/>
                        </a:spcBef>
                        <a:spcAft>
                          <a:spcPts val="0"/>
                        </a:spcAft>
                        <a:buNone/>
                      </a:pPr>
                      <a:r>
                        <a:rPr lang="en-GB" sz="1100"/>
                        <a:t>IPD</a:t>
                      </a:r>
                      <a:endParaRPr sz="1100">
                        <a:latin typeface="Times New Roman"/>
                        <a:ea typeface="Times New Roman"/>
                        <a:cs typeface="Times New Roman"/>
                        <a:sym typeface="Times New Roman"/>
                      </a:endParaRPr>
                    </a:p>
                  </a:txBody>
                  <a:tcPr marT="0" marB="0" marR="68575" marL="68575"/>
                </a:tc>
                <a:tc gridSpan="2">
                  <a:txBody>
                    <a:bodyPr/>
                    <a:lstStyle/>
                    <a:p>
                      <a:pPr indent="0" lvl="0" marL="0" marR="0" rtl="0" algn="just">
                        <a:spcBef>
                          <a:spcPts val="0"/>
                        </a:spcBef>
                        <a:spcAft>
                          <a:spcPts val="0"/>
                        </a:spcAft>
                        <a:buNone/>
                      </a:pPr>
                      <a:r>
                        <a:rPr lang="en-GB" sz="1100"/>
                        <a:t>Incidence per 100,000 person years</a:t>
                      </a:r>
                      <a:endParaRPr/>
                    </a:p>
                    <a:p>
                      <a:pPr indent="0" lvl="0" marL="0" marR="0" rtl="0" algn="just">
                        <a:spcBef>
                          <a:spcPts val="0"/>
                        </a:spcBef>
                        <a:spcAft>
                          <a:spcPts val="0"/>
                        </a:spcAft>
                        <a:buNone/>
                      </a:pPr>
                      <a:r>
                        <a:rPr lang="en-GB" sz="1100"/>
                        <a:t> </a:t>
                      </a:r>
                      <a:endParaRPr sz="1100">
                        <a:latin typeface="Times New Roman"/>
                        <a:ea typeface="Times New Roman"/>
                        <a:cs typeface="Times New Roman"/>
                        <a:sym typeface="Times New Roman"/>
                      </a:endParaRPr>
                    </a:p>
                  </a:txBody>
                  <a:tcPr marT="0" marB="0" marR="68575" marL="68575"/>
                </a:tc>
                <a:tc hMerge="1"/>
                <a:tc rowSpan="2">
                  <a:txBody>
                    <a:bodyPr/>
                    <a:lstStyle/>
                    <a:p>
                      <a:pPr indent="0" lvl="0" marL="0" marR="0" rtl="0" algn="just">
                        <a:spcBef>
                          <a:spcPts val="0"/>
                        </a:spcBef>
                        <a:spcAft>
                          <a:spcPts val="0"/>
                        </a:spcAft>
                        <a:buNone/>
                      </a:pPr>
                      <a:r>
                        <a:rPr lang="en-GB" sz="1100"/>
                        <a:t>Relative rate reduction</a:t>
                      </a:r>
                      <a:br>
                        <a:rPr lang="en-GB" sz="1100"/>
                      </a:br>
                      <a:r>
                        <a:rPr lang="en-GB" sz="1100"/>
                        <a:t>% (95% CI)</a:t>
                      </a:r>
                      <a:endParaRPr sz="1100">
                        <a:latin typeface="Times New Roman"/>
                        <a:ea typeface="Times New Roman"/>
                        <a:cs typeface="Times New Roman"/>
                        <a:sym typeface="Times New Roman"/>
                      </a:endParaRPr>
                    </a:p>
                  </a:txBody>
                  <a:tcPr marT="0" marB="0" marR="68575" marL="68575"/>
                </a:tc>
              </a:tr>
              <a:tr h="139700">
                <a:tc vMerge="1"/>
                <a:tc>
                  <a:txBody>
                    <a:bodyPr/>
                    <a:lstStyle/>
                    <a:p>
                      <a:pPr indent="0" lvl="0" marL="0" marR="0" rtl="0" algn="just">
                        <a:spcBef>
                          <a:spcPts val="0"/>
                        </a:spcBef>
                        <a:spcAft>
                          <a:spcPts val="0"/>
                        </a:spcAft>
                        <a:buNone/>
                      </a:pPr>
                      <a:r>
                        <a:rPr lang="en-GB" sz="1100"/>
                        <a:t>Before NIP</a:t>
                      </a:r>
                      <a:endParaRPr sz="1100">
                        <a:latin typeface="Times New Roman"/>
                        <a:ea typeface="Times New Roman"/>
                        <a:cs typeface="Times New Roman"/>
                        <a:sym typeface="Times New Roman"/>
                      </a:endParaRPr>
                    </a:p>
                  </a:txBody>
                  <a:tcPr marT="0" marB="0" marR="68575" marL="68575"/>
                </a:tc>
                <a:tc>
                  <a:txBody>
                    <a:bodyPr/>
                    <a:lstStyle/>
                    <a:p>
                      <a:pPr indent="0" lvl="0" marL="0" marR="0" rtl="0" algn="just">
                        <a:spcBef>
                          <a:spcPts val="0"/>
                        </a:spcBef>
                        <a:spcAft>
                          <a:spcPts val="0"/>
                        </a:spcAft>
                        <a:buNone/>
                      </a:pPr>
                      <a:r>
                        <a:rPr lang="en-GB" sz="1100"/>
                        <a:t>After NIP</a:t>
                      </a:r>
                      <a:endParaRPr sz="1100">
                        <a:latin typeface="Times New Roman"/>
                        <a:ea typeface="Times New Roman"/>
                        <a:cs typeface="Times New Roman"/>
                        <a:sym typeface="Times New Roman"/>
                      </a:endParaRPr>
                    </a:p>
                  </a:txBody>
                  <a:tcPr marT="0" marB="0" marR="68575" marL="68575"/>
                </a:tc>
                <a:tc vMerge="1"/>
              </a:tr>
              <a:tr h="29850">
                <a:tc>
                  <a:txBody>
                    <a:bodyPr/>
                    <a:lstStyle/>
                    <a:p>
                      <a:pPr indent="0" lvl="0" marL="0" marR="0" rtl="0" algn="just">
                        <a:spcBef>
                          <a:spcPts val="0"/>
                        </a:spcBef>
                        <a:spcAft>
                          <a:spcPts val="0"/>
                        </a:spcAft>
                        <a:buNone/>
                      </a:pPr>
                      <a:r>
                        <a:rPr lang="en-GB" sz="1100"/>
                        <a:t>Any culture confirmed</a:t>
                      </a:r>
                      <a:endParaRPr sz="1100">
                        <a:latin typeface="Times New Roman"/>
                        <a:ea typeface="Times New Roman"/>
                        <a:cs typeface="Times New Roman"/>
                        <a:sym typeface="Times New Roman"/>
                      </a:endParaRPr>
                    </a:p>
                  </a:txBody>
                  <a:tcPr marT="0" marB="0" marR="68575" marL="68575" anchor="ctr"/>
                </a:tc>
                <a:tc>
                  <a:txBody>
                    <a:bodyPr/>
                    <a:lstStyle/>
                    <a:p>
                      <a:pPr indent="0" lvl="0" marL="0" marR="0" rtl="0" algn="just">
                        <a:spcBef>
                          <a:spcPts val="0"/>
                        </a:spcBef>
                        <a:spcAft>
                          <a:spcPts val="0"/>
                        </a:spcAft>
                        <a:buNone/>
                      </a:pPr>
                      <a:r>
                        <a:rPr lang="en-GB" sz="1100"/>
                        <a:t>62.9</a:t>
                      </a:r>
                      <a:endParaRPr sz="1100">
                        <a:latin typeface="Times New Roman"/>
                        <a:ea typeface="Times New Roman"/>
                        <a:cs typeface="Times New Roman"/>
                        <a:sym typeface="Times New Roman"/>
                      </a:endParaRPr>
                    </a:p>
                  </a:txBody>
                  <a:tcPr marT="0" marB="0" marR="68575" marL="68575" anchor="ctr"/>
                </a:tc>
                <a:tc>
                  <a:txBody>
                    <a:bodyPr/>
                    <a:lstStyle/>
                    <a:p>
                      <a:pPr indent="0" lvl="0" marL="0" marR="0" rtl="0" algn="just">
                        <a:spcBef>
                          <a:spcPts val="0"/>
                        </a:spcBef>
                        <a:spcAft>
                          <a:spcPts val="0"/>
                        </a:spcAft>
                        <a:buNone/>
                      </a:pPr>
                      <a:r>
                        <a:rPr lang="en-GB" sz="1100"/>
                        <a:t>12.9</a:t>
                      </a:r>
                      <a:endParaRPr sz="1100">
                        <a:latin typeface="Times New Roman"/>
                        <a:ea typeface="Times New Roman"/>
                        <a:cs typeface="Times New Roman"/>
                        <a:sym typeface="Times New Roman"/>
                      </a:endParaRPr>
                    </a:p>
                  </a:txBody>
                  <a:tcPr marT="0" marB="0" marR="68575" marL="68575" anchor="ctr"/>
                </a:tc>
                <a:tc>
                  <a:txBody>
                    <a:bodyPr/>
                    <a:lstStyle/>
                    <a:p>
                      <a:pPr indent="0" lvl="0" marL="0" marR="0" rtl="0" algn="just">
                        <a:spcBef>
                          <a:spcPts val="0"/>
                        </a:spcBef>
                        <a:spcAft>
                          <a:spcPts val="0"/>
                        </a:spcAft>
                        <a:buNone/>
                      </a:pPr>
                      <a:r>
                        <a:rPr lang="en-GB" sz="1100"/>
                        <a:t>80% (72;85)</a:t>
                      </a:r>
                      <a:endParaRPr sz="1100">
                        <a:latin typeface="Times New Roman"/>
                        <a:ea typeface="Times New Roman"/>
                        <a:cs typeface="Times New Roman"/>
                        <a:sym typeface="Times New Roman"/>
                      </a:endParaRPr>
                    </a:p>
                  </a:txBody>
                  <a:tcPr marT="0" marB="0" marR="68575" marL="68575" anchor="ctr"/>
                </a:tc>
              </a:tr>
              <a:tr h="27300">
                <a:tc>
                  <a:txBody>
                    <a:bodyPr/>
                    <a:lstStyle/>
                    <a:p>
                      <a:pPr indent="0" lvl="0" marL="0" marR="0" rtl="0" algn="just">
                        <a:spcBef>
                          <a:spcPts val="0"/>
                        </a:spcBef>
                        <a:spcAft>
                          <a:spcPts val="0"/>
                        </a:spcAft>
                        <a:buNone/>
                      </a:pPr>
                      <a:r>
                        <a:rPr lang="en-GB" sz="1100"/>
                        <a:t>Any vaccine serotype</a:t>
                      </a:r>
                      <a:endParaRPr sz="1100">
                        <a:latin typeface="Times New Roman"/>
                        <a:ea typeface="Times New Roman"/>
                        <a:cs typeface="Times New Roman"/>
                        <a:sym typeface="Times New Roman"/>
                      </a:endParaRPr>
                    </a:p>
                  </a:txBody>
                  <a:tcPr marT="0" marB="0" marR="68575" marL="68575" anchor="ctr"/>
                </a:tc>
                <a:tc>
                  <a:txBody>
                    <a:bodyPr/>
                    <a:lstStyle/>
                    <a:p>
                      <a:pPr indent="0" lvl="0" marL="0" marR="0" rtl="0" algn="just">
                        <a:spcBef>
                          <a:spcPts val="0"/>
                        </a:spcBef>
                        <a:spcAft>
                          <a:spcPts val="0"/>
                        </a:spcAft>
                        <a:buNone/>
                      </a:pPr>
                      <a:r>
                        <a:rPr lang="en-GB" sz="1100"/>
                        <a:t>49.1</a:t>
                      </a:r>
                      <a:endParaRPr sz="1100">
                        <a:latin typeface="Times New Roman"/>
                        <a:ea typeface="Times New Roman"/>
                        <a:cs typeface="Times New Roman"/>
                        <a:sym typeface="Times New Roman"/>
                      </a:endParaRPr>
                    </a:p>
                  </a:txBody>
                  <a:tcPr marT="0" marB="0" marR="68575" marL="68575" anchor="ctr"/>
                </a:tc>
                <a:tc>
                  <a:txBody>
                    <a:bodyPr/>
                    <a:lstStyle/>
                    <a:p>
                      <a:pPr indent="0" lvl="0" marL="0" marR="0" rtl="0" algn="just">
                        <a:spcBef>
                          <a:spcPts val="0"/>
                        </a:spcBef>
                        <a:spcAft>
                          <a:spcPts val="0"/>
                        </a:spcAft>
                        <a:buNone/>
                      </a:pPr>
                      <a:r>
                        <a:rPr lang="en-GB" sz="1100"/>
                        <a:t>4.2</a:t>
                      </a:r>
                      <a:endParaRPr sz="1100">
                        <a:latin typeface="Times New Roman"/>
                        <a:ea typeface="Times New Roman"/>
                        <a:cs typeface="Times New Roman"/>
                        <a:sym typeface="Times New Roman"/>
                      </a:endParaRPr>
                    </a:p>
                  </a:txBody>
                  <a:tcPr marT="0" marB="0" marR="68575" marL="68575" anchor="ctr"/>
                </a:tc>
                <a:tc>
                  <a:txBody>
                    <a:bodyPr/>
                    <a:lstStyle/>
                    <a:p>
                      <a:pPr indent="0" lvl="0" marL="0" marR="0" rtl="0" algn="just">
                        <a:spcBef>
                          <a:spcPts val="0"/>
                        </a:spcBef>
                        <a:spcAft>
                          <a:spcPts val="0"/>
                        </a:spcAft>
                        <a:buNone/>
                      </a:pPr>
                      <a:r>
                        <a:rPr lang="en-GB" sz="1100"/>
                        <a:t>92% (86;95)</a:t>
                      </a:r>
                      <a:endParaRPr sz="1100">
                        <a:latin typeface="Times New Roman"/>
                        <a:ea typeface="Times New Roman"/>
                        <a:cs typeface="Times New Roman"/>
                        <a:sym typeface="Times New Roman"/>
                      </a:endParaRPr>
                    </a:p>
                  </a:txBody>
                  <a:tcPr marT="0" marB="0" marR="68575" marL="68575" anchor="ctr"/>
                </a:tc>
              </a:tr>
              <a:tr h="139700">
                <a:tc>
                  <a:txBody>
                    <a:bodyPr/>
                    <a:lstStyle/>
                    <a:p>
                      <a:pPr indent="0" lvl="0" marL="0" marR="0" rtl="0" algn="just">
                        <a:spcBef>
                          <a:spcPts val="0"/>
                        </a:spcBef>
                        <a:spcAft>
                          <a:spcPts val="0"/>
                        </a:spcAft>
                        <a:buNone/>
                      </a:pPr>
                      <a:r>
                        <a:rPr lang="en-GB" sz="1100"/>
                        <a:t>Serotype 19A</a:t>
                      </a:r>
                      <a:endParaRPr sz="1100">
                        <a:latin typeface="Times New Roman"/>
                        <a:ea typeface="Times New Roman"/>
                        <a:cs typeface="Times New Roman"/>
                        <a:sym typeface="Times New Roman"/>
                      </a:endParaRPr>
                    </a:p>
                  </a:txBody>
                  <a:tcPr marT="0" marB="0" marR="68575" marL="68575" anchor="ctr"/>
                </a:tc>
                <a:tc>
                  <a:txBody>
                    <a:bodyPr/>
                    <a:lstStyle/>
                    <a:p>
                      <a:pPr indent="0" lvl="0" marL="0" marR="0" rtl="0" algn="just">
                        <a:spcBef>
                          <a:spcPts val="0"/>
                        </a:spcBef>
                        <a:spcAft>
                          <a:spcPts val="0"/>
                        </a:spcAft>
                        <a:buNone/>
                      </a:pPr>
                      <a:r>
                        <a:rPr lang="en-GB" sz="1100"/>
                        <a:t>5.5</a:t>
                      </a:r>
                      <a:endParaRPr sz="1100">
                        <a:latin typeface="Times New Roman"/>
                        <a:ea typeface="Times New Roman"/>
                        <a:cs typeface="Times New Roman"/>
                        <a:sym typeface="Times New Roman"/>
                      </a:endParaRPr>
                    </a:p>
                  </a:txBody>
                  <a:tcPr marT="0" marB="0" marR="68575" marL="68575" anchor="ctr"/>
                </a:tc>
                <a:tc>
                  <a:txBody>
                    <a:bodyPr/>
                    <a:lstStyle/>
                    <a:p>
                      <a:pPr indent="0" lvl="0" marL="0" marR="0" rtl="0" algn="just">
                        <a:spcBef>
                          <a:spcPts val="0"/>
                        </a:spcBef>
                        <a:spcAft>
                          <a:spcPts val="0"/>
                        </a:spcAft>
                        <a:buNone/>
                      </a:pPr>
                      <a:r>
                        <a:rPr lang="en-GB" sz="1100"/>
                        <a:t>2.1</a:t>
                      </a:r>
                      <a:endParaRPr sz="1100">
                        <a:latin typeface="Times New Roman"/>
                        <a:ea typeface="Times New Roman"/>
                        <a:cs typeface="Times New Roman"/>
                        <a:sym typeface="Times New Roman"/>
                      </a:endParaRPr>
                    </a:p>
                  </a:txBody>
                  <a:tcPr marT="0" marB="0" marR="68575" marL="68575" anchor="ctr"/>
                </a:tc>
                <a:tc>
                  <a:txBody>
                    <a:bodyPr/>
                    <a:lstStyle/>
                    <a:p>
                      <a:pPr indent="0" lvl="0" marL="0" marR="0" rtl="0" algn="just">
                        <a:spcBef>
                          <a:spcPts val="0"/>
                        </a:spcBef>
                        <a:spcAft>
                          <a:spcPts val="0"/>
                        </a:spcAft>
                        <a:buNone/>
                      </a:pPr>
                      <a:r>
                        <a:rPr lang="en-GB" sz="1100"/>
                        <a:t>62% (20;85)</a:t>
                      </a:r>
                      <a:endParaRPr sz="1100">
                        <a:latin typeface="Times New Roman"/>
                        <a:ea typeface="Times New Roman"/>
                        <a:cs typeface="Times New Roman"/>
                        <a:sym typeface="Times New Roman"/>
                      </a:endParaRPr>
                    </a:p>
                  </a:txBody>
                  <a:tcPr marT="0" marB="0" marR="68575" marL="68575" anchor="ctr"/>
                </a:tc>
              </a:tr>
            </a:tbl>
          </a:graphicData>
        </a:graphic>
      </p:graphicFrame>
      <p:sp>
        <p:nvSpPr>
          <p:cNvPr id="1405" name="Google Shape;1405;p53"/>
          <p:cNvSpPr txBox="1"/>
          <p:nvPr/>
        </p:nvSpPr>
        <p:spPr>
          <a:xfrm>
            <a:off x="2824796" y="6566203"/>
            <a:ext cx="5606829" cy="223138"/>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Clr>
                <a:srgbClr val="595959"/>
              </a:buClr>
              <a:buSzPts val="1000"/>
              <a:buFont typeface="Noto Sans Symbols"/>
              <a:buNone/>
            </a:pPr>
            <a:r>
              <a:rPr lang="en-GB" sz="1000">
                <a:solidFill>
                  <a:srgbClr val="595959"/>
                </a:solidFill>
                <a:latin typeface="Calibri"/>
                <a:ea typeface="Calibri"/>
                <a:cs typeface="Calibri"/>
                <a:sym typeface="Calibri"/>
              </a:rPr>
              <a:t>The 16</a:t>
            </a:r>
            <a:r>
              <a:rPr baseline="30000" lang="en-GB" sz="1000">
                <a:solidFill>
                  <a:srgbClr val="595959"/>
                </a:solidFill>
                <a:latin typeface="Calibri"/>
                <a:ea typeface="Calibri"/>
                <a:cs typeface="Calibri"/>
                <a:sym typeface="Calibri"/>
              </a:rPr>
              <a:t>th</a:t>
            </a:r>
            <a:r>
              <a:rPr lang="en-GB" sz="1000">
                <a:solidFill>
                  <a:srgbClr val="595959"/>
                </a:solidFill>
                <a:latin typeface="Calibri"/>
                <a:ea typeface="Calibri"/>
                <a:cs typeface="Calibri"/>
                <a:sym typeface="Calibri"/>
              </a:rPr>
              <a:t> Annual Meeting of the Lebanese Paediatric Societies </a:t>
            </a:r>
            <a:r>
              <a:rPr lang="en-GB" sz="1000">
                <a:solidFill>
                  <a:srgbClr val="000000"/>
                </a:solidFill>
                <a:latin typeface="Calibri"/>
                <a:ea typeface="Calibri"/>
                <a:cs typeface="Calibri"/>
                <a:sym typeface="Calibri"/>
              </a:rPr>
              <a:t>| </a:t>
            </a:r>
            <a:r>
              <a:rPr lang="en-GB" sz="1000">
                <a:solidFill>
                  <a:schemeClr val="accent6"/>
                </a:solidFill>
                <a:latin typeface="Calibri"/>
                <a:ea typeface="Calibri"/>
                <a:cs typeface="Calibri"/>
                <a:sym typeface="Calibri"/>
              </a:rPr>
              <a:t>13 - 14 September, 2019 | Beirut - Lebanon</a:t>
            </a:r>
            <a:r>
              <a:rPr lang="en-GB" sz="1000">
                <a:solidFill>
                  <a:srgbClr val="595959"/>
                </a:solidFill>
                <a:latin typeface="Calibri"/>
                <a:ea typeface="Calibri"/>
                <a:cs typeface="Calibri"/>
                <a:sym typeface="Calibri"/>
              </a:rP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0" name="Shape 1410"/>
        <p:cNvGrpSpPr/>
        <p:nvPr/>
      </p:nvGrpSpPr>
      <p:grpSpPr>
        <a:xfrm>
          <a:off x="0" y="0"/>
          <a:ext cx="0" cy="0"/>
          <a:chOff x="0" y="0"/>
          <a:chExt cx="0" cy="0"/>
        </a:xfrm>
      </p:grpSpPr>
      <p:sp>
        <p:nvSpPr>
          <p:cNvPr id="1411" name="Google Shape;1411;p54"/>
          <p:cNvSpPr txBox="1"/>
          <p:nvPr>
            <p:ph type="title"/>
          </p:nvPr>
        </p:nvSpPr>
        <p:spPr>
          <a:xfrm>
            <a:off x="725347" y="379625"/>
            <a:ext cx="8698053" cy="366254"/>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rgbClr val="215B6B"/>
              </a:buClr>
              <a:buSzPts val="2800"/>
              <a:buFont typeface="Arial"/>
              <a:buNone/>
            </a:pPr>
            <a:r>
              <a:rPr lang="en-GB"/>
              <a:t>Safety, Prescribing Information,</a:t>
            </a:r>
            <a:br>
              <a:rPr lang="en-GB"/>
            </a:br>
            <a:r>
              <a:rPr lang="en-GB"/>
              <a:t>Adverse Event Reporting Procedure</a:t>
            </a:r>
            <a:endParaRPr/>
          </a:p>
        </p:txBody>
      </p:sp>
      <p:sp>
        <p:nvSpPr>
          <p:cNvPr id="1412" name="Google Shape;1412;p54"/>
          <p:cNvSpPr/>
          <p:nvPr/>
        </p:nvSpPr>
        <p:spPr>
          <a:xfrm>
            <a:off x="21772" y="1155648"/>
            <a:ext cx="15037027" cy="3262432"/>
          </a:xfrm>
          <a:prstGeom prst="rect">
            <a:avLst/>
          </a:prstGeom>
          <a:noFill/>
          <a:ln>
            <a:noFill/>
          </a:ln>
        </p:spPr>
        <p:txBody>
          <a:bodyPr anchorCtr="0" anchor="ctr" bIns="0" lIns="91425" spcFirstLastPara="1" rIns="91425" wrap="square" tIns="45700">
            <a:noAutofit/>
          </a:bodyPr>
          <a:lstStyle/>
          <a:p>
            <a:pPr indent="0" lvl="0" marL="0" marR="0" rtl="0" algn="l">
              <a:spcBef>
                <a:spcPts val="0"/>
              </a:spcBef>
              <a:spcAft>
                <a:spcPts val="0"/>
              </a:spcAft>
              <a:buNone/>
            </a:pPr>
            <a:r>
              <a:rPr b="1" lang="en-GB" sz="1100">
                <a:solidFill>
                  <a:schemeClr val="dk1"/>
                </a:solidFill>
                <a:latin typeface="Calibri"/>
                <a:ea typeface="Calibri"/>
                <a:cs typeface="Calibri"/>
                <a:sym typeface="Calibri"/>
              </a:rPr>
              <a:t>Special precautions for storage</a:t>
            </a:r>
            <a:endParaRPr b="1" sz="1100">
              <a:solidFill>
                <a:schemeClr val="dk1"/>
              </a:solidFill>
              <a:latin typeface="Arial"/>
              <a:ea typeface="Arial"/>
              <a:cs typeface="Arial"/>
              <a:sym typeface="Arial"/>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Store in a refrigerator (2°C – 8°C).</a:t>
            </a:r>
            <a:endParaRPr sz="900">
              <a:solidFill>
                <a:schemeClr val="dk1"/>
              </a:solidFill>
              <a:latin typeface="Arial"/>
              <a:ea typeface="Arial"/>
              <a:cs typeface="Arial"/>
              <a:sym typeface="Arial"/>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Do not freeze.</a:t>
            </a:r>
            <a:endParaRPr sz="900">
              <a:solidFill>
                <a:schemeClr val="dk1"/>
              </a:solidFill>
              <a:latin typeface="Arial"/>
              <a:ea typeface="Arial"/>
              <a:cs typeface="Arial"/>
              <a:sym typeface="Arial"/>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Store in the original package in order to protect from light.</a:t>
            </a:r>
            <a:endParaRPr b="1" sz="1100">
              <a:solidFill>
                <a:schemeClr val="dk1"/>
              </a:solidFill>
              <a:latin typeface="Arial"/>
              <a:ea typeface="Arial"/>
              <a:cs typeface="Arial"/>
              <a:sym typeface="Arial"/>
            </a:endParaRPr>
          </a:p>
          <a:p>
            <a:pPr indent="0" lvl="0" marL="0" marR="0" rtl="0" algn="l">
              <a:spcBef>
                <a:spcPts val="0"/>
              </a:spcBef>
              <a:spcAft>
                <a:spcPts val="0"/>
              </a:spcAft>
              <a:buNone/>
            </a:pPr>
            <a:r>
              <a:rPr b="1" lang="en-GB" sz="1100">
                <a:solidFill>
                  <a:schemeClr val="dk1"/>
                </a:solidFill>
                <a:latin typeface="Calibri"/>
                <a:ea typeface="Calibri"/>
                <a:cs typeface="Calibri"/>
                <a:sym typeface="Calibri"/>
              </a:rPr>
              <a:t>Nature and contents of container</a:t>
            </a:r>
            <a:endParaRPr b="1" sz="1100">
              <a:solidFill>
                <a:schemeClr val="dk1"/>
              </a:solidFill>
              <a:latin typeface="Arial"/>
              <a:ea typeface="Arial"/>
              <a:cs typeface="Arial"/>
              <a:sym typeface="Arial"/>
            </a:endParaRPr>
          </a:p>
          <a:p>
            <a:pPr indent="0" lvl="0" marL="0" marR="0" rtl="0" algn="l">
              <a:spcBef>
                <a:spcPts val="0"/>
              </a:spcBef>
              <a:spcAft>
                <a:spcPts val="0"/>
              </a:spcAft>
              <a:buNone/>
            </a:pPr>
            <a:r>
              <a:rPr lang="en-GB" sz="1100">
                <a:solidFill>
                  <a:schemeClr val="dk1"/>
                </a:solidFill>
                <a:latin typeface="Calibri"/>
                <a:ea typeface="Calibri"/>
                <a:cs typeface="Calibri"/>
                <a:sym typeface="Calibri"/>
              </a:rPr>
              <a:t>0.5 ml suspension in a pre-filled syringe (</a:t>
            </a:r>
            <a:r>
              <a:rPr lang="en-GB" sz="1100">
                <a:solidFill>
                  <a:srgbClr val="000000"/>
                </a:solidFill>
                <a:latin typeface="Calibri"/>
                <a:ea typeface="Calibri"/>
                <a:cs typeface="Calibri"/>
                <a:sym typeface="Calibri"/>
              </a:rPr>
              <a:t>type I glass) with a stopper (butyl rubber)</a:t>
            </a:r>
            <a:r>
              <a:rPr lang="en-GB" sz="1100">
                <a:solidFill>
                  <a:schemeClr val="dk1"/>
                </a:solidFill>
                <a:latin typeface="Calibri"/>
                <a:ea typeface="Calibri"/>
                <a:cs typeface="Calibri"/>
                <a:sym typeface="Calibri"/>
              </a:rPr>
              <a:t> with or without needles. Pack size of 1, 10 or 50.</a:t>
            </a:r>
            <a:endParaRPr b="1" sz="11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1" i="0" lang="en-GB" sz="1100" u="none" cap="none" strike="noStrike">
                <a:solidFill>
                  <a:schemeClr val="dk1"/>
                </a:solidFill>
                <a:latin typeface="Calibri"/>
                <a:ea typeface="Calibri"/>
                <a:cs typeface="Calibri"/>
                <a:sym typeface="Calibri"/>
              </a:rPr>
              <a:t>Special precautions for disposal and other handling</a:t>
            </a:r>
            <a:endParaRPr b="1"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A fine white deposit with a clear colourless supernatant may be observed upon storage of the pre-filled syringe. This does not constitute a sign of deterioration.</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The content of the pre-filled syringe should be inspected visually both before and after shaking for any foreign particulate matter and/or abnormal physical appearance prior to </a:t>
            </a:r>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administration. </a:t>
            </a:r>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In the event of either being observed, discard the vaccine.</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The vaccine should be allowed to reach room temperature before use.</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The vaccine should be well shaken before use.</a:t>
            </a:r>
            <a:endParaRPr b="0" i="0" sz="9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sng" cap="none" strike="noStrike">
                <a:solidFill>
                  <a:schemeClr val="dk1"/>
                </a:solidFill>
                <a:latin typeface="Calibri"/>
                <a:ea typeface="Calibri"/>
                <a:cs typeface="Calibri"/>
                <a:sym typeface="Calibri"/>
              </a:rPr>
              <a:t>Instructions for administration of the vaccine presented in pre-filled syringe</a:t>
            </a:r>
            <a:endParaRPr b="0" i="0" sz="900" u="none" cap="none" strike="noStrike">
              <a:solidFill>
                <a:schemeClr val="dk1"/>
              </a:solidFill>
              <a:latin typeface="Arial"/>
              <a:ea typeface="Arial"/>
              <a:cs typeface="Arial"/>
              <a:sym typeface="Arial"/>
            </a:endParaRPr>
          </a:p>
          <a:p>
            <a:pPr indent="-69850" lvl="0" marL="0" marR="0" rtl="0" algn="l">
              <a:lnSpc>
                <a:spcPct val="100000"/>
              </a:lnSpc>
              <a:spcBef>
                <a:spcPts val="0"/>
              </a:spcBef>
              <a:spcAft>
                <a:spcPts val="0"/>
              </a:spcAft>
              <a:buClr>
                <a:schemeClr val="dk1"/>
              </a:buClr>
              <a:buSzPts val="1100"/>
              <a:buFont typeface="Calibri"/>
              <a:buChar char="•"/>
            </a:pPr>
            <a:r>
              <a:rPr b="0" i="0" lang="en-GB" sz="1100" u="none" cap="none" strike="noStrike">
                <a:solidFill>
                  <a:schemeClr val="dk1"/>
                </a:solidFill>
                <a:latin typeface="Calibri"/>
                <a:ea typeface="Calibri"/>
                <a:cs typeface="Calibri"/>
                <a:sym typeface="Calibri"/>
              </a:rPr>
              <a:t>Holding the syringe </a:t>
            </a:r>
            <a:r>
              <a:rPr b="1" i="0" lang="en-GB" sz="1100" u="sng" cap="none" strike="noStrike">
                <a:solidFill>
                  <a:schemeClr val="dk1"/>
                </a:solidFill>
                <a:latin typeface="Calibri"/>
                <a:ea typeface="Calibri"/>
                <a:cs typeface="Calibri"/>
                <a:sym typeface="Calibri"/>
              </a:rPr>
              <a:t>barrel</a:t>
            </a:r>
            <a:r>
              <a:rPr b="0" i="0" lang="en-GB" sz="1100" u="none" cap="none" strike="noStrike">
                <a:solidFill>
                  <a:schemeClr val="dk1"/>
                </a:solidFill>
                <a:latin typeface="Calibri"/>
                <a:ea typeface="Calibri"/>
                <a:cs typeface="Calibri"/>
                <a:sym typeface="Calibri"/>
              </a:rPr>
              <a:t> in one hand (avoid holding the syringe plunger), unscrew the syringe cap by twisting it anticlockwise.</a:t>
            </a:r>
            <a:endParaRPr b="0" i="0" sz="900" u="none" cap="none" strike="noStrike">
              <a:solidFill>
                <a:schemeClr val="dk1"/>
              </a:solidFill>
              <a:latin typeface="Arial"/>
              <a:ea typeface="Arial"/>
              <a:cs typeface="Arial"/>
              <a:sym typeface="Arial"/>
            </a:endParaRPr>
          </a:p>
          <a:p>
            <a:pPr indent="-69850" lvl="0" marL="0" marR="0" rtl="0" algn="l">
              <a:lnSpc>
                <a:spcPct val="100000"/>
              </a:lnSpc>
              <a:spcBef>
                <a:spcPts val="0"/>
              </a:spcBef>
              <a:spcAft>
                <a:spcPts val="0"/>
              </a:spcAft>
              <a:buClr>
                <a:schemeClr val="dk1"/>
              </a:buClr>
              <a:buSzPts val="1100"/>
              <a:buFont typeface="Calibri"/>
              <a:buChar char="•"/>
            </a:pPr>
            <a:r>
              <a:rPr b="0" i="0" lang="en-GB" sz="1100" u="none" cap="none" strike="noStrike">
                <a:solidFill>
                  <a:schemeClr val="dk1"/>
                </a:solidFill>
                <a:latin typeface="Calibri"/>
                <a:ea typeface="Calibri"/>
                <a:cs typeface="Calibri"/>
                <a:sym typeface="Calibri"/>
              </a:rPr>
              <a:t>To attach the needle to the syringe, twist the needle clockwise into the syringe until you feel it lock. </a:t>
            </a:r>
            <a:endParaRPr b="0" i="0" sz="900" u="none" cap="none" strike="noStrike">
              <a:solidFill>
                <a:schemeClr val="dk1"/>
              </a:solidFill>
              <a:latin typeface="Arial"/>
              <a:ea typeface="Arial"/>
              <a:cs typeface="Arial"/>
              <a:sym typeface="Arial"/>
            </a:endParaRPr>
          </a:p>
          <a:p>
            <a:pPr indent="-69850" lvl="0" marL="0" marR="0" rtl="0" algn="l">
              <a:lnSpc>
                <a:spcPct val="100000"/>
              </a:lnSpc>
              <a:spcBef>
                <a:spcPts val="0"/>
              </a:spcBef>
              <a:spcAft>
                <a:spcPts val="0"/>
              </a:spcAft>
              <a:buClr>
                <a:schemeClr val="dk1"/>
              </a:buClr>
              <a:buSzPts val="1100"/>
              <a:buFont typeface="Calibri"/>
              <a:buChar char="•"/>
            </a:pPr>
            <a:r>
              <a:rPr b="0" i="0" lang="en-GB" sz="1100" u="none" cap="none" strike="noStrike">
                <a:solidFill>
                  <a:schemeClr val="dk1"/>
                </a:solidFill>
                <a:latin typeface="Calibri"/>
                <a:ea typeface="Calibri"/>
                <a:cs typeface="Calibri"/>
                <a:sym typeface="Calibri"/>
              </a:rPr>
              <a:t>Remove the needle protector, which on occasion can be a little stiff.</a:t>
            </a:r>
            <a:endParaRPr b="1"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1" i="0" lang="en-GB" sz="1100" u="none" cap="none" strike="noStrike">
                <a:solidFill>
                  <a:schemeClr val="dk1"/>
                </a:solidFill>
                <a:latin typeface="Calibri"/>
                <a:ea typeface="Calibri"/>
                <a:cs typeface="Calibri"/>
                <a:sym typeface="Calibri"/>
              </a:rPr>
              <a:t>DATE OF REVISION OF THE TEXT</a:t>
            </a:r>
            <a:endParaRPr b="1"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Calibri"/>
              <a:buNone/>
            </a:pPr>
            <a:r>
              <a:rPr b="0" i="0" lang="en-GB" sz="1100" u="none" cap="none" strike="noStrike">
                <a:solidFill>
                  <a:schemeClr val="dk1"/>
                </a:solidFill>
                <a:latin typeface="Calibri"/>
                <a:ea typeface="Calibri"/>
                <a:cs typeface="Calibri"/>
                <a:sym typeface="Calibri"/>
              </a:rPr>
              <a:t>Ref. Version 23 Date 23/Jul/2015</a:t>
            </a:r>
            <a:endParaRPr b="0" i="0" sz="1100" u="none" cap="none" strike="noStrike">
              <a:solidFill>
                <a:schemeClr val="dk1"/>
              </a:solidFill>
              <a:latin typeface="Calibri"/>
              <a:ea typeface="Calibri"/>
              <a:cs typeface="Calibri"/>
              <a:sym typeface="Calibri"/>
            </a:endParaRPr>
          </a:p>
        </p:txBody>
      </p:sp>
      <p:sp>
        <p:nvSpPr>
          <p:cNvPr id="1413" name="Google Shape;1413;p54"/>
          <p:cNvSpPr txBox="1"/>
          <p:nvPr/>
        </p:nvSpPr>
        <p:spPr>
          <a:xfrm>
            <a:off x="2824796" y="6566203"/>
            <a:ext cx="5606829" cy="223138"/>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Clr>
                <a:srgbClr val="595959"/>
              </a:buClr>
              <a:buSzPts val="1000"/>
              <a:buFont typeface="Noto Sans Symbols"/>
              <a:buNone/>
            </a:pPr>
            <a:r>
              <a:rPr lang="en-GB" sz="1000">
                <a:solidFill>
                  <a:srgbClr val="595959"/>
                </a:solidFill>
                <a:latin typeface="Calibri"/>
                <a:ea typeface="Calibri"/>
                <a:cs typeface="Calibri"/>
                <a:sym typeface="Calibri"/>
              </a:rPr>
              <a:t>The 16</a:t>
            </a:r>
            <a:r>
              <a:rPr baseline="30000" lang="en-GB" sz="1000">
                <a:solidFill>
                  <a:srgbClr val="595959"/>
                </a:solidFill>
                <a:latin typeface="Calibri"/>
                <a:ea typeface="Calibri"/>
                <a:cs typeface="Calibri"/>
                <a:sym typeface="Calibri"/>
              </a:rPr>
              <a:t>th</a:t>
            </a:r>
            <a:r>
              <a:rPr lang="en-GB" sz="1000">
                <a:solidFill>
                  <a:srgbClr val="595959"/>
                </a:solidFill>
                <a:latin typeface="Calibri"/>
                <a:ea typeface="Calibri"/>
                <a:cs typeface="Calibri"/>
                <a:sym typeface="Calibri"/>
              </a:rPr>
              <a:t> Annual Meeting of the Lebanese Paediatric Societies </a:t>
            </a:r>
            <a:r>
              <a:rPr lang="en-GB" sz="1000">
                <a:solidFill>
                  <a:srgbClr val="000000"/>
                </a:solidFill>
                <a:latin typeface="Calibri"/>
                <a:ea typeface="Calibri"/>
                <a:cs typeface="Calibri"/>
                <a:sym typeface="Calibri"/>
              </a:rPr>
              <a:t>| </a:t>
            </a:r>
            <a:r>
              <a:rPr lang="en-GB" sz="1000">
                <a:solidFill>
                  <a:schemeClr val="accent6"/>
                </a:solidFill>
                <a:latin typeface="Calibri"/>
                <a:ea typeface="Calibri"/>
                <a:cs typeface="Calibri"/>
                <a:sym typeface="Calibri"/>
              </a:rPr>
              <a:t>13 - 14 September, 2019 | Beirut - Lebanon</a:t>
            </a:r>
            <a:r>
              <a:rPr lang="en-GB" sz="1000">
                <a:solidFill>
                  <a:srgbClr val="595959"/>
                </a:solidFill>
                <a:latin typeface="Calibri"/>
                <a:ea typeface="Calibri"/>
                <a:cs typeface="Calibri"/>
                <a:sym typeface="Calibri"/>
              </a:rP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8" name="Shape 1418"/>
        <p:cNvGrpSpPr/>
        <p:nvPr/>
      </p:nvGrpSpPr>
      <p:grpSpPr>
        <a:xfrm>
          <a:off x="0" y="0"/>
          <a:ext cx="0" cy="0"/>
          <a:chOff x="0" y="0"/>
          <a:chExt cx="0" cy="0"/>
        </a:xfrm>
      </p:grpSpPr>
      <p:sp>
        <p:nvSpPr>
          <p:cNvPr id="1419" name="Google Shape;1419;p55"/>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800"/>
              <a:buFont typeface="Arial"/>
              <a:buNone/>
            </a:pPr>
            <a:r>
              <a:rPr lang="en-GB"/>
              <a:t>Prescribing information</a:t>
            </a:r>
            <a:endParaRPr/>
          </a:p>
        </p:txBody>
      </p:sp>
      <p:sp>
        <p:nvSpPr>
          <p:cNvPr id="1420" name="Google Shape;1420;p55"/>
          <p:cNvSpPr/>
          <p:nvPr/>
        </p:nvSpPr>
        <p:spPr>
          <a:xfrm>
            <a:off x="0" y="1028482"/>
            <a:ext cx="12188825" cy="323165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GB" sz="600">
                <a:solidFill>
                  <a:schemeClr val="dk2"/>
                </a:solidFill>
                <a:latin typeface="Arial"/>
                <a:ea typeface="Arial"/>
                <a:cs typeface="Arial"/>
                <a:sym typeface="Arial"/>
              </a:rPr>
              <a:t>Abbreviated Prescribing Information was prepared on 31.08.2016 based on GDS version number: 14, version date: 18Aug2015 prepared to meet the requirements of the GSK International Pharmaceutical Promotional and Marketing Policy.</a:t>
            </a:r>
            <a:endParaRPr/>
          </a:p>
          <a:p>
            <a:pPr indent="0" lvl="0" marL="0" marR="0" rtl="0" algn="just">
              <a:spcBef>
                <a:spcPts val="0"/>
              </a:spcBef>
              <a:spcAft>
                <a:spcPts val="0"/>
              </a:spcAft>
              <a:buNone/>
            </a:pPr>
            <a:r>
              <a:rPr lang="en-GB" sz="600">
                <a:solidFill>
                  <a:schemeClr val="dk2"/>
                </a:solidFill>
                <a:latin typeface="Arial"/>
                <a:ea typeface="Arial"/>
                <a:cs typeface="Arial"/>
                <a:sym typeface="Arial"/>
              </a:rPr>
              <a:t>SynflorixTM  Pneumococcal polysaccharide conjugates vaccine, adsorbed. One dose (0.5 ml) contains 1 microgram of polysaccharide for serotypes 11, 2, 5 1,2, 6B 1,2, 7F 1,2, 9V 1,2, 14 1,2 and 23F 1,2, and 3 micrograms of serotypes 4 1,2, 18C1,3 and 19F1,4.</a:t>
            </a:r>
            <a:endParaRPr/>
          </a:p>
          <a:p>
            <a:pPr indent="0" lvl="0" marL="0" marR="0" rtl="0" algn="just">
              <a:spcBef>
                <a:spcPts val="0"/>
              </a:spcBef>
              <a:spcAft>
                <a:spcPts val="0"/>
              </a:spcAft>
              <a:buNone/>
            </a:pPr>
            <a:r>
              <a:rPr lang="en-GB" sz="600">
                <a:solidFill>
                  <a:schemeClr val="dk2"/>
                </a:solidFill>
                <a:latin typeface="Arial"/>
                <a:ea typeface="Arial"/>
                <a:cs typeface="Arial"/>
                <a:sym typeface="Arial"/>
              </a:rPr>
              <a:t>1 adsorbed on aluminium phosphate 0.5 milligram Al3+</a:t>
            </a:r>
            <a:endParaRPr/>
          </a:p>
          <a:p>
            <a:pPr indent="0" lvl="0" marL="0" marR="0" rtl="0" algn="just">
              <a:spcBef>
                <a:spcPts val="0"/>
              </a:spcBef>
              <a:spcAft>
                <a:spcPts val="0"/>
              </a:spcAft>
              <a:buNone/>
            </a:pPr>
            <a:r>
              <a:rPr lang="en-GB" sz="600">
                <a:solidFill>
                  <a:schemeClr val="dk2"/>
                </a:solidFill>
                <a:latin typeface="Arial"/>
                <a:ea typeface="Arial"/>
                <a:cs typeface="Arial"/>
                <a:sym typeface="Arial"/>
              </a:rPr>
              <a:t>2 conjugated to protein D (derived from Non-Typeable Haemophilus influenzae) carrier protein ~13 micrograms</a:t>
            </a:r>
            <a:endParaRPr/>
          </a:p>
          <a:p>
            <a:pPr indent="0" lvl="0" marL="0" marR="0" rtl="0" algn="just">
              <a:spcBef>
                <a:spcPts val="0"/>
              </a:spcBef>
              <a:spcAft>
                <a:spcPts val="0"/>
              </a:spcAft>
              <a:buNone/>
            </a:pPr>
            <a:r>
              <a:rPr lang="en-GB" sz="600">
                <a:solidFill>
                  <a:schemeClr val="dk2"/>
                </a:solidFill>
                <a:latin typeface="Arial"/>
                <a:ea typeface="Arial"/>
                <a:cs typeface="Arial"/>
                <a:sym typeface="Arial"/>
              </a:rPr>
              <a:t>3 conjugated to tetanus toxoid carrier protein ~8 micrograms</a:t>
            </a:r>
            <a:endParaRPr/>
          </a:p>
          <a:p>
            <a:pPr indent="0" lvl="0" marL="0" marR="0" rtl="0" algn="just">
              <a:spcBef>
                <a:spcPts val="0"/>
              </a:spcBef>
              <a:spcAft>
                <a:spcPts val="0"/>
              </a:spcAft>
              <a:buNone/>
            </a:pPr>
            <a:r>
              <a:rPr lang="en-GB" sz="600">
                <a:solidFill>
                  <a:schemeClr val="dk2"/>
                </a:solidFill>
                <a:latin typeface="Arial"/>
                <a:ea typeface="Arial"/>
                <a:cs typeface="Arial"/>
                <a:sym typeface="Arial"/>
              </a:rPr>
              <a:t>4 conjugated to diphtheria toxoid carrier protein ~5 micrograms</a:t>
            </a:r>
            <a:endParaRPr/>
          </a:p>
          <a:p>
            <a:pPr indent="0" lvl="0" marL="0" marR="0" rtl="0" algn="just">
              <a:spcBef>
                <a:spcPts val="0"/>
              </a:spcBef>
              <a:spcAft>
                <a:spcPts val="0"/>
              </a:spcAft>
              <a:buNone/>
            </a:pPr>
            <a:r>
              <a:rPr lang="en-GB" sz="600">
                <a:solidFill>
                  <a:schemeClr val="dk2"/>
                </a:solidFill>
                <a:latin typeface="Arial"/>
                <a:ea typeface="Arial"/>
                <a:cs typeface="Arial"/>
                <a:sym typeface="Arial"/>
              </a:rPr>
              <a:t>Suspension for injection in pre-filled syringe</a:t>
            </a:r>
            <a:endParaRPr/>
          </a:p>
          <a:p>
            <a:pPr indent="0" lvl="0" marL="0" marR="0" rtl="0" algn="just">
              <a:spcBef>
                <a:spcPts val="0"/>
              </a:spcBef>
              <a:spcAft>
                <a:spcPts val="0"/>
              </a:spcAft>
              <a:buNone/>
            </a:pPr>
            <a:r>
              <a:rPr lang="en-GB" sz="600">
                <a:solidFill>
                  <a:schemeClr val="dk2"/>
                </a:solidFill>
                <a:latin typeface="Arial"/>
                <a:ea typeface="Arial"/>
                <a:cs typeface="Arial"/>
                <a:sym typeface="Arial"/>
              </a:rPr>
              <a:t>Indications Active immunisation against invasive disease, pneumonia and acute otitis media caused by Streptococcus pneumoniae in infants and children from 6 weeks up to 5 years of age. The use of Synflorix™ should be determined on the basis of official recommendations taking into consideration the impact on pneumococcal diseases in different age groups as well as the variability of the epidemiology in different geographical areas. Dosage and Administration, Infants from 6 weeks to 6 months of age: 3-dose primary series The recommended immunisation series to ensure optimal protection consists of four doses, each of 0.5 ml. The primary infant series consists of three doses with the first dose usually given at 2 months of age and with an interval of at least 1 month between doses. The first dose may be given as early as six weeks of age. A booster dose is recommended at least 6 months after the last primary dose. 2-dose primary series alternatively, when Synflorix is given as part of a routine infant immunisation programme, a series consisting of three doses, each of 0.5 ml may be given. The first dose may be administered from the age of 2 months, with a second dose 2 months later. A booster dose is recommended at least 6 months after the last primary dose. </a:t>
            </a:r>
            <a:endParaRPr/>
          </a:p>
          <a:p>
            <a:pPr indent="0" lvl="0" marL="0" marR="0" rtl="0" algn="just">
              <a:spcBef>
                <a:spcPts val="0"/>
              </a:spcBef>
              <a:spcAft>
                <a:spcPts val="0"/>
              </a:spcAft>
              <a:buNone/>
            </a:pPr>
            <a:r>
              <a:rPr lang="en-GB" sz="600">
                <a:solidFill>
                  <a:schemeClr val="dk2"/>
                </a:solidFill>
                <a:latin typeface="Arial"/>
                <a:ea typeface="Arial"/>
                <a:cs typeface="Arial"/>
                <a:sym typeface="Arial"/>
              </a:rPr>
              <a:t>Preterm infants born after at least 27 weeks of gestational age.</a:t>
            </a:r>
            <a:endParaRPr/>
          </a:p>
          <a:p>
            <a:pPr indent="0" lvl="0" marL="0" marR="0" rtl="0" algn="just">
              <a:spcBef>
                <a:spcPts val="0"/>
              </a:spcBef>
              <a:spcAft>
                <a:spcPts val="0"/>
              </a:spcAft>
              <a:buNone/>
            </a:pPr>
            <a:r>
              <a:rPr lang="en-GB" sz="600">
                <a:solidFill>
                  <a:schemeClr val="dk2"/>
                </a:solidFill>
                <a:latin typeface="Arial"/>
                <a:ea typeface="Arial"/>
                <a:cs typeface="Arial"/>
                <a:sym typeface="Arial"/>
              </a:rPr>
              <a:t>The recommended immunisation series consists of four doses, each of 0.5 ml. The primary infant series consists of three doses with the first dose usually given at 2 months of age and with an interval of at least 1 month between doses. A booster dose is recommended at least 6 months after the last primary dose. Previously unvaccinated older infants and children: -infants aged 7-11 months: The vaccination schedule consists of two doses of 0.5 ml with an interval of at least 1 month between doses.  A third dose is recommended in the second year of life with an interval of at least 2 months.</a:t>
            </a:r>
            <a:endParaRPr/>
          </a:p>
          <a:p>
            <a:pPr indent="0" lvl="0" marL="0" marR="0" rtl="0" algn="just">
              <a:spcBef>
                <a:spcPts val="0"/>
              </a:spcBef>
              <a:spcAft>
                <a:spcPts val="0"/>
              </a:spcAft>
              <a:buNone/>
            </a:pPr>
            <a:r>
              <a:rPr lang="en-GB" sz="600">
                <a:solidFill>
                  <a:schemeClr val="dk2"/>
                </a:solidFill>
                <a:latin typeface="Arial"/>
                <a:ea typeface="Arial"/>
                <a:cs typeface="Arial"/>
                <a:sym typeface="Arial"/>
              </a:rPr>
              <a:t>Children aged 12-5 years of age: 2 doses of 0.5 ml with an interval of at least 2 months between doses. Official recommendations should be taken into account when immunising with Synflorix. It is recommended that subjects who receive a first dose of Synflorix complete the full vaccination course with Synflorix. The vaccine should be given by intramuscular injection.  The preferred sites are anterolateral aspect of the thigh in infants or the deltoid muscle of the upper arm in children. Contraindications Synflorix should not be administered to subjects with known hypersensitivity to any component of the vaccine. </a:t>
            </a:r>
            <a:endParaRPr/>
          </a:p>
          <a:p>
            <a:pPr indent="0" lvl="0" marL="0" marR="0" rtl="0" algn="just">
              <a:spcBef>
                <a:spcPts val="0"/>
              </a:spcBef>
              <a:spcAft>
                <a:spcPts val="0"/>
              </a:spcAft>
              <a:buNone/>
            </a:pPr>
            <a:r>
              <a:rPr lang="en-GB" sz="600">
                <a:solidFill>
                  <a:schemeClr val="dk2"/>
                </a:solidFill>
                <a:latin typeface="Arial"/>
                <a:ea typeface="Arial"/>
                <a:cs typeface="Arial"/>
                <a:sym typeface="Arial"/>
              </a:rPr>
              <a:t>Warnings and Precautions</a:t>
            </a:r>
            <a:endParaRPr/>
          </a:p>
          <a:p>
            <a:pPr indent="0" lvl="0" marL="0" marR="0" rtl="0" algn="just">
              <a:spcBef>
                <a:spcPts val="0"/>
              </a:spcBef>
              <a:spcAft>
                <a:spcPts val="0"/>
              </a:spcAft>
              <a:buNone/>
            </a:pPr>
            <a:r>
              <a:rPr lang="en-GB" sz="600">
                <a:solidFill>
                  <a:schemeClr val="dk2"/>
                </a:solidFill>
                <a:latin typeface="Arial"/>
                <a:ea typeface="Arial"/>
                <a:cs typeface="Arial"/>
                <a:sym typeface="Arial"/>
              </a:rPr>
              <a:t>It is good clinical practice to precede vaccination by a review of the medical history (especially with regard to previous vaccination and possible occurrence of undesirable events) and a clinical examination. As with all injectable vaccines, appropriate medical treatment and supervision should always be readily available in case of a rare anaphylactic event following the administration of the vaccine. As with other vaccines, the administration of Synflorix should be postponed in subjects suffering from acute severe febrile illness. However, the presence of a minor infection, such as a cold, should not result in the deferral of vaccination. Synflorix should under no circumstances be administered intravascularly or intradermally. No data are available on subcutaneous administration of Synflorix. Syncope (fainting) can occur following, or even before, any vaccination as a psychogenic response to the needle injection. It is important that procedures are in place to avoid injury from faints. As for other vaccines administered intramuscularly, Synflorix should be given with caution to individuals with thrombocytopenia or any coagulation disorder since bleeding may occur following an intramuscular administration to these subjects. Synflorix will not protect against pneumococcal serogroups other than those included in the vaccine. Although antibody response to diphtheria toxoid, tetanus toxoid and Protein D (protein D is highly conserved in all Haemophilus influenzae strains including NTHi) occurs, immunization with Synflorix does not substitute routine immunization with diphtheria, tetanus or Haemophilus influenzae type b vaccines. Official recommendations for the immunisations against diphtheria, tetanus and Haemophilus influenzae type b should also be followed. As with any vaccine, a protective immune response may not be elicited in all vaccinees. Safety and immunogenicity data in children with increased risk for pneumococcal infections (sickle cell disease, congenital and acquired splenic dysfunction, HIV infected, malignancy, nephrotic syndrome) are not available. Children with impaired immune responsiveness, whether due to the use of immunosuppressive therapy, a genetic defect, HIV infection, or other causes, may have reduced antibody response to active immunisation. For children at high-risk for pneumococcal disease (such as children with sickle cell disease, asplenia, HIV infection, chronic illness or who are immunocompromised), - the appropriate-for-age Synflorix vaccination series should be given below 2 years of age , - a 23-valent pneumococcal polysaccharide vaccine should be given ≥ 2 years of age.  Prophylactic administration of antipyretics before or immediately after vaccines administration can reduce the incidence and intensity of post-vaccination febrile reactions. Data however, suggest that the use of prophylactic paracetamol might reduce the immune response to pneumococcal vaccines.  The clinical relevance of this observation remains unknown. The potential risk of apnoea and the need for respiratory monitoring for 48-72h should be considered when administering the primary immunization series to very premature infants (born ≤ 28 weeks of gestation) and particularly for those with a previous history of respiratory immaturity. As the benefit of vaccination is high in this group of infants, vaccination should not be withheld or delayed.</a:t>
            </a:r>
            <a:endParaRPr/>
          </a:p>
          <a:p>
            <a:pPr indent="0" lvl="0" marL="0" marR="0" rtl="0" algn="just">
              <a:spcBef>
                <a:spcPts val="0"/>
              </a:spcBef>
              <a:spcAft>
                <a:spcPts val="0"/>
              </a:spcAft>
              <a:buNone/>
            </a:pPr>
            <a:r>
              <a:rPr lang="en-GB" sz="600">
                <a:solidFill>
                  <a:schemeClr val="dk2"/>
                </a:solidFill>
                <a:latin typeface="Arial"/>
                <a:ea typeface="Arial"/>
                <a:cs typeface="Arial"/>
                <a:sym typeface="Arial"/>
              </a:rPr>
              <a:t>Interactions., Use with other vaccines,  Synflorix can be given concomitantly with any of the following monovalent or combination vaccines [including DTPa-HBV-IPV/Hib and DTPw-HBV/Hib]: diphtheria-tetanus-acellular pertussis vaccine (DTPa), hepatitis B vaccine (HBV), inactivated polio vaccine (IPV), Haemophilus influenzae type b vaccine (Hib), diphtheria-tetanus-whole cell pertussis vaccine (DTPw), measles-mumps-rubella vaccine (MMR), varicella vaccine, meningococcal serogroup C conjugate vaccine (CRM197 and TT conjugates), meningococcal serogroups A, C, W-135 and Y conjugate vaccine (TT conjugate), oral polio vaccine (OPV) and rotavirus vaccine. Different injectable vaccines should always be given at different injection sites. Clinical studies demonstrated that the immune responses and the safety profiles of the co-administered vaccines were unaffected, with the exception of the inactivated poliovirus type 2 response, for which inconsistent results were observed across studies (seroprotection ranging from 78% to 100%). In addition when the meningococcal serogroups A, C, W-135 and Y vaccine (TT conjugate) was co-administered with a booster dose of Synflorix during the second year of life in children primed with 3 doses of Synflorix, lower antibody geometric mean concentration (GMC) and opsonophagocytic assay geometric mean titre (OPA GMT) were observed for one pneumococcal serotype (18 C). There was no impact of co-administration on the other nine pneumococcal serotypes. Enhancement of antibody response to Hib-TT conjugate, diphtheria and tetanus antigens was observed. The clinical relevance of the above observations is unknown.  Use with systemic immunosuppressive medications As with other vaccines it may be expected that in patients receiving immunosuppressive treatment an adequate response may not be elicited.</a:t>
            </a:r>
            <a:endParaRPr/>
          </a:p>
          <a:p>
            <a:pPr indent="0" lvl="0" marL="0" marR="0" rtl="0" algn="just">
              <a:spcBef>
                <a:spcPts val="0"/>
              </a:spcBef>
              <a:spcAft>
                <a:spcPts val="0"/>
              </a:spcAft>
              <a:buNone/>
            </a:pPr>
            <a:r>
              <a:t/>
            </a:r>
            <a:endParaRPr sz="600">
              <a:solidFill>
                <a:schemeClr val="dk2"/>
              </a:solidFill>
              <a:latin typeface="Arial"/>
              <a:ea typeface="Arial"/>
              <a:cs typeface="Arial"/>
              <a:sym typeface="Arial"/>
            </a:endParaRPr>
          </a:p>
        </p:txBody>
      </p:sp>
      <p:graphicFrame>
        <p:nvGraphicFramePr>
          <p:cNvPr id="1421" name="Google Shape;1421;p55"/>
          <p:cNvGraphicFramePr/>
          <p:nvPr/>
        </p:nvGraphicFramePr>
        <p:xfrm>
          <a:off x="107577" y="4289753"/>
          <a:ext cx="3000000" cy="3000000"/>
        </p:xfrm>
        <a:graphic>
          <a:graphicData uri="http://schemas.openxmlformats.org/drawingml/2006/table">
            <a:tbl>
              <a:tblPr>
                <a:noFill/>
                <a:tableStyleId>{BCBD67A7-40DC-4F4B-A5A9-E672EEF802A9}</a:tableStyleId>
              </a:tblPr>
              <a:tblGrid>
                <a:gridCol w="746300"/>
                <a:gridCol w="4390475"/>
              </a:tblGrid>
              <a:tr h="98975">
                <a:tc>
                  <a:txBody>
                    <a:bodyPr/>
                    <a:lstStyle/>
                    <a:p>
                      <a:pPr indent="0" lvl="0" marL="0" marR="0" rtl="0" algn="just">
                        <a:spcBef>
                          <a:spcPts val="0"/>
                        </a:spcBef>
                        <a:spcAft>
                          <a:spcPts val="0"/>
                        </a:spcAft>
                        <a:buNone/>
                      </a:pPr>
                      <a:r>
                        <a:rPr b="1" lang="en-GB" sz="600">
                          <a:solidFill>
                            <a:schemeClr val="dk2"/>
                          </a:solidFill>
                          <a:latin typeface="Times New Roman"/>
                          <a:ea typeface="Times New Roman"/>
                          <a:cs typeface="Times New Roman"/>
                          <a:sym typeface="Times New Roman"/>
                        </a:rPr>
                        <a:t>Frequency</a:t>
                      </a:r>
                      <a:endParaRPr sz="600">
                        <a:solidFill>
                          <a:schemeClr val="dk2"/>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b="1" lang="en-GB" sz="600">
                          <a:solidFill>
                            <a:schemeClr val="dk2"/>
                          </a:solidFill>
                          <a:latin typeface="Times New Roman"/>
                          <a:ea typeface="Times New Roman"/>
                          <a:cs typeface="Times New Roman"/>
                          <a:sym typeface="Times New Roman"/>
                        </a:rPr>
                        <a:t>Adverse reactions</a:t>
                      </a:r>
                      <a:endParaRPr sz="600">
                        <a:solidFill>
                          <a:schemeClr val="dk2"/>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8975">
                <a:tc gridSpan="2">
                  <a:txBody>
                    <a:bodyPr/>
                    <a:lstStyle/>
                    <a:p>
                      <a:pPr indent="0" lvl="0" marL="0" marR="0" rtl="0" algn="just">
                        <a:spcBef>
                          <a:spcPts val="0"/>
                        </a:spcBef>
                        <a:spcAft>
                          <a:spcPts val="0"/>
                        </a:spcAft>
                        <a:buNone/>
                      </a:pPr>
                      <a:r>
                        <a:rPr b="1" lang="en-GB" sz="600">
                          <a:solidFill>
                            <a:schemeClr val="dk2"/>
                          </a:solidFill>
                          <a:latin typeface="Times New Roman"/>
                          <a:ea typeface="Times New Roman"/>
                          <a:cs typeface="Times New Roman"/>
                          <a:sym typeface="Times New Roman"/>
                        </a:rPr>
                        <a:t>Clinical trials</a:t>
                      </a:r>
                      <a:endParaRPr sz="600">
                        <a:solidFill>
                          <a:schemeClr val="dk2"/>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98975">
                <a:tc>
                  <a:txBody>
                    <a:bodyPr/>
                    <a:lstStyle/>
                    <a:p>
                      <a:pPr indent="0" lvl="0" marL="0" marR="0" rtl="0" algn="just">
                        <a:spcBef>
                          <a:spcPts val="0"/>
                        </a:spcBef>
                        <a:spcAft>
                          <a:spcPts val="0"/>
                        </a:spcAft>
                        <a:buNone/>
                      </a:pPr>
                      <a:r>
                        <a:rPr lang="en-GB" sz="600">
                          <a:solidFill>
                            <a:schemeClr val="dk2"/>
                          </a:solidFill>
                          <a:latin typeface="Times New Roman"/>
                          <a:ea typeface="Times New Roman"/>
                          <a:cs typeface="Times New Roman"/>
                          <a:sym typeface="Times New Roman"/>
                        </a:rPr>
                        <a:t>Very common</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dash"/>
                      <a:round/>
                      <a:headEnd len="sm" w="sm" type="none"/>
                      <a:tailEnd len="sm" w="sm" type="none"/>
                    </a:lnB>
                  </a:tcPr>
                </a:tc>
                <a:tc>
                  <a:txBody>
                    <a:bodyPr/>
                    <a:lstStyle/>
                    <a:p>
                      <a:pPr indent="0" lvl="0" marL="0" marR="0" rtl="0" algn="just">
                        <a:spcBef>
                          <a:spcPts val="0"/>
                        </a:spcBef>
                        <a:spcAft>
                          <a:spcPts val="0"/>
                        </a:spcAft>
                        <a:buNone/>
                      </a:pPr>
                      <a:r>
                        <a:rPr lang="en-GB" sz="600">
                          <a:solidFill>
                            <a:schemeClr val="dk2"/>
                          </a:solidFill>
                          <a:latin typeface="Times New Roman"/>
                          <a:ea typeface="Times New Roman"/>
                          <a:cs typeface="Times New Roman"/>
                          <a:sym typeface="Times New Roman"/>
                        </a:rPr>
                        <a:t>Appetite lost, irritability, drowsiness, pain, redness, swelling at the injection site, fever ≥38°C rectally (age &lt; 2 years)</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dash"/>
                      <a:round/>
                      <a:headEnd len="sm" w="sm" type="none"/>
                      <a:tailEnd len="sm" w="sm" type="none"/>
                    </a:lnB>
                  </a:tcPr>
                </a:tc>
              </a:tr>
              <a:tr h="98975">
                <a:tc>
                  <a:txBody>
                    <a:bodyPr/>
                    <a:lstStyle/>
                    <a:p>
                      <a:pPr indent="0" lvl="0" marL="0" marR="0" rtl="0" algn="just">
                        <a:spcBef>
                          <a:spcPts val="0"/>
                        </a:spcBef>
                        <a:spcAft>
                          <a:spcPts val="0"/>
                        </a:spcAft>
                        <a:buNone/>
                      </a:pPr>
                      <a:r>
                        <a:rPr lang="en-GB" sz="600">
                          <a:solidFill>
                            <a:schemeClr val="dk2"/>
                          </a:solidFill>
                          <a:latin typeface="Times New Roman"/>
                          <a:ea typeface="Times New Roman"/>
                          <a:cs typeface="Times New Roman"/>
                          <a:sym typeface="Times New Roman"/>
                        </a:rPr>
                        <a:t>Common</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dash"/>
                      <a:round/>
                      <a:headEnd len="sm" w="sm" type="none"/>
                      <a:tailEnd len="sm" w="sm" type="none"/>
                    </a:lnT>
                    <a:lnB cap="flat" cmpd="sng" w="12700">
                      <a:solidFill>
                        <a:srgbClr val="000000"/>
                      </a:solidFill>
                      <a:prstDash val="dash"/>
                      <a:round/>
                      <a:headEnd len="sm" w="sm" type="none"/>
                      <a:tailEnd len="sm" w="sm" type="none"/>
                    </a:lnB>
                  </a:tcPr>
                </a:tc>
                <a:tc>
                  <a:txBody>
                    <a:bodyPr/>
                    <a:lstStyle/>
                    <a:p>
                      <a:pPr indent="0" lvl="0" marL="0" marR="0" rtl="0" algn="just">
                        <a:spcBef>
                          <a:spcPts val="0"/>
                        </a:spcBef>
                        <a:spcAft>
                          <a:spcPts val="0"/>
                        </a:spcAft>
                        <a:buNone/>
                      </a:pPr>
                      <a:r>
                        <a:rPr lang="en-GB" sz="600">
                          <a:solidFill>
                            <a:schemeClr val="dk2"/>
                          </a:solidFill>
                          <a:latin typeface="Times New Roman"/>
                          <a:ea typeface="Times New Roman"/>
                          <a:cs typeface="Times New Roman"/>
                          <a:sym typeface="Times New Roman"/>
                        </a:rPr>
                        <a:t>Injection site reactions like injection site induration, fever &gt;39°C rectally (age &lt; 2 years)</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dash"/>
                      <a:round/>
                      <a:headEnd len="sm" w="sm" type="none"/>
                      <a:tailEnd len="sm" w="sm" type="none"/>
                    </a:lnT>
                    <a:lnB cap="flat" cmpd="sng" w="12700">
                      <a:solidFill>
                        <a:srgbClr val="000000"/>
                      </a:solidFill>
                      <a:prstDash val="dash"/>
                      <a:round/>
                      <a:headEnd len="sm" w="sm" type="none"/>
                      <a:tailEnd len="sm" w="sm" type="none"/>
                    </a:lnB>
                  </a:tcPr>
                </a:tc>
              </a:tr>
              <a:tr h="197950">
                <a:tc>
                  <a:txBody>
                    <a:bodyPr/>
                    <a:lstStyle/>
                    <a:p>
                      <a:pPr indent="0" lvl="0" marL="0" marR="0" rtl="0" algn="just">
                        <a:spcBef>
                          <a:spcPts val="0"/>
                        </a:spcBef>
                        <a:spcAft>
                          <a:spcPts val="0"/>
                        </a:spcAft>
                        <a:buNone/>
                      </a:pPr>
                      <a:r>
                        <a:rPr lang="en-GB" sz="600">
                          <a:solidFill>
                            <a:schemeClr val="dk2"/>
                          </a:solidFill>
                          <a:latin typeface="Times New Roman"/>
                          <a:ea typeface="Times New Roman"/>
                          <a:cs typeface="Times New Roman"/>
                          <a:sym typeface="Times New Roman"/>
                        </a:rPr>
                        <a:t>Uncommon</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dash"/>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b="1" lang="en-GB" sz="600">
                          <a:solidFill>
                            <a:schemeClr val="dk2"/>
                          </a:solidFill>
                          <a:latin typeface="Times New Roman"/>
                          <a:ea typeface="Times New Roman"/>
                          <a:cs typeface="Times New Roman"/>
                          <a:sym typeface="Times New Roman"/>
                        </a:rPr>
                        <a:t>Crying abnormal, apnoea in very premature infants (≤28 weeks of gestation) (see Warnings and Precautions), diarrhoea, vomiting, rash, injection site reactions like injection site haematoma, haemorrhage and nodule</a:t>
                      </a:r>
                      <a:endParaRPr sz="600">
                        <a:solidFill>
                          <a:schemeClr val="dk2"/>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dash"/>
                      <a:round/>
                      <a:headEnd len="sm" w="sm" type="none"/>
                      <a:tailEnd len="sm" w="sm" type="none"/>
                    </a:lnT>
                    <a:lnB cap="flat" cmpd="sng" w="12700">
                      <a:solidFill>
                        <a:srgbClr val="000000"/>
                      </a:solidFill>
                      <a:prstDash val="solid"/>
                      <a:round/>
                      <a:headEnd len="sm" w="sm" type="none"/>
                      <a:tailEnd len="sm" w="sm" type="none"/>
                    </a:lnB>
                  </a:tcPr>
                </a:tc>
              </a:tr>
              <a:tr h="98975">
                <a:tc>
                  <a:txBody>
                    <a:bodyPr/>
                    <a:lstStyle/>
                    <a:p>
                      <a:pPr indent="0" lvl="0" marL="0" marR="0" rtl="0" algn="just">
                        <a:spcBef>
                          <a:spcPts val="0"/>
                        </a:spcBef>
                        <a:spcAft>
                          <a:spcPts val="0"/>
                        </a:spcAft>
                        <a:buNone/>
                      </a:pPr>
                      <a:r>
                        <a:rPr lang="en-GB" sz="600">
                          <a:solidFill>
                            <a:schemeClr val="dk2"/>
                          </a:solidFill>
                          <a:latin typeface="Times New Roman"/>
                          <a:ea typeface="Times New Roman"/>
                          <a:cs typeface="Times New Roman"/>
                          <a:sym typeface="Times New Roman"/>
                        </a:rPr>
                        <a:t>Rare</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GB" sz="600">
                          <a:solidFill>
                            <a:schemeClr val="dk2"/>
                          </a:solidFill>
                          <a:latin typeface="Times New Roman"/>
                          <a:ea typeface="Times New Roman"/>
                          <a:cs typeface="Times New Roman"/>
                          <a:sym typeface="Times New Roman"/>
                        </a:rPr>
                        <a:t>Allergic reactions (such as allergic dermatitis, atopic dermatitis, eczema), convulsions (including febrile convulsions), urticaria</a:t>
                      </a:r>
                      <a:r>
                        <a:rPr baseline="30000" lang="en-GB" sz="600">
                          <a:solidFill>
                            <a:schemeClr val="dk2"/>
                          </a:solidFill>
                          <a:latin typeface="Times New Roman"/>
                          <a:ea typeface="Times New Roman"/>
                          <a:cs typeface="Times New Roman"/>
                          <a:sym typeface="Times New Roman"/>
                        </a:rPr>
                        <a:t>(1)</a:t>
                      </a:r>
                      <a:endParaRPr sz="600">
                        <a:solidFill>
                          <a:schemeClr val="dk2"/>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8975">
                <a:tc>
                  <a:txBody>
                    <a:bodyPr/>
                    <a:lstStyle/>
                    <a:p>
                      <a:pPr indent="0" lvl="0" marL="0" marR="0" rtl="0" algn="just">
                        <a:spcBef>
                          <a:spcPts val="0"/>
                        </a:spcBef>
                        <a:spcAft>
                          <a:spcPts val="0"/>
                        </a:spcAft>
                        <a:buNone/>
                      </a:pPr>
                      <a:r>
                        <a:rPr lang="en-GB" sz="600">
                          <a:solidFill>
                            <a:schemeClr val="dk2"/>
                          </a:solidFill>
                          <a:latin typeface="Times New Roman"/>
                          <a:ea typeface="Times New Roman"/>
                          <a:cs typeface="Times New Roman"/>
                          <a:sym typeface="Times New Roman"/>
                        </a:rPr>
                        <a:t>Very rare</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GB" sz="600">
                          <a:solidFill>
                            <a:schemeClr val="dk2"/>
                          </a:solidFill>
                          <a:latin typeface="Times New Roman"/>
                          <a:ea typeface="Times New Roman"/>
                          <a:cs typeface="Times New Roman"/>
                          <a:sym typeface="Times New Roman"/>
                        </a:rPr>
                        <a:t>Angioedema, Kawasaki disease</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8975">
                <a:tc gridSpan="2">
                  <a:txBody>
                    <a:bodyPr/>
                    <a:lstStyle/>
                    <a:p>
                      <a:pPr indent="0" lvl="0" marL="0" marR="0" rtl="0" algn="just">
                        <a:spcBef>
                          <a:spcPts val="0"/>
                        </a:spcBef>
                        <a:spcAft>
                          <a:spcPts val="0"/>
                        </a:spcAft>
                        <a:buNone/>
                      </a:pPr>
                      <a:r>
                        <a:rPr i="1" lang="en-GB" sz="600">
                          <a:solidFill>
                            <a:schemeClr val="dk2"/>
                          </a:solidFill>
                          <a:latin typeface="Times New Roman"/>
                          <a:ea typeface="Times New Roman"/>
                          <a:cs typeface="Times New Roman"/>
                          <a:sym typeface="Times New Roman"/>
                        </a:rPr>
                        <a:t>Adverse reactions additionally reported after booster vaccination of primary series and/or catch-up vaccination:</a:t>
                      </a:r>
                      <a:endParaRPr sz="600">
                        <a:solidFill>
                          <a:schemeClr val="dk2"/>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98975">
                <a:tc>
                  <a:txBody>
                    <a:bodyPr/>
                    <a:lstStyle/>
                    <a:p>
                      <a:pPr indent="0" lvl="0" marL="0" marR="0" rtl="0" algn="just">
                        <a:spcBef>
                          <a:spcPts val="0"/>
                        </a:spcBef>
                        <a:spcAft>
                          <a:spcPts val="0"/>
                        </a:spcAft>
                        <a:buNone/>
                      </a:pPr>
                      <a:r>
                        <a:rPr lang="en-GB" sz="600">
                          <a:solidFill>
                            <a:schemeClr val="dk2"/>
                          </a:solidFill>
                          <a:latin typeface="Times New Roman"/>
                          <a:ea typeface="Times New Roman"/>
                          <a:cs typeface="Times New Roman"/>
                          <a:sym typeface="Times New Roman"/>
                        </a:rPr>
                        <a:t>Common</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GB" sz="600">
                          <a:solidFill>
                            <a:schemeClr val="dk2"/>
                          </a:solidFill>
                          <a:latin typeface="Times New Roman"/>
                          <a:ea typeface="Times New Roman"/>
                          <a:cs typeface="Times New Roman"/>
                          <a:sym typeface="Times New Roman"/>
                        </a:rPr>
                        <a:t>Fever ≥38°C rectally (age 2 to 5 years)</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7950">
                <a:tc>
                  <a:txBody>
                    <a:bodyPr/>
                    <a:lstStyle/>
                    <a:p>
                      <a:pPr indent="0" lvl="0" marL="0" marR="0" rtl="0" algn="just">
                        <a:spcBef>
                          <a:spcPts val="0"/>
                        </a:spcBef>
                        <a:spcAft>
                          <a:spcPts val="0"/>
                        </a:spcAft>
                        <a:buNone/>
                      </a:pPr>
                      <a:r>
                        <a:rPr lang="en-GB" sz="600">
                          <a:solidFill>
                            <a:schemeClr val="dk2"/>
                          </a:solidFill>
                          <a:latin typeface="Times New Roman"/>
                          <a:ea typeface="Times New Roman"/>
                          <a:cs typeface="Times New Roman"/>
                          <a:sym typeface="Times New Roman"/>
                        </a:rPr>
                        <a:t>Uncommon</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GB" sz="600">
                          <a:solidFill>
                            <a:schemeClr val="dk2"/>
                          </a:solidFill>
                          <a:latin typeface="Times New Roman"/>
                          <a:ea typeface="Times New Roman"/>
                          <a:cs typeface="Times New Roman"/>
                          <a:sym typeface="Times New Roman"/>
                        </a:rPr>
                        <a:t>Injection site reactions</a:t>
                      </a:r>
                      <a:r>
                        <a:rPr baseline="30000" lang="en-GB" sz="600">
                          <a:solidFill>
                            <a:schemeClr val="dk2"/>
                          </a:solidFill>
                          <a:latin typeface="Times New Roman"/>
                          <a:ea typeface="Times New Roman"/>
                          <a:cs typeface="Times New Roman"/>
                          <a:sym typeface="Times New Roman"/>
                        </a:rPr>
                        <a:t>(2)</a:t>
                      </a:r>
                      <a:r>
                        <a:rPr lang="en-GB" sz="600">
                          <a:solidFill>
                            <a:schemeClr val="dk2"/>
                          </a:solidFill>
                          <a:latin typeface="Times New Roman"/>
                          <a:ea typeface="Times New Roman"/>
                          <a:cs typeface="Times New Roman"/>
                          <a:sym typeface="Times New Roman"/>
                        </a:rPr>
                        <a:t> like pruritus, diffuse swelling of the injected limb, sometimes involving the adjacent joint; age &lt; 2 years: fever &gt; 40°C rectally; age 2 to 5 years: headache, nausea and fever &gt;39°C rectally</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8975">
                <a:tc gridSpan="2">
                  <a:txBody>
                    <a:bodyPr/>
                    <a:lstStyle/>
                    <a:p>
                      <a:pPr indent="0" lvl="0" marL="0" marR="0" rtl="0" algn="just">
                        <a:spcBef>
                          <a:spcPts val="0"/>
                        </a:spcBef>
                        <a:spcAft>
                          <a:spcPts val="0"/>
                        </a:spcAft>
                        <a:buNone/>
                      </a:pPr>
                      <a:r>
                        <a:rPr b="1" lang="en-GB" sz="600">
                          <a:solidFill>
                            <a:schemeClr val="dk2"/>
                          </a:solidFill>
                          <a:latin typeface="Times New Roman"/>
                          <a:ea typeface="Times New Roman"/>
                          <a:cs typeface="Times New Roman"/>
                          <a:sym typeface="Times New Roman"/>
                        </a:rPr>
                        <a:t>Post-marketing experience</a:t>
                      </a:r>
                      <a:endParaRPr sz="600">
                        <a:solidFill>
                          <a:schemeClr val="dk2"/>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r>
              <a:tr h="98975">
                <a:tc>
                  <a:txBody>
                    <a:bodyPr/>
                    <a:lstStyle/>
                    <a:p>
                      <a:pPr indent="0" lvl="0" marL="0" marR="0" rtl="0" algn="just">
                        <a:spcBef>
                          <a:spcPts val="0"/>
                        </a:spcBef>
                        <a:spcAft>
                          <a:spcPts val="0"/>
                        </a:spcAft>
                        <a:buNone/>
                      </a:pPr>
                      <a:r>
                        <a:rPr lang="en-GB" sz="600">
                          <a:solidFill>
                            <a:schemeClr val="dk2"/>
                          </a:solidFill>
                          <a:latin typeface="Times New Roman"/>
                          <a:ea typeface="Times New Roman"/>
                          <a:cs typeface="Times New Roman"/>
                          <a:sym typeface="Times New Roman"/>
                        </a:rPr>
                        <a:t>Rare</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GB" sz="600">
                          <a:solidFill>
                            <a:schemeClr val="dk2"/>
                          </a:solidFill>
                          <a:latin typeface="Times New Roman"/>
                          <a:ea typeface="Times New Roman"/>
                          <a:cs typeface="Times New Roman"/>
                          <a:sym typeface="Times New Roman"/>
                        </a:rPr>
                        <a:t>Hypotonic-hyporesponsive episode</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8975">
                <a:tc>
                  <a:txBody>
                    <a:bodyPr/>
                    <a:lstStyle/>
                    <a:p>
                      <a:pPr indent="0" lvl="0" marL="0" marR="0" rtl="0" algn="just">
                        <a:spcBef>
                          <a:spcPts val="0"/>
                        </a:spcBef>
                        <a:spcAft>
                          <a:spcPts val="0"/>
                        </a:spcAft>
                        <a:buNone/>
                      </a:pPr>
                      <a:r>
                        <a:rPr lang="en-GB" sz="600">
                          <a:solidFill>
                            <a:schemeClr val="dk2"/>
                          </a:solidFill>
                          <a:latin typeface="Times New Roman"/>
                          <a:ea typeface="Times New Roman"/>
                          <a:cs typeface="Times New Roman"/>
                          <a:sym typeface="Times New Roman"/>
                        </a:rPr>
                        <a:t>Very rare</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spcBef>
                          <a:spcPts val="0"/>
                        </a:spcBef>
                        <a:spcAft>
                          <a:spcPts val="0"/>
                        </a:spcAft>
                        <a:buNone/>
                      </a:pPr>
                      <a:r>
                        <a:rPr lang="en-GB" sz="600">
                          <a:solidFill>
                            <a:schemeClr val="dk2"/>
                          </a:solidFill>
                          <a:latin typeface="Times New Roman"/>
                          <a:ea typeface="Times New Roman"/>
                          <a:cs typeface="Times New Roman"/>
                          <a:sym typeface="Times New Roman"/>
                        </a:rPr>
                        <a:t>Anaphylaxis</a:t>
                      </a:r>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422" name="Google Shape;1422;p55"/>
          <p:cNvSpPr/>
          <p:nvPr/>
        </p:nvSpPr>
        <p:spPr>
          <a:xfrm>
            <a:off x="0" y="5966316"/>
            <a:ext cx="11015932" cy="646331"/>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GB" sz="600">
                <a:solidFill>
                  <a:schemeClr val="dk2"/>
                </a:solidFill>
                <a:latin typeface="Arial"/>
                <a:ea typeface="Arial"/>
                <a:cs typeface="Arial"/>
                <a:sym typeface="Arial"/>
              </a:rPr>
              <a:t>Storage</a:t>
            </a:r>
            <a:r>
              <a:rPr lang="en-GB" sz="600">
                <a:solidFill>
                  <a:schemeClr val="dk2"/>
                </a:solidFill>
                <a:latin typeface="Arial"/>
                <a:ea typeface="Arial"/>
                <a:cs typeface="Arial"/>
                <a:sym typeface="Arial"/>
              </a:rPr>
              <a:t> Store in a refrigerator (2°C – 8°C). Do not freeze. Store in the original package in order to protect from light. Incompatibilities In the absence of compatibility studies, this medicinal product must not be mixed with other medicinal products. Use and Handling A fine white deposit with a clear colourless supernatant may be observed upon storage of the syringe/vial. This does not constitute a sign of deterioration. The content of the syringe/vial should be inspected visually both before and after shaking for any foreign particulate matter and/or abnormal physical appearance prior to administration. In the event of either being observed, discard the vaccine.</a:t>
            </a:r>
            <a:endParaRPr/>
          </a:p>
          <a:p>
            <a:pPr indent="0" lvl="0" marL="0" marR="0" rtl="0" algn="just">
              <a:spcBef>
                <a:spcPts val="0"/>
              </a:spcBef>
              <a:spcAft>
                <a:spcPts val="0"/>
              </a:spcAft>
              <a:buNone/>
            </a:pPr>
            <a:r>
              <a:t/>
            </a:r>
            <a:endParaRPr sz="600">
              <a:solidFill>
                <a:schemeClr val="dk2"/>
              </a:solidFill>
              <a:latin typeface="Arial"/>
              <a:ea typeface="Arial"/>
              <a:cs typeface="Arial"/>
              <a:sym typeface="Arial"/>
            </a:endParaRPr>
          </a:p>
          <a:p>
            <a:pPr indent="0" lvl="0" marL="0" marR="0" rtl="0" algn="just">
              <a:spcBef>
                <a:spcPts val="0"/>
              </a:spcBef>
              <a:spcAft>
                <a:spcPts val="0"/>
              </a:spcAft>
              <a:buNone/>
            </a:pPr>
            <a:r>
              <a:rPr lang="en-GB" sz="600">
                <a:solidFill>
                  <a:schemeClr val="dk2"/>
                </a:solidFill>
                <a:latin typeface="Arial"/>
                <a:ea typeface="Arial"/>
                <a:cs typeface="Arial"/>
                <a:sym typeface="Arial"/>
              </a:rPr>
              <a:t>The vaccine should be well shaken before use. Any unused product or waste material should be disposed of in accordance with local requirements. Abbreviated Prescribing Information was prepared on 31.08.2016 based on GDS version number: 14, version date: 18Aug2015 prepared to meet the requirements of the GSK International Pharmaceutical Promotional and Marketing Policy. </a:t>
            </a:r>
            <a:endParaRPr/>
          </a:p>
        </p:txBody>
      </p:sp>
      <p:sp>
        <p:nvSpPr>
          <p:cNvPr id="1423" name="Google Shape;1423;p55"/>
          <p:cNvSpPr/>
          <p:nvPr/>
        </p:nvSpPr>
        <p:spPr>
          <a:xfrm>
            <a:off x="16125" y="4086662"/>
            <a:ext cx="793807" cy="184666"/>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lang="en-GB" sz="600">
                <a:solidFill>
                  <a:schemeClr val="dk2"/>
                </a:solidFill>
                <a:latin typeface="Times New Roman"/>
                <a:ea typeface="Times New Roman"/>
                <a:cs typeface="Times New Roman"/>
                <a:sym typeface="Times New Roman"/>
              </a:rPr>
              <a:t>Adverse Reactions</a:t>
            </a:r>
            <a:endParaRPr sz="600">
              <a:solidFill>
                <a:schemeClr val="dk2"/>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8" name="Shape 1428"/>
        <p:cNvGrpSpPr/>
        <p:nvPr/>
      </p:nvGrpSpPr>
      <p:grpSpPr>
        <a:xfrm>
          <a:off x="0" y="0"/>
          <a:ext cx="0" cy="0"/>
          <a:chOff x="0" y="0"/>
          <a:chExt cx="0" cy="0"/>
        </a:xfrm>
      </p:grpSpPr>
      <p:sp>
        <p:nvSpPr>
          <p:cNvPr id="1429" name="Google Shape;1429;p56"/>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800"/>
              <a:buFont typeface="Arial"/>
              <a:buNone/>
            </a:pPr>
            <a:r>
              <a:rPr lang="en-GB"/>
              <a:t>Adverse Event Reporting Procedure</a:t>
            </a:r>
            <a:endParaRPr/>
          </a:p>
        </p:txBody>
      </p:sp>
      <p:sp>
        <p:nvSpPr>
          <p:cNvPr id="1430" name="Google Shape;1430;p56"/>
          <p:cNvSpPr txBox="1"/>
          <p:nvPr>
            <p:ph idx="1" type="body"/>
          </p:nvPr>
        </p:nvSpPr>
        <p:spPr>
          <a:xfrm>
            <a:off x="590257" y="3053177"/>
            <a:ext cx="11017246" cy="141413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Clr>
                <a:schemeClr val="accent6"/>
              </a:buClr>
              <a:buSzPts val="2000"/>
              <a:buNone/>
            </a:pPr>
            <a:r>
              <a:rPr lang="en-GB"/>
              <a:t>For full prescribing information please refer to data sheet or contact: GlaxoSmithKline, Gulf &amp; Near East. P.O.Box 50199 Dubai, United Arab Emirates.</a:t>
            </a:r>
            <a:endParaRPr/>
          </a:p>
          <a:p>
            <a:pPr indent="0" lvl="0" marL="0" rtl="0" algn="ctr">
              <a:lnSpc>
                <a:spcPct val="90000"/>
              </a:lnSpc>
              <a:spcBef>
                <a:spcPts val="1800"/>
              </a:spcBef>
              <a:spcAft>
                <a:spcPts val="0"/>
              </a:spcAft>
              <a:buClr>
                <a:schemeClr val="accent6"/>
              </a:buClr>
              <a:buSzPts val="2000"/>
              <a:buNone/>
            </a:pPr>
            <a:r>
              <a:rPr lang="en-GB"/>
              <a:t>For adverse events reporting of any GSK products, kindly call: </a:t>
            </a:r>
            <a:r>
              <a:rPr b="1" lang="en-GB"/>
              <a:t>LEBANON</a:t>
            </a:r>
            <a:r>
              <a:rPr lang="en-GB"/>
              <a:t> (+961 1 335288) or </a:t>
            </a:r>
            <a:r>
              <a:rPr b="1" lang="en-GB"/>
              <a:t>JORDAN</a:t>
            </a:r>
            <a:r>
              <a:rPr lang="en-GB"/>
              <a:t> (+962 6 5529319) or email us at </a:t>
            </a:r>
            <a:r>
              <a:rPr lang="en-GB" u="sng">
                <a:solidFill>
                  <a:schemeClr val="hlink"/>
                </a:solidFill>
                <a:hlinkClick r:id="rId3"/>
              </a:rPr>
              <a:t>ne.safety@gsk.com</a:t>
            </a:r>
            <a:endParaRPr/>
          </a:p>
        </p:txBody>
      </p:sp>
      <p:sp>
        <p:nvSpPr>
          <p:cNvPr id="1431" name="Google Shape;1431;p56"/>
          <p:cNvSpPr txBox="1"/>
          <p:nvPr/>
        </p:nvSpPr>
        <p:spPr>
          <a:xfrm>
            <a:off x="2824796" y="6566203"/>
            <a:ext cx="5606829" cy="223138"/>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Clr>
                <a:srgbClr val="595959"/>
              </a:buClr>
              <a:buSzPts val="1000"/>
              <a:buFont typeface="Noto Sans Symbols"/>
              <a:buNone/>
            </a:pPr>
            <a:r>
              <a:rPr lang="en-GB" sz="1000">
                <a:solidFill>
                  <a:srgbClr val="595959"/>
                </a:solidFill>
                <a:latin typeface="Calibri"/>
                <a:ea typeface="Calibri"/>
                <a:cs typeface="Calibri"/>
                <a:sym typeface="Calibri"/>
              </a:rPr>
              <a:t>The 16</a:t>
            </a:r>
            <a:r>
              <a:rPr baseline="30000" lang="en-GB" sz="1000">
                <a:solidFill>
                  <a:srgbClr val="595959"/>
                </a:solidFill>
                <a:latin typeface="Calibri"/>
                <a:ea typeface="Calibri"/>
                <a:cs typeface="Calibri"/>
                <a:sym typeface="Calibri"/>
              </a:rPr>
              <a:t>th</a:t>
            </a:r>
            <a:r>
              <a:rPr lang="en-GB" sz="1000">
                <a:solidFill>
                  <a:srgbClr val="595959"/>
                </a:solidFill>
                <a:latin typeface="Calibri"/>
                <a:ea typeface="Calibri"/>
                <a:cs typeface="Calibri"/>
                <a:sym typeface="Calibri"/>
              </a:rPr>
              <a:t> Annual Meeting of the Lebanese Paediatric Societies </a:t>
            </a:r>
            <a:r>
              <a:rPr lang="en-GB" sz="1000">
                <a:solidFill>
                  <a:srgbClr val="000000"/>
                </a:solidFill>
                <a:latin typeface="Calibri"/>
                <a:ea typeface="Calibri"/>
                <a:cs typeface="Calibri"/>
                <a:sym typeface="Calibri"/>
              </a:rPr>
              <a:t>| </a:t>
            </a:r>
            <a:r>
              <a:rPr lang="en-GB" sz="1000">
                <a:solidFill>
                  <a:schemeClr val="accent6"/>
                </a:solidFill>
                <a:latin typeface="Calibri"/>
                <a:ea typeface="Calibri"/>
                <a:cs typeface="Calibri"/>
                <a:sym typeface="Calibri"/>
              </a:rPr>
              <a:t>13 - 14 September, 2019 | Beirut - Lebanon</a:t>
            </a:r>
            <a:r>
              <a:rPr lang="en-GB" sz="1000">
                <a:solidFill>
                  <a:srgbClr val="595959"/>
                </a:solidFill>
                <a:latin typeface="Calibri"/>
                <a:ea typeface="Calibri"/>
                <a:cs typeface="Calibri"/>
                <a:sym typeface="Calibri"/>
              </a:rP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5" name="Shape 1435"/>
        <p:cNvGrpSpPr/>
        <p:nvPr/>
      </p:nvGrpSpPr>
      <p:grpSpPr>
        <a:xfrm>
          <a:off x="0" y="0"/>
          <a:ext cx="0" cy="0"/>
          <a:chOff x="0" y="0"/>
          <a:chExt cx="0" cy="0"/>
        </a:xfrm>
      </p:grpSpPr>
      <p:sp>
        <p:nvSpPr>
          <p:cNvPr id="1436" name="Google Shape;1436;p57"/>
          <p:cNvSpPr txBox="1"/>
          <p:nvPr>
            <p:ph type="title"/>
          </p:nvPr>
        </p:nvSpPr>
        <p:spPr>
          <a:xfrm>
            <a:off x="385570" y="3117850"/>
            <a:ext cx="8698053" cy="366254"/>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rgbClr val="215B6B"/>
              </a:buClr>
              <a:buSzPts val="2800"/>
              <a:buFont typeface="Arial"/>
              <a:buNone/>
            </a:pPr>
            <a:r>
              <a:rPr lang="en-GB"/>
              <a:t>THANK YOU</a:t>
            </a:r>
            <a:endParaRPr/>
          </a:p>
        </p:txBody>
      </p:sp>
      <p:sp>
        <p:nvSpPr>
          <p:cNvPr id="1437" name="Google Shape;1437;p57"/>
          <p:cNvSpPr txBox="1"/>
          <p:nvPr/>
        </p:nvSpPr>
        <p:spPr>
          <a:xfrm>
            <a:off x="4933950" y="3740150"/>
            <a:ext cx="4354512" cy="1563688"/>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600">
              <a:solidFill>
                <a:srgbClr val="9A8B7D"/>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4" name="Shape 124"/>
        <p:cNvGrpSpPr/>
        <p:nvPr/>
      </p:nvGrpSpPr>
      <p:grpSpPr>
        <a:xfrm>
          <a:off x="0" y="0"/>
          <a:ext cx="0" cy="0"/>
          <a:chOff x="0" y="0"/>
          <a:chExt cx="0" cy="0"/>
        </a:xfrm>
      </p:grpSpPr>
      <p:sp>
        <p:nvSpPr>
          <p:cNvPr id="125" name="Google Shape;125;p22">
            <a:hlinkClick action="ppaction://hlinksldjump" r:id="rId3"/>
          </p:cNvPr>
          <p:cNvSpPr txBox="1"/>
          <p:nvPr/>
        </p:nvSpPr>
        <p:spPr>
          <a:xfrm>
            <a:off x="1179449" y="2897134"/>
            <a:ext cx="1786371" cy="164352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GB" sz="1400">
                <a:solidFill>
                  <a:srgbClr val="006782"/>
                </a:solidFill>
                <a:latin typeface="Arial"/>
                <a:ea typeface="Arial"/>
                <a:cs typeface="Arial"/>
                <a:sym typeface="Arial"/>
              </a:rPr>
              <a:t>We recognize your responsibility to your community to reduce the overall burden of pneumococcal disease with vaccination</a:t>
            </a:r>
            <a:endParaRPr/>
          </a:p>
        </p:txBody>
      </p:sp>
      <p:sp>
        <p:nvSpPr>
          <p:cNvPr id="126" name="Google Shape;126;p22">
            <a:hlinkClick action="ppaction://hlinksldjump" r:id="rId4"/>
          </p:cNvPr>
          <p:cNvSpPr txBox="1"/>
          <p:nvPr/>
        </p:nvSpPr>
        <p:spPr>
          <a:xfrm>
            <a:off x="4246378" y="5705281"/>
            <a:ext cx="3350627" cy="674031"/>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006782"/>
              </a:buClr>
              <a:buSzPts val="1400"/>
              <a:buFont typeface="Arial"/>
              <a:buNone/>
            </a:pPr>
            <a:r>
              <a:rPr b="0" i="1" lang="en-GB" sz="1400" u="none" cap="none" strike="noStrike">
                <a:solidFill>
                  <a:srgbClr val="006782"/>
                </a:solidFill>
                <a:latin typeface="Arial"/>
                <a:ea typeface="Arial"/>
                <a:cs typeface="Arial"/>
                <a:sym typeface="Arial"/>
              </a:rPr>
              <a:t>Synflorix </a:t>
            </a:r>
            <a:r>
              <a:rPr b="0" i="0" lang="en-GB" sz="1400" u="none" cap="none" strike="noStrike">
                <a:solidFill>
                  <a:srgbClr val="006782"/>
                </a:solidFill>
                <a:latin typeface="Arial"/>
                <a:ea typeface="Arial"/>
                <a:cs typeface="Arial"/>
                <a:sym typeface="Arial"/>
              </a:rPr>
              <a:t>effectively helps prevent pneumococcal disease as demonstrated by real-world evidence</a:t>
            </a:r>
            <a:endParaRPr/>
          </a:p>
        </p:txBody>
      </p:sp>
      <p:sp>
        <p:nvSpPr>
          <p:cNvPr id="127" name="Google Shape;127;p22">
            <a:hlinkClick action="ppaction://hlinksldjump" r:id="rId5"/>
          </p:cNvPr>
          <p:cNvSpPr txBox="1"/>
          <p:nvPr/>
        </p:nvSpPr>
        <p:spPr>
          <a:xfrm>
            <a:off x="5246832" y="963857"/>
            <a:ext cx="2016798" cy="22252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6782"/>
              </a:buClr>
              <a:buSzPts val="1400"/>
              <a:buFont typeface="Arial"/>
              <a:buNone/>
            </a:pPr>
            <a:r>
              <a:rPr b="0" lang="en-GB" sz="1400" u="none" cap="none" strike="noStrike">
                <a:solidFill>
                  <a:srgbClr val="006782"/>
                </a:solidFill>
                <a:latin typeface="Arial"/>
                <a:ea typeface="Arial"/>
                <a:cs typeface="Arial"/>
                <a:sym typeface="Arial"/>
              </a:rPr>
              <a:t>The use of </a:t>
            </a:r>
            <a:r>
              <a:rPr b="0" i="1" lang="en-GB" sz="1400" u="none" cap="none" strike="noStrike">
                <a:solidFill>
                  <a:srgbClr val="006782"/>
                </a:solidFill>
                <a:latin typeface="Arial"/>
                <a:ea typeface="Arial"/>
                <a:cs typeface="Arial"/>
                <a:sym typeface="Arial"/>
              </a:rPr>
              <a:t>Synflorix </a:t>
            </a:r>
            <a:r>
              <a:rPr b="0" i="0" lang="en-GB" sz="1400" u="none" cap="none" strike="noStrike">
                <a:solidFill>
                  <a:srgbClr val="006782"/>
                </a:solidFill>
                <a:latin typeface="Arial"/>
                <a:ea typeface="Arial"/>
                <a:cs typeface="Arial"/>
                <a:sym typeface="Arial"/>
              </a:rPr>
              <a:t>is supported by recommendations of trusted, independent international bodies</a:t>
            </a:r>
            <a:br>
              <a:rPr b="0" i="0" lang="en-GB" sz="1400" u="none" cap="none" strike="noStrike">
                <a:solidFill>
                  <a:srgbClr val="006782"/>
                </a:solidFill>
                <a:latin typeface="Arial"/>
                <a:ea typeface="Arial"/>
                <a:cs typeface="Arial"/>
                <a:sym typeface="Arial"/>
              </a:rPr>
            </a:br>
            <a:r>
              <a:rPr b="0" i="0" lang="en-GB" sz="1400" u="none" cap="none" strike="noStrike">
                <a:solidFill>
                  <a:srgbClr val="006782"/>
                </a:solidFill>
                <a:latin typeface="Arial"/>
                <a:ea typeface="Arial"/>
                <a:cs typeface="Arial"/>
                <a:sym typeface="Arial"/>
              </a:rPr>
              <a:t>(e.g. the WHO and PAHO TAG)</a:t>
            </a:r>
            <a:br>
              <a:rPr b="0" i="0" lang="en-GB" sz="1400" u="none" cap="none" strike="noStrike">
                <a:solidFill>
                  <a:srgbClr val="006782"/>
                </a:solidFill>
                <a:latin typeface="Arial"/>
                <a:ea typeface="Arial"/>
                <a:cs typeface="Arial"/>
                <a:sym typeface="Arial"/>
              </a:rPr>
            </a:br>
            <a:r>
              <a:rPr b="0" i="0" lang="en-GB" sz="1400" u="none" cap="none" strike="noStrike">
                <a:solidFill>
                  <a:srgbClr val="006782"/>
                </a:solidFill>
                <a:latin typeface="Arial"/>
                <a:ea typeface="Arial"/>
                <a:cs typeface="Arial"/>
                <a:sym typeface="Arial"/>
              </a:rPr>
              <a:t>and an increasing number of national</a:t>
            </a:r>
            <a:br>
              <a:rPr b="0" i="0" lang="en-GB" sz="1400" u="none" cap="none" strike="noStrike">
                <a:solidFill>
                  <a:srgbClr val="006782"/>
                </a:solidFill>
                <a:latin typeface="Arial"/>
                <a:ea typeface="Arial"/>
                <a:cs typeface="Arial"/>
                <a:sym typeface="Arial"/>
              </a:rPr>
            </a:br>
            <a:r>
              <a:rPr b="0" i="0" lang="en-GB" sz="1400" u="none" cap="none" strike="noStrike">
                <a:solidFill>
                  <a:srgbClr val="006782"/>
                </a:solidFill>
                <a:latin typeface="Arial"/>
                <a:ea typeface="Arial"/>
                <a:cs typeface="Arial"/>
                <a:sym typeface="Arial"/>
              </a:rPr>
              <a:t>and local public</a:t>
            </a:r>
            <a:br>
              <a:rPr b="0" i="0" lang="en-GB" sz="1400" u="none" cap="none" strike="noStrike">
                <a:solidFill>
                  <a:srgbClr val="006782"/>
                </a:solidFill>
                <a:latin typeface="Arial"/>
                <a:ea typeface="Arial"/>
                <a:cs typeface="Arial"/>
                <a:sym typeface="Arial"/>
              </a:rPr>
            </a:br>
            <a:r>
              <a:rPr b="0" i="0" lang="en-GB" sz="1400" u="none" cap="none" strike="noStrike">
                <a:solidFill>
                  <a:srgbClr val="006782"/>
                </a:solidFill>
                <a:latin typeface="Arial"/>
                <a:ea typeface="Arial"/>
                <a:cs typeface="Arial"/>
                <a:sym typeface="Arial"/>
              </a:rPr>
              <a:t>health authorities</a:t>
            </a:r>
            <a:endParaRPr/>
          </a:p>
        </p:txBody>
      </p:sp>
      <p:cxnSp>
        <p:nvCxnSpPr>
          <p:cNvPr id="128" name="Google Shape;128;p22"/>
          <p:cNvCxnSpPr/>
          <p:nvPr/>
        </p:nvCxnSpPr>
        <p:spPr>
          <a:xfrm>
            <a:off x="1169924" y="2966984"/>
            <a:ext cx="0" cy="2361993"/>
          </a:xfrm>
          <a:prstGeom prst="straightConnector1">
            <a:avLst/>
          </a:prstGeom>
          <a:noFill/>
          <a:ln cap="flat" cmpd="sng" w="9525">
            <a:solidFill>
              <a:srgbClr val="006782"/>
            </a:solidFill>
            <a:prstDash val="solid"/>
            <a:round/>
            <a:headEnd len="sm" w="sm" type="none"/>
            <a:tailEnd len="med" w="med" type="oval"/>
          </a:ln>
        </p:spPr>
      </p:cxnSp>
      <p:cxnSp>
        <p:nvCxnSpPr>
          <p:cNvPr id="129" name="Google Shape;129;p22"/>
          <p:cNvCxnSpPr/>
          <p:nvPr/>
        </p:nvCxnSpPr>
        <p:spPr>
          <a:xfrm rot="10800000">
            <a:off x="4234214" y="5441663"/>
            <a:ext cx="0" cy="868332"/>
          </a:xfrm>
          <a:prstGeom prst="straightConnector1">
            <a:avLst/>
          </a:prstGeom>
          <a:noFill/>
          <a:ln cap="flat" cmpd="sng" w="9525">
            <a:solidFill>
              <a:srgbClr val="006782"/>
            </a:solidFill>
            <a:prstDash val="solid"/>
            <a:round/>
            <a:headEnd len="sm" w="sm" type="none"/>
            <a:tailEnd len="med" w="med" type="oval"/>
          </a:ln>
        </p:spPr>
      </p:cxnSp>
      <p:cxnSp>
        <p:nvCxnSpPr>
          <p:cNvPr id="130" name="Google Shape;130;p22"/>
          <p:cNvCxnSpPr/>
          <p:nvPr/>
        </p:nvCxnSpPr>
        <p:spPr>
          <a:xfrm>
            <a:off x="5246832" y="1017494"/>
            <a:ext cx="0" cy="3570792"/>
          </a:xfrm>
          <a:prstGeom prst="straightConnector1">
            <a:avLst/>
          </a:prstGeom>
          <a:noFill/>
          <a:ln cap="flat" cmpd="sng" w="9525">
            <a:solidFill>
              <a:srgbClr val="006782"/>
            </a:solidFill>
            <a:prstDash val="solid"/>
            <a:round/>
            <a:headEnd len="sm" w="sm" type="none"/>
            <a:tailEnd len="med" w="med" type="oval"/>
          </a:ln>
        </p:spPr>
      </p:cxnSp>
      <p:sp>
        <p:nvSpPr>
          <p:cNvPr id="131" name="Google Shape;131;p22">
            <a:hlinkClick action="ppaction://hlinksldjump" r:id="rId6"/>
          </p:cNvPr>
          <p:cNvSpPr txBox="1"/>
          <p:nvPr/>
        </p:nvSpPr>
        <p:spPr>
          <a:xfrm>
            <a:off x="650898" y="2807352"/>
            <a:ext cx="444453" cy="92333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r>
              <a:rPr lang="en-GB" sz="6000">
                <a:solidFill>
                  <a:srgbClr val="215B6B"/>
                </a:solidFill>
                <a:latin typeface="Impact"/>
                <a:ea typeface="Impact"/>
                <a:cs typeface="Impact"/>
                <a:sym typeface="Impact"/>
              </a:rPr>
              <a:t>1</a:t>
            </a:r>
            <a:endParaRPr sz="6000">
              <a:solidFill>
                <a:srgbClr val="215B6B"/>
              </a:solidFill>
              <a:latin typeface="Impact"/>
              <a:ea typeface="Impact"/>
              <a:cs typeface="Impact"/>
              <a:sym typeface="Impact"/>
            </a:endParaRPr>
          </a:p>
        </p:txBody>
      </p:sp>
      <p:sp>
        <p:nvSpPr>
          <p:cNvPr id="132" name="Google Shape;132;p22">
            <a:hlinkClick action="ppaction://hlinksldjump" r:id="rId7"/>
          </p:cNvPr>
          <p:cNvSpPr txBox="1"/>
          <p:nvPr/>
        </p:nvSpPr>
        <p:spPr>
          <a:xfrm>
            <a:off x="4745570" y="848330"/>
            <a:ext cx="444453" cy="92333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r>
              <a:rPr lang="en-GB" sz="6000">
                <a:solidFill>
                  <a:srgbClr val="215B6B"/>
                </a:solidFill>
                <a:latin typeface="Impact"/>
                <a:ea typeface="Impact"/>
                <a:cs typeface="Impact"/>
                <a:sym typeface="Impact"/>
              </a:rPr>
              <a:t>3</a:t>
            </a:r>
            <a:endParaRPr sz="6000">
              <a:solidFill>
                <a:srgbClr val="215B6B"/>
              </a:solidFill>
              <a:latin typeface="Impact"/>
              <a:ea typeface="Impact"/>
              <a:cs typeface="Impact"/>
              <a:sym typeface="Impact"/>
            </a:endParaRPr>
          </a:p>
        </p:txBody>
      </p:sp>
      <p:sp>
        <p:nvSpPr>
          <p:cNvPr id="133" name="Google Shape;133;p22">
            <a:hlinkClick action="ppaction://hlinksldjump" r:id="rId8"/>
          </p:cNvPr>
          <p:cNvSpPr txBox="1"/>
          <p:nvPr/>
        </p:nvSpPr>
        <p:spPr>
          <a:xfrm>
            <a:off x="3737589" y="5536016"/>
            <a:ext cx="444453" cy="92333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r>
              <a:rPr lang="en-GB" sz="6000">
                <a:solidFill>
                  <a:srgbClr val="215B6B"/>
                </a:solidFill>
                <a:latin typeface="Impact"/>
                <a:ea typeface="Impact"/>
                <a:cs typeface="Impact"/>
                <a:sym typeface="Impact"/>
              </a:rPr>
              <a:t>2</a:t>
            </a:r>
            <a:endParaRPr sz="6000">
              <a:solidFill>
                <a:srgbClr val="215B6B"/>
              </a:solidFill>
              <a:latin typeface="Impact"/>
              <a:ea typeface="Impact"/>
              <a:cs typeface="Impact"/>
              <a:sym typeface="Impact"/>
            </a:endParaRPr>
          </a:p>
        </p:txBody>
      </p:sp>
      <p:sp>
        <p:nvSpPr>
          <p:cNvPr id="134" name="Google Shape;134;p22"/>
          <p:cNvSpPr txBox="1"/>
          <p:nvPr/>
        </p:nvSpPr>
        <p:spPr>
          <a:xfrm>
            <a:off x="261938" y="6521775"/>
            <a:ext cx="8536858" cy="1108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6600"/>
              </a:buClr>
              <a:buSzPts val="800"/>
              <a:buFont typeface="Arial"/>
              <a:buNone/>
            </a:pPr>
            <a:r>
              <a:rPr b="1" lang="en-GB" sz="800">
                <a:solidFill>
                  <a:srgbClr val="595959"/>
                </a:solidFill>
                <a:latin typeface="Arial"/>
                <a:ea typeface="Arial"/>
                <a:cs typeface="Arial"/>
                <a:sym typeface="Arial"/>
              </a:rPr>
              <a:t>PAHO</a:t>
            </a:r>
            <a:r>
              <a:rPr lang="en-GB" sz="800">
                <a:solidFill>
                  <a:srgbClr val="595959"/>
                </a:solidFill>
                <a:latin typeface="Arial"/>
                <a:ea typeface="Arial"/>
                <a:cs typeface="Arial"/>
                <a:sym typeface="Arial"/>
              </a:rPr>
              <a:t>, Pan American Health Organization; </a:t>
            </a:r>
            <a:r>
              <a:rPr b="1" lang="en-GB" sz="800">
                <a:solidFill>
                  <a:srgbClr val="595959"/>
                </a:solidFill>
                <a:latin typeface="Arial"/>
                <a:ea typeface="Arial"/>
                <a:cs typeface="Arial"/>
                <a:sym typeface="Arial"/>
              </a:rPr>
              <a:t>TAG</a:t>
            </a:r>
            <a:r>
              <a:rPr lang="en-GB" sz="800">
                <a:solidFill>
                  <a:srgbClr val="595959"/>
                </a:solidFill>
                <a:latin typeface="Arial"/>
                <a:ea typeface="Arial"/>
                <a:cs typeface="Arial"/>
                <a:sym typeface="Arial"/>
              </a:rPr>
              <a:t>, Technical Advisory Group; </a:t>
            </a:r>
            <a:r>
              <a:rPr b="1" lang="en-GB" sz="800">
                <a:solidFill>
                  <a:srgbClr val="595959"/>
                </a:solidFill>
                <a:latin typeface="Arial"/>
                <a:ea typeface="Arial"/>
                <a:cs typeface="Arial"/>
                <a:sym typeface="Arial"/>
              </a:rPr>
              <a:t>WHO</a:t>
            </a:r>
            <a:r>
              <a:rPr lang="en-GB" sz="800">
                <a:solidFill>
                  <a:srgbClr val="595959"/>
                </a:solidFill>
                <a:latin typeface="Arial"/>
                <a:ea typeface="Arial"/>
                <a:cs typeface="Arial"/>
                <a:sym typeface="Arial"/>
              </a:rPr>
              <a:t>, World Health Organization.</a:t>
            </a:r>
            <a:endParaRPr sz="100">
              <a:solidFill>
                <a:srgbClr val="595959"/>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1" name="Shape 1441"/>
        <p:cNvGrpSpPr/>
        <p:nvPr/>
      </p:nvGrpSpPr>
      <p:grpSpPr>
        <a:xfrm>
          <a:off x="0" y="0"/>
          <a:ext cx="0" cy="0"/>
          <a:chOff x="0" y="0"/>
          <a:chExt cx="0" cy="0"/>
        </a:xfrm>
      </p:grpSpPr>
      <p:sp>
        <p:nvSpPr>
          <p:cNvPr id="1442" name="Google Shape;1442;p58"/>
          <p:cNvSpPr txBox="1"/>
          <p:nvPr>
            <p:ph idx="4294967295" type="body"/>
          </p:nvPr>
        </p:nvSpPr>
        <p:spPr>
          <a:xfrm>
            <a:off x="2427890" y="3262983"/>
            <a:ext cx="8437563" cy="676275"/>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6"/>
              </a:buClr>
              <a:buSzPts val="4400"/>
              <a:buNone/>
            </a:pPr>
            <a:r>
              <a:rPr lang="en-GB" sz="4400"/>
              <a:t>Back up Slides</a:t>
            </a:r>
            <a:endParaRPr sz="4400"/>
          </a:p>
        </p:txBody>
      </p:sp>
      <p:sp>
        <p:nvSpPr>
          <p:cNvPr id="1443" name="Google Shape;1443;p58"/>
          <p:cNvSpPr txBox="1"/>
          <p:nvPr>
            <p:ph idx="11" type="ftr"/>
          </p:nvPr>
        </p:nvSpPr>
        <p:spPr>
          <a:xfrm>
            <a:off x="0" y="6437313"/>
            <a:ext cx="254952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4x3 presentation kit</a:t>
            </a:r>
            <a:endParaRPr/>
          </a:p>
        </p:txBody>
      </p:sp>
      <p:sp>
        <p:nvSpPr>
          <p:cNvPr id="1444" name="Google Shape;1444;p58"/>
          <p:cNvSpPr txBox="1"/>
          <p:nvPr>
            <p:ph idx="12" type="sldNum"/>
          </p:nvPr>
        </p:nvSpPr>
        <p:spPr>
          <a:xfrm>
            <a:off x="11358563" y="6437313"/>
            <a:ext cx="830262"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GB" sz="1800">
                <a:solidFill>
                  <a:schemeClr val="dk1"/>
                </a:solidFill>
                <a:latin typeface="Arial"/>
                <a:ea typeface="Arial"/>
                <a:cs typeface="Arial"/>
                <a:sym typeface="Arial"/>
              </a:rPr>
              <a:t>‹#›</a:t>
            </a:fld>
            <a:endParaRPr sz="1800">
              <a:solidFill>
                <a:schemeClr val="dk1"/>
              </a:solidFill>
              <a:latin typeface="Arial"/>
              <a:ea typeface="Arial"/>
              <a:cs typeface="Arial"/>
              <a:sym typeface="Arial"/>
            </a:endParaRPr>
          </a:p>
        </p:txBody>
      </p:sp>
      <p:sp>
        <p:nvSpPr>
          <p:cNvPr id="1445" name="Google Shape;1445;p58"/>
          <p:cNvSpPr txBox="1"/>
          <p:nvPr>
            <p:ph idx="10" type="dt"/>
          </p:nvPr>
        </p:nvSpPr>
        <p:spPr>
          <a:xfrm>
            <a:off x="0" y="6437313"/>
            <a:ext cx="3165475"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0" name="Shape 1450"/>
        <p:cNvGrpSpPr/>
        <p:nvPr/>
      </p:nvGrpSpPr>
      <p:grpSpPr>
        <a:xfrm>
          <a:off x="0" y="0"/>
          <a:ext cx="0" cy="0"/>
          <a:chOff x="0" y="0"/>
          <a:chExt cx="0" cy="0"/>
        </a:xfrm>
      </p:grpSpPr>
      <p:sp>
        <p:nvSpPr>
          <p:cNvPr id="1451" name="Google Shape;1451;p59"/>
          <p:cNvSpPr/>
          <p:nvPr/>
        </p:nvSpPr>
        <p:spPr>
          <a:xfrm>
            <a:off x="8604070" y="2363913"/>
            <a:ext cx="1777860" cy="1878010"/>
          </a:xfrm>
          <a:prstGeom prst="rect">
            <a:avLst/>
          </a:prstGeom>
          <a:gradFill>
            <a:gsLst>
              <a:gs pos="0">
                <a:srgbClr val="FFFFFF">
                  <a:alpha val="0"/>
                </a:srgbClr>
              </a:gs>
              <a:gs pos="18000">
                <a:schemeClr val="lt1"/>
              </a:gs>
              <a:gs pos="69000">
                <a:srgbClr val="FFFFFF"/>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52" name="Google Shape;1452;p59"/>
          <p:cNvSpPr/>
          <p:nvPr/>
        </p:nvSpPr>
        <p:spPr>
          <a:xfrm>
            <a:off x="6339499" y="2363913"/>
            <a:ext cx="1777860" cy="1878010"/>
          </a:xfrm>
          <a:prstGeom prst="rect">
            <a:avLst/>
          </a:prstGeom>
          <a:gradFill>
            <a:gsLst>
              <a:gs pos="0">
                <a:srgbClr val="FFFFFF">
                  <a:alpha val="0"/>
                </a:srgbClr>
              </a:gs>
              <a:gs pos="18000">
                <a:schemeClr val="lt1"/>
              </a:gs>
              <a:gs pos="69000">
                <a:srgbClr val="FFFFFF"/>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53" name="Google Shape;1453;p59"/>
          <p:cNvSpPr/>
          <p:nvPr/>
        </p:nvSpPr>
        <p:spPr>
          <a:xfrm>
            <a:off x="4075920" y="2363913"/>
            <a:ext cx="1777860" cy="1878010"/>
          </a:xfrm>
          <a:prstGeom prst="rect">
            <a:avLst/>
          </a:prstGeom>
          <a:gradFill>
            <a:gsLst>
              <a:gs pos="0">
                <a:srgbClr val="FFFFFF">
                  <a:alpha val="0"/>
                </a:srgbClr>
              </a:gs>
              <a:gs pos="18000">
                <a:schemeClr val="lt1"/>
              </a:gs>
              <a:gs pos="69000">
                <a:srgbClr val="FFFFFF"/>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54" name="Google Shape;1454;p59"/>
          <p:cNvSpPr/>
          <p:nvPr/>
        </p:nvSpPr>
        <p:spPr>
          <a:xfrm>
            <a:off x="1816041" y="2363913"/>
            <a:ext cx="1777860" cy="1878010"/>
          </a:xfrm>
          <a:prstGeom prst="rect">
            <a:avLst/>
          </a:prstGeom>
          <a:gradFill>
            <a:gsLst>
              <a:gs pos="0">
                <a:srgbClr val="FFFFFF">
                  <a:alpha val="0"/>
                </a:srgbClr>
              </a:gs>
              <a:gs pos="18000">
                <a:schemeClr val="lt1"/>
              </a:gs>
              <a:gs pos="69000">
                <a:srgbClr val="FFFFFF"/>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55" name="Google Shape;1455;p59"/>
          <p:cNvSpPr/>
          <p:nvPr/>
        </p:nvSpPr>
        <p:spPr>
          <a:xfrm>
            <a:off x="4897771" y="1916586"/>
            <a:ext cx="2393284" cy="276999"/>
          </a:xfrm>
          <a:prstGeom prst="rect">
            <a:avLst/>
          </a:prstGeom>
          <a:noFill/>
          <a:ln>
            <a:noFill/>
          </a:ln>
        </p:spPr>
        <p:txBody>
          <a:bodyPr anchorCtr="0" anchor="b" bIns="0" lIns="0" spcFirstLastPara="1" rIns="0" wrap="square" tIns="0">
            <a:noAutofit/>
          </a:bodyPr>
          <a:lstStyle/>
          <a:p>
            <a:pPr indent="0" lvl="0" marL="0" marR="0" rtl="0" algn="ctr">
              <a:spcBef>
                <a:spcPts val="0"/>
              </a:spcBef>
              <a:spcAft>
                <a:spcPts val="0"/>
              </a:spcAft>
              <a:buNone/>
            </a:pPr>
            <a:r>
              <a:rPr b="1" lang="en-GB" sz="1800">
                <a:solidFill>
                  <a:srgbClr val="215B6B"/>
                </a:solidFill>
                <a:latin typeface="Arial"/>
                <a:ea typeface="Arial"/>
                <a:cs typeface="Arial"/>
                <a:sym typeface="Arial"/>
              </a:rPr>
              <a:t>Overall effectiveness</a:t>
            </a:r>
            <a:r>
              <a:rPr b="1" baseline="30000" lang="en-GB" sz="1800">
                <a:solidFill>
                  <a:srgbClr val="215B6B"/>
                </a:solidFill>
                <a:latin typeface="Arial"/>
                <a:ea typeface="Arial"/>
                <a:cs typeface="Arial"/>
                <a:sym typeface="Arial"/>
              </a:rPr>
              <a:t>1</a:t>
            </a:r>
            <a:endParaRPr baseline="30000" sz="1800">
              <a:solidFill>
                <a:srgbClr val="215B6B"/>
              </a:solidFill>
              <a:latin typeface="Arial"/>
              <a:ea typeface="Arial"/>
              <a:cs typeface="Arial"/>
              <a:sym typeface="Arial"/>
            </a:endParaRPr>
          </a:p>
        </p:txBody>
      </p:sp>
      <p:sp>
        <p:nvSpPr>
          <p:cNvPr id="1456" name="Google Shape;1456;p59"/>
          <p:cNvSpPr txBox="1"/>
          <p:nvPr>
            <p:ph type="title"/>
          </p:nvPr>
        </p:nvSpPr>
        <p:spPr>
          <a:xfrm>
            <a:off x="1897062" y="295275"/>
            <a:ext cx="7577138" cy="677108"/>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800"/>
              <a:buFont typeface="Arial"/>
              <a:buNone/>
            </a:pPr>
            <a:r>
              <a:rPr lang="en-GB"/>
              <a:t>Overall effectiveness and impact of PCVs:</a:t>
            </a:r>
            <a:br>
              <a:rPr lang="en-GB"/>
            </a:br>
            <a:r>
              <a:rPr lang="en-GB"/>
              <a:t>beyond vaccine-type pneumococcal disease</a:t>
            </a:r>
            <a:endParaRPr/>
          </a:p>
        </p:txBody>
      </p:sp>
      <p:sp>
        <p:nvSpPr>
          <p:cNvPr id="1457" name="Google Shape;1457;p59"/>
          <p:cNvSpPr txBox="1"/>
          <p:nvPr/>
        </p:nvSpPr>
        <p:spPr>
          <a:xfrm>
            <a:off x="6389272" y="3180482"/>
            <a:ext cx="1681933" cy="66479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595959"/>
              </a:buClr>
              <a:buSzPts val="1200"/>
              <a:buFont typeface="Arial"/>
              <a:buNone/>
            </a:pPr>
            <a:r>
              <a:rPr lang="en-GB" sz="1200">
                <a:solidFill>
                  <a:srgbClr val="595959"/>
                </a:solidFill>
                <a:latin typeface="Arial"/>
                <a:ea typeface="Arial"/>
                <a:cs typeface="Arial"/>
                <a:sym typeface="Arial"/>
              </a:rPr>
              <a:t>Potential increased</a:t>
            </a:r>
            <a:br>
              <a:rPr lang="en-GB" sz="1200">
                <a:solidFill>
                  <a:srgbClr val="595959"/>
                </a:solidFill>
                <a:latin typeface="Arial"/>
                <a:ea typeface="Arial"/>
                <a:cs typeface="Arial"/>
                <a:sym typeface="Arial"/>
              </a:rPr>
            </a:br>
            <a:r>
              <a:rPr lang="en-GB" sz="1200">
                <a:solidFill>
                  <a:srgbClr val="595959"/>
                </a:solidFill>
                <a:latin typeface="Arial"/>
                <a:ea typeface="Arial"/>
                <a:cs typeface="Arial"/>
                <a:sym typeface="Arial"/>
              </a:rPr>
              <a:t>risk of disease</a:t>
            </a:r>
            <a:br>
              <a:rPr lang="en-GB" sz="1200">
                <a:solidFill>
                  <a:srgbClr val="595959"/>
                </a:solidFill>
                <a:latin typeface="Arial"/>
                <a:ea typeface="Arial"/>
                <a:cs typeface="Arial"/>
                <a:sym typeface="Arial"/>
              </a:rPr>
            </a:br>
            <a:r>
              <a:rPr lang="en-GB" sz="1200">
                <a:solidFill>
                  <a:srgbClr val="595959"/>
                </a:solidFill>
                <a:latin typeface="Arial"/>
                <a:ea typeface="Arial"/>
                <a:cs typeface="Arial"/>
                <a:sym typeface="Arial"/>
              </a:rPr>
              <a:t>from serotypes not included in the vaccine</a:t>
            </a:r>
            <a:endParaRPr sz="1200">
              <a:solidFill>
                <a:srgbClr val="595959"/>
              </a:solidFill>
              <a:latin typeface="Arial"/>
              <a:ea typeface="Arial"/>
              <a:cs typeface="Arial"/>
              <a:sym typeface="Arial"/>
            </a:endParaRPr>
          </a:p>
        </p:txBody>
      </p:sp>
      <p:sp>
        <p:nvSpPr>
          <p:cNvPr id="1458" name="Google Shape;1458;p59"/>
          <p:cNvSpPr txBox="1"/>
          <p:nvPr/>
        </p:nvSpPr>
        <p:spPr>
          <a:xfrm>
            <a:off x="4126971" y="3263603"/>
            <a:ext cx="1681933" cy="498598"/>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595959"/>
              </a:buClr>
              <a:buSzPts val="1200"/>
              <a:buFont typeface="Arial"/>
              <a:buNone/>
            </a:pPr>
            <a:r>
              <a:rPr lang="en-GB" sz="1200">
                <a:solidFill>
                  <a:srgbClr val="595959"/>
                </a:solidFill>
                <a:latin typeface="Arial"/>
                <a:ea typeface="Arial"/>
                <a:cs typeface="Arial"/>
                <a:sym typeface="Arial"/>
              </a:rPr>
              <a:t>Effects on </a:t>
            </a:r>
            <a:br>
              <a:rPr lang="en-GB" sz="1200">
                <a:solidFill>
                  <a:srgbClr val="595959"/>
                </a:solidFill>
                <a:latin typeface="Arial"/>
                <a:ea typeface="Arial"/>
                <a:cs typeface="Arial"/>
                <a:sym typeface="Arial"/>
              </a:rPr>
            </a:br>
            <a:r>
              <a:rPr b="1" lang="en-GB" sz="1200">
                <a:solidFill>
                  <a:srgbClr val="595959"/>
                </a:solidFill>
                <a:latin typeface="Arial"/>
                <a:ea typeface="Arial"/>
                <a:cs typeface="Arial"/>
                <a:sym typeface="Arial"/>
              </a:rPr>
              <a:t>vaccine-related serotypes</a:t>
            </a:r>
            <a:endParaRPr/>
          </a:p>
        </p:txBody>
      </p:sp>
      <p:sp>
        <p:nvSpPr>
          <p:cNvPr id="1459" name="Google Shape;1459;p59"/>
          <p:cNvSpPr txBox="1"/>
          <p:nvPr/>
        </p:nvSpPr>
        <p:spPr>
          <a:xfrm>
            <a:off x="1864670" y="3263603"/>
            <a:ext cx="1681933" cy="498598"/>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595959"/>
              </a:buClr>
              <a:buSzPts val="1200"/>
              <a:buFont typeface="Arial"/>
              <a:buNone/>
            </a:pPr>
            <a:r>
              <a:rPr lang="en-GB" sz="1200">
                <a:solidFill>
                  <a:srgbClr val="595959"/>
                </a:solidFill>
                <a:latin typeface="Arial"/>
                <a:ea typeface="Arial"/>
                <a:cs typeface="Arial"/>
                <a:sym typeface="Arial"/>
              </a:rPr>
              <a:t>Effectiveness on</a:t>
            </a:r>
            <a:r>
              <a:rPr b="1" lang="en-GB" sz="1200">
                <a:solidFill>
                  <a:srgbClr val="595959"/>
                </a:solidFill>
                <a:latin typeface="Arial"/>
                <a:ea typeface="Arial"/>
                <a:cs typeface="Arial"/>
                <a:sym typeface="Arial"/>
              </a:rPr>
              <a:t> </a:t>
            </a:r>
            <a:br>
              <a:rPr b="1" lang="en-GB" sz="1200">
                <a:solidFill>
                  <a:srgbClr val="595959"/>
                </a:solidFill>
                <a:latin typeface="Arial"/>
                <a:ea typeface="Arial"/>
                <a:cs typeface="Arial"/>
                <a:sym typeface="Arial"/>
              </a:rPr>
            </a:br>
            <a:r>
              <a:rPr b="1" lang="en-GB" sz="1200">
                <a:solidFill>
                  <a:srgbClr val="595959"/>
                </a:solidFill>
                <a:latin typeface="Arial"/>
                <a:ea typeface="Arial"/>
                <a:cs typeface="Arial"/>
                <a:sym typeface="Arial"/>
              </a:rPr>
              <a:t>individual vaccine serotypes</a:t>
            </a:r>
            <a:endParaRPr sz="1200">
              <a:solidFill>
                <a:srgbClr val="595959"/>
              </a:solidFill>
              <a:latin typeface="Arial"/>
              <a:ea typeface="Arial"/>
              <a:cs typeface="Arial"/>
              <a:sym typeface="Arial"/>
            </a:endParaRPr>
          </a:p>
        </p:txBody>
      </p:sp>
      <p:sp>
        <p:nvSpPr>
          <p:cNvPr id="1460" name="Google Shape;1460;p59"/>
          <p:cNvSpPr txBox="1"/>
          <p:nvPr/>
        </p:nvSpPr>
        <p:spPr>
          <a:xfrm>
            <a:off x="1865762" y="2497102"/>
            <a:ext cx="1681934" cy="1200329"/>
          </a:xfrm>
          <a:prstGeom prst="rect">
            <a:avLst/>
          </a:prstGeom>
          <a:solidFill>
            <a:srgbClr val="6E9017"/>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VACCINE TYPE EFFECTIVENESS</a:t>
            </a:r>
            <a:endParaRPr/>
          </a:p>
        </p:txBody>
      </p:sp>
      <p:sp>
        <p:nvSpPr>
          <p:cNvPr id="1461" name="Google Shape;1461;p59"/>
          <p:cNvSpPr txBox="1"/>
          <p:nvPr/>
        </p:nvSpPr>
        <p:spPr>
          <a:xfrm>
            <a:off x="4132095" y="2497102"/>
            <a:ext cx="1681934" cy="646331"/>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CROSS-PROTECTION</a:t>
            </a:r>
            <a:endParaRPr/>
          </a:p>
        </p:txBody>
      </p:sp>
      <p:sp>
        <p:nvSpPr>
          <p:cNvPr id="1462" name="Google Shape;1462;p59"/>
          <p:cNvSpPr txBox="1"/>
          <p:nvPr/>
        </p:nvSpPr>
        <p:spPr>
          <a:xfrm>
            <a:off x="6382666" y="2277874"/>
            <a:ext cx="1681934" cy="92333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REPLACEMENT</a:t>
            </a:r>
            <a:endParaRPr/>
          </a:p>
          <a:p>
            <a:pPr indent="0" lvl="0" marL="0" marR="0" rtl="0" algn="ctr">
              <a:spcBef>
                <a:spcPts val="0"/>
              </a:spcBef>
              <a:spcAft>
                <a:spcPts val="0"/>
              </a:spcAft>
              <a:buNone/>
            </a:pPr>
            <a:r>
              <a:rPr b="1" lang="en-GB" sz="1800">
                <a:solidFill>
                  <a:schemeClr val="lt1"/>
                </a:solidFill>
                <a:latin typeface="Arial"/>
                <a:ea typeface="Arial"/>
                <a:cs typeface="Arial"/>
                <a:sym typeface="Arial"/>
              </a:rPr>
              <a:t>DISEASE</a:t>
            </a:r>
            <a:endParaRPr/>
          </a:p>
        </p:txBody>
      </p:sp>
      <p:grpSp>
        <p:nvGrpSpPr>
          <p:cNvPr id="1463" name="Google Shape;1463;p59"/>
          <p:cNvGrpSpPr/>
          <p:nvPr/>
        </p:nvGrpSpPr>
        <p:grpSpPr>
          <a:xfrm>
            <a:off x="2651292" y="4590163"/>
            <a:ext cx="6886241" cy="535365"/>
            <a:chOff x="1113954" y="4531360"/>
            <a:chExt cx="9698051" cy="616928"/>
          </a:xfrm>
        </p:grpSpPr>
        <p:sp>
          <p:nvSpPr>
            <p:cNvPr id="1464" name="Google Shape;1464;p59"/>
            <p:cNvSpPr/>
            <p:nvPr/>
          </p:nvSpPr>
          <p:spPr>
            <a:xfrm>
              <a:off x="1113954" y="4625837"/>
              <a:ext cx="9698051" cy="427973"/>
            </a:xfrm>
            <a:prstGeom prst="rect">
              <a:avLst/>
            </a:prstGeom>
            <a:noFill/>
            <a:ln>
              <a:noFill/>
            </a:ln>
          </p:spPr>
          <p:txBody>
            <a:bodyPr anchorCtr="0" anchor="ctr" bIns="54000" lIns="54000" spcFirstLastPara="1" rIns="54000" wrap="square" tIns="54000">
              <a:noAutofit/>
            </a:bodyPr>
            <a:lstStyle/>
            <a:p>
              <a:pPr indent="0" lvl="0" marL="0" marR="0" rtl="0" algn="ctr">
                <a:lnSpc>
                  <a:spcPct val="90000"/>
                </a:lnSpc>
                <a:spcBef>
                  <a:spcPts val="0"/>
                </a:spcBef>
                <a:spcAft>
                  <a:spcPts val="0"/>
                </a:spcAft>
                <a:buNone/>
              </a:pPr>
              <a:r>
                <a:rPr b="1" lang="en-GB" sz="1500">
                  <a:solidFill>
                    <a:schemeClr val="accent1"/>
                  </a:solidFill>
                  <a:latin typeface="Arial"/>
                  <a:ea typeface="Arial"/>
                  <a:cs typeface="Arial"/>
                  <a:sym typeface="Arial"/>
                </a:rPr>
                <a:t>“The overall impact of a given PCV formulation on IPD, AOM or pneumonia cannot be predicted solely on the basis of its serotype content”</a:t>
              </a:r>
              <a:r>
                <a:rPr b="1" baseline="30000" lang="en-GB" sz="1500">
                  <a:solidFill>
                    <a:schemeClr val="accent1"/>
                  </a:solidFill>
                  <a:latin typeface="Arial"/>
                  <a:ea typeface="Arial"/>
                  <a:cs typeface="Arial"/>
                  <a:sym typeface="Arial"/>
                </a:rPr>
                <a:t>2</a:t>
              </a:r>
              <a:endParaRPr b="1" baseline="30000" sz="1500">
                <a:solidFill>
                  <a:schemeClr val="accent1"/>
                </a:solidFill>
                <a:latin typeface="Arial"/>
                <a:ea typeface="Arial"/>
                <a:cs typeface="Arial"/>
                <a:sym typeface="Arial"/>
              </a:endParaRPr>
            </a:p>
          </p:txBody>
        </p:sp>
        <p:grpSp>
          <p:nvGrpSpPr>
            <p:cNvPr id="1465" name="Google Shape;1465;p59"/>
            <p:cNvGrpSpPr/>
            <p:nvPr/>
          </p:nvGrpSpPr>
          <p:grpSpPr>
            <a:xfrm>
              <a:off x="1207158" y="4531360"/>
              <a:ext cx="9511642" cy="616928"/>
              <a:chOff x="1877718" y="4570825"/>
              <a:chExt cx="8170522" cy="537998"/>
            </a:xfrm>
          </p:grpSpPr>
          <p:cxnSp>
            <p:nvCxnSpPr>
              <p:cNvPr id="1466" name="Google Shape;1466;p59"/>
              <p:cNvCxnSpPr/>
              <p:nvPr/>
            </p:nvCxnSpPr>
            <p:spPr>
              <a:xfrm>
                <a:off x="1877718" y="5108823"/>
                <a:ext cx="8170522" cy="0"/>
              </a:xfrm>
              <a:prstGeom prst="straightConnector1">
                <a:avLst/>
              </a:prstGeom>
              <a:noFill/>
              <a:ln cap="flat" cmpd="sng" w="19050">
                <a:solidFill>
                  <a:schemeClr val="accent1"/>
                </a:solidFill>
                <a:prstDash val="solid"/>
                <a:round/>
                <a:headEnd len="sm" w="sm" type="none"/>
                <a:tailEnd len="sm" w="sm" type="none"/>
              </a:ln>
            </p:spPr>
          </p:cxnSp>
          <p:cxnSp>
            <p:nvCxnSpPr>
              <p:cNvPr id="1467" name="Google Shape;1467;p59"/>
              <p:cNvCxnSpPr/>
              <p:nvPr/>
            </p:nvCxnSpPr>
            <p:spPr>
              <a:xfrm>
                <a:off x="1877718" y="4570825"/>
                <a:ext cx="8170522" cy="0"/>
              </a:xfrm>
              <a:prstGeom prst="straightConnector1">
                <a:avLst/>
              </a:prstGeom>
              <a:noFill/>
              <a:ln cap="flat" cmpd="sng" w="28575">
                <a:solidFill>
                  <a:schemeClr val="accent1"/>
                </a:solidFill>
                <a:prstDash val="solid"/>
                <a:round/>
                <a:headEnd len="sm" w="sm" type="none"/>
                <a:tailEnd len="sm" w="sm" type="none"/>
              </a:ln>
            </p:spPr>
          </p:cxnSp>
        </p:grpSp>
      </p:grpSp>
      <p:sp>
        <p:nvSpPr>
          <p:cNvPr id="1468" name="Google Shape;1468;p59"/>
          <p:cNvSpPr txBox="1"/>
          <p:nvPr/>
        </p:nvSpPr>
        <p:spPr>
          <a:xfrm>
            <a:off x="8654427" y="2497103"/>
            <a:ext cx="1681934" cy="1638199"/>
          </a:xfrm>
          <a:prstGeom prst="rect">
            <a:avLst/>
          </a:prstGeom>
          <a:solidFill>
            <a:srgbClr val="40B0C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a:solidFill>
                  <a:schemeClr val="lt1"/>
                </a:solidFill>
                <a:latin typeface="Arial"/>
                <a:ea typeface="Arial"/>
                <a:cs typeface="Arial"/>
                <a:sym typeface="Arial"/>
              </a:rPr>
              <a:t>NET</a:t>
            </a:r>
            <a:br>
              <a:rPr b="1" lang="en-GB" sz="1800">
                <a:solidFill>
                  <a:schemeClr val="lt1"/>
                </a:solidFill>
                <a:latin typeface="Arial"/>
                <a:ea typeface="Arial"/>
                <a:cs typeface="Arial"/>
                <a:sym typeface="Arial"/>
              </a:rPr>
            </a:br>
            <a:r>
              <a:rPr b="1" lang="en-GB" sz="1800">
                <a:solidFill>
                  <a:schemeClr val="lt1"/>
                </a:solidFill>
                <a:latin typeface="Arial"/>
                <a:ea typeface="Arial"/>
                <a:cs typeface="Arial"/>
                <a:sym typeface="Arial"/>
              </a:rPr>
              <a:t>REDUCTION OF PNEUMOCOCCAL DISEASE</a:t>
            </a:r>
            <a:endParaRPr/>
          </a:p>
        </p:txBody>
      </p:sp>
      <p:cxnSp>
        <p:nvCxnSpPr>
          <p:cNvPr id="1469" name="Google Shape;1469;p59"/>
          <p:cNvCxnSpPr/>
          <p:nvPr/>
        </p:nvCxnSpPr>
        <p:spPr>
          <a:xfrm>
            <a:off x="1811858" y="2363914"/>
            <a:ext cx="0" cy="1878014"/>
          </a:xfrm>
          <a:prstGeom prst="straightConnector1">
            <a:avLst/>
          </a:prstGeom>
          <a:noFill/>
          <a:ln cap="flat" cmpd="sng" w="28575">
            <a:solidFill>
              <a:srgbClr val="6F9118"/>
            </a:solidFill>
            <a:prstDash val="solid"/>
            <a:round/>
            <a:headEnd len="sm" w="sm" type="none"/>
            <a:tailEnd len="sm" w="sm" type="none"/>
          </a:ln>
        </p:spPr>
      </p:cxnSp>
      <p:cxnSp>
        <p:nvCxnSpPr>
          <p:cNvPr id="1470" name="Google Shape;1470;p59"/>
          <p:cNvCxnSpPr/>
          <p:nvPr/>
        </p:nvCxnSpPr>
        <p:spPr>
          <a:xfrm>
            <a:off x="3601599" y="2363914"/>
            <a:ext cx="0" cy="1878014"/>
          </a:xfrm>
          <a:prstGeom prst="straightConnector1">
            <a:avLst/>
          </a:prstGeom>
          <a:noFill/>
          <a:ln cap="flat" cmpd="sng" w="28575">
            <a:solidFill>
              <a:srgbClr val="6F9118"/>
            </a:solidFill>
            <a:prstDash val="solid"/>
            <a:round/>
            <a:headEnd len="sm" w="sm" type="none"/>
            <a:tailEnd len="sm" w="sm" type="none"/>
          </a:ln>
        </p:spPr>
      </p:cxnSp>
      <p:cxnSp>
        <p:nvCxnSpPr>
          <p:cNvPr id="1471" name="Google Shape;1471;p59"/>
          <p:cNvCxnSpPr/>
          <p:nvPr/>
        </p:nvCxnSpPr>
        <p:spPr>
          <a:xfrm>
            <a:off x="4078191" y="2363914"/>
            <a:ext cx="0" cy="1878014"/>
          </a:xfrm>
          <a:prstGeom prst="straightConnector1">
            <a:avLst/>
          </a:prstGeom>
          <a:noFill/>
          <a:ln cap="flat" cmpd="sng" w="28575">
            <a:solidFill>
              <a:srgbClr val="94C120"/>
            </a:solidFill>
            <a:prstDash val="solid"/>
            <a:round/>
            <a:headEnd len="sm" w="sm" type="none"/>
            <a:tailEnd len="sm" w="sm" type="none"/>
          </a:ln>
        </p:spPr>
      </p:cxnSp>
      <p:cxnSp>
        <p:nvCxnSpPr>
          <p:cNvPr id="1472" name="Google Shape;1472;p59"/>
          <p:cNvCxnSpPr/>
          <p:nvPr/>
        </p:nvCxnSpPr>
        <p:spPr>
          <a:xfrm>
            <a:off x="5867933" y="2363914"/>
            <a:ext cx="0" cy="1878014"/>
          </a:xfrm>
          <a:prstGeom prst="straightConnector1">
            <a:avLst/>
          </a:prstGeom>
          <a:noFill/>
          <a:ln cap="flat" cmpd="sng" w="28575">
            <a:solidFill>
              <a:srgbClr val="94C120"/>
            </a:solidFill>
            <a:prstDash val="solid"/>
            <a:round/>
            <a:headEnd len="sm" w="sm" type="none"/>
            <a:tailEnd len="sm" w="sm" type="none"/>
          </a:ln>
        </p:spPr>
      </p:cxnSp>
      <p:cxnSp>
        <p:nvCxnSpPr>
          <p:cNvPr id="1473" name="Google Shape;1473;p59"/>
          <p:cNvCxnSpPr/>
          <p:nvPr/>
        </p:nvCxnSpPr>
        <p:spPr>
          <a:xfrm>
            <a:off x="6328763" y="2363914"/>
            <a:ext cx="0" cy="1878014"/>
          </a:xfrm>
          <a:prstGeom prst="straightConnector1">
            <a:avLst/>
          </a:prstGeom>
          <a:noFill/>
          <a:ln cap="flat" cmpd="sng" w="28575">
            <a:solidFill>
              <a:srgbClr val="81CBD6"/>
            </a:solidFill>
            <a:prstDash val="solid"/>
            <a:round/>
            <a:headEnd len="sm" w="sm" type="none"/>
            <a:tailEnd len="sm" w="sm" type="none"/>
          </a:ln>
        </p:spPr>
      </p:cxnSp>
      <p:cxnSp>
        <p:nvCxnSpPr>
          <p:cNvPr id="1474" name="Google Shape;1474;p59"/>
          <p:cNvCxnSpPr/>
          <p:nvPr/>
        </p:nvCxnSpPr>
        <p:spPr>
          <a:xfrm>
            <a:off x="8118504" y="2363914"/>
            <a:ext cx="0" cy="1878014"/>
          </a:xfrm>
          <a:prstGeom prst="straightConnector1">
            <a:avLst/>
          </a:prstGeom>
          <a:noFill/>
          <a:ln cap="flat" cmpd="sng" w="28575">
            <a:solidFill>
              <a:srgbClr val="81CBD6"/>
            </a:solidFill>
            <a:prstDash val="solid"/>
            <a:round/>
            <a:headEnd len="sm" w="sm" type="none"/>
            <a:tailEnd len="sm" w="sm" type="none"/>
          </a:ln>
        </p:spPr>
      </p:cxnSp>
      <p:cxnSp>
        <p:nvCxnSpPr>
          <p:cNvPr id="1475" name="Google Shape;1475;p59"/>
          <p:cNvCxnSpPr/>
          <p:nvPr/>
        </p:nvCxnSpPr>
        <p:spPr>
          <a:xfrm>
            <a:off x="8600524" y="2363914"/>
            <a:ext cx="0" cy="1878014"/>
          </a:xfrm>
          <a:prstGeom prst="straightConnector1">
            <a:avLst/>
          </a:prstGeom>
          <a:noFill/>
          <a:ln cap="flat" cmpd="sng" w="28575">
            <a:solidFill>
              <a:srgbClr val="40B0C1"/>
            </a:solidFill>
            <a:prstDash val="solid"/>
            <a:round/>
            <a:headEnd len="sm" w="sm" type="none"/>
            <a:tailEnd len="sm" w="sm" type="none"/>
          </a:ln>
        </p:spPr>
      </p:cxnSp>
      <p:cxnSp>
        <p:nvCxnSpPr>
          <p:cNvPr id="1476" name="Google Shape;1476;p59"/>
          <p:cNvCxnSpPr/>
          <p:nvPr/>
        </p:nvCxnSpPr>
        <p:spPr>
          <a:xfrm>
            <a:off x="10390265" y="2363914"/>
            <a:ext cx="0" cy="1878014"/>
          </a:xfrm>
          <a:prstGeom prst="straightConnector1">
            <a:avLst/>
          </a:prstGeom>
          <a:noFill/>
          <a:ln cap="flat" cmpd="sng" w="28575">
            <a:solidFill>
              <a:srgbClr val="40B0C1"/>
            </a:solidFill>
            <a:prstDash val="solid"/>
            <a:round/>
            <a:headEnd len="sm" w="sm" type="none"/>
            <a:tailEnd len="sm" w="sm" type="none"/>
          </a:ln>
        </p:spPr>
      </p:cxnSp>
      <p:sp>
        <p:nvSpPr>
          <p:cNvPr id="1477" name="Google Shape;1477;p59"/>
          <p:cNvSpPr/>
          <p:nvPr/>
        </p:nvSpPr>
        <p:spPr>
          <a:xfrm>
            <a:off x="8052934" y="3204513"/>
            <a:ext cx="616909" cy="616909"/>
          </a:xfrm>
          <a:prstGeom prst="ellipse">
            <a:avLst/>
          </a:prstGeom>
          <a:solidFill>
            <a:schemeClr val="lt1"/>
          </a:solidFill>
          <a:ln cap="flat" cmpd="sng" w="25400">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78" name="Google Shape;1478;p59"/>
          <p:cNvSpPr/>
          <p:nvPr/>
        </p:nvSpPr>
        <p:spPr>
          <a:xfrm>
            <a:off x="5802476" y="3204513"/>
            <a:ext cx="616909" cy="616909"/>
          </a:xfrm>
          <a:prstGeom prst="ellipse">
            <a:avLst/>
          </a:prstGeom>
          <a:solidFill>
            <a:schemeClr val="lt1"/>
          </a:solidFill>
          <a:ln cap="flat" cmpd="sng" w="25400">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79" name="Google Shape;1479;p59"/>
          <p:cNvSpPr/>
          <p:nvPr/>
        </p:nvSpPr>
        <p:spPr>
          <a:xfrm>
            <a:off x="3528307" y="3204513"/>
            <a:ext cx="616909" cy="616909"/>
          </a:xfrm>
          <a:prstGeom prst="ellipse">
            <a:avLst/>
          </a:prstGeom>
          <a:solidFill>
            <a:schemeClr val="lt1"/>
          </a:solidFill>
          <a:ln cap="flat" cmpd="sng" w="25400">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80" name="Google Shape;1480;p59"/>
          <p:cNvSpPr/>
          <p:nvPr/>
        </p:nvSpPr>
        <p:spPr>
          <a:xfrm>
            <a:off x="3650352" y="3326558"/>
            <a:ext cx="372816" cy="372816"/>
          </a:xfrm>
          <a:prstGeom prst="mathPlus">
            <a:avLst>
              <a:gd fmla="val 23520" name="adj1"/>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81" name="Google Shape;1481;p59"/>
          <p:cNvSpPr/>
          <p:nvPr/>
        </p:nvSpPr>
        <p:spPr>
          <a:xfrm>
            <a:off x="5924521" y="3326558"/>
            <a:ext cx="372816" cy="372816"/>
          </a:xfrm>
          <a:prstGeom prst="mathMinus">
            <a:avLst>
              <a:gd fmla="val 23520" name="adj1"/>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82" name="Google Shape;1482;p59"/>
          <p:cNvSpPr/>
          <p:nvPr/>
        </p:nvSpPr>
        <p:spPr>
          <a:xfrm>
            <a:off x="8174979" y="3326558"/>
            <a:ext cx="372816" cy="372816"/>
          </a:xfrm>
          <a:prstGeom prst="mathEqual">
            <a:avLst>
              <a:gd fmla="val 23520" name="adj1"/>
              <a:gd fmla="val 11760" name="adj2"/>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83" name="Google Shape;1483;p59"/>
          <p:cNvSpPr txBox="1"/>
          <p:nvPr/>
        </p:nvSpPr>
        <p:spPr>
          <a:xfrm>
            <a:off x="1718917" y="5640462"/>
            <a:ext cx="7536238" cy="191847"/>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6600"/>
              </a:buClr>
              <a:buSzPts val="600"/>
              <a:buFont typeface="Arial"/>
              <a:buNone/>
            </a:pPr>
            <a:r>
              <a:rPr lang="en-GB" sz="600">
                <a:solidFill>
                  <a:srgbClr val="595959"/>
                </a:solidFill>
                <a:latin typeface="Arial"/>
                <a:ea typeface="Arial"/>
                <a:cs typeface="Arial"/>
                <a:sym typeface="Arial"/>
              </a:rPr>
              <a:t>AOM, acute otitis media; IPD, invasive pneumococcal disease; PCV, pneumococcal conjugate vaccine.</a:t>
            </a:r>
            <a:endParaRPr/>
          </a:p>
          <a:p>
            <a:pPr indent="0" lvl="0" marL="0" marR="0" rtl="0" algn="l">
              <a:lnSpc>
                <a:spcPct val="90000"/>
              </a:lnSpc>
              <a:spcBef>
                <a:spcPts val="225"/>
              </a:spcBef>
              <a:spcAft>
                <a:spcPts val="0"/>
              </a:spcAft>
              <a:buClr>
                <a:srgbClr val="FF6600"/>
              </a:buClr>
              <a:buSzPts val="600"/>
              <a:buFont typeface="Arial"/>
              <a:buNone/>
            </a:pPr>
            <a:r>
              <a:rPr lang="en-GB" sz="600">
                <a:solidFill>
                  <a:srgbClr val="595959"/>
                </a:solidFill>
                <a:latin typeface="Arial"/>
                <a:ea typeface="Arial"/>
                <a:cs typeface="Arial"/>
                <a:sym typeface="Arial"/>
              </a:rPr>
              <a:t>1. Castiglia P, et al. Hum Vaccin Immunother. 2017;13(10):2307-15. 2. Hausdorff WP, et al. Expert Rev Vaccines. 2015;14(3):413-28.</a:t>
            </a:r>
            <a:endParaRPr sz="600">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63"/>
                                        </p:tgtEl>
                                        <p:attrNameLst>
                                          <p:attrName>style.visibility</p:attrName>
                                        </p:attrNameLst>
                                      </p:cBhvr>
                                      <p:to>
                                        <p:strVal val="visible"/>
                                      </p:to>
                                    </p:set>
                                    <p:anim calcmode="lin" valueType="num">
                                      <p:cBhvr additive="base">
                                        <p:cTn dur="500"/>
                                        <p:tgtEl>
                                          <p:spTgt spid="1463"/>
                                        </p:tgtEl>
                                        <p:attrNameLst>
                                          <p:attrName>ppt_w</p:attrName>
                                        </p:attrNameLst>
                                      </p:cBhvr>
                                      <p:tavLst>
                                        <p:tav fmla="" tm="0">
                                          <p:val>
                                            <p:strVal val="0"/>
                                          </p:val>
                                        </p:tav>
                                        <p:tav fmla="" tm="100000">
                                          <p:val>
                                            <p:strVal val="#ppt_w"/>
                                          </p:val>
                                        </p:tav>
                                      </p:tavLst>
                                    </p:anim>
                                    <p:anim calcmode="lin" valueType="num">
                                      <p:cBhvr additive="base">
                                        <p:cTn dur="500"/>
                                        <p:tgtEl>
                                          <p:spTgt spid="146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8" name="Shape 1488"/>
        <p:cNvGrpSpPr/>
        <p:nvPr/>
      </p:nvGrpSpPr>
      <p:grpSpPr>
        <a:xfrm>
          <a:off x="0" y="0"/>
          <a:ext cx="0" cy="0"/>
          <a:chOff x="0" y="0"/>
          <a:chExt cx="0" cy="0"/>
        </a:xfrm>
      </p:grpSpPr>
      <p:sp>
        <p:nvSpPr>
          <p:cNvPr id="1489" name="Google Shape;1489;p60"/>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1490" name="Google Shape;1490;p60"/>
          <p:cNvSpPr txBox="1"/>
          <p:nvPr>
            <p:ph idx="11" type="ftr"/>
          </p:nvPr>
        </p:nvSpPr>
        <p:spPr>
          <a:xfrm>
            <a:off x="1897063" y="6437314"/>
            <a:ext cx="4048125" cy="4206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000">
                <a:solidFill>
                  <a:schemeClr val="dk1"/>
                </a:solidFill>
                <a:latin typeface="Arial"/>
                <a:ea typeface="Arial"/>
                <a:cs typeface="Arial"/>
                <a:sym typeface="Arial"/>
              </a:rPr>
              <a:t>Deceuninck et al. Vaccine 2015:33;2684–2689 </a:t>
            </a:r>
            <a:endParaRPr sz="1000">
              <a:solidFill>
                <a:schemeClr val="dk1"/>
              </a:solidFill>
              <a:latin typeface="Arial"/>
              <a:ea typeface="Arial"/>
              <a:cs typeface="Arial"/>
              <a:sym typeface="Arial"/>
            </a:endParaRPr>
          </a:p>
        </p:txBody>
      </p:sp>
      <p:pic>
        <p:nvPicPr>
          <p:cNvPr id="1491" name="Google Shape;1491;p60"/>
          <p:cNvPicPr preferRelativeResize="0"/>
          <p:nvPr/>
        </p:nvPicPr>
        <p:blipFill rotWithShape="1">
          <a:blip r:embed="rId3">
            <a:alphaModFix/>
          </a:blip>
          <a:srcRect b="63550" l="0" r="0" t="0"/>
          <a:stretch/>
        </p:blipFill>
        <p:spPr>
          <a:xfrm>
            <a:off x="1774218" y="115063"/>
            <a:ext cx="8617792" cy="4188921"/>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5" name="Shape 1495"/>
        <p:cNvGrpSpPr/>
        <p:nvPr/>
      </p:nvGrpSpPr>
      <p:grpSpPr>
        <a:xfrm>
          <a:off x="0" y="0"/>
          <a:ext cx="0" cy="0"/>
          <a:chOff x="0" y="0"/>
          <a:chExt cx="0" cy="0"/>
        </a:xfrm>
      </p:grpSpPr>
      <p:graphicFrame>
        <p:nvGraphicFramePr>
          <p:cNvPr id="1496" name="Google Shape;1496;p61"/>
          <p:cNvGraphicFramePr/>
          <p:nvPr/>
        </p:nvGraphicFramePr>
        <p:xfrm>
          <a:off x="2062163" y="3399466"/>
          <a:ext cx="3000000" cy="3000000"/>
        </p:xfrm>
        <a:graphic>
          <a:graphicData uri="http://schemas.openxmlformats.org/drawingml/2006/table">
            <a:tbl>
              <a:tblPr>
                <a:noFill/>
                <a:tableStyleId>{BCBD67A7-40DC-4F4B-A5A9-E672EEF802A9}</a:tableStyleId>
              </a:tblPr>
              <a:tblGrid>
                <a:gridCol w="1723275"/>
                <a:gridCol w="2298525"/>
                <a:gridCol w="2077275"/>
                <a:gridCol w="2000350"/>
              </a:tblGrid>
              <a:tr h="481100">
                <a:tc>
                  <a:txBody>
                    <a:bodyPr/>
                    <a:lstStyle/>
                    <a:p>
                      <a:pPr indent="0" lvl="0" marL="0" marR="0" rtl="0" algn="ctr">
                        <a:spcBef>
                          <a:spcPts val="0"/>
                        </a:spcBef>
                        <a:spcAft>
                          <a:spcPts val="0"/>
                        </a:spcAft>
                        <a:buNone/>
                      </a:pPr>
                      <a:r>
                        <a:t/>
                      </a:r>
                      <a:endParaRPr b="1" i="0" sz="1800" u="none" strike="noStrike">
                        <a:solidFill>
                          <a:schemeClr val="lt1"/>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2D050"/>
                    </a:solidFill>
                  </a:tcPr>
                </a:tc>
                <a:tc>
                  <a:txBody>
                    <a:bodyPr/>
                    <a:lstStyle/>
                    <a:p>
                      <a:pPr indent="0" lvl="0" marL="0" marR="0" rtl="0" algn="ctr">
                        <a:spcBef>
                          <a:spcPts val="0"/>
                        </a:spcBef>
                        <a:spcAft>
                          <a:spcPts val="0"/>
                        </a:spcAft>
                        <a:buNone/>
                      </a:pPr>
                      <a:r>
                        <a:rPr b="1" i="0" lang="en-GB" sz="1800" u="none" strike="noStrike">
                          <a:solidFill>
                            <a:schemeClr val="lt1"/>
                          </a:solidFill>
                          <a:latin typeface="Calibri"/>
                          <a:ea typeface="Calibri"/>
                          <a:cs typeface="Calibri"/>
                          <a:sym typeface="Calibri"/>
                        </a:rPr>
                        <a:t>PCV7</a:t>
                      </a:r>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2D050"/>
                    </a:solidFill>
                  </a:tcPr>
                </a:tc>
                <a:tc>
                  <a:txBody>
                    <a:bodyPr/>
                    <a:lstStyle/>
                    <a:p>
                      <a:pPr indent="0" lvl="0" marL="0" marR="0" rtl="0" algn="ctr">
                        <a:spcBef>
                          <a:spcPts val="0"/>
                        </a:spcBef>
                        <a:spcAft>
                          <a:spcPts val="0"/>
                        </a:spcAft>
                        <a:buNone/>
                      </a:pPr>
                      <a:r>
                        <a:rPr b="1" i="1" lang="en-GB" sz="1800" u="none" strike="noStrike">
                          <a:solidFill>
                            <a:schemeClr val="lt1"/>
                          </a:solidFill>
                          <a:latin typeface="Calibri"/>
                          <a:ea typeface="Calibri"/>
                          <a:cs typeface="Calibri"/>
                          <a:sym typeface="Calibri"/>
                        </a:rPr>
                        <a:t>Synflorix™</a:t>
                      </a:r>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2D050"/>
                    </a:solidFill>
                  </a:tcPr>
                </a:tc>
                <a:tc>
                  <a:txBody>
                    <a:bodyPr/>
                    <a:lstStyle/>
                    <a:p>
                      <a:pPr indent="0" lvl="0" marL="0" marR="0" rtl="0" algn="ctr">
                        <a:spcBef>
                          <a:spcPts val="0"/>
                        </a:spcBef>
                        <a:spcAft>
                          <a:spcPts val="0"/>
                        </a:spcAft>
                        <a:buNone/>
                      </a:pPr>
                      <a:r>
                        <a:rPr b="1" i="0" lang="en-GB" sz="1800" u="none" strike="noStrike">
                          <a:solidFill>
                            <a:schemeClr val="lt1"/>
                          </a:solidFill>
                          <a:latin typeface="Calibri"/>
                          <a:ea typeface="Calibri"/>
                          <a:cs typeface="Calibri"/>
                          <a:sym typeface="Calibri"/>
                        </a:rPr>
                        <a:t>PCV13</a:t>
                      </a:r>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2D050"/>
                    </a:solidFill>
                  </a:tcPr>
                </a:tc>
              </a:tr>
              <a:tr h="731475">
                <a:tc>
                  <a:txBody>
                    <a:bodyPr/>
                    <a:lstStyle/>
                    <a:p>
                      <a:pPr indent="0" lvl="0" marL="0" marR="0" rtl="0" algn="ctr">
                        <a:spcBef>
                          <a:spcPts val="0"/>
                        </a:spcBef>
                        <a:spcAft>
                          <a:spcPts val="0"/>
                        </a:spcAft>
                        <a:buNone/>
                      </a:pPr>
                      <a:r>
                        <a:rPr b="1" i="0" lang="en-GB" sz="1800" u="none" strike="noStrike">
                          <a:solidFill>
                            <a:schemeClr val="lt1"/>
                          </a:solidFill>
                          <a:latin typeface="Calibri"/>
                          <a:ea typeface="Calibri"/>
                          <a:cs typeface="Calibri"/>
                          <a:sym typeface="Calibri"/>
                        </a:rPr>
                        <a:t>All serotypes</a:t>
                      </a:r>
                      <a:endParaRPr b="1" i="0" sz="1800" u="none" strike="noStrike">
                        <a:solidFill>
                          <a:schemeClr val="lt1"/>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5011"/>
                    </a:solidFill>
                  </a:tcPr>
                </a:tc>
                <a:tc>
                  <a:txBody>
                    <a:bodyPr/>
                    <a:lstStyle/>
                    <a:p>
                      <a:pPr indent="0" lvl="0" marL="0" marR="0" rtl="0" algn="ctr">
                        <a:spcBef>
                          <a:spcPts val="0"/>
                        </a:spcBef>
                        <a:spcAft>
                          <a:spcPts val="0"/>
                        </a:spcAft>
                        <a:buNone/>
                      </a:pPr>
                      <a:r>
                        <a:rPr b="1" i="0" lang="en-GB" sz="2800" u="none" strike="noStrike">
                          <a:solidFill>
                            <a:schemeClr val="lt1"/>
                          </a:solidFill>
                          <a:latin typeface="Calibri"/>
                          <a:ea typeface="Calibri"/>
                          <a:cs typeface="Calibri"/>
                          <a:sym typeface="Calibri"/>
                        </a:rPr>
                        <a:t>50% </a:t>
                      </a:r>
                      <a:br>
                        <a:rPr b="0" i="0" lang="en-GB" sz="2800" u="none" strike="noStrike">
                          <a:solidFill>
                            <a:schemeClr val="lt1"/>
                          </a:solidFill>
                          <a:latin typeface="Calibri"/>
                          <a:ea typeface="Calibri"/>
                          <a:cs typeface="Calibri"/>
                          <a:sym typeface="Calibri"/>
                        </a:rPr>
                      </a:br>
                      <a:r>
                        <a:rPr b="0" i="0" lang="en-GB" sz="2000" u="none" strike="noStrike">
                          <a:solidFill>
                            <a:schemeClr val="lt1"/>
                          </a:solidFill>
                          <a:latin typeface="Calibri"/>
                          <a:ea typeface="Calibri"/>
                          <a:cs typeface="Calibri"/>
                          <a:sym typeface="Calibri"/>
                        </a:rPr>
                        <a:t>(95%CI:29-64)</a:t>
                      </a:r>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5011"/>
                    </a:solidFill>
                  </a:tcPr>
                </a:tc>
                <a:tc>
                  <a:txBody>
                    <a:bodyPr/>
                    <a:lstStyle/>
                    <a:p>
                      <a:pPr indent="0" lvl="0" marL="0" marR="0" rtl="0" algn="ctr">
                        <a:spcBef>
                          <a:spcPts val="0"/>
                        </a:spcBef>
                        <a:spcAft>
                          <a:spcPts val="0"/>
                        </a:spcAft>
                        <a:buNone/>
                      </a:pPr>
                      <a:r>
                        <a:rPr b="1" i="0" lang="en-GB" sz="2800" u="none" strike="noStrike">
                          <a:solidFill>
                            <a:schemeClr val="lt1"/>
                          </a:solidFill>
                          <a:latin typeface="Calibri"/>
                          <a:ea typeface="Calibri"/>
                          <a:cs typeface="Calibri"/>
                          <a:sym typeface="Calibri"/>
                        </a:rPr>
                        <a:t>72% </a:t>
                      </a:r>
                      <a:br>
                        <a:rPr b="0" i="0" lang="en-GB" sz="2800" u="none" strike="noStrike">
                          <a:solidFill>
                            <a:schemeClr val="lt1"/>
                          </a:solidFill>
                          <a:latin typeface="Calibri"/>
                          <a:ea typeface="Calibri"/>
                          <a:cs typeface="Calibri"/>
                          <a:sym typeface="Calibri"/>
                        </a:rPr>
                      </a:br>
                      <a:r>
                        <a:rPr b="0" i="0" lang="en-GB" sz="2000" u="none" strike="noStrike">
                          <a:solidFill>
                            <a:schemeClr val="lt1"/>
                          </a:solidFill>
                          <a:latin typeface="Calibri"/>
                          <a:ea typeface="Calibri"/>
                          <a:cs typeface="Calibri"/>
                          <a:sym typeface="Calibri"/>
                        </a:rPr>
                        <a:t>(95%CI:40-85)</a:t>
                      </a:r>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5011"/>
                    </a:solidFill>
                  </a:tcPr>
                </a:tc>
                <a:tc>
                  <a:txBody>
                    <a:bodyPr/>
                    <a:lstStyle/>
                    <a:p>
                      <a:pPr indent="0" lvl="0" marL="0" marR="0" rtl="0" algn="ctr">
                        <a:spcBef>
                          <a:spcPts val="0"/>
                        </a:spcBef>
                        <a:spcAft>
                          <a:spcPts val="0"/>
                        </a:spcAft>
                        <a:buNone/>
                      </a:pPr>
                      <a:r>
                        <a:rPr b="1" i="0" lang="en-GB" sz="2800" u="none" strike="noStrike">
                          <a:solidFill>
                            <a:schemeClr val="lt1"/>
                          </a:solidFill>
                          <a:latin typeface="Calibri"/>
                          <a:ea typeface="Calibri"/>
                          <a:cs typeface="Calibri"/>
                          <a:sym typeface="Calibri"/>
                        </a:rPr>
                        <a:t>66% </a:t>
                      </a:r>
                      <a:br>
                        <a:rPr b="0" i="0" lang="en-GB" sz="2800" u="none" strike="noStrike">
                          <a:solidFill>
                            <a:schemeClr val="lt1"/>
                          </a:solidFill>
                          <a:latin typeface="Calibri"/>
                          <a:ea typeface="Calibri"/>
                          <a:cs typeface="Calibri"/>
                          <a:sym typeface="Calibri"/>
                        </a:rPr>
                      </a:br>
                      <a:r>
                        <a:rPr b="0" i="0" lang="en-GB" sz="2000" u="none" strike="noStrike">
                          <a:solidFill>
                            <a:schemeClr val="lt1"/>
                          </a:solidFill>
                          <a:latin typeface="Calibri"/>
                          <a:ea typeface="Calibri"/>
                          <a:cs typeface="Calibri"/>
                          <a:sym typeface="Calibri"/>
                        </a:rPr>
                        <a:t>(95%CI:29-83)</a:t>
                      </a:r>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5011"/>
                    </a:solidFill>
                  </a:tcPr>
                </a:tc>
              </a:tr>
              <a:tr h="731475">
                <a:tc>
                  <a:txBody>
                    <a:bodyPr/>
                    <a:lstStyle/>
                    <a:p>
                      <a:pPr indent="0" lvl="0" marL="0" marR="0" rtl="0" algn="ctr">
                        <a:spcBef>
                          <a:spcPts val="0"/>
                        </a:spcBef>
                        <a:spcAft>
                          <a:spcPts val="0"/>
                        </a:spcAft>
                        <a:buNone/>
                      </a:pPr>
                      <a:r>
                        <a:rPr b="1" i="0" lang="en-GB" sz="1800" u="none" strike="noStrike">
                          <a:solidFill>
                            <a:schemeClr val="lt1"/>
                          </a:solidFill>
                          <a:latin typeface="Calibri"/>
                          <a:ea typeface="Calibri"/>
                          <a:cs typeface="Calibri"/>
                          <a:sym typeface="Calibri"/>
                        </a:rPr>
                        <a:t>PCV-13 serotypes</a:t>
                      </a:r>
                      <a:endParaRPr b="1" i="0" sz="1800" u="none" strike="noStrike">
                        <a:solidFill>
                          <a:schemeClr val="lt1"/>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5011"/>
                    </a:solidFill>
                  </a:tcPr>
                </a:tc>
                <a:tc>
                  <a:txBody>
                    <a:bodyPr/>
                    <a:lstStyle/>
                    <a:p>
                      <a:pPr indent="0" lvl="0" marL="0" marR="0" rtl="0" algn="ctr">
                        <a:spcBef>
                          <a:spcPts val="0"/>
                        </a:spcBef>
                        <a:spcAft>
                          <a:spcPts val="0"/>
                        </a:spcAft>
                        <a:buNone/>
                      </a:pPr>
                      <a:r>
                        <a:rPr b="1" i="0" lang="en-GB" sz="2800" u="none" strike="noStrike">
                          <a:solidFill>
                            <a:schemeClr val="lt1"/>
                          </a:solidFill>
                          <a:latin typeface="Calibri"/>
                          <a:ea typeface="Calibri"/>
                          <a:cs typeface="Calibri"/>
                          <a:sym typeface="Calibri"/>
                        </a:rPr>
                        <a:t>63% </a:t>
                      </a:r>
                      <a:br>
                        <a:rPr b="0" i="0" lang="en-GB" sz="2800" u="none" strike="noStrike">
                          <a:solidFill>
                            <a:schemeClr val="lt1"/>
                          </a:solidFill>
                          <a:latin typeface="Calibri"/>
                          <a:ea typeface="Calibri"/>
                          <a:cs typeface="Calibri"/>
                          <a:sym typeface="Calibri"/>
                        </a:rPr>
                      </a:br>
                      <a:r>
                        <a:rPr b="0" i="0" lang="en-GB" sz="2000" u="none" strike="noStrike">
                          <a:solidFill>
                            <a:schemeClr val="lt1"/>
                          </a:solidFill>
                          <a:latin typeface="Calibri"/>
                          <a:ea typeface="Calibri"/>
                          <a:cs typeface="Calibri"/>
                          <a:sym typeface="Calibri"/>
                        </a:rPr>
                        <a:t>(95%CI:45-74)</a:t>
                      </a:r>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5011"/>
                    </a:solidFill>
                  </a:tcPr>
                </a:tc>
                <a:tc>
                  <a:txBody>
                    <a:bodyPr/>
                    <a:lstStyle/>
                    <a:p>
                      <a:pPr indent="0" lvl="0" marL="0" marR="0" rtl="0" algn="ctr">
                        <a:spcBef>
                          <a:spcPts val="0"/>
                        </a:spcBef>
                        <a:spcAft>
                          <a:spcPts val="0"/>
                        </a:spcAft>
                        <a:buNone/>
                      </a:pPr>
                      <a:r>
                        <a:rPr b="1" i="0" lang="en-GB" sz="2800" u="none" strike="noStrike">
                          <a:solidFill>
                            <a:schemeClr val="lt1"/>
                          </a:solidFill>
                          <a:latin typeface="Calibri"/>
                          <a:ea typeface="Calibri"/>
                          <a:cs typeface="Calibri"/>
                          <a:sym typeface="Calibri"/>
                        </a:rPr>
                        <a:t>84% </a:t>
                      </a:r>
                      <a:br>
                        <a:rPr b="0" i="0" lang="en-GB" sz="2800" u="none" strike="noStrike">
                          <a:solidFill>
                            <a:schemeClr val="lt1"/>
                          </a:solidFill>
                          <a:latin typeface="Calibri"/>
                          <a:ea typeface="Calibri"/>
                          <a:cs typeface="Calibri"/>
                          <a:sym typeface="Calibri"/>
                        </a:rPr>
                      </a:br>
                      <a:r>
                        <a:rPr b="0" i="0" lang="en-GB" sz="2000" u="none" strike="noStrike">
                          <a:solidFill>
                            <a:schemeClr val="lt1"/>
                          </a:solidFill>
                          <a:latin typeface="Calibri"/>
                          <a:ea typeface="Calibri"/>
                          <a:cs typeface="Calibri"/>
                          <a:sym typeface="Calibri"/>
                        </a:rPr>
                        <a:t>(95%CI:65-93)</a:t>
                      </a:r>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5011"/>
                    </a:solidFill>
                  </a:tcPr>
                </a:tc>
                <a:tc>
                  <a:txBody>
                    <a:bodyPr/>
                    <a:lstStyle/>
                    <a:p>
                      <a:pPr indent="0" lvl="0" marL="0" marR="0" rtl="0" algn="ctr">
                        <a:spcBef>
                          <a:spcPts val="0"/>
                        </a:spcBef>
                        <a:spcAft>
                          <a:spcPts val="0"/>
                        </a:spcAft>
                        <a:buNone/>
                      </a:pPr>
                      <a:r>
                        <a:rPr b="1" i="0" lang="en-GB" sz="2800" u="none" strike="noStrike">
                          <a:solidFill>
                            <a:schemeClr val="lt1"/>
                          </a:solidFill>
                          <a:latin typeface="Calibri"/>
                          <a:ea typeface="Calibri"/>
                          <a:cs typeface="Calibri"/>
                          <a:sym typeface="Calibri"/>
                        </a:rPr>
                        <a:t>86% </a:t>
                      </a:r>
                      <a:br>
                        <a:rPr b="0" i="0" lang="en-GB" sz="2800" u="none" strike="noStrike">
                          <a:solidFill>
                            <a:schemeClr val="lt1"/>
                          </a:solidFill>
                          <a:latin typeface="Calibri"/>
                          <a:ea typeface="Calibri"/>
                          <a:cs typeface="Calibri"/>
                          <a:sym typeface="Calibri"/>
                        </a:rPr>
                      </a:br>
                      <a:r>
                        <a:rPr b="0" i="0" lang="en-GB" sz="2000" u="none" strike="noStrike">
                          <a:solidFill>
                            <a:schemeClr val="lt1"/>
                          </a:solidFill>
                          <a:latin typeface="Calibri"/>
                          <a:ea typeface="Calibri"/>
                          <a:cs typeface="Calibri"/>
                          <a:sym typeface="Calibri"/>
                        </a:rPr>
                        <a:t>(95%CI:62-95)</a:t>
                      </a:r>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5011"/>
                    </a:solidFill>
                  </a:tcPr>
                </a:tc>
              </a:tr>
              <a:tr h="731475">
                <a:tc>
                  <a:txBody>
                    <a:bodyPr/>
                    <a:lstStyle/>
                    <a:p>
                      <a:pPr indent="0" lvl="0" marL="0" marR="0" rtl="0" algn="ctr">
                        <a:spcBef>
                          <a:spcPts val="0"/>
                        </a:spcBef>
                        <a:spcAft>
                          <a:spcPts val="0"/>
                        </a:spcAft>
                        <a:buNone/>
                      </a:pPr>
                      <a:r>
                        <a:rPr b="1" i="0" lang="en-GB" sz="1800" u="none" strike="noStrike">
                          <a:solidFill>
                            <a:schemeClr val="lt1"/>
                          </a:solidFill>
                          <a:latin typeface="Calibri"/>
                          <a:ea typeface="Calibri"/>
                          <a:cs typeface="Calibri"/>
                          <a:sym typeface="Calibri"/>
                        </a:rPr>
                        <a:t>Serotype</a:t>
                      </a:r>
                      <a:r>
                        <a:rPr b="1" i="0" lang="en-GB" sz="1800" u="none" strike="noStrike">
                          <a:solidFill>
                            <a:schemeClr val="lt1"/>
                          </a:solidFill>
                          <a:latin typeface="Calibri"/>
                          <a:ea typeface="Calibri"/>
                          <a:cs typeface="Calibri"/>
                          <a:sym typeface="Calibri"/>
                        </a:rPr>
                        <a:t> </a:t>
                      </a:r>
                      <a:r>
                        <a:rPr b="1" i="0" lang="en-GB" sz="1800" u="none" strike="noStrike">
                          <a:solidFill>
                            <a:schemeClr val="lt1"/>
                          </a:solidFill>
                          <a:latin typeface="Calibri"/>
                          <a:ea typeface="Calibri"/>
                          <a:cs typeface="Calibri"/>
                          <a:sym typeface="Calibri"/>
                        </a:rPr>
                        <a:t>19 A</a:t>
                      </a:r>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5011"/>
                    </a:solidFill>
                  </a:tcPr>
                </a:tc>
                <a:tc>
                  <a:txBody>
                    <a:bodyPr/>
                    <a:lstStyle/>
                    <a:p>
                      <a:pPr indent="0" lvl="0" marL="0" marR="0" rtl="0" algn="ctr">
                        <a:spcBef>
                          <a:spcPts val="0"/>
                        </a:spcBef>
                        <a:spcAft>
                          <a:spcPts val="0"/>
                        </a:spcAft>
                        <a:buNone/>
                      </a:pPr>
                      <a:r>
                        <a:rPr b="1" i="0" lang="en-GB" sz="2800" u="none" strike="noStrike">
                          <a:solidFill>
                            <a:schemeClr val="lt1"/>
                          </a:solidFill>
                          <a:latin typeface="Calibri"/>
                          <a:ea typeface="Calibri"/>
                          <a:cs typeface="Calibri"/>
                          <a:sym typeface="Calibri"/>
                        </a:rPr>
                        <a:t>42% </a:t>
                      </a:r>
                      <a:br>
                        <a:rPr b="0" i="0" lang="en-GB" sz="2800" u="none" strike="noStrike">
                          <a:solidFill>
                            <a:schemeClr val="lt1"/>
                          </a:solidFill>
                          <a:latin typeface="Calibri"/>
                          <a:ea typeface="Calibri"/>
                          <a:cs typeface="Calibri"/>
                          <a:sym typeface="Calibri"/>
                        </a:rPr>
                      </a:br>
                      <a:r>
                        <a:rPr b="0" i="0" lang="en-GB" sz="2000" u="none" strike="noStrike">
                          <a:solidFill>
                            <a:schemeClr val="lt1"/>
                          </a:solidFill>
                          <a:latin typeface="Calibri"/>
                          <a:ea typeface="Calibri"/>
                          <a:cs typeface="Calibri"/>
                          <a:sym typeface="Calibri"/>
                        </a:rPr>
                        <a:t>(95%CI:-9-69)</a:t>
                      </a:r>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5011"/>
                    </a:solidFill>
                  </a:tcPr>
                </a:tc>
                <a:tc>
                  <a:txBody>
                    <a:bodyPr/>
                    <a:lstStyle/>
                    <a:p>
                      <a:pPr indent="0" lvl="0" marL="0" marR="0" rtl="0" algn="ctr">
                        <a:spcBef>
                          <a:spcPts val="0"/>
                        </a:spcBef>
                        <a:spcAft>
                          <a:spcPts val="0"/>
                        </a:spcAft>
                        <a:buNone/>
                      </a:pPr>
                      <a:r>
                        <a:rPr b="1" i="0" lang="en-GB" sz="2800" u="none" strike="noStrike">
                          <a:solidFill>
                            <a:schemeClr val="lt1"/>
                          </a:solidFill>
                          <a:latin typeface="Calibri"/>
                          <a:ea typeface="Calibri"/>
                          <a:cs typeface="Calibri"/>
                          <a:sym typeface="Calibri"/>
                        </a:rPr>
                        <a:t>71% </a:t>
                      </a:r>
                      <a:br>
                        <a:rPr b="0" i="0" lang="en-GB" sz="2800" u="none" strike="noStrike">
                          <a:solidFill>
                            <a:schemeClr val="lt1"/>
                          </a:solidFill>
                          <a:latin typeface="Calibri"/>
                          <a:ea typeface="Calibri"/>
                          <a:cs typeface="Calibri"/>
                          <a:sym typeface="Calibri"/>
                        </a:rPr>
                      </a:br>
                      <a:r>
                        <a:rPr b="0" i="0" lang="en-GB" sz="2000" u="none" strike="noStrike">
                          <a:solidFill>
                            <a:schemeClr val="lt1"/>
                          </a:solidFill>
                          <a:latin typeface="Calibri"/>
                          <a:ea typeface="Calibri"/>
                          <a:cs typeface="Calibri"/>
                          <a:sym typeface="Calibri"/>
                        </a:rPr>
                        <a:t>(95%CI:24-89)</a:t>
                      </a:r>
                      <a:endParaRPr b="0" i="0" sz="2800" u="none" strike="noStrike">
                        <a:solidFill>
                          <a:schemeClr val="lt1"/>
                        </a:solidFill>
                        <a:latin typeface="Calibri"/>
                        <a:ea typeface="Calibri"/>
                        <a:cs typeface="Calibri"/>
                        <a:sym typeface="Calibri"/>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5011"/>
                    </a:solidFill>
                  </a:tcPr>
                </a:tc>
                <a:tc>
                  <a:txBody>
                    <a:bodyPr/>
                    <a:lstStyle/>
                    <a:p>
                      <a:pPr indent="0" lvl="0" marL="0" marR="0" rtl="0" algn="ctr">
                        <a:spcBef>
                          <a:spcPts val="0"/>
                        </a:spcBef>
                        <a:spcAft>
                          <a:spcPts val="0"/>
                        </a:spcAft>
                        <a:buNone/>
                      </a:pPr>
                      <a:r>
                        <a:rPr b="1" i="0" lang="en-GB" sz="2800" u="none" strike="noStrike">
                          <a:solidFill>
                            <a:schemeClr val="lt1"/>
                          </a:solidFill>
                          <a:latin typeface="Calibri"/>
                          <a:ea typeface="Calibri"/>
                          <a:cs typeface="Calibri"/>
                          <a:sym typeface="Calibri"/>
                        </a:rPr>
                        <a:t>74% </a:t>
                      </a:r>
                      <a:br>
                        <a:rPr b="0" i="0" lang="en-GB" sz="2800" u="none" strike="noStrike">
                          <a:solidFill>
                            <a:schemeClr val="lt1"/>
                          </a:solidFill>
                          <a:latin typeface="Calibri"/>
                          <a:ea typeface="Calibri"/>
                          <a:cs typeface="Calibri"/>
                          <a:sym typeface="Calibri"/>
                        </a:rPr>
                      </a:br>
                      <a:r>
                        <a:rPr b="0" i="0" lang="en-GB" sz="2000" u="none" strike="noStrike">
                          <a:solidFill>
                            <a:schemeClr val="lt1"/>
                          </a:solidFill>
                          <a:latin typeface="Calibri"/>
                          <a:ea typeface="Calibri"/>
                          <a:cs typeface="Calibri"/>
                          <a:sym typeface="Calibri"/>
                        </a:rPr>
                        <a:t>(95%CI:11-92)</a:t>
                      </a:r>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5011"/>
                    </a:solidFill>
                  </a:tcPr>
                </a:tc>
              </a:tr>
              <a:tr h="520150">
                <a:tc gridSpan="4">
                  <a:txBody>
                    <a:bodyPr/>
                    <a:lstStyle/>
                    <a:p>
                      <a:pPr indent="0" lvl="0" marL="0" marR="0" rtl="0" algn="l">
                        <a:lnSpc>
                          <a:spcPct val="115000"/>
                        </a:lnSpc>
                        <a:spcBef>
                          <a:spcPts val="0"/>
                        </a:spcBef>
                        <a:spcAft>
                          <a:spcPts val="0"/>
                        </a:spcAft>
                        <a:buClr>
                          <a:schemeClr val="lt1"/>
                        </a:buClr>
                        <a:buSzPts val="1200"/>
                        <a:buFont typeface="Arial"/>
                        <a:buNone/>
                      </a:pPr>
                      <a:r>
                        <a:rPr b="0" lang="en-GB" sz="1200">
                          <a:solidFill>
                            <a:schemeClr val="lt1"/>
                          </a:solidFill>
                          <a:latin typeface="Calibri"/>
                          <a:ea typeface="Calibri"/>
                          <a:cs typeface="Calibri"/>
                          <a:sym typeface="Calibri"/>
                        </a:rPr>
                        <a:t>VE</a:t>
                      </a:r>
                      <a:r>
                        <a:rPr b="0" lang="en-GB" sz="1200">
                          <a:solidFill>
                            <a:schemeClr val="lt1"/>
                          </a:solidFill>
                          <a:latin typeface="Calibri"/>
                          <a:ea typeface="Calibri"/>
                          <a:cs typeface="Calibri"/>
                          <a:sym typeface="Calibri"/>
                        </a:rPr>
                        <a:t> </a:t>
                      </a:r>
                      <a:r>
                        <a:rPr b="0" lang="en-GB" sz="1200">
                          <a:solidFill>
                            <a:schemeClr val="lt1"/>
                          </a:solidFill>
                          <a:latin typeface="Calibri"/>
                          <a:ea typeface="Calibri"/>
                          <a:cs typeface="Calibri"/>
                          <a:sym typeface="Calibri"/>
                        </a:rPr>
                        <a:t>computed by logistic regression model weighted for sampling fraction of controls and adjusted for age, year, season and underlying medical conditions including asthma and</a:t>
                      </a:r>
                      <a:r>
                        <a:rPr b="0" lang="en-GB" sz="1200">
                          <a:solidFill>
                            <a:schemeClr val="lt1"/>
                          </a:solidFill>
                          <a:latin typeface="Calibri"/>
                          <a:ea typeface="Calibri"/>
                          <a:cs typeface="Calibri"/>
                          <a:sym typeface="Calibri"/>
                        </a:rPr>
                        <a:t> severe prematurity</a:t>
                      </a:r>
                      <a:r>
                        <a:rPr b="0" lang="en-GB" sz="1200">
                          <a:solidFill>
                            <a:schemeClr val="lt1"/>
                          </a:solidFill>
                          <a:latin typeface="Calibri"/>
                          <a:ea typeface="Calibri"/>
                          <a:cs typeface="Calibri"/>
                          <a:sym typeface="Calibri"/>
                        </a:rPr>
                        <a:t>.</a:t>
                      </a:r>
                      <a:endParaRPr/>
                    </a:p>
                  </a:txBody>
                  <a:tcPr marT="0" marB="0" marR="0" marL="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65011"/>
                    </a:solidFill>
                  </a:tcPr>
                </a:tc>
                <a:tc hMerge="1"/>
                <a:tc hMerge="1"/>
                <a:tc hMerge="1"/>
              </a:tr>
            </a:tbl>
          </a:graphicData>
        </a:graphic>
      </p:graphicFrame>
      <p:sp>
        <p:nvSpPr>
          <p:cNvPr id="1497" name="Google Shape;1497;p61"/>
          <p:cNvSpPr txBox="1"/>
          <p:nvPr/>
        </p:nvSpPr>
        <p:spPr>
          <a:xfrm>
            <a:off x="1673226" y="6654800"/>
            <a:ext cx="3711575" cy="20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6B6056"/>
              </a:buClr>
              <a:buSzPts val="900"/>
              <a:buFont typeface="Arial"/>
              <a:buNone/>
            </a:pPr>
            <a:r>
              <a:rPr lang="en-GB" sz="900">
                <a:solidFill>
                  <a:srgbClr val="6B6056"/>
                </a:solidFill>
                <a:latin typeface="Calibri"/>
                <a:ea typeface="Calibri"/>
                <a:cs typeface="Calibri"/>
                <a:sym typeface="Calibri"/>
              </a:rPr>
              <a:t>Deceuninck </a:t>
            </a:r>
            <a:r>
              <a:rPr i="1" lang="en-GB" sz="900">
                <a:solidFill>
                  <a:srgbClr val="6B6056"/>
                </a:solidFill>
                <a:latin typeface="Calibri"/>
                <a:ea typeface="Calibri"/>
                <a:cs typeface="Calibri"/>
                <a:sym typeface="Calibri"/>
              </a:rPr>
              <a:t>et al</a:t>
            </a:r>
            <a:r>
              <a:rPr lang="en-GB" sz="900">
                <a:solidFill>
                  <a:srgbClr val="6B6056"/>
                </a:solidFill>
                <a:latin typeface="Calibri"/>
                <a:ea typeface="Calibri"/>
                <a:cs typeface="Calibri"/>
                <a:sym typeface="Calibri"/>
              </a:rPr>
              <a:t>. Vaccines 2015</a:t>
            </a:r>
            <a:endParaRPr/>
          </a:p>
          <a:p>
            <a:pPr indent="0" lvl="0" marL="0" marR="0" rtl="0" algn="l">
              <a:spcBef>
                <a:spcPts val="0"/>
              </a:spcBef>
              <a:spcAft>
                <a:spcPts val="0"/>
              </a:spcAft>
              <a:buClr>
                <a:schemeClr val="accent2"/>
              </a:buClr>
              <a:buSzPts val="900"/>
              <a:buFont typeface="Arial"/>
              <a:buNone/>
            </a:pPr>
            <a:r>
              <a:t/>
            </a:r>
            <a:endParaRPr sz="900">
              <a:solidFill>
                <a:srgbClr val="6B6056"/>
              </a:solidFill>
              <a:latin typeface="Arial"/>
              <a:ea typeface="Arial"/>
              <a:cs typeface="Arial"/>
              <a:sym typeface="Arial"/>
            </a:endParaRPr>
          </a:p>
        </p:txBody>
      </p:sp>
      <p:sp>
        <p:nvSpPr>
          <p:cNvPr id="1498" name="Google Shape;1498;p61"/>
          <p:cNvSpPr txBox="1"/>
          <p:nvPr/>
        </p:nvSpPr>
        <p:spPr>
          <a:xfrm>
            <a:off x="1468438" y="368300"/>
            <a:ext cx="9197975" cy="10033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6600"/>
              </a:buClr>
              <a:buSzPts val="3200"/>
              <a:buFont typeface="Arial"/>
              <a:buNone/>
            </a:pPr>
            <a:r>
              <a:rPr b="1" lang="en-GB" sz="3200">
                <a:solidFill>
                  <a:srgbClr val="FF6600"/>
                </a:solidFill>
                <a:latin typeface="Calibri"/>
                <a:ea typeface="Calibri"/>
                <a:cs typeface="Calibri"/>
                <a:sym typeface="Calibri"/>
              </a:rPr>
              <a:t>Effectiveness of PCVs to prevent IPD </a:t>
            </a:r>
            <a:br>
              <a:rPr b="1" lang="en-GB" sz="1400">
                <a:solidFill>
                  <a:srgbClr val="FF6600"/>
                </a:solidFill>
                <a:latin typeface="Calibri"/>
                <a:ea typeface="Calibri"/>
                <a:cs typeface="Calibri"/>
                <a:sym typeface="Calibri"/>
              </a:rPr>
            </a:br>
            <a:r>
              <a:rPr lang="en-GB" sz="2800">
                <a:solidFill>
                  <a:srgbClr val="FF6600"/>
                </a:solidFill>
                <a:latin typeface="Calibri"/>
                <a:ea typeface="Calibri"/>
                <a:cs typeface="Calibri"/>
                <a:sym typeface="Calibri"/>
              </a:rPr>
              <a:t>(Case control study study; VE </a:t>
            </a:r>
            <a:r>
              <a:rPr lang="en-GB" sz="2800" u="sng">
                <a:solidFill>
                  <a:srgbClr val="FF6600"/>
                </a:solidFill>
                <a:latin typeface="Calibri"/>
                <a:ea typeface="Calibri"/>
                <a:cs typeface="Calibri"/>
                <a:sym typeface="Calibri"/>
              </a:rPr>
              <a:t>&gt;</a:t>
            </a:r>
            <a:r>
              <a:rPr lang="en-GB" sz="2800">
                <a:solidFill>
                  <a:srgbClr val="FF6600"/>
                </a:solidFill>
                <a:latin typeface="Calibri"/>
                <a:ea typeface="Calibri"/>
                <a:cs typeface="Calibri"/>
                <a:sym typeface="Calibri"/>
              </a:rPr>
              <a:t> 1 dose; schedule = 2+1)</a:t>
            </a:r>
            <a:endParaRPr sz="4400">
              <a:solidFill>
                <a:srgbClr val="FF6600"/>
              </a:solidFill>
              <a:latin typeface="Calibri"/>
              <a:ea typeface="Calibri"/>
              <a:cs typeface="Calibri"/>
              <a:sym typeface="Calibri"/>
            </a:endParaRPr>
          </a:p>
        </p:txBody>
      </p:sp>
      <p:sp>
        <p:nvSpPr>
          <p:cNvPr id="1499" name="Google Shape;1499;p61"/>
          <p:cNvSpPr txBox="1"/>
          <p:nvPr>
            <p:ph idx="4294967295" type="body"/>
          </p:nvPr>
        </p:nvSpPr>
        <p:spPr>
          <a:xfrm>
            <a:off x="2027237" y="1338264"/>
            <a:ext cx="8775700" cy="5197475"/>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6B6056"/>
              </a:buClr>
              <a:buSzPts val="2000"/>
              <a:buNone/>
            </a:pPr>
            <a:r>
              <a:rPr lang="en-GB">
                <a:solidFill>
                  <a:srgbClr val="6B6056"/>
                </a:solidFill>
                <a:latin typeface="Calibri"/>
                <a:ea typeface="Calibri"/>
                <a:cs typeface="Calibri"/>
                <a:sym typeface="Calibri"/>
              </a:rPr>
              <a:t>PCV7 introduced in UMV in Dec  2004, replaced by </a:t>
            </a:r>
            <a:r>
              <a:rPr i="1" lang="en-GB">
                <a:solidFill>
                  <a:srgbClr val="6B6056"/>
                </a:solidFill>
                <a:latin typeface="Calibri"/>
                <a:ea typeface="Calibri"/>
                <a:cs typeface="Calibri"/>
                <a:sym typeface="Calibri"/>
              </a:rPr>
              <a:t>Synflorix</a:t>
            </a:r>
            <a:r>
              <a:rPr lang="en-GB">
                <a:solidFill>
                  <a:srgbClr val="6B6056"/>
                </a:solidFill>
                <a:latin typeface="Calibri"/>
                <a:ea typeface="Calibri"/>
                <a:cs typeface="Calibri"/>
                <a:sym typeface="Calibri"/>
              </a:rPr>
              <a:t>™ in June 2009, </a:t>
            </a:r>
            <a:br>
              <a:rPr lang="en-GB">
                <a:solidFill>
                  <a:srgbClr val="6B6056"/>
                </a:solidFill>
                <a:latin typeface="Calibri"/>
                <a:ea typeface="Calibri"/>
                <a:cs typeface="Calibri"/>
                <a:sym typeface="Calibri"/>
              </a:rPr>
            </a:br>
            <a:r>
              <a:rPr lang="en-GB">
                <a:solidFill>
                  <a:srgbClr val="6B6056"/>
                </a:solidFill>
                <a:latin typeface="Calibri"/>
                <a:ea typeface="Calibri"/>
                <a:cs typeface="Calibri"/>
                <a:sym typeface="Calibri"/>
              </a:rPr>
              <a:t>and PCV13 in Jan 2012 </a:t>
            </a:r>
            <a:endParaRPr/>
          </a:p>
          <a:p>
            <a:pPr indent="0" lvl="0" marL="0" rtl="0" algn="l">
              <a:lnSpc>
                <a:spcPct val="90000"/>
              </a:lnSpc>
              <a:spcBef>
                <a:spcPts val="1800"/>
              </a:spcBef>
              <a:spcAft>
                <a:spcPts val="0"/>
              </a:spcAft>
              <a:buClr>
                <a:srgbClr val="6B6056"/>
              </a:buClr>
              <a:buSzPts val="2000"/>
              <a:buNone/>
            </a:pPr>
            <a:r>
              <a:rPr lang="en-GB">
                <a:solidFill>
                  <a:srgbClr val="6B6056"/>
                </a:solidFill>
                <a:latin typeface="Calibri"/>
                <a:ea typeface="Calibri"/>
                <a:cs typeface="Calibri"/>
                <a:sym typeface="Calibri"/>
              </a:rPr>
              <a:t>889 eligible IPD cases in children 2 -59 months of age (2005-2013)</a:t>
            </a:r>
            <a:endParaRPr/>
          </a:p>
          <a:p>
            <a:pPr indent="-215900" lvl="1" marL="215900" rtl="0" algn="l">
              <a:lnSpc>
                <a:spcPct val="90000"/>
              </a:lnSpc>
              <a:spcBef>
                <a:spcPts val="1200"/>
              </a:spcBef>
              <a:spcAft>
                <a:spcPts val="0"/>
              </a:spcAft>
              <a:buSzPts val="2000"/>
              <a:buChar char="▪"/>
            </a:pPr>
            <a:r>
              <a:rPr lang="en-GB" sz="2000">
                <a:solidFill>
                  <a:srgbClr val="6B6056"/>
                </a:solidFill>
                <a:latin typeface="Calibri"/>
                <a:ea typeface="Calibri"/>
                <a:cs typeface="Calibri"/>
                <a:sym typeface="Calibri"/>
              </a:rPr>
              <a:t>58% returned written authorization to check immunization records (n=516) </a:t>
            </a:r>
            <a:endParaRPr/>
          </a:p>
          <a:p>
            <a:pPr indent="0" lvl="0" marL="0" rtl="0" algn="l">
              <a:lnSpc>
                <a:spcPct val="90000"/>
              </a:lnSpc>
              <a:spcBef>
                <a:spcPts val="1800"/>
              </a:spcBef>
              <a:spcAft>
                <a:spcPts val="0"/>
              </a:spcAft>
              <a:buClr>
                <a:srgbClr val="6B6056"/>
              </a:buClr>
              <a:buSzPts val="2000"/>
              <a:buNone/>
            </a:pPr>
            <a:r>
              <a:rPr lang="en-GB">
                <a:solidFill>
                  <a:srgbClr val="6B6056"/>
                </a:solidFill>
                <a:latin typeface="Calibri"/>
                <a:ea typeface="Calibri"/>
                <a:cs typeface="Calibri"/>
                <a:sym typeface="Calibri"/>
              </a:rPr>
              <a:t>1767 controls identified</a:t>
            </a:r>
            <a:endParaRPr/>
          </a:p>
        </p:txBody>
      </p:sp>
      <p:cxnSp>
        <p:nvCxnSpPr>
          <p:cNvPr id="1500" name="Google Shape;1500;p61"/>
          <p:cNvCxnSpPr/>
          <p:nvPr/>
        </p:nvCxnSpPr>
        <p:spPr>
          <a:xfrm>
            <a:off x="1712913" y="5608639"/>
            <a:ext cx="314325" cy="14287"/>
          </a:xfrm>
          <a:prstGeom prst="straightConnector1">
            <a:avLst/>
          </a:prstGeom>
          <a:noFill/>
          <a:ln cap="flat" cmpd="sng" w="38100">
            <a:solidFill>
              <a:srgbClr val="91BF1B"/>
            </a:solidFill>
            <a:prstDash val="solid"/>
            <a:round/>
            <a:headEnd len="sm" w="sm" type="none"/>
            <a:tailEnd len="med" w="med" type="stealth"/>
          </a:ln>
        </p:spPr>
      </p:cxn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4" name="Shape 1504"/>
        <p:cNvGrpSpPr/>
        <p:nvPr/>
      </p:nvGrpSpPr>
      <p:grpSpPr>
        <a:xfrm>
          <a:off x="0" y="0"/>
          <a:ext cx="0" cy="0"/>
          <a:chOff x="0" y="0"/>
          <a:chExt cx="0" cy="0"/>
        </a:xfrm>
      </p:grpSpPr>
      <p:sp>
        <p:nvSpPr>
          <p:cNvPr id="1505" name="Google Shape;1505;p62"/>
          <p:cNvSpPr txBox="1"/>
          <p:nvPr>
            <p:ph idx="4294967295" type="body"/>
          </p:nvPr>
        </p:nvSpPr>
        <p:spPr>
          <a:xfrm>
            <a:off x="1522413" y="976313"/>
            <a:ext cx="5794375" cy="3575050"/>
          </a:xfrm>
          <a:prstGeom prst="rect">
            <a:avLst/>
          </a:prstGeom>
          <a:solidFill>
            <a:schemeClr val="lt1"/>
          </a:solidFill>
          <a:ln>
            <a:noFill/>
          </a:ln>
        </p:spPr>
        <p:txBody>
          <a:bodyPr anchorCtr="0" anchor="t" bIns="0" lIns="0" spcFirstLastPara="1" rIns="0" wrap="square" tIns="0">
            <a:noAutofit/>
          </a:bodyPr>
          <a:lstStyle/>
          <a:p>
            <a:pPr indent="-127000" lvl="0" marL="0" rtl="0" algn="l">
              <a:lnSpc>
                <a:spcPct val="90000"/>
              </a:lnSpc>
              <a:spcBef>
                <a:spcPts val="0"/>
              </a:spcBef>
              <a:spcAft>
                <a:spcPts val="0"/>
              </a:spcAft>
              <a:buClr>
                <a:schemeClr val="dk1"/>
              </a:buClr>
              <a:buSzPts val="2000"/>
              <a:buFont typeface="Arial"/>
              <a:buChar char="•"/>
            </a:pPr>
            <a:r>
              <a:rPr lang="en-GB">
                <a:solidFill>
                  <a:schemeClr val="dk1"/>
                </a:solidFill>
                <a:latin typeface="Calibri"/>
                <a:ea typeface="Calibri"/>
                <a:cs typeface="Calibri"/>
                <a:sym typeface="Calibri"/>
              </a:rPr>
              <a:t>Population-based cohort study</a:t>
            </a:r>
            <a:endParaRPr>
              <a:solidFill>
                <a:schemeClr val="dk1"/>
              </a:solidFill>
              <a:latin typeface="Calibri"/>
              <a:ea typeface="Calibri"/>
              <a:cs typeface="Calibri"/>
              <a:sym typeface="Calibri"/>
            </a:endParaRPr>
          </a:p>
          <a:p>
            <a:pPr indent="-127000" lvl="0" marL="0" rtl="0" algn="l">
              <a:lnSpc>
                <a:spcPct val="90000"/>
              </a:lnSpc>
              <a:spcBef>
                <a:spcPts val="1800"/>
              </a:spcBef>
              <a:spcAft>
                <a:spcPts val="0"/>
              </a:spcAft>
              <a:buClr>
                <a:schemeClr val="dk1"/>
              </a:buClr>
              <a:buSzPts val="2000"/>
              <a:buFont typeface="Arial"/>
              <a:buChar char="•"/>
            </a:pPr>
            <a:r>
              <a:rPr lang="en-GB">
                <a:solidFill>
                  <a:schemeClr val="dk1"/>
                </a:solidFill>
                <a:latin typeface="Calibri"/>
                <a:ea typeface="Calibri"/>
                <a:cs typeface="Calibri"/>
                <a:sym typeface="Calibri"/>
              </a:rPr>
              <a:t>21 counties decide which PCV to use </a:t>
            </a:r>
            <a:endParaRPr>
              <a:solidFill>
                <a:schemeClr val="dk1"/>
              </a:solidFill>
              <a:latin typeface="Calibri"/>
              <a:ea typeface="Calibri"/>
              <a:cs typeface="Calibri"/>
              <a:sym typeface="Calibri"/>
            </a:endParaRPr>
          </a:p>
          <a:p>
            <a:pPr indent="-127000" lvl="0" marL="0" rtl="0" algn="l">
              <a:lnSpc>
                <a:spcPct val="90000"/>
              </a:lnSpc>
              <a:spcBef>
                <a:spcPts val="1800"/>
              </a:spcBef>
              <a:spcAft>
                <a:spcPts val="0"/>
              </a:spcAft>
              <a:buClr>
                <a:schemeClr val="dk1"/>
              </a:buClr>
              <a:buSzPts val="2000"/>
              <a:buFont typeface="Arial"/>
              <a:buChar char="•"/>
            </a:pPr>
            <a:r>
              <a:rPr lang="en-GB">
                <a:solidFill>
                  <a:schemeClr val="dk1"/>
                </a:solidFill>
                <a:latin typeface="Calibri"/>
                <a:ea typeface="Calibri"/>
                <a:cs typeface="Calibri"/>
                <a:sym typeface="Calibri"/>
              </a:rPr>
              <a:t>Mandatory nationwide reporting for IPD</a:t>
            </a:r>
            <a:endParaRPr>
              <a:solidFill>
                <a:schemeClr val="dk1"/>
              </a:solidFill>
              <a:latin typeface="Calibri"/>
              <a:ea typeface="Calibri"/>
              <a:cs typeface="Calibri"/>
              <a:sym typeface="Calibri"/>
            </a:endParaRPr>
          </a:p>
          <a:p>
            <a:pPr indent="-127000" lvl="0" marL="0" rtl="0" algn="l">
              <a:lnSpc>
                <a:spcPct val="90000"/>
              </a:lnSpc>
              <a:spcBef>
                <a:spcPts val="1800"/>
              </a:spcBef>
              <a:spcAft>
                <a:spcPts val="0"/>
              </a:spcAft>
              <a:buClr>
                <a:schemeClr val="dk1"/>
              </a:buClr>
              <a:buSzPts val="2000"/>
              <a:buFont typeface="Arial"/>
              <a:buChar char="•"/>
            </a:pPr>
            <a:r>
              <a:rPr lang="en-GB">
                <a:solidFill>
                  <a:schemeClr val="dk1"/>
                </a:solidFill>
                <a:latin typeface="Calibri"/>
                <a:ea typeface="Calibri"/>
                <a:cs typeface="Calibri"/>
                <a:sym typeface="Calibri"/>
              </a:rPr>
              <a:t>PCV7 (2+1) introduced in Sweden in January 2005</a:t>
            </a:r>
            <a:endParaRPr/>
          </a:p>
          <a:p>
            <a:pPr indent="-127000" lvl="0" marL="0" rtl="0" algn="l">
              <a:lnSpc>
                <a:spcPct val="90000"/>
              </a:lnSpc>
              <a:spcBef>
                <a:spcPts val="1800"/>
              </a:spcBef>
              <a:spcAft>
                <a:spcPts val="0"/>
              </a:spcAft>
              <a:buClr>
                <a:schemeClr val="dk1"/>
              </a:buClr>
              <a:buSzPts val="2000"/>
              <a:buFont typeface="Arial"/>
              <a:buChar char="•"/>
            </a:pPr>
            <a:r>
              <a:rPr lang="en-GB">
                <a:solidFill>
                  <a:schemeClr val="dk1"/>
                </a:solidFill>
                <a:latin typeface="Calibri"/>
                <a:ea typeface="Calibri"/>
                <a:cs typeface="Calibri"/>
                <a:sym typeface="Calibri"/>
              </a:rPr>
              <a:t>From October 2009 onwards counties switched to either Synflorix or PCV13. </a:t>
            </a:r>
            <a:endParaRPr>
              <a:solidFill>
                <a:schemeClr val="dk1"/>
              </a:solidFill>
              <a:latin typeface="Calibri"/>
              <a:ea typeface="Calibri"/>
              <a:cs typeface="Calibri"/>
              <a:sym typeface="Calibri"/>
            </a:endParaRPr>
          </a:p>
          <a:p>
            <a:pPr indent="-127000" lvl="0" marL="0" rtl="0" algn="l">
              <a:lnSpc>
                <a:spcPct val="90000"/>
              </a:lnSpc>
              <a:spcBef>
                <a:spcPts val="1800"/>
              </a:spcBef>
              <a:spcAft>
                <a:spcPts val="0"/>
              </a:spcAft>
              <a:buClr>
                <a:schemeClr val="dk1"/>
              </a:buClr>
              <a:buSzPts val="2000"/>
              <a:buFont typeface="Arial"/>
              <a:buChar char="•"/>
            </a:pPr>
            <a:r>
              <a:rPr lang="en-GB">
                <a:solidFill>
                  <a:schemeClr val="dk1"/>
                </a:solidFill>
                <a:latin typeface="Calibri"/>
                <a:ea typeface="Calibri"/>
                <a:cs typeface="Calibri"/>
                <a:sym typeface="Calibri"/>
              </a:rPr>
              <a:t>7 counties used </a:t>
            </a:r>
            <a:r>
              <a:rPr i="1" lang="en-GB">
                <a:solidFill>
                  <a:schemeClr val="dk1"/>
                </a:solidFill>
                <a:latin typeface="Calibri"/>
                <a:ea typeface="Calibri"/>
                <a:cs typeface="Calibri"/>
                <a:sym typeface="Calibri"/>
              </a:rPr>
              <a:t>Synflorix</a:t>
            </a:r>
            <a:r>
              <a:rPr lang="en-GB">
                <a:solidFill>
                  <a:schemeClr val="dk1"/>
                </a:solidFill>
                <a:latin typeface="Calibri"/>
                <a:ea typeface="Calibri"/>
                <a:cs typeface="Calibri"/>
                <a:sym typeface="Calibri"/>
              </a:rPr>
              <a:t>, 5 counties used PCV13 and 9 counties used both (excluded)</a:t>
            </a:r>
            <a:endParaRPr>
              <a:solidFill>
                <a:schemeClr val="dk1"/>
              </a:solidFill>
              <a:latin typeface="Calibri"/>
              <a:ea typeface="Calibri"/>
              <a:cs typeface="Calibri"/>
              <a:sym typeface="Calibri"/>
            </a:endParaRPr>
          </a:p>
          <a:p>
            <a:pPr indent="-127000" lvl="0" marL="0" rtl="0" algn="l">
              <a:lnSpc>
                <a:spcPct val="90000"/>
              </a:lnSpc>
              <a:spcBef>
                <a:spcPts val="1800"/>
              </a:spcBef>
              <a:spcAft>
                <a:spcPts val="0"/>
              </a:spcAft>
              <a:buClr>
                <a:schemeClr val="dk1"/>
              </a:buClr>
              <a:buSzPts val="2000"/>
              <a:buFont typeface="Arial"/>
              <a:buChar char="•"/>
            </a:pPr>
            <a:r>
              <a:rPr lang="en-GB">
                <a:solidFill>
                  <a:schemeClr val="dk1"/>
                </a:solidFill>
                <a:latin typeface="Calibri"/>
                <a:ea typeface="Calibri"/>
                <a:cs typeface="Calibri"/>
                <a:sym typeface="Calibri"/>
              </a:rPr>
              <a:t>Yearly incidences of IPD calculated for age groups</a:t>
            </a:r>
            <a:br>
              <a:rPr lang="en-GB">
                <a:solidFill>
                  <a:schemeClr val="dk1"/>
                </a:solidFill>
                <a:latin typeface="Calibri"/>
                <a:ea typeface="Calibri"/>
                <a:cs typeface="Calibri"/>
                <a:sym typeface="Calibri"/>
              </a:rPr>
            </a:br>
            <a:r>
              <a:rPr lang="en-GB">
                <a:solidFill>
                  <a:schemeClr val="dk1"/>
                </a:solidFill>
                <a:latin typeface="Calibri"/>
                <a:ea typeface="Calibri"/>
                <a:cs typeface="Calibri"/>
                <a:sym typeface="Calibri"/>
              </a:rPr>
              <a:t>0-4, 5-64, and ≥ 65 years.</a:t>
            </a:r>
            <a:endParaRPr>
              <a:solidFill>
                <a:schemeClr val="dk1"/>
              </a:solidFill>
              <a:latin typeface="Calibri"/>
              <a:ea typeface="Calibri"/>
              <a:cs typeface="Calibri"/>
              <a:sym typeface="Calibri"/>
            </a:endParaRPr>
          </a:p>
          <a:p>
            <a:pPr indent="-127000" lvl="0" marL="0" rtl="0" algn="l">
              <a:lnSpc>
                <a:spcPct val="90000"/>
              </a:lnSpc>
              <a:spcBef>
                <a:spcPts val="1800"/>
              </a:spcBef>
              <a:spcAft>
                <a:spcPts val="0"/>
              </a:spcAft>
              <a:buClr>
                <a:schemeClr val="dk1"/>
              </a:buClr>
              <a:buSzPts val="2000"/>
              <a:buFont typeface="Arial"/>
              <a:buChar char="•"/>
            </a:pPr>
            <a:r>
              <a:rPr lang="en-GB">
                <a:solidFill>
                  <a:schemeClr val="dk1"/>
                </a:solidFill>
                <a:latin typeface="Calibri"/>
                <a:ea typeface="Calibri"/>
                <a:cs typeface="Calibri"/>
                <a:sym typeface="Calibri"/>
              </a:rPr>
              <a:t>Incidence rate ratios estimated by comparing incidences:</a:t>
            </a:r>
            <a:endParaRPr/>
          </a:p>
          <a:p>
            <a:pPr indent="0" lvl="0" marL="0" rtl="0" algn="l">
              <a:lnSpc>
                <a:spcPct val="90000"/>
              </a:lnSpc>
              <a:spcBef>
                <a:spcPts val="1800"/>
              </a:spcBef>
              <a:spcAft>
                <a:spcPts val="0"/>
              </a:spcAft>
              <a:buClr>
                <a:schemeClr val="accent6"/>
              </a:buClr>
              <a:buSzPts val="2000"/>
              <a:buFont typeface="Arial"/>
              <a:buNone/>
            </a:pPr>
            <a:r>
              <a:t/>
            </a:r>
            <a:endParaRPr>
              <a:latin typeface="Calibri"/>
              <a:ea typeface="Calibri"/>
              <a:cs typeface="Calibri"/>
              <a:sym typeface="Calibri"/>
            </a:endParaRPr>
          </a:p>
          <a:p>
            <a:pPr indent="0" lvl="0" marL="0" rtl="0" algn="l">
              <a:lnSpc>
                <a:spcPct val="90000"/>
              </a:lnSpc>
              <a:spcBef>
                <a:spcPts val="1800"/>
              </a:spcBef>
              <a:spcAft>
                <a:spcPts val="0"/>
              </a:spcAft>
              <a:buClr>
                <a:schemeClr val="accent6"/>
              </a:buClr>
              <a:buSzPts val="2000"/>
              <a:buFont typeface="Arial"/>
              <a:buNone/>
            </a:pPr>
            <a:r>
              <a:t/>
            </a:r>
            <a:endParaRPr>
              <a:latin typeface="Calibri"/>
              <a:ea typeface="Calibri"/>
              <a:cs typeface="Calibri"/>
              <a:sym typeface="Calibri"/>
            </a:endParaRPr>
          </a:p>
          <a:p>
            <a:pPr indent="-152400" lvl="0" marL="0" rtl="0" algn="l">
              <a:lnSpc>
                <a:spcPct val="90000"/>
              </a:lnSpc>
              <a:spcBef>
                <a:spcPts val="1800"/>
              </a:spcBef>
              <a:spcAft>
                <a:spcPts val="0"/>
              </a:spcAft>
              <a:buClr>
                <a:schemeClr val="accent6"/>
              </a:buClr>
              <a:buSzPts val="2400"/>
              <a:buFont typeface="Arial"/>
              <a:buChar char="•"/>
            </a:pPr>
            <a:r>
              <a:rPr lang="en-GB" sz="2400">
                <a:latin typeface="Calibri"/>
                <a:ea typeface="Calibri"/>
                <a:cs typeface="Calibri"/>
                <a:sym typeface="Calibri"/>
              </a:rPr>
              <a:t>	</a:t>
            </a:r>
            <a:endParaRPr sz="2400">
              <a:latin typeface="Calibri"/>
              <a:ea typeface="Calibri"/>
              <a:cs typeface="Calibri"/>
              <a:sym typeface="Calibri"/>
            </a:endParaRPr>
          </a:p>
        </p:txBody>
      </p:sp>
      <p:grpSp>
        <p:nvGrpSpPr>
          <p:cNvPr id="1506" name="Google Shape;1506;p62"/>
          <p:cNvGrpSpPr/>
          <p:nvPr/>
        </p:nvGrpSpPr>
        <p:grpSpPr>
          <a:xfrm>
            <a:off x="7664450" y="962026"/>
            <a:ext cx="2906712" cy="5260975"/>
            <a:chOff x="3930555" y="1119115"/>
            <a:chExt cx="2906972" cy="5259914"/>
          </a:xfrm>
        </p:grpSpPr>
        <p:pic>
          <p:nvPicPr>
            <p:cNvPr descr="C:\Users\bam49184\Documents\GSK\Vaccines\Synflorix\ESPID\ESPID 2017\Utrecht Symposium\Pix\IMG_7089.JPG" id="1507" name="Google Shape;1507;p62"/>
            <p:cNvPicPr preferRelativeResize="0"/>
            <p:nvPr/>
          </p:nvPicPr>
          <p:blipFill rotWithShape="1">
            <a:blip r:embed="rId3">
              <a:alphaModFix/>
            </a:blip>
            <a:srcRect b="17178" l="61250" r="7629" t="7745"/>
            <a:stretch/>
          </p:blipFill>
          <p:spPr>
            <a:xfrm>
              <a:off x="3930555" y="1119115"/>
              <a:ext cx="2906972" cy="5259914"/>
            </a:xfrm>
            <a:prstGeom prst="rect">
              <a:avLst/>
            </a:prstGeom>
            <a:noFill/>
            <a:ln>
              <a:noFill/>
            </a:ln>
          </p:spPr>
        </p:pic>
        <p:pic>
          <p:nvPicPr>
            <p:cNvPr descr="C:\Users\bam49184\Documents\GSK\Vaccines\Synflorix\ESPID\ESPID 2017\Utrecht Symposium\Pix\IMG_7089.JPG" id="1508" name="Google Shape;1508;p62"/>
            <p:cNvPicPr preferRelativeResize="0"/>
            <p:nvPr/>
          </p:nvPicPr>
          <p:blipFill rotWithShape="1">
            <a:blip r:embed="rId4">
              <a:alphaModFix/>
            </a:blip>
            <a:srcRect b="83521" l="47618" r="45640" t="10831"/>
            <a:stretch/>
          </p:blipFill>
          <p:spPr>
            <a:xfrm>
              <a:off x="3930555" y="1132762"/>
              <a:ext cx="1121126" cy="704542"/>
            </a:xfrm>
            <a:prstGeom prst="rect">
              <a:avLst/>
            </a:prstGeom>
            <a:noFill/>
            <a:ln>
              <a:noFill/>
            </a:ln>
          </p:spPr>
        </p:pic>
      </p:grpSp>
      <p:sp>
        <p:nvSpPr>
          <p:cNvPr id="1509" name="Google Shape;1509;p62"/>
          <p:cNvSpPr/>
          <p:nvPr/>
        </p:nvSpPr>
        <p:spPr>
          <a:xfrm>
            <a:off x="1522412" y="6457950"/>
            <a:ext cx="9144000"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900">
                <a:solidFill>
                  <a:schemeClr val="dk1"/>
                </a:solidFill>
                <a:latin typeface="Arial"/>
                <a:ea typeface="Arial"/>
                <a:cs typeface="Arial"/>
                <a:sym typeface="Arial"/>
              </a:rPr>
              <a:t>Naucler, P. et al. Comparison of the impact of PCV10 or PCV13 on invasive pneumococcal disease in equivalent populations Clinical Infectious Diseases, cix685, </a:t>
            </a:r>
            <a:r>
              <a:rPr lang="en-GB" sz="900" u="sng">
                <a:solidFill>
                  <a:schemeClr val="hlink"/>
                </a:solidFill>
                <a:latin typeface="Arial"/>
                <a:ea typeface="Arial"/>
                <a:cs typeface="Arial"/>
                <a:sym typeface="Arial"/>
                <a:hlinkClick r:id="rId5"/>
              </a:rPr>
              <a:t>https://doi.org/10.1093/cid/cix685</a:t>
            </a:r>
            <a:endParaRPr sz="900">
              <a:solidFill>
                <a:schemeClr val="dk1"/>
              </a:solidFill>
              <a:latin typeface="Arial"/>
              <a:ea typeface="Arial"/>
              <a:cs typeface="Arial"/>
              <a:sym typeface="Arial"/>
            </a:endParaRPr>
          </a:p>
        </p:txBody>
      </p:sp>
      <p:graphicFrame>
        <p:nvGraphicFramePr>
          <p:cNvPr id="1510" name="Google Shape;1510;p62"/>
          <p:cNvGraphicFramePr/>
          <p:nvPr/>
        </p:nvGraphicFramePr>
        <p:xfrm>
          <a:off x="1752600" y="5340350"/>
          <a:ext cx="3000000" cy="3000000"/>
        </p:xfrm>
        <a:graphic>
          <a:graphicData uri="http://schemas.openxmlformats.org/drawingml/2006/table">
            <a:tbl>
              <a:tblPr bandRow="1" firstRow="1">
                <a:noFill/>
                <a:tableStyleId>{D7CF3AF4-21C3-456F-97FC-D5B352463DB0}</a:tableStyleId>
              </a:tblPr>
              <a:tblGrid>
                <a:gridCol w="1928800"/>
                <a:gridCol w="1928800"/>
                <a:gridCol w="1928800"/>
              </a:tblGrid>
              <a:tr h="640275">
                <a:tc>
                  <a:txBody>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Pre-</a:t>
                      </a:r>
                      <a:br>
                        <a:rPr lang="en-GB" sz="1800">
                          <a:solidFill>
                            <a:schemeClr val="lt1"/>
                          </a:solidFill>
                          <a:latin typeface="Calibri"/>
                          <a:ea typeface="Calibri"/>
                          <a:cs typeface="Calibri"/>
                          <a:sym typeface="Calibri"/>
                        </a:rPr>
                      </a:br>
                      <a:r>
                        <a:rPr lang="en-GB" sz="1800">
                          <a:solidFill>
                            <a:schemeClr val="lt1"/>
                          </a:solidFill>
                          <a:latin typeface="Calibri"/>
                          <a:ea typeface="Calibri"/>
                          <a:cs typeface="Calibri"/>
                          <a:sym typeface="Calibri"/>
                        </a:rPr>
                        <a:t>PCV</a:t>
                      </a:r>
                      <a:endParaRPr sz="1800">
                        <a:solidFill>
                          <a:schemeClr val="lt1"/>
                        </a:solidFill>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Pre-</a:t>
                      </a:r>
                      <a:r>
                        <a:rPr i="1" lang="en-GB" sz="1800">
                          <a:solidFill>
                            <a:schemeClr val="lt1"/>
                          </a:solidFill>
                          <a:latin typeface="Calibri"/>
                          <a:ea typeface="Calibri"/>
                          <a:cs typeface="Calibri"/>
                          <a:sym typeface="Calibri"/>
                        </a:rPr>
                        <a:t>Synflorix</a:t>
                      </a:r>
                      <a:r>
                        <a:rPr lang="en-GB" sz="1800">
                          <a:solidFill>
                            <a:schemeClr val="lt1"/>
                          </a:solidFill>
                          <a:latin typeface="Calibri"/>
                          <a:ea typeface="Calibri"/>
                          <a:cs typeface="Calibri"/>
                          <a:sym typeface="Calibri"/>
                        </a:rPr>
                        <a:t>/PCV13</a:t>
                      </a:r>
                      <a:endParaRPr sz="1800">
                        <a:solidFill>
                          <a:schemeClr val="lt1"/>
                        </a:solidFill>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Post-</a:t>
                      </a:r>
                      <a:r>
                        <a:rPr i="1" lang="en-GB" sz="1800">
                          <a:solidFill>
                            <a:schemeClr val="lt1"/>
                          </a:solidFill>
                          <a:latin typeface="Calibri"/>
                          <a:ea typeface="Calibri"/>
                          <a:cs typeface="Calibri"/>
                          <a:sym typeface="Calibri"/>
                        </a:rPr>
                        <a:t>Synflorix</a:t>
                      </a:r>
                      <a:r>
                        <a:rPr lang="en-GB" sz="1800">
                          <a:solidFill>
                            <a:schemeClr val="lt1"/>
                          </a:solidFill>
                          <a:latin typeface="Calibri"/>
                          <a:ea typeface="Calibri"/>
                          <a:cs typeface="Calibri"/>
                          <a:sym typeface="Calibri"/>
                        </a:rPr>
                        <a:t>/PCV13</a:t>
                      </a:r>
                      <a:endParaRPr sz="1800">
                        <a:solidFill>
                          <a:schemeClr val="lt1"/>
                        </a:solidFill>
                        <a:latin typeface="Calibri"/>
                        <a:ea typeface="Calibri"/>
                        <a:cs typeface="Calibri"/>
                        <a:sym typeface="Calibri"/>
                      </a:endParaRPr>
                    </a:p>
                  </a:txBody>
                  <a:tcPr marT="45725" marB="45725" marR="91450" marL="91450"/>
                </a:tc>
              </a:tr>
              <a:tr h="370950">
                <a:tc>
                  <a:txBody>
                    <a:bodyPr/>
                    <a:lstStyle/>
                    <a:p>
                      <a:pPr indent="0" lvl="0" marL="0" marR="0" rtl="0" algn="ctr">
                        <a:spcBef>
                          <a:spcPts val="0"/>
                        </a:spcBef>
                        <a:spcAft>
                          <a:spcPts val="0"/>
                        </a:spcAft>
                        <a:buNone/>
                      </a:pPr>
                      <a:r>
                        <a:rPr lang="en-GB" sz="1800">
                          <a:latin typeface="Calibri"/>
                          <a:ea typeface="Calibri"/>
                          <a:cs typeface="Calibri"/>
                          <a:sym typeface="Calibri"/>
                        </a:rPr>
                        <a:t>2007</a:t>
                      </a:r>
                      <a:endParaRPr sz="1800">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en-GB" sz="1800">
                          <a:latin typeface="Calibri"/>
                          <a:ea typeface="Calibri"/>
                          <a:cs typeface="Calibri"/>
                          <a:sym typeface="Calibri"/>
                        </a:rPr>
                        <a:t>2007-2009</a:t>
                      </a:r>
                      <a:endParaRPr sz="1800">
                        <a:latin typeface="Calibri"/>
                        <a:ea typeface="Calibri"/>
                        <a:cs typeface="Calibri"/>
                        <a:sym typeface="Calibri"/>
                      </a:endParaRPr>
                    </a:p>
                  </a:txBody>
                  <a:tcPr marT="45725" marB="45725" marR="91450" marL="91450"/>
                </a:tc>
                <a:tc>
                  <a:txBody>
                    <a:bodyPr/>
                    <a:lstStyle/>
                    <a:p>
                      <a:pPr indent="0" lvl="0" marL="0" marR="0" rtl="0" algn="ctr">
                        <a:spcBef>
                          <a:spcPts val="0"/>
                        </a:spcBef>
                        <a:spcAft>
                          <a:spcPts val="0"/>
                        </a:spcAft>
                        <a:buNone/>
                      </a:pPr>
                      <a:r>
                        <a:rPr lang="en-GB" sz="1800">
                          <a:latin typeface="Calibri"/>
                          <a:ea typeface="Calibri"/>
                          <a:cs typeface="Calibri"/>
                          <a:sym typeface="Calibri"/>
                        </a:rPr>
                        <a:t>2013-2016</a:t>
                      </a:r>
                      <a:endParaRPr sz="1800">
                        <a:latin typeface="Calibri"/>
                        <a:ea typeface="Calibri"/>
                        <a:cs typeface="Calibri"/>
                        <a:sym typeface="Calibri"/>
                      </a:endParaRPr>
                    </a:p>
                  </a:txBody>
                  <a:tcPr marT="45725" marB="45725" marR="91450" marL="91450"/>
                </a:tc>
              </a:tr>
            </a:tbl>
          </a:graphicData>
        </a:graphic>
      </p:graphicFrame>
      <p:sp>
        <p:nvSpPr>
          <p:cNvPr id="1511" name="Google Shape;1511;p62"/>
          <p:cNvSpPr txBox="1"/>
          <p:nvPr/>
        </p:nvSpPr>
        <p:spPr>
          <a:xfrm>
            <a:off x="1935162" y="282861"/>
            <a:ext cx="8048862" cy="65405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3200">
                <a:solidFill>
                  <a:schemeClr val="dk2"/>
                </a:solidFill>
                <a:latin typeface="Calibri"/>
                <a:ea typeface="Calibri"/>
                <a:cs typeface="Calibri"/>
                <a:sym typeface="Calibri"/>
              </a:rPr>
              <a:t>Both vaccines prevent IPD : comparative trials </a:t>
            </a:r>
            <a:endParaRPr b="1" sz="3200">
              <a:solidFill>
                <a:schemeClr val="dk2"/>
              </a:solidFill>
              <a:latin typeface="Calibri"/>
              <a:ea typeface="Calibri"/>
              <a:cs typeface="Calibri"/>
              <a:sym typeface="Calibri"/>
            </a:endParaRPr>
          </a:p>
        </p:txBody>
      </p:sp>
      <p:sp>
        <p:nvSpPr>
          <p:cNvPr id="1512" name="Google Shape;1512;p62"/>
          <p:cNvSpPr/>
          <p:nvPr/>
        </p:nvSpPr>
        <p:spPr>
          <a:xfrm>
            <a:off x="8456613" y="36513"/>
            <a:ext cx="2163763" cy="285750"/>
          </a:xfrm>
          <a:prstGeom prst="roundRect">
            <a:avLst>
              <a:gd fmla="val 16667" name="adj"/>
            </a:avLst>
          </a:prstGeom>
          <a:solidFill>
            <a:srgbClr val="00B0F0"/>
          </a:solidFill>
          <a:ln cap="flat" cmpd="sng" w="9525">
            <a:solidFill>
              <a:srgbClr val="EFA9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6575" lIns="82275" spcFirstLastPara="1" rIns="82275" wrap="square" tIns="36575">
            <a:noAutofit/>
          </a:bodyPr>
          <a:lstStyle/>
          <a:p>
            <a:pPr indent="0" lvl="0" marL="0" marR="0" rtl="0" algn="ctr">
              <a:spcBef>
                <a:spcPts val="0"/>
              </a:spcBef>
              <a:spcAft>
                <a:spcPts val="0"/>
              </a:spcAft>
              <a:buNone/>
            </a:pPr>
            <a:r>
              <a:rPr b="1" lang="en-GB" sz="2000">
                <a:solidFill>
                  <a:srgbClr val="FFFFFF"/>
                </a:solidFill>
                <a:latin typeface="Arial"/>
                <a:ea typeface="Arial"/>
                <a:cs typeface="Arial"/>
                <a:sym typeface="Arial"/>
              </a:rPr>
              <a:t>Sweden</a:t>
            </a:r>
            <a:endParaRPr b="1" sz="2000">
              <a:solidFill>
                <a:srgbClr val="FFFFFF"/>
              </a:solidFill>
              <a:latin typeface="Arial"/>
              <a:ea typeface="Arial"/>
              <a:cs typeface="Arial"/>
              <a:sym typeface="Arial"/>
            </a:endParaRPr>
          </a:p>
        </p:txBody>
      </p:sp>
      <p:sp>
        <p:nvSpPr>
          <p:cNvPr id="1513" name="Google Shape;1513;p62"/>
          <p:cNvSpPr/>
          <p:nvPr/>
        </p:nvSpPr>
        <p:spPr>
          <a:xfrm>
            <a:off x="1867272" y="2233889"/>
            <a:ext cx="6425218" cy="2423837"/>
          </a:xfrm>
          <a:prstGeom prst="rect">
            <a:avLst/>
          </a:prstGeom>
          <a:solidFill>
            <a:schemeClr val="accent1"/>
          </a:solidFill>
          <a:ln>
            <a:noFill/>
          </a:ln>
        </p:spPr>
        <p:txBody>
          <a:bodyPr anchorCtr="0" anchor="t" bIns="72000" lIns="72000" spcFirstLastPara="1" rIns="72000" wrap="square" tIns="72000">
            <a:noAutofit/>
          </a:bodyPr>
          <a:lstStyle/>
          <a:p>
            <a:pPr indent="0" lvl="0" marL="0" marR="0" rtl="0" algn="l">
              <a:spcBef>
                <a:spcPts val="0"/>
              </a:spcBef>
              <a:spcAft>
                <a:spcPts val="0"/>
              </a:spcAft>
              <a:buNone/>
            </a:pPr>
            <a:r>
              <a:rPr b="1" lang="en-GB" sz="2400">
                <a:solidFill>
                  <a:schemeClr val="lt1"/>
                </a:solidFill>
                <a:latin typeface="Calibri"/>
                <a:ea typeface="Calibri"/>
                <a:cs typeface="Calibri"/>
                <a:sym typeface="Calibri"/>
              </a:rPr>
              <a:t>Overall</a:t>
            </a:r>
            <a:r>
              <a:rPr lang="en-GB" sz="2400">
                <a:solidFill>
                  <a:schemeClr val="lt1"/>
                </a:solidFill>
                <a:latin typeface="Calibri"/>
                <a:ea typeface="Calibri"/>
                <a:cs typeface="Calibri"/>
                <a:sym typeface="Calibri"/>
              </a:rPr>
              <a:t> reduction in the incidence rate comparing pre- and post- PCV: </a:t>
            </a:r>
            <a:endParaRPr/>
          </a:p>
          <a:p>
            <a:pPr indent="0" lvl="1" marL="685800" marR="0" rtl="0" algn="l">
              <a:spcBef>
                <a:spcPts val="0"/>
              </a:spcBef>
              <a:spcAft>
                <a:spcPts val="0"/>
              </a:spcAft>
              <a:buNone/>
            </a:pPr>
            <a:r>
              <a:rPr b="0" i="0" lang="en-GB" sz="2400" u="sng" cap="none" strike="noStrike">
                <a:solidFill>
                  <a:schemeClr val="lt1"/>
                </a:solidFill>
                <a:latin typeface="Calibri"/>
                <a:ea typeface="Calibri"/>
                <a:cs typeface="Calibri"/>
                <a:sym typeface="Calibri"/>
              </a:rPr>
              <a:t>Not significantly different between </a:t>
            </a:r>
            <a:endParaRPr/>
          </a:p>
          <a:p>
            <a:pPr indent="0" lvl="1" marL="685800" marR="0" rtl="0" algn="l">
              <a:spcBef>
                <a:spcPts val="0"/>
              </a:spcBef>
              <a:spcAft>
                <a:spcPts val="0"/>
              </a:spcAft>
              <a:buNone/>
            </a:pPr>
            <a:r>
              <a:rPr b="0" i="0" lang="en-GB" sz="2400" u="sng" cap="none" strike="noStrike">
                <a:solidFill>
                  <a:schemeClr val="lt1"/>
                </a:solidFill>
                <a:latin typeface="Calibri"/>
                <a:ea typeface="Calibri"/>
                <a:cs typeface="Calibri"/>
                <a:sym typeface="Calibri"/>
              </a:rPr>
              <a:t>Synflorix- or PCV13-using counties</a:t>
            </a:r>
            <a:endParaRPr/>
          </a:p>
          <a:p>
            <a:pPr indent="0" lvl="1" marL="0" marR="0" rtl="0" algn="l">
              <a:spcBef>
                <a:spcPts val="0"/>
              </a:spcBef>
              <a:spcAft>
                <a:spcPts val="0"/>
              </a:spcAft>
              <a:buNone/>
            </a:pPr>
            <a:r>
              <a:t/>
            </a:r>
            <a:endParaRPr b="0" i="0" sz="2400" u="none" cap="none" strike="noStrike">
              <a:solidFill>
                <a:schemeClr val="lt1"/>
              </a:solidFill>
              <a:latin typeface="Calibri"/>
              <a:ea typeface="Calibri"/>
              <a:cs typeface="Calibri"/>
              <a:sym typeface="Calibri"/>
            </a:endParaRPr>
          </a:p>
          <a:p>
            <a:pPr indent="-104775" lvl="0" marL="180975" marR="0" rtl="0" algn="ctr">
              <a:spcBef>
                <a:spcPts val="0"/>
              </a:spcBef>
              <a:spcAft>
                <a:spcPts val="0"/>
              </a:spcAft>
              <a:buClr>
                <a:schemeClr val="lt1"/>
              </a:buClr>
              <a:buSzPts val="1200"/>
              <a:buFont typeface="Arial"/>
              <a:buNone/>
            </a:pPr>
            <a:r>
              <a:t/>
            </a:r>
            <a:endParaRPr b="1" sz="1200">
              <a:solidFill>
                <a:srgbClr val="FFFFFF"/>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7" name="Shape 1517"/>
        <p:cNvGrpSpPr/>
        <p:nvPr/>
      </p:nvGrpSpPr>
      <p:grpSpPr>
        <a:xfrm>
          <a:off x="0" y="0"/>
          <a:ext cx="0" cy="0"/>
          <a:chOff x="0" y="0"/>
          <a:chExt cx="0" cy="0"/>
        </a:xfrm>
      </p:grpSpPr>
      <p:sp>
        <p:nvSpPr>
          <p:cNvPr id="1518" name="Google Shape;1518;p63"/>
          <p:cNvSpPr txBox="1"/>
          <p:nvPr>
            <p:ph type="title"/>
          </p:nvPr>
        </p:nvSpPr>
        <p:spPr>
          <a:xfrm>
            <a:off x="1881187" y="401003"/>
            <a:ext cx="8602344" cy="391477"/>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dk2"/>
              </a:buClr>
              <a:buSzPts val="2800"/>
              <a:buFont typeface="Arial"/>
              <a:buNone/>
            </a:pPr>
            <a:r>
              <a:rPr b="0" lang="en-GB">
                <a:solidFill>
                  <a:schemeClr val="dk2"/>
                </a:solidFill>
              </a:rPr>
              <a:t>Invasive Pneumococcal Disease Quarterly Report July–Sep.2017 </a:t>
            </a:r>
            <a:endParaRPr>
              <a:solidFill>
                <a:schemeClr val="dk2"/>
              </a:solidFill>
            </a:endParaRPr>
          </a:p>
        </p:txBody>
      </p:sp>
      <p:pic>
        <p:nvPicPr>
          <p:cNvPr id="1519" name="Google Shape;1519;p63"/>
          <p:cNvPicPr preferRelativeResize="0"/>
          <p:nvPr/>
        </p:nvPicPr>
        <p:blipFill rotWithShape="1">
          <a:blip r:embed="rId3">
            <a:alphaModFix/>
          </a:blip>
          <a:srcRect b="0" l="0" r="0" t="0"/>
          <a:stretch/>
        </p:blipFill>
        <p:spPr>
          <a:xfrm>
            <a:off x="1881187" y="1139190"/>
            <a:ext cx="4019550" cy="5067300"/>
          </a:xfrm>
          <a:prstGeom prst="rect">
            <a:avLst/>
          </a:prstGeom>
          <a:noFill/>
          <a:ln>
            <a:noFill/>
          </a:ln>
          <a:effectLst>
            <a:outerShdw blurRad="292100" rotWithShape="0" algn="tl" dir="2700000" dist="139700">
              <a:srgbClr val="333333">
                <a:alpha val="64705"/>
              </a:srgbClr>
            </a:outerShdw>
          </a:effectLst>
        </p:spPr>
      </p:pic>
      <p:sp>
        <p:nvSpPr>
          <p:cNvPr id="1520" name="Google Shape;1520;p63"/>
          <p:cNvSpPr/>
          <p:nvPr/>
        </p:nvSpPr>
        <p:spPr>
          <a:xfrm>
            <a:off x="1881187" y="6421457"/>
            <a:ext cx="465601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u="sng">
                <a:solidFill>
                  <a:schemeClr val="hlink"/>
                </a:solidFill>
                <a:latin typeface="Arial"/>
                <a:ea typeface="Arial"/>
                <a:cs typeface="Arial"/>
                <a:sym typeface="Arial"/>
                <a:hlinkClick r:id="rId4"/>
              </a:rPr>
              <a:t>https://surv.esr.cri.nz/surveillance/IPD.php</a:t>
            </a:r>
            <a:r>
              <a:rPr lang="en-GB" sz="1800">
                <a:solidFill>
                  <a:schemeClr val="dk1"/>
                </a:solidFill>
                <a:latin typeface="Arial"/>
                <a:ea typeface="Arial"/>
                <a:cs typeface="Arial"/>
                <a:sym typeface="Arial"/>
              </a:rPr>
              <a:t> </a:t>
            </a:r>
            <a:endParaRPr/>
          </a:p>
        </p:txBody>
      </p:sp>
      <p:sp>
        <p:nvSpPr>
          <p:cNvPr id="1521" name="Google Shape;1521;p63"/>
          <p:cNvSpPr/>
          <p:nvPr/>
        </p:nvSpPr>
        <p:spPr>
          <a:xfrm>
            <a:off x="6288089" y="3031604"/>
            <a:ext cx="4019548" cy="2469787"/>
          </a:xfrm>
          <a:prstGeom prst="rect">
            <a:avLst/>
          </a:prstGeom>
          <a:noFill/>
          <a:ln cap="flat" cmpd="sng" w="57150">
            <a:solidFill>
              <a:schemeClr val="dk2"/>
            </a:solidFill>
            <a:prstDash val="solid"/>
            <a:round/>
            <a:headEnd len="sm" w="sm" type="none"/>
            <a:tailEnd len="sm" w="sm" type="none"/>
          </a:ln>
        </p:spPr>
        <p:txBody>
          <a:bodyPr anchorCtr="0" anchor="t" bIns="72000" lIns="72000" spcFirstLastPara="1" rIns="72000" wrap="square" tIns="72000">
            <a:noAutofit/>
          </a:bodyPr>
          <a:lstStyle/>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June.2008: 	PCV7 </a:t>
            </a:r>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July 2011:	Synflorix</a:t>
            </a:r>
            <a:endParaRPr sz="2000">
              <a:solidFill>
                <a:schemeClr val="dk1"/>
              </a:solidFill>
              <a:latin typeface="Arial"/>
              <a:ea typeface="Arial"/>
              <a:cs typeface="Arial"/>
              <a:sym typeface="Arial"/>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July 2014:	PCV13</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Arial"/>
                <a:ea typeface="Arial"/>
                <a:cs typeface="Arial"/>
                <a:sym typeface="Arial"/>
              </a:rPr>
              <a:t>July 2017:	Synflorix</a:t>
            </a:r>
            <a:endParaRPr b="1" sz="2000">
              <a:solidFill>
                <a:schemeClr val="dk1"/>
              </a:solidFill>
              <a:latin typeface="Arial"/>
              <a:ea typeface="Arial"/>
              <a:cs typeface="Arial"/>
              <a:sym typeface="Arial"/>
            </a:endParaRPr>
          </a:p>
        </p:txBody>
      </p:sp>
      <p:sp>
        <p:nvSpPr>
          <p:cNvPr id="1522" name="Google Shape;1522;p63"/>
          <p:cNvSpPr txBox="1"/>
          <p:nvPr/>
        </p:nvSpPr>
        <p:spPr>
          <a:xfrm>
            <a:off x="6537205" y="2585566"/>
            <a:ext cx="3946326" cy="33855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lang="en-GB" sz="2200">
                <a:solidFill>
                  <a:schemeClr val="dk2"/>
                </a:solidFill>
                <a:latin typeface="Arial"/>
                <a:ea typeface="Arial"/>
                <a:cs typeface="Arial"/>
                <a:sym typeface="Arial"/>
              </a:rPr>
              <a:t>PCV Background Information</a:t>
            </a:r>
            <a:endParaRPr b="1" sz="2200">
              <a:solidFill>
                <a:schemeClr val="dk2"/>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527" name="Shape 1527"/>
        <p:cNvGrpSpPr/>
        <p:nvPr/>
      </p:nvGrpSpPr>
      <p:grpSpPr>
        <a:xfrm>
          <a:off x="0" y="0"/>
          <a:ext cx="0" cy="0"/>
          <a:chOff x="0" y="0"/>
          <a:chExt cx="0" cy="0"/>
        </a:xfrm>
      </p:grpSpPr>
      <p:pic>
        <p:nvPicPr>
          <p:cNvPr id="1528" name="Google Shape;1528;p64"/>
          <p:cNvPicPr preferRelativeResize="0"/>
          <p:nvPr/>
        </p:nvPicPr>
        <p:blipFill rotWithShape="1">
          <a:blip r:embed="rId3">
            <a:alphaModFix/>
          </a:blip>
          <a:srcRect b="0" l="0" r="0" t="0"/>
          <a:stretch/>
        </p:blipFill>
        <p:spPr>
          <a:xfrm>
            <a:off x="1633288" y="1144990"/>
            <a:ext cx="8920536" cy="4853490"/>
          </a:xfrm>
          <a:prstGeom prst="rect">
            <a:avLst/>
          </a:prstGeom>
          <a:noFill/>
          <a:ln>
            <a:noFill/>
          </a:ln>
        </p:spPr>
      </p:pic>
      <p:sp>
        <p:nvSpPr>
          <p:cNvPr id="1529" name="Google Shape;1529;p64"/>
          <p:cNvSpPr txBox="1"/>
          <p:nvPr>
            <p:ph type="title"/>
          </p:nvPr>
        </p:nvSpPr>
        <p:spPr>
          <a:xfrm>
            <a:off x="1896485" y="294810"/>
            <a:ext cx="7568190" cy="677108"/>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800"/>
              <a:buFont typeface="Arial"/>
              <a:buNone/>
            </a:pPr>
            <a:r>
              <a:rPr lang="en-GB"/>
              <a:t>19A IPD in New Zealand is well controlled in the vaccinated groups</a:t>
            </a:r>
            <a:endParaRPr b="0" i="1"/>
          </a:p>
        </p:txBody>
      </p:sp>
      <p:sp>
        <p:nvSpPr>
          <p:cNvPr id="1530" name="Google Shape;1530;p6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lang="en-GB" sz="800">
                <a:solidFill>
                  <a:srgbClr val="9A8B7D"/>
                </a:solidFill>
                <a:latin typeface="Arial"/>
                <a:ea typeface="Arial"/>
                <a:cs typeface="Arial"/>
                <a:sym typeface="Arial"/>
              </a:rPr>
              <a:t>‹#›</a:t>
            </a:fld>
            <a:endParaRPr sz="800">
              <a:solidFill>
                <a:srgbClr val="9A8B7D"/>
              </a:solidFill>
              <a:latin typeface="Arial"/>
              <a:ea typeface="Arial"/>
              <a:cs typeface="Arial"/>
              <a:sym typeface="Arial"/>
            </a:endParaRPr>
          </a:p>
        </p:txBody>
      </p:sp>
      <p:sp>
        <p:nvSpPr>
          <p:cNvPr id="1531" name="Google Shape;1531;p64"/>
          <p:cNvSpPr/>
          <p:nvPr/>
        </p:nvSpPr>
        <p:spPr>
          <a:xfrm>
            <a:off x="1730230" y="6084574"/>
            <a:ext cx="457200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solidFill>
                  <a:srgbClr val="000000"/>
                </a:solidFill>
                <a:latin typeface="Calibri"/>
                <a:ea typeface="Calibri"/>
                <a:cs typeface="Calibri"/>
                <a:sym typeface="Calibri"/>
              </a:rPr>
              <a:t>* </a:t>
            </a:r>
            <a:r>
              <a:rPr lang="en-GB" sz="1200">
                <a:solidFill>
                  <a:srgbClr val="000000"/>
                </a:solidFill>
                <a:latin typeface="Arial"/>
                <a:ea typeface="Arial"/>
                <a:cs typeface="Arial"/>
                <a:sym typeface="Arial"/>
              </a:rPr>
              <a:t>Data based on quarterly reports</a:t>
            </a:r>
            <a:endParaRPr/>
          </a:p>
        </p:txBody>
      </p:sp>
      <p:sp>
        <p:nvSpPr>
          <p:cNvPr id="1532" name="Google Shape;1532;p64"/>
          <p:cNvSpPr/>
          <p:nvPr/>
        </p:nvSpPr>
        <p:spPr>
          <a:xfrm>
            <a:off x="1565954" y="6426341"/>
            <a:ext cx="9100458" cy="2154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800">
                <a:solidFill>
                  <a:srgbClr val="635A54"/>
                </a:solidFill>
                <a:latin typeface="Arial"/>
                <a:ea typeface="Arial"/>
                <a:cs typeface="Arial"/>
                <a:sym typeface="Arial"/>
              </a:rPr>
              <a:t>ESR IPD surveillance reports </a:t>
            </a:r>
            <a:r>
              <a:rPr lang="en-GB" sz="800" u="sng">
                <a:solidFill>
                  <a:schemeClr val="hlink"/>
                </a:solidFill>
                <a:latin typeface="Arial"/>
                <a:ea typeface="Arial"/>
                <a:cs typeface="Arial"/>
                <a:sym typeface="Arial"/>
                <a:hlinkClick r:id="rId4"/>
              </a:rPr>
              <a:t>https://surv.esr.cri.nz/surveillance/IPD.php</a:t>
            </a:r>
            <a:r>
              <a:rPr lang="en-GB" sz="800">
                <a:solidFill>
                  <a:srgbClr val="635A54"/>
                </a:solidFill>
                <a:latin typeface="Arial"/>
                <a:ea typeface="Arial"/>
                <a:cs typeface="Arial"/>
                <a:sym typeface="Arial"/>
              </a:rPr>
              <a:t> </a:t>
            </a:r>
            <a:endParaRPr/>
          </a:p>
        </p:txBody>
      </p:sp>
      <p:sp>
        <p:nvSpPr>
          <p:cNvPr id="1533" name="Google Shape;1533;p64"/>
          <p:cNvSpPr/>
          <p:nvPr/>
        </p:nvSpPr>
        <p:spPr>
          <a:xfrm>
            <a:off x="9742487" y="276225"/>
            <a:ext cx="635000" cy="609600"/>
          </a:xfrm>
          <a:prstGeom prst="ellipse">
            <a:avLst/>
          </a:prstGeom>
          <a:solidFill>
            <a:srgbClr val="FFFFFF">
              <a:alpha val="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7" name="Shape 1537"/>
        <p:cNvGrpSpPr/>
        <p:nvPr/>
      </p:nvGrpSpPr>
      <p:grpSpPr>
        <a:xfrm>
          <a:off x="0" y="0"/>
          <a:ext cx="0" cy="0"/>
          <a:chOff x="0" y="0"/>
          <a:chExt cx="0" cy="0"/>
        </a:xfrm>
      </p:grpSpPr>
      <p:sp>
        <p:nvSpPr>
          <p:cNvPr id="1538" name="Google Shape;1538;p65"/>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p>
            <a:pPr indent="0" lvl="0" marL="0" rtl="0" algn="ctr">
              <a:lnSpc>
                <a:spcPct val="85000"/>
              </a:lnSpc>
              <a:spcBef>
                <a:spcPts val="0"/>
              </a:spcBef>
              <a:spcAft>
                <a:spcPts val="0"/>
              </a:spcAft>
              <a:buClr>
                <a:schemeClr val="lt1"/>
              </a:buClr>
              <a:buSzPts val="2800"/>
              <a:buFont typeface="Arial"/>
              <a:buNone/>
            </a:pPr>
            <a:r>
              <a:rPr lang="en-GB"/>
              <a:t>UMV /NIP Status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2" name="Shape 1542"/>
        <p:cNvGrpSpPr/>
        <p:nvPr/>
      </p:nvGrpSpPr>
      <p:grpSpPr>
        <a:xfrm>
          <a:off x="0" y="0"/>
          <a:ext cx="0" cy="0"/>
          <a:chOff x="0" y="0"/>
          <a:chExt cx="0" cy="0"/>
        </a:xfrm>
      </p:grpSpPr>
      <p:sp>
        <p:nvSpPr>
          <p:cNvPr id="1543" name="Google Shape;1543;p66"/>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800"/>
              <a:buFont typeface="Arial"/>
              <a:buNone/>
            </a:pPr>
            <a:r>
              <a:t/>
            </a:r>
            <a:endParaRPr/>
          </a:p>
        </p:txBody>
      </p:sp>
      <p:sp>
        <p:nvSpPr>
          <p:cNvPr id="1544" name="Google Shape;1544;p66"/>
          <p:cNvSpPr txBox="1"/>
          <p:nvPr>
            <p:ph idx="1" type="body"/>
          </p:nvPr>
        </p:nvSpPr>
        <p:spPr>
          <a:xfrm>
            <a:off x="585788" y="1268413"/>
            <a:ext cx="11017246" cy="4560887"/>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Clr>
                <a:schemeClr val="accent6"/>
              </a:buClr>
              <a:buSzPts val="3600"/>
              <a:buNone/>
            </a:pPr>
            <a:r>
              <a:rPr lang="en-GB" sz="3600"/>
              <a:t>Disease burden and vaccine-preventable disease incidence (VPDI)</a:t>
            </a:r>
            <a:endParaRPr sz="36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8" name="Shape 1548"/>
        <p:cNvGrpSpPr/>
        <p:nvPr/>
      </p:nvGrpSpPr>
      <p:grpSpPr>
        <a:xfrm>
          <a:off x="0" y="0"/>
          <a:ext cx="0" cy="0"/>
          <a:chOff x="0" y="0"/>
          <a:chExt cx="0" cy="0"/>
        </a:xfrm>
      </p:grpSpPr>
      <p:sp>
        <p:nvSpPr>
          <p:cNvPr id="1549" name="Google Shape;1549;p67"/>
          <p:cNvSpPr txBox="1"/>
          <p:nvPr>
            <p:ph type="title"/>
          </p:nvPr>
        </p:nvSpPr>
        <p:spPr>
          <a:xfrm>
            <a:off x="1763712" y="327929"/>
            <a:ext cx="8723188" cy="984885"/>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dk1"/>
              </a:buClr>
              <a:buSzPts val="3200"/>
              <a:buFont typeface="Calibri"/>
              <a:buNone/>
            </a:pPr>
            <a:r>
              <a:rPr lang="en-GB" sz="3200">
                <a:solidFill>
                  <a:schemeClr val="dk1"/>
                </a:solidFill>
              </a:rPr>
              <a:t>Disease burden and vaccine-preventable disease incidence (VPDI) in children vaccinated in infancy</a:t>
            </a:r>
            <a:endParaRPr sz="3200">
              <a:solidFill>
                <a:schemeClr val="dk1"/>
              </a:solidFill>
            </a:endParaRPr>
          </a:p>
        </p:txBody>
      </p:sp>
      <p:sp>
        <p:nvSpPr>
          <p:cNvPr id="1550" name="Google Shape;1550;p67"/>
          <p:cNvSpPr txBox="1"/>
          <p:nvPr>
            <p:ph idx="12" type="sldNum"/>
          </p:nvPr>
        </p:nvSpPr>
        <p:spPr>
          <a:xfrm>
            <a:off x="9586912" y="6597651"/>
            <a:ext cx="1079500" cy="215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GB" sz="1800">
                <a:solidFill>
                  <a:srgbClr val="FFFFFF"/>
                </a:solidFill>
                <a:latin typeface="Arial"/>
                <a:ea typeface="Arial"/>
                <a:cs typeface="Arial"/>
                <a:sym typeface="Arial"/>
              </a:rPr>
              <a:t>‹#›</a:t>
            </a:fld>
            <a:endParaRPr sz="1800">
              <a:solidFill>
                <a:srgbClr val="FFFFFF"/>
              </a:solidFill>
              <a:latin typeface="Arial"/>
              <a:ea typeface="Arial"/>
              <a:cs typeface="Arial"/>
              <a:sym typeface="Arial"/>
            </a:endParaRPr>
          </a:p>
        </p:txBody>
      </p:sp>
      <p:sp>
        <p:nvSpPr>
          <p:cNvPr id="1551" name="Google Shape;1551;p67"/>
          <p:cNvSpPr txBox="1"/>
          <p:nvPr/>
        </p:nvSpPr>
        <p:spPr>
          <a:xfrm>
            <a:off x="7678588" y="3183168"/>
            <a:ext cx="2326278"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rgbClr val="000000"/>
                </a:solidFill>
                <a:latin typeface="Arial"/>
                <a:ea typeface="Arial"/>
                <a:cs typeface="Arial"/>
                <a:sym typeface="Arial"/>
              </a:rPr>
              <a:t>Non-laboratory-</a:t>
            </a:r>
            <a:endParaRPr sz="2400">
              <a:solidFill>
                <a:srgbClr val="000000"/>
              </a:solidFill>
              <a:latin typeface="Arial"/>
              <a:ea typeface="Arial"/>
              <a:cs typeface="Arial"/>
              <a:sym typeface="Arial"/>
            </a:endParaRPr>
          </a:p>
          <a:p>
            <a:pPr indent="0" lvl="0" marL="0" marR="0" rtl="0" algn="l">
              <a:spcBef>
                <a:spcPts val="0"/>
              </a:spcBef>
              <a:spcAft>
                <a:spcPts val="0"/>
              </a:spcAft>
              <a:buNone/>
            </a:pPr>
            <a:r>
              <a:rPr lang="en-GB" sz="2400">
                <a:solidFill>
                  <a:srgbClr val="000000"/>
                </a:solidFill>
                <a:latin typeface="Arial"/>
                <a:ea typeface="Arial"/>
                <a:cs typeface="Arial"/>
                <a:sym typeface="Arial"/>
              </a:rPr>
              <a:t>confirmed IPD</a:t>
            </a:r>
            <a:endParaRPr/>
          </a:p>
        </p:txBody>
      </p:sp>
      <p:pic>
        <p:nvPicPr>
          <p:cNvPr id="1552" name="Google Shape;1552;p67"/>
          <p:cNvPicPr preferRelativeResize="0"/>
          <p:nvPr/>
        </p:nvPicPr>
        <p:blipFill rotWithShape="1">
          <a:blip r:embed="rId3">
            <a:alphaModFix/>
          </a:blip>
          <a:srcRect b="0" l="0" r="0" t="0"/>
          <a:stretch/>
        </p:blipFill>
        <p:spPr>
          <a:xfrm>
            <a:off x="3502126" y="1721489"/>
            <a:ext cx="4817737" cy="3754355"/>
          </a:xfrm>
          <a:prstGeom prst="rect">
            <a:avLst/>
          </a:prstGeom>
          <a:noFill/>
          <a:ln>
            <a:noFill/>
          </a:ln>
        </p:spPr>
      </p:pic>
      <p:pic>
        <p:nvPicPr>
          <p:cNvPr id="1553" name="Google Shape;1553;p67"/>
          <p:cNvPicPr preferRelativeResize="0"/>
          <p:nvPr/>
        </p:nvPicPr>
        <p:blipFill rotWithShape="1">
          <a:blip r:embed="rId4">
            <a:alphaModFix/>
          </a:blip>
          <a:srcRect b="0" l="0" r="0" t="0"/>
          <a:stretch/>
        </p:blipFill>
        <p:spPr>
          <a:xfrm>
            <a:off x="4890503" y="1721491"/>
            <a:ext cx="2041051" cy="1650212"/>
          </a:xfrm>
          <a:prstGeom prst="rect">
            <a:avLst/>
          </a:prstGeom>
          <a:noFill/>
          <a:ln>
            <a:noFill/>
          </a:ln>
        </p:spPr>
      </p:pic>
      <p:pic>
        <p:nvPicPr>
          <p:cNvPr id="1554" name="Google Shape;1554;p67"/>
          <p:cNvPicPr preferRelativeResize="0"/>
          <p:nvPr/>
        </p:nvPicPr>
        <p:blipFill rotWithShape="1">
          <a:blip r:embed="rId5">
            <a:alphaModFix/>
          </a:blip>
          <a:srcRect b="0" l="0" r="0" t="0"/>
          <a:stretch/>
        </p:blipFill>
        <p:spPr>
          <a:xfrm>
            <a:off x="4438262" y="3084312"/>
            <a:ext cx="2971719" cy="2381592"/>
          </a:xfrm>
          <a:prstGeom prst="rect">
            <a:avLst/>
          </a:prstGeom>
          <a:noFill/>
          <a:ln>
            <a:noFill/>
          </a:ln>
        </p:spPr>
      </p:pic>
      <p:sp>
        <p:nvSpPr>
          <p:cNvPr id="1555" name="Google Shape;1555;p67"/>
          <p:cNvSpPr txBox="1"/>
          <p:nvPr/>
        </p:nvSpPr>
        <p:spPr>
          <a:xfrm>
            <a:off x="6657222" y="1910096"/>
            <a:ext cx="371127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rgbClr val="000000"/>
                </a:solidFill>
                <a:latin typeface="Arial"/>
                <a:ea typeface="Arial"/>
                <a:cs typeface="Arial"/>
                <a:sym typeface="Arial"/>
              </a:rPr>
              <a:t>Laboratory-confirmed IPD</a:t>
            </a:r>
            <a:endParaRPr/>
          </a:p>
        </p:txBody>
      </p:sp>
      <p:sp>
        <p:nvSpPr>
          <p:cNvPr id="1556" name="Google Shape;1556;p67"/>
          <p:cNvSpPr/>
          <p:nvPr/>
        </p:nvSpPr>
        <p:spPr>
          <a:xfrm>
            <a:off x="9752033" y="54345"/>
            <a:ext cx="873455" cy="389080"/>
          </a:xfrm>
          <a:prstGeom prst="roundRect">
            <a:avLst>
              <a:gd fmla="val 16667" name="adj"/>
            </a:avLst>
          </a:prstGeom>
          <a:gradFill>
            <a:gsLst>
              <a:gs pos="0">
                <a:srgbClr val="CA8800"/>
              </a:gs>
              <a:gs pos="80000">
                <a:srgbClr val="FFB300"/>
              </a:gs>
              <a:gs pos="100000">
                <a:srgbClr val="FFB700"/>
              </a:gs>
            </a:gsLst>
            <a:lin ang="16200000" scaled="0"/>
          </a:gradFill>
          <a:ln cap="flat" cmpd="sng" w="9525">
            <a:solidFill>
              <a:srgbClr val="EFA9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6575" lIns="82275" spcFirstLastPara="1" rIns="82275" wrap="square" tIns="36575">
            <a:noAutofit/>
          </a:bodyPr>
          <a:lstStyle/>
          <a:p>
            <a:pPr indent="0" lvl="0" marL="0" marR="0" rtl="0" algn="ctr">
              <a:spcBef>
                <a:spcPts val="0"/>
              </a:spcBef>
              <a:spcAft>
                <a:spcPts val="0"/>
              </a:spcAft>
              <a:buNone/>
            </a:pPr>
            <a:r>
              <a:rPr b="1" lang="en-GB" sz="2000">
                <a:solidFill>
                  <a:srgbClr val="FFFFFF"/>
                </a:solidFill>
                <a:latin typeface="Arial"/>
                <a:ea typeface="Arial"/>
                <a:cs typeface="Arial"/>
                <a:sym typeface="Arial"/>
              </a:rPr>
              <a:t>FinIP</a:t>
            </a:r>
            <a:endParaRPr b="1" sz="1400">
              <a:solidFill>
                <a:srgbClr val="FFFFFF"/>
              </a:solidFill>
              <a:latin typeface="Arial"/>
              <a:ea typeface="Arial"/>
              <a:cs typeface="Arial"/>
              <a:sym typeface="Arial"/>
            </a:endParaRPr>
          </a:p>
        </p:txBody>
      </p:sp>
      <p:sp>
        <p:nvSpPr>
          <p:cNvPr id="1557" name="Google Shape;1557;p67"/>
          <p:cNvSpPr txBox="1"/>
          <p:nvPr/>
        </p:nvSpPr>
        <p:spPr>
          <a:xfrm>
            <a:off x="1933335" y="6420851"/>
            <a:ext cx="401904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rgbClr val="685D55"/>
                </a:solidFill>
                <a:latin typeface="Arial"/>
                <a:ea typeface="Arial"/>
                <a:cs typeface="Arial"/>
                <a:sym typeface="Arial"/>
              </a:rPr>
              <a:t>Graphics based on true incidences</a:t>
            </a:r>
            <a:endParaRPr b="1" sz="1800">
              <a:solidFill>
                <a:srgbClr val="685D55"/>
              </a:solidFill>
              <a:latin typeface="Arial"/>
              <a:ea typeface="Arial"/>
              <a:cs typeface="Arial"/>
              <a:sym typeface="Arial"/>
            </a:endParaRPr>
          </a:p>
        </p:txBody>
      </p:sp>
      <p:sp>
        <p:nvSpPr>
          <p:cNvPr id="1558" name="Google Shape;1558;p67"/>
          <p:cNvSpPr/>
          <p:nvPr/>
        </p:nvSpPr>
        <p:spPr>
          <a:xfrm>
            <a:off x="6217242" y="6623583"/>
            <a:ext cx="457200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solidFill>
                  <a:srgbClr val="685D55"/>
                </a:solidFill>
                <a:latin typeface="Arial"/>
                <a:ea typeface="Arial"/>
                <a:cs typeface="Arial"/>
                <a:sym typeface="Arial"/>
              </a:rPr>
              <a:t>Adapted from Palmu et al, ESPID 2014, Dublin, Ireland (poster)</a:t>
            </a:r>
            <a:endParaRPr sz="1200">
              <a:solidFill>
                <a:srgbClr val="685D55"/>
              </a:solidFill>
              <a:latin typeface="Arial"/>
              <a:ea typeface="Arial"/>
              <a:cs typeface="Arial"/>
              <a:sym typeface="Arial"/>
            </a:endParaRPr>
          </a:p>
        </p:txBody>
      </p:sp>
      <p:sp>
        <p:nvSpPr>
          <p:cNvPr id="1559" name="Google Shape;1559;p67"/>
          <p:cNvSpPr/>
          <p:nvPr/>
        </p:nvSpPr>
        <p:spPr>
          <a:xfrm>
            <a:off x="1147092" y="7305"/>
            <a:ext cx="1233239" cy="389080"/>
          </a:xfrm>
          <a:prstGeom prst="roundRect">
            <a:avLst>
              <a:gd fmla="val 16667" name="adj"/>
            </a:avLst>
          </a:prstGeom>
          <a:solidFill>
            <a:schemeClr val="dk2"/>
          </a:solidFill>
          <a:ln cap="flat" cmpd="sng" w="9525">
            <a:solidFill>
              <a:srgbClr val="EFA9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6575" lIns="82275" spcFirstLastPara="1" rIns="82275" wrap="square" tIns="36575">
            <a:noAutofit/>
          </a:bodyPr>
          <a:lstStyle/>
          <a:p>
            <a:pPr indent="0" lvl="0" marL="0" marR="0" rtl="0" algn="ctr">
              <a:spcBef>
                <a:spcPts val="0"/>
              </a:spcBef>
              <a:spcAft>
                <a:spcPts val="0"/>
              </a:spcAft>
              <a:buNone/>
            </a:pPr>
            <a:r>
              <a:rPr b="1" lang="en-GB" sz="2000">
                <a:solidFill>
                  <a:srgbClr val="FFFFFF"/>
                </a:solidFill>
                <a:latin typeface="Arial"/>
                <a:ea typeface="Arial"/>
                <a:cs typeface="Arial"/>
                <a:sym typeface="Arial"/>
              </a:rPr>
              <a:t>Finland</a:t>
            </a:r>
            <a:endParaRPr b="1" sz="1400">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3"/>
                                        </p:tgtEl>
                                        <p:attrNameLst>
                                          <p:attrName>style.visibility</p:attrName>
                                        </p:attrNameLst>
                                      </p:cBhvr>
                                      <p:to>
                                        <p:strVal val="visible"/>
                                      </p:to>
                                    </p:set>
                                    <p:animEffect filter="fade" transition="in">
                                      <p:cBhvr>
                                        <p:cTn dur="1000"/>
                                        <p:tgtEl>
                                          <p:spTgt spid="15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4"/>
                                        </p:tgtEl>
                                        <p:attrNameLst>
                                          <p:attrName>style.visibility</p:attrName>
                                        </p:attrNameLst>
                                      </p:cBhvr>
                                      <p:to>
                                        <p:strVal val="visible"/>
                                      </p:to>
                                    </p:set>
                                    <p:animEffect filter="fade" transition="in">
                                      <p:cBhvr>
                                        <p:cTn dur="1000"/>
                                        <p:tgtEl>
                                          <p:spTgt spid="15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1030147" y="1751225"/>
            <a:ext cx="8698053" cy="1098762"/>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rgbClr val="006782"/>
              </a:buClr>
              <a:buSzPts val="2800"/>
              <a:buFont typeface="Arial"/>
              <a:buNone/>
            </a:pPr>
            <a:r>
              <a:rPr i="0" lang="en-GB">
                <a:solidFill>
                  <a:srgbClr val="006782"/>
                </a:solidFill>
                <a:latin typeface="Arial"/>
                <a:ea typeface="Arial"/>
                <a:cs typeface="Arial"/>
                <a:sym typeface="Arial"/>
              </a:rPr>
              <a:t>We recognize your responsibility to your community to reduce the overall burden of pneumococcal disease with vaccination</a:t>
            </a:r>
            <a:endParaRPr/>
          </a:p>
        </p:txBody>
      </p:sp>
      <p:grpSp>
        <p:nvGrpSpPr>
          <p:cNvPr id="141" name="Google Shape;141;p23"/>
          <p:cNvGrpSpPr/>
          <p:nvPr/>
        </p:nvGrpSpPr>
        <p:grpSpPr>
          <a:xfrm>
            <a:off x="-7" y="1105855"/>
            <a:ext cx="855074" cy="1107996"/>
            <a:chOff x="-49673" y="-354309"/>
            <a:chExt cx="855074" cy="1107996"/>
          </a:xfrm>
        </p:grpSpPr>
        <p:sp>
          <p:nvSpPr>
            <p:cNvPr id="142" name="Google Shape;142;p23"/>
            <p:cNvSpPr/>
            <p:nvPr/>
          </p:nvSpPr>
          <p:spPr>
            <a:xfrm rot="5400000">
              <a:off x="223730" y="19040"/>
              <a:ext cx="308273" cy="855069"/>
            </a:xfrm>
            <a:prstGeom prst="round2SameRect">
              <a:avLst>
                <a:gd fmla="val 50000" name="adj1"/>
                <a:gd fmla="val 0" name="adj2"/>
              </a:avLst>
            </a:prstGeom>
            <a:solidFill>
              <a:schemeClr val="lt1">
                <a:alpha val="6274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3"/>
            <p:cNvSpPr txBox="1"/>
            <p:nvPr/>
          </p:nvSpPr>
          <p:spPr>
            <a:xfrm>
              <a:off x="-49673" y="337568"/>
              <a:ext cx="809924" cy="217983"/>
            </a:xfrm>
            <a:prstGeom prst="rect">
              <a:avLst/>
            </a:prstGeom>
            <a:noFill/>
            <a:ln>
              <a:noFill/>
            </a:ln>
          </p:spPr>
          <p:txBody>
            <a:bodyPr anchorCtr="0" anchor="ctr" bIns="45700" lIns="91425" spcFirstLastPara="1" rIns="91425" wrap="square" tIns="45700">
              <a:noAutofit/>
            </a:bodyPr>
            <a:lstStyle/>
            <a:p>
              <a:pPr indent="-1587" lvl="0" marL="811213" marR="0" rtl="0" algn="l">
                <a:lnSpc>
                  <a:spcPct val="89000"/>
                </a:lnSpc>
                <a:spcBef>
                  <a:spcPts val="0"/>
                </a:spcBef>
                <a:spcAft>
                  <a:spcPts val="0"/>
                </a:spcAft>
                <a:buNone/>
              </a:pPr>
              <a:r>
                <a:t/>
              </a:r>
              <a:endParaRPr sz="1600">
                <a:solidFill>
                  <a:srgbClr val="00544E"/>
                </a:solidFill>
                <a:latin typeface="Arial"/>
                <a:ea typeface="Arial"/>
                <a:cs typeface="Arial"/>
                <a:sym typeface="Arial"/>
              </a:endParaRPr>
            </a:p>
          </p:txBody>
        </p:sp>
        <p:sp>
          <p:nvSpPr>
            <p:cNvPr id="144" name="Google Shape;144;p23"/>
            <p:cNvSpPr txBox="1"/>
            <p:nvPr/>
          </p:nvSpPr>
          <p:spPr>
            <a:xfrm>
              <a:off x="294273" y="-354309"/>
              <a:ext cx="444453" cy="1107996"/>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r>
                <a:rPr lang="en-GB" sz="7200">
                  <a:solidFill>
                    <a:srgbClr val="215B6B"/>
                  </a:solidFill>
                  <a:latin typeface="Impact"/>
                  <a:ea typeface="Impact"/>
                  <a:cs typeface="Impact"/>
                  <a:sym typeface="Impact"/>
                </a:rPr>
                <a:t>1</a:t>
              </a:r>
              <a:endParaRPr sz="7200">
                <a:solidFill>
                  <a:srgbClr val="215B6B"/>
                </a:solidFill>
                <a:latin typeface="Impact"/>
                <a:ea typeface="Impact"/>
                <a:cs typeface="Impact"/>
                <a:sym typeface="Impact"/>
              </a:endParaRPr>
            </a:p>
          </p:txBody>
        </p:sp>
      </p:grpSp>
      <p:sp>
        <p:nvSpPr>
          <p:cNvPr id="145" name="Google Shape;145;p23"/>
          <p:cNvSpPr/>
          <p:nvPr/>
        </p:nvSpPr>
        <p:spPr>
          <a:xfrm>
            <a:off x="836202" y="4249013"/>
            <a:ext cx="2579470" cy="2053559"/>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94C120">
                  <a:alpha val="0"/>
                </a:srgbClr>
              </a:gs>
              <a:gs pos="34000">
                <a:srgbClr val="94C120">
                  <a:alpha val="0"/>
                </a:srgbClr>
              </a:gs>
              <a:gs pos="100000">
                <a:schemeClr val="accent1"/>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146" name="Google Shape;146;p23"/>
          <p:cNvSpPr/>
          <p:nvPr/>
        </p:nvSpPr>
        <p:spPr>
          <a:xfrm>
            <a:off x="1192204" y="3062343"/>
            <a:ext cx="2942600" cy="2942599"/>
          </a:xfrm>
          <a:prstGeom prst="ellipse">
            <a:avLst/>
          </a:prstGeom>
          <a:solidFill>
            <a:schemeClr val="lt1">
              <a:alpha val="47843"/>
            </a:schemeClr>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GB" sz="2000">
                <a:solidFill>
                  <a:srgbClr val="89B41E"/>
                </a:solidFill>
                <a:latin typeface="Arial"/>
                <a:ea typeface="Arial"/>
                <a:cs typeface="Arial"/>
                <a:sym typeface="Arial"/>
              </a:rPr>
              <a:t>Clinical</a:t>
            </a:r>
            <a:br>
              <a:rPr b="1" lang="en-GB" sz="2000">
                <a:solidFill>
                  <a:srgbClr val="89B41E"/>
                </a:solidFill>
                <a:latin typeface="Arial"/>
                <a:ea typeface="Arial"/>
                <a:cs typeface="Arial"/>
                <a:sym typeface="Arial"/>
              </a:rPr>
            </a:br>
            <a:r>
              <a:rPr b="1" lang="en-GB" sz="2000">
                <a:solidFill>
                  <a:srgbClr val="89B41E"/>
                </a:solidFill>
                <a:latin typeface="Arial"/>
                <a:ea typeface="Arial"/>
                <a:cs typeface="Arial"/>
                <a:sym typeface="Arial"/>
              </a:rPr>
              <a:t>objectives</a:t>
            </a:r>
            <a:br>
              <a:rPr b="1" lang="en-GB" sz="2000">
                <a:solidFill>
                  <a:srgbClr val="89B41E"/>
                </a:solidFill>
                <a:latin typeface="Arial"/>
                <a:ea typeface="Arial"/>
                <a:cs typeface="Arial"/>
                <a:sym typeface="Arial"/>
              </a:rPr>
            </a:br>
            <a:r>
              <a:rPr b="1" lang="en-GB" sz="2000">
                <a:solidFill>
                  <a:srgbClr val="89B41E"/>
                </a:solidFill>
                <a:latin typeface="Arial"/>
                <a:ea typeface="Arial"/>
                <a:cs typeface="Arial"/>
                <a:sym typeface="Arial"/>
              </a:rPr>
              <a:t>of pneumococcal</a:t>
            </a:r>
            <a:br>
              <a:rPr b="1" lang="en-GB" sz="2000">
                <a:solidFill>
                  <a:srgbClr val="89B41E"/>
                </a:solidFill>
                <a:latin typeface="Arial"/>
                <a:ea typeface="Arial"/>
                <a:cs typeface="Arial"/>
                <a:sym typeface="Arial"/>
              </a:rPr>
            </a:br>
            <a:r>
              <a:rPr b="1" lang="en-GB" sz="2000">
                <a:solidFill>
                  <a:srgbClr val="89B41E"/>
                </a:solidFill>
                <a:latin typeface="Arial"/>
                <a:ea typeface="Arial"/>
                <a:cs typeface="Arial"/>
                <a:sym typeface="Arial"/>
              </a:rPr>
              <a:t>vaccination</a:t>
            </a:r>
            <a:br>
              <a:rPr b="1" lang="en-GB" sz="2000">
                <a:solidFill>
                  <a:srgbClr val="89B41E"/>
                </a:solidFill>
                <a:latin typeface="Arial"/>
                <a:ea typeface="Arial"/>
                <a:cs typeface="Arial"/>
                <a:sym typeface="Arial"/>
              </a:rPr>
            </a:br>
            <a:r>
              <a:rPr b="1" lang="en-GB" sz="2000">
                <a:solidFill>
                  <a:srgbClr val="89B41E"/>
                </a:solidFill>
                <a:latin typeface="Arial"/>
                <a:ea typeface="Arial"/>
                <a:cs typeface="Arial"/>
                <a:sym typeface="Arial"/>
              </a:rPr>
              <a:t>programs</a:t>
            </a:r>
            <a:endParaRPr/>
          </a:p>
        </p:txBody>
      </p:sp>
      <p:sp>
        <p:nvSpPr>
          <p:cNvPr id="147" name="Google Shape;147;p23"/>
          <p:cNvSpPr/>
          <p:nvPr/>
        </p:nvSpPr>
        <p:spPr>
          <a:xfrm rot="9762143">
            <a:off x="1111353" y="5038944"/>
            <a:ext cx="1087234" cy="1350459"/>
          </a:xfrm>
          <a:custGeom>
            <a:rect b="b" l="l" r="r" t="t"/>
            <a:pathLst>
              <a:path extrusionOk="0" h="1160206" w="934065">
                <a:moveTo>
                  <a:pt x="0" y="412955"/>
                </a:moveTo>
                <a:lnTo>
                  <a:pt x="334297" y="0"/>
                </a:lnTo>
                <a:lnTo>
                  <a:pt x="934065" y="1160206"/>
                </a:lnTo>
                <a:lnTo>
                  <a:pt x="0" y="412955"/>
                </a:lnTo>
                <a:close/>
              </a:path>
            </a:pathLst>
          </a:custGeom>
          <a:solidFill>
            <a:srgbClr val="D8EF9D"/>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148" name="Google Shape;148;p23"/>
          <p:cNvSpPr/>
          <p:nvPr/>
        </p:nvSpPr>
        <p:spPr>
          <a:xfrm>
            <a:off x="8054022" y="4249013"/>
            <a:ext cx="2579470" cy="2053559"/>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94C120">
                  <a:alpha val="0"/>
                </a:srgbClr>
              </a:gs>
              <a:gs pos="34000">
                <a:srgbClr val="94C120">
                  <a:alpha val="0"/>
                </a:srgbClr>
              </a:gs>
              <a:gs pos="100000">
                <a:schemeClr val="accent1"/>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149" name="Google Shape;149;p23"/>
          <p:cNvSpPr/>
          <p:nvPr/>
        </p:nvSpPr>
        <p:spPr>
          <a:xfrm>
            <a:off x="8410024" y="3062343"/>
            <a:ext cx="2942600" cy="2942599"/>
          </a:xfrm>
          <a:prstGeom prst="ellipse">
            <a:avLst/>
          </a:prstGeom>
          <a:solidFill>
            <a:schemeClr val="lt1">
              <a:alpha val="47843"/>
            </a:schemeClr>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GB" sz="2000">
                <a:solidFill>
                  <a:srgbClr val="89B41E"/>
                </a:solidFill>
                <a:latin typeface="Arial"/>
                <a:ea typeface="Arial"/>
                <a:cs typeface="Arial"/>
                <a:sym typeface="Arial"/>
              </a:rPr>
              <a:t>Focus on overall</a:t>
            </a:r>
            <a:br>
              <a:rPr b="1" lang="en-GB" sz="2000">
                <a:solidFill>
                  <a:srgbClr val="89B41E"/>
                </a:solidFill>
                <a:latin typeface="Arial"/>
                <a:ea typeface="Arial"/>
                <a:cs typeface="Arial"/>
                <a:sym typeface="Arial"/>
              </a:rPr>
            </a:br>
            <a:r>
              <a:rPr b="1" lang="en-GB" sz="2000">
                <a:solidFill>
                  <a:srgbClr val="89B41E"/>
                </a:solidFill>
                <a:latin typeface="Arial"/>
                <a:ea typeface="Arial"/>
                <a:cs typeface="Arial"/>
                <a:sym typeface="Arial"/>
              </a:rPr>
              <a:t>disease protection,</a:t>
            </a:r>
            <a:br>
              <a:rPr b="1" lang="en-GB" sz="2000">
                <a:solidFill>
                  <a:srgbClr val="89B41E"/>
                </a:solidFill>
                <a:latin typeface="Arial"/>
                <a:ea typeface="Arial"/>
                <a:cs typeface="Arial"/>
                <a:sym typeface="Arial"/>
              </a:rPr>
            </a:br>
            <a:r>
              <a:rPr b="1" lang="en-GB" sz="2000">
                <a:solidFill>
                  <a:srgbClr val="89B41E"/>
                </a:solidFill>
                <a:latin typeface="Arial"/>
                <a:ea typeface="Arial"/>
                <a:cs typeface="Arial"/>
                <a:sym typeface="Arial"/>
              </a:rPr>
              <a:t>not individual</a:t>
            </a:r>
            <a:br>
              <a:rPr b="1" lang="en-GB" sz="2000">
                <a:solidFill>
                  <a:srgbClr val="89B41E"/>
                </a:solidFill>
                <a:latin typeface="Arial"/>
                <a:ea typeface="Arial"/>
                <a:cs typeface="Arial"/>
                <a:sym typeface="Arial"/>
              </a:rPr>
            </a:br>
            <a:r>
              <a:rPr b="1" lang="en-GB" sz="2000">
                <a:solidFill>
                  <a:srgbClr val="89B41E"/>
                </a:solidFill>
                <a:latin typeface="Arial"/>
                <a:ea typeface="Arial"/>
                <a:cs typeface="Arial"/>
                <a:sym typeface="Arial"/>
              </a:rPr>
              <a:t>serotypes</a:t>
            </a:r>
            <a:endParaRPr/>
          </a:p>
        </p:txBody>
      </p:sp>
      <p:sp>
        <p:nvSpPr>
          <p:cNvPr id="150" name="Google Shape;150;p23"/>
          <p:cNvSpPr/>
          <p:nvPr/>
        </p:nvSpPr>
        <p:spPr>
          <a:xfrm rot="9762143">
            <a:off x="8329173" y="5038944"/>
            <a:ext cx="1087234" cy="1350459"/>
          </a:xfrm>
          <a:custGeom>
            <a:rect b="b" l="l" r="r" t="t"/>
            <a:pathLst>
              <a:path extrusionOk="0" h="1160206" w="934065">
                <a:moveTo>
                  <a:pt x="0" y="412955"/>
                </a:moveTo>
                <a:lnTo>
                  <a:pt x="334297" y="0"/>
                </a:lnTo>
                <a:lnTo>
                  <a:pt x="934065" y="1160206"/>
                </a:lnTo>
                <a:lnTo>
                  <a:pt x="0" y="412955"/>
                </a:lnTo>
                <a:close/>
              </a:path>
            </a:pathLst>
          </a:custGeom>
          <a:solidFill>
            <a:srgbClr val="D8EF9D"/>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151" name="Google Shape;151;p23"/>
          <p:cNvSpPr/>
          <p:nvPr/>
        </p:nvSpPr>
        <p:spPr>
          <a:xfrm>
            <a:off x="4498385" y="4249013"/>
            <a:ext cx="2579470" cy="2053559"/>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94C120">
                  <a:alpha val="0"/>
                </a:srgbClr>
              </a:gs>
              <a:gs pos="34000">
                <a:srgbClr val="94C120">
                  <a:alpha val="0"/>
                </a:srgbClr>
              </a:gs>
              <a:gs pos="100000">
                <a:schemeClr val="accent1"/>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152" name="Google Shape;152;p23"/>
          <p:cNvSpPr/>
          <p:nvPr/>
        </p:nvSpPr>
        <p:spPr>
          <a:xfrm>
            <a:off x="4854387" y="3062343"/>
            <a:ext cx="2942600" cy="2942599"/>
          </a:xfrm>
          <a:prstGeom prst="ellipse">
            <a:avLst/>
          </a:prstGeom>
          <a:solidFill>
            <a:schemeClr val="lt1">
              <a:alpha val="47843"/>
            </a:schemeClr>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en-GB" sz="2000">
                <a:solidFill>
                  <a:srgbClr val="89B41E"/>
                </a:solidFill>
                <a:latin typeface="Arial"/>
                <a:ea typeface="Arial"/>
                <a:cs typeface="Arial"/>
                <a:sym typeface="Arial"/>
              </a:rPr>
              <a:t>Reducing</a:t>
            </a:r>
            <a:br>
              <a:rPr b="1" lang="en-GB" sz="2000">
                <a:solidFill>
                  <a:srgbClr val="89B41E"/>
                </a:solidFill>
                <a:latin typeface="Arial"/>
                <a:ea typeface="Arial"/>
                <a:cs typeface="Arial"/>
                <a:sym typeface="Arial"/>
              </a:rPr>
            </a:br>
            <a:r>
              <a:rPr b="1" lang="en-GB" sz="2000">
                <a:solidFill>
                  <a:srgbClr val="89B41E"/>
                </a:solidFill>
                <a:latin typeface="Arial"/>
                <a:ea typeface="Arial"/>
                <a:cs typeface="Arial"/>
                <a:sym typeface="Arial"/>
              </a:rPr>
              <a:t>the overall</a:t>
            </a:r>
            <a:br>
              <a:rPr b="1" lang="en-GB" sz="2000">
                <a:solidFill>
                  <a:srgbClr val="89B41E"/>
                </a:solidFill>
                <a:latin typeface="Arial"/>
                <a:ea typeface="Arial"/>
                <a:cs typeface="Arial"/>
                <a:sym typeface="Arial"/>
              </a:rPr>
            </a:br>
            <a:r>
              <a:rPr b="1" lang="en-GB" sz="2000">
                <a:solidFill>
                  <a:srgbClr val="89B41E"/>
                </a:solidFill>
                <a:latin typeface="Arial"/>
                <a:ea typeface="Arial"/>
                <a:cs typeface="Arial"/>
                <a:sym typeface="Arial"/>
              </a:rPr>
              <a:t>disease burden</a:t>
            </a:r>
            <a:endParaRPr/>
          </a:p>
        </p:txBody>
      </p:sp>
      <p:sp>
        <p:nvSpPr>
          <p:cNvPr id="153" name="Google Shape;153;p23"/>
          <p:cNvSpPr/>
          <p:nvPr/>
        </p:nvSpPr>
        <p:spPr>
          <a:xfrm rot="9762143">
            <a:off x="4797003" y="5038944"/>
            <a:ext cx="1087234" cy="1350459"/>
          </a:xfrm>
          <a:custGeom>
            <a:rect b="b" l="l" r="r" t="t"/>
            <a:pathLst>
              <a:path extrusionOk="0" h="1160206" w="934065">
                <a:moveTo>
                  <a:pt x="0" y="412955"/>
                </a:moveTo>
                <a:lnTo>
                  <a:pt x="334297" y="0"/>
                </a:lnTo>
                <a:lnTo>
                  <a:pt x="934065" y="1160206"/>
                </a:lnTo>
                <a:lnTo>
                  <a:pt x="0" y="412955"/>
                </a:lnTo>
                <a:close/>
              </a:path>
            </a:pathLst>
          </a:custGeom>
          <a:solidFill>
            <a:srgbClr val="D8EF9D"/>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154" name="Google Shape;154;p23"/>
          <p:cNvSpPr txBox="1"/>
          <p:nvPr/>
        </p:nvSpPr>
        <p:spPr>
          <a:xfrm>
            <a:off x="2824796" y="6566203"/>
            <a:ext cx="5606829" cy="223138"/>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Clr>
                <a:srgbClr val="595959"/>
              </a:buClr>
              <a:buSzPts val="1000"/>
              <a:buFont typeface="Noto Sans Symbols"/>
              <a:buNone/>
            </a:pPr>
            <a:r>
              <a:rPr lang="en-GB" sz="1000">
                <a:solidFill>
                  <a:srgbClr val="595959"/>
                </a:solidFill>
                <a:latin typeface="Calibri"/>
                <a:ea typeface="Calibri"/>
                <a:cs typeface="Calibri"/>
                <a:sym typeface="Calibri"/>
              </a:rPr>
              <a:t>The 16</a:t>
            </a:r>
            <a:r>
              <a:rPr baseline="30000" lang="en-GB" sz="1000">
                <a:solidFill>
                  <a:srgbClr val="595959"/>
                </a:solidFill>
                <a:latin typeface="Calibri"/>
                <a:ea typeface="Calibri"/>
                <a:cs typeface="Calibri"/>
                <a:sym typeface="Calibri"/>
              </a:rPr>
              <a:t>th</a:t>
            </a:r>
            <a:r>
              <a:rPr lang="en-GB" sz="1000">
                <a:solidFill>
                  <a:srgbClr val="595959"/>
                </a:solidFill>
                <a:latin typeface="Calibri"/>
                <a:ea typeface="Calibri"/>
                <a:cs typeface="Calibri"/>
                <a:sym typeface="Calibri"/>
              </a:rPr>
              <a:t> Annual Meeting of the Lebanese Paediatric Societies </a:t>
            </a:r>
            <a:r>
              <a:rPr lang="en-GB" sz="1000">
                <a:solidFill>
                  <a:srgbClr val="000000"/>
                </a:solidFill>
                <a:latin typeface="Calibri"/>
                <a:ea typeface="Calibri"/>
                <a:cs typeface="Calibri"/>
                <a:sym typeface="Calibri"/>
              </a:rPr>
              <a:t>| </a:t>
            </a:r>
            <a:r>
              <a:rPr lang="en-GB" sz="1000">
                <a:solidFill>
                  <a:schemeClr val="accent6"/>
                </a:solidFill>
                <a:latin typeface="Calibri"/>
                <a:ea typeface="Calibri"/>
                <a:cs typeface="Calibri"/>
                <a:sym typeface="Calibri"/>
              </a:rPr>
              <a:t>13 - 14 September, 2019 | Beirut - Lebanon</a:t>
            </a:r>
            <a:r>
              <a:rPr lang="en-GB" sz="1000">
                <a:solidFill>
                  <a:srgbClr val="595959"/>
                </a:solidFill>
                <a:latin typeface="Calibri"/>
                <a:ea typeface="Calibri"/>
                <a:cs typeface="Calibri"/>
                <a:sym typeface="Calibri"/>
              </a:rP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3" name="Shape 1563"/>
        <p:cNvGrpSpPr/>
        <p:nvPr/>
      </p:nvGrpSpPr>
      <p:grpSpPr>
        <a:xfrm>
          <a:off x="0" y="0"/>
          <a:ext cx="0" cy="0"/>
          <a:chOff x="0" y="0"/>
          <a:chExt cx="0" cy="0"/>
        </a:xfrm>
      </p:grpSpPr>
      <p:sp>
        <p:nvSpPr>
          <p:cNvPr id="1564" name="Google Shape;1564;p68"/>
          <p:cNvSpPr txBox="1"/>
          <p:nvPr>
            <p:ph idx="10" type="dt"/>
          </p:nvPr>
        </p:nvSpPr>
        <p:spPr>
          <a:xfrm>
            <a:off x="1522413" y="6589717"/>
            <a:ext cx="1090613" cy="2238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FFFFFF"/>
                </a:solidFill>
                <a:latin typeface="Arial"/>
                <a:ea typeface="Arial"/>
                <a:cs typeface="Arial"/>
                <a:sym typeface="Arial"/>
              </a:rPr>
              <a:t>13.9.2019</a:t>
            </a:r>
            <a:endParaRPr sz="1800">
              <a:solidFill>
                <a:srgbClr val="FFFFFF"/>
              </a:solidFill>
              <a:latin typeface="Arial"/>
              <a:ea typeface="Arial"/>
              <a:cs typeface="Arial"/>
              <a:sym typeface="Arial"/>
            </a:endParaRPr>
          </a:p>
        </p:txBody>
      </p:sp>
      <p:sp>
        <p:nvSpPr>
          <p:cNvPr id="1565" name="Google Shape;1565;p68"/>
          <p:cNvSpPr txBox="1"/>
          <p:nvPr>
            <p:ph idx="12" type="sldNum"/>
          </p:nvPr>
        </p:nvSpPr>
        <p:spPr>
          <a:xfrm>
            <a:off x="9586912" y="6597651"/>
            <a:ext cx="1079500" cy="215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GB" sz="1800">
                <a:solidFill>
                  <a:srgbClr val="FFFFFF"/>
                </a:solidFill>
                <a:latin typeface="Arial"/>
                <a:ea typeface="Arial"/>
                <a:cs typeface="Arial"/>
                <a:sym typeface="Arial"/>
              </a:rPr>
              <a:t>‹#›</a:t>
            </a:fld>
            <a:endParaRPr sz="1800">
              <a:solidFill>
                <a:srgbClr val="FFFFFF"/>
              </a:solidFill>
              <a:latin typeface="Arial"/>
              <a:ea typeface="Arial"/>
              <a:cs typeface="Arial"/>
              <a:sym typeface="Arial"/>
            </a:endParaRPr>
          </a:p>
        </p:txBody>
      </p:sp>
      <p:sp>
        <p:nvSpPr>
          <p:cNvPr id="1566" name="Google Shape;1566;p68"/>
          <p:cNvSpPr txBox="1"/>
          <p:nvPr/>
        </p:nvSpPr>
        <p:spPr>
          <a:xfrm>
            <a:off x="7174538" y="2623461"/>
            <a:ext cx="3103735"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rgbClr val="000000"/>
                </a:solidFill>
                <a:latin typeface="Arial"/>
                <a:ea typeface="Arial"/>
                <a:cs typeface="Arial"/>
                <a:sym typeface="Arial"/>
              </a:rPr>
              <a:t>Pneumonia                </a:t>
            </a:r>
            <a:endParaRPr/>
          </a:p>
        </p:txBody>
      </p:sp>
      <p:sp>
        <p:nvSpPr>
          <p:cNvPr id="1567" name="Google Shape;1567;p68"/>
          <p:cNvSpPr txBox="1"/>
          <p:nvPr/>
        </p:nvSpPr>
        <p:spPr>
          <a:xfrm>
            <a:off x="6171612" y="1334923"/>
            <a:ext cx="369364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rgbClr val="000000"/>
                </a:solidFill>
                <a:latin typeface="Arial"/>
                <a:ea typeface="Arial"/>
                <a:cs typeface="Arial"/>
                <a:sym typeface="Arial"/>
              </a:rPr>
              <a:t>Laboratory confirmed IPD</a:t>
            </a:r>
            <a:endParaRPr/>
          </a:p>
        </p:txBody>
      </p:sp>
      <p:sp>
        <p:nvSpPr>
          <p:cNvPr id="1568" name="Google Shape;1568;p68"/>
          <p:cNvSpPr txBox="1"/>
          <p:nvPr/>
        </p:nvSpPr>
        <p:spPr>
          <a:xfrm>
            <a:off x="6382444" y="1844521"/>
            <a:ext cx="428396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rgbClr val="000000"/>
                </a:solidFill>
                <a:latin typeface="Arial"/>
                <a:ea typeface="Arial"/>
                <a:cs typeface="Arial"/>
                <a:sym typeface="Arial"/>
              </a:rPr>
              <a:t>Non-laboratory-confirmed IPD</a:t>
            </a:r>
            <a:endParaRPr/>
          </a:p>
        </p:txBody>
      </p:sp>
      <p:sp>
        <p:nvSpPr>
          <p:cNvPr id="1569" name="Google Shape;1569;p68"/>
          <p:cNvSpPr txBox="1"/>
          <p:nvPr/>
        </p:nvSpPr>
        <p:spPr>
          <a:xfrm>
            <a:off x="6657222" y="1623503"/>
            <a:ext cx="3711272"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rgbClr val="000000"/>
                </a:solidFill>
                <a:latin typeface="Arial"/>
                <a:ea typeface="Arial"/>
                <a:cs typeface="Arial"/>
                <a:sym typeface="Arial"/>
              </a:rPr>
              <a:t>Laboratory-confirmed IPD</a:t>
            </a:r>
            <a:endParaRPr/>
          </a:p>
        </p:txBody>
      </p:sp>
      <p:pic>
        <p:nvPicPr>
          <p:cNvPr id="1570" name="Google Shape;1570;p68"/>
          <p:cNvPicPr preferRelativeResize="0"/>
          <p:nvPr/>
        </p:nvPicPr>
        <p:blipFill rotWithShape="1">
          <a:blip r:embed="rId3">
            <a:alphaModFix/>
          </a:blip>
          <a:srcRect b="0" l="0" r="0" t="0"/>
          <a:stretch/>
        </p:blipFill>
        <p:spPr>
          <a:xfrm>
            <a:off x="3502126" y="1434882"/>
            <a:ext cx="4817737" cy="3754355"/>
          </a:xfrm>
          <a:prstGeom prst="rect">
            <a:avLst/>
          </a:prstGeom>
          <a:noFill/>
          <a:ln>
            <a:noFill/>
          </a:ln>
        </p:spPr>
      </p:pic>
      <p:pic>
        <p:nvPicPr>
          <p:cNvPr id="1571" name="Google Shape;1571;p68"/>
          <p:cNvPicPr preferRelativeResize="0"/>
          <p:nvPr/>
        </p:nvPicPr>
        <p:blipFill rotWithShape="1">
          <a:blip r:embed="rId4">
            <a:alphaModFix/>
          </a:blip>
          <a:srcRect b="0" l="0" r="0" t="0"/>
          <a:stretch/>
        </p:blipFill>
        <p:spPr>
          <a:xfrm>
            <a:off x="4890503" y="1434883"/>
            <a:ext cx="2041051" cy="1650212"/>
          </a:xfrm>
          <a:prstGeom prst="rect">
            <a:avLst/>
          </a:prstGeom>
          <a:noFill/>
          <a:ln>
            <a:noFill/>
          </a:ln>
        </p:spPr>
      </p:pic>
      <p:pic>
        <p:nvPicPr>
          <p:cNvPr id="1572" name="Google Shape;1572;p68"/>
          <p:cNvPicPr preferRelativeResize="0"/>
          <p:nvPr/>
        </p:nvPicPr>
        <p:blipFill rotWithShape="1">
          <a:blip r:embed="rId5">
            <a:alphaModFix/>
          </a:blip>
          <a:srcRect b="0" l="0" r="0" t="0"/>
          <a:stretch/>
        </p:blipFill>
        <p:spPr>
          <a:xfrm>
            <a:off x="4438262" y="2797704"/>
            <a:ext cx="2971719" cy="2381592"/>
          </a:xfrm>
          <a:prstGeom prst="rect">
            <a:avLst/>
          </a:prstGeom>
          <a:noFill/>
          <a:ln>
            <a:noFill/>
          </a:ln>
        </p:spPr>
      </p:pic>
      <p:pic>
        <p:nvPicPr>
          <p:cNvPr id="1573" name="Google Shape;1573;p68"/>
          <p:cNvPicPr preferRelativeResize="0"/>
          <p:nvPr/>
        </p:nvPicPr>
        <p:blipFill rotWithShape="1">
          <a:blip r:embed="rId6">
            <a:alphaModFix/>
          </a:blip>
          <a:srcRect b="0" l="0" r="0" t="0"/>
          <a:stretch/>
        </p:blipFill>
        <p:spPr>
          <a:xfrm>
            <a:off x="2818373" y="1360433"/>
            <a:ext cx="6185236" cy="4812991"/>
          </a:xfrm>
          <a:prstGeom prst="rect">
            <a:avLst/>
          </a:prstGeom>
          <a:noFill/>
          <a:ln>
            <a:noFill/>
          </a:ln>
        </p:spPr>
      </p:pic>
      <p:pic>
        <p:nvPicPr>
          <p:cNvPr id="1574" name="Google Shape;1574;p68"/>
          <p:cNvPicPr preferRelativeResize="0"/>
          <p:nvPr/>
        </p:nvPicPr>
        <p:blipFill rotWithShape="1">
          <a:blip r:embed="rId7">
            <a:alphaModFix/>
          </a:blip>
          <a:srcRect b="0" l="0" r="0" t="0"/>
          <a:stretch/>
        </p:blipFill>
        <p:spPr>
          <a:xfrm>
            <a:off x="4932706" y="4492305"/>
            <a:ext cx="2142860" cy="1676435"/>
          </a:xfrm>
          <a:prstGeom prst="rect">
            <a:avLst/>
          </a:prstGeom>
          <a:noFill/>
          <a:ln>
            <a:noFill/>
          </a:ln>
        </p:spPr>
      </p:pic>
      <p:pic>
        <p:nvPicPr>
          <p:cNvPr id="1575" name="Google Shape;1575;p68"/>
          <p:cNvPicPr preferRelativeResize="0"/>
          <p:nvPr/>
        </p:nvPicPr>
        <p:blipFill rotWithShape="1">
          <a:blip r:embed="rId8">
            <a:alphaModFix/>
          </a:blip>
          <a:srcRect b="0" l="0" r="0" t="0"/>
          <a:stretch/>
        </p:blipFill>
        <p:spPr>
          <a:xfrm>
            <a:off x="5304184" y="2483776"/>
            <a:ext cx="1243806" cy="973415"/>
          </a:xfrm>
          <a:prstGeom prst="rect">
            <a:avLst/>
          </a:prstGeom>
          <a:noFill/>
          <a:ln>
            <a:noFill/>
          </a:ln>
        </p:spPr>
      </p:pic>
      <p:sp>
        <p:nvSpPr>
          <p:cNvPr id="1576" name="Google Shape;1576;p68"/>
          <p:cNvSpPr txBox="1"/>
          <p:nvPr/>
        </p:nvSpPr>
        <p:spPr>
          <a:xfrm>
            <a:off x="7822604" y="3867244"/>
            <a:ext cx="2545890"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rgbClr val="000000"/>
                </a:solidFill>
                <a:latin typeface="Arial"/>
                <a:ea typeface="Arial"/>
                <a:cs typeface="Arial"/>
                <a:sym typeface="Arial"/>
              </a:rPr>
              <a:t>Tympanostomy</a:t>
            </a:r>
            <a:endParaRPr sz="2400">
              <a:solidFill>
                <a:srgbClr val="000000"/>
              </a:solidFill>
              <a:latin typeface="Arial"/>
              <a:ea typeface="Arial"/>
              <a:cs typeface="Arial"/>
              <a:sym typeface="Arial"/>
            </a:endParaRPr>
          </a:p>
          <a:p>
            <a:pPr indent="0" lvl="0" marL="0" marR="0" rtl="0" algn="l">
              <a:spcBef>
                <a:spcPts val="0"/>
              </a:spcBef>
              <a:spcAft>
                <a:spcPts val="0"/>
              </a:spcAft>
              <a:buNone/>
            </a:pPr>
            <a:r>
              <a:rPr lang="en-GB" sz="2400">
                <a:solidFill>
                  <a:srgbClr val="000000"/>
                </a:solidFill>
                <a:latin typeface="Arial"/>
                <a:ea typeface="Arial"/>
                <a:cs typeface="Arial"/>
                <a:sym typeface="Arial"/>
              </a:rPr>
              <a:t>  tube placement </a:t>
            </a:r>
            <a:endParaRPr/>
          </a:p>
        </p:txBody>
      </p:sp>
      <p:sp>
        <p:nvSpPr>
          <p:cNvPr id="1577" name="Google Shape;1577;p68"/>
          <p:cNvSpPr txBox="1"/>
          <p:nvPr/>
        </p:nvSpPr>
        <p:spPr>
          <a:xfrm>
            <a:off x="7678588" y="2896591"/>
            <a:ext cx="2326278"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rgbClr val="000000"/>
                </a:solidFill>
                <a:latin typeface="Arial"/>
                <a:ea typeface="Arial"/>
                <a:cs typeface="Arial"/>
                <a:sym typeface="Arial"/>
              </a:rPr>
              <a:t>Non-laboratory-</a:t>
            </a:r>
            <a:endParaRPr sz="2400">
              <a:solidFill>
                <a:srgbClr val="000000"/>
              </a:solidFill>
              <a:latin typeface="Arial"/>
              <a:ea typeface="Arial"/>
              <a:cs typeface="Arial"/>
              <a:sym typeface="Arial"/>
            </a:endParaRPr>
          </a:p>
          <a:p>
            <a:pPr indent="0" lvl="0" marL="0" marR="0" rtl="0" algn="l">
              <a:spcBef>
                <a:spcPts val="0"/>
              </a:spcBef>
              <a:spcAft>
                <a:spcPts val="0"/>
              </a:spcAft>
              <a:buNone/>
            </a:pPr>
            <a:r>
              <a:rPr lang="en-GB" sz="2400">
                <a:solidFill>
                  <a:srgbClr val="000000"/>
                </a:solidFill>
                <a:latin typeface="Arial"/>
                <a:ea typeface="Arial"/>
                <a:cs typeface="Arial"/>
                <a:sym typeface="Arial"/>
              </a:rPr>
              <a:t>confirmed IPD</a:t>
            </a:r>
            <a:endParaRPr/>
          </a:p>
        </p:txBody>
      </p:sp>
      <p:sp>
        <p:nvSpPr>
          <p:cNvPr id="1578" name="Google Shape;1578;p68"/>
          <p:cNvSpPr/>
          <p:nvPr/>
        </p:nvSpPr>
        <p:spPr>
          <a:xfrm>
            <a:off x="9752033" y="54345"/>
            <a:ext cx="873455" cy="389080"/>
          </a:xfrm>
          <a:prstGeom prst="roundRect">
            <a:avLst>
              <a:gd fmla="val 16667" name="adj"/>
            </a:avLst>
          </a:prstGeom>
          <a:gradFill>
            <a:gsLst>
              <a:gs pos="0">
                <a:srgbClr val="CA8800"/>
              </a:gs>
              <a:gs pos="80000">
                <a:srgbClr val="FFB300"/>
              </a:gs>
              <a:gs pos="100000">
                <a:srgbClr val="FFB700"/>
              </a:gs>
            </a:gsLst>
            <a:lin ang="16200000" scaled="0"/>
          </a:gradFill>
          <a:ln cap="flat" cmpd="sng" w="9525">
            <a:solidFill>
              <a:srgbClr val="EFA9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6575" lIns="82275" spcFirstLastPara="1" rIns="82275" wrap="square" tIns="36575">
            <a:noAutofit/>
          </a:bodyPr>
          <a:lstStyle/>
          <a:p>
            <a:pPr indent="0" lvl="0" marL="0" marR="0" rtl="0" algn="ctr">
              <a:spcBef>
                <a:spcPts val="0"/>
              </a:spcBef>
              <a:spcAft>
                <a:spcPts val="0"/>
              </a:spcAft>
              <a:buNone/>
            </a:pPr>
            <a:r>
              <a:rPr b="1" lang="en-GB" sz="2000">
                <a:solidFill>
                  <a:srgbClr val="FFFFFF"/>
                </a:solidFill>
                <a:latin typeface="Arial"/>
                <a:ea typeface="Arial"/>
                <a:cs typeface="Arial"/>
                <a:sym typeface="Arial"/>
              </a:rPr>
              <a:t>FinIP</a:t>
            </a:r>
            <a:endParaRPr b="1" sz="1400">
              <a:solidFill>
                <a:srgbClr val="FFFFFF"/>
              </a:solidFill>
              <a:latin typeface="Arial"/>
              <a:ea typeface="Arial"/>
              <a:cs typeface="Arial"/>
              <a:sym typeface="Arial"/>
            </a:endParaRPr>
          </a:p>
        </p:txBody>
      </p:sp>
      <p:sp>
        <p:nvSpPr>
          <p:cNvPr id="1579" name="Google Shape;1579;p68"/>
          <p:cNvSpPr txBox="1"/>
          <p:nvPr/>
        </p:nvSpPr>
        <p:spPr>
          <a:xfrm>
            <a:off x="1933335" y="6420851"/>
            <a:ext cx="401904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rgbClr val="685D55"/>
                </a:solidFill>
                <a:latin typeface="Arial"/>
                <a:ea typeface="Arial"/>
                <a:cs typeface="Arial"/>
                <a:sym typeface="Arial"/>
              </a:rPr>
              <a:t>Graphics based on true incidences</a:t>
            </a:r>
            <a:endParaRPr b="1" sz="1800">
              <a:solidFill>
                <a:srgbClr val="685D55"/>
              </a:solidFill>
              <a:latin typeface="Arial"/>
              <a:ea typeface="Arial"/>
              <a:cs typeface="Arial"/>
              <a:sym typeface="Arial"/>
            </a:endParaRPr>
          </a:p>
        </p:txBody>
      </p:sp>
      <p:sp>
        <p:nvSpPr>
          <p:cNvPr id="1580" name="Google Shape;1580;p68"/>
          <p:cNvSpPr/>
          <p:nvPr/>
        </p:nvSpPr>
        <p:spPr>
          <a:xfrm>
            <a:off x="6217242" y="6623583"/>
            <a:ext cx="457200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solidFill>
                  <a:srgbClr val="685D55"/>
                </a:solidFill>
                <a:latin typeface="Arial"/>
                <a:ea typeface="Arial"/>
                <a:cs typeface="Arial"/>
                <a:sym typeface="Arial"/>
              </a:rPr>
              <a:t>Adapted from Palmu et al, ESPID 2014, Dublin, Ireland (poster)</a:t>
            </a:r>
            <a:endParaRPr sz="1200">
              <a:solidFill>
                <a:srgbClr val="685D55"/>
              </a:solidFill>
              <a:latin typeface="Arial"/>
              <a:ea typeface="Arial"/>
              <a:cs typeface="Arial"/>
              <a:sym typeface="Arial"/>
            </a:endParaRPr>
          </a:p>
        </p:txBody>
      </p:sp>
      <p:sp>
        <p:nvSpPr>
          <p:cNvPr id="1581" name="Google Shape;1581;p68"/>
          <p:cNvSpPr txBox="1"/>
          <p:nvPr>
            <p:ph type="title"/>
          </p:nvPr>
        </p:nvSpPr>
        <p:spPr>
          <a:xfrm>
            <a:off x="1763712" y="327929"/>
            <a:ext cx="8723188" cy="984885"/>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dk1"/>
              </a:buClr>
              <a:buSzPts val="3200"/>
              <a:buFont typeface="Calibri"/>
              <a:buNone/>
            </a:pPr>
            <a:r>
              <a:rPr lang="en-GB" sz="3200">
                <a:solidFill>
                  <a:schemeClr val="dk1"/>
                </a:solidFill>
              </a:rPr>
              <a:t>Disease burden and vaccine-preventable disease incidence (VPDI) in children vaccinated in infancy</a:t>
            </a:r>
            <a:endParaRPr sz="32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2" presetSubtype="1">
                                  <p:stCondLst>
                                    <p:cond delay="0"/>
                                  </p:stCondLst>
                                  <p:childTnLst>
                                    <p:anim calcmode="lin" valueType="num">
                                      <p:cBhvr additive="base">
                                        <p:cTn dur="1000"/>
                                        <p:tgtEl>
                                          <p:spTgt spid="1570"/>
                                        </p:tgtEl>
                                        <p:attrNameLst>
                                          <p:attrName>ppt_y</p:attrName>
                                        </p:attrNameLst>
                                      </p:cBhvr>
                                      <p:tavLst>
                                        <p:tav fmla="" tm="0">
                                          <p:val>
                                            <p:strVal val="#ppt_y"/>
                                          </p:val>
                                        </p:tav>
                                        <p:tav fmla="" tm="100000">
                                          <p:val>
                                            <p:strVal val="#ppt_y-1"/>
                                          </p:val>
                                        </p:tav>
                                      </p:tavLst>
                                    </p:anim>
                                    <p:set>
                                      <p:cBhvr>
                                        <p:cTn dur="1" fill="hold">
                                          <p:stCondLst>
                                            <p:cond delay="1000"/>
                                          </p:stCondLst>
                                        </p:cTn>
                                        <p:tgtEl>
                                          <p:spTgt spid="1570"/>
                                        </p:tgtEl>
                                        <p:attrNameLst>
                                          <p:attrName>style.visibility</p:attrName>
                                        </p:attrNameLst>
                                      </p:cBhvr>
                                      <p:to>
                                        <p:strVal val="hidden"/>
                                      </p:to>
                                    </p:set>
                                  </p:childTnLst>
                                </p:cTn>
                              </p:par>
                              <p:par>
                                <p:cTn fill="hold" nodeType="withEffect" presetClass="exit" presetID="2" presetSubtype="1">
                                  <p:stCondLst>
                                    <p:cond delay="0"/>
                                  </p:stCondLst>
                                  <p:childTnLst>
                                    <p:anim calcmode="lin" valueType="num">
                                      <p:cBhvr additive="base">
                                        <p:cTn dur="1000"/>
                                        <p:tgtEl>
                                          <p:spTgt spid="1572"/>
                                        </p:tgtEl>
                                        <p:attrNameLst>
                                          <p:attrName>ppt_y</p:attrName>
                                        </p:attrNameLst>
                                      </p:cBhvr>
                                      <p:tavLst>
                                        <p:tav fmla="" tm="0">
                                          <p:val>
                                            <p:strVal val="#ppt_y"/>
                                          </p:val>
                                        </p:tav>
                                        <p:tav fmla="" tm="100000">
                                          <p:val>
                                            <p:strVal val="#ppt_y-1"/>
                                          </p:val>
                                        </p:tav>
                                      </p:tavLst>
                                    </p:anim>
                                    <p:set>
                                      <p:cBhvr>
                                        <p:cTn dur="1" fill="hold">
                                          <p:stCondLst>
                                            <p:cond delay="1000"/>
                                          </p:stCondLst>
                                        </p:cTn>
                                        <p:tgtEl>
                                          <p:spTgt spid="1572"/>
                                        </p:tgtEl>
                                        <p:attrNameLst>
                                          <p:attrName>style.visibility</p:attrName>
                                        </p:attrNameLst>
                                      </p:cBhvr>
                                      <p:to>
                                        <p:strVal val="hidden"/>
                                      </p:to>
                                    </p:set>
                                  </p:childTnLst>
                                </p:cTn>
                              </p:par>
                              <p:par>
                                <p:cTn fill="hold" nodeType="withEffect" presetClass="exit" presetID="2" presetSubtype="1">
                                  <p:stCondLst>
                                    <p:cond delay="0"/>
                                  </p:stCondLst>
                                  <p:childTnLst>
                                    <p:anim calcmode="lin" valueType="num">
                                      <p:cBhvr additive="base">
                                        <p:cTn dur="1000"/>
                                        <p:tgtEl>
                                          <p:spTgt spid="1571"/>
                                        </p:tgtEl>
                                        <p:attrNameLst>
                                          <p:attrName>ppt_y</p:attrName>
                                        </p:attrNameLst>
                                      </p:cBhvr>
                                      <p:tavLst>
                                        <p:tav fmla="" tm="0">
                                          <p:val>
                                            <p:strVal val="#ppt_y"/>
                                          </p:val>
                                        </p:tav>
                                        <p:tav fmla="" tm="100000">
                                          <p:val>
                                            <p:strVal val="#ppt_y-1"/>
                                          </p:val>
                                        </p:tav>
                                      </p:tavLst>
                                    </p:anim>
                                    <p:set>
                                      <p:cBhvr>
                                        <p:cTn dur="1" fill="hold">
                                          <p:stCondLst>
                                            <p:cond delay="1000"/>
                                          </p:stCondLst>
                                        </p:cTn>
                                        <p:tgtEl>
                                          <p:spTgt spid="157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569"/>
                                        </p:tgtEl>
                                      </p:cBhvr>
                                    </p:animEffect>
                                    <p:set>
                                      <p:cBhvr>
                                        <p:cTn dur="1" fill="hold">
                                          <p:stCondLst>
                                            <p:cond delay="500"/>
                                          </p:stCondLst>
                                        </p:cTn>
                                        <p:tgtEl>
                                          <p:spTgt spid="156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577"/>
                                        </p:tgtEl>
                                      </p:cBhvr>
                                    </p:animEffect>
                                    <p:set>
                                      <p:cBhvr>
                                        <p:cTn dur="1" fill="hold">
                                          <p:stCondLst>
                                            <p:cond delay="500"/>
                                          </p:stCondLst>
                                        </p:cTn>
                                        <p:tgtEl>
                                          <p:spTgt spid="157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573"/>
                                        </p:tgtEl>
                                        <p:attrNameLst>
                                          <p:attrName>style.visibility</p:attrName>
                                        </p:attrNameLst>
                                      </p:cBhvr>
                                      <p:to>
                                        <p:strVal val="visible"/>
                                      </p:to>
                                    </p:set>
                                    <p:animEffect filter="fade" transition="in">
                                      <p:cBhvr>
                                        <p:cTn dur="1000"/>
                                        <p:tgtEl>
                                          <p:spTgt spid="1573"/>
                                        </p:tgtEl>
                                      </p:cBhvr>
                                    </p:animEffect>
                                  </p:childTnLst>
                                </p:cTn>
                              </p:par>
                              <p:par>
                                <p:cTn fill="hold" nodeType="withEffect" presetClass="entr" presetID="10" presetSubtype="0">
                                  <p:stCondLst>
                                    <p:cond delay="0"/>
                                  </p:stCondLst>
                                  <p:childTnLst>
                                    <p:set>
                                      <p:cBhvr>
                                        <p:cTn dur="1" fill="hold">
                                          <p:stCondLst>
                                            <p:cond delay="0"/>
                                          </p:stCondLst>
                                        </p:cTn>
                                        <p:tgtEl>
                                          <p:spTgt spid="1567"/>
                                        </p:tgtEl>
                                        <p:attrNameLst>
                                          <p:attrName>style.visibility</p:attrName>
                                        </p:attrNameLst>
                                      </p:cBhvr>
                                      <p:to>
                                        <p:strVal val="visible"/>
                                      </p:to>
                                    </p:set>
                                    <p:animEffect filter="fade" transition="in">
                                      <p:cBhvr>
                                        <p:cTn dur="1000"/>
                                        <p:tgtEl>
                                          <p:spTgt spid="1567"/>
                                        </p:tgtEl>
                                      </p:cBhvr>
                                    </p:animEffect>
                                  </p:childTnLst>
                                </p:cTn>
                              </p:par>
                              <p:par>
                                <p:cTn fill="hold" nodeType="withEffect" presetClass="entr" presetID="10" presetSubtype="0">
                                  <p:stCondLst>
                                    <p:cond delay="0"/>
                                  </p:stCondLst>
                                  <p:childTnLst>
                                    <p:set>
                                      <p:cBhvr>
                                        <p:cTn dur="1" fill="hold">
                                          <p:stCondLst>
                                            <p:cond delay="0"/>
                                          </p:stCondLst>
                                        </p:cTn>
                                        <p:tgtEl>
                                          <p:spTgt spid="1568"/>
                                        </p:tgtEl>
                                        <p:attrNameLst>
                                          <p:attrName>style.visibility</p:attrName>
                                        </p:attrNameLst>
                                      </p:cBhvr>
                                      <p:to>
                                        <p:strVal val="visible"/>
                                      </p:to>
                                    </p:set>
                                    <p:animEffect filter="fade" transition="in">
                                      <p:cBhvr>
                                        <p:cTn dur="1000"/>
                                        <p:tgtEl>
                                          <p:spTgt spid="1568"/>
                                        </p:tgtEl>
                                      </p:cBhvr>
                                    </p:animEffect>
                                  </p:childTnLst>
                                </p:cTn>
                              </p:par>
                              <p:par>
                                <p:cTn fill="hold" nodeType="withEffect" presetClass="entr" presetID="10" presetSubtype="0">
                                  <p:stCondLst>
                                    <p:cond delay="0"/>
                                  </p:stCondLst>
                                  <p:childTnLst>
                                    <p:set>
                                      <p:cBhvr>
                                        <p:cTn dur="1" fill="hold">
                                          <p:stCondLst>
                                            <p:cond delay="0"/>
                                          </p:stCondLst>
                                        </p:cTn>
                                        <p:tgtEl>
                                          <p:spTgt spid="1566"/>
                                        </p:tgtEl>
                                        <p:attrNameLst>
                                          <p:attrName>style.visibility</p:attrName>
                                        </p:attrNameLst>
                                      </p:cBhvr>
                                      <p:to>
                                        <p:strVal val="visible"/>
                                      </p:to>
                                    </p:set>
                                    <p:animEffect filter="fade" transition="in">
                                      <p:cBhvr>
                                        <p:cTn dur="1000"/>
                                        <p:tgtEl>
                                          <p:spTgt spid="1566"/>
                                        </p:tgtEl>
                                      </p:cBhvr>
                                    </p:animEffect>
                                  </p:childTnLst>
                                </p:cTn>
                              </p:par>
                              <p:par>
                                <p:cTn fill="hold" nodeType="withEffect" presetClass="entr" presetID="10" presetSubtype="0">
                                  <p:stCondLst>
                                    <p:cond delay="0"/>
                                  </p:stCondLst>
                                  <p:childTnLst>
                                    <p:set>
                                      <p:cBhvr>
                                        <p:cTn dur="1" fill="hold">
                                          <p:stCondLst>
                                            <p:cond delay="0"/>
                                          </p:stCondLst>
                                        </p:cTn>
                                        <p:tgtEl>
                                          <p:spTgt spid="1576"/>
                                        </p:tgtEl>
                                        <p:attrNameLst>
                                          <p:attrName>style.visibility</p:attrName>
                                        </p:attrNameLst>
                                      </p:cBhvr>
                                      <p:to>
                                        <p:strVal val="visible"/>
                                      </p:to>
                                    </p:set>
                                    <p:animEffect filter="fade" transition="in">
                                      <p:cBhvr>
                                        <p:cTn dur="1000"/>
                                        <p:tgtEl>
                                          <p:spTgt spid="157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75"/>
                                        </p:tgtEl>
                                        <p:attrNameLst>
                                          <p:attrName>style.visibility</p:attrName>
                                        </p:attrNameLst>
                                      </p:cBhvr>
                                      <p:to>
                                        <p:strVal val="visible"/>
                                      </p:to>
                                    </p:set>
                                    <p:animEffect filter="fade" transition="in">
                                      <p:cBhvr>
                                        <p:cTn dur="1000"/>
                                        <p:tgtEl>
                                          <p:spTgt spid="157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574"/>
                                        </p:tgtEl>
                                        <p:attrNameLst>
                                          <p:attrName>style.visibility</p:attrName>
                                        </p:attrNameLst>
                                      </p:cBhvr>
                                      <p:to>
                                        <p:strVal val="visible"/>
                                      </p:to>
                                    </p:set>
                                    <p:animEffect filter="fade" transition="in">
                                      <p:cBhvr>
                                        <p:cTn dur="1000"/>
                                        <p:tgtEl>
                                          <p:spTgt spid="15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5" name="Shape 1585"/>
        <p:cNvGrpSpPr/>
        <p:nvPr/>
      </p:nvGrpSpPr>
      <p:grpSpPr>
        <a:xfrm>
          <a:off x="0" y="0"/>
          <a:ext cx="0" cy="0"/>
          <a:chOff x="0" y="0"/>
          <a:chExt cx="0" cy="0"/>
        </a:xfrm>
      </p:grpSpPr>
      <p:sp>
        <p:nvSpPr>
          <p:cNvPr id="1586" name="Google Shape;1586;p69"/>
          <p:cNvSpPr txBox="1"/>
          <p:nvPr>
            <p:ph idx="10" type="dt"/>
          </p:nvPr>
        </p:nvSpPr>
        <p:spPr>
          <a:xfrm>
            <a:off x="1522413" y="6971860"/>
            <a:ext cx="1090613" cy="2238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FFFFFF"/>
                </a:solidFill>
                <a:latin typeface="Arial"/>
                <a:ea typeface="Arial"/>
                <a:cs typeface="Arial"/>
                <a:sym typeface="Arial"/>
              </a:rPr>
              <a:t>13.9.2019</a:t>
            </a:r>
            <a:endParaRPr sz="1800">
              <a:solidFill>
                <a:srgbClr val="FFFFFF"/>
              </a:solidFill>
              <a:latin typeface="Arial"/>
              <a:ea typeface="Arial"/>
              <a:cs typeface="Arial"/>
              <a:sym typeface="Arial"/>
            </a:endParaRPr>
          </a:p>
        </p:txBody>
      </p:sp>
      <p:sp>
        <p:nvSpPr>
          <p:cNvPr id="1587" name="Google Shape;1587;p69"/>
          <p:cNvSpPr txBox="1"/>
          <p:nvPr>
            <p:ph idx="12" type="sldNum"/>
          </p:nvPr>
        </p:nvSpPr>
        <p:spPr>
          <a:xfrm>
            <a:off x="9586912" y="6979795"/>
            <a:ext cx="1079500" cy="215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GB" sz="1800">
                <a:solidFill>
                  <a:srgbClr val="FFFFFF"/>
                </a:solidFill>
                <a:latin typeface="Arial"/>
                <a:ea typeface="Arial"/>
                <a:cs typeface="Arial"/>
                <a:sym typeface="Arial"/>
              </a:rPr>
              <a:t>‹#›</a:t>
            </a:fld>
            <a:endParaRPr sz="1800">
              <a:solidFill>
                <a:srgbClr val="FFFFFF"/>
              </a:solidFill>
              <a:latin typeface="Arial"/>
              <a:ea typeface="Arial"/>
              <a:cs typeface="Arial"/>
              <a:sym typeface="Arial"/>
            </a:endParaRPr>
          </a:p>
        </p:txBody>
      </p:sp>
      <p:sp>
        <p:nvSpPr>
          <p:cNvPr id="1588" name="Google Shape;1588;p69"/>
          <p:cNvSpPr txBox="1"/>
          <p:nvPr/>
        </p:nvSpPr>
        <p:spPr>
          <a:xfrm>
            <a:off x="6526460" y="1539632"/>
            <a:ext cx="369364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rgbClr val="000000"/>
                </a:solidFill>
                <a:latin typeface="Arial"/>
                <a:ea typeface="Arial"/>
                <a:cs typeface="Arial"/>
                <a:sym typeface="Arial"/>
              </a:rPr>
              <a:t>Laboratory confirmed IPD</a:t>
            </a:r>
            <a:endParaRPr/>
          </a:p>
        </p:txBody>
      </p:sp>
      <p:pic>
        <p:nvPicPr>
          <p:cNvPr id="1589" name="Google Shape;1589;p69"/>
          <p:cNvPicPr preferRelativeResize="0"/>
          <p:nvPr/>
        </p:nvPicPr>
        <p:blipFill rotWithShape="1">
          <a:blip r:embed="rId3">
            <a:alphaModFix/>
          </a:blip>
          <a:srcRect b="0" l="0" r="0" t="0"/>
          <a:stretch/>
        </p:blipFill>
        <p:spPr>
          <a:xfrm>
            <a:off x="2818373" y="1567593"/>
            <a:ext cx="6185236" cy="4812991"/>
          </a:xfrm>
          <a:prstGeom prst="rect">
            <a:avLst/>
          </a:prstGeom>
          <a:noFill/>
          <a:ln>
            <a:noFill/>
          </a:ln>
        </p:spPr>
      </p:pic>
      <p:pic>
        <p:nvPicPr>
          <p:cNvPr id="1590" name="Google Shape;1590;p69"/>
          <p:cNvPicPr preferRelativeResize="0"/>
          <p:nvPr/>
        </p:nvPicPr>
        <p:blipFill rotWithShape="1">
          <a:blip r:embed="rId4">
            <a:alphaModFix/>
          </a:blip>
          <a:srcRect b="0" l="0" r="0" t="0"/>
          <a:stretch/>
        </p:blipFill>
        <p:spPr>
          <a:xfrm>
            <a:off x="4932709" y="4704150"/>
            <a:ext cx="2142860" cy="1676435"/>
          </a:xfrm>
          <a:prstGeom prst="rect">
            <a:avLst/>
          </a:prstGeom>
          <a:noFill/>
          <a:ln>
            <a:noFill/>
          </a:ln>
        </p:spPr>
      </p:pic>
      <p:pic>
        <p:nvPicPr>
          <p:cNvPr id="1591" name="Google Shape;1591;p69"/>
          <p:cNvPicPr preferRelativeResize="0"/>
          <p:nvPr/>
        </p:nvPicPr>
        <p:blipFill rotWithShape="1">
          <a:blip r:embed="rId5">
            <a:alphaModFix/>
          </a:blip>
          <a:srcRect b="0" l="0" r="0" t="0"/>
          <a:stretch/>
        </p:blipFill>
        <p:spPr>
          <a:xfrm>
            <a:off x="5309472" y="2684884"/>
            <a:ext cx="1243806" cy="973415"/>
          </a:xfrm>
          <a:prstGeom prst="rect">
            <a:avLst/>
          </a:prstGeom>
          <a:noFill/>
          <a:ln>
            <a:noFill/>
          </a:ln>
        </p:spPr>
      </p:pic>
      <p:pic>
        <p:nvPicPr>
          <p:cNvPr id="1592" name="Google Shape;1592;p69"/>
          <p:cNvPicPr preferRelativeResize="0"/>
          <p:nvPr/>
        </p:nvPicPr>
        <p:blipFill rotWithShape="1">
          <a:blip r:embed="rId6">
            <a:alphaModFix/>
          </a:blip>
          <a:srcRect b="0" l="0" r="0" t="0"/>
          <a:stretch/>
        </p:blipFill>
        <p:spPr>
          <a:xfrm>
            <a:off x="2782046" y="1567594"/>
            <a:ext cx="6230977" cy="4800643"/>
          </a:xfrm>
          <a:prstGeom prst="rect">
            <a:avLst/>
          </a:prstGeom>
          <a:noFill/>
          <a:ln>
            <a:noFill/>
          </a:ln>
        </p:spPr>
      </p:pic>
      <p:sp>
        <p:nvSpPr>
          <p:cNvPr id="1593" name="Google Shape;1593;p69"/>
          <p:cNvSpPr txBox="1"/>
          <p:nvPr/>
        </p:nvSpPr>
        <p:spPr>
          <a:xfrm>
            <a:off x="5950405" y="1279576"/>
            <a:ext cx="3899529"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000000"/>
                </a:solidFill>
                <a:latin typeface="Arial"/>
                <a:ea typeface="Arial"/>
                <a:cs typeface="Arial"/>
                <a:sym typeface="Arial"/>
              </a:rPr>
              <a:t>Laboratory confirmed IPD</a:t>
            </a:r>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Non-laboratory-confirmed IPD</a:t>
            </a:r>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Pneumonia</a:t>
            </a:r>
            <a:endParaRPr/>
          </a:p>
          <a:p>
            <a:pPr indent="0" lvl="0" marL="0" marR="0" rtl="0" algn="l">
              <a:spcBef>
                <a:spcPts val="0"/>
              </a:spcBef>
              <a:spcAft>
                <a:spcPts val="0"/>
              </a:spcAft>
              <a:buNone/>
            </a:pPr>
            <a:r>
              <a:rPr lang="en-GB" sz="1800">
                <a:solidFill>
                  <a:srgbClr val="000000"/>
                </a:solidFill>
                <a:latin typeface="Arial"/>
                <a:ea typeface="Arial"/>
                <a:cs typeface="Arial"/>
                <a:sym typeface="Arial"/>
              </a:rPr>
              <a:t>        Tympanostomy tube placement</a:t>
            </a:r>
            <a:endParaRPr sz="1800">
              <a:solidFill>
                <a:srgbClr val="000000"/>
              </a:solidFill>
              <a:latin typeface="Arial"/>
              <a:ea typeface="Arial"/>
              <a:cs typeface="Arial"/>
              <a:sym typeface="Arial"/>
            </a:endParaRPr>
          </a:p>
        </p:txBody>
      </p:sp>
      <p:sp>
        <p:nvSpPr>
          <p:cNvPr id="1594" name="Google Shape;1594;p69"/>
          <p:cNvSpPr txBox="1"/>
          <p:nvPr/>
        </p:nvSpPr>
        <p:spPr>
          <a:xfrm>
            <a:off x="7786055" y="3943856"/>
            <a:ext cx="2880356"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000">
                <a:solidFill>
                  <a:srgbClr val="000000"/>
                </a:solidFill>
                <a:latin typeface="Arial"/>
                <a:ea typeface="Arial"/>
                <a:cs typeface="Arial"/>
                <a:sym typeface="Arial"/>
              </a:rPr>
              <a:t>Antimicrobial purchases</a:t>
            </a:r>
            <a:endParaRPr sz="2000">
              <a:solidFill>
                <a:srgbClr val="000000"/>
              </a:solidFill>
              <a:latin typeface="Arial"/>
              <a:ea typeface="Arial"/>
              <a:cs typeface="Arial"/>
              <a:sym typeface="Arial"/>
            </a:endParaRPr>
          </a:p>
        </p:txBody>
      </p:sp>
      <p:pic>
        <p:nvPicPr>
          <p:cNvPr id="1595" name="Google Shape;1595;p69"/>
          <p:cNvPicPr preferRelativeResize="0"/>
          <p:nvPr/>
        </p:nvPicPr>
        <p:blipFill rotWithShape="1">
          <a:blip r:embed="rId7">
            <a:alphaModFix/>
          </a:blip>
          <a:srcRect b="0" l="0" r="0" t="0"/>
          <a:stretch/>
        </p:blipFill>
        <p:spPr>
          <a:xfrm>
            <a:off x="5080982" y="5053486"/>
            <a:ext cx="1700789" cy="1314783"/>
          </a:xfrm>
          <a:prstGeom prst="rect">
            <a:avLst/>
          </a:prstGeom>
          <a:noFill/>
          <a:ln>
            <a:noFill/>
          </a:ln>
        </p:spPr>
      </p:pic>
      <p:sp>
        <p:nvSpPr>
          <p:cNvPr id="1596" name="Google Shape;1596;p69"/>
          <p:cNvSpPr txBox="1"/>
          <p:nvPr/>
        </p:nvSpPr>
        <p:spPr>
          <a:xfrm>
            <a:off x="7174538" y="2828181"/>
            <a:ext cx="3103735"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rgbClr val="000000"/>
                </a:solidFill>
                <a:latin typeface="Arial"/>
                <a:ea typeface="Arial"/>
                <a:cs typeface="Arial"/>
                <a:sym typeface="Arial"/>
              </a:rPr>
              <a:t>Pneumonia                </a:t>
            </a:r>
            <a:endParaRPr/>
          </a:p>
        </p:txBody>
      </p:sp>
      <p:sp>
        <p:nvSpPr>
          <p:cNvPr id="1597" name="Google Shape;1597;p69"/>
          <p:cNvSpPr txBox="1"/>
          <p:nvPr/>
        </p:nvSpPr>
        <p:spPr>
          <a:xfrm>
            <a:off x="6382444" y="2049240"/>
            <a:ext cx="4283968"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rgbClr val="000000"/>
                </a:solidFill>
                <a:latin typeface="Arial"/>
                <a:ea typeface="Arial"/>
                <a:cs typeface="Arial"/>
                <a:sym typeface="Arial"/>
              </a:rPr>
              <a:t>Non-laboratory-confirmed IPD</a:t>
            </a:r>
            <a:endParaRPr/>
          </a:p>
        </p:txBody>
      </p:sp>
      <p:sp>
        <p:nvSpPr>
          <p:cNvPr id="1598" name="Google Shape;1598;p69"/>
          <p:cNvSpPr txBox="1"/>
          <p:nvPr/>
        </p:nvSpPr>
        <p:spPr>
          <a:xfrm>
            <a:off x="7822604" y="4071982"/>
            <a:ext cx="2545890"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400">
                <a:solidFill>
                  <a:srgbClr val="000000"/>
                </a:solidFill>
                <a:latin typeface="Arial"/>
                <a:ea typeface="Arial"/>
                <a:cs typeface="Arial"/>
                <a:sym typeface="Arial"/>
              </a:rPr>
              <a:t>Tympanostomy</a:t>
            </a:r>
            <a:endParaRPr sz="2400">
              <a:solidFill>
                <a:srgbClr val="000000"/>
              </a:solidFill>
              <a:latin typeface="Arial"/>
              <a:ea typeface="Arial"/>
              <a:cs typeface="Arial"/>
              <a:sym typeface="Arial"/>
            </a:endParaRPr>
          </a:p>
          <a:p>
            <a:pPr indent="0" lvl="0" marL="0" marR="0" rtl="0" algn="l">
              <a:spcBef>
                <a:spcPts val="0"/>
              </a:spcBef>
              <a:spcAft>
                <a:spcPts val="0"/>
              </a:spcAft>
              <a:buNone/>
            </a:pPr>
            <a:r>
              <a:rPr lang="en-GB" sz="2400">
                <a:solidFill>
                  <a:srgbClr val="000000"/>
                </a:solidFill>
                <a:latin typeface="Arial"/>
                <a:ea typeface="Arial"/>
                <a:cs typeface="Arial"/>
                <a:sym typeface="Arial"/>
              </a:rPr>
              <a:t>  tube placement </a:t>
            </a:r>
            <a:endParaRPr/>
          </a:p>
        </p:txBody>
      </p:sp>
      <p:sp>
        <p:nvSpPr>
          <p:cNvPr id="1599" name="Google Shape;1599;p69"/>
          <p:cNvSpPr/>
          <p:nvPr/>
        </p:nvSpPr>
        <p:spPr>
          <a:xfrm>
            <a:off x="9752033" y="54345"/>
            <a:ext cx="873455" cy="389080"/>
          </a:xfrm>
          <a:prstGeom prst="roundRect">
            <a:avLst>
              <a:gd fmla="val 16667" name="adj"/>
            </a:avLst>
          </a:prstGeom>
          <a:gradFill>
            <a:gsLst>
              <a:gs pos="0">
                <a:srgbClr val="CA8800"/>
              </a:gs>
              <a:gs pos="80000">
                <a:srgbClr val="FFB300"/>
              </a:gs>
              <a:gs pos="100000">
                <a:srgbClr val="FFB700"/>
              </a:gs>
            </a:gsLst>
            <a:lin ang="16200000" scaled="0"/>
          </a:gradFill>
          <a:ln cap="flat" cmpd="sng" w="9525">
            <a:solidFill>
              <a:srgbClr val="EFA9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36575" lIns="82275" spcFirstLastPara="1" rIns="82275" wrap="square" tIns="36575">
            <a:noAutofit/>
          </a:bodyPr>
          <a:lstStyle/>
          <a:p>
            <a:pPr indent="0" lvl="0" marL="0" marR="0" rtl="0" algn="ctr">
              <a:spcBef>
                <a:spcPts val="0"/>
              </a:spcBef>
              <a:spcAft>
                <a:spcPts val="0"/>
              </a:spcAft>
              <a:buNone/>
            </a:pPr>
            <a:r>
              <a:rPr b="1" lang="en-GB" sz="2000">
                <a:solidFill>
                  <a:srgbClr val="FFFFFF"/>
                </a:solidFill>
                <a:latin typeface="Arial"/>
                <a:ea typeface="Arial"/>
                <a:cs typeface="Arial"/>
                <a:sym typeface="Arial"/>
              </a:rPr>
              <a:t>FinIP</a:t>
            </a:r>
            <a:endParaRPr b="1" sz="1400">
              <a:solidFill>
                <a:srgbClr val="FFFFFF"/>
              </a:solidFill>
              <a:latin typeface="Arial"/>
              <a:ea typeface="Arial"/>
              <a:cs typeface="Arial"/>
              <a:sym typeface="Arial"/>
            </a:endParaRPr>
          </a:p>
        </p:txBody>
      </p:sp>
      <p:sp>
        <p:nvSpPr>
          <p:cNvPr id="1600" name="Google Shape;1600;p69"/>
          <p:cNvSpPr txBox="1"/>
          <p:nvPr/>
        </p:nvSpPr>
        <p:spPr>
          <a:xfrm>
            <a:off x="1933335" y="6489091"/>
            <a:ext cx="401904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rgbClr val="685D55"/>
                </a:solidFill>
                <a:latin typeface="Arial"/>
                <a:ea typeface="Arial"/>
                <a:cs typeface="Arial"/>
                <a:sym typeface="Arial"/>
              </a:rPr>
              <a:t>Graphics based on true incidences</a:t>
            </a:r>
            <a:endParaRPr b="1" sz="1800">
              <a:solidFill>
                <a:srgbClr val="685D55"/>
              </a:solidFill>
              <a:latin typeface="Arial"/>
              <a:ea typeface="Arial"/>
              <a:cs typeface="Arial"/>
              <a:sym typeface="Arial"/>
            </a:endParaRPr>
          </a:p>
        </p:txBody>
      </p:sp>
      <p:sp>
        <p:nvSpPr>
          <p:cNvPr id="1601" name="Google Shape;1601;p69"/>
          <p:cNvSpPr/>
          <p:nvPr/>
        </p:nvSpPr>
        <p:spPr>
          <a:xfrm>
            <a:off x="5874720" y="1495618"/>
            <a:ext cx="45719" cy="45719"/>
          </a:xfrm>
          <a:prstGeom prst="triangle">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1602" name="Google Shape;1602;p69"/>
          <p:cNvSpPr txBox="1"/>
          <p:nvPr/>
        </p:nvSpPr>
        <p:spPr>
          <a:xfrm>
            <a:off x="4285961" y="1495584"/>
            <a:ext cx="103111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rgbClr val="000000"/>
                </a:solidFill>
                <a:latin typeface="Arial"/>
                <a:ea typeface="Arial"/>
                <a:cs typeface="Arial"/>
                <a:sym typeface="Arial"/>
              </a:rPr>
              <a:t>19A IPD</a:t>
            </a:r>
            <a:endParaRPr/>
          </a:p>
        </p:txBody>
      </p:sp>
      <p:cxnSp>
        <p:nvCxnSpPr>
          <p:cNvPr id="1603" name="Google Shape;1603;p69"/>
          <p:cNvCxnSpPr/>
          <p:nvPr/>
        </p:nvCxnSpPr>
        <p:spPr>
          <a:xfrm flipH="1" rot="10800000">
            <a:off x="5317102" y="1539610"/>
            <a:ext cx="417295" cy="59739"/>
          </a:xfrm>
          <a:prstGeom prst="straightConnector1">
            <a:avLst/>
          </a:prstGeom>
          <a:noFill/>
          <a:ln cap="flat" cmpd="sng" w="9525">
            <a:solidFill>
              <a:schemeClr val="dk1"/>
            </a:solidFill>
            <a:prstDash val="solid"/>
            <a:round/>
            <a:headEnd len="sm" w="sm" type="none"/>
            <a:tailEnd len="med" w="med" type="stealth"/>
          </a:ln>
        </p:spPr>
      </p:cxnSp>
      <p:sp>
        <p:nvSpPr>
          <p:cNvPr id="1604" name="Google Shape;1604;p69"/>
          <p:cNvSpPr/>
          <p:nvPr/>
        </p:nvSpPr>
        <p:spPr>
          <a:xfrm>
            <a:off x="6217242" y="6637231"/>
            <a:ext cx="4572000"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solidFill>
                  <a:srgbClr val="685D55"/>
                </a:solidFill>
                <a:latin typeface="Arial"/>
                <a:ea typeface="Arial"/>
                <a:cs typeface="Arial"/>
                <a:sym typeface="Arial"/>
              </a:rPr>
              <a:t>Adapted from Palmu et al, ESPID 2014, Dublin, Ireland (poster)</a:t>
            </a:r>
            <a:endParaRPr sz="1200">
              <a:solidFill>
                <a:srgbClr val="685D55"/>
              </a:solidFill>
              <a:latin typeface="Arial"/>
              <a:ea typeface="Arial"/>
              <a:cs typeface="Arial"/>
              <a:sym typeface="Arial"/>
            </a:endParaRPr>
          </a:p>
        </p:txBody>
      </p:sp>
      <p:sp>
        <p:nvSpPr>
          <p:cNvPr id="1605" name="Google Shape;1605;p69"/>
          <p:cNvSpPr txBox="1"/>
          <p:nvPr/>
        </p:nvSpPr>
        <p:spPr>
          <a:xfrm>
            <a:off x="7000138" y="1276733"/>
            <a:ext cx="3707222" cy="552458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GB" sz="1800">
                <a:solidFill>
                  <a:srgbClr val="FF6600"/>
                </a:solidFill>
                <a:latin typeface="Arial"/>
                <a:ea typeface="Arial"/>
                <a:cs typeface="Arial"/>
                <a:sym typeface="Arial"/>
              </a:rPr>
              <a:t>NNV = 667</a:t>
            </a:r>
            <a:endParaRPr/>
          </a:p>
          <a:p>
            <a:pPr indent="0" lvl="0" marL="0" marR="0" rtl="0" algn="r">
              <a:spcBef>
                <a:spcPts val="0"/>
              </a:spcBef>
              <a:spcAft>
                <a:spcPts val="0"/>
              </a:spcAft>
              <a:buNone/>
            </a:pPr>
            <a:r>
              <a:rPr lang="en-GB" sz="1800">
                <a:solidFill>
                  <a:srgbClr val="FF6600"/>
                </a:solidFill>
                <a:latin typeface="Arial"/>
                <a:ea typeface="Arial"/>
                <a:cs typeface="Arial"/>
                <a:sym typeface="Arial"/>
              </a:rPr>
              <a:t>NNV = 242</a:t>
            </a:r>
            <a:endParaRPr sz="2000">
              <a:solidFill>
                <a:srgbClr val="FF6600"/>
              </a:solidFill>
              <a:latin typeface="Arial"/>
              <a:ea typeface="Arial"/>
              <a:cs typeface="Arial"/>
              <a:sym typeface="Arial"/>
            </a:endParaRPr>
          </a:p>
          <a:p>
            <a:pPr indent="0" lvl="0" marL="0" marR="0" rtl="0" algn="r">
              <a:spcBef>
                <a:spcPts val="0"/>
              </a:spcBef>
              <a:spcAft>
                <a:spcPts val="0"/>
              </a:spcAft>
              <a:buNone/>
            </a:pPr>
            <a:r>
              <a:rPr lang="en-GB" sz="1800">
                <a:solidFill>
                  <a:srgbClr val="FF6600"/>
                </a:solidFill>
                <a:latin typeface="Arial"/>
                <a:ea typeface="Arial"/>
                <a:cs typeface="Arial"/>
                <a:sym typeface="Arial"/>
              </a:rPr>
              <a:t>NNV = 147</a:t>
            </a:r>
            <a:endParaRPr/>
          </a:p>
          <a:p>
            <a:pPr indent="0" lvl="0" marL="0" marR="0" rtl="0" algn="r">
              <a:spcBef>
                <a:spcPts val="0"/>
              </a:spcBef>
              <a:spcAft>
                <a:spcPts val="0"/>
              </a:spcAft>
              <a:buNone/>
            </a:pPr>
            <a:r>
              <a:t/>
            </a:r>
            <a:endParaRPr sz="1800">
              <a:solidFill>
                <a:srgbClr val="FF6600"/>
              </a:solidFill>
              <a:latin typeface="Arial"/>
              <a:ea typeface="Arial"/>
              <a:cs typeface="Arial"/>
              <a:sym typeface="Arial"/>
            </a:endParaRPr>
          </a:p>
          <a:p>
            <a:pPr indent="0" lvl="0" marL="0" marR="0" rtl="0" algn="r">
              <a:spcBef>
                <a:spcPts val="0"/>
              </a:spcBef>
              <a:spcAft>
                <a:spcPts val="0"/>
              </a:spcAft>
              <a:buNone/>
            </a:pPr>
            <a:r>
              <a:rPr lang="en-GB" sz="1800">
                <a:solidFill>
                  <a:srgbClr val="FF6600"/>
                </a:solidFill>
                <a:latin typeface="Arial"/>
                <a:ea typeface="Arial"/>
                <a:cs typeface="Arial"/>
                <a:sym typeface="Arial"/>
              </a:rPr>
              <a:t>NNV = 46 </a:t>
            </a:r>
            <a:r>
              <a:rPr lang="en-GB" sz="1800">
                <a:solidFill>
                  <a:srgbClr val="FFFFFF"/>
                </a:solidFill>
                <a:latin typeface="Arial"/>
                <a:ea typeface="Arial"/>
                <a:cs typeface="Arial"/>
                <a:sym typeface="Arial"/>
              </a:rPr>
              <a:t>.</a:t>
            </a:r>
            <a:endParaRPr/>
          </a:p>
          <a:p>
            <a:pPr indent="0" lvl="0" marL="0" marR="0" rtl="0" algn="r">
              <a:spcBef>
                <a:spcPts val="0"/>
              </a:spcBef>
              <a:spcAft>
                <a:spcPts val="0"/>
              </a:spcAft>
              <a:buNone/>
            </a:pPr>
            <a:r>
              <a:t/>
            </a:r>
            <a:endParaRPr sz="1400">
              <a:solidFill>
                <a:srgbClr val="FF6600"/>
              </a:solidFill>
              <a:latin typeface="Arial"/>
              <a:ea typeface="Arial"/>
              <a:cs typeface="Arial"/>
              <a:sym typeface="Arial"/>
            </a:endParaRPr>
          </a:p>
          <a:p>
            <a:pPr indent="0" lvl="0" marL="0" marR="0" rtl="0" algn="r">
              <a:spcBef>
                <a:spcPts val="0"/>
              </a:spcBef>
              <a:spcAft>
                <a:spcPts val="0"/>
              </a:spcAft>
              <a:buNone/>
            </a:pPr>
            <a:r>
              <a:t/>
            </a:r>
            <a:endParaRPr sz="1400">
              <a:solidFill>
                <a:srgbClr val="FF6600"/>
              </a:solidFill>
              <a:latin typeface="Arial"/>
              <a:ea typeface="Arial"/>
              <a:cs typeface="Arial"/>
              <a:sym typeface="Arial"/>
            </a:endParaRPr>
          </a:p>
          <a:p>
            <a:pPr indent="0" lvl="0" marL="0" marR="0" rtl="0" algn="r">
              <a:spcBef>
                <a:spcPts val="0"/>
              </a:spcBef>
              <a:spcAft>
                <a:spcPts val="0"/>
              </a:spcAft>
              <a:buNone/>
            </a:pPr>
            <a:r>
              <a:t/>
            </a:r>
            <a:endParaRPr sz="1400">
              <a:solidFill>
                <a:srgbClr val="FF6600"/>
              </a:solidFill>
              <a:latin typeface="Arial"/>
              <a:ea typeface="Arial"/>
              <a:cs typeface="Arial"/>
              <a:sym typeface="Arial"/>
            </a:endParaRPr>
          </a:p>
          <a:p>
            <a:pPr indent="0" lvl="0" marL="0" marR="0" rtl="0" algn="r">
              <a:spcBef>
                <a:spcPts val="0"/>
              </a:spcBef>
              <a:spcAft>
                <a:spcPts val="0"/>
              </a:spcAft>
              <a:buNone/>
            </a:pPr>
            <a:r>
              <a:t/>
            </a:r>
            <a:endParaRPr sz="1400">
              <a:solidFill>
                <a:srgbClr val="FF6600"/>
              </a:solidFill>
              <a:latin typeface="Arial"/>
              <a:ea typeface="Arial"/>
              <a:cs typeface="Arial"/>
              <a:sym typeface="Arial"/>
            </a:endParaRPr>
          </a:p>
          <a:p>
            <a:pPr indent="0" lvl="0" marL="0" marR="0" rtl="0" algn="r">
              <a:spcBef>
                <a:spcPts val="0"/>
              </a:spcBef>
              <a:spcAft>
                <a:spcPts val="0"/>
              </a:spcAft>
              <a:buNone/>
            </a:pPr>
            <a:r>
              <a:t/>
            </a:r>
            <a:endParaRPr sz="1400">
              <a:solidFill>
                <a:srgbClr val="FF6600"/>
              </a:solidFill>
              <a:latin typeface="Arial"/>
              <a:ea typeface="Arial"/>
              <a:cs typeface="Arial"/>
              <a:sym typeface="Arial"/>
            </a:endParaRPr>
          </a:p>
          <a:p>
            <a:pPr indent="0" lvl="0" marL="0" marR="0" rtl="0" algn="r">
              <a:spcBef>
                <a:spcPts val="0"/>
              </a:spcBef>
              <a:spcAft>
                <a:spcPts val="0"/>
              </a:spcAft>
              <a:buNone/>
            </a:pPr>
            <a:r>
              <a:t/>
            </a:r>
            <a:endParaRPr sz="1400">
              <a:solidFill>
                <a:srgbClr val="FF6600"/>
              </a:solidFill>
              <a:latin typeface="Arial"/>
              <a:ea typeface="Arial"/>
              <a:cs typeface="Arial"/>
              <a:sym typeface="Arial"/>
            </a:endParaRPr>
          </a:p>
          <a:p>
            <a:pPr indent="0" lvl="0" marL="0" marR="0" rtl="0" algn="r">
              <a:spcBef>
                <a:spcPts val="0"/>
              </a:spcBef>
              <a:spcAft>
                <a:spcPts val="0"/>
              </a:spcAft>
              <a:buNone/>
            </a:pPr>
            <a:r>
              <a:t/>
            </a:r>
            <a:endParaRPr sz="1400">
              <a:solidFill>
                <a:srgbClr val="FF6600"/>
              </a:solidFill>
              <a:latin typeface="Arial"/>
              <a:ea typeface="Arial"/>
              <a:cs typeface="Arial"/>
              <a:sym typeface="Arial"/>
            </a:endParaRPr>
          </a:p>
          <a:p>
            <a:pPr indent="0" lvl="0" marL="0" marR="0" rtl="0" algn="r">
              <a:spcBef>
                <a:spcPts val="0"/>
              </a:spcBef>
              <a:spcAft>
                <a:spcPts val="0"/>
              </a:spcAft>
              <a:buNone/>
            </a:pPr>
            <a:r>
              <a:t/>
            </a:r>
            <a:endParaRPr sz="1100">
              <a:solidFill>
                <a:srgbClr val="FF6600"/>
              </a:solidFill>
              <a:latin typeface="Arial"/>
              <a:ea typeface="Arial"/>
              <a:cs typeface="Arial"/>
              <a:sym typeface="Arial"/>
            </a:endParaRPr>
          </a:p>
          <a:p>
            <a:pPr indent="0" lvl="0" marL="0" marR="0" rtl="0" algn="r">
              <a:spcBef>
                <a:spcPts val="0"/>
              </a:spcBef>
              <a:spcAft>
                <a:spcPts val="0"/>
              </a:spcAft>
              <a:buNone/>
            </a:pPr>
            <a:r>
              <a:rPr lang="en-GB" sz="1800">
                <a:solidFill>
                  <a:srgbClr val="FF6600"/>
                </a:solidFill>
                <a:latin typeface="Arial"/>
                <a:ea typeface="Arial"/>
                <a:cs typeface="Arial"/>
                <a:sym typeface="Arial"/>
              </a:rPr>
              <a:t>NNV = 5</a:t>
            </a:r>
            <a:r>
              <a:rPr lang="en-GB" sz="1800">
                <a:solidFill>
                  <a:srgbClr val="FFFFFF"/>
                </a:solidFill>
                <a:latin typeface="Arial"/>
                <a:ea typeface="Arial"/>
                <a:cs typeface="Arial"/>
                <a:sym typeface="Arial"/>
              </a:rPr>
              <a:t>  .</a:t>
            </a:r>
            <a:endParaRPr sz="1800">
              <a:solidFill>
                <a:srgbClr val="FF6600"/>
              </a:solidFill>
              <a:latin typeface="Arial"/>
              <a:ea typeface="Arial"/>
              <a:cs typeface="Arial"/>
              <a:sym typeface="Arial"/>
            </a:endParaRPr>
          </a:p>
          <a:p>
            <a:pPr indent="0" lvl="0" marL="0" marR="0" rtl="0" algn="r">
              <a:spcBef>
                <a:spcPts val="0"/>
              </a:spcBef>
              <a:spcAft>
                <a:spcPts val="0"/>
              </a:spcAft>
              <a:buNone/>
            </a:pPr>
            <a:r>
              <a:t/>
            </a:r>
            <a:endParaRPr sz="1800">
              <a:solidFill>
                <a:srgbClr val="FF6600"/>
              </a:solidFill>
              <a:latin typeface="Arial"/>
              <a:ea typeface="Arial"/>
              <a:cs typeface="Arial"/>
              <a:sym typeface="Arial"/>
            </a:endParaRPr>
          </a:p>
          <a:p>
            <a:pPr indent="0" lvl="0" marL="0" marR="0" rtl="0" algn="r">
              <a:spcBef>
                <a:spcPts val="0"/>
              </a:spcBef>
              <a:spcAft>
                <a:spcPts val="0"/>
              </a:spcAft>
              <a:buNone/>
            </a:pPr>
            <a:r>
              <a:t/>
            </a:r>
            <a:endParaRPr sz="1800">
              <a:solidFill>
                <a:srgbClr val="FF6600"/>
              </a:solidFill>
              <a:latin typeface="Arial"/>
              <a:ea typeface="Arial"/>
              <a:cs typeface="Arial"/>
              <a:sym typeface="Arial"/>
            </a:endParaRPr>
          </a:p>
          <a:p>
            <a:pPr indent="0" lvl="0" marL="0" marR="0" rtl="0" algn="r">
              <a:spcBef>
                <a:spcPts val="0"/>
              </a:spcBef>
              <a:spcAft>
                <a:spcPts val="0"/>
              </a:spcAft>
              <a:buNone/>
            </a:pPr>
            <a:r>
              <a:t/>
            </a:r>
            <a:endParaRPr sz="1800">
              <a:solidFill>
                <a:srgbClr val="FF6600"/>
              </a:solidFill>
              <a:latin typeface="Arial"/>
              <a:ea typeface="Arial"/>
              <a:cs typeface="Arial"/>
              <a:sym typeface="Arial"/>
            </a:endParaRPr>
          </a:p>
          <a:p>
            <a:pPr indent="0" lvl="0" marL="0" marR="0" rtl="0" algn="r">
              <a:spcBef>
                <a:spcPts val="0"/>
              </a:spcBef>
              <a:spcAft>
                <a:spcPts val="0"/>
              </a:spcAft>
              <a:buNone/>
            </a:pPr>
            <a:r>
              <a:t/>
            </a:r>
            <a:endParaRPr sz="1800">
              <a:solidFill>
                <a:srgbClr val="FF6600"/>
              </a:solidFill>
              <a:latin typeface="Arial"/>
              <a:ea typeface="Arial"/>
              <a:cs typeface="Arial"/>
              <a:sym typeface="Arial"/>
            </a:endParaRPr>
          </a:p>
          <a:p>
            <a:pPr indent="0" lvl="0" marL="0" marR="0" rtl="0" algn="r">
              <a:spcBef>
                <a:spcPts val="0"/>
              </a:spcBef>
              <a:spcAft>
                <a:spcPts val="0"/>
              </a:spcAft>
              <a:buNone/>
            </a:pPr>
            <a:r>
              <a:t/>
            </a:r>
            <a:endParaRPr sz="1800">
              <a:solidFill>
                <a:srgbClr val="FF6600"/>
              </a:solidFill>
              <a:latin typeface="Arial"/>
              <a:ea typeface="Arial"/>
              <a:cs typeface="Arial"/>
              <a:sym typeface="Arial"/>
            </a:endParaRPr>
          </a:p>
          <a:p>
            <a:pPr indent="0" lvl="0" marL="0" marR="0" rtl="0" algn="r">
              <a:spcBef>
                <a:spcPts val="0"/>
              </a:spcBef>
              <a:spcAft>
                <a:spcPts val="0"/>
              </a:spcAft>
              <a:buNone/>
            </a:pPr>
            <a:r>
              <a:t/>
            </a:r>
            <a:endParaRPr sz="1800">
              <a:solidFill>
                <a:srgbClr val="FF6600"/>
              </a:solidFill>
              <a:latin typeface="Arial"/>
              <a:ea typeface="Arial"/>
              <a:cs typeface="Arial"/>
              <a:sym typeface="Arial"/>
            </a:endParaRPr>
          </a:p>
          <a:p>
            <a:pPr indent="0" lvl="0" marL="0" marR="0" rtl="0" algn="r">
              <a:spcBef>
                <a:spcPts val="0"/>
              </a:spcBef>
              <a:spcAft>
                <a:spcPts val="0"/>
              </a:spcAft>
              <a:buNone/>
            </a:pPr>
            <a:r>
              <a:t/>
            </a:r>
            <a:endParaRPr sz="800">
              <a:solidFill>
                <a:srgbClr val="FF6600"/>
              </a:solidFill>
              <a:latin typeface="Arial"/>
              <a:ea typeface="Arial"/>
              <a:cs typeface="Arial"/>
              <a:sym typeface="Arial"/>
            </a:endParaRPr>
          </a:p>
          <a:p>
            <a:pPr indent="0" lvl="0" marL="0" marR="0" rtl="0" algn="r">
              <a:spcBef>
                <a:spcPts val="0"/>
              </a:spcBef>
              <a:spcAft>
                <a:spcPts val="0"/>
              </a:spcAft>
              <a:buNone/>
            </a:pPr>
            <a:r>
              <a:rPr lang="en-GB" sz="1800">
                <a:solidFill>
                  <a:srgbClr val="FF6600"/>
                </a:solidFill>
                <a:latin typeface="Arial"/>
                <a:ea typeface="Arial"/>
                <a:cs typeface="Arial"/>
                <a:sym typeface="Arial"/>
              </a:rPr>
              <a:t>NNV = 4 to prevent any outcome</a:t>
            </a:r>
            <a:endParaRPr/>
          </a:p>
        </p:txBody>
      </p:sp>
      <p:sp>
        <p:nvSpPr>
          <p:cNvPr id="1606" name="Google Shape;1606;p69"/>
          <p:cNvSpPr txBox="1"/>
          <p:nvPr>
            <p:ph type="title"/>
          </p:nvPr>
        </p:nvSpPr>
        <p:spPr>
          <a:xfrm>
            <a:off x="1763712" y="327929"/>
            <a:ext cx="8723188" cy="984885"/>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dk1"/>
              </a:buClr>
              <a:buSzPts val="3200"/>
              <a:buFont typeface="Calibri"/>
              <a:buNone/>
            </a:pPr>
            <a:r>
              <a:rPr lang="en-GB" sz="3200">
                <a:solidFill>
                  <a:schemeClr val="dk1"/>
                </a:solidFill>
              </a:rPr>
              <a:t>Disease burden and vaccine-preventable disease incidence (VPDI) in children vaccinated in infancy</a:t>
            </a:r>
            <a:endParaRPr sz="32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2" presetSubtype="1">
                                  <p:stCondLst>
                                    <p:cond delay="0"/>
                                  </p:stCondLst>
                                  <p:childTnLst>
                                    <p:anim calcmode="lin" valueType="num">
                                      <p:cBhvr additive="base">
                                        <p:cTn dur="1000"/>
                                        <p:tgtEl>
                                          <p:spTgt spid="1589"/>
                                        </p:tgtEl>
                                        <p:attrNameLst>
                                          <p:attrName>ppt_y</p:attrName>
                                        </p:attrNameLst>
                                      </p:cBhvr>
                                      <p:tavLst>
                                        <p:tav fmla="" tm="0">
                                          <p:val>
                                            <p:strVal val="#ppt_y"/>
                                          </p:val>
                                        </p:tav>
                                        <p:tav fmla="" tm="100000">
                                          <p:val>
                                            <p:strVal val="#ppt_y-1"/>
                                          </p:val>
                                        </p:tav>
                                      </p:tavLst>
                                    </p:anim>
                                    <p:set>
                                      <p:cBhvr>
                                        <p:cTn dur="1" fill="hold">
                                          <p:stCondLst>
                                            <p:cond delay="1000"/>
                                          </p:stCondLst>
                                        </p:cTn>
                                        <p:tgtEl>
                                          <p:spTgt spid="1589"/>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1000"/>
                                        <p:tgtEl>
                                          <p:spTgt spid="1588"/>
                                        </p:tgtEl>
                                        <p:attrNameLst>
                                          <p:attrName>ppt_w</p:attrName>
                                        </p:attrNameLst>
                                      </p:cBhvr>
                                      <p:tavLst>
                                        <p:tav fmla="" tm="0">
                                          <p:val>
                                            <p:strVal val="#ppt_w"/>
                                          </p:val>
                                        </p:tav>
                                        <p:tav fmla="" tm="100000">
                                          <p:val>
                                            <p:strVal val="0"/>
                                          </p:val>
                                        </p:tav>
                                      </p:tavLst>
                                    </p:anim>
                                    <p:anim calcmode="lin" valueType="num">
                                      <p:cBhvr additive="base">
                                        <p:cTn dur="1000"/>
                                        <p:tgtEl>
                                          <p:spTgt spid="1588"/>
                                        </p:tgtEl>
                                        <p:attrNameLst>
                                          <p:attrName>ppt_h</p:attrName>
                                        </p:attrNameLst>
                                      </p:cBhvr>
                                      <p:tavLst>
                                        <p:tav fmla="" tm="0">
                                          <p:val>
                                            <p:strVal val="#ppt_h"/>
                                          </p:val>
                                        </p:tav>
                                        <p:tav fmla="" tm="100000">
                                          <p:val>
                                            <p:strVal val="0"/>
                                          </p:val>
                                        </p:tav>
                                      </p:tavLst>
                                    </p:anim>
                                    <p:set>
                                      <p:cBhvr>
                                        <p:cTn dur="1" fill="hold">
                                          <p:stCondLst>
                                            <p:cond delay="1000"/>
                                          </p:stCondLst>
                                        </p:cTn>
                                        <p:tgtEl>
                                          <p:spTgt spid="1588"/>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1000"/>
                                        <p:tgtEl>
                                          <p:spTgt spid="1597"/>
                                        </p:tgtEl>
                                        <p:attrNameLst>
                                          <p:attrName>ppt_w</p:attrName>
                                        </p:attrNameLst>
                                      </p:cBhvr>
                                      <p:tavLst>
                                        <p:tav fmla="" tm="0">
                                          <p:val>
                                            <p:strVal val="#ppt_w"/>
                                          </p:val>
                                        </p:tav>
                                        <p:tav fmla="" tm="100000">
                                          <p:val>
                                            <p:strVal val="0"/>
                                          </p:val>
                                        </p:tav>
                                      </p:tavLst>
                                    </p:anim>
                                    <p:anim calcmode="lin" valueType="num">
                                      <p:cBhvr additive="base">
                                        <p:cTn dur="1000"/>
                                        <p:tgtEl>
                                          <p:spTgt spid="1597"/>
                                        </p:tgtEl>
                                        <p:attrNameLst>
                                          <p:attrName>ppt_h</p:attrName>
                                        </p:attrNameLst>
                                      </p:cBhvr>
                                      <p:tavLst>
                                        <p:tav fmla="" tm="0">
                                          <p:val>
                                            <p:strVal val="#ppt_h"/>
                                          </p:val>
                                        </p:tav>
                                        <p:tav fmla="" tm="100000">
                                          <p:val>
                                            <p:strVal val="0"/>
                                          </p:val>
                                        </p:tav>
                                      </p:tavLst>
                                    </p:anim>
                                    <p:set>
                                      <p:cBhvr>
                                        <p:cTn dur="1" fill="hold">
                                          <p:stCondLst>
                                            <p:cond delay="1000"/>
                                          </p:stCondLst>
                                        </p:cTn>
                                        <p:tgtEl>
                                          <p:spTgt spid="1597"/>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1000"/>
                                        <p:tgtEl>
                                          <p:spTgt spid="1596"/>
                                        </p:tgtEl>
                                        <p:attrNameLst>
                                          <p:attrName>ppt_w</p:attrName>
                                        </p:attrNameLst>
                                      </p:cBhvr>
                                      <p:tavLst>
                                        <p:tav fmla="" tm="0">
                                          <p:val>
                                            <p:strVal val="#ppt_w"/>
                                          </p:val>
                                        </p:tav>
                                        <p:tav fmla="" tm="100000">
                                          <p:val>
                                            <p:strVal val="0"/>
                                          </p:val>
                                        </p:tav>
                                      </p:tavLst>
                                    </p:anim>
                                    <p:anim calcmode="lin" valueType="num">
                                      <p:cBhvr additive="base">
                                        <p:cTn dur="1000"/>
                                        <p:tgtEl>
                                          <p:spTgt spid="1596"/>
                                        </p:tgtEl>
                                        <p:attrNameLst>
                                          <p:attrName>ppt_h</p:attrName>
                                        </p:attrNameLst>
                                      </p:cBhvr>
                                      <p:tavLst>
                                        <p:tav fmla="" tm="0">
                                          <p:val>
                                            <p:strVal val="#ppt_h"/>
                                          </p:val>
                                        </p:tav>
                                        <p:tav fmla="" tm="100000">
                                          <p:val>
                                            <p:strVal val="0"/>
                                          </p:val>
                                        </p:tav>
                                      </p:tavLst>
                                    </p:anim>
                                    <p:set>
                                      <p:cBhvr>
                                        <p:cTn dur="1" fill="hold">
                                          <p:stCondLst>
                                            <p:cond delay="1000"/>
                                          </p:stCondLst>
                                        </p:cTn>
                                        <p:tgtEl>
                                          <p:spTgt spid="1596"/>
                                        </p:tgtEl>
                                        <p:attrNameLst>
                                          <p:attrName>style.visibility</p:attrName>
                                        </p:attrNameLst>
                                      </p:cBhvr>
                                      <p:to>
                                        <p:strVal val="hidden"/>
                                      </p:to>
                                    </p:set>
                                  </p:childTnLst>
                                </p:cTn>
                              </p:par>
                              <p:par>
                                <p:cTn fill="hold" nodeType="withEffect" presetClass="exit" presetID="23" presetSubtype="32">
                                  <p:stCondLst>
                                    <p:cond delay="0"/>
                                  </p:stCondLst>
                                  <p:childTnLst>
                                    <p:anim calcmode="lin" valueType="num">
                                      <p:cBhvr additive="base">
                                        <p:cTn dur="1000"/>
                                        <p:tgtEl>
                                          <p:spTgt spid="1598"/>
                                        </p:tgtEl>
                                        <p:attrNameLst>
                                          <p:attrName>ppt_w</p:attrName>
                                        </p:attrNameLst>
                                      </p:cBhvr>
                                      <p:tavLst>
                                        <p:tav fmla="" tm="0">
                                          <p:val>
                                            <p:strVal val="#ppt_w"/>
                                          </p:val>
                                        </p:tav>
                                        <p:tav fmla="" tm="100000">
                                          <p:val>
                                            <p:strVal val="0"/>
                                          </p:val>
                                        </p:tav>
                                      </p:tavLst>
                                    </p:anim>
                                    <p:anim calcmode="lin" valueType="num">
                                      <p:cBhvr additive="base">
                                        <p:cTn dur="1000"/>
                                        <p:tgtEl>
                                          <p:spTgt spid="1598"/>
                                        </p:tgtEl>
                                        <p:attrNameLst>
                                          <p:attrName>ppt_h</p:attrName>
                                        </p:attrNameLst>
                                      </p:cBhvr>
                                      <p:tavLst>
                                        <p:tav fmla="" tm="0">
                                          <p:val>
                                            <p:strVal val="#ppt_h"/>
                                          </p:val>
                                        </p:tav>
                                        <p:tav fmla="" tm="100000">
                                          <p:val>
                                            <p:strVal val="0"/>
                                          </p:val>
                                        </p:tav>
                                      </p:tavLst>
                                    </p:anim>
                                    <p:set>
                                      <p:cBhvr>
                                        <p:cTn dur="1" fill="hold">
                                          <p:stCondLst>
                                            <p:cond delay="1000"/>
                                          </p:stCondLst>
                                        </p:cTn>
                                        <p:tgtEl>
                                          <p:spTgt spid="1598"/>
                                        </p:tgtEl>
                                        <p:attrNameLst>
                                          <p:attrName>style.visibility</p:attrName>
                                        </p:attrNameLst>
                                      </p:cBhvr>
                                      <p:to>
                                        <p:strVal val="hidden"/>
                                      </p:to>
                                    </p:set>
                                  </p:childTnLst>
                                </p:cTn>
                              </p:par>
                              <p:par>
                                <p:cTn fill="hold" nodeType="withEffect" presetClass="exit" presetID="2" presetSubtype="1">
                                  <p:stCondLst>
                                    <p:cond delay="0"/>
                                  </p:stCondLst>
                                  <p:childTnLst>
                                    <p:anim calcmode="lin" valueType="num">
                                      <p:cBhvr additive="base">
                                        <p:cTn dur="1000"/>
                                        <p:tgtEl>
                                          <p:spTgt spid="1591"/>
                                        </p:tgtEl>
                                        <p:attrNameLst>
                                          <p:attrName>ppt_y</p:attrName>
                                        </p:attrNameLst>
                                      </p:cBhvr>
                                      <p:tavLst>
                                        <p:tav fmla="" tm="0">
                                          <p:val>
                                            <p:strVal val="#ppt_y"/>
                                          </p:val>
                                        </p:tav>
                                        <p:tav fmla="" tm="100000">
                                          <p:val>
                                            <p:strVal val="#ppt_y-1"/>
                                          </p:val>
                                        </p:tav>
                                      </p:tavLst>
                                    </p:anim>
                                    <p:set>
                                      <p:cBhvr>
                                        <p:cTn dur="1" fill="hold">
                                          <p:stCondLst>
                                            <p:cond delay="1000"/>
                                          </p:stCondLst>
                                        </p:cTn>
                                        <p:tgtEl>
                                          <p:spTgt spid="1591"/>
                                        </p:tgtEl>
                                        <p:attrNameLst>
                                          <p:attrName>style.visibility</p:attrName>
                                        </p:attrNameLst>
                                      </p:cBhvr>
                                      <p:to>
                                        <p:strVal val="hidden"/>
                                      </p:to>
                                    </p:set>
                                  </p:childTnLst>
                                </p:cTn>
                              </p:par>
                              <p:par>
                                <p:cTn fill="hold" nodeType="withEffect" presetClass="exit" presetID="2" presetSubtype="1">
                                  <p:stCondLst>
                                    <p:cond delay="0"/>
                                  </p:stCondLst>
                                  <p:childTnLst>
                                    <p:anim calcmode="lin" valueType="num">
                                      <p:cBhvr additive="base">
                                        <p:cTn dur="1000"/>
                                        <p:tgtEl>
                                          <p:spTgt spid="1590"/>
                                        </p:tgtEl>
                                        <p:attrNameLst>
                                          <p:attrName>ppt_y</p:attrName>
                                        </p:attrNameLst>
                                      </p:cBhvr>
                                      <p:tavLst>
                                        <p:tav fmla="" tm="0">
                                          <p:val>
                                            <p:strVal val="#ppt_y"/>
                                          </p:val>
                                        </p:tav>
                                        <p:tav fmla="" tm="100000">
                                          <p:val>
                                            <p:strVal val="#ppt_y-1"/>
                                          </p:val>
                                        </p:tav>
                                      </p:tavLst>
                                    </p:anim>
                                    <p:set>
                                      <p:cBhvr>
                                        <p:cTn dur="1" fill="hold">
                                          <p:stCondLst>
                                            <p:cond delay="1000"/>
                                          </p:stCondLst>
                                        </p:cTn>
                                        <p:tgtEl>
                                          <p:spTgt spid="159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592"/>
                                        </p:tgtEl>
                                        <p:attrNameLst>
                                          <p:attrName>style.visibility</p:attrName>
                                        </p:attrNameLst>
                                      </p:cBhvr>
                                      <p:to>
                                        <p:strVal val="visible"/>
                                      </p:to>
                                    </p:set>
                                    <p:animEffect filter="fade" transition="in">
                                      <p:cBhvr>
                                        <p:cTn dur="1000"/>
                                        <p:tgtEl>
                                          <p:spTgt spid="1592"/>
                                        </p:tgtEl>
                                      </p:cBhvr>
                                    </p:animEffect>
                                  </p:childTnLst>
                                </p:cTn>
                              </p:par>
                              <p:par>
                                <p:cTn fill="hold" nodeType="withEffect" presetClass="entr" presetID="10" presetSubtype="0">
                                  <p:stCondLst>
                                    <p:cond delay="0"/>
                                  </p:stCondLst>
                                  <p:childTnLst>
                                    <p:set>
                                      <p:cBhvr>
                                        <p:cTn dur="1" fill="hold">
                                          <p:stCondLst>
                                            <p:cond delay="0"/>
                                          </p:stCondLst>
                                        </p:cTn>
                                        <p:tgtEl>
                                          <p:spTgt spid="1593"/>
                                        </p:tgtEl>
                                        <p:attrNameLst>
                                          <p:attrName>style.visibility</p:attrName>
                                        </p:attrNameLst>
                                      </p:cBhvr>
                                      <p:to>
                                        <p:strVal val="visible"/>
                                      </p:to>
                                    </p:set>
                                    <p:animEffect filter="fade" transition="in">
                                      <p:cBhvr>
                                        <p:cTn dur="1000"/>
                                        <p:tgtEl>
                                          <p:spTgt spid="1593"/>
                                        </p:tgtEl>
                                      </p:cBhvr>
                                    </p:animEffect>
                                  </p:childTnLst>
                                </p:cTn>
                              </p:par>
                              <p:par>
                                <p:cTn fill="hold" nodeType="withEffect" presetClass="entr" presetID="10" presetSubtype="0">
                                  <p:stCondLst>
                                    <p:cond delay="0"/>
                                  </p:stCondLst>
                                  <p:childTnLst>
                                    <p:set>
                                      <p:cBhvr>
                                        <p:cTn dur="1" fill="hold">
                                          <p:stCondLst>
                                            <p:cond delay="0"/>
                                          </p:stCondLst>
                                        </p:cTn>
                                        <p:tgtEl>
                                          <p:spTgt spid="1594"/>
                                        </p:tgtEl>
                                        <p:attrNameLst>
                                          <p:attrName>style.visibility</p:attrName>
                                        </p:attrNameLst>
                                      </p:cBhvr>
                                      <p:to>
                                        <p:strVal val="visible"/>
                                      </p:to>
                                    </p:set>
                                    <p:animEffect filter="fade" transition="in">
                                      <p:cBhvr>
                                        <p:cTn dur="1000"/>
                                        <p:tgtEl>
                                          <p:spTgt spid="159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95"/>
                                        </p:tgtEl>
                                        <p:attrNameLst>
                                          <p:attrName>style.visibility</p:attrName>
                                        </p:attrNameLst>
                                      </p:cBhvr>
                                      <p:to>
                                        <p:strVal val="visible"/>
                                      </p:to>
                                    </p:set>
                                    <p:animEffect filter="fade" transition="in">
                                      <p:cBhvr>
                                        <p:cTn dur="1000"/>
                                        <p:tgtEl>
                                          <p:spTgt spid="15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2"/>
                                        </p:tgtEl>
                                        <p:attrNameLst>
                                          <p:attrName>style.visibility</p:attrName>
                                        </p:attrNameLst>
                                      </p:cBhvr>
                                      <p:to>
                                        <p:strVal val="visible"/>
                                      </p:to>
                                    </p:set>
                                    <p:animEffect filter="fade" transition="in">
                                      <p:cBhvr>
                                        <p:cTn dur="1822"/>
                                        <p:tgtEl>
                                          <p:spTgt spid="1602"/>
                                        </p:tgtEl>
                                      </p:cBhvr>
                                    </p:animEffect>
                                  </p:childTnLst>
                                </p:cTn>
                              </p:par>
                              <p:par>
                                <p:cTn fill="hold" nodeType="withEffect" presetClass="entr" presetID="10" presetSubtype="0">
                                  <p:stCondLst>
                                    <p:cond delay="0"/>
                                  </p:stCondLst>
                                  <p:childTnLst>
                                    <p:set>
                                      <p:cBhvr>
                                        <p:cTn dur="1" fill="hold">
                                          <p:stCondLst>
                                            <p:cond delay="0"/>
                                          </p:stCondLst>
                                        </p:cTn>
                                        <p:tgtEl>
                                          <p:spTgt spid="1603"/>
                                        </p:tgtEl>
                                        <p:attrNameLst>
                                          <p:attrName>style.visibility</p:attrName>
                                        </p:attrNameLst>
                                      </p:cBhvr>
                                      <p:to>
                                        <p:strVal val="visible"/>
                                      </p:to>
                                    </p:set>
                                    <p:animEffect filter="fade" transition="in">
                                      <p:cBhvr>
                                        <p:cTn dur="1822"/>
                                        <p:tgtEl>
                                          <p:spTgt spid="1603"/>
                                        </p:tgtEl>
                                      </p:cBhvr>
                                    </p:animEffect>
                                  </p:childTnLst>
                                </p:cTn>
                              </p:par>
                              <p:par>
                                <p:cTn fill="hold" nodeType="withEffect" presetClass="entr" presetID="10" presetSubtype="0">
                                  <p:stCondLst>
                                    <p:cond delay="0"/>
                                  </p:stCondLst>
                                  <p:childTnLst>
                                    <p:set>
                                      <p:cBhvr>
                                        <p:cTn dur="1" fill="hold">
                                          <p:stCondLst>
                                            <p:cond delay="0"/>
                                          </p:stCondLst>
                                        </p:cTn>
                                        <p:tgtEl>
                                          <p:spTgt spid="1601"/>
                                        </p:tgtEl>
                                        <p:attrNameLst>
                                          <p:attrName>style.visibility</p:attrName>
                                        </p:attrNameLst>
                                      </p:cBhvr>
                                      <p:to>
                                        <p:strVal val="visible"/>
                                      </p:to>
                                    </p:set>
                                    <p:animEffect filter="fade" transition="in">
                                      <p:cBhvr>
                                        <p:cTn dur="1822"/>
                                        <p:tgtEl>
                                          <p:spTgt spid="16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1" name="Shape 1611"/>
        <p:cNvGrpSpPr/>
        <p:nvPr/>
      </p:nvGrpSpPr>
      <p:grpSpPr>
        <a:xfrm>
          <a:off x="0" y="0"/>
          <a:ext cx="0" cy="0"/>
          <a:chOff x="0" y="0"/>
          <a:chExt cx="0" cy="0"/>
        </a:xfrm>
      </p:grpSpPr>
      <p:pic>
        <p:nvPicPr>
          <p:cNvPr id="1612" name="Google Shape;1612;p70"/>
          <p:cNvPicPr preferRelativeResize="0"/>
          <p:nvPr/>
        </p:nvPicPr>
        <p:blipFill rotWithShape="1">
          <a:blip r:embed="rId3">
            <a:alphaModFix/>
          </a:blip>
          <a:srcRect b="0" l="0" r="0" t="0"/>
          <a:stretch/>
        </p:blipFill>
        <p:spPr>
          <a:xfrm>
            <a:off x="2137412" y="1634022"/>
            <a:ext cx="7914003" cy="3858030"/>
          </a:xfrm>
          <a:prstGeom prst="rect">
            <a:avLst/>
          </a:prstGeom>
          <a:noFill/>
          <a:ln>
            <a:noFill/>
          </a:ln>
        </p:spPr>
      </p:pic>
      <p:sp>
        <p:nvSpPr>
          <p:cNvPr id="1613" name="Google Shape;1613;p70"/>
          <p:cNvSpPr txBox="1"/>
          <p:nvPr>
            <p:ph type="title"/>
          </p:nvPr>
        </p:nvSpPr>
        <p:spPr>
          <a:xfrm>
            <a:off x="1897062" y="295275"/>
            <a:ext cx="7577138" cy="677108"/>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800"/>
              <a:buFont typeface="Arial"/>
              <a:buNone/>
            </a:pPr>
            <a:r>
              <a:rPr lang="en-GB"/>
              <a:t>UMV/NIP programs: 39 </a:t>
            </a:r>
            <a:r>
              <a:rPr b="0" lang="en-GB"/>
              <a:t>countries</a:t>
            </a:r>
            <a:br>
              <a:rPr b="0" lang="en-GB"/>
            </a:br>
            <a:r>
              <a:rPr lang="en-GB"/>
              <a:t>included Synflorix in 2018</a:t>
            </a:r>
            <a:r>
              <a:rPr baseline="30000" lang="en-GB"/>
              <a:t>1</a:t>
            </a:r>
            <a:endParaRPr/>
          </a:p>
        </p:txBody>
      </p:sp>
      <p:sp>
        <p:nvSpPr>
          <p:cNvPr id="1614" name="Google Shape;1614;p70"/>
          <p:cNvSpPr txBox="1"/>
          <p:nvPr/>
        </p:nvSpPr>
        <p:spPr>
          <a:xfrm>
            <a:off x="7206631" y="5750942"/>
            <a:ext cx="2455440" cy="129266"/>
          </a:xfrm>
          <a:prstGeom prst="rect">
            <a:avLst/>
          </a:prstGeom>
          <a:noFill/>
          <a:ln>
            <a:noFill/>
          </a:ln>
        </p:spPr>
        <p:txBody>
          <a:bodyPr anchorCtr="0" anchor="t" bIns="0" lIns="0" spcFirstLastPara="1" rIns="0" wrap="square" tIns="0">
            <a:noAutofit/>
          </a:bodyPr>
          <a:lstStyle/>
          <a:p>
            <a:pPr indent="0" lvl="0" marL="0" marR="0" rtl="0" algn="r">
              <a:lnSpc>
                <a:spcPct val="80000"/>
              </a:lnSpc>
              <a:spcBef>
                <a:spcPts val="0"/>
              </a:spcBef>
              <a:spcAft>
                <a:spcPts val="0"/>
              </a:spcAft>
              <a:buClr>
                <a:schemeClr val="accent6"/>
              </a:buClr>
              <a:buSzPts val="1050"/>
              <a:buFont typeface="Arial"/>
              <a:buNone/>
            </a:pPr>
            <a:r>
              <a:rPr b="0" i="0" lang="en-GB" sz="1050" u="none" cap="none" strike="noStrike">
                <a:solidFill>
                  <a:schemeClr val="accent6"/>
                </a:solidFill>
                <a:latin typeface="Arial"/>
                <a:ea typeface="Arial"/>
                <a:cs typeface="Arial"/>
                <a:sym typeface="Arial"/>
              </a:rPr>
              <a:t>Accurate as of May 2018</a:t>
            </a:r>
            <a:endParaRPr/>
          </a:p>
        </p:txBody>
      </p:sp>
      <p:graphicFrame>
        <p:nvGraphicFramePr>
          <p:cNvPr id="1615" name="Google Shape;1615;p70"/>
          <p:cNvGraphicFramePr/>
          <p:nvPr/>
        </p:nvGraphicFramePr>
        <p:xfrm>
          <a:off x="1870160" y="3535987"/>
          <a:ext cx="3000000" cy="3000000"/>
        </p:xfrm>
        <a:graphic>
          <a:graphicData uri="http://schemas.openxmlformats.org/drawingml/2006/table">
            <a:tbl>
              <a:tblPr firstRow="1">
                <a:noFill/>
                <a:tableStyleId>{D7CF3AF4-21C3-456F-97FC-D5B352463DB0}</a:tableStyleId>
              </a:tblPr>
              <a:tblGrid>
                <a:gridCol w="1395525"/>
              </a:tblGrid>
              <a:tr h="224375">
                <a:tc>
                  <a:txBody>
                    <a:bodyPr/>
                    <a:lstStyle/>
                    <a:p>
                      <a:pPr indent="0" lvl="0" marL="0" marR="0" rtl="0" algn="ctr">
                        <a:lnSpc>
                          <a:spcPct val="100000"/>
                        </a:lnSpc>
                        <a:spcBef>
                          <a:spcPts val="0"/>
                        </a:spcBef>
                        <a:spcAft>
                          <a:spcPts val="0"/>
                        </a:spcAft>
                        <a:buClr>
                          <a:schemeClr val="dk1"/>
                        </a:buClr>
                        <a:buSzPts val="1100"/>
                        <a:buFont typeface="Arial"/>
                        <a:buNone/>
                      </a:pPr>
                      <a:r>
                        <a:rPr lang="en-GB" sz="1100">
                          <a:solidFill>
                            <a:schemeClr val="dk1"/>
                          </a:solidFill>
                          <a:latin typeface="Arial"/>
                          <a:ea typeface="Arial"/>
                          <a:cs typeface="Arial"/>
                          <a:sym typeface="Arial"/>
                        </a:rPr>
                        <a:t>The Americas</a:t>
                      </a:r>
                      <a:endParaRPr/>
                    </a:p>
                  </a:txBody>
                  <a:tcPr marT="27000" marB="27000" marR="7150" marL="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9AD1E1"/>
                      </a:solidFill>
                      <a:prstDash val="solid"/>
                      <a:round/>
                      <a:headEnd len="sm" w="sm" type="none"/>
                      <a:tailEnd len="sm" w="sm" type="none"/>
                    </a:lnB>
                    <a:solidFill>
                      <a:schemeClr val="accent6"/>
                    </a:solidFill>
                  </a:tcPr>
                </a:tc>
              </a:tr>
              <a:tr h="191200">
                <a:tc>
                  <a:txBody>
                    <a:bodyPr/>
                    <a:lstStyle/>
                    <a:p>
                      <a:pPr indent="0" lvl="0" marL="0" marR="0" rtl="0" algn="ctr">
                        <a:lnSpc>
                          <a:spcPct val="100000"/>
                        </a:lnSpc>
                        <a:spcBef>
                          <a:spcPts val="0"/>
                        </a:spcBef>
                        <a:spcAft>
                          <a:spcPts val="0"/>
                        </a:spcAft>
                        <a:buClr>
                          <a:schemeClr val="dk1"/>
                        </a:buClr>
                        <a:buSzPts val="900"/>
                        <a:buFont typeface="Arial"/>
                        <a:buNone/>
                      </a:pPr>
                      <a:r>
                        <a:rPr b="0" i="0" lang="en-GB" sz="900" u="none" strike="noStrike">
                          <a:solidFill>
                            <a:schemeClr val="dk1"/>
                          </a:solidFill>
                          <a:latin typeface="Arial"/>
                          <a:ea typeface="Arial"/>
                          <a:cs typeface="Arial"/>
                          <a:sym typeface="Arial"/>
                        </a:rPr>
                        <a:t>Brazil </a:t>
                      </a:r>
                      <a:endParaRPr/>
                    </a:p>
                  </a:txBody>
                  <a:tcPr marT="27000" marB="270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91200">
                <a:tc>
                  <a:txBody>
                    <a:bodyPr/>
                    <a:lstStyle/>
                    <a:p>
                      <a:pPr indent="0" lvl="0" marL="0" marR="0" rtl="0" algn="ctr">
                        <a:lnSpc>
                          <a:spcPct val="100000"/>
                        </a:lnSpc>
                        <a:spcBef>
                          <a:spcPts val="0"/>
                        </a:spcBef>
                        <a:spcAft>
                          <a:spcPts val="0"/>
                        </a:spcAft>
                        <a:buClr>
                          <a:schemeClr val="dk1"/>
                        </a:buClr>
                        <a:buSzPts val="900"/>
                        <a:buFont typeface="Arial"/>
                        <a:buNone/>
                      </a:pPr>
                      <a:r>
                        <a:rPr b="0" i="0" lang="en-GB" sz="900" u="none" strike="noStrike">
                          <a:solidFill>
                            <a:schemeClr val="dk1"/>
                          </a:solidFill>
                          <a:latin typeface="Arial"/>
                          <a:ea typeface="Arial"/>
                          <a:cs typeface="Arial"/>
                          <a:sym typeface="Arial"/>
                        </a:rPr>
                        <a:t>Canada – Quebec</a:t>
                      </a:r>
                      <a:endParaRPr/>
                    </a:p>
                  </a:txBody>
                  <a:tcPr marT="27000" marB="270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91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Colombia </a:t>
                      </a:r>
                      <a:endParaRPr/>
                    </a:p>
                  </a:txBody>
                  <a:tcPr marT="27000" marB="270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91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Ecuador</a:t>
                      </a:r>
                      <a:endParaRPr/>
                    </a:p>
                  </a:txBody>
                  <a:tcPr marT="27000" marB="270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91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El</a:t>
                      </a:r>
                      <a:r>
                        <a:rPr b="1" i="0" lang="en-GB" sz="900" u="none" strike="noStrike">
                          <a:solidFill>
                            <a:schemeClr val="dk1"/>
                          </a:solidFill>
                          <a:latin typeface="Arial"/>
                          <a:ea typeface="Arial"/>
                          <a:cs typeface="Arial"/>
                          <a:sym typeface="Arial"/>
                        </a:rPr>
                        <a:t> </a:t>
                      </a:r>
                      <a:r>
                        <a:rPr b="0" i="0" lang="en-GB" sz="900" u="none" strike="noStrike">
                          <a:solidFill>
                            <a:schemeClr val="dk1"/>
                          </a:solidFill>
                          <a:latin typeface="Arial"/>
                          <a:ea typeface="Arial"/>
                          <a:cs typeface="Arial"/>
                          <a:sym typeface="Arial"/>
                        </a:rPr>
                        <a:t>Salvador</a:t>
                      </a:r>
                      <a:endParaRPr/>
                    </a:p>
                  </a:txBody>
                  <a:tcPr marT="27000" marB="270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bl>
          </a:graphicData>
        </a:graphic>
      </p:graphicFrame>
      <p:graphicFrame>
        <p:nvGraphicFramePr>
          <p:cNvPr id="1616" name="Google Shape;1616;p70"/>
          <p:cNvGraphicFramePr/>
          <p:nvPr/>
        </p:nvGraphicFramePr>
        <p:xfrm>
          <a:off x="4345480" y="1893620"/>
          <a:ext cx="3000000" cy="3000000"/>
        </p:xfrm>
        <a:graphic>
          <a:graphicData uri="http://schemas.openxmlformats.org/drawingml/2006/table">
            <a:tbl>
              <a:tblPr firstRow="1">
                <a:noFill/>
                <a:tableStyleId>{D7CF3AF4-21C3-456F-97FC-D5B352463DB0}</a:tableStyleId>
              </a:tblPr>
              <a:tblGrid>
                <a:gridCol w="1395525"/>
              </a:tblGrid>
              <a:tr h="187075">
                <a:tc>
                  <a:txBody>
                    <a:bodyPr/>
                    <a:lstStyle/>
                    <a:p>
                      <a:pPr indent="0" lvl="0" marL="0" marR="0" rtl="0" algn="ctr">
                        <a:lnSpc>
                          <a:spcPct val="100000"/>
                        </a:lnSpc>
                        <a:spcBef>
                          <a:spcPts val="0"/>
                        </a:spcBef>
                        <a:spcAft>
                          <a:spcPts val="0"/>
                        </a:spcAft>
                        <a:buClr>
                          <a:schemeClr val="dk1"/>
                        </a:buClr>
                        <a:buSzPts val="1100"/>
                        <a:buFont typeface="Arial"/>
                        <a:buNone/>
                      </a:pPr>
                      <a:r>
                        <a:rPr b="1" lang="en-GB" sz="1100">
                          <a:solidFill>
                            <a:schemeClr val="dk1"/>
                          </a:solidFill>
                          <a:latin typeface="Arial"/>
                          <a:ea typeface="Arial"/>
                          <a:cs typeface="Arial"/>
                          <a:sym typeface="Arial"/>
                        </a:rPr>
                        <a:t>Europe</a:t>
                      </a:r>
                      <a:endParaRPr/>
                    </a:p>
                  </a:txBody>
                  <a:tcPr marT="13500" marB="13500" marR="7150" marL="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9AD1E1"/>
                      </a:solidFill>
                      <a:prstDash val="solid"/>
                      <a:round/>
                      <a:headEnd len="sm" w="sm" type="none"/>
                      <a:tailEnd len="sm" w="sm" type="none"/>
                    </a:lnB>
                    <a:solidFill>
                      <a:schemeClr val="accent6"/>
                    </a:solidFill>
                  </a:tcPr>
                </a:tc>
              </a:tr>
              <a:tr h="164200">
                <a:tc>
                  <a:txBody>
                    <a:bodyPr/>
                    <a:lstStyle/>
                    <a:p>
                      <a:pPr indent="0" lvl="0" marL="0" marR="0" rtl="0" algn="ctr">
                        <a:lnSpc>
                          <a:spcPct val="100000"/>
                        </a:lnSpc>
                        <a:spcBef>
                          <a:spcPts val="0"/>
                        </a:spcBef>
                        <a:spcAft>
                          <a:spcPts val="0"/>
                        </a:spcAft>
                        <a:buClr>
                          <a:schemeClr val="dk1"/>
                        </a:buClr>
                        <a:buSzPts val="900"/>
                        <a:buFont typeface="Arial"/>
                        <a:buNone/>
                      </a:pPr>
                      <a:r>
                        <a:rPr b="0" i="0" lang="en-GB" sz="900" u="none" strike="noStrike">
                          <a:solidFill>
                            <a:schemeClr val="dk1"/>
                          </a:solidFill>
                          <a:latin typeface="Arial"/>
                          <a:ea typeface="Arial"/>
                          <a:cs typeface="Arial"/>
                          <a:sym typeface="Arial"/>
                        </a:rPr>
                        <a:t>Albania</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64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Austria</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64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Belgium</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A7681">
                        <a:alpha val="40000"/>
                      </a:srgbClr>
                    </a:solidFill>
                  </a:tcPr>
                </a:tc>
              </a:tr>
              <a:tr h="164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Bulgaria</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64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Cyprus</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64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Czech Rep*</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64200">
                <a:tc>
                  <a:txBody>
                    <a:bodyPr/>
                    <a:lstStyle/>
                    <a:p>
                      <a:pPr indent="0" lvl="0" marL="0" marR="0" rtl="0" algn="ctr">
                        <a:lnSpc>
                          <a:spcPct val="100000"/>
                        </a:lnSpc>
                        <a:spcBef>
                          <a:spcPts val="0"/>
                        </a:spcBef>
                        <a:spcAft>
                          <a:spcPts val="0"/>
                        </a:spcAft>
                        <a:buClr>
                          <a:schemeClr val="dk1"/>
                        </a:buClr>
                        <a:buSzPts val="900"/>
                        <a:buFont typeface="Arial"/>
                        <a:buNone/>
                      </a:pPr>
                      <a:r>
                        <a:rPr b="0" i="0" lang="en-GB" sz="900" u="none" strike="noStrike">
                          <a:solidFill>
                            <a:schemeClr val="dk1"/>
                          </a:solidFill>
                          <a:latin typeface="Arial"/>
                          <a:ea typeface="Arial"/>
                          <a:cs typeface="Arial"/>
                          <a:sym typeface="Arial"/>
                        </a:rPr>
                        <a:t>Dutch Antilles</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64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Finland</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64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Georgia</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64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Iceland</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bl>
          </a:graphicData>
        </a:graphic>
      </p:graphicFrame>
      <p:graphicFrame>
        <p:nvGraphicFramePr>
          <p:cNvPr id="1617" name="Google Shape;1617;p70"/>
          <p:cNvGraphicFramePr/>
          <p:nvPr/>
        </p:nvGraphicFramePr>
        <p:xfrm>
          <a:off x="7170581" y="3889075"/>
          <a:ext cx="3000000" cy="3000000"/>
        </p:xfrm>
        <a:graphic>
          <a:graphicData uri="http://schemas.openxmlformats.org/drawingml/2006/table">
            <a:tbl>
              <a:tblPr firstRow="1">
                <a:noFill/>
                <a:tableStyleId>{D7CF3AF4-21C3-456F-97FC-D5B352463DB0}</a:tableStyleId>
              </a:tblPr>
              <a:tblGrid>
                <a:gridCol w="1395525"/>
              </a:tblGrid>
              <a:tr h="214075">
                <a:tc>
                  <a:txBody>
                    <a:bodyPr/>
                    <a:lstStyle/>
                    <a:p>
                      <a:pPr indent="0" lvl="0" marL="0" marR="0" rtl="0" algn="ctr">
                        <a:lnSpc>
                          <a:spcPct val="100000"/>
                        </a:lnSpc>
                        <a:spcBef>
                          <a:spcPts val="0"/>
                        </a:spcBef>
                        <a:spcAft>
                          <a:spcPts val="0"/>
                        </a:spcAft>
                        <a:buClr>
                          <a:schemeClr val="dk1"/>
                        </a:buClr>
                        <a:buSzPts val="1100"/>
                        <a:buFont typeface="Arial"/>
                        <a:buNone/>
                      </a:pPr>
                      <a:r>
                        <a:rPr b="1" lang="en-GB" sz="1100">
                          <a:solidFill>
                            <a:schemeClr val="dk1"/>
                          </a:solidFill>
                          <a:latin typeface="Arial"/>
                          <a:ea typeface="Arial"/>
                          <a:cs typeface="Arial"/>
                          <a:sym typeface="Arial"/>
                        </a:rPr>
                        <a:t>Africa</a:t>
                      </a:r>
                      <a:endParaRPr/>
                    </a:p>
                  </a:txBody>
                  <a:tcPr marT="27000" marB="27000" marR="7150" marL="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9AD1E1"/>
                      </a:solidFill>
                      <a:prstDash val="solid"/>
                      <a:round/>
                      <a:headEnd len="sm" w="sm" type="none"/>
                      <a:tailEnd len="sm" w="sm" type="none"/>
                    </a:lnB>
                    <a:solidFill>
                      <a:schemeClr val="accent6"/>
                    </a:solidFill>
                  </a:tcPr>
                </a:tc>
              </a:tr>
              <a:tr h="191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Ethiopia</a:t>
                      </a:r>
                      <a:endParaRPr/>
                    </a:p>
                  </a:txBody>
                  <a:tcPr marT="27000" marB="270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91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Kenya</a:t>
                      </a:r>
                      <a:endParaRPr/>
                    </a:p>
                  </a:txBody>
                  <a:tcPr marT="27000" marB="270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91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Madagascar</a:t>
                      </a:r>
                      <a:endParaRPr/>
                    </a:p>
                  </a:txBody>
                  <a:tcPr marT="27000" marB="270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91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Morocco</a:t>
                      </a:r>
                      <a:endParaRPr/>
                    </a:p>
                  </a:txBody>
                  <a:tcPr marT="27000" marB="270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91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Nigeria</a:t>
                      </a:r>
                      <a:endParaRPr/>
                    </a:p>
                  </a:txBody>
                  <a:tcPr marT="27000" marB="270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91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Uganda</a:t>
                      </a:r>
                      <a:endParaRPr/>
                    </a:p>
                  </a:txBody>
                  <a:tcPr marT="27000" marB="270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91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Zambia</a:t>
                      </a:r>
                      <a:endParaRPr/>
                    </a:p>
                  </a:txBody>
                  <a:tcPr marT="27000" marB="270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bl>
          </a:graphicData>
        </a:graphic>
      </p:graphicFrame>
      <p:graphicFrame>
        <p:nvGraphicFramePr>
          <p:cNvPr id="1618" name="Google Shape;1618;p70"/>
          <p:cNvGraphicFramePr/>
          <p:nvPr/>
        </p:nvGraphicFramePr>
        <p:xfrm>
          <a:off x="8929409" y="2609804"/>
          <a:ext cx="3000000" cy="3000000"/>
        </p:xfrm>
        <a:graphic>
          <a:graphicData uri="http://schemas.openxmlformats.org/drawingml/2006/table">
            <a:tbl>
              <a:tblPr firstRow="1">
                <a:noFill/>
                <a:tableStyleId>{D7CF3AF4-21C3-456F-97FC-D5B352463DB0}</a:tableStyleId>
              </a:tblPr>
              <a:tblGrid>
                <a:gridCol w="1395525"/>
              </a:tblGrid>
              <a:tr h="214075">
                <a:tc>
                  <a:txBody>
                    <a:bodyPr/>
                    <a:lstStyle/>
                    <a:p>
                      <a:pPr indent="0" lvl="0" marL="0" marR="0" rtl="0" algn="ctr">
                        <a:lnSpc>
                          <a:spcPct val="100000"/>
                        </a:lnSpc>
                        <a:spcBef>
                          <a:spcPts val="0"/>
                        </a:spcBef>
                        <a:spcAft>
                          <a:spcPts val="0"/>
                        </a:spcAft>
                        <a:buClr>
                          <a:schemeClr val="dk1"/>
                        </a:buClr>
                        <a:buSzPts val="1100"/>
                        <a:buFont typeface="Arial"/>
                        <a:buNone/>
                      </a:pPr>
                      <a:r>
                        <a:rPr b="1" lang="en-GB" sz="1100">
                          <a:solidFill>
                            <a:schemeClr val="dk1"/>
                          </a:solidFill>
                          <a:latin typeface="Arial"/>
                          <a:ea typeface="Arial"/>
                          <a:cs typeface="Arial"/>
                          <a:sym typeface="Arial"/>
                        </a:rPr>
                        <a:t>Asia and Pacific</a:t>
                      </a:r>
                      <a:endParaRPr/>
                    </a:p>
                  </a:txBody>
                  <a:tcPr marT="27000" marB="27000" marR="7150" marL="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9AD1E1"/>
                      </a:solidFill>
                      <a:prstDash val="solid"/>
                      <a:round/>
                      <a:headEnd len="sm" w="sm" type="none"/>
                      <a:tailEnd len="sm" w="sm" type="none"/>
                    </a:lnB>
                    <a:solidFill>
                      <a:schemeClr val="accent6"/>
                    </a:solidFill>
                  </a:tcPr>
                </a:tc>
              </a:tr>
              <a:tr h="191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Bangladesh</a:t>
                      </a:r>
                      <a:endParaRPr/>
                    </a:p>
                  </a:txBody>
                  <a:tcPr marT="27000" marB="270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91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Nepal</a:t>
                      </a:r>
                      <a:endParaRPr/>
                    </a:p>
                  </a:txBody>
                  <a:tcPr marT="27000" marB="270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91200">
                <a:tc>
                  <a:txBody>
                    <a:bodyPr/>
                    <a:lstStyle/>
                    <a:p>
                      <a:pPr indent="0" lvl="0" marL="0" marR="0" rtl="0" algn="ctr">
                        <a:lnSpc>
                          <a:spcPct val="100000"/>
                        </a:lnSpc>
                        <a:spcBef>
                          <a:spcPts val="0"/>
                        </a:spcBef>
                        <a:spcAft>
                          <a:spcPts val="0"/>
                        </a:spcAft>
                        <a:buClr>
                          <a:schemeClr val="dk1"/>
                        </a:buClr>
                        <a:buSzPts val="900"/>
                        <a:buFont typeface="Arial"/>
                        <a:buNone/>
                      </a:pPr>
                      <a:r>
                        <a:rPr b="0" i="0" lang="en-GB" sz="900" u="none" strike="noStrike">
                          <a:solidFill>
                            <a:schemeClr val="dk1"/>
                          </a:solidFill>
                          <a:latin typeface="Arial"/>
                          <a:ea typeface="Arial"/>
                          <a:cs typeface="Arial"/>
                          <a:sym typeface="Arial"/>
                        </a:rPr>
                        <a:t>Pakistan</a:t>
                      </a:r>
                      <a:endParaRPr/>
                    </a:p>
                  </a:txBody>
                  <a:tcPr marT="27000" marB="270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91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Fiji </a:t>
                      </a:r>
                      <a:endParaRPr/>
                    </a:p>
                  </a:txBody>
                  <a:tcPr marT="27000" marB="270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91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South Korea*</a:t>
                      </a:r>
                      <a:endParaRPr/>
                    </a:p>
                  </a:txBody>
                  <a:tcPr marT="27000" marB="270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91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New Zealand</a:t>
                      </a:r>
                      <a:endParaRPr b="0" baseline="30000" i="0" sz="900" u="none" strike="noStrike">
                        <a:solidFill>
                          <a:schemeClr val="dk1"/>
                        </a:solidFill>
                        <a:latin typeface="Arial"/>
                        <a:ea typeface="Arial"/>
                        <a:cs typeface="Arial"/>
                        <a:sym typeface="Arial"/>
                      </a:endParaRPr>
                    </a:p>
                  </a:txBody>
                  <a:tcPr marT="27000" marB="270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bl>
          </a:graphicData>
        </a:graphic>
      </p:graphicFrame>
      <p:sp>
        <p:nvSpPr>
          <p:cNvPr id="1619" name="Google Shape;1619;p70"/>
          <p:cNvSpPr txBox="1"/>
          <p:nvPr/>
        </p:nvSpPr>
        <p:spPr>
          <a:xfrm>
            <a:off x="1718917" y="5435267"/>
            <a:ext cx="8606022" cy="300595"/>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6600"/>
              </a:buClr>
              <a:buSzPts val="600"/>
              <a:buFont typeface="Arial"/>
              <a:buNone/>
            </a:pPr>
            <a:r>
              <a:rPr lang="en-GB" sz="600">
                <a:solidFill>
                  <a:srgbClr val="595959"/>
                </a:solidFill>
                <a:latin typeface="Arial"/>
                <a:ea typeface="Arial"/>
                <a:cs typeface="Arial"/>
                <a:sym typeface="Arial"/>
              </a:rPr>
              <a:t>NIP, national immunization program; UMV, universal mass vaccination.</a:t>
            </a:r>
            <a:endParaRPr/>
          </a:p>
          <a:p>
            <a:pPr indent="0" lvl="0" marL="0" marR="0" rtl="0" algn="l">
              <a:lnSpc>
                <a:spcPct val="90000"/>
              </a:lnSpc>
              <a:spcBef>
                <a:spcPts val="225"/>
              </a:spcBef>
              <a:spcAft>
                <a:spcPts val="0"/>
              </a:spcAft>
              <a:buClr>
                <a:srgbClr val="FF6600"/>
              </a:buClr>
              <a:buSzPts val="600"/>
              <a:buFont typeface="Arial"/>
              <a:buNone/>
            </a:pPr>
            <a:r>
              <a:rPr lang="en-GB" sz="600">
                <a:solidFill>
                  <a:srgbClr val="595959"/>
                </a:solidFill>
                <a:latin typeface="Arial"/>
                <a:ea typeface="Arial"/>
                <a:cs typeface="Arial"/>
                <a:sym typeface="Arial"/>
              </a:rPr>
              <a:t>* Reimbursed;  † Risk groups only – only a fraction of birth cohort is eligible for vaccination.</a:t>
            </a:r>
            <a:endParaRPr/>
          </a:p>
          <a:p>
            <a:pPr indent="0" lvl="0" marL="0" marR="0" rtl="0" algn="l">
              <a:lnSpc>
                <a:spcPct val="90000"/>
              </a:lnSpc>
              <a:spcBef>
                <a:spcPts val="225"/>
              </a:spcBef>
              <a:spcAft>
                <a:spcPts val="0"/>
              </a:spcAft>
              <a:buClr>
                <a:srgbClr val="FF6600"/>
              </a:buClr>
              <a:buSzPts val="600"/>
              <a:buFont typeface="Arial"/>
              <a:buNone/>
            </a:pPr>
            <a:r>
              <a:rPr lang="en-GB" sz="600">
                <a:solidFill>
                  <a:srgbClr val="595959"/>
                </a:solidFill>
                <a:latin typeface="Arial"/>
                <a:ea typeface="Arial"/>
                <a:cs typeface="Arial"/>
                <a:sym typeface="Arial"/>
              </a:rPr>
              <a:t>1. GSK Data on File 2018N371700_00.</a:t>
            </a:r>
            <a:endParaRPr/>
          </a:p>
        </p:txBody>
      </p:sp>
      <p:sp>
        <p:nvSpPr>
          <p:cNvPr id="1620" name="Google Shape;1620;p70"/>
          <p:cNvSpPr/>
          <p:nvPr/>
        </p:nvSpPr>
        <p:spPr>
          <a:xfrm>
            <a:off x="5968051" y="2776684"/>
            <a:ext cx="653570" cy="652317"/>
          </a:xfrm>
          <a:prstGeom prst="ellipse">
            <a:avLst/>
          </a:prstGeom>
          <a:noFill/>
          <a:ln cap="flat" cmpd="sng" w="57150">
            <a:solidFill>
              <a:schemeClr val="dk1">
                <a:alpha val="4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621" name="Google Shape;1621;p70"/>
          <p:cNvCxnSpPr/>
          <p:nvPr/>
        </p:nvCxnSpPr>
        <p:spPr>
          <a:xfrm>
            <a:off x="5759564" y="2656177"/>
            <a:ext cx="268429" cy="161983"/>
          </a:xfrm>
          <a:prstGeom prst="straightConnector1">
            <a:avLst/>
          </a:prstGeom>
          <a:noFill/>
          <a:ln cap="flat" cmpd="sng" w="9525">
            <a:solidFill>
              <a:schemeClr val="dk1"/>
            </a:solidFill>
            <a:prstDash val="solid"/>
            <a:round/>
            <a:headEnd len="sm" w="sm" type="none"/>
            <a:tailEnd len="sm" w="sm" type="none"/>
          </a:ln>
        </p:spPr>
      </p:cxnSp>
      <p:cxnSp>
        <p:nvCxnSpPr>
          <p:cNvPr id="1622" name="Google Shape;1622;p70"/>
          <p:cNvCxnSpPr/>
          <p:nvPr/>
        </p:nvCxnSpPr>
        <p:spPr>
          <a:xfrm flipH="1" rot="10800000">
            <a:off x="6010122" y="3468516"/>
            <a:ext cx="126398" cy="272440"/>
          </a:xfrm>
          <a:prstGeom prst="straightConnector1">
            <a:avLst/>
          </a:prstGeom>
          <a:noFill/>
          <a:ln cap="flat" cmpd="sng" w="9525">
            <a:solidFill>
              <a:schemeClr val="dk1"/>
            </a:solidFill>
            <a:prstDash val="solid"/>
            <a:round/>
            <a:headEnd len="sm" w="sm" type="none"/>
            <a:tailEnd len="sm" w="sm" type="none"/>
          </a:ln>
        </p:spPr>
      </p:cxnSp>
      <p:sp>
        <p:nvSpPr>
          <p:cNvPr id="1623" name="Google Shape;1623;p70"/>
          <p:cNvSpPr/>
          <p:nvPr/>
        </p:nvSpPr>
        <p:spPr>
          <a:xfrm>
            <a:off x="6425084" y="3722718"/>
            <a:ext cx="497800" cy="496845"/>
          </a:xfrm>
          <a:prstGeom prst="ellipse">
            <a:avLst/>
          </a:prstGeom>
          <a:noFill/>
          <a:ln cap="flat" cmpd="sng" w="57150">
            <a:solidFill>
              <a:schemeClr val="dk1">
                <a:alpha val="4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624" name="Google Shape;1624;p70"/>
          <p:cNvCxnSpPr/>
          <p:nvPr/>
        </p:nvCxnSpPr>
        <p:spPr>
          <a:xfrm>
            <a:off x="6869054" y="4189706"/>
            <a:ext cx="268429" cy="161983"/>
          </a:xfrm>
          <a:prstGeom prst="straightConnector1">
            <a:avLst/>
          </a:prstGeom>
          <a:noFill/>
          <a:ln cap="flat" cmpd="sng" w="9525">
            <a:solidFill>
              <a:schemeClr val="dk1"/>
            </a:solidFill>
            <a:prstDash val="solid"/>
            <a:round/>
            <a:headEnd len="sm" w="sm" type="none"/>
            <a:tailEnd len="sm" w="sm" type="none"/>
          </a:ln>
        </p:spPr>
      </p:cxnSp>
      <p:sp>
        <p:nvSpPr>
          <p:cNvPr id="1625" name="Google Shape;1625;p70"/>
          <p:cNvSpPr/>
          <p:nvPr/>
        </p:nvSpPr>
        <p:spPr>
          <a:xfrm>
            <a:off x="4237352" y="4219563"/>
            <a:ext cx="497800" cy="496845"/>
          </a:xfrm>
          <a:prstGeom prst="ellipse">
            <a:avLst/>
          </a:prstGeom>
          <a:noFill/>
          <a:ln cap="flat" cmpd="sng" w="57150">
            <a:solidFill>
              <a:schemeClr val="dk1">
                <a:alpha val="4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26" name="Google Shape;1626;p70"/>
          <p:cNvSpPr/>
          <p:nvPr/>
        </p:nvSpPr>
        <p:spPr>
          <a:xfrm>
            <a:off x="3513408" y="3242198"/>
            <a:ext cx="497800" cy="496845"/>
          </a:xfrm>
          <a:prstGeom prst="ellipse">
            <a:avLst/>
          </a:prstGeom>
          <a:noFill/>
          <a:ln cap="flat" cmpd="sng" w="57150">
            <a:solidFill>
              <a:schemeClr val="dk1">
                <a:alpha val="4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627" name="Google Shape;1627;p70"/>
          <p:cNvCxnSpPr/>
          <p:nvPr/>
        </p:nvCxnSpPr>
        <p:spPr>
          <a:xfrm flipH="1" rot="10800000">
            <a:off x="3309790" y="3721558"/>
            <a:ext cx="248264" cy="180030"/>
          </a:xfrm>
          <a:prstGeom prst="straightConnector1">
            <a:avLst/>
          </a:prstGeom>
          <a:noFill/>
          <a:ln cap="flat" cmpd="sng" w="9525">
            <a:solidFill>
              <a:schemeClr val="dk1"/>
            </a:solidFill>
            <a:prstDash val="solid"/>
            <a:round/>
            <a:headEnd len="sm" w="sm" type="none"/>
            <a:tailEnd len="sm" w="sm" type="none"/>
          </a:ln>
        </p:spPr>
      </p:cxnSp>
      <p:cxnSp>
        <p:nvCxnSpPr>
          <p:cNvPr id="1628" name="Google Shape;1628;p70"/>
          <p:cNvCxnSpPr/>
          <p:nvPr/>
        </p:nvCxnSpPr>
        <p:spPr>
          <a:xfrm>
            <a:off x="3309791" y="3901588"/>
            <a:ext cx="870951" cy="457330"/>
          </a:xfrm>
          <a:prstGeom prst="straightConnector1">
            <a:avLst/>
          </a:prstGeom>
          <a:noFill/>
          <a:ln cap="flat" cmpd="sng" w="9525">
            <a:solidFill>
              <a:schemeClr val="dk1"/>
            </a:solidFill>
            <a:prstDash val="solid"/>
            <a:round/>
            <a:headEnd len="sm" w="sm" type="none"/>
            <a:tailEnd len="sm" w="sm" type="none"/>
          </a:ln>
        </p:spPr>
      </p:cxnSp>
      <p:sp>
        <p:nvSpPr>
          <p:cNvPr id="1629" name="Google Shape;1629;p70"/>
          <p:cNvSpPr/>
          <p:nvPr/>
        </p:nvSpPr>
        <p:spPr>
          <a:xfrm>
            <a:off x="8089678" y="3063696"/>
            <a:ext cx="497800" cy="496845"/>
          </a:xfrm>
          <a:prstGeom prst="ellipse">
            <a:avLst/>
          </a:prstGeom>
          <a:noFill/>
          <a:ln cap="flat" cmpd="sng" w="57150">
            <a:solidFill>
              <a:schemeClr val="dk1">
                <a:alpha val="4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30" name="Google Shape;1630;p70"/>
          <p:cNvSpPr/>
          <p:nvPr/>
        </p:nvSpPr>
        <p:spPr>
          <a:xfrm>
            <a:off x="8714489" y="4328630"/>
            <a:ext cx="497800" cy="496845"/>
          </a:xfrm>
          <a:prstGeom prst="ellipse">
            <a:avLst/>
          </a:prstGeom>
          <a:noFill/>
          <a:ln cap="flat" cmpd="sng" w="57150">
            <a:solidFill>
              <a:schemeClr val="dk1">
                <a:alpha val="4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631" name="Google Shape;1631;p70"/>
          <p:cNvCxnSpPr/>
          <p:nvPr/>
        </p:nvCxnSpPr>
        <p:spPr>
          <a:xfrm flipH="1" rot="10800000">
            <a:off x="9062653" y="4011956"/>
            <a:ext cx="126398" cy="272440"/>
          </a:xfrm>
          <a:prstGeom prst="straightConnector1">
            <a:avLst/>
          </a:prstGeom>
          <a:noFill/>
          <a:ln cap="flat" cmpd="sng" w="9525">
            <a:solidFill>
              <a:schemeClr val="dk1"/>
            </a:solidFill>
            <a:prstDash val="solid"/>
            <a:round/>
            <a:headEnd len="sm" w="sm" type="none"/>
            <a:tailEnd len="sm" w="sm" type="none"/>
          </a:ln>
        </p:spPr>
      </p:cxnSp>
      <p:cxnSp>
        <p:nvCxnSpPr>
          <p:cNvPr id="1632" name="Google Shape;1632;p70"/>
          <p:cNvCxnSpPr/>
          <p:nvPr/>
        </p:nvCxnSpPr>
        <p:spPr>
          <a:xfrm>
            <a:off x="8611979" y="3437067"/>
            <a:ext cx="268429" cy="161983"/>
          </a:xfrm>
          <a:prstGeom prst="straightConnector1">
            <a:avLst/>
          </a:prstGeom>
          <a:noFill/>
          <a:ln cap="flat" cmpd="sng" w="9525">
            <a:solidFill>
              <a:schemeClr val="dk1"/>
            </a:solidFill>
            <a:prstDash val="solid"/>
            <a:round/>
            <a:headEnd len="sm" w="sm" type="none"/>
            <a:tailEnd len="sm" w="sm" type="none"/>
          </a:ln>
        </p:spPr>
      </p:cxnSp>
      <p:graphicFrame>
        <p:nvGraphicFramePr>
          <p:cNvPr id="1633" name="Google Shape;1633;p70"/>
          <p:cNvGraphicFramePr/>
          <p:nvPr/>
        </p:nvGraphicFramePr>
        <p:xfrm>
          <a:off x="4996455" y="3770834"/>
          <a:ext cx="3000000" cy="3000000"/>
        </p:xfrm>
        <a:graphic>
          <a:graphicData uri="http://schemas.openxmlformats.org/drawingml/2006/table">
            <a:tbl>
              <a:tblPr firstRow="1">
                <a:noFill/>
                <a:tableStyleId>{D7CF3AF4-21C3-456F-97FC-D5B352463DB0}</a:tableStyleId>
              </a:tblPr>
              <a:tblGrid>
                <a:gridCol w="1395525"/>
              </a:tblGrid>
              <a:tr h="164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Italy – Piedmont</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64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Latvia</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64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Lithuania</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64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Macedonia</a:t>
                      </a:r>
                      <a:r>
                        <a:rPr b="0" baseline="30000" i="0" lang="en-GB" sz="900" u="none" strike="noStrike">
                          <a:solidFill>
                            <a:schemeClr val="dk1"/>
                          </a:solidFill>
                          <a:latin typeface="Arial"/>
                          <a:ea typeface="Arial"/>
                          <a:cs typeface="Arial"/>
                          <a:sym typeface="Arial"/>
                        </a:rPr>
                        <a:t>†</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64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Netherlands</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64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Palestine</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64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Poland</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64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Serbia</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64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Slovak Rep*</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64200">
                <a:tc>
                  <a:txBody>
                    <a:bodyPr/>
                    <a:lstStyle/>
                    <a:p>
                      <a:pPr indent="0" lvl="0" marL="0" marR="0" rtl="0" algn="ctr">
                        <a:lnSpc>
                          <a:spcPct val="100000"/>
                        </a:lnSpc>
                        <a:spcBef>
                          <a:spcPts val="0"/>
                        </a:spcBef>
                        <a:spcAft>
                          <a:spcPts val="0"/>
                        </a:spcAft>
                        <a:buClr>
                          <a:schemeClr val="dk1"/>
                        </a:buClr>
                        <a:buSzPts val="900"/>
                        <a:buFont typeface="Arial"/>
                        <a:buNone/>
                      </a:pPr>
                      <a:r>
                        <a:rPr b="0" i="0" lang="en-GB" sz="900" u="none" strike="noStrike">
                          <a:solidFill>
                            <a:schemeClr val="dk1"/>
                          </a:solidFill>
                          <a:latin typeface="Arial"/>
                          <a:ea typeface="Arial"/>
                          <a:cs typeface="Arial"/>
                          <a:sym typeface="Arial"/>
                        </a:rPr>
                        <a:t>Slovenia</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64200">
                <a:tc>
                  <a:txBody>
                    <a:bodyPr/>
                    <a:lstStyle/>
                    <a:p>
                      <a:pPr indent="0" lvl="0" marL="0" marR="0" rtl="0" algn="ctr">
                        <a:spcBef>
                          <a:spcPts val="0"/>
                        </a:spcBef>
                        <a:spcAft>
                          <a:spcPts val="0"/>
                        </a:spcAft>
                        <a:buNone/>
                      </a:pPr>
                      <a:r>
                        <a:rPr b="0" i="0" lang="en-GB" sz="900" u="none" strike="noStrike">
                          <a:solidFill>
                            <a:schemeClr val="dk1"/>
                          </a:solidFill>
                          <a:latin typeface="Arial"/>
                          <a:ea typeface="Arial"/>
                          <a:cs typeface="Arial"/>
                          <a:sym typeface="Arial"/>
                        </a:rPr>
                        <a:t>Sweden – multiple regions</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8" name="Shape 1638"/>
        <p:cNvGrpSpPr/>
        <p:nvPr/>
      </p:nvGrpSpPr>
      <p:grpSpPr>
        <a:xfrm>
          <a:off x="0" y="0"/>
          <a:ext cx="0" cy="0"/>
          <a:chOff x="0" y="0"/>
          <a:chExt cx="0" cy="0"/>
        </a:xfrm>
      </p:grpSpPr>
      <p:pic>
        <p:nvPicPr>
          <p:cNvPr id="1639" name="Google Shape;1639;p71"/>
          <p:cNvPicPr preferRelativeResize="0"/>
          <p:nvPr/>
        </p:nvPicPr>
        <p:blipFill rotWithShape="1">
          <a:blip r:embed="rId3">
            <a:alphaModFix/>
          </a:blip>
          <a:srcRect b="0" l="0" r="0" t="0"/>
          <a:stretch/>
        </p:blipFill>
        <p:spPr>
          <a:xfrm>
            <a:off x="2137412" y="1634022"/>
            <a:ext cx="7914003" cy="3858030"/>
          </a:xfrm>
          <a:prstGeom prst="rect">
            <a:avLst/>
          </a:prstGeom>
          <a:noFill/>
          <a:ln>
            <a:noFill/>
          </a:ln>
        </p:spPr>
      </p:pic>
      <p:sp>
        <p:nvSpPr>
          <p:cNvPr id="1640" name="Google Shape;1640;p71"/>
          <p:cNvSpPr txBox="1"/>
          <p:nvPr>
            <p:ph type="title"/>
          </p:nvPr>
        </p:nvSpPr>
        <p:spPr>
          <a:xfrm>
            <a:off x="1897062" y="295275"/>
            <a:ext cx="7577138" cy="677108"/>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800"/>
              <a:buFont typeface="Arial"/>
              <a:buNone/>
            </a:pPr>
            <a:r>
              <a:rPr lang="en-GB"/>
              <a:t>UMV/NIP programs in the European Union: </a:t>
            </a:r>
            <a:br>
              <a:rPr lang="en-GB"/>
            </a:br>
            <a:r>
              <a:rPr lang="en-GB"/>
              <a:t>14 </a:t>
            </a:r>
            <a:r>
              <a:rPr b="0" lang="en-GB"/>
              <a:t>countries </a:t>
            </a:r>
            <a:r>
              <a:rPr lang="en-GB"/>
              <a:t>included </a:t>
            </a:r>
            <a:r>
              <a:rPr i="1" lang="en-GB"/>
              <a:t>Synflorix</a:t>
            </a:r>
            <a:r>
              <a:rPr lang="en-GB"/>
              <a:t> in 2018</a:t>
            </a:r>
            <a:r>
              <a:rPr baseline="30000" lang="en-GB"/>
              <a:t>1</a:t>
            </a:r>
            <a:endParaRPr/>
          </a:p>
        </p:txBody>
      </p:sp>
      <p:sp>
        <p:nvSpPr>
          <p:cNvPr id="1641" name="Google Shape;1641;p71"/>
          <p:cNvSpPr txBox="1"/>
          <p:nvPr/>
        </p:nvSpPr>
        <p:spPr>
          <a:xfrm>
            <a:off x="1718917" y="5506065"/>
            <a:ext cx="7536238" cy="326243"/>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6600"/>
              </a:buClr>
              <a:buSzPts val="600"/>
              <a:buFont typeface="Arial"/>
              <a:buNone/>
            </a:pPr>
            <a:r>
              <a:rPr lang="en-GB" sz="600">
                <a:solidFill>
                  <a:srgbClr val="595959"/>
                </a:solidFill>
                <a:latin typeface="Arial"/>
                <a:ea typeface="Arial"/>
                <a:cs typeface="Arial"/>
                <a:sym typeface="Arial"/>
              </a:rPr>
              <a:t>NIP, national immunization program; UMV, universal mass vaccination.</a:t>
            </a:r>
            <a:endParaRPr/>
          </a:p>
          <a:p>
            <a:pPr indent="0" lvl="0" marL="0" marR="0" rtl="0" algn="l">
              <a:lnSpc>
                <a:spcPct val="90000"/>
              </a:lnSpc>
              <a:spcBef>
                <a:spcPts val="300"/>
              </a:spcBef>
              <a:spcAft>
                <a:spcPts val="0"/>
              </a:spcAft>
              <a:buClr>
                <a:srgbClr val="FF6600"/>
              </a:buClr>
              <a:buSzPts val="600"/>
              <a:buFont typeface="Arial"/>
              <a:buNone/>
            </a:pPr>
            <a:r>
              <a:rPr lang="en-GB" sz="600">
                <a:solidFill>
                  <a:srgbClr val="595959"/>
                </a:solidFill>
                <a:latin typeface="Arial"/>
                <a:ea typeface="Arial"/>
                <a:cs typeface="Arial"/>
                <a:sym typeface="Arial"/>
              </a:rPr>
              <a:t>* Reimbursed.</a:t>
            </a:r>
            <a:endParaRPr/>
          </a:p>
          <a:p>
            <a:pPr indent="0" lvl="0" marL="0" marR="0" rtl="0" algn="l">
              <a:lnSpc>
                <a:spcPct val="90000"/>
              </a:lnSpc>
              <a:spcBef>
                <a:spcPts val="300"/>
              </a:spcBef>
              <a:spcAft>
                <a:spcPts val="0"/>
              </a:spcAft>
              <a:buClr>
                <a:srgbClr val="FF6600"/>
              </a:buClr>
              <a:buSzPts val="600"/>
              <a:buFont typeface="Arial"/>
              <a:buNone/>
            </a:pPr>
            <a:r>
              <a:rPr lang="en-GB" sz="600">
                <a:solidFill>
                  <a:srgbClr val="595959"/>
                </a:solidFill>
                <a:latin typeface="Arial"/>
                <a:ea typeface="Arial"/>
                <a:cs typeface="Arial"/>
                <a:sym typeface="Arial"/>
              </a:rPr>
              <a:t>1. GSK Data on File 2018N371700_00.</a:t>
            </a:r>
            <a:endParaRPr/>
          </a:p>
        </p:txBody>
      </p:sp>
      <p:sp>
        <p:nvSpPr>
          <p:cNvPr id="1642" name="Google Shape;1642;p71"/>
          <p:cNvSpPr/>
          <p:nvPr/>
        </p:nvSpPr>
        <p:spPr>
          <a:xfrm>
            <a:off x="5826627" y="2428817"/>
            <a:ext cx="988637" cy="986742"/>
          </a:xfrm>
          <a:prstGeom prst="ellipse">
            <a:avLst/>
          </a:prstGeom>
          <a:noFill/>
          <a:ln cap="flat" cmpd="sng" w="57150">
            <a:solidFill>
              <a:schemeClr val="dk1">
                <a:alpha val="40000"/>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643" name="Google Shape;1643;p71"/>
          <p:cNvCxnSpPr/>
          <p:nvPr/>
        </p:nvCxnSpPr>
        <p:spPr>
          <a:xfrm>
            <a:off x="5512594" y="2643510"/>
            <a:ext cx="288616" cy="76942"/>
          </a:xfrm>
          <a:prstGeom prst="straightConnector1">
            <a:avLst/>
          </a:prstGeom>
          <a:noFill/>
          <a:ln cap="flat" cmpd="sng" w="9525">
            <a:solidFill>
              <a:schemeClr val="dk1"/>
            </a:solidFill>
            <a:prstDash val="solid"/>
            <a:round/>
            <a:headEnd len="sm" w="sm" type="none"/>
            <a:tailEnd len="sm" w="sm" type="none"/>
          </a:ln>
        </p:spPr>
      </p:cxnSp>
      <p:graphicFrame>
        <p:nvGraphicFramePr>
          <p:cNvPr id="1644" name="Google Shape;1644;p71"/>
          <p:cNvGraphicFramePr/>
          <p:nvPr/>
        </p:nvGraphicFramePr>
        <p:xfrm>
          <a:off x="3615143" y="1991524"/>
          <a:ext cx="3000000" cy="3000000"/>
        </p:xfrm>
        <a:graphic>
          <a:graphicData uri="http://schemas.openxmlformats.org/drawingml/2006/table">
            <a:tbl>
              <a:tblPr firstRow="1">
                <a:noFill/>
                <a:tableStyleId>{D7CF3AF4-21C3-456F-97FC-D5B352463DB0}</a:tableStyleId>
              </a:tblPr>
              <a:tblGrid>
                <a:gridCol w="1867000"/>
              </a:tblGrid>
              <a:tr h="187075">
                <a:tc>
                  <a:txBody>
                    <a:bodyPr/>
                    <a:lstStyle/>
                    <a:p>
                      <a:pPr indent="0" lvl="0" marL="0" marR="0" rtl="0" algn="ctr">
                        <a:spcBef>
                          <a:spcPts val="0"/>
                        </a:spcBef>
                        <a:spcAft>
                          <a:spcPts val="0"/>
                        </a:spcAft>
                        <a:buNone/>
                      </a:pPr>
                      <a:r>
                        <a:rPr b="1" i="0" lang="en-GB" sz="1100" u="none" strike="noStrike">
                          <a:solidFill>
                            <a:schemeClr val="dk1"/>
                          </a:solidFill>
                          <a:latin typeface="Arial"/>
                          <a:ea typeface="Arial"/>
                          <a:cs typeface="Arial"/>
                          <a:sym typeface="Arial"/>
                        </a:rPr>
                        <a:t>Austria</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1F497D"/>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87075">
                <a:tc>
                  <a:txBody>
                    <a:bodyPr/>
                    <a:lstStyle/>
                    <a:p>
                      <a:pPr indent="0" lvl="0" marL="0" marR="0" rtl="0" algn="ctr">
                        <a:spcBef>
                          <a:spcPts val="0"/>
                        </a:spcBef>
                        <a:spcAft>
                          <a:spcPts val="0"/>
                        </a:spcAft>
                        <a:buNone/>
                      </a:pPr>
                      <a:r>
                        <a:rPr b="1" i="0" lang="en-GB" sz="1100" u="none" strike="noStrike">
                          <a:solidFill>
                            <a:schemeClr val="dk1"/>
                          </a:solidFill>
                          <a:latin typeface="Arial"/>
                          <a:ea typeface="Arial"/>
                          <a:cs typeface="Arial"/>
                          <a:sym typeface="Arial"/>
                        </a:rPr>
                        <a:t>Belgium</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87075">
                <a:tc>
                  <a:txBody>
                    <a:bodyPr/>
                    <a:lstStyle/>
                    <a:p>
                      <a:pPr indent="0" lvl="0" marL="0" marR="0" rtl="0" algn="ctr">
                        <a:lnSpc>
                          <a:spcPct val="100000"/>
                        </a:lnSpc>
                        <a:spcBef>
                          <a:spcPts val="0"/>
                        </a:spcBef>
                        <a:spcAft>
                          <a:spcPts val="0"/>
                        </a:spcAft>
                        <a:buClr>
                          <a:schemeClr val="dk1"/>
                        </a:buClr>
                        <a:buSzPts val="1100"/>
                        <a:buFont typeface="Arial"/>
                        <a:buNone/>
                      </a:pPr>
                      <a:r>
                        <a:rPr b="1" i="0" lang="en-GB" sz="1100" u="none" strike="noStrike">
                          <a:solidFill>
                            <a:schemeClr val="dk1"/>
                          </a:solidFill>
                          <a:latin typeface="Arial"/>
                          <a:ea typeface="Arial"/>
                          <a:cs typeface="Arial"/>
                          <a:sym typeface="Arial"/>
                        </a:rPr>
                        <a:t>Bulgaria</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87075">
                <a:tc>
                  <a:txBody>
                    <a:bodyPr/>
                    <a:lstStyle/>
                    <a:p>
                      <a:pPr indent="0" lvl="0" marL="0" marR="0" rtl="0" algn="ctr">
                        <a:spcBef>
                          <a:spcPts val="0"/>
                        </a:spcBef>
                        <a:spcAft>
                          <a:spcPts val="0"/>
                        </a:spcAft>
                        <a:buNone/>
                      </a:pPr>
                      <a:r>
                        <a:rPr b="1" i="0" lang="en-GB" sz="1100" u="none" strike="noStrike">
                          <a:solidFill>
                            <a:schemeClr val="dk1"/>
                          </a:solidFill>
                          <a:latin typeface="Arial"/>
                          <a:ea typeface="Arial"/>
                          <a:cs typeface="Arial"/>
                          <a:sym typeface="Arial"/>
                        </a:rPr>
                        <a:t>Cyprus</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87075">
                <a:tc>
                  <a:txBody>
                    <a:bodyPr/>
                    <a:lstStyle/>
                    <a:p>
                      <a:pPr indent="0" lvl="0" marL="0" marR="0" rtl="0" algn="ctr">
                        <a:spcBef>
                          <a:spcPts val="0"/>
                        </a:spcBef>
                        <a:spcAft>
                          <a:spcPts val="0"/>
                        </a:spcAft>
                        <a:buNone/>
                      </a:pPr>
                      <a:r>
                        <a:rPr b="1" i="0" lang="en-GB" sz="1100" u="none" strike="noStrike">
                          <a:solidFill>
                            <a:schemeClr val="dk1"/>
                          </a:solidFill>
                          <a:latin typeface="Arial"/>
                          <a:ea typeface="Arial"/>
                          <a:cs typeface="Arial"/>
                          <a:sym typeface="Arial"/>
                        </a:rPr>
                        <a:t>Czech Rep*</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87075">
                <a:tc>
                  <a:txBody>
                    <a:bodyPr/>
                    <a:lstStyle/>
                    <a:p>
                      <a:pPr indent="0" lvl="0" marL="0" marR="0" rtl="0" algn="ctr">
                        <a:spcBef>
                          <a:spcPts val="0"/>
                        </a:spcBef>
                        <a:spcAft>
                          <a:spcPts val="0"/>
                        </a:spcAft>
                        <a:buNone/>
                      </a:pPr>
                      <a:r>
                        <a:rPr b="1" i="0" lang="en-GB" sz="1100" u="none" strike="noStrike">
                          <a:solidFill>
                            <a:schemeClr val="dk1"/>
                          </a:solidFill>
                          <a:latin typeface="Arial"/>
                          <a:ea typeface="Arial"/>
                          <a:cs typeface="Arial"/>
                          <a:sym typeface="Arial"/>
                        </a:rPr>
                        <a:t>Finland</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87075">
                <a:tc>
                  <a:txBody>
                    <a:bodyPr/>
                    <a:lstStyle/>
                    <a:p>
                      <a:pPr indent="0" lvl="0" marL="0" marR="0" rtl="0" algn="ctr">
                        <a:lnSpc>
                          <a:spcPct val="100000"/>
                        </a:lnSpc>
                        <a:spcBef>
                          <a:spcPts val="0"/>
                        </a:spcBef>
                        <a:spcAft>
                          <a:spcPts val="0"/>
                        </a:spcAft>
                        <a:buClr>
                          <a:schemeClr val="dk1"/>
                        </a:buClr>
                        <a:buSzPts val="1100"/>
                        <a:buFont typeface="Arial"/>
                        <a:buNone/>
                      </a:pPr>
                      <a:r>
                        <a:rPr b="1" i="0" lang="en-GB" sz="1100" u="none" strike="noStrike">
                          <a:solidFill>
                            <a:schemeClr val="dk1"/>
                          </a:solidFill>
                          <a:latin typeface="Arial"/>
                          <a:ea typeface="Arial"/>
                          <a:cs typeface="Arial"/>
                          <a:sym typeface="Arial"/>
                        </a:rPr>
                        <a:t>Italy – Piedmont</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87075">
                <a:tc>
                  <a:txBody>
                    <a:bodyPr/>
                    <a:lstStyle/>
                    <a:p>
                      <a:pPr indent="0" lvl="0" marL="0" marR="0" rtl="0" algn="ctr">
                        <a:spcBef>
                          <a:spcPts val="0"/>
                        </a:spcBef>
                        <a:spcAft>
                          <a:spcPts val="0"/>
                        </a:spcAft>
                        <a:buNone/>
                      </a:pPr>
                      <a:r>
                        <a:rPr b="1" i="0" lang="en-GB" sz="1100" u="none" strike="noStrike">
                          <a:solidFill>
                            <a:schemeClr val="dk1"/>
                          </a:solidFill>
                          <a:latin typeface="Arial"/>
                          <a:ea typeface="Arial"/>
                          <a:cs typeface="Arial"/>
                          <a:sym typeface="Arial"/>
                        </a:rPr>
                        <a:t>Latvia</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87075">
                <a:tc>
                  <a:txBody>
                    <a:bodyPr/>
                    <a:lstStyle/>
                    <a:p>
                      <a:pPr indent="0" lvl="0" marL="0" marR="0" rtl="0" algn="ctr">
                        <a:spcBef>
                          <a:spcPts val="0"/>
                        </a:spcBef>
                        <a:spcAft>
                          <a:spcPts val="0"/>
                        </a:spcAft>
                        <a:buNone/>
                      </a:pPr>
                      <a:r>
                        <a:rPr b="1" i="0" lang="en-GB" sz="1100" u="none" strike="noStrike">
                          <a:solidFill>
                            <a:schemeClr val="dk1"/>
                          </a:solidFill>
                          <a:latin typeface="Arial"/>
                          <a:ea typeface="Arial"/>
                          <a:cs typeface="Arial"/>
                          <a:sym typeface="Arial"/>
                        </a:rPr>
                        <a:t>Lithuania</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87075">
                <a:tc>
                  <a:txBody>
                    <a:bodyPr/>
                    <a:lstStyle/>
                    <a:p>
                      <a:pPr indent="0" lvl="0" marL="0" marR="0" rtl="0" algn="ctr">
                        <a:spcBef>
                          <a:spcPts val="0"/>
                        </a:spcBef>
                        <a:spcAft>
                          <a:spcPts val="0"/>
                        </a:spcAft>
                        <a:buNone/>
                      </a:pPr>
                      <a:r>
                        <a:rPr b="1" i="0" lang="en-GB" sz="1100" u="none" strike="noStrike">
                          <a:solidFill>
                            <a:schemeClr val="dk1"/>
                          </a:solidFill>
                          <a:latin typeface="Arial"/>
                          <a:ea typeface="Arial"/>
                          <a:cs typeface="Arial"/>
                          <a:sym typeface="Arial"/>
                        </a:rPr>
                        <a:t>Netherlands</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87075">
                <a:tc>
                  <a:txBody>
                    <a:bodyPr/>
                    <a:lstStyle/>
                    <a:p>
                      <a:pPr indent="0" lvl="0" marL="0" marR="0" rtl="0" algn="ctr">
                        <a:spcBef>
                          <a:spcPts val="0"/>
                        </a:spcBef>
                        <a:spcAft>
                          <a:spcPts val="0"/>
                        </a:spcAft>
                        <a:buNone/>
                      </a:pPr>
                      <a:r>
                        <a:rPr b="1" i="0" lang="en-GB" sz="1100" u="none" strike="noStrike">
                          <a:solidFill>
                            <a:schemeClr val="dk1"/>
                          </a:solidFill>
                          <a:latin typeface="Arial"/>
                          <a:ea typeface="Arial"/>
                          <a:cs typeface="Arial"/>
                          <a:sym typeface="Arial"/>
                        </a:rPr>
                        <a:t>Poland</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87075">
                <a:tc>
                  <a:txBody>
                    <a:bodyPr/>
                    <a:lstStyle/>
                    <a:p>
                      <a:pPr indent="0" lvl="0" marL="0" marR="0" rtl="0" algn="ctr">
                        <a:spcBef>
                          <a:spcPts val="0"/>
                        </a:spcBef>
                        <a:spcAft>
                          <a:spcPts val="0"/>
                        </a:spcAft>
                        <a:buNone/>
                      </a:pPr>
                      <a:r>
                        <a:rPr b="1" i="0" lang="en-GB" sz="1100" u="none" strike="noStrike">
                          <a:solidFill>
                            <a:schemeClr val="dk1"/>
                          </a:solidFill>
                          <a:latin typeface="Arial"/>
                          <a:ea typeface="Arial"/>
                          <a:cs typeface="Arial"/>
                          <a:sym typeface="Arial"/>
                        </a:rPr>
                        <a:t>Slovak Rep*</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87075">
                <a:tc>
                  <a:txBody>
                    <a:bodyPr/>
                    <a:lstStyle/>
                    <a:p>
                      <a:pPr indent="0" lvl="0" marL="0" marR="0" rtl="0" algn="ctr">
                        <a:spcBef>
                          <a:spcPts val="0"/>
                        </a:spcBef>
                        <a:spcAft>
                          <a:spcPts val="0"/>
                        </a:spcAft>
                        <a:buNone/>
                      </a:pPr>
                      <a:r>
                        <a:rPr b="1" i="0" lang="en-GB" sz="1100" u="none" strike="noStrike">
                          <a:solidFill>
                            <a:schemeClr val="dk1"/>
                          </a:solidFill>
                          <a:latin typeface="Arial"/>
                          <a:ea typeface="Arial"/>
                          <a:cs typeface="Arial"/>
                          <a:sym typeface="Arial"/>
                        </a:rPr>
                        <a:t>Slovenia</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187075">
                <a:tc>
                  <a:txBody>
                    <a:bodyPr/>
                    <a:lstStyle/>
                    <a:p>
                      <a:pPr indent="0" lvl="0" marL="0" marR="0" rtl="0" algn="ctr">
                        <a:lnSpc>
                          <a:spcPct val="100000"/>
                        </a:lnSpc>
                        <a:spcBef>
                          <a:spcPts val="0"/>
                        </a:spcBef>
                        <a:spcAft>
                          <a:spcPts val="0"/>
                        </a:spcAft>
                        <a:buClr>
                          <a:schemeClr val="dk1"/>
                        </a:buClr>
                        <a:buSzPts val="1100"/>
                        <a:buFont typeface="Arial"/>
                        <a:buNone/>
                      </a:pPr>
                      <a:r>
                        <a:rPr b="1" i="0" lang="en-GB" sz="1100" u="none" strike="noStrike">
                          <a:solidFill>
                            <a:schemeClr val="dk1"/>
                          </a:solidFill>
                          <a:latin typeface="Arial"/>
                          <a:ea typeface="Arial"/>
                          <a:cs typeface="Arial"/>
                          <a:sym typeface="Arial"/>
                        </a:rPr>
                        <a:t>Sweden – multiple regions</a:t>
                      </a:r>
                      <a:endParaRPr/>
                    </a:p>
                  </a:txBody>
                  <a:tcPr marT="13500" marB="13500" marR="7150" marL="71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28575">
                      <a:solidFill>
                        <a:srgbClr val="1F497D"/>
                      </a:solidFill>
                      <a:prstDash val="solid"/>
                      <a:round/>
                      <a:headEnd len="sm" w="sm" type="none"/>
                      <a:tailEnd len="sm" w="sm" type="none"/>
                    </a:lnB>
                    <a:solidFill>
                      <a:srgbClr val="2D7A8F">
                        <a:alpha val="40000"/>
                      </a:srgbClr>
                    </a:solidFill>
                  </a:tcPr>
                </a:tc>
              </a:tr>
            </a:tbl>
          </a:graphicData>
        </a:graphic>
      </p:graphicFrame>
      <p:sp>
        <p:nvSpPr>
          <p:cNvPr id="1645" name="Google Shape;1645;p71"/>
          <p:cNvSpPr txBox="1"/>
          <p:nvPr/>
        </p:nvSpPr>
        <p:spPr>
          <a:xfrm>
            <a:off x="7362583" y="1626167"/>
            <a:ext cx="3108636" cy="3696421"/>
          </a:xfrm>
          <a:prstGeom prst="rect">
            <a:avLst/>
          </a:prstGeom>
          <a:solidFill>
            <a:srgbClr val="FFFFFF">
              <a:alpha val="60000"/>
            </a:srgbClr>
          </a:solidFill>
          <a:ln>
            <a:noFill/>
          </a:ln>
        </p:spPr>
        <p:txBody>
          <a:bodyPr anchorCtr="0" anchor="t" bIns="0" lIns="108025" spcFirstLastPara="1" rIns="0" wrap="square" tIns="297075">
            <a:noAutofit/>
          </a:bodyPr>
          <a:lstStyle/>
          <a:p>
            <a:pPr indent="0" lvl="0" marL="0" marR="0" rtl="0" algn="l">
              <a:lnSpc>
                <a:spcPct val="90000"/>
              </a:lnSpc>
              <a:spcBef>
                <a:spcPts val="0"/>
              </a:spcBef>
              <a:spcAft>
                <a:spcPts val="0"/>
              </a:spcAft>
              <a:buClr>
                <a:schemeClr val="dk1"/>
              </a:buClr>
              <a:buSzPts val="2000"/>
              <a:buFont typeface="Arial"/>
              <a:buNone/>
            </a:pPr>
            <a:r>
              <a:rPr b="1" i="0" lang="en-GB" sz="2000" u="none" cap="none" strike="noStrike">
                <a:solidFill>
                  <a:schemeClr val="dk1"/>
                </a:solidFill>
                <a:latin typeface="Arial"/>
                <a:ea typeface="Arial"/>
                <a:cs typeface="Arial"/>
                <a:sym typeface="Arial"/>
              </a:rPr>
              <a:t>14 Out of 27 countries</a:t>
            </a:r>
            <a:br>
              <a:rPr b="1" i="0" lang="en-GB" sz="2000" u="none" cap="none" strike="noStrike">
                <a:solidFill>
                  <a:schemeClr val="dk1"/>
                </a:solidFill>
                <a:latin typeface="Arial"/>
                <a:ea typeface="Arial"/>
                <a:cs typeface="Arial"/>
                <a:sym typeface="Arial"/>
              </a:rPr>
            </a:br>
            <a:r>
              <a:rPr b="1" i="0" lang="en-GB" sz="2000" u="none" cap="none" strike="noStrike">
                <a:solidFill>
                  <a:schemeClr val="dk1"/>
                </a:solidFill>
                <a:latin typeface="Arial"/>
                <a:ea typeface="Arial"/>
                <a:cs typeface="Arial"/>
                <a:sym typeface="Arial"/>
              </a:rPr>
              <a:t>in the European Union:</a:t>
            </a:r>
            <a:endParaRPr/>
          </a:p>
          <a:p>
            <a:pPr indent="-161968" lvl="1" marL="161968" marR="0" rtl="0" algn="l">
              <a:lnSpc>
                <a:spcPct val="90000"/>
              </a:lnSpc>
              <a:spcBef>
                <a:spcPts val="900"/>
              </a:spcBef>
              <a:spcAft>
                <a:spcPts val="0"/>
              </a:spcAft>
              <a:buClr>
                <a:schemeClr val="accent3"/>
              </a:buClr>
              <a:buSzPts val="1050"/>
              <a:buFont typeface="Noto Sans Symbols"/>
              <a:buChar char="▪"/>
            </a:pPr>
            <a:r>
              <a:rPr b="0" i="0" lang="en-GB" sz="1050" u="none" cap="none" strike="noStrike">
                <a:solidFill>
                  <a:srgbClr val="595959"/>
                </a:solidFill>
                <a:latin typeface="Arial"/>
                <a:ea typeface="Arial"/>
                <a:cs typeface="Arial"/>
                <a:sym typeface="Arial"/>
              </a:rPr>
              <a:t>10 with </a:t>
            </a:r>
            <a:r>
              <a:rPr b="0" i="1" lang="en-GB" sz="1050" u="none" cap="none" strike="noStrike">
                <a:solidFill>
                  <a:srgbClr val="595959"/>
                </a:solidFill>
                <a:latin typeface="Arial"/>
                <a:ea typeface="Arial"/>
                <a:cs typeface="Arial"/>
                <a:sym typeface="Arial"/>
              </a:rPr>
              <a:t>Synflorix</a:t>
            </a:r>
            <a:r>
              <a:rPr b="0" i="0" lang="en-GB" sz="1050" u="none" cap="none" strike="noStrike">
                <a:solidFill>
                  <a:srgbClr val="595959"/>
                </a:solidFill>
                <a:latin typeface="Arial"/>
                <a:ea typeface="Arial"/>
                <a:cs typeface="Arial"/>
                <a:sym typeface="Arial"/>
              </a:rPr>
              <a:t> only </a:t>
            </a:r>
            <a:br>
              <a:rPr b="0" i="0" lang="en-GB" sz="1050" u="none" cap="none" strike="noStrike">
                <a:solidFill>
                  <a:srgbClr val="595959"/>
                </a:solidFill>
                <a:latin typeface="Arial"/>
                <a:ea typeface="Arial"/>
                <a:cs typeface="Arial"/>
                <a:sym typeface="Arial"/>
              </a:rPr>
            </a:br>
            <a:r>
              <a:rPr b="0" i="0" lang="en-GB" sz="1050" u="none" cap="none" strike="noStrike">
                <a:solidFill>
                  <a:srgbClr val="595959"/>
                </a:solidFill>
                <a:latin typeface="Arial"/>
                <a:ea typeface="Arial"/>
                <a:cs typeface="Arial"/>
                <a:sym typeface="Arial"/>
              </a:rPr>
              <a:t>(Austria, Belgium, Bulgaria, Cyprus, Finland, Latvia, Lithuania, Netherlands, Poland, Slovenia)</a:t>
            </a:r>
            <a:endParaRPr/>
          </a:p>
          <a:p>
            <a:pPr indent="-161968" lvl="1" marL="161968" marR="0" rtl="0" algn="l">
              <a:lnSpc>
                <a:spcPct val="90000"/>
              </a:lnSpc>
              <a:spcBef>
                <a:spcPts val="900"/>
              </a:spcBef>
              <a:spcAft>
                <a:spcPts val="0"/>
              </a:spcAft>
              <a:buClr>
                <a:schemeClr val="accent3"/>
              </a:buClr>
              <a:buSzPts val="1050"/>
              <a:buFont typeface="Noto Sans Symbols"/>
              <a:buChar char="▪"/>
            </a:pPr>
            <a:r>
              <a:rPr b="0" i="0" lang="en-GB" sz="1050" u="none" cap="none" strike="noStrike">
                <a:solidFill>
                  <a:srgbClr val="595959"/>
                </a:solidFill>
                <a:latin typeface="Arial"/>
                <a:ea typeface="Arial"/>
                <a:cs typeface="Arial"/>
                <a:sym typeface="Arial"/>
              </a:rPr>
              <a:t>4 with both </a:t>
            </a:r>
            <a:r>
              <a:rPr b="0" i="1" lang="en-GB" sz="1050" u="none" cap="none" strike="noStrike">
                <a:solidFill>
                  <a:srgbClr val="595959"/>
                </a:solidFill>
                <a:latin typeface="Arial"/>
                <a:ea typeface="Arial"/>
                <a:cs typeface="Arial"/>
                <a:sym typeface="Arial"/>
              </a:rPr>
              <a:t>Synflorix</a:t>
            </a:r>
            <a:r>
              <a:rPr b="0" i="0" lang="en-GB" sz="1050" u="none" cap="none" strike="noStrike">
                <a:solidFill>
                  <a:srgbClr val="595959"/>
                </a:solidFill>
                <a:latin typeface="Arial"/>
                <a:ea typeface="Arial"/>
                <a:cs typeface="Arial"/>
                <a:sym typeface="Arial"/>
              </a:rPr>
              <a:t> and PCV13 </a:t>
            </a:r>
            <a:br>
              <a:rPr b="0" i="0" lang="en-GB" sz="1050" u="none" cap="none" strike="noStrike">
                <a:solidFill>
                  <a:srgbClr val="595959"/>
                </a:solidFill>
                <a:latin typeface="Arial"/>
                <a:ea typeface="Arial"/>
                <a:cs typeface="Arial"/>
                <a:sym typeface="Arial"/>
              </a:rPr>
            </a:br>
            <a:r>
              <a:rPr b="0" i="0" lang="en-GB" sz="1050" u="none" cap="none" strike="noStrike">
                <a:solidFill>
                  <a:srgbClr val="595959"/>
                </a:solidFill>
                <a:latin typeface="Arial"/>
                <a:ea typeface="Arial"/>
                <a:cs typeface="Arial"/>
                <a:sym typeface="Arial"/>
              </a:rPr>
              <a:t>(Czech Republic, Italy, Slovakia, Sweden)</a:t>
            </a:r>
            <a:endParaRPr/>
          </a:p>
          <a:p>
            <a:pPr indent="-161968" lvl="1" marL="161968" marR="0" rtl="0" algn="l">
              <a:lnSpc>
                <a:spcPct val="90000"/>
              </a:lnSpc>
              <a:spcBef>
                <a:spcPts val="900"/>
              </a:spcBef>
              <a:spcAft>
                <a:spcPts val="0"/>
              </a:spcAft>
              <a:buClr>
                <a:schemeClr val="accent3"/>
              </a:buClr>
              <a:buSzPts val="1050"/>
              <a:buFont typeface="Noto Sans Symbols"/>
              <a:buChar char="▪"/>
            </a:pPr>
            <a:r>
              <a:rPr b="0" i="0" lang="en-GB" sz="1050" u="none" cap="none" strike="noStrike">
                <a:solidFill>
                  <a:srgbClr val="595959"/>
                </a:solidFill>
                <a:latin typeface="Arial"/>
                <a:ea typeface="Arial"/>
                <a:cs typeface="Arial"/>
                <a:sym typeface="Arial"/>
              </a:rPr>
              <a:t>3 with no PCV program </a:t>
            </a:r>
            <a:br>
              <a:rPr b="0" i="0" lang="en-GB" sz="1050" u="none" cap="none" strike="noStrike">
                <a:solidFill>
                  <a:srgbClr val="595959"/>
                </a:solidFill>
                <a:latin typeface="Arial"/>
                <a:ea typeface="Arial"/>
                <a:cs typeface="Arial"/>
                <a:sym typeface="Arial"/>
              </a:rPr>
            </a:br>
            <a:r>
              <a:rPr b="0" i="0" lang="en-GB" sz="1050" u="none" cap="none" strike="noStrike">
                <a:solidFill>
                  <a:srgbClr val="595959"/>
                </a:solidFill>
                <a:latin typeface="Arial"/>
                <a:ea typeface="Arial"/>
                <a:cs typeface="Arial"/>
                <a:sym typeface="Arial"/>
              </a:rPr>
              <a:t>(Croatia, Estonia, Malta)</a:t>
            </a:r>
            <a:endParaRPr/>
          </a:p>
          <a:p>
            <a:pPr indent="-161968" lvl="1" marL="161968" marR="0" rtl="0" algn="l">
              <a:lnSpc>
                <a:spcPct val="90000"/>
              </a:lnSpc>
              <a:spcBef>
                <a:spcPts val="900"/>
              </a:spcBef>
              <a:spcAft>
                <a:spcPts val="0"/>
              </a:spcAft>
              <a:buClr>
                <a:schemeClr val="accent3"/>
              </a:buClr>
              <a:buSzPts val="1050"/>
              <a:buFont typeface="Noto Sans Symbols"/>
              <a:buChar char="▪"/>
            </a:pPr>
            <a:r>
              <a:rPr b="0" i="0" lang="en-GB" sz="1050" u="none" cap="none" strike="noStrike">
                <a:solidFill>
                  <a:srgbClr val="595959"/>
                </a:solidFill>
                <a:latin typeface="Arial"/>
                <a:ea typeface="Arial"/>
                <a:cs typeface="Arial"/>
                <a:sym typeface="Arial"/>
              </a:rPr>
              <a:t>10 with PCV13 only </a:t>
            </a:r>
            <a:br>
              <a:rPr b="0" i="0" lang="en-GB" sz="1050" u="none" cap="none" strike="noStrike">
                <a:solidFill>
                  <a:srgbClr val="595959"/>
                </a:solidFill>
                <a:latin typeface="Arial"/>
                <a:ea typeface="Arial"/>
                <a:cs typeface="Arial"/>
                <a:sym typeface="Arial"/>
              </a:rPr>
            </a:br>
            <a:r>
              <a:rPr b="0" i="0" lang="en-GB" sz="1050" u="none" cap="none" strike="noStrike">
                <a:solidFill>
                  <a:srgbClr val="595959"/>
                </a:solidFill>
                <a:latin typeface="Arial"/>
                <a:ea typeface="Arial"/>
                <a:cs typeface="Arial"/>
                <a:sym typeface="Arial"/>
              </a:rPr>
              <a:t>(Denmark, France, Germany, Greece,</a:t>
            </a:r>
            <a:br>
              <a:rPr b="0" i="0" lang="en-GB" sz="1050" u="none" cap="none" strike="noStrike">
                <a:solidFill>
                  <a:srgbClr val="595959"/>
                </a:solidFill>
                <a:latin typeface="Arial"/>
                <a:ea typeface="Arial"/>
                <a:cs typeface="Arial"/>
                <a:sym typeface="Arial"/>
              </a:rPr>
            </a:br>
            <a:r>
              <a:rPr b="0" i="0" lang="en-GB" sz="1050" u="none" cap="none" strike="noStrike">
                <a:solidFill>
                  <a:srgbClr val="595959"/>
                </a:solidFill>
                <a:latin typeface="Arial"/>
                <a:ea typeface="Arial"/>
                <a:cs typeface="Arial"/>
                <a:sym typeface="Arial"/>
              </a:rPr>
              <a:t>Hungary, Ireland, Luxembourg, Portugal, Romania, Spain)</a:t>
            </a:r>
            <a:endParaRPr/>
          </a:p>
          <a:p>
            <a:pPr indent="0" lvl="0" marL="0" marR="0" rtl="0" algn="l">
              <a:lnSpc>
                <a:spcPct val="80000"/>
              </a:lnSpc>
              <a:spcBef>
                <a:spcPts val="0"/>
              </a:spcBef>
              <a:spcAft>
                <a:spcPts val="0"/>
              </a:spcAft>
              <a:buClr>
                <a:schemeClr val="dk2"/>
              </a:buClr>
              <a:buSzPts val="1200"/>
              <a:buFont typeface="Arial"/>
              <a:buNone/>
            </a:pPr>
            <a:r>
              <a:t/>
            </a:r>
            <a:endParaRPr b="0" i="0" sz="1200" u="none" cap="none" strike="noStrike">
              <a:solidFill>
                <a:schemeClr val="accent6"/>
              </a:solidFill>
              <a:highlight>
                <a:srgbClr val="FFFF00"/>
              </a:highlight>
              <a:latin typeface="Arial"/>
              <a:ea typeface="Arial"/>
              <a:cs typeface="Arial"/>
              <a:sym typeface="Arial"/>
            </a:endParaRPr>
          </a:p>
          <a:p>
            <a:pPr indent="0" lvl="0" marL="171496" marR="0" rtl="0" algn="l">
              <a:lnSpc>
                <a:spcPct val="80000"/>
              </a:lnSpc>
              <a:spcBef>
                <a:spcPts val="0"/>
              </a:spcBef>
              <a:spcAft>
                <a:spcPts val="0"/>
              </a:spcAft>
              <a:buClr>
                <a:srgbClr val="595959"/>
              </a:buClr>
              <a:buSzPts val="1050"/>
              <a:buFont typeface="Arial"/>
              <a:buNone/>
            </a:pPr>
            <a:r>
              <a:rPr b="0" i="0" lang="en-GB" sz="1050" u="none" cap="none" strike="noStrike">
                <a:solidFill>
                  <a:srgbClr val="595959"/>
                </a:solidFill>
                <a:latin typeface="Arial"/>
                <a:ea typeface="Arial"/>
                <a:cs typeface="Arial"/>
                <a:sym typeface="Arial"/>
              </a:rPr>
              <a:t>Note:	</a:t>
            </a:r>
            <a:r>
              <a:rPr b="0" i="1" lang="en-GB" sz="1050" u="none" cap="none" strike="noStrike">
                <a:solidFill>
                  <a:srgbClr val="595959"/>
                </a:solidFill>
                <a:latin typeface="Arial"/>
                <a:ea typeface="Arial"/>
                <a:cs typeface="Arial"/>
                <a:sym typeface="Arial"/>
              </a:rPr>
              <a:t>United Kingdom not counted</a:t>
            </a:r>
            <a:br>
              <a:rPr b="0" i="1" lang="en-GB" sz="1050" u="none" cap="none" strike="noStrike">
                <a:solidFill>
                  <a:srgbClr val="595959"/>
                </a:solidFill>
                <a:latin typeface="Arial"/>
                <a:ea typeface="Arial"/>
                <a:cs typeface="Arial"/>
                <a:sym typeface="Arial"/>
              </a:rPr>
            </a:br>
            <a:r>
              <a:rPr b="0" i="1" lang="en-GB" sz="1050" u="none" cap="none" strike="noStrike">
                <a:solidFill>
                  <a:srgbClr val="595959"/>
                </a:solidFill>
                <a:latin typeface="Arial"/>
                <a:ea typeface="Arial"/>
                <a:cs typeface="Arial"/>
                <a:sym typeface="Arial"/>
              </a:rPr>
              <a:t>	as an EU country</a:t>
            </a:r>
            <a:endParaRPr/>
          </a:p>
        </p:txBody>
      </p:sp>
      <p:sp>
        <p:nvSpPr>
          <p:cNvPr id="1646" name="Google Shape;1646;p71"/>
          <p:cNvSpPr txBox="1"/>
          <p:nvPr/>
        </p:nvSpPr>
        <p:spPr>
          <a:xfrm>
            <a:off x="8786820" y="5176448"/>
            <a:ext cx="1474496" cy="110800"/>
          </a:xfrm>
          <a:prstGeom prst="rect">
            <a:avLst/>
          </a:prstGeom>
          <a:noFill/>
          <a:ln>
            <a:noFill/>
          </a:ln>
        </p:spPr>
        <p:txBody>
          <a:bodyPr anchorCtr="0" anchor="b" bIns="0" lIns="0" spcFirstLastPara="1" rIns="0" wrap="square" tIns="0">
            <a:noAutofit/>
          </a:bodyPr>
          <a:lstStyle/>
          <a:p>
            <a:pPr indent="0" lvl="0" marL="0" marR="0" rtl="0" algn="r">
              <a:lnSpc>
                <a:spcPct val="80000"/>
              </a:lnSpc>
              <a:spcBef>
                <a:spcPts val="0"/>
              </a:spcBef>
              <a:spcAft>
                <a:spcPts val="0"/>
              </a:spcAft>
              <a:buClr>
                <a:schemeClr val="accent6"/>
              </a:buClr>
              <a:buSzPts val="900"/>
              <a:buFont typeface="Arial"/>
              <a:buNone/>
            </a:pPr>
            <a:r>
              <a:rPr b="0" i="0" lang="en-GB" sz="900" u="none" cap="none" strike="noStrike">
                <a:solidFill>
                  <a:schemeClr val="accent6"/>
                </a:solidFill>
                <a:latin typeface="Arial"/>
                <a:ea typeface="Arial"/>
                <a:cs typeface="Arial"/>
                <a:sym typeface="Arial"/>
              </a:rPr>
              <a:t>Accurate as of May 2018</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0" name="Shape 1650"/>
        <p:cNvGrpSpPr/>
        <p:nvPr/>
      </p:nvGrpSpPr>
      <p:grpSpPr>
        <a:xfrm>
          <a:off x="0" y="0"/>
          <a:ext cx="0" cy="0"/>
          <a:chOff x="0" y="0"/>
          <a:chExt cx="0" cy="0"/>
        </a:xfrm>
      </p:grpSpPr>
      <p:sp>
        <p:nvSpPr>
          <p:cNvPr id="1651" name="Google Shape;1651;p72"/>
          <p:cNvSpPr txBox="1"/>
          <p:nvPr>
            <p:ph type="title"/>
          </p:nvPr>
        </p:nvSpPr>
        <p:spPr>
          <a:xfrm>
            <a:off x="1030020" y="1751450"/>
            <a:ext cx="8698821" cy="2614779"/>
          </a:xfrm>
          <a:prstGeom prst="rect">
            <a:avLst/>
          </a:prstGeom>
          <a:noFill/>
          <a:ln>
            <a:noFill/>
          </a:ln>
        </p:spPr>
        <p:txBody>
          <a:bodyPr anchorCtr="0" anchor="t" bIns="0" lIns="0" spcFirstLastPara="1" rIns="0" wrap="square" tIns="0">
            <a:noAutofit/>
          </a:bodyPr>
          <a:lstStyle/>
          <a:p>
            <a:pPr indent="0" lvl="0" marL="0" rtl="0" algn="ctr">
              <a:lnSpc>
                <a:spcPct val="85000"/>
              </a:lnSpc>
              <a:spcBef>
                <a:spcPts val="0"/>
              </a:spcBef>
              <a:spcAft>
                <a:spcPts val="0"/>
              </a:spcAft>
              <a:buClr>
                <a:srgbClr val="215B6B"/>
              </a:buClr>
              <a:buSzPts val="3999"/>
              <a:buFont typeface="Arial"/>
              <a:buNone/>
            </a:pPr>
            <a:r>
              <a:rPr b="1" lang="en-GB" sz="3999"/>
              <a:t>10 years of experience of use of PCVs in NIP</a:t>
            </a:r>
            <a:br>
              <a:rPr b="1" lang="en-GB" sz="3999"/>
            </a:br>
            <a:br>
              <a:rPr b="1" lang="en-GB" sz="3999"/>
            </a:br>
            <a:br>
              <a:rPr b="1" lang="en-GB" sz="3999"/>
            </a:br>
            <a:endParaRPr sz="3999"/>
          </a:p>
        </p:txBody>
      </p:sp>
      <p:sp>
        <p:nvSpPr>
          <p:cNvPr id="1652" name="Google Shape;1652;p72"/>
          <p:cNvSpPr txBox="1"/>
          <p:nvPr/>
        </p:nvSpPr>
        <p:spPr>
          <a:xfrm>
            <a:off x="1331566" y="3603580"/>
            <a:ext cx="7957652" cy="1199837"/>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rgbClr val="000000"/>
              </a:buClr>
              <a:buSzPts val="2399"/>
              <a:buFont typeface="Arial"/>
              <a:buAutoNum type="arabicPeriod"/>
            </a:pPr>
            <a:r>
              <a:rPr b="1" lang="en-GB" sz="2399">
                <a:solidFill>
                  <a:srgbClr val="000000"/>
                </a:solidFill>
                <a:latin typeface="Arial"/>
                <a:ea typeface="Arial"/>
                <a:cs typeface="Arial"/>
                <a:sym typeface="Arial"/>
              </a:rPr>
              <a:t>where are we now?</a:t>
            </a:r>
            <a:endParaRPr/>
          </a:p>
          <a:p>
            <a:pPr indent="-457200" lvl="0" marL="457200" marR="0" rtl="0" algn="l">
              <a:spcBef>
                <a:spcPts val="0"/>
              </a:spcBef>
              <a:spcAft>
                <a:spcPts val="0"/>
              </a:spcAft>
              <a:buClr>
                <a:srgbClr val="000000"/>
              </a:buClr>
              <a:buSzPts val="2399"/>
              <a:buFont typeface="Arial"/>
              <a:buAutoNum type="arabicPeriod"/>
            </a:pPr>
            <a:r>
              <a:rPr b="1" lang="en-GB" sz="2399">
                <a:solidFill>
                  <a:srgbClr val="000000"/>
                </a:solidFill>
                <a:latin typeface="Arial"/>
                <a:ea typeface="Arial"/>
                <a:cs typeface="Arial"/>
                <a:sym typeface="Arial"/>
              </a:rPr>
              <a:t>Experience in EU countries</a:t>
            </a:r>
            <a:endParaRPr/>
          </a:p>
          <a:p>
            <a:pPr indent="-457200" lvl="0" marL="457200" marR="0" rtl="0" algn="l">
              <a:spcBef>
                <a:spcPts val="0"/>
              </a:spcBef>
              <a:spcAft>
                <a:spcPts val="0"/>
              </a:spcAft>
              <a:buClr>
                <a:srgbClr val="000000"/>
              </a:buClr>
              <a:buSzPts val="2399"/>
              <a:buFont typeface="Arial"/>
              <a:buAutoNum type="arabicPeriod"/>
            </a:pPr>
            <a:r>
              <a:rPr b="1" lang="en-GB" sz="2399">
                <a:solidFill>
                  <a:srgbClr val="000000"/>
                </a:solidFill>
                <a:latin typeface="Arial"/>
                <a:ea typeface="Arial"/>
                <a:cs typeface="Arial"/>
                <a:sym typeface="Arial"/>
              </a:rPr>
              <a:t>Experience of countries which switch PCV in NIP </a:t>
            </a:r>
            <a:endParaRPr sz="2399">
              <a:solidFill>
                <a:srgbClr val="000000"/>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7" name="Shape 1657"/>
        <p:cNvGrpSpPr/>
        <p:nvPr/>
      </p:nvGrpSpPr>
      <p:grpSpPr>
        <a:xfrm>
          <a:off x="0" y="0"/>
          <a:ext cx="0" cy="0"/>
          <a:chOff x="0" y="0"/>
          <a:chExt cx="0" cy="0"/>
        </a:xfrm>
      </p:grpSpPr>
      <p:sp>
        <p:nvSpPr>
          <p:cNvPr id="1658" name="Google Shape;1658;p73"/>
          <p:cNvSpPr txBox="1"/>
          <p:nvPr>
            <p:ph idx="1" type="body"/>
          </p:nvPr>
        </p:nvSpPr>
        <p:spPr>
          <a:xfrm>
            <a:off x="527246" y="1412776"/>
            <a:ext cx="11134337" cy="489654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2"/>
              </a:buClr>
              <a:buSzPts val="1998"/>
              <a:buNone/>
            </a:pPr>
            <a:r>
              <a:rPr b="1" lang="en-GB" sz="1998">
                <a:solidFill>
                  <a:schemeClr val="dk1"/>
                </a:solidFill>
                <a:latin typeface="Calibri"/>
                <a:ea typeface="Calibri"/>
                <a:cs typeface="Calibri"/>
                <a:sym typeface="Calibri"/>
              </a:rPr>
              <a:t>Switch from PCV13 to PHiD-CV in several countries/regions, including Belgium</a:t>
            </a:r>
            <a:endParaRPr/>
          </a:p>
        </p:txBody>
      </p:sp>
      <p:cxnSp>
        <p:nvCxnSpPr>
          <p:cNvPr id="1659" name="Google Shape;1659;p73"/>
          <p:cNvCxnSpPr/>
          <p:nvPr/>
        </p:nvCxnSpPr>
        <p:spPr>
          <a:xfrm>
            <a:off x="8934707" y="2980844"/>
            <a:ext cx="0" cy="443863"/>
          </a:xfrm>
          <a:prstGeom prst="straightConnector1">
            <a:avLst/>
          </a:prstGeom>
          <a:noFill/>
          <a:ln cap="flat" cmpd="sng" w="22225">
            <a:solidFill>
              <a:schemeClr val="accent1"/>
            </a:solidFill>
            <a:prstDash val="solid"/>
            <a:round/>
            <a:headEnd len="sm" w="sm" type="none"/>
            <a:tailEnd len="lg" w="lg" type="oval"/>
          </a:ln>
        </p:spPr>
      </p:cxnSp>
      <p:cxnSp>
        <p:nvCxnSpPr>
          <p:cNvPr id="1660" name="Google Shape;1660;p73"/>
          <p:cNvCxnSpPr/>
          <p:nvPr/>
        </p:nvCxnSpPr>
        <p:spPr>
          <a:xfrm>
            <a:off x="8015335" y="2980844"/>
            <a:ext cx="0" cy="443863"/>
          </a:xfrm>
          <a:prstGeom prst="straightConnector1">
            <a:avLst/>
          </a:prstGeom>
          <a:noFill/>
          <a:ln cap="flat" cmpd="sng" w="22225">
            <a:solidFill>
              <a:schemeClr val="accent1"/>
            </a:solidFill>
            <a:prstDash val="solid"/>
            <a:round/>
            <a:headEnd len="sm" w="sm" type="none"/>
            <a:tailEnd len="lg" w="lg" type="oval"/>
          </a:ln>
        </p:spPr>
      </p:cxnSp>
      <p:graphicFrame>
        <p:nvGraphicFramePr>
          <p:cNvPr id="1661" name="Google Shape;1661;p73"/>
          <p:cNvGraphicFramePr/>
          <p:nvPr/>
        </p:nvGraphicFramePr>
        <p:xfrm>
          <a:off x="528693" y="2359412"/>
          <a:ext cx="3000000" cy="3000000"/>
        </p:xfrm>
        <a:graphic>
          <a:graphicData uri="http://schemas.openxmlformats.org/drawingml/2006/table">
            <a:tbl>
              <a:tblPr bandRow="1" firstRow="1">
                <a:noFill/>
                <a:tableStyleId>{D7CF3AF4-21C3-456F-97FC-D5B352463DB0}</a:tableStyleId>
              </a:tblPr>
              <a:tblGrid>
                <a:gridCol w="880675"/>
                <a:gridCol w="880675"/>
                <a:gridCol w="880675"/>
                <a:gridCol w="880675"/>
                <a:gridCol w="484775"/>
                <a:gridCol w="395900"/>
                <a:gridCol w="880675"/>
                <a:gridCol w="880675"/>
                <a:gridCol w="880675"/>
                <a:gridCol w="440350"/>
                <a:gridCol w="440350"/>
                <a:gridCol w="487800"/>
                <a:gridCol w="392900"/>
                <a:gridCol w="880675"/>
                <a:gridCol w="880675"/>
              </a:tblGrid>
              <a:tr h="396125">
                <a:tc>
                  <a:txBody>
                    <a:bodyPr/>
                    <a:lstStyle/>
                    <a:p>
                      <a:pPr indent="0" lvl="0" marL="0" marR="0" rtl="0" algn="ctr">
                        <a:spcBef>
                          <a:spcPts val="0"/>
                        </a:spcBef>
                        <a:spcAft>
                          <a:spcPts val="0"/>
                        </a:spcAft>
                        <a:buNone/>
                      </a:pPr>
                      <a:r>
                        <a:rPr b="1" lang="en-GB" sz="2000">
                          <a:solidFill>
                            <a:srgbClr val="292929"/>
                          </a:solidFill>
                          <a:latin typeface="Calibri"/>
                          <a:ea typeface="Calibri"/>
                          <a:cs typeface="Calibri"/>
                          <a:sym typeface="Calibri"/>
                        </a:rPr>
                        <a:t>2007</a:t>
                      </a:r>
                      <a:endParaRPr b="1" sz="2000">
                        <a:solidFill>
                          <a:srgbClr val="292929"/>
                        </a:solidFill>
                        <a:latin typeface="Calibri"/>
                        <a:ea typeface="Calibri"/>
                        <a:cs typeface="Calibri"/>
                        <a:sym typeface="Calibri"/>
                      </a:endParaRPr>
                    </a:p>
                  </a:txBody>
                  <a:tcPr marT="45700" marB="45700" marR="91400" marL="914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tcPr>
                </a:tc>
                <a:tc>
                  <a:txBody>
                    <a:bodyPr/>
                    <a:lstStyle/>
                    <a:p>
                      <a:pPr indent="0" lvl="0" marL="0" marR="0" rtl="0" algn="ctr">
                        <a:spcBef>
                          <a:spcPts val="0"/>
                        </a:spcBef>
                        <a:spcAft>
                          <a:spcPts val="0"/>
                        </a:spcAft>
                        <a:buNone/>
                      </a:pPr>
                      <a:r>
                        <a:rPr b="1" lang="en-GB" sz="2000">
                          <a:solidFill>
                            <a:srgbClr val="292929"/>
                          </a:solidFill>
                          <a:latin typeface="Calibri"/>
                          <a:ea typeface="Calibri"/>
                          <a:cs typeface="Calibri"/>
                          <a:sym typeface="Calibri"/>
                        </a:rPr>
                        <a:t>2008</a:t>
                      </a:r>
                      <a:endParaRPr b="1" sz="2000">
                        <a:solidFill>
                          <a:srgbClr val="292929"/>
                        </a:solidFill>
                        <a:latin typeface="Calibri"/>
                        <a:ea typeface="Calibri"/>
                        <a:cs typeface="Calibri"/>
                        <a:sym typeface="Calibri"/>
                      </a:endParaRPr>
                    </a:p>
                  </a:txBody>
                  <a:tcPr marT="45700" marB="45700" marR="91400" marL="914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tcPr>
                </a:tc>
                <a:tc>
                  <a:txBody>
                    <a:bodyPr/>
                    <a:lstStyle/>
                    <a:p>
                      <a:pPr indent="0" lvl="0" marL="0" marR="0" rtl="0" algn="ctr">
                        <a:spcBef>
                          <a:spcPts val="0"/>
                        </a:spcBef>
                        <a:spcAft>
                          <a:spcPts val="0"/>
                        </a:spcAft>
                        <a:buNone/>
                      </a:pPr>
                      <a:r>
                        <a:rPr b="1" lang="en-GB" sz="2000">
                          <a:solidFill>
                            <a:srgbClr val="292929"/>
                          </a:solidFill>
                          <a:latin typeface="Calibri"/>
                          <a:ea typeface="Calibri"/>
                          <a:cs typeface="Calibri"/>
                          <a:sym typeface="Calibri"/>
                        </a:rPr>
                        <a:t>2009</a:t>
                      </a:r>
                      <a:endParaRPr b="1" sz="2000">
                        <a:solidFill>
                          <a:srgbClr val="292929"/>
                        </a:solidFill>
                        <a:latin typeface="Calibri"/>
                        <a:ea typeface="Calibri"/>
                        <a:cs typeface="Calibri"/>
                        <a:sym typeface="Calibri"/>
                      </a:endParaRPr>
                    </a:p>
                  </a:txBody>
                  <a:tcPr marT="45700" marB="45700" marR="91400" marL="914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tcPr>
                </a:tc>
                <a:tc>
                  <a:txBody>
                    <a:bodyPr/>
                    <a:lstStyle/>
                    <a:p>
                      <a:pPr indent="0" lvl="0" marL="0" marR="0" rtl="0" algn="ctr">
                        <a:spcBef>
                          <a:spcPts val="0"/>
                        </a:spcBef>
                        <a:spcAft>
                          <a:spcPts val="0"/>
                        </a:spcAft>
                        <a:buNone/>
                      </a:pPr>
                      <a:r>
                        <a:rPr b="1" lang="en-GB" sz="2000">
                          <a:solidFill>
                            <a:srgbClr val="292929"/>
                          </a:solidFill>
                          <a:latin typeface="Calibri"/>
                          <a:ea typeface="Calibri"/>
                          <a:cs typeface="Calibri"/>
                          <a:sym typeface="Calibri"/>
                        </a:rPr>
                        <a:t>2010</a:t>
                      </a:r>
                      <a:endParaRPr b="1" sz="2000">
                        <a:solidFill>
                          <a:srgbClr val="292929"/>
                        </a:solidFill>
                        <a:latin typeface="Calibri"/>
                        <a:ea typeface="Calibri"/>
                        <a:cs typeface="Calibri"/>
                        <a:sym typeface="Calibri"/>
                      </a:endParaRPr>
                    </a:p>
                  </a:txBody>
                  <a:tcPr marT="45700" marB="45700" marR="91400" marL="914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tcPr>
                </a:tc>
                <a:tc gridSpan="2">
                  <a:txBody>
                    <a:bodyPr/>
                    <a:lstStyle/>
                    <a:p>
                      <a:pPr indent="0" lvl="0" marL="0" marR="0" rtl="0" algn="ctr">
                        <a:spcBef>
                          <a:spcPts val="0"/>
                        </a:spcBef>
                        <a:spcAft>
                          <a:spcPts val="0"/>
                        </a:spcAft>
                        <a:buNone/>
                      </a:pPr>
                      <a:r>
                        <a:rPr b="1" lang="en-GB" sz="2000">
                          <a:solidFill>
                            <a:srgbClr val="292929"/>
                          </a:solidFill>
                          <a:latin typeface="Calibri"/>
                          <a:ea typeface="Calibri"/>
                          <a:cs typeface="Calibri"/>
                          <a:sym typeface="Calibri"/>
                        </a:rPr>
                        <a:t>2011</a:t>
                      </a:r>
                      <a:endParaRPr b="1" sz="2000">
                        <a:solidFill>
                          <a:srgbClr val="292929"/>
                        </a:solidFill>
                        <a:latin typeface="Calibri"/>
                        <a:ea typeface="Calibri"/>
                        <a:cs typeface="Calibri"/>
                        <a:sym typeface="Calibri"/>
                      </a:endParaRPr>
                    </a:p>
                  </a:txBody>
                  <a:tcPr marT="45700" marB="45700" marR="91400" marL="914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tcPr>
                </a:tc>
                <a:tc hMerge="1"/>
                <a:tc>
                  <a:txBody>
                    <a:bodyPr/>
                    <a:lstStyle/>
                    <a:p>
                      <a:pPr indent="0" lvl="0" marL="0" marR="0" rtl="0" algn="ctr">
                        <a:spcBef>
                          <a:spcPts val="0"/>
                        </a:spcBef>
                        <a:spcAft>
                          <a:spcPts val="0"/>
                        </a:spcAft>
                        <a:buNone/>
                      </a:pPr>
                      <a:r>
                        <a:rPr b="1" lang="en-GB" sz="2000">
                          <a:solidFill>
                            <a:srgbClr val="292929"/>
                          </a:solidFill>
                          <a:latin typeface="Calibri"/>
                          <a:ea typeface="Calibri"/>
                          <a:cs typeface="Calibri"/>
                          <a:sym typeface="Calibri"/>
                        </a:rPr>
                        <a:t>2012</a:t>
                      </a:r>
                      <a:endParaRPr b="1" sz="2000">
                        <a:solidFill>
                          <a:srgbClr val="292929"/>
                        </a:solidFill>
                        <a:latin typeface="Calibri"/>
                        <a:ea typeface="Calibri"/>
                        <a:cs typeface="Calibri"/>
                        <a:sym typeface="Calibri"/>
                      </a:endParaRPr>
                    </a:p>
                  </a:txBody>
                  <a:tcPr marT="45700" marB="45700" marR="91400" marL="914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tcPr>
                </a:tc>
                <a:tc>
                  <a:txBody>
                    <a:bodyPr/>
                    <a:lstStyle/>
                    <a:p>
                      <a:pPr indent="0" lvl="0" marL="0" marR="0" rtl="0" algn="ctr">
                        <a:spcBef>
                          <a:spcPts val="0"/>
                        </a:spcBef>
                        <a:spcAft>
                          <a:spcPts val="0"/>
                        </a:spcAft>
                        <a:buNone/>
                      </a:pPr>
                      <a:r>
                        <a:rPr b="1" lang="en-GB" sz="2000">
                          <a:solidFill>
                            <a:srgbClr val="292929"/>
                          </a:solidFill>
                          <a:latin typeface="Calibri"/>
                          <a:ea typeface="Calibri"/>
                          <a:cs typeface="Calibri"/>
                          <a:sym typeface="Calibri"/>
                        </a:rPr>
                        <a:t>2013</a:t>
                      </a:r>
                      <a:endParaRPr b="1" sz="2000">
                        <a:solidFill>
                          <a:srgbClr val="292929"/>
                        </a:solidFill>
                        <a:latin typeface="Calibri"/>
                        <a:ea typeface="Calibri"/>
                        <a:cs typeface="Calibri"/>
                        <a:sym typeface="Calibri"/>
                      </a:endParaRPr>
                    </a:p>
                  </a:txBody>
                  <a:tcPr marT="45700" marB="45700" marR="91400" marL="914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tcPr>
                </a:tc>
                <a:tc>
                  <a:txBody>
                    <a:bodyPr/>
                    <a:lstStyle/>
                    <a:p>
                      <a:pPr indent="0" lvl="0" marL="0" marR="0" rtl="0" algn="ctr">
                        <a:spcBef>
                          <a:spcPts val="0"/>
                        </a:spcBef>
                        <a:spcAft>
                          <a:spcPts val="0"/>
                        </a:spcAft>
                        <a:buNone/>
                      </a:pPr>
                      <a:r>
                        <a:rPr b="1" lang="en-GB" sz="2000">
                          <a:solidFill>
                            <a:srgbClr val="292929"/>
                          </a:solidFill>
                          <a:latin typeface="Calibri"/>
                          <a:ea typeface="Calibri"/>
                          <a:cs typeface="Calibri"/>
                          <a:sym typeface="Calibri"/>
                        </a:rPr>
                        <a:t>2014</a:t>
                      </a:r>
                      <a:endParaRPr b="1" sz="2000">
                        <a:solidFill>
                          <a:srgbClr val="292929"/>
                        </a:solidFill>
                        <a:latin typeface="Calibri"/>
                        <a:ea typeface="Calibri"/>
                        <a:cs typeface="Calibri"/>
                        <a:sym typeface="Calibri"/>
                      </a:endParaRPr>
                    </a:p>
                  </a:txBody>
                  <a:tcPr marT="45700" marB="45700" marR="91400" marL="914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tcPr>
                </a:tc>
                <a:tc gridSpan="2">
                  <a:txBody>
                    <a:bodyPr/>
                    <a:lstStyle/>
                    <a:p>
                      <a:pPr indent="0" lvl="0" marL="0" marR="0" rtl="0" algn="ctr">
                        <a:spcBef>
                          <a:spcPts val="0"/>
                        </a:spcBef>
                        <a:spcAft>
                          <a:spcPts val="0"/>
                        </a:spcAft>
                        <a:buNone/>
                      </a:pPr>
                      <a:r>
                        <a:rPr b="1" lang="en-GB" sz="2000">
                          <a:solidFill>
                            <a:srgbClr val="292929"/>
                          </a:solidFill>
                          <a:latin typeface="Calibri"/>
                          <a:ea typeface="Calibri"/>
                          <a:cs typeface="Calibri"/>
                          <a:sym typeface="Calibri"/>
                        </a:rPr>
                        <a:t>2015</a:t>
                      </a:r>
                      <a:endParaRPr b="1" sz="2000">
                        <a:solidFill>
                          <a:srgbClr val="292929"/>
                        </a:solidFill>
                        <a:latin typeface="Calibri"/>
                        <a:ea typeface="Calibri"/>
                        <a:cs typeface="Calibri"/>
                        <a:sym typeface="Calibri"/>
                      </a:endParaRPr>
                    </a:p>
                  </a:txBody>
                  <a:tcPr marT="45700" marB="45700" marR="91400" marL="914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tcPr>
                </a:tc>
                <a:tc hMerge="1"/>
                <a:tc gridSpan="2">
                  <a:txBody>
                    <a:bodyPr/>
                    <a:lstStyle/>
                    <a:p>
                      <a:pPr indent="0" lvl="0" marL="0" marR="0" rtl="0" algn="ctr">
                        <a:spcBef>
                          <a:spcPts val="0"/>
                        </a:spcBef>
                        <a:spcAft>
                          <a:spcPts val="0"/>
                        </a:spcAft>
                        <a:buNone/>
                      </a:pPr>
                      <a:r>
                        <a:rPr b="1" lang="en-GB" sz="2000">
                          <a:solidFill>
                            <a:srgbClr val="292929"/>
                          </a:solidFill>
                          <a:latin typeface="Calibri"/>
                          <a:ea typeface="Calibri"/>
                          <a:cs typeface="Calibri"/>
                          <a:sym typeface="Calibri"/>
                        </a:rPr>
                        <a:t>2016</a:t>
                      </a:r>
                      <a:endParaRPr b="1" sz="2000">
                        <a:solidFill>
                          <a:srgbClr val="292929"/>
                        </a:solidFill>
                        <a:latin typeface="Calibri"/>
                        <a:ea typeface="Calibri"/>
                        <a:cs typeface="Calibri"/>
                        <a:sym typeface="Calibri"/>
                      </a:endParaRPr>
                    </a:p>
                  </a:txBody>
                  <a:tcPr marT="45700" marB="45700" marR="91400" marL="914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tcPr>
                </a:tc>
                <a:tc hMerge="1"/>
                <a:tc>
                  <a:txBody>
                    <a:bodyPr/>
                    <a:lstStyle/>
                    <a:p>
                      <a:pPr indent="0" lvl="0" marL="0" marR="0" rtl="0" algn="ctr">
                        <a:spcBef>
                          <a:spcPts val="0"/>
                        </a:spcBef>
                        <a:spcAft>
                          <a:spcPts val="0"/>
                        </a:spcAft>
                        <a:buNone/>
                      </a:pPr>
                      <a:r>
                        <a:rPr b="1" lang="en-GB" sz="2000">
                          <a:solidFill>
                            <a:srgbClr val="292929"/>
                          </a:solidFill>
                          <a:latin typeface="Calibri"/>
                          <a:ea typeface="Calibri"/>
                          <a:cs typeface="Calibri"/>
                          <a:sym typeface="Calibri"/>
                        </a:rPr>
                        <a:t>2017</a:t>
                      </a:r>
                      <a:endParaRPr b="1" sz="2000">
                        <a:solidFill>
                          <a:srgbClr val="292929"/>
                        </a:solidFill>
                        <a:latin typeface="Calibri"/>
                        <a:ea typeface="Calibri"/>
                        <a:cs typeface="Calibri"/>
                        <a:sym typeface="Calibri"/>
                      </a:endParaRPr>
                    </a:p>
                  </a:txBody>
                  <a:tcPr marT="45700" marB="45700" marR="91400" marL="914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tcPr>
                </a:tc>
                <a:tc>
                  <a:txBody>
                    <a:bodyPr/>
                    <a:lstStyle/>
                    <a:p>
                      <a:pPr indent="0" lvl="0" marL="0" marR="0" rtl="0" algn="ctr">
                        <a:spcBef>
                          <a:spcPts val="0"/>
                        </a:spcBef>
                        <a:spcAft>
                          <a:spcPts val="0"/>
                        </a:spcAft>
                        <a:buNone/>
                      </a:pPr>
                      <a:r>
                        <a:rPr b="1" lang="en-GB" sz="2000">
                          <a:solidFill>
                            <a:srgbClr val="292929"/>
                          </a:solidFill>
                          <a:latin typeface="Calibri"/>
                          <a:ea typeface="Calibri"/>
                          <a:cs typeface="Calibri"/>
                          <a:sym typeface="Calibri"/>
                        </a:rPr>
                        <a:t>2018</a:t>
                      </a:r>
                      <a:endParaRPr b="1" sz="2000">
                        <a:solidFill>
                          <a:srgbClr val="292929"/>
                        </a:solidFill>
                        <a:latin typeface="Calibri"/>
                        <a:ea typeface="Calibri"/>
                        <a:cs typeface="Calibri"/>
                        <a:sym typeface="Calibri"/>
                      </a:endParaRPr>
                    </a:p>
                  </a:txBody>
                  <a:tcPr marT="45700" marB="45700" marR="91400" marL="914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tcPr>
                </a:tc>
              </a:tr>
              <a:tr h="396125">
                <a:tc gridSpan="5">
                  <a:txBody>
                    <a:bodyPr/>
                    <a:lstStyle/>
                    <a:p>
                      <a:pPr indent="0" lvl="0" marL="0" marR="0" rtl="0" algn="ctr">
                        <a:spcBef>
                          <a:spcPts val="0"/>
                        </a:spcBef>
                        <a:spcAft>
                          <a:spcPts val="0"/>
                        </a:spcAft>
                        <a:buNone/>
                      </a:pPr>
                      <a:r>
                        <a:rPr b="1" lang="en-GB" sz="2000">
                          <a:solidFill>
                            <a:schemeClr val="lt1"/>
                          </a:solidFill>
                          <a:latin typeface="Calibri"/>
                          <a:ea typeface="Calibri"/>
                          <a:cs typeface="Calibri"/>
                          <a:sym typeface="Calibri"/>
                        </a:rPr>
                        <a:t>PCV7 (Jan 2007)</a:t>
                      </a:r>
                      <a:endParaRPr b="1" sz="2000">
                        <a:solidFill>
                          <a:schemeClr val="lt1"/>
                        </a:solidFill>
                        <a:latin typeface="Calibri"/>
                        <a:ea typeface="Calibri"/>
                        <a:cs typeface="Calibri"/>
                        <a:sym typeface="Calibri"/>
                      </a:endParaRPr>
                    </a:p>
                  </a:txBody>
                  <a:tcPr marT="45700" marB="45700" marR="91400" marL="91400">
                    <a:lnL cap="flat" cmpd="sng" w="12700">
                      <a:solidFill>
                        <a:srgbClr val="292929"/>
                      </a:solidFill>
                      <a:prstDash val="solid"/>
                      <a:round/>
                      <a:headEnd len="sm" w="sm" type="none"/>
                      <a:tailEnd len="sm" w="sm" type="none"/>
                    </a:lnL>
                    <a:lnR cap="flat" cmpd="sng" w="12700">
                      <a:solidFill>
                        <a:srgbClr val="292929"/>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solidFill>
                      <a:schemeClr val="dk1"/>
                    </a:solidFill>
                  </a:tcPr>
                </a:tc>
                <a:tc hMerge="1"/>
                <a:tc hMerge="1"/>
                <a:tc hMerge="1"/>
                <a:tc hMerge="1"/>
                <a:tc gridSpan="5">
                  <a:txBody>
                    <a:bodyPr/>
                    <a:lstStyle/>
                    <a:p>
                      <a:pPr indent="0" lvl="0" marL="0" marR="0" rtl="0" algn="ctr">
                        <a:spcBef>
                          <a:spcPts val="0"/>
                        </a:spcBef>
                        <a:spcAft>
                          <a:spcPts val="0"/>
                        </a:spcAft>
                        <a:buNone/>
                      </a:pPr>
                      <a:r>
                        <a:rPr b="1" lang="en-GB" sz="2000">
                          <a:solidFill>
                            <a:schemeClr val="lt1"/>
                          </a:solidFill>
                          <a:latin typeface="Calibri"/>
                          <a:ea typeface="Calibri"/>
                          <a:cs typeface="Calibri"/>
                          <a:sym typeface="Calibri"/>
                        </a:rPr>
                        <a:t>PCV13 (Jul/Oct 2011)</a:t>
                      </a:r>
                      <a:endParaRPr sz="2400"/>
                    </a:p>
                  </a:txBody>
                  <a:tcPr marT="45700" marB="45700" marR="91400" marL="91400">
                    <a:lnL cap="flat" cmpd="sng" w="12700">
                      <a:solidFill>
                        <a:srgbClr val="292929"/>
                      </a:solidFill>
                      <a:prstDash val="solid"/>
                      <a:round/>
                      <a:headEnd len="sm" w="sm" type="none"/>
                      <a:tailEnd len="sm" w="sm" type="none"/>
                    </a:lnL>
                    <a:lnR cap="flat" cmpd="sng" w="12700">
                      <a:solidFill>
                        <a:srgbClr val="292929"/>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solidFill>
                      <a:schemeClr val="accent5"/>
                    </a:solidFill>
                  </a:tcPr>
                </a:tc>
                <a:tc hMerge="1"/>
                <a:tc hMerge="1"/>
                <a:tc hMerge="1"/>
                <a:tc hMerge="1"/>
                <a:tc gridSpan="2">
                  <a:txBody>
                    <a:bodyPr/>
                    <a:lstStyle/>
                    <a:p>
                      <a:pPr indent="0" lvl="0" marL="0" marR="0" rtl="0" algn="l">
                        <a:spcBef>
                          <a:spcPts val="0"/>
                        </a:spcBef>
                        <a:spcAft>
                          <a:spcPts val="0"/>
                        </a:spcAft>
                        <a:buNone/>
                      </a:pPr>
                      <a:r>
                        <a:t/>
                      </a:r>
                      <a:endParaRPr b="1" sz="2000">
                        <a:solidFill>
                          <a:schemeClr val="lt1"/>
                        </a:solidFill>
                        <a:latin typeface="Calibri"/>
                        <a:ea typeface="Calibri"/>
                        <a:cs typeface="Calibri"/>
                        <a:sym typeface="Calibri"/>
                      </a:endParaRPr>
                    </a:p>
                  </a:txBody>
                  <a:tcPr marT="45700" marB="45700" marR="91400" marL="91400">
                    <a:lnL cap="flat" cmpd="sng" w="12700">
                      <a:solidFill>
                        <a:srgbClr val="292929"/>
                      </a:solidFill>
                      <a:prstDash val="solid"/>
                      <a:round/>
                      <a:headEnd len="sm" w="sm" type="none"/>
                      <a:tailEnd len="sm" w="sm" type="none"/>
                    </a:lnL>
                    <a:lnR cap="flat" cmpd="sng" w="12700">
                      <a:solidFill>
                        <a:srgbClr val="292929"/>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solidFill>
                      <a:srgbClr val="E4F4F6"/>
                    </a:solidFill>
                  </a:tcPr>
                </a:tc>
                <a:tc hMerge="1"/>
                <a:tc gridSpan="3">
                  <a:txBody>
                    <a:bodyPr/>
                    <a:lstStyle/>
                    <a:p>
                      <a:pPr indent="0" lvl="0" marL="0" marR="0" rtl="0" algn="ctr">
                        <a:lnSpc>
                          <a:spcPct val="100000"/>
                        </a:lnSpc>
                        <a:spcBef>
                          <a:spcPts val="0"/>
                        </a:spcBef>
                        <a:spcAft>
                          <a:spcPts val="0"/>
                        </a:spcAft>
                        <a:buClr>
                          <a:schemeClr val="lt1"/>
                        </a:buClr>
                        <a:buSzPts val="2000"/>
                        <a:buFont typeface="Calibri"/>
                        <a:buNone/>
                      </a:pPr>
                      <a:r>
                        <a:rPr b="1" lang="en-GB" sz="2000">
                          <a:solidFill>
                            <a:schemeClr val="lt1"/>
                          </a:solidFill>
                          <a:latin typeface="Calibri"/>
                          <a:ea typeface="Calibri"/>
                          <a:cs typeface="Calibri"/>
                          <a:sym typeface="Calibri"/>
                        </a:rPr>
                        <a:t>PHiD-CV</a:t>
                      </a:r>
                      <a:endParaRPr b="1" sz="2000">
                        <a:solidFill>
                          <a:schemeClr val="lt1"/>
                        </a:solidFill>
                        <a:latin typeface="Calibri"/>
                        <a:ea typeface="Calibri"/>
                        <a:cs typeface="Calibri"/>
                        <a:sym typeface="Calibri"/>
                      </a:endParaRPr>
                    </a:p>
                  </a:txBody>
                  <a:tcPr marT="45700" marB="45700" marR="91400" marL="91400">
                    <a:lnL cap="flat" cmpd="sng" w="12700">
                      <a:solidFill>
                        <a:srgbClr val="292929"/>
                      </a:solidFill>
                      <a:prstDash val="solid"/>
                      <a:round/>
                      <a:headEnd len="sm" w="sm" type="none"/>
                      <a:tailEnd len="sm" w="sm" type="none"/>
                    </a:lnL>
                    <a:lnR cap="flat" cmpd="sng" w="12700">
                      <a:solidFill>
                        <a:srgbClr val="292929"/>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solidFill>
                      <a:srgbClr val="8DC63F"/>
                    </a:solidFill>
                  </a:tcPr>
                </a:tc>
                <a:tc hMerge="1"/>
                <a:tc hMerge="1"/>
              </a:tr>
            </a:tbl>
          </a:graphicData>
        </a:graphic>
      </p:graphicFrame>
      <p:sp>
        <p:nvSpPr>
          <p:cNvPr id="1662" name="Google Shape;1662;p73"/>
          <p:cNvSpPr txBox="1"/>
          <p:nvPr/>
        </p:nvSpPr>
        <p:spPr>
          <a:xfrm>
            <a:off x="6170949" y="3506766"/>
            <a:ext cx="2211147" cy="7075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998">
                <a:solidFill>
                  <a:srgbClr val="94C120"/>
                </a:solidFill>
                <a:latin typeface="Calibri"/>
                <a:ea typeface="Calibri"/>
                <a:cs typeface="Calibri"/>
                <a:sym typeface="Calibri"/>
              </a:rPr>
              <a:t>Switch in Flanders</a:t>
            </a:r>
            <a:endParaRPr/>
          </a:p>
          <a:p>
            <a:pPr indent="0" lvl="0" marL="0" marR="0" rtl="0" algn="ctr">
              <a:spcBef>
                <a:spcPts val="0"/>
              </a:spcBef>
              <a:spcAft>
                <a:spcPts val="0"/>
              </a:spcAft>
              <a:buNone/>
            </a:pPr>
            <a:r>
              <a:rPr b="1" lang="en-GB" sz="1998">
                <a:solidFill>
                  <a:srgbClr val="94C120"/>
                </a:solidFill>
                <a:latin typeface="Calibri"/>
                <a:ea typeface="Calibri"/>
                <a:cs typeface="Calibri"/>
                <a:sym typeface="Calibri"/>
              </a:rPr>
              <a:t>(Jul 2015)</a:t>
            </a:r>
            <a:endParaRPr/>
          </a:p>
        </p:txBody>
      </p:sp>
      <p:sp>
        <p:nvSpPr>
          <p:cNvPr id="1663" name="Google Shape;1663;p73"/>
          <p:cNvSpPr txBox="1"/>
          <p:nvPr/>
        </p:nvSpPr>
        <p:spPr>
          <a:xfrm>
            <a:off x="8471004" y="3506766"/>
            <a:ext cx="2141778" cy="7075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998">
                <a:solidFill>
                  <a:srgbClr val="94C120"/>
                </a:solidFill>
                <a:latin typeface="Calibri"/>
                <a:ea typeface="Calibri"/>
                <a:cs typeface="Calibri"/>
                <a:sym typeface="Calibri"/>
              </a:rPr>
              <a:t>Switch in Wallonia</a:t>
            </a:r>
            <a:endParaRPr/>
          </a:p>
          <a:p>
            <a:pPr indent="0" lvl="0" marL="0" marR="0" rtl="0" algn="ctr">
              <a:spcBef>
                <a:spcPts val="0"/>
              </a:spcBef>
              <a:spcAft>
                <a:spcPts val="0"/>
              </a:spcAft>
              <a:buNone/>
            </a:pPr>
            <a:r>
              <a:rPr b="1" lang="en-GB" sz="1998">
                <a:solidFill>
                  <a:srgbClr val="94C120"/>
                </a:solidFill>
                <a:latin typeface="Calibri"/>
                <a:ea typeface="Calibri"/>
                <a:cs typeface="Calibri"/>
                <a:sym typeface="Calibri"/>
              </a:rPr>
              <a:t>(May 2016)</a:t>
            </a:r>
            <a:endParaRPr/>
          </a:p>
        </p:txBody>
      </p:sp>
      <p:grpSp>
        <p:nvGrpSpPr>
          <p:cNvPr id="1664" name="Google Shape;1664;p73"/>
          <p:cNvGrpSpPr/>
          <p:nvPr/>
        </p:nvGrpSpPr>
        <p:grpSpPr>
          <a:xfrm>
            <a:off x="6407846" y="3151328"/>
            <a:ext cx="4688882" cy="2635270"/>
            <a:chOff x="6409598" y="3151183"/>
            <a:chExt cx="4691325" cy="2636643"/>
          </a:xfrm>
        </p:grpSpPr>
        <p:sp>
          <p:nvSpPr>
            <p:cNvPr id="1665" name="Google Shape;1665;p73"/>
            <p:cNvSpPr txBox="1"/>
            <p:nvPr/>
          </p:nvSpPr>
          <p:spPr>
            <a:xfrm>
              <a:off x="6409598" y="5079940"/>
              <a:ext cx="4144725"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1998">
                  <a:solidFill>
                    <a:srgbClr val="292929"/>
                  </a:solidFill>
                  <a:latin typeface="Calibri"/>
                  <a:ea typeface="Calibri"/>
                  <a:cs typeface="Calibri"/>
                  <a:sym typeface="Calibri"/>
                </a:rPr>
                <a:t>Superior Health Council recommends</a:t>
              </a:r>
              <a:endParaRPr/>
            </a:p>
            <a:p>
              <a:pPr indent="0" lvl="0" marL="0" marR="0" rtl="0" algn="ctr">
                <a:spcBef>
                  <a:spcPts val="0"/>
                </a:spcBef>
                <a:spcAft>
                  <a:spcPts val="0"/>
                </a:spcAft>
                <a:buNone/>
              </a:pPr>
              <a:r>
                <a:rPr b="1" lang="en-GB" sz="1998">
                  <a:solidFill>
                    <a:srgbClr val="292929"/>
                  </a:solidFill>
                  <a:latin typeface="Calibri"/>
                  <a:ea typeface="Calibri"/>
                  <a:cs typeface="Calibri"/>
                  <a:sym typeface="Calibri"/>
                </a:rPr>
                <a:t>switch back to PCV13</a:t>
              </a:r>
              <a:endParaRPr/>
            </a:p>
          </p:txBody>
        </p:sp>
        <p:cxnSp>
          <p:nvCxnSpPr>
            <p:cNvPr id="1666" name="Google Shape;1666;p73"/>
            <p:cNvCxnSpPr>
              <a:endCxn id="1665" idx="3"/>
            </p:cNvCxnSpPr>
            <p:nvPr/>
          </p:nvCxnSpPr>
          <p:spPr>
            <a:xfrm rot="5400000">
              <a:off x="9686273" y="4019233"/>
              <a:ext cx="2282700" cy="546600"/>
            </a:xfrm>
            <a:prstGeom prst="bentConnector2">
              <a:avLst/>
            </a:prstGeom>
            <a:noFill/>
            <a:ln cap="flat" cmpd="sng" w="22225">
              <a:solidFill>
                <a:schemeClr val="dk1"/>
              </a:solidFill>
              <a:prstDash val="solid"/>
              <a:round/>
              <a:headEnd len="sm" w="sm" type="none"/>
              <a:tailEnd len="med" w="med" type="stealth"/>
            </a:ln>
          </p:spPr>
        </p:cxnSp>
      </p:grpSp>
      <p:sp>
        <p:nvSpPr>
          <p:cNvPr id="1667" name="Google Shape;1667;p73"/>
          <p:cNvSpPr txBox="1"/>
          <p:nvPr/>
        </p:nvSpPr>
        <p:spPr>
          <a:xfrm>
            <a:off x="1145362" y="3685278"/>
            <a:ext cx="4872518" cy="1937213"/>
          </a:xfrm>
          <a:prstGeom prst="rect">
            <a:avLst/>
          </a:prstGeom>
          <a:noFill/>
          <a:ln>
            <a:noFill/>
          </a:ln>
        </p:spPr>
        <p:txBody>
          <a:bodyPr anchorCtr="0" anchor="t" bIns="45675" lIns="91375" spcFirstLastPara="1" rIns="91375" wrap="square" tIns="45675">
            <a:noAutofit/>
          </a:bodyPr>
          <a:lstStyle/>
          <a:p>
            <a:pPr indent="-285578" lvl="0" marL="285578" marR="0" rtl="0" algn="l">
              <a:lnSpc>
                <a:spcPct val="150000"/>
              </a:lnSpc>
              <a:spcBef>
                <a:spcPts val="0"/>
              </a:spcBef>
              <a:spcAft>
                <a:spcPts val="0"/>
              </a:spcAft>
              <a:buClr>
                <a:srgbClr val="292929"/>
              </a:buClr>
              <a:buSzPts val="1998"/>
              <a:buFont typeface="Arial"/>
              <a:buChar char="•"/>
            </a:pPr>
            <a:r>
              <a:rPr lang="en-GB" sz="1998">
                <a:solidFill>
                  <a:srgbClr val="292929"/>
                </a:solidFill>
                <a:latin typeface="Calibri"/>
                <a:ea typeface="Calibri"/>
                <a:cs typeface="Calibri"/>
                <a:sym typeface="Calibri"/>
              </a:rPr>
              <a:t>2+1 schedule (at 2, 4 + 12 months of age)</a:t>
            </a:r>
            <a:endParaRPr/>
          </a:p>
          <a:p>
            <a:pPr indent="-285578" lvl="0" marL="285578" marR="0" rtl="0" algn="l">
              <a:lnSpc>
                <a:spcPct val="150000"/>
              </a:lnSpc>
              <a:spcBef>
                <a:spcPts val="0"/>
              </a:spcBef>
              <a:spcAft>
                <a:spcPts val="0"/>
              </a:spcAft>
              <a:buClr>
                <a:srgbClr val="292929"/>
              </a:buClr>
              <a:buSzPts val="1998"/>
              <a:buFont typeface="Arial"/>
              <a:buChar char="•"/>
            </a:pPr>
            <a:r>
              <a:rPr lang="en-GB" sz="1998">
                <a:solidFill>
                  <a:srgbClr val="292929"/>
                </a:solidFill>
                <a:latin typeface="Calibri"/>
                <a:ea typeface="Calibri"/>
                <a:cs typeface="Calibri"/>
                <a:sym typeface="Calibri"/>
              </a:rPr>
              <a:t>Coverage for three doses:</a:t>
            </a:r>
            <a:endParaRPr/>
          </a:p>
          <a:p>
            <a:pPr indent="-285578" lvl="1" marL="742504" marR="0" rtl="0" algn="l">
              <a:lnSpc>
                <a:spcPct val="150000"/>
              </a:lnSpc>
              <a:spcBef>
                <a:spcPts val="0"/>
              </a:spcBef>
              <a:spcAft>
                <a:spcPts val="0"/>
              </a:spcAft>
              <a:buClr>
                <a:srgbClr val="292929"/>
              </a:buClr>
              <a:buSzPts val="1998"/>
              <a:buFont typeface="Calibri"/>
              <a:buChar char="–"/>
            </a:pPr>
            <a:r>
              <a:rPr b="0" i="0" lang="en-GB" sz="1998" u="none" cap="none" strike="noStrike">
                <a:solidFill>
                  <a:srgbClr val="292929"/>
                </a:solidFill>
                <a:latin typeface="Calibri"/>
                <a:ea typeface="Calibri"/>
                <a:cs typeface="Calibri"/>
                <a:sym typeface="Calibri"/>
              </a:rPr>
              <a:t>94.9% (Flanders, 2016)</a:t>
            </a:r>
            <a:endParaRPr b="0" baseline="30000" i="0" sz="1998" u="none" cap="none" strike="noStrike">
              <a:solidFill>
                <a:srgbClr val="292929"/>
              </a:solidFill>
              <a:latin typeface="Calibri"/>
              <a:ea typeface="Calibri"/>
              <a:cs typeface="Calibri"/>
              <a:sym typeface="Calibri"/>
            </a:endParaRPr>
          </a:p>
          <a:p>
            <a:pPr indent="-285578" lvl="1" marL="742504" marR="0" rtl="0" algn="l">
              <a:lnSpc>
                <a:spcPct val="150000"/>
              </a:lnSpc>
              <a:spcBef>
                <a:spcPts val="0"/>
              </a:spcBef>
              <a:spcAft>
                <a:spcPts val="0"/>
              </a:spcAft>
              <a:buClr>
                <a:srgbClr val="292929"/>
              </a:buClr>
              <a:buSzPts val="1998"/>
              <a:buFont typeface="Calibri"/>
              <a:buChar char="–"/>
            </a:pPr>
            <a:r>
              <a:rPr b="0" i="0" lang="en-GB" sz="1998" u="none" cap="none" strike="noStrike">
                <a:solidFill>
                  <a:srgbClr val="292929"/>
                </a:solidFill>
                <a:latin typeface="Calibri"/>
                <a:ea typeface="Calibri"/>
                <a:cs typeface="Calibri"/>
                <a:sym typeface="Calibri"/>
              </a:rPr>
              <a:t>92.9% (Wallonia/Brussels, 2015)</a:t>
            </a:r>
            <a:endParaRPr b="0" baseline="30000" i="0" sz="1998" u="none" cap="none" strike="noStrike">
              <a:solidFill>
                <a:srgbClr val="292929"/>
              </a:solidFill>
              <a:latin typeface="Calibri"/>
              <a:ea typeface="Calibri"/>
              <a:cs typeface="Calibri"/>
              <a:sym typeface="Calibri"/>
            </a:endParaRPr>
          </a:p>
        </p:txBody>
      </p:sp>
      <p:pic>
        <p:nvPicPr>
          <p:cNvPr descr="Needle" id="1668" name="Google Shape;1668;p73"/>
          <p:cNvPicPr preferRelativeResize="0"/>
          <p:nvPr/>
        </p:nvPicPr>
        <p:blipFill rotWithShape="1">
          <a:blip r:embed="rId3">
            <a:alphaModFix/>
          </a:blip>
          <a:srcRect b="0" l="0" r="0" t="0"/>
          <a:stretch/>
        </p:blipFill>
        <p:spPr>
          <a:xfrm>
            <a:off x="279888" y="3685277"/>
            <a:ext cx="913924" cy="913924"/>
          </a:xfrm>
          <a:prstGeom prst="rect">
            <a:avLst/>
          </a:prstGeom>
          <a:noFill/>
          <a:ln>
            <a:noFill/>
          </a:ln>
        </p:spPr>
      </p:pic>
      <p:sp>
        <p:nvSpPr>
          <p:cNvPr id="1669" name="Google Shape;1669;p73"/>
          <p:cNvSpPr txBox="1"/>
          <p:nvPr>
            <p:ph type="title"/>
          </p:nvPr>
        </p:nvSpPr>
        <p:spPr>
          <a:xfrm>
            <a:off x="528694" y="361962"/>
            <a:ext cx="9883949" cy="369140"/>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398"/>
              <a:buFont typeface="Arial"/>
              <a:buNone/>
            </a:pPr>
            <a:r>
              <a:rPr lang="en-GB" sz="2398"/>
              <a:t>Infant PCV immunization in Belgium</a:t>
            </a:r>
            <a:endParaRPr/>
          </a:p>
        </p:txBody>
      </p:sp>
      <p:sp>
        <p:nvSpPr>
          <p:cNvPr id="1670" name="Google Shape;1670;p73">
            <a:hlinkClick action="ppaction://hlinksldjump" r:id="rId4"/>
          </p:cNvPr>
          <p:cNvSpPr/>
          <p:nvPr/>
        </p:nvSpPr>
        <p:spPr>
          <a:xfrm>
            <a:off x="10875862" y="5928655"/>
            <a:ext cx="1311376" cy="92845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5" name="Shape 1675"/>
        <p:cNvGrpSpPr/>
        <p:nvPr/>
      </p:nvGrpSpPr>
      <p:grpSpPr>
        <a:xfrm>
          <a:off x="0" y="0"/>
          <a:ext cx="0" cy="0"/>
          <a:chOff x="0" y="0"/>
          <a:chExt cx="0" cy="0"/>
        </a:xfrm>
      </p:grpSpPr>
      <p:sp>
        <p:nvSpPr>
          <p:cNvPr id="1676" name="Google Shape;1676;p74"/>
          <p:cNvSpPr txBox="1"/>
          <p:nvPr>
            <p:ph type="title"/>
          </p:nvPr>
        </p:nvSpPr>
        <p:spPr>
          <a:xfrm>
            <a:off x="528693" y="361962"/>
            <a:ext cx="10487252" cy="369140"/>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398"/>
              <a:buFont typeface="Arial"/>
              <a:buNone/>
            </a:pPr>
            <a:r>
              <a:rPr lang="en-GB" sz="2398"/>
              <a:t>Increase in number of overall/19A IPD isolates 1–2 years after the switch</a:t>
            </a:r>
            <a:endParaRPr/>
          </a:p>
        </p:txBody>
      </p:sp>
      <p:sp>
        <p:nvSpPr>
          <p:cNvPr id="1677" name="Google Shape;1677;p74"/>
          <p:cNvSpPr txBox="1"/>
          <p:nvPr>
            <p:ph idx="1" type="body"/>
          </p:nvPr>
        </p:nvSpPr>
        <p:spPr>
          <a:xfrm>
            <a:off x="527246" y="1412776"/>
            <a:ext cx="11134337" cy="489654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2"/>
              </a:buClr>
              <a:buSzPts val="1998"/>
              <a:buNone/>
            </a:pPr>
            <a:r>
              <a:rPr b="1" lang="en-GB" sz="1998">
                <a:solidFill>
                  <a:schemeClr val="dk1"/>
                </a:solidFill>
                <a:latin typeface="Calibri"/>
                <a:ea typeface="Calibri"/>
                <a:cs typeface="Calibri"/>
                <a:sym typeface="Calibri"/>
              </a:rPr>
              <a:t>Could this be linked to the PCV13-to-PHiD-CV switch?</a:t>
            </a:r>
            <a:endParaRPr/>
          </a:p>
        </p:txBody>
      </p:sp>
      <p:sp>
        <p:nvSpPr>
          <p:cNvPr id="1678" name="Google Shape;1678;p74"/>
          <p:cNvSpPr txBox="1"/>
          <p:nvPr>
            <p:ph idx="2" type="body"/>
          </p:nvPr>
        </p:nvSpPr>
        <p:spPr>
          <a:xfrm>
            <a:off x="523740" y="707459"/>
            <a:ext cx="9890029" cy="417287"/>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700"/>
              <a:buNone/>
            </a:pPr>
            <a:r>
              <a:rPr lang="en-GB">
                <a:solidFill>
                  <a:schemeClr val="dk1"/>
                </a:solidFill>
                <a:latin typeface="Calibri"/>
                <a:ea typeface="Calibri"/>
                <a:cs typeface="Calibri"/>
                <a:sym typeface="Calibri"/>
              </a:rPr>
              <a:t>Number of IPD isolates from children &lt;2 years of age sent to National Reference Center (NRC)</a:t>
            </a:r>
            <a:endParaRPr/>
          </a:p>
        </p:txBody>
      </p:sp>
      <p:graphicFrame>
        <p:nvGraphicFramePr>
          <p:cNvPr id="1679" name="Google Shape;1679;p74"/>
          <p:cNvGraphicFramePr/>
          <p:nvPr/>
        </p:nvGraphicFramePr>
        <p:xfrm>
          <a:off x="1284423" y="5512225"/>
          <a:ext cx="3000000" cy="3000000"/>
        </p:xfrm>
        <a:graphic>
          <a:graphicData uri="http://schemas.openxmlformats.org/drawingml/2006/table">
            <a:tbl>
              <a:tblPr bandRow="1" firstRow="1">
                <a:noFill/>
                <a:tableStyleId>{D7CF3AF4-21C3-456F-97FC-D5B352463DB0}</a:tableStyleId>
              </a:tblPr>
              <a:tblGrid>
                <a:gridCol w="3187375"/>
                <a:gridCol w="2748550"/>
                <a:gridCol w="689450"/>
                <a:gridCol w="1058225"/>
              </a:tblGrid>
              <a:tr h="365650">
                <a:tc>
                  <a:txBody>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PCV7</a:t>
                      </a:r>
                      <a:endParaRPr b="1" sz="1800">
                        <a:solidFill>
                          <a:schemeClr val="lt1"/>
                        </a:solidFill>
                        <a:latin typeface="Calibri"/>
                        <a:ea typeface="Calibri"/>
                        <a:cs typeface="Calibri"/>
                        <a:sym typeface="Calibri"/>
                      </a:endParaRPr>
                    </a:p>
                  </a:txBody>
                  <a:tcPr marT="45700" marB="45700" marR="0" marL="0">
                    <a:lnL cap="flat" cmpd="sng" w="12700">
                      <a:solidFill>
                        <a:srgbClr val="292929"/>
                      </a:solidFill>
                      <a:prstDash val="solid"/>
                      <a:round/>
                      <a:headEnd len="sm" w="sm" type="none"/>
                      <a:tailEnd len="sm" w="sm" type="none"/>
                    </a:lnL>
                    <a:lnR cap="flat" cmpd="sng" w="12700">
                      <a:solidFill>
                        <a:srgbClr val="292929"/>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PCV13</a:t>
                      </a:r>
                      <a:endParaRPr sz="1800"/>
                    </a:p>
                  </a:txBody>
                  <a:tcPr marT="45700" marB="45700" marR="0" marL="0">
                    <a:lnL cap="flat" cmpd="sng" w="12700">
                      <a:solidFill>
                        <a:srgbClr val="292929"/>
                      </a:solidFill>
                      <a:prstDash val="solid"/>
                      <a:round/>
                      <a:headEnd len="sm" w="sm" type="none"/>
                      <a:tailEnd len="sm" w="sm" type="none"/>
                    </a:lnL>
                    <a:lnR cap="flat" cmpd="sng" w="12700">
                      <a:solidFill>
                        <a:srgbClr val="292929"/>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None/>
                      </a:pPr>
                      <a:r>
                        <a:t/>
                      </a:r>
                      <a:endParaRPr b="1" sz="1800">
                        <a:solidFill>
                          <a:schemeClr val="lt1"/>
                        </a:solidFill>
                        <a:latin typeface="Calibri"/>
                        <a:ea typeface="Calibri"/>
                        <a:cs typeface="Calibri"/>
                        <a:sym typeface="Calibri"/>
                      </a:endParaRPr>
                    </a:p>
                  </a:txBody>
                  <a:tcPr marT="45700" marB="45700" marR="0" marL="0">
                    <a:lnL cap="flat" cmpd="sng" w="12700">
                      <a:solidFill>
                        <a:srgbClr val="292929"/>
                      </a:solidFill>
                      <a:prstDash val="solid"/>
                      <a:round/>
                      <a:headEnd len="sm" w="sm" type="none"/>
                      <a:tailEnd len="sm" w="sm" type="none"/>
                    </a:lnL>
                    <a:lnR cap="flat" cmpd="sng" w="12700">
                      <a:solidFill>
                        <a:srgbClr val="292929"/>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solidFill>
                      <a:srgbClr val="E4F4F6"/>
                    </a:solidFill>
                  </a:tcPr>
                </a:tc>
                <a:tc>
                  <a:txBody>
                    <a:bodyPr/>
                    <a:lstStyle/>
                    <a:p>
                      <a:pPr indent="0" lvl="0" marL="0" marR="0" rtl="0" algn="ctr">
                        <a:lnSpc>
                          <a:spcPct val="100000"/>
                        </a:lnSpc>
                        <a:spcBef>
                          <a:spcPts val="0"/>
                        </a:spcBef>
                        <a:spcAft>
                          <a:spcPts val="0"/>
                        </a:spcAft>
                        <a:buClr>
                          <a:schemeClr val="lt1"/>
                        </a:buClr>
                        <a:buSzPts val="1800"/>
                        <a:buFont typeface="Calibri"/>
                        <a:buNone/>
                      </a:pPr>
                      <a:r>
                        <a:rPr b="1" lang="en-GB" sz="1800">
                          <a:solidFill>
                            <a:schemeClr val="lt1"/>
                          </a:solidFill>
                          <a:latin typeface="Calibri"/>
                          <a:ea typeface="Calibri"/>
                          <a:cs typeface="Calibri"/>
                          <a:sym typeface="Calibri"/>
                        </a:rPr>
                        <a:t>PHiD-CV</a:t>
                      </a:r>
                      <a:endParaRPr b="1" sz="1800">
                        <a:solidFill>
                          <a:schemeClr val="lt1"/>
                        </a:solidFill>
                        <a:latin typeface="Calibri"/>
                        <a:ea typeface="Calibri"/>
                        <a:cs typeface="Calibri"/>
                        <a:sym typeface="Calibri"/>
                      </a:endParaRPr>
                    </a:p>
                  </a:txBody>
                  <a:tcPr marT="45700" marB="45700" marR="0" marL="0">
                    <a:lnL cap="flat" cmpd="sng" w="12700">
                      <a:solidFill>
                        <a:srgbClr val="292929"/>
                      </a:solidFill>
                      <a:prstDash val="solid"/>
                      <a:round/>
                      <a:headEnd len="sm" w="sm" type="none"/>
                      <a:tailEnd len="sm" w="sm" type="none"/>
                    </a:lnL>
                    <a:lnR cap="flat" cmpd="sng" w="12700">
                      <a:solidFill>
                        <a:srgbClr val="292929"/>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solidFill>
                      <a:srgbClr val="8DC63F"/>
                    </a:solidFill>
                  </a:tcPr>
                </a:tc>
              </a:tr>
            </a:tbl>
          </a:graphicData>
        </a:graphic>
      </p:graphicFrame>
      <p:grpSp>
        <p:nvGrpSpPr>
          <p:cNvPr id="1680" name="Google Shape;1680;p74"/>
          <p:cNvGrpSpPr/>
          <p:nvPr/>
        </p:nvGrpSpPr>
        <p:grpSpPr>
          <a:xfrm>
            <a:off x="211286" y="2025717"/>
            <a:ext cx="8791947" cy="3433442"/>
            <a:chOff x="525125" y="2024986"/>
            <a:chExt cx="8796528" cy="3435231"/>
          </a:xfrm>
        </p:grpSpPr>
        <p:pic>
          <p:nvPicPr>
            <p:cNvPr id="1681" name="Google Shape;1681;p74"/>
            <p:cNvPicPr preferRelativeResize="0"/>
            <p:nvPr/>
          </p:nvPicPr>
          <p:blipFill rotWithShape="1">
            <a:blip r:embed="rId3">
              <a:alphaModFix/>
            </a:blip>
            <a:srcRect b="0" l="0" r="0" t="0"/>
            <a:stretch/>
          </p:blipFill>
          <p:spPr>
            <a:xfrm>
              <a:off x="525125" y="2076937"/>
              <a:ext cx="8796528" cy="3383280"/>
            </a:xfrm>
            <a:prstGeom prst="rect">
              <a:avLst/>
            </a:prstGeom>
            <a:noFill/>
            <a:ln>
              <a:noFill/>
            </a:ln>
          </p:spPr>
        </p:pic>
        <p:cxnSp>
          <p:nvCxnSpPr>
            <p:cNvPr id="1682" name="Google Shape;1682;p74"/>
            <p:cNvCxnSpPr/>
            <p:nvPr/>
          </p:nvCxnSpPr>
          <p:spPr>
            <a:xfrm flipH="1" rot="-10680000">
              <a:off x="8348301" y="3590565"/>
              <a:ext cx="473663" cy="193672"/>
            </a:xfrm>
            <a:prstGeom prst="straightConnector1">
              <a:avLst/>
            </a:prstGeom>
            <a:noFill/>
            <a:ln cap="flat" cmpd="sng" w="28575">
              <a:solidFill>
                <a:schemeClr val="accent1"/>
              </a:solidFill>
              <a:prstDash val="solid"/>
              <a:round/>
              <a:headEnd len="sm" w="sm" type="none"/>
              <a:tailEnd len="med" w="med" type="stealth"/>
            </a:ln>
          </p:spPr>
        </p:cxnSp>
        <p:cxnSp>
          <p:nvCxnSpPr>
            <p:cNvPr id="1683" name="Google Shape;1683;p74"/>
            <p:cNvCxnSpPr/>
            <p:nvPr/>
          </p:nvCxnSpPr>
          <p:spPr>
            <a:xfrm flipH="1" rot="-10320000">
              <a:off x="8292343" y="4706099"/>
              <a:ext cx="473663" cy="193672"/>
            </a:xfrm>
            <a:prstGeom prst="straightConnector1">
              <a:avLst/>
            </a:prstGeom>
            <a:noFill/>
            <a:ln cap="flat" cmpd="sng" w="28575">
              <a:solidFill>
                <a:schemeClr val="accent1"/>
              </a:solidFill>
              <a:prstDash val="solid"/>
              <a:round/>
              <a:headEnd len="sm" w="sm" type="none"/>
              <a:tailEnd len="med" w="med" type="stealth"/>
            </a:ln>
          </p:spPr>
        </p:cxnSp>
        <p:sp>
          <p:nvSpPr>
            <p:cNvPr id="1684" name="Google Shape;1684;p74"/>
            <p:cNvSpPr txBox="1"/>
            <p:nvPr/>
          </p:nvSpPr>
          <p:spPr>
            <a:xfrm>
              <a:off x="8004106" y="3484052"/>
              <a:ext cx="393056" cy="338554"/>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b="1" lang="en-GB" sz="1600">
                  <a:solidFill>
                    <a:srgbClr val="94C120"/>
                  </a:solidFill>
                  <a:latin typeface="Calibri"/>
                  <a:ea typeface="Calibri"/>
                  <a:cs typeface="Calibri"/>
                  <a:sym typeface="Calibri"/>
                </a:rPr>
                <a:t>96</a:t>
              </a:r>
              <a:endParaRPr/>
            </a:p>
          </p:txBody>
        </p:sp>
        <p:sp>
          <p:nvSpPr>
            <p:cNvPr id="1685" name="Google Shape;1685;p74"/>
            <p:cNvSpPr txBox="1"/>
            <p:nvPr/>
          </p:nvSpPr>
          <p:spPr>
            <a:xfrm>
              <a:off x="8653911" y="3173984"/>
              <a:ext cx="497252" cy="338554"/>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b="1" lang="en-GB" sz="1600">
                  <a:solidFill>
                    <a:srgbClr val="94C120"/>
                  </a:solidFill>
                  <a:latin typeface="Calibri"/>
                  <a:ea typeface="Calibri"/>
                  <a:cs typeface="Calibri"/>
                  <a:sym typeface="Calibri"/>
                </a:rPr>
                <a:t>120</a:t>
              </a:r>
              <a:endParaRPr/>
            </a:p>
          </p:txBody>
        </p:sp>
        <p:sp>
          <p:nvSpPr>
            <p:cNvPr id="1686" name="Google Shape;1686;p74"/>
            <p:cNvSpPr txBox="1"/>
            <p:nvPr/>
          </p:nvSpPr>
          <p:spPr>
            <a:xfrm>
              <a:off x="8056203" y="4674080"/>
              <a:ext cx="288862" cy="338554"/>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b="1" lang="en-GB" sz="1600">
                  <a:solidFill>
                    <a:srgbClr val="94C120"/>
                  </a:solidFill>
                  <a:latin typeface="Calibri"/>
                  <a:ea typeface="Calibri"/>
                  <a:cs typeface="Calibri"/>
                  <a:sym typeface="Calibri"/>
                </a:rPr>
                <a:t>2</a:t>
              </a:r>
              <a:endParaRPr/>
            </a:p>
          </p:txBody>
        </p:sp>
        <p:sp>
          <p:nvSpPr>
            <p:cNvPr id="1687" name="Google Shape;1687;p74"/>
            <p:cNvSpPr txBox="1"/>
            <p:nvPr/>
          </p:nvSpPr>
          <p:spPr>
            <a:xfrm>
              <a:off x="8706009" y="4478256"/>
              <a:ext cx="393056" cy="338554"/>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b="1" lang="en-GB" sz="1600">
                  <a:solidFill>
                    <a:srgbClr val="94C120"/>
                  </a:solidFill>
                  <a:latin typeface="Calibri"/>
                  <a:ea typeface="Calibri"/>
                  <a:cs typeface="Calibri"/>
                  <a:sym typeface="Calibri"/>
                </a:rPr>
                <a:t>17</a:t>
              </a:r>
              <a:endParaRPr/>
            </a:p>
          </p:txBody>
        </p:sp>
        <p:sp>
          <p:nvSpPr>
            <p:cNvPr id="1688" name="Google Shape;1688;p74"/>
            <p:cNvSpPr txBox="1"/>
            <p:nvPr/>
          </p:nvSpPr>
          <p:spPr>
            <a:xfrm>
              <a:off x="1598823" y="2024986"/>
              <a:ext cx="1968103" cy="338554"/>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b="1" lang="en-GB" sz="1600">
                  <a:solidFill>
                    <a:srgbClr val="292929"/>
                  </a:solidFill>
                  <a:latin typeface="Calibri"/>
                  <a:ea typeface="Calibri"/>
                  <a:cs typeface="Calibri"/>
                  <a:sym typeface="Calibri"/>
                </a:rPr>
                <a:t>Children &lt;2 years old</a:t>
              </a:r>
              <a:endParaRPr/>
            </a:p>
          </p:txBody>
        </p:sp>
      </p:grpSp>
      <p:sp>
        <p:nvSpPr>
          <p:cNvPr id="1689" name="Google Shape;1689;p74"/>
          <p:cNvSpPr txBox="1"/>
          <p:nvPr/>
        </p:nvSpPr>
        <p:spPr>
          <a:xfrm>
            <a:off x="525191" y="6456838"/>
            <a:ext cx="11131437" cy="338378"/>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lang="en-GB" sz="1600">
                <a:solidFill>
                  <a:srgbClr val="000000"/>
                </a:solidFill>
                <a:latin typeface="Calibri"/>
                <a:ea typeface="Calibri"/>
                <a:cs typeface="Calibri"/>
                <a:sym typeface="Calibri"/>
              </a:rPr>
              <a:t>Streptococcus pneumoniae 2017 (NRC report)</a:t>
            </a:r>
            <a:endParaRPr/>
          </a:p>
        </p:txBody>
      </p:sp>
      <p:grpSp>
        <p:nvGrpSpPr>
          <p:cNvPr id="1690" name="Google Shape;1690;p74"/>
          <p:cNvGrpSpPr/>
          <p:nvPr/>
        </p:nvGrpSpPr>
        <p:grpSpPr>
          <a:xfrm>
            <a:off x="7203330" y="5636939"/>
            <a:ext cx="2446572" cy="865941"/>
            <a:chOff x="8324863" y="5732683"/>
            <a:chExt cx="2447846" cy="866393"/>
          </a:xfrm>
        </p:grpSpPr>
        <p:cxnSp>
          <p:nvCxnSpPr>
            <p:cNvPr id="1691" name="Google Shape;1691;p74"/>
            <p:cNvCxnSpPr/>
            <p:nvPr/>
          </p:nvCxnSpPr>
          <p:spPr>
            <a:xfrm>
              <a:off x="8344414" y="5931647"/>
              <a:ext cx="0" cy="444095"/>
            </a:xfrm>
            <a:prstGeom prst="straightConnector1">
              <a:avLst/>
            </a:prstGeom>
            <a:noFill/>
            <a:ln cap="flat" cmpd="sng" w="19050">
              <a:solidFill>
                <a:schemeClr val="dk1"/>
              </a:solidFill>
              <a:prstDash val="solid"/>
              <a:round/>
              <a:headEnd len="sm" w="sm" type="none"/>
              <a:tailEnd len="lg" w="lg" type="oval"/>
            </a:ln>
          </p:spPr>
        </p:cxnSp>
        <p:cxnSp>
          <p:nvCxnSpPr>
            <p:cNvPr id="1692" name="Google Shape;1692;p74"/>
            <p:cNvCxnSpPr/>
            <p:nvPr/>
          </p:nvCxnSpPr>
          <p:spPr>
            <a:xfrm>
              <a:off x="9027305" y="5732683"/>
              <a:ext cx="0" cy="444095"/>
            </a:xfrm>
            <a:prstGeom prst="straightConnector1">
              <a:avLst/>
            </a:prstGeom>
            <a:noFill/>
            <a:ln cap="flat" cmpd="sng" w="19050">
              <a:solidFill>
                <a:schemeClr val="dk1"/>
              </a:solidFill>
              <a:prstDash val="solid"/>
              <a:round/>
              <a:headEnd len="sm" w="sm" type="none"/>
              <a:tailEnd len="lg" w="lg" type="oval"/>
            </a:ln>
          </p:spPr>
        </p:cxnSp>
        <p:sp>
          <p:nvSpPr>
            <p:cNvPr id="1693" name="Google Shape;1693;p74"/>
            <p:cNvSpPr txBox="1"/>
            <p:nvPr/>
          </p:nvSpPr>
          <p:spPr>
            <a:xfrm>
              <a:off x="8324863" y="6260522"/>
              <a:ext cx="1746247"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600">
                  <a:solidFill>
                    <a:srgbClr val="292929"/>
                  </a:solidFill>
                  <a:latin typeface="Calibri"/>
                  <a:ea typeface="Calibri"/>
                  <a:cs typeface="Calibri"/>
                  <a:sym typeface="Calibri"/>
                </a:rPr>
                <a:t>Switch in Flanders</a:t>
              </a:r>
              <a:endParaRPr/>
            </a:p>
          </p:txBody>
        </p:sp>
        <p:sp>
          <p:nvSpPr>
            <p:cNvPr id="1694" name="Google Shape;1694;p74"/>
            <p:cNvSpPr txBox="1"/>
            <p:nvPr/>
          </p:nvSpPr>
          <p:spPr>
            <a:xfrm>
              <a:off x="9004404" y="6038044"/>
              <a:ext cx="1768305"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600">
                  <a:solidFill>
                    <a:srgbClr val="292929"/>
                  </a:solidFill>
                  <a:latin typeface="Calibri"/>
                  <a:ea typeface="Calibri"/>
                  <a:cs typeface="Calibri"/>
                  <a:sym typeface="Calibri"/>
                </a:rPr>
                <a:t>Switch in Wallonia</a:t>
              </a:r>
              <a:endParaRPr/>
            </a:p>
          </p:txBody>
        </p:sp>
      </p:grpSp>
      <p:sp>
        <p:nvSpPr>
          <p:cNvPr id="1695" name="Google Shape;1695;p74"/>
          <p:cNvSpPr txBox="1"/>
          <p:nvPr/>
        </p:nvSpPr>
        <p:spPr>
          <a:xfrm>
            <a:off x="9089446" y="1796353"/>
            <a:ext cx="2942172" cy="4352770"/>
          </a:xfrm>
          <a:prstGeom prst="rect">
            <a:avLst/>
          </a:prstGeom>
          <a:noFill/>
          <a:ln>
            <a:noFill/>
          </a:ln>
        </p:spPr>
        <p:txBody>
          <a:bodyPr anchorCtr="0" anchor="t" bIns="45675" lIns="91375" spcFirstLastPara="1" rIns="91375" wrap="square" tIns="45675">
            <a:noAutofit/>
          </a:bodyPr>
          <a:lstStyle/>
          <a:p>
            <a:pPr indent="-182770" lvl="0" marL="182770" marR="0" rtl="0" algn="l">
              <a:spcBef>
                <a:spcPts val="0"/>
              </a:spcBef>
              <a:spcAft>
                <a:spcPts val="0"/>
              </a:spcAft>
              <a:buClr>
                <a:srgbClr val="EEECE1"/>
              </a:buClr>
              <a:buSzPts val="1798"/>
              <a:buFont typeface="Arial"/>
              <a:buChar char="•"/>
            </a:pPr>
            <a:r>
              <a:rPr lang="en-GB" sz="1798">
                <a:solidFill>
                  <a:srgbClr val="000000"/>
                </a:solidFill>
                <a:latin typeface="Calibri"/>
                <a:ea typeface="Calibri"/>
                <a:cs typeface="Calibri"/>
                <a:sym typeface="Calibri"/>
              </a:rPr>
              <a:t>Sudden rise 1–2 years after switch in </a:t>
            </a:r>
            <a:r>
              <a:rPr b="1" lang="en-GB" sz="1798">
                <a:solidFill>
                  <a:srgbClr val="000000"/>
                </a:solidFill>
                <a:latin typeface="Calibri"/>
                <a:ea typeface="Calibri"/>
                <a:cs typeface="Calibri"/>
                <a:sym typeface="Calibri"/>
              </a:rPr>
              <a:t>age group targeted for vaccination</a:t>
            </a:r>
            <a:endParaRPr/>
          </a:p>
          <a:p>
            <a:pPr indent="-182770" lvl="0" marL="182770" marR="0" rtl="0" algn="l">
              <a:spcBef>
                <a:spcPts val="600"/>
              </a:spcBef>
              <a:spcAft>
                <a:spcPts val="0"/>
              </a:spcAft>
              <a:buClr>
                <a:srgbClr val="EEECE1"/>
              </a:buClr>
              <a:buSzPts val="1798"/>
              <a:buFont typeface="Arial"/>
              <a:buChar char="•"/>
            </a:pPr>
            <a:r>
              <a:rPr lang="en-GB" sz="1798">
                <a:solidFill>
                  <a:srgbClr val="000000"/>
                </a:solidFill>
                <a:latin typeface="Calibri"/>
                <a:ea typeface="Calibri"/>
                <a:cs typeface="Calibri"/>
                <a:sym typeface="Calibri"/>
              </a:rPr>
              <a:t>Driven by </a:t>
            </a:r>
            <a:r>
              <a:rPr b="1" lang="en-GB" sz="1798">
                <a:solidFill>
                  <a:srgbClr val="000000"/>
                </a:solidFill>
                <a:latin typeface="Calibri"/>
                <a:ea typeface="Calibri"/>
                <a:cs typeface="Calibri"/>
                <a:sym typeface="Calibri"/>
              </a:rPr>
              <a:t>19A</a:t>
            </a:r>
            <a:r>
              <a:rPr lang="en-GB" sz="1798">
                <a:solidFill>
                  <a:srgbClr val="000000"/>
                </a:solidFill>
                <a:latin typeface="Calibri"/>
                <a:ea typeface="Calibri"/>
                <a:cs typeface="Calibri"/>
                <a:sym typeface="Calibri"/>
              </a:rPr>
              <a:t> (included in PCV13, not in PHiD-CV)</a:t>
            </a:r>
            <a:endParaRPr/>
          </a:p>
          <a:p>
            <a:pPr indent="-182770" lvl="0" marL="182770" marR="0" rtl="0" algn="l">
              <a:spcBef>
                <a:spcPts val="600"/>
              </a:spcBef>
              <a:spcAft>
                <a:spcPts val="0"/>
              </a:spcAft>
              <a:buClr>
                <a:srgbClr val="EEECE1"/>
              </a:buClr>
              <a:buSzPts val="1798"/>
              <a:buFont typeface="Arial"/>
              <a:buChar char="•"/>
            </a:pPr>
            <a:r>
              <a:rPr b="1" lang="en-GB" sz="1798">
                <a:solidFill>
                  <a:srgbClr val="000000"/>
                </a:solidFill>
                <a:latin typeface="Calibri"/>
                <a:ea typeface="Calibri"/>
                <a:cs typeface="Calibri"/>
                <a:sym typeface="Calibri"/>
              </a:rPr>
              <a:t>Trend continuing</a:t>
            </a:r>
            <a:r>
              <a:rPr lang="en-GB" sz="1798">
                <a:solidFill>
                  <a:srgbClr val="000000"/>
                </a:solidFill>
                <a:latin typeface="Calibri"/>
                <a:ea typeface="Calibri"/>
                <a:cs typeface="Calibri"/>
                <a:sym typeface="Calibri"/>
              </a:rPr>
              <a:t>:</a:t>
            </a:r>
            <a:endParaRPr/>
          </a:p>
          <a:p>
            <a:pPr indent="-182770" lvl="1" marL="457200" marR="0" rtl="0" algn="l">
              <a:spcBef>
                <a:spcPts val="600"/>
              </a:spcBef>
              <a:spcAft>
                <a:spcPts val="0"/>
              </a:spcAft>
              <a:buClr>
                <a:srgbClr val="EEECE1"/>
              </a:buClr>
              <a:buSzPts val="1798"/>
              <a:buFont typeface="Calibri"/>
              <a:buChar char="–"/>
            </a:pPr>
            <a:r>
              <a:rPr b="0" i="0" lang="en-GB" sz="1798" u="none" cap="none" strike="noStrike">
                <a:solidFill>
                  <a:srgbClr val="000000"/>
                </a:solidFill>
                <a:latin typeface="Calibri"/>
                <a:ea typeface="Calibri"/>
                <a:cs typeface="Calibri"/>
                <a:sym typeface="Calibri"/>
              </a:rPr>
              <a:t>Preliminary data for Jan–Sep 2018: 95 overall IPD and 23 19A IPD isolates in &lt;2-year-olds</a:t>
            </a:r>
            <a:endParaRPr/>
          </a:p>
          <a:p>
            <a:pPr indent="-182770" lvl="1" marL="457200" marR="0" rtl="0" algn="l">
              <a:spcBef>
                <a:spcPts val="600"/>
              </a:spcBef>
              <a:spcAft>
                <a:spcPts val="0"/>
              </a:spcAft>
              <a:buClr>
                <a:srgbClr val="EEECE1"/>
              </a:buClr>
              <a:buSzPts val="1798"/>
              <a:buFont typeface="Calibri"/>
              <a:buChar char="–"/>
            </a:pPr>
            <a:r>
              <a:rPr b="0" i="0" lang="en-GB" sz="1798" u="none" cap="none" strike="noStrike">
                <a:solidFill>
                  <a:srgbClr val="000000"/>
                </a:solidFill>
                <a:latin typeface="Calibri"/>
                <a:ea typeface="Calibri"/>
                <a:cs typeface="Calibri"/>
                <a:sym typeface="Calibri"/>
              </a:rPr>
              <a:t>Full 2018 data to be presented by Desmet et al. in this session</a:t>
            </a:r>
            <a:endParaRPr/>
          </a:p>
          <a:p>
            <a:pPr indent="-68597" lvl="0" marL="182770" marR="0" rtl="0" algn="l">
              <a:spcBef>
                <a:spcPts val="600"/>
              </a:spcBef>
              <a:spcAft>
                <a:spcPts val="0"/>
              </a:spcAft>
              <a:buClr>
                <a:srgbClr val="EEECE1"/>
              </a:buClr>
              <a:buSzPts val="1798"/>
              <a:buFont typeface="Arial"/>
              <a:buNone/>
            </a:pPr>
            <a:r>
              <a:t/>
            </a:r>
            <a:endParaRPr sz="1798">
              <a:solidFill>
                <a:srgbClr val="000000"/>
              </a:solidFill>
              <a:latin typeface="Calibri"/>
              <a:ea typeface="Calibri"/>
              <a:cs typeface="Calibri"/>
              <a:sym typeface="Calibri"/>
            </a:endParaRPr>
          </a:p>
        </p:txBody>
      </p:sp>
      <p:sp>
        <p:nvSpPr>
          <p:cNvPr id="1696" name="Google Shape;1696;p74">
            <a:hlinkClick action="ppaction://hlinksldjump" r:id="rId4"/>
          </p:cNvPr>
          <p:cNvSpPr/>
          <p:nvPr/>
        </p:nvSpPr>
        <p:spPr>
          <a:xfrm>
            <a:off x="10875862" y="5928655"/>
            <a:ext cx="1311376" cy="92845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7">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6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1" name="Shape 1701"/>
        <p:cNvGrpSpPr/>
        <p:nvPr/>
      </p:nvGrpSpPr>
      <p:grpSpPr>
        <a:xfrm>
          <a:off x="0" y="0"/>
          <a:ext cx="0" cy="0"/>
          <a:chOff x="0" y="0"/>
          <a:chExt cx="0" cy="0"/>
        </a:xfrm>
      </p:grpSpPr>
      <p:grpSp>
        <p:nvGrpSpPr>
          <p:cNvPr id="1702" name="Google Shape;1702;p75"/>
          <p:cNvGrpSpPr/>
          <p:nvPr/>
        </p:nvGrpSpPr>
        <p:grpSpPr>
          <a:xfrm>
            <a:off x="7203330" y="5636939"/>
            <a:ext cx="2446572" cy="865941"/>
            <a:chOff x="8324863" y="5732683"/>
            <a:chExt cx="2447846" cy="866393"/>
          </a:xfrm>
        </p:grpSpPr>
        <p:cxnSp>
          <p:nvCxnSpPr>
            <p:cNvPr id="1703" name="Google Shape;1703;p75"/>
            <p:cNvCxnSpPr/>
            <p:nvPr/>
          </p:nvCxnSpPr>
          <p:spPr>
            <a:xfrm>
              <a:off x="9027305" y="5732683"/>
              <a:ext cx="0" cy="444095"/>
            </a:xfrm>
            <a:prstGeom prst="straightConnector1">
              <a:avLst/>
            </a:prstGeom>
            <a:noFill/>
            <a:ln cap="flat" cmpd="sng" w="19050">
              <a:solidFill>
                <a:schemeClr val="dk1"/>
              </a:solidFill>
              <a:prstDash val="solid"/>
              <a:round/>
              <a:headEnd len="sm" w="sm" type="none"/>
              <a:tailEnd len="lg" w="lg" type="oval"/>
            </a:ln>
          </p:spPr>
        </p:cxnSp>
        <p:cxnSp>
          <p:nvCxnSpPr>
            <p:cNvPr id="1704" name="Google Shape;1704;p75"/>
            <p:cNvCxnSpPr/>
            <p:nvPr/>
          </p:nvCxnSpPr>
          <p:spPr>
            <a:xfrm>
              <a:off x="8344414" y="5931647"/>
              <a:ext cx="0" cy="444095"/>
            </a:xfrm>
            <a:prstGeom prst="straightConnector1">
              <a:avLst/>
            </a:prstGeom>
            <a:noFill/>
            <a:ln cap="flat" cmpd="sng" w="19050">
              <a:solidFill>
                <a:schemeClr val="dk1"/>
              </a:solidFill>
              <a:prstDash val="solid"/>
              <a:round/>
              <a:headEnd len="sm" w="sm" type="none"/>
              <a:tailEnd len="lg" w="lg" type="oval"/>
            </a:ln>
          </p:spPr>
        </p:cxnSp>
        <p:sp>
          <p:nvSpPr>
            <p:cNvPr id="1705" name="Google Shape;1705;p75"/>
            <p:cNvSpPr txBox="1"/>
            <p:nvPr/>
          </p:nvSpPr>
          <p:spPr>
            <a:xfrm>
              <a:off x="8324863" y="6260522"/>
              <a:ext cx="1746247"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600">
                  <a:solidFill>
                    <a:srgbClr val="292929"/>
                  </a:solidFill>
                  <a:latin typeface="Calibri"/>
                  <a:ea typeface="Calibri"/>
                  <a:cs typeface="Calibri"/>
                  <a:sym typeface="Calibri"/>
                </a:rPr>
                <a:t>Switch in Flanders</a:t>
              </a:r>
              <a:endParaRPr/>
            </a:p>
          </p:txBody>
        </p:sp>
        <p:sp>
          <p:nvSpPr>
            <p:cNvPr id="1706" name="Google Shape;1706;p75"/>
            <p:cNvSpPr txBox="1"/>
            <p:nvPr/>
          </p:nvSpPr>
          <p:spPr>
            <a:xfrm>
              <a:off x="9004404" y="6038044"/>
              <a:ext cx="1768305"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600">
                  <a:solidFill>
                    <a:srgbClr val="292929"/>
                  </a:solidFill>
                  <a:latin typeface="Calibri"/>
                  <a:ea typeface="Calibri"/>
                  <a:cs typeface="Calibri"/>
                  <a:sym typeface="Calibri"/>
                </a:rPr>
                <a:t>Switch in Wallonia</a:t>
              </a:r>
              <a:endParaRPr/>
            </a:p>
          </p:txBody>
        </p:sp>
      </p:grpSp>
      <p:sp>
        <p:nvSpPr>
          <p:cNvPr id="1707" name="Google Shape;1707;p75"/>
          <p:cNvSpPr txBox="1"/>
          <p:nvPr>
            <p:ph type="title"/>
          </p:nvPr>
        </p:nvSpPr>
        <p:spPr>
          <a:xfrm>
            <a:off x="528693" y="361962"/>
            <a:ext cx="10487252" cy="369140"/>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398"/>
              <a:buFont typeface="Arial"/>
              <a:buNone/>
            </a:pPr>
            <a:r>
              <a:rPr lang="en-GB" sz="2398"/>
              <a:t>Link between rise in IPD and PCV13-to-PHiD-CV switch?</a:t>
            </a:r>
            <a:endParaRPr/>
          </a:p>
        </p:txBody>
      </p:sp>
      <p:sp>
        <p:nvSpPr>
          <p:cNvPr id="1708" name="Google Shape;1708;p75"/>
          <p:cNvSpPr txBox="1"/>
          <p:nvPr>
            <p:ph idx="1" type="body"/>
          </p:nvPr>
        </p:nvSpPr>
        <p:spPr>
          <a:xfrm>
            <a:off x="527246" y="1412776"/>
            <a:ext cx="11134337" cy="489654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2"/>
              </a:buClr>
              <a:buSzPts val="1998"/>
              <a:buNone/>
            </a:pPr>
            <a:r>
              <a:rPr b="1" lang="en-GB" sz="1998">
                <a:solidFill>
                  <a:schemeClr val="dk1"/>
                </a:solidFill>
                <a:latin typeface="Calibri"/>
                <a:ea typeface="Calibri"/>
                <a:cs typeface="Calibri"/>
                <a:sym typeface="Calibri"/>
              </a:rPr>
              <a:t>Vaccination status not fully known; heterogeneity in administered vaccines </a:t>
            </a:r>
            <a:endParaRPr/>
          </a:p>
        </p:txBody>
      </p:sp>
      <p:sp>
        <p:nvSpPr>
          <p:cNvPr id="1709" name="Google Shape;1709;p75"/>
          <p:cNvSpPr txBox="1"/>
          <p:nvPr>
            <p:ph idx="2" type="body"/>
          </p:nvPr>
        </p:nvSpPr>
        <p:spPr>
          <a:xfrm>
            <a:off x="523740" y="707459"/>
            <a:ext cx="9890029" cy="417287"/>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700"/>
              <a:buNone/>
            </a:pPr>
            <a:r>
              <a:rPr b="1" lang="en-GB">
                <a:solidFill>
                  <a:schemeClr val="dk1"/>
                </a:solidFill>
              </a:rPr>
              <a:t>Arguments questioning a link</a:t>
            </a:r>
            <a:endParaRPr/>
          </a:p>
        </p:txBody>
      </p:sp>
      <p:graphicFrame>
        <p:nvGraphicFramePr>
          <p:cNvPr id="1710" name="Google Shape;1710;p75"/>
          <p:cNvGraphicFramePr/>
          <p:nvPr/>
        </p:nvGraphicFramePr>
        <p:xfrm>
          <a:off x="1284423" y="5512225"/>
          <a:ext cx="3000000" cy="3000000"/>
        </p:xfrm>
        <a:graphic>
          <a:graphicData uri="http://schemas.openxmlformats.org/drawingml/2006/table">
            <a:tbl>
              <a:tblPr bandRow="1" firstRow="1">
                <a:noFill/>
                <a:tableStyleId>{D7CF3AF4-21C3-456F-97FC-D5B352463DB0}</a:tableStyleId>
              </a:tblPr>
              <a:tblGrid>
                <a:gridCol w="3187375"/>
                <a:gridCol w="2748550"/>
                <a:gridCol w="689450"/>
                <a:gridCol w="1058225"/>
              </a:tblGrid>
              <a:tr h="365650">
                <a:tc>
                  <a:txBody>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PCV7</a:t>
                      </a:r>
                      <a:endParaRPr b="1" sz="1800">
                        <a:solidFill>
                          <a:schemeClr val="lt1"/>
                        </a:solidFill>
                        <a:latin typeface="Calibri"/>
                        <a:ea typeface="Calibri"/>
                        <a:cs typeface="Calibri"/>
                        <a:sym typeface="Calibri"/>
                      </a:endParaRPr>
                    </a:p>
                  </a:txBody>
                  <a:tcPr marT="45700" marB="45700" marR="0" marL="0">
                    <a:lnL cap="flat" cmpd="sng" w="12700">
                      <a:solidFill>
                        <a:srgbClr val="292929"/>
                      </a:solidFill>
                      <a:prstDash val="solid"/>
                      <a:round/>
                      <a:headEnd len="sm" w="sm" type="none"/>
                      <a:tailEnd len="sm" w="sm" type="none"/>
                    </a:lnL>
                    <a:lnR cap="flat" cmpd="sng" w="12700">
                      <a:solidFill>
                        <a:srgbClr val="292929"/>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PCV13</a:t>
                      </a:r>
                      <a:endParaRPr sz="1800"/>
                    </a:p>
                  </a:txBody>
                  <a:tcPr marT="45700" marB="45700" marR="0" marL="0">
                    <a:lnL cap="flat" cmpd="sng" w="12700">
                      <a:solidFill>
                        <a:srgbClr val="292929"/>
                      </a:solidFill>
                      <a:prstDash val="solid"/>
                      <a:round/>
                      <a:headEnd len="sm" w="sm" type="none"/>
                      <a:tailEnd len="sm" w="sm" type="none"/>
                    </a:lnL>
                    <a:lnR cap="flat" cmpd="sng" w="12700">
                      <a:solidFill>
                        <a:srgbClr val="292929"/>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None/>
                      </a:pPr>
                      <a:r>
                        <a:t/>
                      </a:r>
                      <a:endParaRPr b="1" sz="1800">
                        <a:solidFill>
                          <a:schemeClr val="lt1"/>
                        </a:solidFill>
                        <a:latin typeface="Calibri"/>
                        <a:ea typeface="Calibri"/>
                        <a:cs typeface="Calibri"/>
                        <a:sym typeface="Calibri"/>
                      </a:endParaRPr>
                    </a:p>
                  </a:txBody>
                  <a:tcPr marT="45700" marB="45700" marR="0" marL="0">
                    <a:lnL cap="flat" cmpd="sng" w="12700">
                      <a:solidFill>
                        <a:srgbClr val="292929"/>
                      </a:solidFill>
                      <a:prstDash val="solid"/>
                      <a:round/>
                      <a:headEnd len="sm" w="sm" type="none"/>
                      <a:tailEnd len="sm" w="sm" type="none"/>
                    </a:lnL>
                    <a:lnR cap="flat" cmpd="sng" w="12700">
                      <a:solidFill>
                        <a:srgbClr val="292929"/>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solidFill>
                      <a:srgbClr val="E4F4F6"/>
                    </a:solidFill>
                  </a:tcPr>
                </a:tc>
                <a:tc>
                  <a:txBody>
                    <a:bodyPr/>
                    <a:lstStyle/>
                    <a:p>
                      <a:pPr indent="0" lvl="0" marL="0" marR="0" rtl="0" algn="ctr">
                        <a:lnSpc>
                          <a:spcPct val="100000"/>
                        </a:lnSpc>
                        <a:spcBef>
                          <a:spcPts val="0"/>
                        </a:spcBef>
                        <a:spcAft>
                          <a:spcPts val="0"/>
                        </a:spcAft>
                        <a:buClr>
                          <a:schemeClr val="lt1"/>
                        </a:buClr>
                        <a:buSzPts val="1800"/>
                        <a:buFont typeface="Calibri"/>
                        <a:buNone/>
                      </a:pPr>
                      <a:r>
                        <a:rPr b="1" lang="en-GB" sz="1800">
                          <a:solidFill>
                            <a:schemeClr val="lt1"/>
                          </a:solidFill>
                          <a:latin typeface="Calibri"/>
                          <a:ea typeface="Calibri"/>
                          <a:cs typeface="Calibri"/>
                          <a:sym typeface="Calibri"/>
                        </a:rPr>
                        <a:t>PHiD-CV</a:t>
                      </a:r>
                      <a:endParaRPr b="1" sz="1800">
                        <a:solidFill>
                          <a:schemeClr val="lt1"/>
                        </a:solidFill>
                        <a:latin typeface="Calibri"/>
                        <a:ea typeface="Calibri"/>
                        <a:cs typeface="Calibri"/>
                        <a:sym typeface="Calibri"/>
                      </a:endParaRPr>
                    </a:p>
                  </a:txBody>
                  <a:tcPr marT="45700" marB="45700" marR="0" marL="0">
                    <a:lnL cap="flat" cmpd="sng" w="12700">
                      <a:solidFill>
                        <a:srgbClr val="292929"/>
                      </a:solidFill>
                      <a:prstDash val="solid"/>
                      <a:round/>
                      <a:headEnd len="sm" w="sm" type="none"/>
                      <a:tailEnd len="sm" w="sm" type="none"/>
                    </a:lnL>
                    <a:lnR cap="flat" cmpd="sng" w="12700">
                      <a:solidFill>
                        <a:srgbClr val="292929"/>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solidFill>
                      <a:srgbClr val="8DC63F"/>
                    </a:solidFill>
                  </a:tcPr>
                </a:tc>
              </a:tr>
            </a:tbl>
          </a:graphicData>
        </a:graphic>
      </p:graphicFrame>
      <p:grpSp>
        <p:nvGrpSpPr>
          <p:cNvPr id="1711" name="Google Shape;1711;p75"/>
          <p:cNvGrpSpPr/>
          <p:nvPr/>
        </p:nvGrpSpPr>
        <p:grpSpPr>
          <a:xfrm>
            <a:off x="211286" y="2025717"/>
            <a:ext cx="8791947" cy="3433442"/>
            <a:chOff x="525125" y="2024986"/>
            <a:chExt cx="8796528" cy="3435231"/>
          </a:xfrm>
        </p:grpSpPr>
        <p:pic>
          <p:nvPicPr>
            <p:cNvPr id="1712" name="Google Shape;1712;p75"/>
            <p:cNvPicPr preferRelativeResize="0"/>
            <p:nvPr/>
          </p:nvPicPr>
          <p:blipFill rotWithShape="1">
            <a:blip r:embed="rId3">
              <a:alphaModFix/>
            </a:blip>
            <a:srcRect b="0" l="0" r="0" t="0"/>
            <a:stretch/>
          </p:blipFill>
          <p:spPr>
            <a:xfrm>
              <a:off x="525125" y="2076937"/>
              <a:ext cx="8796528" cy="3383280"/>
            </a:xfrm>
            <a:prstGeom prst="rect">
              <a:avLst/>
            </a:prstGeom>
            <a:noFill/>
            <a:ln>
              <a:noFill/>
            </a:ln>
          </p:spPr>
        </p:pic>
        <p:cxnSp>
          <p:nvCxnSpPr>
            <p:cNvPr id="1713" name="Google Shape;1713;p75"/>
            <p:cNvCxnSpPr/>
            <p:nvPr/>
          </p:nvCxnSpPr>
          <p:spPr>
            <a:xfrm flipH="1" rot="-10680000">
              <a:off x="8348301" y="3590565"/>
              <a:ext cx="473663" cy="193672"/>
            </a:xfrm>
            <a:prstGeom prst="straightConnector1">
              <a:avLst/>
            </a:prstGeom>
            <a:noFill/>
            <a:ln cap="flat" cmpd="sng" w="28575">
              <a:solidFill>
                <a:schemeClr val="accent1"/>
              </a:solidFill>
              <a:prstDash val="solid"/>
              <a:round/>
              <a:headEnd len="sm" w="sm" type="none"/>
              <a:tailEnd len="med" w="med" type="stealth"/>
            </a:ln>
          </p:spPr>
        </p:cxnSp>
        <p:cxnSp>
          <p:nvCxnSpPr>
            <p:cNvPr id="1714" name="Google Shape;1714;p75"/>
            <p:cNvCxnSpPr/>
            <p:nvPr/>
          </p:nvCxnSpPr>
          <p:spPr>
            <a:xfrm flipH="1" rot="-10320000">
              <a:off x="8292343" y="4706099"/>
              <a:ext cx="473663" cy="193672"/>
            </a:xfrm>
            <a:prstGeom prst="straightConnector1">
              <a:avLst/>
            </a:prstGeom>
            <a:noFill/>
            <a:ln cap="flat" cmpd="sng" w="28575">
              <a:solidFill>
                <a:schemeClr val="accent1"/>
              </a:solidFill>
              <a:prstDash val="solid"/>
              <a:round/>
              <a:headEnd len="sm" w="sm" type="none"/>
              <a:tailEnd len="med" w="med" type="stealth"/>
            </a:ln>
          </p:spPr>
        </p:cxnSp>
        <p:sp>
          <p:nvSpPr>
            <p:cNvPr id="1715" name="Google Shape;1715;p75"/>
            <p:cNvSpPr txBox="1"/>
            <p:nvPr/>
          </p:nvSpPr>
          <p:spPr>
            <a:xfrm>
              <a:off x="8004106" y="3484052"/>
              <a:ext cx="393056" cy="338554"/>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b="1" lang="en-GB" sz="1600">
                  <a:solidFill>
                    <a:srgbClr val="94C120"/>
                  </a:solidFill>
                  <a:latin typeface="Calibri"/>
                  <a:ea typeface="Calibri"/>
                  <a:cs typeface="Calibri"/>
                  <a:sym typeface="Calibri"/>
                </a:rPr>
                <a:t>96</a:t>
              </a:r>
              <a:endParaRPr/>
            </a:p>
          </p:txBody>
        </p:sp>
        <p:sp>
          <p:nvSpPr>
            <p:cNvPr id="1716" name="Google Shape;1716;p75"/>
            <p:cNvSpPr txBox="1"/>
            <p:nvPr/>
          </p:nvSpPr>
          <p:spPr>
            <a:xfrm>
              <a:off x="8653911" y="3173984"/>
              <a:ext cx="497252" cy="338554"/>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b="1" lang="en-GB" sz="1600">
                  <a:solidFill>
                    <a:srgbClr val="94C120"/>
                  </a:solidFill>
                  <a:latin typeface="Calibri"/>
                  <a:ea typeface="Calibri"/>
                  <a:cs typeface="Calibri"/>
                  <a:sym typeface="Calibri"/>
                </a:rPr>
                <a:t>120</a:t>
              </a:r>
              <a:endParaRPr/>
            </a:p>
          </p:txBody>
        </p:sp>
        <p:sp>
          <p:nvSpPr>
            <p:cNvPr id="1717" name="Google Shape;1717;p75"/>
            <p:cNvSpPr txBox="1"/>
            <p:nvPr/>
          </p:nvSpPr>
          <p:spPr>
            <a:xfrm>
              <a:off x="8056203" y="4674080"/>
              <a:ext cx="288862" cy="338554"/>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b="1" lang="en-GB" sz="1600">
                  <a:solidFill>
                    <a:srgbClr val="94C120"/>
                  </a:solidFill>
                  <a:latin typeface="Calibri"/>
                  <a:ea typeface="Calibri"/>
                  <a:cs typeface="Calibri"/>
                  <a:sym typeface="Calibri"/>
                </a:rPr>
                <a:t>2</a:t>
              </a:r>
              <a:endParaRPr/>
            </a:p>
          </p:txBody>
        </p:sp>
        <p:sp>
          <p:nvSpPr>
            <p:cNvPr id="1718" name="Google Shape;1718;p75"/>
            <p:cNvSpPr txBox="1"/>
            <p:nvPr/>
          </p:nvSpPr>
          <p:spPr>
            <a:xfrm>
              <a:off x="8706009" y="4478256"/>
              <a:ext cx="393056" cy="338554"/>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b="1" lang="en-GB" sz="1600">
                  <a:solidFill>
                    <a:srgbClr val="94C120"/>
                  </a:solidFill>
                  <a:latin typeface="Calibri"/>
                  <a:ea typeface="Calibri"/>
                  <a:cs typeface="Calibri"/>
                  <a:sym typeface="Calibri"/>
                </a:rPr>
                <a:t>17</a:t>
              </a:r>
              <a:endParaRPr/>
            </a:p>
          </p:txBody>
        </p:sp>
        <p:sp>
          <p:nvSpPr>
            <p:cNvPr id="1719" name="Google Shape;1719;p75"/>
            <p:cNvSpPr txBox="1"/>
            <p:nvPr/>
          </p:nvSpPr>
          <p:spPr>
            <a:xfrm>
              <a:off x="1598823" y="2024986"/>
              <a:ext cx="1968103" cy="338554"/>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b="1" lang="en-GB" sz="1600">
                  <a:solidFill>
                    <a:srgbClr val="292929"/>
                  </a:solidFill>
                  <a:latin typeface="Calibri"/>
                  <a:ea typeface="Calibri"/>
                  <a:cs typeface="Calibri"/>
                  <a:sym typeface="Calibri"/>
                </a:rPr>
                <a:t>Children &lt;2 years old</a:t>
              </a:r>
              <a:endParaRPr/>
            </a:p>
          </p:txBody>
        </p:sp>
      </p:grpSp>
      <p:sp>
        <p:nvSpPr>
          <p:cNvPr id="1720" name="Google Shape;1720;p75"/>
          <p:cNvSpPr txBox="1"/>
          <p:nvPr/>
        </p:nvSpPr>
        <p:spPr>
          <a:xfrm>
            <a:off x="525191" y="6456838"/>
            <a:ext cx="11131437" cy="338378"/>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lang="en-GB" sz="1600">
                <a:solidFill>
                  <a:srgbClr val="000000"/>
                </a:solidFill>
                <a:latin typeface="Calibri"/>
                <a:ea typeface="Calibri"/>
                <a:cs typeface="Calibri"/>
                <a:sym typeface="Calibri"/>
              </a:rPr>
              <a:t>Streptococcus pneumoniae 2017 (NRC report); Desmet at al. Lancet Infect Dis. 2018 Sep;18:945-6</a:t>
            </a:r>
            <a:endParaRPr sz="1600">
              <a:solidFill>
                <a:srgbClr val="000000"/>
              </a:solidFill>
              <a:latin typeface="Calibri"/>
              <a:ea typeface="Calibri"/>
              <a:cs typeface="Calibri"/>
              <a:sym typeface="Calibri"/>
            </a:endParaRPr>
          </a:p>
        </p:txBody>
      </p:sp>
      <p:sp>
        <p:nvSpPr>
          <p:cNvPr id="1721" name="Google Shape;1721;p75"/>
          <p:cNvSpPr txBox="1"/>
          <p:nvPr/>
        </p:nvSpPr>
        <p:spPr>
          <a:xfrm>
            <a:off x="8980183" y="2422975"/>
            <a:ext cx="2936565" cy="2337884"/>
          </a:xfrm>
          <a:prstGeom prst="rect">
            <a:avLst/>
          </a:prstGeom>
          <a:noFill/>
          <a:ln cap="flat" cmpd="sng" w="28575">
            <a:solidFill>
              <a:schemeClr val="lt2"/>
            </a:solidFill>
            <a:prstDash val="solid"/>
            <a:round/>
            <a:headEnd len="sm" w="sm" type="none"/>
            <a:tailEnd len="sm" w="sm" type="none"/>
          </a:ln>
        </p:spPr>
        <p:txBody>
          <a:bodyPr anchorCtr="0" anchor="t" bIns="45675" lIns="91375" spcFirstLastPara="1" rIns="91375" wrap="square" tIns="45675">
            <a:noAutofit/>
          </a:bodyPr>
          <a:lstStyle/>
          <a:p>
            <a:pPr indent="0" lvl="0" marL="0" marR="0" rtl="0" algn="l">
              <a:spcBef>
                <a:spcPts val="0"/>
              </a:spcBef>
              <a:spcAft>
                <a:spcPts val="0"/>
              </a:spcAft>
              <a:buNone/>
            </a:pPr>
            <a:r>
              <a:rPr b="1" lang="en-GB" sz="1798" u="sng">
                <a:solidFill>
                  <a:srgbClr val="000000"/>
                </a:solidFill>
                <a:latin typeface="Calibri"/>
                <a:ea typeface="Calibri"/>
                <a:cs typeface="Calibri"/>
                <a:sym typeface="Calibri"/>
              </a:rPr>
              <a:t>Vaccination status 19A cases</a:t>
            </a:r>
            <a:endParaRPr/>
          </a:p>
          <a:p>
            <a:pPr indent="-182770" lvl="0" marL="182770" marR="0" rtl="0" algn="l">
              <a:spcBef>
                <a:spcPts val="600"/>
              </a:spcBef>
              <a:spcAft>
                <a:spcPts val="0"/>
              </a:spcAft>
              <a:buClr>
                <a:srgbClr val="EEECE1"/>
              </a:buClr>
              <a:buSzPts val="1798"/>
              <a:buFont typeface="Arial"/>
              <a:buChar char="•"/>
            </a:pPr>
            <a:r>
              <a:rPr b="1" lang="en-GB" sz="1798">
                <a:solidFill>
                  <a:srgbClr val="000000"/>
                </a:solidFill>
                <a:latin typeface="Calibri"/>
                <a:ea typeface="Calibri"/>
                <a:cs typeface="Calibri"/>
                <a:sym typeface="Calibri"/>
              </a:rPr>
              <a:t>9</a:t>
            </a:r>
            <a:r>
              <a:rPr lang="en-GB" sz="1798">
                <a:solidFill>
                  <a:srgbClr val="000000"/>
                </a:solidFill>
                <a:latin typeface="Calibri"/>
                <a:ea typeface="Calibri"/>
                <a:cs typeface="Calibri"/>
                <a:sym typeface="Calibri"/>
              </a:rPr>
              <a:t> children with vaccination history available</a:t>
            </a:r>
            <a:endParaRPr/>
          </a:p>
          <a:p>
            <a:pPr indent="-182770" lvl="0" marL="182770" marR="0" rtl="0" algn="l">
              <a:spcBef>
                <a:spcPts val="600"/>
              </a:spcBef>
              <a:spcAft>
                <a:spcPts val="0"/>
              </a:spcAft>
              <a:buClr>
                <a:srgbClr val="EEECE1"/>
              </a:buClr>
              <a:buSzPts val="1798"/>
              <a:buFont typeface="Arial"/>
              <a:buChar char="•"/>
            </a:pPr>
            <a:r>
              <a:rPr b="1" lang="en-GB" sz="1798">
                <a:solidFill>
                  <a:srgbClr val="000000"/>
                </a:solidFill>
                <a:latin typeface="Calibri"/>
                <a:ea typeface="Calibri"/>
                <a:cs typeface="Calibri"/>
                <a:sym typeface="Calibri"/>
              </a:rPr>
              <a:t>9</a:t>
            </a:r>
            <a:r>
              <a:rPr lang="en-GB" sz="1798">
                <a:solidFill>
                  <a:srgbClr val="000000"/>
                </a:solidFill>
                <a:latin typeface="Calibri"/>
                <a:ea typeface="Calibri"/>
                <a:cs typeface="Calibri"/>
                <a:sym typeface="Calibri"/>
              </a:rPr>
              <a:t> PCV doses appropriate for age</a:t>
            </a:r>
            <a:endParaRPr/>
          </a:p>
          <a:p>
            <a:pPr indent="-182770" lvl="0" marL="182770" marR="0" rtl="0" algn="l">
              <a:spcBef>
                <a:spcPts val="600"/>
              </a:spcBef>
              <a:spcAft>
                <a:spcPts val="0"/>
              </a:spcAft>
              <a:buClr>
                <a:srgbClr val="EEECE1"/>
              </a:buClr>
              <a:buSzPts val="1798"/>
              <a:buFont typeface="Arial"/>
              <a:buChar char="•"/>
            </a:pPr>
            <a:r>
              <a:rPr b="1" lang="en-GB" sz="1798">
                <a:solidFill>
                  <a:srgbClr val="000000"/>
                </a:solidFill>
                <a:latin typeface="Calibri"/>
                <a:ea typeface="Calibri"/>
                <a:cs typeface="Calibri"/>
                <a:sym typeface="Calibri"/>
              </a:rPr>
              <a:t>6</a:t>
            </a:r>
            <a:r>
              <a:rPr lang="en-GB" sz="1798">
                <a:solidFill>
                  <a:srgbClr val="000000"/>
                </a:solidFill>
                <a:latin typeface="Calibri"/>
                <a:ea typeface="Calibri"/>
                <a:cs typeface="Calibri"/>
                <a:sym typeface="Calibri"/>
              </a:rPr>
              <a:t> received PHiD-CV only</a:t>
            </a:r>
            <a:endParaRPr/>
          </a:p>
          <a:p>
            <a:pPr indent="-182770" lvl="0" marL="182770" marR="0" rtl="0" algn="l">
              <a:spcBef>
                <a:spcPts val="600"/>
              </a:spcBef>
              <a:spcAft>
                <a:spcPts val="0"/>
              </a:spcAft>
              <a:buClr>
                <a:srgbClr val="EEECE1"/>
              </a:buClr>
              <a:buSzPts val="1798"/>
              <a:buFont typeface="Arial"/>
              <a:buChar char="•"/>
            </a:pPr>
            <a:r>
              <a:rPr b="1" lang="en-GB" sz="1798">
                <a:solidFill>
                  <a:srgbClr val="000000"/>
                </a:solidFill>
                <a:latin typeface="Calibri"/>
                <a:ea typeface="Calibri"/>
                <a:cs typeface="Calibri"/>
                <a:sym typeface="Calibri"/>
              </a:rPr>
              <a:t>3</a:t>
            </a:r>
            <a:r>
              <a:rPr lang="en-GB" sz="1798">
                <a:solidFill>
                  <a:srgbClr val="000000"/>
                </a:solidFill>
                <a:latin typeface="Calibri"/>
                <a:ea typeface="Calibri"/>
                <a:cs typeface="Calibri"/>
                <a:sym typeface="Calibri"/>
              </a:rPr>
              <a:t> received ≥1 PCV13 dose</a:t>
            </a:r>
            <a:endParaRPr/>
          </a:p>
        </p:txBody>
      </p:sp>
      <p:sp>
        <p:nvSpPr>
          <p:cNvPr id="1722" name="Google Shape;1722;p75">
            <a:hlinkClick action="ppaction://hlinksldjump" r:id="rId4"/>
          </p:cNvPr>
          <p:cNvSpPr/>
          <p:nvPr/>
        </p:nvSpPr>
        <p:spPr>
          <a:xfrm>
            <a:off x="10875862" y="5928655"/>
            <a:ext cx="1311376" cy="92845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7" name="Shape 1727"/>
        <p:cNvGrpSpPr/>
        <p:nvPr/>
      </p:nvGrpSpPr>
      <p:grpSpPr>
        <a:xfrm>
          <a:off x="0" y="0"/>
          <a:ext cx="0" cy="0"/>
          <a:chOff x="0" y="0"/>
          <a:chExt cx="0" cy="0"/>
        </a:xfrm>
      </p:grpSpPr>
      <p:grpSp>
        <p:nvGrpSpPr>
          <p:cNvPr id="1728" name="Google Shape;1728;p76"/>
          <p:cNvGrpSpPr/>
          <p:nvPr/>
        </p:nvGrpSpPr>
        <p:grpSpPr>
          <a:xfrm>
            <a:off x="7202775" y="5636939"/>
            <a:ext cx="2448826" cy="865941"/>
            <a:chOff x="8324299" y="5732683"/>
            <a:chExt cx="2450102" cy="866393"/>
          </a:xfrm>
        </p:grpSpPr>
        <p:cxnSp>
          <p:nvCxnSpPr>
            <p:cNvPr id="1729" name="Google Shape;1729;p76"/>
            <p:cNvCxnSpPr/>
            <p:nvPr/>
          </p:nvCxnSpPr>
          <p:spPr>
            <a:xfrm>
              <a:off x="8344414" y="5931647"/>
              <a:ext cx="0" cy="444095"/>
            </a:xfrm>
            <a:prstGeom prst="straightConnector1">
              <a:avLst/>
            </a:prstGeom>
            <a:noFill/>
            <a:ln cap="flat" cmpd="sng" w="19050">
              <a:solidFill>
                <a:schemeClr val="dk1"/>
              </a:solidFill>
              <a:prstDash val="solid"/>
              <a:round/>
              <a:headEnd len="sm" w="sm" type="none"/>
              <a:tailEnd len="lg" w="lg" type="oval"/>
            </a:ln>
          </p:spPr>
        </p:cxnSp>
        <p:cxnSp>
          <p:nvCxnSpPr>
            <p:cNvPr id="1730" name="Google Shape;1730;p76"/>
            <p:cNvCxnSpPr/>
            <p:nvPr/>
          </p:nvCxnSpPr>
          <p:spPr>
            <a:xfrm>
              <a:off x="9027305" y="5732683"/>
              <a:ext cx="0" cy="444095"/>
            </a:xfrm>
            <a:prstGeom prst="straightConnector1">
              <a:avLst/>
            </a:prstGeom>
            <a:noFill/>
            <a:ln cap="flat" cmpd="sng" w="19050">
              <a:solidFill>
                <a:schemeClr val="dk1"/>
              </a:solidFill>
              <a:prstDash val="solid"/>
              <a:round/>
              <a:headEnd len="sm" w="sm" type="none"/>
              <a:tailEnd len="lg" w="lg" type="oval"/>
            </a:ln>
          </p:spPr>
        </p:cxnSp>
        <p:sp>
          <p:nvSpPr>
            <p:cNvPr id="1731" name="Google Shape;1731;p76"/>
            <p:cNvSpPr txBox="1"/>
            <p:nvPr/>
          </p:nvSpPr>
          <p:spPr>
            <a:xfrm>
              <a:off x="8324299" y="6260522"/>
              <a:ext cx="1746247"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600">
                  <a:solidFill>
                    <a:srgbClr val="292929"/>
                  </a:solidFill>
                  <a:latin typeface="Calibri"/>
                  <a:ea typeface="Calibri"/>
                  <a:cs typeface="Calibri"/>
                  <a:sym typeface="Calibri"/>
                </a:rPr>
                <a:t>Switch in Flanders</a:t>
              </a:r>
              <a:endParaRPr/>
            </a:p>
          </p:txBody>
        </p:sp>
        <p:sp>
          <p:nvSpPr>
            <p:cNvPr id="1732" name="Google Shape;1732;p76"/>
            <p:cNvSpPr txBox="1"/>
            <p:nvPr/>
          </p:nvSpPr>
          <p:spPr>
            <a:xfrm>
              <a:off x="9006096" y="6038044"/>
              <a:ext cx="1768305"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600">
                  <a:solidFill>
                    <a:srgbClr val="292929"/>
                  </a:solidFill>
                  <a:latin typeface="Calibri"/>
                  <a:ea typeface="Calibri"/>
                  <a:cs typeface="Calibri"/>
                  <a:sym typeface="Calibri"/>
                </a:rPr>
                <a:t>Switch in Wallonia</a:t>
              </a:r>
              <a:endParaRPr/>
            </a:p>
          </p:txBody>
        </p:sp>
      </p:grpSp>
      <p:sp>
        <p:nvSpPr>
          <p:cNvPr id="1733" name="Google Shape;1733;p76"/>
          <p:cNvSpPr txBox="1"/>
          <p:nvPr>
            <p:ph type="title"/>
          </p:nvPr>
        </p:nvSpPr>
        <p:spPr>
          <a:xfrm>
            <a:off x="528694" y="361962"/>
            <a:ext cx="9883949" cy="369140"/>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398"/>
              <a:buFont typeface="Arial"/>
              <a:buNone/>
            </a:pPr>
            <a:r>
              <a:rPr lang="en-GB" sz="2398"/>
              <a:t>Link between rise in IPD and PCV13-to-PHiD-CV switch?</a:t>
            </a:r>
            <a:endParaRPr/>
          </a:p>
        </p:txBody>
      </p:sp>
      <p:sp>
        <p:nvSpPr>
          <p:cNvPr id="1734" name="Google Shape;1734;p76"/>
          <p:cNvSpPr txBox="1"/>
          <p:nvPr>
            <p:ph idx="1" type="body"/>
          </p:nvPr>
        </p:nvSpPr>
        <p:spPr>
          <a:xfrm>
            <a:off x="527246" y="1412776"/>
            <a:ext cx="11134337" cy="489654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2"/>
              </a:buClr>
              <a:buSzPts val="1998"/>
              <a:buNone/>
            </a:pPr>
            <a:r>
              <a:rPr b="1" lang="en-GB" sz="1998">
                <a:solidFill>
                  <a:schemeClr val="dk1"/>
                </a:solidFill>
                <a:latin typeface="Calibri"/>
                <a:ea typeface="Calibri"/>
                <a:cs typeface="Calibri"/>
                <a:sym typeface="Calibri"/>
              </a:rPr>
              <a:t>Increasing trend in overall IPD isolates also seen between</a:t>
            </a:r>
            <a:r>
              <a:rPr lang="en-GB" sz="1998">
                <a:solidFill>
                  <a:schemeClr val="dk1"/>
                </a:solidFill>
                <a:latin typeface="Calibri"/>
                <a:ea typeface="Calibri"/>
                <a:cs typeface="Calibri"/>
                <a:sym typeface="Calibri"/>
              </a:rPr>
              <a:t> </a:t>
            </a:r>
            <a:r>
              <a:rPr b="1" lang="en-GB" sz="1998">
                <a:solidFill>
                  <a:schemeClr val="dk1"/>
                </a:solidFill>
                <a:latin typeface="Calibri"/>
                <a:ea typeface="Calibri"/>
                <a:cs typeface="Calibri"/>
                <a:sym typeface="Calibri"/>
              </a:rPr>
              <a:t>2014 and 2015, before the switch</a:t>
            </a:r>
            <a:endParaRPr sz="1998">
              <a:solidFill>
                <a:schemeClr val="dk1"/>
              </a:solidFill>
              <a:latin typeface="Calibri"/>
              <a:ea typeface="Calibri"/>
              <a:cs typeface="Calibri"/>
              <a:sym typeface="Calibri"/>
            </a:endParaRPr>
          </a:p>
        </p:txBody>
      </p:sp>
      <p:sp>
        <p:nvSpPr>
          <p:cNvPr id="1735" name="Google Shape;1735;p76"/>
          <p:cNvSpPr txBox="1"/>
          <p:nvPr>
            <p:ph idx="2" type="body"/>
          </p:nvPr>
        </p:nvSpPr>
        <p:spPr>
          <a:xfrm>
            <a:off x="523740" y="707459"/>
            <a:ext cx="9890029" cy="417287"/>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700"/>
              <a:buNone/>
            </a:pPr>
            <a:r>
              <a:rPr b="1" lang="en-GB">
                <a:solidFill>
                  <a:schemeClr val="dk1"/>
                </a:solidFill>
              </a:rPr>
              <a:t>Arguments questioning a link</a:t>
            </a:r>
            <a:endParaRPr/>
          </a:p>
        </p:txBody>
      </p:sp>
      <p:pic>
        <p:nvPicPr>
          <p:cNvPr id="1736" name="Google Shape;1736;p76"/>
          <p:cNvPicPr preferRelativeResize="0"/>
          <p:nvPr/>
        </p:nvPicPr>
        <p:blipFill rotWithShape="1">
          <a:blip r:embed="rId3">
            <a:alphaModFix/>
          </a:blip>
          <a:srcRect b="0" l="0" r="0" t="0"/>
          <a:stretch/>
        </p:blipFill>
        <p:spPr>
          <a:xfrm>
            <a:off x="211296" y="2077643"/>
            <a:ext cx="8791947" cy="3381518"/>
          </a:xfrm>
          <a:prstGeom prst="rect">
            <a:avLst/>
          </a:prstGeom>
          <a:noFill/>
          <a:ln>
            <a:noFill/>
          </a:ln>
        </p:spPr>
      </p:pic>
      <p:graphicFrame>
        <p:nvGraphicFramePr>
          <p:cNvPr id="1737" name="Google Shape;1737;p76"/>
          <p:cNvGraphicFramePr/>
          <p:nvPr/>
        </p:nvGraphicFramePr>
        <p:xfrm>
          <a:off x="1284433" y="5512225"/>
          <a:ext cx="3000000" cy="3000000"/>
        </p:xfrm>
        <a:graphic>
          <a:graphicData uri="http://schemas.openxmlformats.org/drawingml/2006/table">
            <a:tbl>
              <a:tblPr bandRow="1" firstRow="1">
                <a:noFill/>
                <a:tableStyleId>{D7CF3AF4-21C3-456F-97FC-D5B352463DB0}</a:tableStyleId>
              </a:tblPr>
              <a:tblGrid>
                <a:gridCol w="3187375"/>
                <a:gridCol w="2748550"/>
                <a:gridCol w="689450"/>
                <a:gridCol w="1058225"/>
              </a:tblGrid>
              <a:tr h="365650">
                <a:tc>
                  <a:txBody>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PCV7</a:t>
                      </a:r>
                      <a:endParaRPr b="1" sz="1800">
                        <a:solidFill>
                          <a:schemeClr val="lt1"/>
                        </a:solidFill>
                        <a:latin typeface="Calibri"/>
                        <a:ea typeface="Calibri"/>
                        <a:cs typeface="Calibri"/>
                        <a:sym typeface="Calibri"/>
                      </a:endParaRPr>
                    </a:p>
                  </a:txBody>
                  <a:tcPr marT="45700" marB="45700" marR="0" marL="0">
                    <a:lnL cap="flat" cmpd="sng" w="12700">
                      <a:solidFill>
                        <a:srgbClr val="292929"/>
                      </a:solidFill>
                      <a:prstDash val="solid"/>
                      <a:round/>
                      <a:headEnd len="sm" w="sm" type="none"/>
                      <a:tailEnd len="sm" w="sm" type="none"/>
                    </a:lnL>
                    <a:lnR cap="flat" cmpd="sng" w="12700">
                      <a:solidFill>
                        <a:srgbClr val="292929"/>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PCV13</a:t>
                      </a:r>
                      <a:endParaRPr sz="1800"/>
                    </a:p>
                  </a:txBody>
                  <a:tcPr marT="45700" marB="45700" marR="0" marL="0">
                    <a:lnL cap="flat" cmpd="sng" w="12700">
                      <a:solidFill>
                        <a:srgbClr val="292929"/>
                      </a:solidFill>
                      <a:prstDash val="solid"/>
                      <a:round/>
                      <a:headEnd len="sm" w="sm" type="none"/>
                      <a:tailEnd len="sm" w="sm" type="none"/>
                    </a:lnL>
                    <a:lnR cap="flat" cmpd="sng" w="12700">
                      <a:solidFill>
                        <a:srgbClr val="292929"/>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None/>
                      </a:pPr>
                      <a:r>
                        <a:t/>
                      </a:r>
                      <a:endParaRPr b="1" sz="1800">
                        <a:solidFill>
                          <a:schemeClr val="lt1"/>
                        </a:solidFill>
                        <a:latin typeface="Calibri"/>
                        <a:ea typeface="Calibri"/>
                        <a:cs typeface="Calibri"/>
                        <a:sym typeface="Calibri"/>
                      </a:endParaRPr>
                    </a:p>
                  </a:txBody>
                  <a:tcPr marT="45700" marB="45700" marR="0" marL="0">
                    <a:lnL cap="flat" cmpd="sng" w="12700">
                      <a:solidFill>
                        <a:srgbClr val="292929"/>
                      </a:solidFill>
                      <a:prstDash val="solid"/>
                      <a:round/>
                      <a:headEnd len="sm" w="sm" type="none"/>
                      <a:tailEnd len="sm" w="sm" type="none"/>
                    </a:lnL>
                    <a:lnR cap="flat" cmpd="sng" w="12700">
                      <a:solidFill>
                        <a:srgbClr val="292929"/>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solidFill>
                      <a:srgbClr val="E4F4F6"/>
                    </a:solidFill>
                  </a:tcPr>
                </a:tc>
                <a:tc>
                  <a:txBody>
                    <a:bodyPr/>
                    <a:lstStyle/>
                    <a:p>
                      <a:pPr indent="0" lvl="0" marL="0" marR="0" rtl="0" algn="ctr">
                        <a:lnSpc>
                          <a:spcPct val="100000"/>
                        </a:lnSpc>
                        <a:spcBef>
                          <a:spcPts val="0"/>
                        </a:spcBef>
                        <a:spcAft>
                          <a:spcPts val="0"/>
                        </a:spcAft>
                        <a:buClr>
                          <a:schemeClr val="lt1"/>
                        </a:buClr>
                        <a:buSzPts val="1800"/>
                        <a:buFont typeface="Calibri"/>
                        <a:buNone/>
                      </a:pPr>
                      <a:r>
                        <a:rPr b="1" lang="en-GB" sz="1800">
                          <a:solidFill>
                            <a:schemeClr val="lt1"/>
                          </a:solidFill>
                          <a:latin typeface="Calibri"/>
                          <a:ea typeface="Calibri"/>
                          <a:cs typeface="Calibri"/>
                          <a:sym typeface="Calibri"/>
                        </a:rPr>
                        <a:t>PHiD-CV</a:t>
                      </a:r>
                      <a:endParaRPr b="1" sz="1800">
                        <a:solidFill>
                          <a:schemeClr val="lt1"/>
                        </a:solidFill>
                        <a:latin typeface="Calibri"/>
                        <a:ea typeface="Calibri"/>
                        <a:cs typeface="Calibri"/>
                        <a:sym typeface="Calibri"/>
                      </a:endParaRPr>
                    </a:p>
                  </a:txBody>
                  <a:tcPr marT="45700" marB="45700" marR="0" marL="0">
                    <a:lnL cap="flat" cmpd="sng" w="12700">
                      <a:solidFill>
                        <a:srgbClr val="292929"/>
                      </a:solidFill>
                      <a:prstDash val="solid"/>
                      <a:round/>
                      <a:headEnd len="sm" w="sm" type="none"/>
                      <a:tailEnd len="sm" w="sm" type="none"/>
                    </a:lnL>
                    <a:lnR cap="flat" cmpd="sng" w="12700">
                      <a:solidFill>
                        <a:srgbClr val="292929"/>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solidFill>
                      <a:srgbClr val="8DC63F"/>
                    </a:solidFill>
                  </a:tcPr>
                </a:tc>
              </a:tr>
            </a:tbl>
          </a:graphicData>
        </a:graphic>
      </p:graphicFrame>
      <p:cxnSp>
        <p:nvCxnSpPr>
          <p:cNvPr id="1738" name="Google Shape;1738;p76"/>
          <p:cNvCxnSpPr/>
          <p:nvPr/>
        </p:nvCxnSpPr>
        <p:spPr>
          <a:xfrm flipH="1" rot="-10680000">
            <a:off x="8030397" y="3590481"/>
            <a:ext cx="473417" cy="193572"/>
          </a:xfrm>
          <a:prstGeom prst="straightConnector1">
            <a:avLst/>
          </a:prstGeom>
          <a:noFill/>
          <a:ln cap="flat" cmpd="sng" w="28575">
            <a:solidFill>
              <a:schemeClr val="accent1"/>
            </a:solidFill>
            <a:prstDash val="solid"/>
            <a:round/>
            <a:headEnd len="sm" w="sm" type="none"/>
            <a:tailEnd len="med" w="med" type="stealth"/>
          </a:ln>
        </p:spPr>
      </p:cxnSp>
      <p:sp>
        <p:nvSpPr>
          <p:cNvPr id="1739" name="Google Shape;1739;p76"/>
          <p:cNvSpPr txBox="1"/>
          <p:nvPr/>
        </p:nvSpPr>
        <p:spPr>
          <a:xfrm>
            <a:off x="7686380" y="3484024"/>
            <a:ext cx="392852" cy="338378"/>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b="1" lang="en-GB" sz="1600">
                <a:solidFill>
                  <a:srgbClr val="94C120"/>
                </a:solidFill>
                <a:latin typeface="Calibri"/>
                <a:ea typeface="Calibri"/>
                <a:cs typeface="Calibri"/>
                <a:sym typeface="Calibri"/>
              </a:rPr>
              <a:t>96</a:t>
            </a:r>
            <a:endParaRPr/>
          </a:p>
        </p:txBody>
      </p:sp>
      <p:sp>
        <p:nvSpPr>
          <p:cNvPr id="1740" name="Google Shape;1740;p76"/>
          <p:cNvSpPr txBox="1"/>
          <p:nvPr/>
        </p:nvSpPr>
        <p:spPr>
          <a:xfrm>
            <a:off x="8335848" y="3174116"/>
            <a:ext cx="496994" cy="338378"/>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b="1" lang="en-GB" sz="1600">
                <a:solidFill>
                  <a:srgbClr val="94C120"/>
                </a:solidFill>
                <a:latin typeface="Calibri"/>
                <a:ea typeface="Calibri"/>
                <a:cs typeface="Calibri"/>
                <a:sym typeface="Calibri"/>
              </a:rPr>
              <a:t>120</a:t>
            </a:r>
            <a:endParaRPr/>
          </a:p>
        </p:txBody>
      </p:sp>
      <p:sp>
        <p:nvSpPr>
          <p:cNvPr id="1741" name="Google Shape;1741;p76"/>
          <p:cNvSpPr txBox="1"/>
          <p:nvPr/>
        </p:nvSpPr>
        <p:spPr>
          <a:xfrm>
            <a:off x="1284434" y="2025717"/>
            <a:ext cx="1967078" cy="338378"/>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b="1" lang="en-GB" sz="1600">
                <a:solidFill>
                  <a:srgbClr val="292929"/>
                </a:solidFill>
                <a:latin typeface="Calibri"/>
                <a:ea typeface="Calibri"/>
                <a:cs typeface="Calibri"/>
                <a:sym typeface="Calibri"/>
              </a:rPr>
              <a:t>Children &lt;2 years old</a:t>
            </a:r>
            <a:endParaRPr/>
          </a:p>
        </p:txBody>
      </p:sp>
      <p:cxnSp>
        <p:nvCxnSpPr>
          <p:cNvPr id="1742" name="Google Shape;1742;p76"/>
          <p:cNvCxnSpPr/>
          <p:nvPr/>
        </p:nvCxnSpPr>
        <p:spPr>
          <a:xfrm flipH="1" rot="10800000">
            <a:off x="6583315" y="3822400"/>
            <a:ext cx="524811" cy="177520"/>
          </a:xfrm>
          <a:prstGeom prst="straightConnector1">
            <a:avLst/>
          </a:prstGeom>
          <a:noFill/>
          <a:ln cap="flat" cmpd="sng" w="28575">
            <a:solidFill>
              <a:schemeClr val="accent1"/>
            </a:solidFill>
            <a:prstDash val="dash"/>
            <a:round/>
            <a:headEnd len="sm" w="sm" type="none"/>
            <a:tailEnd len="med" w="med" type="stealth"/>
          </a:ln>
        </p:spPr>
      </p:cxnSp>
      <p:sp>
        <p:nvSpPr>
          <p:cNvPr id="1743" name="Google Shape;1743;p76"/>
          <p:cNvSpPr txBox="1"/>
          <p:nvPr/>
        </p:nvSpPr>
        <p:spPr>
          <a:xfrm>
            <a:off x="6291216" y="3642184"/>
            <a:ext cx="392852" cy="338378"/>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b="1" lang="en-GB" sz="1600">
                <a:solidFill>
                  <a:srgbClr val="94C120"/>
                </a:solidFill>
                <a:latin typeface="Calibri"/>
                <a:ea typeface="Calibri"/>
                <a:cs typeface="Calibri"/>
                <a:sym typeface="Calibri"/>
              </a:rPr>
              <a:t>79</a:t>
            </a:r>
            <a:endParaRPr/>
          </a:p>
        </p:txBody>
      </p:sp>
      <p:sp>
        <p:nvSpPr>
          <p:cNvPr id="1744" name="Google Shape;1744;p76"/>
          <p:cNvSpPr txBox="1"/>
          <p:nvPr/>
        </p:nvSpPr>
        <p:spPr>
          <a:xfrm>
            <a:off x="525191" y="6456838"/>
            <a:ext cx="11131437" cy="338378"/>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lang="en-GB" sz="1600">
                <a:solidFill>
                  <a:srgbClr val="000000"/>
                </a:solidFill>
                <a:latin typeface="Calibri"/>
                <a:ea typeface="Calibri"/>
                <a:cs typeface="Calibri"/>
                <a:sym typeface="Calibri"/>
              </a:rPr>
              <a:t>Streptococcus pneumoniae 2017 (NRC report)</a:t>
            </a:r>
            <a:endParaRPr/>
          </a:p>
        </p:txBody>
      </p:sp>
      <p:sp>
        <p:nvSpPr>
          <p:cNvPr id="1745" name="Google Shape;1745;p76"/>
          <p:cNvSpPr txBox="1"/>
          <p:nvPr/>
        </p:nvSpPr>
        <p:spPr>
          <a:xfrm>
            <a:off x="6911701" y="3430023"/>
            <a:ext cx="496994" cy="338378"/>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b="1" lang="en-GB" sz="1600">
                <a:solidFill>
                  <a:srgbClr val="94C120"/>
                </a:solidFill>
                <a:latin typeface="Calibri"/>
                <a:ea typeface="Calibri"/>
                <a:cs typeface="Calibri"/>
                <a:sym typeface="Calibri"/>
              </a:rPr>
              <a:t>101</a:t>
            </a:r>
            <a:endParaRPr/>
          </a:p>
        </p:txBody>
      </p:sp>
      <p:sp>
        <p:nvSpPr>
          <p:cNvPr id="1746" name="Google Shape;1746;p76"/>
          <p:cNvSpPr/>
          <p:nvPr/>
        </p:nvSpPr>
        <p:spPr>
          <a:xfrm>
            <a:off x="6225283" y="3330492"/>
            <a:ext cx="1326400" cy="1224372"/>
          </a:xfrm>
          <a:prstGeom prst="ellipse">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8">
              <a:solidFill>
                <a:srgbClr val="FFFFFF"/>
              </a:solidFill>
              <a:latin typeface="Arial"/>
              <a:ea typeface="Arial"/>
              <a:cs typeface="Arial"/>
              <a:sym typeface="Arial"/>
            </a:endParaRPr>
          </a:p>
        </p:txBody>
      </p:sp>
      <p:sp>
        <p:nvSpPr>
          <p:cNvPr id="1747" name="Google Shape;1747;p76">
            <a:hlinkClick action="ppaction://hlinksldjump" r:id="rId4"/>
          </p:cNvPr>
          <p:cNvSpPr/>
          <p:nvPr/>
        </p:nvSpPr>
        <p:spPr>
          <a:xfrm>
            <a:off x="10875862" y="5928655"/>
            <a:ext cx="1311376" cy="92845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2" name="Shape 1752"/>
        <p:cNvGrpSpPr/>
        <p:nvPr/>
      </p:nvGrpSpPr>
      <p:grpSpPr>
        <a:xfrm>
          <a:off x="0" y="0"/>
          <a:ext cx="0" cy="0"/>
          <a:chOff x="0" y="0"/>
          <a:chExt cx="0" cy="0"/>
        </a:xfrm>
      </p:grpSpPr>
      <p:grpSp>
        <p:nvGrpSpPr>
          <p:cNvPr id="1753" name="Google Shape;1753;p77"/>
          <p:cNvGrpSpPr/>
          <p:nvPr/>
        </p:nvGrpSpPr>
        <p:grpSpPr>
          <a:xfrm>
            <a:off x="7809564" y="5873300"/>
            <a:ext cx="2409575" cy="865941"/>
            <a:chOff x="8316547" y="5732683"/>
            <a:chExt cx="2410831" cy="866393"/>
          </a:xfrm>
        </p:grpSpPr>
        <p:cxnSp>
          <p:nvCxnSpPr>
            <p:cNvPr id="1754" name="Google Shape;1754;p77"/>
            <p:cNvCxnSpPr/>
            <p:nvPr/>
          </p:nvCxnSpPr>
          <p:spPr>
            <a:xfrm>
              <a:off x="8344414" y="5931647"/>
              <a:ext cx="0" cy="444095"/>
            </a:xfrm>
            <a:prstGeom prst="straightConnector1">
              <a:avLst/>
            </a:prstGeom>
            <a:noFill/>
            <a:ln cap="flat" cmpd="sng" w="19050">
              <a:solidFill>
                <a:schemeClr val="dk1"/>
              </a:solidFill>
              <a:prstDash val="solid"/>
              <a:round/>
              <a:headEnd len="sm" w="sm" type="none"/>
              <a:tailEnd len="lg" w="lg" type="oval"/>
            </a:ln>
          </p:spPr>
        </p:cxnSp>
        <p:cxnSp>
          <p:nvCxnSpPr>
            <p:cNvPr id="1755" name="Google Shape;1755;p77"/>
            <p:cNvCxnSpPr/>
            <p:nvPr/>
          </p:nvCxnSpPr>
          <p:spPr>
            <a:xfrm>
              <a:off x="9027305" y="5732683"/>
              <a:ext cx="0" cy="444095"/>
            </a:xfrm>
            <a:prstGeom prst="straightConnector1">
              <a:avLst/>
            </a:prstGeom>
            <a:noFill/>
            <a:ln cap="flat" cmpd="sng" w="19050">
              <a:solidFill>
                <a:schemeClr val="dk1"/>
              </a:solidFill>
              <a:prstDash val="solid"/>
              <a:round/>
              <a:headEnd len="sm" w="sm" type="none"/>
              <a:tailEnd len="lg" w="lg" type="oval"/>
            </a:ln>
          </p:spPr>
        </p:cxnSp>
        <p:sp>
          <p:nvSpPr>
            <p:cNvPr id="1756" name="Google Shape;1756;p77"/>
            <p:cNvSpPr txBox="1"/>
            <p:nvPr/>
          </p:nvSpPr>
          <p:spPr>
            <a:xfrm>
              <a:off x="8316547" y="6260522"/>
              <a:ext cx="1730217"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600">
                  <a:solidFill>
                    <a:srgbClr val="292929"/>
                  </a:solidFill>
                  <a:latin typeface="Calibri"/>
                  <a:ea typeface="Calibri"/>
                  <a:cs typeface="Calibri"/>
                  <a:sym typeface="Calibri"/>
                </a:rPr>
                <a:t>Switch in Flanders</a:t>
              </a:r>
              <a:endParaRPr/>
            </a:p>
          </p:txBody>
        </p:sp>
        <p:sp>
          <p:nvSpPr>
            <p:cNvPr id="1757" name="Google Shape;1757;p77"/>
            <p:cNvSpPr txBox="1"/>
            <p:nvPr/>
          </p:nvSpPr>
          <p:spPr>
            <a:xfrm>
              <a:off x="9021590" y="6038044"/>
              <a:ext cx="1705788"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600">
                  <a:solidFill>
                    <a:srgbClr val="292929"/>
                  </a:solidFill>
                  <a:latin typeface="Calibri"/>
                  <a:ea typeface="Calibri"/>
                  <a:cs typeface="Calibri"/>
                  <a:sym typeface="Calibri"/>
                </a:rPr>
                <a:t>Switch in Wallonia</a:t>
              </a:r>
              <a:endParaRPr/>
            </a:p>
          </p:txBody>
        </p:sp>
      </p:grpSp>
      <p:sp>
        <p:nvSpPr>
          <p:cNvPr id="1758" name="Google Shape;1758;p77"/>
          <p:cNvSpPr txBox="1"/>
          <p:nvPr>
            <p:ph idx="1" type="body"/>
          </p:nvPr>
        </p:nvSpPr>
        <p:spPr>
          <a:xfrm>
            <a:off x="527246" y="1412776"/>
            <a:ext cx="11134337" cy="489654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2"/>
              </a:buClr>
              <a:buSzPts val="1998"/>
              <a:buNone/>
            </a:pPr>
            <a:r>
              <a:rPr b="1" lang="en-GB" sz="1998">
                <a:solidFill>
                  <a:schemeClr val="dk1"/>
                </a:solidFill>
                <a:latin typeface="Calibri"/>
                <a:ea typeface="Calibri"/>
                <a:cs typeface="Calibri"/>
                <a:sym typeface="Calibri"/>
              </a:rPr>
              <a:t>Increase in overall IPD isolates observed for bacteremia/pleuritis only, not for meningitis</a:t>
            </a:r>
            <a:endParaRPr/>
          </a:p>
          <a:p>
            <a:pPr indent="-215900" lvl="1" marL="215900" rtl="0" algn="l">
              <a:lnSpc>
                <a:spcPct val="90000"/>
              </a:lnSpc>
              <a:spcBef>
                <a:spcPts val="1200"/>
              </a:spcBef>
              <a:spcAft>
                <a:spcPts val="0"/>
              </a:spcAft>
              <a:buSzPts val="1798"/>
              <a:buChar char="▪"/>
            </a:pPr>
            <a:r>
              <a:rPr lang="en-GB" sz="1798">
                <a:solidFill>
                  <a:schemeClr val="dk1"/>
                </a:solidFill>
                <a:latin typeface="Calibri"/>
                <a:ea typeface="Calibri"/>
                <a:cs typeface="Calibri"/>
                <a:sym typeface="Calibri"/>
              </a:rPr>
              <a:t>Possible changes in non-meningitis case report patterns?</a:t>
            </a:r>
            <a:endParaRPr/>
          </a:p>
        </p:txBody>
      </p:sp>
      <p:graphicFrame>
        <p:nvGraphicFramePr>
          <p:cNvPr id="1759" name="Google Shape;1759;p77"/>
          <p:cNvGraphicFramePr/>
          <p:nvPr/>
        </p:nvGraphicFramePr>
        <p:xfrm>
          <a:off x="1898967" y="5728885"/>
          <a:ext cx="3000000" cy="3000000"/>
        </p:xfrm>
        <a:graphic>
          <a:graphicData uri="http://schemas.openxmlformats.org/drawingml/2006/table">
            <a:tbl>
              <a:tblPr bandRow="1" firstRow="1">
                <a:noFill/>
                <a:tableStyleId>{D7CF3AF4-21C3-456F-97FC-D5B352463DB0}</a:tableStyleId>
              </a:tblPr>
              <a:tblGrid>
                <a:gridCol w="3187375"/>
                <a:gridCol w="2748550"/>
                <a:gridCol w="689450"/>
                <a:gridCol w="1058225"/>
              </a:tblGrid>
              <a:tr h="365650">
                <a:tc>
                  <a:txBody>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PCV7</a:t>
                      </a:r>
                      <a:endParaRPr b="1" sz="1800">
                        <a:solidFill>
                          <a:schemeClr val="lt1"/>
                        </a:solidFill>
                        <a:latin typeface="Calibri"/>
                        <a:ea typeface="Calibri"/>
                        <a:cs typeface="Calibri"/>
                        <a:sym typeface="Calibri"/>
                      </a:endParaRPr>
                    </a:p>
                  </a:txBody>
                  <a:tcPr marT="45700" marB="45700" marR="0" marL="0">
                    <a:lnL cap="flat" cmpd="sng" w="12700">
                      <a:solidFill>
                        <a:srgbClr val="292929"/>
                      </a:solidFill>
                      <a:prstDash val="solid"/>
                      <a:round/>
                      <a:headEnd len="sm" w="sm" type="none"/>
                      <a:tailEnd len="sm" w="sm" type="none"/>
                    </a:lnL>
                    <a:lnR cap="flat" cmpd="sng" w="12700">
                      <a:solidFill>
                        <a:srgbClr val="292929"/>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PCV13</a:t>
                      </a:r>
                      <a:endParaRPr sz="1800"/>
                    </a:p>
                  </a:txBody>
                  <a:tcPr marT="45700" marB="45700" marR="0" marL="0">
                    <a:lnL cap="flat" cmpd="sng" w="12700">
                      <a:solidFill>
                        <a:srgbClr val="292929"/>
                      </a:solidFill>
                      <a:prstDash val="solid"/>
                      <a:round/>
                      <a:headEnd len="sm" w="sm" type="none"/>
                      <a:tailEnd len="sm" w="sm" type="none"/>
                    </a:lnL>
                    <a:lnR cap="flat" cmpd="sng" w="12700">
                      <a:solidFill>
                        <a:srgbClr val="292929"/>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None/>
                      </a:pPr>
                      <a:r>
                        <a:t/>
                      </a:r>
                      <a:endParaRPr b="1" sz="1800">
                        <a:solidFill>
                          <a:schemeClr val="lt1"/>
                        </a:solidFill>
                        <a:latin typeface="Calibri"/>
                        <a:ea typeface="Calibri"/>
                        <a:cs typeface="Calibri"/>
                        <a:sym typeface="Calibri"/>
                      </a:endParaRPr>
                    </a:p>
                  </a:txBody>
                  <a:tcPr marT="45700" marB="45700" marR="0" marL="0">
                    <a:lnL cap="flat" cmpd="sng" w="12700">
                      <a:solidFill>
                        <a:srgbClr val="292929"/>
                      </a:solidFill>
                      <a:prstDash val="solid"/>
                      <a:round/>
                      <a:headEnd len="sm" w="sm" type="none"/>
                      <a:tailEnd len="sm" w="sm" type="none"/>
                    </a:lnL>
                    <a:lnR cap="flat" cmpd="sng" w="12700">
                      <a:solidFill>
                        <a:srgbClr val="292929"/>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solidFill>
                      <a:srgbClr val="E4F4F6"/>
                    </a:solidFill>
                  </a:tcPr>
                </a:tc>
                <a:tc>
                  <a:txBody>
                    <a:bodyPr/>
                    <a:lstStyle/>
                    <a:p>
                      <a:pPr indent="0" lvl="0" marL="0" marR="0" rtl="0" algn="ctr">
                        <a:lnSpc>
                          <a:spcPct val="100000"/>
                        </a:lnSpc>
                        <a:spcBef>
                          <a:spcPts val="0"/>
                        </a:spcBef>
                        <a:spcAft>
                          <a:spcPts val="0"/>
                        </a:spcAft>
                        <a:buClr>
                          <a:schemeClr val="lt1"/>
                        </a:buClr>
                        <a:buSzPts val="1800"/>
                        <a:buFont typeface="Calibri"/>
                        <a:buNone/>
                      </a:pPr>
                      <a:r>
                        <a:rPr b="1" lang="en-GB" sz="1800">
                          <a:solidFill>
                            <a:schemeClr val="lt1"/>
                          </a:solidFill>
                          <a:latin typeface="Calibri"/>
                          <a:ea typeface="Calibri"/>
                          <a:cs typeface="Calibri"/>
                          <a:sym typeface="Calibri"/>
                        </a:rPr>
                        <a:t>PHiD-CV</a:t>
                      </a:r>
                      <a:endParaRPr b="1" sz="1800">
                        <a:solidFill>
                          <a:schemeClr val="lt1"/>
                        </a:solidFill>
                        <a:latin typeface="Calibri"/>
                        <a:ea typeface="Calibri"/>
                        <a:cs typeface="Calibri"/>
                        <a:sym typeface="Calibri"/>
                      </a:endParaRPr>
                    </a:p>
                  </a:txBody>
                  <a:tcPr marT="45700" marB="45700" marR="0" marL="0">
                    <a:lnL cap="flat" cmpd="sng" w="12700">
                      <a:solidFill>
                        <a:srgbClr val="292929"/>
                      </a:solidFill>
                      <a:prstDash val="solid"/>
                      <a:round/>
                      <a:headEnd len="sm" w="sm" type="none"/>
                      <a:tailEnd len="sm" w="sm" type="none"/>
                    </a:lnL>
                    <a:lnR cap="flat" cmpd="sng" w="12700">
                      <a:solidFill>
                        <a:srgbClr val="292929"/>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solidFill>
                      <a:srgbClr val="8DC63F"/>
                    </a:solidFill>
                  </a:tcPr>
                </a:tc>
              </a:tr>
            </a:tbl>
          </a:graphicData>
        </a:graphic>
      </p:graphicFrame>
      <p:pic>
        <p:nvPicPr>
          <p:cNvPr id="1760" name="Google Shape;1760;p77"/>
          <p:cNvPicPr preferRelativeResize="0"/>
          <p:nvPr/>
        </p:nvPicPr>
        <p:blipFill rotWithShape="1">
          <a:blip r:embed="rId3">
            <a:alphaModFix/>
          </a:blip>
          <a:srcRect b="0" l="0" r="0" t="0"/>
          <a:stretch/>
        </p:blipFill>
        <p:spPr>
          <a:xfrm>
            <a:off x="915100" y="2366167"/>
            <a:ext cx="8787730" cy="3381518"/>
          </a:xfrm>
          <a:prstGeom prst="rect">
            <a:avLst/>
          </a:prstGeom>
          <a:noFill/>
          <a:ln>
            <a:noFill/>
          </a:ln>
        </p:spPr>
      </p:pic>
      <p:sp>
        <p:nvSpPr>
          <p:cNvPr id="1761" name="Google Shape;1761;p77"/>
          <p:cNvSpPr/>
          <p:nvPr/>
        </p:nvSpPr>
        <p:spPr>
          <a:xfrm rot="-1296540">
            <a:off x="8157963" y="3858283"/>
            <a:ext cx="1480696" cy="702331"/>
          </a:xfrm>
          <a:prstGeom prst="ellipse">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8">
              <a:solidFill>
                <a:srgbClr val="FFFFFF"/>
              </a:solidFill>
              <a:latin typeface="Arial"/>
              <a:ea typeface="Arial"/>
              <a:cs typeface="Arial"/>
              <a:sym typeface="Arial"/>
            </a:endParaRPr>
          </a:p>
        </p:txBody>
      </p:sp>
      <p:sp>
        <p:nvSpPr>
          <p:cNvPr id="1762" name="Google Shape;1762;p77"/>
          <p:cNvSpPr/>
          <p:nvPr/>
        </p:nvSpPr>
        <p:spPr>
          <a:xfrm>
            <a:off x="8300006" y="4892629"/>
            <a:ext cx="1098183" cy="484749"/>
          </a:xfrm>
          <a:prstGeom prst="ellipse">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8">
              <a:solidFill>
                <a:srgbClr val="FFFFFF"/>
              </a:solidFill>
              <a:latin typeface="Arial"/>
              <a:ea typeface="Arial"/>
              <a:cs typeface="Arial"/>
              <a:sym typeface="Arial"/>
            </a:endParaRPr>
          </a:p>
        </p:txBody>
      </p:sp>
      <p:cxnSp>
        <p:nvCxnSpPr>
          <p:cNvPr id="1763" name="Google Shape;1763;p77"/>
          <p:cNvCxnSpPr/>
          <p:nvPr/>
        </p:nvCxnSpPr>
        <p:spPr>
          <a:xfrm flipH="1" rot="10800000">
            <a:off x="8627618" y="3954968"/>
            <a:ext cx="473417" cy="193572"/>
          </a:xfrm>
          <a:prstGeom prst="straightConnector1">
            <a:avLst/>
          </a:prstGeom>
          <a:noFill/>
          <a:ln cap="flat" cmpd="sng" w="28575">
            <a:solidFill>
              <a:schemeClr val="accent1"/>
            </a:solidFill>
            <a:prstDash val="solid"/>
            <a:round/>
            <a:headEnd len="sm" w="sm" type="none"/>
            <a:tailEnd len="med" w="med" type="stealth"/>
          </a:ln>
        </p:spPr>
      </p:cxnSp>
      <p:sp>
        <p:nvSpPr>
          <p:cNvPr id="1764" name="Google Shape;1764;p77"/>
          <p:cNvSpPr txBox="1"/>
          <p:nvPr/>
        </p:nvSpPr>
        <p:spPr>
          <a:xfrm>
            <a:off x="1898968" y="2242376"/>
            <a:ext cx="1967078" cy="338378"/>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b="1" lang="en-GB" sz="1600">
                <a:solidFill>
                  <a:srgbClr val="292929"/>
                </a:solidFill>
                <a:latin typeface="Calibri"/>
                <a:ea typeface="Calibri"/>
                <a:cs typeface="Calibri"/>
                <a:sym typeface="Calibri"/>
              </a:rPr>
              <a:t>Children &lt;2 years old</a:t>
            </a:r>
            <a:endParaRPr/>
          </a:p>
        </p:txBody>
      </p:sp>
      <p:sp>
        <p:nvSpPr>
          <p:cNvPr id="1765" name="Google Shape;1765;p77"/>
          <p:cNvSpPr txBox="1"/>
          <p:nvPr>
            <p:ph type="title"/>
          </p:nvPr>
        </p:nvSpPr>
        <p:spPr>
          <a:xfrm>
            <a:off x="528694" y="361962"/>
            <a:ext cx="9883949" cy="369140"/>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398"/>
              <a:buFont typeface="Arial"/>
              <a:buNone/>
            </a:pPr>
            <a:r>
              <a:rPr lang="en-GB" sz="2398"/>
              <a:t>Link between rise in IPD and PCV13-to-PHiD-CV switch?</a:t>
            </a:r>
            <a:endParaRPr/>
          </a:p>
        </p:txBody>
      </p:sp>
      <p:sp>
        <p:nvSpPr>
          <p:cNvPr id="1766" name="Google Shape;1766;p77"/>
          <p:cNvSpPr txBox="1"/>
          <p:nvPr>
            <p:ph idx="2" type="body"/>
          </p:nvPr>
        </p:nvSpPr>
        <p:spPr>
          <a:xfrm>
            <a:off x="523740" y="707459"/>
            <a:ext cx="9890029" cy="417287"/>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700"/>
              <a:buNone/>
            </a:pPr>
            <a:r>
              <a:rPr b="1" lang="en-GB">
                <a:solidFill>
                  <a:schemeClr val="dk1"/>
                </a:solidFill>
              </a:rPr>
              <a:t>Arguments questioning a link</a:t>
            </a:r>
            <a:endParaRPr/>
          </a:p>
        </p:txBody>
      </p:sp>
      <p:sp>
        <p:nvSpPr>
          <p:cNvPr id="1767" name="Google Shape;1767;p77"/>
          <p:cNvSpPr txBox="1"/>
          <p:nvPr/>
        </p:nvSpPr>
        <p:spPr>
          <a:xfrm>
            <a:off x="525191" y="6456838"/>
            <a:ext cx="11131437" cy="338378"/>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lang="en-GB" sz="1600">
                <a:solidFill>
                  <a:srgbClr val="000000"/>
                </a:solidFill>
                <a:latin typeface="Calibri"/>
                <a:ea typeface="Calibri"/>
                <a:cs typeface="Calibri"/>
                <a:sym typeface="Calibri"/>
              </a:rPr>
              <a:t>Streptococcus pneumoniae 2017 (NRC report)</a:t>
            </a:r>
            <a:endParaRPr/>
          </a:p>
        </p:txBody>
      </p:sp>
      <p:sp>
        <p:nvSpPr>
          <p:cNvPr id="1768" name="Google Shape;1768;p77">
            <a:hlinkClick action="ppaction://hlinksldjump" r:id="rId4"/>
          </p:cNvPr>
          <p:cNvSpPr/>
          <p:nvPr/>
        </p:nvSpPr>
        <p:spPr>
          <a:xfrm>
            <a:off x="10875862" y="5928655"/>
            <a:ext cx="1311376" cy="92845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4"/>
          <p:cNvSpPr/>
          <p:nvPr/>
        </p:nvSpPr>
        <p:spPr>
          <a:xfrm>
            <a:off x="1985948" y="4585147"/>
            <a:ext cx="8090096" cy="441949"/>
          </a:xfrm>
          <a:custGeom>
            <a:rect b="b" l="l" r="r" t="t"/>
            <a:pathLst>
              <a:path extrusionOk="0" h="441949" w="8090096">
                <a:moveTo>
                  <a:pt x="220974" y="0"/>
                </a:moveTo>
                <a:lnTo>
                  <a:pt x="3975229" y="0"/>
                </a:lnTo>
                <a:lnTo>
                  <a:pt x="4114867" y="0"/>
                </a:lnTo>
                <a:lnTo>
                  <a:pt x="7869122" y="0"/>
                </a:lnTo>
                <a:lnTo>
                  <a:pt x="8090096" y="220975"/>
                </a:lnTo>
                <a:lnTo>
                  <a:pt x="7869122" y="441949"/>
                </a:lnTo>
                <a:lnTo>
                  <a:pt x="4114867" y="441949"/>
                </a:lnTo>
                <a:lnTo>
                  <a:pt x="3975229" y="441949"/>
                </a:lnTo>
                <a:lnTo>
                  <a:pt x="220974" y="441949"/>
                </a:lnTo>
                <a:lnTo>
                  <a:pt x="0" y="220975"/>
                </a:lnTo>
                <a:close/>
              </a:path>
            </a:pathLst>
          </a:custGeom>
          <a:solidFill>
            <a:srgbClr val="225C6B">
              <a:alpha val="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1" name="Google Shape;161;p24"/>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800"/>
              <a:buFont typeface="Arial"/>
              <a:buNone/>
            </a:pPr>
            <a:r>
              <a:rPr lang="en-GB"/>
              <a:t>Clinical objectives of pneumococcal vaccination programs</a:t>
            </a:r>
            <a:endParaRPr/>
          </a:p>
        </p:txBody>
      </p:sp>
      <p:sp>
        <p:nvSpPr>
          <p:cNvPr id="162" name="Google Shape;162;p24"/>
          <p:cNvSpPr txBox="1"/>
          <p:nvPr/>
        </p:nvSpPr>
        <p:spPr>
          <a:xfrm>
            <a:off x="4646485" y="1297005"/>
            <a:ext cx="2978892"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595959"/>
              </a:buClr>
              <a:buSzPts val="2000"/>
              <a:buFont typeface="Arial"/>
              <a:buNone/>
            </a:pPr>
            <a:r>
              <a:rPr b="1" lang="en-GB" sz="2000">
                <a:solidFill>
                  <a:srgbClr val="595959"/>
                </a:solidFill>
                <a:latin typeface="Arial"/>
                <a:ea typeface="Arial"/>
                <a:cs typeface="Arial"/>
                <a:sym typeface="Arial"/>
              </a:rPr>
              <a:t>Well-tolerated vaccine</a:t>
            </a:r>
            <a:r>
              <a:rPr b="1" baseline="30000" lang="en-GB" sz="2000">
                <a:solidFill>
                  <a:srgbClr val="595959"/>
                </a:solidFill>
                <a:latin typeface="Arial"/>
                <a:ea typeface="Arial"/>
                <a:cs typeface="Arial"/>
                <a:sym typeface="Arial"/>
              </a:rPr>
              <a:t>1</a:t>
            </a:r>
            <a:endParaRPr/>
          </a:p>
        </p:txBody>
      </p:sp>
      <p:sp>
        <p:nvSpPr>
          <p:cNvPr id="163" name="Google Shape;163;p24"/>
          <p:cNvSpPr txBox="1"/>
          <p:nvPr/>
        </p:nvSpPr>
        <p:spPr>
          <a:xfrm>
            <a:off x="2011716" y="2335668"/>
            <a:ext cx="8248429" cy="553998"/>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635A54"/>
              </a:buClr>
              <a:buSzPts val="2000"/>
              <a:buFont typeface="Arial"/>
              <a:buNone/>
            </a:pPr>
            <a:r>
              <a:rPr b="1" lang="en-GB" sz="2000">
                <a:solidFill>
                  <a:srgbClr val="635A54"/>
                </a:solidFill>
                <a:latin typeface="Arial"/>
                <a:ea typeface="Arial"/>
                <a:cs typeface="Arial"/>
                <a:sym typeface="Arial"/>
              </a:rPr>
              <a:t>Effective prevention of pneumococcal diseases in target group</a:t>
            </a:r>
            <a:r>
              <a:rPr b="1" baseline="30000" lang="en-GB" sz="2000">
                <a:solidFill>
                  <a:srgbClr val="635A54"/>
                </a:solidFill>
                <a:latin typeface="Arial"/>
                <a:ea typeface="Arial"/>
                <a:cs typeface="Arial"/>
                <a:sym typeface="Arial"/>
              </a:rPr>
              <a:t>2</a:t>
            </a:r>
            <a:endParaRPr/>
          </a:p>
          <a:p>
            <a:pPr indent="0" lvl="0" marL="0" marR="0" rtl="0" algn="ctr">
              <a:lnSpc>
                <a:spcPct val="90000"/>
              </a:lnSpc>
              <a:spcBef>
                <a:spcPts val="0"/>
              </a:spcBef>
              <a:spcAft>
                <a:spcPts val="0"/>
              </a:spcAft>
              <a:buClr>
                <a:schemeClr val="accent1"/>
              </a:buClr>
              <a:buSzPts val="2000"/>
              <a:buFont typeface="Arial"/>
              <a:buNone/>
            </a:pPr>
            <a:r>
              <a:rPr b="1" lang="en-GB" sz="2000">
                <a:solidFill>
                  <a:schemeClr val="accent1"/>
                </a:solidFill>
                <a:latin typeface="Arial"/>
                <a:ea typeface="Arial"/>
                <a:cs typeface="Arial"/>
                <a:sym typeface="Arial"/>
              </a:rPr>
              <a:t>Young children &lt;5 years</a:t>
            </a:r>
            <a:r>
              <a:rPr b="1" baseline="30000" lang="en-GB" sz="2000">
                <a:solidFill>
                  <a:schemeClr val="accent1"/>
                </a:solidFill>
                <a:latin typeface="Arial"/>
                <a:ea typeface="Arial"/>
                <a:cs typeface="Arial"/>
                <a:sym typeface="Arial"/>
              </a:rPr>
              <a:t>1</a:t>
            </a:r>
            <a:endParaRPr/>
          </a:p>
        </p:txBody>
      </p:sp>
      <p:sp>
        <p:nvSpPr>
          <p:cNvPr id="164" name="Google Shape;164;p24"/>
          <p:cNvSpPr txBox="1"/>
          <p:nvPr/>
        </p:nvSpPr>
        <p:spPr>
          <a:xfrm>
            <a:off x="5476093" y="5499135"/>
            <a:ext cx="1362552" cy="66479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595959"/>
              </a:buClr>
              <a:buSzPts val="1600"/>
              <a:buFont typeface="Arial"/>
              <a:buNone/>
            </a:pPr>
            <a:r>
              <a:rPr lang="en-GB" sz="1600">
                <a:solidFill>
                  <a:srgbClr val="595959"/>
                </a:solidFill>
                <a:latin typeface="Arial"/>
                <a:ea typeface="Arial"/>
                <a:cs typeface="Arial"/>
                <a:sym typeface="Arial"/>
              </a:rPr>
              <a:t>Reduction </a:t>
            </a:r>
            <a:br>
              <a:rPr lang="en-GB" sz="1600">
                <a:solidFill>
                  <a:srgbClr val="595959"/>
                </a:solidFill>
                <a:latin typeface="Arial"/>
                <a:ea typeface="Arial"/>
                <a:cs typeface="Arial"/>
                <a:sym typeface="Arial"/>
              </a:rPr>
            </a:br>
            <a:r>
              <a:rPr lang="en-GB" sz="1600">
                <a:solidFill>
                  <a:srgbClr val="595959"/>
                </a:solidFill>
                <a:latin typeface="Arial"/>
                <a:ea typeface="Arial"/>
                <a:cs typeface="Arial"/>
                <a:sym typeface="Arial"/>
              </a:rPr>
              <a:t>in pneumonia</a:t>
            </a:r>
            <a:br>
              <a:rPr lang="en-GB" sz="1600">
                <a:solidFill>
                  <a:srgbClr val="595959"/>
                </a:solidFill>
                <a:latin typeface="Arial"/>
                <a:ea typeface="Arial"/>
                <a:cs typeface="Arial"/>
                <a:sym typeface="Arial"/>
              </a:rPr>
            </a:br>
            <a:r>
              <a:rPr lang="en-GB" sz="1600">
                <a:solidFill>
                  <a:srgbClr val="595959"/>
                </a:solidFill>
                <a:latin typeface="Arial"/>
                <a:ea typeface="Arial"/>
                <a:cs typeface="Arial"/>
                <a:sym typeface="Arial"/>
              </a:rPr>
              <a:t>(non-invasive)</a:t>
            </a:r>
            <a:r>
              <a:rPr baseline="30000" lang="en-GB" sz="1600">
                <a:solidFill>
                  <a:srgbClr val="595959"/>
                </a:solidFill>
                <a:latin typeface="Arial"/>
                <a:ea typeface="Arial"/>
                <a:cs typeface="Arial"/>
                <a:sym typeface="Arial"/>
              </a:rPr>
              <a:t>2</a:t>
            </a:r>
            <a:endParaRPr/>
          </a:p>
        </p:txBody>
      </p:sp>
      <p:sp>
        <p:nvSpPr>
          <p:cNvPr id="165" name="Google Shape;165;p24"/>
          <p:cNvSpPr/>
          <p:nvPr/>
        </p:nvSpPr>
        <p:spPr>
          <a:xfrm>
            <a:off x="8672037" y="4791974"/>
            <a:ext cx="184731"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baseline="30000" sz="1800">
              <a:solidFill>
                <a:srgbClr val="595959"/>
              </a:solidFill>
              <a:latin typeface="Arial"/>
              <a:ea typeface="Arial"/>
              <a:cs typeface="Arial"/>
              <a:sym typeface="Arial"/>
            </a:endParaRPr>
          </a:p>
        </p:txBody>
      </p:sp>
      <p:sp>
        <p:nvSpPr>
          <p:cNvPr id="166" name="Google Shape;166;p24"/>
          <p:cNvSpPr/>
          <p:nvPr/>
        </p:nvSpPr>
        <p:spPr>
          <a:xfrm>
            <a:off x="2635826" y="5499135"/>
            <a:ext cx="1934824" cy="66479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lang="en-GB" sz="1600">
                <a:solidFill>
                  <a:srgbClr val="595959"/>
                </a:solidFill>
                <a:latin typeface="Arial"/>
                <a:ea typeface="Arial"/>
                <a:cs typeface="Arial"/>
                <a:sym typeface="Arial"/>
              </a:rPr>
              <a:t>Reduction in invasive</a:t>
            </a:r>
            <a:br>
              <a:rPr lang="en-GB" sz="1600">
                <a:solidFill>
                  <a:srgbClr val="595959"/>
                </a:solidFill>
                <a:latin typeface="Arial"/>
                <a:ea typeface="Arial"/>
                <a:cs typeface="Arial"/>
                <a:sym typeface="Arial"/>
              </a:rPr>
            </a:br>
            <a:r>
              <a:rPr lang="en-GB" sz="1600">
                <a:solidFill>
                  <a:srgbClr val="595959"/>
                </a:solidFill>
                <a:latin typeface="Arial"/>
                <a:ea typeface="Arial"/>
                <a:cs typeface="Arial"/>
                <a:sym typeface="Arial"/>
              </a:rPr>
              <a:t>pneumococcal</a:t>
            </a:r>
            <a:br>
              <a:rPr lang="en-GB" sz="1600">
                <a:solidFill>
                  <a:srgbClr val="595959"/>
                </a:solidFill>
                <a:latin typeface="Arial"/>
                <a:ea typeface="Arial"/>
                <a:cs typeface="Arial"/>
                <a:sym typeface="Arial"/>
              </a:rPr>
            </a:br>
            <a:r>
              <a:rPr lang="en-GB" sz="1600">
                <a:solidFill>
                  <a:srgbClr val="595959"/>
                </a:solidFill>
                <a:latin typeface="Arial"/>
                <a:ea typeface="Arial"/>
                <a:cs typeface="Arial"/>
                <a:sym typeface="Arial"/>
              </a:rPr>
              <a:t>disease (IPD)</a:t>
            </a:r>
            <a:r>
              <a:rPr baseline="30000" lang="en-GB" sz="1600">
                <a:solidFill>
                  <a:srgbClr val="595959"/>
                </a:solidFill>
                <a:latin typeface="Arial"/>
                <a:ea typeface="Arial"/>
                <a:cs typeface="Arial"/>
                <a:sym typeface="Arial"/>
              </a:rPr>
              <a:t>2</a:t>
            </a:r>
            <a:r>
              <a:rPr lang="en-GB" sz="1600">
                <a:solidFill>
                  <a:srgbClr val="595959"/>
                </a:solidFill>
                <a:latin typeface="Arial"/>
                <a:ea typeface="Arial"/>
                <a:cs typeface="Arial"/>
                <a:sym typeface="Arial"/>
              </a:rPr>
              <a:t> </a:t>
            </a:r>
            <a:endParaRPr sz="1600">
              <a:solidFill>
                <a:srgbClr val="595959"/>
              </a:solidFill>
              <a:latin typeface="Arial"/>
              <a:ea typeface="Arial"/>
              <a:cs typeface="Arial"/>
              <a:sym typeface="Arial"/>
            </a:endParaRPr>
          </a:p>
        </p:txBody>
      </p:sp>
      <p:sp>
        <p:nvSpPr>
          <p:cNvPr id="167" name="Google Shape;167;p24"/>
          <p:cNvSpPr txBox="1"/>
          <p:nvPr/>
        </p:nvSpPr>
        <p:spPr>
          <a:xfrm>
            <a:off x="7785519" y="5499135"/>
            <a:ext cx="1812997" cy="66479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595959"/>
              </a:buClr>
              <a:buSzPts val="1600"/>
              <a:buFont typeface="Arial"/>
              <a:buNone/>
            </a:pPr>
            <a:r>
              <a:rPr lang="en-GB" sz="1600">
                <a:solidFill>
                  <a:srgbClr val="595959"/>
                </a:solidFill>
                <a:latin typeface="Arial"/>
                <a:ea typeface="Arial"/>
                <a:cs typeface="Arial"/>
                <a:sym typeface="Arial"/>
              </a:rPr>
              <a:t>Reduction</a:t>
            </a:r>
            <a:br>
              <a:rPr lang="en-GB" sz="1600">
                <a:solidFill>
                  <a:srgbClr val="595959"/>
                </a:solidFill>
                <a:latin typeface="Arial"/>
                <a:ea typeface="Arial"/>
                <a:cs typeface="Arial"/>
                <a:sym typeface="Arial"/>
              </a:rPr>
            </a:br>
            <a:r>
              <a:rPr lang="en-GB" sz="1600">
                <a:solidFill>
                  <a:srgbClr val="595959"/>
                </a:solidFill>
                <a:latin typeface="Arial"/>
                <a:ea typeface="Arial"/>
                <a:cs typeface="Arial"/>
                <a:sym typeface="Arial"/>
              </a:rPr>
              <a:t>in acute otitis media</a:t>
            </a:r>
            <a:br>
              <a:rPr lang="en-GB" sz="1600">
                <a:solidFill>
                  <a:srgbClr val="595959"/>
                </a:solidFill>
                <a:latin typeface="Arial"/>
                <a:ea typeface="Arial"/>
                <a:cs typeface="Arial"/>
                <a:sym typeface="Arial"/>
              </a:rPr>
            </a:br>
            <a:r>
              <a:rPr lang="en-GB" sz="1600">
                <a:solidFill>
                  <a:srgbClr val="595959"/>
                </a:solidFill>
                <a:latin typeface="Arial"/>
                <a:ea typeface="Arial"/>
                <a:cs typeface="Arial"/>
                <a:sym typeface="Arial"/>
              </a:rPr>
              <a:t>(AOM)</a:t>
            </a:r>
            <a:r>
              <a:rPr baseline="30000" lang="en-GB" sz="1600">
                <a:solidFill>
                  <a:srgbClr val="595959"/>
                </a:solidFill>
                <a:latin typeface="Arial"/>
                <a:ea typeface="Arial"/>
                <a:cs typeface="Arial"/>
                <a:sym typeface="Arial"/>
              </a:rPr>
              <a:t>2</a:t>
            </a:r>
            <a:endParaRPr/>
          </a:p>
        </p:txBody>
      </p:sp>
      <p:sp>
        <p:nvSpPr>
          <p:cNvPr id="168" name="Google Shape;168;p24"/>
          <p:cNvSpPr txBox="1"/>
          <p:nvPr/>
        </p:nvSpPr>
        <p:spPr>
          <a:xfrm>
            <a:off x="261938" y="6300176"/>
            <a:ext cx="8536858" cy="332399"/>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6600"/>
              </a:buClr>
              <a:buSzPts val="800"/>
              <a:buFont typeface="Arial"/>
              <a:buNone/>
            </a:pPr>
            <a:r>
              <a:rPr lang="en-GB" sz="800">
                <a:solidFill>
                  <a:srgbClr val="595959"/>
                </a:solidFill>
                <a:latin typeface="Arial"/>
                <a:ea typeface="Arial"/>
                <a:cs typeface="Arial"/>
                <a:sym typeface="Arial"/>
              </a:rPr>
              <a:t>1. GlaxoSmithKline. </a:t>
            </a:r>
            <a:r>
              <a:rPr i="1" lang="en-GB" sz="800">
                <a:solidFill>
                  <a:srgbClr val="595959"/>
                </a:solidFill>
                <a:latin typeface="Arial"/>
                <a:ea typeface="Arial"/>
                <a:cs typeface="Arial"/>
                <a:sym typeface="Arial"/>
              </a:rPr>
              <a:t>Synflorix</a:t>
            </a:r>
            <a:r>
              <a:rPr lang="en-GB" sz="800">
                <a:solidFill>
                  <a:srgbClr val="595959"/>
                </a:solidFill>
                <a:latin typeface="Arial"/>
                <a:ea typeface="Arial"/>
                <a:cs typeface="Arial"/>
                <a:sym typeface="Arial"/>
              </a:rPr>
              <a:t> European public assessment report, Annex I: Summary of product characteristics: EMA; November 2018. Available at: </a:t>
            </a:r>
            <a:r>
              <a:rPr lang="en-GB" sz="800" u="sng">
                <a:solidFill>
                  <a:schemeClr val="hlink"/>
                </a:solidFill>
                <a:latin typeface="Arial"/>
                <a:ea typeface="Arial"/>
                <a:cs typeface="Arial"/>
                <a:sym typeface="Arial"/>
                <a:hlinkClick r:id="rId3"/>
              </a:rPr>
              <a:t>https://www.ema.europa.eu/en/documents/product-information/synflorix-epar-product-information_en.pdf</a:t>
            </a:r>
            <a:r>
              <a:rPr lang="en-GB" sz="800">
                <a:solidFill>
                  <a:srgbClr val="595959"/>
                </a:solidFill>
                <a:latin typeface="Arial"/>
                <a:ea typeface="Arial"/>
                <a:cs typeface="Arial"/>
                <a:sym typeface="Arial"/>
              </a:rPr>
              <a:t> [last accessed July 2019]. 2. World Health Organization (WHO). Wkly Epidemiol Rec. 2012;87:129-144. </a:t>
            </a:r>
            <a:endParaRPr/>
          </a:p>
        </p:txBody>
      </p:sp>
      <p:grpSp>
        <p:nvGrpSpPr>
          <p:cNvPr id="169" name="Google Shape;169;p24"/>
          <p:cNvGrpSpPr/>
          <p:nvPr/>
        </p:nvGrpSpPr>
        <p:grpSpPr>
          <a:xfrm>
            <a:off x="261938" y="1087796"/>
            <a:ext cx="440786" cy="112353"/>
            <a:chOff x="384140" y="1087797"/>
            <a:chExt cx="356480" cy="90864"/>
          </a:xfrm>
        </p:grpSpPr>
        <p:sp>
          <p:nvSpPr>
            <p:cNvPr id="170" name="Google Shape;170;p24"/>
            <p:cNvSpPr/>
            <p:nvPr/>
          </p:nvSpPr>
          <p:spPr>
            <a:xfrm>
              <a:off x="384140" y="1087797"/>
              <a:ext cx="90864" cy="90864"/>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1" name="Google Shape;171;p24"/>
            <p:cNvSpPr/>
            <p:nvPr/>
          </p:nvSpPr>
          <p:spPr>
            <a:xfrm>
              <a:off x="516948" y="1087797"/>
              <a:ext cx="90864" cy="90864"/>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2" name="Google Shape;172;p24"/>
            <p:cNvSpPr/>
            <p:nvPr/>
          </p:nvSpPr>
          <p:spPr>
            <a:xfrm>
              <a:off x="649756" y="1087797"/>
              <a:ext cx="90864" cy="90864"/>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73" name="Google Shape;173;p24"/>
          <p:cNvSpPr txBox="1"/>
          <p:nvPr/>
        </p:nvSpPr>
        <p:spPr>
          <a:xfrm>
            <a:off x="160862" y="514355"/>
            <a:ext cx="225039" cy="492443"/>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r>
              <a:rPr lang="en-GB" sz="3200">
                <a:solidFill>
                  <a:srgbClr val="215B6B"/>
                </a:solidFill>
                <a:latin typeface="Impact"/>
                <a:ea typeface="Impact"/>
                <a:cs typeface="Impact"/>
                <a:sym typeface="Impact"/>
              </a:rPr>
              <a:t>1</a:t>
            </a:r>
            <a:endParaRPr sz="3200">
              <a:solidFill>
                <a:srgbClr val="215B6B"/>
              </a:solidFill>
              <a:latin typeface="Impact"/>
              <a:ea typeface="Impact"/>
              <a:cs typeface="Impact"/>
              <a:sym typeface="Impact"/>
            </a:endParaRPr>
          </a:p>
        </p:txBody>
      </p:sp>
      <p:sp>
        <p:nvSpPr>
          <p:cNvPr id="174" name="Google Shape;174;p24"/>
          <p:cNvSpPr/>
          <p:nvPr/>
        </p:nvSpPr>
        <p:spPr>
          <a:xfrm>
            <a:off x="10239674" y="4556823"/>
            <a:ext cx="1526059" cy="49859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lang="en-GB" sz="1800">
                <a:solidFill>
                  <a:srgbClr val="215B6B"/>
                </a:solidFill>
                <a:latin typeface="Arial"/>
                <a:ea typeface="Arial"/>
                <a:cs typeface="Arial"/>
                <a:sym typeface="Arial"/>
              </a:rPr>
              <a:t>Most frequent</a:t>
            </a:r>
            <a:br>
              <a:rPr b="1" lang="en-GB" sz="1800">
                <a:solidFill>
                  <a:srgbClr val="215B6B"/>
                </a:solidFill>
                <a:latin typeface="Arial"/>
                <a:ea typeface="Arial"/>
                <a:cs typeface="Arial"/>
                <a:sym typeface="Arial"/>
              </a:rPr>
            </a:br>
            <a:r>
              <a:rPr b="1" lang="en-GB" sz="1800">
                <a:solidFill>
                  <a:srgbClr val="215B6B"/>
                </a:solidFill>
                <a:latin typeface="Arial"/>
                <a:ea typeface="Arial"/>
                <a:cs typeface="Arial"/>
                <a:sym typeface="Arial"/>
              </a:rPr>
              <a:t>disease</a:t>
            </a:r>
            <a:endParaRPr/>
          </a:p>
        </p:txBody>
      </p:sp>
      <p:sp>
        <p:nvSpPr>
          <p:cNvPr id="175" name="Google Shape;175;p24"/>
          <p:cNvSpPr/>
          <p:nvPr/>
        </p:nvSpPr>
        <p:spPr>
          <a:xfrm>
            <a:off x="423090" y="4556823"/>
            <a:ext cx="1423468" cy="498598"/>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None/>
            </a:pPr>
            <a:r>
              <a:rPr b="1" lang="en-GB" sz="1800">
                <a:solidFill>
                  <a:srgbClr val="215B6B"/>
                </a:solidFill>
                <a:latin typeface="Arial"/>
                <a:ea typeface="Arial"/>
                <a:cs typeface="Arial"/>
                <a:sym typeface="Arial"/>
              </a:rPr>
              <a:t>Most serious</a:t>
            </a:r>
            <a:br>
              <a:rPr b="1" lang="en-GB" sz="1800">
                <a:solidFill>
                  <a:srgbClr val="215B6B"/>
                </a:solidFill>
                <a:latin typeface="Arial"/>
                <a:ea typeface="Arial"/>
                <a:cs typeface="Arial"/>
                <a:sym typeface="Arial"/>
              </a:rPr>
            </a:br>
            <a:r>
              <a:rPr b="1" lang="en-GB" sz="1800">
                <a:solidFill>
                  <a:srgbClr val="215B6B"/>
                </a:solidFill>
                <a:latin typeface="Arial"/>
                <a:ea typeface="Arial"/>
                <a:cs typeface="Arial"/>
                <a:sym typeface="Arial"/>
              </a:rPr>
              <a:t>disease</a:t>
            </a:r>
            <a:endParaRPr/>
          </a:p>
        </p:txBody>
      </p:sp>
      <p:sp>
        <p:nvSpPr>
          <p:cNvPr id="176" name="Google Shape;176;p24"/>
          <p:cNvSpPr/>
          <p:nvPr/>
        </p:nvSpPr>
        <p:spPr>
          <a:xfrm>
            <a:off x="5669612" y="4294438"/>
            <a:ext cx="1016643" cy="1016643"/>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7" name="Google Shape;177;p24"/>
          <p:cNvSpPr/>
          <p:nvPr/>
        </p:nvSpPr>
        <p:spPr>
          <a:xfrm>
            <a:off x="5893910" y="1733804"/>
            <a:ext cx="484042" cy="484042"/>
          </a:xfrm>
          <a:prstGeom prst="mathPlus">
            <a:avLst>
              <a:gd fmla="val 23520" name="adj1"/>
            </a:avLst>
          </a:prstGeom>
          <a:solidFill>
            <a:srgbClr val="69BCD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8" name="Google Shape;178;p24"/>
          <p:cNvSpPr/>
          <p:nvPr/>
        </p:nvSpPr>
        <p:spPr>
          <a:xfrm flipH="1" rot="10800000">
            <a:off x="5893909" y="2986326"/>
            <a:ext cx="484044" cy="918589"/>
          </a:xfrm>
          <a:prstGeom prst="triangle">
            <a:avLst>
              <a:gd fmla="val 50000" name="adj"/>
            </a:avLst>
          </a:prstGeom>
          <a:solidFill>
            <a:srgbClr val="9DD2E0">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9" name="Google Shape;179;p24"/>
          <p:cNvSpPr/>
          <p:nvPr/>
        </p:nvSpPr>
        <p:spPr>
          <a:xfrm flipH="1" rot="10800000">
            <a:off x="4537746" y="2986325"/>
            <a:ext cx="1535446" cy="1033095"/>
          </a:xfrm>
          <a:custGeom>
            <a:rect b="b" l="l" r="r" t="t"/>
            <a:pathLst>
              <a:path extrusionOk="0" h="1033095" w="1535446">
                <a:moveTo>
                  <a:pt x="952500" y="1033095"/>
                </a:moveTo>
                <a:lnTo>
                  <a:pt x="0" y="0"/>
                </a:lnTo>
                <a:lnTo>
                  <a:pt x="1535446" y="1033095"/>
                </a:lnTo>
                <a:lnTo>
                  <a:pt x="952500" y="1033095"/>
                </a:lnTo>
                <a:close/>
              </a:path>
            </a:pathLst>
          </a:custGeom>
          <a:solidFill>
            <a:srgbClr val="9DD2E0">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0" name="Google Shape;180;p24"/>
          <p:cNvSpPr/>
          <p:nvPr/>
        </p:nvSpPr>
        <p:spPr>
          <a:xfrm rot="10800000">
            <a:off x="6198321" y="2986325"/>
            <a:ext cx="1535446" cy="1033095"/>
          </a:xfrm>
          <a:custGeom>
            <a:rect b="b" l="l" r="r" t="t"/>
            <a:pathLst>
              <a:path extrusionOk="0" h="1033095" w="1535446">
                <a:moveTo>
                  <a:pt x="952500" y="1033095"/>
                </a:moveTo>
                <a:lnTo>
                  <a:pt x="0" y="0"/>
                </a:lnTo>
                <a:lnTo>
                  <a:pt x="1535446" y="1033095"/>
                </a:lnTo>
                <a:lnTo>
                  <a:pt x="952500" y="1033095"/>
                </a:lnTo>
                <a:close/>
              </a:path>
            </a:pathLst>
          </a:custGeom>
          <a:solidFill>
            <a:srgbClr val="9DD2E0">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81" name="Google Shape;181;p24"/>
          <p:cNvCxnSpPr/>
          <p:nvPr/>
        </p:nvCxnSpPr>
        <p:spPr>
          <a:xfrm>
            <a:off x="0" y="2993494"/>
            <a:ext cx="12188825" cy="0"/>
          </a:xfrm>
          <a:prstGeom prst="straightConnector1">
            <a:avLst/>
          </a:prstGeom>
          <a:noFill/>
          <a:ln cap="flat" cmpd="sng" w="28575">
            <a:solidFill>
              <a:srgbClr val="69BCD1"/>
            </a:solidFill>
            <a:prstDash val="solid"/>
            <a:round/>
            <a:headEnd len="sm" w="sm" type="none"/>
            <a:tailEnd len="sm" w="sm" type="none"/>
          </a:ln>
        </p:spPr>
      </p:cxnSp>
      <p:grpSp>
        <p:nvGrpSpPr>
          <p:cNvPr id="182" name="Google Shape;182;p24"/>
          <p:cNvGrpSpPr/>
          <p:nvPr/>
        </p:nvGrpSpPr>
        <p:grpSpPr>
          <a:xfrm>
            <a:off x="2631201" y="3743985"/>
            <a:ext cx="1633391" cy="1673932"/>
            <a:chOff x="2577668" y="3765458"/>
            <a:chExt cx="1633391" cy="1673932"/>
          </a:xfrm>
        </p:grpSpPr>
        <p:sp>
          <p:nvSpPr>
            <p:cNvPr id="183" name="Google Shape;183;p24"/>
            <p:cNvSpPr/>
            <p:nvPr/>
          </p:nvSpPr>
          <p:spPr>
            <a:xfrm rot="6851181">
              <a:off x="2669541" y="4064369"/>
              <a:ext cx="1351699" cy="1076110"/>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81CBD6">
                    <a:alpha val="0"/>
                  </a:srgbClr>
                </a:gs>
                <a:gs pos="34000">
                  <a:srgbClr val="81CBD6">
                    <a:alpha val="0"/>
                  </a:srgbClr>
                </a:gs>
                <a:gs pos="100000">
                  <a:srgbClr val="40B0C0"/>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pic>
          <p:nvPicPr>
            <p:cNvPr id="184" name="Google Shape;184;p24"/>
            <p:cNvPicPr preferRelativeResize="0"/>
            <p:nvPr/>
          </p:nvPicPr>
          <p:blipFill rotWithShape="1">
            <a:blip r:embed="rId4">
              <a:alphaModFix/>
            </a:blip>
            <a:srcRect b="0" l="0" r="0" t="0"/>
            <a:stretch/>
          </p:blipFill>
          <p:spPr>
            <a:xfrm>
              <a:off x="3001384" y="4200525"/>
              <a:ext cx="1209675" cy="1209675"/>
            </a:xfrm>
            <a:prstGeom prst="rect">
              <a:avLst/>
            </a:prstGeom>
            <a:noFill/>
            <a:ln>
              <a:noFill/>
            </a:ln>
          </p:spPr>
        </p:pic>
        <p:sp>
          <p:nvSpPr>
            <p:cNvPr id="185" name="Google Shape;185;p24"/>
            <p:cNvSpPr/>
            <p:nvPr/>
          </p:nvSpPr>
          <p:spPr>
            <a:xfrm rot="-4986676">
              <a:off x="2955948" y="3929338"/>
              <a:ext cx="569735" cy="707670"/>
            </a:xfrm>
            <a:custGeom>
              <a:rect b="b" l="l" r="r" t="t"/>
              <a:pathLst>
                <a:path extrusionOk="0" h="1160206" w="934065">
                  <a:moveTo>
                    <a:pt x="0" y="412955"/>
                  </a:moveTo>
                  <a:lnTo>
                    <a:pt x="334297" y="0"/>
                  </a:lnTo>
                  <a:lnTo>
                    <a:pt x="934065" y="1160206"/>
                  </a:lnTo>
                  <a:lnTo>
                    <a:pt x="0" y="412955"/>
                  </a:lnTo>
                  <a:close/>
                </a:path>
              </a:pathLst>
            </a:custGeom>
            <a:solidFill>
              <a:srgbClr val="E4F4F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grpSp>
      <p:grpSp>
        <p:nvGrpSpPr>
          <p:cNvPr id="186" name="Google Shape;186;p24"/>
          <p:cNvGrpSpPr/>
          <p:nvPr/>
        </p:nvGrpSpPr>
        <p:grpSpPr>
          <a:xfrm>
            <a:off x="5265874" y="3768369"/>
            <a:ext cx="1622418" cy="1673932"/>
            <a:chOff x="5139514" y="3765458"/>
            <a:chExt cx="1622418" cy="1673932"/>
          </a:xfrm>
        </p:grpSpPr>
        <p:sp>
          <p:nvSpPr>
            <p:cNvPr id="187" name="Google Shape;187;p24"/>
            <p:cNvSpPr/>
            <p:nvPr/>
          </p:nvSpPr>
          <p:spPr>
            <a:xfrm rot="6851181">
              <a:off x="5231387" y="4064369"/>
              <a:ext cx="1351699" cy="1076110"/>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81CBD6">
                    <a:alpha val="0"/>
                  </a:srgbClr>
                </a:gs>
                <a:gs pos="34000">
                  <a:srgbClr val="81CBD6">
                    <a:alpha val="0"/>
                  </a:srgbClr>
                </a:gs>
                <a:gs pos="100000">
                  <a:srgbClr val="40B0C0"/>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pic>
          <p:nvPicPr>
            <p:cNvPr id="188" name="Google Shape;188;p24"/>
            <p:cNvPicPr preferRelativeResize="0"/>
            <p:nvPr/>
          </p:nvPicPr>
          <p:blipFill rotWithShape="1">
            <a:blip r:embed="rId5">
              <a:alphaModFix/>
            </a:blip>
            <a:srcRect b="0" l="0" r="0" t="0"/>
            <a:stretch/>
          </p:blipFill>
          <p:spPr>
            <a:xfrm>
              <a:off x="5554741" y="4200525"/>
              <a:ext cx="1207191" cy="1209675"/>
            </a:xfrm>
            <a:prstGeom prst="rect">
              <a:avLst/>
            </a:prstGeom>
            <a:noFill/>
            <a:ln>
              <a:noFill/>
            </a:ln>
          </p:spPr>
        </p:pic>
        <p:sp>
          <p:nvSpPr>
            <p:cNvPr id="189" name="Google Shape;189;p24"/>
            <p:cNvSpPr/>
            <p:nvPr/>
          </p:nvSpPr>
          <p:spPr>
            <a:xfrm rot="-4986676">
              <a:off x="5513928" y="3929338"/>
              <a:ext cx="569735" cy="707670"/>
            </a:xfrm>
            <a:custGeom>
              <a:rect b="b" l="l" r="r" t="t"/>
              <a:pathLst>
                <a:path extrusionOk="0" h="1160206" w="934065">
                  <a:moveTo>
                    <a:pt x="0" y="412955"/>
                  </a:moveTo>
                  <a:lnTo>
                    <a:pt x="334297" y="0"/>
                  </a:lnTo>
                  <a:lnTo>
                    <a:pt x="934065" y="1160206"/>
                  </a:lnTo>
                  <a:lnTo>
                    <a:pt x="0" y="412955"/>
                  </a:lnTo>
                  <a:close/>
                </a:path>
              </a:pathLst>
            </a:custGeom>
            <a:solidFill>
              <a:srgbClr val="E4F4F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grpSp>
      <p:grpSp>
        <p:nvGrpSpPr>
          <p:cNvPr id="190" name="Google Shape;190;p24"/>
          <p:cNvGrpSpPr/>
          <p:nvPr/>
        </p:nvGrpSpPr>
        <p:grpSpPr>
          <a:xfrm>
            <a:off x="7679394" y="3743799"/>
            <a:ext cx="1622508" cy="1673932"/>
            <a:chOff x="7683151" y="3765458"/>
            <a:chExt cx="1622508" cy="1673932"/>
          </a:xfrm>
        </p:grpSpPr>
        <p:sp>
          <p:nvSpPr>
            <p:cNvPr id="191" name="Google Shape;191;p24"/>
            <p:cNvSpPr/>
            <p:nvPr/>
          </p:nvSpPr>
          <p:spPr>
            <a:xfrm rot="6851181">
              <a:off x="7775024" y="4064369"/>
              <a:ext cx="1351699" cy="1076110"/>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81CBD6">
                    <a:alpha val="0"/>
                  </a:srgbClr>
                </a:gs>
                <a:gs pos="34000">
                  <a:srgbClr val="81CBD6">
                    <a:alpha val="0"/>
                  </a:srgbClr>
                </a:gs>
                <a:gs pos="100000">
                  <a:srgbClr val="40B0C0"/>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192" name="Google Shape;192;p24"/>
            <p:cNvSpPr/>
            <p:nvPr/>
          </p:nvSpPr>
          <p:spPr>
            <a:xfrm>
              <a:off x="8672037" y="4791974"/>
              <a:ext cx="184731" cy="27699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baseline="30000" sz="1800">
                <a:solidFill>
                  <a:srgbClr val="595959"/>
                </a:solidFill>
                <a:latin typeface="Arial"/>
                <a:ea typeface="Arial"/>
                <a:cs typeface="Arial"/>
                <a:sym typeface="Arial"/>
              </a:endParaRPr>
            </a:p>
          </p:txBody>
        </p:sp>
        <p:pic>
          <p:nvPicPr>
            <p:cNvPr id="193" name="Google Shape;193;p24"/>
            <p:cNvPicPr preferRelativeResize="0"/>
            <p:nvPr/>
          </p:nvPicPr>
          <p:blipFill rotWithShape="1">
            <a:blip r:embed="rId6">
              <a:alphaModFix/>
            </a:blip>
            <a:srcRect b="0" l="0" r="0" t="0"/>
            <a:stretch/>
          </p:blipFill>
          <p:spPr>
            <a:xfrm>
              <a:off x="8098468" y="4201766"/>
              <a:ext cx="1207191" cy="1207191"/>
            </a:xfrm>
            <a:prstGeom prst="rect">
              <a:avLst/>
            </a:prstGeom>
            <a:noFill/>
            <a:ln>
              <a:noFill/>
            </a:ln>
          </p:spPr>
        </p:pic>
        <p:sp>
          <p:nvSpPr>
            <p:cNvPr id="194" name="Google Shape;194;p24"/>
            <p:cNvSpPr/>
            <p:nvPr/>
          </p:nvSpPr>
          <p:spPr>
            <a:xfrm rot="-4986676">
              <a:off x="8057565" y="3929338"/>
              <a:ext cx="569735" cy="707670"/>
            </a:xfrm>
            <a:custGeom>
              <a:rect b="b" l="l" r="r" t="t"/>
              <a:pathLst>
                <a:path extrusionOk="0" h="1160206" w="934065">
                  <a:moveTo>
                    <a:pt x="0" y="412955"/>
                  </a:moveTo>
                  <a:lnTo>
                    <a:pt x="334297" y="0"/>
                  </a:lnTo>
                  <a:lnTo>
                    <a:pt x="934065" y="1160206"/>
                  </a:lnTo>
                  <a:lnTo>
                    <a:pt x="0" y="412955"/>
                  </a:lnTo>
                  <a:close/>
                </a:path>
              </a:pathLst>
            </a:custGeom>
            <a:solidFill>
              <a:srgbClr val="E4F4F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grpSp>
      <p:sp>
        <p:nvSpPr>
          <p:cNvPr id="195" name="Google Shape;195;p24"/>
          <p:cNvSpPr txBox="1"/>
          <p:nvPr/>
        </p:nvSpPr>
        <p:spPr>
          <a:xfrm>
            <a:off x="2824796" y="6566203"/>
            <a:ext cx="5606829" cy="223138"/>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Clr>
                <a:srgbClr val="595959"/>
              </a:buClr>
              <a:buSzPts val="1000"/>
              <a:buFont typeface="Noto Sans Symbols"/>
              <a:buNone/>
            </a:pPr>
            <a:r>
              <a:rPr lang="en-GB" sz="1000">
                <a:solidFill>
                  <a:srgbClr val="595959"/>
                </a:solidFill>
                <a:latin typeface="Calibri"/>
                <a:ea typeface="Calibri"/>
                <a:cs typeface="Calibri"/>
                <a:sym typeface="Calibri"/>
              </a:rPr>
              <a:t>The 16</a:t>
            </a:r>
            <a:r>
              <a:rPr baseline="30000" lang="en-GB" sz="1000">
                <a:solidFill>
                  <a:srgbClr val="595959"/>
                </a:solidFill>
                <a:latin typeface="Calibri"/>
                <a:ea typeface="Calibri"/>
                <a:cs typeface="Calibri"/>
                <a:sym typeface="Calibri"/>
              </a:rPr>
              <a:t>th</a:t>
            </a:r>
            <a:r>
              <a:rPr lang="en-GB" sz="1000">
                <a:solidFill>
                  <a:srgbClr val="595959"/>
                </a:solidFill>
                <a:latin typeface="Calibri"/>
                <a:ea typeface="Calibri"/>
                <a:cs typeface="Calibri"/>
                <a:sym typeface="Calibri"/>
              </a:rPr>
              <a:t> Annual Meeting of the Lebanese Paediatric Societies </a:t>
            </a:r>
            <a:r>
              <a:rPr lang="en-GB" sz="1000">
                <a:solidFill>
                  <a:srgbClr val="000000"/>
                </a:solidFill>
                <a:latin typeface="Calibri"/>
                <a:ea typeface="Calibri"/>
                <a:cs typeface="Calibri"/>
                <a:sym typeface="Calibri"/>
              </a:rPr>
              <a:t>| </a:t>
            </a:r>
            <a:r>
              <a:rPr lang="en-GB" sz="1000">
                <a:solidFill>
                  <a:schemeClr val="accent6"/>
                </a:solidFill>
                <a:latin typeface="Calibri"/>
                <a:ea typeface="Calibri"/>
                <a:cs typeface="Calibri"/>
                <a:sym typeface="Calibri"/>
              </a:rPr>
              <a:t>13 - 14 September, 2019 | Beirut - Lebanon</a:t>
            </a:r>
            <a:r>
              <a:rPr lang="en-GB" sz="1000">
                <a:solidFill>
                  <a:srgbClr val="595959"/>
                </a:solidFill>
                <a:latin typeface="Calibri"/>
                <a:ea typeface="Calibri"/>
                <a:cs typeface="Calibri"/>
                <a:sym typeface="Calibri"/>
              </a:rP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3" name="Shape 1773"/>
        <p:cNvGrpSpPr/>
        <p:nvPr/>
      </p:nvGrpSpPr>
      <p:grpSpPr>
        <a:xfrm>
          <a:off x="0" y="0"/>
          <a:ext cx="0" cy="0"/>
          <a:chOff x="0" y="0"/>
          <a:chExt cx="0" cy="0"/>
        </a:xfrm>
      </p:grpSpPr>
      <p:grpSp>
        <p:nvGrpSpPr>
          <p:cNvPr id="1774" name="Google Shape;1774;p78"/>
          <p:cNvGrpSpPr/>
          <p:nvPr/>
        </p:nvGrpSpPr>
        <p:grpSpPr>
          <a:xfrm>
            <a:off x="7880334" y="5857548"/>
            <a:ext cx="2417584" cy="865941"/>
            <a:chOff x="8324298" y="5732683"/>
            <a:chExt cx="2418844" cy="866393"/>
          </a:xfrm>
        </p:grpSpPr>
        <p:cxnSp>
          <p:nvCxnSpPr>
            <p:cNvPr id="1775" name="Google Shape;1775;p78"/>
            <p:cNvCxnSpPr/>
            <p:nvPr/>
          </p:nvCxnSpPr>
          <p:spPr>
            <a:xfrm>
              <a:off x="8344414" y="5931647"/>
              <a:ext cx="0" cy="444095"/>
            </a:xfrm>
            <a:prstGeom prst="straightConnector1">
              <a:avLst/>
            </a:prstGeom>
            <a:noFill/>
            <a:ln cap="flat" cmpd="sng" w="19050">
              <a:solidFill>
                <a:schemeClr val="dk1"/>
              </a:solidFill>
              <a:prstDash val="solid"/>
              <a:round/>
              <a:headEnd len="sm" w="sm" type="none"/>
              <a:tailEnd len="lg" w="lg" type="oval"/>
            </a:ln>
          </p:spPr>
        </p:cxnSp>
        <p:cxnSp>
          <p:nvCxnSpPr>
            <p:cNvPr id="1776" name="Google Shape;1776;p78"/>
            <p:cNvCxnSpPr/>
            <p:nvPr/>
          </p:nvCxnSpPr>
          <p:spPr>
            <a:xfrm>
              <a:off x="9027305" y="5732683"/>
              <a:ext cx="0" cy="444095"/>
            </a:xfrm>
            <a:prstGeom prst="straightConnector1">
              <a:avLst/>
            </a:prstGeom>
            <a:noFill/>
            <a:ln cap="flat" cmpd="sng" w="19050">
              <a:solidFill>
                <a:schemeClr val="dk1"/>
              </a:solidFill>
              <a:prstDash val="solid"/>
              <a:round/>
              <a:headEnd len="sm" w="sm" type="none"/>
              <a:tailEnd len="lg" w="lg" type="oval"/>
            </a:ln>
          </p:spPr>
        </p:cxnSp>
        <p:sp>
          <p:nvSpPr>
            <p:cNvPr id="1777" name="Google Shape;1777;p78"/>
            <p:cNvSpPr txBox="1"/>
            <p:nvPr/>
          </p:nvSpPr>
          <p:spPr>
            <a:xfrm>
              <a:off x="8324298" y="6260522"/>
              <a:ext cx="1746248"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600">
                  <a:solidFill>
                    <a:srgbClr val="292929"/>
                  </a:solidFill>
                  <a:latin typeface="Calibri"/>
                  <a:ea typeface="Calibri"/>
                  <a:cs typeface="Calibri"/>
                  <a:sym typeface="Calibri"/>
                </a:rPr>
                <a:t>Switch in Flanders</a:t>
              </a:r>
              <a:endParaRPr/>
            </a:p>
          </p:txBody>
        </p:sp>
        <p:sp>
          <p:nvSpPr>
            <p:cNvPr id="1778" name="Google Shape;1778;p78"/>
            <p:cNvSpPr txBox="1"/>
            <p:nvPr/>
          </p:nvSpPr>
          <p:spPr>
            <a:xfrm>
              <a:off x="9037354" y="6038044"/>
              <a:ext cx="1705788" cy="3385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600">
                  <a:solidFill>
                    <a:srgbClr val="292929"/>
                  </a:solidFill>
                  <a:latin typeface="Calibri"/>
                  <a:ea typeface="Calibri"/>
                  <a:cs typeface="Calibri"/>
                  <a:sym typeface="Calibri"/>
                </a:rPr>
                <a:t>Switch in Wallonia</a:t>
              </a:r>
              <a:endParaRPr/>
            </a:p>
          </p:txBody>
        </p:sp>
      </p:grpSp>
      <p:sp>
        <p:nvSpPr>
          <p:cNvPr id="1779" name="Google Shape;1779;p78"/>
          <p:cNvSpPr txBox="1"/>
          <p:nvPr>
            <p:ph idx="1" type="body"/>
          </p:nvPr>
        </p:nvSpPr>
        <p:spPr>
          <a:xfrm>
            <a:off x="527246" y="1412776"/>
            <a:ext cx="11134337" cy="489654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2"/>
              </a:buClr>
              <a:buSzPts val="1998"/>
              <a:buNone/>
            </a:pPr>
            <a:r>
              <a:rPr b="1" lang="en-GB" sz="1998">
                <a:solidFill>
                  <a:schemeClr val="dk1"/>
                </a:solidFill>
                <a:latin typeface="Calibri"/>
                <a:ea typeface="Calibri"/>
                <a:cs typeface="Calibri"/>
                <a:sym typeface="Calibri"/>
              </a:rPr>
              <a:t>Increase in overall IPD also noted in children 2–4 years old</a:t>
            </a:r>
            <a:endParaRPr/>
          </a:p>
          <a:p>
            <a:pPr indent="-215900" lvl="1" marL="215900" rtl="0" algn="l">
              <a:lnSpc>
                <a:spcPct val="90000"/>
              </a:lnSpc>
              <a:spcBef>
                <a:spcPts val="1200"/>
              </a:spcBef>
              <a:spcAft>
                <a:spcPts val="0"/>
              </a:spcAft>
              <a:buSzPts val="1798"/>
              <a:buChar char="▪"/>
            </a:pPr>
            <a:r>
              <a:rPr lang="en-GB" sz="1798">
                <a:solidFill>
                  <a:schemeClr val="dk1"/>
                </a:solidFill>
                <a:latin typeface="Calibri"/>
                <a:ea typeface="Calibri"/>
                <a:cs typeface="Calibri"/>
                <a:sym typeface="Calibri"/>
              </a:rPr>
              <a:t>Children mostly vaccinated with PCV13 (before switch) or a combination of PCV13 and PHiD-CV</a:t>
            </a:r>
            <a:endParaRPr/>
          </a:p>
        </p:txBody>
      </p:sp>
      <p:pic>
        <p:nvPicPr>
          <p:cNvPr id="1780" name="Google Shape;1780;p78"/>
          <p:cNvPicPr preferRelativeResize="0"/>
          <p:nvPr/>
        </p:nvPicPr>
        <p:blipFill rotWithShape="1">
          <a:blip r:embed="rId3">
            <a:alphaModFix/>
          </a:blip>
          <a:srcRect b="0" l="0" r="0" t="0"/>
          <a:stretch/>
        </p:blipFill>
        <p:spPr>
          <a:xfrm>
            <a:off x="976953" y="2401638"/>
            <a:ext cx="8791947" cy="3381518"/>
          </a:xfrm>
          <a:prstGeom prst="rect">
            <a:avLst/>
          </a:prstGeom>
          <a:noFill/>
          <a:ln>
            <a:noFill/>
          </a:ln>
        </p:spPr>
      </p:pic>
      <p:graphicFrame>
        <p:nvGraphicFramePr>
          <p:cNvPr id="1781" name="Google Shape;1781;p78"/>
          <p:cNvGraphicFramePr/>
          <p:nvPr/>
        </p:nvGraphicFramePr>
        <p:xfrm>
          <a:off x="1961992" y="5764355"/>
          <a:ext cx="3000000" cy="3000000"/>
        </p:xfrm>
        <a:graphic>
          <a:graphicData uri="http://schemas.openxmlformats.org/drawingml/2006/table">
            <a:tbl>
              <a:tblPr bandRow="1" firstRow="1">
                <a:noFill/>
                <a:tableStyleId>{D7CF3AF4-21C3-456F-97FC-D5B352463DB0}</a:tableStyleId>
              </a:tblPr>
              <a:tblGrid>
                <a:gridCol w="3187375"/>
                <a:gridCol w="2748550"/>
                <a:gridCol w="689450"/>
                <a:gridCol w="1058225"/>
              </a:tblGrid>
              <a:tr h="365650">
                <a:tc>
                  <a:txBody>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PCV7</a:t>
                      </a:r>
                      <a:endParaRPr b="1" sz="1800">
                        <a:solidFill>
                          <a:schemeClr val="lt1"/>
                        </a:solidFill>
                        <a:latin typeface="Calibri"/>
                        <a:ea typeface="Calibri"/>
                        <a:cs typeface="Calibri"/>
                        <a:sym typeface="Calibri"/>
                      </a:endParaRPr>
                    </a:p>
                  </a:txBody>
                  <a:tcPr marT="45700" marB="45700" marR="0" marL="0">
                    <a:lnL cap="flat" cmpd="sng" w="12700">
                      <a:solidFill>
                        <a:srgbClr val="292929"/>
                      </a:solidFill>
                      <a:prstDash val="solid"/>
                      <a:round/>
                      <a:headEnd len="sm" w="sm" type="none"/>
                      <a:tailEnd len="sm" w="sm" type="none"/>
                    </a:lnL>
                    <a:lnR cap="flat" cmpd="sng" w="12700">
                      <a:solidFill>
                        <a:srgbClr val="292929"/>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1" lang="en-GB" sz="1800">
                          <a:solidFill>
                            <a:schemeClr val="lt1"/>
                          </a:solidFill>
                          <a:latin typeface="Calibri"/>
                          <a:ea typeface="Calibri"/>
                          <a:cs typeface="Calibri"/>
                          <a:sym typeface="Calibri"/>
                        </a:rPr>
                        <a:t>PCV13</a:t>
                      </a:r>
                      <a:endParaRPr sz="1800"/>
                    </a:p>
                  </a:txBody>
                  <a:tcPr marT="45700" marB="45700" marR="0" marL="0">
                    <a:lnL cap="flat" cmpd="sng" w="12700">
                      <a:solidFill>
                        <a:srgbClr val="292929"/>
                      </a:solidFill>
                      <a:prstDash val="solid"/>
                      <a:round/>
                      <a:headEnd len="sm" w="sm" type="none"/>
                      <a:tailEnd len="sm" w="sm" type="none"/>
                    </a:lnL>
                    <a:lnR cap="flat" cmpd="sng" w="12700">
                      <a:solidFill>
                        <a:srgbClr val="292929"/>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solidFill>
                      <a:schemeClr val="accent5"/>
                    </a:solidFill>
                  </a:tcPr>
                </a:tc>
                <a:tc>
                  <a:txBody>
                    <a:bodyPr/>
                    <a:lstStyle/>
                    <a:p>
                      <a:pPr indent="0" lvl="0" marL="0" marR="0" rtl="0" algn="l">
                        <a:spcBef>
                          <a:spcPts val="0"/>
                        </a:spcBef>
                        <a:spcAft>
                          <a:spcPts val="0"/>
                        </a:spcAft>
                        <a:buNone/>
                      </a:pPr>
                      <a:r>
                        <a:t/>
                      </a:r>
                      <a:endParaRPr b="1" sz="1800">
                        <a:solidFill>
                          <a:schemeClr val="lt1"/>
                        </a:solidFill>
                        <a:latin typeface="Calibri"/>
                        <a:ea typeface="Calibri"/>
                        <a:cs typeface="Calibri"/>
                        <a:sym typeface="Calibri"/>
                      </a:endParaRPr>
                    </a:p>
                  </a:txBody>
                  <a:tcPr marT="45700" marB="45700" marR="0" marL="0">
                    <a:lnL cap="flat" cmpd="sng" w="12700">
                      <a:solidFill>
                        <a:srgbClr val="292929"/>
                      </a:solidFill>
                      <a:prstDash val="solid"/>
                      <a:round/>
                      <a:headEnd len="sm" w="sm" type="none"/>
                      <a:tailEnd len="sm" w="sm" type="none"/>
                    </a:lnL>
                    <a:lnR cap="flat" cmpd="sng" w="12700">
                      <a:solidFill>
                        <a:srgbClr val="292929"/>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solidFill>
                      <a:srgbClr val="E4F4F6"/>
                    </a:solidFill>
                  </a:tcPr>
                </a:tc>
                <a:tc>
                  <a:txBody>
                    <a:bodyPr/>
                    <a:lstStyle/>
                    <a:p>
                      <a:pPr indent="0" lvl="0" marL="0" marR="0" rtl="0" algn="ctr">
                        <a:lnSpc>
                          <a:spcPct val="100000"/>
                        </a:lnSpc>
                        <a:spcBef>
                          <a:spcPts val="0"/>
                        </a:spcBef>
                        <a:spcAft>
                          <a:spcPts val="0"/>
                        </a:spcAft>
                        <a:buClr>
                          <a:schemeClr val="lt1"/>
                        </a:buClr>
                        <a:buSzPts val="1800"/>
                        <a:buFont typeface="Calibri"/>
                        <a:buNone/>
                      </a:pPr>
                      <a:r>
                        <a:rPr b="1" lang="en-GB" sz="1800">
                          <a:solidFill>
                            <a:schemeClr val="lt1"/>
                          </a:solidFill>
                          <a:latin typeface="Calibri"/>
                          <a:ea typeface="Calibri"/>
                          <a:cs typeface="Calibri"/>
                          <a:sym typeface="Calibri"/>
                        </a:rPr>
                        <a:t>PHiD-CV</a:t>
                      </a:r>
                      <a:endParaRPr b="1" sz="1800">
                        <a:solidFill>
                          <a:schemeClr val="lt1"/>
                        </a:solidFill>
                        <a:latin typeface="Calibri"/>
                        <a:ea typeface="Calibri"/>
                        <a:cs typeface="Calibri"/>
                        <a:sym typeface="Calibri"/>
                      </a:endParaRPr>
                    </a:p>
                  </a:txBody>
                  <a:tcPr marT="45700" marB="45700" marR="0" marL="0">
                    <a:lnL cap="flat" cmpd="sng" w="12700">
                      <a:solidFill>
                        <a:srgbClr val="292929"/>
                      </a:solidFill>
                      <a:prstDash val="solid"/>
                      <a:round/>
                      <a:headEnd len="sm" w="sm" type="none"/>
                      <a:tailEnd len="sm" w="sm" type="none"/>
                    </a:lnL>
                    <a:lnR cap="flat" cmpd="sng" w="12700">
                      <a:solidFill>
                        <a:srgbClr val="292929"/>
                      </a:solidFill>
                      <a:prstDash val="solid"/>
                      <a:round/>
                      <a:headEnd len="sm" w="sm" type="none"/>
                      <a:tailEnd len="sm" w="sm" type="none"/>
                    </a:lnR>
                    <a:lnT cap="flat" cmpd="sng" w="12700">
                      <a:solidFill>
                        <a:srgbClr val="292929"/>
                      </a:solidFill>
                      <a:prstDash val="solid"/>
                      <a:round/>
                      <a:headEnd len="sm" w="sm" type="none"/>
                      <a:tailEnd len="sm" w="sm" type="none"/>
                    </a:lnT>
                    <a:lnB cap="flat" cmpd="sng" w="12700">
                      <a:solidFill>
                        <a:srgbClr val="292929"/>
                      </a:solidFill>
                      <a:prstDash val="solid"/>
                      <a:round/>
                      <a:headEnd len="sm" w="sm" type="none"/>
                      <a:tailEnd len="sm" w="sm" type="none"/>
                    </a:lnB>
                    <a:solidFill>
                      <a:srgbClr val="8DC63F"/>
                    </a:solidFill>
                  </a:tcPr>
                </a:tc>
              </a:tr>
            </a:tbl>
          </a:graphicData>
        </a:graphic>
      </p:graphicFrame>
      <p:cxnSp>
        <p:nvCxnSpPr>
          <p:cNvPr id="1782" name="Google Shape;1782;p78"/>
          <p:cNvCxnSpPr/>
          <p:nvPr/>
        </p:nvCxnSpPr>
        <p:spPr>
          <a:xfrm flipH="1" rot="-10680000">
            <a:off x="8582975" y="4488429"/>
            <a:ext cx="558365" cy="266229"/>
          </a:xfrm>
          <a:prstGeom prst="straightConnector1">
            <a:avLst/>
          </a:prstGeom>
          <a:noFill/>
          <a:ln cap="flat" cmpd="sng" w="28575">
            <a:solidFill>
              <a:schemeClr val="accent1"/>
            </a:solidFill>
            <a:prstDash val="solid"/>
            <a:round/>
            <a:headEnd len="sm" w="sm" type="none"/>
            <a:tailEnd len="med" w="med" type="stealth"/>
          </a:ln>
        </p:spPr>
      </p:cxnSp>
      <p:sp>
        <p:nvSpPr>
          <p:cNvPr id="1783" name="Google Shape;1783;p78"/>
          <p:cNvSpPr txBox="1"/>
          <p:nvPr/>
        </p:nvSpPr>
        <p:spPr>
          <a:xfrm>
            <a:off x="1961994" y="2267219"/>
            <a:ext cx="2071219" cy="338378"/>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b="1" lang="en-GB" sz="1600">
                <a:solidFill>
                  <a:srgbClr val="292929"/>
                </a:solidFill>
                <a:latin typeface="Calibri"/>
                <a:ea typeface="Calibri"/>
                <a:cs typeface="Calibri"/>
                <a:sym typeface="Calibri"/>
              </a:rPr>
              <a:t>Children 2–4 years old</a:t>
            </a:r>
            <a:endParaRPr/>
          </a:p>
        </p:txBody>
      </p:sp>
      <p:sp>
        <p:nvSpPr>
          <p:cNvPr id="1784" name="Google Shape;1784;p78"/>
          <p:cNvSpPr txBox="1"/>
          <p:nvPr>
            <p:ph type="title"/>
          </p:nvPr>
        </p:nvSpPr>
        <p:spPr>
          <a:xfrm>
            <a:off x="528694" y="361962"/>
            <a:ext cx="9883949" cy="369140"/>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398"/>
              <a:buFont typeface="Arial"/>
              <a:buNone/>
            </a:pPr>
            <a:r>
              <a:rPr lang="en-GB" sz="2398"/>
              <a:t>Link between rise in IPD and PCV13-to-PHiD-CV switch?</a:t>
            </a:r>
            <a:endParaRPr/>
          </a:p>
        </p:txBody>
      </p:sp>
      <p:sp>
        <p:nvSpPr>
          <p:cNvPr id="1785" name="Google Shape;1785;p78"/>
          <p:cNvSpPr txBox="1"/>
          <p:nvPr>
            <p:ph idx="2" type="body"/>
          </p:nvPr>
        </p:nvSpPr>
        <p:spPr>
          <a:xfrm>
            <a:off x="523740" y="707459"/>
            <a:ext cx="9890029" cy="417287"/>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700"/>
              <a:buNone/>
            </a:pPr>
            <a:r>
              <a:rPr b="1" lang="en-GB">
                <a:solidFill>
                  <a:schemeClr val="dk1"/>
                </a:solidFill>
              </a:rPr>
              <a:t>Arguments questioning a link</a:t>
            </a:r>
            <a:endParaRPr/>
          </a:p>
        </p:txBody>
      </p:sp>
      <p:sp>
        <p:nvSpPr>
          <p:cNvPr id="1786" name="Google Shape;1786;p78"/>
          <p:cNvSpPr txBox="1"/>
          <p:nvPr/>
        </p:nvSpPr>
        <p:spPr>
          <a:xfrm>
            <a:off x="525191" y="6456838"/>
            <a:ext cx="11131437" cy="338378"/>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lang="en-GB" sz="1600">
                <a:solidFill>
                  <a:srgbClr val="000000"/>
                </a:solidFill>
                <a:latin typeface="Calibri"/>
                <a:ea typeface="Calibri"/>
                <a:cs typeface="Calibri"/>
                <a:sym typeface="Calibri"/>
              </a:rPr>
              <a:t>Streptococcus pneumoniae 2017 (NRC report, additional table)</a:t>
            </a:r>
            <a:endParaRPr/>
          </a:p>
        </p:txBody>
      </p:sp>
      <p:sp>
        <p:nvSpPr>
          <p:cNvPr id="1787" name="Google Shape;1787;p78">
            <a:hlinkClick action="ppaction://hlinksldjump" r:id="rId4"/>
          </p:cNvPr>
          <p:cNvSpPr/>
          <p:nvPr/>
        </p:nvSpPr>
        <p:spPr>
          <a:xfrm>
            <a:off x="10875862" y="5928655"/>
            <a:ext cx="1311376" cy="92845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2" name="Shape 1792"/>
        <p:cNvGrpSpPr/>
        <p:nvPr/>
      </p:nvGrpSpPr>
      <p:grpSpPr>
        <a:xfrm>
          <a:off x="0" y="0"/>
          <a:ext cx="0" cy="0"/>
          <a:chOff x="0" y="0"/>
          <a:chExt cx="0" cy="0"/>
        </a:xfrm>
      </p:grpSpPr>
      <p:sp>
        <p:nvSpPr>
          <p:cNvPr id="1793" name="Google Shape;1793;p79"/>
          <p:cNvSpPr txBox="1"/>
          <p:nvPr>
            <p:ph type="title"/>
          </p:nvPr>
        </p:nvSpPr>
        <p:spPr>
          <a:xfrm>
            <a:off x="528694" y="361962"/>
            <a:ext cx="9883949" cy="369140"/>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398"/>
              <a:buFont typeface="Arial"/>
              <a:buNone/>
            </a:pPr>
            <a:r>
              <a:rPr lang="en-GB" sz="2398"/>
              <a:t>Link between rise in IPD and PCV13-to-PHiD-CV switch?</a:t>
            </a:r>
            <a:endParaRPr/>
          </a:p>
        </p:txBody>
      </p:sp>
      <p:sp>
        <p:nvSpPr>
          <p:cNvPr id="1794" name="Google Shape;1794;p79"/>
          <p:cNvSpPr txBox="1"/>
          <p:nvPr>
            <p:ph idx="1" type="body"/>
          </p:nvPr>
        </p:nvSpPr>
        <p:spPr>
          <a:xfrm>
            <a:off x="527246" y="1412776"/>
            <a:ext cx="11134337" cy="489654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2"/>
              </a:buClr>
              <a:buSzPts val="1998"/>
              <a:buNone/>
            </a:pPr>
            <a:r>
              <a:rPr b="1" lang="en-GB" sz="1998">
                <a:solidFill>
                  <a:schemeClr val="dk1"/>
                </a:solidFill>
                <a:latin typeface="Calibri"/>
                <a:ea typeface="Calibri"/>
                <a:cs typeface="Calibri"/>
                <a:sym typeface="Calibri"/>
              </a:rPr>
              <a:t>IPD incidence in Belgium: outlier compared to other European countries?</a:t>
            </a:r>
            <a:endParaRPr/>
          </a:p>
          <a:p>
            <a:pPr indent="0" lvl="0" marL="0" rtl="0" algn="l">
              <a:lnSpc>
                <a:spcPct val="90000"/>
              </a:lnSpc>
              <a:spcBef>
                <a:spcPts val="1800"/>
              </a:spcBef>
              <a:spcAft>
                <a:spcPts val="0"/>
              </a:spcAft>
              <a:buClr>
                <a:schemeClr val="lt2"/>
              </a:buClr>
              <a:buSzPts val="1998"/>
              <a:buNone/>
            </a:pPr>
            <a:r>
              <a:t/>
            </a:r>
            <a:endParaRPr sz="1998">
              <a:solidFill>
                <a:schemeClr val="dk1"/>
              </a:solidFill>
              <a:latin typeface="Calibri"/>
              <a:ea typeface="Calibri"/>
              <a:cs typeface="Calibri"/>
              <a:sym typeface="Calibri"/>
            </a:endParaRPr>
          </a:p>
        </p:txBody>
      </p:sp>
      <p:sp>
        <p:nvSpPr>
          <p:cNvPr id="1795" name="Google Shape;1795;p79"/>
          <p:cNvSpPr txBox="1"/>
          <p:nvPr>
            <p:ph idx="2" type="body"/>
          </p:nvPr>
        </p:nvSpPr>
        <p:spPr>
          <a:xfrm>
            <a:off x="523740" y="707459"/>
            <a:ext cx="9890029" cy="417287"/>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700"/>
              <a:buNone/>
            </a:pPr>
            <a:r>
              <a:rPr b="1" lang="en-GB">
                <a:solidFill>
                  <a:schemeClr val="dk1"/>
                </a:solidFill>
              </a:rPr>
              <a:t>Arguments questioning a link</a:t>
            </a:r>
            <a:endParaRPr/>
          </a:p>
        </p:txBody>
      </p:sp>
      <p:grpSp>
        <p:nvGrpSpPr>
          <p:cNvPr id="1796" name="Google Shape;1796;p79"/>
          <p:cNvGrpSpPr/>
          <p:nvPr/>
        </p:nvGrpSpPr>
        <p:grpSpPr>
          <a:xfrm>
            <a:off x="7641408" y="2804537"/>
            <a:ext cx="4369756" cy="2112575"/>
            <a:chOff x="8666244" y="1325538"/>
            <a:chExt cx="4372033" cy="2113675"/>
          </a:xfrm>
        </p:grpSpPr>
        <p:pic>
          <p:nvPicPr>
            <p:cNvPr descr="Belgium. Square icon. Download icon." id="1797" name="Google Shape;1797;p79"/>
            <p:cNvPicPr preferRelativeResize="0"/>
            <p:nvPr/>
          </p:nvPicPr>
          <p:blipFill rotWithShape="1">
            <a:blip r:embed="rId3">
              <a:alphaModFix/>
            </a:blip>
            <a:srcRect b="0" l="0" r="0" t="0"/>
            <a:stretch/>
          </p:blipFill>
          <p:spPr>
            <a:xfrm>
              <a:off x="8666244" y="1381840"/>
              <a:ext cx="292070" cy="219052"/>
            </a:xfrm>
            <a:prstGeom prst="rect">
              <a:avLst/>
            </a:prstGeom>
            <a:noFill/>
            <a:ln>
              <a:noFill/>
            </a:ln>
          </p:spPr>
        </p:pic>
        <p:pic>
          <p:nvPicPr>
            <p:cNvPr descr="Denmark. Square icon. Download icon." id="1798" name="Google Shape;1798;p79"/>
            <p:cNvPicPr preferRelativeResize="0"/>
            <p:nvPr/>
          </p:nvPicPr>
          <p:blipFill rotWithShape="1">
            <a:blip r:embed="rId4">
              <a:alphaModFix/>
            </a:blip>
            <a:srcRect b="0" l="0" r="0" t="0"/>
            <a:stretch/>
          </p:blipFill>
          <p:spPr>
            <a:xfrm>
              <a:off x="8666244" y="1680127"/>
              <a:ext cx="292070" cy="219052"/>
            </a:xfrm>
            <a:prstGeom prst="rect">
              <a:avLst/>
            </a:prstGeom>
            <a:noFill/>
            <a:ln>
              <a:noFill/>
            </a:ln>
          </p:spPr>
        </p:pic>
        <p:pic>
          <p:nvPicPr>
            <p:cNvPr descr="United Kingdom. Square icon. Download icon." id="1799" name="Google Shape;1799;p79"/>
            <p:cNvPicPr preferRelativeResize="0"/>
            <p:nvPr/>
          </p:nvPicPr>
          <p:blipFill rotWithShape="1">
            <a:blip r:embed="rId5">
              <a:alphaModFix/>
            </a:blip>
            <a:srcRect b="0" l="0" r="0" t="0"/>
            <a:stretch/>
          </p:blipFill>
          <p:spPr>
            <a:xfrm>
              <a:off x="8666244" y="1978414"/>
              <a:ext cx="292070" cy="219052"/>
            </a:xfrm>
            <a:prstGeom prst="rect">
              <a:avLst/>
            </a:prstGeom>
            <a:noFill/>
            <a:ln>
              <a:noFill/>
            </a:ln>
          </p:spPr>
        </p:pic>
        <p:pic>
          <p:nvPicPr>
            <p:cNvPr descr="Finland. Square icon. Download icon." id="1800" name="Google Shape;1800;p79"/>
            <p:cNvPicPr preferRelativeResize="0"/>
            <p:nvPr/>
          </p:nvPicPr>
          <p:blipFill rotWithShape="1">
            <a:blip r:embed="rId6">
              <a:alphaModFix/>
            </a:blip>
            <a:srcRect b="0" l="0" r="0" t="0"/>
            <a:stretch/>
          </p:blipFill>
          <p:spPr>
            <a:xfrm>
              <a:off x="8666244" y="2276701"/>
              <a:ext cx="292070" cy="219052"/>
            </a:xfrm>
            <a:prstGeom prst="rect">
              <a:avLst/>
            </a:prstGeom>
            <a:noFill/>
            <a:ln>
              <a:noFill/>
            </a:ln>
          </p:spPr>
        </p:pic>
        <p:pic>
          <p:nvPicPr>
            <p:cNvPr descr="France. Square icon. Download icon." id="1801" name="Google Shape;1801;p79"/>
            <p:cNvPicPr preferRelativeResize="0"/>
            <p:nvPr/>
          </p:nvPicPr>
          <p:blipFill rotWithShape="1">
            <a:blip r:embed="rId7">
              <a:alphaModFix/>
            </a:blip>
            <a:srcRect b="0" l="0" r="0" t="0"/>
            <a:stretch/>
          </p:blipFill>
          <p:spPr>
            <a:xfrm>
              <a:off x="8666244" y="2574988"/>
              <a:ext cx="292070" cy="219052"/>
            </a:xfrm>
            <a:prstGeom prst="rect">
              <a:avLst/>
            </a:prstGeom>
            <a:noFill/>
            <a:ln>
              <a:noFill/>
            </a:ln>
          </p:spPr>
        </p:pic>
        <p:pic>
          <p:nvPicPr>
            <p:cNvPr descr="Netherlands. Square icon. Download icon." id="1802" name="Google Shape;1802;p79"/>
            <p:cNvPicPr preferRelativeResize="0"/>
            <p:nvPr/>
          </p:nvPicPr>
          <p:blipFill rotWithShape="1">
            <a:blip r:embed="rId8">
              <a:alphaModFix/>
            </a:blip>
            <a:srcRect b="0" l="0" r="0" t="0"/>
            <a:stretch/>
          </p:blipFill>
          <p:spPr>
            <a:xfrm>
              <a:off x="8666244" y="2873275"/>
              <a:ext cx="292070" cy="219052"/>
            </a:xfrm>
            <a:prstGeom prst="rect">
              <a:avLst/>
            </a:prstGeom>
            <a:noFill/>
            <a:ln>
              <a:noFill/>
            </a:ln>
          </p:spPr>
        </p:pic>
        <p:pic>
          <p:nvPicPr>
            <p:cNvPr descr="Norway. Square icon. Download icon." id="1803" name="Google Shape;1803;p79"/>
            <p:cNvPicPr preferRelativeResize="0"/>
            <p:nvPr/>
          </p:nvPicPr>
          <p:blipFill rotWithShape="1">
            <a:blip r:embed="rId9">
              <a:alphaModFix/>
            </a:blip>
            <a:srcRect b="0" l="0" r="0" t="0"/>
            <a:stretch/>
          </p:blipFill>
          <p:spPr>
            <a:xfrm>
              <a:off x="8666244" y="3171561"/>
              <a:ext cx="292070" cy="219052"/>
            </a:xfrm>
            <a:prstGeom prst="rect">
              <a:avLst/>
            </a:prstGeom>
            <a:noFill/>
            <a:ln>
              <a:noFill/>
            </a:ln>
          </p:spPr>
        </p:pic>
        <p:sp>
          <p:nvSpPr>
            <p:cNvPr id="1804" name="Google Shape;1804;p79"/>
            <p:cNvSpPr txBox="1"/>
            <p:nvPr/>
          </p:nvSpPr>
          <p:spPr>
            <a:xfrm>
              <a:off x="8958314" y="1325538"/>
              <a:ext cx="2649187" cy="338554"/>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lang="en-GB" sz="1600">
                  <a:solidFill>
                    <a:srgbClr val="292929"/>
                  </a:solidFill>
                  <a:latin typeface="Calibri"/>
                  <a:ea typeface="Calibri"/>
                  <a:cs typeface="Calibri"/>
                  <a:sym typeface="Calibri"/>
                </a:rPr>
                <a:t>Belgium (2002–2003 vs 2015)</a:t>
              </a:r>
              <a:endParaRPr/>
            </a:p>
          </p:txBody>
        </p:sp>
        <p:sp>
          <p:nvSpPr>
            <p:cNvPr id="1805" name="Google Shape;1805;p79"/>
            <p:cNvSpPr txBox="1"/>
            <p:nvPr/>
          </p:nvSpPr>
          <p:spPr>
            <a:xfrm>
              <a:off x="8958314" y="1621392"/>
              <a:ext cx="3256725" cy="338554"/>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lang="en-GB" sz="1600">
                  <a:solidFill>
                    <a:srgbClr val="292929"/>
                  </a:solidFill>
                  <a:latin typeface="Calibri"/>
                  <a:ea typeface="Calibri"/>
                  <a:cs typeface="Calibri"/>
                  <a:sym typeface="Calibri"/>
                </a:rPr>
                <a:t>Denmark (2000–2007 vs 2011–2013)</a:t>
              </a:r>
              <a:endParaRPr/>
            </a:p>
          </p:txBody>
        </p:sp>
        <p:sp>
          <p:nvSpPr>
            <p:cNvPr id="1806" name="Google Shape;1806;p79"/>
            <p:cNvSpPr txBox="1"/>
            <p:nvPr/>
          </p:nvSpPr>
          <p:spPr>
            <a:xfrm>
              <a:off x="8958314" y="1917246"/>
              <a:ext cx="4079963" cy="338554"/>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lang="en-GB" sz="1600">
                  <a:solidFill>
                    <a:srgbClr val="292929"/>
                  </a:solidFill>
                  <a:latin typeface="Calibri"/>
                  <a:ea typeface="Calibri"/>
                  <a:cs typeface="Calibri"/>
                  <a:sym typeface="Calibri"/>
                </a:rPr>
                <a:t>England/Wales (2000/01–2005/06 vs 2013/14)</a:t>
              </a:r>
              <a:endParaRPr/>
            </a:p>
          </p:txBody>
        </p:sp>
        <p:sp>
          <p:nvSpPr>
            <p:cNvPr id="1807" name="Google Shape;1807;p79"/>
            <p:cNvSpPr txBox="1"/>
            <p:nvPr/>
          </p:nvSpPr>
          <p:spPr>
            <a:xfrm>
              <a:off x="8958314" y="2213100"/>
              <a:ext cx="2062488" cy="338554"/>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lang="en-GB" sz="1600">
                  <a:solidFill>
                    <a:srgbClr val="292929"/>
                  </a:solidFill>
                  <a:latin typeface="Calibri"/>
                  <a:ea typeface="Calibri"/>
                  <a:cs typeface="Calibri"/>
                  <a:sym typeface="Calibri"/>
                </a:rPr>
                <a:t>Finland (2004 vs 2015)</a:t>
              </a:r>
              <a:endParaRPr/>
            </a:p>
          </p:txBody>
        </p:sp>
        <p:sp>
          <p:nvSpPr>
            <p:cNvPr id="1808" name="Google Shape;1808;p79"/>
            <p:cNvSpPr txBox="1"/>
            <p:nvPr/>
          </p:nvSpPr>
          <p:spPr>
            <a:xfrm>
              <a:off x="8958314" y="2508954"/>
              <a:ext cx="2531142" cy="338554"/>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lang="en-GB" sz="1600">
                  <a:solidFill>
                    <a:srgbClr val="292929"/>
                  </a:solidFill>
                  <a:latin typeface="Calibri"/>
                  <a:ea typeface="Calibri"/>
                  <a:cs typeface="Calibri"/>
                  <a:sym typeface="Calibri"/>
                </a:rPr>
                <a:t>France (2001–2002 vs 2012)</a:t>
              </a:r>
              <a:endParaRPr/>
            </a:p>
          </p:txBody>
        </p:sp>
        <p:sp>
          <p:nvSpPr>
            <p:cNvPr id="1809" name="Google Shape;1809;p79"/>
            <p:cNvSpPr txBox="1"/>
            <p:nvPr/>
          </p:nvSpPr>
          <p:spPr>
            <a:xfrm>
              <a:off x="8958314" y="2804807"/>
              <a:ext cx="3053656" cy="338554"/>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lang="en-GB" sz="1600">
                  <a:solidFill>
                    <a:srgbClr val="292929"/>
                  </a:solidFill>
                  <a:latin typeface="Calibri"/>
                  <a:ea typeface="Calibri"/>
                  <a:cs typeface="Calibri"/>
                  <a:sym typeface="Calibri"/>
                </a:rPr>
                <a:t>Netherlands (2004/05 vs 2013/14)</a:t>
              </a:r>
              <a:endParaRPr/>
            </a:p>
          </p:txBody>
        </p:sp>
        <p:sp>
          <p:nvSpPr>
            <p:cNvPr id="1810" name="Google Shape;1810;p79"/>
            <p:cNvSpPr txBox="1"/>
            <p:nvPr/>
          </p:nvSpPr>
          <p:spPr>
            <a:xfrm>
              <a:off x="8958314" y="3100659"/>
              <a:ext cx="2102370" cy="338554"/>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lang="en-GB" sz="1600">
                  <a:solidFill>
                    <a:srgbClr val="292929"/>
                  </a:solidFill>
                  <a:latin typeface="Calibri"/>
                  <a:ea typeface="Calibri"/>
                  <a:cs typeface="Calibri"/>
                  <a:sym typeface="Calibri"/>
                </a:rPr>
                <a:t>Norway (2005 vs 2012)</a:t>
              </a:r>
              <a:endParaRPr/>
            </a:p>
          </p:txBody>
        </p:sp>
      </p:grpSp>
      <p:grpSp>
        <p:nvGrpSpPr>
          <p:cNvPr id="1811" name="Google Shape;1811;p79"/>
          <p:cNvGrpSpPr/>
          <p:nvPr/>
        </p:nvGrpSpPr>
        <p:grpSpPr>
          <a:xfrm>
            <a:off x="525189" y="1983584"/>
            <a:ext cx="6885894" cy="4198176"/>
            <a:chOff x="523875" y="2329676"/>
            <a:chExt cx="6889482" cy="4200364"/>
          </a:xfrm>
        </p:grpSpPr>
        <p:pic>
          <p:nvPicPr>
            <p:cNvPr id="1812" name="Google Shape;1812;p79"/>
            <p:cNvPicPr preferRelativeResize="0"/>
            <p:nvPr/>
          </p:nvPicPr>
          <p:blipFill rotWithShape="1">
            <a:blip r:embed="rId10">
              <a:alphaModFix/>
            </a:blip>
            <a:srcRect b="0" l="0" r="0" t="0"/>
            <a:stretch/>
          </p:blipFill>
          <p:spPr>
            <a:xfrm>
              <a:off x="523875" y="2411470"/>
              <a:ext cx="6889482" cy="3951677"/>
            </a:xfrm>
            <a:prstGeom prst="rect">
              <a:avLst/>
            </a:prstGeom>
            <a:noFill/>
            <a:ln>
              <a:noFill/>
            </a:ln>
          </p:spPr>
        </p:pic>
        <p:cxnSp>
          <p:nvCxnSpPr>
            <p:cNvPr id="1813" name="Google Shape;1813;p79"/>
            <p:cNvCxnSpPr/>
            <p:nvPr/>
          </p:nvCxnSpPr>
          <p:spPr>
            <a:xfrm>
              <a:off x="4546553" y="2611761"/>
              <a:ext cx="0" cy="3526979"/>
            </a:xfrm>
            <a:prstGeom prst="straightConnector1">
              <a:avLst/>
            </a:prstGeom>
            <a:noFill/>
            <a:ln cap="flat" cmpd="sng" w="25400">
              <a:solidFill>
                <a:schemeClr val="accent2"/>
              </a:solidFill>
              <a:prstDash val="dash"/>
              <a:round/>
              <a:headEnd len="sm" w="sm" type="none"/>
              <a:tailEnd len="sm" w="sm" type="none"/>
            </a:ln>
          </p:spPr>
        </p:cxnSp>
        <p:sp>
          <p:nvSpPr>
            <p:cNvPr id="1814" name="Google Shape;1814;p79"/>
            <p:cNvSpPr txBox="1"/>
            <p:nvPr/>
          </p:nvSpPr>
          <p:spPr>
            <a:xfrm>
              <a:off x="2337400" y="6160708"/>
              <a:ext cx="1631216" cy="369332"/>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b="1" lang="en-GB" sz="1798">
                  <a:solidFill>
                    <a:srgbClr val="292929"/>
                  </a:solidFill>
                  <a:latin typeface="Calibri"/>
                  <a:ea typeface="Calibri"/>
                  <a:cs typeface="Calibri"/>
                  <a:sym typeface="Calibri"/>
                </a:rPr>
                <a:t>Pre-PCV period</a:t>
              </a:r>
              <a:endParaRPr/>
            </a:p>
          </p:txBody>
        </p:sp>
        <p:sp>
          <p:nvSpPr>
            <p:cNvPr id="1815" name="Google Shape;1815;p79"/>
            <p:cNvSpPr txBox="1"/>
            <p:nvPr/>
          </p:nvSpPr>
          <p:spPr>
            <a:xfrm>
              <a:off x="4738618" y="6160708"/>
              <a:ext cx="2365135" cy="369332"/>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b="1" lang="en-GB" sz="1798">
                  <a:solidFill>
                    <a:srgbClr val="292929"/>
                  </a:solidFill>
                  <a:latin typeface="Calibri"/>
                  <a:ea typeface="Calibri"/>
                  <a:cs typeface="Calibri"/>
                  <a:sym typeface="Calibri"/>
                </a:rPr>
                <a:t>PHiD-CV/PCV13 period</a:t>
              </a:r>
              <a:endParaRPr/>
            </a:p>
          </p:txBody>
        </p:sp>
        <p:sp>
          <p:nvSpPr>
            <p:cNvPr id="1816" name="Google Shape;1816;p79"/>
            <p:cNvSpPr/>
            <p:nvPr/>
          </p:nvSpPr>
          <p:spPr>
            <a:xfrm>
              <a:off x="2102405" y="2762609"/>
              <a:ext cx="591706" cy="591706"/>
            </a:xfrm>
            <a:prstGeom prst="ellipse">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8">
                <a:solidFill>
                  <a:srgbClr val="FFFFFF"/>
                </a:solidFill>
                <a:latin typeface="Arial"/>
                <a:ea typeface="Arial"/>
                <a:cs typeface="Arial"/>
                <a:sym typeface="Arial"/>
              </a:endParaRPr>
            </a:p>
          </p:txBody>
        </p:sp>
        <p:sp>
          <p:nvSpPr>
            <p:cNvPr id="1817" name="Google Shape;1817;p79"/>
            <p:cNvSpPr/>
            <p:nvPr/>
          </p:nvSpPr>
          <p:spPr>
            <a:xfrm>
              <a:off x="4796576" y="4719958"/>
              <a:ext cx="591706" cy="591706"/>
            </a:xfrm>
            <a:prstGeom prst="ellipse">
              <a:avLst/>
            </a:prstGeom>
            <a:no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8">
                <a:solidFill>
                  <a:srgbClr val="FFFFFF"/>
                </a:solidFill>
                <a:latin typeface="Arial"/>
                <a:ea typeface="Arial"/>
                <a:cs typeface="Arial"/>
                <a:sym typeface="Arial"/>
              </a:endParaRPr>
            </a:p>
          </p:txBody>
        </p:sp>
        <p:sp>
          <p:nvSpPr>
            <p:cNvPr id="1818" name="Google Shape;1818;p79"/>
            <p:cNvSpPr txBox="1"/>
            <p:nvPr/>
          </p:nvSpPr>
          <p:spPr>
            <a:xfrm>
              <a:off x="2584919" y="2329676"/>
              <a:ext cx="1327608" cy="646331"/>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lang="en-GB" sz="1798">
                  <a:solidFill>
                    <a:srgbClr val="94C120"/>
                  </a:solidFill>
                  <a:latin typeface="Calibri"/>
                  <a:ea typeface="Calibri"/>
                  <a:cs typeface="Calibri"/>
                  <a:sym typeface="Calibri"/>
                </a:rPr>
                <a:t>2002–2003:</a:t>
              </a:r>
              <a:endParaRPr/>
            </a:p>
            <a:p>
              <a:pPr indent="0" lvl="0" marL="0" marR="0" rtl="0" algn="l">
                <a:spcBef>
                  <a:spcPts val="0"/>
                </a:spcBef>
                <a:spcAft>
                  <a:spcPts val="0"/>
                </a:spcAft>
                <a:buNone/>
              </a:pPr>
              <a:r>
                <a:rPr lang="en-GB" sz="1798">
                  <a:solidFill>
                    <a:srgbClr val="94C120"/>
                  </a:solidFill>
                  <a:latin typeface="Calibri"/>
                  <a:ea typeface="Calibri"/>
                  <a:cs typeface="Calibri"/>
                  <a:sym typeface="Calibri"/>
                </a:rPr>
                <a:t>156/100000</a:t>
              </a:r>
              <a:endParaRPr/>
            </a:p>
          </p:txBody>
        </p:sp>
        <p:sp>
          <p:nvSpPr>
            <p:cNvPr id="1819" name="Google Shape;1819;p79"/>
            <p:cNvSpPr txBox="1"/>
            <p:nvPr/>
          </p:nvSpPr>
          <p:spPr>
            <a:xfrm>
              <a:off x="5309967" y="4296141"/>
              <a:ext cx="1210588" cy="646331"/>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lang="en-GB" sz="1798">
                  <a:solidFill>
                    <a:srgbClr val="94C120"/>
                  </a:solidFill>
                  <a:latin typeface="Calibri"/>
                  <a:ea typeface="Calibri"/>
                  <a:cs typeface="Calibri"/>
                  <a:sym typeface="Calibri"/>
                </a:rPr>
                <a:t>2015:</a:t>
              </a:r>
              <a:endParaRPr/>
            </a:p>
            <a:p>
              <a:pPr indent="0" lvl="0" marL="0" marR="0" rtl="0" algn="l">
                <a:spcBef>
                  <a:spcPts val="0"/>
                </a:spcBef>
                <a:spcAft>
                  <a:spcPts val="0"/>
                </a:spcAft>
                <a:buNone/>
              </a:pPr>
              <a:r>
                <a:rPr lang="en-GB" sz="1798">
                  <a:solidFill>
                    <a:srgbClr val="94C120"/>
                  </a:solidFill>
                  <a:latin typeface="Calibri"/>
                  <a:ea typeface="Calibri"/>
                  <a:cs typeface="Calibri"/>
                  <a:sym typeface="Calibri"/>
                </a:rPr>
                <a:t>59/100000</a:t>
              </a:r>
              <a:endParaRPr/>
            </a:p>
          </p:txBody>
        </p:sp>
      </p:grpSp>
      <p:sp>
        <p:nvSpPr>
          <p:cNvPr id="1820" name="Google Shape;1820;p79">
            <a:hlinkClick action="ppaction://hlinksldjump" r:id="rId11"/>
          </p:cNvPr>
          <p:cNvSpPr/>
          <p:nvPr/>
        </p:nvSpPr>
        <p:spPr>
          <a:xfrm>
            <a:off x="10875862" y="5928655"/>
            <a:ext cx="1311376" cy="92845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5" name="Shape 1825"/>
        <p:cNvGrpSpPr/>
        <p:nvPr/>
      </p:nvGrpSpPr>
      <p:grpSpPr>
        <a:xfrm>
          <a:off x="0" y="0"/>
          <a:ext cx="0" cy="0"/>
          <a:chOff x="0" y="0"/>
          <a:chExt cx="0" cy="0"/>
        </a:xfrm>
      </p:grpSpPr>
      <p:sp>
        <p:nvSpPr>
          <p:cNvPr id="1826" name="Google Shape;1826;p80"/>
          <p:cNvSpPr txBox="1"/>
          <p:nvPr>
            <p:ph type="title"/>
          </p:nvPr>
        </p:nvSpPr>
        <p:spPr>
          <a:xfrm>
            <a:off x="528694" y="361962"/>
            <a:ext cx="9883949" cy="369140"/>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398"/>
              <a:buFont typeface="Arial"/>
              <a:buNone/>
            </a:pPr>
            <a:r>
              <a:rPr lang="en-GB" sz="2398"/>
              <a:t>Link between rise in IPD and PCV13-to-PHiD-CV switch?</a:t>
            </a:r>
            <a:endParaRPr/>
          </a:p>
        </p:txBody>
      </p:sp>
      <p:sp>
        <p:nvSpPr>
          <p:cNvPr id="1827" name="Google Shape;1827;p80"/>
          <p:cNvSpPr txBox="1"/>
          <p:nvPr>
            <p:ph idx="1" type="body"/>
          </p:nvPr>
        </p:nvSpPr>
        <p:spPr>
          <a:xfrm>
            <a:off x="527246" y="1412776"/>
            <a:ext cx="11134337" cy="489654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2"/>
              </a:buClr>
              <a:buSzPts val="1998"/>
              <a:buNone/>
            </a:pPr>
            <a:r>
              <a:rPr lang="en-GB" sz="1998">
                <a:solidFill>
                  <a:schemeClr val="dk1"/>
                </a:solidFill>
                <a:latin typeface="Calibri"/>
                <a:ea typeface="Calibri"/>
                <a:cs typeface="Calibri"/>
                <a:sym typeface="Calibri"/>
              </a:rPr>
              <a:t>Effectiveness of PHiD-CV against 19A IPD has been demonstrated in well-designed studies</a:t>
            </a:r>
            <a:r>
              <a:rPr baseline="30000" lang="en-GB" sz="1998">
                <a:solidFill>
                  <a:schemeClr val="dk1"/>
                </a:solidFill>
                <a:latin typeface="Calibri"/>
                <a:ea typeface="Calibri"/>
                <a:cs typeface="Calibri"/>
                <a:sym typeface="Calibri"/>
              </a:rPr>
              <a:t>1-4</a:t>
            </a:r>
            <a:endParaRPr/>
          </a:p>
          <a:p>
            <a:pPr indent="0" lvl="0" marL="0" rtl="0" algn="l">
              <a:lnSpc>
                <a:spcPct val="90000"/>
              </a:lnSpc>
              <a:spcBef>
                <a:spcPts val="1800"/>
              </a:spcBef>
              <a:spcAft>
                <a:spcPts val="0"/>
              </a:spcAft>
              <a:buClr>
                <a:schemeClr val="lt2"/>
              </a:buClr>
              <a:buSzPts val="1998"/>
              <a:buNone/>
            </a:pPr>
            <a:r>
              <a:t/>
            </a:r>
            <a:endParaRPr sz="1998">
              <a:solidFill>
                <a:schemeClr val="dk1"/>
              </a:solidFill>
              <a:latin typeface="Calibri"/>
              <a:ea typeface="Calibri"/>
              <a:cs typeface="Calibri"/>
              <a:sym typeface="Calibri"/>
            </a:endParaRPr>
          </a:p>
          <a:p>
            <a:pPr indent="0" lvl="0" marL="0" rtl="0" algn="l">
              <a:lnSpc>
                <a:spcPct val="90000"/>
              </a:lnSpc>
              <a:spcBef>
                <a:spcPts val="1800"/>
              </a:spcBef>
              <a:spcAft>
                <a:spcPts val="0"/>
              </a:spcAft>
              <a:buClr>
                <a:schemeClr val="lt2"/>
              </a:buClr>
              <a:buSzPts val="1998"/>
              <a:buNone/>
            </a:pPr>
            <a:r>
              <a:rPr lang="en-GB" sz="1998">
                <a:solidFill>
                  <a:schemeClr val="dk1"/>
                </a:solidFill>
                <a:latin typeface="Calibri"/>
                <a:ea typeface="Calibri"/>
                <a:cs typeface="Calibri"/>
                <a:sym typeface="Calibri"/>
              </a:rPr>
              <a:t>Although increases in overall IPD and fluctuations in 19A IPD incidences have been observed in other countries,</a:t>
            </a:r>
            <a:r>
              <a:rPr baseline="30000" lang="en-GB" sz="1998">
                <a:solidFill>
                  <a:schemeClr val="dk1"/>
                </a:solidFill>
                <a:latin typeface="Calibri"/>
                <a:ea typeface="Calibri"/>
                <a:cs typeface="Calibri"/>
                <a:sym typeface="Calibri"/>
              </a:rPr>
              <a:t>5-9</a:t>
            </a:r>
            <a:r>
              <a:rPr lang="en-GB" sz="1998">
                <a:solidFill>
                  <a:schemeClr val="dk1"/>
                </a:solidFill>
                <a:latin typeface="Calibri"/>
                <a:ea typeface="Calibri"/>
                <a:cs typeface="Calibri"/>
                <a:sym typeface="Calibri"/>
              </a:rPr>
              <a:t> epidemiological trends similar to those in Belgium have not been observed elsewhere  regardless of which PCV is used.</a:t>
            </a:r>
            <a:endParaRPr/>
          </a:p>
          <a:p>
            <a:pPr indent="0" lvl="0" marL="0" rtl="0" algn="l">
              <a:lnSpc>
                <a:spcPct val="90000"/>
              </a:lnSpc>
              <a:spcBef>
                <a:spcPts val="1800"/>
              </a:spcBef>
              <a:spcAft>
                <a:spcPts val="0"/>
              </a:spcAft>
              <a:buClr>
                <a:schemeClr val="lt2"/>
              </a:buClr>
              <a:buSzPts val="1998"/>
              <a:buNone/>
            </a:pPr>
            <a:r>
              <a:t/>
            </a:r>
            <a:endParaRPr sz="1998">
              <a:solidFill>
                <a:schemeClr val="dk1"/>
              </a:solidFill>
              <a:latin typeface="Calibri"/>
              <a:ea typeface="Calibri"/>
              <a:cs typeface="Calibri"/>
              <a:sym typeface="Calibri"/>
            </a:endParaRPr>
          </a:p>
          <a:p>
            <a:pPr indent="0" lvl="0" marL="0" rtl="0" algn="l">
              <a:lnSpc>
                <a:spcPct val="90000"/>
              </a:lnSpc>
              <a:spcBef>
                <a:spcPts val="1800"/>
              </a:spcBef>
              <a:spcAft>
                <a:spcPts val="0"/>
              </a:spcAft>
              <a:buClr>
                <a:schemeClr val="lt2"/>
              </a:buClr>
              <a:buSzPts val="1998"/>
              <a:buNone/>
            </a:pPr>
            <a:r>
              <a:rPr lang="en-GB" sz="1998">
                <a:solidFill>
                  <a:schemeClr val="dk1"/>
                </a:solidFill>
                <a:latin typeface="Calibri"/>
                <a:ea typeface="Calibri"/>
                <a:cs typeface="Calibri"/>
                <a:sym typeface="Calibri"/>
              </a:rPr>
              <a:t>Limited available data from other countries switching from PCV13 to PHiD-CV do not show increases in the overall/19A IPD incidence</a:t>
            </a:r>
            <a:r>
              <a:rPr baseline="30000" lang="en-GB" sz="1998">
                <a:solidFill>
                  <a:schemeClr val="dk1"/>
                </a:solidFill>
                <a:latin typeface="Calibri"/>
                <a:ea typeface="Calibri"/>
                <a:cs typeface="Calibri"/>
                <a:sym typeface="Calibri"/>
              </a:rPr>
              <a:t>10,11</a:t>
            </a:r>
            <a:endParaRPr/>
          </a:p>
        </p:txBody>
      </p:sp>
      <p:sp>
        <p:nvSpPr>
          <p:cNvPr id="1828" name="Google Shape;1828;p80"/>
          <p:cNvSpPr txBox="1"/>
          <p:nvPr>
            <p:ph idx="2" type="body"/>
          </p:nvPr>
        </p:nvSpPr>
        <p:spPr>
          <a:xfrm>
            <a:off x="523740" y="707459"/>
            <a:ext cx="9890029" cy="417287"/>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1700"/>
              <a:buNone/>
            </a:pPr>
            <a:r>
              <a:rPr b="1" lang="en-GB">
                <a:solidFill>
                  <a:schemeClr val="dk1"/>
                </a:solidFill>
              </a:rPr>
              <a:t>Arguments questioning a link</a:t>
            </a:r>
            <a:endParaRPr/>
          </a:p>
        </p:txBody>
      </p:sp>
      <p:sp>
        <p:nvSpPr>
          <p:cNvPr id="1829" name="Google Shape;1829;p80"/>
          <p:cNvSpPr txBox="1"/>
          <p:nvPr/>
        </p:nvSpPr>
        <p:spPr>
          <a:xfrm>
            <a:off x="525191" y="5779257"/>
            <a:ext cx="11131437" cy="1015135"/>
          </a:xfrm>
          <a:prstGeom prst="rect">
            <a:avLst/>
          </a:prstGeom>
          <a:noFill/>
          <a:ln>
            <a:noFill/>
          </a:ln>
        </p:spPr>
        <p:txBody>
          <a:bodyPr anchorCtr="0" anchor="t" bIns="45675" lIns="91375" spcFirstLastPara="1" rIns="91375" wrap="square" tIns="45675">
            <a:noAutofit/>
          </a:bodyPr>
          <a:lstStyle/>
          <a:p>
            <a:pPr indent="0" lvl="0" marL="0" marR="0" rtl="0" algn="l">
              <a:spcBef>
                <a:spcPts val="0"/>
              </a:spcBef>
              <a:spcAft>
                <a:spcPts val="0"/>
              </a:spcAft>
              <a:buNone/>
            </a:pPr>
            <a:r>
              <a:rPr lang="en-GB" sz="1500">
                <a:solidFill>
                  <a:srgbClr val="000000"/>
                </a:solidFill>
                <a:latin typeface="Calibri"/>
                <a:ea typeface="Calibri"/>
                <a:cs typeface="Calibri"/>
                <a:sym typeface="Calibri"/>
              </a:rPr>
              <a:t>1. Deceuninck et al. Vaccine. 2015;33:2684-9; 2. Domingues et al. Lancet Respir Med. 2014;2:464-71; 3. Jokinen et al. PLoS One. 2015;10:e0120290; 4. Verani et al. Vaccine. 2015;33:6145-8; 5. Collins et al. ISPPD-10; 6. Fry et al. ISPPD-10; 7. Corcoran et al. ISPPD-10; 8. Ladhani et al. Lancet Infect Dis. 2018;18:441-51; 9. Weinberger et al. Vaccine. 2018;36:572-7; 10. Diawara et al. Int J Infect Dis. 2015;40:95-101; 11. https://surv.esr.cri.nz/surveillance/IPD.php</a:t>
            </a:r>
            <a:endParaRPr sz="1500">
              <a:solidFill>
                <a:srgbClr val="000000"/>
              </a:solidFill>
              <a:latin typeface="Calibri"/>
              <a:ea typeface="Calibri"/>
              <a:cs typeface="Calibri"/>
              <a:sym typeface="Calibri"/>
            </a:endParaRPr>
          </a:p>
        </p:txBody>
      </p:sp>
      <p:sp>
        <p:nvSpPr>
          <p:cNvPr id="1830" name="Google Shape;1830;p80">
            <a:hlinkClick action="ppaction://hlinksldjump" r:id="rId3"/>
          </p:cNvPr>
          <p:cNvSpPr/>
          <p:nvPr/>
        </p:nvSpPr>
        <p:spPr>
          <a:xfrm>
            <a:off x="10875862" y="5928655"/>
            <a:ext cx="1311376" cy="92845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4" name="Shape 1834"/>
        <p:cNvGrpSpPr/>
        <p:nvPr/>
      </p:nvGrpSpPr>
      <p:grpSpPr>
        <a:xfrm>
          <a:off x="0" y="0"/>
          <a:ext cx="0" cy="0"/>
          <a:chOff x="0" y="0"/>
          <a:chExt cx="0" cy="0"/>
        </a:xfrm>
      </p:grpSpPr>
      <p:sp>
        <p:nvSpPr>
          <p:cNvPr id="1835" name="Google Shape;1835;p81"/>
          <p:cNvSpPr txBox="1"/>
          <p:nvPr>
            <p:ph type="title"/>
          </p:nvPr>
        </p:nvSpPr>
        <p:spPr>
          <a:xfrm>
            <a:off x="528694" y="361962"/>
            <a:ext cx="9883949" cy="369140"/>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398"/>
              <a:buFont typeface="Arial"/>
              <a:buNone/>
            </a:pPr>
            <a:r>
              <a:rPr lang="en-GB" sz="2398"/>
              <a:t>Conclusions</a:t>
            </a:r>
            <a:endParaRPr/>
          </a:p>
        </p:txBody>
      </p:sp>
      <p:sp>
        <p:nvSpPr>
          <p:cNvPr id="1836" name="Google Shape;1836;p81"/>
          <p:cNvSpPr txBox="1"/>
          <p:nvPr>
            <p:ph idx="1" type="body"/>
          </p:nvPr>
        </p:nvSpPr>
        <p:spPr>
          <a:xfrm>
            <a:off x="527246" y="1412776"/>
            <a:ext cx="11134337" cy="489654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2"/>
              </a:buClr>
              <a:buSzPts val="1998"/>
              <a:buNone/>
            </a:pPr>
            <a:r>
              <a:rPr lang="en-GB" sz="1998">
                <a:solidFill>
                  <a:schemeClr val="dk1"/>
                </a:solidFill>
                <a:latin typeface="Calibri"/>
                <a:ea typeface="Calibri"/>
                <a:cs typeface="Calibri"/>
                <a:sym typeface="Calibri"/>
              </a:rPr>
              <a:t>It is premature to infer a causal link between the PCV13-to-PHiD-CV switch in the Belgian infant immunization program and the rise in the number of overall/19A IPD isolates reported for children &lt;2 years old in Belgium</a:t>
            </a:r>
            <a:endParaRPr/>
          </a:p>
          <a:p>
            <a:pPr indent="0" lvl="0" marL="0" rtl="0" algn="l">
              <a:lnSpc>
                <a:spcPct val="90000"/>
              </a:lnSpc>
              <a:spcBef>
                <a:spcPts val="1800"/>
              </a:spcBef>
              <a:spcAft>
                <a:spcPts val="0"/>
              </a:spcAft>
              <a:buClr>
                <a:schemeClr val="lt2"/>
              </a:buClr>
              <a:buSzPts val="1998"/>
              <a:buNone/>
            </a:pPr>
            <a:r>
              <a:t/>
            </a:r>
            <a:endParaRPr sz="1998">
              <a:solidFill>
                <a:schemeClr val="dk1"/>
              </a:solidFill>
              <a:latin typeface="Calibri"/>
              <a:ea typeface="Calibri"/>
              <a:cs typeface="Calibri"/>
              <a:sym typeface="Calibri"/>
            </a:endParaRPr>
          </a:p>
          <a:p>
            <a:pPr indent="0" lvl="0" marL="0" rtl="0" algn="l">
              <a:lnSpc>
                <a:spcPct val="90000"/>
              </a:lnSpc>
              <a:spcBef>
                <a:spcPts val="1800"/>
              </a:spcBef>
              <a:spcAft>
                <a:spcPts val="0"/>
              </a:spcAft>
              <a:buClr>
                <a:schemeClr val="lt2"/>
              </a:buClr>
              <a:buSzPts val="1998"/>
              <a:buNone/>
            </a:pPr>
            <a:r>
              <a:rPr lang="en-GB" sz="1998">
                <a:solidFill>
                  <a:schemeClr val="dk1"/>
                </a:solidFill>
                <a:latin typeface="Calibri"/>
                <a:ea typeface="Calibri"/>
                <a:cs typeface="Calibri"/>
                <a:sym typeface="Calibri"/>
              </a:rPr>
              <a:t>Continued monitoring of IPD with robust methods is needed to assess the impact of the PCV immunization program</a:t>
            </a:r>
            <a:endParaRPr/>
          </a:p>
          <a:p>
            <a:pPr indent="0" lvl="0" marL="0" rtl="0" algn="l">
              <a:lnSpc>
                <a:spcPct val="90000"/>
              </a:lnSpc>
              <a:spcBef>
                <a:spcPts val="1800"/>
              </a:spcBef>
              <a:spcAft>
                <a:spcPts val="0"/>
              </a:spcAft>
              <a:buClr>
                <a:schemeClr val="lt2"/>
              </a:buClr>
              <a:buSzPts val="1998"/>
              <a:buNone/>
            </a:pPr>
            <a:r>
              <a:t/>
            </a:r>
            <a:endParaRPr sz="1998">
              <a:solidFill>
                <a:schemeClr val="dk1"/>
              </a:solidFill>
              <a:latin typeface="Calibri"/>
              <a:ea typeface="Calibri"/>
              <a:cs typeface="Calibri"/>
              <a:sym typeface="Calibri"/>
            </a:endParaRPr>
          </a:p>
          <a:p>
            <a:pPr indent="0" lvl="0" marL="0" rtl="0" algn="l">
              <a:lnSpc>
                <a:spcPct val="90000"/>
              </a:lnSpc>
              <a:spcBef>
                <a:spcPts val="1800"/>
              </a:spcBef>
              <a:spcAft>
                <a:spcPts val="0"/>
              </a:spcAft>
              <a:buClr>
                <a:schemeClr val="lt2"/>
              </a:buClr>
              <a:buSzPts val="1998"/>
              <a:buNone/>
            </a:pPr>
            <a:r>
              <a:rPr lang="en-GB" sz="1998">
                <a:solidFill>
                  <a:schemeClr val="dk1"/>
                </a:solidFill>
                <a:latin typeface="Calibri"/>
                <a:ea typeface="Calibri"/>
                <a:cs typeface="Calibri"/>
                <a:sym typeface="Calibri"/>
              </a:rPr>
              <a:t>Data from 2018 (Desmet et al. ESPID 2019) confirms the need for follow-up to understand the Belgian epidemiology, as the increase in 19A IPD is mostly seen in one of the two main Belgian regions </a:t>
            </a:r>
            <a:endParaRPr/>
          </a:p>
          <a:p>
            <a:pPr indent="0" lvl="0" marL="0" rtl="0" algn="l">
              <a:lnSpc>
                <a:spcPct val="90000"/>
              </a:lnSpc>
              <a:spcBef>
                <a:spcPts val="1800"/>
              </a:spcBef>
              <a:spcAft>
                <a:spcPts val="0"/>
              </a:spcAft>
              <a:buClr>
                <a:schemeClr val="lt2"/>
              </a:buClr>
              <a:buSzPts val="1998"/>
              <a:buNone/>
            </a:pPr>
            <a:r>
              <a:t/>
            </a:r>
            <a:endParaRPr sz="1998">
              <a:solidFill>
                <a:schemeClr val="dk1"/>
              </a:solidFill>
              <a:latin typeface="Calibri"/>
              <a:ea typeface="Calibri"/>
              <a:cs typeface="Calibri"/>
              <a:sym typeface="Calibri"/>
            </a:endParaRPr>
          </a:p>
          <a:p>
            <a:pPr indent="0" lvl="0" marL="0" rtl="0" algn="l">
              <a:lnSpc>
                <a:spcPct val="90000"/>
              </a:lnSpc>
              <a:spcBef>
                <a:spcPts val="1800"/>
              </a:spcBef>
              <a:spcAft>
                <a:spcPts val="0"/>
              </a:spcAft>
              <a:buClr>
                <a:schemeClr val="lt2"/>
              </a:buClr>
              <a:buSzPts val="1998"/>
              <a:buNone/>
            </a:pPr>
            <a:r>
              <a:rPr lang="en-GB" sz="1998">
                <a:solidFill>
                  <a:schemeClr val="dk1"/>
                </a:solidFill>
                <a:latin typeface="Calibri"/>
                <a:ea typeface="Calibri"/>
                <a:cs typeface="Calibri"/>
                <a:sym typeface="Calibri"/>
              </a:rPr>
              <a:t>WHO position paper: “</a:t>
            </a:r>
            <a:r>
              <a:rPr i="1" lang="en-GB" sz="1998">
                <a:solidFill>
                  <a:schemeClr val="dk1"/>
                </a:solidFill>
                <a:latin typeface="Calibri"/>
                <a:ea typeface="Calibri"/>
                <a:cs typeface="Calibri"/>
                <a:sym typeface="Calibri"/>
              </a:rPr>
              <a:t>There is currently insufficient evidence that the two vaccines differ in their impact on the overall pneumococcal disease burden</a:t>
            </a:r>
            <a:r>
              <a:rPr lang="en-GB" sz="1998">
                <a:solidFill>
                  <a:schemeClr val="dk1"/>
                </a:solidFill>
                <a:latin typeface="Calibri"/>
                <a:ea typeface="Calibri"/>
                <a:cs typeface="Calibri"/>
                <a:sym typeface="Calibri"/>
              </a:rPr>
              <a:t>” </a:t>
            </a:r>
            <a:endParaRPr/>
          </a:p>
          <a:p>
            <a:pPr indent="0" lvl="0" marL="0" rtl="0" algn="l">
              <a:lnSpc>
                <a:spcPct val="90000"/>
              </a:lnSpc>
              <a:spcBef>
                <a:spcPts val="1800"/>
              </a:spcBef>
              <a:spcAft>
                <a:spcPts val="0"/>
              </a:spcAft>
              <a:buClr>
                <a:schemeClr val="lt2"/>
              </a:buClr>
              <a:buSzPts val="1998"/>
              <a:buNone/>
            </a:pPr>
            <a:r>
              <a:t/>
            </a:r>
            <a:endParaRPr sz="1998">
              <a:solidFill>
                <a:schemeClr val="dk1"/>
              </a:solidFill>
              <a:latin typeface="Calibri"/>
              <a:ea typeface="Calibri"/>
              <a:cs typeface="Calibri"/>
              <a:sym typeface="Calibri"/>
            </a:endParaRPr>
          </a:p>
        </p:txBody>
      </p:sp>
      <p:sp>
        <p:nvSpPr>
          <p:cNvPr id="1837" name="Google Shape;1837;p81">
            <a:hlinkClick action="ppaction://hlinksldjump" r:id="rId3"/>
          </p:cNvPr>
          <p:cNvSpPr/>
          <p:nvPr/>
        </p:nvSpPr>
        <p:spPr>
          <a:xfrm>
            <a:off x="10875862" y="5928655"/>
            <a:ext cx="1311376" cy="92845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2" name="Shape 1842"/>
        <p:cNvGrpSpPr/>
        <p:nvPr/>
      </p:nvGrpSpPr>
      <p:grpSpPr>
        <a:xfrm>
          <a:off x="0" y="0"/>
          <a:ext cx="0" cy="0"/>
          <a:chOff x="0" y="0"/>
          <a:chExt cx="0" cy="0"/>
        </a:xfrm>
      </p:grpSpPr>
      <p:sp>
        <p:nvSpPr>
          <p:cNvPr id="1843" name="Google Shape;1843;p82"/>
          <p:cNvSpPr txBox="1"/>
          <p:nvPr>
            <p:ph type="title"/>
          </p:nvPr>
        </p:nvSpPr>
        <p:spPr>
          <a:xfrm>
            <a:off x="526912" y="361163"/>
            <a:ext cx="11282599" cy="737995"/>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399"/>
              <a:buFont typeface="Arial"/>
              <a:buNone/>
            </a:pPr>
            <a:r>
              <a:rPr lang="en-GB" sz="2399"/>
              <a:t>National/regional infant immunization programs:</a:t>
            </a:r>
            <a:br>
              <a:rPr lang="en-GB" sz="2399"/>
            </a:br>
            <a:r>
              <a:rPr lang="en-GB" sz="2399"/>
              <a:t>39 countries</a:t>
            </a:r>
            <a:r>
              <a:rPr b="0" lang="en-GB" sz="2399"/>
              <a:t> </a:t>
            </a:r>
            <a:r>
              <a:rPr lang="en-GB" sz="2399"/>
              <a:t>included </a:t>
            </a:r>
            <a:r>
              <a:rPr i="1" lang="en-GB" sz="2399"/>
              <a:t>Synflorix</a:t>
            </a:r>
            <a:r>
              <a:rPr lang="en-GB" sz="2399"/>
              <a:t> in 2018</a:t>
            </a:r>
            <a:endParaRPr sz="2399"/>
          </a:p>
        </p:txBody>
      </p:sp>
      <p:pic>
        <p:nvPicPr>
          <p:cNvPr id="1844" name="Google Shape;1844;p82"/>
          <p:cNvPicPr preferRelativeResize="0"/>
          <p:nvPr/>
        </p:nvPicPr>
        <p:blipFill rotWithShape="1">
          <a:blip r:embed="rId3">
            <a:alphaModFix/>
          </a:blip>
          <a:srcRect b="0" l="0" r="0" t="0"/>
          <a:stretch/>
        </p:blipFill>
        <p:spPr>
          <a:xfrm>
            <a:off x="821158" y="1156832"/>
            <a:ext cx="10546509" cy="5141362"/>
          </a:xfrm>
          <a:prstGeom prst="rect">
            <a:avLst/>
          </a:prstGeom>
          <a:noFill/>
          <a:ln>
            <a:noFill/>
          </a:ln>
        </p:spPr>
      </p:pic>
      <p:sp>
        <p:nvSpPr>
          <p:cNvPr id="1845" name="Google Shape;1845;p82"/>
          <p:cNvSpPr txBox="1"/>
          <p:nvPr/>
        </p:nvSpPr>
        <p:spPr>
          <a:xfrm>
            <a:off x="9628855" y="1291195"/>
            <a:ext cx="1964813" cy="172992"/>
          </a:xfrm>
          <a:prstGeom prst="rect">
            <a:avLst/>
          </a:prstGeom>
          <a:noFill/>
          <a:ln>
            <a:noFill/>
          </a:ln>
        </p:spPr>
        <p:txBody>
          <a:bodyPr anchorCtr="0" anchor="t" bIns="0" lIns="0" spcFirstLastPara="1" rIns="0" wrap="square" tIns="0">
            <a:noAutofit/>
          </a:bodyPr>
          <a:lstStyle/>
          <a:p>
            <a:pPr indent="0" lvl="0" marL="0" marR="0" rtl="0" algn="r">
              <a:lnSpc>
                <a:spcPct val="80000"/>
              </a:lnSpc>
              <a:spcBef>
                <a:spcPts val="0"/>
              </a:spcBef>
              <a:spcAft>
                <a:spcPts val="0"/>
              </a:spcAft>
              <a:buClr>
                <a:srgbClr val="2D7A8F"/>
              </a:buClr>
              <a:buSzPts val="1400"/>
              <a:buFont typeface="Arial"/>
              <a:buNone/>
            </a:pPr>
            <a:r>
              <a:rPr b="0" i="0" lang="en-GB" sz="1400" u="none" cap="none" strike="noStrike">
                <a:solidFill>
                  <a:srgbClr val="2D7A8F"/>
                </a:solidFill>
                <a:latin typeface="Arial"/>
                <a:ea typeface="Arial"/>
                <a:cs typeface="Arial"/>
                <a:sym typeface="Arial"/>
              </a:rPr>
              <a:t>Accurate as of May 2018</a:t>
            </a:r>
            <a:endParaRPr/>
          </a:p>
        </p:txBody>
      </p:sp>
      <p:graphicFrame>
        <p:nvGraphicFramePr>
          <p:cNvPr id="1846" name="Google Shape;1846;p82"/>
          <p:cNvGraphicFramePr/>
          <p:nvPr/>
        </p:nvGraphicFramePr>
        <p:xfrm>
          <a:off x="465009" y="3691464"/>
          <a:ext cx="3000000" cy="3000000"/>
        </p:xfrm>
        <a:graphic>
          <a:graphicData uri="http://schemas.openxmlformats.org/drawingml/2006/table">
            <a:tbl>
              <a:tblPr>
                <a:gradFill>
                  <a:gsLst>
                    <a:gs pos="0">
                      <a:srgbClr val="A7D2E4"/>
                    </a:gs>
                    <a:gs pos="35000">
                      <a:srgbClr val="C1DDEC"/>
                    </a:gs>
                    <a:gs pos="100000">
                      <a:srgbClr val="E6F4F8"/>
                    </a:gs>
                  </a:gsLst>
                  <a:lin ang="16200000" scaled="0"/>
                </a:gradFill>
                <a:tableStyleId>{BCBD67A7-40DC-4F4B-A5A9-E672EEF802A9}</a:tableStyleId>
              </a:tblPr>
              <a:tblGrid>
                <a:gridCol w="1859750"/>
              </a:tblGrid>
              <a:tr h="299000">
                <a:tc>
                  <a:txBody>
                    <a:bodyPr/>
                    <a:lstStyle/>
                    <a:p>
                      <a:pPr indent="0" lvl="0" marL="0" marR="0" rtl="0" algn="ctr">
                        <a:lnSpc>
                          <a:spcPct val="100000"/>
                        </a:lnSpc>
                        <a:spcBef>
                          <a:spcPts val="0"/>
                        </a:spcBef>
                        <a:spcAft>
                          <a:spcPts val="0"/>
                        </a:spcAft>
                        <a:buClr>
                          <a:schemeClr val="lt1"/>
                        </a:buClr>
                        <a:buSzPts val="1400"/>
                        <a:buFont typeface="Arial"/>
                        <a:buNone/>
                      </a:pPr>
                      <a:r>
                        <a:rPr lang="en-GB" sz="1400">
                          <a:solidFill>
                            <a:schemeClr val="lt1"/>
                          </a:solidFill>
                          <a:latin typeface="Arial"/>
                          <a:ea typeface="Arial"/>
                          <a:cs typeface="Arial"/>
                          <a:sym typeface="Arial"/>
                        </a:rPr>
                        <a:t>The Americas</a:t>
                      </a:r>
                      <a:endParaRPr/>
                    </a:p>
                  </a:txBody>
                  <a:tcPr marT="36000" marB="3600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solidFill>
                  </a:tcPr>
                </a:tc>
              </a:tr>
              <a:tr h="254825">
                <a:tc>
                  <a:txBody>
                    <a:bodyPr/>
                    <a:lstStyle/>
                    <a:p>
                      <a:pPr indent="0" lvl="0" marL="0" marR="0" rtl="0" algn="ctr">
                        <a:lnSpc>
                          <a:spcPct val="100000"/>
                        </a:lnSpc>
                        <a:spcBef>
                          <a:spcPts val="0"/>
                        </a:spcBef>
                        <a:spcAft>
                          <a:spcPts val="0"/>
                        </a:spcAft>
                        <a:buClr>
                          <a:schemeClr val="lt1"/>
                        </a:buClr>
                        <a:buSzPts val="1200"/>
                        <a:buFont typeface="Arial"/>
                        <a:buNone/>
                      </a:pPr>
                      <a:r>
                        <a:rPr b="0" i="0" lang="en-GB" sz="1200" u="none" strike="noStrike">
                          <a:solidFill>
                            <a:schemeClr val="lt1"/>
                          </a:solidFill>
                          <a:latin typeface="Arial"/>
                          <a:ea typeface="Arial"/>
                          <a:cs typeface="Arial"/>
                          <a:sym typeface="Arial"/>
                        </a:rPr>
                        <a:t>Brazil </a:t>
                      </a:r>
                      <a:endParaRPr/>
                    </a:p>
                  </a:txBody>
                  <a:tcPr marT="36000" marB="36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54825">
                <a:tc>
                  <a:txBody>
                    <a:bodyPr/>
                    <a:lstStyle/>
                    <a:p>
                      <a:pPr indent="0" lvl="0" marL="0" marR="0" rtl="0" algn="ctr">
                        <a:lnSpc>
                          <a:spcPct val="100000"/>
                        </a:lnSpc>
                        <a:spcBef>
                          <a:spcPts val="0"/>
                        </a:spcBef>
                        <a:spcAft>
                          <a:spcPts val="0"/>
                        </a:spcAft>
                        <a:buClr>
                          <a:schemeClr val="lt1"/>
                        </a:buClr>
                        <a:buSzPts val="1200"/>
                        <a:buFont typeface="Arial"/>
                        <a:buNone/>
                      </a:pPr>
                      <a:r>
                        <a:rPr b="0" i="0" lang="en-GB" sz="1200" u="none" strike="noStrike">
                          <a:solidFill>
                            <a:schemeClr val="lt1"/>
                          </a:solidFill>
                          <a:latin typeface="Arial"/>
                          <a:ea typeface="Arial"/>
                          <a:cs typeface="Arial"/>
                          <a:sym typeface="Arial"/>
                        </a:rPr>
                        <a:t>Canada – Quebec</a:t>
                      </a:r>
                      <a:endParaRPr/>
                    </a:p>
                  </a:txBody>
                  <a:tcPr marT="36000" marB="36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54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Colombia </a:t>
                      </a:r>
                      <a:endParaRPr/>
                    </a:p>
                  </a:txBody>
                  <a:tcPr marT="36000" marB="36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54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Ecuador</a:t>
                      </a:r>
                      <a:endParaRPr/>
                    </a:p>
                  </a:txBody>
                  <a:tcPr marT="36000" marB="36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54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El</a:t>
                      </a:r>
                      <a:r>
                        <a:rPr b="1" i="0" lang="en-GB" sz="1200" u="none" strike="noStrike">
                          <a:solidFill>
                            <a:schemeClr val="lt1"/>
                          </a:solidFill>
                          <a:latin typeface="Arial"/>
                          <a:ea typeface="Arial"/>
                          <a:cs typeface="Arial"/>
                          <a:sym typeface="Arial"/>
                        </a:rPr>
                        <a:t> </a:t>
                      </a:r>
                      <a:r>
                        <a:rPr b="0" i="0" lang="en-GB" sz="1200" u="none" strike="noStrike">
                          <a:solidFill>
                            <a:schemeClr val="lt1"/>
                          </a:solidFill>
                          <a:latin typeface="Arial"/>
                          <a:ea typeface="Arial"/>
                          <a:cs typeface="Arial"/>
                          <a:sym typeface="Arial"/>
                        </a:rPr>
                        <a:t>Salvador</a:t>
                      </a:r>
                      <a:endParaRPr/>
                    </a:p>
                  </a:txBody>
                  <a:tcPr marT="36000" marB="36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bl>
          </a:graphicData>
        </a:graphic>
      </p:graphicFrame>
      <p:graphicFrame>
        <p:nvGraphicFramePr>
          <p:cNvPr id="1847" name="Google Shape;1847;p82"/>
          <p:cNvGraphicFramePr/>
          <p:nvPr/>
        </p:nvGraphicFramePr>
        <p:xfrm>
          <a:off x="3763717" y="1502782"/>
          <a:ext cx="3000000" cy="3000000"/>
        </p:xfrm>
        <a:graphic>
          <a:graphicData uri="http://schemas.openxmlformats.org/drawingml/2006/table">
            <a:tbl>
              <a:tblPr>
                <a:gradFill>
                  <a:gsLst>
                    <a:gs pos="0">
                      <a:srgbClr val="A7D2E4"/>
                    </a:gs>
                    <a:gs pos="35000">
                      <a:srgbClr val="C1DDEC"/>
                    </a:gs>
                    <a:gs pos="100000">
                      <a:srgbClr val="E6F4F8"/>
                    </a:gs>
                  </a:gsLst>
                  <a:lin ang="16200000" scaled="0"/>
                </a:gradFill>
                <a:tableStyleId>{BCBD67A7-40DC-4F4B-A5A9-E672EEF802A9}</a:tableStyleId>
              </a:tblPr>
              <a:tblGrid>
                <a:gridCol w="1859750"/>
              </a:tblGrid>
              <a:tr h="249300">
                <a:tc>
                  <a:txBody>
                    <a:bodyPr/>
                    <a:lstStyle/>
                    <a:p>
                      <a:pPr indent="0" lvl="0" marL="0" marR="0" rtl="0" algn="ctr">
                        <a:lnSpc>
                          <a:spcPct val="100000"/>
                        </a:lnSpc>
                        <a:spcBef>
                          <a:spcPts val="0"/>
                        </a:spcBef>
                        <a:spcAft>
                          <a:spcPts val="0"/>
                        </a:spcAft>
                        <a:buClr>
                          <a:schemeClr val="lt1"/>
                        </a:buClr>
                        <a:buSzPts val="1400"/>
                        <a:buFont typeface="Arial"/>
                        <a:buNone/>
                      </a:pPr>
                      <a:r>
                        <a:rPr b="1" lang="en-GB" sz="1400">
                          <a:solidFill>
                            <a:schemeClr val="lt1"/>
                          </a:solidFill>
                          <a:latin typeface="Arial"/>
                          <a:ea typeface="Arial"/>
                          <a:cs typeface="Arial"/>
                          <a:sym typeface="Arial"/>
                        </a:rPr>
                        <a:t>Europe</a:t>
                      </a:r>
                      <a:endParaRPr/>
                    </a:p>
                  </a:txBody>
                  <a:tcPr marT="18000" marB="1800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solidFill>
                  </a:tcPr>
                </a:tc>
              </a:tr>
              <a:tr h="218825">
                <a:tc>
                  <a:txBody>
                    <a:bodyPr/>
                    <a:lstStyle/>
                    <a:p>
                      <a:pPr indent="0" lvl="0" marL="0" marR="0" rtl="0" algn="ctr">
                        <a:lnSpc>
                          <a:spcPct val="100000"/>
                        </a:lnSpc>
                        <a:spcBef>
                          <a:spcPts val="0"/>
                        </a:spcBef>
                        <a:spcAft>
                          <a:spcPts val="0"/>
                        </a:spcAft>
                        <a:buClr>
                          <a:schemeClr val="lt1"/>
                        </a:buClr>
                        <a:buSzPts val="1200"/>
                        <a:buFont typeface="Arial"/>
                        <a:buNone/>
                      </a:pPr>
                      <a:r>
                        <a:rPr b="0" i="0" lang="en-GB" sz="1200" u="none" strike="noStrike">
                          <a:solidFill>
                            <a:schemeClr val="lt1"/>
                          </a:solidFill>
                          <a:latin typeface="Arial"/>
                          <a:ea typeface="Arial"/>
                          <a:cs typeface="Arial"/>
                          <a:sym typeface="Arial"/>
                        </a:rPr>
                        <a:t>Albania</a:t>
                      </a:r>
                      <a:endParaRPr/>
                    </a:p>
                  </a:txBody>
                  <a:tcPr marT="18000" marB="18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18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Austria</a:t>
                      </a:r>
                      <a:endParaRPr/>
                    </a:p>
                  </a:txBody>
                  <a:tcPr marT="18000" marB="18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18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Belgium</a:t>
                      </a:r>
                      <a:endParaRPr/>
                    </a:p>
                  </a:txBody>
                  <a:tcPr marT="18000" marB="18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A7681">
                        <a:alpha val="40000"/>
                      </a:srgbClr>
                    </a:solidFill>
                  </a:tcPr>
                </a:tc>
              </a:tr>
              <a:tr h="218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Bulgaria</a:t>
                      </a:r>
                      <a:endParaRPr/>
                    </a:p>
                  </a:txBody>
                  <a:tcPr marT="18000" marB="18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18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Cyprus</a:t>
                      </a:r>
                      <a:endParaRPr/>
                    </a:p>
                  </a:txBody>
                  <a:tcPr marT="18000" marB="18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18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Czech Rep*</a:t>
                      </a:r>
                      <a:endParaRPr/>
                    </a:p>
                  </a:txBody>
                  <a:tcPr marT="18000" marB="18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18825">
                <a:tc>
                  <a:txBody>
                    <a:bodyPr/>
                    <a:lstStyle/>
                    <a:p>
                      <a:pPr indent="0" lvl="0" marL="0" marR="0" rtl="0" algn="ctr">
                        <a:lnSpc>
                          <a:spcPct val="100000"/>
                        </a:lnSpc>
                        <a:spcBef>
                          <a:spcPts val="0"/>
                        </a:spcBef>
                        <a:spcAft>
                          <a:spcPts val="0"/>
                        </a:spcAft>
                        <a:buClr>
                          <a:schemeClr val="lt1"/>
                        </a:buClr>
                        <a:buSzPts val="1200"/>
                        <a:buFont typeface="Arial"/>
                        <a:buNone/>
                      </a:pPr>
                      <a:r>
                        <a:rPr b="0" i="0" lang="en-GB" sz="1200" u="none" strike="noStrike">
                          <a:solidFill>
                            <a:schemeClr val="lt1"/>
                          </a:solidFill>
                          <a:latin typeface="Arial"/>
                          <a:ea typeface="Arial"/>
                          <a:cs typeface="Arial"/>
                          <a:sym typeface="Arial"/>
                        </a:rPr>
                        <a:t>Dutch Antilles</a:t>
                      </a:r>
                      <a:endParaRPr/>
                    </a:p>
                  </a:txBody>
                  <a:tcPr marT="18000" marB="18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18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Finland</a:t>
                      </a:r>
                      <a:endParaRPr/>
                    </a:p>
                  </a:txBody>
                  <a:tcPr marT="18000" marB="18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18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Georgia</a:t>
                      </a:r>
                      <a:endParaRPr/>
                    </a:p>
                  </a:txBody>
                  <a:tcPr marT="18000" marB="18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18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Iceland</a:t>
                      </a:r>
                      <a:endParaRPr/>
                    </a:p>
                  </a:txBody>
                  <a:tcPr marT="18000" marB="18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bl>
          </a:graphicData>
        </a:graphic>
      </p:graphicFrame>
      <p:graphicFrame>
        <p:nvGraphicFramePr>
          <p:cNvPr id="1848" name="Google Shape;1848;p82"/>
          <p:cNvGraphicFramePr/>
          <p:nvPr/>
        </p:nvGraphicFramePr>
        <p:xfrm>
          <a:off x="7528557" y="4162002"/>
          <a:ext cx="3000000" cy="3000000"/>
        </p:xfrm>
        <a:graphic>
          <a:graphicData uri="http://schemas.openxmlformats.org/drawingml/2006/table">
            <a:tbl>
              <a:tblPr>
                <a:gradFill>
                  <a:gsLst>
                    <a:gs pos="0">
                      <a:srgbClr val="A7D2E4"/>
                    </a:gs>
                    <a:gs pos="35000">
                      <a:srgbClr val="C1DDEC"/>
                    </a:gs>
                    <a:gs pos="100000">
                      <a:srgbClr val="E6F4F8"/>
                    </a:gs>
                  </a:gsLst>
                  <a:lin ang="16200000" scaled="0"/>
                </a:gradFill>
                <a:tableStyleId>{BCBD67A7-40DC-4F4B-A5A9-E672EEF802A9}</a:tableStyleId>
              </a:tblPr>
              <a:tblGrid>
                <a:gridCol w="1859750"/>
              </a:tblGrid>
              <a:tr h="285275">
                <a:tc>
                  <a:txBody>
                    <a:bodyPr/>
                    <a:lstStyle/>
                    <a:p>
                      <a:pPr indent="0" lvl="0" marL="0" marR="0" rtl="0" algn="ctr">
                        <a:lnSpc>
                          <a:spcPct val="100000"/>
                        </a:lnSpc>
                        <a:spcBef>
                          <a:spcPts val="0"/>
                        </a:spcBef>
                        <a:spcAft>
                          <a:spcPts val="0"/>
                        </a:spcAft>
                        <a:buClr>
                          <a:schemeClr val="lt1"/>
                        </a:buClr>
                        <a:buSzPts val="1400"/>
                        <a:buFont typeface="Arial"/>
                        <a:buNone/>
                      </a:pPr>
                      <a:r>
                        <a:rPr b="1" lang="en-GB" sz="1400">
                          <a:solidFill>
                            <a:schemeClr val="lt1"/>
                          </a:solidFill>
                          <a:latin typeface="Arial"/>
                          <a:ea typeface="Arial"/>
                          <a:cs typeface="Arial"/>
                          <a:sym typeface="Arial"/>
                        </a:rPr>
                        <a:t>Africa</a:t>
                      </a:r>
                      <a:endParaRPr/>
                    </a:p>
                  </a:txBody>
                  <a:tcPr marT="36000" marB="3600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solidFill>
                  </a:tcPr>
                </a:tc>
              </a:tr>
              <a:tr h="254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Ethiopia</a:t>
                      </a:r>
                      <a:endParaRPr/>
                    </a:p>
                  </a:txBody>
                  <a:tcPr marT="36000" marB="36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54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Kenya</a:t>
                      </a:r>
                      <a:endParaRPr/>
                    </a:p>
                  </a:txBody>
                  <a:tcPr marT="36000" marB="36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54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Madagascar</a:t>
                      </a:r>
                      <a:endParaRPr/>
                    </a:p>
                  </a:txBody>
                  <a:tcPr marT="36000" marB="36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54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Morocco</a:t>
                      </a:r>
                      <a:endParaRPr/>
                    </a:p>
                  </a:txBody>
                  <a:tcPr marT="36000" marB="36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54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Nigeria</a:t>
                      </a:r>
                      <a:endParaRPr/>
                    </a:p>
                  </a:txBody>
                  <a:tcPr marT="36000" marB="36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54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Uganda</a:t>
                      </a:r>
                      <a:endParaRPr/>
                    </a:p>
                  </a:txBody>
                  <a:tcPr marT="36000" marB="36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54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Zambia</a:t>
                      </a:r>
                      <a:endParaRPr/>
                    </a:p>
                  </a:txBody>
                  <a:tcPr marT="36000" marB="36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bl>
          </a:graphicData>
        </a:graphic>
      </p:graphicFrame>
      <p:graphicFrame>
        <p:nvGraphicFramePr>
          <p:cNvPr id="1849" name="Google Shape;1849;p82"/>
          <p:cNvGraphicFramePr/>
          <p:nvPr/>
        </p:nvGraphicFramePr>
        <p:xfrm>
          <a:off x="9872440" y="2457197"/>
          <a:ext cx="3000000" cy="3000000"/>
        </p:xfrm>
        <a:graphic>
          <a:graphicData uri="http://schemas.openxmlformats.org/drawingml/2006/table">
            <a:tbl>
              <a:tblPr>
                <a:gradFill>
                  <a:gsLst>
                    <a:gs pos="0">
                      <a:srgbClr val="A7D2E4"/>
                    </a:gs>
                    <a:gs pos="35000">
                      <a:srgbClr val="C1DDEC"/>
                    </a:gs>
                    <a:gs pos="100000">
                      <a:srgbClr val="E6F4F8"/>
                    </a:gs>
                  </a:gsLst>
                  <a:lin ang="16200000" scaled="0"/>
                </a:gradFill>
                <a:tableStyleId>{BCBD67A7-40DC-4F4B-A5A9-E672EEF802A9}</a:tableStyleId>
              </a:tblPr>
              <a:tblGrid>
                <a:gridCol w="1859750"/>
              </a:tblGrid>
              <a:tr h="285275">
                <a:tc>
                  <a:txBody>
                    <a:bodyPr/>
                    <a:lstStyle/>
                    <a:p>
                      <a:pPr indent="0" lvl="0" marL="0" marR="0" rtl="0" algn="ctr">
                        <a:lnSpc>
                          <a:spcPct val="100000"/>
                        </a:lnSpc>
                        <a:spcBef>
                          <a:spcPts val="0"/>
                        </a:spcBef>
                        <a:spcAft>
                          <a:spcPts val="0"/>
                        </a:spcAft>
                        <a:buClr>
                          <a:schemeClr val="lt1"/>
                        </a:buClr>
                        <a:buSzPts val="1400"/>
                        <a:buFont typeface="Arial"/>
                        <a:buNone/>
                      </a:pPr>
                      <a:r>
                        <a:rPr b="1" lang="en-GB" sz="1400">
                          <a:solidFill>
                            <a:schemeClr val="lt1"/>
                          </a:solidFill>
                          <a:latin typeface="Arial"/>
                          <a:ea typeface="Arial"/>
                          <a:cs typeface="Arial"/>
                          <a:sym typeface="Arial"/>
                        </a:rPr>
                        <a:t>Asia and Pacific</a:t>
                      </a:r>
                      <a:endParaRPr/>
                    </a:p>
                  </a:txBody>
                  <a:tcPr marT="36000" marB="3600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solidFill>
                  </a:tcPr>
                </a:tc>
              </a:tr>
              <a:tr h="254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Bangladesh</a:t>
                      </a:r>
                      <a:endParaRPr/>
                    </a:p>
                  </a:txBody>
                  <a:tcPr marT="36000" marB="36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54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Nepal</a:t>
                      </a:r>
                      <a:endParaRPr/>
                    </a:p>
                  </a:txBody>
                  <a:tcPr marT="36000" marB="36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54825">
                <a:tc>
                  <a:txBody>
                    <a:bodyPr/>
                    <a:lstStyle/>
                    <a:p>
                      <a:pPr indent="0" lvl="0" marL="0" marR="0" rtl="0" algn="ctr">
                        <a:lnSpc>
                          <a:spcPct val="100000"/>
                        </a:lnSpc>
                        <a:spcBef>
                          <a:spcPts val="0"/>
                        </a:spcBef>
                        <a:spcAft>
                          <a:spcPts val="0"/>
                        </a:spcAft>
                        <a:buClr>
                          <a:schemeClr val="lt1"/>
                        </a:buClr>
                        <a:buSzPts val="1200"/>
                        <a:buFont typeface="Arial"/>
                        <a:buNone/>
                      </a:pPr>
                      <a:r>
                        <a:rPr b="0" i="0" lang="en-GB" sz="1200" u="none" strike="noStrike">
                          <a:solidFill>
                            <a:schemeClr val="lt1"/>
                          </a:solidFill>
                          <a:latin typeface="Arial"/>
                          <a:ea typeface="Arial"/>
                          <a:cs typeface="Arial"/>
                          <a:sym typeface="Arial"/>
                        </a:rPr>
                        <a:t>Pakistan</a:t>
                      </a:r>
                      <a:endParaRPr/>
                    </a:p>
                  </a:txBody>
                  <a:tcPr marT="36000" marB="36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54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Fiji </a:t>
                      </a:r>
                      <a:endParaRPr/>
                    </a:p>
                  </a:txBody>
                  <a:tcPr marT="36000" marB="36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54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South Korea*</a:t>
                      </a:r>
                      <a:endParaRPr/>
                    </a:p>
                  </a:txBody>
                  <a:tcPr marT="36000" marB="36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54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New Zealand</a:t>
                      </a:r>
                      <a:endParaRPr b="0" baseline="30000" i="0" sz="1200" u="none" strike="noStrike">
                        <a:solidFill>
                          <a:schemeClr val="lt1"/>
                        </a:solidFill>
                        <a:latin typeface="Arial"/>
                        <a:ea typeface="Arial"/>
                        <a:cs typeface="Arial"/>
                        <a:sym typeface="Arial"/>
                      </a:endParaRPr>
                    </a:p>
                  </a:txBody>
                  <a:tcPr marT="36000" marB="36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bl>
          </a:graphicData>
        </a:graphic>
      </p:graphicFrame>
      <p:sp>
        <p:nvSpPr>
          <p:cNvPr id="1850" name="Google Shape;1850;p82"/>
          <p:cNvSpPr/>
          <p:nvPr/>
        </p:nvSpPr>
        <p:spPr>
          <a:xfrm>
            <a:off x="5926181" y="2679895"/>
            <a:ext cx="871311" cy="869723"/>
          </a:xfrm>
          <a:prstGeom prst="ellipse">
            <a:avLst/>
          </a:prstGeom>
          <a:noFill/>
          <a:ln cap="flat" cmpd="sng" w="571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cxnSp>
        <p:nvCxnSpPr>
          <p:cNvPr id="1851" name="Google Shape;1851;p82"/>
          <p:cNvCxnSpPr/>
          <p:nvPr/>
        </p:nvCxnSpPr>
        <p:spPr>
          <a:xfrm>
            <a:off x="5648442" y="2519600"/>
            <a:ext cx="357094" cy="215844"/>
          </a:xfrm>
          <a:prstGeom prst="straightConnector1">
            <a:avLst/>
          </a:prstGeom>
          <a:noFill/>
          <a:ln cap="flat" cmpd="sng" w="9525">
            <a:solidFill>
              <a:srgbClr val="000000"/>
            </a:solidFill>
            <a:prstDash val="solid"/>
            <a:round/>
            <a:headEnd len="med" w="med" type="none"/>
            <a:tailEnd len="med" w="med" type="none"/>
          </a:ln>
        </p:spPr>
      </p:cxnSp>
      <p:cxnSp>
        <p:nvCxnSpPr>
          <p:cNvPr id="1852" name="Google Shape;1852;p82"/>
          <p:cNvCxnSpPr/>
          <p:nvPr/>
        </p:nvCxnSpPr>
        <p:spPr>
          <a:xfrm flipH="1" rot="10800000">
            <a:off x="5981730" y="3601993"/>
            <a:ext cx="168231" cy="361856"/>
          </a:xfrm>
          <a:prstGeom prst="straightConnector1">
            <a:avLst/>
          </a:prstGeom>
          <a:noFill/>
          <a:ln cap="flat" cmpd="sng" w="9525">
            <a:solidFill>
              <a:srgbClr val="000000"/>
            </a:solidFill>
            <a:prstDash val="solid"/>
            <a:round/>
            <a:headEnd len="med" w="med" type="none"/>
            <a:tailEnd len="med" w="med" type="none"/>
          </a:ln>
        </p:spPr>
      </p:cxnSp>
      <p:sp>
        <p:nvSpPr>
          <p:cNvPr id="1853" name="Google Shape;1853;p82"/>
          <p:cNvSpPr/>
          <p:nvPr/>
        </p:nvSpPr>
        <p:spPr>
          <a:xfrm>
            <a:off x="6535623" y="3940042"/>
            <a:ext cx="663402" cy="661816"/>
          </a:xfrm>
          <a:prstGeom prst="ellipse">
            <a:avLst/>
          </a:prstGeom>
          <a:noFill/>
          <a:ln cap="flat" cmpd="sng" w="571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cxnSp>
        <p:nvCxnSpPr>
          <p:cNvPr id="1854" name="Google Shape;1854;p82"/>
          <p:cNvCxnSpPr/>
          <p:nvPr/>
        </p:nvCxnSpPr>
        <p:spPr>
          <a:xfrm>
            <a:off x="7126019" y="4562180"/>
            <a:ext cx="358682" cy="215844"/>
          </a:xfrm>
          <a:prstGeom prst="straightConnector1">
            <a:avLst/>
          </a:prstGeom>
          <a:noFill/>
          <a:ln cap="flat" cmpd="sng" w="9525">
            <a:solidFill>
              <a:srgbClr val="000000"/>
            </a:solidFill>
            <a:prstDash val="solid"/>
            <a:round/>
            <a:headEnd len="med" w="med" type="none"/>
            <a:tailEnd len="med" w="med" type="none"/>
          </a:ln>
        </p:spPr>
      </p:cxnSp>
      <p:sp>
        <p:nvSpPr>
          <p:cNvPr id="1855" name="Google Shape;1855;p82"/>
          <p:cNvSpPr/>
          <p:nvPr/>
        </p:nvSpPr>
        <p:spPr>
          <a:xfrm>
            <a:off x="3620145" y="4601858"/>
            <a:ext cx="663402" cy="663402"/>
          </a:xfrm>
          <a:prstGeom prst="ellipse">
            <a:avLst/>
          </a:prstGeom>
          <a:noFill/>
          <a:ln cap="flat" cmpd="sng" w="571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1856" name="Google Shape;1856;p82"/>
          <p:cNvSpPr/>
          <p:nvPr/>
        </p:nvSpPr>
        <p:spPr>
          <a:xfrm>
            <a:off x="2655196" y="3300447"/>
            <a:ext cx="663402" cy="661815"/>
          </a:xfrm>
          <a:prstGeom prst="ellipse">
            <a:avLst/>
          </a:prstGeom>
          <a:noFill/>
          <a:ln cap="flat" cmpd="sng" w="571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cxnSp>
        <p:nvCxnSpPr>
          <p:cNvPr id="1857" name="Google Shape;1857;p82"/>
          <p:cNvCxnSpPr/>
          <p:nvPr/>
        </p:nvCxnSpPr>
        <p:spPr>
          <a:xfrm flipH="1" rot="10800000">
            <a:off x="2383804" y="3938455"/>
            <a:ext cx="330114" cy="239650"/>
          </a:xfrm>
          <a:prstGeom prst="straightConnector1">
            <a:avLst/>
          </a:prstGeom>
          <a:noFill/>
          <a:ln cap="flat" cmpd="sng" w="9525">
            <a:solidFill>
              <a:srgbClr val="000000"/>
            </a:solidFill>
            <a:prstDash val="solid"/>
            <a:round/>
            <a:headEnd len="med" w="med" type="none"/>
            <a:tailEnd len="med" w="med" type="none"/>
          </a:ln>
        </p:spPr>
      </p:cxnSp>
      <p:cxnSp>
        <p:nvCxnSpPr>
          <p:cNvPr id="1858" name="Google Shape;1858;p82"/>
          <p:cNvCxnSpPr/>
          <p:nvPr/>
        </p:nvCxnSpPr>
        <p:spPr>
          <a:xfrm>
            <a:off x="2383804" y="4178105"/>
            <a:ext cx="1160161" cy="609441"/>
          </a:xfrm>
          <a:prstGeom prst="straightConnector1">
            <a:avLst/>
          </a:prstGeom>
          <a:noFill/>
          <a:ln cap="flat" cmpd="sng" w="9525">
            <a:solidFill>
              <a:srgbClr val="000000"/>
            </a:solidFill>
            <a:prstDash val="solid"/>
            <a:round/>
            <a:headEnd len="med" w="med" type="none"/>
            <a:tailEnd len="med" w="med" type="none"/>
          </a:ln>
        </p:spPr>
      </p:cxnSp>
      <p:sp>
        <p:nvSpPr>
          <p:cNvPr id="1859" name="Google Shape;1859;p82"/>
          <p:cNvSpPr/>
          <p:nvPr/>
        </p:nvSpPr>
        <p:spPr>
          <a:xfrm>
            <a:off x="8752783" y="3062384"/>
            <a:ext cx="663402" cy="661815"/>
          </a:xfrm>
          <a:prstGeom prst="ellipse">
            <a:avLst/>
          </a:prstGeom>
          <a:noFill/>
          <a:ln cap="flat" cmpd="sng" w="571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sp>
        <p:nvSpPr>
          <p:cNvPr id="1860" name="Google Shape;1860;p82"/>
          <p:cNvSpPr/>
          <p:nvPr/>
        </p:nvSpPr>
        <p:spPr>
          <a:xfrm>
            <a:off x="9586003" y="4747870"/>
            <a:ext cx="663402" cy="661815"/>
          </a:xfrm>
          <a:prstGeom prst="ellipse">
            <a:avLst/>
          </a:prstGeom>
          <a:noFill/>
          <a:ln cap="flat" cmpd="sng" w="5715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9">
              <a:solidFill>
                <a:srgbClr val="FFFFFF"/>
              </a:solidFill>
              <a:latin typeface="Arial"/>
              <a:ea typeface="Arial"/>
              <a:cs typeface="Arial"/>
              <a:sym typeface="Arial"/>
            </a:endParaRPr>
          </a:p>
        </p:txBody>
      </p:sp>
      <p:cxnSp>
        <p:nvCxnSpPr>
          <p:cNvPr id="1861" name="Google Shape;1861;p82"/>
          <p:cNvCxnSpPr/>
          <p:nvPr/>
        </p:nvCxnSpPr>
        <p:spPr>
          <a:xfrm flipH="1" rot="10800000">
            <a:off x="10049432" y="4325705"/>
            <a:ext cx="168231" cy="363442"/>
          </a:xfrm>
          <a:prstGeom prst="straightConnector1">
            <a:avLst/>
          </a:prstGeom>
          <a:noFill/>
          <a:ln cap="flat" cmpd="sng" w="9525">
            <a:solidFill>
              <a:srgbClr val="000000"/>
            </a:solidFill>
            <a:prstDash val="solid"/>
            <a:round/>
            <a:headEnd len="med" w="med" type="none"/>
            <a:tailEnd len="med" w="med" type="none"/>
          </a:ln>
        </p:spPr>
      </p:cxnSp>
      <p:cxnSp>
        <p:nvCxnSpPr>
          <p:cNvPr id="1862" name="Google Shape;1862;p82"/>
          <p:cNvCxnSpPr/>
          <p:nvPr/>
        </p:nvCxnSpPr>
        <p:spPr>
          <a:xfrm>
            <a:off x="9449513" y="3559141"/>
            <a:ext cx="357095" cy="215844"/>
          </a:xfrm>
          <a:prstGeom prst="straightConnector1">
            <a:avLst/>
          </a:prstGeom>
          <a:noFill/>
          <a:ln cap="flat" cmpd="sng" w="9525">
            <a:solidFill>
              <a:srgbClr val="000000"/>
            </a:solidFill>
            <a:prstDash val="solid"/>
            <a:round/>
            <a:headEnd len="med" w="med" type="none"/>
            <a:tailEnd len="med" w="med" type="none"/>
          </a:ln>
        </p:spPr>
      </p:cxnSp>
      <p:graphicFrame>
        <p:nvGraphicFramePr>
          <p:cNvPr id="1863" name="Google Shape;1863;p82"/>
          <p:cNvGraphicFramePr/>
          <p:nvPr/>
        </p:nvGraphicFramePr>
        <p:xfrm>
          <a:off x="4631231" y="3944484"/>
          <a:ext cx="3000000" cy="3000000"/>
        </p:xfrm>
        <a:graphic>
          <a:graphicData uri="http://schemas.openxmlformats.org/drawingml/2006/table">
            <a:tbl>
              <a:tblPr>
                <a:gradFill>
                  <a:gsLst>
                    <a:gs pos="0">
                      <a:srgbClr val="A7D2E4"/>
                    </a:gs>
                    <a:gs pos="35000">
                      <a:srgbClr val="C1DDEC"/>
                    </a:gs>
                    <a:gs pos="100000">
                      <a:srgbClr val="E6F4F8"/>
                    </a:gs>
                  </a:gsLst>
                  <a:lin ang="16200000" scaled="0"/>
                </a:gradFill>
                <a:tableStyleId>{BCBD67A7-40DC-4F4B-A5A9-E672EEF802A9}</a:tableStyleId>
              </a:tblPr>
              <a:tblGrid>
                <a:gridCol w="1859750"/>
              </a:tblGrid>
              <a:tr h="218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Italy – Piedmont</a:t>
                      </a:r>
                      <a:endParaRPr/>
                    </a:p>
                  </a:txBody>
                  <a:tcPr marT="18000" marB="18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18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Latvia</a:t>
                      </a:r>
                      <a:endParaRPr/>
                    </a:p>
                  </a:txBody>
                  <a:tcPr marT="18000" marB="18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18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Lithuania</a:t>
                      </a:r>
                      <a:endParaRPr/>
                    </a:p>
                  </a:txBody>
                  <a:tcPr marT="18000" marB="18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18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Macedonia</a:t>
                      </a:r>
                      <a:r>
                        <a:rPr b="0" baseline="30000" i="0" lang="en-GB" sz="1200" u="none" strike="noStrike">
                          <a:solidFill>
                            <a:schemeClr val="lt1"/>
                          </a:solidFill>
                          <a:latin typeface="Arial"/>
                          <a:ea typeface="Arial"/>
                          <a:cs typeface="Arial"/>
                          <a:sym typeface="Arial"/>
                        </a:rPr>
                        <a:t>†</a:t>
                      </a:r>
                      <a:endParaRPr/>
                    </a:p>
                  </a:txBody>
                  <a:tcPr marT="18000" marB="18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18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Netherlands</a:t>
                      </a:r>
                      <a:endParaRPr/>
                    </a:p>
                  </a:txBody>
                  <a:tcPr marT="18000" marB="18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18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Palestine</a:t>
                      </a:r>
                      <a:endParaRPr/>
                    </a:p>
                  </a:txBody>
                  <a:tcPr marT="18000" marB="18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18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Poland</a:t>
                      </a:r>
                      <a:endParaRPr/>
                    </a:p>
                  </a:txBody>
                  <a:tcPr marT="18000" marB="18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18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Serbia</a:t>
                      </a:r>
                      <a:endParaRPr/>
                    </a:p>
                  </a:txBody>
                  <a:tcPr marT="18000" marB="18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18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Slovak Rep*</a:t>
                      </a:r>
                      <a:endParaRPr/>
                    </a:p>
                  </a:txBody>
                  <a:tcPr marT="18000" marB="18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18825">
                <a:tc>
                  <a:txBody>
                    <a:bodyPr/>
                    <a:lstStyle/>
                    <a:p>
                      <a:pPr indent="0" lvl="0" marL="0" marR="0" rtl="0" algn="ctr">
                        <a:lnSpc>
                          <a:spcPct val="100000"/>
                        </a:lnSpc>
                        <a:spcBef>
                          <a:spcPts val="0"/>
                        </a:spcBef>
                        <a:spcAft>
                          <a:spcPts val="0"/>
                        </a:spcAft>
                        <a:buClr>
                          <a:schemeClr val="lt1"/>
                        </a:buClr>
                        <a:buSzPts val="1200"/>
                        <a:buFont typeface="Arial"/>
                        <a:buNone/>
                      </a:pPr>
                      <a:r>
                        <a:rPr b="0" i="0" lang="en-GB" sz="1200" u="none" strike="noStrike">
                          <a:solidFill>
                            <a:schemeClr val="lt1"/>
                          </a:solidFill>
                          <a:latin typeface="Arial"/>
                          <a:ea typeface="Arial"/>
                          <a:cs typeface="Arial"/>
                          <a:sym typeface="Arial"/>
                        </a:rPr>
                        <a:t>Slovenia</a:t>
                      </a:r>
                      <a:endParaRPr/>
                    </a:p>
                  </a:txBody>
                  <a:tcPr marT="18000" marB="18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r h="218825">
                <a:tc>
                  <a:txBody>
                    <a:bodyPr/>
                    <a:lstStyle/>
                    <a:p>
                      <a:pPr indent="0" lvl="0" marL="0" marR="0" rtl="0" algn="ctr">
                        <a:spcBef>
                          <a:spcPts val="0"/>
                        </a:spcBef>
                        <a:spcAft>
                          <a:spcPts val="0"/>
                        </a:spcAft>
                        <a:buNone/>
                      </a:pPr>
                      <a:r>
                        <a:rPr b="0" i="0" lang="en-GB" sz="1200" u="none" strike="noStrike">
                          <a:solidFill>
                            <a:schemeClr val="lt1"/>
                          </a:solidFill>
                          <a:latin typeface="Arial"/>
                          <a:ea typeface="Arial"/>
                          <a:cs typeface="Arial"/>
                          <a:sym typeface="Arial"/>
                        </a:rPr>
                        <a:t>Sweden – multiple regions</a:t>
                      </a:r>
                      <a:endParaRPr/>
                    </a:p>
                  </a:txBody>
                  <a:tcPr marT="18000" marB="18000" marR="9525" marL="95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9AD1E1"/>
                      </a:solidFill>
                      <a:prstDash val="solid"/>
                      <a:round/>
                      <a:headEnd len="sm" w="sm" type="none"/>
                      <a:tailEnd len="sm" w="sm" type="none"/>
                    </a:lnT>
                    <a:lnB cap="flat" cmpd="sng" w="12700">
                      <a:solidFill>
                        <a:srgbClr val="9AD1E1"/>
                      </a:solidFill>
                      <a:prstDash val="solid"/>
                      <a:round/>
                      <a:headEnd len="sm" w="sm" type="none"/>
                      <a:tailEnd len="sm" w="sm" type="none"/>
                    </a:lnB>
                    <a:solidFill>
                      <a:srgbClr val="2D7A8F">
                        <a:alpha val="40000"/>
                      </a:srgbClr>
                    </a:solidFill>
                  </a:tcPr>
                </a:tc>
              </a:tr>
            </a:tbl>
          </a:graphicData>
        </a:graphic>
      </p:graphicFrame>
      <p:sp>
        <p:nvSpPr>
          <p:cNvPr id="1864" name="Google Shape;1864;p82"/>
          <p:cNvSpPr txBox="1"/>
          <p:nvPr/>
        </p:nvSpPr>
        <p:spPr>
          <a:xfrm>
            <a:off x="263456" y="6176247"/>
            <a:ext cx="10043084" cy="425339"/>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6600"/>
              </a:buClr>
              <a:buSzPts val="1400"/>
              <a:buFont typeface="Arial"/>
              <a:buNone/>
            </a:pPr>
            <a:r>
              <a:rPr lang="en-GB" sz="1400">
                <a:solidFill>
                  <a:schemeClr val="dk1"/>
                </a:solidFill>
                <a:latin typeface="Arial"/>
                <a:ea typeface="Arial"/>
                <a:cs typeface="Arial"/>
                <a:sym typeface="Arial"/>
              </a:rPr>
              <a:t>GSK Data on File 2018N371700_00</a:t>
            </a:r>
            <a:endParaRPr/>
          </a:p>
          <a:p>
            <a:pPr indent="0" lvl="0" marL="0" marR="0" rtl="0" algn="l">
              <a:lnSpc>
                <a:spcPct val="90000"/>
              </a:lnSpc>
              <a:spcBef>
                <a:spcPts val="300"/>
              </a:spcBef>
              <a:spcAft>
                <a:spcPts val="0"/>
              </a:spcAft>
              <a:buClr>
                <a:srgbClr val="FF6600"/>
              </a:buClr>
              <a:buSzPts val="1400"/>
              <a:buFont typeface="Arial"/>
              <a:buNone/>
            </a:pPr>
            <a:r>
              <a:rPr lang="en-GB" sz="1400">
                <a:solidFill>
                  <a:schemeClr val="dk1"/>
                </a:solidFill>
                <a:latin typeface="Arial"/>
                <a:ea typeface="Arial"/>
                <a:cs typeface="Arial"/>
                <a:sym typeface="Arial"/>
              </a:rPr>
              <a:t>* Reimbursed;  † Risk groups only – only a fraction of birth cohort is eligible for vaccination.</a:t>
            </a:r>
            <a:endParaRPr/>
          </a:p>
        </p:txBody>
      </p:sp>
      <p:sp>
        <p:nvSpPr>
          <p:cNvPr id="1865" name="Google Shape;1865;p82"/>
          <p:cNvSpPr txBox="1"/>
          <p:nvPr/>
        </p:nvSpPr>
        <p:spPr>
          <a:xfrm flipH="1">
            <a:off x="425339" y="6592065"/>
            <a:ext cx="11368302" cy="19838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700">
                <a:solidFill>
                  <a:srgbClr val="A5A5A5"/>
                </a:solidFill>
                <a:latin typeface="Arial"/>
                <a:ea typeface="Arial"/>
                <a:cs typeface="Arial"/>
                <a:sym typeface="Arial"/>
              </a:rPr>
              <a:t>Prevenar is a registered trademark of Wyeth LLC; Prevenar 13 is a registered trademark of Pfizer Inc; Synflorix is a registered trademark of the GSK group of companies. </a:t>
            </a:r>
            <a:endParaRPr sz="700">
              <a:solidFill>
                <a:srgbClr val="A5A5A5"/>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9" name="Shape 1869"/>
        <p:cNvGrpSpPr/>
        <p:nvPr/>
      </p:nvGrpSpPr>
      <p:grpSpPr>
        <a:xfrm>
          <a:off x="0" y="0"/>
          <a:ext cx="0" cy="0"/>
          <a:chOff x="0" y="0"/>
          <a:chExt cx="0" cy="0"/>
        </a:xfrm>
      </p:grpSpPr>
      <p:pic>
        <p:nvPicPr>
          <p:cNvPr id="1870" name="Google Shape;1870;p83"/>
          <p:cNvPicPr preferRelativeResize="0"/>
          <p:nvPr/>
        </p:nvPicPr>
        <p:blipFill rotWithShape="1">
          <a:blip r:embed="rId3">
            <a:alphaModFix/>
          </a:blip>
          <a:srcRect b="0" l="0" r="0" t="0"/>
          <a:stretch/>
        </p:blipFill>
        <p:spPr>
          <a:xfrm>
            <a:off x="704666" y="2343433"/>
            <a:ext cx="10895350" cy="3639190"/>
          </a:xfrm>
          <a:prstGeom prst="rect">
            <a:avLst/>
          </a:prstGeom>
          <a:noFill/>
          <a:ln>
            <a:noFill/>
          </a:ln>
        </p:spPr>
      </p:pic>
      <p:sp>
        <p:nvSpPr>
          <p:cNvPr id="1871" name="Google Shape;1871;p83"/>
          <p:cNvSpPr txBox="1"/>
          <p:nvPr/>
        </p:nvSpPr>
        <p:spPr>
          <a:xfrm>
            <a:off x="2850407" y="829353"/>
            <a:ext cx="5754776" cy="4618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2399">
                <a:solidFill>
                  <a:schemeClr val="dk1"/>
                </a:solidFill>
                <a:latin typeface="Arial"/>
                <a:ea typeface="Arial"/>
                <a:cs typeface="Arial"/>
                <a:sym typeface="Arial"/>
              </a:rPr>
              <a:t>ECDC data 2017</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5" name="Shape 1875"/>
        <p:cNvGrpSpPr/>
        <p:nvPr/>
      </p:nvGrpSpPr>
      <p:grpSpPr>
        <a:xfrm>
          <a:off x="0" y="0"/>
          <a:ext cx="0" cy="0"/>
          <a:chOff x="0" y="0"/>
          <a:chExt cx="0" cy="0"/>
        </a:xfrm>
      </p:grpSpPr>
      <p:sp>
        <p:nvSpPr>
          <p:cNvPr id="1876" name="Google Shape;1876;p84"/>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800"/>
              <a:buFont typeface="Arial"/>
              <a:buNone/>
            </a:pPr>
            <a:r>
              <a:rPr lang="en-GB"/>
              <a:t>IPD and meningitis number of cases in Belgium up to 2018</a:t>
            </a:r>
            <a:endParaRPr/>
          </a:p>
        </p:txBody>
      </p:sp>
      <p:sp>
        <p:nvSpPr>
          <p:cNvPr id="1877" name="Google Shape;1877;p84"/>
          <p:cNvSpPr txBox="1"/>
          <p:nvPr>
            <p:ph idx="2" type="body"/>
          </p:nvPr>
        </p:nvSpPr>
        <p:spPr>
          <a:xfrm>
            <a:off x="523738" y="708734"/>
            <a:ext cx="9890724" cy="41740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6"/>
              </a:buClr>
              <a:buSzPts val="1799"/>
              <a:buNone/>
            </a:pPr>
            <a:r>
              <a:t/>
            </a:r>
            <a:endParaRPr/>
          </a:p>
        </p:txBody>
      </p:sp>
      <p:sp>
        <p:nvSpPr>
          <p:cNvPr id="1878" name="Google Shape;1878;p8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pic>
        <p:nvPicPr>
          <p:cNvPr id="1879" name="Google Shape;1879;p84"/>
          <p:cNvPicPr preferRelativeResize="0"/>
          <p:nvPr/>
        </p:nvPicPr>
        <p:blipFill rotWithShape="1">
          <a:blip r:embed="rId3">
            <a:alphaModFix/>
          </a:blip>
          <a:srcRect b="0" l="0" r="0" t="0"/>
          <a:stretch/>
        </p:blipFill>
        <p:spPr>
          <a:xfrm>
            <a:off x="472952" y="1319763"/>
            <a:ext cx="4753325" cy="2858342"/>
          </a:xfrm>
          <a:prstGeom prst="rect">
            <a:avLst/>
          </a:prstGeom>
          <a:noFill/>
          <a:ln>
            <a:noFill/>
          </a:ln>
        </p:spPr>
      </p:pic>
      <p:pic>
        <p:nvPicPr>
          <p:cNvPr id="1880" name="Google Shape;1880;p84"/>
          <p:cNvPicPr preferRelativeResize="0"/>
          <p:nvPr/>
        </p:nvPicPr>
        <p:blipFill rotWithShape="1">
          <a:blip r:embed="rId4">
            <a:alphaModFix/>
          </a:blip>
          <a:srcRect b="0" l="0" r="0" t="0"/>
          <a:stretch/>
        </p:blipFill>
        <p:spPr>
          <a:xfrm>
            <a:off x="2799620" y="4249525"/>
            <a:ext cx="6805427" cy="2447288"/>
          </a:xfrm>
          <a:prstGeom prst="rect">
            <a:avLst/>
          </a:prstGeom>
          <a:noFill/>
          <a:ln>
            <a:noFill/>
          </a:ln>
        </p:spPr>
      </p:pic>
      <p:pic>
        <p:nvPicPr>
          <p:cNvPr id="1881" name="Google Shape;1881;p84"/>
          <p:cNvPicPr preferRelativeResize="0"/>
          <p:nvPr/>
        </p:nvPicPr>
        <p:blipFill rotWithShape="1">
          <a:blip r:embed="rId5">
            <a:alphaModFix/>
          </a:blip>
          <a:srcRect b="0" l="0" r="0" t="0"/>
          <a:stretch/>
        </p:blipFill>
        <p:spPr>
          <a:xfrm>
            <a:off x="5581784" y="1305479"/>
            <a:ext cx="5511951" cy="28726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5"/>
          <p:cNvSpPr txBox="1"/>
          <p:nvPr>
            <p:ph type="title"/>
          </p:nvPr>
        </p:nvSpPr>
        <p:spPr>
          <a:xfrm>
            <a:off x="585788" y="170330"/>
            <a:ext cx="11269661" cy="815022"/>
          </a:xfrm>
          <a:prstGeom prst="rect">
            <a:avLst/>
          </a:prstGeom>
          <a:noFill/>
          <a:ln>
            <a:noFill/>
          </a:ln>
        </p:spPr>
        <p:txBody>
          <a:bodyPr anchorCtr="0" anchor="b" bIns="0" lIns="0" spcFirstLastPara="1" rIns="0" wrap="square" tIns="0">
            <a:noAutofit/>
          </a:bodyPr>
          <a:lstStyle/>
          <a:p>
            <a:pPr indent="0" lvl="0" marL="0" rtl="0" algn="l">
              <a:lnSpc>
                <a:spcPct val="85000"/>
              </a:lnSpc>
              <a:spcBef>
                <a:spcPts val="0"/>
              </a:spcBef>
              <a:spcAft>
                <a:spcPts val="0"/>
              </a:spcAft>
              <a:buClr>
                <a:schemeClr val="lt1"/>
              </a:buClr>
              <a:buSzPts val="2800"/>
              <a:buFont typeface="Arial"/>
              <a:buNone/>
            </a:pPr>
            <a:r>
              <a:rPr lang="en-GB"/>
              <a:t>Overall effectiveness of PCVs: </a:t>
            </a:r>
            <a:br>
              <a:rPr lang="en-GB"/>
            </a:br>
            <a:r>
              <a:rPr lang="en-GB"/>
              <a:t>determined by the net reduction of pneumococcal disease</a:t>
            </a:r>
            <a:endParaRPr/>
          </a:p>
        </p:txBody>
      </p:sp>
      <p:grpSp>
        <p:nvGrpSpPr>
          <p:cNvPr id="202" name="Google Shape;202;p25"/>
          <p:cNvGrpSpPr/>
          <p:nvPr/>
        </p:nvGrpSpPr>
        <p:grpSpPr>
          <a:xfrm>
            <a:off x="598460" y="5205698"/>
            <a:ext cx="10898216" cy="823440"/>
            <a:chOff x="1207158" y="5045883"/>
            <a:chExt cx="9511642" cy="802609"/>
          </a:xfrm>
        </p:grpSpPr>
        <p:sp>
          <p:nvSpPr>
            <p:cNvPr id="203" name="Google Shape;203;p25"/>
            <p:cNvSpPr/>
            <p:nvPr/>
          </p:nvSpPr>
          <p:spPr>
            <a:xfrm>
              <a:off x="1207159" y="5233173"/>
              <a:ext cx="9511641" cy="427973"/>
            </a:xfrm>
            <a:prstGeom prst="rect">
              <a:avLst/>
            </a:prstGeom>
            <a:noFill/>
            <a:ln>
              <a:noFill/>
            </a:ln>
          </p:spPr>
          <p:txBody>
            <a:bodyPr anchorCtr="0" anchor="ctr" bIns="72000" lIns="72000" spcFirstLastPara="1" rIns="72000" wrap="square" tIns="72000">
              <a:noAutofit/>
            </a:bodyPr>
            <a:lstStyle/>
            <a:p>
              <a:pPr indent="0" lvl="0" marL="0" marR="0" rtl="0" algn="ctr">
                <a:lnSpc>
                  <a:spcPct val="90000"/>
                </a:lnSpc>
                <a:spcBef>
                  <a:spcPts val="0"/>
                </a:spcBef>
                <a:spcAft>
                  <a:spcPts val="0"/>
                </a:spcAft>
                <a:buNone/>
              </a:pPr>
              <a:r>
                <a:rPr b="1" lang="en-GB" sz="2000">
                  <a:solidFill>
                    <a:srgbClr val="94C120"/>
                  </a:solidFill>
                  <a:latin typeface="Arial"/>
                  <a:ea typeface="Arial"/>
                  <a:cs typeface="Arial"/>
                  <a:sym typeface="Arial"/>
                </a:rPr>
                <a:t>“The overall impact of a given PCV formulation on IPD, AOM or pneumonia </a:t>
              </a:r>
              <a:br>
                <a:rPr b="1" lang="en-GB" sz="2000">
                  <a:solidFill>
                    <a:srgbClr val="94C120"/>
                  </a:solidFill>
                  <a:latin typeface="Arial"/>
                  <a:ea typeface="Arial"/>
                  <a:cs typeface="Arial"/>
                  <a:sym typeface="Arial"/>
                </a:rPr>
              </a:br>
              <a:r>
                <a:rPr b="1" lang="en-GB" sz="2000">
                  <a:solidFill>
                    <a:srgbClr val="94C120"/>
                  </a:solidFill>
                  <a:latin typeface="Arial"/>
                  <a:ea typeface="Arial"/>
                  <a:cs typeface="Arial"/>
                  <a:sym typeface="Arial"/>
                </a:rPr>
                <a:t>cannot be predicted solely on the basis of its serotype content”</a:t>
              </a:r>
              <a:r>
                <a:rPr b="1" baseline="30000" lang="en-GB" sz="2000">
                  <a:solidFill>
                    <a:srgbClr val="94C120"/>
                  </a:solidFill>
                  <a:latin typeface="Arial"/>
                  <a:ea typeface="Arial"/>
                  <a:cs typeface="Arial"/>
                  <a:sym typeface="Arial"/>
                </a:rPr>
                <a:t>1</a:t>
              </a:r>
              <a:endParaRPr/>
            </a:p>
          </p:txBody>
        </p:sp>
        <p:grpSp>
          <p:nvGrpSpPr>
            <p:cNvPr id="204" name="Google Shape;204;p25"/>
            <p:cNvGrpSpPr/>
            <p:nvPr/>
          </p:nvGrpSpPr>
          <p:grpSpPr>
            <a:xfrm>
              <a:off x="1207158" y="5045883"/>
              <a:ext cx="9511642" cy="802609"/>
              <a:chOff x="1877718" y="4489864"/>
              <a:chExt cx="8170522" cy="699919"/>
            </a:xfrm>
          </p:grpSpPr>
          <p:cxnSp>
            <p:nvCxnSpPr>
              <p:cNvPr id="205" name="Google Shape;205;p25"/>
              <p:cNvCxnSpPr/>
              <p:nvPr/>
            </p:nvCxnSpPr>
            <p:spPr>
              <a:xfrm>
                <a:off x="1877718" y="5189783"/>
                <a:ext cx="8170522" cy="0"/>
              </a:xfrm>
              <a:prstGeom prst="straightConnector1">
                <a:avLst/>
              </a:prstGeom>
              <a:noFill/>
              <a:ln cap="flat" cmpd="sng" w="19050">
                <a:solidFill>
                  <a:schemeClr val="accent1"/>
                </a:solidFill>
                <a:prstDash val="solid"/>
                <a:round/>
                <a:headEnd len="sm" w="sm" type="none"/>
                <a:tailEnd len="sm" w="sm" type="none"/>
              </a:ln>
            </p:spPr>
          </p:cxnSp>
          <p:cxnSp>
            <p:nvCxnSpPr>
              <p:cNvPr id="206" name="Google Shape;206;p25"/>
              <p:cNvCxnSpPr/>
              <p:nvPr/>
            </p:nvCxnSpPr>
            <p:spPr>
              <a:xfrm>
                <a:off x="1877718" y="4489864"/>
                <a:ext cx="8170522" cy="0"/>
              </a:xfrm>
              <a:prstGeom prst="straightConnector1">
                <a:avLst/>
              </a:prstGeom>
              <a:noFill/>
              <a:ln cap="flat" cmpd="sng" w="28575">
                <a:solidFill>
                  <a:schemeClr val="accent1"/>
                </a:solidFill>
                <a:prstDash val="solid"/>
                <a:round/>
                <a:headEnd len="sm" w="sm" type="none"/>
                <a:tailEnd len="sm" w="sm" type="none"/>
              </a:ln>
            </p:spPr>
          </p:cxnSp>
        </p:grpSp>
      </p:grpSp>
      <p:grpSp>
        <p:nvGrpSpPr>
          <p:cNvPr id="207" name="Google Shape;207;p25"/>
          <p:cNvGrpSpPr/>
          <p:nvPr/>
        </p:nvGrpSpPr>
        <p:grpSpPr>
          <a:xfrm>
            <a:off x="585788" y="1182845"/>
            <a:ext cx="11017249" cy="3818981"/>
            <a:chOff x="585788" y="1109514"/>
            <a:chExt cx="11341100" cy="4948772"/>
          </a:xfrm>
        </p:grpSpPr>
        <p:sp>
          <p:nvSpPr>
            <p:cNvPr id="208" name="Google Shape;208;p25"/>
            <p:cNvSpPr/>
            <p:nvPr/>
          </p:nvSpPr>
          <p:spPr>
            <a:xfrm>
              <a:off x="8309560" y="1761911"/>
              <a:ext cx="1409821" cy="3723861"/>
            </a:xfrm>
            <a:prstGeom prst="rect">
              <a:avLst/>
            </a:prstGeom>
            <a:solidFill>
              <a:srgbClr val="69BCD1">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09" name="Google Shape;209;p25"/>
            <p:cNvSpPr txBox="1"/>
            <p:nvPr/>
          </p:nvSpPr>
          <p:spPr>
            <a:xfrm>
              <a:off x="1530474" y="5603358"/>
              <a:ext cx="2146852" cy="454928"/>
            </a:xfrm>
            <a:prstGeom prst="rect">
              <a:avLst/>
            </a:prstGeom>
            <a:noFill/>
            <a:ln>
              <a:noFill/>
            </a:ln>
          </p:spPr>
          <p:txBody>
            <a:bodyPr anchorCtr="0" anchor="t" bIns="36000" lIns="0" spcFirstLastPara="1" rIns="0" wrap="square" tIns="0">
              <a:noAutofit/>
            </a:bodyPr>
            <a:lstStyle/>
            <a:p>
              <a:pPr indent="0" lvl="0" marL="0" marR="0" rtl="0" algn="ctr">
                <a:lnSpc>
                  <a:spcPct val="85000"/>
                </a:lnSpc>
                <a:spcBef>
                  <a:spcPts val="0"/>
                </a:spcBef>
                <a:spcAft>
                  <a:spcPts val="0"/>
                </a:spcAft>
                <a:buNone/>
              </a:pPr>
              <a:r>
                <a:rPr lang="en-GB" sz="1600">
                  <a:solidFill>
                    <a:srgbClr val="595959"/>
                  </a:solidFill>
                  <a:latin typeface="Arial"/>
                  <a:ea typeface="Arial"/>
                  <a:cs typeface="Arial"/>
                  <a:sym typeface="Arial"/>
                </a:rPr>
                <a:t>Before PCV implementation</a:t>
              </a:r>
              <a:endParaRPr/>
            </a:p>
          </p:txBody>
        </p:sp>
        <p:cxnSp>
          <p:nvCxnSpPr>
            <p:cNvPr id="210" name="Google Shape;210;p25"/>
            <p:cNvCxnSpPr/>
            <p:nvPr/>
          </p:nvCxnSpPr>
          <p:spPr>
            <a:xfrm>
              <a:off x="1859182" y="1761911"/>
              <a:ext cx="0" cy="3723861"/>
            </a:xfrm>
            <a:prstGeom prst="straightConnector1">
              <a:avLst/>
            </a:prstGeom>
            <a:noFill/>
            <a:ln>
              <a:noFill/>
            </a:ln>
          </p:spPr>
        </p:cxnSp>
        <p:sp>
          <p:nvSpPr>
            <p:cNvPr id="211" name="Google Shape;211;p25"/>
            <p:cNvSpPr/>
            <p:nvPr/>
          </p:nvSpPr>
          <p:spPr>
            <a:xfrm>
              <a:off x="2140520" y="1761911"/>
              <a:ext cx="926761" cy="3723861"/>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12" name="Google Shape;212;p25"/>
            <p:cNvSpPr/>
            <p:nvPr/>
          </p:nvSpPr>
          <p:spPr>
            <a:xfrm>
              <a:off x="3712701" y="1761910"/>
              <a:ext cx="1071856" cy="2781515"/>
            </a:xfrm>
            <a:prstGeom prst="downArrow">
              <a:avLst>
                <a:gd fmla="val 76998" name="adj1"/>
                <a:gd fmla="val 28775" name="adj2"/>
              </a:avLst>
            </a:prstGeom>
            <a:solidFill>
              <a:srgbClr val="40B0C1">
                <a:alpha val="4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13" name="Google Shape;213;p25"/>
            <p:cNvSpPr/>
            <p:nvPr/>
          </p:nvSpPr>
          <p:spPr>
            <a:xfrm>
              <a:off x="8594749" y="4446068"/>
              <a:ext cx="926761" cy="1039702"/>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14" name="Google Shape;214;p25"/>
            <p:cNvSpPr txBox="1"/>
            <p:nvPr/>
          </p:nvSpPr>
          <p:spPr>
            <a:xfrm>
              <a:off x="7984703" y="5603358"/>
              <a:ext cx="2146852" cy="454928"/>
            </a:xfrm>
            <a:prstGeom prst="rect">
              <a:avLst/>
            </a:prstGeom>
            <a:noFill/>
            <a:ln>
              <a:noFill/>
            </a:ln>
          </p:spPr>
          <p:txBody>
            <a:bodyPr anchorCtr="0" anchor="t" bIns="36000" lIns="0" spcFirstLastPara="1" rIns="0" wrap="square" tIns="0">
              <a:noAutofit/>
            </a:bodyPr>
            <a:lstStyle/>
            <a:p>
              <a:pPr indent="0" lvl="0" marL="0" marR="0" rtl="0" algn="ctr">
                <a:lnSpc>
                  <a:spcPct val="85000"/>
                </a:lnSpc>
                <a:spcBef>
                  <a:spcPts val="0"/>
                </a:spcBef>
                <a:spcAft>
                  <a:spcPts val="0"/>
                </a:spcAft>
                <a:buNone/>
              </a:pPr>
              <a:r>
                <a:rPr lang="en-GB" sz="1600">
                  <a:solidFill>
                    <a:srgbClr val="595959"/>
                  </a:solidFill>
                  <a:latin typeface="Arial"/>
                  <a:ea typeface="Arial"/>
                  <a:cs typeface="Arial"/>
                  <a:sym typeface="Arial"/>
                </a:rPr>
                <a:t>After PCV implementation</a:t>
              </a:r>
              <a:endParaRPr/>
            </a:p>
          </p:txBody>
        </p:sp>
        <p:sp>
          <p:nvSpPr>
            <p:cNvPr id="215" name="Google Shape;215;p25"/>
            <p:cNvSpPr txBox="1"/>
            <p:nvPr/>
          </p:nvSpPr>
          <p:spPr>
            <a:xfrm rot="-5400000">
              <a:off x="-191103" y="3344459"/>
              <a:ext cx="3679365" cy="603242"/>
            </a:xfrm>
            <a:prstGeom prst="rect">
              <a:avLst/>
            </a:prstGeom>
            <a:noFill/>
            <a:ln>
              <a:noFill/>
            </a:ln>
          </p:spPr>
          <p:txBody>
            <a:bodyPr anchorCtr="0" anchor="t" bIns="45700" lIns="91425" spcFirstLastPara="1" rIns="91425" wrap="square" tIns="45700">
              <a:noAutofit/>
            </a:bodyPr>
            <a:lstStyle/>
            <a:p>
              <a:pPr indent="0" lvl="0" marL="0" marR="0" rtl="0" algn="ctr">
                <a:lnSpc>
                  <a:spcPct val="85000"/>
                </a:lnSpc>
                <a:spcBef>
                  <a:spcPts val="0"/>
                </a:spcBef>
                <a:spcAft>
                  <a:spcPts val="0"/>
                </a:spcAft>
                <a:buNone/>
              </a:pPr>
              <a:r>
                <a:rPr b="1" lang="en-GB" sz="1600">
                  <a:solidFill>
                    <a:srgbClr val="7F7F7F"/>
                  </a:solidFill>
                  <a:latin typeface="Arial"/>
                  <a:ea typeface="Arial"/>
                  <a:cs typeface="Arial"/>
                  <a:sym typeface="Arial"/>
                </a:rPr>
                <a:t>Total pneumococcal</a:t>
              </a:r>
              <a:br>
                <a:rPr b="1" lang="en-GB" sz="1600">
                  <a:solidFill>
                    <a:srgbClr val="7F7F7F"/>
                  </a:solidFill>
                  <a:latin typeface="Arial"/>
                  <a:ea typeface="Arial"/>
                  <a:cs typeface="Arial"/>
                  <a:sym typeface="Arial"/>
                </a:rPr>
              </a:br>
              <a:r>
                <a:rPr b="1" lang="en-GB" sz="1600">
                  <a:solidFill>
                    <a:srgbClr val="7F7F7F"/>
                  </a:solidFill>
                  <a:latin typeface="Arial"/>
                  <a:ea typeface="Arial"/>
                  <a:cs typeface="Arial"/>
                  <a:sym typeface="Arial"/>
                </a:rPr>
                <a:t>disease incidence</a:t>
              </a:r>
              <a:endParaRPr/>
            </a:p>
          </p:txBody>
        </p:sp>
        <p:sp>
          <p:nvSpPr>
            <p:cNvPr id="216" name="Google Shape;216;p25"/>
            <p:cNvSpPr txBox="1"/>
            <p:nvPr/>
          </p:nvSpPr>
          <p:spPr>
            <a:xfrm>
              <a:off x="7930036" y="1109514"/>
              <a:ext cx="2201519" cy="662054"/>
            </a:xfrm>
            <a:prstGeom prst="rect">
              <a:avLst/>
            </a:prstGeom>
            <a:noFill/>
            <a:ln>
              <a:noFill/>
            </a:ln>
          </p:spPr>
          <p:txBody>
            <a:bodyPr anchorCtr="0" anchor="t" bIns="45700" lIns="91425" spcFirstLastPara="1" rIns="91425" wrap="square" tIns="45700">
              <a:noAutofit/>
            </a:bodyPr>
            <a:lstStyle/>
            <a:p>
              <a:pPr indent="0" lvl="0" marL="0" marR="0" rtl="0" algn="ctr">
                <a:lnSpc>
                  <a:spcPct val="85000"/>
                </a:lnSpc>
                <a:spcBef>
                  <a:spcPts val="0"/>
                </a:spcBef>
                <a:spcAft>
                  <a:spcPts val="0"/>
                </a:spcAft>
                <a:buNone/>
              </a:pPr>
              <a:r>
                <a:rPr b="1" lang="en-GB" sz="1600">
                  <a:solidFill>
                    <a:srgbClr val="595959"/>
                  </a:solidFill>
                  <a:latin typeface="Arial"/>
                  <a:ea typeface="Arial"/>
                  <a:cs typeface="Arial"/>
                  <a:sym typeface="Arial"/>
                </a:rPr>
                <a:t>Overall effectiveness</a:t>
              </a:r>
              <a:r>
                <a:rPr b="1" baseline="30000" lang="en-GB" sz="1600">
                  <a:solidFill>
                    <a:srgbClr val="595959"/>
                  </a:solidFill>
                  <a:latin typeface="Arial"/>
                  <a:ea typeface="Arial"/>
                  <a:cs typeface="Arial"/>
                  <a:sym typeface="Arial"/>
                </a:rPr>
                <a:t>1</a:t>
              </a:r>
              <a:endParaRPr/>
            </a:p>
          </p:txBody>
        </p:sp>
        <p:sp>
          <p:nvSpPr>
            <p:cNvPr id="217" name="Google Shape;217;p25"/>
            <p:cNvSpPr txBox="1"/>
            <p:nvPr/>
          </p:nvSpPr>
          <p:spPr>
            <a:xfrm>
              <a:off x="9848921" y="2725911"/>
              <a:ext cx="1125661" cy="524177"/>
            </a:xfrm>
            <a:prstGeom prst="rect">
              <a:avLst/>
            </a:prstGeom>
            <a:noFill/>
            <a:ln>
              <a:noFill/>
            </a:ln>
          </p:spPr>
          <p:txBody>
            <a:bodyPr anchorCtr="0" anchor="t" bIns="0" lIns="0" spcFirstLastPara="1" rIns="0" wrap="square" tIns="0">
              <a:noAutofit/>
            </a:bodyPr>
            <a:lstStyle/>
            <a:p>
              <a:pPr indent="0" lvl="0" marL="0" marR="0" rtl="0" algn="l">
                <a:lnSpc>
                  <a:spcPct val="85000"/>
                </a:lnSpc>
                <a:spcBef>
                  <a:spcPts val="0"/>
                </a:spcBef>
                <a:spcAft>
                  <a:spcPts val="0"/>
                </a:spcAft>
                <a:buNone/>
              </a:pPr>
              <a:r>
                <a:rPr b="1" lang="en-GB" sz="1600">
                  <a:solidFill>
                    <a:srgbClr val="215B6B"/>
                  </a:solidFill>
                  <a:latin typeface="Arial"/>
                  <a:ea typeface="Arial"/>
                  <a:cs typeface="Arial"/>
                  <a:sym typeface="Arial"/>
                </a:rPr>
                <a:t>Net </a:t>
              </a:r>
              <a:br>
                <a:rPr b="1" lang="en-GB" sz="1600">
                  <a:solidFill>
                    <a:srgbClr val="215B6B"/>
                  </a:solidFill>
                  <a:latin typeface="Arial"/>
                  <a:ea typeface="Arial"/>
                  <a:cs typeface="Arial"/>
                  <a:sym typeface="Arial"/>
                </a:rPr>
              </a:br>
              <a:r>
                <a:rPr b="1" lang="en-GB" sz="1600">
                  <a:solidFill>
                    <a:srgbClr val="215B6B"/>
                  </a:solidFill>
                  <a:latin typeface="Arial"/>
                  <a:ea typeface="Arial"/>
                  <a:cs typeface="Arial"/>
                  <a:sym typeface="Arial"/>
                </a:rPr>
                <a:t>reduction </a:t>
              </a:r>
              <a:endParaRPr/>
            </a:p>
          </p:txBody>
        </p:sp>
        <p:sp>
          <p:nvSpPr>
            <p:cNvPr id="218" name="Google Shape;218;p25"/>
            <p:cNvSpPr/>
            <p:nvPr/>
          </p:nvSpPr>
          <p:spPr>
            <a:xfrm>
              <a:off x="5320146" y="4577454"/>
              <a:ext cx="1071856" cy="236230"/>
            </a:xfrm>
            <a:prstGeom prst="downArrow">
              <a:avLst>
                <a:gd fmla="val 76998" name="adj1"/>
                <a:gd fmla="val 48651" name="adj2"/>
              </a:avLst>
            </a:prstGeom>
            <a:solidFill>
              <a:srgbClr val="FCBC1C">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219" name="Google Shape;219;p25"/>
            <p:cNvCxnSpPr/>
            <p:nvPr/>
          </p:nvCxnSpPr>
          <p:spPr>
            <a:xfrm>
              <a:off x="4248943" y="4552520"/>
              <a:ext cx="2007394" cy="0"/>
            </a:xfrm>
            <a:prstGeom prst="straightConnector1">
              <a:avLst/>
            </a:prstGeom>
            <a:noFill/>
            <a:ln cap="rnd" cmpd="sng" w="25400">
              <a:solidFill>
                <a:schemeClr val="accent5"/>
              </a:solidFill>
              <a:prstDash val="dash"/>
              <a:bevel/>
              <a:headEnd len="sm" w="sm" type="none"/>
              <a:tailEnd len="sm" w="sm" type="none"/>
            </a:ln>
          </p:spPr>
        </p:cxnSp>
        <p:sp>
          <p:nvSpPr>
            <p:cNvPr id="220" name="Google Shape;220;p25"/>
            <p:cNvSpPr/>
            <p:nvPr/>
          </p:nvSpPr>
          <p:spPr>
            <a:xfrm rot="10800000">
              <a:off x="7237702" y="4418730"/>
              <a:ext cx="1071856" cy="422199"/>
            </a:xfrm>
            <a:prstGeom prst="downArrow">
              <a:avLst>
                <a:gd fmla="val 76998" name="adj1"/>
                <a:gd fmla="val 58609" name="adj2"/>
              </a:avLst>
            </a:prstGeom>
            <a:solidFill>
              <a:srgbClr val="94C120">
                <a:alpha val="5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21" name="Google Shape;221;p25"/>
            <p:cNvSpPr/>
            <p:nvPr/>
          </p:nvSpPr>
          <p:spPr>
            <a:xfrm>
              <a:off x="8522201" y="1761912"/>
              <a:ext cx="1071856" cy="2656818"/>
            </a:xfrm>
            <a:prstGeom prst="downArrow">
              <a:avLst>
                <a:gd fmla="val 76998" name="adj1"/>
                <a:gd fmla="val 30997" name="adj2"/>
              </a:avLst>
            </a:prstGeom>
            <a:solidFill>
              <a:srgbClr val="40B0C0">
                <a:alpha val="4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cxnSp>
          <p:nvCxnSpPr>
            <p:cNvPr id="222" name="Google Shape;222;p25"/>
            <p:cNvCxnSpPr/>
            <p:nvPr/>
          </p:nvCxnSpPr>
          <p:spPr>
            <a:xfrm>
              <a:off x="7773630" y="4422861"/>
              <a:ext cx="1733550" cy="0"/>
            </a:xfrm>
            <a:prstGeom prst="straightConnector1">
              <a:avLst/>
            </a:prstGeom>
            <a:noFill/>
            <a:ln cap="rnd" cmpd="sng" w="25400">
              <a:solidFill>
                <a:schemeClr val="accent5"/>
              </a:solidFill>
              <a:prstDash val="dash"/>
              <a:bevel/>
              <a:headEnd len="sm" w="sm" type="none"/>
              <a:tailEnd len="sm" w="sm" type="none"/>
            </a:ln>
          </p:spPr>
        </p:cxnSp>
        <p:cxnSp>
          <p:nvCxnSpPr>
            <p:cNvPr id="223" name="Google Shape;223;p25"/>
            <p:cNvCxnSpPr/>
            <p:nvPr/>
          </p:nvCxnSpPr>
          <p:spPr>
            <a:xfrm>
              <a:off x="5830540" y="4840940"/>
              <a:ext cx="2341910" cy="0"/>
            </a:xfrm>
            <a:prstGeom prst="straightConnector1">
              <a:avLst/>
            </a:prstGeom>
            <a:noFill/>
            <a:ln cap="rnd" cmpd="sng" w="25400">
              <a:solidFill>
                <a:schemeClr val="accent5"/>
              </a:solidFill>
              <a:prstDash val="dash"/>
              <a:bevel/>
              <a:headEnd len="sm" w="sm" type="none"/>
              <a:tailEnd len="sm" w="sm" type="none"/>
            </a:ln>
          </p:spPr>
        </p:cxnSp>
        <p:cxnSp>
          <p:nvCxnSpPr>
            <p:cNvPr id="224" name="Google Shape;224;p25"/>
            <p:cNvCxnSpPr/>
            <p:nvPr/>
          </p:nvCxnSpPr>
          <p:spPr>
            <a:xfrm>
              <a:off x="585942" y="5485772"/>
              <a:ext cx="11340946" cy="0"/>
            </a:xfrm>
            <a:prstGeom prst="straightConnector1">
              <a:avLst/>
            </a:prstGeom>
            <a:noFill/>
            <a:ln cap="flat" cmpd="sng" w="50800">
              <a:solidFill>
                <a:srgbClr val="D8D8D8"/>
              </a:solidFill>
              <a:prstDash val="solid"/>
              <a:round/>
              <a:headEnd len="sm" w="sm" type="none"/>
              <a:tailEnd len="sm" w="sm" type="none"/>
            </a:ln>
          </p:spPr>
        </p:cxnSp>
        <p:cxnSp>
          <p:nvCxnSpPr>
            <p:cNvPr id="225" name="Google Shape;225;p25"/>
            <p:cNvCxnSpPr/>
            <p:nvPr/>
          </p:nvCxnSpPr>
          <p:spPr>
            <a:xfrm>
              <a:off x="585788" y="1749569"/>
              <a:ext cx="11341100" cy="0"/>
            </a:xfrm>
            <a:prstGeom prst="straightConnector1">
              <a:avLst/>
            </a:prstGeom>
            <a:noFill/>
            <a:ln cap="rnd" cmpd="sng" w="25400">
              <a:solidFill>
                <a:schemeClr val="accent5"/>
              </a:solidFill>
              <a:prstDash val="dash"/>
              <a:bevel/>
              <a:headEnd len="sm" w="sm" type="none"/>
              <a:tailEnd len="sm" w="sm" type="none"/>
            </a:ln>
          </p:spPr>
        </p:cxnSp>
      </p:grpSp>
      <p:sp>
        <p:nvSpPr>
          <p:cNvPr id="226" name="Google Shape;226;p25"/>
          <p:cNvSpPr txBox="1"/>
          <p:nvPr/>
        </p:nvSpPr>
        <p:spPr>
          <a:xfrm>
            <a:off x="3525882" y="2301445"/>
            <a:ext cx="1221493"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400">
                <a:solidFill>
                  <a:srgbClr val="006782"/>
                </a:solidFill>
                <a:latin typeface="Arial"/>
                <a:ea typeface="Arial"/>
                <a:cs typeface="Arial"/>
                <a:sym typeface="Arial"/>
              </a:rPr>
              <a:t>Vaccine-type effectiveness</a:t>
            </a:r>
            <a:endParaRPr/>
          </a:p>
        </p:txBody>
      </p:sp>
      <p:sp>
        <p:nvSpPr>
          <p:cNvPr id="227" name="Google Shape;227;p25"/>
          <p:cNvSpPr txBox="1"/>
          <p:nvPr/>
        </p:nvSpPr>
        <p:spPr>
          <a:xfrm>
            <a:off x="4963671" y="3552522"/>
            <a:ext cx="1483814"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400">
                <a:solidFill>
                  <a:srgbClr val="006782"/>
                </a:solidFill>
                <a:latin typeface="Arial"/>
                <a:ea typeface="Arial"/>
                <a:cs typeface="Arial"/>
                <a:sym typeface="Arial"/>
              </a:rPr>
              <a:t>Cross-protection</a:t>
            </a:r>
            <a:endParaRPr/>
          </a:p>
        </p:txBody>
      </p:sp>
      <p:sp>
        <p:nvSpPr>
          <p:cNvPr id="228" name="Google Shape;228;p25"/>
          <p:cNvSpPr txBox="1"/>
          <p:nvPr/>
        </p:nvSpPr>
        <p:spPr>
          <a:xfrm>
            <a:off x="6842917" y="3195447"/>
            <a:ext cx="1347168"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GB" sz="1400">
                <a:solidFill>
                  <a:srgbClr val="006782"/>
                </a:solidFill>
                <a:latin typeface="Arial"/>
                <a:ea typeface="Arial"/>
                <a:cs typeface="Arial"/>
                <a:sym typeface="Arial"/>
              </a:rPr>
              <a:t>Replacement disease</a:t>
            </a:r>
            <a:endParaRPr/>
          </a:p>
        </p:txBody>
      </p:sp>
      <p:sp>
        <p:nvSpPr>
          <p:cNvPr id="229" name="Google Shape;229;p25"/>
          <p:cNvSpPr txBox="1"/>
          <p:nvPr/>
        </p:nvSpPr>
        <p:spPr>
          <a:xfrm>
            <a:off x="261938" y="6261704"/>
            <a:ext cx="8536858" cy="370871"/>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6600"/>
              </a:buClr>
              <a:buSzPts val="800"/>
              <a:buFont typeface="Arial"/>
              <a:buNone/>
            </a:pPr>
            <a:r>
              <a:rPr lang="en-GB" sz="800">
                <a:solidFill>
                  <a:srgbClr val="595959"/>
                </a:solidFill>
                <a:latin typeface="Arial"/>
                <a:ea typeface="Arial"/>
                <a:cs typeface="Arial"/>
                <a:sym typeface="Arial"/>
              </a:rPr>
              <a:t>The chart has been independently created by GSK from original data. It is illustrative and not representative of actual values from clinical studies.</a:t>
            </a:r>
            <a:br>
              <a:rPr lang="en-GB" sz="800">
                <a:solidFill>
                  <a:srgbClr val="595959"/>
                </a:solidFill>
                <a:latin typeface="Arial"/>
                <a:ea typeface="Arial"/>
                <a:cs typeface="Arial"/>
                <a:sym typeface="Arial"/>
              </a:rPr>
            </a:br>
            <a:r>
              <a:rPr b="1" lang="en-GB" sz="800">
                <a:solidFill>
                  <a:srgbClr val="595959"/>
                </a:solidFill>
                <a:latin typeface="Arial"/>
                <a:ea typeface="Arial"/>
                <a:cs typeface="Arial"/>
                <a:sym typeface="Arial"/>
              </a:rPr>
              <a:t>AOM</a:t>
            </a:r>
            <a:r>
              <a:rPr lang="en-GB" sz="800">
                <a:solidFill>
                  <a:srgbClr val="595959"/>
                </a:solidFill>
                <a:latin typeface="Arial"/>
                <a:ea typeface="Arial"/>
                <a:cs typeface="Arial"/>
                <a:sym typeface="Arial"/>
              </a:rPr>
              <a:t>, acute otitis media; </a:t>
            </a:r>
            <a:r>
              <a:rPr b="1" lang="en-GB" sz="800">
                <a:solidFill>
                  <a:srgbClr val="595959"/>
                </a:solidFill>
                <a:latin typeface="Arial"/>
                <a:ea typeface="Arial"/>
                <a:cs typeface="Arial"/>
                <a:sym typeface="Arial"/>
              </a:rPr>
              <a:t>IPD</a:t>
            </a:r>
            <a:r>
              <a:rPr lang="en-GB" sz="800">
                <a:solidFill>
                  <a:srgbClr val="595959"/>
                </a:solidFill>
                <a:latin typeface="Arial"/>
                <a:ea typeface="Arial"/>
                <a:cs typeface="Arial"/>
                <a:sym typeface="Arial"/>
              </a:rPr>
              <a:t>, invasive pneumococcal disease; </a:t>
            </a:r>
            <a:r>
              <a:rPr b="1" lang="en-GB" sz="800">
                <a:solidFill>
                  <a:srgbClr val="595959"/>
                </a:solidFill>
                <a:latin typeface="Arial"/>
                <a:ea typeface="Arial"/>
                <a:cs typeface="Arial"/>
                <a:sym typeface="Arial"/>
              </a:rPr>
              <a:t>PCV</a:t>
            </a:r>
            <a:r>
              <a:rPr lang="en-GB" sz="800">
                <a:solidFill>
                  <a:srgbClr val="595959"/>
                </a:solidFill>
                <a:latin typeface="Arial"/>
                <a:ea typeface="Arial"/>
                <a:cs typeface="Arial"/>
                <a:sym typeface="Arial"/>
              </a:rPr>
              <a:t>, pneumococcal conjugate vaccine.</a:t>
            </a:r>
            <a:endParaRPr/>
          </a:p>
          <a:p>
            <a:pPr indent="0" lvl="0" marL="0" marR="0" rtl="0" algn="l">
              <a:lnSpc>
                <a:spcPct val="90000"/>
              </a:lnSpc>
              <a:spcBef>
                <a:spcPts val="300"/>
              </a:spcBef>
              <a:spcAft>
                <a:spcPts val="0"/>
              </a:spcAft>
              <a:buClr>
                <a:srgbClr val="FF6600"/>
              </a:buClr>
              <a:buSzPts val="800"/>
              <a:buFont typeface="Arial"/>
              <a:buNone/>
            </a:pPr>
            <a:r>
              <a:rPr lang="en-GB" sz="800">
                <a:solidFill>
                  <a:srgbClr val="595959"/>
                </a:solidFill>
                <a:latin typeface="Arial"/>
                <a:ea typeface="Arial"/>
                <a:cs typeface="Arial"/>
                <a:sym typeface="Arial"/>
              </a:rPr>
              <a:t>1. Hausdorff, et al. Expert Rev Vaccines. 2015;14(3):413-428.</a:t>
            </a:r>
            <a:endParaRPr/>
          </a:p>
        </p:txBody>
      </p:sp>
      <p:grpSp>
        <p:nvGrpSpPr>
          <p:cNvPr id="230" name="Google Shape;230;p25"/>
          <p:cNvGrpSpPr/>
          <p:nvPr/>
        </p:nvGrpSpPr>
        <p:grpSpPr>
          <a:xfrm>
            <a:off x="261938" y="1092280"/>
            <a:ext cx="440786" cy="112353"/>
            <a:chOff x="384140" y="1087797"/>
            <a:chExt cx="356480" cy="90864"/>
          </a:xfrm>
        </p:grpSpPr>
        <p:sp>
          <p:nvSpPr>
            <p:cNvPr id="231" name="Google Shape;231;p25"/>
            <p:cNvSpPr/>
            <p:nvPr/>
          </p:nvSpPr>
          <p:spPr>
            <a:xfrm>
              <a:off x="384140" y="1087797"/>
              <a:ext cx="90864" cy="90864"/>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2" name="Google Shape;232;p25"/>
            <p:cNvSpPr/>
            <p:nvPr/>
          </p:nvSpPr>
          <p:spPr>
            <a:xfrm>
              <a:off x="516948" y="1087797"/>
              <a:ext cx="90864" cy="90864"/>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3" name="Google Shape;233;p25"/>
            <p:cNvSpPr/>
            <p:nvPr/>
          </p:nvSpPr>
          <p:spPr>
            <a:xfrm>
              <a:off x="649756" y="1087797"/>
              <a:ext cx="90864" cy="90864"/>
            </a:xfrm>
            <a:prstGeom prst="rect">
              <a:avLst/>
            </a:prstGeom>
            <a:solidFill>
              <a:srgbClr val="FFFFFF">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34" name="Google Shape;234;p25"/>
          <p:cNvSpPr txBox="1"/>
          <p:nvPr/>
        </p:nvSpPr>
        <p:spPr>
          <a:xfrm>
            <a:off x="160862" y="514355"/>
            <a:ext cx="225039" cy="492443"/>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r>
              <a:rPr lang="en-GB" sz="3200">
                <a:solidFill>
                  <a:srgbClr val="215B6B"/>
                </a:solidFill>
                <a:latin typeface="Impact"/>
                <a:ea typeface="Impact"/>
                <a:cs typeface="Impact"/>
                <a:sym typeface="Impact"/>
              </a:rPr>
              <a:t>1</a:t>
            </a:r>
            <a:endParaRPr sz="3200">
              <a:solidFill>
                <a:srgbClr val="215B6B"/>
              </a:solidFill>
              <a:latin typeface="Impact"/>
              <a:ea typeface="Impact"/>
              <a:cs typeface="Impact"/>
              <a:sym typeface="Impact"/>
            </a:endParaRPr>
          </a:p>
        </p:txBody>
      </p:sp>
      <p:sp>
        <p:nvSpPr>
          <p:cNvPr id="235" name="Google Shape;235;p25"/>
          <p:cNvSpPr txBox="1"/>
          <p:nvPr/>
        </p:nvSpPr>
        <p:spPr>
          <a:xfrm>
            <a:off x="2824796" y="6566203"/>
            <a:ext cx="5606829" cy="223138"/>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Clr>
                <a:srgbClr val="595959"/>
              </a:buClr>
              <a:buSzPts val="1000"/>
              <a:buFont typeface="Noto Sans Symbols"/>
              <a:buNone/>
            </a:pPr>
            <a:r>
              <a:rPr lang="en-GB" sz="1000">
                <a:solidFill>
                  <a:srgbClr val="595959"/>
                </a:solidFill>
                <a:latin typeface="Calibri"/>
                <a:ea typeface="Calibri"/>
                <a:cs typeface="Calibri"/>
                <a:sym typeface="Calibri"/>
              </a:rPr>
              <a:t>The 16</a:t>
            </a:r>
            <a:r>
              <a:rPr baseline="30000" lang="en-GB" sz="1000">
                <a:solidFill>
                  <a:srgbClr val="595959"/>
                </a:solidFill>
                <a:latin typeface="Calibri"/>
                <a:ea typeface="Calibri"/>
                <a:cs typeface="Calibri"/>
                <a:sym typeface="Calibri"/>
              </a:rPr>
              <a:t>th</a:t>
            </a:r>
            <a:r>
              <a:rPr lang="en-GB" sz="1000">
                <a:solidFill>
                  <a:srgbClr val="595959"/>
                </a:solidFill>
                <a:latin typeface="Calibri"/>
                <a:ea typeface="Calibri"/>
                <a:cs typeface="Calibri"/>
                <a:sym typeface="Calibri"/>
              </a:rPr>
              <a:t> Annual Meeting of the Lebanese Paediatric Societies </a:t>
            </a:r>
            <a:r>
              <a:rPr lang="en-GB" sz="1000">
                <a:solidFill>
                  <a:srgbClr val="000000"/>
                </a:solidFill>
                <a:latin typeface="Calibri"/>
                <a:ea typeface="Calibri"/>
                <a:cs typeface="Calibri"/>
                <a:sym typeface="Calibri"/>
              </a:rPr>
              <a:t>| </a:t>
            </a:r>
            <a:r>
              <a:rPr lang="en-GB" sz="1000">
                <a:solidFill>
                  <a:schemeClr val="accent6"/>
                </a:solidFill>
                <a:latin typeface="Calibri"/>
                <a:ea typeface="Calibri"/>
                <a:cs typeface="Calibri"/>
                <a:sym typeface="Calibri"/>
              </a:rPr>
              <a:t>13 - 14 September, 2019 | Beirut - Lebanon</a:t>
            </a:r>
            <a:r>
              <a:rPr lang="en-GB" sz="1000">
                <a:solidFill>
                  <a:srgbClr val="595959"/>
                </a:solidFill>
                <a:latin typeface="Calibri"/>
                <a:ea typeface="Calibri"/>
                <a:cs typeface="Calibri"/>
                <a:sym typeface="Calibri"/>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02"/>
                                        </p:tgtEl>
                                        <p:attrNameLst>
                                          <p:attrName>style.visibility</p:attrName>
                                        </p:attrNameLst>
                                      </p:cBhvr>
                                      <p:to>
                                        <p:strVal val="visible"/>
                                      </p:to>
                                    </p:set>
                                    <p:anim calcmode="lin" valueType="num">
                                      <p:cBhvr additive="base">
                                        <p:cTn dur="500"/>
                                        <p:tgtEl>
                                          <p:spTgt spid="202"/>
                                        </p:tgtEl>
                                        <p:attrNameLst>
                                          <p:attrName>ppt_w</p:attrName>
                                        </p:attrNameLst>
                                      </p:cBhvr>
                                      <p:tavLst>
                                        <p:tav fmla="" tm="0">
                                          <p:val>
                                            <p:strVal val="0"/>
                                          </p:val>
                                        </p:tav>
                                        <p:tav fmla="" tm="100000">
                                          <p:val>
                                            <p:strVal val="#ppt_w"/>
                                          </p:val>
                                        </p:tav>
                                      </p:tavLst>
                                    </p:anim>
                                    <p:anim calcmode="lin" valueType="num">
                                      <p:cBhvr additive="base">
                                        <p:cTn dur="500"/>
                                        <p:tgtEl>
                                          <p:spTgt spid="20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26"/>
          <p:cNvSpPr/>
          <p:nvPr/>
        </p:nvSpPr>
        <p:spPr>
          <a:xfrm>
            <a:off x="2547455" y="3963263"/>
            <a:ext cx="2579470" cy="2053559"/>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94C120">
                  <a:alpha val="0"/>
                </a:srgbClr>
              </a:gs>
              <a:gs pos="34000">
                <a:srgbClr val="94C120">
                  <a:alpha val="0"/>
                </a:srgbClr>
              </a:gs>
              <a:gs pos="100000">
                <a:schemeClr val="accent1"/>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242" name="Google Shape;242;p26"/>
          <p:cNvSpPr txBox="1"/>
          <p:nvPr>
            <p:ph type="title"/>
          </p:nvPr>
        </p:nvSpPr>
        <p:spPr>
          <a:xfrm>
            <a:off x="1030147" y="1751225"/>
            <a:ext cx="8698053" cy="732508"/>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rgbClr val="006782"/>
              </a:buClr>
              <a:buSzPts val="2800"/>
              <a:buFont typeface="Arial"/>
              <a:buNone/>
            </a:pPr>
            <a:r>
              <a:rPr lang="en-GB">
                <a:solidFill>
                  <a:srgbClr val="006782"/>
                </a:solidFill>
              </a:rPr>
              <a:t>Synflorix </a:t>
            </a:r>
            <a:r>
              <a:rPr i="0" lang="en-GB">
                <a:solidFill>
                  <a:srgbClr val="006782"/>
                </a:solidFill>
              </a:rPr>
              <a:t>effectively helps prevent pneumoccocal disease as demonstrated by real-world evidence</a:t>
            </a:r>
            <a:endParaRPr i="0">
              <a:solidFill>
                <a:srgbClr val="006782"/>
              </a:solidFill>
            </a:endParaRPr>
          </a:p>
        </p:txBody>
      </p:sp>
      <p:sp>
        <p:nvSpPr>
          <p:cNvPr id="243" name="Google Shape;243;p26"/>
          <p:cNvSpPr txBox="1"/>
          <p:nvPr/>
        </p:nvSpPr>
        <p:spPr>
          <a:xfrm>
            <a:off x="261938" y="6521775"/>
            <a:ext cx="10045700" cy="1108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6600"/>
              </a:buClr>
              <a:buSzPts val="800"/>
              <a:buFont typeface="Arial"/>
              <a:buNone/>
            </a:pPr>
            <a:r>
              <a:rPr b="1" lang="en-GB" sz="800">
                <a:solidFill>
                  <a:srgbClr val="595959"/>
                </a:solidFill>
                <a:latin typeface="Arial"/>
                <a:ea typeface="Arial"/>
                <a:cs typeface="Arial"/>
                <a:sym typeface="Arial"/>
              </a:rPr>
              <a:t>PCV</a:t>
            </a:r>
            <a:r>
              <a:rPr lang="en-GB" sz="800">
                <a:solidFill>
                  <a:srgbClr val="595959"/>
                </a:solidFill>
                <a:latin typeface="Arial"/>
                <a:ea typeface="Arial"/>
                <a:cs typeface="Arial"/>
                <a:sym typeface="Arial"/>
              </a:rPr>
              <a:t>, pneumococcal conjugate vaccine.</a:t>
            </a:r>
            <a:endParaRPr/>
          </a:p>
        </p:txBody>
      </p:sp>
      <p:grpSp>
        <p:nvGrpSpPr>
          <p:cNvPr id="244" name="Google Shape;244;p26"/>
          <p:cNvGrpSpPr/>
          <p:nvPr/>
        </p:nvGrpSpPr>
        <p:grpSpPr>
          <a:xfrm>
            <a:off x="-7" y="1105855"/>
            <a:ext cx="855074" cy="1107996"/>
            <a:chOff x="-49673" y="-354309"/>
            <a:chExt cx="855074" cy="1107996"/>
          </a:xfrm>
        </p:grpSpPr>
        <p:sp>
          <p:nvSpPr>
            <p:cNvPr id="245" name="Google Shape;245;p26"/>
            <p:cNvSpPr/>
            <p:nvPr/>
          </p:nvSpPr>
          <p:spPr>
            <a:xfrm rot="5400000">
              <a:off x="223730" y="19040"/>
              <a:ext cx="308273" cy="855069"/>
            </a:xfrm>
            <a:prstGeom prst="round2SameRect">
              <a:avLst>
                <a:gd fmla="val 50000" name="adj1"/>
                <a:gd fmla="val 0" name="adj2"/>
              </a:avLst>
            </a:prstGeom>
            <a:solidFill>
              <a:schemeClr val="lt1">
                <a:alpha val="6274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6"/>
            <p:cNvSpPr txBox="1"/>
            <p:nvPr/>
          </p:nvSpPr>
          <p:spPr>
            <a:xfrm>
              <a:off x="-49673" y="337568"/>
              <a:ext cx="809924" cy="217983"/>
            </a:xfrm>
            <a:prstGeom prst="rect">
              <a:avLst/>
            </a:prstGeom>
            <a:noFill/>
            <a:ln>
              <a:noFill/>
            </a:ln>
          </p:spPr>
          <p:txBody>
            <a:bodyPr anchorCtr="0" anchor="ctr" bIns="45700" lIns="91425" spcFirstLastPara="1" rIns="91425" wrap="square" tIns="45700">
              <a:noAutofit/>
            </a:bodyPr>
            <a:lstStyle/>
            <a:p>
              <a:pPr indent="-1587" lvl="0" marL="811213" marR="0" rtl="0" algn="l">
                <a:lnSpc>
                  <a:spcPct val="89000"/>
                </a:lnSpc>
                <a:spcBef>
                  <a:spcPts val="0"/>
                </a:spcBef>
                <a:spcAft>
                  <a:spcPts val="0"/>
                </a:spcAft>
                <a:buNone/>
              </a:pPr>
              <a:r>
                <a:t/>
              </a:r>
              <a:endParaRPr sz="1600">
                <a:solidFill>
                  <a:srgbClr val="00544E"/>
                </a:solidFill>
                <a:latin typeface="Arial"/>
                <a:ea typeface="Arial"/>
                <a:cs typeface="Arial"/>
                <a:sym typeface="Arial"/>
              </a:endParaRPr>
            </a:p>
          </p:txBody>
        </p:sp>
        <p:sp>
          <p:nvSpPr>
            <p:cNvPr id="247" name="Google Shape;247;p26"/>
            <p:cNvSpPr txBox="1"/>
            <p:nvPr/>
          </p:nvSpPr>
          <p:spPr>
            <a:xfrm>
              <a:off x="294273" y="-354309"/>
              <a:ext cx="444453" cy="1107996"/>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r>
                <a:rPr lang="en-GB" sz="7200">
                  <a:solidFill>
                    <a:srgbClr val="215B6B"/>
                  </a:solidFill>
                  <a:latin typeface="Impact"/>
                  <a:ea typeface="Impact"/>
                  <a:cs typeface="Impact"/>
                  <a:sym typeface="Impact"/>
                </a:rPr>
                <a:t>2</a:t>
              </a:r>
              <a:endParaRPr sz="7200">
                <a:solidFill>
                  <a:srgbClr val="215B6B"/>
                </a:solidFill>
                <a:latin typeface="Impact"/>
                <a:ea typeface="Impact"/>
                <a:cs typeface="Impact"/>
                <a:sym typeface="Impact"/>
              </a:endParaRPr>
            </a:p>
          </p:txBody>
        </p:sp>
      </p:grpSp>
      <p:sp>
        <p:nvSpPr>
          <p:cNvPr id="248" name="Google Shape;248;p26">
            <a:hlinkClick action="ppaction://hlinksldjump" r:id="rId3"/>
          </p:cNvPr>
          <p:cNvSpPr/>
          <p:nvPr/>
        </p:nvSpPr>
        <p:spPr>
          <a:xfrm>
            <a:off x="2903457" y="2776593"/>
            <a:ext cx="2942600" cy="2942599"/>
          </a:xfrm>
          <a:prstGeom prst="ellipse">
            <a:avLst/>
          </a:prstGeom>
          <a:solidFill>
            <a:schemeClr val="lt1">
              <a:alpha val="47843"/>
            </a:schemeClr>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GB" sz="2800">
                <a:solidFill>
                  <a:srgbClr val="89B41E"/>
                </a:solidFill>
                <a:latin typeface="Impact"/>
                <a:ea typeface="Impact"/>
                <a:cs typeface="Impact"/>
                <a:sym typeface="Impact"/>
              </a:rPr>
              <a:t>2.1 </a:t>
            </a:r>
            <a:r>
              <a:rPr b="1" lang="en-GB" sz="2000">
                <a:solidFill>
                  <a:srgbClr val="89B41E"/>
                </a:solidFill>
                <a:latin typeface="Arial"/>
                <a:ea typeface="Arial"/>
                <a:cs typeface="Arial"/>
                <a:sym typeface="Arial"/>
              </a:rPr>
              <a:t>Rigorous</a:t>
            </a:r>
            <a:br>
              <a:rPr b="1" lang="en-GB" sz="2000">
                <a:solidFill>
                  <a:srgbClr val="89B41E"/>
                </a:solidFill>
                <a:latin typeface="Arial"/>
                <a:ea typeface="Arial"/>
                <a:cs typeface="Arial"/>
                <a:sym typeface="Arial"/>
              </a:rPr>
            </a:br>
            <a:r>
              <a:rPr b="1" lang="en-GB" sz="2000">
                <a:solidFill>
                  <a:srgbClr val="89B41E"/>
                </a:solidFill>
                <a:latin typeface="Arial"/>
                <a:ea typeface="Arial"/>
                <a:cs typeface="Arial"/>
                <a:sym typeface="Arial"/>
              </a:rPr>
              <a:t>evidence of overall</a:t>
            </a:r>
            <a:br>
              <a:rPr b="1" lang="en-GB" sz="2000">
                <a:solidFill>
                  <a:srgbClr val="89B41E"/>
                </a:solidFill>
                <a:latin typeface="Arial"/>
                <a:ea typeface="Arial"/>
                <a:cs typeface="Arial"/>
                <a:sym typeface="Arial"/>
              </a:rPr>
            </a:br>
            <a:r>
              <a:rPr b="1" lang="en-GB" sz="2000">
                <a:solidFill>
                  <a:srgbClr val="89B41E"/>
                </a:solidFill>
                <a:latin typeface="Arial"/>
                <a:ea typeface="Arial"/>
                <a:cs typeface="Arial"/>
                <a:sym typeface="Arial"/>
              </a:rPr>
              <a:t>disease</a:t>
            </a:r>
            <a:br>
              <a:rPr b="1" lang="en-GB" sz="2000">
                <a:solidFill>
                  <a:srgbClr val="89B41E"/>
                </a:solidFill>
                <a:latin typeface="Arial"/>
                <a:ea typeface="Arial"/>
                <a:cs typeface="Arial"/>
                <a:sym typeface="Arial"/>
              </a:rPr>
            </a:br>
            <a:r>
              <a:rPr b="1" lang="en-GB" sz="2000">
                <a:solidFill>
                  <a:srgbClr val="89B41E"/>
                </a:solidFill>
                <a:latin typeface="Arial"/>
                <a:ea typeface="Arial"/>
                <a:cs typeface="Arial"/>
                <a:sym typeface="Arial"/>
              </a:rPr>
              <a:t>protection</a:t>
            </a:r>
            <a:endParaRPr/>
          </a:p>
        </p:txBody>
      </p:sp>
      <p:sp>
        <p:nvSpPr>
          <p:cNvPr id="249" name="Google Shape;249;p26"/>
          <p:cNvSpPr/>
          <p:nvPr/>
        </p:nvSpPr>
        <p:spPr>
          <a:xfrm rot="9762143">
            <a:off x="2822606" y="4753194"/>
            <a:ext cx="1087234" cy="1350459"/>
          </a:xfrm>
          <a:custGeom>
            <a:rect b="b" l="l" r="r" t="t"/>
            <a:pathLst>
              <a:path extrusionOk="0" h="1160206" w="934065">
                <a:moveTo>
                  <a:pt x="0" y="412955"/>
                </a:moveTo>
                <a:lnTo>
                  <a:pt x="334297" y="0"/>
                </a:lnTo>
                <a:lnTo>
                  <a:pt x="934065" y="1160206"/>
                </a:lnTo>
                <a:lnTo>
                  <a:pt x="0" y="412955"/>
                </a:lnTo>
                <a:close/>
              </a:path>
            </a:pathLst>
          </a:custGeom>
          <a:solidFill>
            <a:srgbClr val="D8EF9D"/>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250" name="Google Shape;250;p26"/>
          <p:cNvSpPr/>
          <p:nvPr/>
        </p:nvSpPr>
        <p:spPr>
          <a:xfrm flipH="1">
            <a:off x="7028749" y="3963263"/>
            <a:ext cx="2579470" cy="2053559"/>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94C120">
                  <a:alpha val="0"/>
                </a:srgbClr>
              </a:gs>
              <a:gs pos="34000">
                <a:srgbClr val="94C120">
                  <a:alpha val="0"/>
                </a:srgbClr>
              </a:gs>
              <a:gs pos="100000">
                <a:schemeClr val="accent1"/>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251" name="Google Shape;251;p26">
            <a:hlinkClick action="ppaction://hlinksldjump" r:id="rId4"/>
          </p:cNvPr>
          <p:cNvSpPr/>
          <p:nvPr/>
        </p:nvSpPr>
        <p:spPr>
          <a:xfrm>
            <a:off x="6333357" y="2776593"/>
            <a:ext cx="2942600" cy="2942599"/>
          </a:xfrm>
          <a:prstGeom prst="ellipse">
            <a:avLst/>
          </a:prstGeom>
          <a:solidFill>
            <a:schemeClr val="lt1">
              <a:alpha val="47843"/>
            </a:schemeClr>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GB" sz="2800">
                <a:solidFill>
                  <a:srgbClr val="89B41E"/>
                </a:solidFill>
                <a:latin typeface="Impact"/>
                <a:ea typeface="Impact"/>
                <a:cs typeface="Impact"/>
                <a:sym typeface="Impact"/>
              </a:rPr>
              <a:t>2.2 </a:t>
            </a:r>
            <a:r>
              <a:rPr b="1" lang="en-GB" sz="2000">
                <a:solidFill>
                  <a:srgbClr val="89B41E"/>
                </a:solidFill>
                <a:latin typeface="Arial"/>
                <a:ea typeface="Arial"/>
                <a:cs typeface="Arial"/>
                <a:sym typeface="Arial"/>
              </a:rPr>
              <a:t>Consistent</a:t>
            </a:r>
            <a:br>
              <a:rPr b="1" lang="en-GB" sz="2000">
                <a:solidFill>
                  <a:srgbClr val="89B41E"/>
                </a:solidFill>
                <a:latin typeface="Arial"/>
                <a:ea typeface="Arial"/>
                <a:cs typeface="Arial"/>
                <a:sym typeface="Arial"/>
              </a:rPr>
            </a:br>
            <a:r>
              <a:rPr b="1" lang="en-GB" sz="2000">
                <a:solidFill>
                  <a:srgbClr val="89B41E"/>
                </a:solidFill>
                <a:latin typeface="Arial"/>
                <a:ea typeface="Arial"/>
                <a:cs typeface="Arial"/>
                <a:sym typeface="Arial"/>
              </a:rPr>
              <a:t>evidence </a:t>
            </a:r>
            <a:br>
              <a:rPr b="1" lang="en-GB" sz="2000">
                <a:solidFill>
                  <a:srgbClr val="89B41E"/>
                </a:solidFill>
                <a:latin typeface="Arial"/>
                <a:ea typeface="Arial"/>
                <a:cs typeface="Arial"/>
                <a:sym typeface="Arial"/>
              </a:rPr>
            </a:br>
            <a:r>
              <a:rPr b="1" lang="en-GB" sz="2000">
                <a:solidFill>
                  <a:srgbClr val="89B41E"/>
                </a:solidFill>
                <a:latin typeface="Arial"/>
                <a:ea typeface="Arial"/>
                <a:cs typeface="Arial"/>
                <a:sym typeface="Arial"/>
              </a:rPr>
              <a:t>of comparability </a:t>
            </a:r>
            <a:br>
              <a:rPr b="1" lang="en-GB" sz="2000">
                <a:solidFill>
                  <a:srgbClr val="89B41E"/>
                </a:solidFill>
                <a:latin typeface="Arial"/>
                <a:ea typeface="Arial"/>
                <a:cs typeface="Arial"/>
                <a:sym typeface="Arial"/>
              </a:rPr>
            </a:br>
            <a:r>
              <a:rPr b="1" lang="en-GB" sz="2000">
                <a:solidFill>
                  <a:srgbClr val="89B41E"/>
                </a:solidFill>
                <a:latin typeface="Arial"/>
                <a:ea typeface="Arial"/>
                <a:cs typeface="Arial"/>
                <a:sym typeface="Arial"/>
              </a:rPr>
              <a:t>with PCV13</a:t>
            </a:r>
            <a:endParaRPr b="1" sz="2800">
              <a:solidFill>
                <a:srgbClr val="89B41E"/>
              </a:solidFill>
              <a:latin typeface="Arial"/>
              <a:ea typeface="Arial"/>
              <a:cs typeface="Arial"/>
              <a:sym typeface="Arial"/>
            </a:endParaRPr>
          </a:p>
        </p:txBody>
      </p:sp>
      <p:sp>
        <p:nvSpPr>
          <p:cNvPr id="252" name="Google Shape;252;p26"/>
          <p:cNvSpPr/>
          <p:nvPr/>
        </p:nvSpPr>
        <p:spPr>
          <a:xfrm flipH="1" rot="-9762143">
            <a:off x="8245834" y="4753194"/>
            <a:ext cx="1087234" cy="1350459"/>
          </a:xfrm>
          <a:custGeom>
            <a:rect b="b" l="l" r="r" t="t"/>
            <a:pathLst>
              <a:path extrusionOk="0" h="1160206" w="934065">
                <a:moveTo>
                  <a:pt x="0" y="412955"/>
                </a:moveTo>
                <a:lnTo>
                  <a:pt x="334297" y="0"/>
                </a:lnTo>
                <a:lnTo>
                  <a:pt x="934065" y="1160206"/>
                </a:lnTo>
                <a:lnTo>
                  <a:pt x="0" y="412955"/>
                </a:lnTo>
                <a:close/>
              </a:path>
            </a:pathLst>
          </a:custGeom>
          <a:solidFill>
            <a:srgbClr val="D8EF9D"/>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253" name="Google Shape;253;p26"/>
          <p:cNvSpPr txBox="1"/>
          <p:nvPr/>
        </p:nvSpPr>
        <p:spPr>
          <a:xfrm>
            <a:off x="2824796" y="6566203"/>
            <a:ext cx="5606829" cy="223138"/>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Clr>
                <a:srgbClr val="595959"/>
              </a:buClr>
              <a:buSzPts val="1000"/>
              <a:buFont typeface="Noto Sans Symbols"/>
              <a:buNone/>
            </a:pPr>
            <a:r>
              <a:rPr lang="en-GB" sz="1000">
                <a:solidFill>
                  <a:srgbClr val="595959"/>
                </a:solidFill>
                <a:latin typeface="Calibri"/>
                <a:ea typeface="Calibri"/>
                <a:cs typeface="Calibri"/>
                <a:sym typeface="Calibri"/>
              </a:rPr>
              <a:t>The 16</a:t>
            </a:r>
            <a:r>
              <a:rPr baseline="30000" lang="en-GB" sz="1000">
                <a:solidFill>
                  <a:srgbClr val="595959"/>
                </a:solidFill>
                <a:latin typeface="Calibri"/>
                <a:ea typeface="Calibri"/>
                <a:cs typeface="Calibri"/>
                <a:sym typeface="Calibri"/>
              </a:rPr>
              <a:t>th</a:t>
            </a:r>
            <a:r>
              <a:rPr lang="en-GB" sz="1000">
                <a:solidFill>
                  <a:srgbClr val="595959"/>
                </a:solidFill>
                <a:latin typeface="Calibri"/>
                <a:ea typeface="Calibri"/>
                <a:cs typeface="Calibri"/>
                <a:sym typeface="Calibri"/>
              </a:rPr>
              <a:t> Annual Meeting of the Lebanese Paediatric Societies </a:t>
            </a:r>
            <a:r>
              <a:rPr lang="en-GB" sz="1000">
                <a:solidFill>
                  <a:srgbClr val="000000"/>
                </a:solidFill>
                <a:latin typeface="Calibri"/>
                <a:ea typeface="Calibri"/>
                <a:cs typeface="Calibri"/>
                <a:sym typeface="Calibri"/>
              </a:rPr>
              <a:t>| </a:t>
            </a:r>
            <a:r>
              <a:rPr lang="en-GB" sz="1000">
                <a:solidFill>
                  <a:schemeClr val="accent6"/>
                </a:solidFill>
                <a:latin typeface="Calibri"/>
                <a:ea typeface="Calibri"/>
                <a:cs typeface="Calibri"/>
                <a:sym typeface="Calibri"/>
              </a:rPr>
              <a:t>13 - 14 September, 2019 | Beirut - Lebanon</a:t>
            </a:r>
            <a:r>
              <a:rPr lang="en-GB" sz="1000">
                <a:solidFill>
                  <a:srgbClr val="595959"/>
                </a:solidFill>
                <a:latin typeface="Calibri"/>
                <a:ea typeface="Calibri"/>
                <a:cs typeface="Calibri"/>
                <a:sym typeface="Calibri"/>
              </a:rP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27"/>
          <p:cNvSpPr txBox="1"/>
          <p:nvPr>
            <p:ph type="title"/>
          </p:nvPr>
        </p:nvSpPr>
        <p:spPr>
          <a:xfrm>
            <a:off x="1030147" y="1751225"/>
            <a:ext cx="8698053" cy="732508"/>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rgbClr val="006782"/>
              </a:buClr>
              <a:buSzPts val="2800"/>
              <a:buFont typeface="Arial"/>
              <a:buNone/>
            </a:pPr>
            <a:r>
              <a:rPr lang="en-GB">
                <a:solidFill>
                  <a:srgbClr val="006782"/>
                </a:solidFill>
              </a:rPr>
              <a:t>Synflorix </a:t>
            </a:r>
            <a:r>
              <a:rPr i="0" lang="en-GB">
                <a:solidFill>
                  <a:srgbClr val="006782"/>
                </a:solidFill>
              </a:rPr>
              <a:t>effectively helps prevent pneumoccocal disease as demonstrated by real-world evidence</a:t>
            </a:r>
            <a:endParaRPr i="0">
              <a:solidFill>
                <a:srgbClr val="006782"/>
              </a:solidFill>
            </a:endParaRPr>
          </a:p>
        </p:txBody>
      </p:sp>
      <p:sp>
        <p:nvSpPr>
          <p:cNvPr id="260" name="Google Shape;260;p27"/>
          <p:cNvSpPr/>
          <p:nvPr/>
        </p:nvSpPr>
        <p:spPr>
          <a:xfrm>
            <a:off x="2735266" y="960978"/>
            <a:ext cx="332064" cy="48562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t/>
            </a:r>
            <a:endParaRPr sz="3200">
              <a:solidFill>
                <a:srgbClr val="B2DFE6"/>
              </a:solidFill>
              <a:latin typeface="Impact"/>
              <a:ea typeface="Impact"/>
              <a:cs typeface="Impact"/>
              <a:sym typeface="Impact"/>
            </a:endParaRPr>
          </a:p>
        </p:txBody>
      </p:sp>
      <p:sp>
        <p:nvSpPr>
          <p:cNvPr id="261" name="Google Shape;261;p27"/>
          <p:cNvSpPr txBox="1"/>
          <p:nvPr/>
        </p:nvSpPr>
        <p:spPr>
          <a:xfrm>
            <a:off x="261938" y="6521775"/>
            <a:ext cx="10045700" cy="110800"/>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rgbClr val="FF6600"/>
              </a:buClr>
              <a:buSzPts val="800"/>
              <a:buFont typeface="Arial"/>
              <a:buNone/>
            </a:pPr>
            <a:r>
              <a:rPr b="1" lang="en-GB" sz="800">
                <a:solidFill>
                  <a:srgbClr val="595959"/>
                </a:solidFill>
                <a:latin typeface="Arial"/>
                <a:ea typeface="Arial"/>
                <a:cs typeface="Arial"/>
                <a:sym typeface="Arial"/>
              </a:rPr>
              <a:t>PCV</a:t>
            </a:r>
            <a:r>
              <a:rPr lang="en-GB" sz="800">
                <a:solidFill>
                  <a:srgbClr val="595959"/>
                </a:solidFill>
                <a:latin typeface="Arial"/>
                <a:ea typeface="Arial"/>
                <a:cs typeface="Arial"/>
                <a:sym typeface="Arial"/>
              </a:rPr>
              <a:t>, pneumococcal conjugate vaccine.</a:t>
            </a:r>
            <a:endParaRPr/>
          </a:p>
        </p:txBody>
      </p:sp>
      <p:grpSp>
        <p:nvGrpSpPr>
          <p:cNvPr id="262" name="Google Shape;262;p27"/>
          <p:cNvGrpSpPr/>
          <p:nvPr/>
        </p:nvGrpSpPr>
        <p:grpSpPr>
          <a:xfrm>
            <a:off x="-7" y="1105855"/>
            <a:ext cx="855074" cy="1107996"/>
            <a:chOff x="-49673" y="-354309"/>
            <a:chExt cx="855074" cy="1107996"/>
          </a:xfrm>
        </p:grpSpPr>
        <p:sp>
          <p:nvSpPr>
            <p:cNvPr id="263" name="Google Shape;263;p27"/>
            <p:cNvSpPr/>
            <p:nvPr/>
          </p:nvSpPr>
          <p:spPr>
            <a:xfrm rot="5400000">
              <a:off x="223730" y="19040"/>
              <a:ext cx="308273" cy="855069"/>
            </a:xfrm>
            <a:prstGeom prst="round2SameRect">
              <a:avLst>
                <a:gd fmla="val 50000" name="adj1"/>
                <a:gd fmla="val 0" name="adj2"/>
              </a:avLst>
            </a:prstGeom>
            <a:solidFill>
              <a:schemeClr val="lt1">
                <a:alpha val="6274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7"/>
            <p:cNvSpPr txBox="1"/>
            <p:nvPr/>
          </p:nvSpPr>
          <p:spPr>
            <a:xfrm>
              <a:off x="-49673" y="337568"/>
              <a:ext cx="809924" cy="217983"/>
            </a:xfrm>
            <a:prstGeom prst="rect">
              <a:avLst/>
            </a:prstGeom>
            <a:noFill/>
            <a:ln>
              <a:noFill/>
            </a:ln>
          </p:spPr>
          <p:txBody>
            <a:bodyPr anchorCtr="0" anchor="ctr" bIns="45700" lIns="91425" spcFirstLastPara="1" rIns="91425" wrap="square" tIns="45700">
              <a:noAutofit/>
            </a:bodyPr>
            <a:lstStyle/>
            <a:p>
              <a:pPr indent="-1587" lvl="0" marL="811213" marR="0" rtl="0" algn="l">
                <a:lnSpc>
                  <a:spcPct val="89000"/>
                </a:lnSpc>
                <a:spcBef>
                  <a:spcPts val="0"/>
                </a:spcBef>
                <a:spcAft>
                  <a:spcPts val="0"/>
                </a:spcAft>
                <a:buNone/>
              </a:pPr>
              <a:r>
                <a:t/>
              </a:r>
              <a:endParaRPr sz="1600">
                <a:solidFill>
                  <a:srgbClr val="00544E"/>
                </a:solidFill>
                <a:latin typeface="Arial"/>
                <a:ea typeface="Arial"/>
                <a:cs typeface="Arial"/>
                <a:sym typeface="Arial"/>
              </a:endParaRPr>
            </a:p>
          </p:txBody>
        </p:sp>
        <p:sp>
          <p:nvSpPr>
            <p:cNvPr id="265" name="Google Shape;265;p27"/>
            <p:cNvSpPr txBox="1"/>
            <p:nvPr/>
          </p:nvSpPr>
          <p:spPr>
            <a:xfrm>
              <a:off x="294273" y="-354309"/>
              <a:ext cx="444453" cy="1107996"/>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r>
                <a:rPr lang="en-GB" sz="7200">
                  <a:solidFill>
                    <a:srgbClr val="215B6B"/>
                  </a:solidFill>
                  <a:latin typeface="Impact"/>
                  <a:ea typeface="Impact"/>
                  <a:cs typeface="Impact"/>
                  <a:sym typeface="Impact"/>
                </a:rPr>
                <a:t>2</a:t>
              </a:r>
              <a:endParaRPr sz="7200">
                <a:solidFill>
                  <a:srgbClr val="215B6B"/>
                </a:solidFill>
                <a:latin typeface="Impact"/>
                <a:ea typeface="Impact"/>
                <a:cs typeface="Impact"/>
                <a:sym typeface="Impact"/>
              </a:endParaRPr>
            </a:p>
          </p:txBody>
        </p:sp>
      </p:grpSp>
      <p:sp>
        <p:nvSpPr>
          <p:cNvPr id="266" name="Google Shape;266;p27"/>
          <p:cNvSpPr/>
          <p:nvPr/>
        </p:nvSpPr>
        <p:spPr>
          <a:xfrm>
            <a:off x="2547455" y="3963263"/>
            <a:ext cx="2579470" cy="2053559"/>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94C120">
                  <a:alpha val="0"/>
                </a:srgbClr>
              </a:gs>
              <a:gs pos="34000">
                <a:srgbClr val="94C120">
                  <a:alpha val="0"/>
                </a:srgbClr>
              </a:gs>
              <a:gs pos="100000">
                <a:schemeClr val="accent1"/>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sp>
        <p:nvSpPr>
          <p:cNvPr id="267" name="Google Shape;267;p27"/>
          <p:cNvSpPr/>
          <p:nvPr/>
        </p:nvSpPr>
        <p:spPr>
          <a:xfrm>
            <a:off x="2903457" y="2776593"/>
            <a:ext cx="2942600" cy="2942599"/>
          </a:xfrm>
          <a:prstGeom prst="ellipse">
            <a:avLst/>
          </a:prstGeom>
          <a:solidFill>
            <a:schemeClr val="lt1">
              <a:alpha val="47843"/>
            </a:schemeClr>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GB" sz="2800">
                <a:solidFill>
                  <a:srgbClr val="89B41E"/>
                </a:solidFill>
                <a:latin typeface="Impact"/>
                <a:ea typeface="Impact"/>
                <a:cs typeface="Impact"/>
                <a:sym typeface="Impact"/>
              </a:rPr>
              <a:t>2.1 </a:t>
            </a:r>
            <a:r>
              <a:rPr b="1" lang="en-GB" sz="2000">
                <a:solidFill>
                  <a:srgbClr val="89B41E"/>
                </a:solidFill>
                <a:latin typeface="Arial"/>
                <a:ea typeface="Arial"/>
                <a:cs typeface="Arial"/>
                <a:sym typeface="Arial"/>
              </a:rPr>
              <a:t>Rigorous</a:t>
            </a:r>
            <a:br>
              <a:rPr b="1" lang="en-GB" sz="2000">
                <a:solidFill>
                  <a:srgbClr val="89B41E"/>
                </a:solidFill>
                <a:latin typeface="Arial"/>
                <a:ea typeface="Arial"/>
                <a:cs typeface="Arial"/>
                <a:sym typeface="Arial"/>
              </a:rPr>
            </a:br>
            <a:r>
              <a:rPr b="1" lang="en-GB" sz="2000">
                <a:solidFill>
                  <a:srgbClr val="89B41E"/>
                </a:solidFill>
                <a:latin typeface="Arial"/>
                <a:ea typeface="Arial"/>
                <a:cs typeface="Arial"/>
                <a:sym typeface="Arial"/>
              </a:rPr>
              <a:t>evidence of overall</a:t>
            </a:r>
            <a:br>
              <a:rPr b="1" lang="en-GB" sz="2000">
                <a:solidFill>
                  <a:srgbClr val="89B41E"/>
                </a:solidFill>
                <a:latin typeface="Arial"/>
                <a:ea typeface="Arial"/>
                <a:cs typeface="Arial"/>
                <a:sym typeface="Arial"/>
              </a:rPr>
            </a:br>
            <a:r>
              <a:rPr b="1" lang="en-GB" sz="2000">
                <a:solidFill>
                  <a:srgbClr val="89B41E"/>
                </a:solidFill>
                <a:latin typeface="Arial"/>
                <a:ea typeface="Arial"/>
                <a:cs typeface="Arial"/>
                <a:sym typeface="Arial"/>
              </a:rPr>
              <a:t>disease</a:t>
            </a:r>
            <a:br>
              <a:rPr b="1" lang="en-GB" sz="2000">
                <a:solidFill>
                  <a:srgbClr val="89B41E"/>
                </a:solidFill>
                <a:latin typeface="Arial"/>
                <a:ea typeface="Arial"/>
                <a:cs typeface="Arial"/>
                <a:sym typeface="Arial"/>
              </a:rPr>
            </a:br>
            <a:r>
              <a:rPr b="1" lang="en-GB" sz="2000">
                <a:solidFill>
                  <a:srgbClr val="89B41E"/>
                </a:solidFill>
                <a:latin typeface="Arial"/>
                <a:ea typeface="Arial"/>
                <a:cs typeface="Arial"/>
                <a:sym typeface="Arial"/>
              </a:rPr>
              <a:t>protection</a:t>
            </a:r>
            <a:endParaRPr/>
          </a:p>
        </p:txBody>
      </p:sp>
      <p:sp>
        <p:nvSpPr>
          <p:cNvPr id="268" name="Google Shape;268;p27"/>
          <p:cNvSpPr/>
          <p:nvPr/>
        </p:nvSpPr>
        <p:spPr>
          <a:xfrm rot="9762143">
            <a:off x="2822606" y="4753194"/>
            <a:ext cx="1087234" cy="1350459"/>
          </a:xfrm>
          <a:custGeom>
            <a:rect b="b" l="l" r="r" t="t"/>
            <a:pathLst>
              <a:path extrusionOk="0" h="1160206" w="934065">
                <a:moveTo>
                  <a:pt x="0" y="412955"/>
                </a:moveTo>
                <a:lnTo>
                  <a:pt x="334297" y="0"/>
                </a:lnTo>
                <a:lnTo>
                  <a:pt x="934065" y="1160206"/>
                </a:lnTo>
                <a:lnTo>
                  <a:pt x="0" y="412955"/>
                </a:lnTo>
                <a:close/>
              </a:path>
            </a:pathLst>
          </a:custGeom>
          <a:solidFill>
            <a:srgbClr val="D8EF9D"/>
          </a:solidFill>
          <a:ln>
            <a:noFill/>
          </a:ln>
          <a:effectLst>
            <a:outerShdw blurRad="50800" rotWithShape="0" algn="bl" dir="189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lt1"/>
              </a:solidFill>
              <a:latin typeface="Arial"/>
              <a:ea typeface="Arial"/>
              <a:cs typeface="Arial"/>
              <a:sym typeface="Arial"/>
            </a:endParaRPr>
          </a:p>
        </p:txBody>
      </p:sp>
      <p:grpSp>
        <p:nvGrpSpPr>
          <p:cNvPr id="269" name="Google Shape;269;p27"/>
          <p:cNvGrpSpPr/>
          <p:nvPr/>
        </p:nvGrpSpPr>
        <p:grpSpPr>
          <a:xfrm>
            <a:off x="6857999" y="3275919"/>
            <a:ext cx="2783369" cy="2939156"/>
            <a:chOff x="6366507" y="2776593"/>
            <a:chExt cx="3274862" cy="3458158"/>
          </a:xfrm>
        </p:grpSpPr>
        <p:sp>
          <p:nvSpPr>
            <p:cNvPr id="270" name="Google Shape;270;p27"/>
            <p:cNvSpPr/>
            <p:nvPr/>
          </p:nvSpPr>
          <p:spPr>
            <a:xfrm flipH="1">
              <a:off x="7061900" y="3963263"/>
              <a:ext cx="2579469" cy="2053559"/>
            </a:xfrm>
            <a:custGeom>
              <a:rect b="b" l="l" r="r" t="t"/>
              <a:pathLst>
                <a:path extrusionOk="0" h="1764254" w="2216075">
                  <a:moveTo>
                    <a:pt x="645459" y="0"/>
                  </a:moveTo>
                  <a:lnTo>
                    <a:pt x="0" y="193638"/>
                  </a:lnTo>
                  <a:lnTo>
                    <a:pt x="96819" y="839097"/>
                  </a:lnTo>
                  <a:lnTo>
                    <a:pt x="1011219" y="1764254"/>
                  </a:lnTo>
                  <a:lnTo>
                    <a:pt x="2216075" y="1215614"/>
                  </a:lnTo>
                  <a:lnTo>
                    <a:pt x="645459" y="0"/>
                  </a:lnTo>
                  <a:close/>
                </a:path>
              </a:pathLst>
            </a:custGeom>
            <a:gradFill>
              <a:gsLst>
                <a:gs pos="0">
                  <a:srgbClr val="BFBFBF">
                    <a:alpha val="0"/>
                  </a:srgbClr>
                </a:gs>
                <a:gs pos="34000">
                  <a:srgbClr val="BFBFBF">
                    <a:alpha val="0"/>
                  </a:srgbClr>
                </a:gs>
                <a:gs pos="100000">
                  <a:srgbClr val="A5A5A5"/>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271" name="Google Shape;271;p27">
              <a:hlinkClick action="ppaction://hlinksldjump" r:id="rId3"/>
            </p:cNvPr>
            <p:cNvSpPr/>
            <p:nvPr/>
          </p:nvSpPr>
          <p:spPr>
            <a:xfrm>
              <a:off x="6366507" y="2776593"/>
              <a:ext cx="2942599" cy="2942599"/>
            </a:xfrm>
            <a:prstGeom prst="ellipse">
              <a:avLst/>
            </a:prstGeom>
            <a:solidFill>
              <a:schemeClr val="lt1">
                <a:alpha val="47843"/>
              </a:schemeClr>
            </a:solid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en-GB" sz="2000">
                  <a:solidFill>
                    <a:srgbClr val="A5A5A5"/>
                  </a:solidFill>
                  <a:latin typeface="Impact"/>
                  <a:ea typeface="Impact"/>
                  <a:cs typeface="Impact"/>
                  <a:sym typeface="Impact"/>
                </a:rPr>
                <a:t>2.2</a:t>
              </a:r>
              <a:r>
                <a:rPr b="1" lang="en-GB" sz="1600">
                  <a:solidFill>
                    <a:srgbClr val="A5A5A5"/>
                  </a:solidFill>
                  <a:latin typeface="Arial"/>
                  <a:ea typeface="Arial"/>
                  <a:cs typeface="Arial"/>
                  <a:sym typeface="Arial"/>
                </a:rPr>
                <a:t> Consistent</a:t>
              </a:r>
              <a:br>
                <a:rPr b="1" lang="en-GB" sz="1600">
                  <a:solidFill>
                    <a:srgbClr val="A5A5A5"/>
                  </a:solidFill>
                  <a:latin typeface="Arial"/>
                  <a:ea typeface="Arial"/>
                  <a:cs typeface="Arial"/>
                  <a:sym typeface="Arial"/>
                </a:rPr>
              </a:br>
              <a:r>
                <a:rPr b="1" lang="en-GB" sz="1600">
                  <a:solidFill>
                    <a:srgbClr val="A5A5A5"/>
                  </a:solidFill>
                  <a:latin typeface="Arial"/>
                  <a:ea typeface="Arial"/>
                  <a:cs typeface="Arial"/>
                  <a:sym typeface="Arial"/>
                </a:rPr>
                <a:t>evidence </a:t>
              </a:r>
              <a:br>
                <a:rPr b="1" lang="en-GB" sz="1600">
                  <a:solidFill>
                    <a:srgbClr val="A5A5A5"/>
                  </a:solidFill>
                  <a:latin typeface="Arial"/>
                  <a:ea typeface="Arial"/>
                  <a:cs typeface="Arial"/>
                  <a:sym typeface="Arial"/>
                </a:rPr>
              </a:br>
              <a:r>
                <a:rPr b="1" lang="en-GB" sz="1600">
                  <a:solidFill>
                    <a:srgbClr val="A5A5A5"/>
                  </a:solidFill>
                  <a:latin typeface="Arial"/>
                  <a:ea typeface="Arial"/>
                  <a:cs typeface="Arial"/>
                  <a:sym typeface="Arial"/>
                </a:rPr>
                <a:t>of comparability </a:t>
              </a:r>
              <a:br>
                <a:rPr b="1" lang="en-GB" sz="1600">
                  <a:solidFill>
                    <a:srgbClr val="A5A5A5"/>
                  </a:solidFill>
                  <a:latin typeface="Arial"/>
                  <a:ea typeface="Arial"/>
                  <a:cs typeface="Arial"/>
                  <a:sym typeface="Arial"/>
                </a:rPr>
              </a:br>
              <a:r>
                <a:rPr b="1" lang="en-GB" sz="1600">
                  <a:solidFill>
                    <a:srgbClr val="A5A5A5"/>
                  </a:solidFill>
                  <a:latin typeface="Arial"/>
                  <a:ea typeface="Arial"/>
                  <a:cs typeface="Arial"/>
                  <a:sym typeface="Arial"/>
                </a:rPr>
                <a:t>with PCV13</a:t>
              </a:r>
              <a:endParaRPr/>
            </a:p>
          </p:txBody>
        </p:sp>
        <p:sp>
          <p:nvSpPr>
            <p:cNvPr id="272" name="Google Shape;272;p27"/>
            <p:cNvSpPr/>
            <p:nvPr/>
          </p:nvSpPr>
          <p:spPr>
            <a:xfrm flipH="1" rot="-9762143">
              <a:off x="8278984" y="4753194"/>
              <a:ext cx="1087234" cy="1350459"/>
            </a:xfrm>
            <a:custGeom>
              <a:rect b="b" l="l" r="r" t="t"/>
              <a:pathLst>
                <a:path extrusionOk="0" h="1160206" w="934065">
                  <a:moveTo>
                    <a:pt x="0" y="412955"/>
                  </a:moveTo>
                  <a:lnTo>
                    <a:pt x="334297" y="0"/>
                  </a:lnTo>
                  <a:lnTo>
                    <a:pt x="934065" y="1160206"/>
                  </a:lnTo>
                  <a:lnTo>
                    <a:pt x="0" y="412955"/>
                  </a:lnTo>
                  <a:close/>
                </a:path>
              </a:pathLst>
            </a:cu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grpSp>
      <p:sp>
        <p:nvSpPr>
          <p:cNvPr id="273" name="Google Shape;273;p27"/>
          <p:cNvSpPr txBox="1"/>
          <p:nvPr/>
        </p:nvSpPr>
        <p:spPr>
          <a:xfrm>
            <a:off x="2824796" y="6566203"/>
            <a:ext cx="5606829" cy="223138"/>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Clr>
                <a:srgbClr val="595959"/>
              </a:buClr>
              <a:buSzPts val="1000"/>
              <a:buFont typeface="Noto Sans Symbols"/>
              <a:buNone/>
            </a:pPr>
            <a:r>
              <a:rPr lang="en-GB" sz="1000">
                <a:solidFill>
                  <a:srgbClr val="595959"/>
                </a:solidFill>
                <a:latin typeface="Calibri"/>
                <a:ea typeface="Calibri"/>
                <a:cs typeface="Calibri"/>
                <a:sym typeface="Calibri"/>
              </a:rPr>
              <a:t>The 16</a:t>
            </a:r>
            <a:r>
              <a:rPr baseline="30000" lang="en-GB" sz="1000">
                <a:solidFill>
                  <a:srgbClr val="595959"/>
                </a:solidFill>
                <a:latin typeface="Calibri"/>
                <a:ea typeface="Calibri"/>
                <a:cs typeface="Calibri"/>
                <a:sym typeface="Calibri"/>
              </a:rPr>
              <a:t>th</a:t>
            </a:r>
            <a:r>
              <a:rPr lang="en-GB" sz="1000">
                <a:solidFill>
                  <a:srgbClr val="595959"/>
                </a:solidFill>
                <a:latin typeface="Calibri"/>
                <a:ea typeface="Calibri"/>
                <a:cs typeface="Calibri"/>
                <a:sym typeface="Calibri"/>
              </a:rPr>
              <a:t> Annual Meeting of the Lebanese Paediatric Societies </a:t>
            </a:r>
            <a:r>
              <a:rPr lang="en-GB" sz="1000">
                <a:solidFill>
                  <a:srgbClr val="000000"/>
                </a:solidFill>
                <a:latin typeface="Calibri"/>
                <a:ea typeface="Calibri"/>
                <a:cs typeface="Calibri"/>
                <a:sym typeface="Calibri"/>
              </a:rPr>
              <a:t>| </a:t>
            </a:r>
            <a:r>
              <a:rPr lang="en-GB" sz="1000">
                <a:solidFill>
                  <a:schemeClr val="accent6"/>
                </a:solidFill>
                <a:latin typeface="Calibri"/>
                <a:ea typeface="Calibri"/>
                <a:cs typeface="Calibri"/>
                <a:sym typeface="Calibri"/>
              </a:rPr>
              <a:t>13 - 14 September, 2019 | Beirut - Lebanon</a:t>
            </a:r>
            <a:r>
              <a:rPr lang="en-GB" sz="1000">
                <a:solidFill>
                  <a:srgbClr val="595959"/>
                </a:solidFill>
                <a:latin typeface="Calibri"/>
                <a:ea typeface="Calibri"/>
                <a:cs typeface="Calibri"/>
                <a:sym typeface="Calibri"/>
              </a:rPr>
              <a: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1_S&amp;H_Cyan">
  <a:themeElements>
    <a:clrScheme name="Custom 182">
      <a:dk1>
        <a:srgbClr val="000000"/>
      </a:dk1>
      <a:lt1>
        <a:srgbClr val="FFFFFF"/>
      </a:lt1>
      <a:dk2>
        <a:srgbClr val="1F497D"/>
      </a:dk2>
      <a:lt2>
        <a:srgbClr val="EEECE1"/>
      </a:lt2>
      <a:accent1>
        <a:srgbClr val="94C120"/>
      </a:accent1>
      <a:accent2>
        <a:srgbClr val="81CBD6"/>
      </a:accent2>
      <a:accent3>
        <a:srgbClr val="FCBC1C"/>
      </a:accent3>
      <a:accent4>
        <a:srgbClr val="E73A1C"/>
      </a:accent4>
      <a:accent5>
        <a:srgbClr val="EA6E21"/>
      </a:accent5>
      <a:accent6>
        <a:srgbClr val="2D7A8F"/>
      </a:accent6>
      <a:hlink>
        <a:srgbClr val="548DD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S&amp;H_Cyan">
  <a:themeElements>
    <a:clrScheme name="Custom 182">
      <a:dk1>
        <a:srgbClr val="000000"/>
      </a:dk1>
      <a:lt1>
        <a:srgbClr val="FFFFFF"/>
      </a:lt1>
      <a:dk2>
        <a:srgbClr val="1F497D"/>
      </a:dk2>
      <a:lt2>
        <a:srgbClr val="EEECE1"/>
      </a:lt2>
      <a:accent1>
        <a:srgbClr val="94C120"/>
      </a:accent1>
      <a:accent2>
        <a:srgbClr val="81CBD6"/>
      </a:accent2>
      <a:accent3>
        <a:srgbClr val="FCBC1C"/>
      </a:accent3>
      <a:accent4>
        <a:srgbClr val="E73A1C"/>
      </a:accent4>
      <a:accent5>
        <a:srgbClr val="EA6E21"/>
      </a:accent5>
      <a:accent6>
        <a:srgbClr val="2D7A8F"/>
      </a:accent6>
      <a:hlink>
        <a:srgbClr val="548DD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