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69"/>
  </p:notesMasterIdLst>
  <p:sldIdLst>
    <p:sldId id="338" r:id="rId2"/>
    <p:sldId id="339" r:id="rId3"/>
    <p:sldId id="257" r:id="rId4"/>
    <p:sldId id="258" r:id="rId5"/>
    <p:sldId id="260" r:id="rId6"/>
    <p:sldId id="266" r:id="rId7"/>
    <p:sldId id="267" r:id="rId8"/>
    <p:sldId id="279" r:id="rId9"/>
    <p:sldId id="268" r:id="rId10"/>
    <p:sldId id="281" r:id="rId11"/>
    <p:sldId id="282" r:id="rId12"/>
    <p:sldId id="269" r:id="rId13"/>
    <p:sldId id="283" r:id="rId14"/>
    <p:sldId id="272" r:id="rId15"/>
    <p:sldId id="273" r:id="rId16"/>
    <p:sldId id="309" r:id="rId17"/>
    <p:sldId id="275" r:id="rId18"/>
    <p:sldId id="276" r:id="rId19"/>
    <p:sldId id="351" r:id="rId20"/>
    <p:sldId id="293" r:id="rId21"/>
    <p:sldId id="295" r:id="rId22"/>
    <p:sldId id="274" r:id="rId23"/>
    <p:sldId id="287" r:id="rId24"/>
    <p:sldId id="288" r:id="rId25"/>
    <p:sldId id="289" r:id="rId26"/>
    <p:sldId id="292" r:id="rId27"/>
    <p:sldId id="298" r:id="rId28"/>
    <p:sldId id="299" r:id="rId29"/>
    <p:sldId id="300" r:id="rId30"/>
    <p:sldId id="302" r:id="rId31"/>
    <p:sldId id="388" r:id="rId32"/>
    <p:sldId id="381" r:id="rId33"/>
    <p:sldId id="382" r:id="rId34"/>
    <p:sldId id="389" r:id="rId35"/>
    <p:sldId id="332" r:id="rId36"/>
    <p:sldId id="356" r:id="rId37"/>
    <p:sldId id="357" r:id="rId38"/>
    <p:sldId id="390" r:id="rId39"/>
    <p:sldId id="383" r:id="rId40"/>
    <p:sldId id="385" r:id="rId41"/>
    <p:sldId id="386" r:id="rId42"/>
    <p:sldId id="394" r:id="rId43"/>
    <p:sldId id="391" r:id="rId44"/>
    <p:sldId id="393" r:id="rId45"/>
    <p:sldId id="395" r:id="rId46"/>
    <p:sldId id="396" r:id="rId47"/>
    <p:sldId id="399" r:id="rId48"/>
    <p:sldId id="397" r:id="rId49"/>
    <p:sldId id="398" r:id="rId50"/>
    <p:sldId id="401" r:id="rId51"/>
    <p:sldId id="400" r:id="rId52"/>
    <p:sldId id="402" r:id="rId53"/>
    <p:sldId id="403" r:id="rId54"/>
    <p:sldId id="404" r:id="rId55"/>
    <p:sldId id="392" r:id="rId56"/>
    <p:sldId id="303" r:id="rId57"/>
    <p:sldId id="310" r:id="rId58"/>
    <p:sldId id="304" r:id="rId59"/>
    <p:sldId id="331" r:id="rId60"/>
    <p:sldId id="353" r:id="rId61"/>
    <p:sldId id="342" r:id="rId62"/>
    <p:sldId id="341" r:id="rId63"/>
    <p:sldId id="346" r:id="rId64"/>
    <p:sldId id="329" r:id="rId65"/>
    <p:sldId id="330" r:id="rId66"/>
    <p:sldId id="334" r:id="rId67"/>
    <p:sldId id="256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51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07" autoAdjust="0"/>
    <p:restoredTop sz="94660"/>
  </p:normalViewPr>
  <p:slideViewPr>
    <p:cSldViewPr snapToObjects="1">
      <p:cViewPr>
        <p:scale>
          <a:sx n="85" d="100"/>
          <a:sy n="85" d="100"/>
        </p:scale>
        <p:origin x="-102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notesViewPr>
    <p:cSldViewPr snapToObjects="1">
      <p:cViewPr varScale="1">
        <p:scale>
          <a:sx n="71" d="100"/>
          <a:sy n="71" d="100"/>
        </p:scale>
        <p:origin x="-352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FE4C-4D0A-3C43-90A9-FD76457D8318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3564-9EDC-EC45-B027-B6A7DB5CE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3564-9EDC-EC45-B027-B6A7DB5CED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human MHC calked</a:t>
            </a:r>
            <a:r>
              <a:rPr lang="en-US" baseline="0" dirty="0" smtClean="0"/>
              <a:t> HLA </a:t>
            </a:r>
          </a:p>
          <a:p>
            <a:r>
              <a:rPr lang="en-US" dirty="0" smtClean="0"/>
              <a:t>HLA</a:t>
            </a:r>
            <a:r>
              <a:rPr lang="en-US" baseline="0" dirty="0" smtClean="0"/>
              <a:t> antigen are divided into class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3564-9EDC-EC45-B027-B6A7DB5CEDC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sibling have 25% chance</a:t>
            </a:r>
            <a:r>
              <a:rPr lang="en-US" baseline="0" dirty="0" smtClean="0"/>
              <a:t> of being HLA id,50% of being </a:t>
            </a:r>
            <a:r>
              <a:rPr lang="en-US" baseline="0" dirty="0" err="1" smtClean="0"/>
              <a:t>haploidentical</a:t>
            </a:r>
            <a:r>
              <a:rPr lang="en-US" baseline="0" dirty="0" smtClean="0"/>
              <a:t> and 25% they share no HLA </a:t>
            </a:r>
            <a:r>
              <a:rPr lang="en-US" baseline="0" dirty="0" err="1" smtClean="0"/>
              <a:t>haplotype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3564-9EDC-EC45-B027-B6A7DB5CED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1AADF0-EF43-6742-80CF-AEFD8774C2E1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6627"/>
            <a:ext cx="632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Medical Preparations of</a:t>
            </a:r>
          </a:p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               Kidney Transplantation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9781" y="533400"/>
            <a:ext cx="357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PERFECT MATCH</a:t>
            </a:r>
            <a:endParaRPr lang="en-US" sz="24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851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1954</a:t>
            </a:r>
            <a:r>
              <a:rPr lang="en-US" sz="2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Joeseph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E. Murray and his colleagues at Peter Bent Brigham Hospital in Boston performed the first truly successful kidney transplant from one twin to another.  This was done without any immunosuppressive medication.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murray-surg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005686"/>
            <a:ext cx="6743700" cy="440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1752600" cy="2455804"/>
          </a:xfrm>
          <a:prstGeom prst="rect">
            <a:avLst/>
          </a:prstGeom>
        </p:spPr>
      </p:pic>
      <p:pic>
        <p:nvPicPr>
          <p:cNvPr id="6" name="Picture 5" descr="180px-NobelPr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04" y="4419600"/>
            <a:ext cx="1109096" cy="1109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119" y="3886200"/>
            <a:ext cx="1740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  Joseph Murray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Born in April 1919</a:t>
            </a:r>
            <a:endParaRPr lang="en-U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758077"/>
            <a:ext cx="594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Murray won the Nobel Prize in Physiology &amp; medicine in 1990 for his work on organ and cell transplant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90800"/>
            <a:ext cx="7583487" cy="1676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Early 1950’s</a:t>
            </a:r>
            <a:r>
              <a:rPr lang="en-US" sz="2400" b="1" dirty="0" smtClean="0">
                <a:latin typeface="Times New Roman"/>
                <a:cs typeface="Times New Roman"/>
              </a:rPr>
              <a:t> - Cortisone-like medications were used to suppress the human body’s self-defense system (immune system), resulting in some kidney transplant success.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8077200" cy="4788367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12545"/>
                <a:gridCol w="6764655"/>
              </a:tblGrid>
              <a:tr h="6400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1959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Inhibition of antibody production in experiments with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mercaptopurine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06967">
                <a:tc>
                  <a:txBody>
                    <a:bodyPr/>
                    <a:lstStyle/>
                    <a:p>
                      <a:r>
                        <a:rPr lang="en-US" dirty="0" smtClean="0"/>
                        <a:t>1960’s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Tissue typing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advancements,better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techniques for matching donor and recipient blood and tissue types, as well as improvements in preserving cadaveric kidneys, </a:t>
                      </a:r>
                      <a:endParaRPr lang="en-US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68116"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Prolongation of survival of experimental kidney transplants by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mercaptopurine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68116">
                <a:tc>
                  <a:txBody>
                    <a:bodyPr/>
                    <a:lstStyle/>
                    <a:p>
                      <a:r>
                        <a:rPr lang="en-US" dirty="0" smtClean="0"/>
                        <a:t>1961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Prolongation of survival of experimental kidney transplants by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azathioprine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2536">
                <a:tc>
                  <a:txBody>
                    <a:bodyPr/>
                    <a:lstStyle/>
                    <a:p>
                      <a:r>
                        <a:rPr lang="en-US" dirty="0" smtClean="0"/>
                        <a:t>1962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Use of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azathioprine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and steroids in clinical renal transplants </a:t>
                      </a:r>
                      <a:endParaRPr lang="en-US" dirty="0"/>
                    </a:p>
                  </a:txBody>
                  <a:tcPr/>
                </a:tc>
              </a:tr>
              <a:tr h="702536">
                <a:tc>
                  <a:txBody>
                    <a:bodyPr/>
                    <a:lstStyle/>
                    <a:p>
                      <a:r>
                        <a:rPr lang="en-US" dirty="0" smtClean="0"/>
                        <a:t>1963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First clinical liver transplant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3712" y="1539241"/>
          <a:ext cx="8269288" cy="345948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474342"/>
                <a:gridCol w="6794946"/>
              </a:tblGrid>
              <a:tr h="609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1967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First clinical heart transplant 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</a:t>
                      </a:r>
                      <a:r>
                        <a:rPr lang="en-US" sz="1800" dirty="0" err="1" smtClean="0"/>
                        <a:t>ciclosporin</a:t>
                      </a:r>
                      <a:r>
                        <a:rPr lang="en-US" sz="1800" dirty="0" smtClean="0"/>
                        <a:t> in clinical renal transplants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monoclonal antibodies to lymphocytes in organ grafting 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</a:t>
                      </a:r>
                      <a:r>
                        <a:rPr lang="en-US" sz="1800" dirty="0" err="1" smtClean="0"/>
                        <a:t>tacrolimus</a:t>
                      </a:r>
                      <a:r>
                        <a:rPr lang="en-US" sz="1800" dirty="0" smtClean="0"/>
                        <a:t> in clinical organ grafts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 of </a:t>
                      </a:r>
                      <a:r>
                        <a:rPr lang="en-US" sz="1800" dirty="0" err="1" smtClean="0"/>
                        <a:t>sirolimus</a:t>
                      </a:r>
                      <a:r>
                        <a:rPr lang="en-US" sz="1800" dirty="0" smtClean="0"/>
                        <a:t> in clinical organ grafts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Alemtuzumab</a:t>
                      </a:r>
                      <a:r>
                        <a:rPr lang="en-US" sz="1800" dirty="0" smtClean="0"/>
                        <a:t> induction and low-dose maintenance       </a:t>
                      </a:r>
                      <a:r>
                        <a:rPr lang="en-US" sz="1800" dirty="0" err="1" smtClean="0"/>
                        <a:t>immunosuppression</a:t>
                      </a:r>
                      <a:r>
                        <a:rPr lang="en-US" sz="1800" dirty="0" smtClean="0"/>
                        <a:t> in  clinical    renal transplants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Time of kidney transplantation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Renal transplantation should be consider when renal replacement therapy is indicated 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In children, dialysis may be required before transplantation to optimize nutritional and metabolic conditions, to achieve an appropriate size in small children.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Many centers want a recipient to weight at least 12 kg, to minimize the risk for vascular thrombosis and accommodate an adult kidney size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057400" y="2209800"/>
            <a:ext cx="4191000" cy="25146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Donors Issues </a:t>
            </a:r>
            <a:endParaRPr lang="en-US" sz="6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686799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Source of  the Graft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1- Living donation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Living donation is accepted by law, religion, and bioethics, provided that the donor is aware of the consequences of his/her act and makes the decision without outside pressure or commercialism .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The results of living kidney transplantation are superior to those of cadaveric renal transplantation, especially in the long term for both related and non-related donors 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800" y="2133600"/>
          <a:ext cx="6781800" cy="3251201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6781800"/>
              </a:tblGrid>
              <a:tr h="8111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Better ‘quality’ of kidney (GFR, renal blood flow, renal functional reserve) </a:t>
                      </a:r>
                      <a:endParaRPr lang="en-US" sz="2000" dirty="0"/>
                    </a:p>
                  </a:txBody>
                  <a:tcPr/>
                </a:tc>
              </a:tr>
              <a:tr h="8111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comorbidity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(diabetes, atherosclerosis, hidden tumors, infection, etc.) </a:t>
                      </a:r>
                      <a:endParaRPr lang="en-US" sz="2000" dirty="0"/>
                    </a:p>
                  </a:txBody>
                  <a:tcPr/>
                </a:tc>
              </a:tr>
              <a:tr h="4699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No hypotension  (less DGF)</a:t>
                      </a:r>
                      <a:endParaRPr lang="en-US" sz="2000" dirty="0"/>
                    </a:p>
                  </a:txBody>
                  <a:tcPr/>
                </a:tc>
              </a:tr>
              <a:tr h="1158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No over-regulation of cytokines and growth factors caused by intracranial hypertension. </a:t>
                      </a:r>
                    </a:p>
                    <a:p>
                      <a:endParaRPr lang="en-US" sz="2000" dirty="0">
                        <a:effectLst>
                          <a:outerShdw blurRad="431800" dist="38100" dir="2700000">
                            <a:srgbClr val="800000">
                              <a:alpha val="5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0600" y="1219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Advantages of kidney transplantation from a living donor in comparison with a cadaveric kidney </a:t>
            </a:r>
            <a:endParaRPr lang="en-US" sz="24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93771"/>
            <a:ext cx="5029200" cy="49439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                       Outline 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Historical background of Transplantation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Timing of Kidney </a:t>
            </a:r>
            <a:r>
              <a:rPr lang="en-US" sz="2400" dirty="0" err="1" smtClean="0">
                <a:latin typeface="Times New Roman"/>
                <a:cs typeface="Times New Roman"/>
              </a:rPr>
              <a:t>Tx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Donor Issues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Recipient Issues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Immunological work up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Immunosuppressive Meds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Recurrence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Graft Survival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83537" cy="4572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Requirements in considering a subject for potential living kidney donation</a:t>
            </a:r>
          </a:p>
          <a:p>
            <a:pPr lvl="2"/>
            <a:r>
              <a:rPr lang="en-US" sz="2200" dirty="0" smtClean="0"/>
              <a:t>Voluntary offer </a:t>
            </a:r>
          </a:p>
          <a:p>
            <a:pPr lvl="2"/>
            <a:r>
              <a:rPr lang="en-US" sz="2200" dirty="0" smtClean="0"/>
              <a:t>Aware of alternative therapies for the recipient</a:t>
            </a:r>
          </a:p>
          <a:p>
            <a:pPr lvl="2"/>
            <a:r>
              <a:rPr lang="en-US" sz="2200" dirty="0" smtClean="0"/>
              <a:t>Aware of the risk for the donor and the recipient</a:t>
            </a:r>
          </a:p>
          <a:p>
            <a:pPr lvl="2"/>
            <a:r>
              <a:rPr lang="en-US" sz="2200" dirty="0" smtClean="0"/>
              <a:t>Psychologically suitable </a:t>
            </a:r>
          </a:p>
          <a:p>
            <a:pPr lvl="2"/>
            <a:r>
              <a:rPr lang="en-US" sz="2200" dirty="0" smtClean="0"/>
              <a:t>Psychological evaluation in doubtful cases </a:t>
            </a:r>
          </a:p>
          <a:p>
            <a:pPr lvl="2"/>
            <a:r>
              <a:rPr lang="en-US" sz="2200" dirty="0" smtClean="0"/>
              <a:t>Fully informed consent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257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Contraindications for LKD: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Absolute</a:t>
            </a:r>
          </a:p>
          <a:p>
            <a:pPr lvl="2"/>
            <a:r>
              <a:rPr lang="en-US" dirty="0" smtClean="0"/>
              <a:t>Cognitive deficit</a:t>
            </a:r>
          </a:p>
          <a:p>
            <a:pPr lvl="2"/>
            <a:r>
              <a:rPr lang="en-US" dirty="0" smtClean="0"/>
              <a:t>Drug or alcohol abuse</a:t>
            </a:r>
          </a:p>
          <a:p>
            <a:pPr lvl="2"/>
            <a:r>
              <a:rPr lang="en-US" dirty="0" smtClean="0"/>
              <a:t>Evidence of renal disease</a:t>
            </a:r>
          </a:p>
          <a:p>
            <a:pPr lvl="2"/>
            <a:r>
              <a:rPr lang="en-US" dirty="0" smtClean="0"/>
              <a:t>Significant abnormal renal anatomy</a:t>
            </a:r>
          </a:p>
          <a:p>
            <a:pPr lvl="2"/>
            <a:r>
              <a:rPr lang="en-US" dirty="0" smtClean="0"/>
              <a:t>Bilateral renal stone</a:t>
            </a:r>
          </a:p>
          <a:p>
            <a:pPr lvl="2"/>
            <a:r>
              <a:rPr lang="en-US" dirty="0" smtClean="0"/>
              <a:t>HPN,DM ,prior ,MI mod. to sever lung disease,</a:t>
            </a:r>
          </a:p>
          <a:p>
            <a:pPr lvl="2">
              <a:buNone/>
            </a:pPr>
            <a:r>
              <a:rPr lang="en-US" dirty="0" smtClean="0"/>
              <a:t>    chronic liver disease or chronic active infection</a:t>
            </a:r>
          </a:p>
          <a:p>
            <a:pPr lvl="2"/>
            <a:r>
              <a:rPr lang="en-US" dirty="0" smtClean="0"/>
              <a:t>History of malignancy</a:t>
            </a:r>
          </a:p>
          <a:p>
            <a:pPr lvl="2"/>
            <a:r>
              <a:rPr lang="en-US" dirty="0" smtClean="0"/>
              <a:t>Coagulation problems</a:t>
            </a:r>
          </a:p>
          <a:p>
            <a:pPr lvl="2"/>
            <a:r>
              <a:rPr lang="en-US" dirty="0" smtClean="0"/>
              <a:t>Current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133600"/>
            <a:ext cx="23519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FFFF00"/>
                </a:solidFill>
              </a:rPr>
              <a:t>Relative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ABO incompatibility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Age &lt;18 or  &gt;65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Obesity BMI&gt;35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Jehovah’s Witness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135937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2- Deceased (Cadaveric ) Donor 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 - Current situation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The large majority of cadaver transplanted kidneys are removed from brain-dead donors with respiration and circulation are artificially maintained (Heart beating donor).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However, despite the legal and religious acceptance of brain death, many potential donors are not recognized, and some of the families refuse to donate !!!</a:t>
            </a:r>
          </a:p>
          <a:p>
            <a:pPr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Do we need to change this current situation ?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815340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B- Presumed consent: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Under this system ,the organ of the deceased would be removed unless an objection had been  registered in advance by the donor or by the family.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This approach spares families from having to consider organ donation at traumatic time and also increase the # of organs for transplantation !!!!!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C- Mandated  Choice: </a:t>
            </a: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Under this system the individual would required to make choice in order to receive or renew the driver’s license or national ID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5670"/>
            <a:ext cx="8077200" cy="420893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D- NHBD (DCD):</a:t>
            </a:r>
          </a:p>
          <a:p>
            <a:pPr lvl="1"/>
            <a:r>
              <a:rPr lang="en-US" sz="2200" b="1" dirty="0" smtClean="0">
                <a:latin typeface="Times New Roman"/>
                <a:cs typeface="Times New Roman"/>
              </a:rPr>
              <a:t>It rely on the use of irreversible cessation of circulation and respiratory functions, as opposed to irreversible cessation of brain function</a:t>
            </a:r>
          </a:p>
          <a:p>
            <a:pPr lvl="1"/>
            <a:r>
              <a:rPr lang="en-US" sz="2200" b="1" dirty="0" smtClean="0">
                <a:latin typeface="Times New Roman"/>
                <a:cs typeface="Times New Roman"/>
              </a:rPr>
              <a:t>There are several problems with this approach !!!! </a:t>
            </a:r>
          </a:p>
          <a:p>
            <a:pPr lvl="1">
              <a:buNone/>
            </a:pPr>
            <a:r>
              <a:rPr lang="en-US" sz="2200" b="1" dirty="0" smtClean="0">
                <a:latin typeface="Times New Roman"/>
                <a:cs typeface="Times New Roman"/>
              </a:rPr>
              <a:t>         Time until harvesting the donor ? 2 min or 10 min          		, religion ??? 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209800"/>
            <a:ext cx="7583487" cy="3048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 – Financial incentive for LD :</a:t>
            </a:r>
          </a:p>
          <a:p>
            <a:pPr lvl="1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I am in need of cash for my family needs ?</a:t>
            </a:r>
          </a:p>
          <a:p>
            <a:pPr lvl="1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Is it legal to sell my own kidney ?</a:t>
            </a:r>
          </a:p>
          <a:p>
            <a:pPr lvl="1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Is it safe for both donors and recipients ?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 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3010" name="Object 5"/>
          <p:cNvGraphicFramePr>
            <a:graphicFrameLocks/>
          </p:cNvGraphicFramePr>
          <p:nvPr/>
        </p:nvGraphicFramePr>
        <p:xfrm>
          <a:off x="7239000" y="1557339"/>
          <a:ext cx="1601788" cy="4310062"/>
        </p:xfrm>
        <a:graphic>
          <a:graphicData uri="http://schemas.openxmlformats.org/presentationml/2006/ole">
            <p:oleObj spid="_x0000_s43010" name="Microsoft ClipArt Gallery" r:id="rId3" imgW="7315200" imgH="11239500" progId="">
              <p:embed/>
            </p:oleObj>
          </a:graphicData>
        </a:graphic>
      </p:graphicFrame>
      <p:graphicFrame>
        <p:nvGraphicFramePr>
          <p:cNvPr id="43014" name="Object 53"/>
          <p:cNvGraphicFramePr>
            <a:graphicFrameLocks/>
          </p:cNvGraphicFramePr>
          <p:nvPr/>
        </p:nvGraphicFramePr>
        <p:xfrm>
          <a:off x="304800" y="1557339"/>
          <a:ext cx="1295400" cy="4005261"/>
        </p:xfrm>
        <a:graphic>
          <a:graphicData uri="http://schemas.openxmlformats.org/presentationml/2006/ole">
            <p:oleObj spid="_x0000_s43014" name="Microsoft ClipArt Gallery" r:id="rId4" imgW="7315200" imgH="19799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16937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Due to the organ shortage, it had been the practice of many ESRD patients to seek the help of commercial centers that offered living non-related kidneys (LNR).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Several centers were offering such services.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The patients would be offered a kidney from a donor seeking financial gain and would receive a transplant without delay.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 dir="d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2039470"/>
            <a:ext cx="8516937" cy="420893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Pretransplant studies would be limited 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Patients would usually be started on triple-therapy IM ,and would be shipped back to his country within 2 weeks of the procedure to arrive in the emergency rooms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 Needless to say, the incidence of immunological, surgical, and infectious complications is much higher in these recipients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5797" y="6107668"/>
            <a:ext cx="3447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W. K. A1-Khudair, World J </a:t>
            </a:r>
            <a:r>
              <a:rPr lang="en-US" sz="1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Urol</a:t>
            </a: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14:268-271</a:t>
            </a:r>
            <a:endParaRPr lang="en-US" sz="1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070"/>
            <a:ext cx="8229600" cy="420893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Unfortunately the medical information accompanying these patients usually  poor or fair.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Education of the patients was lacking, and their compliance with medications, instructions, and follow-up visits also would be poor or fair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9597" y="6245423"/>
            <a:ext cx="3447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W. K. A1-Khudair, World J </a:t>
            </a:r>
            <a:r>
              <a:rPr lang="en-US" sz="1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Urol</a:t>
            </a: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14:268-271</a:t>
            </a:r>
            <a:endParaRPr lang="en-US" sz="1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362200" y="2209800"/>
            <a:ext cx="4419600" cy="25146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Recipients Issues </a:t>
            </a:r>
            <a:endParaRPr lang="en-US" sz="6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2111188"/>
            <a:ext cx="8364537" cy="30704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Renal transplantation is generally regarded as the treatment of choice for end-stage renal disease (ESRD) in children and adolescents.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Dialysis therapy is generally considered as a bridge to renal transplantation for pediatric patients with ESRD. </a:t>
            </a:r>
          </a:p>
        </p:txBody>
      </p:sp>
      <p:pic>
        <p:nvPicPr>
          <p:cNvPr id="5" name="Picture 4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Evaluation of the recipient:</a:t>
            </a:r>
          </a:p>
          <a:p>
            <a:pPr lvl="1"/>
            <a:r>
              <a:rPr lang="en-US" sz="2200" b="1" dirty="0" err="1" smtClean="0">
                <a:latin typeface="Times New Roman"/>
                <a:cs typeface="Times New Roman"/>
              </a:rPr>
              <a:t>Hemostasis</a:t>
            </a:r>
            <a:endParaRPr lang="en-US" sz="2200" b="1" dirty="0" smtClean="0">
              <a:latin typeface="Times New Roman"/>
              <a:cs typeface="Times New Roman"/>
            </a:endParaRPr>
          </a:p>
          <a:p>
            <a:pPr lvl="1"/>
            <a:r>
              <a:rPr lang="en-US" sz="2200" b="1" dirty="0" smtClean="0">
                <a:latin typeface="Times New Roman"/>
                <a:cs typeface="Times New Roman"/>
              </a:rPr>
              <a:t>Neuropsychiatric assessment </a:t>
            </a:r>
          </a:p>
          <a:p>
            <a:pPr lvl="1"/>
            <a:r>
              <a:rPr lang="en-US" sz="2200" b="1" dirty="0" smtClean="0">
                <a:latin typeface="Times New Roman"/>
                <a:cs typeface="Times New Roman"/>
              </a:rPr>
              <a:t>Non adherence issue</a:t>
            </a:r>
          </a:p>
          <a:p>
            <a:pPr lvl="1"/>
            <a:r>
              <a:rPr lang="en-US" sz="2200" b="1" dirty="0" smtClean="0">
                <a:latin typeface="Times New Roman"/>
                <a:cs typeface="Times New Roman"/>
              </a:rPr>
              <a:t>Pretransplant </a:t>
            </a:r>
            <a:r>
              <a:rPr lang="en-US" sz="2200" b="1" dirty="0" err="1" smtClean="0">
                <a:latin typeface="Times New Roman"/>
                <a:cs typeface="Times New Roman"/>
              </a:rPr>
              <a:t>nephrectomy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819400"/>
            <a:ext cx="7583487" cy="1219200"/>
          </a:xfrm>
        </p:spPr>
        <p:txBody>
          <a:bodyPr/>
          <a:lstStyle/>
          <a:p>
            <a:pPr lvl="1">
              <a:buNone/>
            </a:pPr>
            <a:r>
              <a:rPr lang="en-US" sz="3200" b="1" dirty="0" smtClean="0">
                <a:latin typeface="Times New Roman"/>
                <a:cs typeface="Times New Roman"/>
              </a:rPr>
              <a:t>Establishing the precise cause of ESRD</a:t>
            </a:r>
          </a:p>
          <a:p>
            <a:pPr lvl="1">
              <a:buNone/>
            </a:pPr>
            <a:endParaRPr lang="en-US" sz="2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72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595" dirty="0" smtClean="0"/>
              <a:t>Etiology  OF ESRD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The most common primary causes of kidney failure in young children are congenital or inherited disorders such as:    Renal </a:t>
            </a:r>
            <a:r>
              <a:rPr lang="en-US" sz="2400" dirty="0" err="1" smtClean="0">
                <a:latin typeface="Arial"/>
                <a:cs typeface="Arial"/>
              </a:rPr>
              <a:t>dysplasia</a:t>
            </a:r>
            <a:r>
              <a:rPr lang="en-US" sz="2400" dirty="0" smtClean="0">
                <a:latin typeface="Arial"/>
                <a:cs typeface="Arial"/>
              </a:rPr>
              <a:t>                                                               Obstructive </a:t>
            </a:r>
            <a:r>
              <a:rPr lang="en-US" sz="2400" dirty="0" err="1" smtClean="0">
                <a:latin typeface="Arial"/>
                <a:cs typeface="Arial"/>
              </a:rPr>
              <a:t>uropathies</a:t>
            </a:r>
            <a:r>
              <a:rPr lang="en-US" sz="2400" dirty="0" smtClean="0">
                <a:latin typeface="Arial"/>
                <a:cs typeface="Arial"/>
              </a:rPr>
              <a:t>                                                      Reflux nephropathy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In older children acquired </a:t>
            </a:r>
            <a:r>
              <a:rPr lang="en-US" sz="2400" dirty="0" err="1" smtClean="0">
                <a:latin typeface="Arial"/>
                <a:cs typeface="Arial"/>
              </a:rPr>
              <a:t>glomerular</a:t>
            </a:r>
            <a:r>
              <a:rPr lang="en-US" sz="2400" dirty="0" smtClean="0">
                <a:latin typeface="Arial"/>
                <a:cs typeface="Arial"/>
              </a:rPr>
              <a:t> diseases such as FSGS and lupus nephritis</a:t>
            </a: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810870"/>
            <a:ext cx="4421187" cy="436133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In contrast, the most common primary renal diseases that lead to end-stage kidney disease in adults are diabetic nephropathy, hypertension, and  ADPK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4495800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6400800"/>
            <a:ext cx="270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NAPRTCS Annual Report.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2209800" y="2286000"/>
            <a:ext cx="4114800" cy="15240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Recurrence </a:t>
            </a:r>
            <a:endParaRPr lang="en-US" sz="5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391400" cy="454808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61187"/>
                <a:gridCol w="2066413"/>
                <a:gridCol w="2463800"/>
              </a:tblGrid>
              <a:tr h="643676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Graft</a:t>
                      </a:r>
                      <a:r>
                        <a:rPr lang="en-US" baseline="0" dirty="0" smtClean="0"/>
                        <a:t> loss to recurrence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FSGS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40-60%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Atypical HUS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20-80-%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10-83%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HUS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MPGN type1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17-50%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MPGN type2(DDD)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66-100%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25-61%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SLE nephritis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0-5%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35-60%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7-10%</a:t>
                      </a:r>
                      <a:endParaRPr lang="en-US" dirty="0"/>
                    </a:p>
                  </a:txBody>
                  <a:tcPr/>
                </a:tc>
              </a:tr>
              <a:tr h="372923">
                <a:tc>
                  <a:txBody>
                    <a:bodyPr/>
                    <a:lstStyle/>
                    <a:p>
                      <a:r>
                        <a:rPr lang="en-US" dirty="0" smtClean="0"/>
                        <a:t>HSP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8-22%</a:t>
                      </a:r>
                      <a:endParaRPr lang="en-US" dirty="0"/>
                    </a:p>
                  </a:txBody>
                  <a:tcPr/>
                </a:tc>
              </a:tr>
              <a:tr h="919537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</a:t>
                      </a:r>
                      <a:r>
                        <a:rPr lang="en-US" dirty="0" err="1" smtClean="0"/>
                        <a:t>hyperoxalouria</a:t>
                      </a:r>
                      <a:r>
                        <a:rPr lang="en-US" baseline="0" dirty="0" smtClean="0"/>
                        <a:t> type1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54650" y="6245423"/>
            <a:ext cx="303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Pediatr</a:t>
            </a:r>
            <a:r>
              <a:rPr lang="en-US" sz="1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Nephrol</a:t>
            </a:r>
            <a:r>
              <a:rPr lang="en-US" sz="1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(2009) 24:2097–2108</a:t>
            </a:r>
            <a:endParaRPr lang="en-US" sz="1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Up to 30% of children and young adults with FSGS </a:t>
            </a:r>
            <a:r>
              <a:rPr lang="en-US" dirty="0" err="1" smtClean="0"/>
              <a:t>harbour</a:t>
            </a:r>
            <a:r>
              <a:rPr lang="en-US" dirty="0" smtClean="0"/>
              <a:t> mutations of genes encoding proteins of the </a:t>
            </a:r>
            <a:r>
              <a:rPr lang="en-US" dirty="0" err="1" smtClean="0"/>
              <a:t>podocyte</a:t>
            </a:r>
            <a:r>
              <a:rPr lang="en-US" dirty="0" smtClean="0"/>
              <a:t>, the slit diaphragm or the </a:t>
            </a:r>
            <a:r>
              <a:rPr lang="en-US" dirty="0" err="1" smtClean="0"/>
              <a:t>glomerular</a:t>
            </a:r>
            <a:r>
              <a:rPr lang="en-US" dirty="0" smtClean="0"/>
              <a:t> basement membrane.</a:t>
            </a:r>
          </a:p>
          <a:p>
            <a:pPr>
              <a:buNone/>
            </a:pPr>
            <a:r>
              <a:rPr lang="en-US" dirty="0" smtClean="0"/>
              <a:t>(ii) These genetic FSGS almost never recur after transplantation.</a:t>
            </a:r>
          </a:p>
          <a:p>
            <a:pPr>
              <a:buNone/>
            </a:pPr>
            <a:r>
              <a:rPr lang="en-US" dirty="0" smtClean="0"/>
              <a:t>(iii) The therapy of post-transplant FSGS recurrence 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879600"/>
            <a:ext cx="75184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286000" y="2667000"/>
            <a:ext cx="4114800" cy="15240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UROLOGIC ISSUES</a:t>
            </a:r>
          </a:p>
          <a:p>
            <a:pPr algn="ctr"/>
            <a:endParaRPr lang="en-US" sz="5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676400"/>
            <a:ext cx="8193087" cy="2743200"/>
          </a:xfrm>
        </p:spPr>
        <p:txBody>
          <a:bodyPr>
            <a:normAutofit/>
          </a:bodyPr>
          <a:lstStyle/>
          <a:p>
            <a:pPr marL="282575" lvl="1" indent="-282575">
              <a:spcBef>
                <a:spcPts val="2000"/>
              </a:spcBef>
            </a:pPr>
            <a:r>
              <a:rPr lang="en-US" sz="2200" b="1" dirty="0" smtClean="0">
                <a:latin typeface="Times New Roman"/>
                <a:cs typeface="Times New Roman"/>
              </a:rPr>
              <a:t>Surgical correction may be required for certain structural abnormalities before </a:t>
            </a:r>
            <a:r>
              <a:rPr lang="en-US" sz="2200" b="1" dirty="0" err="1" smtClean="0">
                <a:latin typeface="Times New Roman"/>
                <a:cs typeface="Times New Roman"/>
              </a:rPr>
              <a:t>Tx</a:t>
            </a:r>
            <a:endParaRPr lang="en-US" sz="2200" b="1" dirty="0" smtClean="0">
              <a:latin typeface="Times New Roman"/>
              <a:cs typeface="Times New Roman"/>
            </a:endParaRPr>
          </a:p>
          <a:p>
            <a:r>
              <a:rPr lang="en-US" dirty="0" err="1" smtClean="0"/>
              <a:t>Neurogenic</a:t>
            </a:r>
            <a:r>
              <a:rPr lang="en-US" dirty="0" smtClean="0"/>
              <a:t> bladder (1</a:t>
            </a:r>
            <a:r>
              <a:rPr lang="en-US" baseline="30000" dirty="0" smtClean="0"/>
              <a:t>ry</a:t>
            </a:r>
            <a:r>
              <a:rPr lang="en-US" dirty="0" smtClean="0"/>
              <a:t> </a:t>
            </a:r>
            <a:r>
              <a:rPr lang="en-US" baseline="30000" dirty="0" smtClean="0"/>
              <a:t>or</a:t>
            </a:r>
            <a:r>
              <a:rPr lang="en-US" dirty="0" smtClean="0"/>
              <a:t> 2</a:t>
            </a:r>
            <a:r>
              <a:rPr lang="en-US" baseline="30000" dirty="0" smtClean="0"/>
              <a:t>ry</a:t>
            </a:r>
            <a:r>
              <a:rPr lang="en-US" dirty="0" smtClean="0"/>
              <a:t> ) may lead to ESRD in children. </a:t>
            </a:r>
          </a:p>
          <a:p>
            <a:r>
              <a:rPr lang="en-US" dirty="0" smtClean="0"/>
              <a:t>Children with </a:t>
            </a:r>
            <a:r>
              <a:rPr lang="en-US" dirty="0" err="1" smtClean="0"/>
              <a:t>neurogenic</a:t>
            </a:r>
            <a:r>
              <a:rPr lang="en-US" dirty="0" smtClean="0"/>
              <a:t> bladder with small bladder capacity likely will need  bladder augmentation</a:t>
            </a:r>
          </a:p>
        </p:txBody>
      </p:sp>
      <p:pic>
        <p:nvPicPr>
          <p:cNvPr id="7" name="Picture 6" descr="IMG_9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4191000"/>
            <a:ext cx="37465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15400" cy="304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Compared with chronic dialysis, renal transplantation offers survival advantage, improved linear growth, decreased hospitalization rate, and improved quality of life.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For these reasons, renal transplantation should be the goal for treatment of ESRD in childhood. </a:t>
            </a:r>
          </a:p>
          <a:p>
            <a:endParaRPr lang="en-US" dirty="0" smtClean="0"/>
          </a:p>
          <a:p>
            <a:pPr marL="514350" indent="-514350"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>
              <a:buClr>
                <a:srgbClr val="FFFF00"/>
              </a:buCl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95800" y="57150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FF00"/>
              </a:buClr>
            </a:pP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NAPRTCS  Annual Report. 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European best practice guidelines for renal transplantation. 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sz="1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Nephrol</a:t>
            </a: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Dial Transplant 17 (</a:t>
            </a:r>
            <a:r>
              <a:rPr lang="en-US" sz="1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Suppl</a:t>
            </a:r>
            <a:r>
              <a:rPr lang="en-US" sz="1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4):55.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33600"/>
            <a:ext cx="7583487" cy="1752600"/>
          </a:xfrm>
        </p:spPr>
        <p:txBody>
          <a:bodyPr/>
          <a:lstStyle/>
          <a:p>
            <a:r>
              <a:rPr lang="en-US" dirty="0" smtClean="0"/>
              <a:t>In patients with PUV, an open </a:t>
            </a:r>
            <a:r>
              <a:rPr lang="en-US" dirty="0" err="1" smtClean="0"/>
              <a:t>vesicostomy</a:t>
            </a:r>
            <a:r>
              <a:rPr lang="en-US" dirty="0" smtClean="0"/>
              <a:t> may need to be performed early in life to decompress a dysfunctional bladder. An open </a:t>
            </a:r>
            <a:r>
              <a:rPr lang="en-US" dirty="0" err="1" smtClean="0"/>
              <a:t>vesicostomy</a:t>
            </a:r>
            <a:r>
              <a:rPr lang="en-US" dirty="0" smtClean="0"/>
              <a:t> may be kept in place for many months after transplantation.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14600"/>
            <a:ext cx="7583487" cy="1981200"/>
          </a:xfrm>
        </p:spPr>
        <p:txBody>
          <a:bodyPr/>
          <a:lstStyle/>
          <a:p>
            <a:r>
              <a:rPr lang="en-US" dirty="0" smtClean="0"/>
              <a:t>Those children may will need lifelong antimicrobial prophylaxis to prevent UTI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715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Dharnidharka</a:t>
            </a:r>
            <a:r>
              <a:rPr lang="en-US" sz="1400" dirty="0" smtClean="0">
                <a:solidFill>
                  <a:srgbClr val="FFFF00"/>
                </a:solidFill>
              </a:rPr>
              <a:t> VR et al. </a:t>
            </a:r>
            <a:r>
              <a:rPr lang="en-US" sz="1400" dirty="0" err="1" smtClean="0">
                <a:solidFill>
                  <a:srgbClr val="FFFF00"/>
                </a:solidFill>
              </a:rPr>
              <a:t>Clin</a:t>
            </a:r>
            <a:r>
              <a:rPr lang="en-US" sz="1400" dirty="0" smtClean="0">
                <a:solidFill>
                  <a:srgbClr val="FFFF00"/>
                </a:solidFill>
              </a:rPr>
              <a:t> J Am Soc </a:t>
            </a:r>
            <a:r>
              <a:rPr lang="en-US" sz="1400" dirty="0" err="1" smtClean="0">
                <a:solidFill>
                  <a:srgbClr val="FFFF00"/>
                </a:solidFill>
              </a:rPr>
              <a:t>Nephrol</a:t>
            </a:r>
            <a:r>
              <a:rPr lang="en-US" sz="1400" dirty="0" smtClean="0">
                <a:solidFill>
                  <a:srgbClr val="FFFF00"/>
                </a:solidFill>
              </a:rPr>
              <a:t> 2007;2:100-6.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2286000" y="2667000"/>
            <a:ext cx="4114800" cy="15240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IMMUNIZATIONS</a:t>
            </a:r>
          </a:p>
          <a:p>
            <a:pPr algn="ctr"/>
            <a:endParaRPr lang="en-US" sz="5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Vaccination strategies pre-KT:</a:t>
            </a:r>
          </a:p>
          <a:p>
            <a:r>
              <a:rPr lang="en-US" sz="2400" dirty="0" smtClean="0"/>
              <a:t>Children require multiple vaccinations during early childhood to protect them from preventable infectious diseases. </a:t>
            </a:r>
          </a:p>
          <a:p>
            <a:r>
              <a:rPr lang="en-US" sz="2400" dirty="0" smtClean="0"/>
              <a:t>Vigorous effort to immunize children completely before transplantation is critical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396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children with ESRD often have a suboptimal immune response and reduced duration of immunity, have better immune responses compared to patients after transplantation: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Higher initial doses or extra doses may be needed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Antibody titer monitoring with booster doses of vaccines may be needed.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879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Esposito S, et </a:t>
            </a:r>
            <a:r>
              <a:rPr lang="en-US" dirty="0" err="1" smtClean="0">
                <a:solidFill>
                  <a:srgbClr val="FFFF00"/>
                </a:solidFill>
              </a:rPr>
              <a:t>at,Vaccine</a:t>
            </a:r>
            <a:r>
              <a:rPr lang="en-US" dirty="0" smtClean="0">
                <a:solidFill>
                  <a:srgbClr val="FFFF00"/>
                </a:solidFill>
              </a:rPr>
              <a:t> 32:6601–6606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2127338"/>
            <a:ext cx="8364537" cy="32066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AST recommend that pediatric SOT candidates be immunized prior to transplantation using age appropriate guidelines</a:t>
            </a:r>
          </a:p>
          <a:p>
            <a:r>
              <a:rPr lang="en-US" sz="2400" dirty="0" smtClean="0"/>
              <a:t>Children behind on vaccinations prior to transplantation can follow an expedited schedule according to the CDC’s catch-up schedule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43400" y="5955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Gangappa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S,et</a:t>
            </a:r>
            <a:r>
              <a:rPr lang="en-US" dirty="0" smtClean="0">
                <a:solidFill>
                  <a:srgbClr val="FFFF00"/>
                </a:solidFill>
              </a:rPr>
              <a:t> al, </a:t>
            </a:r>
            <a:r>
              <a:rPr lang="en-US" dirty="0" err="1" smtClean="0">
                <a:solidFill>
                  <a:srgbClr val="FFFF00"/>
                </a:solidFill>
              </a:rPr>
              <a:t>Transpl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21:293–303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983537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live vaccines are generally contraindicated post transplantation , so ensuring that all eligible vaccines are given before transplant surgery is critical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2362200"/>
            <a:ext cx="8364537" cy="1927412"/>
          </a:xfrm>
        </p:spPr>
        <p:txBody>
          <a:bodyPr/>
          <a:lstStyle/>
          <a:p>
            <a:r>
              <a:rPr lang="en-US" dirty="0" smtClean="0"/>
              <a:t>For live-attenuated vaccines: Waiting a minimum of 4 weeks between vaccine administration and transplantation is recommended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364538" cy="54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36"/>
                <a:gridCol w="1905000"/>
                <a:gridCol w="1987553"/>
                <a:gridCol w="1703323"/>
                <a:gridCol w="1338326"/>
              </a:tblGrid>
              <a:tr h="536121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Inactivated/live-attenuated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Recommended for candidates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Recommend. for recipients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Monitor V  titers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Hepatitis B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Hepatitis 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Pertussis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Diphtheria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Tetanus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H.infl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PCV13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PPSV23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 ACWY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52400" y="4527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Recommended vaccines for KT C&amp;R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133" y="6488668"/>
            <a:ext cx="5262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Thomas G. </a:t>
            </a:r>
            <a:r>
              <a:rPr lang="en-US" sz="1600" dirty="0" err="1" smtClean="0">
                <a:solidFill>
                  <a:srgbClr val="FFFF00"/>
                </a:solidFill>
              </a:rPr>
              <a:t>Fox,et</a:t>
            </a:r>
            <a:r>
              <a:rPr lang="en-US" sz="1600" dirty="0" smtClean="0">
                <a:solidFill>
                  <a:srgbClr val="FFFF00"/>
                </a:solidFill>
              </a:rPr>
              <a:t> al </a:t>
            </a:r>
            <a:r>
              <a:rPr lang="en-US" sz="1600" dirty="0" err="1" smtClean="0">
                <a:solidFill>
                  <a:srgbClr val="FFFF00"/>
                </a:solidFill>
              </a:rPr>
              <a:t>Pediatr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Nephrol</a:t>
            </a:r>
            <a:r>
              <a:rPr lang="en-US" sz="1600" dirty="0" smtClean="0">
                <a:solidFill>
                  <a:srgbClr val="FFFF00"/>
                </a:solidFill>
              </a:rPr>
              <a:t> (2019) 34:579–591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3200" y="2819400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2132012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752600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2513012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57200" y="1905000"/>
          <a:ext cx="836453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36"/>
                <a:gridCol w="1905000"/>
                <a:gridCol w="1987553"/>
                <a:gridCol w="1703323"/>
                <a:gridCol w="1338326"/>
              </a:tblGrid>
              <a:tr h="536121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Inactivated/live-attenuated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Recommended for candidates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Recommend. for recipients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Monitor V  titers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Varicella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Rotavirus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Measles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Mumps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Rubella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52400" y="7575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Recommended vaccines for KT C&amp;R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8533" y="6031468"/>
            <a:ext cx="589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Thomas G. </a:t>
            </a:r>
            <a:r>
              <a:rPr lang="en-US" dirty="0" err="1" smtClean="0">
                <a:solidFill>
                  <a:srgbClr val="FFFF00"/>
                </a:solidFill>
              </a:rPr>
              <a:t>Fox,et</a:t>
            </a:r>
            <a:r>
              <a:rPr lang="en-US" dirty="0" smtClean="0">
                <a:solidFill>
                  <a:srgbClr val="FFFF00"/>
                </a:solidFill>
              </a:rPr>
              <a:t> al </a:t>
            </a:r>
            <a:r>
              <a:rPr lang="en-US" dirty="0" err="1" smtClean="0">
                <a:solidFill>
                  <a:srgbClr val="FFFF00"/>
                </a:solidFill>
              </a:rPr>
              <a:t>Pediatr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Nephrol</a:t>
            </a:r>
            <a:r>
              <a:rPr lang="en-US" dirty="0" smtClean="0">
                <a:solidFill>
                  <a:srgbClr val="FFFF00"/>
                </a:solidFill>
              </a:rPr>
              <a:t> (2019) 34:579–591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2819400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743200"/>
            <a:ext cx="7620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2362200"/>
            <a:ext cx="8440737" cy="2895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Pre-emptive renal transplantation provides an opportunity for the child and the family to bypass dialysis altogether and remains a viable alternative for patients with a suitable donor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572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64537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How to vaccinate patients undergoing transplant and recently received immunosuppressive  and/or IG therapies?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610600" cy="2761130"/>
          </a:xfrm>
        </p:spPr>
        <p:txBody>
          <a:bodyPr/>
          <a:lstStyle/>
          <a:p>
            <a:r>
              <a:rPr lang="en-US" sz="2400" dirty="0" smtClean="0"/>
              <a:t>As a general recommendation, most sources suggest delaying vaccination for at least 6 months after </a:t>
            </a:r>
            <a:r>
              <a:rPr lang="en-US" sz="2400" dirty="0" err="1" smtClean="0"/>
              <a:t>rituximab</a:t>
            </a:r>
            <a:r>
              <a:rPr lang="en-US" sz="2400" dirty="0" smtClean="0"/>
              <a:t> in order to make the administration of inactivated vaccines effective and live vaccines safe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523892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Cheng DR, et al the evidence to pediatric patients. Expert Rev Vaccines 15:1567–1574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4270"/>
            <a:ext cx="8364537" cy="28373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Delaying live virus vaccines for at least 4 weeks in patients receiving 14 days or more of high-dose corticosteroids (≥2 mg/kg/day of prednisone or ≥ 20 mg/day in patients over10 kg) is generally recommended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19450" y="5678269"/>
            <a:ext cx="59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American Academy of Pediatrics. Committee on Infectious Diseases (2015) Red book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64537" cy="251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MMR and </a:t>
            </a:r>
            <a:r>
              <a:rPr lang="en-US" sz="2400" dirty="0" err="1" smtClean="0"/>
              <a:t>varicella</a:t>
            </a:r>
            <a:r>
              <a:rPr lang="en-US" sz="2400" dirty="0" smtClean="0"/>
              <a:t> vaccines should be delayed at least 2 weeks before and up to 11 months after receipt of IG </a:t>
            </a: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15670"/>
            <a:ext cx="8364537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Unfortunately, incompletely vaccinated children often receive transplants. </a:t>
            </a:r>
          </a:p>
          <a:p>
            <a:r>
              <a:rPr lang="en-US" sz="2400" dirty="0" smtClean="0"/>
              <a:t>A survey of pediatric SOT centers in the USA reported that 82% of providers would list a child who was not vaccinated for medical reasons and 47% would list a child whose parents had refused vaccinations.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95650" y="5726668"/>
            <a:ext cx="554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Ladd J, et al ,</a:t>
            </a:r>
            <a:r>
              <a:rPr lang="en-US" dirty="0" err="1" smtClean="0">
                <a:solidFill>
                  <a:srgbClr val="FFFF00"/>
                </a:solidFill>
              </a:rPr>
              <a:t>Pediatr</a:t>
            </a:r>
            <a:r>
              <a:rPr lang="en-US" dirty="0" smtClean="0">
                <a:solidFill>
                  <a:srgbClr val="FFFF00"/>
                </a:solidFill>
              </a:rPr>
              <a:t> Transplant 17:244–250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35937" cy="4208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Vaccination strategies after KT:</a:t>
            </a:r>
          </a:p>
          <a:p>
            <a:r>
              <a:rPr lang="en-US" sz="2400" dirty="0" smtClean="0"/>
              <a:t>Live vaccines is generally should be avoided</a:t>
            </a:r>
          </a:p>
          <a:p>
            <a:r>
              <a:rPr lang="en-US" sz="2400" dirty="0" smtClean="0"/>
              <a:t>6 months after transplantation </a:t>
            </a:r>
            <a:r>
              <a:rPr lang="en-US" sz="2400" dirty="0" err="1" smtClean="0"/>
              <a:t>Injectable</a:t>
            </a:r>
            <a:r>
              <a:rPr lang="en-US" sz="2400" dirty="0" smtClean="0"/>
              <a:t> influenza vaccine should be given annually.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133600" y="2895600"/>
            <a:ext cx="4724400" cy="14478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Immunologic Work-up of Donor and Recipient </a:t>
            </a:r>
          </a:p>
          <a:p>
            <a:pPr algn="ctr"/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78337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A-ABO blood grouping:</a:t>
            </a:r>
          </a:p>
          <a:p>
            <a:pPr lvl="1"/>
            <a:r>
              <a:rPr lang="en-US" sz="2400" b="1" dirty="0" smtClean="0"/>
              <a:t>The ABO blood group should be determined. </a:t>
            </a:r>
          </a:p>
          <a:p>
            <a:pPr lvl="1"/>
            <a:r>
              <a:rPr lang="en-US" sz="2400" b="1" dirty="0" smtClean="0"/>
              <a:t>The same criteria as used for blood transfusions may be adopted for renal transplants, with group O being the universal donor and group AB the universal recipient. </a:t>
            </a:r>
            <a:endParaRPr lang="en-US" sz="2400" b="1" dirty="0"/>
          </a:p>
        </p:txBody>
      </p:sp>
      <p:pic>
        <p:nvPicPr>
          <p:cNvPr id="5" name="Picture 4" descr="796px-ABO_blood_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32" y="1917636"/>
            <a:ext cx="3916268" cy="2730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5670"/>
            <a:ext cx="8458200" cy="420893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In cadaveric kidney transplantation, the donor should be ABO identical to the recipient, and ABO blood group compatibility should be discouraged.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This preserves the balance between demand and supply for different ABO phenotypes and counteracts the tendency for O patients to accumulate on waiting lists 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red exchange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61260"/>
            <a:ext cx="4724400" cy="401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428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Paired Exchange Donation</a:t>
            </a:r>
            <a:endParaRPr lang="en-US" sz="28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505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1902</a:t>
            </a:r>
            <a:r>
              <a:rPr lang="en-US" sz="2400" b="1" dirty="0" smtClean="0">
                <a:latin typeface="Times New Roman"/>
                <a:cs typeface="Times New Roman"/>
              </a:rPr>
              <a:t> - The first successful experimental kidney transplants were performed at the Vienna Medical School in Austria with animals.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1909</a:t>
            </a:r>
            <a:r>
              <a:rPr lang="en-US" sz="2400" b="1" dirty="0" smtClean="0">
                <a:latin typeface="Times New Roman"/>
                <a:cs typeface="Times New Roman"/>
              </a:rPr>
              <a:t> - The first kidney transplant experiments were performed in humans in France using animal kidneys. Although “the immediate results were excellent” the child died about 2 weeks later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270"/>
            <a:ext cx="8059737" cy="4208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sz="2400" dirty="0" smtClean="0"/>
              <a:t>Paired donations allow to overcome ABO- and HLA incompatible</a:t>
            </a:r>
          </a:p>
          <a:p>
            <a:pPr>
              <a:buNone/>
            </a:pPr>
            <a:r>
              <a:rPr lang="en-US" sz="2400" dirty="0" smtClean="0"/>
              <a:t>transplantation by swapping organ donors.</a:t>
            </a:r>
          </a:p>
          <a:p>
            <a:pPr>
              <a:buNone/>
            </a:pPr>
            <a:r>
              <a:rPr lang="en-US" sz="2400" dirty="0" smtClean="0"/>
              <a:t>(ii) These paired donations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could include other parameters that influence graft outcome such as viral infections or age disparity.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016580"/>
            <a:ext cx="4512836" cy="2308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54504"/>
            <a:ext cx="4419600" cy="163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699736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B-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Histocompatibility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testing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371600"/>
            <a:ext cx="5230688" cy="4013200"/>
          </a:xfrm>
          <a:prstGeom prst="rect">
            <a:avLst/>
          </a:prstGeom>
        </p:spPr>
      </p:pic>
      <p:graphicFrame>
        <p:nvGraphicFramePr>
          <p:cNvPr id="106498" name="Object 3"/>
          <p:cNvGraphicFramePr>
            <a:graphicFrameLocks/>
          </p:cNvGraphicFramePr>
          <p:nvPr/>
        </p:nvGraphicFramePr>
        <p:xfrm>
          <a:off x="6477000" y="1828800"/>
          <a:ext cx="457200" cy="1371600"/>
        </p:xfrm>
        <a:graphic>
          <a:graphicData uri="http://schemas.openxmlformats.org/presentationml/2006/ole">
            <p:oleObj spid="_x0000_s106498" name="Microsoft ClipArt Gallery" r:id="rId5" imgW="1346200" imgH="4508500" progId="">
              <p:embed/>
            </p:oleObj>
          </a:graphicData>
        </a:graphic>
      </p:graphicFrame>
      <p:graphicFrame>
        <p:nvGraphicFramePr>
          <p:cNvPr id="106499" name="Object 4"/>
          <p:cNvGraphicFramePr>
            <a:graphicFrameLocks/>
          </p:cNvGraphicFramePr>
          <p:nvPr/>
        </p:nvGraphicFramePr>
        <p:xfrm>
          <a:off x="2438400" y="1828800"/>
          <a:ext cx="488950" cy="1371600"/>
        </p:xfrm>
        <a:graphic>
          <a:graphicData uri="http://schemas.openxmlformats.org/presentationml/2006/ole">
            <p:oleObj spid="_x0000_s106499" name="Microsoft ClipArt Gallery" r:id="rId6" imgW="1181100" imgH="3810000" progId="">
              <p:embed/>
            </p:oleObj>
          </a:graphicData>
        </a:graphic>
      </p:graphicFrame>
      <p:graphicFrame>
        <p:nvGraphicFramePr>
          <p:cNvPr id="106502" name="Object 5"/>
          <p:cNvGraphicFramePr>
            <a:graphicFrameLocks/>
          </p:cNvGraphicFramePr>
          <p:nvPr/>
        </p:nvGraphicFramePr>
        <p:xfrm>
          <a:off x="3048001" y="3352800"/>
          <a:ext cx="304799" cy="685800"/>
        </p:xfrm>
        <a:graphic>
          <a:graphicData uri="http://schemas.openxmlformats.org/presentationml/2006/ole">
            <p:oleObj spid="_x0000_s106502" name="Microsoft ClipArt Gallery" r:id="rId7" imgW="7315200" imgH="19456400" progId="">
              <p:embed/>
            </p:oleObj>
          </a:graphicData>
        </a:graphic>
      </p:graphicFrame>
      <p:graphicFrame>
        <p:nvGraphicFramePr>
          <p:cNvPr id="106507" name="Object 5"/>
          <p:cNvGraphicFramePr>
            <a:graphicFrameLocks/>
          </p:cNvGraphicFramePr>
          <p:nvPr/>
        </p:nvGraphicFramePr>
        <p:xfrm>
          <a:off x="3505200" y="3352800"/>
          <a:ext cx="304800" cy="685800"/>
        </p:xfrm>
        <a:graphic>
          <a:graphicData uri="http://schemas.openxmlformats.org/presentationml/2006/ole">
            <p:oleObj spid="_x0000_s106507" name="Microsoft ClipArt Gallery" r:id="rId8" imgW="7315200" imgH="19456400" progId="">
              <p:embed/>
            </p:oleObj>
          </a:graphicData>
        </a:graphic>
      </p:graphicFrame>
      <p:graphicFrame>
        <p:nvGraphicFramePr>
          <p:cNvPr id="106508" name="Object 5"/>
          <p:cNvGraphicFramePr>
            <a:graphicFrameLocks/>
          </p:cNvGraphicFramePr>
          <p:nvPr/>
        </p:nvGraphicFramePr>
        <p:xfrm>
          <a:off x="4800600" y="3352800"/>
          <a:ext cx="304800" cy="685800"/>
        </p:xfrm>
        <a:graphic>
          <a:graphicData uri="http://schemas.openxmlformats.org/presentationml/2006/ole">
            <p:oleObj spid="_x0000_s106508" name="Microsoft ClipArt Gallery" r:id="rId9" imgW="7315200" imgH="19456400" progId="">
              <p:embed/>
            </p:oleObj>
          </a:graphicData>
        </a:graphic>
      </p:graphicFrame>
      <p:graphicFrame>
        <p:nvGraphicFramePr>
          <p:cNvPr id="106510" name="Object 5"/>
          <p:cNvGraphicFramePr>
            <a:graphicFrameLocks/>
          </p:cNvGraphicFramePr>
          <p:nvPr/>
        </p:nvGraphicFramePr>
        <p:xfrm>
          <a:off x="6096000" y="3352800"/>
          <a:ext cx="304800" cy="685800"/>
        </p:xfrm>
        <a:graphic>
          <a:graphicData uri="http://schemas.openxmlformats.org/presentationml/2006/ole">
            <p:oleObj spid="_x0000_s106510" name="Microsoft ClipArt Gallery" r:id="rId10" imgW="7315200" imgH="194564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638800"/>
            <a:ext cx="8481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-MHC is inherited as HLA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haplotype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Mendelian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fashion from each parent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-2 sibling have 25% chance of being HLA identical,50% of being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haploidentical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25% they share no HLA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haplotype</a:t>
            </a: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524000"/>
            <a:ext cx="7583487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A- Tissue (HLA) Typing: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Serological typing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Molecular typing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Crossmatch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CDC XM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CDC AHG XM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FCXM</a:t>
            </a:r>
          </a:p>
          <a:p>
            <a:pPr lvl="3"/>
            <a:r>
              <a:rPr lang="en-US" sz="2000" b="1" dirty="0" smtClean="0">
                <a:latin typeface="Times New Roman"/>
                <a:cs typeface="Times New Roman"/>
              </a:rPr>
              <a:t>ELISA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HLA antibodies screening :</a:t>
            </a:r>
          </a:p>
          <a:p>
            <a:pPr lvl="3"/>
            <a:r>
              <a:rPr lang="en-US" sz="2400" b="1" dirty="0" smtClean="0">
                <a:latin typeface="Times New Roman"/>
                <a:cs typeface="Times New Roman"/>
              </a:rPr>
              <a:t>PRA</a:t>
            </a:r>
          </a:p>
          <a:p>
            <a:pPr lvl="3"/>
            <a:r>
              <a:rPr lang="en-US" sz="2000" b="1" dirty="0" err="1" smtClean="0">
                <a:latin typeface="Times New Roman"/>
                <a:cs typeface="Times New Roman"/>
              </a:rPr>
              <a:t>Luminex</a:t>
            </a:r>
            <a:endParaRPr lang="en-US" sz="20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09800" y="2895600"/>
            <a:ext cx="5181600" cy="1371600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Immunosuppressive Medication</a:t>
            </a:r>
            <a:endParaRPr lang="en-US" sz="36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52600"/>
          <a:ext cx="8001000" cy="36322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9096"/>
                <a:gridCol w="5021904"/>
              </a:tblGrid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Class of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Options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</a:t>
                      </a:r>
                      <a:r>
                        <a:rPr lang="en-US" baseline="0" dirty="0" smtClean="0"/>
                        <a:t> induction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 depleting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 non depleting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CNI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Cyclosporine,Tacrrolimus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Corticosteroid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 and regimen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Adjunctive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Azathioprine ,MMF, </a:t>
                      </a:r>
                      <a:r>
                        <a:rPr lang="en-US" dirty="0" err="1" smtClean="0"/>
                        <a:t>sirolimus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Supplementary 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CCB, </a:t>
                      </a:r>
                      <a:r>
                        <a:rPr lang="en-US" dirty="0" err="1" smtClean="0"/>
                        <a:t>statins</a:t>
                      </a:r>
                      <a:endParaRPr lang="en-US" dirty="0"/>
                    </a:p>
                  </a:txBody>
                  <a:tcPr/>
                </a:tc>
              </a:tr>
              <a:tr h="518886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</a:t>
                      </a:r>
                      <a:r>
                        <a:rPr lang="en-US" baseline="0" dirty="0" smtClean="0"/>
                        <a:t> prophylaxis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Bactrim, </a:t>
                      </a:r>
                      <a:r>
                        <a:rPr lang="en-US" dirty="0" err="1" smtClean="0"/>
                        <a:t>Valgancylovir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490396"/>
          <a:ext cx="6705600" cy="322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680570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contraindication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contraindication</a:t>
                      </a:r>
                      <a:endParaRPr lang="en-US" dirty="0"/>
                    </a:p>
                  </a:txBody>
                  <a:tcPr/>
                </a:tc>
              </a:tr>
              <a:tr h="680570"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congenital anomalies </a:t>
                      </a:r>
                      <a:endParaRPr lang="en-US" dirty="0"/>
                    </a:p>
                  </a:txBody>
                  <a:tcPr/>
                </a:tc>
              </a:tr>
              <a:tr h="394298">
                <a:tc>
                  <a:txBody>
                    <a:bodyPr/>
                    <a:lstStyle/>
                    <a:p>
                      <a:r>
                        <a:rPr lang="en-US" dirty="0" smtClean="0"/>
                        <a:t>Untreated malignancy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 mental retardation !!</a:t>
                      </a:r>
                      <a:endParaRPr lang="en-US" dirty="0"/>
                    </a:p>
                  </a:txBody>
                  <a:tcPr/>
                </a:tc>
              </a:tr>
              <a:tr h="394298">
                <a:tc>
                  <a:txBody>
                    <a:bodyPr/>
                    <a:lstStyle/>
                    <a:p>
                      <a:r>
                        <a:rPr lang="en-US" dirty="0" smtClean="0"/>
                        <a:t>Multi-organ</a:t>
                      </a:r>
                      <a:r>
                        <a:rPr lang="en-US" baseline="0" dirty="0" smtClean="0"/>
                        <a:t>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compliance !!</a:t>
                      </a:r>
                      <a:endParaRPr lang="en-US" dirty="0"/>
                    </a:p>
                  </a:txBody>
                  <a:tcPr/>
                </a:tc>
              </a:tr>
              <a:tr h="680570"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Progressive</a:t>
                      </a:r>
                      <a:r>
                        <a:rPr lang="en-US" baseline="0" dirty="0" smtClean="0"/>
                        <a:t> neurological illness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298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infective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182433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Contraindications to renal transplantation in children 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657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Thank You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83487" cy="2438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1933</a:t>
            </a:r>
            <a:r>
              <a:rPr lang="en-US" sz="2400" b="1" dirty="0" smtClean="0">
                <a:latin typeface="Times New Roman"/>
                <a:cs typeface="Times New Roman"/>
              </a:rPr>
              <a:t> - The first human-to-human kidney transplant was performed , there were mismatches in donor and recipient blood groups and the donor kidney never functioned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74800" cy="2227217"/>
          </a:xfrm>
          <a:prstGeom prst="rect">
            <a:avLst/>
          </a:prstGeom>
        </p:spPr>
      </p:pic>
      <p:pic>
        <p:nvPicPr>
          <p:cNvPr id="5" name="Picture 4" descr="180px-NobelPr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0"/>
            <a:ext cx="9906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18" y="3581400"/>
            <a:ext cx="236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Karl Landsteiner (1868–1943)</a:t>
            </a:r>
            <a:endParaRPr 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958876"/>
            <a:ext cx="65532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Noted for his development in 1901 of the modern system of classification of blood groups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 his identification of the presence of agglutinins in the blood.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In1930 he received the Nobel Prize in Physiology &amp;  Medicine</a:t>
            </a:r>
            <a:endParaRPr lang="en-US" sz="2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a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1413896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39274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1943 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-Nobel Prize for his work in tissue grafting , also for his discovery of acquired immunological tolerance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Description of skin graft rejection as an immune process</a:t>
            </a:r>
          </a:p>
        </p:txBody>
      </p:sp>
      <p:pic>
        <p:nvPicPr>
          <p:cNvPr id="7" name="Picture 6" descr="180px-NobelPr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19600"/>
            <a:ext cx="1109096" cy="1109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843" y="3810000"/>
            <a:ext cx="1941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Peter Brian Medawar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(1915 –1987) 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20815</TotalTime>
  <Words>2595</Words>
  <Application>Microsoft Macintosh PowerPoint</Application>
  <PresentationFormat>On-screen Show (4:3)</PresentationFormat>
  <Paragraphs>376</Paragraphs>
  <Slides>67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Revolution</vt:lpstr>
      <vt:lpstr>Microsoft ClipArt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klgjrtlgjrlkgjlktjgljfiojfk</dc:title>
  <dc:creator>KHALID  ALHASAN</dc:creator>
  <cp:lastModifiedBy>KHALID ALHASAN</cp:lastModifiedBy>
  <cp:revision>226</cp:revision>
  <dcterms:created xsi:type="dcterms:W3CDTF">2019-06-14T05:48:39Z</dcterms:created>
  <dcterms:modified xsi:type="dcterms:W3CDTF">2019-06-14T05:49:10Z</dcterms:modified>
</cp:coreProperties>
</file>