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74218A8-6F0E-4144-ACF4-A1EE8CE2AFFB}">
  <a:tblStyle styleId="{C74218A8-6F0E-4144-ACF4-A1EE8CE2AFF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536448" y="950976"/>
            <a:ext cx="10999060" cy="2755392"/>
          </a:xfrm>
          <a:prstGeom prst="rect">
            <a:avLst/>
          </a:prstGeom>
          <a:noFill/>
          <a:ln cap="flat" cmpd="sng" w="50800">
            <a:solidFill>
              <a:srgbClr val="8A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</a:pPr>
            <a:r>
              <a:rPr b="1" lang="en-US" sz="5000">
                <a:latin typeface="Calibri"/>
                <a:ea typeface="Calibri"/>
                <a:cs typeface="Calibri"/>
                <a:sym typeface="Calibri"/>
              </a:rPr>
              <a:t>Approach to A Bleeding Child With Normal Initial Coagulation Profile</a:t>
            </a:r>
            <a:br>
              <a:rPr b="1" lang="en-US" sz="2000">
                <a:latin typeface="Calibri"/>
                <a:ea typeface="Calibri"/>
                <a:cs typeface="Calibri"/>
                <a:sym typeface="Calibri"/>
              </a:rPr>
            </a:b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6191794" y="5016137"/>
            <a:ext cx="5233852" cy="1240973"/>
          </a:xfrm>
          <a:prstGeom prst="rect">
            <a:avLst/>
          </a:prstGeom>
          <a:noFill/>
          <a:ln cap="flat" cmpd="sng" w="38100">
            <a:solidFill>
              <a:srgbClr val="8A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None/>
            </a:pPr>
            <a:r>
              <a:rPr lang="en-US" sz="2775"/>
              <a:t>Mariam Fadlallah 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75"/>
              <a:buNone/>
            </a:pPr>
            <a:r>
              <a:rPr lang="en-US" sz="2775"/>
              <a:t>Pediatric Hematology Oncology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 txBox="1"/>
          <p:nvPr>
            <p:ph idx="1" type="body"/>
          </p:nvPr>
        </p:nvSpPr>
        <p:spPr>
          <a:xfrm>
            <a:off x="706479" y="1240971"/>
            <a:ext cx="10477500" cy="5094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11 year-old girl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66" name="Google Shape;166;p22"/>
          <p:cNvSpPr txBox="1"/>
          <p:nvPr/>
        </p:nvSpPr>
        <p:spPr>
          <a:xfrm>
            <a:off x="876300" y="222340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2</a:t>
            </a:r>
            <a:endParaRPr/>
          </a:p>
        </p:txBody>
      </p:sp>
      <p:sp>
        <p:nvSpPr>
          <p:cNvPr id="167" name="Google Shape;167;p22"/>
          <p:cNvSpPr/>
          <p:nvPr/>
        </p:nvSpPr>
        <p:spPr>
          <a:xfrm>
            <a:off x="716442" y="1985555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Heavy menstrual bleeding</a:t>
            </a:r>
            <a:endParaRPr/>
          </a:p>
        </p:txBody>
      </p:sp>
      <p:sp>
        <p:nvSpPr>
          <p:cNvPr id="168" name="Google Shape;168;p22"/>
          <p:cNvSpPr/>
          <p:nvPr/>
        </p:nvSpPr>
        <p:spPr>
          <a:xfrm>
            <a:off x="699023" y="3078484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Recurrent epistaxis</a:t>
            </a:r>
            <a:endParaRPr/>
          </a:p>
        </p:txBody>
      </p:sp>
      <p:sp>
        <p:nvSpPr>
          <p:cNvPr id="169" name="Google Shape;169;p22"/>
          <p:cNvSpPr/>
          <p:nvPr/>
        </p:nvSpPr>
        <p:spPr>
          <a:xfrm>
            <a:off x="699024" y="4163107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Family history of mucocutaneous bleeding</a:t>
            </a:r>
            <a:endParaRPr/>
          </a:p>
        </p:txBody>
      </p:sp>
      <p:sp>
        <p:nvSpPr>
          <p:cNvPr id="170" name="Google Shape;170;p22"/>
          <p:cNvSpPr/>
          <p:nvPr/>
        </p:nvSpPr>
        <p:spPr>
          <a:xfrm>
            <a:off x="5172551" y="2442758"/>
            <a:ext cx="2546432" cy="2403566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Normal: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Platelet count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aPTT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Fibrinogen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2"/>
          <p:cNvSpPr/>
          <p:nvPr/>
        </p:nvSpPr>
        <p:spPr>
          <a:xfrm>
            <a:off x="7797522" y="3384457"/>
            <a:ext cx="630871" cy="477547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8A0000"/>
          </a:solidFill>
          <a:ln cap="flat" cmpd="sng" w="127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2"/>
          <p:cNvSpPr/>
          <p:nvPr/>
        </p:nvSpPr>
        <p:spPr>
          <a:xfrm>
            <a:off x="4527278" y="3228958"/>
            <a:ext cx="619147" cy="633046"/>
          </a:xfrm>
          <a:prstGeom prst="mathPlus">
            <a:avLst>
              <a:gd fmla="val 23520" name="adj1"/>
            </a:avLst>
          </a:prstGeom>
          <a:solidFill>
            <a:srgbClr val="8A0000"/>
          </a:solidFill>
          <a:ln cap="flat" cmpd="sng" w="127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2"/>
          <p:cNvSpPr/>
          <p:nvPr/>
        </p:nvSpPr>
        <p:spPr>
          <a:xfrm>
            <a:off x="8595360" y="2415758"/>
            <a:ext cx="3438144" cy="2461042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R/O Bleeding disorder: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von Willebrand Disease </a:t>
            </a:r>
            <a:endParaRPr/>
          </a:p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Inherited platelet function disorders</a:t>
            </a:r>
            <a:endParaRPr/>
          </a:p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 XIII Deficiency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3"/>
          <p:cNvSpPr txBox="1"/>
          <p:nvPr>
            <p:ph idx="1" type="body"/>
          </p:nvPr>
        </p:nvSpPr>
        <p:spPr>
          <a:xfrm>
            <a:off x="706479" y="1240971"/>
            <a:ext cx="10477500" cy="5094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11 year-old girl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79" name="Google Shape;179;p23"/>
          <p:cNvSpPr txBox="1"/>
          <p:nvPr/>
        </p:nvSpPr>
        <p:spPr>
          <a:xfrm>
            <a:off x="876300" y="222340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2</a:t>
            </a:r>
            <a:endParaRPr/>
          </a:p>
        </p:txBody>
      </p:sp>
      <p:sp>
        <p:nvSpPr>
          <p:cNvPr id="180" name="Google Shape;180;p23"/>
          <p:cNvSpPr/>
          <p:nvPr/>
        </p:nvSpPr>
        <p:spPr>
          <a:xfrm>
            <a:off x="716442" y="1985555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Heavy menstrual bleeding</a:t>
            </a:r>
            <a:endParaRPr/>
          </a:p>
        </p:txBody>
      </p:sp>
      <p:sp>
        <p:nvSpPr>
          <p:cNvPr id="181" name="Google Shape;181;p23"/>
          <p:cNvSpPr/>
          <p:nvPr/>
        </p:nvSpPr>
        <p:spPr>
          <a:xfrm>
            <a:off x="699023" y="3078484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Recurrent epistaxis</a:t>
            </a:r>
            <a:endParaRPr/>
          </a:p>
        </p:txBody>
      </p:sp>
      <p:sp>
        <p:nvSpPr>
          <p:cNvPr id="182" name="Google Shape;182;p23"/>
          <p:cNvSpPr/>
          <p:nvPr/>
        </p:nvSpPr>
        <p:spPr>
          <a:xfrm>
            <a:off x="699024" y="4163107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Family history of mucocutaneous bleeding</a:t>
            </a:r>
            <a:endParaRPr/>
          </a:p>
        </p:txBody>
      </p:sp>
      <p:sp>
        <p:nvSpPr>
          <p:cNvPr id="183" name="Google Shape;183;p23"/>
          <p:cNvSpPr/>
          <p:nvPr/>
        </p:nvSpPr>
        <p:spPr>
          <a:xfrm>
            <a:off x="5172551" y="2442758"/>
            <a:ext cx="2546432" cy="2403566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Normal: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Platelet count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aPTT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Fibrinogen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3"/>
          <p:cNvSpPr/>
          <p:nvPr/>
        </p:nvSpPr>
        <p:spPr>
          <a:xfrm>
            <a:off x="7797522" y="3384457"/>
            <a:ext cx="630871" cy="477547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8A0000"/>
          </a:solidFill>
          <a:ln cap="flat" cmpd="sng" w="127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23"/>
          <p:cNvSpPr/>
          <p:nvPr/>
        </p:nvSpPr>
        <p:spPr>
          <a:xfrm>
            <a:off x="4527278" y="3228958"/>
            <a:ext cx="619147" cy="633046"/>
          </a:xfrm>
          <a:prstGeom prst="mathPlus">
            <a:avLst>
              <a:gd fmla="val 23520" name="adj1"/>
            </a:avLst>
          </a:prstGeom>
          <a:solidFill>
            <a:srgbClr val="8A0000"/>
          </a:solidFill>
          <a:ln cap="flat" cmpd="sng" w="127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3"/>
          <p:cNvSpPr/>
          <p:nvPr/>
        </p:nvSpPr>
        <p:spPr>
          <a:xfrm>
            <a:off x="8471766" y="2254517"/>
            <a:ext cx="3519937" cy="2403566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600000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600000"/>
                </a:solidFill>
                <a:latin typeface="Calibri"/>
                <a:ea typeface="Calibri"/>
                <a:cs typeface="Calibri"/>
                <a:sym typeface="Calibri"/>
              </a:rPr>
              <a:t>vWF:Ag 20%</a:t>
            </a:r>
            <a:endParaRPr b="1" i="0" sz="2400" u="none" cap="none" strike="noStrike">
              <a:solidFill>
                <a:srgbClr val="6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600000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600000"/>
                </a:solidFill>
                <a:latin typeface="Calibri"/>
                <a:ea typeface="Calibri"/>
                <a:cs typeface="Calibri"/>
                <a:sym typeface="Calibri"/>
              </a:rPr>
              <a:t>vWF:Rco 21%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4"/>
          <p:cNvSpPr txBox="1"/>
          <p:nvPr>
            <p:ph idx="1" type="body"/>
          </p:nvPr>
        </p:nvSpPr>
        <p:spPr>
          <a:xfrm>
            <a:off x="706479" y="1240971"/>
            <a:ext cx="10477500" cy="5094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11 year-old girl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92" name="Google Shape;192;p24"/>
          <p:cNvSpPr txBox="1"/>
          <p:nvPr/>
        </p:nvSpPr>
        <p:spPr>
          <a:xfrm>
            <a:off x="876300" y="222340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2</a:t>
            </a:r>
            <a:endParaRPr/>
          </a:p>
        </p:txBody>
      </p:sp>
      <p:sp>
        <p:nvSpPr>
          <p:cNvPr id="193" name="Google Shape;193;p24"/>
          <p:cNvSpPr/>
          <p:nvPr/>
        </p:nvSpPr>
        <p:spPr>
          <a:xfrm>
            <a:off x="716442" y="1985555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Heavy menstrual bleeding</a:t>
            </a:r>
            <a:endParaRPr/>
          </a:p>
        </p:txBody>
      </p:sp>
      <p:sp>
        <p:nvSpPr>
          <p:cNvPr id="194" name="Google Shape;194;p24"/>
          <p:cNvSpPr/>
          <p:nvPr/>
        </p:nvSpPr>
        <p:spPr>
          <a:xfrm>
            <a:off x="699023" y="3078484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Recurrent epistaxis</a:t>
            </a:r>
            <a:endParaRPr/>
          </a:p>
        </p:txBody>
      </p:sp>
      <p:sp>
        <p:nvSpPr>
          <p:cNvPr id="195" name="Google Shape;195;p24"/>
          <p:cNvSpPr/>
          <p:nvPr/>
        </p:nvSpPr>
        <p:spPr>
          <a:xfrm>
            <a:off x="699024" y="4163107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Family history of mucocutaneous bleeding</a:t>
            </a:r>
            <a:endParaRPr/>
          </a:p>
        </p:txBody>
      </p:sp>
      <p:sp>
        <p:nvSpPr>
          <p:cNvPr id="196" name="Google Shape;196;p24"/>
          <p:cNvSpPr/>
          <p:nvPr/>
        </p:nvSpPr>
        <p:spPr>
          <a:xfrm>
            <a:off x="5172551" y="2442758"/>
            <a:ext cx="2546432" cy="2403566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Normal: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Platelet count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aPTT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Fibrinogen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4"/>
          <p:cNvSpPr/>
          <p:nvPr/>
        </p:nvSpPr>
        <p:spPr>
          <a:xfrm>
            <a:off x="7797522" y="3384457"/>
            <a:ext cx="630871" cy="477547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8A0000"/>
          </a:solidFill>
          <a:ln cap="flat" cmpd="sng" w="127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4"/>
          <p:cNvSpPr/>
          <p:nvPr/>
        </p:nvSpPr>
        <p:spPr>
          <a:xfrm>
            <a:off x="4527278" y="3228958"/>
            <a:ext cx="619147" cy="633046"/>
          </a:xfrm>
          <a:prstGeom prst="mathPlus">
            <a:avLst>
              <a:gd fmla="val 23520" name="adj1"/>
            </a:avLst>
          </a:prstGeom>
          <a:solidFill>
            <a:srgbClr val="8A0000"/>
          </a:solidFill>
          <a:ln cap="flat" cmpd="sng" w="127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4"/>
          <p:cNvSpPr/>
          <p:nvPr/>
        </p:nvSpPr>
        <p:spPr>
          <a:xfrm>
            <a:off x="8471766" y="2254517"/>
            <a:ext cx="3519937" cy="2403566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Von Willbrand disease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Type I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6160" y="1370238"/>
            <a:ext cx="2648223" cy="3315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14383" y="1357175"/>
            <a:ext cx="2524178" cy="333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38561" y="1340713"/>
            <a:ext cx="2708859" cy="320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06809" y="1239968"/>
            <a:ext cx="3123697" cy="3644536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5"/>
          <p:cNvSpPr txBox="1"/>
          <p:nvPr>
            <p:ph type="title"/>
          </p:nvPr>
        </p:nvSpPr>
        <p:spPr>
          <a:xfrm>
            <a:off x="914400" y="2083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Hemostasis</a:t>
            </a:r>
            <a:endParaRPr/>
          </a:p>
        </p:txBody>
      </p:sp>
      <p:sp>
        <p:nvSpPr>
          <p:cNvPr id="209" name="Google Shape;209;p25"/>
          <p:cNvSpPr/>
          <p:nvPr/>
        </p:nvSpPr>
        <p:spPr>
          <a:xfrm>
            <a:off x="618978" y="5603965"/>
            <a:ext cx="10439401" cy="89531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Hemostasis is the physiologic response to vascular injury, resulting in a platelet-fibrin clot that prevents hemorrhage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6160" y="1370238"/>
            <a:ext cx="2648223" cy="3315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14383" y="1357175"/>
            <a:ext cx="2524178" cy="333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38561" y="1340713"/>
            <a:ext cx="2708859" cy="320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06809" y="1254036"/>
            <a:ext cx="3123697" cy="3644536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6"/>
          <p:cNvSpPr txBox="1"/>
          <p:nvPr>
            <p:ph type="title"/>
          </p:nvPr>
        </p:nvSpPr>
        <p:spPr>
          <a:xfrm>
            <a:off x="914400" y="2083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Hemostasis</a:t>
            </a:r>
            <a:endParaRPr/>
          </a:p>
        </p:txBody>
      </p:sp>
      <p:sp>
        <p:nvSpPr>
          <p:cNvPr id="219" name="Google Shape;219;p26"/>
          <p:cNvSpPr/>
          <p:nvPr/>
        </p:nvSpPr>
        <p:spPr>
          <a:xfrm>
            <a:off x="618978" y="5603965"/>
            <a:ext cx="10439401" cy="89531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defect in any of these phases of coagulation can result in a bleeding problem which may be inherited or acquired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7"/>
          <p:cNvSpPr txBox="1"/>
          <p:nvPr>
            <p:ph idx="1" type="body"/>
          </p:nvPr>
        </p:nvSpPr>
        <p:spPr>
          <a:xfrm>
            <a:off x="3709851" y="5787482"/>
            <a:ext cx="2386149" cy="854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 sz="2500"/>
              <a:t>Mucocutaneous Bleeding </a:t>
            </a:r>
            <a:endParaRPr/>
          </a:p>
        </p:txBody>
      </p:sp>
      <p:pic>
        <p:nvPicPr>
          <p:cNvPr id="225" name="Google Shape;225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6160" y="1370238"/>
            <a:ext cx="2648223" cy="3315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14383" y="1357175"/>
            <a:ext cx="2524178" cy="333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38561" y="1340713"/>
            <a:ext cx="2708859" cy="320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06809" y="1254036"/>
            <a:ext cx="3123697" cy="3644536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27"/>
          <p:cNvSpPr/>
          <p:nvPr/>
        </p:nvSpPr>
        <p:spPr>
          <a:xfrm>
            <a:off x="4493623" y="4892926"/>
            <a:ext cx="783771" cy="854732"/>
          </a:xfrm>
          <a:prstGeom prst="downArrow">
            <a:avLst>
              <a:gd fmla="val 50000" name="adj1"/>
              <a:gd fmla="val 50000" name="adj2"/>
            </a:avLst>
          </a:prstGeom>
          <a:noFill/>
          <a:ln cap="flat" cmpd="sng" w="5715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27"/>
          <p:cNvSpPr/>
          <p:nvPr/>
        </p:nvSpPr>
        <p:spPr>
          <a:xfrm>
            <a:off x="8303631" y="4892926"/>
            <a:ext cx="783771" cy="854732"/>
          </a:xfrm>
          <a:prstGeom prst="downArrow">
            <a:avLst>
              <a:gd fmla="val 50000" name="adj1"/>
              <a:gd fmla="val 50000" name="adj2"/>
            </a:avLst>
          </a:prstGeom>
          <a:noFill/>
          <a:ln cap="flat" cmpd="sng" w="5715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7"/>
          <p:cNvSpPr txBox="1"/>
          <p:nvPr/>
        </p:nvSpPr>
        <p:spPr>
          <a:xfrm>
            <a:off x="7080069" y="5822315"/>
            <a:ext cx="3670662" cy="854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 Tissue Bleeding (muscles, joints…)</a:t>
            </a:r>
            <a:endParaRPr/>
          </a:p>
        </p:txBody>
      </p:sp>
      <p:sp>
        <p:nvSpPr>
          <p:cNvPr id="232" name="Google Shape;232;p27"/>
          <p:cNvSpPr txBox="1"/>
          <p:nvPr>
            <p:ph type="title"/>
          </p:nvPr>
        </p:nvSpPr>
        <p:spPr>
          <a:xfrm>
            <a:off x="914400" y="2083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Hemostasis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Google Shape;237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6160" y="1370238"/>
            <a:ext cx="2648223" cy="3315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14383" y="1357175"/>
            <a:ext cx="2524178" cy="333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38561" y="1340713"/>
            <a:ext cx="2708859" cy="320992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28"/>
          <p:cNvSpPr/>
          <p:nvPr/>
        </p:nvSpPr>
        <p:spPr>
          <a:xfrm>
            <a:off x="4083485" y="4371584"/>
            <a:ext cx="1653436" cy="500862"/>
          </a:xfrm>
          <a:prstGeom prst="rect">
            <a:avLst/>
          </a:prstGeom>
          <a:noFill/>
          <a:ln cap="flat" cmpd="sng" w="5715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28"/>
          <p:cNvSpPr/>
          <p:nvPr/>
        </p:nvSpPr>
        <p:spPr>
          <a:xfrm>
            <a:off x="3609585" y="3672216"/>
            <a:ext cx="549057" cy="500862"/>
          </a:xfrm>
          <a:prstGeom prst="rect">
            <a:avLst/>
          </a:prstGeom>
          <a:noFill/>
          <a:ln cap="flat" cmpd="sng" w="5715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28"/>
          <p:cNvSpPr/>
          <p:nvPr/>
        </p:nvSpPr>
        <p:spPr>
          <a:xfrm>
            <a:off x="4050083" y="2947796"/>
            <a:ext cx="549057" cy="589508"/>
          </a:xfrm>
          <a:prstGeom prst="rect">
            <a:avLst/>
          </a:prstGeom>
          <a:noFill/>
          <a:ln cap="flat" cmpd="sng" w="5715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28"/>
          <p:cNvSpPr/>
          <p:nvPr/>
        </p:nvSpPr>
        <p:spPr>
          <a:xfrm>
            <a:off x="4751539" y="2910218"/>
            <a:ext cx="549057" cy="500862"/>
          </a:xfrm>
          <a:prstGeom prst="rect">
            <a:avLst/>
          </a:prstGeom>
          <a:noFill/>
          <a:ln cap="flat" cmpd="sng" w="5715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28"/>
          <p:cNvSpPr/>
          <p:nvPr/>
        </p:nvSpPr>
        <p:spPr>
          <a:xfrm>
            <a:off x="5290157" y="3346540"/>
            <a:ext cx="814631" cy="500862"/>
          </a:xfrm>
          <a:prstGeom prst="rect">
            <a:avLst/>
          </a:prstGeom>
          <a:noFill/>
          <a:ln cap="flat" cmpd="sng" w="5715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28"/>
          <p:cNvSpPr/>
          <p:nvPr/>
        </p:nvSpPr>
        <p:spPr>
          <a:xfrm>
            <a:off x="9336055" y="2659698"/>
            <a:ext cx="549057" cy="1012518"/>
          </a:xfrm>
          <a:prstGeom prst="rect">
            <a:avLst/>
          </a:prstGeom>
          <a:noFill/>
          <a:ln cap="flat" cmpd="sng" w="5715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6" name="Google Shape;246;p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06809" y="1254036"/>
            <a:ext cx="3123697" cy="3644536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28"/>
          <p:cNvSpPr txBox="1"/>
          <p:nvPr>
            <p:ph type="title"/>
          </p:nvPr>
        </p:nvSpPr>
        <p:spPr>
          <a:xfrm>
            <a:off x="914400" y="207963"/>
            <a:ext cx="10439400" cy="917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Hemostasis</a:t>
            </a:r>
            <a:endParaRPr/>
          </a:p>
        </p:txBody>
      </p:sp>
      <p:sp>
        <p:nvSpPr>
          <p:cNvPr id="248" name="Google Shape;248;p28"/>
          <p:cNvSpPr/>
          <p:nvPr/>
        </p:nvSpPr>
        <p:spPr>
          <a:xfrm>
            <a:off x="618978" y="5603965"/>
            <a:ext cx="10439401" cy="89531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Clinical history of bleeding: The initial screenings studies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▪CBCD with blood smear  ▪PT  ▪aPTT  ▪Fibrinogen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grpSp>
        <p:nvGrpSpPr>
          <p:cNvPr id="254" name="Google Shape;254;p29"/>
          <p:cNvGrpSpPr/>
          <p:nvPr/>
        </p:nvGrpSpPr>
        <p:grpSpPr>
          <a:xfrm>
            <a:off x="695351" y="1023581"/>
            <a:ext cx="10785959" cy="4726318"/>
            <a:chOff x="4911" y="682203"/>
            <a:chExt cx="10785959" cy="4726318"/>
          </a:xfrm>
        </p:grpSpPr>
        <p:sp>
          <p:nvSpPr>
            <p:cNvPr id="255" name="Google Shape;255;p29"/>
            <p:cNvSpPr/>
            <p:nvPr/>
          </p:nvSpPr>
          <p:spPr>
            <a:xfrm>
              <a:off x="5533032" y="682203"/>
              <a:ext cx="2917069" cy="1413714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9"/>
            <p:cNvSpPr txBox="1"/>
            <p:nvPr/>
          </p:nvSpPr>
          <p:spPr>
            <a:xfrm>
              <a:off x="5533032" y="682203"/>
              <a:ext cx="2917069" cy="14137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Clinical history of bleeding: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Screening studies: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CBCD, PT, aPTT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29"/>
            <p:cNvSpPr/>
            <p:nvPr/>
          </p:nvSpPr>
          <p:spPr>
            <a:xfrm>
              <a:off x="5397891" y="2095917"/>
              <a:ext cx="1593676" cy="496785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58" name="Google Shape;258;p29"/>
            <p:cNvSpPr/>
            <p:nvPr/>
          </p:nvSpPr>
          <p:spPr>
            <a:xfrm>
              <a:off x="4441135" y="2592702"/>
              <a:ext cx="1913510" cy="1019135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29"/>
            <p:cNvSpPr txBox="1"/>
            <p:nvPr/>
          </p:nvSpPr>
          <p:spPr>
            <a:xfrm>
              <a:off x="4441135" y="2592702"/>
              <a:ext cx="1913510" cy="10191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 abnormalities</a:t>
              </a:r>
              <a:endParaRPr/>
            </a:p>
          </p:txBody>
        </p:sp>
        <p:sp>
          <p:nvSpPr>
            <p:cNvPr id="260" name="Google Shape;260;p29"/>
            <p:cNvSpPr/>
            <p:nvPr/>
          </p:nvSpPr>
          <p:spPr>
            <a:xfrm>
              <a:off x="961666" y="3611838"/>
              <a:ext cx="4436224" cy="510269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61" name="Google Shape;261;p29"/>
            <p:cNvSpPr/>
            <p:nvPr/>
          </p:nvSpPr>
          <p:spPr>
            <a:xfrm>
              <a:off x="4911" y="4122107"/>
              <a:ext cx="1913510" cy="1275673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29"/>
            <p:cNvSpPr txBox="1"/>
            <p:nvPr/>
          </p:nvSpPr>
          <p:spPr>
            <a:xfrm>
              <a:off x="4911" y="4122107"/>
              <a:ext cx="1913510" cy="12756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Von Willebrand disease (type I, some type II)</a:t>
              </a:r>
              <a:endParaRPr/>
            </a:p>
          </p:txBody>
        </p:sp>
        <p:sp>
          <p:nvSpPr>
            <p:cNvPr id="263" name="Google Shape;263;p29"/>
            <p:cNvSpPr/>
            <p:nvPr/>
          </p:nvSpPr>
          <p:spPr>
            <a:xfrm>
              <a:off x="3449229" y="3611838"/>
              <a:ext cx="1948661" cy="510269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64" name="Google Shape;264;p29"/>
            <p:cNvSpPr/>
            <p:nvPr/>
          </p:nvSpPr>
          <p:spPr>
            <a:xfrm>
              <a:off x="2492474" y="4122107"/>
              <a:ext cx="1913510" cy="1275673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29"/>
            <p:cNvSpPr txBox="1"/>
            <p:nvPr/>
          </p:nvSpPr>
          <p:spPr>
            <a:xfrm>
              <a:off x="2492474" y="4122107"/>
              <a:ext cx="1913510" cy="12756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Platelet function Disorders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(Glanzmann Thrombasthenia)</a:t>
              </a:r>
              <a:endParaRPr/>
            </a:p>
          </p:txBody>
        </p:sp>
        <p:sp>
          <p:nvSpPr>
            <p:cNvPr id="266" name="Google Shape;266;p29"/>
            <p:cNvSpPr/>
            <p:nvPr/>
          </p:nvSpPr>
          <p:spPr>
            <a:xfrm>
              <a:off x="5397891" y="3611838"/>
              <a:ext cx="728597" cy="510269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67" name="Google Shape;267;p29"/>
            <p:cNvSpPr/>
            <p:nvPr/>
          </p:nvSpPr>
          <p:spPr>
            <a:xfrm>
              <a:off x="4980037" y="4122107"/>
              <a:ext cx="2292901" cy="1275673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29"/>
            <p:cNvSpPr txBox="1"/>
            <p:nvPr/>
          </p:nvSpPr>
          <p:spPr>
            <a:xfrm>
              <a:off x="4980037" y="4122107"/>
              <a:ext cx="2292901" cy="12756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Factor XIII deficiency</a:t>
              </a:r>
              <a:endParaRPr/>
            </a:p>
          </p:txBody>
        </p:sp>
        <p:sp>
          <p:nvSpPr>
            <p:cNvPr id="269" name="Google Shape;269;p29"/>
            <p:cNvSpPr/>
            <p:nvPr/>
          </p:nvSpPr>
          <p:spPr>
            <a:xfrm>
              <a:off x="5397891" y="3611838"/>
              <a:ext cx="3921040" cy="510269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70" name="Google Shape;270;p29"/>
            <p:cNvSpPr/>
            <p:nvPr/>
          </p:nvSpPr>
          <p:spPr>
            <a:xfrm>
              <a:off x="7846992" y="4122107"/>
              <a:ext cx="2943878" cy="1286414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29"/>
            <p:cNvSpPr txBox="1"/>
            <p:nvPr/>
          </p:nvSpPr>
          <p:spPr>
            <a:xfrm>
              <a:off x="7846992" y="4122107"/>
              <a:ext cx="2943878" cy="128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Non hematological causes:</a:t>
              </a:r>
              <a:endParaRPr/>
            </a:p>
            <a:p>
              <a:pPr indent="-114300" lvl="0" marL="0" marR="0" rtl="0" algn="l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Connective tissue disorders</a:t>
              </a:r>
              <a:endParaRPr/>
            </a:p>
            <a:p>
              <a:pPr indent="-114300" lvl="0" marL="0" marR="0" rtl="0" algn="l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Child abuse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29"/>
            <p:cNvSpPr/>
            <p:nvPr/>
          </p:nvSpPr>
          <p:spPr>
            <a:xfrm>
              <a:off x="6991567" y="2095917"/>
              <a:ext cx="1530291" cy="496785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73" name="Google Shape;273;p29"/>
            <p:cNvSpPr/>
            <p:nvPr/>
          </p:nvSpPr>
          <p:spPr>
            <a:xfrm>
              <a:off x="6928699" y="2592702"/>
              <a:ext cx="3186319" cy="1074486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29"/>
            <p:cNvSpPr txBox="1"/>
            <p:nvPr/>
          </p:nvSpPr>
          <p:spPr>
            <a:xfrm>
              <a:off x="6928699" y="2592702"/>
              <a:ext cx="3186319" cy="10744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Thrombocytopenia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Prolonged PT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Prolonged aPTT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80" name="Google Shape;280;p30"/>
          <p:cNvSpPr txBox="1"/>
          <p:nvPr/>
        </p:nvSpPr>
        <p:spPr>
          <a:xfrm>
            <a:off x="914400" y="2083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Von Willebrand Factor</a:t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1" name="Google Shape;281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90411" y="1929087"/>
            <a:ext cx="3753392" cy="303336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30"/>
          <p:cNvSpPr txBox="1"/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30"/>
          <p:cNvSpPr/>
          <p:nvPr/>
        </p:nvSpPr>
        <p:spPr>
          <a:xfrm>
            <a:off x="400597" y="1666072"/>
            <a:ext cx="7933506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vWF binds to both platelets and endothelial components, forming an adhesive bridge between platelets and vascular subendothelial structures and between adjacent platelets at sites of endothelial injury</a:t>
            </a:r>
            <a:endParaRPr/>
          </a:p>
          <a:p>
            <a:pPr indent="-1079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vWF contributes to fibrin clot formation by acting as a carrier protein for factor VIII, which has a greatly shortened half-life unless it is bound to VWF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It is the most common inherited bleeding disorder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It is due to quantitative or qualitative defect in vWF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It is estimated to occur at a frequency of 1%, but it is symptomatic in only about 1 in 10 000 due to variable expression and incomplete penetrance of the disease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vWF levels are 20-25% lower in blood group O individuals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There are also rare acquired forms of the disease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914400" y="2083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Von Willebrand Disease (vWD)</a:t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31"/>
          <p:cNvSpPr/>
          <p:nvPr/>
        </p:nvSpPr>
        <p:spPr>
          <a:xfrm>
            <a:off x="796835" y="6024055"/>
            <a:ext cx="120483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Christopher Ng et al, Diagnostic approach to von Willebrand’s disease, Blood 2015,125:2029-2037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Case Presentation 1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Case Presentation 2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Review of Hemostasis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Clinical Approach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Von Willebrand’s Disease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Glanzmann Thrombasthenia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Factor XIII Deficiency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Take Home message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>
            <a:off x="876300" y="222340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Outline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" name="Google Shape;295;p32"/>
          <p:cNvGraphicFramePr/>
          <p:nvPr/>
        </p:nvGraphicFramePr>
        <p:xfrm>
          <a:off x="689316" y="140676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{C74218A8-6F0E-4144-ACF4-A1EE8CE2AFFB}</a:tableStyleId>
              </a:tblPr>
              <a:tblGrid>
                <a:gridCol w="1960275"/>
                <a:gridCol w="2839475"/>
                <a:gridCol w="3175900"/>
                <a:gridCol w="2884600"/>
              </a:tblGrid>
              <a:tr h="793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>
                          <a:solidFill>
                            <a:schemeClr val="lt1"/>
                          </a:solidFill>
                        </a:rPr>
                        <a:t>Type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/>
                        <a:t>Defect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/>
                        <a:t>Inheritance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/>
                        <a:t>Clinical Manifestations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</a:tr>
              <a:tr h="907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chemeClr val="dk1"/>
                          </a:solidFill>
                        </a:rPr>
                        <a:t>Type 1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</a:rPr>
                        <a:t>(≈75% of cases)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/>
                        <a:t>Partial quantitative deficiency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/>
                        <a:t>Autosomal dominant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/>
                        <a:t>Bleeding: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/>
                        <a:t>None-severe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987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/>
                        <a:t>Type 2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/>
                        <a:t>(2A, 2B, 2M, 2N)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/>
                        <a:t>Qualitative defect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r>
                        <a:rPr lang="en-US" sz="2200"/>
                        <a:t>Autosomal dominant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r>
                        <a:rPr lang="en-US" sz="2200"/>
                        <a:t>2N Autosomal recessive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/>
                        <a:t>Bleeding: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/>
                        <a:t>moderate-severe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3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/>
                        <a:t>Type 3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/>
                        <a:t>(&lt;5% of cases)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/>
                        <a:t>complete deficiency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r>
                        <a:rPr lang="en-US" sz="2200"/>
                        <a:t>Autosomal recessive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/>
                        <a:t>Bleeding: severe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/>
                        <a:t>(clinically similar to hemophilia A)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96" name="Google Shape;296;p32"/>
          <p:cNvSpPr txBox="1"/>
          <p:nvPr/>
        </p:nvSpPr>
        <p:spPr>
          <a:xfrm>
            <a:off x="914400" y="2083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vWD :Classification</a:t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32"/>
          <p:cNvSpPr/>
          <p:nvPr/>
        </p:nvSpPr>
        <p:spPr>
          <a:xfrm>
            <a:off x="640081" y="6024055"/>
            <a:ext cx="120483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Christopher Ng et al, Diagnostic approach to von Willebrand’s disease, Blood 2015,125:2029-2037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3"/>
          <p:cNvSpPr txBox="1"/>
          <p:nvPr>
            <p:ph idx="1" type="body"/>
          </p:nvPr>
        </p:nvSpPr>
        <p:spPr>
          <a:xfrm>
            <a:off x="838200" y="1637731"/>
            <a:ext cx="10515600" cy="4539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There is clinical genotypic and phenotypic heterogenity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Some patients remain asymptomatic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Patients can become symptomatic at any age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 Mucocutaneous bleeding can range from mild to severe: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  Easy bruising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  Prolonged bleeding from mucosal surface: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        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▪</a:t>
            </a:r>
            <a:r>
              <a:rPr lang="en-US"/>
              <a:t> Heavy menstrual bleeding 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        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▪ </a:t>
            </a:r>
            <a:r>
              <a:rPr lang="en-US"/>
              <a:t>Epistaxis lasting more than 10 minutes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        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▪ </a:t>
            </a:r>
            <a:r>
              <a:rPr lang="en-US"/>
              <a:t>Bleeding following dental procedures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03" name="Google Shape;303;p33"/>
          <p:cNvSpPr txBox="1"/>
          <p:nvPr/>
        </p:nvSpPr>
        <p:spPr>
          <a:xfrm>
            <a:off x="914400" y="2083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33"/>
          <p:cNvSpPr txBox="1"/>
          <p:nvPr/>
        </p:nvSpPr>
        <p:spPr>
          <a:xfrm>
            <a:off x="1066800" y="3607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vWD: Clinical Presentation</a:t>
            </a:r>
            <a:endParaRPr/>
          </a:p>
        </p:txBody>
      </p:sp>
      <p:sp>
        <p:nvSpPr>
          <p:cNvPr id="305" name="Google Shape;305;p33"/>
          <p:cNvSpPr/>
          <p:nvPr/>
        </p:nvSpPr>
        <p:spPr>
          <a:xfrm>
            <a:off x="809896" y="6024055"/>
            <a:ext cx="120483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Frank W.G Leebeek, Von Willebrand’s Disease, N Engl J Med 2016;375:2067-2080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4"/>
          <p:cNvSpPr/>
          <p:nvPr/>
        </p:nvSpPr>
        <p:spPr>
          <a:xfrm>
            <a:off x="520503" y="1445801"/>
            <a:ext cx="8660073" cy="160337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 platelet count (except 2B)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 PT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  aPTT (prolonged when vWF deficiency is severe)</a:t>
            </a:r>
            <a:endParaRPr/>
          </a:p>
        </p:txBody>
      </p:sp>
      <p:sp>
        <p:nvSpPr>
          <p:cNvPr id="311" name="Google Shape;311;p34"/>
          <p:cNvSpPr/>
          <p:nvPr/>
        </p:nvSpPr>
        <p:spPr>
          <a:xfrm>
            <a:off x="475957" y="3230053"/>
            <a:ext cx="8680235" cy="1812387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Initial specific testing for vWD: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Plasma vWF antigen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Plasma vWF activity (Ristocetin cofactor activity/Collagen binding )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 VIII activity</a:t>
            </a:r>
            <a:endParaRPr/>
          </a:p>
        </p:txBody>
      </p:sp>
      <p:sp>
        <p:nvSpPr>
          <p:cNvPr id="312" name="Google Shape;312;p34"/>
          <p:cNvSpPr/>
          <p:nvPr/>
        </p:nvSpPr>
        <p:spPr>
          <a:xfrm>
            <a:off x="445473" y="5400007"/>
            <a:ext cx="8759487" cy="1289888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Specialized assays: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vWF multimer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Ristocetin induced platelet aggregation (RIPA)</a:t>
            </a:r>
            <a:endParaRPr/>
          </a:p>
        </p:txBody>
      </p:sp>
      <p:sp>
        <p:nvSpPr>
          <p:cNvPr id="313" name="Google Shape;313;p34"/>
          <p:cNvSpPr txBox="1"/>
          <p:nvPr/>
        </p:nvSpPr>
        <p:spPr>
          <a:xfrm>
            <a:off x="1066800" y="3607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vWD: Diagnosis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Treatment is based on normalizing vWF and factor VIII in case of bleeding  or before an intervention</a:t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/>
              <a:t>Desmopressin</a:t>
            </a:r>
            <a:r>
              <a:rPr lang="en-US"/>
              <a:t>( IV, SQ, or intranasal)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vWF:VIII concentrates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Recombinant vWF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Antifibrinolytic therapy (aminocaproic acid, tranexamic acid)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Topical agents (topical thrombin)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Recombinant VIIa</a:t>
            </a:r>
            <a:endParaRPr/>
          </a:p>
        </p:txBody>
      </p:sp>
      <p:sp>
        <p:nvSpPr>
          <p:cNvPr id="319" name="Google Shape;319;p35"/>
          <p:cNvSpPr txBox="1"/>
          <p:nvPr/>
        </p:nvSpPr>
        <p:spPr>
          <a:xfrm>
            <a:off x="1066800" y="3607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vWD: Treatment</a:t>
            </a:r>
            <a:endParaRPr/>
          </a:p>
        </p:txBody>
      </p:sp>
      <p:sp>
        <p:nvSpPr>
          <p:cNvPr id="320" name="Google Shape;320;p35"/>
          <p:cNvSpPr/>
          <p:nvPr/>
        </p:nvSpPr>
        <p:spPr>
          <a:xfrm>
            <a:off x="979714" y="6024055"/>
            <a:ext cx="120483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Frank W.G Leebeek, Von Willebrand’s Disease, N Engl J Med 2016;375:2067-2080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" name="Google Shape;325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31852" y="1746067"/>
            <a:ext cx="7620000" cy="47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36"/>
          <p:cNvSpPr/>
          <p:nvPr/>
        </p:nvSpPr>
        <p:spPr>
          <a:xfrm>
            <a:off x="6962503" y="3657601"/>
            <a:ext cx="2194560" cy="457200"/>
          </a:xfrm>
          <a:prstGeom prst="rect">
            <a:avLst/>
          </a:prstGeom>
          <a:noFill/>
          <a:ln cap="flat" cmpd="sng" w="5715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36"/>
          <p:cNvSpPr txBox="1"/>
          <p:nvPr/>
        </p:nvSpPr>
        <p:spPr>
          <a:xfrm>
            <a:off x="1066800" y="3607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Inherited Platelet Function Disorders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7"/>
          <p:cNvSpPr txBox="1"/>
          <p:nvPr>
            <p:ph idx="1" type="body"/>
          </p:nvPr>
        </p:nvSpPr>
        <p:spPr>
          <a:xfrm>
            <a:off x="838200" y="1711236"/>
            <a:ext cx="10515600" cy="46224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Autosomal recessive platelet surface receptor disorder of GPIIb/IIIa (αIIbβ3)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The incidence is about 1 in 1,000,000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Mucocutaneous bleeding can range from mild to severe and can lead to fatal bleeding episodes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Diagnosis: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                      -Platelet aggregation assays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                      -Platelet Function Analyzer (PFA-100)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                      -Flow cytometry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                      -DNA sequencing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b="1" lang="en-US" sz="2590"/>
              <a:t>            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  <a:p>
            <a:pPr indent="-64135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  <p:sp>
        <p:nvSpPr>
          <p:cNvPr id="333" name="Google Shape;333;p37"/>
          <p:cNvSpPr txBox="1"/>
          <p:nvPr/>
        </p:nvSpPr>
        <p:spPr>
          <a:xfrm>
            <a:off x="1066800" y="3607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Glanzmann Thrombasthenia</a:t>
            </a:r>
            <a:endParaRPr b="1"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37"/>
          <p:cNvSpPr/>
          <p:nvPr/>
        </p:nvSpPr>
        <p:spPr>
          <a:xfrm>
            <a:off x="809895" y="6024055"/>
            <a:ext cx="1204830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Solh T. et al, Glanzmann’s thrombasthenia: pathogenesis, diagnosis, and current and emerging treatment options,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 Blood Med. 2015; 6: 219–227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Platelet transfusion( HLA-matched)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Recombinant FVIIa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Antifibrinolytic therapy (aminocaproic acid, tranexamic acid)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Topical agents (topical thrombin)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40" name="Google Shape;340;p38"/>
          <p:cNvSpPr txBox="1"/>
          <p:nvPr/>
        </p:nvSpPr>
        <p:spPr>
          <a:xfrm>
            <a:off x="1066800" y="3607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Glanzmann Thrombasthenia:Treatment</a:t>
            </a:r>
            <a:endParaRPr b="1"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38"/>
          <p:cNvSpPr/>
          <p:nvPr/>
        </p:nvSpPr>
        <p:spPr>
          <a:xfrm>
            <a:off x="822953" y="6024055"/>
            <a:ext cx="1204830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Solh T. et al, Glanzmann’s thrombasthenia: pathogenesis, diagnosis, and current and emerging treatment options,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 Blood Med. 2015; 6: 219–227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Autosomal recessive bleeding disorder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incidence is about 1 in 2,000,000 people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47" name="Google Shape;347;p39"/>
          <p:cNvSpPr txBox="1"/>
          <p:nvPr/>
        </p:nvSpPr>
        <p:spPr>
          <a:xfrm>
            <a:off x="1066800" y="3607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 XIII Deficiency</a:t>
            </a:r>
            <a:endParaRPr/>
          </a:p>
        </p:txBody>
      </p:sp>
      <p:pic>
        <p:nvPicPr>
          <p:cNvPr id="348" name="Google Shape;348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34998" y="1711233"/>
            <a:ext cx="2903987" cy="3271642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39"/>
          <p:cNvSpPr/>
          <p:nvPr/>
        </p:nvSpPr>
        <p:spPr>
          <a:xfrm>
            <a:off x="757643" y="6024055"/>
            <a:ext cx="1204830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Karimi M. et al, Factor XIII deficiency diagnosis: Challenges and tools,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 Journal of Laboratory Hematology. 2017;40,1 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pSp>
        <p:nvGrpSpPr>
          <p:cNvPr id="355" name="Google Shape;355;p40"/>
          <p:cNvGrpSpPr/>
          <p:nvPr/>
        </p:nvGrpSpPr>
        <p:grpSpPr>
          <a:xfrm>
            <a:off x="1267964" y="2318059"/>
            <a:ext cx="9826759" cy="3635811"/>
            <a:chOff x="390140" y="1580"/>
            <a:chExt cx="9826759" cy="3635811"/>
          </a:xfrm>
        </p:grpSpPr>
        <p:sp>
          <p:nvSpPr>
            <p:cNvPr id="356" name="Google Shape;356;p40"/>
            <p:cNvSpPr/>
            <p:nvPr/>
          </p:nvSpPr>
          <p:spPr>
            <a:xfrm>
              <a:off x="390140" y="1580"/>
              <a:ext cx="2796778" cy="1678066"/>
            </a:xfrm>
            <a:prstGeom prst="rect">
              <a:avLst/>
            </a:prstGeom>
            <a:noFill/>
            <a:ln cap="flat" cmpd="sng" w="508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40"/>
            <p:cNvSpPr txBox="1"/>
            <p:nvPr/>
          </p:nvSpPr>
          <p:spPr>
            <a:xfrm>
              <a:off x="390140" y="1580"/>
              <a:ext cx="2796778" cy="1678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Umbilical stump bleeding               (80% of patients)</a:t>
              </a:r>
              <a:endParaRPr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3466596" y="1580"/>
              <a:ext cx="3218700" cy="1678066"/>
            </a:xfrm>
            <a:prstGeom prst="rect">
              <a:avLst/>
            </a:prstGeom>
            <a:noFill/>
            <a:ln cap="flat" cmpd="sng" w="41275">
              <a:solidFill>
                <a:srgbClr val="8A0000">
                  <a:alpha val="9882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40"/>
            <p:cNvSpPr txBox="1"/>
            <p:nvPr/>
          </p:nvSpPr>
          <p:spPr>
            <a:xfrm>
              <a:off x="3466596" y="1580"/>
              <a:ext cx="3218700" cy="1678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Intracranial hemorrhage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98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(20-30% of patients)</a:t>
              </a:r>
              <a:endParaRPr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6964974" y="1580"/>
              <a:ext cx="3251925" cy="1678066"/>
            </a:xfrm>
            <a:prstGeom prst="rect">
              <a:avLst/>
            </a:prstGeom>
            <a:noFill/>
            <a:ln cap="flat" cmpd="sng" w="508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40"/>
            <p:cNvSpPr txBox="1"/>
            <p:nvPr/>
          </p:nvSpPr>
          <p:spPr>
            <a:xfrm>
              <a:off x="6964974" y="1580"/>
              <a:ext cx="3251925" cy="1678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Delayed bleeding (12-36 hrs) after trauma or surgery</a:t>
              </a:r>
              <a:endParaRPr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2366902" y="1959325"/>
              <a:ext cx="2796778" cy="1678066"/>
            </a:xfrm>
            <a:prstGeom prst="rect">
              <a:avLst/>
            </a:prstGeom>
            <a:noFill/>
            <a:ln cap="flat" cmpd="sng" w="508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40"/>
            <p:cNvSpPr txBox="1"/>
            <p:nvPr/>
          </p:nvSpPr>
          <p:spPr>
            <a:xfrm>
              <a:off x="2366902" y="1959325"/>
              <a:ext cx="2796778" cy="1678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Poor wound healing</a:t>
              </a:r>
              <a:endParaRPr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5443358" y="1959325"/>
              <a:ext cx="2796778" cy="1678066"/>
            </a:xfrm>
            <a:prstGeom prst="rect">
              <a:avLst/>
            </a:prstGeom>
            <a:noFill/>
            <a:ln cap="flat" cmpd="sng" w="508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40"/>
            <p:cNvSpPr txBox="1"/>
            <p:nvPr/>
          </p:nvSpPr>
          <p:spPr>
            <a:xfrm>
              <a:off x="5443358" y="1959325"/>
              <a:ext cx="2796778" cy="1678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Hemarthroses (20% of patients)</a:t>
              </a:r>
              <a:endParaRPr/>
            </a:p>
          </p:txBody>
        </p:sp>
      </p:grpSp>
      <p:sp>
        <p:nvSpPr>
          <p:cNvPr id="366" name="Google Shape;366;p40"/>
          <p:cNvSpPr/>
          <p:nvPr/>
        </p:nvSpPr>
        <p:spPr>
          <a:xfrm>
            <a:off x="768096" y="1601831"/>
            <a:ext cx="997305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Bleedings can range from mild to life threatening hemorrhage </a:t>
            </a:r>
            <a:endParaRPr/>
          </a:p>
        </p:txBody>
      </p:sp>
      <p:sp>
        <p:nvSpPr>
          <p:cNvPr id="367" name="Google Shape;367;p40"/>
          <p:cNvSpPr txBox="1"/>
          <p:nvPr/>
        </p:nvSpPr>
        <p:spPr>
          <a:xfrm>
            <a:off x="1066800" y="3607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FXIII Deficiency: Clinical Manifestations</a:t>
            </a:r>
            <a:endParaRPr/>
          </a:p>
        </p:txBody>
      </p:sp>
      <p:sp>
        <p:nvSpPr>
          <p:cNvPr id="368" name="Google Shape;368;p40"/>
          <p:cNvSpPr/>
          <p:nvPr/>
        </p:nvSpPr>
        <p:spPr>
          <a:xfrm>
            <a:off x="888281" y="6024055"/>
            <a:ext cx="120483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Jager T. The burden and management of FXIII deficiency, Hemophilia, 2014;20:733-740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1"/>
          <p:cNvSpPr/>
          <p:nvPr/>
        </p:nvSpPr>
        <p:spPr>
          <a:xfrm>
            <a:off x="471602" y="1445801"/>
            <a:ext cx="8680236" cy="160337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 platelet count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 PT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  aPTT </a:t>
            </a:r>
            <a:endParaRPr/>
          </a:p>
        </p:txBody>
      </p:sp>
      <p:sp>
        <p:nvSpPr>
          <p:cNvPr id="374" name="Google Shape;374;p41"/>
          <p:cNvSpPr/>
          <p:nvPr/>
        </p:nvSpPr>
        <p:spPr>
          <a:xfrm>
            <a:off x="475957" y="3230007"/>
            <a:ext cx="8680235" cy="1616488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Diagnosis:</a:t>
            </a:r>
            <a:endParaRPr/>
          </a:p>
          <a:p>
            <a:pPr indent="-14605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Clot solubility test</a:t>
            </a:r>
            <a:endParaRPr/>
          </a:p>
          <a:p>
            <a:pPr indent="-14605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Factor XIII activity assays</a:t>
            </a:r>
            <a:endParaRPr/>
          </a:p>
          <a:p>
            <a:pPr indent="-14605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Molecular analysis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41"/>
          <p:cNvSpPr txBox="1"/>
          <p:nvPr/>
        </p:nvSpPr>
        <p:spPr>
          <a:xfrm>
            <a:off x="1066800" y="3607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FXIII Deficiency: Diagnosis and treatment</a:t>
            </a:r>
            <a:endParaRPr/>
          </a:p>
        </p:txBody>
      </p:sp>
      <p:sp>
        <p:nvSpPr>
          <p:cNvPr id="376" name="Google Shape;376;p41"/>
          <p:cNvSpPr/>
          <p:nvPr/>
        </p:nvSpPr>
        <p:spPr>
          <a:xfrm>
            <a:off x="471602" y="5158960"/>
            <a:ext cx="8680235" cy="1616488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Treatment: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 XIII concentrate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FFPs, cryoprecipitate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4 month-old boy was admitted for generalized tonico-clonic seizure of 5 minutes duration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He was admitted to ICN at 10 days of age for hemorrhagic shock due to severe umbilical bleeding, treated with FFPs and blood transfusion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He was readmitted at 2 months of age due to severe bleeding post circumcision. Platelet count, PT, aPTT were normal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No family history of bleeding disorders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1</a:t>
            </a:r>
            <a:r>
              <a:rPr baseline="30000" lang="en-US"/>
              <a:t>st</a:t>
            </a:r>
            <a:r>
              <a:rPr lang="en-US"/>
              <a:t> degree consanguinity between parents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876300" y="222340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1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grpSp>
        <p:nvGrpSpPr>
          <p:cNvPr id="382" name="Google Shape;382;p42"/>
          <p:cNvGrpSpPr/>
          <p:nvPr/>
        </p:nvGrpSpPr>
        <p:grpSpPr>
          <a:xfrm>
            <a:off x="267285" y="357829"/>
            <a:ext cx="11788726" cy="6131248"/>
            <a:chOff x="267285" y="16452"/>
            <a:chExt cx="11788726" cy="6131248"/>
          </a:xfrm>
        </p:grpSpPr>
        <p:sp>
          <p:nvSpPr>
            <p:cNvPr id="383" name="Google Shape;383;p42"/>
            <p:cNvSpPr/>
            <p:nvPr/>
          </p:nvSpPr>
          <p:spPr>
            <a:xfrm>
              <a:off x="6415327" y="16452"/>
              <a:ext cx="2738150" cy="1327003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42"/>
            <p:cNvSpPr txBox="1"/>
            <p:nvPr/>
          </p:nvSpPr>
          <p:spPr>
            <a:xfrm>
              <a:off x="6415327" y="16452"/>
              <a:ext cx="2738150" cy="13270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Clinical history of bleeding: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Screening studies: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CBCD, PT, aPTT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Google Shape;385;p42"/>
            <p:cNvSpPr/>
            <p:nvPr/>
          </p:nvSpPr>
          <p:spPr>
            <a:xfrm>
              <a:off x="6288474" y="1343456"/>
              <a:ext cx="1495928" cy="466315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86" name="Google Shape;386;p42"/>
            <p:cNvSpPr/>
            <p:nvPr/>
          </p:nvSpPr>
          <p:spPr>
            <a:xfrm>
              <a:off x="5390402" y="1809771"/>
              <a:ext cx="1796144" cy="956626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42"/>
            <p:cNvSpPr txBox="1"/>
            <p:nvPr/>
          </p:nvSpPr>
          <p:spPr>
            <a:xfrm>
              <a:off x="5390402" y="1809771"/>
              <a:ext cx="1796144" cy="9566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 abnormalities</a:t>
              </a:r>
              <a:endParaRPr/>
            </a:p>
          </p:txBody>
        </p:sp>
        <p:sp>
          <p:nvSpPr>
            <p:cNvPr id="388" name="Google Shape;388;p42"/>
            <p:cNvSpPr/>
            <p:nvPr/>
          </p:nvSpPr>
          <p:spPr>
            <a:xfrm>
              <a:off x="1419009" y="2766398"/>
              <a:ext cx="4869465" cy="478971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89" name="Google Shape;389;p42"/>
            <p:cNvSpPr/>
            <p:nvPr/>
          </p:nvSpPr>
          <p:spPr>
            <a:xfrm>
              <a:off x="520937" y="3245370"/>
              <a:ext cx="1796144" cy="1197429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42"/>
            <p:cNvSpPr txBox="1"/>
            <p:nvPr/>
          </p:nvSpPr>
          <p:spPr>
            <a:xfrm>
              <a:off x="520937" y="3245370"/>
              <a:ext cx="1796144" cy="11974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Von Willebrand disease (type I, some type II)</a:t>
              </a:r>
              <a:endParaRPr/>
            </a:p>
          </p:txBody>
        </p:sp>
        <p:sp>
          <p:nvSpPr>
            <p:cNvPr id="391" name="Google Shape;391;p42"/>
            <p:cNvSpPr/>
            <p:nvPr/>
          </p:nvSpPr>
          <p:spPr>
            <a:xfrm>
              <a:off x="1373289" y="4442800"/>
              <a:ext cx="91440" cy="478971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92" name="Google Shape;392;p42"/>
            <p:cNvSpPr/>
            <p:nvPr/>
          </p:nvSpPr>
          <p:spPr>
            <a:xfrm>
              <a:off x="267285" y="4921772"/>
              <a:ext cx="2303447" cy="1225928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42"/>
            <p:cNvSpPr txBox="1"/>
            <p:nvPr/>
          </p:nvSpPr>
          <p:spPr>
            <a:xfrm>
              <a:off x="267285" y="4921772"/>
              <a:ext cx="2303447" cy="12259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▪ vWF antigen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▪ vWF activity 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▪ FVIII activity</a:t>
              </a:r>
              <a:endParaRPr/>
            </a:p>
          </p:txBody>
        </p:sp>
        <p:sp>
          <p:nvSpPr>
            <p:cNvPr id="394" name="Google Shape;394;p42"/>
            <p:cNvSpPr/>
            <p:nvPr/>
          </p:nvSpPr>
          <p:spPr>
            <a:xfrm>
              <a:off x="4249697" y="2766398"/>
              <a:ext cx="2038776" cy="478971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95" name="Google Shape;395;p42"/>
            <p:cNvSpPr/>
            <p:nvPr/>
          </p:nvSpPr>
          <p:spPr>
            <a:xfrm>
              <a:off x="3146218" y="3245370"/>
              <a:ext cx="2206958" cy="1197429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42"/>
            <p:cNvSpPr txBox="1"/>
            <p:nvPr/>
          </p:nvSpPr>
          <p:spPr>
            <a:xfrm>
              <a:off x="3146218" y="3245370"/>
              <a:ext cx="2206958" cy="11974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Platelet function Disorders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(Glanzmann Thrombasthenia)</a:t>
              </a:r>
              <a:endParaRPr/>
            </a:p>
          </p:txBody>
        </p:sp>
        <p:sp>
          <p:nvSpPr>
            <p:cNvPr id="397" name="Google Shape;397;p42"/>
            <p:cNvSpPr/>
            <p:nvPr/>
          </p:nvSpPr>
          <p:spPr>
            <a:xfrm>
              <a:off x="4203977" y="4442800"/>
              <a:ext cx="91440" cy="48594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98" name="Google Shape;398;p42"/>
            <p:cNvSpPr/>
            <p:nvPr/>
          </p:nvSpPr>
          <p:spPr>
            <a:xfrm>
              <a:off x="3109576" y="4928741"/>
              <a:ext cx="2280241" cy="1197429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42"/>
            <p:cNvSpPr txBox="1"/>
            <p:nvPr/>
          </p:nvSpPr>
          <p:spPr>
            <a:xfrm>
              <a:off x="3109576" y="4928741"/>
              <a:ext cx="2280241" cy="11974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▪ Platelet aggregation assays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▪ PFA-100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▪ Flow cytometry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▪ DNA sequencing</a:t>
              </a:r>
              <a:endParaRPr/>
            </a:p>
          </p:txBody>
        </p:sp>
        <p:sp>
          <p:nvSpPr>
            <p:cNvPr id="400" name="Google Shape;400;p42"/>
            <p:cNvSpPr/>
            <p:nvPr/>
          </p:nvSpPr>
          <p:spPr>
            <a:xfrm>
              <a:off x="6288474" y="2766398"/>
              <a:ext cx="997273" cy="47897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01" name="Google Shape;401;p42"/>
            <p:cNvSpPr/>
            <p:nvPr/>
          </p:nvSpPr>
          <p:spPr>
            <a:xfrm>
              <a:off x="6209615" y="3245370"/>
              <a:ext cx="2152266" cy="1197429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42"/>
            <p:cNvSpPr txBox="1"/>
            <p:nvPr/>
          </p:nvSpPr>
          <p:spPr>
            <a:xfrm>
              <a:off x="6209615" y="3245370"/>
              <a:ext cx="2152266" cy="11974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Factor XIII deficiency</a:t>
              </a:r>
              <a:endParaRPr/>
            </a:p>
          </p:txBody>
        </p:sp>
        <p:sp>
          <p:nvSpPr>
            <p:cNvPr id="403" name="Google Shape;403;p42"/>
            <p:cNvSpPr/>
            <p:nvPr/>
          </p:nvSpPr>
          <p:spPr>
            <a:xfrm>
              <a:off x="7240028" y="4442800"/>
              <a:ext cx="91440" cy="478971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04" name="Google Shape;404;p42"/>
            <p:cNvSpPr/>
            <p:nvPr/>
          </p:nvSpPr>
          <p:spPr>
            <a:xfrm>
              <a:off x="5928662" y="4921772"/>
              <a:ext cx="2714172" cy="1197429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42"/>
            <p:cNvSpPr txBox="1"/>
            <p:nvPr/>
          </p:nvSpPr>
          <p:spPr>
            <a:xfrm>
              <a:off x="5928662" y="4921772"/>
              <a:ext cx="2714172" cy="11974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Noto Sans Symbols"/>
                <a:buNone/>
              </a:pP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▪ Clot solubility test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Noto Sans Symbols"/>
                <a:buNone/>
              </a:pP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▪ Factor XIII activity assays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Noto Sans Symbols"/>
                <a:buNone/>
              </a:pP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▪ Molecular analysis</a:t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42"/>
            <p:cNvSpPr/>
            <p:nvPr/>
          </p:nvSpPr>
          <p:spPr>
            <a:xfrm>
              <a:off x="6288474" y="2766398"/>
              <a:ext cx="4189893" cy="47897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07" name="Google Shape;407;p42"/>
            <p:cNvSpPr/>
            <p:nvPr/>
          </p:nvSpPr>
          <p:spPr>
            <a:xfrm>
              <a:off x="8900724" y="3245370"/>
              <a:ext cx="3155287" cy="1372589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42"/>
            <p:cNvSpPr txBox="1"/>
            <p:nvPr/>
          </p:nvSpPr>
          <p:spPr>
            <a:xfrm>
              <a:off x="8900724" y="3245370"/>
              <a:ext cx="3155287" cy="13725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Non hematological causes: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▪ Connective tissue disorders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▪ Child abuse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9" name="Google Shape;409;p42"/>
            <p:cNvSpPr/>
            <p:nvPr/>
          </p:nvSpPr>
          <p:spPr>
            <a:xfrm>
              <a:off x="7784402" y="1343456"/>
              <a:ext cx="1436430" cy="466315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10" name="Google Shape;410;p42"/>
            <p:cNvSpPr/>
            <p:nvPr/>
          </p:nvSpPr>
          <p:spPr>
            <a:xfrm>
              <a:off x="7725390" y="1809771"/>
              <a:ext cx="2990886" cy="1008583"/>
            </a:xfrm>
            <a:prstGeom prst="roundRect">
              <a:avLst>
                <a:gd fmla="val 10000" name="adj"/>
              </a:avLst>
            </a:prstGeom>
            <a:noFill/>
            <a:ln cap="flat" cmpd="sng" w="25400">
              <a:solidFill>
                <a:srgbClr val="8A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42"/>
            <p:cNvSpPr txBox="1"/>
            <p:nvPr/>
          </p:nvSpPr>
          <p:spPr>
            <a:xfrm>
              <a:off x="7725390" y="1809771"/>
              <a:ext cx="2990886" cy="10085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Thrombocytopenia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Prolonged PT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Prolonged aPTT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43"/>
          <p:cNvSpPr txBox="1"/>
          <p:nvPr>
            <p:ph idx="1" type="body"/>
          </p:nvPr>
        </p:nvSpPr>
        <p:spPr>
          <a:xfrm>
            <a:off x="597408" y="1877876"/>
            <a:ext cx="1072896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Bleeding disorders cannot be ruled out based on normal platelet count, PT, aPTT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Von Willbrand disease, inherited Platelet function Disorders, factor XIII deficiency should be in the differential diagnosis of a bleeding child with normal hemostasis tests</a:t>
            </a:r>
            <a:endParaRPr/>
          </a:p>
          <a:p>
            <a:pPr indent="-1651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Early diagnosis is important to start early treatment and avoid devastating consequences</a:t>
            </a:r>
            <a:endParaRPr/>
          </a:p>
        </p:txBody>
      </p:sp>
      <p:sp>
        <p:nvSpPr>
          <p:cNvPr id="417" name="Google Shape;417;p43"/>
          <p:cNvSpPr txBox="1"/>
          <p:nvPr/>
        </p:nvSpPr>
        <p:spPr>
          <a:xfrm>
            <a:off x="1066800" y="360769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Home Message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4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23" name="Google Shape;423;p44"/>
          <p:cNvSpPr/>
          <p:nvPr/>
        </p:nvSpPr>
        <p:spPr>
          <a:xfrm>
            <a:off x="4269138" y="3698855"/>
            <a:ext cx="5994590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0" cap="none">
                <a:solidFill>
                  <a:srgbClr val="600000"/>
                </a:solidFill>
                <a:latin typeface="Calibri"/>
                <a:ea typeface="Calibri"/>
                <a:cs typeface="Calibri"/>
                <a:sym typeface="Calibri"/>
              </a:rPr>
              <a:t>Thank you </a:t>
            </a:r>
            <a:endParaRPr b="1" sz="10000" cap="none">
              <a:solidFill>
                <a:srgbClr val="6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Physical examination: pale, lethargic, tachycardic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Laboratory results: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CT brain showed diffuse bleeding with midline shift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aphicFrame>
        <p:nvGraphicFramePr>
          <p:cNvPr id="103" name="Google Shape;103;p16"/>
          <p:cNvGraphicFramePr/>
          <p:nvPr/>
        </p:nvGraphicFramePr>
        <p:xfrm>
          <a:off x="1063518" y="302157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{C74218A8-6F0E-4144-ACF4-A1EE8CE2AFFB}</a:tableStyleId>
              </a:tblPr>
              <a:tblGrid>
                <a:gridCol w="1004825"/>
                <a:gridCol w="1387850"/>
                <a:gridCol w="1500675"/>
                <a:gridCol w="1696950"/>
                <a:gridCol w="965925"/>
                <a:gridCol w="1387850"/>
                <a:gridCol w="1387850"/>
              </a:tblGrid>
              <a:tr h="5225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Hb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MCV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WBC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platelet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PT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aPTT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fibrinogen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</a:tr>
              <a:tr h="5225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/>
                        <a:t>4 g/dL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/>
                        <a:t>80 fL</a:t>
                      </a:r>
                      <a:endParaRPr b="0" sz="20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/>
                        <a:t>10 000/</a:t>
                      </a:r>
                      <a:r>
                        <a:rPr b="0" i="0" lang="en-US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mm</a:t>
                      </a:r>
                      <a:r>
                        <a:rPr b="0" baseline="30000" i="0" lang="en-US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b="0" sz="20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/>
                        <a:t>250 000/</a:t>
                      </a:r>
                      <a:r>
                        <a:rPr b="0" i="0" lang="en-US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mm</a:t>
                      </a:r>
                      <a:r>
                        <a:rPr b="0" baseline="30000" i="0" lang="en-US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b="0" sz="20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/>
                        <a:t>12 sec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/>
                        <a:t>33 sec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/>
                        <a:t>2 g/L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04" name="Google Shape;104;p16"/>
          <p:cNvSpPr txBox="1"/>
          <p:nvPr/>
        </p:nvSpPr>
        <p:spPr>
          <a:xfrm>
            <a:off x="876300" y="222340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523601" y="1240971"/>
            <a:ext cx="10477500" cy="5094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4 month-old boy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 txBox="1"/>
          <p:nvPr/>
        </p:nvSpPr>
        <p:spPr>
          <a:xfrm>
            <a:off x="876300" y="222340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1</a:t>
            </a:r>
            <a:endParaRPr/>
          </a:p>
        </p:txBody>
      </p:sp>
      <p:sp>
        <p:nvSpPr>
          <p:cNvPr id="111" name="Google Shape;111;p17"/>
          <p:cNvSpPr/>
          <p:nvPr/>
        </p:nvSpPr>
        <p:spPr>
          <a:xfrm>
            <a:off x="742567" y="1985555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Delayed Umbilical stump bleeding               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7"/>
          <p:cNvSpPr/>
          <p:nvPr/>
        </p:nvSpPr>
        <p:spPr>
          <a:xfrm>
            <a:off x="725147" y="3078484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Bleeding post circumcision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7"/>
          <p:cNvSpPr/>
          <p:nvPr/>
        </p:nvSpPr>
        <p:spPr>
          <a:xfrm>
            <a:off x="712084" y="4163107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Intracranial bleeding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7"/>
          <p:cNvSpPr/>
          <p:nvPr/>
        </p:nvSpPr>
        <p:spPr>
          <a:xfrm>
            <a:off x="716440" y="5316581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degree consanguinity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5263990" y="3043647"/>
            <a:ext cx="2537713" cy="2403566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Normal: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Platelet count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aPTT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Fibrinogen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7"/>
          <p:cNvSpPr/>
          <p:nvPr/>
        </p:nvSpPr>
        <p:spPr>
          <a:xfrm>
            <a:off x="7915087" y="3841655"/>
            <a:ext cx="661181" cy="38267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8A0000"/>
          </a:solidFill>
          <a:ln cap="flat" cmpd="sng" w="127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7"/>
          <p:cNvSpPr/>
          <p:nvPr/>
        </p:nvSpPr>
        <p:spPr>
          <a:xfrm>
            <a:off x="4635971" y="3778186"/>
            <a:ext cx="619147" cy="633046"/>
          </a:xfrm>
          <a:prstGeom prst="mathPlus">
            <a:avLst>
              <a:gd fmla="val 23520" name="adj1"/>
            </a:avLst>
          </a:prstGeom>
          <a:solidFill>
            <a:srgbClr val="8A0000"/>
          </a:solidFill>
          <a:ln cap="flat" cmpd="sng" w="127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7"/>
          <p:cNvSpPr/>
          <p:nvPr/>
        </p:nvSpPr>
        <p:spPr>
          <a:xfrm>
            <a:off x="8595360" y="2964398"/>
            <a:ext cx="3438144" cy="2461042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R/O Bleeding disorder:</a:t>
            </a:r>
            <a:endParaRPr/>
          </a:p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 XIII Deficiency</a:t>
            </a:r>
            <a:endParaRPr/>
          </a:p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von Willebrand Disease</a:t>
            </a:r>
            <a:endParaRPr/>
          </a:p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Inherited platelet function disorders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523601" y="1240971"/>
            <a:ext cx="10477500" cy="5094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4 month-old boy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24" name="Google Shape;124;p18"/>
          <p:cNvSpPr txBox="1"/>
          <p:nvPr/>
        </p:nvSpPr>
        <p:spPr>
          <a:xfrm>
            <a:off x="876300" y="222340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1</a:t>
            </a:r>
            <a:endParaRPr/>
          </a:p>
        </p:txBody>
      </p:sp>
      <p:sp>
        <p:nvSpPr>
          <p:cNvPr id="125" name="Google Shape;125;p18"/>
          <p:cNvSpPr/>
          <p:nvPr/>
        </p:nvSpPr>
        <p:spPr>
          <a:xfrm>
            <a:off x="742567" y="1985555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Delayed Umbilical stump bleeding               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8"/>
          <p:cNvSpPr/>
          <p:nvPr/>
        </p:nvSpPr>
        <p:spPr>
          <a:xfrm>
            <a:off x="725147" y="3078484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Bleeding post circumcision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8"/>
          <p:cNvSpPr/>
          <p:nvPr/>
        </p:nvSpPr>
        <p:spPr>
          <a:xfrm>
            <a:off x="712084" y="4163107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Intracranial bleeding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8"/>
          <p:cNvSpPr/>
          <p:nvPr/>
        </p:nvSpPr>
        <p:spPr>
          <a:xfrm>
            <a:off x="716440" y="5316581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degree consanguinity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8"/>
          <p:cNvSpPr/>
          <p:nvPr/>
        </p:nvSpPr>
        <p:spPr>
          <a:xfrm>
            <a:off x="5263990" y="3043647"/>
            <a:ext cx="2537713" cy="2403566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Normal: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Platelet count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aPTT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Fibrinogen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8"/>
          <p:cNvSpPr/>
          <p:nvPr/>
        </p:nvSpPr>
        <p:spPr>
          <a:xfrm>
            <a:off x="7915087" y="3841655"/>
            <a:ext cx="661181" cy="38267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8A0000"/>
          </a:solidFill>
          <a:ln cap="flat" cmpd="sng" w="127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8"/>
          <p:cNvSpPr/>
          <p:nvPr/>
        </p:nvSpPr>
        <p:spPr>
          <a:xfrm>
            <a:off x="4635971" y="3778186"/>
            <a:ext cx="619147" cy="633046"/>
          </a:xfrm>
          <a:prstGeom prst="mathPlus">
            <a:avLst>
              <a:gd fmla="val 23520" name="adj1"/>
            </a:avLst>
          </a:prstGeom>
          <a:solidFill>
            <a:srgbClr val="8A0000"/>
          </a:solidFill>
          <a:ln cap="flat" cmpd="sng" w="127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8"/>
          <p:cNvSpPr/>
          <p:nvPr/>
        </p:nvSpPr>
        <p:spPr>
          <a:xfrm>
            <a:off x="8595360" y="2964398"/>
            <a:ext cx="3438144" cy="2461042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vWF:Ag and vWF:RCo normal</a:t>
            </a:r>
            <a:endParaRPr/>
          </a:p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Platelet function test normal</a:t>
            </a:r>
            <a:endParaRPr/>
          </a:p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rgbClr val="600000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600000"/>
                </a:solidFill>
                <a:latin typeface="Calibri"/>
                <a:ea typeface="Calibri"/>
                <a:cs typeface="Calibri"/>
                <a:sym typeface="Calibri"/>
              </a:rPr>
              <a:t>Factor XIII 2%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idx="1" type="body"/>
          </p:nvPr>
        </p:nvSpPr>
        <p:spPr>
          <a:xfrm>
            <a:off x="523601" y="1240971"/>
            <a:ext cx="10477500" cy="5094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4 month-old boy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38" name="Google Shape;138;p19"/>
          <p:cNvSpPr txBox="1"/>
          <p:nvPr/>
        </p:nvSpPr>
        <p:spPr>
          <a:xfrm>
            <a:off x="876300" y="222340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1</a:t>
            </a:r>
            <a:endParaRPr/>
          </a:p>
        </p:txBody>
      </p:sp>
      <p:sp>
        <p:nvSpPr>
          <p:cNvPr id="139" name="Google Shape;139;p19"/>
          <p:cNvSpPr/>
          <p:nvPr/>
        </p:nvSpPr>
        <p:spPr>
          <a:xfrm>
            <a:off x="742567" y="1985555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Delayed Umbilical stump bleeding               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9"/>
          <p:cNvSpPr/>
          <p:nvPr/>
        </p:nvSpPr>
        <p:spPr>
          <a:xfrm>
            <a:off x="725147" y="3078484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Bleeding post circumcision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9"/>
          <p:cNvSpPr/>
          <p:nvPr/>
        </p:nvSpPr>
        <p:spPr>
          <a:xfrm>
            <a:off x="712084" y="4163107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Intracranial bleeding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9"/>
          <p:cNvSpPr/>
          <p:nvPr/>
        </p:nvSpPr>
        <p:spPr>
          <a:xfrm>
            <a:off x="716440" y="5316581"/>
            <a:ext cx="3764117" cy="93399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degree consanguinity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9"/>
          <p:cNvSpPr/>
          <p:nvPr/>
        </p:nvSpPr>
        <p:spPr>
          <a:xfrm>
            <a:off x="5263990" y="3043647"/>
            <a:ext cx="2537713" cy="2403566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Normal: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Platelet count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aPTT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Fibrinogen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9"/>
          <p:cNvSpPr/>
          <p:nvPr/>
        </p:nvSpPr>
        <p:spPr>
          <a:xfrm>
            <a:off x="7915087" y="3841655"/>
            <a:ext cx="661181" cy="38267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8A0000"/>
          </a:solidFill>
          <a:ln cap="flat" cmpd="sng" w="127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9"/>
          <p:cNvSpPr/>
          <p:nvPr/>
        </p:nvSpPr>
        <p:spPr>
          <a:xfrm>
            <a:off x="4635971" y="3778186"/>
            <a:ext cx="619147" cy="633046"/>
          </a:xfrm>
          <a:prstGeom prst="mathPlus">
            <a:avLst>
              <a:gd fmla="val 23520" name="adj1"/>
            </a:avLst>
          </a:prstGeom>
          <a:solidFill>
            <a:srgbClr val="8A0000"/>
          </a:solidFill>
          <a:ln cap="flat" cmpd="sng" w="127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9"/>
          <p:cNvSpPr/>
          <p:nvPr/>
        </p:nvSpPr>
        <p:spPr>
          <a:xfrm>
            <a:off x="8689652" y="3317966"/>
            <a:ext cx="3094882" cy="1384663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8A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 XIII Deficiency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11 year-old girl with 3 weeks history of pallor and fatigue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She complains of heavy menses lasting for 10 days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She got her first menstrual period 4 months ago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She has a history of recurrent epistaxis that lasts for 10 to 15 minutes, well controlled at home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Family history: -maternal grandmother with hysterectomy at 40 years of age due to uterine bleeding                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                           -mother with heavy menses, easy bruising and iron deficiency anemia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Non consanguineous parents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52" name="Google Shape;152;p20"/>
          <p:cNvSpPr txBox="1"/>
          <p:nvPr/>
        </p:nvSpPr>
        <p:spPr>
          <a:xfrm>
            <a:off x="876300" y="222340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2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/>
          <p:nvPr>
            <p:ph idx="1" type="body"/>
          </p:nvPr>
        </p:nvSpPr>
        <p:spPr>
          <a:xfrm>
            <a:off x="852268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Physical examination: pale , tachycardic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Laboratory results:</a:t>
            </a:r>
            <a:endParaRPr/>
          </a:p>
        </p:txBody>
      </p:sp>
      <p:graphicFrame>
        <p:nvGraphicFramePr>
          <p:cNvPr id="158" name="Google Shape;158;p21"/>
          <p:cNvGraphicFramePr/>
          <p:nvPr/>
        </p:nvGraphicFramePr>
        <p:xfrm>
          <a:off x="1128936" y="302455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{C74218A8-6F0E-4144-ACF4-A1EE8CE2AFFB}</a:tableStyleId>
              </a:tblPr>
              <a:tblGrid>
                <a:gridCol w="1165725"/>
                <a:gridCol w="950300"/>
                <a:gridCol w="1026950"/>
                <a:gridCol w="1350500"/>
                <a:gridCol w="1772525"/>
                <a:gridCol w="886275"/>
                <a:gridCol w="900325"/>
                <a:gridCol w="1378625"/>
              </a:tblGrid>
              <a:tr h="506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Hb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MCV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RDW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WBC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platelet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PT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aPTT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Fibrinogen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A0000"/>
                    </a:solidFill>
                  </a:tcPr>
                </a:tc>
              </a:tr>
              <a:tr h="874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/>
                        <a:t>8.5 g/dL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/>
                        <a:t>70 fL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/>
                        <a:t>23%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b="0" lang="en-US" sz="2000"/>
                        <a:t>7 000/</a:t>
                      </a:r>
                      <a:r>
                        <a:rPr b="0" i="0" lang="en-US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mm</a:t>
                      </a:r>
                      <a:r>
                        <a:rPr b="0" baseline="30000" i="0" lang="en-US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b="0" sz="2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20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b="0" lang="en-US" sz="2000"/>
                        <a:t>450 000/</a:t>
                      </a:r>
                      <a:r>
                        <a:rPr b="0" i="0" lang="en-US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mm</a:t>
                      </a:r>
                      <a:r>
                        <a:rPr b="0" baseline="30000" i="0" lang="en-US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b="0" sz="2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20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b="0" lang="en-US" sz="2000"/>
                        <a:t>11 sec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20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b="0" lang="en-US" sz="2000"/>
                        <a:t>35 sec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20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b="0" lang="en-US" sz="2000"/>
                        <a:t>2.5 g/L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20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59" name="Google Shape;15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0" name="Google Shape;160;p21"/>
          <p:cNvSpPr txBox="1"/>
          <p:nvPr/>
        </p:nvSpPr>
        <p:spPr>
          <a:xfrm>
            <a:off x="876300" y="222340"/>
            <a:ext cx="10439400" cy="91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2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