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89" r:id="rId1"/>
  </p:sldMasterIdLst>
  <p:notesMasterIdLst>
    <p:notesMasterId r:id="rId43"/>
  </p:notesMasterIdLst>
  <p:sldIdLst>
    <p:sldId id="257" r:id="rId2"/>
    <p:sldId id="259" r:id="rId3"/>
    <p:sldId id="373" r:id="rId4"/>
    <p:sldId id="374" r:id="rId5"/>
    <p:sldId id="375" r:id="rId6"/>
    <p:sldId id="431" r:id="rId7"/>
    <p:sldId id="409" r:id="rId8"/>
    <p:sldId id="400" r:id="rId9"/>
    <p:sldId id="281" r:id="rId10"/>
    <p:sldId id="401" r:id="rId11"/>
    <p:sldId id="411" r:id="rId12"/>
    <p:sldId id="421" r:id="rId13"/>
    <p:sldId id="422" r:id="rId14"/>
    <p:sldId id="423" r:id="rId15"/>
    <p:sldId id="424" r:id="rId16"/>
    <p:sldId id="425" r:id="rId17"/>
    <p:sldId id="426" r:id="rId18"/>
    <p:sldId id="414" r:id="rId19"/>
    <p:sldId id="418" r:id="rId20"/>
    <p:sldId id="412" r:id="rId21"/>
    <p:sldId id="413" r:id="rId22"/>
    <p:sldId id="377" r:id="rId23"/>
    <p:sldId id="378" r:id="rId24"/>
    <p:sldId id="379" r:id="rId25"/>
    <p:sldId id="380" r:id="rId26"/>
    <p:sldId id="381" r:id="rId27"/>
    <p:sldId id="358" r:id="rId28"/>
    <p:sldId id="359" r:id="rId29"/>
    <p:sldId id="295" r:id="rId30"/>
    <p:sldId id="298" r:id="rId31"/>
    <p:sldId id="299" r:id="rId32"/>
    <p:sldId id="300" r:id="rId33"/>
    <p:sldId id="317" r:id="rId34"/>
    <p:sldId id="304" r:id="rId35"/>
    <p:sldId id="407" r:id="rId36"/>
    <p:sldId id="408" r:id="rId37"/>
    <p:sldId id="305" r:id="rId38"/>
    <p:sldId id="313" r:id="rId39"/>
    <p:sldId id="356" r:id="rId40"/>
    <p:sldId id="430" r:id="rId41"/>
    <p:sldId id="355" r:id="rId42"/>
  </p:sldIdLst>
  <p:sldSz cx="9144000" cy="6858000" type="screen4x3"/>
  <p:notesSz cx="6858000" cy="9028113"/>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04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17330210772841"/>
          <c:y val="6.2365591397849508E-2"/>
          <c:w val="0.71428571428571463"/>
          <c:h val="0.60860215053763445"/>
        </c:manualLayout>
      </c:layout>
      <c:lineChart>
        <c:grouping val="standard"/>
        <c:varyColors val="0"/>
        <c:ser>
          <c:idx val="0"/>
          <c:order val="0"/>
          <c:tx>
            <c:strRef>
              <c:f>Sheet1!$A$2</c:f>
              <c:strCache>
                <c:ptCount val="1"/>
                <c:pt idx="0">
                  <c:v>1 year</c:v>
                </c:pt>
              </c:strCache>
            </c:strRef>
          </c:tx>
          <c:spPr>
            <a:ln w="38100">
              <a:solidFill>
                <a:srgbClr val="FF0000"/>
              </a:solidFill>
              <a:prstDash val="solid"/>
            </a:ln>
          </c:spPr>
          <c:marker>
            <c:symbol val="diamond"/>
            <c:size val="10"/>
            <c:spPr>
              <a:solidFill>
                <a:srgbClr val="FF0000"/>
              </a:solidFill>
              <a:ln>
                <a:solidFill>
                  <a:srgbClr val="FF0000"/>
                </a:solidFill>
                <a:prstDash val="solid"/>
              </a:ln>
            </c:spPr>
          </c:marker>
          <c:cat>
            <c:strRef>
              <c:f>Sheet1!$B$1:$E$1</c:f>
              <c:strCache>
                <c:ptCount val="4"/>
                <c:pt idx="0">
                  <c:v>white</c:v>
                </c:pt>
                <c:pt idx="1">
                  <c:v>asian</c:v>
                </c:pt>
                <c:pt idx="2">
                  <c:v>hispanic</c:v>
                </c:pt>
                <c:pt idx="3">
                  <c:v>african american</c:v>
                </c:pt>
              </c:strCache>
            </c:strRef>
          </c:cat>
          <c:val>
            <c:numRef>
              <c:f>Sheet1!$B$2:$E$2</c:f>
              <c:numCache>
                <c:formatCode>General</c:formatCode>
                <c:ptCount val="4"/>
                <c:pt idx="0">
                  <c:v>91.2</c:v>
                </c:pt>
                <c:pt idx="1">
                  <c:v>91.5</c:v>
                </c:pt>
                <c:pt idx="2">
                  <c:v>92.1</c:v>
                </c:pt>
                <c:pt idx="3">
                  <c:v>87.4</c:v>
                </c:pt>
              </c:numCache>
            </c:numRef>
          </c:val>
          <c:smooth val="0"/>
          <c:extLst>
            <c:ext xmlns:c16="http://schemas.microsoft.com/office/drawing/2014/chart" uri="{C3380CC4-5D6E-409C-BE32-E72D297353CC}">
              <c16:uniqueId val="{00000000-5F06-4648-9374-A461B9387277}"/>
            </c:ext>
          </c:extLst>
        </c:ser>
        <c:ser>
          <c:idx val="1"/>
          <c:order val="1"/>
          <c:tx>
            <c:strRef>
              <c:f>Sheet1!$A$3</c:f>
              <c:strCache>
                <c:ptCount val="1"/>
                <c:pt idx="0">
                  <c:v>3 year</c:v>
                </c:pt>
              </c:strCache>
            </c:strRef>
          </c:tx>
          <c:spPr>
            <a:ln w="38100">
              <a:solidFill>
                <a:srgbClr val="FFFF00"/>
              </a:solidFill>
              <a:prstDash val="solid"/>
            </a:ln>
          </c:spPr>
          <c:marker>
            <c:symbol val="square"/>
            <c:size val="9"/>
            <c:spPr>
              <a:solidFill>
                <a:srgbClr val="FFFF00"/>
              </a:solidFill>
              <a:ln>
                <a:solidFill>
                  <a:srgbClr val="FFFF00"/>
                </a:solidFill>
                <a:prstDash val="solid"/>
              </a:ln>
            </c:spPr>
          </c:marker>
          <c:cat>
            <c:strRef>
              <c:f>Sheet1!$B$1:$E$1</c:f>
              <c:strCache>
                <c:ptCount val="4"/>
                <c:pt idx="0">
                  <c:v>white</c:v>
                </c:pt>
                <c:pt idx="1">
                  <c:v>asian</c:v>
                </c:pt>
                <c:pt idx="2">
                  <c:v>hispanic</c:v>
                </c:pt>
                <c:pt idx="3">
                  <c:v>african american</c:v>
                </c:pt>
              </c:strCache>
            </c:strRef>
          </c:cat>
          <c:val>
            <c:numRef>
              <c:f>Sheet1!$B$3:$E$3</c:f>
              <c:numCache>
                <c:formatCode>General</c:formatCode>
                <c:ptCount val="4"/>
                <c:pt idx="0">
                  <c:v>82.4</c:v>
                </c:pt>
                <c:pt idx="1">
                  <c:v>84.5</c:v>
                </c:pt>
                <c:pt idx="2">
                  <c:v>84.3</c:v>
                </c:pt>
                <c:pt idx="3">
                  <c:v>75.2</c:v>
                </c:pt>
              </c:numCache>
            </c:numRef>
          </c:val>
          <c:smooth val="0"/>
          <c:extLst>
            <c:ext xmlns:c16="http://schemas.microsoft.com/office/drawing/2014/chart" uri="{C3380CC4-5D6E-409C-BE32-E72D297353CC}">
              <c16:uniqueId val="{00000001-5F06-4648-9374-A461B9387277}"/>
            </c:ext>
          </c:extLst>
        </c:ser>
        <c:ser>
          <c:idx val="2"/>
          <c:order val="2"/>
          <c:tx>
            <c:strRef>
              <c:f>Sheet1!$A$4</c:f>
              <c:strCache>
                <c:ptCount val="1"/>
                <c:pt idx="0">
                  <c:v>5 year</c:v>
                </c:pt>
              </c:strCache>
            </c:strRef>
          </c:tx>
          <c:spPr>
            <a:ln w="38100">
              <a:solidFill>
                <a:srgbClr val="00FF00"/>
              </a:solidFill>
              <a:prstDash val="solid"/>
            </a:ln>
          </c:spPr>
          <c:marker>
            <c:symbol val="triangle"/>
            <c:size val="10"/>
            <c:spPr>
              <a:solidFill>
                <a:srgbClr val="00FF00"/>
              </a:solidFill>
              <a:ln>
                <a:solidFill>
                  <a:srgbClr val="00FF00"/>
                </a:solidFill>
                <a:prstDash val="solid"/>
              </a:ln>
            </c:spPr>
          </c:marker>
          <c:cat>
            <c:strRef>
              <c:f>Sheet1!$B$1:$E$1</c:f>
              <c:strCache>
                <c:ptCount val="4"/>
                <c:pt idx="0">
                  <c:v>white</c:v>
                </c:pt>
                <c:pt idx="1">
                  <c:v>asian</c:v>
                </c:pt>
                <c:pt idx="2">
                  <c:v>hispanic</c:v>
                </c:pt>
                <c:pt idx="3">
                  <c:v>african american</c:v>
                </c:pt>
              </c:strCache>
            </c:strRef>
          </c:cat>
          <c:val>
            <c:numRef>
              <c:f>Sheet1!$B$4:$E$4</c:f>
              <c:numCache>
                <c:formatCode>General</c:formatCode>
                <c:ptCount val="4"/>
                <c:pt idx="0">
                  <c:v>71.900000000000006</c:v>
                </c:pt>
                <c:pt idx="1">
                  <c:v>75.400000000000006</c:v>
                </c:pt>
                <c:pt idx="2">
                  <c:v>73.2</c:v>
                </c:pt>
                <c:pt idx="3">
                  <c:v>58.1</c:v>
                </c:pt>
              </c:numCache>
            </c:numRef>
          </c:val>
          <c:smooth val="0"/>
          <c:extLst>
            <c:ext xmlns:c16="http://schemas.microsoft.com/office/drawing/2014/chart" uri="{C3380CC4-5D6E-409C-BE32-E72D297353CC}">
              <c16:uniqueId val="{00000002-5F06-4648-9374-A461B9387277}"/>
            </c:ext>
          </c:extLst>
        </c:ser>
        <c:dLbls>
          <c:showLegendKey val="0"/>
          <c:showVal val="0"/>
          <c:showCatName val="0"/>
          <c:showSerName val="0"/>
          <c:showPercent val="0"/>
          <c:showBubbleSize val="0"/>
        </c:dLbls>
        <c:marker val="1"/>
        <c:smooth val="0"/>
        <c:axId val="-1110656992"/>
        <c:axId val="-1110651552"/>
      </c:lineChart>
      <c:catAx>
        <c:axId val="-1110656992"/>
        <c:scaling>
          <c:orientation val="minMax"/>
        </c:scaling>
        <c:delete val="0"/>
        <c:axPos val="b"/>
        <c:numFmt formatCode="General" sourceLinked="1"/>
        <c:majorTickMark val="out"/>
        <c:minorTickMark val="none"/>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1110651552"/>
        <c:crosses val="autoZero"/>
        <c:auto val="1"/>
        <c:lblAlgn val="ctr"/>
        <c:lblOffset val="100"/>
        <c:tickMarkSkip val="1"/>
        <c:noMultiLvlLbl val="0"/>
      </c:catAx>
      <c:valAx>
        <c:axId val="-1110651552"/>
        <c:scaling>
          <c:orientation val="minMax"/>
        </c:scaling>
        <c:delete val="0"/>
        <c:axPos val="l"/>
        <c:majorGridlines>
          <c:spPr>
            <a:ln w="3175">
              <a:solidFill>
                <a:schemeClr val="tx1"/>
              </a:solidFill>
              <a:prstDash val="solid"/>
            </a:ln>
          </c:spPr>
        </c:majorGridlines>
        <c:numFmt formatCode="General" sourceLinked="1"/>
        <c:majorTickMark val="out"/>
        <c:minorTickMark val="none"/>
        <c:tickLblPos val="nextTo"/>
        <c:spPr>
          <a:ln w="3175">
            <a:solidFill>
              <a:schemeClr val="tx1"/>
            </a:solidFill>
            <a:prstDash val="solid"/>
          </a:ln>
        </c:spPr>
        <c:txPr>
          <a:bodyPr rot="0" vert="horz"/>
          <a:lstStyle/>
          <a:p>
            <a:pPr>
              <a:defRPr sz="1600" b="1" i="0" u="none" strike="noStrike" baseline="0">
                <a:solidFill>
                  <a:schemeClr val="tx1"/>
                </a:solidFill>
                <a:latin typeface="Arial"/>
                <a:ea typeface="Arial"/>
                <a:cs typeface="Arial"/>
              </a:defRPr>
            </a:pPr>
            <a:endParaRPr lang="en-US"/>
          </a:p>
        </c:txPr>
        <c:crossAx val="-1110656992"/>
        <c:crosses val="autoZero"/>
        <c:crossBetween val="between"/>
      </c:valAx>
      <c:dTable>
        <c:showHorzBorder val="1"/>
        <c:showVertBorder val="1"/>
        <c:showOutline val="1"/>
        <c:showKeys val="1"/>
        <c:spPr>
          <a:ln w="3175">
            <a:solidFill>
              <a:schemeClr val="tx1"/>
            </a:solidFill>
            <a:prstDash val="solid"/>
          </a:ln>
        </c:spPr>
        <c:txPr>
          <a:bodyPr/>
          <a:lstStyle/>
          <a:p>
            <a:pPr rtl="0">
              <a:defRPr sz="1400" b="1" i="0" u="none" strike="noStrike" baseline="0">
                <a:solidFill>
                  <a:schemeClr val="tx1"/>
                </a:solidFill>
                <a:latin typeface="Arial"/>
                <a:ea typeface="Arial"/>
                <a:cs typeface="Arial"/>
              </a:defRPr>
            </a:pPr>
            <a:endParaRPr lang="en-US"/>
          </a:p>
        </c:txPr>
      </c:dTable>
      <c:spPr>
        <a:noFill/>
        <a:ln w="12700">
          <a:solidFill>
            <a:schemeClr val="tx1"/>
          </a:solidFill>
          <a:prstDash val="solid"/>
        </a:ln>
      </c:spPr>
    </c:plotArea>
    <c:legend>
      <c:legendPos val="r"/>
      <c:layout>
        <c:manualLayout>
          <c:xMode val="edge"/>
          <c:yMode val="edge"/>
          <c:x val="0.86416861826697933"/>
          <c:y val="0.26666666666666689"/>
          <c:w val="0.13114754098360645"/>
          <c:h val="0.19569892473118281"/>
        </c:manualLayout>
      </c:layout>
      <c:overlay val="0"/>
      <c:spPr>
        <a:noFill/>
        <a:ln w="3175">
          <a:solidFill>
            <a:schemeClr val="tx1"/>
          </a:solidFill>
          <a:prstDash val="solid"/>
        </a:ln>
      </c:spPr>
      <c:txPr>
        <a:bodyPr/>
        <a:lstStyle/>
        <a:p>
          <a:pPr>
            <a:defRPr sz="147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08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0850"/>
          </a:xfrm>
          <a:prstGeom prst="rect">
            <a:avLst/>
          </a:prstGeom>
        </p:spPr>
        <p:txBody>
          <a:bodyPr vert="horz" lIns="91440" tIns="45720" rIns="91440" bIns="45720" rtlCol="0"/>
          <a:lstStyle>
            <a:lvl1pPr algn="r">
              <a:defRPr sz="1200"/>
            </a:lvl1pPr>
          </a:lstStyle>
          <a:p>
            <a:fld id="{E148777B-6428-4274-8DFF-161C52297060}" type="datetimeFigureOut">
              <a:rPr lang="en-US" smtClean="0"/>
              <a:pPr/>
              <a:t>6/13/2019</a:t>
            </a:fld>
            <a:endParaRPr lang="en-US" dirty="0"/>
          </a:p>
        </p:txBody>
      </p:sp>
      <p:sp>
        <p:nvSpPr>
          <p:cNvPr id="4" name="Slide Image Placeholder 3"/>
          <p:cNvSpPr>
            <a:spLocks noGrp="1" noRot="1" noChangeAspect="1"/>
          </p:cNvSpPr>
          <p:nvPr>
            <p:ph type="sldImg" idx="2"/>
          </p:nvPr>
        </p:nvSpPr>
        <p:spPr>
          <a:xfrm>
            <a:off x="1173163" y="677863"/>
            <a:ext cx="4511675" cy="33845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287838"/>
            <a:ext cx="5486400" cy="4062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2971800" cy="4508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575675"/>
            <a:ext cx="2971800" cy="450850"/>
          </a:xfrm>
          <a:prstGeom prst="rect">
            <a:avLst/>
          </a:prstGeom>
        </p:spPr>
        <p:txBody>
          <a:bodyPr vert="horz" lIns="91440" tIns="45720" rIns="91440" bIns="45720" rtlCol="0" anchor="b"/>
          <a:lstStyle>
            <a:lvl1pPr algn="r">
              <a:defRPr sz="1200"/>
            </a:lvl1pPr>
          </a:lstStyle>
          <a:p>
            <a:fld id="{BF7C4A37-FC08-4522-83F5-104E1A58AB0C}" type="slidenum">
              <a:rPr lang="en-US" smtClean="0"/>
              <a:pPr/>
              <a:t>‹#›</a:t>
            </a:fld>
            <a:endParaRPr lang="en-US" dirty="0"/>
          </a:p>
        </p:txBody>
      </p:sp>
    </p:spTree>
    <p:extLst>
      <p:ext uri="{BB962C8B-B14F-4D97-AF65-F5344CB8AC3E}">
        <p14:creationId xmlns:p14="http://schemas.microsoft.com/office/powerpoint/2010/main" val="2597023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dirty="0" smtClean="0"/>
          </a:p>
        </p:txBody>
      </p:sp>
      <p:sp>
        <p:nvSpPr>
          <p:cNvPr id="66564" name="Slide Number Placeholder 3"/>
          <p:cNvSpPr>
            <a:spLocks noGrp="1"/>
          </p:cNvSpPr>
          <p:nvPr>
            <p:ph type="sldNum" sz="quarter" idx="5"/>
          </p:nvPr>
        </p:nvSpPr>
        <p:spPr>
          <a:noFill/>
        </p:spPr>
        <p:txBody>
          <a:bodyPr/>
          <a:lstStyle/>
          <a:p>
            <a:fld id="{7576C44C-0F0B-434D-B91F-46D59C474C62}" type="slidenum">
              <a:rPr lang="en-US" smtClean="0"/>
              <a:pPr/>
              <a:t>1</a:t>
            </a:fld>
            <a:endParaRPr lang="en-US" dirty="0" smtClean="0"/>
          </a:p>
        </p:txBody>
      </p:sp>
    </p:spTree>
    <p:extLst>
      <p:ext uri="{BB962C8B-B14F-4D97-AF65-F5344CB8AC3E}">
        <p14:creationId xmlns:p14="http://schemas.microsoft.com/office/powerpoint/2010/main" val="3238882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101380" name="Slide Number Placeholder 3"/>
          <p:cNvSpPr>
            <a:spLocks noGrp="1"/>
          </p:cNvSpPr>
          <p:nvPr>
            <p:ph type="sldNum" sz="quarter" idx="5"/>
          </p:nvPr>
        </p:nvSpPr>
        <p:spPr>
          <a:noFill/>
        </p:spPr>
        <p:txBody>
          <a:bodyPr/>
          <a:lstStyle/>
          <a:p>
            <a:fld id="{E14A7F35-13B9-435F-BD2E-E7AF726D76A5}" type="slidenum">
              <a:rPr lang="en-US" smtClean="0"/>
              <a:pPr/>
              <a:t>30</a:t>
            </a:fld>
            <a:endParaRPr lang="en-US" smtClean="0"/>
          </a:p>
        </p:txBody>
      </p:sp>
    </p:spTree>
    <p:extLst>
      <p:ext uri="{BB962C8B-B14F-4D97-AF65-F5344CB8AC3E}">
        <p14:creationId xmlns:p14="http://schemas.microsoft.com/office/powerpoint/2010/main" val="1146610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smtClean="0"/>
          </a:p>
        </p:txBody>
      </p:sp>
      <p:sp>
        <p:nvSpPr>
          <p:cNvPr id="102404" name="Slide Number Placeholder 3"/>
          <p:cNvSpPr>
            <a:spLocks noGrp="1"/>
          </p:cNvSpPr>
          <p:nvPr>
            <p:ph type="sldNum" sz="quarter" idx="5"/>
          </p:nvPr>
        </p:nvSpPr>
        <p:spPr>
          <a:noFill/>
        </p:spPr>
        <p:txBody>
          <a:bodyPr/>
          <a:lstStyle/>
          <a:p>
            <a:fld id="{DBD8822B-6052-4B15-83D2-48DBBBAD1C78}" type="slidenum">
              <a:rPr lang="en-US" smtClean="0"/>
              <a:pPr/>
              <a:t>31</a:t>
            </a:fld>
            <a:endParaRPr lang="en-US" smtClean="0"/>
          </a:p>
        </p:txBody>
      </p:sp>
    </p:spTree>
    <p:extLst>
      <p:ext uri="{BB962C8B-B14F-4D97-AF65-F5344CB8AC3E}">
        <p14:creationId xmlns:p14="http://schemas.microsoft.com/office/powerpoint/2010/main" val="3518545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smtClean="0"/>
          </a:p>
        </p:txBody>
      </p:sp>
      <p:sp>
        <p:nvSpPr>
          <p:cNvPr id="103428" name="Slide Number Placeholder 3"/>
          <p:cNvSpPr>
            <a:spLocks noGrp="1"/>
          </p:cNvSpPr>
          <p:nvPr>
            <p:ph type="sldNum" sz="quarter" idx="5"/>
          </p:nvPr>
        </p:nvSpPr>
        <p:spPr>
          <a:noFill/>
        </p:spPr>
        <p:txBody>
          <a:bodyPr/>
          <a:lstStyle/>
          <a:p>
            <a:fld id="{883FC09B-03E8-4CE7-BE46-36AFC44B7A8A}" type="slidenum">
              <a:rPr lang="en-US" smtClean="0"/>
              <a:pPr/>
              <a:t>32</a:t>
            </a:fld>
            <a:endParaRPr lang="en-US" smtClean="0"/>
          </a:p>
        </p:txBody>
      </p:sp>
    </p:spTree>
    <p:extLst>
      <p:ext uri="{BB962C8B-B14F-4D97-AF65-F5344CB8AC3E}">
        <p14:creationId xmlns:p14="http://schemas.microsoft.com/office/powerpoint/2010/main" val="1413801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endParaRPr lang="en-US" smtClean="0"/>
          </a:p>
        </p:txBody>
      </p:sp>
      <p:sp>
        <p:nvSpPr>
          <p:cNvPr id="120836" name="Slide Number Placeholder 3"/>
          <p:cNvSpPr>
            <a:spLocks noGrp="1"/>
          </p:cNvSpPr>
          <p:nvPr>
            <p:ph type="sldNum" sz="quarter" idx="5"/>
          </p:nvPr>
        </p:nvSpPr>
        <p:spPr>
          <a:noFill/>
        </p:spPr>
        <p:txBody>
          <a:bodyPr/>
          <a:lstStyle/>
          <a:p>
            <a:fld id="{3ABDC8FD-1AA6-4611-8B3D-4F2E11805672}" type="slidenum">
              <a:rPr lang="en-US" smtClean="0"/>
              <a:pPr/>
              <a:t>33</a:t>
            </a:fld>
            <a:endParaRPr lang="en-US" smtClean="0"/>
          </a:p>
        </p:txBody>
      </p:sp>
    </p:spTree>
    <p:extLst>
      <p:ext uri="{BB962C8B-B14F-4D97-AF65-F5344CB8AC3E}">
        <p14:creationId xmlns:p14="http://schemas.microsoft.com/office/powerpoint/2010/main" val="261895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73C44F14-CB10-4203-84B2-96B78BFE6D09}" type="slidenum">
              <a:rPr lang="en-US" smtClean="0"/>
              <a:pPr/>
              <a:t>34</a:t>
            </a:fld>
            <a:endParaRPr lang="en-US" smtClean="0"/>
          </a:p>
        </p:txBody>
      </p:sp>
    </p:spTree>
    <p:extLst>
      <p:ext uri="{BB962C8B-B14F-4D97-AF65-F5344CB8AC3E}">
        <p14:creationId xmlns:p14="http://schemas.microsoft.com/office/powerpoint/2010/main" val="2403703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Rot="1" noChangeAspect="1" noChangeArrowheads="1" noTextEdit="1"/>
          </p:cNvSpPr>
          <p:nvPr>
            <p:ph type="sldImg"/>
          </p:nvPr>
        </p:nvSpPr>
        <p:spPr bwMode="auto">
          <a:xfrm>
            <a:off x="1135063" y="695325"/>
            <a:ext cx="4592637" cy="3444875"/>
          </a:xfrm>
          <a:prstGeom prst="rect">
            <a:avLst/>
          </a:prstGeom>
          <a:solidFill>
            <a:srgbClr val="FFFFFF"/>
          </a:solidFill>
          <a:ln>
            <a:solidFill>
              <a:srgbClr val="000000"/>
            </a:solidFill>
            <a:miter lim="800000"/>
            <a:headEnd/>
            <a:tailEnd/>
          </a:ln>
        </p:spPr>
      </p:sp>
      <p:sp>
        <p:nvSpPr>
          <p:cNvPr id="885763" name="Rectangle 3"/>
          <p:cNvSpPr>
            <a:spLocks noGrp="1" noChangeArrowheads="1"/>
          </p:cNvSpPr>
          <p:nvPr>
            <p:ph type="body" idx="1"/>
          </p:nvPr>
        </p:nvSpPr>
        <p:spPr bwMode="auto">
          <a:xfrm>
            <a:off x="917575" y="4370388"/>
            <a:ext cx="5021263" cy="41338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726" tIns="43864" rIns="87726" bIns="43864"/>
          <a:lstStyle/>
          <a:p>
            <a:pPr marL="114300" indent="-114300">
              <a:buFont typeface="Times" panose="02020603050405020304" pitchFamily="18" charset="0"/>
              <a:buChar char="•"/>
            </a:pPr>
            <a:r>
              <a:rPr lang="en-US" altLang="en-US">
                <a:latin typeface="Arial" panose="020B0604020202020204" pitchFamily="34" charset="0"/>
              </a:rPr>
              <a:t>Recent studies have suggested that pretransplantation cross-matches for selected renal allograft recipients (ie, nonsensitized, potential cadaveric renal transplant recipients) should be eliminated.</a:t>
            </a:r>
          </a:p>
          <a:p>
            <a:pPr marL="114300" indent="-114300">
              <a:buFont typeface="Times" panose="02020603050405020304" pitchFamily="18" charset="0"/>
              <a:buChar char="•"/>
            </a:pPr>
            <a:r>
              <a:rPr lang="en-US" altLang="en-US">
                <a:latin typeface="Arial" panose="020B0604020202020204" pitchFamily="34" charset="0"/>
              </a:rPr>
              <a:t>The benefits of this approach would be a reduction in cold ischemia time and delayed graft function, and a decrease in total laboratory costs.</a:t>
            </a:r>
          </a:p>
          <a:p>
            <a:pPr marL="114300" indent="-114300">
              <a:buFont typeface="Times" panose="02020603050405020304" pitchFamily="18" charset="0"/>
              <a:buChar char="•"/>
            </a:pPr>
            <a:r>
              <a:rPr lang="en-US" altLang="en-US">
                <a:latin typeface="Arial" panose="020B0604020202020204" pitchFamily="34" charset="0"/>
              </a:rPr>
              <a:t>The data used to support this proposal, however, are based on panel-reactive antibody analysis using complement-dependent cytotoxicity (CDC) assays.  The recent introduction of two solid phase assays (ELISA and flow cytometry based) using soluble HLA antigens raises questions about the sensitivity and specificity of the CDC assays.</a:t>
            </a:r>
          </a:p>
          <a:p>
            <a:pPr marL="114300" indent="-114300">
              <a:buFont typeface="Times" panose="02020603050405020304" pitchFamily="18" charset="0"/>
              <a:buChar char="•"/>
            </a:pPr>
            <a:r>
              <a:rPr lang="en-US" altLang="en-US">
                <a:latin typeface="Arial" panose="020B0604020202020204" pitchFamily="34" charset="0"/>
              </a:rPr>
              <a:t>This study compared both sensitivity and specificity of the three assays.</a:t>
            </a:r>
          </a:p>
          <a:p>
            <a:pPr marL="114300" indent="-114300">
              <a:buFont typeface="Times" panose="02020603050405020304" pitchFamily="18" charset="0"/>
              <a:buChar char="•"/>
            </a:pPr>
            <a:endParaRPr lang="en-US" altLang="en-US">
              <a:latin typeface="Arial" panose="020B0604020202020204" pitchFamily="34" charset="0"/>
            </a:endParaRPr>
          </a:p>
          <a:p>
            <a:pPr marL="114300" indent="-114300"/>
            <a:r>
              <a:rPr lang="en-US" altLang="en-US" sz="1000" b="1">
                <a:latin typeface="Arial" panose="020B0604020202020204" pitchFamily="34" charset="0"/>
              </a:rPr>
              <a:t>Reference</a:t>
            </a:r>
          </a:p>
          <a:p>
            <a:pPr marL="114300" indent="-114300"/>
            <a:r>
              <a:rPr lang="en-US" altLang="en-US" sz="1000">
                <a:latin typeface="Arial" panose="020B0604020202020204" pitchFamily="34" charset="0"/>
              </a:rPr>
              <a:t>1. Gebel HM, Bray RA. </a:t>
            </a:r>
            <a:r>
              <a:rPr lang="en-US" altLang="en-US" sz="1000" i="1">
                <a:latin typeface="Arial" panose="020B0604020202020204" pitchFamily="34" charset="0"/>
              </a:rPr>
              <a:t>Transplantation.</a:t>
            </a:r>
            <a:r>
              <a:rPr lang="en-US" altLang="en-US" sz="1000">
                <a:latin typeface="Arial" panose="020B0604020202020204" pitchFamily="34" charset="0"/>
              </a:rPr>
              <a:t> 2000;69:1370-1374.</a:t>
            </a:r>
          </a:p>
          <a:p>
            <a:pPr marL="114300" indent="-114300"/>
            <a:endParaRPr lang="en-US" altLang="en-US" sz="1000">
              <a:latin typeface="Arial" panose="020B0604020202020204" pitchFamily="34" charset="0"/>
            </a:endParaRPr>
          </a:p>
          <a:p>
            <a:pPr marL="114300" indent="-114300">
              <a:buFont typeface="Times" panose="02020603050405020304" pitchFamily="18" charset="0"/>
              <a:buChar char="•"/>
            </a:pPr>
            <a:endParaRPr lang="en-US" altLang="en-US">
              <a:latin typeface="Arial" panose="020B0604020202020204" pitchFamily="34" charset="0"/>
            </a:endParaRPr>
          </a:p>
          <a:p>
            <a:pPr marL="114300" indent="-114300">
              <a:buFont typeface="Times" panose="02020603050405020304" pitchFamily="18" charset="0"/>
              <a:buChar char="•"/>
            </a:pPr>
            <a:endParaRPr lang="en-US" altLang="en-US">
              <a:latin typeface="Arial" panose="020B0604020202020204" pitchFamily="34" charset="0"/>
            </a:endParaRPr>
          </a:p>
        </p:txBody>
      </p:sp>
    </p:spTree>
    <p:extLst>
      <p:ext uri="{BB962C8B-B14F-4D97-AF65-F5344CB8AC3E}">
        <p14:creationId xmlns:p14="http://schemas.microsoft.com/office/powerpoint/2010/main" val="1036996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Rot="1" noChangeAspect="1" noChangeArrowheads="1" noTextEdit="1"/>
          </p:cNvSpPr>
          <p:nvPr>
            <p:ph type="sldImg"/>
          </p:nvPr>
        </p:nvSpPr>
        <p:spPr bwMode="auto">
          <a:xfrm>
            <a:off x="1135063" y="695325"/>
            <a:ext cx="4592637" cy="3444875"/>
          </a:xfrm>
          <a:prstGeom prst="rect">
            <a:avLst/>
          </a:prstGeom>
          <a:solidFill>
            <a:srgbClr val="FFFFFF"/>
          </a:solidFill>
          <a:ln>
            <a:solidFill>
              <a:srgbClr val="000000"/>
            </a:solidFill>
            <a:miter lim="800000"/>
            <a:headEnd/>
            <a:tailEnd/>
          </a:ln>
        </p:spPr>
      </p:sp>
      <p:sp>
        <p:nvSpPr>
          <p:cNvPr id="887811" name="Rectangle 3"/>
          <p:cNvSpPr>
            <a:spLocks noGrp="1" noChangeArrowheads="1"/>
          </p:cNvSpPr>
          <p:nvPr>
            <p:ph type="body" idx="1"/>
          </p:nvPr>
        </p:nvSpPr>
        <p:spPr bwMode="auto">
          <a:xfrm>
            <a:off x="917575" y="4370388"/>
            <a:ext cx="5021263" cy="41338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726" tIns="43864" rIns="87726" bIns="43864"/>
          <a:lstStyle/>
          <a:p>
            <a:pPr marL="114300" indent="-114300">
              <a:buFont typeface="Times" panose="02020603050405020304" pitchFamily="18" charset="0"/>
              <a:buChar char="•"/>
            </a:pPr>
            <a:r>
              <a:rPr lang="en-US" altLang="en-US">
                <a:latin typeface="Arial" panose="020B0604020202020204" pitchFamily="34" charset="0"/>
              </a:rPr>
              <a:t>Panel-reactive antibody (PRA) activity in 264 sera from 88 patients was evaluated by the three methods.</a:t>
            </a:r>
          </a:p>
          <a:p>
            <a:pPr marL="114300" indent="-114300">
              <a:buFont typeface="Times" panose="02020603050405020304" pitchFamily="18" charset="0"/>
              <a:buChar char="•"/>
            </a:pPr>
            <a:r>
              <a:rPr lang="en-US" altLang="en-US">
                <a:latin typeface="Arial" panose="020B0604020202020204" pitchFamily="34" charset="0"/>
              </a:rPr>
              <a:t>Results among the three methods were concordant for 83% of the sera.  Discordant results were observed in 32 samples and demonstrated a hierarchy in the level of sensitivity of the assays.  None of 32 of the sera were positive by complement-dependent cytotoxicity (CDC), 20 of 32 were positive with the ELISA, and 32 of 32 were positive as detected by flow cytometry.</a:t>
            </a:r>
          </a:p>
          <a:p>
            <a:pPr marL="114300" indent="-114300">
              <a:buFont typeface="Times" panose="02020603050405020304" pitchFamily="18" charset="0"/>
              <a:buChar char="•"/>
            </a:pPr>
            <a:r>
              <a:rPr lang="en-US" altLang="en-US">
                <a:latin typeface="Arial" panose="020B0604020202020204" pitchFamily="34" charset="0"/>
              </a:rPr>
              <a:t>Among 527 patients, 302 (57%) exhibited 0% PRA by CDC.  Of these 302, 76 (25%) had class I or II antibodies detectable by flow cytometry.  The average PRA value within this group was 27% for class I and 38% for class II.</a:t>
            </a:r>
          </a:p>
          <a:p>
            <a:pPr marL="114300" indent="-114300">
              <a:buFont typeface="Times" panose="02020603050405020304" pitchFamily="18" charset="0"/>
              <a:buChar char="•"/>
            </a:pPr>
            <a:r>
              <a:rPr lang="en-US" altLang="en-US">
                <a:latin typeface="Arial" panose="020B0604020202020204" pitchFamily="34" charset="0"/>
              </a:rPr>
              <a:t>Retrospective flow cytometric analysis of cross-matches performed for 30 recipients of cardiac allografts whose CDC PRA were 0 revealed that 11 of 30 were actually positive.</a:t>
            </a:r>
          </a:p>
          <a:p>
            <a:pPr marL="114300" indent="-114300">
              <a:buFont typeface="Times" panose="02020603050405020304" pitchFamily="18" charset="0"/>
              <a:buChar char="•"/>
            </a:pPr>
            <a:r>
              <a:rPr lang="en-US" altLang="en-US">
                <a:latin typeface="Arial" panose="020B0604020202020204" pitchFamily="34" charset="0"/>
              </a:rPr>
              <a:t>The authors recommend that transplant centers deciding to forego a prospective final cross-match do so based on methods more sensitive than CDC assays.</a:t>
            </a:r>
          </a:p>
          <a:p>
            <a:pPr marL="114300" indent="-114300">
              <a:buFont typeface="Times" panose="02020603050405020304" pitchFamily="18" charset="0"/>
              <a:buChar char="•"/>
            </a:pPr>
            <a:endParaRPr lang="en-US" altLang="en-US">
              <a:latin typeface="Arial" panose="020B0604020202020204" pitchFamily="34" charset="0"/>
            </a:endParaRPr>
          </a:p>
          <a:p>
            <a:pPr marL="114300" indent="-114300"/>
            <a:r>
              <a:rPr lang="en-US" altLang="en-US" sz="1000" b="1">
                <a:latin typeface="Arial" panose="020B0604020202020204" pitchFamily="34" charset="0"/>
              </a:rPr>
              <a:t>Reference</a:t>
            </a:r>
          </a:p>
          <a:p>
            <a:pPr marL="114300" indent="-114300"/>
            <a:r>
              <a:rPr lang="en-US" altLang="en-US" sz="1000">
                <a:latin typeface="Arial" panose="020B0604020202020204" pitchFamily="34" charset="0"/>
              </a:rPr>
              <a:t>1. Gebel HM, Bray RA. </a:t>
            </a:r>
            <a:r>
              <a:rPr lang="en-US" altLang="en-US" sz="1000" i="1">
                <a:latin typeface="Arial" panose="020B0604020202020204" pitchFamily="34" charset="0"/>
              </a:rPr>
              <a:t>Transplantation.</a:t>
            </a:r>
            <a:r>
              <a:rPr lang="en-US" altLang="en-US" sz="1000">
                <a:latin typeface="Arial" panose="020B0604020202020204" pitchFamily="34" charset="0"/>
              </a:rPr>
              <a:t> 2000;69:1370-1374.</a:t>
            </a:r>
            <a:endParaRPr lang="en-US" altLang="en-US">
              <a:latin typeface="Arial" panose="020B0604020202020204" pitchFamily="34" charset="0"/>
            </a:endParaRPr>
          </a:p>
        </p:txBody>
      </p:sp>
    </p:spTree>
    <p:extLst>
      <p:ext uri="{BB962C8B-B14F-4D97-AF65-F5344CB8AC3E}">
        <p14:creationId xmlns:p14="http://schemas.microsoft.com/office/powerpoint/2010/main" val="2887002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endParaRPr lang="en-US" smtClean="0"/>
          </a:p>
        </p:txBody>
      </p:sp>
      <p:sp>
        <p:nvSpPr>
          <p:cNvPr id="108548" name="Slide Number Placeholder 3"/>
          <p:cNvSpPr>
            <a:spLocks noGrp="1"/>
          </p:cNvSpPr>
          <p:nvPr>
            <p:ph type="sldNum" sz="quarter" idx="5"/>
          </p:nvPr>
        </p:nvSpPr>
        <p:spPr>
          <a:noFill/>
        </p:spPr>
        <p:txBody>
          <a:bodyPr/>
          <a:lstStyle/>
          <a:p>
            <a:fld id="{188BFF34-831F-493F-BBB3-2CEB949E61E7}" type="slidenum">
              <a:rPr lang="en-US" smtClean="0"/>
              <a:pPr/>
              <a:t>37</a:t>
            </a:fld>
            <a:endParaRPr lang="en-US" smtClean="0"/>
          </a:p>
        </p:txBody>
      </p:sp>
    </p:spTree>
    <p:extLst>
      <p:ext uri="{BB962C8B-B14F-4D97-AF65-F5344CB8AC3E}">
        <p14:creationId xmlns:p14="http://schemas.microsoft.com/office/powerpoint/2010/main" val="299037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
        <p:nvSpPr>
          <p:cNvPr id="116740" name="Slide Number Placeholder 3"/>
          <p:cNvSpPr>
            <a:spLocks noGrp="1"/>
          </p:cNvSpPr>
          <p:nvPr>
            <p:ph type="sldNum" sz="quarter" idx="5"/>
          </p:nvPr>
        </p:nvSpPr>
        <p:spPr>
          <a:noFill/>
        </p:spPr>
        <p:txBody>
          <a:bodyPr/>
          <a:lstStyle/>
          <a:p>
            <a:fld id="{011888CB-A145-46E0-8622-02A33880B5CA}" type="slidenum">
              <a:rPr lang="en-US" smtClean="0"/>
              <a:pPr/>
              <a:t>38</a:t>
            </a:fld>
            <a:endParaRPr lang="en-US" smtClean="0"/>
          </a:p>
        </p:txBody>
      </p:sp>
    </p:spTree>
    <p:extLst>
      <p:ext uri="{BB962C8B-B14F-4D97-AF65-F5344CB8AC3E}">
        <p14:creationId xmlns:p14="http://schemas.microsoft.com/office/powerpoint/2010/main" val="16514706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p:spPr>
        <p:txBody>
          <a:bodyPr/>
          <a:lstStyle/>
          <a:p>
            <a:endParaRPr lang="en-US" dirty="0" smtClean="0"/>
          </a:p>
        </p:txBody>
      </p:sp>
      <p:sp>
        <p:nvSpPr>
          <p:cNvPr id="162820" name="Slide Number Placeholder 3"/>
          <p:cNvSpPr>
            <a:spLocks noGrp="1"/>
          </p:cNvSpPr>
          <p:nvPr>
            <p:ph type="sldNum" sz="quarter" idx="5"/>
          </p:nvPr>
        </p:nvSpPr>
        <p:spPr>
          <a:noFill/>
        </p:spPr>
        <p:txBody>
          <a:bodyPr/>
          <a:lstStyle/>
          <a:p>
            <a:fld id="{BEB1D6BA-F0D9-42DB-AABD-35AD8DECBD30}" type="slidenum">
              <a:rPr lang="en-US" smtClean="0"/>
              <a:pPr/>
              <a:t>41</a:t>
            </a:fld>
            <a:endParaRPr lang="en-US" dirty="0" smtClean="0"/>
          </a:p>
        </p:txBody>
      </p:sp>
    </p:spTree>
    <p:extLst>
      <p:ext uri="{BB962C8B-B14F-4D97-AF65-F5344CB8AC3E}">
        <p14:creationId xmlns:p14="http://schemas.microsoft.com/office/powerpoint/2010/main" val="29663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dirty="0" smtClean="0"/>
          </a:p>
        </p:txBody>
      </p:sp>
      <p:sp>
        <p:nvSpPr>
          <p:cNvPr id="68612" name="Slide Number Placeholder 3"/>
          <p:cNvSpPr>
            <a:spLocks noGrp="1"/>
          </p:cNvSpPr>
          <p:nvPr>
            <p:ph type="sldNum" sz="quarter" idx="5"/>
          </p:nvPr>
        </p:nvSpPr>
        <p:spPr>
          <a:noFill/>
        </p:spPr>
        <p:txBody>
          <a:bodyPr/>
          <a:lstStyle/>
          <a:p>
            <a:fld id="{9F808D8D-A254-44F7-9AF0-54EC238F4583}" type="slidenum">
              <a:rPr lang="en-US" smtClean="0"/>
              <a:pPr/>
              <a:t>2</a:t>
            </a:fld>
            <a:endParaRPr lang="en-US" dirty="0" smtClean="0"/>
          </a:p>
        </p:txBody>
      </p:sp>
    </p:spTree>
    <p:extLst>
      <p:ext uri="{BB962C8B-B14F-4D97-AF65-F5344CB8AC3E}">
        <p14:creationId xmlns:p14="http://schemas.microsoft.com/office/powerpoint/2010/main" val="2071801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73163" y="677863"/>
            <a:ext cx="4511675" cy="3384550"/>
          </a:xfrm>
          <a:ln w="12700"/>
        </p:spPr>
      </p:sp>
      <p:sp>
        <p:nvSpPr>
          <p:cNvPr id="79875" name="Notes Placeholder 2"/>
          <p:cNvSpPr>
            <a:spLocks noGrp="1"/>
          </p:cNvSpPr>
          <p:nvPr>
            <p:ph type="body" idx="1"/>
          </p:nvPr>
        </p:nvSpPr>
        <p:spPr>
          <a:xfrm>
            <a:off x="685800" y="4287429"/>
            <a:ext cx="5486400" cy="4062342"/>
          </a:xfrm>
          <a:noFill/>
          <a:ln/>
        </p:spPr>
        <p:txBody>
          <a:bodyPr/>
          <a:lstStyle/>
          <a:p>
            <a:endParaRPr lang="en-US" smtClean="0"/>
          </a:p>
        </p:txBody>
      </p:sp>
    </p:spTree>
    <p:extLst>
      <p:ext uri="{BB962C8B-B14F-4D97-AF65-F5344CB8AC3E}">
        <p14:creationId xmlns:p14="http://schemas.microsoft.com/office/powerpoint/2010/main" val="1575368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73163" y="677863"/>
            <a:ext cx="4511675" cy="3384550"/>
          </a:xfrm>
          <a:ln w="12700"/>
        </p:spPr>
      </p:sp>
      <p:sp>
        <p:nvSpPr>
          <p:cNvPr id="80899" name="Notes Placeholder 2"/>
          <p:cNvSpPr>
            <a:spLocks noGrp="1"/>
          </p:cNvSpPr>
          <p:nvPr>
            <p:ph type="body" idx="1"/>
          </p:nvPr>
        </p:nvSpPr>
        <p:spPr>
          <a:xfrm>
            <a:off x="685800" y="4287429"/>
            <a:ext cx="5486400" cy="4062342"/>
          </a:xfrm>
          <a:noFill/>
          <a:ln/>
        </p:spPr>
        <p:txBody>
          <a:bodyPr/>
          <a:lstStyle/>
          <a:p>
            <a:endParaRPr lang="en-US" smtClean="0"/>
          </a:p>
        </p:txBody>
      </p:sp>
    </p:spTree>
    <p:extLst>
      <p:ext uri="{BB962C8B-B14F-4D97-AF65-F5344CB8AC3E}">
        <p14:creationId xmlns:p14="http://schemas.microsoft.com/office/powerpoint/2010/main" val="3651477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1173163" y="677863"/>
            <a:ext cx="4511675" cy="3384550"/>
          </a:xfrm>
          <a:ln w="12700"/>
        </p:spPr>
      </p:sp>
      <p:sp>
        <p:nvSpPr>
          <p:cNvPr id="82947" name="Notes Placeholder 2"/>
          <p:cNvSpPr>
            <a:spLocks noGrp="1"/>
          </p:cNvSpPr>
          <p:nvPr>
            <p:ph type="body" idx="1"/>
          </p:nvPr>
        </p:nvSpPr>
        <p:spPr>
          <a:xfrm>
            <a:off x="685800" y="4287429"/>
            <a:ext cx="5486400" cy="4062342"/>
          </a:xfrm>
          <a:noFill/>
          <a:ln/>
        </p:spPr>
        <p:txBody>
          <a:bodyPr/>
          <a:lstStyle/>
          <a:p>
            <a:endParaRPr lang="en-US" smtClean="0"/>
          </a:p>
        </p:txBody>
      </p:sp>
    </p:spTree>
    <p:extLst>
      <p:ext uri="{BB962C8B-B14F-4D97-AF65-F5344CB8AC3E}">
        <p14:creationId xmlns:p14="http://schemas.microsoft.com/office/powerpoint/2010/main" val="441245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173163" y="677863"/>
            <a:ext cx="4511675" cy="3384550"/>
          </a:xfrm>
          <a:ln w="12700"/>
        </p:spPr>
      </p:sp>
      <p:sp>
        <p:nvSpPr>
          <p:cNvPr id="54275" name="Notes Placeholder 2"/>
          <p:cNvSpPr>
            <a:spLocks noGrp="1"/>
          </p:cNvSpPr>
          <p:nvPr>
            <p:ph type="body" idx="1"/>
          </p:nvPr>
        </p:nvSpPr>
        <p:spPr>
          <a:xfrm>
            <a:off x="685800" y="4287838"/>
            <a:ext cx="5486400" cy="4062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317617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dirty="0" smtClean="0"/>
          </a:p>
        </p:txBody>
      </p:sp>
      <p:sp>
        <p:nvSpPr>
          <p:cNvPr id="68612" name="Slide Number Placeholder 3"/>
          <p:cNvSpPr>
            <a:spLocks noGrp="1"/>
          </p:cNvSpPr>
          <p:nvPr>
            <p:ph type="sldNum" sz="quarter" idx="5"/>
          </p:nvPr>
        </p:nvSpPr>
        <p:spPr>
          <a:noFill/>
        </p:spPr>
        <p:txBody>
          <a:bodyPr/>
          <a:lstStyle/>
          <a:p>
            <a:fld id="{9F808D8D-A254-44F7-9AF0-54EC238F4583}" type="slidenum">
              <a:rPr lang="en-US" smtClean="0"/>
              <a:pPr/>
              <a:t>7</a:t>
            </a:fld>
            <a:endParaRPr lang="en-US" dirty="0" smtClean="0"/>
          </a:p>
        </p:txBody>
      </p:sp>
    </p:spTree>
    <p:extLst>
      <p:ext uri="{BB962C8B-B14F-4D97-AF65-F5344CB8AC3E}">
        <p14:creationId xmlns:p14="http://schemas.microsoft.com/office/powerpoint/2010/main" val="3364708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defTabSz="931863"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defTabSz="931863"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defTabSz="931863"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defTabSz="931863"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defTabSz="931863"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defTabSz="931863"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defTabSz="931863"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defTabSz="931863"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fld id="{13B77FA3-E3BD-4134-8951-65337814CD18}" type="slidenum">
              <a:rPr lang="ar-SA" altLang="en-US" sz="1200"/>
              <a:pPr eaLnBrk="1" hangingPunct="1"/>
              <a:t>10</a:t>
            </a:fld>
            <a:endParaRPr lang="en-US" altLang="en-US" sz="120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en-US" smtClean="0"/>
          </a:p>
        </p:txBody>
      </p:sp>
    </p:spTree>
    <p:extLst>
      <p:ext uri="{BB962C8B-B14F-4D97-AF65-F5344CB8AC3E}">
        <p14:creationId xmlns:p14="http://schemas.microsoft.com/office/powerpoint/2010/main" val="968010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EBFAFF64-C731-4329-A781-712FE5763B41}" type="slidenum">
              <a:rPr lang="en-US" smtClean="0"/>
              <a:pPr/>
              <a:t>29</a:t>
            </a:fld>
            <a:endParaRPr lang="en-US" smtClean="0"/>
          </a:p>
        </p:txBody>
      </p:sp>
    </p:spTree>
    <p:extLst>
      <p:ext uri="{BB962C8B-B14F-4D97-AF65-F5344CB8AC3E}">
        <p14:creationId xmlns:p14="http://schemas.microsoft.com/office/powerpoint/2010/main" val="22754526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370E5F4D-39C2-425E-B5D1-BBCE31E2EE6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2E499DD-6E13-4162-96A1-891A4025569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2134AED-5137-4983-ABD1-3905F2BF3D8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normAutofit/>
          </a:bodyPr>
          <a:lstStyle/>
          <a:p>
            <a:pPr lvl="0"/>
            <a:r>
              <a:rPr lang="en-US" noProof="0" dirty="0" smtClean="0"/>
              <a:t>Click icon to add chart</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E4B5994-22D6-461C-852E-D0F13A931D7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69988" y="1946275"/>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69988" y="4079875"/>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36791950-7E10-4503-B68D-EECDB8C2168C}"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165100"/>
            <a:ext cx="7924800" cy="9144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371600" y="1600200"/>
            <a:ext cx="3619500" cy="3962400"/>
          </a:xfrm>
        </p:spPr>
        <p:txBody>
          <a:bodyPr/>
          <a:lstStyle/>
          <a:p>
            <a:pPr lvl="0"/>
            <a:r>
              <a:rPr lang="en-US" noProof="0" dirty="0" smtClean="0"/>
              <a:t>Click icon to add clip art</a:t>
            </a:r>
          </a:p>
        </p:txBody>
      </p:sp>
      <p:sp>
        <p:nvSpPr>
          <p:cNvPr id="4" name="Text Placeholder 3"/>
          <p:cNvSpPr>
            <a:spLocks noGrp="1"/>
          </p:cNvSpPr>
          <p:nvPr>
            <p:ph type="body" sz="half" idx="2"/>
          </p:nvPr>
        </p:nvSpPr>
        <p:spPr>
          <a:xfrm>
            <a:off x="5143500" y="1600200"/>
            <a:ext cx="36195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3"/>
          <p:cNvSpPr>
            <a:spLocks noGrp="1" noChangeArrowheads="1"/>
          </p:cNvSpPr>
          <p:nvPr>
            <p:ph type="dt" sz="half" idx="10"/>
          </p:nvPr>
        </p:nvSpPr>
        <p:spPr>
          <a:ln/>
        </p:spPr>
        <p:txBody>
          <a:bodyPr/>
          <a:lstStyle>
            <a:lvl1pPr>
              <a:defRPr/>
            </a:lvl1pPr>
          </a:lstStyle>
          <a:p>
            <a:pPr>
              <a:defRPr/>
            </a:pPr>
            <a:endParaRPr lang="en-US" dirty="0"/>
          </a:p>
        </p:txBody>
      </p:sp>
      <p:sp>
        <p:nvSpPr>
          <p:cNvPr id="7"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15"/>
          <p:cNvSpPr>
            <a:spLocks noGrp="1" noChangeArrowheads="1"/>
          </p:cNvSpPr>
          <p:nvPr>
            <p:ph type="sldNum" sz="quarter" idx="12"/>
          </p:nvPr>
        </p:nvSpPr>
        <p:spPr>
          <a:ln/>
        </p:spPr>
        <p:txBody>
          <a:bodyPr/>
          <a:lstStyle>
            <a:lvl1pPr>
              <a:defRPr/>
            </a:lvl1pPr>
          </a:lstStyle>
          <a:p>
            <a:pPr>
              <a:defRPr/>
            </a:pPr>
            <a:fld id="{5A56836A-F25A-494E-B44A-AC41D75FC925}"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21F31715-5F32-41CC-900F-FBA944894915}" type="slidenum">
              <a:rPr lang="ar-SA" altLang="en-US"/>
              <a:pPr/>
              <a:t>‹#›</a:t>
            </a:fld>
            <a:endParaRPr lang="en-US" altLang="en-US"/>
          </a:p>
        </p:txBody>
      </p:sp>
    </p:spTree>
    <p:extLst>
      <p:ext uri="{BB962C8B-B14F-4D97-AF65-F5344CB8AC3E}">
        <p14:creationId xmlns:p14="http://schemas.microsoft.com/office/powerpoint/2010/main" val="2758894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dirty="0"/>
          </a:p>
        </p:txBody>
      </p:sp>
      <p:sp>
        <p:nvSpPr>
          <p:cNvPr id="5" name="Date Placeholder 4"/>
          <p:cNvSpPr>
            <a:spLocks noGrp="1"/>
          </p:cNvSpPr>
          <p:nvPr>
            <p:ph type="dt" sz="half" idx="10"/>
          </p:nvPr>
        </p:nvSpPr>
        <p:spPr>
          <a:xfrm>
            <a:off x="685800" y="6248400"/>
            <a:ext cx="1905000" cy="457200"/>
          </a:xfrm>
        </p:spPr>
        <p:txBody>
          <a:bodyPr/>
          <a:lstStyle>
            <a:lvl1pPr>
              <a:defRPr dirty="0"/>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dirty="0"/>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13689253-DE95-4140-924B-5084BC8CFB47}" type="slidenum">
              <a:rPr lang="en-US" altLang="en-US"/>
              <a:pPr>
                <a:defRPr/>
              </a:pPr>
              <a:t>‹#›</a:t>
            </a:fld>
            <a:endParaRPr lang="en-US" altLang="en-US" dirty="0"/>
          </a:p>
        </p:txBody>
      </p:sp>
    </p:spTree>
    <p:extLst>
      <p:ext uri="{BB962C8B-B14F-4D97-AF65-F5344CB8AC3E}">
        <p14:creationId xmlns:p14="http://schemas.microsoft.com/office/powerpoint/2010/main" val="257676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B8EF1BC-65B4-4CBE-980F-66868BE8251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01FBEDD-1307-4473-AC14-40D03E9E7E7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250822A1-4B60-41CA-B5F3-AD83CFF3842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CD4B7109-E764-4D7B-BD30-7AEE691EC01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6E41FA02-C580-4381-B1D0-892E9D89A96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8E8E0C8B-0AE1-473B-8D3B-A06DE6666C3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20BF5BBA-76A4-4579-8C8A-BCFE9CF625E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eaLnBrk="1" hangingPunct="1">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eaLnBrk="1" hangingPunct="1">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B184BF2-A19D-435B-9E62-5B6D70E0E4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alphaModFix amt="15000"/>
            <a:lum/>
          </a:blip>
          <a:srcRect/>
          <a:stretch>
            <a:fillRect l="8000" t="-7000" r="9000" b="-5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eaLnBrk="1" hangingPunct="1">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eaLnBrk="1" hangingPunct="1">
              <a:defRPr/>
            </a:pPr>
            <a:endParaRPr lang="en-US" dirty="0">
              <a:latin typeface="+mn-lt"/>
              <a:cs typeface="+mn-cs"/>
            </a:endParaRPr>
          </a:p>
        </p:txBody>
      </p:sp>
      <p:sp>
        <p:nvSpPr>
          <p:cNvPr id="15364"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5365"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D5654460-67CC-4ADD-8E00-363B4AE060CC}" type="slidenum">
              <a:rPr lang="en-US"/>
              <a:pPr>
                <a:defRPr/>
              </a:pPr>
              <a:t>‹#›</a:t>
            </a:fld>
            <a:endParaRPr lang="en-US" dirty="0"/>
          </a:p>
        </p:txBody>
      </p:sp>
      <p:grpSp>
        <p:nvGrpSpPr>
          <p:cNvPr id="15369"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3988" r:id="rId1"/>
    <p:sldLayoutId id="2147483977" r:id="rId2"/>
    <p:sldLayoutId id="2147483989" r:id="rId3"/>
    <p:sldLayoutId id="2147483978" r:id="rId4"/>
    <p:sldLayoutId id="2147483979" r:id="rId5"/>
    <p:sldLayoutId id="2147483980" r:id="rId6"/>
    <p:sldLayoutId id="2147483981" r:id="rId7"/>
    <p:sldLayoutId id="2147483982" r:id="rId8"/>
    <p:sldLayoutId id="2147483990" r:id="rId9"/>
    <p:sldLayoutId id="2147483983" r:id="rId10"/>
    <p:sldLayoutId id="2147483984" r:id="rId11"/>
    <p:sldLayoutId id="2147483986" r:id="rId12"/>
    <p:sldLayoutId id="2147483987" r:id="rId13"/>
    <p:sldLayoutId id="2147483991" r:id="rId14"/>
    <p:sldLayoutId id="2147483992" r:id="rId15"/>
    <p:sldLayoutId id="2147483993" r:id="rId16"/>
    <p:sldLayoutId id="2147483994" r:id="rId17"/>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Tahoma" pitchFamily="34" charset="0"/>
        </a:defRPr>
      </a:lvl2pPr>
      <a:lvl3pPr algn="l" rtl="0" eaLnBrk="1" fontAlgn="base" hangingPunct="1">
        <a:spcBef>
          <a:spcPct val="0"/>
        </a:spcBef>
        <a:spcAft>
          <a:spcPct val="0"/>
        </a:spcAft>
        <a:defRPr sz="5000">
          <a:solidFill>
            <a:schemeClr val="tx2"/>
          </a:solidFill>
          <a:latin typeface="Tahoma" pitchFamily="34" charset="0"/>
        </a:defRPr>
      </a:lvl3pPr>
      <a:lvl4pPr algn="l" rtl="0" eaLnBrk="1" fontAlgn="base" hangingPunct="1">
        <a:spcBef>
          <a:spcPct val="0"/>
        </a:spcBef>
        <a:spcAft>
          <a:spcPct val="0"/>
        </a:spcAft>
        <a:defRPr sz="5000">
          <a:solidFill>
            <a:schemeClr val="tx2"/>
          </a:solidFill>
          <a:latin typeface="Tahoma" pitchFamily="34" charset="0"/>
        </a:defRPr>
      </a:lvl4pPr>
      <a:lvl5pPr algn="l" rtl="0" eaLnBrk="1" fontAlgn="base" hangingPunct="1">
        <a:spcBef>
          <a:spcPct val="0"/>
        </a:spcBef>
        <a:spcAft>
          <a:spcPct val="0"/>
        </a:spcAft>
        <a:defRPr sz="5000">
          <a:solidFill>
            <a:schemeClr val="tx2"/>
          </a:solidFill>
          <a:latin typeface="Tahoma" pitchFamily="34" charset="0"/>
        </a:defRPr>
      </a:lvl5pPr>
      <a:lvl6pPr marL="457200" algn="l" rtl="0" eaLnBrk="1" fontAlgn="base" hangingPunct="1">
        <a:spcBef>
          <a:spcPct val="0"/>
        </a:spcBef>
        <a:spcAft>
          <a:spcPct val="0"/>
        </a:spcAft>
        <a:defRPr sz="5000">
          <a:solidFill>
            <a:schemeClr val="tx2"/>
          </a:solidFill>
          <a:latin typeface="Tahoma" pitchFamily="34" charset="0"/>
        </a:defRPr>
      </a:lvl6pPr>
      <a:lvl7pPr marL="914400" algn="l" rtl="0" eaLnBrk="1" fontAlgn="base" hangingPunct="1">
        <a:spcBef>
          <a:spcPct val="0"/>
        </a:spcBef>
        <a:spcAft>
          <a:spcPct val="0"/>
        </a:spcAft>
        <a:defRPr sz="5000">
          <a:solidFill>
            <a:schemeClr val="tx2"/>
          </a:solidFill>
          <a:latin typeface="Tahoma" pitchFamily="34" charset="0"/>
        </a:defRPr>
      </a:lvl7pPr>
      <a:lvl8pPr marL="1371600" algn="l" rtl="0" eaLnBrk="1" fontAlgn="base" hangingPunct="1">
        <a:spcBef>
          <a:spcPct val="0"/>
        </a:spcBef>
        <a:spcAft>
          <a:spcPct val="0"/>
        </a:spcAft>
        <a:defRPr sz="5000">
          <a:solidFill>
            <a:schemeClr val="tx2"/>
          </a:solidFill>
          <a:latin typeface="Tahoma" pitchFamily="34" charset="0"/>
        </a:defRPr>
      </a:lvl8pPr>
      <a:lvl9pPr marL="1828800" algn="l" rtl="0" eaLnBrk="1" fontAlgn="base" hangingPunct="1">
        <a:spcBef>
          <a:spcPct val="0"/>
        </a:spcBef>
        <a:spcAft>
          <a:spcPct val="0"/>
        </a:spcAft>
        <a:defRPr sz="5000">
          <a:solidFill>
            <a:schemeClr val="tx2"/>
          </a:solidFill>
          <a:latin typeface="Tahoma" pitchFamily="34" charset="0"/>
        </a:defRPr>
      </a:lvl9pPr>
    </p:titleStyle>
    <p:bodyStyle>
      <a:lvl1pPr marL="273050" indent="-273050" algn="l" rtl="0" eaLnBrk="1" fontAlgn="base" hangingPunct="1">
        <a:spcBef>
          <a:spcPct val="20000"/>
        </a:spcBef>
        <a:spcAft>
          <a:spcPct val="0"/>
        </a:spcAft>
        <a:buClr>
          <a:srgbClr val="B32C16"/>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B32C16"/>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F5CD2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6.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annalsgastro.gr/index.php/annalsgastro/issue/view/5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6.wmf"/><Relationship Id="rId4" Type="http://schemas.openxmlformats.org/officeDocument/2006/relationships/image" Target="../media/image5.wmf"/></Relationships>
</file>

<file path=ppt/slides/_rels/slide3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3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a:lstStyle/>
          <a:p>
            <a:pPr algn="ctr"/>
            <a:r>
              <a:rPr lang="en-US" sz="3600" b="1" dirty="0" smtClean="0">
                <a:solidFill>
                  <a:schemeClr val="tx1"/>
                </a:solidFill>
              </a:rPr>
              <a:t> Transplant Monitoring</a:t>
            </a:r>
            <a:endParaRPr lang="en-US" dirty="0" smtClean="0"/>
          </a:p>
        </p:txBody>
      </p:sp>
      <p:sp>
        <p:nvSpPr>
          <p:cNvPr id="5124" name="Text Box 9"/>
          <p:cNvSpPr txBox="1">
            <a:spLocks noChangeArrowheads="1"/>
          </p:cNvSpPr>
          <p:nvPr/>
        </p:nvSpPr>
        <p:spPr bwMode="auto">
          <a:xfrm>
            <a:off x="533400" y="2604655"/>
            <a:ext cx="8305800" cy="2246769"/>
          </a:xfrm>
          <a:prstGeom prst="rect">
            <a:avLst/>
          </a:prstGeom>
          <a:noFill/>
          <a:ln w="38100">
            <a:noFill/>
            <a:miter lim="800000"/>
            <a:headEnd/>
            <a:tailEnd/>
          </a:ln>
        </p:spPr>
        <p:txBody>
          <a:bodyPr wrap="square">
            <a:spAutoFit/>
          </a:bodyPr>
          <a:lstStyle/>
          <a:p>
            <a:r>
              <a:rPr lang="en-US" sz="2000" dirty="0" smtClean="0">
                <a:latin typeface="+mj-lt"/>
              </a:rPr>
              <a:t> </a:t>
            </a:r>
            <a:r>
              <a:rPr lang="en-US" sz="2000" dirty="0">
                <a:latin typeface="+mj-lt"/>
              </a:rPr>
              <a:t>Marwan </a:t>
            </a:r>
            <a:r>
              <a:rPr lang="en-US" sz="2000" dirty="0" err="1">
                <a:latin typeface="+mj-lt"/>
              </a:rPr>
              <a:t>Masri</a:t>
            </a:r>
            <a:r>
              <a:rPr lang="en-US" sz="2000" dirty="0">
                <a:latin typeface="+mj-lt"/>
              </a:rPr>
              <a:t>  PhD Medical Immunopathology</a:t>
            </a:r>
          </a:p>
          <a:p>
            <a:r>
              <a:rPr lang="en-US" sz="2000" dirty="0" err="1" smtClean="0">
                <a:latin typeface="+mj-lt"/>
              </a:rPr>
              <a:t>Transmedical</a:t>
            </a:r>
            <a:r>
              <a:rPr lang="en-US" sz="2000" dirty="0" smtClean="0">
                <a:latin typeface="+mj-lt"/>
              </a:rPr>
              <a:t> </a:t>
            </a:r>
            <a:r>
              <a:rPr lang="en-US" sz="2000" dirty="0">
                <a:latin typeface="+mj-lt"/>
              </a:rPr>
              <a:t>For Life S.A.R.L</a:t>
            </a:r>
          </a:p>
          <a:p>
            <a:r>
              <a:rPr lang="en-US" sz="2000" dirty="0">
                <a:latin typeface="+mj-lt"/>
              </a:rPr>
              <a:t>President Mediterranean Transplant </a:t>
            </a:r>
            <a:r>
              <a:rPr lang="en-US" sz="2000" dirty="0" smtClean="0">
                <a:latin typeface="+mj-lt"/>
              </a:rPr>
              <a:t>Network Organization </a:t>
            </a:r>
            <a:r>
              <a:rPr lang="en-US" sz="2000" dirty="0">
                <a:latin typeface="+mj-lt"/>
              </a:rPr>
              <a:t>(MTN)</a:t>
            </a:r>
          </a:p>
          <a:p>
            <a:r>
              <a:rPr lang="en-US" sz="2000" dirty="0" smtClean="0">
                <a:latin typeface="+mj-lt"/>
              </a:rPr>
              <a:t> </a:t>
            </a:r>
            <a:r>
              <a:rPr lang="en-US" sz="2000" dirty="0">
                <a:latin typeface="+mj-lt"/>
              </a:rPr>
              <a:t>past president Middle East Society of organ transplantation (MESOT)</a:t>
            </a:r>
          </a:p>
          <a:p>
            <a:r>
              <a:rPr lang="en-US" sz="2000" dirty="0">
                <a:latin typeface="+mj-lt"/>
              </a:rPr>
              <a:t>Past President Asian Society of Transplantation (AST</a:t>
            </a:r>
            <a:r>
              <a:rPr lang="en-US" sz="2000" dirty="0" smtClean="0">
                <a:latin typeface="+mj-lt"/>
              </a:rPr>
              <a:t>)</a:t>
            </a:r>
          </a:p>
          <a:p>
            <a:r>
              <a:rPr lang="en-US" sz="2000" dirty="0" smtClean="0">
                <a:latin typeface="+mj-lt"/>
              </a:rPr>
              <a:t>Beirut June 2019</a:t>
            </a:r>
            <a:endParaRPr lang="en-US" sz="2000" dirty="0">
              <a:latin typeface="+mj-lt"/>
            </a:endParaRPr>
          </a:p>
          <a:p>
            <a:endParaRPr lang="en-US" sz="2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419100" y="381000"/>
            <a:ext cx="8305800" cy="584775"/>
          </a:xfrm>
          <a:prstGeom prst="rect">
            <a:avLst/>
          </a:prstGeom>
          <a:noFill/>
          <a:ln w="9525">
            <a:noFill/>
            <a:miter lim="800000"/>
            <a:headEnd/>
            <a:tailEnd/>
          </a:ln>
          <a:effectLst/>
        </p:spPr>
        <p:txBody>
          <a:bodyPr>
            <a:spAutoFit/>
          </a:bodyPr>
          <a:lstStyle/>
          <a:p>
            <a:pPr>
              <a:defRPr/>
            </a:pPr>
            <a:r>
              <a:rPr lang="en-GB" sz="3200" b="1" dirty="0">
                <a:latin typeface="+mj-lt"/>
                <a:cs typeface="Arial" pitchFamily="34" charset="0"/>
              </a:rPr>
              <a:t>Humoral Alloreactivity</a:t>
            </a:r>
            <a:endParaRPr lang="de-AT" sz="3200" b="1" dirty="0">
              <a:latin typeface="+mj-lt"/>
              <a:cs typeface="Arial" pitchFamily="34" charset="0"/>
            </a:endParaRPr>
          </a:p>
        </p:txBody>
      </p:sp>
      <p:sp>
        <p:nvSpPr>
          <p:cNvPr id="5124" name="Rectangle 3"/>
          <p:cNvSpPr>
            <a:spLocks noChangeArrowheads="1"/>
          </p:cNvSpPr>
          <p:nvPr/>
        </p:nvSpPr>
        <p:spPr bwMode="auto">
          <a:xfrm>
            <a:off x="990600" y="2517993"/>
            <a:ext cx="1512888"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lnSpc>
                <a:spcPct val="90000"/>
              </a:lnSpc>
              <a:spcBef>
                <a:spcPct val="50000"/>
              </a:spcBef>
              <a:buClr>
                <a:schemeClr val="tx1"/>
              </a:buClr>
              <a:buSzPct val="150000"/>
            </a:pPr>
            <a:r>
              <a:rPr lang="en-GB" altLang="en-US" b="1" dirty="0">
                <a:latin typeface="+mj-lt"/>
              </a:rPr>
              <a:t>historic</a:t>
            </a:r>
            <a:endParaRPr lang="de-AT" altLang="en-US" b="1" dirty="0">
              <a:latin typeface="+mj-lt"/>
            </a:endParaRPr>
          </a:p>
        </p:txBody>
      </p:sp>
      <p:sp>
        <p:nvSpPr>
          <p:cNvPr id="5125" name="Rectangle 4"/>
          <p:cNvSpPr>
            <a:spLocks noChangeArrowheads="1"/>
          </p:cNvSpPr>
          <p:nvPr/>
        </p:nvSpPr>
        <p:spPr bwMode="auto">
          <a:xfrm>
            <a:off x="5638800" y="2431508"/>
            <a:ext cx="1512887"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lnSpc>
                <a:spcPct val="90000"/>
              </a:lnSpc>
              <a:spcBef>
                <a:spcPct val="50000"/>
              </a:spcBef>
              <a:buClr>
                <a:schemeClr val="tx1"/>
              </a:buClr>
              <a:buSzPct val="150000"/>
            </a:pPr>
            <a:r>
              <a:rPr lang="en-GB" altLang="en-US" b="1" dirty="0">
                <a:latin typeface="Arial" panose="020B0604020202020204" pitchFamily="34" charset="0"/>
              </a:rPr>
              <a:t>current</a:t>
            </a:r>
            <a:endParaRPr lang="de-AT" altLang="en-US" b="1" dirty="0">
              <a:latin typeface="Arial" panose="020B0604020202020204" pitchFamily="34" charset="0"/>
            </a:endParaRPr>
          </a:p>
        </p:txBody>
      </p:sp>
      <p:sp>
        <p:nvSpPr>
          <p:cNvPr id="5132" name="Rectangle 35"/>
          <p:cNvSpPr>
            <a:spLocks noChangeArrowheads="1"/>
          </p:cNvSpPr>
          <p:nvPr/>
        </p:nvSpPr>
        <p:spPr bwMode="auto">
          <a:xfrm>
            <a:off x="2606680" y="1417073"/>
            <a:ext cx="3167063" cy="77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lnSpc>
                <a:spcPct val="60000"/>
              </a:lnSpc>
              <a:spcBef>
                <a:spcPct val="50000"/>
              </a:spcBef>
              <a:buClr>
                <a:schemeClr val="tx1"/>
              </a:buClr>
              <a:buSzPct val="150000"/>
            </a:pPr>
            <a:r>
              <a:rPr lang="en-GB" altLang="en-US" sz="2800" b="1" dirty="0">
                <a:latin typeface="+mj-lt"/>
              </a:rPr>
              <a:t>Pre Transplant</a:t>
            </a:r>
          </a:p>
          <a:p>
            <a:pPr eaLnBrk="1" hangingPunct="1">
              <a:lnSpc>
                <a:spcPct val="60000"/>
              </a:lnSpc>
              <a:spcBef>
                <a:spcPct val="50000"/>
              </a:spcBef>
              <a:buClr>
                <a:schemeClr val="tx1"/>
              </a:buClr>
              <a:buSzPct val="150000"/>
            </a:pPr>
            <a:r>
              <a:rPr lang="en-GB" altLang="en-US" b="1" i="1" dirty="0">
                <a:latin typeface="+mj-lt"/>
              </a:rPr>
              <a:t>Preformed Ab´s</a:t>
            </a:r>
            <a:endParaRPr lang="de-AT" altLang="en-US" b="1" i="1" dirty="0">
              <a:latin typeface="+mj-lt"/>
            </a:endParaRPr>
          </a:p>
        </p:txBody>
      </p:sp>
      <p:sp>
        <p:nvSpPr>
          <p:cNvPr id="31" name="Rectangle 33"/>
          <p:cNvSpPr>
            <a:spLocks noChangeArrowheads="1"/>
          </p:cNvSpPr>
          <p:nvPr/>
        </p:nvSpPr>
        <p:spPr bwMode="auto">
          <a:xfrm>
            <a:off x="2638056" y="3277722"/>
            <a:ext cx="3433763"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lnSpc>
                <a:spcPct val="60000"/>
              </a:lnSpc>
              <a:spcBef>
                <a:spcPct val="50000"/>
              </a:spcBef>
              <a:buClr>
                <a:schemeClr val="tx1"/>
              </a:buClr>
              <a:buSzPct val="150000"/>
            </a:pPr>
            <a:r>
              <a:rPr lang="en-GB" altLang="en-US" sz="2800" b="1" dirty="0">
                <a:latin typeface="Arial" panose="020B0604020202020204" pitchFamily="34" charset="0"/>
              </a:rPr>
              <a:t>Post Transplant</a:t>
            </a:r>
          </a:p>
          <a:p>
            <a:pPr eaLnBrk="1" hangingPunct="1">
              <a:lnSpc>
                <a:spcPct val="60000"/>
              </a:lnSpc>
              <a:spcBef>
                <a:spcPct val="50000"/>
              </a:spcBef>
              <a:buClr>
                <a:schemeClr val="tx1"/>
              </a:buClr>
              <a:buSzPct val="150000"/>
            </a:pPr>
            <a:r>
              <a:rPr lang="en-GB" altLang="en-US" b="1" i="1" dirty="0">
                <a:latin typeface="Arial" panose="020B0604020202020204" pitchFamily="34" charset="0"/>
              </a:rPr>
              <a:t>De novo Ab´s</a:t>
            </a:r>
            <a:endParaRPr lang="de-AT" altLang="en-US" b="1" i="1" dirty="0">
              <a:latin typeface="Arial" panose="020B0604020202020204" pitchFamily="34" charset="0"/>
            </a:endParaRPr>
          </a:p>
        </p:txBody>
      </p:sp>
    </p:spTree>
    <p:custDataLst>
      <p:tags r:id="rId1"/>
    </p:custDataLst>
    <p:extLst>
      <p:ext uri="{BB962C8B-B14F-4D97-AF65-F5344CB8AC3E}">
        <p14:creationId xmlns:p14="http://schemas.microsoft.com/office/powerpoint/2010/main" val="312913046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948" y="304800"/>
            <a:ext cx="8229600" cy="742950"/>
          </a:xfrm>
        </p:spPr>
        <p:txBody>
          <a:bodyPr/>
          <a:lstStyle/>
          <a:p>
            <a:pPr algn="ctr"/>
            <a:r>
              <a:rPr lang="en-US" sz="4000" b="1" dirty="0" smtClean="0">
                <a:solidFill>
                  <a:schemeClr val="tx1"/>
                </a:solidFill>
              </a:rPr>
              <a:t>Class of HLA</a:t>
            </a:r>
            <a:endParaRPr lang="en-US" sz="4000" b="1" dirty="0">
              <a:solidFill>
                <a:schemeClr val="tx1"/>
              </a:solidFill>
            </a:endParaRPr>
          </a:p>
        </p:txBody>
      </p:sp>
      <p:sp>
        <p:nvSpPr>
          <p:cNvPr id="3" name="Content Placeholder 2"/>
          <p:cNvSpPr>
            <a:spLocks noGrp="1"/>
          </p:cNvSpPr>
          <p:nvPr>
            <p:ph idx="1"/>
          </p:nvPr>
        </p:nvSpPr>
        <p:spPr/>
        <p:txBody>
          <a:bodyPr/>
          <a:lstStyle/>
          <a:p>
            <a:pPr marL="514350" indent="-514350">
              <a:buClrTx/>
              <a:buSzPct val="100000"/>
              <a:buFont typeface="+mj-lt"/>
              <a:buAutoNum type="arabicPeriod"/>
            </a:pPr>
            <a:r>
              <a:rPr lang="en-US" dirty="0"/>
              <a:t>Anti-class I immunized </a:t>
            </a:r>
            <a:r>
              <a:rPr lang="en-US" dirty="0" smtClean="0"/>
              <a:t>patients  </a:t>
            </a:r>
            <a:r>
              <a:rPr lang="en-US" dirty="0"/>
              <a:t>in three groups according to the type of class I Ab specificities, that were classified </a:t>
            </a:r>
            <a:r>
              <a:rPr lang="en-US" dirty="0" smtClean="0"/>
              <a:t>as:</a:t>
            </a:r>
          </a:p>
          <a:p>
            <a:pPr marL="850900" lvl="1" indent="-457200">
              <a:buClrTx/>
              <a:buSzPct val="95000"/>
              <a:buFont typeface="+mj-lt"/>
              <a:buAutoNum type="alphaLcPeriod"/>
            </a:pPr>
            <a:r>
              <a:rPr lang="en-US" dirty="0" smtClean="0"/>
              <a:t>private</a:t>
            </a:r>
            <a:r>
              <a:rPr lang="en-US" dirty="0"/>
              <a:t>, </a:t>
            </a:r>
            <a:endParaRPr lang="en-US" dirty="0" smtClean="0"/>
          </a:p>
          <a:p>
            <a:pPr marL="850900" lvl="1" indent="-457200">
              <a:buClrTx/>
              <a:buSzPct val="95000"/>
              <a:buFont typeface="+mj-lt"/>
              <a:buAutoNum type="alphaLcPeriod"/>
            </a:pPr>
            <a:r>
              <a:rPr lang="en-US" dirty="0" smtClean="0"/>
              <a:t>public</a:t>
            </a:r>
            <a:r>
              <a:rPr lang="en-US" dirty="0"/>
              <a:t>, CREGs (Cross reactive </a:t>
            </a:r>
            <a:r>
              <a:rPr lang="en-US" dirty="0" smtClean="0"/>
              <a:t>Groups) and</a:t>
            </a:r>
          </a:p>
          <a:p>
            <a:pPr marL="850900" lvl="1" indent="-457200">
              <a:buClrTx/>
              <a:buSzPct val="95000"/>
              <a:buFont typeface="+mj-lt"/>
              <a:buAutoNum type="alphaLcPeriod"/>
            </a:pPr>
            <a:r>
              <a:rPr lang="en-US" dirty="0" smtClean="0"/>
              <a:t>multispecific</a:t>
            </a:r>
            <a:r>
              <a:rPr lang="en-US" dirty="0"/>
              <a:t>. </a:t>
            </a:r>
          </a:p>
        </p:txBody>
      </p:sp>
    </p:spTree>
    <p:extLst>
      <p:ext uri="{BB962C8B-B14F-4D97-AF65-F5344CB8AC3E}">
        <p14:creationId xmlns:p14="http://schemas.microsoft.com/office/powerpoint/2010/main" val="222552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lgn="ctr"/>
            <a:r>
              <a:rPr lang="en-US" sz="3600" b="1" dirty="0" smtClean="0">
                <a:solidFill>
                  <a:schemeClr val="tx1"/>
                </a:solidFill>
              </a:rPr>
              <a:t>Donor Recipient role</a:t>
            </a:r>
            <a:endParaRPr lang="en-US" sz="3600" b="1" dirty="0">
              <a:solidFill>
                <a:schemeClr val="tx1"/>
              </a:solidFill>
            </a:endParaRPr>
          </a:p>
        </p:txBody>
      </p:sp>
      <p:sp>
        <p:nvSpPr>
          <p:cNvPr id="3" name="Content Placeholder 2"/>
          <p:cNvSpPr>
            <a:spLocks noGrp="1"/>
          </p:cNvSpPr>
          <p:nvPr>
            <p:ph idx="1"/>
          </p:nvPr>
        </p:nvSpPr>
        <p:spPr>
          <a:xfrm>
            <a:off x="457200" y="1219200"/>
            <a:ext cx="8229600" cy="4876800"/>
          </a:xfrm>
        </p:spPr>
        <p:txBody>
          <a:bodyPr/>
          <a:lstStyle/>
          <a:p>
            <a:pPr marL="457200" indent="-457200">
              <a:buClrTx/>
              <a:buFont typeface="+mj-lt"/>
              <a:buAutoNum type="arabicPeriod"/>
            </a:pPr>
            <a:r>
              <a:rPr lang="en-US" sz="2300" dirty="0" smtClean="0"/>
              <a:t>Antibodies of </a:t>
            </a:r>
            <a:r>
              <a:rPr lang="en-US" sz="2300" dirty="0"/>
              <a:t>the recipient may bind to donor </a:t>
            </a:r>
            <a:r>
              <a:rPr lang="en-US" sz="2300" dirty="0" smtClean="0"/>
              <a:t>blood and tissue vessels </a:t>
            </a:r>
            <a:r>
              <a:rPr lang="en-US" sz="2300" dirty="0"/>
              <a:t>but not to </a:t>
            </a:r>
            <a:r>
              <a:rPr lang="en-US" sz="2300" dirty="0" smtClean="0"/>
              <a:t>those </a:t>
            </a:r>
            <a:r>
              <a:rPr lang="en-US" sz="2300" dirty="0"/>
              <a:t>derived fully from the recipient. </a:t>
            </a:r>
            <a:endParaRPr lang="en-US" sz="2300" dirty="0" smtClean="0"/>
          </a:p>
          <a:p>
            <a:pPr marL="457200" indent="-457200">
              <a:buClrTx/>
              <a:buFont typeface="+mj-lt"/>
              <a:buAutoNum type="arabicPeriod"/>
            </a:pPr>
            <a:r>
              <a:rPr lang="en-US" sz="2300" dirty="0" smtClean="0"/>
              <a:t>Organ </a:t>
            </a:r>
            <a:r>
              <a:rPr lang="en-US" sz="2300" dirty="0"/>
              <a:t>grafts such as heart, kidney, liver and lung receive blood flow from </a:t>
            </a:r>
            <a:r>
              <a:rPr lang="en-US" sz="2300" dirty="0" smtClean="0"/>
              <a:t>both the  </a:t>
            </a:r>
            <a:r>
              <a:rPr lang="en-US" sz="2300" dirty="0"/>
              <a:t>donor and recipient vessels and the graft is fed entirely through a foreign vascular system</a:t>
            </a:r>
            <a:r>
              <a:rPr lang="en-US" sz="2300" dirty="0" smtClean="0"/>
              <a:t>.</a:t>
            </a:r>
          </a:p>
          <a:p>
            <a:pPr marL="457200" indent="-457200">
              <a:buClrTx/>
              <a:buFont typeface="+mj-lt"/>
              <a:buAutoNum type="arabicPeriod"/>
            </a:pPr>
            <a:r>
              <a:rPr lang="en-US" sz="2300" dirty="0" smtClean="0"/>
              <a:t>Antibodies </a:t>
            </a:r>
            <a:r>
              <a:rPr lang="en-US" sz="2300" dirty="0"/>
              <a:t>of the recipient can bind to </a:t>
            </a:r>
            <a:r>
              <a:rPr lang="en-US" sz="2300" dirty="0" smtClean="0"/>
              <a:t>the donor </a:t>
            </a:r>
            <a:r>
              <a:rPr lang="en-US" sz="2300" dirty="0"/>
              <a:t>vessels. </a:t>
            </a:r>
            <a:endParaRPr lang="en-US" sz="2300" dirty="0" smtClean="0"/>
          </a:p>
          <a:p>
            <a:pPr marL="457200" indent="-457200">
              <a:buClrTx/>
              <a:buFont typeface="+mj-lt"/>
              <a:buAutoNum type="arabicPeriod"/>
            </a:pPr>
            <a:r>
              <a:rPr lang="en-US" sz="2300" dirty="0" smtClean="0"/>
              <a:t>Antibody-mediated </a:t>
            </a:r>
            <a:r>
              <a:rPr lang="en-US" sz="2300" dirty="0"/>
              <a:t>injury is observed in </a:t>
            </a:r>
            <a:r>
              <a:rPr lang="en-US" sz="2300" dirty="0" smtClean="0"/>
              <a:t> full organ </a:t>
            </a:r>
            <a:r>
              <a:rPr lang="en-US" sz="2300" dirty="0"/>
              <a:t>grafts </a:t>
            </a:r>
            <a:r>
              <a:rPr lang="en-US" sz="2300" dirty="0" smtClean="0"/>
              <a:t> in comparison to cell  </a:t>
            </a:r>
            <a:r>
              <a:rPr lang="en-US" sz="2300" dirty="0"/>
              <a:t>or tissue grafts. </a:t>
            </a:r>
            <a:endParaRPr lang="en-US" sz="2300" dirty="0" smtClean="0"/>
          </a:p>
          <a:p>
            <a:pPr marL="457200" indent="-457200">
              <a:buClrTx/>
              <a:buFont typeface="+mj-lt"/>
              <a:buAutoNum type="arabicPeriod"/>
            </a:pPr>
            <a:r>
              <a:rPr lang="en-US" sz="2300" dirty="0" smtClean="0"/>
              <a:t>Immunoglobulins </a:t>
            </a:r>
            <a:r>
              <a:rPr lang="en-US" sz="2300" dirty="0"/>
              <a:t>are largely confined to vascular spaces, alloreactive antibodies have minimal direct impact on parenchymal cell</a:t>
            </a:r>
          </a:p>
        </p:txBody>
      </p:sp>
    </p:spTree>
    <p:extLst>
      <p:ext uri="{BB962C8B-B14F-4D97-AF65-F5344CB8AC3E}">
        <p14:creationId xmlns:p14="http://schemas.microsoft.com/office/powerpoint/2010/main" val="3953179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pPr algn="ctr"/>
            <a:r>
              <a:rPr lang="en-US" sz="4000" b="1" dirty="0" smtClean="0">
                <a:solidFill>
                  <a:schemeClr val="tx1"/>
                </a:solidFill>
              </a:rPr>
              <a:t>Hyper acute rejection</a:t>
            </a:r>
            <a:endParaRPr lang="en-US" sz="4000" b="1" dirty="0">
              <a:solidFill>
                <a:schemeClr val="tx1"/>
              </a:solidFill>
            </a:endParaRPr>
          </a:p>
        </p:txBody>
      </p:sp>
      <p:sp>
        <p:nvSpPr>
          <p:cNvPr id="3" name="Content Placeholder 2"/>
          <p:cNvSpPr>
            <a:spLocks noGrp="1"/>
          </p:cNvSpPr>
          <p:nvPr>
            <p:ph idx="1"/>
          </p:nvPr>
        </p:nvSpPr>
        <p:spPr>
          <a:xfrm>
            <a:off x="457200" y="1295400"/>
            <a:ext cx="8229600" cy="4724400"/>
          </a:xfrm>
        </p:spPr>
        <p:txBody>
          <a:bodyPr/>
          <a:lstStyle/>
          <a:p>
            <a:pPr marL="457200" indent="-457200">
              <a:buClrTx/>
              <a:buSzPct val="98000"/>
              <a:buFont typeface="+mj-lt"/>
              <a:buAutoNum type="arabicPeriod"/>
            </a:pPr>
            <a:r>
              <a:rPr lang="en-US" sz="2000" dirty="0"/>
              <a:t>Hyperacute rejection can </a:t>
            </a:r>
            <a:r>
              <a:rPr lang="en-US" sz="2000" dirty="0" smtClean="0"/>
              <a:t>be </a:t>
            </a:r>
            <a:r>
              <a:rPr lang="en-US" sz="2000" dirty="0"/>
              <a:t>caused by antibodies directed at allogeneic blood groups A and B. </a:t>
            </a:r>
            <a:endParaRPr lang="en-US" sz="2000" dirty="0" smtClean="0"/>
          </a:p>
          <a:p>
            <a:pPr marL="457200" indent="-457200">
              <a:buClrTx/>
              <a:buSzPct val="98000"/>
              <a:buFont typeface="+mj-lt"/>
              <a:buAutoNum type="arabicPeriod"/>
            </a:pPr>
            <a:r>
              <a:rPr lang="en-US" sz="2000" dirty="0" smtClean="0"/>
              <a:t>The degree also depend on typing as A2 </a:t>
            </a:r>
            <a:r>
              <a:rPr lang="en-US" sz="2000" dirty="0"/>
              <a:t>antigen interacts less well with anti-A antibodies; </a:t>
            </a:r>
            <a:r>
              <a:rPr lang="en-US" sz="2000" dirty="0" smtClean="0"/>
              <a:t> </a:t>
            </a:r>
            <a:r>
              <a:rPr lang="en-US" sz="2000" dirty="0"/>
              <a:t>organs expressing A2 transplanted into recipients of blood group O are far less susceptible </a:t>
            </a:r>
            <a:r>
              <a:rPr lang="en-US" sz="2000" dirty="0" smtClean="0"/>
              <a:t>to </a:t>
            </a:r>
            <a:r>
              <a:rPr lang="en-US" sz="2000" dirty="0"/>
              <a:t>humoral responses </a:t>
            </a:r>
            <a:endParaRPr lang="en-US" sz="2000" dirty="0" smtClean="0"/>
          </a:p>
          <a:p>
            <a:pPr marL="457200" indent="-457200">
              <a:buClrTx/>
              <a:buSzPct val="98000"/>
              <a:buFont typeface="+mj-lt"/>
              <a:buAutoNum type="arabicPeriod"/>
            </a:pPr>
            <a:r>
              <a:rPr lang="en-US" sz="2000" dirty="0" smtClean="0"/>
              <a:t>Hyperacute </a:t>
            </a:r>
            <a:r>
              <a:rPr lang="en-US" sz="2000" dirty="0"/>
              <a:t>rejection occurs within 24 hours of reperfusion and is characterized by immediate or near immediate loss of graft </a:t>
            </a:r>
            <a:r>
              <a:rPr lang="en-US" sz="2000" dirty="0" smtClean="0"/>
              <a:t>function. </a:t>
            </a:r>
          </a:p>
          <a:p>
            <a:pPr marL="457200" indent="-457200">
              <a:buClrTx/>
              <a:buSzPct val="98000"/>
              <a:buFont typeface="+mj-lt"/>
              <a:buAutoNum type="arabicPeriod"/>
            </a:pPr>
            <a:r>
              <a:rPr lang="en-US" sz="2000" dirty="0" smtClean="0"/>
              <a:t>Hyperacute </a:t>
            </a:r>
            <a:r>
              <a:rPr lang="en-US" sz="2000" dirty="0"/>
              <a:t>rejection is </a:t>
            </a:r>
            <a:r>
              <a:rPr lang="en-US" sz="2000" dirty="0" smtClean="0"/>
              <a:t> </a:t>
            </a:r>
            <a:r>
              <a:rPr lang="en-US" sz="2000" dirty="0"/>
              <a:t>triggered when anti-donor antibodies bind to blood vessels and activate the complement system in a newly transplanted organ.</a:t>
            </a:r>
          </a:p>
          <a:p>
            <a:pPr marL="457200" indent="-457200">
              <a:buClrTx/>
              <a:buSzPct val="98000"/>
              <a:buFont typeface="+mj-lt"/>
              <a:buAutoNum type="arabicPeriod"/>
            </a:pPr>
            <a:r>
              <a:rPr lang="en-US" sz="2000" dirty="0"/>
              <a:t>Hyperacute </a:t>
            </a:r>
            <a:r>
              <a:rPr lang="en-US" sz="2000" dirty="0" smtClean="0"/>
              <a:t>rejection is  </a:t>
            </a:r>
            <a:r>
              <a:rPr lang="en-US" sz="2000" dirty="0"/>
              <a:t>caused by anti-HLA antibodies. </a:t>
            </a:r>
            <a:endParaRPr lang="en-US" sz="2000" dirty="0" smtClean="0"/>
          </a:p>
          <a:p>
            <a:pPr marL="457200" indent="-457200">
              <a:buClrTx/>
              <a:buSzPct val="98000"/>
              <a:buFont typeface="+mj-lt"/>
              <a:buAutoNum type="arabicPeriod"/>
            </a:pPr>
            <a:r>
              <a:rPr lang="en-US" sz="2000" dirty="0" smtClean="0"/>
              <a:t>Hyperacute </a:t>
            </a:r>
            <a:r>
              <a:rPr lang="en-US" sz="2000" dirty="0"/>
              <a:t>rejection is observed in up to 80% of the kidneys transplanted into recipients with cytotoxic antibodies </a:t>
            </a:r>
            <a:r>
              <a:rPr lang="en-US" sz="2000" dirty="0" smtClean="0"/>
              <a:t> </a:t>
            </a:r>
            <a:r>
              <a:rPr lang="en-US" sz="2000" dirty="0"/>
              <a:t>directed </a:t>
            </a:r>
            <a:r>
              <a:rPr lang="en-US" sz="2000" dirty="0" smtClean="0"/>
              <a:t> </a:t>
            </a:r>
            <a:r>
              <a:rPr lang="en-US" sz="2000" dirty="0"/>
              <a:t>toward HLA.</a:t>
            </a:r>
          </a:p>
          <a:p>
            <a:pPr marL="457200" indent="-457200">
              <a:buClrTx/>
              <a:buSzPct val="98000"/>
              <a:buFont typeface="+mj-lt"/>
              <a:buAutoNum type="arabicPeriod"/>
            </a:pPr>
            <a:endParaRPr lang="en-US" sz="2000" dirty="0"/>
          </a:p>
        </p:txBody>
      </p:sp>
    </p:spTree>
    <p:extLst>
      <p:ext uri="{BB962C8B-B14F-4D97-AF65-F5344CB8AC3E}">
        <p14:creationId xmlns:p14="http://schemas.microsoft.com/office/powerpoint/2010/main" val="2648649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pPr algn="ctr"/>
            <a:r>
              <a:rPr lang="en-US" sz="4000" b="1" dirty="0" smtClean="0">
                <a:solidFill>
                  <a:schemeClr val="tx1"/>
                </a:solidFill>
              </a:rPr>
              <a:t>Hyper acute rejection</a:t>
            </a:r>
            <a:endParaRPr lang="en-US" sz="4000" b="1" dirty="0">
              <a:solidFill>
                <a:schemeClr val="tx1"/>
              </a:solidFill>
            </a:endParaRPr>
          </a:p>
        </p:txBody>
      </p:sp>
      <p:sp>
        <p:nvSpPr>
          <p:cNvPr id="3" name="Content Placeholder 2"/>
          <p:cNvSpPr>
            <a:spLocks noGrp="1"/>
          </p:cNvSpPr>
          <p:nvPr>
            <p:ph idx="1"/>
          </p:nvPr>
        </p:nvSpPr>
        <p:spPr>
          <a:xfrm>
            <a:off x="533400" y="1600200"/>
            <a:ext cx="8229600" cy="4724400"/>
          </a:xfrm>
        </p:spPr>
        <p:txBody>
          <a:bodyPr/>
          <a:lstStyle/>
          <a:p>
            <a:pPr marL="457200" indent="-457200">
              <a:buClrTx/>
              <a:buSzPct val="98000"/>
              <a:buFont typeface="+mj-lt"/>
              <a:buAutoNum type="arabicPeriod" startAt="7"/>
            </a:pPr>
            <a:r>
              <a:rPr lang="en-US" sz="2400" dirty="0"/>
              <a:t>Hyperacute rejection </a:t>
            </a:r>
            <a:r>
              <a:rPr lang="en-US" sz="2400" dirty="0" smtClean="0"/>
              <a:t>is due to complement activation. </a:t>
            </a:r>
            <a:endParaRPr lang="en-US" sz="2400" dirty="0"/>
          </a:p>
          <a:p>
            <a:pPr marL="457200" indent="-457200">
              <a:buClrTx/>
              <a:buSzPct val="98000"/>
              <a:buFont typeface="+mj-lt"/>
              <a:buAutoNum type="arabicPeriod" startAt="7"/>
            </a:pPr>
            <a:r>
              <a:rPr lang="en-US" sz="2400" dirty="0" smtClean="0"/>
              <a:t>This can be due to present antibodies to HLA or no HLA</a:t>
            </a:r>
          </a:p>
          <a:p>
            <a:pPr marL="457200" indent="-457200">
              <a:buClrTx/>
              <a:buSzPct val="98000"/>
              <a:buFont typeface="+mj-lt"/>
              <a:buAutoNum type="arabicPeriod" startAt="7"/>
            </a:pPr>
            <a:r>
              <a:rPr lang="en-US" sz="2400" dirty="0" smtClean="0"/>
              <a:t>Performing a serological “lymphocyte toxicity cross match” or complement dependent even though it is not very sensitive is yet very important.</a:t>
            </a:r>
          </a:p>
          <a:p>
            <a:pPr marL="457200" indent="-457200">
              <a:buClrTx/>
              <a:buSzPct val="98000"/>
              <a:buFont typeface="+mj-lt"/>
              <a:buAutoNum type="arabicPeriod" startAt="7"/>
            </a:pPr>
            <a:r>
              <a:rPr lang="en-US" sz="2400" dirty="0" smtClean="0"/>
              <a:t>It represent a Transplant in a test tube.</a:t>
            </a:r>
          </a:p>
          <a:p>
            <a:pPr marL="457200" indent="-457200">
              <a:buClrTx/>
              <a:buSzPct val="98000"/>
              <a:buFont typeface="+mj-lt"/>
              <a:buAutoNum type="arabicPeriod" startAt="7"/>
            </a:pPr>
            <a:r>
              <a:rPr lang="en-US" sz="2400" dirty="0" smtClean="0"/>
              <a:t>Hyperacute rejection can also be augmented by monoclonal antibody therapy specially in cardiac transplant</a:t>
            </a:r>
            <a:endParaRPr lang="en-US" sz="2400" dirty="0"/>
          </a:p>
        </p:txBody>
      </p:sp>
    </p:spTree>
    <p:extLst>
      <p:ext uri="{BB962C8B-B14F-4D97-AF65-F5344CB8AC3E}">
        <p14:creationId xmlns:p14="http://schemas.microsoft.com/office/powerpoint/2010/main" val="193180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pPr algn="ctr"/>
            <a:r>
              <a:rPr lang="en-US" sz="4000" b="1" dirty="0" smtClean="0">
                <a:solidFill>
                  <a:schemeClr val="tx1"/>
                </a:solidFill>
              </a:rPr>
              <a:t>Antibodies in acute rejection</a:t>
            </a:r>
            <a:endParaRPr lang="en-US" sz="4000" b="1" dirty="0">
              <a:solidFill>
                <a:schemeClr val="tx1"/>
              </a:solidFill>
            </a:endParaRPr>
          </a:p>
        </p:txBody>
      </p:sp>
      <p:sp>
        <p:nvSpPr>
          <p:cNvPr id="3" name="Content Placeholder 2"/>
          <p:cNvSpPr>
            <a:spLocks noGrp="1"/>
          </p:cNvSpPr>
          <p:nvPr>
            <p:ph idx="1"/>
          </p:nvPr>
        </p:nvSpPr>
        <p:spPr>
          <a:xfrm>
            <a:off x="381000" y="1600200"/>
            <a:ext cx="8229600" cy="4389437"/>
          </a:xfrm>
        </p:spPr>
        <p:txBody>
          <a:bodyPr/>
          <a:lstStyle/>
          <a:p>
            <a:pPr marL="457200" indent="-457200">
              <a:buClrTx/>
              <a:buSzPct val="98000"/>
              <a:buFont typeface="+mj-lt"/>
              <a:buAutoNum type="arabicPeriod"/>
            </a:pPr>
            <a:r>
              <a:rPr lang="en-US" sz="2000" dirty="0" smtClean="0"/>
              <a:t>Hyperacute </a:t>
            </a:r>
            <a:r>
              <a:rPr lang="en-US" sz="2000" dirty="0"/>
              <a:t>rejection </a:t>
            </a:r>
            <a:r>
              <a:rPr lang="en-US" sz="2000" dirty="0" smtClean="0"/>
              <a:t>is complement dependent and can be inhibited “theoretically”  depleting or restricting complement.</a:t>
            </a:r>
          </a:p>
          <a:p>
            <a:pPr marL="457200" indent="-457200">
              <a:buClrTx/>
              <a:buSzPct val="98000"/>
              <a:buFont typeface="+mj-lt"/>
              <a:buAutoNum type="arabicPeriod"/>
            </a:pPr>
            <a:r>
              <a:rPr lang="en-US" sz="2000" dirty="0"/>
              <a:t>Complement </a:t>
            </a:r>
            <a:r>
              <a:rPr lang="en-US" sz="2000" dirty="0" smtClean="0"/>
              <a:t>activation </a:t>
            </a:r>
            <a:r>
              <a:rPr lang="en-US" sz="2000" dirty="0"/>
              <a:t>through </a:t>
            </a:r>
            <a:r>
              <a:rPr lang="en-US" sz="2000" dirty="0" smtClean="0"/>
              <a:t>the classical or alternative pathway </a:t>
            </a:r>
            <a:r>
              <a:rPr lang="en-US" sz="2000" dirty="0"/>
              <a:t>can initiate </a:t>
            </a:r>
            <a:r>
              <a:rPr lang="en-US" sz="2000" dirty="0" smtClean="0"/>
              <a:t>Hyperacute </a:t>
            </a:r>
            <a:r>
              <a:rPr lang="en-US" sz="2000" dirty="0"/>
              <a:t>rejection</a:t>
            </a:r>
            <a:r>
              <a:rPr lang="en-US" sz="2000" dirty="0" smtClean="0"/>
              <a:t>.</a:t>
            </a:r>
          </a:p>
          <a:p>
            <a:pPr marL="457200" indent="-457200">
              <a:buClrTx/>
              <a:buSzPct val="98000"/>
              <a:buFont typeface="+mj-lt"/>
              <a:buAutoNum type="arabicPeriod"/>
            </a:pPr>
            <a:r>
              <a:rPr lang="en-US" sz="2000" dirty="0"/>
              <a:t>Bound IgM or IgG fixes C1q and the C1r and C1s subunits are activated. </a:t>
            </a:r>
            <a:endParaRPr lang="en-US" sz="2000" dirty="0" smtClean="0"/>
          </a:p>
          <a:p>
            <a:pPr marL="457200" indent="-457200">
              <a:buClrTx/>
              <a:buSzPct val="98000"/>
              <a:buFont typeface="+mj-lt"/>
              <a:buAutoNum type="arabicPeriod"/>
            </a:pPr>
            <a:r>
              <a:rPr lang="en-US" sz="2000" dirty="0" smtClean="0"/>
              <a:t>Activated </a:t>
            </a:r>
            <a:r>
              <a:rPr lang="en-US" sz="2000" dirty="0"/>
              <a:t>C1s cleaves C4 and C2. C4b and C2a associate to generate C4b2a or C3 convertase which ultimately cleaves C3 and leads to terminal complement </a:t>
            </a:r>
            <a:r>
              <a:rPr lang="en-US" sz="2000" dirty="0" smtClean="0"/>
              <a:t>activation</a:t>
            </a:r>
          </a:p>
          <a:p>
            <a:pPr marL="457200" indent="-457200">
              <a:buClrTx/>
              <a:buSzPct val="98000"/>
              <a:buFont typeface="+mj-lt"/>
              <a:buAutoNum type="arabicPeriod"/>
            </a:pPr>
            <a:r>
              <a:rPr lang="en-US" sz="2000" dirty="0" smtClean="0"/>
              <a:t> </a:t>
            </a:r>
            <a:r>
              <a:rPr lang="en-US" sz="2000" dirty="0"/>
              <a:t>Some antibodies can activate complement through the alternative pathway </a:t>
            </a:r>
            <a:r>
              <a:rPr lang="en-US" sz="2000" dirty="0" smtClean="0"/>
              <a:t>by inhabiting C3b regulation.</a:t>
            </a:r>
          </a:p>
          <a:p>
            <a:pPr marL="457200" indent="-457200">
              <a:buClrTx/>
              <a:buSzPct val="98000"/>
              <a:buFont typeface="+mj-lt"/>
              <a:buAutoNum type="arabicPeriod"/>
            </a:pPr>
            <a:r>
              <a:rPr lang="en-US" sz="2000" dirty="0" smtClean="0"/>
              <a:t>Currently C4d is used as a marker for humoral rejection</a:t>
            </a:r>
            <a:endParaRPr lang="en-US" sz="2000" dirty="0"/>
          </a:p>
        </p:txBody>
      </p:sp>
    </p:spTree>
    <p:extLst>
      <p:ext uri="{BB962C8B-B14F-4D97-AF65-F5344CB8AC3E}">
        <p14:creationId xmlns:p14="http://schemas.microsoft.com/office/powerpoint/2010/main" val="2706962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pPr algn="ctr"/>
            <a:r>
              <a:rPr lang="en-US" sz="3200" b="1" dirty="0" smtClean="0">
                <a:solidFill>
                  <a:schemeClr val="tx1"/>
                </a:solidFill>
              </a:rPr>
              <a:t>Antibody mediated </a:t>
            </a:r>
            <a:r>
              <a:rPr lang="en-US" sz="3200" b="1" dirty="0">
                <a:solidFill>
                  <a:schemeClr val="tx1"/>
                </a:solidFill>
              </a:rPr>
              <a:t>rejection </a:t>
            </a:r>
          </a:p>
        </p:txBody>
      </p:sp>
      <p:sp>
        <p:nvSpPr>
          <p:cNvPr id="3" name="Content Placeholder 2"/>
          <p:cNvSpPr>
            <a:spLocks noGrp="1"/>
          </p:cNvSpPr>
          <p:nvPr>
            <p:ph idx="1"/>
          </p:nvPr>
        </p:nvSpPr>
        <p:spPr>
          <a:xfrm>
            <a:off x="381000" y="1600200"/>
            <a:ext cx="8229600" cy="4389437"/>
          </a:xfrm>
        </p:spPr>
        <p:txBody>
          <a:bodyPr/>
          <a:lstStyle/>
          <a:p>
            <a:pPr marL="457200" indent="-457200">
              <a:buClrTx/>
              <a:buSzPct val="98000"/>
              <a:buFont typeface="+mj-lt"/>
              <a:buAutoNum type="arabicPeriod"/>
            </a:pPr>
            <a:r>
              <a:rPr lang="en-US" sz="2000" dirty="0" smtClean="0"/>
              <a:t> </a:t>
            </a:r>
            <a:r>
              <a:rPr lang="en-US" sz="2000" dirty="0"/>
              <a:t>Antibody-mediated </a:t>
            </a:r>
            <a:r>
              <a:rPr lang="en-US" sz="2000" dirty="0" smtClean="0"/>
              <a:t>rejection also known as  </a:t>
            </a:r>
            <a:r>
              <a:rPr lang="en-US" sz="2000" dirty="0"/>
              <a:t>“humoral </a:t>
            </a:r>
            <a:r>
              <a:rPr lang="en-US" sz="2000" dirty="0" smtClean="0"/>
              <a:t>rejection” or </a:t>
            </a:r>
            <a:r>
              <a:rPr lang="en-US" sz="2000" dirty="0"/>
              <a:t>“acute vascular rejection.” </a:t>
            </a:r>
            <a:endParaRPr lang="en-US" sz="2000" dirty="0" smtClean="0"/>
          </a:p>
          <a:p>
            <a:pPr marL="457200" indent="-457200">
              <a:buClrTx/>
              <a:buSzPct val="98000"/>
              <a:buFont typeface="+mj-lt"/>
              <a:buAutoNum type="arabicPeriod"/>
            </a:pPr>
            <a:r>
              <a:rPr lang="en-US" sz="2000" dirty="0" smtClean="0"/>
              <a:t>antibodies against HLA </a:t>
            </a:r>
            <a:r>
              <a:rPr lang="en-US" sz="2000" dirty="0"/>
              <a:t>antigens likely trigger antibody-mediated rejection. </a:t>
            </a:r>
            <a:endParaRPr lang="en-US" sz="2000" dirty="0" smtClean="0"/>
          </a:p>
          <a:p>
            <a:pPr marL="457200" indent="-457200">
              <a:buClrTx/>
              <a:buSzPct val="98000"/>
              <a:buFont typeface="+mj-lt"/>
              <a:buAutoNum type="arabicPeriod"/>
            </a:pPr>
            <a:r>
              <a:rPr lang="en-US" sz="2000" dirty="0" smtClean="0"/>
              <a:t>The </a:t>
            </a:r>
            <a:r>
              <a:rPr lang="en-US" sz="2000" dirty="0"/>
              <a:t>time when antibody-mediated rejection occurs after transplantation depends mainly on the time when anti-donor antibodies are produced </a:t>
            </a:r>
            <a:endParaRPr lang="en-US" sz="2000" dirty="0" smtClean="0"/>
          </a:p>
          <a:p>
            <a:pPr marL="457200" indent="-457200">
              <a:buClrTx/>
              <a:buSzPct val="98000"/>
              <a:buFont typeface="+mj-lt"/>
              <a:buAutoNum type="arabicPeriod"/>
            </a:pPr>
            <a:r>
              <a:rPr lang="en-US" sz="2000" dirty="0" smtClean="0"/>
              <a:t> </a:t>
            </a:r>
            <a:r>
              <a:rPr lang="en-US" sz="2000" dirty="0"/>
              <a:t>In the absence of immunosuppression, antibody-mediated rejection can begin within twenty four hours of transplantation and proceed over days if the recipient is sensitized to donor antigen</a:t>
            </a:r>
            <a:r>
              <a:rPr lang="en-US" sz="2000" dirty="0" smtClean="0"/>
              <a:t>.</a:t>
            </a:r>
          </a:p>
          <a:p>
            <a:pPr marL="457200" indent="-457200">
              <a:buClrTx/>
              <a:buSzPct val="98000"/>
              <a:buFont typeface="+mj-lt"/>
              <a:buAutoNum type="arabicPeriod"/>
            </a:pPr>
            <a:r>
              <a:rPr lang="en-US" sz="2000" dirty="0" smtClean="0"/>
              <a:t>In </a:t>
            </a:r>
            <a:r>
              <a:rPr lang="en-US" sz="2000" dirty="0"/>
              <a:t>immunosuppressed recipients antibody-mediated rejection usually appears weeks or months after reperfusion.</a:t>
            </a:r>
          </a:p>
          <a:p>
            <a:pPr marL="457200" indent="-457200">
              <a:buClrTx/>
              <a:buSzPct val="98000"/>
              <a:buFont typeface="+mj-lt"/>
              <a:buAutoNum type="arabicPeriod"/>
            </a:pPr>
            <a:endParaRPr lang="en-US" sz="2000" dirty="0" smtClean="0"/>
          </a:p>
        </p:txBody>
      </p:sp>
    </p:spTree>
    <p:extLst>
      <p:ext uri="{BB962C8B-B14F-4D97-AF65-F5344CB8AC3E}">
        <p14:creationId xmlns:p14="http://schemas.microsoft.com/office/powerpoint/2010/main" val="3754242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pPr algn="ctr"/>
            <a:r>
              <a:rPr lang="en-US" sz="3200" b="1" dirty="0" smtClean="0">
                <a:solidFill>
                  <a:schemeClr val="tx1"/>
                </a:solidFill>
              </a:rPr>
              <a:t>Diagnosis of Antibody mediated </a:t>
            </a:r>
            <a:r>
              <a:rPr lang="en-US" sz="3200" b="1" dirty="0">
                <a:solidFill>
                  <a:schemeClr val="tx1"/>
                </a:solidFill>
              </a:rPr>
              <a:t>rejection </a:t>
            </a:r>
          </a:p>
        </p:txBody>
      </p:sp>
      <p:sp>
        <p:nvSpPr>
          <p:cNvPr id="3" name="Content Placeholder 2"/>
          <p:cNvSpPr>
            <a:spLocks noGrp="1"/>
          </p:cNvSpPr>
          <p:nvPr>
            <p:ph idx="1"/>
          </p:nvPr>
        </p:nvSpPr>
        <p:spPr>
          <a:xfrm>
            <a:off x="381000" y="1600200"/>
            <a:ext cx="8229600" cy="4389437"/>
          </a:xfrm>
        </p:spPr>
        <p:txBody>
          <a:bodyPr/>
          <a:lstStyle/>
          <a:p>
            <a:pPr marL="457200" indent="-457200">
              <a:buClrTx/>
              <a:buSzPct val="98000"/>
              <a:buFont typeface="+mj-lt"/>
              <a:buAutoNum type="arabicPeriod"/>
            </a:pPr>
            <a:r>
              <a:rPr lang="en-US" sz="2000" dirty="0" smtClean="0"/>
              <a:t>the </a:t>
            </a:r>
            <a:r>
              <a:rPr lang="en-US" sz="2000" dirty="0"/>
              <a:t>diagnosis of antibody-mediated rejection is </a:t>
            </a:r>
            <a:r>
              <a:rPr lang="en-US" sz="2000" dirty="0" smtClean="0"/>
              <a:t>simple when antibodies </a:t>
            </a:r>
            <a:r>
              <a:rPr lang="en-US" sz="2000" dirty="0"/>
              <a:t>specific for the donor are </a:t>
            </a:r>
            <a:r>
              <a:rPr lang="en-US" sz="2000" dirty="0" smtClean="0"/>
              <a:t>detected in </a:t>
            </a:r>
            <a:r>
              <a:rPr lang="en-US" sz="2000" dirty="0"/>
              <a:t>the </a:t>
            </a:r>
            <a:r>
              <a:rPr lang="en-US" sz="2000" dirty="0" smtClean="0"/>
              <a:t>circulation.</a:t>
            </a:r>
          </a:p>
          <a:p>
            <a:pPr marL="457200" indent="-457200">
              <a:buClrTx/>
              <a:buSzPct val="98000"/>
              <a:buFont typeface="+mj-lt"/>
              <a:buAutoNum type="arabicPeriod"/>
            </a:pPr>
            <a:r>
              <a:rPr lang="en-US" sz="2000" dirty="0" smtClean="0"/>
              <a:t>The titer of the antibodies is important </a:t>
            </a:r>
            <a:r>
              <a:rPr lang="en-US" sz="2000" b="1" u="sng" dirty="0" smtClean="0"/>
              <a:t>factor in the detection but not necessary in the rejection process.</a:t>
            </a:r>
          </a:p>
          <a:p>
            <a:pPr marL="457200" indent="-457200">
              <a:buClrTx/>
              <a:buSzPct val="98000"/>
              <a:buFont typeface="+mj-lt"/>
              <a:buAutoNum type="arabicPeriod"/>
            </a:pPr>
            <a:r>
              <a:rPr lang="en-US" sz="2000" dirty="0" smtClean="0"/>
              <a:t>The </a:t>
            </a:r>
            <a:r>
              <a:rPr lang="en-US" sz="2000" dirty="0"/>
              <a:t>absence of anti-donor antibodies can not be taken to exclude antibody-mediated </a:t>
            </a:r>
            <a:r>
              <a:rPr lang="en-US" sz="2000" dirty="0" smtClean="0"/>
              <a:t>rejection.</a:t>
            </a:r>
          </a:p>
          <a:p>
            <a:pPr marL="457200" indent="-457200">
              <a:buClrTx/>
              <a:buSzPct val="98000"/>
              <a:buFont typeface="+mj-lt"/>
              <a:buAutoNum type="arabicPeriod"/>
            </a:pPr>
            <a:r>
              <a:rPr lang="en-US" sz="2000" dirty="0" smtClean="0"/>
              <a:t>the grafted organ </a:t>
            </a:r>
            <a:r>
              <a:rPr lang="en-US" sz="2000" dirty="0"/>
              <a:t>can absorb </a:t>
            </a:r>
            <a:r>
              <a:rPr lang="en-US" sz="2000" dirty="0" smtClean="0"/>
              <a:t>the </a:t>
            </a:r>
            <a:r>
              <a:rPr lang="en-US" sz="2000" dirty="0"/>
              <a:t>antibody leaving little </a:t>
            </a:r>
            <a:r>
              <a:rPr lang="en-US" sz="2000" dirty="0" smtClean="0"/>
              <a:t>in the circulation.</a:t>
            </a:r>
          </a:p>
          <a:p>
            <a:pPr marL="457200" indent="-457200">
              <a:buClrTx/>
              <a:buSzPct val="98000"/>
              <a:buFont typeface="+mj-lt"/>
              <a:buAutoNum type="arabicPeriod"/>
            </a:pPr>
            <a:r>
              <a:rPr lang="en-US" sz="2000" dirty="0" smtClean="0"/>
              <a:t>The detection of </a:t>
            </a:r>
            <a:r>
              <a:rPr lang="en-US" sz="2000" dirty="0"/>
              <a:t>antibodies </a:t>
            </a:r>
            <a:r>
              <a:rPr lang="en-US" sz="2000" dirty="0" smtClean="0"/>
              <a:t>have to be for both affinity </a:t>
            </a:r>
            <a:r>
              <a:rPr lang="en-US" sz="2000" dirty="0"/>
              <a:t>and </a:t>
            </a:r>
            <a:r>
              <a:rPr lang="en-US" sz="2000" dirty="0" smtClean="0"/>
              <a:t>avidity.</a:t>
            </a:r>
          </a:p>
          <a:p>
            <a:pPr marL="457200" indent="-457200">
              <a:buClrTx/>
              <a:buSzPct val="98000"/>
              <a:buFont typeface="+mj-lt"/>
              <a:buAutoNum type="arabicPeriod"/>
            </a:pPr>
            <a:r>
              <a:rPr lang="en-US" sz="2000" dirty="0"/>
              <a:t>S</a:t>
            </a:r>
            <a:r>
              <a:rPr lang="en-US" sz="2000" dirty="0" smtClean="0"/>
              <a:t>ome irrelevant antigens </a:t>
            </a:r>
            <a:r>
              <a:rPr lang="en-US" sz="2000" dirty="0"/>
              <a:t>may be </a:t>
            </a:r>
            <a:r>
              <a:rPr lang="en-US" sz="2000" dirty="0" smtClean="0"/>
              <a:t> highly expressed  and they cam mask the “dangerous ones”. This is a case in the flow </a:t>
            </a:r>
            <a:r>
              <a:rPr lang="en-US" sz="2000" dirty="0" err="1" smtClean="0"/>
              <a:t>Xmatch</a:t>
            </a:r>
            <a:r>
              <a:rPr lang="en-US" sz="2000" dirty="0" smtClean="0"/>
              <a:t>.</a:t>
            </a:r>
          </a:p>
          <a:p>
            <a:pPr marL="457200" indent="-457200">
              <a:buClrTx/>
              <a:buSzPct val="98000"/>
              <a:buFont typeface="+mj-lt"/>
              <a:buAutoNum type="arabicPeriod"/>
            </a:pPr>
            <a:r>
              <a:rPr lang="en-US" sz="2000" dirty="0" smtClean="0"/>
              <a:t>The presence of the antibody or the C4d alone can not be taken as a diagnosis of antibody mediated rejection.</a:t>
            </a:r>
            <a:endParaRPr lang="en-US" sz="2000" dirty="0"/>
          </a:p>
          <a:p>
            <a:pPr marL="457200" indent="-457200">
              <a:buClrTx/>
              <a:buSzPct val="98000"/>
              <a:buFont typeface="+mj-lt"/>
              <a:buAutoNum type="arabicPeriod"/>
            </a:pPr>
            <a:endParaRPr lang="en-US" sz="2000" dirty="0" smtClean="0"/>
          </a:p>
        </p:txBody>
      </p:sp>
    </p:spTree>
    <p:extLst>
      <p:ext uri="{BB962C8B-B14F-4D97-AF65-F5344CB8AC3E}">
        <p14:creationId xmlns:p14="http://schemas.microsoft.com/office/powerpoint/2010/main" val="3824158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152400"/>
            <a:ext cx="7772400" cy="762000"/>
          </a:xfrm>
        </p:spPr>
        <p:txBody>
          <a:bodyPr/>
          <a:lstStyle/>
          <a:p>
            <a:pPr algn="ctr"/>
            <a:r>
              <a:rPr lang="en-US" sz="4000" b="1" dirty="0" smtClean="0">
                <a:solidFill>
                  <a:schemeClr val="tx1"/>
                </a:solidFill>
              </a:rPr>
              <a:t>Antibody detection</a:t>
            </a:r>
          </a:p>
        </p:txBody>
      </p:sp>
      <p:sp>
        <p:nvSpPr>
          <p:cNvPr id="3" name="Content Placeholder 2"/>
          <p:cNvSpPr>
            <a:spLocks noGrp="1"/>
          </p:cNvSpPr>
          <p:nvPr>
            <p:ph idx="1"/>
          </p:nvPr>
        </p:nvSpPr>
        <p:spPr>
          <a:xfrm>
            <a:off x="685800" y="1143000"/>
            <a:ext cx="7924800" cy="5334000"/>
          </a:xfrm>
        </p:spPr>
        <p:txBody>
          <a:bodyPr/>
          <a:lstStyle/>
          <a:p>
            <a:pPr marL="0" indent="0">
              <a:buClrTx/>
              <a:buNone/>
              <a:defRPr/>
            </a:pPr>
            <a:r>
              <a:rPr lang="en-US" sz="2600" dirty="0" smtClean="0"/>
              <a:t>The presence of antibodies in  transplant recipients specific for donor human leukocyte antigens (HLA) is associated with an increased frequency of rejection and graft loss.</a:t>
            </a:r>
          </a:p>
          <a:p>
            <a:pPr marL="457200" indent="-457200">
              <a:buClrTx/>
              <a:buFont typeface="+mj-lt"/>
              <a:buAutoNum type="arabicPeriod"/>
              <a:defRPr/>
            </a:pPr>
            <a:r>
              <a:rPr lang="en-US" sz="2600" dirty="0" smtClean="0"/>
              <a:t>The methods for the detection of these antibodies are:</a:t>
            </a:r>
          </a:p>
          <a:p>
            <a:pPr marL="914400" lvl="1" indent="-457200">
              <a:buClrTx/>
              <a:buFont typeface="+mj-lt"/>
              <a:buAutoNum type="alphaLcParenR"/>
              <a:defRPr/>
            </a:pPr>
            <a:r>
              <a:rPr lang="en-US" sz="2600" dirty="0" smtClean="0"/>
              <a:t>Panel reactive antibody screening (PRA)</a:t>
            </a:r>
          </a:p>
          <a:p>
            <a:pPr marL="914400" lvl="1" indent="-457200">
              <a:buClrTx/>
              <a:buFont typeface="+mj-lt"/>
              <a:buAutoNum type="alphaLcParenR"/>
              <a:defRPr/>
            </a:pPr>
            <a:r>
              <a:rPr lang="en-US" sz="2600" dirty="0" smtClean="0"/>
              <a:t>Donor specific Antibodies (DSA)</a:t>
            </a:r>
          </a:p>
          <a:p>
            <a:pPr marL="914400" lvl="1" indent="-457200">
              <a:buClrTx/>
              <a:buFont typeface="+mj-lt"/>
              <a:buAutoNum type="alphaLcParenR"/>
              <a:defRPr/>
            </a:pPr>
            <a:r>
              <a:rPr lang="en-US" sz="2600" dirty="0" smtClean="0"/>
              <a:t>crossmatching </a:t>
            </a:r>
            <a:endParaRPr lang="en-US" sz="2600" dirty="0" smtClean="0">
              <a:ea typeface="+mn-ea"/>
              <a:cs typeface="+mn-cs"/>
            </a:endParaRPr>
          </a:p>
          <a:p>
            <a:pPr marL="0" indent="0">
              <a:buClrTx/>
              <a:buNone/>
              <a:defRPr/>
            </a:pPr>
            <a:endParaRPr lang="en-US" sz="2600" dirty="0"/>
          </a:p>
        </p:txBody>
      </p:sp>
    </p:spTree>
    <p:extLst>
      <p:ext uri="{BB962C8B-B14F-4D97-AF65-F5344CB8AC3E}">
        <p14:creationId xmlns:p14="http://schemas.microsoft.com/office/powerpoint/2010/main" val="419920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152400"/>
            <a:ext cx="7772400" cy="762000"/>
          </a:xfrm>
        </p:spPr>
        <p:txBody>
          <a:bodyPr/>
          <a:lstStyle/>
          <a:p>
            <a:pPr algn="ctr"/>
            <a:r>
              <a:rPr lang="en-US" sz="4000" b="1" dirty="0" smtClean="0">
                <a:solidFill>
                  <a:schemeClr val="tx1"/>
                </a:solidFill>
              </a:rPr>
              <a:t>Antibody detection</a:t>
            </a:r>
          </a:p>
        </p:txBody>
      </p:sp>
      <p:sp>
        <p:nvSpPr>
          <p:cNvPr id="3" name="Content Placeholder 2"/>
          <p:cNvSpPr>
            <a:spLocks noGrp="1"/>
          </p:cNvSpPr>
          <p:nvPr>
            <p:ph idx="1"/>
          </p:nvPr>
        </p:nvSpPr>
        <p:spPr>
          <a:xfrm>
            <a:off x="685800" y="1143000"/>
            <a:ext cx="7924800" cy="5334000"/>
          </a:xfrm>
        </p:spPr>
        <p:txBody>
          <a:bodyPr/>
          <a:lstStyle/>
          <a:p>
            <a:pPr marL="0" indent="0">
              <a:buClrTx/>
              <a:buNone/>
              <a:defRPr/>
            </a:pPr>
            <a:r>
              <a:rPr lang="en-US" sz="2600" dirty="0" smtClean="0"/>
              <a:t>The presence of antibodies in  transplant recipients specific for donor human leukocyte antigens (HLA) is associated with an increased frequency of rejection and graft loss.</a:t>
            </a:r>
          </a:p>
          <a:p>
            <a:pPr marL="457200" indent="-457200">
              <a:buClrTx/>
              <a:buFont typeface="+mj-lt"/>
              <a:buAutoNum type="arabicPeriod"/>
              <a:defRPr/>
            </a:pPr>
            <a:r>
              <a:rPr lang="en-US" sz="2600" dirty="0" smtClean="0"/>
              <a:t>The methods for the detection of these antibodies are:</a:t>
            </a:r>
          </a:p>
          <a:p>
            <a:pPr marL="914400" lvl="1" indent="-457200">
              <a:buClrTx/>
              <a:buFont typeface="+mj-lt"/>
              <a:buAutoNum type="alphaLcParenR"/>
              <a:defRPr/>
            </a:pPr>
            <a:r>
              <a:rPr lang="en-US" sz="2600" dirty="0" smtClean="0"/>
              <a:t>Panel reactive antibody screening (PRA)</a:t>
            </a:r>
          </a:p>
          <a:p>
            <a:pPr marL="914400" lvl="1" indent="-457200">
              <a:buClrTx/>
              <a:buFont typeface="+mj-lt"/>
              <a:buAutoNum type="alphaLcParenR"/>
              <a:defRPr/>
            </a:pPr>
            <a:r>
              <a:rPr lang="en-US" sz="2600" dirty="0" smtClean="0"/>
              <a:t>Donor specific Antibodies (DSA)</a:t>
            </a:r>
          </a:p>
          <a:p>
            <a:pPr marL="914400" lvl="1" indent="-457200">
              <a:buClrTx/>
              <a:buFont typeface="+mj-lt"/>
              <a:buAutoNum type="alphaLcParenR"/>
              <a:defRPr/>
            </a:pPr>
            <a:r>
              <a:rPr lang="en-US" sz="2600" dirty="0" smtClean="0"/>
              <a:t>crossmatching </a:t>
            </a:r>
            <a:endParaRPr lang="en-US" sz="2600" dirty="0" smtClean="0">
              <a:ea typeface="+mn-ea"/>
              <a:cs typeface="+mn-cs"/>
            </a:endParaRPr>
          </a:p>
          <a:p>
            <a:pPr marL="0" indent="0">
              <a:buClrTx/>
              <a:buNone/>
              <a:defRPr/>
            </a:pPr>
            <a:endParaRPr lang="en-US" sz="2600" dirty="0"/>
          </a:p>
        </p:txBody>
      </p:sp>
    </p:spTree>
    <p:extLst>
      <p:ext uri="{BB962C8B-B14F-4D97-AF65-F5344CB8AC3E}">
        <p14:creationId xmlns:p14="http://schemas.microsoft.com/office/powerpoint/2010/main" val="2762637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p:txBody>
          <a:bodyPr/>
          <a:lstStyle/>
          <a:p>
            <a:pPr marL="812800" indent="-812800">
              <a:buClr>
                <a:schemeClr val="tx1"/>
              </a:buClr>
              <a:buFontTx/>
              <a:buAutoNum type="romanUcPeriod"/>
            </a:pPr>
            <a:r>
              <a:rPr lang="en-US" sz="2800" b="1" dirty="0" smtClean="0"/>
              <a:t>Identify Immunological Risk  with potential Impact On Transplant  Out Come </a:t>
            </a:r>
          </a:p>
          <a:p>
            <a:pPr marL="812800" indent="-812800">
              <a:buClr>
                <a:schemeClr val="tx1"/>
              </a:buClr>
              <a:buFontTx/>
              <a:buAutoNum type="romanUcPeriod"/>
            </a:pPr>
            <a:endParaRPr lang="en-US" sz="2800" b="1" dirty="0" smtClean="0"/>
          </a:p>
          <a:p>
            <a:pPr marL="812800" indent="-812800">
              <a:buClr>
                <a:schemeClr val="tx1"/>
              </a:buClr>
              <a:buFontTx/>
              <a:buAutoNum type="romanUcPeriod"/>
            </a:pPr>
            <a:r>
              <a:rPr lang="en-US" sz="2800" b="1" dirty="0" smtClean="0"/>
              <a:t>Select Compatible Donor-Recipient Pairs</a:t>
            </a:r>
          </a:p>
          <a:p>
            <a:pPr marL="812800" indent="-812800">
              <a:buClr>
                <a:schemeClr val="tx1"/>
              </a:buClr>
              <a:buFontTx/>
              <a:buAutoNum type="romanUcPeriod"/>
            </a:pPr>
            <a:endParaRPr lang="en-US" sz="2800" b="1" dirty="0" smtClean="0"/>
          </a:p>
          <a:p>
            <a:pPr marL="812800" indent="-812800">
              <a:buClr>
                <a:schemeClr val="tx1"/>
              </a:buClr>
              <a:buFontTx/>
              <a:buAutoNum type="romanUcPeriod"/>
            </a:pPr>
            <a:r>
              <a:rPr lang="en-US" sz="2800" b="1" dirty="0" smtClean="0"/>
              <a:t>Guide Immunosuppressive Strategies</a:t>
            </a:r>
          </a:p>
          <a:p>
            <a:pPr marL="812800" indent="-812800"/>
            <a:endParaRPr lang="en-US" sz="2800" dirty="0" smtClean="0"/>
          </a:p>
        </p:txBody>
      </p:sp>
      <p:sp>
        <p:nvSpPr>
          <p:cNvPr id="7171" name="Rectangle 4"/>
          <p:cNvSpPr>
            <a:spLocks noGrp="1" noChangeArrowheads="1"/>
          </p:cNvSpPr>
          <p:nvPr>
            <p:ph type="title"/>
          </p:nvPr>
        </p:nvSpPr>
        <p:spPr>
          <a:xfrm>
            <a:off x="609600" y="381000"/>
            <a:ext cx="7772400" cy="1143000"/>
          </a:xfrm>
          <a:noFill/>
        </p:spPr>
        <p:txBody>
          <a:bodyPr/>
          <a:lstStyle/>
          <a:p>
            <a:pPr algn="ctr"/>
            <a:r>
              <a:rPr lang="en-US" sz="3600" b="1" dirty="0" smtClean="0">
                <a:solidFill>
                  <a:schemeClr val="tx1"/>
                </a:solidFill>
              </a:rPr>
              <a:t> Purpose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458200" cy="4648200"/>
          </a:xfrm>
        </p:spPr>
        <p:txBody>
          <a:bodyPr/>
          <a:lstStyle/>
          <a:p>
            <a:pPr marL="514350" indent="-514350">
              <a:buClrTx/>
              <a:buSzPct val="100000"/>
              <a:buFont typeface="+mj-lt"/>
              <a:buAutoNum type="arabicPeriod"/>
            </a:pPr>
            <a:r>
              <a:rPr lang="en-US" sz="2200" dirty="0"/>
              <a:t>Hyperacute rejection may occur in some recipients appearing to lack anti-donor antibodies. </a:t>
            </a:r>
            <a:endParaRPr lang="en-US" sz="2200" dirty="0" smtClean="0"/>
          </a:p>
          <a:p>
            <a:pPr marL="514350" indent="-514350">
              <a:buClrTx/>
              <a:buSzPct val="100000"/>
              <a:buFont typeface="+mj-lt"/>
              <a:buAutoNum type="arabicPeriod"/>
            </a:pPr>
            <a:r>
              <a:rPr lang="en-US" sz="2200" dirty="0" smtClean="0"/>
              <a:t>In </a:t>
            </a:r>
            <a:r>
              <a:rPr lang="en-US" sz="2200" dirty="0"/>
              <a:t>some cases antibody capable of binding to </a:t>
            </a:r>
            <a:r>
              <a:rPr lang="en-US" sz="2200" dirty="0" smtClean="0"/>
              <a:t> </a:t>
            </a:r>
            <a:r>
              <a:rPr lang="en-US" sz="2200" dirty="0"/>
              <a:t>the graft may be present but is not detected by </a:t>
            </a:r>
            <a:r>
              <a:rPr lang="en-US" sz="2200" dirty="0" smtClean="0"/>
              <a:t>assays.</a:t>
            </a:r>
          </a:p>
          <a:p>
            <a:pPr marL="514350" indent="-514350">
              <a:buClrTx/>
              <a:buSzPct val="100000"/>
              <a:buFont typeface="+mj-lt"/>
              <a:buAutoNum type="arabicPeriod"/>
            </a:pPr>
            <a:r>
              <a:rPr lang="en-US" sz="2200" dirty="0" smtClean="0"/>
              <a:t>Antibodies </a:t>
            </a:r>
            <a:r>
              <a:rPr lang="en-US" sz="2200" dirty="0"/>
              <a:t>specific for major-histocompatibility-complex class I–related chain A antigens, which are </a:t>
            </a:r>
            <a:r>
              <a:rPr lang="en-US" sz="2200" dirty="0" smtClean="0"/>
              <a:t> </a:t>
            </a:r>
            <a:r>
              <a:rPr lang="en-US" sz="2200" dirty="0"/>
              <a:t>expressed on endothelial </a:t>
            </a:r>
            <a:r>
              <a:rPr lang="en-US" sz="2200" dirty="0" smtClean="0"/>
              <a:t>cells</a:t>
            </a:r>
            <a:r>
              <a:rPr lang="en-US" sz="2200" dirty="0"/>
              <a:t> </a:t>
            </a:r>
            <a:r>
              <a:rPr lang="en-US" sz="2200" dirty="0" smtClean="0"/>
              <a:t>can lead to complement  activation</a:t>
            </a:r>
          </a:p>
          <a:p>
            <a:pPr marL="514350" indent="-514350">
              <a:buClrTx/>
              <a:buSzPct val="100000"/>
              <a:buFont typeface="+mj-lt"/>
              <a:buAutoNum type="arabicPeriod"/>
            </a:pPr>
            <a:r>
              <a:rPr lang="en-US" sz="2200" dirty="0" smtClean="0"/>
              <a:t>Anti-endothelial </a:t>
            </a:r>
            <a:r>
              <a:rPr lang="en-US" sz="2200" dirty="0"/>
              <a:t>cell antibodies </a:t>
            </a:r>
            <a:r>
              <a:rPr lang="en-US" sz="2200" dirty="0" smtClean="0"/>
              <a:t> can cause rejection in fully matched twins. </a:t>
            </a:r>
          </a:p>
          <a:p>
            <a:pPr marL="514350" indent="-514350">
              <a:buClrTx/>
              <a:buSzPct val="100000"/>
              <a:buFont typeface="+mj-lt"/>
              <a:buAutoNum type="arabicPeriod"/>
            </a:pPr>
            <a:r>
              <a:rPr lang="en-US" sz="2200" dirty="0" smtClean="0"/>
              <a:t>Recipient without </a:t>
            </a:r>
            <a:r>
              <a:rPr lang="en-US" sz="2200" dirty="0"/>
              <a:t>anti-donor antibodies and complement may be activated by the alternative </a:t>
            </a:r>
            <a:r>
              <a:rPr lang="en-US" sz="2200" dirty="0" smtClean="0"/>
              <a:t> </a:t>
            </a:r>
            <a:r>
              <a:rPr lang="en-US" sz="2200" dirty="0"/>
              <a:t>pathways without the involvement of antibody</a:t>
            </a:r>
            <a:r>
              <a:rPr lang="en-US" sz="2200" dirty="0" smtClean="0"/>
              <a:t>.</a:t>
            </a:r>
            <a:endParaRPr lang="en-US" sz="2200" dirty="0"/>
          </a:p>
        </p:txBody>
      </p:sp>
    </p:spTree>
    <p:extLst>
      <p:ext uri="{BB962C8B-B14F-4D97-AF65-F5344CB8AC3E}">
        <p14:creationId xmlns:p14="http://schemas.microsoft.com/office/powerpoint/2010/main" val="3299401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458200" cy="3886200"/>
          </a:xfrm>
        </p:spPr>
        <p:txBody>
          <a:bodyPr/>
          <a:lstStyle/>
          <a:p>
            <a:pPr marL="514350" indent="-514350">
              <a:buClrTx/>
              <a:buSzPct val="100000"/>
              <a:buFont typeface="+mj-lt"/>
              <a:buAutoNum type="arabicPeriod"/>
            </a:pPr>
            <a:r>
              <a:rPr lang="en-US" sz="2000" dirty="0"/>
              <a:t>The analysis of donor reactive and panel reactive antibodies has proven so </a:t>
            </a:r>
            <a:r>
              <a:rPr lang="en-US" sz="2000" dirty="0" smtClean="0"/>
              <a:t>useful in predicting the outcome of a transplant.</a:t>
            </a:r>
          </a:p>
          <a:p>
            <a:pPr marL="514350" indent="-514350">
              <a:buClrTx/>
              <a:buSzPct val="100000"/>
              <a:buFont typeface="+mj-lt"/>
              <a:buAutoNum type="arabicPeriod"/>
            </a:pPr>
            <a:r>
              <a:rPr lang="en-US" sz="2000" dirty="0" smtClean="0"/>
              <a:t> it could be used to </a:t>
            </a:r>
            <a:r>
              <a:rPr lang="en-US" sz="2000" dirty="0"/>
              <a:t>determine whether a potential transplant recipient has antibodies specific for a given transplant </a:t>
            </a:r>
            <a:r>
              <a:rPr lang="en-US" sz="2000" dirty="0" smtClean="0"/>
              <a:t>donor.</a:t>
            </a:r>
          </a:p>
          <a:p>
            <a:pPr marL="514350" indent="-514350">
              <a:buClrTx/>
              <a:buSzPct val="100000"/>
              <a:buFont typeface="+mj-lt"/>
              <a:buAutoNum type="arabicPeriod"/>
            </a:pPr>
            <a:r>
              <a:rPr lang="en-US" sz="2000" dirty="0" smtClean="0"/>
              <a:t>In case of deceased program individual awaiting kidney  transplantation determining the  </a:t>
            </a:r>
            <a:r>
              <a:rPr lang="en-US" sz="2000" dirty="0"/>
              <a:t>panel reactive </a:t>
            </a:r>
            <a:r>
              <a:rPr lang="en-US" sz="2000" dirty="0" smtClean="0"/>
              <a:t>antibody (PRA</a:t>
            </a:r>
            <a:r>
              <a:rPr lang="en-US" sz="2000" dirty="0"/>
              <a:t>) level </a:t>
            </a:r>
            <a:r>
              <a:rPr lang="en-US" sz="2000" dirty="0" smtClean="0"/>
              <a:t>is important in selecting </a:t>
            </a:r>
            <a:r>
              <a:rPr lang="en-US" sz="2000" dirty="0"/>
              <a:t>potential </a:t>
            </a:r>
            <a:r>
              <a:rPr lang="en-US" sz="2000" dirty="0" smtClean="0"/>
              <a:t>donors.</a:t>
            </a:r>
          </a:p>
          <a:p>
            <a:pPr marL="514350" indent="-514350">
              <a:buClrTx/>
              <a:buSzPct val="100000"/>
              <a:buFont typeface="+mj-lt"/>
              <a:buAutoNum type="arabicPeriod"/>
            </a:pPr>
            <a:r>
              <a:rPr lang="en-US" sz="2000" dirty="0" smtClean="0"/>
              <a:t>Also we use the donor HLA to determine if these antibodies are donor specific (DSA).</a:t>
            </a:r>
            <a:endParaRPr lang="en-US" sz="2000" dirty="0"/>
          </a:p>
        </p:txBody>
      </p:sp>
    </p:spTree>
    <p:extLst>
      <p:ext uri="{BB962C8B-B14F-4D97-AF65-F5344CB8AC3E}">
        <p14:creationId xmlns:p14="http://schemas.microsoft.com/office/powerpoint/2010/main" val="29165075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62000" y="457200"/>
            <a:ext cx="7772400" cy="838200"/>
          </a:xfrm>
        </p:spPr>
        <p:txBody>
          <a:bodyPr/>
          <a:lstStyle/>
          <a:p>
            <a:pPr algn="ctr"/>
            <a:r>
              <a:rPr lang="en-US" sz="3600" b="1" dirty="0" smtClean="0">
                <a:solidFill>
                  <a:schemeClr val="tx1"/>
                </a:solidFill>
              </a:rPr>
              <a:t>Cross-matching</a:t>
            </a:r>
          </a:p>
        </p:txBody>
      </p:sp>
      <p:sp>
        <p:nvSpPr>
          <p:cNvPr id="31747" name="Content Placeholder 2"/>
          <p:cNvSpPr>
            <a:spLocks noGrp="1"/>
          </p:cNvSpPr>
          <p:nvPr>
            <p:ph idx="1"/>
          </p:nvPr>
        </p:nvSpPr>
        <p:spPr>
          <a:xfrm>
            <a:off x="685800" y="1905000"/>
            <a:ext cx="8001000" cy="4114800"/>
          </a:xfrm>
        </p:spPr>
        <p:txBody>
          <a:bodyPr/>
          <a:lstStyle/>
          <a:p>
            <a:pPr marL="457200" indent="-457200">
              <a:buClrTx/>
              <a:buFont typeface="Times New Roman" pitchFamily="18" charset="0"/>
              <a:buAutoNum type="arabicPeriod"/>
            </a:pPr>
            <a:r>
              <a:rPr lang="en-US" sz="2400" dirty="0" smtClean="0"/>
              <a:t>Matching procedures provide an opportunity for donor and recipient antigens to interact and predict the degree of compatibility between donor and potential recipient.</a:t>
            </a:r>
          </a:p>
          <a:p>
            <a:pPr marL="457200" indent="-457200">
              <a:buClrTx/>
              <a:buFont typeface="Times New Roman" pitchFamily="18" charset="0"/>
              <a:buAutoNum type="arabicPeriod"/>
            </a:pPr>
            <a:r>
              <a:rPr lang="en-US" sz="2400" dirty="0" smtClean="0"/>
              <a:t>Pre transplantation cross-matching involves mixing the recipient's serum with potential donor lymphocytes to identify preformed antibodies in the recipient</a:t>
            </a:r>
          </a:p>
          <a:p>
            <a:pPr marL="457200" indent="-457200">
              <a:buClrTx/>
              <a:buFont typeface="Times New Roman" pitchFamily="18" charset="0"/>
              <a:buAutoNum type="arabicPeriod"/>
            </a:pPr>
            <a:r>
              <a:rPr lang="en-US" sz="2400" dirty="0" smtClean="0"/>
              <a:t>Cross-matching can be done between the recipient and a specific potential donor or between the recipient and a panel of random potential donors</a:t>
            </a:r>
          </a:p>
        </p:txBody>
      </p:sp>
    </p:spTree>
    <p:extLst>
      <p:ext uri="{BB962C8B-B14F-4D97-AF65-F5344CB8AC3E}">
        <p14:creationId xmlns:p14="http://schemas.microsoft.com/office/powerpoint/2010/main" val="2072350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228600"/>
            <a:ext cx="7772400" cy="762000"/>
          </a:xfrm>
        </p:spPr>
        <p:txBody>
          <a:bodyPr/>
          <a:lstStyle/>
          <a:p>
            <a:pPr algn="ctr"/>
            <a:r>
              <a:rPr lang="en-US" sz="4000" b="1" dirty="0" smtClean="0">
                <a:solidFill>
                  <a:schemeClr val="tx1"/>
                </a:solidFill>
              </a:rPr>
              <a:t>Lymphocyte </a:t>
            </a:r>
            <a:r>
              <a:rPr lang="en-US" sz="4000" b="1" dirty="0" err="1" smtClean="0">
                <a:solidFill>
                  <a:schemeClr val="tx1"/>
                </a:solidFill>
              </a:rPr>
              <a:t>crossmatch</a:t>
            </a:r>
            <a:endParaRPr lang="en-US" sz="4000" b="1" dirty="0" smtClean="0">
              <a:solidFill>
                <a:schemeClr val="tx1"/>
              </a:solidFill>
            </a:endParaRPr>
          </a:p>
        </p:txBody>
      </p:sp>
      <p:sp>
        <p:nvSpPr>
          <p:cNvPr id="36867" name="Content Placeholder 2"/>
          <p:cNvSpPr>
            <a:spLocks noGrp="1"/>
          </p:cNvSpPr>
          <p:nvPr>
            <p:ph idx="1"/>
          </p:nvPr>
        </p:nvSpPr>
        <p:spPr>
          <a:xfrm>
            <a:off x="685800" y="1295400"/>
            <a:ext cx="7848600" cy="4953000"/>
          </a:xfrm>
        </p:spPr>
        <p:txBody>
          <a:bodyPr/>
          <a:lstStyle/>
          <a:p>
            <a:pPr marL="457200" indent="-457200">
              <a:buClrTx/>
              <a:buFont typeface="Times New Roman" pitchFamily="18" charset="0"/>
              <a:buAutoNum type="arabicPeriod"/>
            </a:pPr>
            <a:r>
              <a:rPr lang="en-US" sz="2400" b="1" dirty="0" smtClean="0"/>
              <a:t>The white cell cross-match is done to identify in the potential recipient the presence of preformed circulating </a:t>
            </a:r>
            <a:r>
              <a:rPr lang="en-US" sz="2400" b="1" dirty="0" err="1" smtClean="0"/>
              <a:t>cytotoxic</a:t>
            </a:r>
            <a:r>
              <a:rPr lang="en-US" sz="2400" b="1" dirty="0" smtClean="0"/>
              <a:t> antibodies to antigens on the lymphocytes of a specific donor.</a:t>
            </a:r>
          </a:p>
          <a:p>
            <a:pPr marL="457200" indent="-457200">
              <a:buClrTx/>
              <a:buFont typeface="Times New Roman" pitchFamily="18" charset="0"/>
              <a:buAutoNum type="arabicPeriod"/>
            </a:pPr>
            <a:r>
              <a:rPr lang="en-US" sz="2400" b="1" dirty="0" smtClean="0"/>
              <a:t>The recipient's serum is incubated with a specific donor's lymphocytes. </a:t>
            </a:r>
          </a:p>
          <a:p>
            <a:pPr marL="457200" indent="-457200">
              <a:buClrTx/>
              <a:buFont typeface="Times New Roman" pitchFamily="18" charset="0"/>
              <a:buAutoNum type="arabicPeriod"/>
            </a:pPr>
            <a:r>
              <a:rPr lang="en-US" sz="2400" b="1" dirty="0" smtClean="0"/>
              <a:t>A negative cross-match means that the recipient does not have </a:t>
            </a:r>
            <a:r>
              <a:rPr lang="en-US" sz="2400" b="1" dirty="0" err="1" smtClean="0"/>
              <a:t>cytotoxic</a:t>
            </a:r>
            <a:r>
              <a:rPr lang="en-US" sz="2400" b="1" dirty="0" smtClean="0"/>
              <a:t> antibodies against the donor's lymphocytes.</a:t>
            </a:r>
          </a:p>
          <a:p>
            <a:pPr marL="457200" indent="-457200">
              <a:buClrTx/>
              <a:buFont typeface="Times New Roman" pitchFamily="18" charset="0"/>
              <a:buAutoNum type="arabicPeriod"/>
            </a:pPr>
            <a:r>
              <a:rPr lang="en-US" sz="2400" b="1" dirty="0" smtClean="0"/>
              <a:t>A positive cross-match means that the recipient has </a:t>
            </a:r>
            <a:r>
              <a:rPr lang="en-US" sz="2400" b="1" dirty="0" err="1" smtClean="0"/>
              <a:t>cytotoxic</a:t>
            </a:r>
            <a:r>
              <a:rPr lang="en-US" sz="2400" b="1" dirty="0" smtClean="0"/>
              <a:t> antibodies in their serum against the donor's lymphocytes</a:t>
            </a:r>
          </a:p>
        </p:txBody>
      </p:sp>
    </p:spTree>
    <p:extLst>
      <p:ext uri="{BB962C8B-B14F-4D97-AF65-F5344CB8AC3E}">
        <p14:creationId xmlns:p14="http://schemas.microsoft.com/office/powerpoint/2010/main" val="48706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a:xfrm>
            <a:off x="685800" y="381000"/>
            <a:ext cx="7772400" cy="609600"/>
          </a:xfrm>
        </p:spPr>
        <p:txBody>
          <a:bodyPr/>
          <a:lstStyle/>
          <a:p>
            <a:r>
              <a:rPr lang="en-US" sz="3600" b="1" dirty="0" smtClean="0">
                <a:solidFill>
                  <a:schemeClr val="tx1"/>
                </a:solidFill>
              </a:rPr>
              <a:t>End point of antibody detection</a:t>
            </a:r>
          </a:p>
        </p:txBody>
      </p:sp>
      <p:sp>
        <p:nvSpPr>
          <p:cNvPr id="4" name="Content Placeholder 3"/>
          <p:cNvSpPr>
            <a:spLocks noGrp="1"/>
          </p:cNvSpPr>
          <p:nvPr>
            <p:ph idx="1"/>
          </p:nvPr>
        </p:nvSpPr>
        <p:spPr>
          <a:xfrm>
            <a:off x="457200" y="1371600"/>
            <a:ext cx="8229600" cy="4389437"/>
          </a:xfrm>
        </p:spPr>
        <p:txBody>
          <a:bodyPr/>
          <a:lstStyle/>
          <a:p>
            <a:pPr marL="514350" indent="-514350">
              <a:buClrTx/>
              <a:buFont typeface="+mj-lt"/>
              <a:buAutoNum type="arabicPeriod"/>
              <a:defRPr/>
            </a:pPr>
            <a:r>
              <a:rPr lang="en-US" sz="2400" dirty="0" smtClean="0"/>
              <a:t>Is an HLA antibody detected? = Sensitivity</a:t>
            </a:r>
          </a:p>
          <a:p>
            <a:pPr marL="514350" indent="-514350">
              <a:buClrTx/>
              <a:buFont typeface="+mj-lt"/>
              <a:buAutoNum type="arabicPeriod"/>
              <a:defRPr/>
            </a:pPr>
            <a:r>
              <a:rPr lang="en-US" sz="2400" dirty="0" smtClean="0"/>
              <a:t>Is the antibody clinically relevant?=specificity:</a:t>
            </a:r>
          </a:p>
          <a:p>
            <a:pPr marL="914400" lvl="1" indent="-457200">
              <a:buClrTx/>
              <a:buFont typeface="+mj-lt"/>
              <a:buAutoNum type="alphaLcParenR"/>
              <a:defRPr/>
            </a:pPr>
            <a:r>
              <a:rPr lang="en-US" sz="2400" dirty="0" smtClean="0"/>
              <a:t>HLA vs. non HLA</a:t>
            </a:r>
          </a:p>
          <a:p>
            <a:pPr marL="914400" lvl="1" indent="-457200">
              <a:buClrTx/>
              <a:buFont typeface="+mj-lt"/>
              <a:buAutoNum type="alphaLcParenR"/>
              <a:defRPr/>
            </a:pPr>
            <a:r>
              <a:rPr lang="en-US" sz="2400" dirty="0" smtClean="0"/>
              <a:t>HLA specific : </a:t>
            </a:r>
          </a:p>
          <a:p>
            <a:pPr marL="1428750" lvl="2" indent="-514350">
              <a:buClrTx/>
              <a:buFont typeface="+mj-lt"/>
              <a:buAutoNum type="romanLcPeriod"/>
              <a:defRPr/>
            </a:pPr>
            <a:r>
              <a:rPr lang="en-US" dirty="0" smtClean="0"/>
              <a:t>Class I vs. Class II</a:t>
            </a:r>
          </a:p>
          <a:p>
            <a:pPr marL="1371600" lvl="2" indent="-457200">
              <a:buClrTx/>
              <a:buFont typeface="+mj-lt"/>
              <a:buAutoNum type="romanLcPeriod"/>
              <a:defRPr/>
            </a:pPr>
            <a:r>
              <a:rPr lang="en-US" dirty="0" smtClean="0"/>
              <a:t>Sub-classes (A, B, CW, DR1, DQ etc…</a:t>
            </a:r>
          </a:p>
          <a:p>
            <a:pPr marL="1371600" lvl="2" indent="-457200">
              <a:buClrTx/>
              <a:buFont typeface="+mj-lt"/>
              <a:buAutoNum type="romanLcPeriod"/>
              <a:defRPr/>
            </a:pPr>
            <a:r>
              <a:rPr lang="en-US" dirty="0" smtClean="0"/>
              <a:t>Allele specific: A1 B5 DR11 etc….</a:t>
            </a:r>
          </a:p>
          <a:p>
            <a:pPr marL="971550" lvl="1" indent="-457200">
              <a:buClrTx/>
              <a:buFont typeface="+mj-lt"/>
              <a:buAutoNum type="alphaLcParenR"/>
              <a:defRPr/>
            </a:pPr>
            <a:r>
              <a:rPr lang="en-US" sz="2400" dirty="0" smtClean="0"/>
              <a:t>Is the antibody IgG vs. IgM</a:t>
            </a:r>
          </a:p>
          <a:p>
            <a:pPr marL="971550" lvl="1" indent="-514350">
              <a:buClrTx/>
              <a:buFont typeface="+mj-lt"/>
              <a:buAutoNum type="alphaLcParenR"/>
              <a:defRPr/>
            </a:pPr>
            <a:endParaRPr lang="en-US" sz="2400" dirty="0" smtClean="0"/>
          </a:p>
          <a:p>
            <a:pPr marL="1371600" lvl="2" indent="-457200">
              <a:buClrTx/>
              <a:buFont typeface="+mj-lt"/>
              <a:buAutoNum type="arabicPeriod"/>
              <a:defRPr/>
            </a:pPr>
            <a:endParaRPr lang="en-US" dirty="0"/>
          </a:p>
        </p:txBody>
      </p:sp>
    </p:spTree>
    <p:extLst>
      <p:ext uri="{BB962C8B-B14F-4D97-AF65-F5344CB8AC3E}">
        <p14:creationId xmlns:p14="http://schemas.microsoft.com/office/powerpoint/2010/main" val="3614396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09600" y="304800"/>
            <a:ext cx="7772400" cy="838200"/>
          </a:xfrm>
        </p:spPr>
        <p:txBody>
          <a:bodyPr/>
          <a:lstStyle/>
          <a:p>
            <a:pPr algn="ctr"/>
            <a:r>
              <a:rPr lang="en-US" sz="3600" b="1" dirty="0" smtClean="0">
                <a:solidFill>
                  <a:schemeClr val="tx1"/>
                </a:solidFill>
              </a:rPr>
              <a:t>What is questionable?</a:t>
            </a:r>
          </a:p>
        </p:txBody>
      </p:sp>
      <p:sp>
        <p:nvSpPr>
          <p:cNvPr id="33795" name="Content Placeholder 2"/>
          <p:cNvSpPr>
            <a:spLocks noGrp="1"/>
          </p:cNvSpPr>
          <p:nvPr>
            <p:ph idx="1"/>
          </p:nvPr>
        </p:nvSpPr>
        <p:spPr>
          <a:xfrm>
            <a:off x="685800" y="2362200"/>
            <a:ext cx="7772400" cy="3124200"/>
          </a:xfrm>
        </p:spPr>
        <p:txBody>
          <a:bodyPr/>
          <a:lstStyle/>
          <a:p>
            <a:pPr marL="514350" indent="-514350">
              <a:buClrTx/>
              <a:buFont typeface="+mj-lt"/>
              <a:buAutoNum type="arabicPeriod"/>
            </a:pPr>
            <a:r>
              <a:rPr lang="en-US" dirty="0" smtClean="0"/>
              <a:t>Non HLA antibody</a:t>
            </a:r>
          </a:p>
          <a:p>
            <a:pPr marL="514350" indent="-514350">
              <a:buClrTx/>
              <a:buFont typeface="+mj-lt"/>
              <a:buAutoNum type="arabicPeriod"/>
            </a:pPr>
            <a:r>
              <a:rPr lang="en-US" dirty="0" smtClean="0"/>
              <a:t>Auto antibody</a:t>
            </a:r>
          </a:p>
          <a:p>
            <a:pPr marL="514350" indent="-514350">
              <a:buClrTx/>
              <a:buFont typeface="+mj-lt"/>
              <a:buAutoNum type="arabicPeriod"/>
            </a:pPr>
            <a:r>
              <a:rPr lang="en-US" dirty="0" err="1" smtClean="0"/>
              <a:t>IgM</a:t>
            </a:r>
            <a:r>
              <a:rPr lang="en-US" dirty="0" smtClean="0"/>
              <a:t> antibody</a:t>
            </a:r>
          </a:p>
          <a:p>
            <a:pPr marL="514350" indent="-514350">
              <a:buClrTx/>
              <a:buFont typeface="+mj-lt"/>
              <a:buAutoNum type="arabicPeriod"/>
            </a:pPr>
            <a:r>
              <a:rPr lang="en-US" dirty="0" smtClean="0"/>
              <a:t>B-cell reactive antibody</a:t>
            </a:r>
          </a:p>
        </p:txBody>
      </p:sp>
    </p:spTree>
    <p:extLst>
      <p:ext uri="{BB962C8B-B14F-4D97-AF65-F5344CB8AC3E}">
        <p14:creationId xmlns:p14="http://schemas.microsoft.com/office/powerpoint/2010/main" val="15946384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762000" y="228600"/>
            <a:ext cx="7772400" cy="762000"/>
          </a:xfrm>
        </p:spPr>
        <p:txBody>
          <a:bodyPr/>
          <a:lstStyle/>
          <a:p>
            <a:pPr algn="ctr"/>
            <a:r>
              <a:rPr lang="en-US" sz="3600" b="1" dirty="0" smtClean="0">
                <a:solidFill>
                  <a:schemeClr val="tx1"/>
                </a:solidFill>
              </a:rPr>
              <a:t>Clinical value</a:t>
            </a:r>
          </a:p>
        </p:txBody>
      </p:sp>
      <p:sp>
        <p:nvSpPr>
          <p:cNvPr id="34819" name="Content Placeholder 2"/>
          <p:cNvSpPr>
            <a:spLocks noGrp="1"/>
          </p:cNvSpPr>
          <p:nvPr>
            <p:ph idx="1"/>
          </p:nvPr>
        </p:nvSpPr>
        <p:spPr>
          <a:xfrm>
            <a:off x="457200" y="1981201"/>
            <a:ext cx="8229600" cy="2819400"/>
          </a:xfrm>
        </p:spPr>
        <p:txBody>
          <a:bodyPr/>
          <a:lstStyle/>
          <a:p>
            <a:pPr marL="514350" indent="-514350">
              <a:buClrTx/>
              <a:buFont typeface="+mj-lt"/>
              <a:buAutoNum type="arabicPeriod"/>
            </a:pPr>
            <a:r>
              <a:rPr lang="en-US" dirty="0" smtClean="0"/>
              <a:t>A positive cross match resulting from a confirmed HLA antibody is of </a:t>
            </a:r>
            <a:r>
              <a:rPr lang="en-US" b="1" u="sng" dirty="0" smtClean="0"/>
              <a:t>great clinical value.</a:t>
            </a:r>
          </a:p>
          <a:p>
            <a:pPr marL="514350" indent="-514350">
              <a:buClrTx/>
              <a:buFont typeface="+mj-lt"/>
              <a:buAutoNum type="arabicPeriod"/>
            </a:pPr>
            <a:r>
              <a:rPr lang="en-US" dirty="0" smtClean="0"/>
              <a:t>Positive cross match without a clear identification of the antibody source is of a </a:t>
            </a:r>
            <a:r>
              <a:rPr lang="en-US" b="1" u="sng" dirty="0" smtClean="0"/>
              <a:t>limited clinical value</a:t>
            </a:r>
          </a:p>
          <a:p>
            <a:pPr marL="514350" indent="-514350">
              <a:buClrTx/>
              <a:buFont typeface="+mj-lt"/>
              <a:buAutoNum type="arabicPeriod"/>
            </a:pPr>
            <a:endParaRPr lang="en-US" dirty="0" smtClean="0"/>
          </a:p>
        </p:txBody>
      </p:sp>
    </p:spTree>
    <p:extLst>
      <p:ext uri="{BB962C8B-B14F-4D97-AF65-F5344CB8AC3E}">
        <p14:creationId xmlns:p14="http://schemas.microsoft.com/office/powerpoint/2010/main" val="10316738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6750"/>
          </a:xfrm>
        </p:spPr>
        <p:txBody>
          <a:bodyPr/>
          <a:lstStyle/>
          <a:p>
            <a:pPr algn="ctr"/>
            <a:r>
              <a:rPr lang="en-US" sz="4000" b="1" dirty="0" smtClean="0">
                <a:solidFill>
                  <a:schemeClr val="tx1"/>
                </a:solidFill>
              </a:rPr>
              <a:t>Cross Matching</a:t>
            </a:r>
            <a:endParaRPr lang="en-US" sz="4000" b="1" dirty="0">
              <a:solidFill>
                <a:schemeClr val="tx1"/>
              </a:solidFill>
            </a:endParaRPr>
          </a:p>
        </p:txBody>
      </p:sp>
      <p:sp>
        <p:nvSpPr>
          <p:cNvPr id="3" name="Content Placeholder 2"/>
          <p:cNvSpPr>
            <a:spLocks noGrp="1"/>
          </p:cNvSpPr>
          <p:nvPr>
            <p:ph idx="1"/>
          </p:nvPr>
        </p:nvSpPr>
        <p:spPr/>
        <p:txBody>
          <a:bodyPr/>
          <a:lstStyle/>
          <a:p>
            <a:pPr marL="457200" indent="-457200">
              <a:buClrTx/>
              <a:buSzPct val="99000"/>
              <a:buFont typeface="+mj-lt"/>
              <a:buAutoNum type="arabicPeriod"/>
            </a:pPr>
            <a:r>
              <a:rPr lang="en-US" sz="2400" dirty="0" smtClean="0"/>
              <a:t>XM and liver transplant/patient survival Historically (technology limited to CDC): </a:t>
            </a:r>
          </a:p>
          <a:p>
            <a:pPr marL="457200" indent="-457200">
              <a:buClrTx/>
              <a:buSzPct val="99000"/>
              <a:buFont typeface="+mj-lt"/>
              <a:buAutoNum type="arabicPeriod"/>
            </a:pPr>
            <a:r>
              <a:rPr lang="en-US" sz="2400" dirty="0" smtClean="0"/>
              <a:t>Positive cross-match considered a contraindication to all solid organ transplants except liver (</a:t>
            </a:r>
            <a:r>
              <a:rPr lang="en-US" sz="1800" dirty="0" smtClean="0"/>
              <a:t>Gordon, Surgery1986)</a:t>
            </a:r>
            <a:endParaRPr lang="en-US" sz="2400" dirty="0" smtClean="0"/>
          </a:p>
          <a:p>
            <a:pPr marL="457200" indent="-457200">
              <a:buClrTx/>
              <a:buSzPct val="99000"/>
              <a:buFont typeface="+mj-lt"/>
              <a:buAutoNum type="arabicPeriod"/>
            </a:pPr>
            <a:r>
              <a:rPr lang="en-US" sz="2400" dirty="0" smtClean="0"/>
              <a:t>Since early 1990s: </a:t>
            </a:r>
          </a:p>
          <a:p>
            <a:pPr marL="457200" indent="-457200">
              <a:buClrTx/>
              <a:buSzPct val="99000"/>
              <a:buFont typeface="+mj-lt"/>
              <a:buAutoNum type="arabicPeriod"/>
            </a:pPr>
            <a:r>
              <a:rPr lang="en-US" sz="2400" dirty="0" smtClean="0"/>
              <a:t>Increased graft loss rates in liver transplant patients with a positive XM</a:t>
            </a:r>
          </a:p>
          <a:p>
            <a:pPr marL="0" indent="0">
              <a:buClrTx/>
              <a:buSzPct val="99000"/>
              <a:buNone/>
            </a:pPr>
            <a:endParaRPr lang="en-US" sz="2400" dirty="0" smtClean="0"/>
          </a:p>
          <a:p>
            <a:pPr marL="0" indent="0" algn="r">
              <a:buClrTx/>
              <a:buSzPct val="99000"/>
              <a:buNone/>
            </a:pPr>
            <a:r>
              <a:rPr lang="en-US" sz="1800" dirty="0" smtClean="0"/>
              <a:t> </a:t>
            </a:r>
            <a:r>
              <a:rPr lang="en-US" sz="1400" dirty="0" smtClean="0"/>
              <a:t> </a:t>
            </a:r>
            <a:r>
              <a:rPr lang="en-US" sz="1400" dirty="0" err="1" smtClean="0"/>
              <a:t>Goh</a:t>
            </a:r>
            <a:r>
              <a:rPr lang="en-US" sz="1400" dirty="0" smtClean="0"/>
              <a:t>,- (Liver Transplant2010</a:t>
            </a:r>
            <a:r>
              <a:rPr lang="en-US" sz="1800" dirty="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pPr algn="ctr"/>
            <a:r>
              <a:rPr lang="en-US" sz="4000" b="1" dirty="0" smtClean="0">
                <a:solidFill>
                  <a:schemeClr val="tx1"/>
                </a:solidFill>
              </a:rPr>
              <a:t>Cross Matching</a:t>
            </a:r>
            <a:endParaRPr lang="en-US" sz="4000" b="1" dirty="0">
              <a:solidFill>
                <a:schemeClr val="tx1"/>
              </a:solidFill>
            </a:endParaRPr>
          </a:p>
        </p:txBody>
      </p:sp>
      <p:sp>
        <p:nvSpPr>
          <p:cNvPr id="3" name="Content Placeholder 2"/>
          <p:cNvSpPr>
            <a:spLocks noGrp="1"/>
          </p:cNvSpPr>
          <p:nvPr>
            <p:ph idx="1"/>
          </p:nvPr>
        </p:nvSpPr>
        <p:spPr/>
        <p:txBody>
          <a:bodyPr/>
          <a:lstStyle/>
          <a:p>
            <a:pPr marL="342900" indent="-342900">
              <a:buClrTx/>
              <a:buSzPct val="99000"/>
              <a:buFont typeface="+mj-lt"/>
              <a:buAutoNum type="arabicPeriod"/>
            </a:pPr>
            <a:r>
              <a:rPr lang="en-US" sz="1600" dirty="0" smtClean="0"/>
              <a:t>Living liver TX: Pre-transplant lymphocyte cross-match tests were positive. The recipient showed </a:t>
            </a:r>
            <a:r>
              <a:rPr lang="en-US" sz="1600" dirty="0" err="1" smtClean="0"/>
              <a:t>immunoreactivity</a:t>
            </a:r>
            <a:r>
              <a:rPr lang="en-US" sz="1600" dirty="0" smtClean="0"/>
              <a:t> against donor human leukocyte antigen (HLA) Class I anti HLA B 55. Tacrolimus, </a:t>
            </a:r>
            <a:r>
              <a:rPr lang="en-US" sz="1600" dirty="0" err="1" smtClean="0"/>
              <a:t>methylprednisolone</a:t>
            </a:r>
            <a:r>
              <a:rPr lang="en-US" sz="1600" dirty="0" smtClean="0"/>
              <a:t> and </a:t>
            </a:r>
            <a:r>
              <a:rPr lang="en-US" sz="1600" dirty="0" err="1" smtClean="0"/>
              <a:t>mycophenolate</a:t>
            </a:r>
            <a:r>
              <a:rPr lang="en-US" sz="1600" dirty="0" smtClean="0"/>
              <a:t> </a:t>
            </a:r>
            <a:r>
              <a:rPr lang="en-US" sz="1600" dirty="0" err="1" smtClean="0"/>
              <a:t>mofetil</a:t>
            </a:r>
            <a:r>
              <a:rPr lang="en-US" sz="1600" dirty="0" smtClean="0"/>
              <a:t> were used postoperatively for </a:t>
            </a:r>
            <a:r>
              <a:rPr lang="en-US" sz="1600" dirty="0" err="1" smtClean="0"/>
              <a:t>immunosuppression</a:t>
            </a:r>
            <a:r>
              <a:rPr lang="en-US" sz="1600" dirty="0" smtClean="0"/>
              <a:t>. </a:t>
            </a:r>
          </a:p>
          <a:p>
            <a:pPr marL="342900" indent="-342900">
              <a:buClrTx/>
              <a:buSzPct val="99000"/>
              <a:buFont typeface="+mj-lt"/>
              <a:buAutoNum type="arabicPeriod"/>
            </a:pPr>
            <a:r>
              <a:rPr lang="en-US" sz="1600" dirty="0" smtClean="0"/>
              <a:t> Day 3  blood tests showed disorders in liver function and the patients condition suddenly worsened her condition continued to deteriorate.</a:t>
            </a:r>
          </a:p>
          <a:p>
            <a:pPr marL="342900" indent="-342900">
              <a:buClrTx/>
              <a:buSzPct val="99000"/>
              <a:buFont typeface="+mj-lt"/>
              <a:buAutoNum type="arabicPeriod"/>
            </a:pPr>
            <a:r>
              <a:rPr lang="en-US" sz="1600" dirty="0" smtClean="0"/>
              <a:t> Flow </a:t>
            </a:r>
            <a:r>
              <a:rPr lang="en-US" sz="1600" dirty="0" err="1" smtClean="0"/>
              <a:t>cytometry</a:t>
            </a:r>
            <a:r>
              <a:rPr lang="en-US" sz="1600" dirty="0" smtClean="0"/>
              <a:t> initially showed that </a:t>
            </a:r>
            <a:r>
              <a:rPr lang="en-US" sz="1600" dirty="0" err="1" smtClean="0"/>
              <a:t>immunoreactivity</a:t>
            </a:r>
            <a:r>
              <a:rPr lang="en-US" sz="1600" dirty="0" smtClean="0"/>
              <a:t> against Class I antigens was increased.</a:t>
            </a:r>
          </a:p>
          <a:p>
            <a:pPr marL="342900" indent="-342900">
              <a:buClrTx/>
              <a:buSzPct val="99000"/>
              <a:buFont typeface="+mj-lt"/>
              <a:buAutoNum type="arabicPeriod"/>
            </a:pPr>
            <a:r>
              <a:rPr lang="en-US" sz="1600" dirty="0" smtClean="0"/>
              <a:t> Diagnosed </a:t>
            </a:r>
            <a:r>
              <a:rPr lang="en-US" sz="1600" dirty="0" err="1" smtClean="0"/>
              <a:t>humoral</a:t>
            </a:r>
            <a:r>
              <a:rPr lang="en-US" sz="1600" dirty="0" smtClean="0"/>
              <a:t> rejection based on clinical, immunological and </a:t>
            </a:r>
            <a:r>
              <a:rPr lang="en-US" sz="1600" dirty="0" err="1" smtClean="0"/>
              <a:t>histopathological</a:t>
            </a:r>
            <a:r>
              <a:rPr lang="en-US" sz="1600" dirty="0" smtClean="0"/>
              <a:t> findings and suggest that this was mediated by an immune response to donor-specific antigens. </a:t>
            </a:r>
          </a:p>
          <a:p>
            <a:pPr marL="342900" indent="-342900">
              <a:buClrTx/>
              <a:buSzPct val="99000"/>
              <a:buFont typeface="+mj-lt"/>
              <a:buAutoNum type="arabicPeriod"/>
            </a:pPr>
            <a:r>
              <a:rPr lang="en-US" sz="1600" dirty="0" smtClean="0"/>
              <a:t>The patient experienced multi-organ failure and died on post-operative Day 9.</a:t>
            </a:r>
          </a:p>
          <a:p>
            <a:endParaRPr lang="en-US" sz="1600" dirty="0" smtClean="0"/>
          </a:p>
          <a:p>
            <a:pPr>
              <a:buNone/>
            </a:pPr>
            <a:r>
              <a:rPr lang="en-US" sz="1200" dirty="0" smtClean="0"/>
              <a:t>                                                                                              </a:t>
            </a:r>
            <a:r>
              <a:rPr lang="en-US" sz="1200" dirty="0" err="1" smtClean="0"/>
              <a:t>Tomohide</a:t>
            </a:r>
            <a:r>
              <a:rPr lang="en-US" sz="1200" dirty="0" smtClean="0"/>
              <a:t> Hori, </a:t>
            </a:r>
            <a:r>
              <a:rPr lang="en-US" sz="1200" dirty="0" err="1" smtClean="0"/>
              <a:t>Hiroto</a:t>
            </a:r>
            <a:r>
              <a:rPr lang="en-US" sz="1200" dirty="0" smtClean="0"/>
              <a:t> </a:t>
            </a:r>
            <a:r>
              <a:rPr lang="en-US" sz="1200" dirty="0" err="1" smtClean="0"/>
              <a:t>Egawa</a:t>
            </a:r>
            <a:r>
              <a:rPr lang="en-US" sz="1200" dirty="0" smtClean="0"/>
              <a:t>, Shinji </a:t>
            </a:r>
            <a:r>
              <a:rPr lang="en-US" sz="1200" dirty="0" err="1" smtClean="0"/>
              <a:t>Uemoto</a:t>
            </a:r>
            <a:r>
              <a:rPr lang="pt-BR" sz="1200" dirty="0" smtClean="0">
                <a:hlinkClick r:id="rId2"/>
              </a:rPr>
              <a:t> </a:t>
            </a:r>
            <a:r>
              <a:rPr lang="pt-BR" sz="1200" dirty="0" smtClean="0"/>
              <a:t> 2012</a:t>
            </a:r>
            <a:endParaRPr lang="en-US" sz="1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685800"/>
            <a:ext cx="7772400" cy="1143000"/>
          </a:xfrm>
        </p:spPr>
        <p:txBody>
          <a:bodyPr/>
          <a:lstStyle/>
          <a:p>
            <a:r>
              <a:rPr lang="en-US" sz="3600" b="1" smtClean="0">
                <a:solidFill>
                  <a:schemeClr val="tx1"/>
                </a:solidFill>
                <a:latin typeface="Tahoma" pitchFamily="34" charset="0"/>
                <a:cs typeface="Tahoma" pitchFamily="34" charset="0"/>
              </a:rPr>
              <a:t>Moving from serology to Flow</a:t>
            </a:r>
          </a:p>
        </p:txBody>
      </p:sp>
      <p:sp>
        <p:nvSpPr>
          <p:cNvPr id="41987" name="Content Placeholder 2"/>
          <p:cNvSpPr>
            <a:spLocks noGrp="1"/>
          </p:cNvSpPr>
          <p:nvPr>
            <p:ph idx="1"/>
          </p:nvPr>
        </p:nvSpPr>
        <p:spPr>
          <a:xfrm>
            <a:off x="685800" y="2590800"/>
            <a:ext cx="7772400" cy="2362200"/>
          </a:xfrm>
        </p:spPr>
        <p:txBody>
          <a:bodyPr/>
          <a:lstStyle/>
          <a:p>
            <a:pPr marL="514350" indent="-514350">
              <a:buClrTx/>
              <a:buFont typeface="Times New Roman" pitchFamily="18" charset="0"/>
              <a:buAutoNum type="arabicPeriod"/>
            </a:pPr>
            <a:r>
              <a:rPr lang="en-US" sz="2800" dirty="0" smtClean="0">
                <a:latin typeface="Tahoma" pitchFamily="34" charset="0"/>
                <a:cs typeface="Tahoma" pitchFamily="34" charset="0"/>
              </a:rPr>
              <a:t>If CDC positive  = stop</a:t>
            </a:r>
          </a:p>
          <a:p>
            <a:pPr marL="514350" indent="-514350">
              <a:buClrTx/>
              <a:buFont typeface="Times New Roman" pitchFamily="18" charset="0"/>
              <a:buAutoNum type="arabicPeriod"/>
            </a:pPr>
            <a:endParaRPr lang="en-US" sz="2800" dirty="0" smtClean="0">
              <a:latin typeface="Tahoma" pitchFamily="34" charset="0"/>
              <a:cs typeface="Tahoma" pitchFamily="34" charset="0"/>
            </a:endParaRPr>
          </a:p>
          <a:p>
            <a:pPr marL="514350" indent="-514350">
              <a:buClrTx/>
              <a:buFont typeface="Times New Roman" pitchFamily="18" charset="0"/>
              <a:buAutoNum type="arabicPeriod"/>
            </a:pPr>
            <a:r>
              <a:rPr lang="en-US" sz="2800" dirty="0" smtClean="0">
                <a:latin typeface="Tahoma" pitchFamily="34" charset="0"/>
                <a:cs typeface="Tahoma" pitchFamily="34" charset="0"/>
              </a:rPr>
              <a:t>If CDC negative move to  Flow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a:xfrm>
            <a:off x="685800" y="228600"/>
            <a:ext cx="8229600" cy="685800"/>
          </a:xfrm>
        </p:spPr>
        <p:txBody>
          <a:bodyPr/>
          <a:lstStyle/>
          <a:p>
            <a:pPr algn="ctr"/>
            <a:r>
              <a:rPr lang="en-US" sz="3200" b="1" dirty="0" smtClean="0">
                <a:solidFill>
                  <a:schemeClr val="tx1"/>
                </a:solidFill>
                <a:latin typeface="Tahoma" pitchFamily="34" charset="0"/>
                <a:cs typeface="Tahoma" pitchFamily="34" charset="0"/>
              </a:rPr>
              <a:t>Collaborative Transplant Study</a:t>
            </a:r>
            <a:endParaRPr lang="en-US" sz="3200" b="1" dirty="0" smtClean="0">
              <a:solidFill>
                <a:schemeClr val="tx1"/>
              </a:solidFill>
            </a:endParaRPr>
          </a:p>
        </p:txBody>
      </p:sp>
      <p:sp>
        <p:nvSpPr>
          <p:cNvPr id="18435" name="Content Placeholder 3"/>
          <p:cNvSpPr>
            <a:spLocks noGrp="1"/>
          </p:cNvSpPr>
          <p:nvPr>
            <p:ph idx="1"/>
          </p:nvPr>
        </p:nvSpPr>
        <p:spPr>
          <a:xfrm>
            <a:off x="457200" y="1143000"/>
            <a:ext cx="8229600" cy="5486400"/>
          </a:xfrm>
        </p:spPr>
        <p:txBody>
          <a:bodyPr/>
          <a:lstStyle/>
          <a:p>
            <a:pPr marL="457200" indent="-457200">
              <a:buClrTx/>
              <a:buSzPct val="100000"/>
              <a:buFont typeface="Times New Roman" pitchFamily="18" charset="0"/>
              <a:buAutoNum type="arabicPeriod"/>
            </a:pPr>
            <a:r>
              <a:rPr lang="en-US" sz="2200" b="1" dirty="0" smtClean="0">
                <a:latin typeface="Tahoma" pitchFamily="34" charset="0"/>
                <a:cs typeface="Tahoma" pitchFamily="34" charset="0"/>
              </a:rPr>
              <a:t>A statistically highly significant effect of HLA matching on graft and patient survival rates was found in the analysis of kidney transplants (P &lt; 0.0001). </a:t>
            </a:r>
          </a:p>
          <a:p>
            <a:pPr marL="457200" indent="-457200">
              <a:buClrTx/>
              <a:buSzPct val="100000"/>
              <a:buFont typeface="Times New Roman" pitchFamily="18" charset="0"/>
              <a:buAutoNum type="arabicPeriod"/>
            </a:pPr>
            <a:r>
              <a:rPr lang="en-US" sz="2200" b="1" dirty="0" smtClean="0">
                <a:latin typeface="Tahoma" pitchFamily="34" charset="0"/>
                <a:cs typeface="Tahoma" pitchFamily="34" charset="0"/>
              </a:rPr>
              <a:t>Ten years after transplantation, the graft survival rate of first cadaver kidney transplants with a complete mismatch (6 HLA-A+B+DR mismatches) was 17% lower than that of grafts with no mismatch. During the first post-transplant year, the class II HLA-DR locus had a stronger impact than the class I HLA-A and HLA-B loci.</a:t>
            </a:r>
          </a:p>
          <a:p>
            <a:pPr marL="457200" indent="-457200">
              <a:buClrTx/>
              <a:buSzPct val="100000"/>
              <a:buFont typeface="Times New Roman" pitchFamily="18" charset="0"/>
              <a:buAutoNum type="arabicPeriod"/>
            </a:pPr>
            <a:r>
              <a:rPr lang="en-US" sz="2200" b="1" dirty="0" smtClean="0">
                <a:latin typeface="Tahoma" pitchFamily="34" charset="0"/>
                <a:cs typeface="Tahoma" pitchFamily="34" charset="0"/>
              </a:rPr>
              <a:t> During subsequent years, however, the influence on graft survival of the three loci was found to be equivalent and additive. For optimal graft outcome, compatibility at all three HLA loci is, therefore, desirable</a:t>
            </a:r>
          </a:p>
        </p:txBody>
      </p:sp>
    </p:spTree>
    <p:extLst>
      <p:ext uri="{BB962C8B-B14F-4D97-AF65-F5344CB8AC3E}">
        <p14:creationId xmlns:p14="http://schemas.microsoft.com/office/powerpoint/2010/main" val="30399111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152400"/>
            <a:ext cx="7772400" cy="838200"/>
          </a:xfrm>
        </p:spPr>
        <p:txBody>
          <a:bodyPr/>
          <a:lstStyle/>
          <a:p>
            <a:pPr algn="ctr"/>
            <a:r>
              <a:rPr lang="en-US" sz="3200" b="1" dirty="0" smtClean="0">
                <a:solidFill>
                  <a:schemeClr val="tx1"/>
                </a:solidFill>
              </a:rPr>
              <a:t>Negative cross match</a:t>
            </a:r>
          </a:p>
        </p:txBody>
      </p:sp>
      <p:pic>
        <p:nvPicPr>
          <p:cNvPr id="45059" name="Picture 3"/>
          <p:cNvPicPr>
            <a:picLocks noChangeAspect="1" noChangeArrowheads="1"/>
          </p:cNvPicPr>
          <p:nvPr/>
        </p:nvPicPr>
        <p:blipFill>
          <a:blip r:embed="rId3" cstate="print"/>
          <a:srcRect/>
          <a:stretch>
            <a:fillRect/>
          </a:stretch>
        </p:blipFill>
        <p:spPr bwMode="auto">
          <a:xfrm>
            <a:off x="4800600" y="1066800"/>
            <a:ext cx="3794125" cy="3048000"/>
          </a:xfrm>
          <a:prstGeom prst="rect">
            <a:avLst/>
          </a:prstGeom>
          <a:noFill/>
          <a:ln w="9525">
            <a:noFill/>
            <a:miter lim="800000"/>
            <a:headEnd/>
            <a:tailEnd/>
          </a:ln>
        </p:spPr>
      </p:pic>
      <p:pic>
        <p:nvPicPr>
          <p:cNvPr id="45060" name="Picture 4"/>
          <p:cNvPicPr>
            <a:picLocks noChangeAspect="1" noChangeArrowheads="1"/>
          </p:cNvPicPr>
          <p:nvPr/>
        </p:nvPicPr>
        <p:blipFill>
          <a:blip r:embed="rId4" cstate="print"/>
          <a:srcRect/>
          <a:stretch>
            <a:fillRect/>
          </a:stretch>
        </p:blipFill>
        <p:spPr bwMode="auto">
          <a:xfrm>
            <a:off x="2667000" y="4191000"/>
            <a:ext cx="3792538" cy="2667000"/>
          </a:xfrm>
          <a:prstGeom prst="rect">
            <a:avLst/>
          </a:prstGeom>
          <a:noFill/>
          <a:ln w="9525">
            <a:noFill/>
            <a:miter lim="800000"/>
            <a:headEnd/>
            <a:tailEnd/>
          </a:ln>
        </p:spPr>
      </p:pic>
      <p:pic>
        <p:nvPicPr>
          <p:cNvPr id="45061" name="Picture 5"/>
          <p:cNvPicPr>
            <a:picLocks noChangeAspect="1" noChangeArrowheads="1"/>
          </p:cNvPicPr>
          <p:nvPr/>
        </p:nvPicPr>
        <p:blipFill>
          <a:blip r:embed="rId5" cstate="print"/>
          <a:srcRect/>
          <a:stretch>
            <a:fillRect/>
          </a:stretch>
        </p:blipFill>
        <p:spPr bwMode="auto">
          <a:xfrm>
            <a:off x="381000" y="1066800"/>
            <a:ext cx="3873500" cy="2959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en-US" sz="3600" b="1" dirty="0" smtClean="0">
                <a:solidFill>
                  <a:schemeClr val="tx1"/>
                </a:solidFill>
              </a:rPr>
              <a:t>Positive </a:t>
            </a:r>
            <a:r>
              <a:rPr lang="en-US" sz="3600" b="1" dirty="0" err="1" smtClean="0">
                <a:solidFill>
                  <a:schemeClr val="tx1"/>
                </a:solidFill>
              </a:rPr>
              <a:t>Crossmatch</a:t>
            </a:r>
            <a:endParaRPr lang="en-US" sz="3600" b="1" dirty="0" smtClean="0">
              <a:solidFill>
                <a:schemeClr val="tx1"/>
              </a:solidFill>
            </a:endParaRPr>
          </a:p>
        </p:txBody>
      </p:sp>
      <p:pic>
        <p:nvPicPr>
          <p:cNvPr id="46083" name="Picture 3"/>
          <p:cNvPicPr>
            <a:picLocks noChangeAspect="1" noChangeArrowheads="1"/>
          </p:cNvPicPr>
          <p:nvPr/>
        </p:nvPicPr>
        <p:blipFill>
          <a:blip r:embed="rId3" cstate="print"/>
          <a:srcRect/>
          <a:stretch>
            <a:fillRect/>
          </a:stretch>
        </p:blipFill>
        <p:spPr bwMode="auto">
          <a:xfrm>
            <a:off x="4495800" y="2209800"/>
            <a:ext cx="4419600" cy="3886200"/>
          </a:xfrm>
          <a:prstGeom prst="rect">
            <a:avLst/>
          </a:prstGeom>
          <a:noFill/>
          <a:ln w="9525">
            <a:noFill/>
            <a:miter lim="800000"/>
            <a:headEnd/>
            <a:tailEnd/>
          </a:ln>
        </p:spPr>
      </p:pic>
      <p:sp>
        <p:nvSpPr>
          <p:cNvPr id="46084" name="Text Box 5"/>
          <p:cNvSpPr txBox="1">
            <a:spLocks noChangeArrowheads="1"/>
          </p:cNvSpPr>
          <p:nvPr/>
        </p:nvSpPr>
        <p:spPr bwMode="auto">
          <a:xfrm>
            <a:off x="2335213" y="3124200"/>
            <a:ext cx="1022350" cy="457200"/>
          </a:xfrm>
          <a:prstGeom prst="rect">
            <a:avLst/>
          </a:prstGeom>
          <a:noFill/>
          <a:ln w="9525">
            <a:noFill/>
            <a:miter lim="800000"/>
            <a:headEnd/>
            <a:tailEnd/>
          </a:ln>
        </p:spPr>
        <p:txBody>
          <a:bodyPr wrap="none">
            <a:spAutoFit/>
          </a:bodyPr>
          <a:lstStyle/>
          <a:p>
            <a:r>
              <a:rPr lang="en-US">
                <a:solidFill>
                  <a:schemeClr val="bg1"/>
                </a:solidFill>
              </a:rPr>
              <a:t>Class I</a:t>
            </a:r>
          </a:p>
        </p:txBody>
      </p:sp>
      <p:sp>
        <p:nvSpPr>
          <p:cNvPr id="46085" name="Text Box 6"/>
          <p:cNvSpPr txBox="1">
            <a:spLocks noChangeArrowheads="1"/>
          </p:cNvSpPr>
          <p:nvPr/>
        </p:nvSpPr>
        <p:spPr bwMode="auto">
          <a:xfrm>
            <a:off x="6324600" y="1752600"/>
            <a:ext cx="1123950" cy="457200"/>
          </a:xfrm>
          <a:prstGeom prst="rect">
            <a:avLst/>
          </a:prstGeom>
          <a:noFill/>
          <a:ln w="9525">
            <a:noFill/>
            <a:miter lim="800000"/>
            <a:headEnd/>
            <a:tailEnd/>
          </a:ln>
        </p:spPr>
        <p:txBody>
          <a:bodyPr wrap="none">
            <a:spAutoFit/>
          </a:bodyPr>
          <a:lstStyle/>
          <a:p>
            <a:r>
              <a:rPr lang="en-US">
                <a:solidFill>
                  <a:schemeClr val="bg1"/>
                </a:solidFill>
              </a:rPr>
              <a:t>Class II</a:t>
            </a:r>
          </a:p>
        </p:txBody>
      </p:sp>
      <p:sp>
        <p:nvSpPr>
          <p:cNvPr id="46086" name="Text Box 7"/>
          <p:cNvSpPr txBox="1">
            <a:spLocks noChangeArrowheads="1"/>
          </p:cNvSpPr>
          <p:nvPr/>
        </p:nvSpPr>
        <p:spPr bwMode="auto">
          <a:xfrm>
            <a:off x="5969000" y="2971800"/>
            <a:ext cx="1123950" cy="457200"/>
          </a:xfrm>
          <a:prstGeom prst="rect">
            <a:avLst/>
          </a:prstGeom>
          <a:noFill/>
          <a:ln w="9525">
            <a:noFill/>
            <a:miter lim="800000"/>
            <a:headEnd/>
            <a:tailEnd/>
          </a:ln>
        </p:spPr>
        <p:txBody>
          <a:bodyPr wrap="none">
            <a:spAutoFit/>
          </a:bodyPr>
          <a:lstStyle/>
          <a:p>
            <a:r>
              <a:rPr lang="en-US">
                <a:solidFill>
                  <a:schemeClr val="bg1"/>
                </a:solidFill>
              </a:rPr>
              <a:t>Class II</a:t>
            </a:r>
          </a:p>
        </p:txBody>
      </p:sp>
      <p:pic>
        <p:nvPicPr>
          <p:cNvPr id="46087" name="Picture 8"/>
          <p:cNvPicPr>
            <a:picLocks noGrp="1" noChangeAspect="1" noChangeArrowheads="1"/>
          </p:cNvPicPr>
          <p:nvPr>
            <p:ph idx="1"/>
          </p:nvPr>
        </p:nvPicPr>
        <p:blipFill>
          <a:blip r:embed="rId4" cstate="print"/>
          <a:srcRect/>
          <a:stretch>
            <a:fillRect/>
          </a:stretch>
        </p:blipFill>
        <p:spPr>
          <a:xfrm>
            <a:off x="304800" y="2514600"/>
            <a:ext cx="4000500" cy="3352800"/>
          </a:xfr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9"/>
          <p:cNvSpPr>
            <a:spLocks noGrp="1" noChangeArrowheads="1"/>
          </p:cNvSpPr>
          <p:nvPr>
            <p:ph type="title"/>
          </p:nvPr>
        </p:nvSpPr>
        <p:spPr>
          <a:xfrm>
            <a:off x="457200" y="704088"/>
            <a:ext cx="8229600" cy="743712"/>
          </a:xfrm>
        </p:spPr>
        <p:txBody>
          <a:bodyPr/>
          <a:lstStyle/>
          <a:p>
            <a:pPr algn="ctr"/>
            <a:r>
              <a:rPr lang="en-US" sz="3600" b="1" dirty="0" smtClean="0">
                <a:solidFill>
                  <a:schemeClr val="tx1"/>
                </a:solidFill>
              </a:rPr>
              <a:t>Follow up </a:t>
            </a:r>
            <a:r>
              <a:rPr lang="en-US" sz="3600" b="1" dirty="0" err="1" smtClean="0">
                <a:solidFill>
                  <a:schemeClr val="tx1"/>
                </a:solidFill>
              </a:rPr>
              <a:t>Crossmatch</a:t>
            </a:r>
            <a:endParaRPr lang="en-US" sz="3600" b="1" dirty="0" smtClean="0">
              <a:solidFill>
                <a:schemeClr val="tx1"/>
              </a:solidFill>
            </a:endParaRPr>
          </a:p>
        </p:txBody>
      </p:sp>
      <p:pic>
        <p:nvPicPr>
          <p:cNvPr id="47107" name="Picture 5"/>
          <p:cNvPicPr>
            <a:picLocks noGrp="1" noChangeAspect="1" noChangeArrowheads="1"/>
          </p:cNvPicPr>
          <p:nvPr>
            <p:ph sz="half" idx="1"/>
          </p:nvPr>
        </p:nvPicPr>
        <p:blipFill>
          <a:blip r:embed="rId3" cstate="print"/>
          <a:srcRect/>
          <a:stretch>
            <a:fillRect/>
          </a:stretch>
        </p:blipFill>
        <p:spPr>
          <a:xfrm>
            <a:off x="533400" y="2057400"/>
            <a:ext cx="4038600" cy="3925888"/>
          </a:xfrm>
          <a:noFill/>
        </p:spPr>
      </p:pic>
      <p:pic>
        <p:nvPicPr>
          <p:cNvPr id="47108" name="Picture 8"/>
          <p:cNvPicPr>
            <a:picLocks noGrp="1" noChangeAspect="1" noChangeArrowheads="1"/>
          </p:cNvPicPr>
          <p:nvPr>
            <p:ph sz="half" idx="2"/>
          </p:nvPr>
        </p:nvPicPr>
        <p:blipFill>
          <a:blip r:embed="rId4" cstate="print"/>
          <a:srcRect/>
          <a:stretch>
            <a:fillRect/>
          </a:stretch>
        </p:blipFill>
        <p:spPr>
          <a:xfrm>
            <a:off x="4648200" y="2209800"/>
            <a:ext cx="4191000" cy="3733800"/>
          </a:xfrm>
          <a:noFill/>
        </p:spPr>
      </p:pic>
      <p:sp>
        <p:nvSpPr>
          <p:cNvPr id="47109" name="Text Box 11"/>
          <p:cNvSpPr txBox="1">
            <a:spLocks noChangeArrowheads="1"/>
          </p:cNvSpPr>
          <p:nvPr/>
        </p:nvSpPr>
        <p:spPr bwMode="auto">
          <a:xfrm>
            <a:off x="6172200" y="3048000"/>
            <a:ext cx="1123950" cy="457200"/>
          </a:xfrm>
          <a:prstGeom prst="rect">
            <a:avLst/>
          </a:prstGeom>
          <a:noFill/>
          <a:ln w="9525">
            <a:noFill/>
            <a:miter lim="800000"/>
            <a:headEnd/>
            <a:tailEnd/>
          </a:ln>
        </p:spPr>
        <p:txBody>
          <a:bodyPr wrap="none">
            <a:spAutoFit/>
          </a:bodyPr>
          <a:lstStyle/>
          <a:p>
            <a:r>
              <a:rPr lang="en-US">
                <a:solidFill>
                  <a:schemeClr val="bg1"/>
                </a:solidFill>
              </a:rPr>
              <a:t>Class II</a:t>
            </a:r>
          </a:p>
        </p:txBody>
      </p:sp>
      <p:sp>
        <p:nvSpPr>
          <p:cNvPr id="47110" name="Text Box 12"/>
          <p:cNvSpPr txBox="1">
            <a:spLocks noChangeArrowheads="1"/>
          </p:cNvSpPr>
          <p:nvPr/>
        </p:nvSpPr>
        <p:spPr bwMode="auto">
          <a:xfrm>
            <a:off x="2489200" y="3124200"/>
            <a:ext cx="1022350" cy="457200"/>
          </a:xfrm>
          <a:prstGeom prst="rect">
            <a:avLst/>
          </a:prstGeom>
          <a:noFill/>
          <a:ln w="9525">
            <a:noFill/>
            <a:miter lim="800000"/>
            <a:headEnd/>
            <a:tailEnd/>
          </a:ln>
        </p:spPr>
        <p:txBody>
          <a:bodyPr wrap="none">
            <a:spAutoFit/>
          </a:bodyPr>
          <a:lstStyle/>
          <a:p>
            <a:r>
              <a:rPr lang="en-US">
                <a:solidFill>
                  <a:schemeClr val="bg1"/>
                </a:solidFill>
              </a:rPr>
              <a:t>Class I</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62000" y="381000"/>
            <a:ext cx="7772400" cy="1143000"/>
          </a:xfrm>
        </p:spPr>
        <p:txBody>
          <a:bodyPr/>
          <a:lstStyle/>
          <a:p>
            <a:pPr algn="ctr"/>
            <a:r>
              <a:rPr lang="en-US" sz="3200" b="1" smtClean="0">
                <a:solidFill>
                  <a:schemeClr val="tx1"/>
                </a:solidFill>
              </a:rPr>
              <a:t>Recommendations</a:t>
            </a:r>
          </a:p>
        </p:txBody>
      </p:sp>
      <p:sp>
        <p:nvSpPr>
          <p:cNvPr id="64515" name="Content Placeholder 3"/>
          <p:cNvSpPr>
            <a:spLocks noGrp="1"/>
          </p:cNvSpPr>
          <p:nvPr>
            <p:ph idx="1"/>
          </p:nvPr>
        </p:nvSpPr>
        <p:spPr>
          <a:xfrm>
            <a:off x="457200" y="1935163"/>
            <a:ext cx="8229600" cy="3170237"/>
          </a:xfrm>
        </p:spPr>
        <p:txBody>
          <a:bodyPr/>
          <a:lstStyle/>
          <a:p>
            <a:pPr marL="514350" indent="-514350">
              <a:buClrTx/>
              <a:buSzPct val="100000"/>
              <a:buFont typeface="+mj-lt"/>
              <a:buAutoNum type="arabicPeriod"/>
            </a:pPr>
            <a:r>
              <a:rPr lang="en-US" sz="2800" dirty="0" smtClean="0">
                <a:latin typeface="Tahoma" pitchFamily="34" charset="0"/>
                <a:cs typeface="Tahoma" pitchFamily="34" charset="0"/>
              </a:rPr>
              <a:t>If CDC cross match is negative         </a:t>
            </a:r>
            <a:r>
              <a:rPr lang="en-US" dirty="0" smtClean="0">
                <a:latin typeface="Tahoma" pitchFamily="34" charset="0"/>
                <a:cs typeface="Tahoma" pitchFamily="34" charset="0"/>
              </a:rPr>
              <a:t>move to Flow </a:t>
            </a:r>
          </a:p>
          <a:p>
            <a:pPr marL="514350" indent="-514350">
              <a:buClrTx/>
              <a:buSzPct val="100000"/>
              <a:buFont typeface="+mj-lt"/>
              <a:buAutoNum type="arabicPeriod"/>
            </a:pPr>
            <a:r>
              <a:rPr lang="en-US" sz="2800" dirty="0" smtClean="0">
                <a:latin typeface="Tahoma" pitchFamily="34" charset="0"/>
                <a:cs typeface="Tahoma" pitchFamily="34" charset="0"/>
              </a:rPr>
              <a:t>If flow is positive move to         </a:t>
            </a:r>
            <a:r>
              <a:rPr lang="en-US" dirty="0" smtClean="0">
                <a:latin typeface="Tahoma" pitchFamily="34" charset="0"/>
                <a:cs typeface="Tahoma" pitchFamily="34" charset="0"/>
              </a:rPr>
              <a:t>Donor specific cross match</a:t>
            </a:r>
          </a:p>
          <a:p>
            <a:pPr marL="514350" indent="-514350">
              <a:buClrTx/>
              <a:buSzPct val="100000"/>
              <a:buFont typeface="+mj-lt"/>
              <a:buAutoNum type="arabicPeriod"/>
            </a:pPr>
            <a:r>
              <a:rPr lang="en-US" sz="2800" dirty="0" smtClean="0">
                <a:latin typeface="Tahoma" pitchFamily="34" charset="0"/>
                <a:cs typeface="Tahoma" pitchFamily="34" charset="0"/>
              </a:rPr>
              <a:t>For PRA use only the specific single antigen</a:t>
            </a:r>
          </a:p>
        </p:txBody>
      </p:sp>
      <p:cxnSp>
        <p:nvCxnSpPr>
          <p:cNvPr id="5" name="Straight Arrow Connector 4"/>
          <p:cNvCxnSpPr/>
          <p:nvPr/>
        </p:nvCxnSpPr>
        <p:spPr>
          <a:xfrm>
            <a:off x="5943600" y="2286000"/>
            <a:ext cx="8382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181600" y="3200400"/>
            <a:ext cx="8382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1000" y="609600"/>
            <a:ext cx="8534400" cy="685800"/>
          </a:xfrm>
          <a:noFill/>
        </p:spPr>
        <p:txBody>
          <a:bodyPr/>
          <a:lstStyle/>
          <a:p>
            <a:pPr algn="ctr"/>
            <a:r>
              <a:rPr lang="en-US" sz="3200" b="1" dirty="0" smtClean="0">
                <a:solidFill>
                  <a:schemeClr val="tx1"/>
                </a:solidFill>
                <a:latin typeface="Arial" charset="0"/>
              </a:rPr>
              <a:t>PANEL REACTIVE ANTIBODY (PRA)</a:t>
            </a:r>
          </a:p>
        </p:txBody>
      </p:sp>
      <p:sp>
        <p:nvSpPr>
          <p:cNvPr id="51203" name="Rectangle 3"/>
          <p:cNvSpPr>
            <a:spLocks noGrp="1" noChangeArrowheads="1"/>
          </p:cNvSpPr>
          <p:nvPr>
            <p:ph type="body" idx="1"/>
          </p:nvPr>
        </p:nvSpPr>
        <p:spPr>
          <a:xfrm>
            <a:off x="304800" y="2743200"/>
            <a:ext cx="8686800" cy="1981200"/>
          </a:xfrm>
          <a:noFill/>
        </p:spPr>
        <p:txBody>
          <a:bodyPr/>
          <a:lstStyle/>
          <a:p>
            <a:pPr>
              <a:buFontTx/>
              <a:buNone/>
            </a:pPr>
            <a:r>
              <a:rPr lang="en-US" sz="3000" dirty="0" smtClean="0">
                <a:latin typeface="+mj-lt"/>
              </a:rPr>
              <a:t>PRA IS USED TO DETERMINE THE PRESENCE OF PREFORMED ANTIBODY TO A POOL OF RANDOMLY SELECTED DONORS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a:xfrm>
            <a:off x="457200" y="704850"/>
            <a:ext cx="8229600" cy="742950"/>
          </a:xfrm>
        </p:spPr>
        <p:txBody>
          <a:bodyPr/>
          <a:lstStyle/>
          <a:p>
            <a:pPr algn="ctr"/>
            <a:r>
              <a:rPr lang="en-US" altLang="en-US" sz="3600" b="1" dirty="0">
                <a:solidFill>
                  <a:schemeClr val="tx1"/>
                </a:solidFill>
              </a:rPr>
              <a:t>Sensitization and Sensitivity</a:t>
            </a:r>
          </a:p>
        </p:txBody>
      </p:sp>
      <p:sp>
        <p:nvSpPr>
          <p:cNvPr id="884739" name="Rectangle 3"/>
          <p:cNvSpPr>
            <a:spLocks noGrp="1" noChangeArrowheads="1"/>
          </p:cNvSpPr>
          <p:nvPr>
            <p:ph type="body" idx="1"/>
          </p:nvPr>
        </p:nvSpPr>
        <p:spPr>
          <a:xfrm>
            <a:off x="575823" y="1600200"/>
            <a:ext cx="8131175" cy="4376737"/>
          </a:xfrm>
        </p:spPr>
        <p:txBody>
          <a:bodyPr/>
          <a:lstStyle/>
          <a:p>
            <a:pPr marL="0" indent="0">
              <a:lnSpc>
                <a:spcPct val="85000"/>
              </a:lnSpc>
              <a:buClrTx/>
              <a:buNone/>
            </a:pPr>
            <a:r>
              <a:rPr lang="en-US" altLang="en-US" b="1" dirty="0"/>
              <a:t>Study Design</a:t>
            </a:r>
          </a:p>
          <a:p>
            <a:pPr marL="514350" indent="-514350">
              <a:buClrTx/>
              <a:buFont typeface="+mj-lt"/>
              <a:buAutoNum type="arabicPeriod"/>
            </a:pPr>
            <a:r>
              <a:rPr lang="en-US" altLang="en-US" dirty="0"/>
              <a:t>Single center</a:t>
            </a:r>
          </a:p>
          <a:p>
            <a:pPr marL="514350" indent="-514350">
              <a:buClrTx/>
              <a:buFont typeface="+mj-lt"/>
              <a:buAutoNum type="arabicPeriod"/>
            </a:pPr>
            <a:r>
              <a:rPr lang="en-US" altLang="en-US" dirty="0"/>
              <a:t>Panel reactive antibody analyses on 264 sera using lymphocyte cytotoxicity (</a:t>
            </a:r>
            <a:r>
              <a:rPr lang="en-US" altLang="en-US" dirty="0" err="1"/>
              <a:t>antiglobulin</a:t>
            </a:r>
            <a:r>
              <a:rPr lang="en-US" altLang="en-US" dirty="0"/>
              <a:t> enhanced, complement-dependent cytotoxicity [AHG-CDC]), ELISA, or flow cytometry </a:t>
            </a:r>
          </a:p>
          <a:p>
            <a:pPr marL="0" indent="0">
              <a:buClrTx/>
              <a:buNone/>
            </a:pPr>
            <a:r>
              <a:rPr lang="en-US" altLang="en-US" b="1" dirty="0"/>
              <a:t>Patients</a:t>
            </a:r>
          </a:p>
          <a:p>
            <a:pPr marL="514350" indent="-514350">
              <a:buClrTx/>
              <a:buFont typeface="+mj-lt"/>
              <a:buAutoNum type="arabicPeriod"/>
            </a:pPr>
            <a:r>
              <a:rPr lang="en-US" altLang="en-US" dirty="0"/>
              <a:t>Individuals awaiting renal (n = 303) or cardiac</a:t>
            </a:r>
            <a:br>
              <a:rPr lang="en-US" altLang="en-US" dirty="0"/>
            </a:br>
            <a:r>
              <a:rPr lang="en-US" altLang="en-US" dirty="0"/>
              <a:t>(n = 224) transplantation</a:t>
            </a:r>
          </a:p>
        </p:txBody>
      </p:sp>
      <p:sp>
        <p:nvSpPr>
          <p:cNvPr id="884740" name="Text Box 4"/>
          <p:cNvSpPr txBox="1">
            <a:spLocks noChangeArrowheads="1"/>
          </p:cNvSpPr>
          <p:nvPr/>
        </p:nvSpPr>
        <p:spPr bwMode="auto">
          <a:xfrm>
            <a:off x="838200" y="6125665"/>
            <a:ext cx="4468917"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spcBef>
                <a:spcPct val="50000"/>
              </a:spcBef>
            </a:pPr>
            <a:r>
              <a:rPr lang="en-US" altLang="en-US" sz="1400" b="0" dirty="0"/>
              <a:t>Gebel HM, Bray RA. </a:t>
            </a:r>
            <a:r>
              <a:rPr lang="en-US" altLang="en-US" sz="1400" b="0" i="1" dirty="0"/>
              <a:t>Transplantation.</a:t>
            </a:r>
            <a:r>
              <a:rPr lang="en-US" altLang="en-US" sz="1400" b="0" dirty="0"/>
              <a:t> 2000;69:1370-1374.</a:t>
            </a:r>
          </a:p>
        </p:txBody>
      </p:sp>
    </p:spTree>
    <p:extLst>
      <p:ext uri="{BB962C8B-B14F-4D97-AF65-F5344CB8AC3E}">
        <p14:creationId xmlns:p14="http://schemas.microsoft.com/office/powerpoint/2010/main" val="1473503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a:xfrm>
            <a:off x="539444" y="331633"/>
            <a:ext cx="8229600" cy="582767"/>
          </a:xfrm>
        </p:spPr>
        <p:txBody>
          <a:bodyPr/>
          <a:lstStyle/>
          <a:p>
            <a:pPr algn="ctr"/>
            <a:r>
              <a:rPr lang="en-US" altLang="en-US" sz="4000" b="1" dirty="0">
                <a:solidFill>
                  <a:schemeClr val="tx1"/>
                </a:solidFill>
              </a:rPr>
              <a:t>Sensitization and Sensitivity</a:t>
            </a:r>
          </a:p>
        </p:txBody>
      </p:sp>
      <p:sp>
        <p:nvSpPr>
          <p:cNvPr id="886787" name="Text Box 3"/>
          <p:cNvSpPr txBox="1">
            <a:spLocks noChangeArrowheads="1"/>
          </p:cNvSpPr>
          <p:nvPr/>
        </p:nvSpPr>
        <p:spPr bwMode="auto">
          <a:xfrm>
            <a:off x="990600" y="6096000"/>
            <a:ext cx="4732835"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spcBef>
                <a:spcPct val="50000"/>
              </a:spcBef>
            </a:pPr>
            <a:r>
              <a:rPr lang="en-US" altLang="en-US" sz="1400" b="0" dirty="0">
                <a:latin typeface="+mj-lt"/>
              </a:rPr>
              <a:t>Gebel HM, Bray RA. </a:t>
            </a:r>
            <a:r>
              <a:rPr lang="en-US" altLang="en-US" sz="1400" b="0" i="1" dirty="0">
                <a:latin typeface="+mj-lt"/>
              </a:rPr>
              <a:t>Transplantation.</a:t>
            </a:r>
            <a:r>
              <a:rPr lang="en-US" altLang="en-US" sz="1400" b="0" dirty="0">
                <a:latin typeface="+mj-lt"/>
              </a:rPr>
              <a:t> 2000;69:1370-1374.</a:t>
            </a:r>
          </a:p>
        </p:txBody>
      </p:sp>
      <p:graphicFrame>
        <p:nvGraphicFramePr>
          <p:cNvPr id="886788" name="Group 4"/>
          <p:cNvGraphicFramePr>
            <a:graphicFrameLocks noGrp="1"/>
          </p:cNvGraphicFramePr>
          <p:nvPr>
            <p:extLst>
              <p:ext uri="{D42A27DB-BD31-4B8C-83A1-F6EECF244321}">
                <p14:modId xmlns:p14="http://schemas.microsoft.com/office/powerpoint/2010/main" val="3598863289"/>
              </p:ext>
            </p:extLst>
          </p:nvPr>
        </p:nvGraphicFramePr>
        <p:xfrm>
          <a:off x="990600" y="2338697"/>
          <a:ext cx="6985000" cy="2849563"/>
        </p:xfrm>
        <a:graphic>
          <a:graphicData uri="http://schemas.openxmlformats.org/drawingml/2006/table">
            <a:tbl>
              <a:tblPr/>
              <a:tblGrid>
                <a:gridCol w="2328863">
                  <a:extLst>
                    <a:ext uri="{9D8B030D-6E8A-4147-A177-3AD203B41FA5}">
                      <a16:colId xmlns:a16="http://schemas.microsoft.com/office/drawing/2014/main" val="483060826"/>
                    </a:ext>
                  </a:extLst>
                </a:gridCol>
                <a:gridCol w="2327275">
                  <a:extLst>
                    <a:ext uri="{9D8B030D-6E8A-4147-A177-3AD203B41FA5}">
                      <a16:colId xmlns:a16="http://schemas.microsoft.com/office/drawing/2014/main" val="3093241172"/>
                    </a:ext>
                  </a:extLst>
                </a:gridCol>
                <a:gridCol w="2328862">
                  <a:extLst>
                    <a:ext uri="{9D8B030D-6E8A-4147-A177-3AD203B41FA5}">
                      <a16:colId xmlns:a16="http://schemas.microsoft.com/office/drawing/2014/main" val="4644284"/>
                    </a:ext>
                  </a:extLst>
                </a:gridCol>
              </a:tblGrid>
              <a:tr h="708025">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l"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Method</a:t>
                      </a:r>
                    </a:p>
                  </a:txBody>
                  <a:tcPr marL="90488" marR="90488" marT="44450" marB="44450" anchor="ctr" horzOverflow="overflow">
                    <a:lnL cap="flat">
                      <a:noFill/>
                    </a:lnL>
                    <a:lnR>
                      <a:noFill/>
                    </a:lnR>
                    <a:lnT cap="flat">
                      <a:noFill/>
                    </a:lnT>
                    <a:lnB>
                      <a:noFill/>
                    </a:lnB>
                    <a:lnTlToBr>
                      <a:noFill/>
                    </a:lnTlToBr>
                    <a:lnBlToTr>
                      <a:noFill/>
                    </a:lnBlToTr>
                    <a:noFill/>
                  </a:tcPr>
                </a:tc>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ctr"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Positive</a:t>
                      </a:r>
                    </a:p>
                  </a:txBody>
                  <a:tcPr marL="90488" marR="90488" marT="44450" marB="44450" anchor="ctr" horzOverflow="overflow">
                    <a:lnL>
                      <a:noFill/>
                    </a:lnL>
                    <a:lnR>
                      <a:noFill/>
                    </a:lnR>
                    <a:lnT cap="flat">
                      <a:noFill/>
                    </a:lnT>
                    <a:lnB>
                      <a:noFill/>
                    </a:lnB>
                    <a:lnTlToBr>
                      <a:noFill/>
                    </a:lnTlToBr>
                    <a:lnBlToTr>
                      <a:noFill/>
                    </a:lnBlToTr>
                    <a:noFill/>
                  </a:tcPr>
                </a:tc>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ctr"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Negative</a:t>
                      </a:r>
                    </a:p>
                  </a:txBody>
                  <a:tcPr marL="90488" marR="90488" marT="44450" marB="44450"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517036099"/>
                  </a:ext>
                </a:extLst>
              </a:tr>
              <a:tr h="706438">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l"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AHG-CDC</a:t>
                      </a:r>
                    </a:p>
                  </a:txBody>
                  <a:tcPr marL="90488" marR="90488" marT="44450" marB="44450" anchor="ctr" horzOverflow="overflow">
                    <a:lnL cap="flat">
                      <a:noFill/>
                    </a:lnL>
                    <a:lnR>
                      <a:noFill/>
                    </a:lnR>
                    <a:lnT>
                      <a:noFill/>
                    </a:lnT>
                    <a:lnB>
                      <a:noFill/>
                    </a:lnB>
                    <a:lnTlToBr>
                      <a:noFill/>
                    </a:lnTlToBr>
                    <a:lnBlToTr>
                      <a:noFill/>
                    </a:lnBlToTr>
                    <a:noFill/>
                  </a:tcPr>
                </a:tc>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ctr"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116</a:t>
                      </a:r>
                    </a:p>
                  </a:txBody>
                  <a:tcPr marL="90488" marR="90488" marT="44450" marB="44450" anchor="ctr" horzOverflow="overflow">
                    <a:lnL>
                      <a:noFill/>
                    </a:lnL>
                    <a:lnR>
                      <a:noFill/>
                    </a:lnR>
                    <a:lnT>
                      <a:noFill/>
                    </a:lnT>
                    <a:lnB>
                      <a:noFill/>
                    </a:lnB>
                    <a:lnTlToBr>
                      <a:noFill/>
                    </a:lnTlToBr>
                    <a:lnBlToTr>
                      <a:noFill/>
                    </a:lnBlToTr>
                    <a:noFill/>
                  </a:tcPr>
                </a:tc>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ctr"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148</a:t>
                      </a:r>
                    </a:p>
                  </a:txBody>
                  <a:tcPr marL="90488" marR="90488" marT="44450" marB="44450"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615278701"/>
                  </a:ext>
                </a:extLst>
              </a:tr>
              <a:tr h="727075">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l"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ELISA</a:t>
                      </a:r>
                    </a:p>
                  </a:txBody>
                  <a:tcPr marL="90488" marR="90488" marT="44450" marB="44450" anchor="ctr" horzOverflow="overflow">
                    <a:lnL cap="flat">
                      <a:noFill/>
                    </a:lnL>
                    <a:lnR>
                      <a:noFill/>
                    </a:lnR>
                    <a:lnT>
                      <a:noFill/>
                    </a:lnT>
                    <a:lnB>
                      <a:noFill/>
                    </a:lnB>
                    <a:lnTlToBr>
                      <a:noFill/>
                    </a:lnTlToBr>
                    <a:lnBlToTr>
                      <a:noFill/>
                    </a:lnBlToTr>
                    <a:noFill/>
                  </a:tcPr>
                </a:tc>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ctr"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127</a:t>
                      </a:r>
                    </a:p>
                  </a:txBody>
                  <a:tcPr marL="90488" marR="90488" marT="44450" marB="44450" anchor="ctr" horzOverflow="overflow">
                    <a:lnL>
                      <a:noFill/>
                    </a:lnL>
                    <a:lnR>
                      <a:noFill/>
                    </a:lnR>
                    <a:lnT>
                      <a:noFill/>
                    </a:lnT>
                    <a:lnB>
                      <a:noFill/>
                    </a:lnB>
                    <a:lnTlToBr>
                      <a:noFill/>
                    </a:lnTlToBr>
                    <a:lnBlToTr>
                      <a:noFill/>
                    </a:lnBlToTr>
                    <a:noFill/>
                  </a:tcPr>
                </a:tc>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ctr"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137</a:t>
                      </a:r>
                    </a:p>
                  </a:txBody>
                  <a:tcPr marL="90488" marR="90488" marT="44450" marB="44450"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581810350"/>
                  </a:ext>
                </a:extLst>
              </a:tr>
              <a:tr h="708025">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l"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Flow</a:t>
                      </a:r>
                    </a:p>
                  </a:txBody>
                  <a:tcPr marL="90488" marR="90488" marT="44450" marB="44450" anchor="ctr" horzOverflow="overflow">
                    <a:lnL cap="flat">
                      <a:noFill/>
                    </a:lnL>
                    <a:lnR>
                      <a:noFill/>
                    </a:lnR>
                    <a:lnT>
                      <a:noFill/>
                    </a:lnT>
                    <a:lnB cap="flat">
                      <a:noFill/>
                    </a:lnB>
                    <a:lnTlToBr>
                      <a:noFill/>
                    </a:lnTlToBr>
                    <a:lnBlToTr>
                      <a:noFill/>
                    </a:lnBlToTr>
                    <a:noFill/>
                  </a:tcPr>
                </a:tc>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ctr"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139</a:t>
                      </a:r>
                    </a:p>
                  </a:txBody>
                  <a:tcPr marL="90488" marR="90488" marT="44450" marB="44450" anchor="ctr" horzOverflow="overflow">
                    <a:lnL>
                      <a:noFill/>
                    </a:lnL>
                    <a:lnR>
                      <a:noFill/>
                    </a:lnR>
                    <a:lnT>
                      <a:noFill/>
                    </a:lnT>
                    <a:lnB cap="flat">
                      <a:noFill/>
                    </a:lnB>
                    <a:lnTlToBr>
                      <a:noFill/>
                    </a:lnTlToBr>
                    <a:lnBlToTr>
                      <a:noFill/>
                    </a:lnBlToTr>
                    <a:noFill/>
                  </a:tcPr>
                </a:tc>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ctr" defTabSz="914400" rtl="0" eaLnBrk="0" fontAlgn="base" latinLnBrk="0" hangingPunct="0">
                        <a:lnSpc>
                          <a:spcPct val="100000"/>
                        </a:lnSpc>
                        <a:spcBef>
                          <a:spcPct val="15000"/>
                        </a:spcBef>
                        <a:spcAft>
                          <a:spcPct val="15000"/>
                        </a:spcAft>
                        <a:buClr>
                          <a:schemeClr val="tx2"/>
                        </a:buClr>
                        <a:buSzPct val="100000"/>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125</a:t>
                      </a:r>
                    </a:p>
                  </a:txBody>
                  <a:tcPr marL="90488" marR="90488" marT="44450" marB="44450"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342928717"/>
                  </a:ext>
                </a:extLst>
              </a:tr>
            </a:tbl>
          </a:graphicData>
        </a:graphic>
      </p:graphicFrame>
      <p:graphicFrame>
        <p:nvGraphicFramePr>
          <p:cNvPr id="886815" name="Group 31"/>
          <p:cNvGraphicFramePr>
            <a:graphicFrameLocks noGrp="1"/>
          </p:cNvGraphicFramePr>
          <p:nvPr/>
        </p:nvGraphicFramePr>
        <p:xfrm>
          <a:off x="6870700" y="1892300"/>
          <a:ext cx="206376" cy="454660"/>
        </p:xfrm>
        <a:graphic>
          <a:graphicData uri="http://schemas.openxmlformats.org/drawingml/2006/table">
            <a:tbl>
              <a:tblPr/>
              <a:tblGrid>
                <a:gridCol w="206376">
                  <a:extLst>
                    <a:ext uri="{9D8B030D-6E8A-4147-A177-3AD203B41FA5}">
                      <a16:colId xmlns:a16="http://schemas.microsoft.com/office/drawing/2014/main" val="4143624259"/>
                    </a:ext>
                  </a:extLst>
                </a:gridCol>
              </a:tblGrid>
              <a:tr h="0">
                <a:tc>
                  <a:txBody>
                    <a:bodyPr/>
                    <a:lstStyle>
                      <a:lvl1pPr>
                        <a:spcAft>
                          <a:spcPct val="15000"/>
                        </a:spcAft>
                        <a:buClr>
                          <a:schemeClr val="tx2"/>
                        </a:buClr>
                        <a:buSzPct val="100000"/>
                        <a:defRPr sz="2400">
                          <a:solidFill>
                            <a:srgbClr val="FFFFFF"/>
                          </a:solidFill>
                          <a:latin typeface="Arial" panose="020B0604020202020204" pitchFamily="34" charset="0"/>
                        </a:defRPr>
                      </a:lvl1pPr>
                      <a:lvl2pPr>
                        <a:spcAft>
                          <a:spcPct val="15000"/>
                        </a:spcAft>
                        <a:buClr>
                          <a:schemeClr val="tx1"/>
                        </a:buClr>
                        <a:buSzPct val="100000"/>
                        <a:defRPr sz="2400">
                          <a:solidFill>
                            <a:srgbClr val="FFFFFF"/>
                          </a:solidFill>
                          <a:latin typeface="Arial" panose="020B0604020202020204" pitchFamily="34" charset="0"/>
                        </a:defRPr>
                      </a:lvl2pPr>
                      <a:lvl3pPr>
                        <a:spcAft>
                          <a:spcPct val="15000"/>
                        </a:spcAft>
                        <a:buClr>
                          <a:schemeClr val="tx2"/>
                        </a:buClr>
                        <a:buSzPct val="100000"/>
                        <a:defRPr sz="2400">
                          <a:solidFill>
                            <a:srgbClr val="FFFFFF"/>
                          </a:solidFill>
                          <a:latin typeface="Arial" panose="020B0604020202020204" pitchFamily="34" charset="0"/>
                        </a:defRPr>
                      </a:lvl3pPr>
                      <a:lvl4pPr>
                        <a:spcBef>
                          <a:spcPct val="20000"/>
                        </a:spcBef>
                        <a:spcAft>
                          <a:spcPct val="0"/>
                        </a:spcAft>
                        <a:buClr>
                          <a:schemeClr val="tx1"/>
                        </a:buClr>
                        <a:defRPr sz="2400">
                          <a:solidFill>
                            <a:srgbClr val="FFFFFF"/>
                          </a:solidFill>
                          <a:latin typeface="Arial" panose="020B0604020202020204" pitchFamily="34" charset="0"/>
                        </a:defRPr>
                      </a:lvl4pPr>
                      <a:lvl5pPr>
                        <a:spcBef>
                          <a:spcPct val="20000"/>
                        </a:spcBef>
                        <a:spcAft>
                          <a:spcPct val="0"/>
                        </a:spcAft>
                        <a:buClr>
                          <a:schemeClr val="tx2"/>
                        </a:buClr>
                        <a:defRPr sz="2400">
                          <a:solidFill>
                            <a:srgbClr val="FFFFFF"/>
                          </a:solidFill>
                          <a:latin typeface="Arial" panose="020B0604020202020204" pitchFamily="34" charset="0"/>
                        </a:defRPr>
                      </a:lvl5pPr>
                      <a:lvl6pPr eaLnBrk="0" fontAlgn="base" hangingPunct="0">
                        <a:spcBef>
                          <a:spcPct val="20000"/>
                        </a:spcBef>
                        <a:spcAft>
                          <a:spcPct val="0"/>
                        </a:spcAft>
                        <a:buClr>
                          <a:schemeClr val="tx2"/>
                        </a:buClr>
                        <a:defRPr sz="2400">
                          <a:solidFill>
                            <a:srgbClr val="FFFFFF"/>
                          </a:solidFill>
                          <a:latin typeface="Arial" panose="020B0604020202020204" pitchFamily="34" charset="0"/>
                        </a:defRPr>
                      </a:lvl6pPr>
                      <a:lvl7pPr eaLnBrk="0" fontAlgn="base" hangingPunct="0">
                        <a:spcBef>
                          <a:spcPct val="20000"/>
                        </a:spcBef>
                        <a:spcAft>
                          <a:spcPct val="0"/>
                        </a:spcAft>
                        <a:buClr>
                          <a:schemeClr val="tx2"/>
                        </a:buClr>
                        <a:defRPr sz="2400">
                          <a:solidFill>
                            <a:srgbClr val="FFFFFF"/>
                          </a:solidFill>
                          <a:latin typeface="Arial" panose="020B0604020202020204" pitchFamily="34" charset="0"/>
                        </a:defRPr>
                      </a:lvl7pPr>
                      <a:lvl8pPr eaLnBrk="0" fontAlgn="base" hangingPunct="0">
                        <a:spcBef>
                          <a:spcPct val="20000"/>
                        </a:spcBef>
                        <a:spcAft>
                          <a:spcPct val="0"/>
                        </a:spcAft>
                        <a:buClr>
                          <a:schemeClr val="tx2"/>
                        </a:buClr>
                        <a:defRPr sz="2400">
                          <a:solidFill>
                            <a:srgbClr val="FFFFFF"/>
                          </a:solidFill>
                          <a:latin typeface="Arial" panose="020B0604020202020204" pitchFamily="34" charset="0"/>
                        </a:defRPr>
                      </a:lvl8pPr>
                      <a:lvl9pPr eaLnBrk="0" fontAlgn="base" hangingPunct="0">
                        <a:spcBef>
                          <a:spcPct val="20000"/>
                        </a:spcBef>
                        <a:spcAft>
                          <a:spcPct val="0"/>
                        </a:spcAft>
                        <a:buClr>
                          <a:schemeClr val="tx2"/>
                        </a:buClr>
                        <a:defRPr sz="2400">
                          <a:solidFill>
                            <a:srgbClr val="FFFFFF"/>
                          </a:solidFill>
                          <a:latin typeface="Arial" panose="020B0604020202020204" pitchFamily="34" charset="0"/>
                        </a:defRPr>
                      </a:lvl9pPr>
                    </a:lstStyle>
                    <a:p>
                      <a:pPr marL="0" marR="0" lvl="0" indent="0" algn="l" defTabSz="914400" rtl="0" eaLnBrk="0" fontAlgn="base" latinLnBrk="0" hangingPunct="0">
                        <a:lnSpc>
                          <a:spcPct val="100000"/>
                        </a:lnSpc>
                        <a:spcBef>
                          <a:spcPct val="15000"/>
                        </a:spcBef>
                        <a:spcAft>
                          <a:spcPct val="15000"/>
                        </a:spcAft>
                        <a:buClr>
                          <a:schemeClr val="tx2"/>
                        </a:buClr>
                        <a:buSzPct val="100000"/>
                        <a:buFontTx/>
                        <a:buNone/>
                        <a:tabLst/>
                      </a:pPr>
                      <a:endParaRPr kumimoji="0" lang="en-US" altLang="en-US" sz="2400" b="0" i="0" u="none" strike="noStrike" cap="none" normalizeH="0" baseline="0" smtClean="0">
                        <a:ln>
                          <a:noFill/>
                        </a:ln>
                        <a:solidFill>
                          <a:srgbClr val="FFFFFF"/>
                        </a:solidFill>
                        <a:effectLst/>
                        <a:latin typeface="Arial" panose="020B0604020202020204" pitchFamily="34" charset="0"/>
                      </a:endParaRPr>
                    </a:p>
                  </a:txBody>
                  <a:tcPr marL="90488" marR="90488" marT="44450" marB="44450"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2996172722"/>
                  </a:ext>
                </a:extLst>
              </a:tr>
            </a:tbl>
          </a:graphicData>
        </a:graphic>
      </p:graphicFrame>
      <p:sp>
        <p:nvSpPr>
          <p:cNvPr id="886821" name="Text Box 37"/>
          <p:cNvSpPr txBox="1">
            <a:spLocks noChangeArrowheads="1"/>
          </p:cNvSpPr>
          <p:nvPr/>
        </p:nvSpPr>
        <p:spPr bwMode="auto">
          <a:xfrm>
            <a:off x="530464" y="1368579"/>
            <a:ext cx="2513511"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dirty="0">
                <a:latin typeface="+mj-lt"/>
              </a:rPr>
              <a:t>PRA Analysis</a:t>
            </a:r>
          </a:p>
        </p:txBody>
      </p:sp>
    </p:spTree>
    <p:extLst>
      <p:ext uri="{BB962C8B-B14F-4D97-AF65-F5344CB8AC3E}">
        <p14:creationId xmlns:p14="http://schemas.microsoft.com/office/powerpoint/2010/main" val="2694667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609600"/>
            <a:ext cx="7772400" cy="533400"/>
          </a:xfrm>
        </p:spPr>
        <p:txBody>
          <a:bodyPr/>
          <a:lstStyle/>
          <a:p>
            <a:pPr algn="ctr"/>
            <a:r>
              <a:rPr lang="en-US" sz="3200" b="1" dirty="0" smtClean="0">
                <a:solidFill>
                  <a:schemeClr val="tx1"/>
                </a:solidFill>
                <a:latin typeface="Arial" charset="0"/>
              </a:rPr>
              <a:t>PRA</a:t>
            </a:r>
            <a:endParaRPr lang="en-US" dirty="0" smtClean="0"/>
          </a:p>
        </p:txBody>
      </p:sp>
      <p:sp>
        <p:nvSpPr>
          <p:cNvPr id="52227" name="Rectangle 3"/>
          <p:cNvSpPr>
            <a:spLocks noGrp="1" noChangeArrowheads="1"/>
          </p:cNvSpPr>
          <p:nvPr>
            <p:ph type="body" idx="1"/>
          </p:nvPr>
        </p:nvSpPr>
        <p:spPr>
          <a:xfrm>
            <a:off x="609600" y="1524000"/>
            <a:ext cx="7772400" cy="4114800"/>
          </a:xfrm>
        </p:spPr>
        <p:txBody>
          <a:bodyPr/>
          <a:lstStyle/>
          <a:p>
            <a:pPr>
              <a:buClr>
                <a:schemeClr val="tx1"/>
              </a:buClr>
              <a:buSzPct val="105000"/>
              <a:buFontTx/>
              <a:buNone/>
            </a:pPr>
            <a:r>
              <a:rPr lang="en-US" sz="2800" b="1" dirty="0" smtClean="0">
                <a:latin typeface="Arial" charset="0"/>
              </a:rPr>
              <a:t>1- DETERMINE WHETHER A PATIENT IS LIKELY TO HAVE A POSITIVE CROSS MATCH AGAINST A DONOR AT THE TIME OF TRANSPLANTATION.</a:t>
            </a:r>
          </a:p>
          <a:p>
            <a:pPr>
              <a:buClr>
                <a:schemeClr val="tx1"/>
              </a:buClr>
              <a:buSzPct val="105000"/>
              <a:buFontTx/>
              <a:buNone/>
            </a:pPr>
            <a:r>
              <a:rPr lang="en-US" sz="2800" b="1" dirty="0" smtClean="0">
                <a:latin typeface="Arial" charset="0"/>
              </a:rPr>
              <a:t>2- THE HIGHER THE PRA INDEX OF A PATIENT  THE MORE DIFFICULT IS TO FIND A CROSS MATCH NEGATIVE DONOR</a:t>
            </a:r>
            <a:r>
              <a:rPr lang="en-US" dirty="0" smtClean="0"/>
              <a:t>.</a:t>
            </a:r>
          </a:p>
          <a:p>
            <a:pPr>
              <a:buClr>
                <a:schemeClr val="tx1"/>
              </a:buClr>
              <a:buSzPct val="105000"/>
              <a:buFontTx/>
              <a:buNone/>
            </a:pPr>
            <a:r>
              <a:rPr lang="en-US" b="1" dirty="0" smtClean="0"/>
              <a:t>3-</a:t>
            </a:r>
            <a:r>
              <a:rPr lang="en-US" dirty="0" smtClean="0"/>
              <a:t>   </a:t>
            </a:r>
            <a:r>
              <a:rPr lang="en-US" sz="2800" b="1" dirty="0" smtClean="0">
                <a:latin typeface="Arial" charset="0"/>
              </a:rPr>
              <a:t>VERY IMPORTANT FOR CADAVERIC PROGRAMS</a:t>
            </a:r>
            <a:r>
              <a:rPr lang="en-US" b="1" dirty="0" smtClean="0">
                <a:latin typeface="Arial" charset="0"/>
              </a:rPr>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152400"/>
            <a:ext cx="8229600" cy="838200"/>
          </a:xfrm>
        </p:spPr>
        <p:txBody>
          <a:bodyPr/>
          <a:lstStyle/>
          <a:p>
            <a:pPr algn="ctr"/>
            <a:r>
              <a:rPr lang="en-US" sz="3600" b="1" dirty="0" smtClean="0">
                <a:solidFill>
                  <a:schemeClr val="tx1"/>
                </a:solidFill>
                <a:latin typeface="Arial" charset="0"/>
              </a:rPr>
              <a:t>PRA single antigen (I)</a:t>
            </a:r>
            <a:endParaRPr lang="en-US" u="sng" dirty="0" smtClean="0"/>
          </a:p>
        </p:txBody>
      </p:sp>
      <p:sp>
        <p:nvSpPr>
          <p:cNvPr id="60419" name="Rectangle 3"/>
          <p:cNvSpPr>
            <a:spLocks noGrp="1" noChangeArrowheads="1"/>
          </p:cNvSpPr>
          <p:nvPr>
            <p:ph type="body" idx="1"/>
          </p:nvPr>
        </p:nvSpPr>
        <p:spPr>
          <a:xfrm>
            <a:off x="533400" y="1524000"/>
            <a:ext cx="8229600" cy="4389437"/>
          </a:xfrm>
        </p:spPr>
        <p:txBody>
          <a:bodyPr/>
          <a:lstStyle/>
          <a:p>
            <a:pPr>
              <a:buClr>
                <a:schemeClr val="tx1"/>
              </a:buClr>
              <a:buSzPct val="105000"/>
              <a:buFontTx/>
              <a:buNone/>
            </a:pPr>
            <a:r>
              <a:rPr lang="en-US" b="1" dirty="0" smtClean="0">
                <a:latin typeface="Arial" charset="0"/>
              </a:rPr>
              <a:t>1- detects IgG or IgM antibodies against both HLA class I and class II antigens.</a:t>
            </a:r>
          </a:p>
          <a:p>
            <a:pPr>
              <a:buClr>
                <a:schemeClr val="tx1"/>
              </a:buClr>
              <a:buSzPct val="105000"/>
              <a:buFontTx/>
              <a:buNone/>
            </a:pPr>
            <a:r>
              <a:rPr lang="en-US" b="1" dirty="0" smtClean="0">
                <a:latin typeface="Arial" charset="0"/>
              </a:rPr>
              <a:t>2- single antigen  different preparations of soluble HLA antigens captured on the surface of a </a:t>
            </a:r>
            <a:r>
              <a:rPr lang="en-US" b="1" dirty="0" err="1" smtClean="0">
                <a:latin typeface="Arial" charset="0"/>
              </a:rPr>
              <a:t>microplate</a:t>
            </a:r>
            <a:r>
              <a:rPr lang="en-US" b="1" dirty="0" smtClean="0">
                <a:latin typeface="Arial" charset="0"/>
              </a:rPr>
              <a:t> or beads.</a:t>
            </a:r>
          </a:p>
          <a:p>
            <a:pPr marL="0" indent="0">
              <a:buClr>
                <a:schemeClr val="tx1"/>
              </a:buClr>
              <a:buSzPct val="105000"/>
              <a:buNone/>
            </a:pPr>
            <a:endParaRPr lang="en-US" b="1" dirty="0" smtClean="0">
              <a:latin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85800"/>
          </a:xfrm>
        </p:spPr>
        <p:txBody>
          <a:bodyPr/>
          <a:lstStyle/>
          <a:p>
            <a:pPr algn="ctr"/>
            <a:r>
              <a:rPr lang="en-US" sz="4000" b="1" dirty="0" smtClean="0">
                <a:solidFill>
                  <a:schemeClr val="tx1"/>
                </a:solidFill>
              </a:rPr>
              <a:t>Donor Specific Antibody</a:t>
            </a:r>
            <a:endParaRPr lang="en-US" sz="4000" b="1" dirty="0">
              <a:solidFill>
                <a:schemeClr val="tx1"/>
              </a:solidFill>
            </a:endParaRPr>
          </a:p>
        </p:txBody>
      </p:sp>
      <p:sp>
        <p:nvSpPr>
          <p:cNvPr id="3" name="Content Placeholder 2"/>
          <p:cNvSpPr>
            <a:spLocks noGrp="1"/>
          </p:cNvSpPr>
          <p:nvPr>
            <p:ph idx="1"/>
          </p:nvPr>
        </p:nvSpPr>
        <p:spPr/>
        <p:txBody>
          <a:bodyPr/>
          <a:lstStyle/>
          <a:p>
            <a:pPr marL="457200" indent="-457200">
              <a:buClrTx/>
              <a:buSzPct val="100000"/>
              <a:buFont typeface="+mj-lt"/>
              <a:buAutoNum type="arabicPeriod"/>
            </a:pPr>
            <a:r>
              <a:rPr lang="en-US" sz="2000" dirty="0" smtClean="0"/>
              <a:t>749 adult liver transplant recipients with pre- and post transplant serum samples  were analyzed for DSA.</a:t>
            </a:r>
          </a:p>
          <a:p>
            <a:pPr marL="457200" indent="-457200">
              <a:buClrTx/>
              <a:buSzPct val="100000"/>
              <a:buFont typeface="+mj-lt"/>
              <a:buAutoNum type="arabicPeriod"/>
            </a:pPr>
            <a:r>
              <a:rPr lang="en-US" sz="2000" dirty="0" smtClean="0"/>
              <a:t> We found that 8.1% of patients developed </a:t>
            </a:r>
            <a:r>
              <a:rPr lang="en-US" sz="2000" i="1" dirty="0" smtClean="0"/>
              <a:t>de novo</a:t>
            </a:r>
            <a:r>
              <a:rPr lang="en-US" sz="2000" dirty="0" smtClean="0"/>
              <a:t> DSA 1 year after transplant; almost all </a:t>
            </a:r>
            <a:r>
              <a:rPr lang="en-US" sz="2000" i="1" dirty="0" smtClean="0"/>
              <a:t>de novo</a:t>
            </a:r>
            <a:r>
              <a:rPr lang="en-US" sz="2000" dirty="0" smtClean="0"/>
              <a:t> DSAs were against HLA class II antigens, and the majority were against DQ antigens</a:t>
            </a:r>
          </a:p>
          <a:p>
            <a:pPr marL="457200" indent="-457200">
              <a:buClrTx/>
              <a:buSzPct val="100000"/>
              <a:buFont typeface="+mj-lt"/>
              <a:buAutoNum type="arabicPeriod"/>
            </a:pPr>
            <a:r>
              <a:rPr lang="en-US" sz="2000" dirty="0" smtClean="0"/>
              <a:t>Multivariable analysis demonstrated that patients with </a:t>
            </a:r>
            <a:r>
              <a:rPr lang="en-US" sz="2000" i="1" dirty="0" smtClean="0"/>
              <a:t>de novo</a:t>
            </a:r>
            <a:r>
              <a:rPr lang="en-US" sz="2000" dirty="0" smtClean="0"/>
              <a:t> DSA at 1-year had significantly lower patient and graft survival.</a:t>
            </a:r>
          </a:p>
          <a:p>
            <a:pPr marL="457200" indent="-457200">
              <a:buClrTx/>
              <a:buSzPct val="100000"/>
              <a:buFont typeface="+mj-lt"/>
              <a:buAutoNum type="arabicPeriod"/>
            </a:pPr>
            <a:r>
              <a:rPr lang="en-US" sz="2000" dirty="0" smtClean="0"/>
              <a:t>In conclusion, we demonstrate that </a:t>
            </a:r>
            <a:r>
              <a:rPr lang="en-US" sz="2000" i="1" dirty="0" smtClean="0"/>
              <a:t>de novo</a:t>
            </a:r>
            <a:r>
              <a:rPr lang="en-US" sz="2000" dirty="0" smtClean="0"/>
              <a:t> DSA development after liver transplantation is an independent risk factor for patient death and graft loss.</a:t>
            </a:r>
          </a:p>
          <a:p>
            <a:pPr marL="514350" indent="-514350">
              <a:buClrTx/>
              <a:buSzPct val="100000"/>
              <a:buNone/>
            </a:pPr>
            <a:endParaRPr lang="en-US" dirty="0" smtClean="0"/>
          </a:p>
          <a:p>
            <a:pPr marL="514350" indent="-514350">
              <a:buClrTx/>
              <a:buSzPct val="100000"/>
              <a:buNone/>
            </a:pPr>
            <a:r>
              <a:rPr lang="en-US" dirty="0" smtClean="0"/>
              <a:t>		</a:t>
            </a:r>
            <a:r>
              <a:rPr lang="en-US" sz="1600" dirty="0" smtClean="0"/>
              <a:t>H. </a:t>
            </a:r>
            <a:r>
              <a:rPr lang="en-US" sz="1600" dirty="0" err="1" smtClean="0"/>
              <a:t>Kaneku</a:t>
            </a:r>
            <a:r>
              <a:rPr lang="en-US" sz="1600" dirty="0" smtClean="0"/>
              <a:t>, American Journal of Transplantation. 2013;13(6):1541-1548</a:t>
            </a: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609600" y="0"/>
            <a:ext cx="7772400" cy="914400"/>
          </a:xfrm>
        </p:spPr>
        <p:txBody>
          <a:bodyPr/>
          <a:lstStyle/>
          <a:p>
            <a:pPr algn="ctr"/>
            <a:r>
              <a:rPr lang="en-US" sz="3600" b="1" dirty="0" smtClean="0">
                <a:solidFill>
                  <a:schemeClr val="tx1"/>
                </a:solidFill>
                <a:latin typeface="Tahoma" pitchFamily="34" charset="0"/>
                <a:cs typeface="Tahoma" pitchFamily="34" charset="0"/>
              </a:rPr>
              <a:t>Survival rates (UNOS 2009)</a:t>
            </a:r>
          </a:p>
        </p:txBody>
      </p:sp>
      <p:graphicFrame>
        <p:nvGraphicFramePr>
          <p:cNvPr id="5" name="Table 4"/>
          <p:cNvGraphicFramePr>
            <a:graphicFrameLocks noGrp="1"/>
          </p:cNvGraphicFramePr>
          <p:nvPr/>
        </p:nvGraphicFramePr>
        <p:xfrm>
          <a:off x="685800" y="1447800"/>
          <a:ext cx="8153400" cy="5029199"/>
        </p:xfrm>
        <a:graphic>
          <a:graphicData uri="http://schemas.openxmlformats.org/drawingml/2006/table">
            <a:tbl>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1028699">
                <a:tc>
                  <a:txBody>
                    <a:bodyPr/>
                    <a:lstStyle/>
                    <a:p>
                      <a:pPr algn="ctr"/>
                      <a:r>
                        <a:rPr lang="en-US" sz="2400" b="1" dirty="0">
                          <a:solidFill>
                            <a:schemeClr val="tx1"/>
                          </a:solidFill>
                          <a:latin typeface="Tahoma" pitchFamily="34" charset="0"/>
                          <a:cs typeface="Tahoma" pitchFamily="34" charset="0"/>
                        </a:rPr>
                        <a:t>Number of </a:t>
                      </a:r>
                      <a:r>
                        <a:rPr lang="en-US" sz="2400" b="1" dirty="0" smtClean="0">
                          <a:solidFill>
                            <a:schemeClr val="tx1"/>
                          </a:solidFill>
                          <a:latin typeface="Tahoma" pitchFamily="34" charset="0"/>
                          <a:cs typeface="Tahoma" pitchFamily="34" charset="0"/>
                        </a:rPr>
                        <a:t>HLA mismatches</a:t>
                      </a:r>
                      <a:endParaRPr lang="en-US" sz="2400" b="1" dirty="0">
                        <a:solidFill>
                          <a:schemeClr val="tx1"/>
                        </a:solidFill>
                        <a:latin typeface="Tahoma" pitchFamily="34" charset="0"/>
                        <a:cs typeface="Tahoma" pitchFamily="34" charset="0"/>
                      </a:endParaRPr>
                    </a:p>
                  </a:txBody>
                  <a:tcPr anchor="ctr">
                    <a:lnL>
                      <a:noFill/>
                    </a:lnL>
                    <a:lnR>
                      <a:noFill/>
                    </a:lnR>
                    <a:lnT>
                      <a:noFill/>
                    </a:lnT>
                    <a:lnB>
                      <a:noFill/>
                    </a:lnB>
                  </a:tcPr>
                </a:tc>
                <a:tc>
                  <a:txBody>
                    <a:bodyPr/>
                    <a:lstStyle/>
                    <a:p>
                      <a:pPr algn="ctr"/>
                      <a:r>
                        <a:rPr lang="en-US" sz="2400" b="1" dirty="0">
                          <a:solidFill>
                            <a:schemeClr val="tx1"/>
                          </a:solidFill>
                          <a:latin typeface="Tahoma" pitchFamily="34" charset="0"/>
                          <a:cs typeface="Tahoma" pitchFamily="34" charset="0"/>
                        </a:rPr>
                        <a:t>% kidneys </a:t>
                      </a:r>
                      <a:r>
                        <a:rPr lang="en-US" sz="2400" b="1" dirty="0" smtClean="0">
                          <a:solidFill>
                            <a:schemeClr val="tx1"/>
                          </a:solidFill>
                          <a:latin typeface="Tahoma" pitchFamily="34" charset="0"/>
                          <a:cs typeface="Tahoma" pitchFamily="34" charset="0"/>
                        </a:rPr>
                        <a:t>surviving after </a:t>
                      </a:r>
                      <a:r>
                        <a:rPr lang="en-US" sz="2400" b="1" dirty="0">
                          <a:solidFill>
                            <a:schemeClr val="tx1"/>
                          </a:solidFill>
                          <a:latin typeface="Tahoma" pitchFamily="34" charset="0"/>
                          <a:cs typeface="Tahoma" pitchFamily="34" charset="0"/>
                        </a:rPr>
                        <a:t>5 years</a:t>
                      </a:r>
                    </a:p>
                  </a:txBody>
                  <a:tcPr anchor="ctr">
                    <a:lnL>
                      <a:noFill/>
                    </a:lnL>
                    <a:lnR>
                      <a:noFill/>
                    </a:lnR>
                    <a:lnT>
                      <a:noFill/>
                    </a:lnT>
                    <a:lnB>
                      <a:noFill/>
                    </a:lnB>
                  </a:tcPr>
                </a:tc>
                <a:extLst>
                  <a:ext uri="{0D108BD9-81ED-4DB2-BD59-A6C34878D82A}">
                    <a16:rowId xmlns:a16="http://schemas.microsoft.com/office/drawing/2014/main" val="10000"/>
                  </a:ext>
                </a:extLst>
              </a:tr>
              <a:tr h="571500">
                <a:tc>
                  <a:txBody>
                    <a:bodyPr/>
                    <a:lstStyle/>
                    <a:p>
                      <a:pPr algn="ctr"/>
                      <a:r>
                        <a:rPr lang="en-US" sz="2400" b="1" dirty="0">
                          <a:solidFill>
                            <a:schemeClr val="tx1"/>
                          </a:solidFill>
                          <a:latin typeface="Tahoma" pitchFamily="34" charset="0"/>
                          <a:cs typeface="Tahoma" pitchFamily="34" charset="0"/>
                        </a:rPr>
                        <a:t>0</a:t>
                      </a:r>
                    </a:p>
                  </a:txBody>
                  <a:tcPr anchor="ctr">
                    <a:lnL>
                      <a:noFill/>
                    </a:lnL>
                    <a:lnR>
                      <a:noFill/>
                    </a:lnR>
                    <a:lnT>
                      <a:noFill/>
                    </a:lnT>
                    <a:lnB>
                      <a:noFill/>
                    </a:lnB>
                  </a:tcPr>
                </a:tc>
                <a:tc>
                  <a:txBody>
                    <a:bodyPr/>
                    <a:lstStyle/>
                    <a:p>
                      <a:pPr algn="ctr"/>
                      <a:r>
                        <a:rPr lang="en-US" sz="2400" b="1" dirty="0">
                          <a:solidFill>
                            <a:schemeClr val="tx1"/>
                          </a:solidFill>
                          <a:latin typeface="Tahoma" pitchFamily="34" charset="0"/>
                          <a:cs typeface="Tahoma" pitchFamily="34" charset="0"/>
                        </a:rPr>
                        <a:t>68</a:t>
                      </a:r>
                    </a:p>
                  </a:txBody>
                  <a:tcPr anchor="ctr">
                    <a:lnL>
                      <a:noFill/>
                    </a:lnL>
                    <a:lnR>
                      <a:noFill/>
                    </a:lnR>
                    <a:lnT>
                      <a:noFill/>
                    </a:lnT>
                    <a:lnB>
                      <a:noFill/>
                    </a:lnB>
                  </a:tcPr>
                </a:tc>
                <a:extLst>
                  <a:ext uri="{0D108BD9-81ED-4DB2-BD59-A6C34878D82A}">
                    <a16:rowId xmlns:a16="http://schemas.microsoft.com/office/drawing/2014/main" val="10001"/>
                  </a:ext>
                </a:extLst>
              </a:tr>
              <a:tr h="571500">
                <a:tc>
                  <a:txBody>
                    <a:bodyPr/>
                    <a:lstStyle/>
                    <a:p>
                      <a:pPr algn="ctr"/>
                      <a:r>
                        <a:rPr lang="en-US" sz="2400" b="1" dirty="0">
                          <a:solidFill>
                            <a:schemeClr val="tx1"/>
                          </a:solidFill>
                          <a:latin typeface="Tahoma" pitchFamily="34" charset="0"/>
                          <a:cs typeface="Tahoma" pitchFamily="34" charset="0"/>
                        </a:rPr>
                        <a:t>1</a:t>
                      </a:r>
                    </a:p>
                  </a:txBody>
                  <a:tcPr anchor="ctr">
                    <a:lnL>
                      <a:noFill/>
                    </a:lnL>
                    <a:lnR>
                      <a:noFill/>
                    </a:lnR>
                    <a:lnT>
                      <a:noFill/>
                    </a:lnT>
                    <a:lnB>
                      <a:noFill/>
                    </a:lnB>
                  </a:tcPr>
                </a:tc>
                <a:tc>
                  <a:txBody>
                    <a:bodyPr/>
                    <a:lstStyle/>
                    <a:p>
                      <a:pPr algn="ctr"/>
                      <a:r>
                        <a:rPr lang="en-US" sz="2400" b="1" dirty="0">
                          <a:solidFill>
                            <a:schemeClr val="tx1"/>
                          </a:solidFill>
                          <a:latin typeface="Tahoma" pitchFamily="34" charset="0"/>
                          <a:cs typeface="Tahoma" pitchFamily="34" charset="0"/>
                        </a:rPr>
                        <a:t>61</a:t>
                      </a:r>
                    </a:p>
                  </a:txBody>
                  <a:tcPr anchor="ctr">
                    <a:lnL>
                      <a:noFill/>
                    </a:lnL>
                    <a:lnR>
                      <a:noFill/>
                    </a:lnR>
                    <a:lnT>
                      <a:noFill/>
                    </a:lnT>
                    <a:lnB>
                      <a:noFill/>
                    </a:lnB>
                  </a:tcPr>
                </a:tc>
                <a:extLst>
                  <a:ext uri="{0D108BD9-81ED-4DB2-BD59-A6C34878D82A}">
                    <a16:rowId xmlns:a16="http://schemas.microsoft.com/office/drawing/2014/main" val="10002"/>
                  </a:ext>
                </a:extLst>
              </a:tr>
              <a:tr h="571500">
                <a:tc>
                  <a:txBody>
                    <a:bodyPr/>
                    <a:lstStyle/>
                    <a:p>
                      <a:pPr algn="ctr"/>
                      <a:r>
                        <a:rPr lang="en-US" sz="2400" b="1" dirty="0">
                          <a:solidFill>
                            <a:schemeClr val="tx1"/>
                          </a:solidFill>
                          <a:latin typeface="Tahoma" pitchFamily="34" charset="0"/>
                          <a:cs typeface="Tahoma" pitchFamily="34" charset="0"/>
                        </a:rPr>
                        <a:t>2</a:t>
                      </a:r>
                    </a:p>
                  </a:txBody>
                  <a:tcPr anchor="ctr">
                    <a:lnL>
                      <a:noFill/>
                    </a:lnL>
                    <a:lnR>
                      <a:noFill/>
                    </a:lnR>
                    <a:lnT>
                      <a:noFill/>
                    </a:lnT>
                    <a:lnB>
                      <a:noFill/>
                    </a:lnB>
                  </a:tcPr>
                </a:tc>
                <a:tc>
                  <a:txBody>
                    <a:bodyPr/>
                    <a:lstStyle/>
                    <a:p>
                      <a:pPr algn="ctr"/>
                      <a:r>
                        <a:rPr lang="en-US" sz="2400" b="1" dirty="0">
                          <a:solidFill>
                            <a:schemeClr val="tx1"/>
                          </a:solidFill>
                          <a:latin typeface="Tahoma" pitchFamily="34" charset="0"/>
                          <a:cs typeface="Tahoma" pitchFamily="34" charset="0"/>
                        </a:rPr>
                        <a:t>61</a:t>
                      </a:r>
                    </a:p>
                  </a:txBody>
                  <a:tcPr anchor="ctr">
                    <a:lnL>
                      <a:noFill/>
                    </a:lnL>
                    <a:lnR>
                      <a:noFill/>
                    </a:lnR>
                    <a:lnT>
                      <a:noFill/>
                    </a:lnT>
                    <a:lnB>
                      <a:noFill/>
                    </a:lnB>
                  </a:tcPr>
                </a:tc>
                <a:extLst>
                  <a:ext uri="{0D108BD9-81ED-4DB2-BD59-A6C34878D82A}">
                    <a16:rowId xmlns:a16="http://schemas.microsoft.com/office/drawing/2014/main" val="10003"/>
                  </a:ext>
                </a:extLst>
              </a:tr>
              <a:tr h="571500">
                <a:tc>
                  <a:txBody>
                    <a:bodyPr/>
                    <a:lstStyle/>
                    <a:p>
                      <a:pPr algn="ctr"/>
                      <a:r>
                        <a:rPr lang="en-US" sz="2400" b="1" dirty="0">
                          <a:solidFill>
                            <a:schemeClr val="tx1"/>
                          </a:solidFill>
                          <a:latin typeface="Tahoma" pitchFamily="34" charset="0"/>
                          <a:cs typeface="Tahoma" pitchFamily="34" charset="0"/>
                        </a:rPr>
                        <a:t>3</a:t>
                      </a:r>
                    </a:p>
                  </a:txBody>
                  <a:tcPr anchor="ctr">
                    <a:lnL>
                      <a:noFill/>
                    </a:lnL>
                    <a:lnR>
                      <a:noFill/>
                    </a:lnR>
                    <a:lnT>
                      <a:noFill/>
                    </a:lnT>
                    <a:lnB>
                      <a:noFill/>
                    </a:lnB>
                  </a:tcPr>
                </a:tc>
                <a:tc>
                  <a:txBody>
                    <a:bodyPr/>
                    <a:lstStyle/>
                    <a:p>
                      <a:pPr algn="ctr"/>
                      <a:r>
                        <a:rPr lang="en-US" sz="2400" b="1" dirty="0">
                          <a:solidFill>
                            <a:schemeClr val="tx1"/>
                          </a:solidFill>
                          <a:latin typeface="Tahoma" pitchFamily="34" charset="0"/>
                          <a:cs typeface="Tahoma" pitchFamily="34" charset="0"/>
                        </a:rPr>
                        <a:t>58</a:t>
                      </a:r>
                    </a:p>
                  </a:txBody>
                  <a:tcPr anchor="ctr">
                    <a:lnL>
                      <a:noFill/>
                    </a:lnL>
                    <a:lnR>
                      <a:noFill/>
                    </a:lnR>
                    <a:lnT>
                      <a:noFill/>
                    </a:lnT>
                    <a:lnB>
                      <a:noFill/>
                    </a:lnB>
                  </a:tcPr>
                </a:tc>
                <a:extLst>
                  <a:ext uri="{0D108BD9-81ED-4DB2-BD59-A6C34878D82A}">
                    <a16:rowId xmlns:a16="http://schemas.microsoft.com/office/drawing/2014/main" val="10004"/>
                  </a:ext>
                </a:extLst>
              </a:tr>
              <a:tr h="571500">
                <a:tc>
                  <a:txBody>
                    <a:bodyPr/>
                    <a:lstStyle/>
                    <a:p>
                      <a:pPr algn="ctr"/>
                      <a:r>
                        <a:rPr lang="en-US" sz="2400" b="1" dirty="0">
                          <a:solidFill>
                            <a:schemeClr val="tx1"/>
                          </a:solidFill>
                          <a:latin typeface="Tahoma" pitchFamily="34" charset="0"/>
                          <a:cs typeface="Tahoma" pitchFamily="34" charset="0"/>
                        </a:rPr>
                        <a:t>4</a:t>
                      </a:r>
                    </a:p>
                  </a:txBody>
                  <a:tcPr anchor="ctr">
                    <a:lnL>
                      <a:noFill/>
                    </a:lnL>
                    <a:lnR>
                      <a:noFill/>
                    </a:lnR>
                    <a:lnT>
                      <a:noFill/>
                    </a:lnT>
                    <a:lnB>
                      <a:noFill/>
                    </a:lnB>
                  </a:tcPr>
                </a:tc>
                <a:tc>
                  <a:txBody>
                    <a:bodyPr/>
                    <a:lstStyle/>
                    <a:p>
                      <a:pPr algn="ctr"/>
                      <a:r>
                        <a:rPr lang="en-US" sz="2400" b="1" dirty="0">
                          <a:solidFill>
                            <a:schemeClr val="tx1"/>
                          </a:solidFill>
                          <a:latin typeface="Tahoma" pitchFamily="34" charset="0"/>
                          <a:cs typeface="Tahoma" pitchFamily="34" charset="0"/>
                        </a:rPr>
                        <a:t>58</a:t>
                      </a:r>
                    </a:p>
                  </a:txBody>
                  <a:tcPr anchor="ctr">
                    <a:lnL>
                      <a:noFill/>
                    </a:lnL>
                    <a:lnR>
                      <a:noFill/>
                    </a:lnR>
                    <a:lnT>
                      <a:noFill/>
                    </a:lnT>
                    <a:lnB>
                      <a:noFill/>
                    </a:lnB>
                  </a:tcPr>
                </a:tc>
                <a:extLst>
                  <a:ext uri="{0D108BD9-81ED-4DB2-BD59-A6C34878D82A}">
                    <a16:rowId xmlns:a16="http://schemas.microsoft.com/office/drawing/2014/main" val="10005"/>
                  </a:ext>
                </a:extLst>
              </a:tr>
              <a:tr h="571500">
                <a:tc>
                  <a:txBody>
                    <a:bodyPr/>
                    <a:lstStyle/>
                    <a:p>
                      <a:pPr algn="ctr"/>
                      <a:r>
                        <a:rPr lang="en-US" sz="2400" b="1" dirty="0">
                          <a:solidFill>
                            <a:schemeClr val="tx1"/>
                          </a:solidFill>
                          <a:latin typeface="Tahoma" pitchFamily="34" charset="0"/>
                          <a:cs typeface="Tahoma" pitchFamily="34" charset="0"/>
                        </a:rPr>
                        <a:t>5</a:t>
                      </a:r>
                    </a:p>
                  </a:txBody>
                  <a:tcPr anchor="ctr">
                    <a:lnL>
                      <a:noFill/>
                    </a:lnL>
                    <a:lnR>
                      <a:noFill/>
                    </a:lnR>
                    <a:lnT>
                      <a:noFill/>
                    </a:lnT>
                    <a:lnB>
                      <a:noFill/>
                    </a:lnB>
                  </a:tcPr>
                </a:tc>
                <a:tc>
                  <a:txBody>
                    <a:bodyPr/>
                    <a:lstStyle/>
                    <a:p>
                      <a:pPr algn="ctr"/>
                      <a:r>
                        <a:rPr lang="en-US" sz="2400" b="1" dirty="0">
                          <a:solidFill>
                            <a:schemeClr val="tx1"/>
                          </a:solidFill>
                          <a:latin typeface="Tahoma" pitchFamily="34" charset="0"/>
                          <a:cs typeface="Tahoma" pitchFamily="34" charset="0"/>
                        </a:rPr>
                        <a:t>57</a:t>
                      </a:r>
                    </a:p>
                  </a:txBody>
                  <a:tcPr anchor="ctr">
                    <a:lnL>
                      <a:noFill/>
                    </a:lnL>
                    <a:lnR>
                      <a:noFill/>
                    </a:lnR>
                    <a:lnT>
                      <a:noFill/>
                    </a:lnT>
                    <a:lnB>
                      <a:noFill/>
                    </a:lnB>
                  </a:tcPr>
                </a:tc>
                <a:extLst>
                  <a:ext uri="{0D108BD9-81ED-4DB2-BD59-A6C34878D82A}">
                    <a16:rowId xmlns:a16="http://schemas.microsoft.com/office/drawing/2014/main" val="10006"/>
                  </a:ext>
                </a:extLst>
              </a:tr>
              <a:tr h="571500">
                <a:tc>
                  <a:txBody>
                    <a:bodyPr/>
                    <a:lstStyle/>
                    <a:p>
                      <a:pPr algn="ctr"/>
                      <a:r>
                        <a:rPr lang="en-US" sz="2400" b="1" dirty="0">
                          <a:solidFill>
                            <a:schemeClr val="tx1"/>
                          </a:solidFill>
                          <a:latin typeface="Tahoma" pitchFamily="34" charset="0"/>
                          <a:cs typeface="Tahoma" pitchFamily="34" charset="0"/>
                        </a:rPr>
                        <a:t>6</a:t>
                      </a:r>
                    </a:p>
                  </a:txBody>
                  <a:tcPr anchor="ctr">
                    <a:lnL>
                      <a:noFill/>
                    </a:lnL>
                    <a:lnR>
                      <a:noFill/>
                    </a:lnR>
                    <a:lnT>
                      <a:noFill/>
                    </a:lnT>
                    <a:lnB>
                      <a:noFill/>
                    </a:lnB>
                  </a:tcPr>
                </a:tc>
                <a:tc>
                  <a:txBody>
                    <a:bodyPr/>
                    <a:lstStyle/>
                    <a:p>
                      <a:pPr algn="ctr"/>
                      <a:r>
                        <a:rPr lang="en-US" sz="2400" b="1" dirty="0">
                          <a:solidFill>
                            <a:schemeClr val="tx1"/>
                          </a:solidFill>
                          <a:latin typeface="Tahoma" pitchFamily="34" charset="0"/>
                          <a:cs typeface="Tahoma" pitchFamily="34" charset="0"/>
                        </a:rPr>
                        <a:t>56</a:t>
                      </a:r>
                    </a:p>
                  </a:txBody>
                  <a:tcPr anchor="ctr">
                    <a:lnL>
                      <a:noFill/>
                    </a:lnL>
                    <a:lnR>
                      <a:noFill/>
                    </a:lnR>
                    <a:lnT>
                      <a:noFill/>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818073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757" y="457200"/>
            <a:ext cx="8229600" cy="609600"/>
          </a:xfrm>
        </p:spPr>
        <p:txBody>
          <a:bodyPr/>
          <a:lstStyle/>
          <a:p>
            <a:r>
              <a:rPr lang="en-US" sz="2400" b="1" dirty="0" smtClean="0">
                <a:solidFill>
                  <a:schemeClr val="tx1"/>
                </a:solidFill>
              </a:rPr>
              <a:t>Donor specific antibody vs. Panel reactive antibody</a:t>
            </a:r>
            <a:endParaRPr lang="en-US" sz="2400" b="1" dirty="0">
              <a:solidFill>
                <a:schemeClr val="tx1"/>
              </a:solidFill>
            </a:endParaRPr>
          </a:p>
        </p:txBody>
      </p:sp>
      <p:sp>
        <p:nvSpPr>
          <p:cNvPr id="3" name="Content Placeholder 2"/>
          <p:cNvSpPr>
            <a:spLocks noGrp="1"/>
          </p:cNvSpPr>
          <p:nvPr>
            <p:ph idx="1"/>
          </p:nvPr>
        </p:nvSpPr>
        <p:spPr>
          <a:xfrm>
            <a:off x="420757" y="1752600"/>
            <a:ext cx="8229600" cy="4389437"/>
          </a:xfrm>
        </p:spPr>
        <p:txBody>
          <a:bodyPr/>
          <a:lstStyle/>
          <a:p>
            <a:pPr marL="514350" indent="-514350">
              <a:buClrTx/>
              <a:buFont typeface="+mj-lt"/>
              <a:buAutoNum type="arabicPeriod"/>
            </a:pPr>
            <a:r>
              <a:rPr lang="en-US" b="1" dirty="0" smtClean="0"/>
              <a:t>Low DSA Low PRA O </a:t>
            </a:r>
            <a:r>
              <a:rPr lang="en-US" b="1" dirty="0"/>
              <a:t>Donor</a:t>
            </a:r>
            <a:endParaRPr lang="en-US" dirty="0"/>
          </a:p>
          <a:p>
            <a:pPr marL="850900" lvl="1" indent="-457200">
              <a:buClrTx/>
              <a:buFont typeface="+mj-lt"/>
              <a:buAutoNum type="alphaLcPeriod"/>
            </a:pPr>
            <a:r>
              <a:rPr lang="en-US" dirty="0"/>
              <a:t>Easy for </a:t>
            </a:r>
            <a:r>
              <a:rPr lang="en-US" dirty="0" smtClean="0"/>
              <a:t> Desensitization or paired exchange (LDPE)</a:t>
            </a:r>
          </a:p>
          <a:p>
            <a:pPr marL="514350" indent="-514350">
              <a:buClrTx/>
              <a:buFont typeface="+mj-lt"/>
              <a:buAutoNum type="arabicPeriod"/>
            </a:pPr>
            <a:r>
              <a:rPr lang="en-US" b="1" dirty="0" smtClean="0"/>
              <a:t>High DSA Low PRA (DST is an example)</a:t>
            </a:r>
            <a:endParaRPr lang="en-US" dirty="0"/>
          </a:p>
          <a:p>
            <a:pPr marL="850900" lvl="1" indent="-457200">
              <a:buClrTx/>
              <a:buFont typeface="+mj-lt"/>
              <a:buAutoNum type="alphaLcPeriod"/>
            </a:pPr>
            <a:r>
              <a:rPr lang="en-US" dirty="0"/>
              <a:t>Difficult for Desensitization	</a:t>
            </a:r>
          </a:p>
          <a:p>
            <a:pPr marL="514350" indent="-514350">
              <a:buClrTx/>
              <a:buFont typeface="+mj-lt"/>
              <a:buAutoNum type="arabicPeriod"/>
            </a:pPr>
            <a:r>
              <a:rPr lang="en-US" b="1" dirty="0" smtClean="0"/>
              <a:t>Low DSA High </a:t>
            </a:r>
            <a:r>
              <a:rPr lang="en-US" b="1" dirty="0"/>
              <a:t>PRA</a:t>
            </a:r>
            <a:endParaRPr lang="en-US" dirty="0"/>
          </a:p>
          <a:p>
            <a:pPr marL="881063" lvl="1" indent="-514350">
              <a:buClrTx/>
              <a:buFont typeface="+mj-lt"/>
              <a:buAutoNum type="alphaLcPeriod"/>
            </a:pPr>
            <a:r>
              <a:rPr lang="en-US" dirty="0"/>
              <a:t>LDPE </a:t>
            </a:r>
            <a:r>
              <a:rPr lang="en-US" dirty="0" smtClean="0"/>
              <a:t>    desensitization</a:t>
            </a:r>
            <a:r>
              <a:rPr lang="en-US" dirty="0"/>
              <a:t>	</a:t>
            </a:r>
          </a:p>
          <a:p>
            <a:pPr marL="514350" indent="-514350">
              <a:buClrTx/>
              <a:buFont typeface="+mj-lt"/>
              <a:buAutoNum type="arabicPeriod"/>
            </a:pPr>
            <a:r>
              <a:rPr lang="en-US" b="1" dirty="0" smtClean="0"/>
              <a:t>High DSA High PRA AB </a:t>
            </a:r>
            <a:r>
              <a:rPr lang="en-US" b="1" dirty="0"/>
              <a:t>Donor</a:t>
            </a:r>
            <a:endParaRPr lang="en-US" dirty="0"/>
          </a:p>
          <a:p>
            <a:pPr marL="881063" lvl="1" indent="-514350">
              <a:buClrTx/>
              <a:buFont typeface="+mj-lt"/>
              <a:buAutoNum type="alphaLcPeriod"/>
            </a:pPr>
            <a:r>
              <a:rPr lang="en-US" dirty="0"/>
              <a:t>Difficult for LDPE and </a:t>
            </a:r>
            <a:r>
              <a:rPr lang="en-US" dirty="0" smtClean="0"/>
              <a:t>Desensitization (</a:t>
            </a:r>
            <a:r>
              <a:rPr lang="en-US" dirty="0"/>
              <a:t>LDPE + </a:t>
            </a:r>
            <a:r>
              <a:rPr lang="en-US" dirty="0" smtClean="0"/>
              <a:t>Desensitize)</a:t>
            </a:r>
            <a:r>
              <a:rPr lang="en-US" dirty="0"/>
              <a:t>	</a:t>
            </a:r>
          </a:p>
          <a:p>
            <a:pPr marL="514350" indent="-514350">
              <a:buClrTx/>
              <a:buFont typeface="+mj-lt"/>
              <a:buAutoNum type="arabicPeriod"/>
            </a:pPr>
            <a:endParaRPr lang="en-US" dirty="0"/>
          </a:p>
          <a:p>
            <a:pPr marL="514350" indent="-514350">
              <a:buClrTx/>
              <a:buFont typeface="+mj-lt"/>
              <a:buAutoNum type="arabicPeriod"/>
            </a:pPr>
            <a:endParaRPr lang="en-US" dirty="0"/>
          </a:p>
        </p:txBody>
      </p:sp>
      <p:cxnSp>
        <p:nvCxnSpPr>
          <p:cNvPr id="5" name="Straight Arrow Connector 4"/>
          <p:cNvCxnSpPr/>
          <p:nvPr/>
        </p:nvCxnSpPr>
        <p:spPr>
          <a:xfrm>
            <a:off x="2209800" y="4343400"/>
            <a:ext cx="304800" cy="0"/>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50633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algn="ctr"/>
            <a:r>
              <a:rPr lang="en-US" b="1" dirty="0" smtClean="0">
                <a:solidFill>
                  <a:schemeClr val="tx1"/>
                </a:solidFill>
              </a:rPr>
              <a:t>conclusion</a:t>
            </a:r>
          </a:p>
        </p:txBody>
      </p:sp>
      <p:sp>
        <p:nvSpPr>
          <p:cNvPr id="81923" name="Content Placeholder 2"/>
          <p:cNvSpPr>
            <a:spLocks noGrp="1"/>
          </p:cNvSpPr>
          <p:nvPr>
            <p:ph idx="1"/>
          </p:nvPr>
        </p:nvSpPr>
        <p:spPr>
          <a:xfrm>
            <a:off x="457200" y="1935163"/>
            <a:ext cx="8229600" cy="3170237"/>
          </a:xfrm>
        </p:spPr>
        <p:txBody>
          <a:bodyPr/>
          <a:lstStyle/>
          <a:p>
            <a:pPr marL="514350" indent="-514350">
              <a:buClrTx/>
              <a:buFont typeface="+mj-lt"/>
              <a:buAutoNum type="arabicPeriod"/>
            </a:pPr>
            <a:r>
              <a:rPr lang="en-US" dirty="0" smtClean="0"/>
              <a:t>transplant assessment is a requirement for a successful outcome</a:t>
            </a:r>
          </a:p>
          <a:p>
            <a:pPr marL="514350" indent="-514350">
              <a:buClrTx/>
              <a:buFont typeface="+mj-lt"/>
              <a:buAutoNum type="arabicPeriod"/>
            </a:pPr>
            <a:r>
              <a:rPr lang="en-US" dirty="0" smtClean="0"/>
              <a:t> Transplant monitoring is needed post transplant for dosing of drugs and for pre emptive response</a:t>
            </a:r>
          </a:p>
          <a:p>
            <a:pPr marL="514350" indent="-514350">
              <a:buClrTx/>
              <a:buFont typeface="+mj-lt"/>
              <a:buAutoNum type="arabicPeriod"/>
            </a:pPr>
            <a:r>
              <a:rPr lang="en-US" dirty="0" smtClean="0"/>
              <a:t>these tests are easily performed</a:t>
            </a:r>
          </a:p>
          <a:p>
            <a:pPr marL="514350" indent="-514350">
              <a:buClrTx/>
              <a:buFont typeface="+mj-lt"/>
              <a:buAutoNum type="arabicPeriod"/>
            </a:pPr>
            <a:r>
              <a:rPr lang="en-US" dirty="0" smtClean="0"/>
              <a:t>Automation is a must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Rot="1" noChangeArrowheads="1"/>
          </p:cNvSpPr>
          <p:nvPr>
            <p:ph type="title"/>
          </p:nvPr>
        </p:nvSpPr>
        <p:spPr>
          <a:xfrm>
            <a:off x="685800" y="304800"/>
            <a:ext cx="7772400" cy="1143000"/>
          </a:xfrm>
        </p:spPr>
        <p:txBody>
          <a:bodyPr/>
          <a:lstStyle/>
          <a:p>
            <a:pPr algn="ctr" eaLnBrk="1" hangingPunct="1"/>
            <a:r>
              <a:rPr lang="en-US" sz="3200" b="1" dirty="0" smtClean="0">
                <a:solidFill>
                  <a:schemeClr val="tx1"/>
                </a:solidFill>
              </a:rPr>
              <a:t>Effect of Ethnic background on Graft Survival UNOS (1995-2005)</a:t>
            </a:r>
          </a:p>
        </p:txBody>
      </p:sp>
      <p:graphicFrame>
        <p:nvGraphicFramePr>
          <p:cNvPr id="4" name="Object 3"/>
          <p:cNvGraphicFramePr>
            <a:graphicFrameLocks noGrp="1" noChangeAspect="1"/>
          </p:cNvGraphicFramePr>
          <p:nvPr>
            <p:ph type="chart" idx="1"/>
          </p:nvPr>
        </p:nvGraphicFramePr>
        <p:xfrm>
          <a:off x="508000" y="1651000"/>
          <a:ext cx="8128000" cy="4424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3321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3400" y="228600"/>
            <a:ext cx="7772400" cy="608013"/>
          </a:xfrm>
        </p:spPr>
        <p:txBody>
          <a:bodyPr/>
          <a:lstStyle/>
          <a:p>
            <a:pPr marL="1016000" indent="-1016000" algn="ctr"/>
            <a:r>
              <a:rPr lang="en-GB" altLang="en-US" sz="2800" b="1" dirty="0" smtClean="0">
                <a:solidFill>
                  <a:schemeClr val="tx1"/>
                </a:solidFill>
                <a:ea typeface="ＭＳ Ｐゴシック" panose="020B0600070205080204" pitchFamily="34" charset="-128"/>
                <a:cs typeface="Tahoma" panose="020B0604030504040204" pitchFamily="34" charset="0"/>
              </a:rPr>
              <a:t>Metabolism Genetic :</a:t>
            </a:r>
            <a:r>
              <a:rPr lang="en-US" altLang="en-US" sz="2800" b="1" dirty="0" smtClean="0">
                <a:solidFill>
                  <a:schemeClr val="tx1"/>
                </a:solidFill>
                <a:ea typeface="ＭＳ Ｐゴシック" panose="020B0600070205080204" pitchFamily="34" charset="-128"/>
                <a:cs typeface="Tahoma" panose="020B0604030504040204" pitchFamily="34" charset="0"/>
              </a:rPr>
              <a:t>Tacrolimus in US</a:t>
            </a:r>
            <a:endParaRPr lang="en-GB" altLang="en-US" sz="2800" b="1" dirty="0" smtClean="0">
              <a:solidFill>
                <a:schemeClr val="tx1"/>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3251" name="Rectangle 3"/>
          <p:cNvSpPr>
            <a:spLocks noGrp="1" noChangeArrowheads="1"/>
          </p:cNvSpPr>
          <p:nvPr>
            <p:ph type="body" sz="half" idx="1"/>
          </p:nvPr>
        </p:nvSpPr>
        <p:spPr>
          <a:xfrm>
            <a:off x="0" y="1447800"/>
            <a:ext cx="3810000" cy="4114800"/>
          </a:xfrm>
        </p:spPr>
        <p:txBody>
          <a:bodyPr/>
          <a:lstStyle/>
          <a:p>
            <a:pPr marL="812800" indent="-812800">
              <a:lnSpc>
                <a:spcPct val="80000"/>
              </a:lnSpc>
              <a:buClr>
                <a:schemeClr val="tx1"/>
              </a:buClr>
              <a:buFontTx/>
              <a:buAutoNum type="romanUcPeriod"/>
            </a:pPr>
            <a:endParaRPr lang="en-GB" altLang="en-US" sz="1800" b="1" smtClean="0">
              <a:ea typeface="ＭＳ Ｐゴシック" panose="020B0600070205080204" pitchFamily="34" charset="-128"/>
            </a:endParaRPr>
          </a:p>
          <a:p>
            <a:pPr marL="1168400" lvl="1" indent="-711200">
              <a:lnSpc>
                <a:spcPct val="80000"/>
              </a:lnSpc>
              <a:buClr>
                <a:schemeClr val="tx1"/>
              </a:buClr>
              <a:buFontTx/>
              <a:buAutoNum type="romanUcPeriod"/>
            </a:pPr>
            <a:r>
              <a:rPr lang="en-US" altLang="en-US" sz="1800" b="1" smtClean="0">
                <a:ea typeface="ＭＳ Ｐゴシック" panose="020B0600070205080204" pitchFamily="34" charset="-128"/>
              </a:rPr>
              <a:t>There is an ethnic related difference in the rate of  metabolism in all CYA, Tacrolimus, Evrolimus and MMF this is due to the differences in:</a:t>
            </a:r>
          </a:p>
          <a:p>
            <a:pPr marL="1524000" lvl="2" indent="-609600">
              <a:lnSpc>
                <a:spcPct val="80000"/>
              </a:lnSpc>
              <a:buClr>
                <a:schemeClr val="folHlink"/>
              </a:buClr>
              <a:buFontTx/>
              <a:buAutoNum type="alphaLcParenR"/>
            </a:pPr>
            <a:r>
              <a:rPr lang="en-US" altLang="en-US" sz="1800" b="1" smtClean="0">
                <a:ea typeface="ＭＳ Ｐゴシック" panose="020B0600070205080204" pitchFamily="34" charset="-128"/>
              </a:rPr>
              <a:t>CYP3A4</a:t>
            </a:r>
          </a:p>
          <a:p>
            <a:pPr marL="1524000" lvl="2" indent="-609600">
              <a:lnSpc>
                <a:spcPct val="80000"/>
              </a:lnSpc>
              <a:buClr>
                <a:schemeClr val="folHlink"/>
              </a:buClr>
              <a:buFontTx/>
              <a:buAutoNum type="alphaLcParenR"/>
            </a:pPr>
            <a:r>
              <a:rPr lang="en-US" altLang="en-US" sz="1800" b="1" smtClean="0">
                <a:ea typeface="ＭＳ Ｐゴシック" panose="020B0600070205080204" pitchFamily="34" charset="-128"/>
              </a:rPr>
              <a:t>CYP3A5</a:t>
            </a:r>
          </a:p>
          <a:p>
            <a:pPr marL="1524000" lvl="2" indent="-609600">
              <a:lnSpc>
                <a:spcPct val="80000"/>
              </a:lnSpc>
              <a:buClr>
                <a:schemeClr val="folHlink"/>
              </a:buClr>
              <a:buFontTx/>
              <a:buAutoNum type="alphaLcParenR"/>
            </a:pPr>
            <a:r>
              <a:rPr lang="en-US" altLang="en-US" sz="1800" b="1" smtClean="0">
                <a:ea typeface="ＭＳ Ｐゴシック" panose="020B0600070205080204" pitchFamily="34" charset="-128"/>
              </a:rPr>
              <a:t>MDR1 (ABCB1)</a:t>
            </a:r>
          </a:p>
          <a:p>
            <a:pPr marL="1168400" lvl="1" indent="-711200">
              <a:lnSpc>
                <a:spcPct val="80000"/>
              </a:lnSpc>
              <a:buClr>
                <a:schemeClr val="tx1"/>
              </a:buClr>
              <a:buFontTx/>
              <a:buAutoNum type="romanUcPeriod"/>
            </a:pPr>
            <a:r>
              <a:rPr lang="en-US" altLang="en-US" sz="1800" b="1" smtClean="0">
                <a:ea typeface="ＭＳ Ｐゴシック" panose="020B0600070205080204" pitchFamily="34" charset="-128"/>
              </a:rPr>
              <a:t>This is has been documented in the difference seen in the US population</a:t>
            </a:r>
            <a:endParaRPr lang="en-GB" altLang="en-US" sz="1800" b="1" smtClean="0">
              <a:ea typeface="ＭＳ Ｐゴシック" panose="020B0600070205080204" pitchFamily="34" charset="-128"/>
            </a:endParaRPr>
          </a:p>
        </p:txBody>
      </p:sp>
      <p:graphicFrame>
        <p:nvGraphicFramePr>
          <p:cNvPr id="53252" name="Object 5"/>
          <p:cNvGraphicFramePr>
            <a:graphicFrameLocks noGrp="1" noChangeAspect="1"/>
          </p:cNvGraphicFramePr>
          <p:nvPr>
            <p:ph sz="half" idx="2"/>
          </p:nvPr>
        </p:nvGraphicFramePr>
        <p:xfrm>
          <a:off x="3851275" y="1803400"/>
          <a:ext cx="4997450" cy="4414838"/>
        </p:xfrm>
        <a:graphic>
          <a:graphicData uri="http://schemas.openxmlformats.org/presentationml/2006/ole">
            <mc:AlternateContent xmlns:mc="http://schemas.openxmlformats.org/markup-compatibility/2006">
              <mc:Choice xmlns:v="urn:schemas-microsoft-com:vml" Requires="v">
                <p:oleObj spid="_x0000_s64527" r:id="rId4" imgW="4999153" imgH="4413887" progId="Excel.Chart.8">
                  <p:embed/>
                </p:oleObj>
              </mc:Choice>
              <mc:Fallback>
                <p:oleObj r:id="rId4" imgW="4999153" imgH="4413887" progId="Excel.Chart.8">
                  <p:embed/>
                  <p:pic>
                    <p:nvPicPr>
                      <p:cNvPr id="53252" name="Object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275" y="1803400"/>
                        <a:ext cx="4997450"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73070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marL="812800" indent="-812800">
              <a:buClrTx/>
              <a:buFont typeface="+mj-lt"/>
              <a:buAutoNum type="arabicPeriod"/>
            </a:pPr>
            <a:r>
              <a:rPr lang="en-US" sz="2800" dirty="0" smtClean="0"/>
              <a:t>It is estimated that 30% of kidney </a:t>
            </a:r>
            <a:r>
              <a:rPr lang="en-US" sz="2800" dirty="0"/>
              <a:t>failure patients, a transplant is not possible even if a potential donor's tissue and blood types otherwise match perfectly. </a:t>
            </a:r>
            <a:endParaRPr lang="en-US" sz="2800" dirty="0" smtClean="0"/>
          </a:p>
          <a:p>
            <a:pPr marL="812800" indent="-812800">
              <a:buClrTx/>
              <a:buFont typeface="+mj-lt"/>
              <a:buAutoNum type="arabicPeriod"/>
            </a:pPr>
            <a:r>
              <a:rPr lang="en-US" sz="2800" dirty="0" smtClean="0"/>
              <a:t>The estimate is even higher for those who need a second or third graft</a:t>
            </a:r>
          </a:p>
          <a:p>
            <a:pPr marL="812800" indent="-812800">
              <a:buClrTx/>
              <a:buFont typeface="+mj-lt"/>
              <a:buAutoNum type="arabicPeriod"/>
            </a:pPr>
            <a:r>
              <a:rPr lang="en-US" sz="2800" dirty="0" smtClean="0"/>
              <a:t>They are simple highly </a:t>
            </a:r>
            <a:r>
              <a:rPr lang="en-US" sz="2800" dirty="0"/>
              <a:t>sensitized </a:t>
            </a:r>
            <a:br>
              <a:rPr lang="en-US" sz="2800" dirty="0"/>
            </a:br>
            <a:endParaRPr lang="en-US" sz="2800" dirty="0" smtClean="0"/>
          </a:p>
        </p:txBody>
      </p:sp>
    </p:spTree>
    <p:extLst>
      <p:ext uri="{BB962C8B-B14F-4D97-AF65-F5344CB8AC3E}">
        <p14:creationId xmlns:p14="http://schemas.microsoft.com/office/powerpoint/2010/main" val="1534408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a:xfrm>
            <a:off x="457200" y="533400"/>
            <a:ext cx="8229600" cy="762000"/>
          </a:xfrm>
        </p:spPr>
        <p:txBody>
          <a:bodyPr/>
          <a:lstStyle/>
          <a:p>
            <a:pPr algn="ctr">
              <a:defRPr/>
            </a:pPr>
            <a:r>
              <a:rPr lang="en-US" sz="3600" b="1" dirty="0">
                <a:solidFill>
                  <a:schemeClr val="tx1"/>
                </a:solidFill>
              </a:rPr>
              <a:t>Sensitization</a:t>
            </a:r>
          </a:p>
        </p:txBody>
      </p:sp>
      <p:sp>
        <p:nvSpPr>
          <p:cNvPr id="4101" name="Rectangle 6"/>
          <p:cNvSpPr>
            <a:spLocks noGrp="1" noChangeArrowheads="1"/>
          </p:cNvSpPr>
          <p:nvPr>
            <p:ph type="body" idx="1"/>
          </p:nvPr>
        </p:nvSpPr>
        <p:spPr>
          <a:xfrm>
            <a:off x="381000" y="1676400"/>
            <a:ext cx="8458200" cy="3429000"/>
          </a:xfrm>
        </p:spPr>
        <p:txBody>
          <a:bodyPr/>
          <a:lstStyle/>
          <a:p>
            <a:pPr marL="533400" indent="-533400">
              <a:buClrTx/>
              <a:buFontTx/>
              <a:buAutoNum type="arabicPeriod"/>
            </a:pPr>
            <a:r>
              <a:rPr lang="en-US" altLang="en-US" dirty="0" smtClean="0"/>
              <a:t>Sensitization is defined as the presence of clinically relevant Abs in recipient sera against donor’ antigens</a:t>
            </a:r>
          </a:p>
          <a:p>
            <a:pPr marL="533400" indent="-533400">
              <a:buClrTx/>
              <a:buFontTx/>
              <a:buAutoNum type="arabicPeriod"/>
            </a:pPr>
            <a:endParaRPr lang="en-US" altLang="en-US" dirty="0" smtClean="0"/>
          </a:p>
          <a:p>
            <a:pPr marL="533400" indent="-533400">
              <a:buClrTx/>
              <a:buFontTx/>
              <a:buAutoNum type="arabicPeriod"/>
            </a:pPr>
            <a:r>
              <a:rPr lang="en-US" altLang="en-US" dirty="0" smtClean="0"/>
              <a:t>Relevance is determined by the reactivity of these Abs with donor’s lymphocytes (HLA antibodies) or donor’s RBCs (ABO </a:t>
            </a:r>
            <a:r>
              <a:rPr lang="en-US" altLang="en-US" dirty="0" err="1" smtClean="0"/>
              <a:t>Iso</a:t>
            </a:r>
            <a:r>
              <a:rPr lang="en-US" altLang="en-US" dirty="0" smtClean="0"/>
              <a:t>-agglutinins ) expressing these antigens </a:t>
            </a:r>
            <a:r>
              <a:rPr lang="en-US" altLang="en-US" u="sng" dirty="0" smtClean="0">
                <a:solidFill>
                  <a:srgbClr val="FFFF00"/>
                </a:solidFill>
              </a:rPr>
              <a:t> </a:t>
            </a:r>
          </a:p>
        </p:txBody>
      </p:sp>
    </p:spTree>
    <p:custDataLst>
      <p:tags r:id="rId1"/>
    </p:custDataLst>
    <p:extLst>
      <p:ext uri="{BB962C8B-B14F-4D97-AF65-F5344CB8AC3E}">
        <p14:creationId xmlns:p14="http://schemas.microsoft.com/office/powerpoint/2010/main" val="3050830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457200" y="704850"/>
            <a:ext cx="8229600" cy="590550"/>
          </a:xfrm>
        </p:spPr>
        <p:txBody>
          <a:bodyPr/>
          <a:lstStyle/>
          <a:p>
            <a:pPr algn="ctr"/>
            <a:r>
              <a:rPr lang="en-US" sz="4000" b="1" dirty="0" smtClean="0">
                <a:solidFill>
                  <a:schemeClr val="tx1"/>
                </a:solidFill>
              </a:rPr>
              <a:t>Origin of Anti HLA </a:t>
            </a:r>
          </a:p>
        </p:txBody>
      </p:sp>
      <p:sp>
        <p:nvSpPr>
          <p:cNvPr id="27651" name="Content Placeholder 4"/>
          <p:cNvSpPr>
            <a:spLocks noGrp="1"/>
          </p:cNvSpPr>
          <p:nvPr>
            <p:ph idx="1"/>
          </p:nvPr>
        </p:nvSpPr>
        <p:spPr>
          <a:xfrm>
            <a:off x="685800" y="1981200"/>
            <a:ext cx="7772400" cy="2362200"/>
          </a:xfrm>
        </p:spPr>
        <p:txBody>
          <a:bodyPr/>
          <a:lstStyle/>
          <a:p>
            <a:pPr marL="457200" indent="-457200">
              <a:buFontTx/>
              <a:buNone/>
            </a:pPr>
            <a:r>
              <a:rPr lang="en-US" sz="2800" dirty="0" smtClean="0"/>
              <a:t>    Antibodies against HLA molecules are formed in response to exposure to foreign HLA molecules, which can occur as a result of blood transfusion, pregnancy, or transplant.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STMODE" val="&lt;?xml version=&quot;1.0&quot; encoding=&quot;utf-8&quot;?&gt;&lt;int&gt;0&lt;/int&gt;"/>
</p:tagLst>
</file>

<file path=ppt/tags/tag2.xml><?xml version="1.0" encoding="utf-8"?>
<p:tagLst xmlns:a="http://schemas.openxmlformats.org/drawingml/2006/main" xmlns:r="http://schemas.openxmlformats.org/officeDocument/2006/relationships" xmlns:p="http://schemas.openxmlformats.org/presentationml/2006/main">
  <p:tag name="LASTMODE" val="&lt;?xml version=&quot;1.0&quot; encoding=&quot;utf-8&quot;?&gt;&lt;int&gt;0&lt;/int&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TM For Life">
      <a:dk1>
        <a:srgbClr val="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stom 3">
      <a:majorFont>
        <a:latin typeface="Tahoma"/>
        <a:ea typeface=""/>
        <a:cs typeface=""/>
      </a:majorFont>
      <a:minorFont>
        <a:latin typeface="Tahoma"/>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M For Life">
    <a:dk1>
      <a:srgbClr val="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TM For Life">
    <a:dk1>
      <a:srgbClr val="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Default Theme</Template>
  <TotalTime>948</TotalTime>
  <Words>2574</Words>
  <Application>Microsoft Office PowerPoint</Application>
  <PresentationFormat>On-screen Show (4:3)</PresentationFormat>
  <Paragraphs>262</Paragraphs>
  <Slides>41</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0" baseType="lpstr">
      <vt:lpstr>ＭＳ Ｐゴシック</vt:lpstr>
      <vt:lpstr>Arial</vt:lpstr>
      <vt:lpstr>Calibri</vt:lpstr>
      <vt:lpstr>Tahoma</vt:lpstr>
      <vt:lpstr>Times</vt:lpstr>
      <vt:lpstr>Times New Roman</vt:lpstr>
      <vt:lpstr>Wingdings 2</vt:lpstr>
      <vt:lpstr>Default Theme</vt:lpstr>
      <vt:lpstr>Microsoft Excel Chart</vt:lpstr>
      <vt:lpstr> Transplant Monitoring</vt:lpstr>
      <vt:lpstr> Purpose</vt:lpstr>
      <vt:lpstr>Collaborative Transplant Study</vt:lpstr>
      <vt:lpstr>Survival rates (UNOS 2009)</vt:lpstr>
      <vt:lpstr>Effect of Ethnic background on Graft Survival UNOS (1995-2005)</vt:lpstr>
      <vt:lpstr>Metabolism Genetic :Tacrolimus in US</vt:lpstr>
      <vt:lpstr>PowerPoint Presentation</vt:lpstr>
      <vt:lpstr>Sensitization</vt:lpstr>
      <vt:lpstr>Origin of Anti HLA </vt:lpstr>
      <vt:lpstr>PowerPoint Presentation</vt:lpstr>
      <vt:lpstr>Class of HLA</vt:lpstr>
      <vt:lpstr>Donor Recipient role</vt:lpstr>
      <vt:lpstr>Hyper acute rejection</vt:lpstr>
      <vt:lpstr>Hyper acute rejection</vt:lpstr>
      <vt:lpstr>Antibodies in acute rejection</vt:lpstr>
      <vt:lpstr>Antibody mediated rejection </vt:lpstr>
      <vt:lpstr>Diagnosis of Antibody mediated rejection </vt:lpstr>
      <vt:lpstr>Antibody detection</vt:lpstr>
      <vt:lpstr>Antibody detection</vt:lpstr>
      <vt:lpstr>PowerPoint Presentation</vt:lpstr>
      <vt:lpstr>PowerPoint Presentation</vt:lpstr>
      <vt:lpstr>Cross-matching</vt:lpstr>
      <vt:lpstr>Lymphocyte crossmatch</vt:lpstr>
      <vt:lpstr>End point of antibody detection</vt:lpstr>
      <vt:lpstr>What is questionable?</vt:lpstr>
      <vt:lpstr>Clinical value</vt:lpstr>
      <vt:lpstr>Cross Matching</vt:lpstr>
      <vt:lpstr>Cross Matching</vt:lpstr>
      <vt:lpstr>Moving from serology to Flow</vt:lpstr>
      <vt:lpstr>Negative cross match</vt:lpstr>
      <vt:lpstr>Positive Crossmatch</vt:lpstr>
      <vt:lpstr>Follow up Crossmatch</vt:lpstr>
      <vt:lpstr>Recommendations</vt:lpstr>
      <vt:lpstr>PANEL REACTIVE ANTIBODY (PRA)</vt:lpstr>
      <vt:lpstr>Sensitization and Sensitivity</vt:lpstr>
      <vt:lpstr>Sensitization and Sensitivity</vt:lpstr>
      <vt:lpstr>PRA</vt:lpstr>
      <vt:lpstr>PRA single antigen (I)</vt:lpstr>
      <vt:lpstr>Donor Specific Antibody</vt:lpstr>
      <vt:lpstr>Donor specific antibody vs. Panel reactive antibody</vt:lpstr>
      <vt:lpstr>conclusion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Touchsmart</dc:creator>
  <cp:lastModifiedBy>marwan masri</cp:lastModifiedBy>
  <cp:revision>91</cp:revision>
  <dcterms:created xsi:type="dcterms:W3CDTF">2010-10-13T05:46:38Z</dcterms:created>
  <dcterms:modified xsi:type="dcterms:W3CDTF">2019-06-13T10:09:52Z</dcterms:modified>
</cp:coreProperties>
</file>