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BF19C34F-67DC-4854-B667-3897E6541F4E}">
  <a:tblStyle styleId="{BF19C34F-67DC-4854-B667-3897E6541F4E}" styleName="Table_0">
    <a:wholeTbl>
      <a:tcTxStyle b="off" i="off">
        <a:font>
          <a:latin typeface="Calibri"/>
          <a:ea typeface="Calibri"/>
          <a:cs typeface="Calibri"/>
        </a:font>
        <a:schemeClr val="dk1"/>
      </a:tcTxStyle>
      <a:tcStyle>
        <a:tcBdr>
          <a:left>
            <a:ln cap="flat" cmpd="sng" w="12700">
              <a:solidFill>
                <a:schemeClr val="accent1"/>
              </a:solidFill>
              <a:prstDash val="solid"/>
              <a:round/>
              <a:headEnd len="sm" w="sm" type="none"/>
              <a:tailEnd len="sm" w="sm" type="none"/>
            </a:ln>
          </a:left>
          <a:right>
            <a:ln cap="flat" cmpd="sng" w="12700">
              <a:solidFill>
                <a:schemeClr val="accent1"/>
              </a:solidFill>
              <a:prstDash val="solid"/>
              <a:round/>
              <a:headEnd len="sm" w="sm" type="none"/>
              <a:tailEnd len="sm" w="sm" type="none"/>
            </a:ln>
          </a:right>
          <a:top>
            <a:ln cap="flat" cmpd="sng" w="12700">
              <a:solidFill>
                <a:schemeClr val="accent1"/>
              </a:solidFill>
              <a:prstDash val="solid"/>
              <a:round/>
              <a:headEnd len="sm" w="sm" type="none"/>
              <a:tailEnd len="sm" w="sm" type="none"/>
            </a:ln>
          </a:top>
          <a:bottom>
            <a:ln cap="flat" cmpd="sng" w="12700">
              <a:solidFill>
                <a:schemeClr val="accent1"/>
              </a:solidFill>
              <a:prstDash val="solid"/>
              <a:round/>
              <a:headEnd len="sm" w="sm" type="none"/>
              <a:tailEnd len="sm" w="sm" type="none"/>
            </a:ln>
          </a:bottom>
          <a:insideH>
            <a:ln cap="flat" cmpd="sng" w="12700">
              <a:solidFill>
                <a:schemeClr val="accent1"/>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lt1"/>
          </a:solidFill>
        </a:fill>
      </a:tcStyle>
    </a:wholeTbl>
    <a:band1H>
      <a:tcTxStyle/>
      <a:tcStyle>
        <a:fill>
          <a:solidFill>
            <a:srgbClr val="E8ECF4"/>
          </a:solidFill>
        </a:fill>
      </a:tcStyle>
    </a:band1H>
    <a:band2H>
      <a:tcTxStyle/>
    </a:band2H>
    <a:band1V>
      <a:tcTxStyle/>
      <a:tcStyle>
        <a:fill>
          <a:solidFill>
            <a:srgbClr val="E8ECF4"/>
          </a:solidFill>
        </a:fill>
      </a:tcStyle>
    </a:band1V>
    <a:band2V>
      <a:tcTxStyle/>
    </a:band2V>
    <a:lastCol>
      <a:tcTxStyle b="on" i="off"/>
    </a:lastCol>
    <a:firstCol>
      <a:tcTxStyle b="on" i="off"/>
    </a:firstCol>
    <a:lastRow>
      <a:tcTxStyle b="on" i="off"/>
      <a:tcStyle>
        <a:tcBdr>
          <a:top>
            <a:ln cap="flat" cmpd="sng" w="50800">
              <a:solidFill>
                <a:schemeClr val="accent1"/>
              </a:solidFill>
              <a:prstDash val="solid"/>
              <a:round/>
              <a:headEnd len="sm" w="sm" type="none"/>
              <a:tailEnd len="sm" w="sm" type="none"/>
            </a:ln>
          </a:top>
        </a:tcBdr>
        <a:fill>
          <a:solidFill>
            <a:schemeClr val="lt1"/>
          </a:solidFill>
        </a:fill>
      </a:tcStyle>
    </a:lastRow>
    <a:seCell>
      <a:tcTxStyle/>
    </a:seCell>
    <a:swCell>
      <a:tcTxStyle/>
    </a:swCell>
    <a:firstRow>
      <a:tcTxStyle b="on" i="off">
        <a:font>
          <a:latin typeface="Calibri"/>
          <a:ea typeface="Calibri"/>
          <a:cs typeface="Calibri"/>
        </a:font>
        <a:schemeClr val="lt1"/>
      </a:tcTxStyle>
      <a:tcStyle>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Google Shape;225;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Google Shape;252;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Google Shape;260;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Google Shape;266;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Google Shape;273;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 name="Google Shape;101;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5" name="Shape 15"/>
        <p:cNvGrpSpPr/>
        <p:nvPr/>
      </p:nvGrpSpPr>
      <p:grpSpPr>
        <a:xfrm>
          <a:off x="0" y="0"/>
          <a:ext cx="0" cy="0"/>
          <a:chOff x="0" y="0"/>
          <a:chExt cx="0" cy="0"/>
        </a:xfrm>
      </p:grpSpPr>
      <p:sp>
        <p:nvSpPr>
          <p:cNvPr id="16" name="Google Shape;16;p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 name="Google Shape;18;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1" name="Shape 21"/>
        <p:cNvGrpSpPr/>
        <p:nvPr/>
      </p:nvGrpSpPr>
      <p:grpSpPr>
        <a:xfrm>
          <a:off x="0" y="0"/>
          <a:ext cx="0" cy="0"/>
          <a:chOff x="0" y="0"/>
          <a:chExt cx="0" cy="0"/>
        </a:xfrm>
      </p:grpSpPr>
      <p:sp>
        <p:nvSpPr>
          <p:cNvPr id="22" name="Google Shape;22;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5" name="Shape 25"/>
        <p:cNvGrpSpPr/>
        <p:nvPr/>
      </p:nvGrpSpPr>
      <p:grpSpPr>
        <a:xfrm>
          <a:off x="0" y="0"/>
          <a:ext cx="0" cy="0"/>
          <a:chOff x="0" y="0"/>
          <a:chExt cx="0" cy="0"/>
        </a:xfrm>
      </p:grpSpPr>
      <p:sp>
        <p:nvSpPr>
          <p:cNvPr id="26" name="Google Shape;26;p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8" name="Google Shape;28;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1" name="Shape 31"/>
        <p:cNvGrpSpPr/>
        <p:nvPr/>
      </p:nvGrpSpPr>
      <p:grpSpPr>
        <a:xfrm>
          <a:off x="0" y="0"/>
          <a:ext cx="0" cy="0"/>
          <a:chOff x="0" y="0"/>
          <a:chExt cx="0" cy="0"/>
        </a:xfrm>
      </p:grpSpPr>
      <p:sp>
        <p:nvSpPr>
          <p:cNvPr id="32" name="Google Shape;32;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7" name="Shape 37"/>
        <p:cNvGrpSpPr/>
        <p:nvPr/>
      </p:nvGrpSpPr>
      <p:grpSpPr>
        <a:xfrm>
          <a:off x="0" y="0"/>
          <a:ext cx="0" cy="0"/>
          <a:chOff x="0" y="0"/>
          <a:chExt cx="0" cy="0"/>
        </a:xfrm>
      </p:grpSpPr>
      <p:sp>
        <p:nvSpPr>
          <p:cNvPr id="38" name="Google Shape;38;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4" name="Shape 44"/>
        <p:cNvGrpSpPr/>
        <p:nvPr/>
      </p:nvGrpSpPr>
      <p:grpSpPr>
        <a:xfrm>
          <a:off x="0" y="0"/>
          <a:ext cx="0" cy="0"/>
          <a:chOff x="0" y="0"/>
          <a:chExt cx="0" cy="0"/>
        </a:xfrm>
      </p:grpSpPr>
      <p:sp>
        <p:nvSpPr>
          <p:cNvPr id="45" name="Google Shape;45;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4.png"/><Relationship Id="rId4" Type="http://schemas.openxmlformats.org/officeDocument/2006/relationships/image" Target="../media/image2.png"/><Relationship Id="rId5"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t/>
            </a:r>
            <a:endParaRPr/>
          </a:p>
        </p:txBody>
      </p:sp>
      <p:pic>
        <p:nvPicPr>
          <p:cNvPr id="89" name="Google Shape;89;p13"/>
          <p:cNvPicPr preferRelativeResize="0"/>
          <p:nvPr>
            <p:ph idx="1" type="body"/>
          </p:nvPr>
        </p:nvPicPr>
        <p:blipFill rotWithShape="1">
          <a:blip r:embed="rId3">
            <a:alphaModFix/>
          </a:blip>
          <a:srcRect b="0" l="0" r="0" t="0"/>
          <a:stretch/>
        </p:blipFill>
        <p:spPr>
          <a:xfrm>
            <a:off x="827584" y="1052736"/>
            <a:ext cx="7609310" cy="4752528"/>
          </a:xfrm>
          <a:prstGeom prst="rect">
            <a:avLst/>
          </a:prstGeom>
          <a:noFill/>
          <a:ln>
            <a:noFill/>
          </a:ln>
        </p:spPr>
      </p:pic>
      <p:sp>
        <p:nvSpPr>
          <p:cNvPr id="90" name="Google Shape;90;p13"/>
          <p:cNvSpPr txBox="1"/>
          <p:nvPr/>
        </p:nvSpPr>
        <p:spPr>
          <a:xfrm>
            <a:off x="4787415" y="6188225"/>
            <a:ext cx="4392488"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Condella et al, </a:t>
            </a:r>
            <a:r>
              <a:rPr b="0" i="1" lang="en-US" sz="1800" u="none" cap="none" strike="noStrike">
                <a:solidFill>
                  <a:schemeClr val="dk1"/>
                </a:solidFill>
                <a:latin typeface="Calibri"/>
                <a:ea typeface="Calibri"/>
                <a:cs typeface="Calibri"/>
                <a:sym typeface="Calibri"/>
              </a:rPr>
              <a:t>Western J Emerg Med 2018</a:t>
            </a:r>
            <a:endParaRPr i="1" sz="18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t>Etiology</a:t>
            </a:r>
            <a:endParaRPr/>
          </a:p>
        </p:txBody>
      </p:sp>
      <p:graphicFrame>
        <p:nvGraphicFramePr>
          <p:cNvPr id="149" name="Google Shape;149;p22"/>
          <p:cNvGraphicFramePr/>
          <p:nvPr/>
        </p:nvGraphicFramePr>
        <p:xfrm>
          <a:off x="755576" y="1628800"/>
          <a:ext cx="3000000" cy="3000000"/>
        </p:xfrm>
        <a:graphic>
          <a:graphicData uri="http://schemas.openxmlformats.org/drawingml/2006/table">
            <a:tbl>
              <a:tblPr bandRow="1" firstRow="1">
                <a:noFill/>
                <a:tableStyleId>{BF19C34F-67DC-4854-B667-3897E6541F4E}</a:tableStyleId>
              </a:tblPr>
              <a:tblGrid>
                <a:gridCol w="3708400"/>
                <a:gridCol w="3708400"/>
              </a:tblGrid>
              <a:tr h="493775">
                <a:tc>
                  <a:txBody>
                    <a:bodyPr/>
                    <a:lstStyle/>
                    <a:p>
                      <a:pPr indent="0" lvl="0" marL="0" marR="0" rtl="0" algn="ctr">
                        <a:spcBef>
                          <a:spcPts val="0"/>
                        </a:spcBef>
                        <a:spcAft>
                          <a:spcPts val="0"/>
                        </a:spcAft>
                        <a:buNone/>
                      </a:pPr>
                      <a:r>
                        <a:rPr lang="en-US" sz="2200" u="none" cap="none" strike="noStrike"/>
                        <a:t>Virus</a:t>
                      </a:r>
                      <a:endParaRPr sz="2200" u="none" cap="none" strike="noStrike"/>
                    </a:p>
                  </a:txBody>
                  <a:tcPr marT="45725" marB="45725" marR="91450" marL="91450"/>
                </a:tc>
                <a:tc>
                  <a:txBody>
                    <a:bodyPr/>
                    <a:lstStyle/>
                    <a:p>
                      <a:pPr indent="0" lvl="0" marL="0" marR="0" rtl="0" algn="ctr">
                        <a:spcBef>
                          <a:spcPts val="0"/>
                        </a:spcBef>
                        <a:spcAft>
                          <a:spcPts val="0"/>
                        </a:spcAft>
                        <a:buNone/>
                      </a:pPr>
                      <a:r>
                        <a:rPr lang="en-US" sz="2200" u="none" cap="none" strike="noStrike"/>
                        <a:t>%</a:t>
                      </a:r>
                      <a:endParaRPr sz="2200" u="none" cap="none" strike="noStrike"/>
                    </a:p>
                  </a:txBody>
                  <a:tcPr marT="45725" marB="45725" marR="91450" marL="91450"/>
                </a:tc>
              </a:tr>
              <a:tr h="493775">
                <a:tc>
                  <a:txBody>
                    <a:bodyPr/>
                    <a:lstStyle/>
                    <a:p>
                      <a:pPr indent="0" lvl="0" marL="0" marR="0" rtl="0" algn="ctr">
                        <a:spcBef>
                          <a:spcPts val="0"/>
                        </a:spcBef>
                        <a:spcAft>
                          <a:spcPts val="0"/>
                        </a:spcAft>
                        <a:buNone/>
                      </a:pPr>
                      <a:r>
                        <a:rPr lang="en-US" sz="2200" u="none" cap="none" strike="noStrike"/>
                        <a:t>RSV</a:t>
                      </a:r>
                      <a:endParaRPr sz="2200" u="none" cap="none" strike="noStrike"/>
                    </a:p>
                  </a:txBody>
                  <a:tcPr marT="45725" marB="45725" marR="91450" marL="91450"/>
                </a:tc>
                <a:tc>
                  <a:txBody>
                    <a:bodyPr/>
                    <a:lstStyle/>
                    <a:p>
                      <a:pPr indent="0" lvl="0" marL="0" marR="0" rtl="0" algn="ctr">
                        <a:spcBef>
                          <a:spcPts val="0"/>
                        </a:spcBef>
                        <a:spcAft>
                          <a:spcPts val="0"/>
                        </a:spcAft>
                        <a:buNone/>
                      </a:pPr>
                      <a:r>
                        <a:rPr lang="en-US" sz="2200" u="none" cap="none" strike="noStrike"/>
                        <a:t>76</a:t>
                      </a:r>
                      <a:endParaRPr sz="2200" u="none" cap="none" strike="noStrike"/>
                    </a:p>
                  </a:txBody>
                  <a:tcPr marT="45725" marB="45725" marR="91450" marL="91450"/>
                </a:tc>
              </a:tr>
              <a:tr h="493775">
                <a:tc>
                  <a:txBody>
                    <a:bodyPr/>
                    <a:lstStyle/>
                    <a:p>
                      <a:pPr indent="0" lvl="0" marL="0" marR="0" rtl="0" algn="ctr">
                        <a:spcBef>
                          <a:spcPts val="0"/>
                        </a:spcBef>
                        <a:spcAft>
                          <a:spcPts val="0"/>
                        </a:spcAft>
                        <a:buNone/>
                      </a:pPr>
                      <a:r>
                        <a:rPr lang="en-US" sz="2200" u="none" cap="none" strike="noStrike"/>
                        <a:t>Rhinovirus</a:t>
                      </a:r>
                      <a:endParaRPr sz="2200" u="none" cap="none" strike="noStrike"/>
                    </a:p>
                  </a:txBody>
                  <a:tcPr marT="45725" marB="45725" marR="91450" marL="91450"/>
                </a:tc>
                <a:tc>
                  <a:txBody>
                    <a:bodyPr/>
                    <a:lstStyle/>
                    <a:p>
                      <a:pPr indent="0" lvl="0" marL="0" marR="0" rtl="0" algn="ctr">
                        <a:spcBef>
                          <a:spcPts val="0"/>
                        </a:spcBef>
                        <a:spcAft>
                          <a:spcPts val="0"/>
                        </a:spcAft>
                        <a:buNone/>
                      </a:pPr>
                      <a:r>
                        <a:rPr lang="en-US" sz="2200" u="none" cap="none" strike="noStrike"/>
                        <a:t>39</a:t>
                      </a:r>
                      <a:endParaRPr sz="2200" u="none" cap="none" strike="noStrike"/>
                    </a:p>
                  </a:txBody>
                  <a:tcPr marT="45725" marB="45725" marR="91450" marL="91450"/>
                </a:tc>
              </a:tr>
              <a:tr h="493775">
                <a:tc>
                  <a:txBody>
                    <a:bodyPr/>
                    <a:lstStyle/>
                    <a:p>
                      <a:pPr indent="0" lvl="0" marL="0" marR="0" rtl="0" algn="ctr">
                        <a:spcBef>
                          <a:spcPts val="0"/>
                        </a:spcBef>
                        <a:spcAft>
                          <a:spcPts val="0"/>
                        </a:spcAft>
                        <a:buNone/>
                      </a:pPr>
                      <a:r>
                        <a:rPr i="0" lang="en-US" sz="2200" u="none" cap="none" strike="noStrike"/>
                        <a:t>Influenza</a:t>
                      </a:r>
                      <a:endParaRPr i="0" sz="2200" u="none" cap="none" strike="noStrike"/>
                    </a:p>
                  </a:txBody>
                  <a:tcPr marT="45725" marB="45725" marR="91450" marL="91450"/>
                </a:tc>
                <a:tc>
                  <a:txBody>
                    <a:bodyPr/>
                    <a:lstStyle/>
                    <a:p>
                      <a:pPr indent="0" lvl="0" marL="0" marR="0" rtl="0" algn="ctr">
                        <a:spcBef>
                          <a:spcPts val="0"/>
                        </a:spcBef>
                        <a:spcAft>
                          <a:spcPts val="0"/>
                        </a:spcAft>
                        <a:buNone/>
                      </a:pPr>
                      <a:r>
                        <a:rPr lang="en-US" sz="2200" u="none" cap="none" strike="noStrike"/>
                        <a:t>10</a:t>
                      </a:r>
                      <a:endParaRPr sz="2200" u="none" cap="none" strike="noStrike"/>
                    </a:p>
                  </a:txBody>
                  <a:tcPr marT="45725" marB="45725" marR="91450" marL="91450"/>
                </a:tc>
              </a:tr>
              <a:tr h="493775">
                <a:tc>
                  <a:txBody>
                    <a:bodyPr/>
                    <a:lstStyle/>
                    <a:p>
                      <a:pPr indent="0" lvl="0" marL="0" marR="0" rtl="0" algn="ctr">
                        <a:spcBef>
                          <a:spcPts val="0"/>
                        </a:spcBef>
                        <a:spcAft>
                          <a:spcPts val="0"/>
                        </a:spcAft>
                        <a:buNone/>
                      </a:pPr>
                      <a:r>
                        <a:rPr lang="en-US" sz="2200" u="none" cap="none" strike="noStrike"/>
                        <a:t>Metapneumovirus</a:t>
                      </a:r>
                      <a:endParaRPr sz="2200" u="none" cap="none" strike="noStrike"/>
                    </a:p>
                  </a:txBody>
                  <a:tcPr marT="45725" marB="45725" marR="91450" marL="91450"/>
                </a:tc>
                <a:tc>
                  <a:txBody>
                    <a:bodyPr/>
                    <a:lstStyle/>
                    <a:p>
                      <a:pPr indent="0" lvl="0" marL="0" marR="0" rtl="0" algn="ctr">
                        <a:spcBef>
                          <a:spcPts val="0"/>
                        </a:spcBef>
                        <a:spcAft>
                          <a:spcPts val="0"/>
                        </a:spcAft>
                        <a:buNone/>
                      </a:pPr>
                      <a:r>
                        <a:rPr lang="en-US" sz="2200" u="none" cap="none" strike="noStrike"/>
                        <a:t>3</a:t>
                      </a:r>
                      <a:endParaRPr sz="2200" u="none" cap="none" strike="noStrike"/>
                    </a:p>
                  </a:txBody>
                  <a:tcPr marT="45725" marB="45725" marR="91450" marL="91450"/>
                </a:tc>
              </a:tr>
              <a:tr h="493775">
                <a:tc>
                  <a:txBody>
                    <a:bodyPr/>
                    <a:lstStyle/>
                    <a:p>
                      <a:pPr indent="0" lvl="0" marL="0" marR="0" rtl="0" algn="ctr">
                        <a:spcBef>
                          <a:spcPts val="0"/>
                        </a:spcBef>
                        <a:spcAft>
                          <a:spcPts val="0"/>
                        </a:spcAft>
                        <a:buNone/>
                      </a:pPr>
                      <a:r>
                        <a:rPr lang="en-US" sz="2200" u="none" cap="none" strike="noStrike"/>
                        <a:t>Coronavirus</a:t>
                      </a:r>
                      <a:endParaRPr sz="2200" u="none" cap="none" strike="noStrike"/>
                    </a:p>
                  </a:txBody>
                  <a:tcPr marT="45725" marB="45725" marR="91450" marL="91450"/>
                </a:tc>
                <a:tc>
                  <a:txBody>
                    <a:bodyPr/>
                    <a:lstStyle/>
                    <a:p>
                      <a:pPr indent="0" lvl="0" marL="0" marR="0" rtl="0" algn="ctr">
                        <a:spcBef>
                          <a:spcPts val="0"/>
                        </a:spcBef>
                        <a:spcAft>
                          <a:spcPts val="0"/>
                        </a:spcAft>
                        <a:buNone/>
                      </a:pPr>
                      <a:r>
                        <a:rPr lang="en-US" sz="2200" u="none" cap="none" strike="noStrike"/>
                        <a:t>2</a:t>
                      </a:r>
                      <a:endParaRPr sz="2200" u="none" cap="none" strike="noStrike"/>
                    </a:p>
                  </a:txBody>
                  <a:tcPr marT="45725" marB="45725" marR="91450" marL="91450"/>
                </a:tc>
              </a:tr>
              <a:tr h="493775">
                <a:tc>
                  <a:txBody>
                    <a:bodyPr/>
                    <a:lstStyle/>
                    <a:p>
                      <a:pPr indent="0" lvl="0" marL="0" marR="0" rtl="0" algn="ctr">
                        <a:spcBef>
                          <a:spcPts val="0"/>
                        </a:spcBef>
                        <a:spcAft>
                          <a:spcPts val="0"/>
                        </a:spcAft>
                        <a:buNone/>
                      </a:pPr>
                      <a:r>
                        <a:rPr lang="en-US" sz="2200" u="none" cap="none" strike="noStrike"/>
                        <a:t>Parainfluenza</a:t>
                      </a:r>
                      <a:endParaRPr sz="2200" u="none" cap="none" strike="noStrike"/>
                    </a:p>
                  </a:txBody>
                  <a:tcPr marT="45725" marB="45725" marR="91450" marL="91450"/>
                </a:tc>
                <a:tc>
                  <a:txBody>
                    <a:bodyPr/>
                    <a:lstStyle/>
                    <a:p>
                      <a:pPr indent="0" lvl="0" marL="0" marR="0" rtl="0" algn="ctr">
                        <a:spcBef>
                          <a:spcPts val="0"/>
                        </a:spcBef>
                        <a:spcAft>
                          <a:spcPts val="0"/>
                        </a:spcAft>
                        <a:buNone/>
                      </a:pPr>
                      <a:r>
                        <a:rPr lang="en-US" sz="2200" u="none" cap="none" strike="noStrike"/>
                        <a:t>1</a:t>
                      </a:r>
                      <a:endParaRPr sz="2200" u="none" cap="none" strike="noStrike"/>
                    </a:p>
                  </a:txBody>
                  <a:tcPr marT="45725" marB="45725" marR="91450" marL="91450"/>
                </a:tc>
              </a:tr>
            </a:tbl>
          </a:graphicData>
        </a:graphic>
      </p:graphicFrame>
      <p:sp>
        <p:nvSpPr>
          <p:cNvPr id="150" name="Google Shape;150;p22"/>
          <p:cNvSpPr txBox="1"/>
          <p:nvPr/>
        </p:nvSpPr>
        <p:spPr>
          <a:xfrm>
            <a:off x="5364088" y="5949280"/>
            <a:ext cx="4032448"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Miller et al. </a:t>
            </a:r>
            <a:r>
              <a:rPr i="1" lang="en-US" sz="1800">
                <a:solidFill>
                  <a:schemeClr val="dk1"/>
                </a:solidFill>
                <a:latin typeface="Calibri"/>
                <a:ea typeface="Calibri"/>
                <a:cs typeface="Calibri"/>
                <a:sym typeface="Calibri"/>
              </a:rPr>
              <a:t>Pediatr Infect Dis J 2013</a:t>
            </a:r>
            <a:endParaRPr i="1" sz="1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3"/>
          <p:cNvSpPr txBox="1"/>
          <p:nvPr>
            <p:ph type="title"/>
          </p:nvPr>
        </p:nvSpPr>
        <p:spPr>
          <a:xfrm>
            <a:off x="467544" y="404664"/>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t>Viral etiology</a:t>
            </a:r>
            <a:endParaRPr/>
          </a:p>
        </p:txBody>
      </p:sp>
      <p:sp>
        <p:nvSpPr>
          <p:cNvPr id="156" name="Google Shape;156;p23"/>
          <p:cNvSpPr txBox="1"/>
          <p:nvPr>
            <p:ph idx="1" type="body"/>
          </p:nvPr>
        </p:nvSpPr>
        <p:spPr>
          <a:xfrm>
            <a:off x="755576" y="1844824"/>
            <a:ext cx="7931224"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lang="en-US"/>
              <a:t>Relative to infants with RSV bronchiolitis, those with RV bronchiolitis have a shorter hospital stay, are more likely to be treated with systemic corticosteroids and have an increased risk of asthma</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t>RSV genotypes</a:t>
            </a:r>
            <a:endParaRPr/>
          </a:p>
        </p:txBody>
      </p:sp>
      <p:sp>
        <p:nvSpPr>
          <p:cNvPr id="162" name="Google Shape;162;p24"/>
          <p:cNvSpPr txBox="1"/>
          <p:nvPr>
            <p:ph idx="1" type="body"/>
          </p:nvPr>
        </p:nvSpPr>
        <p:spPr>
          <a:xfrm>
            <a:off x="467544" y="1340768"/>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720"/>
              <a:buChar char="•"/>
            </a:pPr>
            <a:r>
              <a:rPr lang="en-US" sz="2720"/>
              <a:t>312 previously healthy term infants hospitalized for bronchiolitis over 12 epidemic seasons stratified according to genotypes NA1, ON1, and BA</a:t>
            </a:r>
            <a:endParaRPr/>
          </a:p>
          <a:p>
            <a:pPr indent="-342900" lvl="0" marL="342900" rtl="0" algn="l">
              <a:lnSpc>
                <a:spcPct val="90000"/>
              </a:lnSpc>
              <a:spcBef>
                <a:spcPts val="544"/>
              </a:spcBef>
              <a:spcAft>
                <a:spcPts val="0"/>
              </a:spcAft>
              <a:buClr>
                <a:schemeClr val="dk1"/>
              </a:buClr>
              <a:buSzPts val="2720"/>
              <a:buChar char="•"/>
            </a:pPr>
            <a:r>
              <a:rPr lang="en-US" sz="2720"/>
              <a:t>NA1-infected infants were the youngest and had the most severe clinical course</a:t>
            </a:r>
            <a:endParaRPr/>
          </a:p>
          <a:p>
            <a:pPr indent="-342900" lvl="0" marL="342900" rtl="0" algn="l">
              <a:lnSpc>
                <a:spcPct val="90000"/>
              </a:lnSpc>
              <a:spcBef>
                <a:spcPts val="544"/>
              </a:spcBef>
              <a:spcAft>
                <a:spcPts val="0"/>
              </a:spcAft>
              <a:buClr>
                <a:schemeClr val="dk1"/>
              </a:buClr>
              <a:buSzPts val="2720"/>
              <a:buChar char="•"/>
            </a:pPr>
            <a:r>
              <a:rPr lang="en-US" sz="2720"/>
              <a:t>BA infected infants had less severe symptoms and more frequently had eosinophilia and a family history of asthma </a:t>
            </a:r>
            <a:endParaRPr/>
          </a:p>
          <a:p>
            <a:pPr indent="-342900" lvl="0" marL="342900" rtl="0" algn="l">
              <a:lnSpc>
                <a:spcPct val="90000"/>
              </a:lnSpc>
              <a:spcBef>
                <a:spcPts val="544"/>
              </a:spcBef>
              <a:spcAft>
                <a:spcPts val="0"/>
              </a:spcAft>
              <a:buClr>
                <a:schemeClr val="dk1"/>
              </a:buClr>
              <a:buSzPts val="2720"/>
              <a:buChar char="•"/>
            </a:pPr>
            <a:r>
              <a:rPr lang="en-US" sz="2720"/>
              <a:t>Infants with the ON1 genotype had a milder clinical course than those with NA1 and more risk factors for asthma</a:t>
            </a:r>
            <a:endParaRPr sz="2720"/>
          </a:p>
        </p:txBody>
      </p:sp>
      <p:sp>
        <p:nvSpPr>
          <p:cNvPr id="163" name="Google Shape;163;p24"/>
          <p:cNvSpPr txBox="1"/>
          <p:nvPr/>
        </p:nvSpPr>
        <p:spPr>
          <a:xfrm>
            <a:off x="5364088" y="6048184"/>
            <a:ext cx="360040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Midulla et al. </a:t>
            </a:r>
            <a:r>
              <a:rPr i="1" lang="en-US" sz="1800">
                <a:solidFill>
                  <a:schemeClr val="dk1"/>
                </a:solidFill>
                <a:latin typeface="Calibri"/>
                <a:ea typeface="Calibri"/>
                <a:cs typeface="Calibri"/>
                <a:sym typeface="Calibri"/>
              </a:rPr>
              <a:t>J Infect Dis 2018</a:t>
            </a:r>
            <a:endParaRPr i="1" sz="1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t>Causes of wheezing in infants</a:t>
            </a:r>
            <a:endParaRPr/>
          </a:p>
        </p:txBody>
      </p:sp>
      <p:sp>
        <p:nvSpPr>
          <p:cNvPr id="169" name="Google Shape;169;p2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lang="en-US"/>
              <a:t>Asthma</a:t>
            </a:r>
            <a:endParaRPr/>
          </a:p>
          <a:p>
            <a:pPr indent="-342900" lvl="0" marL="342900" rtl="0" algn="l">
              <a:spcBef>
                <a:spcPts val="640"/>
              </a:spcBef>
              <a:spcAft>
                <a:spcPts val="0"/>
              </a:spcAft>
              <a:buClr>
                <a:schemeClr val="dk1"/>
              </a:buClr>
              <a:buSzPts val="3200"/>
              <a:buChar char="•"/>
            </a:pPr>
            <a:r>
              <a:rPr lang="en-US"/>
              <a:t>Pneumonia</a:t>
            </a:r>
            <a:endParaRPr/>
          </a:p>
          <a:p>
            <a:pPr indent="-342900" lvl="0" marL="342900" rtl="0" algn="l">
              <a:spcBef>
                <a:spcPts val="640"/>
              </a:spcBef>
              <a:spcAft>
                <a:spcPts val="0"/>
              </a:spcAft>
              <a:buClr>
                <a:schemeClr val="dk1"/>
              </a:buClr>
              <a:buSzPts val="3200"/>
              <a:buChar char="•"/>
            </a:pPr>
            <a:r>
              <a:rPr lang="en-US"/>
              <a:t>Chronic lung disease</a:t>
            </a:r>
            <a:endParaRPr/>
          </a:p>
          <a:p>
            <a:pPr indent="-342900" lvl="0" marL="342900" rtl="0" algn="l">
              <a:spcBef>
                <a:spcPts val="640"/>
              </a:spcBef>
              <a:spcAft>
                <a:spcPts val="0"/>
              </a:spcAft>
              <a:buClr>
                <a:schemeClr val="dk1"/>
              </a:buClr>
              <a:buSzPts val="3200"/>
              <a:buChar char="•"/>
            </a:pPr>
            <a:r>
              <a:rPr lang="en-US"/>
              <a:t>Foreign body aspiration</a:t>
            </a:r>
            <a:endParaRPr/>
          </a:p>
          <a:p>
            <a:pPr indent="-342900" lvl="0" marL="342900" rtl="0" algn="l">
              <a:spcBef>
                <a:spcPts val="640"/>
              </a:spcBef>
              <a:spcAft>
                <a:spcPts val="0"/>
              </a:spcAft>
              <a:buClr>
                <a:schemeClr val="dk1"/>
              </a:buClr>
              <a:buSzPts val="3200"/>
              <a:buChar char="•"/>
            </a:pPr>
            <a:r>
              <a:rPr lang="en-US"/>
              <a:t>Chronic aspiration</a:t>
            </a:r>
            <a:endParaRPr/>
          </a:p>
          <a:p>
            <a:pPr indent="-342900" lvl="0" marL="342900" rtl="0" algn="l">
              <a:spcBef>
                <a:spcPts val="640"/>
              </a:spcBef>
              <a:spcAft>
                <a:spcPts val="0"/>
              </a:spcAft>
              <a:buClr>
                <a:schemeClr val="dk1"/>
              </a:buClr>
              <a:buSzPts val="3200"/>
              <a:buChar char="•"/>
            </a:pPr>
            <a:r>
              <a:rPr lang="en-US"/>
              <a:t>Congenital heart disease</a:t>
            </a:r>
            <a:endParaRPr/>
          </a:p>
          <a:p>
            <a:pPr indent="-342900" lvl="0" marL="342900" rtl="0" algn="l">
              <a:spcBef>
                <a:spcPts val="640"/>
              </a:spcBef>
              <a:spcAft>
                <a:spcPts val="0"/>
              </a:spcAft>
              <a:buClr>
                <a:schemeClr val="dk1"/>
              </a:buClr>
              <a:buSzPts val="3200"/>
              <a:buChar char="•"/>
            </a:pPr>
            <a:r>
              <a:rPr lang="en-US"/>
              <a:t>Cystic fibrosis…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26"/>
          <p:cNvSpPr txBox="1"/>
          <p:nvPr>
            <p:ph type="title"/>
          </p:nvPr>
        </p:nvSpPr>
        <p:spPr>
          <a:xfrm>
            <a:off x="467544" y="2348880"/>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t>One treatment does not fit all</a:t>
            </a:r>
            <a:endParaRPr/>
          </a:p>
        </p:txBody>
      </p:sp>
      <p:sp>
        <p:nvSpPr>
          <p:cNvPr id="175" name="Google Shape;175;p26"/>
          <p:cNvSpPr txBox="1"/>
          <p:nvPr>
            <p:ph idx="1" type="body"/>
          </p:nvPr>
        </p:nvSpPr>
        <p:spPr>
          <a:xfrm>
            <a:off x="457200" y="3429000"/>
            <a:ext cx="8075240" cy="2697163"/>
          </a:xfrm>
          <a:prstGeom prst="rect">
            <a:avLst/>
          </a:prstGeom>
          <a:noFill/>
          <a:ln>
            <a:noFill/>
          </a:ln>
        </p:spPr>
        <p:txBody>
          <a:bodyPr anchorCtr="0" anchor="t" bIns="45700" lIns="91425" spcFirstLastPara="1" rIns="91425" wrap="square" tIns="45700">
            <a:noAutofit/>
          </a:bodyPr>
          <a:lstStyle/>
          <a:p>
            <a:pPr indent="-139700" lvl="0" marL="342900" rtl="0" algn="l">
              <a:spcBef>
                <a:spcPts val="0"/>
              </a:spcBef>
              <a:spcAft>
                <a:spcPts val="0"/>
              </a:spcAft>
              <a:buClr>
                <a:schemeClr val="dk1"/>
              </a:buClr>
              <a:buSzPts val="320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t/>
            </a:r>
            <a:endParaRPr/>
          </a:p>
        </p:txBody>
      </p:sp>
      <p:sp>
        <p:nvSpPr>
          <p:cNvPr id="181" name="Google Shape;181;p27"/>
          <p:cNvSpPr txBox="1"/>
          <p:nvPr>
            <p:ph idx="1" type="body"/>
          </p:nvPr>
        </p:nvSpPr>
        <p:spPr>
          <a:xfrm>
            <a:off x="467544" y="1052736"/>
            <a:ext cx="8229600" cy="452596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960"/>
              <a:buNone/>
            </a:pPr>
            <a:r>
              <a:rPr lang="en-US" sz="2960"/>
              <a:t>Much of the confusion about the management of bronchiolitis results from the fact that there are probably two groups of patients: </a:t>
            </a:r>
            <a:endParaRPr sz="2960"/>
          </a:p>
          <a:p>
            <a:pPr indent="0" lvl="0" marL="0" rtl="0" algn="l">
              <a:spcBef>
                <a:spcPts val="592"/>
              </a:spcBef>
              <a:spcAft>
                <a:spcPts val="0"/>
              </a:spcAft>
              <a:buClr>
                <a:schemeClr val="dk1"/>
              </a:buClr>
              <a:buSzPts val="2960"/>
              <a:buNone/>
            </a:pPr>
            <a:r>
              <a:rPr lang="en-US" sz="2960"/>
              <a:t>(1) those with obstructive disease resulting entirely from infection, thickening of the bronchiolar walls and intrabronchiolar secretions  </a:t>
            </a:r>
            <a:endParaRPr/>
          </a:p>
          <a:p>
            <a:pPr indent="0" lvl="0" marL="0" rtl="0" algn="l">
              <a:spcBef>
                <a:spcPts val="592"/>
              </a:spcBef>
              <a:spcAft>
                <a:spcPts val="0"/>
              </a:spcAft>
              <a:buClr>
                <a:schemeClr val="dk1"/>
              </a:buClr>
              <a:buSzPts val="2960"/>
              <a:buNone/>
            </a:pPr>
            <a:r>
              <a:rPr lang="en-US" sz="2960"/>
              <a:t>(2) those with a predisposition to asthma who develop obstruction as a result of both inflammation and bronchospasm</a:t>
            </a:r>
            <a:endParaRPr sz="2960"/>
          </a:p>
        </p:txBody>
      </p:sp>
      <p:sp>
        <p:nvSpPr>
          <p:cNvPr id="182" name="Google Shape;182;p27"/>
          <p:cNvSpPr txBox="1"/>
          <p:nvPr/>
        </p:nvSpPr>
        <p:spPr>
          <a:xfrm>
            <a:off x="5292080" y="5949280"/>
            <a:ext cx="489654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Reynolds EO, Cook CD. </a:t>
            </a:r>
            <a:r>
              <a:rPr i="1" lang="en-US" sz="1800">
                <a:solidFill>
                  <a:schemeClr val="dk1"/>
                </a:solidFill>
                <a:latin typeface="Calibri"/>
                <a:ea typeface="Calibri"/>
                <a:cs typeface="Calibri"/>
                <a:sym typeface="Calibri"/>
              </a:rPr>
              <a:t>J Pediatr 1963</a:t>
            </a:r>
            <a:endParaRPr i="1" sz="1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t/>
            </a:r>
            <a:endParaRPr/>
          </a:p>
        </p:txBody>
      </p:sp>
      <p:sp>
        <p:nvSpPr>
          <p:cNvPr id="188" name="Google Shape;188;p28"/>
          <p:cNvSpPr txBox="1"/>
          <p:nvPr>
            <p:ph idx="1" type="body"/>
          </p:nvPr>
        </p:nvSpPr>
        <p:spPr>
          <a:xfrm>
            <a:off x="467544" y="1196752"/>
            <a:ext cx="8229600" cy="452596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200"/>
              <a:buNone/>
            </a:pPr>
            <a:r>
              <a:rPr lang="en-US"/>
              <a:t>Nowadays, there is increasing and convincing evidence showing that not all ‘‘viral bronchiolitis” corresponds to the same clinical condition, and that affected patients have high heterogeneity in their clinical presentation, immune responses, molecular immune signatures, and probably distinct response to different therapeutic options (phenotype-specific treatment strategies)</a:t>
            </a:r>
            <a:endParaRPr/>
          </a:p>
        </p:txBody>
      </p:sp>
      <p:sp>
        <p:nvSpPr>
          <p:cNvPr id="189" name="Google Shape;189;p28"/>
          <p:cNvSpPr txBox="1"/>
          <p:nvPr/>
        </p:nvSpPr>
        <p:spPr>
          <a:xfrm>
            <a:off x="3995936" y="6093296"/>
            <a:ext cx="4968552"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Rodríguez-Martínez et al </a:t>
            </a:r>
            <a:r>
              <a:rPr i="1" lang="en-US" sz="1800">
                <a:solidFill>
                  <a:schemeClr val="dk1"/>
                </a:solidFill>
                <a:latin typeface="Calibri"/>
                <a:ea typeface="Calibri"/>
                <a:cs typeface="Calibri"/>
                <a:sym typeface="Calibri"/>
              </a:rPr>
              <a:t>Paediatr Respir Rev. 2019</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t/>
            </a:r>
            <a:endParaRPr/>
          </a:p>
        </p:txBody>
      </p:sp>
      <p:sp>
        <p:nvSpPr>
          <p:cNvPr id="195" name="Google Shape;195;p29"/>
          <p:cNvSpPr txBox="1"/>
          <p:nvPr>
            <p:ph idx="1" type="body"/>
          </p:nvPr>
        </p:nvSpPr>
        <p:spPr>
          <a:xfrm>
            <a:off x="457200" y="1844824"/>
            <a:ext cx="8229600" cy="428133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lang="en-US"/>
              <a:t>Retrospective study of 320 children younger than 2 who presented with first episode of wheezing.</a:t>
            </a:r>
            <a:endParaRPr/>
          </a:p>
          <a:p>
            <a:pPr indent="-342900" lvl="0" marL="342900" rtl="0" algn="l">
              <a:spcBef>
                <a:spcPts val="640"/>
              </a:spcBef>
              <a:spcAft>
                <a:spcPts val="0"/>
              </a:spcAft>
              <a:buClr>
                <a:schemeClr val="dk1"/>
              </a:buClr>
              <a:buSzPts val="3200"/>
              <a:buChar char="•"/>
            </a:pPr>
            <a:r>
              <a:rPr lang="en-US"/>
              <a:t>The primary outcome was need for hospitalization.</a:t>
            </a:r>
            <a:endParaRPr/>
          </a:p>
        </p:txBody>
      </p:sp>
      <p:sp>
        <p:nvSpPr>
          <p:cNvPr id="196" name="Google Shape;196;p29"/>
          <p:cNvSpPr txBox="1"/>
          <p:nvPr/>
        </p:nvSpPr>
        <p:spPr>
          <a:xfrm>
            <a:off x="4714799" y="5605348"/>
            <a:ext cx="432048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Al-Shawwa et al, </a:t>
            </a:r>
            <a:r>
              <a:rPr i="1" lang="en-US" sz="1800">
                <a:solidFill>
                  <a:schemeClr val="dk1"/>
                </a:solidFill>
                <a:latin typeface="Calibri"/>
                <a:ea typeface="Calibri"/>
                <a:cs typeface="Calibri"/>
                <a:sym typeface="Calibri"/>
              </a:rPr>
              <a:t>Primary Care Respir J 2007</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t/>
            </a:r>
            <a:endParaRPr/>
          </a:p>
        </p:txBody>
      </p:sp>
      <p:pic>
        <p:nvPicPr>
          <p:cNvPr id="202" name="Google Shape;202;p30"/>
          <p:cNvPicPr preferRelativeResize="0"/>
          <p:nvPr>
            <p:ph idx="1" type="body"/>
          </p:nvPr>
        </p:nvPicPr>
        <p:blipFill rotWithShape="1">
          <a:blip r:embed="rId3">
            <a:alphaModFix/>
          </a:blip>
          <a:srcRect b="0" l="0" r="0" t="0"/>
          <a:stretch/>
        </p:blipFill>
        <p:spPr>
          <a:xfrm>
            <a:off x="467544" y="1412776"/>
            <a:ext cx="8229600" cy="3590966"/>
          </a:xfrm>
          <a:prstGeom prst="rect">
            <a:avLst/>
          </a:prstGeom>
          <a:noFill/>
          <a:ln>
            <a:noFill/>
          </a:ln>
        </p:spPr>
      </p:pic>
      <p:sp>
        <p:nvSpPr>
          <p:cNvPr id="203" name="Google Shape;203;p30"/>
          <p:cNvSpPr txBox="1"/>
          <p:nvPr/>
        </p:nvSpPr>
        <p:spPr>
          <a:xfrm>
            <a:off x="4427984" y="5949280"/>
            <a:ext cx="4248472"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Al-Shawwa et al, </a:t>
            </a:r>
            <a:r>
              <a:rPr i="1" lang="en-US" sz="1800">
                <a:solidFill>
                  <a:schemeClr val="dk1"/>
                </a:solidFill>
                <a:latin typeface="Calibri"/>
                <a:ea typeface="Calibri"/>
                <a:cs typeface="Calibri"/>
                <a:sym typeface="Calibri"/>
              </a:rPr>
              <a:t>Primary Care Respir J 2007</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t/>
            </a:r>
            <a:endParaRPr/>
          </a:p>
        </p:txBody>
      </p:sp>
      <p:sp>
        <p:nvSpPr>
          <p:cNvPr id="209" name="Google Shape;209;p31"/>
          <p:cNvSpPr txBox="1"/>
          <p:nvPr>
            <p:ph idx="1" type="body"/>
          </p:nvPr>
        </p:nvSpPr>
        <p:spPr>
          <a:xfrm>
            <a:off x="611560" y="1535975"/>
            <a:ext cx="7776864"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lang="en-US"/>
              <a:t>200 infants with bronchiolitis and eczema or family history of asthma were treated with Dexamethasone 1mg/kg, then 0.6 mg/kg for 4 days or placebo, in addition to Salbutamol</a:t>
            </a:r>
            <a:endParaRPr/>
          </a:p>
          <a:p>
            <a:pPr indent="-342900" lvl="0" marL="342900" rtl="0" algn="l">
              <a:spcBef>
                <a:spcPts val="640"/>
              </a:spcBef>
              <a:spcAft>
                <a:spcPts val="0"/>
              </a:spcAft>
              <a:buClr>
                <a:schemeClr val="dk1"/>
              </a:buClr>
              <a:buSzPts val="3200"/>
              <a:buChar char="•"/>
            </a:pPr>
            <a:r>
              <a:rPr lang="en-US"/>
              <a:t>Primary outcome was readiness for discharge</a:t>
            </a:r>
            <a:endParaRPr/>
          </a:p>
        </p:txBody>
      </p:sp>
      <p:sp>
        <p:nvSpPr>
          <p:cNvPr id="210" name="Google Shape;210;p31"/>
          <p:cNvSpPr txBox="1"/>
          <p:nvPr/>
        </p:nvSpPr>
        <p:spPr>
          <a:xfrm>
            <a:off x="5004048" y="5877272"/>
            <a:ext cx="360040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Alansari et al, </a:t>
            </a:r>
            <a:r>
              <a:rPr i="1" lang="en-US" sz="1800">
                <a:solidFill>
                  <a:schemeClr val="dk1"/>
                </a:solidFill>
                <a:latin typeface="Calibri"/>
                <a:ea typeface="Calibri"/>
                <a:cs typeface="Calibri"/>
                <a:sym typeface="Calibri"/>
              </a:rPr>
              <a:t>Pediatrics 2013</a:t>
            </a:r>
            <a:endParaRPr i="1"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t/>
            </a:r>
            <a:endParaRPr/>
          </a:p>
        </p:txBody>
      </p:sp>
      <p:pic>
        <p:nvPicPr>
          <p:cNvPr id="96" name="Google Shape;96;p14"/>
          <p:cNvPicPr preferRelativeResize="0"/>
          <p:nvPr>
            <p:ph idx="1" type="body"/>
          </p:nvPr>
        </p:nvPicPr>
        <p:blipFill rotWithShape="1">
          <a:blip r:embed="rId3">
            <a:alphaModFix/>
          </a:blip>
          <a:srcRect b="0" l="0" r="0" t="0"/>
          <a:stretch/>
        </p:blipFill>
        <p:spPr>
          <a:xfrm>
            <a:off x="467544" y="908720"/>
            <a:ext cx="8302184" cy="4669979"/>
          </a:xfrm>
          <a:prstGeom prst="rect">
            <a:avLst/>
          </a:prstGeom>
          <a:noFill/>
          <a:ln>
            <a:noFill/>
          </a:ln>
        </p:spPr>
      </p:pic>
      <p:sp>
        <p:nvSpPr>
          <p:cNvPr id="97" name="Google Shape;97;p14"/>
          <p:cNvSpPr txBox="1"/>
          <p:nvPr/>
        </p:nvSpPr>
        <p:spPr>
          <a:xfrm>
            <a:off x="6588224" y="6029402"/>
            <a:ext cx="3312368"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Plint et al </a:t>
            </a:r>
            <a:r>
              <a:rPr i="1" lang="en-US" sz="1800">
                <a:solidFill>
                  <a:schemeClr val="dk1"/>
                </a:solidFill>
                <a:latin typeface="Calibri"/>
                <a:ea typeface="Calibri"/>
                <a:cs typeface="Calibri"/>
                <a:sym typeface="Calibri"/>
              </a:rPr>
              <a:t>CJEM 2105</a:t>
            </a:r>
            <a:endParaRPr i="1" sz="18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Google Shape;215;p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t/>
            </a:r>
            <a:endParaRPr/>
          </a:p>
        </p:txBody>
      </p:sp>
      <p:pic>
        <p:nvPicPr>
          <p:cNvPr id="216" name="Google Shape;216;p32"/>
          <p:cNvPicPr preferRelativeResize="0"/>
          <p:nvPr>
            <p:ph idx="1" type="body"/>
          </p:nvPr>
        </p:nvPicPr>
        <p:blipFill rotWithShape="1">
          <a:blip r:embed="rId3">
            <a:alphaModFix/>
          </a:blip>
          <a:srcRect b="0" l="0" r="0" t="0"/>
          <a:stretch/>
        </p:blipFill>
        <p:spPr>
          <a:xfrm>
            <a:off x="755576" y="980728"/>
            <a:ext cx="7303109" cy="4525963"/>
          </a:xfrm>
          <a:prstGeom prst="rect">
            <a:avLst/>
          </a:prstGeom>
          <a:noFill/>
          <a:ln>
            <a:noFill/>
          </a:ln>
        </p:spPr>
      </p:pic>
      <p:sp>
        <p:nvSpPr>
          <p:cNvPr id="217" name="Google Shape;217;p32"/>
          <p:cNvSpPr txBox="1"/>
          <p:nvPr/>
        </p:nvSpPr>
        <p:spPr>
          <a:xfrm>
            <a:off x="5903640" y="6211669"/>
            <a:ext cx="3240360"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Alansari et al, </a:t>
            </a:r>
            <a:r>
              <a:rPr i="1" lang="en-US" sz="1800">
                <a:solidFill>
                  <a:schemeClr val="dk1"/>
                </a:solidFill>
                <a:latin typeface="Calibri"/>
                <a:ea typeface="Calibri"/>
                <a:cs typeface="Calibri"/>
                <a:sym typeface="Calibri"/>
              </a:rPr>
              <a:t>Pediatrics 2013</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Google Shape;222;p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t/>
            </a:r>
            <a:endParaRPr/>
          </a:p>
        </p:txBody>
      </p:sp>
      <p:sp>
        <p:nvSpPr>
          <p:cNvPr id="223" name="Google Shape;223;p33"/>
          <p:cNvSpPr txBox="1"/>
          <p:nvPr>
            <p:ph idx="1" type="body"/>
          </p:nvPr>
        </p:nvSpPr>
        <p:spPr>
          <a:xfrm>
            <a:off x="395536" y="2564904"/>
            <a:ext cx="8229600" cy="4525963"/>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4800"/>
              <a:buNone/>
            </a:pPr>
            <a:r>
              <a:rPr lang="en-US" sz="4800"/>
              <a:t>How to assess response?</a:t>
            </a:r>
            <a:endParaRPr sz="48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Google Shape;228;p34"/>
          <p:cNvSpPr txBox="1"/>
          <p:nvPr>
            <p:ph type="title"/>
          </p:nvPr>
        </p:nvSpPr>
        <p:spPr>
          <a:xfrm>
            <a:off x="467544" y="404664"/>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959"/>
              <a:buFont typeface="Calibri"/>
              <a:buNone/>
            </a:pPr>
            <a:r>
              <a:rPr lang="en-US" sz="3959"/>
              <a:t>Clinical scores to assess bronchiolitis</a:t>
            </a:r>
            <a:endParaRPr sz="3959"/>
          </a:p>
        </p:txBody>
      </p:sp>
      <p:sp>
        <p:nvSpPr>
          <p:cNvPr id="229" name="Google Shape;229;p34"/>
          <p:cNvSpPr txBox="1"/>
          <p:nvPr>
            <p:ph idx="1" type="body"/>
          </p:nvPr>
        </p:nvSpPr>
        <p:spPr>
          <a:xfrm>
            <a:off x="539552" y="1916832"/>
            <a:ext cx="7859216"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lang="en-US"/>
              <a:t>Respiratory rate</a:t>
            </a:r>
            <a:endParaRPr/>
          </a:p>
          <a:p>
            <a:pPr indent="-342900" lvl="0" marL="342900" rtl="0" algn="l">
              <a:spcBef>
                <a:spcPts val="640"/>
              </a:spcBef>
              <a:spcAft>
                <a:spcPts val="0"/>
              </a:spcAft>
              <a:buClr>
                <a:schemeClr val="dk1"/>
              </a:buClr>
              <a:buSzPts val="3200"/>
              <a:buChar char="•"/>
            </a:pPr>
            <a:r>
              <a:rPr lang="en-US"/>
              <a:t>Retractions</a:t>
            </a:r>
            <a:endParaRPr/>
          </a:p>
          <a:p>
            <a:pPr indent="-342900" lvl="0" marL="342900" rtl="0" algn="l">
              <a:spcBef>
                <a:spcPts val="640"/>
              </a:spcBef>
              <a:spcAft>
                <a:spcPts val="0"/>
              </a:spcAft>
              <a:buClr>
                <a:schemeClr val="dk1"/>
              </a:buClr>
              <a:buSzPts val="3200"/>
              <a:buChar char="•"/>
            </a:pPr>
            <a:r>
              <a:rPr lang="en-US"/>
              <a:t>Wheezing</a:t>
            </a:r>
            <a:endParaRPr/>
          </a:p>
          <a:p>
            <a:pPr indent="-342900" lvl="0" marL="342900" rtl="0" algn="l">
              <a:spcBef>
                <a:spcPts val="640"/>
              </a:spcBef>
              <a:spcAft>
                <a:spcPts val="0"/>
              </a:spcAft>
              <a:buClr>
                <a:schemeClr val="dk1"/>
              </a:buClr>
              <a:buSzPts val="3200"/>
              <a:buChar char="•"/>
            </a:pPr>
            <a:r>
              <a:rPr lang="en-US"/>
              <a:t>General appearance</a:t>
            </a:r>
            <a:endParaRPr/>
          </a:p>
          <a:p>
            <a:pPr indent="-342900" lvl="0" marL="342900" rtl="0" algn="l">
              <a:spcBef>
                <a:spcPts val="640"/>
              </a:spcBef>
              <a:spcAft>
                <a:spcPts val="0"/>
              </a:spcAft>
              <a:buClr>
                <a:schemeClr val="dk1"/>
              </a:buClr>
              <a:buSzPts val="3200"/>
              <a:buChar char="•"/>
            </a:pPr>
            <a:r>
              <a:rPr lang="en-US"/>
              <a:t>Cyanosis</a:t>
            </a:r>
            <a:endParaRPr/>
          </a:p>
          <a:p>
            <a:pPr indent="-342900" lvl="0" marL="342900" rtl="0" algn="l">
              <a:spcBef>
                <a:spcPts val="640"/>
              </a:spcBef>
              <a:spcAft>
                <a:spcPts val="0"/>
              </a:spcAft>
              <a:buClr>
                <a:schemeClr val="dk1"/>
              </a:buClr>
              <a:buSzPts val="3200"/>
              <a:buChar char="•"/>
            </a:pPr>
            <a:r>
              <a:rPr lang="en-US"/>
              <a:t>Other (SpO</a:t>
            </a:r>
            <a:r>
              <a:rPr baseline="-25000" lang="en-US"/>
              <a:t>2</a:t>
            </a:r>
            <a:r>
              <a:rPr lang="en-US"/>
              <a:t>, oral intake, liver, spleen…)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pic>
        <p:nvPicPr>
          <p:cNvPr id="234" name="Google Shape;234;p35"/>
          <p:cNvPicPr preferRelativeResize="0"/>
          <p:nvPr/>
        </p:nvPicPr>
        <p:blipFill rotWithShape="1">
          <a:blip r:embed="rId3">
            <a:alphaModFix/>
          </a:blip>
          <a:srcRect b="29204" l="0" r="18182" t="0"/>
          <a:stretch/>
        </p:blipFill>
        <p:spPr>
          <a:xfrm>
            <a:off x="1331640" y="280989"/>
            <a:ext cx="6613421" cy="2067892"/>
          </a:xfrm>
          <a:prstGeom prst="rect">
            <a:avLst/>
          </a:prstGeom>
          <a:noFill/>
          <a:ln>
            <a:noFill/>
          </a:ln>
        </p:spPr>
      </p:pic>
      <p:pic>
        <p:nvPicPr>
          <p:cNvPr id="235" name="Google Shape;235;p35"/>
          <p:cNvPicPr preferRelativeResize="0"/>
          <p:nvPr/>
        </p:nvPicPr>
        <p:blipFill rotWithShape="1">
          <a:blip r:embed="rId4">
            <a:alphaModFix/>
          </a:blip>
          <a:srcRect b="11199" l="125" r="16492" t="3796"/>
          <a:stretch/>
        </p:blipFill>
        <p:spPr>
          <a:xfrm>
            <a:off x="1137040" y="2348881"/>
            <a:ext cx="6782666" cy="2952327"/>
          </a:xfrm>
          <a:prstGeom prst="rect">
            <a:avLst/>
          </a:prstGeom>
          <a:noFill/>
          <a:ln>
            <a:noFill/>
          </a:ln>
        </p:spPr>
      </p:pic>
      <p:pic>
        <p:nvPicPr>
          <p:cNvPr id="236" name="Google Shape;236;p35"/>
          <p:cNvPicPr preferRelativeResize="0"/>
          <p:nvPr/>
        </p:nvPicPr>
        <p:blipFill rotWithShape="1">
          <a:blip r:embed="rId5">
            <a:alphaModFix/>
          </a:blip>
          <a:srcRect b="17829" l="0" r="0" t="15240"/>
          <a:stretch/>
        </p:blipFill>
        <p:spPr>
          <a:xfrm>
            <a:off x="1331640" y="5301208"/>
            <a:ext cx="6469405" cy="93610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Google Shape;241;p36"/>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t>Drug delivery</a:t>
            </a:r>
            <a:endParaRPr/>
          </a:p>
        </p:txBody>
      </p:sp>
      <p:sp>
        <p:nvSpPr>
          <p:cNvPr id="242" name="Google Shape;242;p36"/>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888888"/>
              </a:buClr>
              <a:buSzPts val="3200"/>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pic>
        <p:nvPicPr>
          <p:cNvPr id="247" name="Google Shape;247;p37"/>
          <p:cNvPicPr preferRelativeResize="0"/>
          <p:nvPr/>
        </p:nvPicPr>
        <p:blipFill rotWithShape="1">
          <a:blip r:embed="rId3">
            <a:alphaModFix/>
          </a:blip>
          <a:srcRect b="0" l="0" r="0" t="0"/>
          <a:stretch/>
        </p:blipFill>
        <p:spPr>
          <a:xfrm>
            <a:off x="26245" y="1844824"/>
            <a:ext cx="9095848" cy="3105324"/>
          </a:xfrm>
          <a:prstGeom prst="rect">
            <a:avLst/>
          </a:prstGeom>
          <a:noFill/>
          <a:ln>
            <a:noFill/>
          </a:ln>
        </p:spPr>
      </p:pic>
      <p:sp>
        <p:nvSpPr>
          <p:cNvPr id="248" name="Google Shape;248;p3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t>MDI vs. Nebulizer: Hospitalization</a:t>
            </a:r>
            <a:endParaRPr/>
          </a:p>
        </p:txBody>
      </p:sp>
      <p:sp>
        <p:nvSpPr>
          <p:cNvPr id="249" name="Google Shape;249;p3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139700" lvl="0" marL="342900" rtl="0" algn="l">
              <a:spcBef>
                <a:spcPts val="0"/>
              </a:spcBef>
              <a:spcAft>
                <a:spcPts val="0"/>
              </a:spcAft>
              <a:buClr>
                <a:schemeClr val="dk1"/>
              </a:buClr>
              <a:buSzPts val="3200"/>
              <a:buNone/>
            </a:pPr>
            <a:r>
              <a:t/>
            </a:r>
            <a:endParaRPr/>
          </a:p>
        </p:txBody>
      </p:sp>
      <p:sp>
        <p:nvSpPr>
          <p:cNvPr id="250" name="Google Shape;250;p37"/>
          <p:cNvSpPr txBox="1"/>
          <p:nvPr/>
        </p:nvSpPr>
        <p:spPr>
          <a:xfrm>
            <a:off x="5220072" y="6237312"/>
            <a:ext cx="4032448"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Castro-Rodriguez et al </a:t>
            </a:r>
            <a:r>
              <a:rPr i="1" lang="en-US" sz="1800">
                <a:solidFill>
                  <a:schemeClr val="dk1"/>
                </a:solidFill>
                <a:latin typeface="Calibri"/>
                <a:ea typeface="Calibri"/>
                <a:cs typeface="Calibri"/>
                <a:sym typeface="Calibri"/>
              </a:rPr>
              <a:t>J Pediatr 2004</a:t>
            </a:r>
            <a:endParaRPr i="1" sz="18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pic>
        <p:nvPicPr>
          <p:cNvPr id="255" name="Google Shape;255;p38"/>
          <p:cNvPicPr preferRelativeResize="0"/>
          <p:nvPr/>
        </p:nvPicPr>
        <p:blipFill rotWithShape="1">
          <a:blip r:embed="rId3">
            <a:alphaModFix/>
          </a:blip>
          <a:srcRect b="0" l="0" r="0" t="0"/>
          <a:stretch/>
        </p:blipFill>
        <p:spPr>
          <a:xfrm>
            <a:off x="251520" y="2132856"/>
            <a:ext cx="8692393" cy="2736304"/>
          </a:xfrm>
          <a:prstGeom prst="rect">
            <a:avLst/>
          </a:prstGeom>
          <a:noFill/>
          <a:ln>
            <a:noFill/>
          </a:ln>
        </p:spPr>
      </p:pic>
      <p:sp>
        <p:nvSpPr>
          <p:cNvPr id="256" name="Google Shape;256;p3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t>MDI vs. Nebulizer: Clinical Scores</a:t>
            </a:r>
            <a:endParaRPr/>
          </a:p>
        </p:txBody>
      </p:sp>
      <p:sp>
        <p:nvSpPr>
          <p:cNvPr id="257" name="Google Shape;257;p38"/>
          <p:cNvSpPr txBox="1"/>
          <p:nvPr>
            <p:ph idx="1" type="body"/>
          </p:nvPr>
        </p:nvSpPr>
        <p:spPr>
          <a:xfrm>
            <a:off x="482916" y="1844824"/>
            <a:ext cx="8229600" cy="4525963"/>
          </a:xfrm>
          <a:prstGeom prst="rect">
            <a:avLst/>
          </a:prstGeom>
          <a:noFill/>
          <a:ln>
            <a:noFill/>
          </a:ln>
        </p:spPr>
        <p:txBody>
          <a:bodyPr anchorCtr="0" anchor="t" bIns="45700" lIns="91425" spcFirstLastPara="1" rIns="91425" wrap="square" tIns="45700">
            <a:noAutofit/>
          </a:bodyPr>
          <a:lstStyle/>
          <a:p>
            <a:pPr indent="-139700" lvl="0" marL="342900" rtl="0" algn="l">
              <a:spcBef>
                <a:spcPts val="0"/>
              </a:spcBef>
              <a:spcAft>
                <a:spcPts val="0"/>
              </a:spcAft>
              <a:buClr>
                <a:schemeClr val="dk1"/>
              </a:buClr>
              <a:buSzPts val="3200"/>
              <a:buNone/>
            </a:pPr>
            <a:r>
              <a:t/>
            </a:r>
            <a:endParaRPr/>
          </a:p>
        </p:txBody>
      </p:sp>
      <p:sp>
        <p:nvSpPr>
          <p:cNvPr id="258" name="Google Shape;258;p38"/>
          <p:cNvSpPr txBox="1"/>
          <p:nvPr/>
        </p:nvSpPr>
        <p:spPr>
          <a:xfrm>
            <a:off x="5148064" y="6098325"/>
            <a:ext cx="3795849"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Castro-Rodriguez et al </a:t>
            </a:r>
            <a:r>
              <a:rPr i="1" lang="en-US" sz="1800">
                <a:solidFill>
                  <a:schemeClr val="dk1"/>
                </a:solidFill>
                <a:latin typeface="Calibri"/>
                <a:ea typeface="Calibri"/>
                <a:cs typeface="Calibri"/>
                <a:sym typeface="Calibri"/>
              </a:rPr>
              <a:t>J Pediatr 2004</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Google Shape;263;p3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t>Conclusion</a:t>
            </a:r>
            <a:endParaRPr/>
          </a:p>
        </p:txBody>
      </p:sp>
      <p:sp>
        <p:nvSpPr>
          <p:cNvPr id="264" name="Google Shape;264;p3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3200"/>
              <a:buChar char="•"/>
            </a:pPr>
            <a:r>
              <a:rPr lang="en-US"/>
              <a:t>Guidelines are meant to help deliver evidence-based, safe, cost effective care </a:t>
            </a:r>
            <a:endParaRPr/>
          </a:p>
          <a:p>
            <a:pPr indent="-342900" lvl="0" marL="342900" rtl="0" algn="l">
              <a:lnSpc>
                <a:spcPct val="90000"/>
              </a:lnSpc>
              <a:spcBef>
                <a:spcPts val="640"/>
              </a:spcBef>
              <a:spcAft>
                <a:spcPts val="0"/>
              </a:spcAft>
              <a:buClr>
                <a:schemeClr val="dk1"/>
              </a:buClr>
              <a:buSzPts val="3200"/>
              <a:buChar char="•"/>
            </a:pPr>
            <a:r>
              <a:rPr lang="en-US"/>
              <a:t>However they do not necessarily apply to all patients</a:t>
            </a:r>
            <a:endParaRPr/>
          </a:p>
          <a:p>
            <a:pPr indent="-342900" lvl="0" marL="342900" rtl="0" algn="l">
              <a:lnSpc>
                <a:spcPct val="90000"/>
              </a:lnSpc>
              <a:spcBef>
                <a:spcPts val="640"/>
              </a:spcBef>
              <a:spcAft>
                <a:spcPts val="0"/>
              </a:spcAft>
              <a:buClr>
                <a:schemeClr val="dk1"/>
              </a:buClr>
              <a:buSzPts val="3200"/>
              <a:buChar char="•"/>
            </a:pPr>
            <a:r>
              <a:rPr lang="en-US"/>
              <a:t>Consider alternatives if patients have atypical presentation, are sick or have specific risk factors</a:t>
            </a:r>
            <a:endParaRPr/>
          </a:p>
          <a:p>
            <a:pPr indent="-342900" lvl="0" marL="342900" rtl="0" algn="l">
              <a:lnSpc>
                <a:spcPct val="90000"/>
              </a:lnSpc>
              <a:spcBef>
                <a:spcPts val="640"/>
              </a:spcBef>
              <a:spcAft>
                <a:spcPts val="0"/>
              </a:spcAft>
              <a:buClr>
                <a:schemeClr val="dk1"/>
              </a:buClr>
              <a:buSzPts val="3200"/>
              <a:buChar char="•"/>
            </a:pPr>
            <a:r>
              <a:rPr lang="en-US"/>
              <a:t>Give a therapeutic trial and assess the response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sp>
        <p:nvSpPr>
          <p:cNvPr id="269" name="Google Shape;269;p40"/>
          <p:cNvSpPr txBox="1"/>
          <p:nvPr>
            <p:ph type="title"/>
          </p:nvPr>
        </p:nvSpPr>
        <p:spPr>
          <a:xfrm>
            <a:off x="539552" y="0"/>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t>Candidate RSV vaccines</a:t>
            </a:r>
            <a:endParaRPr/>
          </a:p>
        </p:txBody>
      </p:sp>
      <p:pic>
        <p:nvPicPr>
          <p:cNvPr id="270" name="Google Shape;270;p40"/>
          <p:cNvPicPr preferRelativeResize="0"/>
          <p:nvPr>
            <p:ph idx="1" type="body"/>
          </p:nvPr>
        </p:nvPicPr>
        <p:blipFill rotWithShape="1">
          <a:blip r:embed="rId3">
            <a:alphaModFix/>
          </a:blip>
          <a:srcRect b="0" l="-1" r="-409" t="5537"/>
          <a:stretch/>
        </p:blipFill>
        <p:spPr>
          <a:xfrm>
            <a:off x="1475656" y="1052736"/>
            <a:ext cx="6336704" cy="5112568"/>
          </a:xfrm>
          <a:prstGeom prst="rect">
            <a:avLst/>
          </a:prstGeom>
          <a:noFill/>
          <a:ln>
            <a:noFill/>
          </a:ln>
        </p:spPr>
      </p:pic>
      <p:sp>
        <p:nvSpPr>
          <p:cNvPr id="271" name="Google Shape;271;p40"/>
          <p:cNvSpPr txBox="1"/>
          <p:nvPr/>
        </p:nvSpPr>
        <p:spPr>
          <a:xfrm>
            <a:off x="5364088" y="6340678"/>
            <a:ext cx="4248472"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Mazur et al, </a:t>
            </a:r>
            <a:r>
              <a:rPr i="1" lang="en-US" sz="1800">
                <a:solidFill>
                  <a:schemeClr val="dk1"/>
                </a:solidFill>
                <a:latin typeface="Calibri"/>
                <a:ea typeface="Calibri"/>
                <a:cs typeface="Calibri"/>
                <a:sym typeface="Calibri"/>
              </a:rPr>
              <a:t>Lancet Infect Dis 2108</a:t>
            </a:r>
            <a:endParaRPr i="1" sz="180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sp>
        <p:nvSpPr>
          <p:cNvPr id="276" name="Google Shape;276;p41"/>
          <p:cNvSpPr txBox="1"/>
          <p:nvPr>
            <p:ph type="title"/>
          </p:nvPr>
        </p:nvSpPr>
        <p:spPr>
          <a:xfrm>
            <a:off x="395536" y="2231"/>
            <a:ext cx="8208912" cy="97849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t>Anti-RSV drugs</a:t>
            </a:r>
            <a:endParaRPr/>
          </a:p>
        </p:txBody>
      </p:sp>
      <p:pic>
        <p:nvPicPr>
          <p:cNvPr id="277" name="Google Shape;277;p41"/>
          <p:cNvPicPr preferRelativeResize="0"/>
          <p:nvPr>
            <p:ph idx="1" type="body"/>
          </p:nvPr>
        </p:nvPicPr>
        <p:blipFill rotWithShape="1">
          <a:blip r:embed="rId3">
            <a:alphaModFix/>
          </a:blip>
          <a:srcRect b="0" l="0" r="0" t="0"/>
          <a:stretch/>
        </p:blipFill>
        <p:spPr>
          <a:xfrm>
            <a:off x="1475656" y="980728"/>
            <a:ext cx="5904656" cy="5157251"/>
          </a:xfrm>
          <a:prstGeom prst="rect">
            <a:avLst/>
          </a:prstGeom>
          <a:noFill/>
          <a:ln>
            <a:noFill/>
          </a:ln>
        </p:spPr>
      </p:pic>
      <p:sp>
        <p:nvSpPr>
          <p:cNvPr id="278" name="Google Shape;278;p41"/>
          <p:cNvSpPr txBox="1"/>
          <p:nvPr/>
        </p:nvSpPr>
        <p:spPr>
          <a:xfrm>
            <a:off x="5868144" y="6309320"/>
            <a:ext cx="421196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Nicholson et al, </a:t>
            </a:r>
            <a:r>
              <a:rPr i="1" lang="en-US" sz="1800">
                <a:solidFill>
                  <a:schemeClr val="dk1"/>
                </a:solidFill>
                <a:latin typeface="Calibri"/>
                <a:ea typeface="Calibri"/>
                <a:cs typeface="Calibri"/>
                <a:sym typeface="Calibri"/>
              </a:rPr>
              <a:t>Clin Ther 2018</a:t>
            </a:r>
            <a:endParaRPr i="1"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t/>
            </a:r>
            <a:endParaRPr/>
          </a:p>
        </p:txBody>
      </p:sp>
      <p:pic>
        <p:nvPicPr>
          <p:cNvPr id="104" name="Google Shape;104;p15"/>
          <p:cNvPicPr preferRelativeResize="0"/>
          <p:nvPr>
            <p:ph idx="1" type="body"/>
          </p:nvPr>
        </p:nvPicPr>
        <p:blipFill rotWithShape="1">
          <a:blip r:embed="rId3">
            <a:alphaModFix/>
          </a:blip>
          <a:srcRect b="0" l="0" r="0" t="0"/>
          <a:stretch/>
        </p:blipFill>
        <p:spPr>
          <a:xfrm>
            <a:off x="251520" y="1052736"/>
            <a:ext cx="8708910" cy="4424985"/>
          </a:xfrm>
          <a:prstGeom prst="rect">
            <a:avLst/>
          </a:prstGeom>
          <a:noFill/>
          <a:ln>
            <a:noFill/>
          </a:ln>
        </p:spPr>
      </p:pic>
      <p:sp>
        <p:nvSpPr>
          <p:cNvPr id="105" name="Google Shape;105;p15"/>
          <p:cNvSpPr txBox="1"/>
          <p:nvPr/>
        </p:nvSpPr>
        <p:spPr>
          <a:xfrm>
            <a:off x="5940152" y="6093296"/>
            <a:ext cx="374441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Korppi et al </a:t>
            </a:r>
            <a:r>
              <a:rPr i="1" lang="en-US" sz="1800">
                <a:solidFill>
                  <a:schemeClr val="dk1"/>
                </a:solidFill>
                <a:latin typeface="Calibri"/>
                <a:ea typeface="Calibri"/>
                <a:cs typeface="Calibri"/>
                <a:sym typeface="Calibri"/>
              </a:rPr>
              <a:t>Acta Pediatr 2019</a:t>
            </a:r>
            <a:endParaRPr i="1" sz="1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t/>
            </a:r>
            <a:endParaRPr/>
          </a:p>
        </p:txBody>
      </p:sp>
      <p:pic>
        <p:nvPicPr>
          <p:cNvPr id="111" name="Google Shape;111;p16"/>
          <p:cNvPicPr preferRelativeResize="0"/>
          <p:nvPr>
            <p:ph idx="1" type="body"/>
          </p:nvPr>
        </p:nvPicPr>
        <p:blipFill rotWithShape="1">
          <a:blip r:embed="rId3">
            <a:alphaModFix/>
          </a:blip>
          <a:srcRect b="0" l="0" r="0" t="0"/>
          <a:stretch/>
        </p:blipFill>
        <p:spPr>
          <a:xfrm>
            <a:off x="107504" y="116632"/>
            <a:ext cx="8868008" cy="626469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t/>
            </a:r>
            <a:endParaRPr/>
          </a:p>
        </p:txBody>
      </p:sp>
      <p:pic>
        <p:nvPicPr>
          <p:cNvPr id="117" name="Google Shape;117;p17"/>
          <p:cNvPicPr preferRelativeResize="0"/>
          <p:nvPr>
            <p:ph idx="1" type="body"/>
          </p:nvPr>
        </p:nvPicPr>
        <p:blipFill rotWithShape="1">
          <a:blip r:embed="rId3">
            <a:alphaModFix/>
          </a:blip>
          <a:srcRect b="0" l="0" r="0" t="0"/>
          <a:stretch/>
        </p:blipFill>
        <p:spPr>
          <a:xfrm>
            <a:off x="24254" y="120683"/>
            <a:ext cx="8940234" cy="659838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t/>
            </a:r>
            <a:endParaRPr/>
          </a:p>
        </p:txBody>
      </p:sp>
      <p:sp>
        <p:nvSpPr>
          <p:cNvPr id="123" name="Google Shape;123;p1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139700" lvl="0" marL="342900" rtl="0" algn="l">
              <a:spcBef>
                <a:spcPts val="0"/>
              </a:spcBef>
              <a:spcAft>
                <a:spcPts val="0"/>
              </a:spcAft>
              <a:buClr>
                <a:schemeClr val="dk1"/>
              </a:buClr>
              <a:buSzPts val="3200"/>
              <a:buNone/>
            </a:pPr>
            <a:r>
              <a:t/>
            </a:r>
            <a:endParaRPr/>
          </a:p>
        </p:txBody>
      </p:sp>
      <p:pic>
        <p:nvPicPr>
          <p:cNvPr id="124" name="Google Shape;124;p18"/>
          <p:cNvPicPr preferRelativeResize="0"/>
          <p:nvPr/>
        </p:nvPicPr>
        <p:blipFill rotWithShape="1">
          <a:blip r:embed="rId3">
            <a:alphaModFix/>
          </a:blip>
          <a:srcRect b="0" l="0" r="0" t="0"/>
          <a:stretch/>
        </p:blipFill>
        <p:spPr>
          <a:xfrm>
            <a:off x="90656" y="116632"/>
            <a:ext cx="9047440" cy="666936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t/>
            </a:r>
            <a:endParaRPr/>
          </a:p>
        </p:txBody>
      </p:sp>
      <p:pic>
        <p:nvPicPr>
          <p:cNvPr id="130" name="Google Shape;130;p19"/>
          <p:cNvPicPr preferRelativeResize="0"/>
          <p:nvPr>
            <p:ph idx="1" type="body"/>
          </p:nvPr>
        </p:nvPicPr>
        <p:blipFill rotWithShape="1">
          <a:blip r:embed="rId3">
            <a:alphaModFix/>
          </a:blip>
          <a:srcRect b="0" l="0" r="0" t="0"/>
          <a:stretch/>
        </p:blipFill>
        <p:spPr>
          <a:xfrm>
            <a:off x="251520" y="260648"/>
            <a:ext cx="8580977" cy="632205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t>Definition</a:t>
            </a:r>
            <a:endParaRPr/>
          </a:p>
        </p:txBody>
      </p:sp>
      <p:sp>
        <p:nvSpPr>
          <p:cNvPr id="136" name="Google Shape;136;p20"/>
          <p:cNvSpPr txBox="1"/>
          <p:nvPr>
            <p:ph idx="1" type="body"/>
          </p:nvPr>
        </p:nvSpPr>
        <p:spPr>
          <a:xfrm>
            <a:off x="467544" y="1412776"/>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960"/>
              <a:buChar char="•"/>
            </a:pPr>
            <a:r>
              <a:rPr lang="en-US" sz="2960"/>
              <a:t>Bronchiolitis is a disorder commonly caused by viral lower respiratory tract infection in infants </a:t>
            </a:r>
            <a:endParaRPr/>
          </a:p>
          <a:p>
            <a:pPr indent="-342900" lvl="0" marL="342900" rtl="0" algn="l">
              <a:lnSpc>
                <a:spcPct val="90000"/>
              </a:lnSpc>
              <a:spcBef>
                <a:spcPts val="592"/>
              </a:spcBef>
              <a:spcAft>
                <a:spcPts val="0"/>
              </a:spcAft>
              <a:buClr>
                <a:schemeClr val="dk1"/>
              </a:buClr>
              <a:buSzPts val="2960"/>
              <a:buChar char="•"/>
            </a:pPr>
            <a:r>
              <a:rPr lang="en-US" sz="2960"/>
              <a:t>Bronchiolitis is characterized by acute inflammation, edema, and necrosis of epithelial cells lining small airways, and increased mucus production </a:t>
            </a:r>
            <a:endParaRPr/>
          </a:p>
          <a:p>
            <a:pPr indent="-342900" lvl="0" marL="342900" rtl="0" algn="l">
              <a:lnSpc>
                <a:spcPct val="90000"/>
              </a:lnSpc>
              <a:spcBef>
                <a:spcPts val="592"/>
              </a:spcBef>
              <a:spcAft>
                <a:spcPts val="0"/>
              </a:spcAft>
              <a:buClr>
                <a:schemeClr val="dk1"/>
              </a:buClr>
              <a:buSzPts val="2960"/>
              <a:buChar char="•"/>
            </a:pPr>
            <a:r>
              <a:rPr lang="en-US" sz="2960"/>
              <a:t>Signs and symptoms typically begin with rhinitis and cough, which may progress to tachypnea, wheezing, rales, use of accessory muscles, and/or nasal flaring</a:t>
            </a:r>
            <a:endParaRPr sz="2960"/>
          </a:p>
        </p:txBody>
      </p:sp>
      <p:sp>
        <p:nvSpPr>
          <p:cNvPr id="137" name="Google Shape;137;p20"/>
          <p:cNvSpPr txBox="1"/>
          <p:nvPr/>
        </p:nvSpPr>
        <p:spPr>
          <a:xfrm>
            <a:off x="4572000" y="6133946"/>
            <a:ext cx="4392488"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American Academy of Pediatrics, 2014</a:t>
            </a: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t/>
            </a:r>
            <a:endParaRPr/>
          </a:p>
        </p:txBody>
      </p:sp>
      <p:sp>
        <p:nvSpPr>
          <p:cNvPr id="143" name="Google Shape;143;p21"/>
          <p:cNvSpPr txBox="1"/>
          <p:nvPr>
            <p:ph idx="1" type="body"/>
          </p:nvPr>
        </p:nvSpPr>
        <p:spPr>
          <a:xfrm>
            <a:off x="323528" y="2420888"/>
            <a:ext cx="8229600" cy="4525963"/>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4800"/>
              <a:buNone/>
            </a:pPr>
            <a:r>
              <a:rPr lang="en-US" sz="4800"/>
              <a:t>Bronchiolitis is a syndrome     not a disease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