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9144000"/>
  <p:notesSz cx="6858000" cy="9144000"/>
  <p:embeddedFontLst>
    <p:embeddedFont>
      <p:font typeface="Arim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Arimo-bold.fntdata"/><Relationship Id="rId10" Type="http://schemas.openxmlformats.org/officeDocument/2006/relationships/slide" Target="slides/slide5.xml"/><Relationship Id="rId54" Type="http://schemas.openxmlformats.org/officeDocument/2006/relationships/font" Target="fonts/Arimo-regular.fntdata"/><Relationship Id="rId13" Type="http://schemas.openxmlformats.org/officeDocument/2006/relationships/slide" Target="slides/slide8.xml"/><Relationship Id="rId57" Type="http://schemas.openxmlformats.org/officeDocument/2006/relationships/font" Target="fonts/Arimo-boldItalic.fntdata"/><Relationship Id="rId12" Type="http://schemas.openxmlformats.org/officeDocument/2006/relationships/slide" Target="slides/slide7.xml"/><Relationship Id="rId56" Type="http://schemas.openxmlformats.org/officeDocument/2006/relationships/font" Target="fonts/Arim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" name="Google Shape;34;p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2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Google Shape;154;p1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5" name="Google Shape;155;p1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12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9" name="Google Shape;159;p1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  <a:defRPr>
                <a:solidFill>
                  <a:srgbClr val="DBAF0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68" name="Google Shape;68;p6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" name="Google Shape;72;p6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3" name="Google Shape;73;p6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6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7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8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7" name="Google Shape;87;p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" name="Google Shape;97;p8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8" name="Google Shape;98;p8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8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01" name="Google Shape;101;p8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8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9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4" name="Google Shape;114;p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6" name="Google Shape;116;p9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7" name="Google Shape;117;p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0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75B41F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6D7D7A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008EC9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8" name="Google Shape;138;p1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10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Google Shape;17;p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DBA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DBAF0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DBAF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600" u="non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DBA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5B41F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D7D7A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008EC9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D</a:t>
            </a:r>
            <a:r>
              <a:rPr lang="en-US" sz="1800" cap="none"/>
              <a:t>r</a:t>
            </a:r>
            <a:r>
              <a:rPr lang="en-US" sz="1800"/>
              <a:t> PH TORBEY</a:t>
            </a:r>
            <a:endParaRPr sz="1800"/>
          </a:p>
        </p:txBody>
      </p:sp>
      <p:sp>
        <p:nvSpPr>
          <p:cNvPr id="167" name="Google Shape;167;p13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US"/>
              <a:t>Updates on Pediatric Pulmonology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/>
        </p:nvSpPr>
        <p:spPr>
          <a:xfrm>
            <a:off x="1993900" y="4965700"/>
            <a:ext cx="5429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4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6146800" y="4978400"/>
            <a:ext cx="5429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2133600" y="1003300"/>
            <a:ext cx="4445000" cy="736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2536860" y="1167368"/>
            <a:ext cx="36099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Age 1-5 years presenting with</a:t>
            </a:r>
            <a:endParaRPr b="1"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266700" y="2354148"/>
            <a:ext cx="39878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Current signs of airflow obstruction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&gt;1 documented asthma-like exacerbation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red flags for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254000" y="2286000"/>
            <a:ext cx="4000500" cy="1231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1066800" y="4305300"/>
            <a:ext cx="2489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Therapeutic trial</a:t>
            </a:r>
            <a:endParaRPr b="1" i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1066800" y="4305300"/>
            <a:ext cx="2489200" cy="33855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4467260" y="2354148"/>
            <a:ext cx="454660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current signs of airflow obstruction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&gt;2 reported episodes of asthma-like symptoms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previously documented signs of airflow obstruction 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previously doc. improvement to asthma therapy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red flags for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4546600" y="2286000"/>
            <a:ext cx="4416460" cy="2222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31" name="Google Shape;231;p22"/>
          <p:cNvCxnSpPr/>
          <p:nvPr/>
        </p:nvCxnSpPr>
        <p:spPr>
          <a:xfrm flipH="1" rot="-5400000">
            <a:off x="6527750" y="1422450"/>
            <a:ext cx="825600" cy="723900"/>
          </a:xfrm>
          <a:prstGeom prst="bentConnector3">
            <a:avLst>
              <a:gd fmla="val 3846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32" name="Google Shape;232;p22"/>
          <p:cNvCxnSpPr/>
          <p:nvPr/>
        </p:nvCxnSpPr>
        <p:spPr>
          <a:xfrm rot="5400000">
            <a:off x="1314450" y="1377950"/>
            <a:ext cx="914400" cy="723900"/>
          </a:xfrm>
          <a:prstGeom prst="bentConnector3">
            <a:avLst>
              <a:gd fmla="val 2778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33" name="Google Shape;233;p22"/>
          <p:cNvCxnSpPr/>
          <p:nvPr/>
        </p:nvCxnSpPr>
        <p:spPr>
          <a:xfrm>
            <a:off x="2317750" y="3554476"/>
            <a:ext cx="0" cy="611124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1799634" y="5284663"/>
            <a:ext cx="5469830" cy="762601"/>
          </a:xfrm>
          <a:prstGeom prst="rect">
            <a:avLst/>
          </a:prstGeom>
          <a:solidFill>
            <a:srgbClr val="C7EE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832194" y="4787900"/>
            <a:ext cx="2787306" cy="307777"/>
          </a:xfrm>
          <a:prstGeom prst="rect">
            <a:avLst/>
          </a:prstGeom>
          <a:solidFill>
            <a:srgbClr val="C7ED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2184400" y="70565"/>
            <a:ext cx="3987800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Current signs of airflow obstruction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≥1 documented asthma-like exacerbation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red flags for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3192764" y="1448452"/>
            <a:ext cx="20800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Therapeutic trial</a:t>
            </a:r>
            <a:endParaRPr b="1" i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832194" y="2160107"/>
            <a:ext cx="25530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Mild exacerbation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SABA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2350008" y="70565"/>
            <a:ext cx="3733292" cy="99623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3167364" y="1448452"/>
            <a:ext cx="2080030" cy="33855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4913577" y="2160107"/>
            <a:ext cx="39642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Moderate or severe  exacerbations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SABA and OCS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1231596" y="2160107"/>
            <a:ext cx="1693453" cy="73866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5349768" y="2160107"/>
            <a:ext cx="3014859" cy="73866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1104900" y="3517900"/>
            <a:ext cx="2214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Clear improvement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5499100" y="3517900"/>
            <a:ext cx="2214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/ unclear improvement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832194" y="4267200"/>
            <a:ext cx="27873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r>
              <a:rPr baseline="30000"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</a:t>
            </a: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episode 🡪 Suspected asthma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964258" y="4787900"/>
            <a:ext cx="27873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≥ 2 episodes 🡪 Asthma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1600200" y="5308600"/>
            <a:ext cx="5461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Unclear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Consider co-morbidity 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Watchful observation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628994" y="6375400"/>
            <a:ext cx="8045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Referral to an asthma specialist if persistent symptoms and/or moderate to severe exacerbations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964258" y="3543300"/>
            <a:ext cx="1960791" cy="3077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5391143" y="3517900"/>
            <a:ext cx="2698757" cy="3331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32194" y="4267200"/>
            <a:ext cx="2787306" cy="3077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7" name="Google Shape;257;p23"/>
          <p:cNvCxnSpPr>
            <a:stCxn id="243" idx="2"/>
          </p:cNvCxnSpPr>
          <p:nvPr/>
        </p:nvCxnSpPr>
        <p:spPr>
          <a:xfrm>
            <a:off x="4216654" y="1066800"/>
            <a:ext cx="0" cy="3816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8" name="Google Shape;258;p23"/>
          <p:cNvCxnSpPr/>
          <p:nvPr/>
        </p:nvCxnSpPr>
        <p:spPr>
          <a:xfrm flipH="1">
            <a:off x="2925049" y="1787006"/>
            <a:ext cx="1265951" cy="373101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9" name="Google Shape;259;p23"/>
          <p:cNvCxnSpPr/>
          <p:nvPr/>
        </p:nvCxnSpPr>
        <p:spPr>
          <a:xfrm>
            <a:off x="4191000" y="1787006"/>
            <a:ext cx="1158768" cy="373101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0" name="Google Shape;260;p23"/>
          <p:cNvCxnSpPr>
            <a:endCxn id="249" idx="0"/>
          </p:cNvCxnSpPr>
          <p:nvPr/>
        </p:nvCxnSpPr>
        <p:spPr>
          <a:xfrm flipH="1" rot="-5400000">
            <a:off x="6079732" y="2991100"/>
            <a:ext cx="619200" cy="434400"/>
          </a:xfrm>
          <a:prstGeom prst="bentConnector3">
            <a:avLst>
              <a:gd fmla="val 50000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1" name="Google Shape;261;p23"/>
          <p:cNvCxnSpPr>
            <a:stCxn id="246" idx="2"/>
          </p:cNvCxnSpPr>
          <p:nvPr/>
        </p:nvCxnSpPr>
        <p:spPr>
          <a:xfrm rot="5400000">
            <a:off x="1574173" y="3013821"/>
            <a:ext cx="619200" cy="389100"/>
          </a:xfrm>
          <a:prstGeom prst="bentConnector3">
            <a:avLst>
              <a:gd fmla="val 50000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2" name="Google Shape;262;p23"/>
          <p:cNvCxnSpPr/>
          <p:nvPr/>
        </p:nvCxnSpPr>
        <p:spPr>
          <a:xfrm>
            <a:off x="2078324" y="3213100"/>
            <a:ext cx="4093876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3" name="Google Shape;263;p23"/>
          <p:cNvCxnSpPr/>
          <p:nvPr/>
        </p:nvCxnSpPr>
        <p:spPr>
          <a:xfrm>
            <a:off x="2065878" y="3825677"/>
            <a:ext cx="0" cy="381652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4" name="Google Shape;264;p23"/>
          <p:cNvCxnSpPr/>
          <p:nvPr/>
        </p:nvCxnSpPr>
        <p:spPr>
          <a:xfrm>
            <a:off x="4216654" y="6047264"/>
            <a:ext cx="0" cy="283029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5" name="Google Shape;265;p23"/>
          <p:cNvCxnSpPr>
            <a:stCxn id="250" idx="3"/>
          </p:cNvCxnSpPr>
          <p:nvPr/>
        </p:nvCxnSpPr>
        <p:spPr>
          <a:xfrm flipH="1" rot="10800000">
            <a:off x="3619500" y="4419589"/>
            <a:ext cx="5258400" cy="15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266" name="Google Shape;266;p23"/>
          <p:cNvSpPr txBox="1"/>
          <p:nvPr/>
        </p:nvSpPr>
        <p:spPr>
          <a:xfrm>
            <a:off x="421298" y="183711"/>
            <a:ext cx="5429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4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67" name="Google Shape;267;p23"/>
          <p:cNvCxnSpPr/>
          <p:nvPr/>
        </p:nvCxnSpPr>
        <p:spPr>
          <a:xfrm>
            <a:off x="2065878" y="2413000"/>
            <a:ext cx="0" cy="228600"/>
          </a:xfrm>
          <a:prstGeom prst="straightConnector1">
            <a:avLst/>
          </a:prstGeom>
          <a:noFill/>
          <a:ln cap="flat" cmpd="sng" w="11425">
            <a:solidFill>
              <a:srgbClr val="000090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8" name="Google Shape;268;p23"/>
          <p:cNvCxnSpPr/>
          <p:nvPr/>
        </p:nvCxnSpPr>
        <p:spPr>
          <a:xfrm>
            <a:off x="6790278" y="2451100"/>
            <a:ext cx="0" cy="228600"/>
          </a:xfrm>
          <a:prstGeom prst="straightConnector1">
            <a:avLst/>
          </a:prstGeom>
          <a:noFill/>
          <a:ln cap="flat" cmpd="sng" w="11425">
            <a:solidFill>
              <a:srgbClr val="000090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9" name="Google Shape;269;p23"/>
          <p:cNvCxnSpPr/>
          <p:nvPr/>
        </p:nvCxnSpPr>
        <p:spPr>
          <a:xfrm>
            <a:off x="6616700" y="3876477"/>
            <a:ext cx="25400" cy="12446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70" name="Google Shape;270;p23"/>
          <p:cNvCxnSpPr/>
          <p:nvPr/>
        </p:nvCxnSpPr>
        <p:spPr>
          <a:xfrm>
            <a:off x="2065878" y="4574977"/>
            <a:ext cx="0" cy="212923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71" name="Google Shape;271;p23"/>
          <p:cNvCxnSpPr/>
          <p:nvPr/>
        </p:nvCxnSpPr>
        <p:spPr>
          <a:xfrm rot="10800000">
            <a:off x="8877794" y="3429000"/>
            <a:ext cx="0" cy="9906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72" name="Google Shape;272;p23"/>
          <p:cNvCxnSpPr/>
          <p:nvPr/>
        </p:nvCxnSpPr>
        <p:spPr>
          <a:xfrm>
            <a:off x="8877794" y="3429000"/>
            <a:ext cx="266206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/>
        </p:nvSpPr>
        <p:spPr>
          <a:xfrm>
            <a:off x="1993900" y="4643854"/>
            <a:ext cx="5429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4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6418280" y="4643854"/>
            <a:ext cx="5429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2133600" y="1003300"/>
            <a:ext cx="4445000" cy="736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2536860" y="1167368"/>
            <a:ext cx="36099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Age 1-5 years presenting with</a:t>
            </a:r>
            <a:endParaRPr b="1"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266700" y="2354148"/>
            <a:ext cx="39878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Current signs of airflow obstruction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≥1 documented asthma-like exacerbation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red flags for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254000" y="2286000"/>
            <a:ext cx="4000500" cy="1231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066800" y="4305300"/>
            <a:ext cx="2489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Therapeutic trial</a:t>
            </a:r>
            <a:endParaRPr b="1" i="1"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1066800" y="4305300"/>
            <a:ext cx="2489200" cy="33855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4467260" y="2354148"/>
            <a:ext cx="454660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current signs of airflow obstruction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≥2 reported episodes of asthma-like symptoms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previously documented signs of airflow obstruction 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previously doc. improvement to asthma therapy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red flags for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4546600" y="2286000"/>
            <a:ext cx="4416460" cy="2222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87" name="Google Shape;287;p24"/>
          <p:cNvCxnSpPr/>
          <p:nvPr/>
        </p:nvCxnSpPr>
        <p:spPr>
          <a:xfrm flipH="1" rot="-5400000">
            <a:off x="6527750" y="1422450"/>
            <a:ext cx="825600" cy="723900"/>
          </a:xfrm>
          <a:prstGeom prst="bentConnector3">
            <a:avLst>
              <a:gd fmla="val 3846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88" name="Google Shape;288;p24"/>
          <p:cNvCxnSpPr/>
          <p:nvPr/>
        </p:nvCxnSpPr>
        <p:spPr>
          <a:xfrm rot="5400000">
            <a:off x="1314450" y="1377950"/>
            <a:ext cx="914400" cy="723900"/>
          </a:xfrm>
          <a:prstGeom prst="bentConnector3">
            <a:avLst>
              <a:gd fmla="val 2778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89" name="Google Shape;289;p24"/>
          <p:cNvCxnSpPr/>
          <p:nvPr/>
        </p:nvCxnSpPr>
        <p:spPr>
          <a:xfrm>
            <a:off x="2317750" y="3554476"/>
            <a:ext cx="0" cy="611124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/>
          <p:nvPr/>
        </p:nvSpPr>
        <p:spPr>
          <a:xfrm>
            <a:off x="679794" y="5461000"/>
            <a:ext cx="7684833" cy="738664"/>
          </a:xfrm>
          <a:prstGeom prst="rect">
            <a:avLst/>
          </a:prstGeom>
          <a:solidFill>
            <a:srgbClr val="C7ED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6210300" y="4063841"/>
            <a:ext cx="1587500" cy="425213"/>
          </a:xfrm>
          <a:prstGeom prst="rect">
            <a:avLst/>
          </a:prstGeom>
          <a:solidFill>
            <a:srgbClr val="C7EEFF"/>
          </a:solidFill>
          <a:ln>
            <a:noFill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444500" y="4190604"/>
            <a:ext cx="1587500" cy="419495"/>
          </a:xfrm>
          <a:prstGeom prst="rect">
            <a:avLst/>
          </a:prstGeom>
          <a:solidFill>
            <a:srgbClr val="C7EDFF"/>
          </a:solidFill>
          <a:ln cap="flat" cmpd="sng" w="9525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1905000" y="101600"/>
            <a:ext cx="48133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Frequent symptoms or 1≥ moderate to severe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asthma-like exacerbation ?</a:t>
            </a:r>
            <a:endParaRPr sz="1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571500" y="1079500"/>
            <a:ext cx="3149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Monitor and reassess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When symptomatic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± 3 month therapeutic trial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+ as needed SABA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4965700" y="1155700"/>
            <a:ext cx="31496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Therapeutic trial </a:t>
            </a: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Medium dose of ICS for 3 months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+ as needed SABA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419100" y="2008207"/>
            <a:ext cx="15621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Reassess when symptomatic and at 3 months 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4965700" y="2035214"/>
            <a:ext cx="14478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Reassess at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6 wks and  3months 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660400" y="2799278"/>
            <a:ext cx="26416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Documented signs of airflow obstruction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Convincing response to SABA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4330700" y="2899271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/ unclear improvement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4" name="Google Shape;304;p25"/>
          <p:cNvSpPr txBox="1"/>
          <p:nvPr/>
        </p:nvSpPr>
        <p:spPr>
          <a:xfrm>
            <a:off x="6286500" y="2911971"/>
            <a:ext cx="14351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Clear improvement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2197100" y="802620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5702300" y="828020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Yes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1244600" y="3888720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Yes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8" name="Google Shape;308;p25"/>
          <p:cNvSpPr txBox="1"/>
          <p:nvPr/>
        </p:nvSpPr>
        <p:spPr>
          <a:xfrm>
            <a:off x="2489200" y="3888720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2120900" y="127000"/>
            <a:ext cx="4406900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1016000" y="1097696"/>
            <a:ext cx="2374900" cy="93751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5105400" y="1143001"/>
            <a:ext cx="2870200" cy="78946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660400" y="2714031"/>
            <a:ext cx="2870200" cy="94608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3" name="Google Shape;313;p25"/>
          <p:cNvSpPr/>
          <p:nvPr/>
        </p:nvSpPr>
        <p:spPr>
          <a:xfrm>
            <a:off x="4279900" y="4044950"/>
            <a:ext cx="1689100" cy="77311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6286500" y="2903398"/>
            <a:ext cx="1587500" cy="53179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4330700" y="2899271"/>
            <a:ext cx="1587500" cy="53179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16" name="Google Shape;316;p25"/>
          <p:cNvCxnSpPr/>
          <p:nvPr/>
        </p:nvCxnSpPr>
        <p:spPr>
          <a:xfrm flipH="1">
            <a:off x="1904950" y="635814"/>
            <a:ext cx="2165400" cy="429300"/>
          </a:xfrm>
          <a:prstGeom prst="bentConnector3">
            <a:avLst>
              <a:gd fmla="val 0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17" name="Google Shape;317;p25"/>
          <p:cNvCxnSpPr/>
          <p:nvPr/>
        </p:nvCxnSpPr>
        <p:spPr>
          <a:xfrm>
            <a:off x="4070350" y="853420"/>
            <a:ext cx="2190900" cy="211800"/>
          </a:xfrm>
          <a:prstGeom prst="bentConnector3">
            <a:avLst>
              <a:gd fmla="val 100427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18" name="Google Shape;318;p25"/>
          <p:cNvCxnSpPr/>
          <p:nvPr/>
        </p:nvCxnSpPr>
        <p:spPr>
          <a:xfrm flipH="1">
            <a:off x="2146300" y="2047913"/>
            <a:ext cx="6350" cy="580987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19" name="Google Shape;319;p25"/>
          <p:cNvCxnSpPr/>
          <p:nvPr/>
        </p:nvCxnSpPr>
        <p:spPr>
          <a:xfrm flipH="1">
            <a:off x="5073650" y="3435191"/>
            <a:ext cx="6350" cy="580987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20" name="Google Shape;320;p25"/>
          <p:cNvCxnSpPr>
            <a:endCxn id="304" idx="0"/>
          </p:cNvCxnSpPr>
          <p:nvPr/>
        </p:nvCxnSpPr>
        <p:spPr>
          <a:xfrm flipH="1" rot="-5400000">
            <a:off x="6295150" y="2203071"/>
            <a:ext cx="979500" cy="438300"/>
          </a:xfrm>
          <a:prstGeom prst="bentConnector3">
            <a:avLst>
              <a:gd fmla="val 81118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21" name="Google Shape;321;p25"/>
          <p:cNvCxnSpPr/>
          <p:nvPr/>
        </p:nvCxnSpPr>
        <p:spPr>
          <a:xfrm rot="10800000">
            <a:off x="5105400" y="2721471"/>
            <a:ext cx="1447800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22" name="Google Shape;322;p25"/>
          <p:cNvCxnSpPr/>
          <p:nvPr/>
        </p:nvCxnSpPr>
        <p:spPr>
          <a:xfrm>
            <a:off x="5080000" y="2721471"/>
            <a:ext cx="0" cy="1651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23" name="Google Shape;323;p25"/>
          <p:cNvSpPr txBox="1"/>
          <p:nvPr/>
        </p:nvSpPr>
        <p:spPr>
          <a:xfrm>
            <a:off x="4146550" y="4057650"/>
            <a:ext cx="189865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Mild infrequent symptoms and exacerbations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6159500" y="4108450"/>
            <a:ext cx="1562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Asthma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325" name="Google Shape;325;p25"/>
          <p:cNvCxnSpPr/>
          <p:nvPr/>
        </p:nvCxnSpPr>
        <p:spPr>
          <a:xfrm flipH="1">
            <a:off x="6927851" y="3435191"/>
            <a:ext cx="6350" cy="580987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26" name="Google Shape;326;p25"/>
          <p:cNvSpPr txBox="1"/>
          <p:nvPr/>
        </p:nvSpPr>
        <p:spPr>
          <a:xfrm>
            <a:off x="444500" y="4257477"/>
            <a:ext cx="1562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Asthma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2476500" y="4225331"/>
            <a:ext cx="1244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Stop trial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2197100" y="4221897"/>
            <a:ext cx="1524000" cy="33661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2286000" y="4898431"/>
            <a:ext cx="1244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Deterioration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0" name="Google Shape;330;p25"/>
          <p:cNvSpPr/>
          <p:nvPr/>
        </p:nvSpPr>
        <p:spPr>
          <a:xfrm>
            <a:off x="2197100" y="4899758"/>
            <a:ext cx="1524000" cy="33661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31" name="Google Shape;331;p25"/>
          <p:cNvCxnSpPr>
            <a:stCxn id="312" idx="2"/>
            <a:endCxn id="312" idx="2"/>
          </p:cNvCxnSpPr>
          <p:nvPr/>
        </p:nvCxnSpPr>
        <p:spPr>
          <a:xfrm>
            <a:off x="2095500" y="3660120"/>
            <a:ext cx="0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2" name="Google Shape;332;p25"/>
          <p:cNvCxnSpPr>
            <a:stCxn id="312" idx="2"/>
            <a:endCxn id="296" idx="0"/>
          </p:cNvCxnSpPr>
          <p:nvPr/>
        </p:nvCxnSpPr>
        <p:spPr>
          <a:xfrm rot="5400000">
            <a:off x="1401600" y="3496620"/>
            <a:ext cx="530400" cy="857400"/>
          </a:xfrm>
          <a:prstGeom prst="bentConnector3">
            <a:avLst>
              <a:gd fmla="val 50000" name="adj1"/>
            </a:avLst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3" name="Google Shape;333;p25"/>
          <p:cNvCxnSpPr/>
          <p:nvPr/>
        </p:nvCxnSpPr>
        <p:spPr>
          <a:xfrm>
            <a:off x="2108200" y="3920013"/>
            <a:ext cx="838200" cy="301800"/>
          </a:xfrm>
          <a:prstGeom prst="bentConnector2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4" name="Google Shape;334;p25"/>
          <p:cNvCxnSpPr>
            <a:stCxn id="330" idx="1"/>
            <a:endCxn id="296" idx="2"/>
          </p:cNvCxnSpPr>
          <p:nvPr/>
        </p:nvCxnSpPr>
        <p:spPr>
          <a:xfrm rot="10800000">
            <a:off x="1238300" y="4609963"/>
            <a:ext cx="958800" cy="458100"/>
          </a:xfrm>
          <a:prstGeom prst="bentConnector2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5" name="Google Shape;335;p25"/>
          <p:cNvCxnSpPr>
            <a:endCxn id="327" idx="3"/>
          </p:cNvCxnSpPr>
          <p:nvPr/>
        </p:nvCxnSpPr>
        <p:spPr>
          <a:xfrm rot="10800000">
            <a:off x="3721100" y="4379219"/>
            <a:ext cx="558900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36" name="Google Shape;336;p25"/>
          <p:cNvCxnSpPr>
            <a:stCxn id="328" idx="2"/>
            <a:endCxn id="330" idx="0"/>
          </p:cNvCxnSpPr>
          <p:nvPr/>
        </p:nvCxnSpPr>
        <p:spPr>
          <a:xfrm>
            <a:off x="2959100" y="4558508"/>
            <a:ext cx="0" cy="3411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37" name="Google Shape;337;p25"/>
          <p:cNvSpPr txBox="1"/>
          <p:nvPr/>
        </p:nvSpPr>
        <p:spPr>
          <a:xfrm>
            <a:off x="679793" y="5448300"/>
            <a:ext cx="76848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Unclear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Consider co-morbidity or alternative diagnosis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Watchful observation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8" name="Google Shape;338;p25"/>
          <p:cNvSpPr txBox="1"/>
          <p:nvPr/>
        </p:nvSpPr>
        <p:spPr>
          <a:xfrm>
            <a:off x="628994" y="6375400"/>
            <a:ext cx="8045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Referral to an asthma specialist if persistent symptoms and/or moderate to severe exacerbations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339" name="Google Shape;339;p25"/>
          <p:cNvCxnSpPr/>
          <p:nvPr/>
        </p:nvCxnSpPr>
        <p:spPr>
          <a:xfrm flipH="1">
            <a:off x="5080000" y="4818061"/>
            <a:ext cx="19050" cy="630239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40" name="Google Shape;340;p25"/>
          <p:cNvSpPr txBox="1"/>
          <p:nvPr/>
        </p:nvSpPr>
        <p:spPr>
          <a:xfrm>
            <a:off x="3746500" y="4042608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Yes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1" name="Google Shape;341;p25"/>
          <p:cNvSpPr txBox="1"/>
          <p:nvPr/>
        </p:nvSpPr>
        <p:spPr>
          <a:xfrm>
            <a:off x="4476750" y="4898272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2" name="Google Shape;342;p25"/>
          <p:cNvSpPr txBox="1"/>
          <p:nvPr/>
        </p:nvSpPr>
        <p:spPr>
          <a:xfrm>
            <a:off x="2152650" y="5164972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1581150" y="4744383"/>
            <a:ext cx="571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Yes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344" name="Google Shape;344;p25"/>
          <p:cNvCxnSpPr>
            <a:stCxn id="330" idx="2"/>
          </p:cNvCxnSpPr>
          <p:nvPr/>
        </p:nvCxnSpPr>
        <p:spPr>
          <a:xfrm flipH="1">
            <a:off x="2946500" y="5236369"/>
            <a:ext cx="12600" cy="21180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45" name="Google Shape;345;p25"/>
          <p:cNvSpPr txBox="1"/>
          <p:nvPr/>
        </p:nvSpPr>
        <p:spPr>
          <a:xfrm>
            <a:off x="307940" y="252056"/>
            <a:ext cx="5429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cxnSp>
        <p:nvCxnSpPr>
          <p:cNvPr id="346" name="Google Shape;346;p25"/>
          <p:cNvCxnSpPr/>
          <p:nvPr/>
        </p:nvCxnSpPr>
        <p:spPr>
          <a:xfrm>
            <a:off x="4476750" y="6163469"/>
            <a:ext cx="0" cy="211931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47" name="Google Shape;347;p25"/>
          <p:cNvCxnSpPr/>
          <p:nvPr/>
        </p:nvCxnSpPr>
        <p:spPr>
          <a:xfrm>
            <a:off x="307940" y="433696"/>
            <a:ext cx="1673260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med" w="med" type="stealth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48" name="Google Shape;348;p25"/>
          <p:cNvCxnSpPr/>
          <p:nvPr/>
        </p:nvCxnSpPr>
        <p:spPr>
          <a:xfrm>
            <a:off x="307940" y="433696"/>
            <a:ext cx="0" cy="4055358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49" name="Google Shape;349;p25"/>
          <p:cNvCxnSpPr/>
          <p:nvPr/>
        </p:nvCxnSpPr>
        <p:spPr>
          <a:xfrm rot="10800000">
            <a:off x="0" y="4473912"/>
            <a:ext cx="307940" cy="0"/>
          </a:xfrm>
          <a:prstGeom prst="straightConnector1">
            <a:avLst/>
          </a:prstGeom>
          <a:noFill/>
          <a:ln cap="flat" cmpd="sng" w="114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/>
          <p:nvPr>
            <p:ph type="title"/>
          </p:nvPr>
        </p:nvSpPr>
        <p:spPr>
          <a:xfrm>
            <a:off x="301752" y="1905000"/>
            <a:ext cx="8534400" cy="1190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600"/>
              <a:buFont typeface="Georgia"/>
              <a:buNone/>
            </a:pPr>
            <a:r>
              <a:rPr b="1" lang="en-US" sz="3600">
                <a:solidFill>
                  <a:srgbClr val="86CE24"/>
                </a:solidFill>
              </a:rPr>
              <a:t>Pertussis </a:t>
            </a:r>
            <a:br>
              <a:rPr lang="en-US">
                <a:solidFill>
                  <a:srgbClr val="86CE24"/>
                </a:solidFill>
              </a:rPr>
            </a:br>
            <a:r>
              <a:rPr lang="en-US">
                <a:solidFill>
                  <a:srgbClr val="86CE24"/>
                </a:solidFill>
              </a:rPr>
              <a:t>New preventive strategies for an old disease</a:t>
            </a:r>
            <a:endParaRPr/>
          </a:p>
        </p:txBody>
      </p:sp>
      <p:sp>
        <p:nvSpPr>
          <p:cNvPr id="355" name="Google Shape;355;p26"/>
          <p:cNvSpPr txBox="1"/>
          <p:nvPr>
            <p:ph idx="1" type="body"/>
          </p:nvPr>
        </p:nvSpPr>
        <p:spPr>
          <a:xfrm>
            <a:off x="301752" y="3657600"/>
            <a:ext cx="8503920" cy="1463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Greta Di Mattia, Ambra Nicolai, Antonella Frassanito, Laura Petrarca, Raffaella Nenna, Fabio Midulla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Paediatric Respiratory Reviews 29 (2019) 68–73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361" name="Google Shape;361;p2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WHO in 2016 reported 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139,535 pertussis cases with </a:t>
            </a:r>
            <a:endParaRPr sz="1700"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89,000 estimated deaths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95% of reported cases occurred in developing countries 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Epidemics recently reported in Europe, US, Canada and Australia </a:t>
            </a:r>
            <a:endParaRPr sz="22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In 2014 the highest notification rate among</a:t>
            </a:r>
            <a:endParaRPr/>
          </a:p>
          <a:p>
            <a:pPr indent="-274320" lvl="1" marL="548640" rtl="0" algn="l">
              <a:spcBef>
                <a:spcPts val="380"/>
              </a:spcBef>
              <a:spcAft>
                <a:spcPts val="0"/>
              </a:spcAft>
              <a:buSzPts val="1330"/>
              <a:buChar char="⚪"/>
            </a:pPr>
            <a:r>
              <a:rPr lang="en-US" sz="1900"/>
              <a:t>infants &lt;6 mo (51.6 cases per 100,000 population), </a:t>
            </a:r>
            <a:endParaRPr sz="1900"/>
          </a:p>
          <a:p>
            <a:pPr indent="-274320" lvl="1" marL="548640" rtl="0" algn="l">
              <a:spcBef>
                <a:spcPts val="380"/>
              </a:spcBef>
              <a:spcAft>
                <a:spcPts val="0"/>
              </a:spcAft>
              <a:buSzPts val="1330"/>
              <a:buChar char="⚪"/>
            </a:pPr>
            <a:r>
              <a:rPr lang="en-US" sz="1900"/>
              <a:t>followed by the age group 10-14y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99" y="666703"/>
            <a:ext cx="8158865" cy="577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8"/>
          <p:cNvSpPr/>
          <p:nvPr/>
        </p:nvSpPr>
        <p:spPr>
          <a:xfrm>
            <a:off x="1193800" y="184835"/>
            <a:ext cx="662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Pertussis pathogenesis virulence factors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373" name="Google Shape;373;p2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Clinical presentation of pertussis in previously immunized or infected adolescents and adults is atypical and often asymptomatic, the main symptom being persistent cough</a:t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Neonates and infants &lt; 6 mo can develop an atypical illness : cough and whooping may be absent. 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Clinical picture dominated by recurrent episodes of gagging, apnoea, cyanosis and bradycardia</a:t>
            </a:r>
            <a:endParaRPr sz="22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Pertussis can be difficult to diagnose in children under 1 y during the winter season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Symptoms can mimic RSV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B pertussis may cause bronchiolitis (o.6-20%)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Co infection with RSV (0.2-23%)</a:t>
            </a:r>
            <a:endParaRPr/>
          </a:p>
          <a:p>
            <a:pPr indent="-198755" lvl="1" marL="548640" rtl="0" algn="l"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379" name="Google Shape;379;p3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Diagnosis : greatest sensitivity when combining culture, PCR and serology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Treatment : Macrolide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eradicate B. pertussis in 97% of cases after 2–3 days and in 100% after 14–21 days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patient is no longer infectious after 5 days of treatment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do not improve the symptoms unless dx at 1</a:t>
            </a:r>
            <a:r>
              <a:rPr baseline="30000" lang="en-US" sz="1800"/>
              <a:t>st</a:t>
            </a:r>
            <a:r>
              <a:rPr lang="en-US" sz="1800"/>
              <a:t> stage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Main preventive strategy is a vaccination scheme with 3 doses starting at 6 weeks, followed by 1 or more booster doses</a:t>
            </a:r>
            <a:r>
              <a:rPr lang="en-US" sz="2400"/>
              <a:t> </a:t>
            </a:r>
            <a:endParaRPr/>
          </a:p>
          <a:p>
            <a:pPr indent="-274320" lvl="1" marL="548640" rtl="0" algn="l">
              <a:spcBef>
                <a:spcPts val="380"/>
              </a:spcBef>
              <a:spcAft>
                <a:spcPts val="0"/>
              </a:spcAft>
              <a:buSzPts val="1330"/>
              <a:buChar char="⚪"/>
            </a:pPr>
            <a:r>
              <a:rPr lang="en-US" sz="1900"/>
              <a:t>Whole cell vaccine wP 🡪 78% efficacy but local side effects ~ 45%</a:t>
            </a:r>
            <a:endParaRPr/>
          </a:p>
          <a:p>
            <a:pPr indent="-274320" lvl="1" marL="548640" rtl="0" algn="l">
              <a:spcBef>
                <a:spcPts val="380"/>
              </a:spcBef>
              <a:spcAft>
                <a:spcPts val="0"/>
              </a:spcAft>
              <a:buSzPts val="1330"/>
              <a:buChar char="⚪"/>
            </a:pPr>
            <a:r>
              <a:rPr lang="en-US" sz="1900"/>
              <a:t>Acellular vaccine aP 🡪 same efficacy, less side effects </a:t>
            </a:r>
            <a:endParaRPr/>
          </a:p>
          <a:p>
            <a:pPr indent="-189865" lvl="1" marL="548640" rtl="0" algn="l">
              <a:spcBef>
                <a:spcPts val="38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900"/>
          </a:p>
        </p:txBody>
      </p:sp>
      <p:sp>
        <p:nvSpPr>
          <p:cNvPr id="380" name="Google Shape;380;p30"/>
          <p:cNvSpPr txBox="1"/>
          <p:nvPr/>
        </p:nvSpPr>
        <p:spPr>
          <a:xfrm>
            <a:off x="2527300" y="44450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Resurgence of pertussis </a:t>
            </a:r>
            <a:endParaRPr sz="3000">
              <a:solidFill>
                <a:srgbClr val="86CE24"/>
              </a:solidFill>
            </a:endParaRPr>
          </a:p>
        </p:txBody>
      </p:sp>
      <p:sp>
        <p:nvSpPr>
          <p:cNvPr id="386" name="Google Shape;386;p31"/>
          <p:cNvSpPr txBox="1"/>
          <p:nvPr>
            <p:ph idx="1" type="body"/>
          </p:nvPr>
        </p:nvSpPr>
        <p:spPr>
          <a:xfrm>
            <a:off x="301752" y="1527048"/>
            <a:ext cx="8503920" cy="515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Increased awareness and more sensitive dx tests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New B pertussis strains with a selective advantage among vaccinated population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Novel allele ptxP3 of the PT promoter is replacing almost completely the classic allele ptxP1 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Allelic variant of the fimbriae fim3B has been observed recently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B. pertussis strains lacking FHA and PRN are becoming predominant, escaping the aP immunity</a:t>
            </a:r>
            <a:endParaRPr/>
          </a:p>
          <a:p>
            <a:pPr indent="-139382" lvl="0" marL="274320" rtl="0" algn="l">
              <a:spcBef>
                <a:spcPts val="500"/>
              </a:spcBef>
              <a:spcAft>
                <a:spcPts val="0"/>
              </a:spcAft>
              <a:buSzPts val="2125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idx="1" type="body"/>
          </p:nvPr>
        </p:nvSpPr>
        <p:spPr>
          <a:xfrm>
            <a:off x="301752" y="3810000"/>
            <a:ext cx="8503920" cy="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C.L. Yang, J.M. Gaffin, D. Radhakrishnan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Paediatric Respiratory Reviews 29 (2019) 25–30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271272" y="24003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eorgia"/>
              <a:buNone/>
            </a:pPr>
            <a:r>
              <a:rPr lang="en-US"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Can we diagnose asthma in children </a:t>
            </a:r>
            <a:br>
              <a:rPr lang="en-US"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under the age of 5 years ?</a:t>
            </a:r>
            <a:endParaRPr sz="30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1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392" name="Google Shape;392;p32"/>
          <p:cNvSpPr txBox="1"/>
          <p:nvPr>
            <p:ph idx="1" type="body"/>
          </p:nvPr>
        </p:nvSpPr>
        <p:spPr>
          <a:xfrm>
            <a:off x="301752" y="1527048"/>
            <a:ext cx="8503920" cy="5140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Natural infection and vaccination do not give life-long immunity</a:t>
            </a:r>
            <a:endParaRPr sz="22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serum levels of specific antibodies start declining within 9 mo and duration of immunity is about 4–12 years after vaccination and 4–20 years after infection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Natural infection and immunization with wP vaccines are associated with strong T helper (Th) 1/Th17-type responses,      aP vaccines induce almost exclusively Th2 cells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Immunity induced from aP vaccine wanes rapidly after 2–3 years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 animal model the aP vaccine protected against the symptomatic disease but did not prevent from asymptomatic infection and transmission 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Preventive strategies</a:t>
            </a:r>
            <a:endParaRPr sz="3000">
              <a:solidFill>
                <a:srgbClr val="86CE24"/>
              </a:solidFill>
            </a:endParaRPr>
          </a:p>
        </p:txBody>
      </p:sp>
      <p:sp>
        <p:nvSpPr>
          <p:cNvPr id="398" name="Google Shape;398;p3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i="1" lang="en-US" sz="2400">
                <a:solidFill>
                  <a:srgbClr val="0000FF"/>
                </a:solidFill>
              </a:rPr>
              <a:t>Booster doses in adolescents and adults</a:t>
            </a:r>
            <a:endParaRPr i="1" sz="2200">
              <a:solidFill>
                <a:srgbClr val="0000FF"/>
              </a:solidFill>
            </a:endParaRPr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CDC recommends routine vaccination with tetanus toxoid, a reduced diphtheria toxoid and aP (Tdap) for adolescents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Pertussis incidence in adolescents declined, but no relevant impact on infant disease 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This may be caused by </a:t>
            </a:r>
            <a:endParaRPr sz="22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insufficient vaccine coverage</a:t>
            </a:r>
            <a:endParaRPr sz="20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incapacity of TdaP to prevent asymptomatic infection and transmission of B. pertussis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rapid decline of the protection, which leaves adults of child-bearing age susceptible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For these reasons, decennial boosting with TdaP is now recommended in several countries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i="1" lang="en-US" sz="2200">
                <a:solidFill>
                  <a:srgbClr val="0000FF"/>
                </a:solidFill>
              </a:rPr>
              <a:t>Vaccination of pregnant women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pertussis antibodies efficiently pass the placenta, maternal levels are too low and rapidly decline in the infant serum, leaving newborns’ without protection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maternal vaccination is associated with significantly higher levels of pertussis antibodies at birth, both in the mothers and the infants</a:t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maternal antibodies against pertussis decrease after one year 🡪 it is recommended to repeat vaccination with repeated pregnancies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‘‘blunting”</a:t>
            </a:r>
            <a:r>
              <a:rPr lang="en-US" sz="2200"/>
              <a:t>of vaccine response with low levels of anti-PT antibodies but no increased incidence of pertussis</a:t>
            </a:r>
            <a:endParaRPr/>
          </a:p>
        </p:txBody>
      </p:sp>
      <p:sp>
        <p:nvSpPr>
          <p:cNvPr id="404" name="Google Shape;404;p3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Preventive strategies</a:t>
            </a:r>
            <a:endParaRPr sz="3000">
              <a:solidFill>
                <a:srgbClr val="86CE24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Since 2012, ACIP recommends the use of Tdap vaccine during every pregnancy, regardless previous history of pertussis immunization, and optimally between 27 and 36 weeks gestation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n-US" sz="2200"/>
              <a:t> </a:t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Recent studies showed that early vaccination, between 13 and 25 gestational weeks, increased anti-pertussis antibody titres in the newborn and allowed even preterm infants to benefit </a:t>
            </a:r>
            <a:endParaRPr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Higher levels of anti-PT IgA have been found in the breast milk of vaccinated comparing with non-vaccinated mothers. Role ?</a:t>
            </a:r>
            <a:endParaRPr sz="2200"/>
          </a:p>
        </p:txBody>
      </p:sp>
      <p:sp>
        <p:nvSpPr>
          <p:cNvPr id="410" name="Google Shape;410;p3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Preventive strategies</a:t>
            </a:r>
            <a:endParaRPr sz="3000">
              <a:solidFill>
                <a:srgbClr val="86CE24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416" name="Google Shape;416;p36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i="1" lang="en-US" sz="2000"/>
              <a:t>The ‘‘cocooning” strategy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Parents are the source of infection in 50–55% of cases, grandparents 6–8% and siblings up to 20%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Cocooning strategy has been recommended in the US since 2006 and later in several other countries. </a:t>
            </a:r>
            <a:endParaRPr sz="2000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Transmission models predicted a reduction of more than 50% in the incidence of severe pertussis in young infants, but current data found a lower or absent impact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aP vaccine does not prevent colonization of B. pertussis and its transmission to infant 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Adherence to this strategy is limited because 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the parents have insufficient knowledge about pertussis and are under immunized</a:t>
            </a:r>
            <a:endParaRPr sz="1800"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source of infection is unknown in up to 50% of cases and could be someone outside the household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423" name="Google Shape;423;p3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i="1" lang="en-US" sz="2200">
                <a:solidFill>
                  <a:srgbClr val="0000FF"/>
                </a:solidFill>
              </a:rPr>
              <a:t>Neonatal vaccination</a:t>
            </a:r>
            <a:endParaRPr i="1" sz="2200">
              <a:solidFill>
                <a:srgbClr val="0000FF"/>
              </a:solidFill>
            </a:endParaRPr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Neonatal immunization with tetanus toxoid, diphtheria toxoid and aP (DTaP) vaccines results in elevated anti-B. pertussis antibody titers, demonstrating that neonates are able to mount immune responses to aP vaccines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Vaccination with DTaP at birth is associated with significant hypo-responsiveness and increased adverse events following booster doses of DTaP, </a:t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This was not demonstrated after monovalent aP administration 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To date, a stand-alone aP vaccine is not available and data on neonatal vaccination safety are not sufficient</a:t>
            </a:r>
            <a:endParaRPr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429" name="Google Shape;429;p3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i="1" lang="en-US" sz="2000">
                <a:solidFill>
                  <a:srgbClr val="0000FF"/>
                </a:solidFill>
              </a:rPr>
              <a:t>Development of new pertussis vaccines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Vaccines containing only aP antigens would permit more frequent pertussis booster doses and neonatal vaccination 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Changes in the vaccine antigens: possible options include</a:t>
            </a:r>
            <a:endParaRPr/>
          </a:p>
          <a:p>
            <a:pPr indent="-274320" lvl="1" marL="548640" rtl="0" algn="l">
              <a:spcBef>
                <a:spcPts val="320"/>
              </a:spcBef>
              <a:spcAft>
                <a:spcPts val="0"/>
              </a:spcAft>
              <a:buSzPts val="1120"/>
              <a:buChar char="⚪"/>
            </a:pPr>
            <a:r>
              <a:rPr lang="en-US" sz="1600"/>
              <a:t>modifying their content (increasing the PT dose), </a:t>
            </a:r>
            <a:endParaRPr sz="1600"/>
          </a:p>
          <a:p>
            <a:pPr indent="-274320" lvl="1" marL="548640" rtl="0" algn="l">
              <a:spcBef>
                <a:spcPts val="320"/>
              </a:spcBef>
              <a:spcAft>
                <a:spcPts val="0"/>
              </a:spcAft>
              <a:buSzPts val="1120"/>
              <a:buChar char="⚪"/>
            </a:pPr>
            <a:r>
              <a:rPr lang="en-US" sz="1600"/>
              <a:t>replacing them with the antigens of the new circulating B. pertussis strains, or changing the PT detoxification method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Adding new antigens (ACT, BrkA...) to extend the antigenic coverage and the duration of protective immunity</a:t>
            </a:r>
            <a:endParaRPr sz="2000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lang="en-US" sz="2000"/>
              <a:t>Adjuvant modifications: the currently used aluminium promotes a Th2 response, while new adjuvants (Toll-like receptor (TLR) 2 activating lipoproteins, TLR7 agonists…) are associated with more effective Th1/Th17 responses</a:t>
            </a:r>
            <a:endParaRPr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Different delivery system to stimulate a different type of immune response, especially mucosal immunity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Possible options are intranasal administration of a live attenuated B. pertussis strain, </a:t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Use of bacterial or viral effectors genetically engineered to produce B. pertussis antigens and alternative delivery vehicles</a:t>
            </a:r>
            <a:endParaRPr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At the present time, vaccinating the mother during every pregnancy is the most cost-effective approach</a:t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 txBox="1"/>
          <p:nvPr>
            <p:ph type="title"/>
          </p:nvPr>
        </p:nvSpPr>
        <p:spPr>
          <a:xfrm>
            <a:off x="271272" y="1790700"/>
            <a:ext cx="8534400" cy="13558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600"/>
              <a:buFont typeface="Georgia"/>
              <a:buNone/>
            </a:pPr>
            <a:r>
              <a:rPr lang="en-US" sz="3600">
                <a:solidFill>
                  <a:srgbClr val="86CE24"/>
                </a:solidFill>
              </a:rPr>
              <a:t>What is New in Management of </a:t>
            </a:r>
            <a:br>
              <a:rPr lang="en-US" sz="3600">
                <a:solidFill>
                  <a:srgbClr val="86CE24"/>
                </a:solidFill>
              </a:rPr>
            </a:br>
            <a:r>
              <a:rPr b="1" lang="en-US" sz="3600">
                <a:solidFill>
                  <a:srgbClr val="86CE24"/>
                </a:solidFill>
              </a:rPr>
              <a:t>Pediatric Tuberculosis </a:t>
            </a:r>
            <a:r>
              <a:rPr lang="en-US" sz="3600">
                <a:solidFill>
                  <a:srgbClr val="86CE24"/>
                </a:solidFill>
              </a:rPr>
              <a:t>?</a:t>
            </a:r>
            <a:endParaRPr>
              <a:solidFill>
                <a:srgbClr val="86CE24"/>
              </a:solidFill>
            </a:endParaRPr>
          </a:p>
        </p:txBody>
      </p:sp>
      <p:sp>
        <p:nvSpPr>
          <p:cNvPr id="441" name="Google Shape;441;p40"/>
          <p:cNvSpPr txBox="1"/>
          <p:nvPr>
            <p:ph idx="1" type="body"/>
          </p:nvPr>
        </p:nvSpPr>
        <p:spPr>
          <a:xfrm>
            <a:off x="301752" y="4127500"/>
            <a:ext cx="8503920" cy="1971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 Alkesh  Kumar  Khurana, Bhavna  Dhingra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 Indian  Pediatrics, Vol 56; March  15, 2019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77165" lvl="0" marL="27432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WHO estimates 2015</a:t>
            </a:r>
            <a:endParaRPr/>
          </a:p>
        </p:txBody>
      </p:sp>
      <p:sp>
        <p:nvSpPr>
          <p:cNvPr id="447" name="Google Shape;447;p41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10.4 million new cases of TB worldwide, 1 million children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1.8 million people are estimated to have died from tuberculosis, of which 0.2 million were children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Case fatality ratio varies from 5% in developed countries to 20% in low and middle-income countries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 pediatric age group, MDR-TB is underestimated, and primary MDR-TB is reported as well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Cases of XDR-TB have been on the rise in the last few years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301752" y="3175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Can we diagnose asthma in children </a:t>
            </a:r>
            <a:br>
              <a:rPr lang="en-US" sz="3000">
                <a:solidFill>
                  <a:srgbClr val="86CE24"/>
                </a:solidFill>
              </a:rPr>
            </a:br>
            <a:r>
              <a:rPr lang="en-US" sz="3000">
                <a:solidFill>
                  <a:srgbClr val="86CE24"/>
                </a:solidFill>
              </a:rPr>
              <a:t>under the age of 5 years ?</a:t>
            </a:r>
            <a:endParaRPr sz="3000">
              <a:solidFill>
                <a:srgbClr val="86CE24"/>
              </a:solidFill>
            </a:endParaRPr>
          </a:p>
        </p:txBody>
      </p:sp>
      <p:sp>
        <p:nvSpPr>
          <p:cNvPr id="180" name="Google Shape;180;p15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Prevalence of asthma among children : 8.3%- 12.3% 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80% of symptoms start before age 6 y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Preschoolers : 4 x more ER visits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10 x more hospitalizations than older age groups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Risk for irreversible airways obstruction in adulthood,  pathologic  remodeling develops between 1- 3 y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Some over-diagnosis of asthma 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Morbidity relates to under-diagnosis and lack of initiation or adherence to therapies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Ability to diagnose asthma in preschool children is controversial</a:t>
            </a: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32" y="1549400"/>
            <a:ext cx="8788400" cy="374754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Newer Applications of Existing Drugs</a:t>
            </a:r>
            <a:endParaRPr>
              <a:solidFill>
                <a:srgbClr val="86CE24"/>
              </a:solidFill>
            </a:endParaRPr>
          </a:p>
        </p:txBody>
      </p:sp>
      <p:sp>
        <p:nvSpPr>
          <p:cNvPr id="454" name="Google Shape;454;p42"/>
          <p:cNvSpPr/>
          <p:nvPr/>
        </p:nvSpPr>
        <p:spPr>
          <a:xfrm>
            <a:off x="5720080" y="3789680"/>
            <a:ext cx="1249680" cy="2235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5161280" y="4490720"/>
            <a:ext cx="1452880" cy="21336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5831840" y="4968240"/>
            <a:ext cx="944880" cy="21336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" y="1778000"/>
            <a:ext cx="8813800" cy="349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100" y="1423255"/>
            <a:ext cx="8813800" cy="34204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978466"/>
            <a:ext cx="4690948" cy="4571434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4"/>
          <p:cNvSpPr/>
          <p:nvPr/>
        </p:nvSpPr>
        <p:spPr>
          <a:xfrm>
            <a:off x="2306320" y="1148080"/>
            <a:ext cx="660400" cy="2133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Newer Drugs for Treatment of TB</a:t>
            </a:r>
            <a:endParaRPr>
              <a:solidFill>
                <a:srgbClr val="86CE24"/>
              </a:solidFill>
            </a:endParaRPr>
          </a:p>
        </p:txBody>
      </p:sp>
      <p:pic>
        <p:nvPicPr>
          <p:cNvPr id="475" name="Google Shape;4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03400"/>
            <a:ext cx="8826500" cy="322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00" y="139700"/>
            <a:ext cx="3749356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6"/>
          <p:cNvSpPr/>
          <p:nvPr/>
        </p:nvSpPr>
        <p:spPr>
          <a:xfrm>
            <a:off x="2946400" y="233680"/>
            <a:ext cx="558800" cy="1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New Definitions</a:t>
            </a:r>
            <a:endParaRPr>
              <a:solidFill>
                <a:srgbClr val="86CE24"/>
              </a:solidFill>
            </a:endParaRPr>
          </a:p>
        </p:txBody>
      </p:sp>
      <p:sp>
        <p:nvSpPr>
          <p:cNvPr id="487" name="Google Shape;487;p4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 ‘Presumptive Pulmonary TB’ refers to condition with any of : 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cough and/or fever of &gt;2 weeks, 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significant weight loss, hemoptysis </a:t>
            </a:r>
            <a:endParaRPr sz="1700"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any chest radiograph abnormality. </a:t>
            </a:r>
            <a:endParaRPr sz="17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 pediatric patients, loss of body weight is defined as &gt;5% weight loss in the last three months. </a:t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‘Presumptive Drug Resistant TB’ refers to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any patient who has failed treatment with first line ATT, </a:t>
            </a:r>
            <a:endParaRPr sz="1700"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pediatric TB non-responders, </a:t>
            </a:r>
            <a:endParaRPr sz="1700"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contacts of drug-resistance TB, </a:t>
            </a:r>
            <a:endParaRPr sz="1700"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previously treated TB cases,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 TB patients with HIV co-infection  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TB patients found positive on follow-up examination during treatment with first line ATT.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Changes in Diagnostic Algorithms</a:t>
            </a:r>
            <a:endParaRPr/>
          </a:p>
        </p:txBody>
      </p:sp>
      <p:sp>
        <p:nvSpPr>
          <p:cNvPr id="493" name="Google Shape;493;p4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For a presumptive pediatric pulmonary TB patient, Cartridge Based Nucleic Acid Assay CBNAAT should be performed </a:t>
            </a:r>
            <a:endParaRPr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on sputum sample or </a:t>
            </a:r>
            <a:endParaRPr sz="1700"/>
          </a:p>
          <a:p>
            <a:pPr indent="-274320" lvl="1" marL="548640" rtl="0" algn="l"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on gastric lavage if sputum is negative but chest radiograph is suggestive</a:t>
            </a:r>
            <a:endParaRPr sz="1700"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If both these arms are not clinically relevant, further action should be based on the combination of chest radiograph and Mantoux test or IGRA</a:t>
            </a:r>
            <a:endParaRPr sz="2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Treatment Recommendations</a:t>
            </a:r>
            <a:endParaRPr>
              <a:solidFill>
                <a:srgbClr val="86CE24"/>
              </a:solidFill>
            </a:endParaRPr>
          </a:p>
        </p:txBody>
      </p:sp>
      <p:sp>
        <p:nvSpPr>
          <p:cNvPr id="499" name="Google Shape;499;p4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45"/>
              <a:buChar char="⚫"/>
            </a:pPr>
            <a:r>
              <a:rPr lang="en-US" sz="2170"/>
              <a:t>For new TB cases, Intensive phase now consists of </a:t>
            </a:r>
            <a:endParaRPr sz="2170"/>
          </a:p>
          <a:p>
            <a:pPr indent="-274320" lvl="1" marL="54864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Char char="⚪"/>
            </a:pPr>
            <a:r>
              <a:rPr lang="en-US" sz="1782"/>
              <a:t>8 weeks of Isoniazid, Rifampicin, Pyrazinamide and Ethambutol* </a:t>
            </a:r>
            <a:endParaRPr/>
          </a:p>
          <a:p>
            <a:pPr indent="-274320" lvl="1" marL="54864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Char char="⚪"/>
            </a:pPr>
            <a:r>
              <a:rPr lang="en-US" sz="1782"/>
              <a:t>followed by 16 weeks of two drugs Isoniazid and Rifampicin</a:t>
            </a:r>
            <a:endParaRPr/>
          </a:p>
          <a:p>
            <a:pPr indent="0" lvl="1" marL="27432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None/>
            </a:pPr>
            <a:r>
              <a:t/>
            </a:r>
            <a:endParaRPr sz="1782"/>
          </a:p>
          <a:p>
            <a:pPr indent="-274320" lvl="0" marL="27432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713"/>
              <a:buChar char="⚫"/>
            </a:pPr>
            <a:r>
              <a:rPr lang="en-US" sz="2015"/>
              <a:t>For previously treated cases, intensive phase is recommended to be of </a:t>
            </a:r>
            <a:endParaRPr sz="2015"/>
          </a:p>
          <a:p>
            <a:pPr indent="-274320" lvl="1" marL="54864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Char char="⚪"/>
            </a:pPr>
            <a:r>
              <a:rPr lang="en-US" sz="1782"/>
              <a:t>12 weeks where streptomycin is stopped after 8 weeks </a:t>
            </a:r>
            <a:endParaRPr sz="1782"/>
          </a:p>
          <a:p>
            <a:pPr indent="-274320" lvl="1" marL="54864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Char char="⚪"/>
            </a:pPr>
            <a:r>
              <a:rPr lang="en-US" sz="1782"/>
              <a:t>4 drugs for another 4 weeks.</a:t>
            </a:r>
            <a:endParaRPr/>
          </a:p>
          <a:p>
            <a:pPr indent="-274320" lvl="1" marL="54864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Char char="⚪"/>
            </a:pPr>
            <a:r>
              <a:rPr lang="en-US" sz="1782"/>
              <a:t>Continuation Phase (CP), pyrazinamide is stopped and rest of the three drugs are given for 20 weeks</a:t>
            </a:r>
            <a:endParaRPr sz="1782"/>
          </a:p>
          <a:p>
            <a:pPr indent="-274320" lvl="0" marL="27432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713"/>
              <a:buChar char="⚫"/>
            </a:pPr>
            <a:r>
              <a:rPr lang="en-US" sz="2015"/>
              <a:t>In extra pulmonary tuberculosis, continuation phase can be extended for 3-6 months</a:t>
            </a:r>
            <a:endParaRPr/>
          </a:p>
          <a:p>
            <a:pPr indent="-205422" lvl="1" marL="54864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085"/>
              <a:buNone/>
            </a:pPr>
            <a:r>
              <a:t/>
            </a:r>
            <a:endParaRPr sz="1550"/>
          </a:p>
          <a:p>
            <a:pPr indent="-205422" lvl="1" marL="548640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085"/>
              <a:buNone/>
            </a:pPr>
            <a:r>
              <a:t/>
            </a:r>
            <a:endParaRPr sz="1550"/>
          </a:p>
          <a:p>
            <a:pPr indent="-195110" lvl="1" marL="54864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None/>
            </a:pPr>
            <a:r>
              <a:t/>
            </a:r>
            <a:endParaRPr sz="1782"/>
          </a:p>
          <a:p>
            <a:pPr indent="0" lvl="1" marL="27432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None/>
            </a:pPr>
            <a:r>
              <a:t/>
            </a:r>
            <a:endParaRPr sz="1782"/>
          </a:p>
          <a:p>
            <a:pPr indent="0" lvl="1" marL="274320" rtl="0" algn="l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SzPts val="1247"/>
              <a:buNone/>
            </a:pPr>
            <a:r>
              <a:rPr lang="en-US" sz="1782"/>
              <a:t>* </a:t>
            </a:r>
            <a:r>
              <a:rPr lang="en-US" sz="1395"/>
              <a:t>If suspicion of drug resistant TB</a:t>
            </a:r>
            <a:endParaRPr sz="1162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Changes in Follow-up</a:t>
            </a:r>
            <a:endParaRPr>
              <a:solidFill>
                <a:srgbClr val="86CE24"/>
              </a:solidFill>
            </a:endParaRPr>
          </a:p>
        </p:txBody>
      </p:sp>
      <p:sp>
        <p:nvSpPr>
          <p:cNvPr id="505" name="Google Shape;505;p5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A clinical monthly follow-up should be done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n-US" sz="2200"/>
              <a:t> 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 new guidelines, sputum smear examination is recommended only at the end of intensive phase and at the end of treatment </a:t>
            </a:r>
            <a:endParaRPr sz="2200"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Long term follow-up is now recommended with evaluation at 6, 12, 18 and 24 months after completion of treatment, which was not recommended earlier</a:t>
            </a:r>
            <a:endParaRPr sz="2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 Management of Drug-resistant TB</a:t>
            </a:r>
            <a:endParaRPr/>
          </a:p>
        </p:txBody>
      </p:sp>
      <p:sp>
        <p:nvSpPr>
          <p:cNvPr id="511" name="Google Shape;511;p51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No major change in treatment of MDRTB patients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6-9 months of intensive phase with Kanamycin, Levofloxacin, Ethambutol, Pyrazinamide, Ethionamide and Cycloserine, </a:t>
            </a:r>
            <a:endParaRPr sz="1800"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and 18 months of continuation phase with Levofloxacin, Ethambutol, Ethionamide and Cycloserine</a:t>
            </a:r>
            <a:endParaRPr sz="1800"/>
          </a:p>
          <a:p>
            <a:pPr indent="-194309" lvl="1" marL="548640" rtl="0" algn="l"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Bedaquiline recently introduced in TB programs in proven pulmonary MDR-TB patients &gt;18 years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>
            <p:ph type="title"/>
          </p:nvPr>
        </p:nvSpPr>
        <p:spPr>
          <a:xfrm>
            <a:off x="301752" y="355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i="1" lang="en-US" sz="3000">
                <a:solidFill>
                  <a:srgbClr val="86CE24"/>
                </a:solidFill>
              </a:rPr>
              <a:t>1- Symptoms that persist into childhood</a:t>
            </a:r>
            <a:br>
              <a:rPr i="1" lang="en-US" sz="3000">
                <a:solidFill>
                  <a:srgbClr val="86CE24"/>
                </a:solidFill>
              </a:rPr>
            </a:br>
            <a:r>
              <a:rPr i="1" lang="en-US" sz="3000">
                <a:solidFill>
                  <a:srgbClr val="86CE24"/>
                </a:solidFill>
              </a:rPr>
              <a:t> = true asthma</a:t>
            </a:r>
            <a:endParaRPr/>
          </a:p>
        </p:txBody>
      </p:sp>
      <p:sp>
        <p:nvSpPr>
          <p:cNvPr id="186" name="Google Shape;186;p16"/>
          <p:cNvSpPr txBox="1"/>
          <p:nvPr>
            <p:ph idx="1" type="body"/>
          </p:nvPr>
        </p:nvSpPr>
        <p:spPr>
          <a:xfrm>
            <a:off x="301752" y="1527048"/>
            <a:ext cx="8503920" cy="5076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" lvl="0" marL="685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34"/>
              <a:buFont typeface="Arial"/>
              <a:buChar char="•"/>
            </a:pPr>
            <a:r>
              <a:rPr lang="en-US" sz="2040"/>
              <a:t>The Tucson Children’s Respiratory Study 🡪 3 groups of wheezing children based on whether wheeze was present at 3 and 6 years</a:t>
            </a:r>
            <a:endParaRPr sz="2040"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transient early wheezers</a:t>
            </a:r>
            <a:endParaRPr sz="1870"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persistent wheezers</a:t>
            </a:r>
            <a:endParaRPr sz="1870"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late onset wheezers</a:t>
            </a:r>
            <a:endParaRPr sz="1870"/>
          </a:p>
          <a:p>
            <a:pPr indent="-274320" lvl="0" marL="274320" rtl="0" algn="l">
              <a:lnSpc>
                <a:spcPct val="11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Asthma predictive index API : positive predictive value of 26% and negative predictive value of 94%</a:t>
            </a:r>
            <a:endParaRPr/>
          </a:p>
          <a:p>
            <a:pPr indent="-274320" lvl="0" marL="274320" rtl="0" algn="l">
              <a:lnSpc>
                <a:spcPct val="11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Other predictive algorithms include factors such as </a:t>
            </a:r>
            <a:endParaRPr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age at wheeze onset</a:t>
            </a:r>
            <a:endParaRPr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frequency and timing of wheeze episodes</a:t>
            </a:r>
            <a:endParaRPr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presence of personal or family history of atopy </a:t>
            </a:r>
            <a:endParaRPr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skin prick tests</a:t>
            </a:r>
            <a:endParaRPr/>
          </a:p>
          <a:p>
            <a:pPr indent="-274320" lvl="1" marL="548640" rtl="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SzPts val="1309"/>
              <a:buChar char="⚪"/>
            </a:pPr>
            <a:r>
              <a:rPr lang="en-US" sz="1870"/>
              <a:t>markers of allergic inflammation in blood, exhaled breath and sputum </a:t>
            </a:r>
            <a:endParaRPr sz="187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2"/>
          <p:cNvSpPr txBox="1"/>
          <p:nvPr>
            <p:ph type="title"/>
          </p:nvPr>
        </p:nvSpPr>
        <p:spPr>
          <a:xfrm>
            <a:off x="162052" y="1866900"/>
            <a:ext cx="85344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200"/>
              <a:buFont typeface="Georgia"/>
              <a:buNone/>
            </a:pPr>
            <a:r>
              <a:rPr lang="en-US" sz="3200">
                <a:solidFill>
                  <a:srgbClr val="86CE24"/>
                </a:solidFill>
              </a:rPr>
              <a:t>A systematic Cochrane Review of </a:t>
            </a:r>
            <a:br>
              <a:rPr lang="en-US" sz="3200">
                <a:solidFill>
                  <a:srgbClr val="86CE24"/>
                </a:solidFill>
              </a:rPr>
            </a:br>
            <a:r>
              <a:rPr b="1" lang="en-US" sz="3200">
                <a:solidFill>
                  <a:srgbClr val="86CE24"/>
                </a:solidFill>
              </a:rPr>
              <a:t>correctors</a:t>
            </a:r>
            <a:r>
              <a:rPr lang="en-US" sz="3200">
                <a:solidFill>
                  <a:srgbClr val="86CE24"/>
                </a:solidFill>
              </a:rPr>
              <a:t> for </a:t>
            </a:r>
            <a:r>
              <a:rPr b="1" lang="en-US" sz="3200">
                <a:solidFill>
                  <a:srgbClr val="86CE24"/>
                </a:solidFill>
              </a:rPr>
              <a:t>Cystic Fibrosis </a:t>
            </a:r>
            <a:br>
              <a:rPr lang="en-US" sz="3200">
                <a:solidFill>
                  <a:srgbClr val="86CE24"/>
                </a:solidFill>
              </a:rPr>
            </a:br>
            <a:r>
              <a:rPr lang="en-US" sz="2800">
                <a:solidFill>
                  <a:srgbClr val="86CE24"/>
                </a:solidFill>
              </a:rPr>
              <a:t>(specific therapies for class II CFTR mutations) </a:t>
            </a:r>
            <a:endParaRPr sz="3600">
              <a:solidFill>
                <a:srgbClr val="86CE24"/>
              </a:solidFill>
            </a:endParaRPr>
          </a:p>
        </p:txBody>
      </p:sp>
      <p:sp>
        <p:nvSpPr>
          <p:cNvPr id="517" name="Google Shape;517;p52"/>
          <p:cNvSpPr txBox="1"/>
          <p:nvPr>
            <p:ph idx="1" type="body"/>
          </p:nvPr>
        </p:nvSpPr>
        <p:spPr>
          <a:xfrm>
            <a:off x="192532" y="4229100"/>
            <a:ext cx="8503920" cy="148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K.W. Southern ⇑, S. Patel, I.P. Sinha, S.J. Nevitt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Paediatric Respiratory Reviews 30 (2019) 25–26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523" name="Google Shape;523;p5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Most common CFTR mutation that causes CF is F508del      found in up to 80–90% of CF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Protein is transcribed, but recognized as misfolded by the cell and degraded before reaching the cell membrane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Severe mutation associated with no CFTR function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Correcting the basic CF defect may lead to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normalization of airway surface liquid</a:t>
            </a:r>
            <a:endParaRPr sz="1800"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correction of mucociliary clearance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reduced susceptibility to airway infection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Even if drugs (correctors) successfully allow the F508del protein to reach the cell membrane, it may still have suboptimal function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016000"/>
            <a:ext cx="6858000" cy="4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900" y="495300"/>
            <a:ext cx="5194299" cy="5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5"/>
          <p:cNvSpPr/>
          <p:nvPr/>
        </p:nvSpPr>
        <p:spPr>
          <a:xfrm>
            <a:off x="4267200" y="1562100"/>
            <a:ext cx="2171700" cy="635000"/>
          </a:xfrm>
          <a:prstGeom prst="ellipse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5" name="Google Shape;535;p55"/>
          <p:cNvSpPr/>
          <p:nvPr/>
        </p:nvSpPr>
        <p:spPr>
          <a:xfrm>
            <a:off x="4114800" y="3886200"/>
            <a:ext cx="2565400" cy="1231900"/>
          </a:xfrm>
          <a:prstGeom prst="ellipse">
            <a:avLst/>
          </a:prstGeom>
          <a:noFill/>
          <a:ln cap="flat" cmpd="sng" w="9525">
            <a:solidFill>
              <a:srgbClr val="00009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9144000" cy="486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300"/>
              <a:buFont typeface="Georgia"/>
              <a:buNone/>
            </a:pPr>
            <a:r>
              <a:rPr lang="en-US">
                <a:solidFill>
                  <a:srgbClr val="86CE24"/>
                </a:solidFill>
              </a:rPr>
              <a:t>CFTR Modulator therapies</a:t>
            </a:r>
            <a:endParaRPr>
              <a:solidFill>
                <a:srgbClr val="86CE24"/>
              </a:solidFill>
            </a:endParaRPr>
          </a:p>
        </p:txBody>
      </p:sp>
      <p:sp>
        <p:nvSpPr>
          <p:cNvPr id="546" name="Google Shape;546;p5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Trials assessing correctors include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lumacaftor and tezacaftor used alone</a:t>
            </a:r>
            <a:endParaRPr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in combination with the potentiator ivacaftor </a:t>
            </a:r>
            <a:endParaRPr sz="1800"/>
          </a:p>
          <a:p>
            <a:pPr indent="-274319" lvl="1" marL="548640" rtl="0" algn="l">
              <a:spcBef>
                <a:spcPts val="360"/>
              </a:spcBef>
              <a:spcAft>
                <a:spcPts val="0"/>
              </a:spcAft>
              <a:buSzPts val="1260"/>
              <a:buChar char="⚪"/>
            </a:pPr>
            <a:r>
              <a:rPr lang="en-US" sz="1800"/>
              <a:t>with other correctors</a:t>
            </a:r>
            <a:endParaRPr/>
          </a:p>
          <a:p>
            <a:pPr indent="-194309" lvl="1" marL="548640" rtl="0" algn="l"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This Cochrane Review compares correctors used in people with class II mutations</a:t>
            </a:r>
            <a:endParaRPr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Includes 13 RCTs (2215 participants), lasting 1 day - 24 weeks, with additional safety data from 1029 participants from a 96-week extension study of two lumacaftor-ivacaftor studies</a:t>
            </a:r>
            <a:endParaRPr sz="2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Monotherapy vs placebo</a:t>
            </a:r>
            <a:endParaRPr sz="3000">
              <a:solidFill>
                <a:srgbClr val="86CE24"/>
              </a:solidFill>
            </a:endParaRPr>
          </a:p>
        </p:txBody>
      </p:sp>
      <p:sp>
        <p:nvSpPr>
          <p:cNvPr id="552" name="Google Shape;552;p58"/>
          <p:cNvSpPr txBox="1"/>
          <p:nvPr>
            <p:ph idx="1" type="body"/>
          </p:nvPr>
        </p:nvSpPr>
        <p:spPr>
          <a:xfrm>
            <a:off x="301752" y="1930400"/>
            <a:ext cx="8503920" cy="4168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No RCT reported any death or clinically relevant improvement in quality of life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Insufficient evidence to determine the effect of any of the correctors examined on lung function  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No difference in mild, moderate or severe adverse effects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Difficult to assess the clinical relevance of these events with the variety of events and the small number of participants</a:t>
            </a:r>
            <a:endParaRPr sz="2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Combination therapy versus placebo</a:t>
            </a:r>
            <a:endParaRPr/>
          </a:p>
        </p:txBody>
      </p:sp>
      <p:sp>
        <p:nvSpPr>
          <p:cNvPr id="558" name="Google Shape;558;p5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Cystic Fibrosis Questionnaire (CFQ) scores improved by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2.62 points with lumacaftor (600 mg or 400 mg QD) combined with ivacaftor compared with placebo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2.5 points with lumacaftor 200mg BID + ivacaftor 250mg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5 points with tezcaftor 100mg BID + ivacaftor 150mg</a:t>
            </a:r>
            <a:endParaRPr/>
          </a:p>
          <a:p>
            <a:pPr indent="-185420" lvl="1" marL="548640" rtl="0" algn="l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Lung function (FEV1) increased by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5.21 % with lumacaftor QD + ivacaftor</a:t>
            </a:r>
            <a:endParaRPr sz="20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2.4% with lumacaftor BID + ivacaftor</a:t>
            </a:r>
            <a:endParaRPr sz="20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6.8% with tezacaftor + ivacaftor </a:t>
            </a:r>
            <a:endParaRPr/>
          </a:p>
          <a:p>
            <a:pPr indent="-144780" lvl="0" marL="27432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203200" lvl="1" marL="548640" rtl="0" algn="l"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564" name="Google Shape;564;p60"/>
          <p:cNvSpPr txBox="1"/>
          <p:nvPr>
            <p:ph idx="1" type="body"/>
          </p:nvPr>
        </p:nvSpPr>
        <p:spPr>
          <a:xfrm>
            <a:off x="457200" y="15113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87"/>
              <a:buChar char="⚫"/>
            </a:pPr>
            <a:r>
              <a:rPr lang="en-US" sz="2220"/>
              <a:t>Rate of pulmonary exacerbations decreased for participants receiving and </a:t>
            </a:r>
            <a:r>
              <a:rPr lang="en-US" sz="2220" u="sng"/>
              <a:t>additional therapies to ivacaftor</a:t>
            </a:r>
            <a:endParaRPr sz="2220" u="sng"/>
          </a:p>
          <a:p>
            <a:pPr indent="-274320" lvl="1" marL="548640" rtl="0" algn="l">
              <a:spcBef>
                <a:spcPts val="370"/>
              </a:spcBef>
              <a:spcAft>
                <a:spcPts val="0"/>
              </a:spcAft>
              <a:buSzPts val="1295"/>
              <a:buChar char="⚪"/>
            </a:pPr>
            <a:r>
              <a:rPr lang="en-US" sz="1850"/>
              <a:t>lumacaftor 600 mg hazard ratio (HR) 0.70</a:t>
            </a:r>
            <a:endParaRPr/>
          </a:p>
          <a:p>
            <a:pPr indent="-274320" lvl="1" marL="548640" rtl="0" algn="l">
              <a:spcBef>
                <a:spcPts val="370"/>
              </a:spcBef>
              <a:spcAft>
                <a:spcPts val="0"/>
              </a:spcAft>
              <a:buSzPts val="1295"/>
              <a:buChar char="⚪"/>
            </a:pPr>
            <a:r>
              <a:rPr lang="en-US" sz="1850"/>
              <a:t>lumacaftor 400 mg, HR 0.61</a:t>
            </a:r>
            <a:endParaRPr/>
          </a:p>
          <a:p>
            <a:pPr indent="-274320" lvl="1" marL="548640" rtl="0" algn="l">
              <a:spcBef>
                <a:spcPts val="370"/>
              </a:spcBef>
              <a:spcAft>
                <a:spcPts val="0"/>
              </a:spcAft>
              <a:buSzPts val="1295"/>
              <a:buChar char="⚪"/>
            </a:pPr>
            <a:r>
              <a:rPr lang="en-US" sz="1850"/>
              <a:t>and tezacaftor, HR 0.64</a:t>
            </a:r>
            <a:endParaRPr sz="1850"/>
          </a:p>
          <a:p>
            <a:pPr indent="-154495" lvl="0" marL="274320" rtl="0" algn="l"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  <a:p>
            <a:pPr indent="-274320" lvl="0" marL="274320" rtl="0" algn="l">
              <a:spcBef>
                <a:spcPts val="444"/>
              </a:spcBef>
              <a:spcAft>
                <a:spcPts val="0"/>
              </a:spcAft>
              <a:buSzPts val="1887"/>
              <a:buChar char="⚫"/>
            </a:pPr>
            <a:r>
              <a:rPr lang="en-US" sz="2220"/>
              <a:t>lumacaftor–ivacaftor combination reported early transient breathlessness, OR: 2.05</a:t>
            </a:r>
            <a:endParaRPr/>
          </a:p>
          <a:p>
            <a:pPr indent="-274320" lvl="0" marL="274320" rtl="0" algn="l">
              <a:spcBef>
                <a:spcPts val="444"/>
              </a:spcBef>
              <a:spcAft>
                <a:spcPts val="0"/>
              </a:spcAft>
              <a:buSzPts val="1887"/>
              <a:buChar char="⚫"/>
            </a:pPr>
            <a:r>
              <a:rPr lang="en-US" sz="2220"/>
              <a:t>400 mg twice-daily dose of lumacaftor–ivacaftor experienced a rise in blood pressure over the 120-week total study period (5.1 / 4.1 mmHg)</a:t>
            </a:r>
            <a:endParaRPr/>
          </a:p>
          <a:p>
            <a:pPr indent="-274320" lvl="0" marL="274320" rtl="0" algn="l">
              <a:spcBef>
                <a:spcPts val="444"/>
              </a:spcBef>
              <a:spcAft>
                <a:spcPts val="0"/>
              </a:spcAft>
              <a:buSzPts val="1887"/>
              <a:buChar char="⚫"/>
            </a:pPr>
            <a:r>
              <a:rPr lang="en-US" sz="2220"/>
              <a:t>Not reported in the tezacaftor–ivacaftor studies</a:t>
            </a:r>
            <a:endParaRPr sz="2220"/>
          </a:p>
        </p:txBody>
      </p:sp>
      <p:sp>
        <p:nvSpPr>
          <p:cNvPr id="565" name="Google Shape;565;p60"/>
          <p:cNvSpPr txBox="1"/>
          <p:nvPr/>
        </p:nvSpPr>
        <p:spPr>
          <a:xfrm>
            <a:off x="889000" y="6350000"/>
            <a:ext cx="4660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* Drug price ~ 22000 USD / month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5575" lvl="0" marL="2743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Relying on such predictive indices 🡪 under-diagnosis of asthma in non-atopic wheezers</a:t>
            </a:r>
            <a:endParaRPr sz="2200"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As non-atopic children comprise 60–75% of children with asthma in this age group 🡪 significant untreated morbidity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This assumes that individuals who eventually outgrow their symptoms do not have a response to asthma medications in their preschool years, which has not been shown in clinical trials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i="1" lang="en-US" sz="3000">
                <a:solidFill>
                  <a:srgbClr val="86CE24"/>
                </a:solidFill>
              </a:rPr>
              <a:t>2- Multi-trigger wheeze = true asthma</a:t>
            </a:r>
            <a:endParaRPr/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457200" y="1600200"/>
            <a:ext cx="8432800" cy="4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Differentiation between multi-trigger and episodic viral wheeze EVW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A 2008 ERS Task Report recommended that 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357"/>
              </a:spcBef>
              <a:spcAft>
                <a:spcPts val="0"/>
              </a:spcAft>
              <a:buSzPts val="1250"/>
              <a:buChar char="⚪"/>
            </a:pPr>
            <a:r>
              <a:rPr lang="en-US" sz="1785"/>
              <a:t>those with multi-trigger wheeze be treated with ICS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357"/>
              </a:spcBef>
              <a:spcAft>
                <a:spcPts val="0"/>
              </a:spcAft>
              <a:buSzPts val="1250"/>
              <a:buChar char="⚪"/>
            </a:pPr>
            <a:r>
              <a:rPr lang="en-US" sz="1785"/>
              <a:t>those with episodic viral wheeze be treated with LTRA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It was believed that EVW was a benign condition that did not respond to ICS  and that it was synonymous with transient wheezing</a:t>
            </a:r>
            <a:endParaRPr/>
          </a:p>
          <a:p>
            <a:pPr indent="-164211" lvl="0" marL="27432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None/>
            </a:pPr>
            <a:r>
              <a:t/>
            </a:r>
            <a:endParaRPr sz="2040"/>
          </a:p>
          <a:p>
            <a:pPr indent="-274320" lvl="0" marL="27432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Limitations to this approach are 	</a:t>
            </a:r>
            <a:endParaRPr sz="2040"/>
          </a:p>
          <a:p>
            <a:pPr indent="-274320" lvl="1" marL="54864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phenotypes are not stable in individuals over time  </a:t>
            </a:r>
            <a:endParaRPr/>
          </a:p>
          <a:p>
            <a:pPr indent="-274320" lvl="1" marL="54864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190"/>
              <a:buChar char="⚪"/>
            </a:pPr>
            <a:r>
              <a:rPr lang="en-US" sz="1700"/>
              <a:t>those with EVW do not necessarily outgrow their symptoms</a:t>
            </a:r>
            <a:endParaRPr sz="1700"/>
          </a:p>
          <a:p>
            <a:pPr indent="-274320" lvl="0" marL="27432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Frequency and severity of viral-triggered episodes was not a factor when deciding on a therapeutic plan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734"/>
              <a:buChar char="⚫"/>
            </a:pPr>
            <a:r>
              <a:rPr lang="en-US" sz="2040"/>
              <a:t>These factors have been shown to predict response to inhaled corticosteroids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301752" y="3175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i="1" lang="en-US" sz="3000">
                <a:solidFill>
                  <a:srgbClr val="86CE24"/>
                </a:solidFill>
              </a:rPr>
              <a:t>3- Asthma symptoms that respond to asthma medication = asthma</a:t>
            </a:r>
            <a:endParaRPr/>
          </a:p>
        </p:txBody>
      </p:sp>
      <p:sp>
        <p:nvSpPr>
          <p:cNvPr id="204" name="Google Shape;204;p19"/>
          <p:cNvSpPr txBox="1"/>
          <p:nvPr>
            <p:ph idx="1" type="body"/>
          </p:nvPr>
        </p:nvSpPr>
        <p:spPr>
          <a:xfrm>
            <a:off x="301752" y="15397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Current asthma consensus statements advocate for a pragmatic approach and a </a:t>
            </a:r>
            <a:r>
              <a:rPr b="1" lang="en-US" sz="2200"/>
              <a:t>trial of asthma therapy </a:t>
            </a:r>
            <a:r>
              <a:rPr lang="en-US" sz="2200"/>
              <a:t>(bronchodilators and daily ICS or a short burst of OCS) in all children with clinical evidence of significant </a:t>
            </a:r>
            <a:r>
              <a:rPr lang="en-US" sz="2200" u="sng"/>
              <a:t>persistent</a:t>
            </a:r>
            <a:r>
              <a:rPr lang="en-US" sz="2200"/>
              <a:t> or </a:t>
            </a:r>
            <a:r>
              <a:rPr lang="en-US" sz="2200" u="sng"/>
              <a:t>recurrent</a:t>
            </a:r>
            <a:r>
              <a:rPr lang="en-US" sz="2200"/>
              <a:t> </a:t>
            </a:r>
            <a:r>
              <a:rPr lang="en-US" sz="2200" u="sng"/>
              <a:t>episodic</a:t>
            </a:r>
            <a:r>
              <a:rPr lang="en-US" sz="2200"/>
              <a:t> </a:t>
            </a:r>
            <a:r>
              <a:rPr lang="en-US" sz="2200" u="sng"/>
              <a:t>reversible</a:t>
            </a:r>
            <a:r>
              <a:rPr lang="en-US" sz="2200"/>
              <a:t> airflow obstruction</a:t>
            </a:r>
            <a:endParaRPr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For those who improve, a </a:t>
            </a:r>
            <a:r>
              <a:rPr b="1" lang="en-US" sz="2200"/>
              <a:t>diagnosis of asthma</a:t>
            </a:r>
            <a:r>
              <a:rPr lang="en-US" sz="2200"/>
              <a:t> can be made</a:t>
            </a:r>
            <a:endParaRPr/>
          </a:p>
          <a:p>
            <a:pPr indent="-155575" lvl="0" marL="274320" rtl="0" algn="l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50–60% of patients with wheezing outgrow their symptoms by school age 🡪 diagnosis and treatment must be reassessed periodically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AF0E"/>
              </a:buClr>
              <a:buSzPts val="33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Treatment will decrease short term asthma-related morbidity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ICS do not have a disease modifying effect in this age group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Systematic reviews of ICS vs placebo show they decrease the symptoms of wheezing and asthma exacerbations with a RR= 0.59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LTRA have been largely studied in children with EVW, without evidence of benefit in a recent systematic review  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Further studies showed benefit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6CE24"/>
              </a:buClr>
              <a:buSzPts val="3000"/>
              <a:buFont typeface="Georgia"/>
              <a:buNone/>
            </a:pPr>
            <a:r>
              <a:rPr lang="en-US" sz="3000">
                <a:solidFill>
                  <a:srgbClr val="86CE24"/>
                </a:solidFill>
              </a:rPr>
              <a:t>Predictive factors for improvement with ICS</a:t>
            </a:r>
            <a:endParaRPr sz="3000">
              <a:solidFill>
                <a:srgbClr val="86CE24"/>
              </a:solidFill>
            </a:endParaRPr>
          </a:p>
        </p:txBody>
      </p:sp>
      <p:sp>
        <p:nvSpPr>
          <p:cNvPr id="216" name="Google Shape;216;p21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Markers of Th2 inflammation such as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serum eosinophils over 300 cells/ul 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aeroallergen sensitization 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elevated serum ECP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Demographic characteristics such as being </a:t>
            </a:r>
            <a:endParaRPr sz="24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male gender 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caucasian  </a:t>
            </a:r>
            <a:endParaRPr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having more severe disease : ER visit or hospitalization for asthma in the past year</a:t>
            </a:r>
            <a:endParaRPr sz="2000"/>
          </a:p>
          <a:p>
            <a:pPr indent="-274320" lvl="1" marL="548640" rtl="0" algn="l">
              <a:spcBef>
                <a:spcPts val="400"/>
              </a:spcBef>
              <a:spcAft>
                <a:spcPts val="0"/>
              </a:spcAft>
              <a:buSzPts val="1400"/>
              <a:buChar char="⚪"/>
            </a:pPr>
            <a:r>
              <a:rPr lang="en-US" sz="2000"/>
              <a:t>being more symptomatic at baseline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ustom 10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