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y="6858000" cx="9144000"/>
  <p:notesSz cx="6858000" cy="9144000"/>
  <p:embeddedFontLst>
    <p:embeddedFont>
      <p:font typeface="Constantia"/>
      <p:regular r:id="rId78"/>
      <p:bold r:id="rId79"/>
      <p:italic r:id="rId80"/>
      <p:boldItalic r:id="rId81"/>
    </p:embeddedFont>
    <p:embeddedFont>
      <p:font typeface="Arial Narrow"/>
      <p:regular r:id="rId82"/>
      <p:bold r:id="rId83"/>
      <p:italic r:id="rId84"/>
      <p:boldItalic r:id="rId85"/>
    </p:embeddedFont>
    <p:embeddedFont>
      <p:font typeface="Tahoma"/>
      <p:regular r:id="rId86"/>
      <p:bold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ArialNarrow-italic.fntdata"/><Relationship Id="rId83" Type="http://schemas.openxmlformats.org/officeDocument/2006/relationships/font" Target="fonts/ArialNarrow-bold.fntdata"/><Relationship Id="rId42" Type="http://schemas.openxmlformats.org/officeDocument/2006/relationships/slide" Target="slides/slide36.xml"/><Relationship Id="rId86" Type="http://schemas.openxmlformats.org/officeDocument/2006/relationships/font" Target="fonts/Tahoma-regular.fntdata"/><Relationship Id="rId41" Type="http://schemas.openxmlformats.org/officeDocument/2006/relationships/slide" Target="slides/slide35.xml"/><Relationship Id="rId85" Type="http://schemas.openxmlformats.org/officeDocument/2006/relationships/font" Target="fonts/ArialNarrow-boldItalic.fntdata"/><Relationship Id="rId44" Type="http://schemas.openxmlformats.org/officeDocument/2006/relationships/slide" Target="slides/slide38.xml"/><Relationship Id="rId43" Type="http://schemas.openxmlformats.org/officeDocument/2006/relationships/slide" Target="slides/slide37.xml"/><Relationship Id="rId87" Type="http://schemas.openxmlformats.org/officeDocument/2006/relationships/font" Target="fonts/Tahoma-bold.fnt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Constantia-italic.fntdata"/><Relationship Id="rId82" Type="http://schemas.openxmlformats.org/officeDocument/2006/relationships/font" Target="fonts/ArialNarrow-regular.fntdata"/><Relationship Id="rId81" Type="http://schemas.openxmlformats.org/officeDocument/2006/relationships/font" Target="fonts/Constantia-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Constantia-bold.fntdata"/><Relationship Id="rId34" Type="http://schemas.openxmlformats.org/officeDocument/2006/relationships/slide" Target="slides/slide28.xml"/><Relationship Id="rId78" Type="http://schemas.openxmlformats.org/officeDocument/2006/relationships/font" Target="fonts/Constantia-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2" name="Shape 82"/>
        <p:cNvGrpSpPr/>
        <p:nvPr/>
      </p:nvGrpSpPr>
      <p:grpSpPr>
        <a:xfrm>
          <a:off x="0" y="0"/>
          <a:ext cx="0" cy="0"/>
          <a:chOff x="0" y="0"/>
          <a:chExt cx="0" cy="0"/>
        </a:xfrm>
      </p:grpSpPr>
      <p:sp>
        <p:nvSpPr>
          <p:cNvPr id="83" name="Google Shape;83;p12"/>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5" name="Google Shape;85;p12"/>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6" name="Google Shape;86;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9" name="Shape 89"/>
        <p:cNvGrpSpPr/>
        <p:nvPr/>
      </p:nvGrpSpPr>
      <p:grpSpPr>
        <a:xfrm>
          <a:off x="0" y="0"/>
          <a:ext cx="0" cy="0"/>
          <a:chOff x="0" y="0"/>
          <a:chExt cx="0" cy="0"/>
        </a:xfrm>
      </p:grpSpPr>
      <p:sp>
        <p:nvSpPr>
          <p:cNvPr id="90" name="Google Shape;90;p13"/>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1" name="Google Shape;91;p13"/>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2" name="Google Shape;92;p13"/>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3"/>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4" name="Google Shape;94;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3"/>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8" name="Google Shape;98;p13"/>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9" name="Google Shape;99;p13"/>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0" name="Shape 100"/>
        <p:cNvGrpSpPr/>
        <p:nvPr/>
      </p:nvGrpSpPr>
      <p:grpSpPr>
        <a:xfrm>
          <a:off x="0" y="0"/>
          <a:ext cx="0" cy="0"/>
          <a:chOff x="0" y="0"/>
          <a:chExt cx="0" cy="0"/>
        </a:xfrm>
      </p:grpSpPr>
      <p:sp>
        <p:nvSpPr>
          <p:cNvPr id="101" name="Google Shape;101;p1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3" name="Google Shape;103;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15"/>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9" name="Google Shape;109;p1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22" name="Shape 22"/>
        <p:cNvGrpSpPr/>
        <p:nvPr/>
      </p:nvGrpSpPr>
      <p:grpSpPr>
        <a:xfrm>
          <a:off x="0" y="0"/>
          <a:ext cx="0" cy="0"/>
          <a:chOff x="0" y="0"/>
          <a:chExt cx="0" cy="0"/>
        </a:xfrm>
      </p:grpSpPr>
      <p:sp>
        <p:nvSpPr>
          <p:cNvPr id="23" name="Google Shape;23;p3"/>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9" name="Shape 39"/>
        <p:cNvGrpSpPr/>
        <p:nvPr/>
      </p:nvGrpSpPr>
      <p:grpSpPr>
        <a:xfrm>
          <a:off x="0" y="0"/>
          <a:ext cx="0" cy="0"/>
          <a:chOff x="0" y="0"/>
          <a:chExt cx="0" cy="0"/>
        </a:xfrm>
      </p:grpSpPr>
      <p:sp>
        <p:nvSpPr>
          <p:cNvPr id="40" name="Google Shape;40;p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2" name="Google Shape;42;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5" name="Shape 45"/>
        <p:cNvGrpSpPr/>
        <p:nvPr/>
      </p:nvGrpSpPr>
      <p:grpSpPr>
        <a:xfrm>
          <a:off x="0" y="0"/>
          <a:ext cx="0" cy="0"/>
          <a:chOff x="0" y="0"/>
          <a:chExt cx="0" cy="0"/>
        </a:xfrm>
      </p:grpSpPr>
      <p:sp>
        <p:nvSpPr>
          <p:cNvPr id="46" name="Google Shape;46;p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6"/>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8"/>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8"/>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8"/>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65" name="Shape 65"/>
        <p:cNvGrpSpPr/>
        <p:nvPr/>
      </p:nvGrpSpPr>
      <p:grpSpPr>
        <a:xfrm>
          <a:off x="0" y="0"/>
          <a:ext cx="0" cy="0"/>
          <a:chOff x="0" y="0"/>
          <a:chExt cx="0" cy="0"/>
        </a:xfrm>
      </p:grpSpPr>
      <p:sp>
        <p:nvSpPr>
          <p:cNvPr id="66" name="Google Shape;66;p9"/>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68" name="Google Shape;68;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71" name="Shape 71"/>
        <p:cNvGrpSpPr/>
        <p:nvPr/>
      </p:nvGrpSpPr>
      <p:grpSpPr>
        <a:xfrm>
          <a:off x="0" y="0"/>
          <a:ext cx="0" cy="0"/>
          <a:chOff x="0" y="0"/>
          <a:chExt cx="0" cy="0"/>
        </a:xfrm>
      </p:grpSpPr>
      <p:sp>
        <p:nvSpPr>
          <p:cNvPr id="72" name="Google Shape;72;p10"/>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4" name="Google Shape;74;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Google Shape;78;p11"/>
          <p:cNvSpPr txBox="1"/>
          <p:nvPr>
            <p:ph type="title"/>
          </p:nvPr>
        </p:nvSpPr>
        <p:spPr>
          <a:xfrm>
            <a:off x="457200" y="704088"/>
            <a:ext cx="83058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1.xml"/><Relationship Id="rId12" Type="http://schemas.openxmlformats.org/officeDocument/2006/relationships/slideLayout" Target="../slideLayouts/slideLayout13.xml"/><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5" name="Shape 5"/>
        <p:cNvGrpSpPr/>
        <p:nvPr/>
      </p:nvGrpSpPr>
      <p:grpSpPr>
        <a:xfrm>
          <a:off x="0" y="0"/>
          <a:ext cx="0" cy="0"/>
          <a:chOff x="0" y="0"/>
          <a:chExt cx="0" cy="0"/>
        </a:xfrm>
      </p:grpSpPr>
      <p:sp>
        <p:nvSpPr>
          <p:cNvPr id="6" name="Google Shape;6;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 name="Google Shape;7;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8" name="Google Shape;8;p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0" name="Google Shape;10;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1" name="Google Shape;11;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2" name="Google Shape;12;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3" name="Google Shape;13;p1"/>
          <p:cNvGrpSpPr/>
          <p:nvPr/>
        </p:nvGrpSpPr>
        <p:grpSpPr>
          <a:xfrm>
            <a:off x="-29294" y="-16113"/>
            <a:ext cx="9198255" cy="1086266"/>
            <a:chOff x="-29322" y="-1971"/>
            <a:chExt cx="9198255" cy="1086266"/>
          </a:xfrm>
        </p:grpSpPr>
        <p:sp>
          <p:nvSpPr>
            <p:cNvPr id="14" name="Google Shape;14;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28" name="Shape 28"/>
        <p:cNvGrpSpPr/>
        <p:nvPr/>
      </p:nvGrpSpPr>
      <p:grpSpPr>
        <a:xfrm>
          <a:off x="0" y="0"/>
          <a:ext cx="0" cy="0"/>
          <a:chOff x="0" y="0"/>
          <a:chExt cx="0" cy="0"/>
        </a:xfrm>
      </p:grpSpPr>
      <p:sp>
        <p:nvSpPr>
          <p:cNvPr id="29" name="Google Shape;29;p4"/>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0" name="Google Shape;30;p4"/>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1" name="Google Shape;31;p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3" name="Google Shape;33;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4" name="Google Shape;34;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5" name="Google Shape;35;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6" name="Google Shape;36;p4"/>
          <p:cNvGrpSpPr/>
          <p:nvPr/>
        </p:nvGrpSpPr>
        <p:grpSpPr>
          <a:xfrm>
            <a:off x="-29294" y="-16113"/>
            <a:ext cx="9198255" cy="1086266"/>
            <a:chOff x="-29322" y="-1971"/>
            <a:chExt cx="9198255" cy="1086266"/>
          </a:xfrm>
        </p:grpSpPr>
        <p:sp>
          <p:nvSpPr>
            <p:cNvPr id="37" name="Google Shape;37;p4"/>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8" name="Google Shape;38;p4"/>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7.jpg"/><Relationship Id="rId4" Type="http://schemas.openxmlformats.org/officeDocument/2006/relationships/image" Target="../media/image22.jpg"/><Relationship Id="rId5" Type="http://schemas.openxmlformats.org/officeDocument/2006/relationships/image" Target="../media/image11.jpg"/><Relationship Id="rId6"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8.jpg"/><Relationship Id="rId5"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5.jpg"/><Relationship Id="rId4" Type="http://schemas.openxmlformats.org/officeDocument/2006/relationships/image" Target="../media/image31.jpg"/><Relationship Id="rId5" Type="http://schemas.openxmlformats.org/officeDocument/2006/relationships/image" Target="../media/image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21.png"/><Relationship Id="rId4" Type="http://schemas.openxmlformats.org/officeDocument/2006/relationships/image" Target="../media/image35.png"/><Relationship Id="rId5"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3.jpg"/><Relationship Id="rId4" Type="http://schemas.openxmlformats.org/officeDocument/2006/relationships/image" Target="../media/image3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2.jpg"/><Relationship Id="rId4" Type="http://schemas.openxmlformats.org/officeDocument/2006/relationships/image" Target="../media/image37.jp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Autofit/>
          </a:bodyPr>
          <a:lstStyle/>
          <a:p>
            <a:pPr indent="0" lvl="0" marL="0" rtl="0" algn="r">
              <a:spcBef>
                <a:spcPts val="0"/>
              </a:spcBef>
              <a:spcAft>
                <a:spcPts val="0"/>
              </a:spcAft>
              <a:buClr>
                <a:srgbClr val="4CE0EA"/>
              </a:buClr>
              <a:buSzPts val="5600"/>
              <a:buFont typeface="Calibri"/>
              <a:buNone/>
            </a:pPr>
            <a:r>
              <a:rPr lang="en-US"/>
              <a:t>Pediatric ARDS Review and Updates</a:t>
            </a:r>
            <a:endParaRPr/>
          </a:p>
        </p:txBody>
      </p:sp>
      <p:sp>
        <p:nvSpPr>
          <p:cNvPr id="117" name="Google Shape;117;p16"/>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p>
            <a:pPr indent="0" lvl="0" marL="0" marR="45720" rtl="0" algn="r">
              <a:lnSpc>
                <a:spcPct val="90000"/>
              </a:lnSpc>
              <a:spcBef>
                <a:spcPts val="0"/>
              </a:spcBef>
              <a:spcAft>
                <a:spcPts val="0"/>
              </a:spcAft>
              <a:buSzPts val="2285"/>
              <a:buNone/>
            </a:pPr>
            <a:r>
              <a:rPr lang="en-US" sz="2405"/>
              <a:t>Rami Sabouneh PGY VI</a:t>
            </a:r>
            <a:endParaRPr/>
          </a:p>
          <a:p>
            <a:pPr indent="0" lvl="0" marL="0" marR="45720" rtl="0" algn="r">
              <a:lnSpc>
                <a:spcPct val="90000"/>
              </a:lnSpc>
              <a:spcBef>
                <a:spcPts val="481"/>
              </a:spcBef>
              <a:spcAft>
                <a:spcPts val="0"/>
              </a:spcAft>
              <a:buSzPts val="2285"/>
              <a:buNone/>
            </a:pPr>
            <a:r>
              <a:rPr lang="en-US" sz="2405"/>
              <a:t>Pediatric Critical Care Fellow</a:t>
            </a:r>
            <a:endParaRPr/>
          </a:p>
          <a:p>
            <a:pPr indent="0" lvl="0" marL="0" marR="45720" rtl="0" algn="r">
              <a:lnSpc>
                <a:spcPct val="90000"/>
              </a:lnSpc>
              <a:spcBef>
                <a:spcPts val="481"/>
              </a:spcBef>
              <a:spcAft>
                <a:spcPts val="0"/>
              </a:spcAft>
              <a:buSzPts val="2285"/>
              <a:buNone/>
            </a:pPr>
            <a:r>
              <a:rPr lang="en-US" sz="2405"/>
              <a:t>Moderator: Dr Marianne Majdalani</a:t>
            </a:r>
            <a:endParaRPr sz="2405"/>
          </a:p>
          <a:p>
            <a:pPr indent="0" lvl="0" marL="0" marR="45720" rtl="0" algn="r">
              <a:lnSpc>
                <a:spcPct val="90000"/>
              </a:lnSpc>
              <a:spcBef>
                <a:spcPts val="481"/>
              </a:spcBef>
              <a:spcAft>
                <a:spcPts val="0"/>
              </a:spcAft>
              <a:buSzPts val="2285"/>
              <a:buNone/>
            </a:pPr>
            <a:r>
              <a:rPr lang="en-US" sz="2405"/>
              <a:t>American University of Beirut Medical Center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179" name="Google Shape;179;p2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p:txBody>
      </p:sp>
      <p:pic>
        <p:nvPicPr>
          <p:cNvPr id="180" name="Google Shape;180;p25"/>
          <p:cNvPicPr preferRelativeResize="0"/>
          <p:nvPr/>
        </p:nvPicPr>
        <p:blipFill rotWithShape="1">
          <a:blip r:embed="rId3">
            <a:alphaModFix/>
          </a:blip>
          <a:srcRect b="0" l="0" r="0" t="0"/>
          <a:stretch/>
        </p:blipFill>
        <p:spPr>
          <a:xfrm>
            <a:off x="1297757" y="1554480"/>
            <a:ext cx="6548486" cy="3749040"/>
          </a:xfrm>
          <a:prstGeom prst="rect">
            <a:avLst/>
          </a:prstGeom>
          <a:noFill/>
          <a:ln>
            <a:noFill/>
          </a:ln>
        </p:spPr>
      </p:pic>
      <p:sp>
        <p:nvSpPr>
          <p:cNvPr id="181" name="Google Shape;181;p25"/>
          <p:cNvSpPr txBox="1"/>
          <p:nvPr/>
        </p:nvSpPr>
        <p:spPr>
          <a:xfrm>
            <a:off x="3573412" y="6165365"/>
            <a:ext cx="5535952"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Respiratory Distress Syndrome Chapter 51</a:t>
            </a:r>
            <a:endParaRPr sz="1000">
              <a:solidFill>
                <a:schemeClr val="dk1"/>
              </a:solidFill>
              <a:latin typeface="Constantia"/>
              <a:ea typeface="Constantia"/>
              <a:cs typeface="Constantia"/>
              <a:sym typeface="Constant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Pathophysiology</a:t>
            </a:r>
            <a:endParaRPr/>
          </a:p>
        </p:txBody>
      </p:sp>
      <p:sp>
        <p:nvSpPr>
          <p:cNvPr id="187" name="Google Shape;187;p2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Rapid onset of respiratory failure in patients with severe pulmonary or systemic inflammation</a:t>
            </a:r>
            <a:endParaRPr/>
          </a:p>
          <a:p>
            <a:pPr indent="-246888" lvl="1" marL="640080" rtl="0" algn="l">
              <a:spcBef>
                <a:spcPts val="480"/>
              </a:spcBef>
              <a:spcAft>
                <a:spcPts val="0"/>
              </a:spcAft>
              <a:buSzPts val="2040"/>
              <a:buChar char="⚫"/>
            </a:pPr>
            <a:r>
              <a:rPr lang="en-US"/>
              <a:t>Restrictive lung disease</a:t>
            </a:r>
            <a:endParaRPr/>
          </a:p>
          <a:p>
            <a:pPr indent="-246888" lvl="1" marL="640080" rtl="0" algn="l">
              <a:spcBef>
                <a:spcPts val="480"/>
              </a:spcBef>
              <a:spcAft>
                <a:spcPts val="0"/>
              </a:spcAft>
              <a:buSzPts val="2040"/>
              <a:buChar char="⚫"/>
            </a:pPr>
            <a:r>
              <a:rPr lang="en-US"/>
              <a:t>pulmonary edema</a:t>
            </a:r>
            <a:endParaRPr/>
          </a:p>
          <a:p>
            <a:pPr indent="-246888" lvl="1" marL="640080" rtl="0" algn="l">
              <a:spcBef>
                <a:spcPts val="480"/>
              </a:spcBef>
              <a:spcAft>
                <a:spcPts val="0"/>
              </a:spcAft>
              <a:buSzPts val="2040"/>
              <a:buChar char="⚫"/>
            </a:pPr>
            <a:r>
              <a:rPr lang="en-US"/>
              <a:t>Atelectasis</a:t>
            </a:r>
            <a:endParaRPr/>
          </a:p>
          <a:p>
            <a:pPr indent="-246888" lvl="1" marL="640080" rtl="0" algn="l">
              <a:spcBef>
                <a:spcPts val="480"/>
              </a:spcBef>
              <a:spcAft>
                <a:spcPts val="0"/>
              </a:spcAft>
              <a:buSzPts val="2040"/>
              <a:buChar char="⚫"/>
            </a:pPr>
            <a:r>
              <a:rPr lang="en-US"/>
              <a:t>pulmonary consolidation</a:t>
            </a:r>
            <a:endParaRPr/>
          </a:p>
          <a:p>
            <a:pPr indent="-246888" lvl="1" marL="640080" rtl="0" algn="l">
              <a:spcBef>
                <a:spcPts val="480"/>
              </a:spcBef>
              <a:spcAft>
                <a:spcPts val="0"/>
              </a:spcAft>
              <a:buSzPts val="2040"/>
              <a:buChar char="⚫"/>
            </a:pPr>
            <a:r>
              <a:rPr lang="en-US"/>
              <a:t>surfactant dysfunction</a:t>
            </a:r>
            <a:endParaRPr/>
          </a:p>
          <a:p>
            <a:pPr indent="-246888" lvl="1" marL="640080" rtl="0" algn="l">
              <a:spcBef>
                <a:spcPts val="480"/>
              </a:spcBef>
              <a:spcAft>
                <a:spcPts val="0"/>
              </a:spcAft>
              <a:buSzPts val="2040"/>
              <a:buChar char="⚫"/>
            </a:pPr>
            <a:r>
              <a:rPr lang="en-US"/>
              <a:t>chest wall restriction </a:t>
            </a:r>
            <a:endParaRPr/>
          </a:p>
          <a:p>
            <a:pPr indent="-117475" lvl="0" marL="274320" rtl="0" algn="l">
              <a:spcBef>
                <a:spcPts val="520"/>
              </a:spcBef>
              <a:spcAft>
                <a:spcPts val="0"/>
              </a:spcAft>
              <a:buSzPts val="2470"/>
              <a:buNone/>
            </a:pPr>
            <a:r>
              <a:t/>
            </a:r>
            <a:endParaRPr/>
          </a:p>
        </p:txBody>
      </p:sp>
      <p:sp>
        <p:nvSpPr>
          <p:cNvPr id="188" name="Google Shape;188;p26"/>
          <p:cNvSpPr txBox="1"/>
          <p:nvPr/>
        </p:nvSpPr>
        <p:spPr>
          <a:xfrm>
            <a:off x="3608048" y="6304002"/>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194" name="Google Shape;194;p2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p:txBody>
      </p:sp>
      <p:sp>
        <p:nvSpPr>
          <p:cNvPr descr="Image result for ARDS physiology" id="195" name="Google Shape;195;p2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196" name="Google Shape;196;p27"/>
          <p:cNvPicPr preferRelativeResize="0"/>
          <p:nvPr/>
        </p:nvPicPr>
        <p:blipFill rotWithShape="1">
          <a:blip r:embed="rId3">
            <a:alphaModFix/>
          </a:blip>
          <a:srcRect b="0" l="0" r="0" t="0"/>
          <a:stretch/>
        </p:blipFill>
        <p:spPr>
          <a:xfrm>
            <a:off x="1676400" y="533400"/>
            <a:ext cx="5795955" cy="6035040"/>
          </a:xfrm>
          <a:prstGeom prst="rect">
            <a:avLst/>
          </a:prstGeom>
          <a:noFill/>
          <a:ln>
            <a:noFill/>
          </a:ln>
        </p:spPr>
      </p:pic>
      <p:sp>
        <p:nvSpPr>
          <p:cNvPr id="197" name="Google Shape;197;p27"/>
          <p:cNvSpPr txBox="1"/>
          <p:nvPr/>
        </p:nvSpPr>
        <p:spPr>
          <a:xfrm>
            <a:off x="2209800" y="6442364"/>
            <a:ext cx="689956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Pediatric vs Adult</a:t>
            </a:r>
            <a:endParaRPr/>
          </a:p>
        </p:txBody>
      </p:sp>
      <p:sp>
        <p:nvSpPr>
          <p:cNvPr id="203" name="Google Shape;203;p2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p:txBody>
      </p:sp>
      <p:pic>
        <p:nvPicPr>
          <p:cNvPr id="204" name="Google Shape;204;p28"/>
          <p:cNvPicPr preferRelativeResize="0"/>
          <p:nvPr/>
        </p:nvPicPr>
        <p:blipFill rotWithShape="1">
          <a:blip r:embed="rId3">
            <a:alphaModFix/>
          </a:blip>
          <a:srcRect b="0" l="0" r="0" t="0"/>
          <a:stretch/>
        </p:blipFill>
        <p:spPr>
          <a:xfrm>
            <a:off x="35708" y="1874520"/>
            <a:ext cx="9072584" cy="3108960"/>
          </a:xfrm>
          <a:prstGeom prst="rect">
            <a:avLst/>
          </a:prstGeom>
          <a:noFill/>
          <a:ln>
            <a:noFill/>
          </a:ln>
        </p:spPr>
      </p:pic>
      <p:sp>
        <p:nvSpPr>
          <p:cNvPr id="205" name="Google Shape;205;p28"/>
          <p:cNvSpPr txBox="1"/>
          <p:nvPr/>
        </p:nvSpPr>
        <p:spPr>
          <a:xfrm>
            <a:off x="3573412" y="6227802"/>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Definition</a:t>
            </a:r>
            <a:endParaRPr/>
          </a:p>
        </p:txBody>
      </p:sp>
      <p:sp>
        <p:nvSpPr>
          <p:cNvPr id="211" name="Google Shape;211;p2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 The Berlin Definition of ARDS in 2012</a:t>
            </a:r>
            <a:endParaRPr/>
          </a:p>
          <a:p>
            <a:pPr indent="-246888" lvl="1" marL="640080" rtl="0" algn="l">
              <a:spcBef>
                <a:spcPts val="480"/>
              </a:spcBef>
              <a:spcAft>
                <a:spcPts val="0"/>
              </a:spcAft>
              <a:buSzPts val="2040"/>
              <a:buChar char="⚫"/>
            </a:pPr>
            <a:r>
              <a:rPr lang="en-US"/>
              <a:t> limited by differences in the epidemiology and management of children</a:t>
            </a:r>
            <a:endParaRPr/>
          </a:p>
          <a:p>
            <a:pPr indent="-274320" lvl="0" marL="274320" rtl="0" algn="l">
              <a:spcBef>
                <a:spcPts val="520"/>
              </a:spcBef>
              <a:spcAft>
                <a:spcPts val="0"/>
              </a:spcAft>
              <a:buSzPts val="2470"/>
              <a:buChar char="⚫"/>
            </a:pPr>
            <a:r>
              <a:rPr lang="en-US"/>
              <a:t> The Pediatric Acute Lung Injury Consensus Conference 2015</a:t>
            </a:r>
            <a:endParaRPr/>
          </a:p>
          <a:p>
            <a:pPr indent="-246888" lvl="1" marL="640080" rtl="0" algn="l">
              <a:spcBef>
                <a:spcPts val="480"/>
              </a:spcBef>
              <a:spcAft>
                <a:spcPts val="0"/>
              </a:spcAft>
              <a:buSzPts val="2040"/>
              <a:buChar char="⚫"/>
            </a:pPr>
            <a:r>
              <a:rPr lang="en-US"/>
              <a:t>First Pediatric Definition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4500"/>
              <a:buFont typeface="Calibri"/>
              <a:buNone/>
            </a:pPr>
            <a:r>
              <a:rPr lang="en-US" sz="4500"/>
              <a:t>Differences between the Berlin and PALICC</a:t>
            </a:r>
            <a:endParaRPr sz="4500"/>
          </a:p>
        </p:txBody>
      </p:sp>
      <p:sp>
        <p:nvSpPr>
          <p:cNvPr id="217" name="Google Shape;217;p3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The PALICC definition:</a:t>
            </a:r>
            <a:endParaRPr/>
          </a:p>
          <a:p>
            <a:pPr indent="-246888" lvl="1" marL="640080" rtl="0" algn="l">
              <a:spcBef>
                <a:spcPts val="480"/>
              </a:spcBef>
              <a:spcAft>
                <a:spcPts val="0"/>
              </a:spcAft>
              <a:buSzPts val="2040"/>
              <a:buChar char="⚫"/>
            </a:pPr>
            <a:r>
              <a:rPr lang="en-US"/>
              <a:t>Does not require bilateral infiltrates on chest x-ray</a:t>
            </a:r>
            <a:endParaRPr/>
          </a:p>
          <a:p>
            <a:pPr indent="-246888" lvl="1" marL="640080" rtl="0" algn="l">
              <a:spcBef>
                <a:spcPts val="480"/>
              </a:spcBef>
              <a:spcAft>
                <a:spcPts val="0"/>
              </a:spcAft>
              <a:buSzPts val="2040"/>
              <a:buChar char="⚫"/>
            </a:pPr>
            <a:r>
              <a:rPr lang="en-US"/>
              <a:t>Allows substitution of SpO2 when PaO2 is not available to assess hypoxemia severity, providing SpO2 ≤97%</a:t>
            </a:r>
            <a:endParaRPr/>
          </a:p>
          <a:p>
            <a:pPr indent="-246888" lvl="1" marL="640080" rtl="0" algn="l">
              <a:spcBef>
                <a:spcPts val="480"/>
              </a:spcBef>
              <a:spcAft>
                <a:spcPts val="0"/>
              </a:spcAft>
              <a:buSzPts val="2040"/>
              <a:buChar char="⚫"/>
            </a:pPr>
            <a:r>
              <a:rPr lang="en-US"/>
              <a:t>Introduces the use of oxygenation index (OI) or oxygenation-saturation index (OSI) to stratify severity groups</a:t>
            </a:r>
            <a:endParaRPr/>
          </a:p>
          <a:p>
            <a:pPr indent="-246888" lvl="1" marL="640080" rtl="0" algn="l">
              <a:spcBef>
                <a:spcPts val="480"/>
              </a:spcBef>
              <a:spcAft>
                <a:spcPts val="0"/>
              </a:spcAft>
              <a:buSzPts val="2040"/>
              <a:buChar char="⚫"/>
            </a:pPr>
            <a:r>
              <a:rPr lang="en-US"/>
              <a:t>Identifies an at-risk group and criteria to identify PARDS patients with chronic lung disease, cyanotic heart disease, or left ventricular dysfunction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5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5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5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500"/>
                                        <p:tgtEl>
                                          <p:spTgt spid="2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animEffect filter="fade" transition="in">
                                      <p:cBhvr>
                                        <p:cTn dur="500"/>
                                        <p:tgtEl>
                                          <p:spTgt spid="21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223" name="Google Shape;223;p3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p:txBody>
      </p:sp>
      <p:pic>
        <p:nvPicPr>
          <p:cNvPr id="224" name="Google Shape;224;p31"/>
          <p:cNvPicPr preferRelativeResize="0"/>
          <p:nvPr/>
        </p:nvPicPr>
        <p:blipFill rotWithShape="1">
          <a:blip r:embed="rId3">
            <a:alphaModFix/>
          </a:blip>
          <a:srcRect b="0" l="0" r="0" t="0"/>
          <a:stretch/>
        </p:blipFill>
        <p:spPr>
          <a:xfrm>
            <a:off x="652297" y="1097280"/>
            <a:ext cx="7839406" cy="4663440"/>
          </a:xfrm>
          <a:prstGeom prst="rect">
            <a:avLst/>
          </a:prstGeom>
          <a:noFill/>
          <a:ln>
            <a:noFill/>
          </a:ln>
        </p:spPr>
      </p:pic>
      <p:sp>
        <p:nvSpPr>
          <p:cNvPr id="225" name="Google Shape;225;p31"/>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231" name="Google Shape;231;p32"/>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He is intubated and resuscitated</a:t>
            </a:r>
            <a:endParaRPr/>
          </a:p>
          <a:p>
            <a:pPr indent="-274320" lvl="0" marL="274320" rtl="0" algn="l">
              <a:spcBef>
                <a:spcPts val="520"/>
              </a:spcBef>
              <a:spcAft>
                <a:spcPts val="0"/>
              </a:spcAft>
              <a:buSzPts val="2470"/>
              <a:buChar char="⚫"/>
            </a:pPr>
            <a:r>
              <a:rPr lang="en-US"/>
              <a:t>Initial ventilator settings:</a:t>
            </a:r>
            <a:endParaRPr/>
          </a:p>
          <a:p>
            <a:pPr indent="-246888" lvl="1" marL="640080" rtl="0" algn="l">
              <a:spcBef>
                <a:spcPts val="480"/>
              </a:spcBef>
              <a:spcAft>
                <a:spcPts val="0"/>
              </a:spcAft>
              <a:buSzPts val="2040"/>
              <a:buChar char="⚫"/>
            </a:pPr>
            <a:r>
              <a:rPr lang="en-US"/>
              <a:t>RR 45</a:t>
            </a:r>
            <a:endParaRPr/>
          </a:p>
          <a:p>
            <a:pPr indent="-246888" lvl="1" marL="640080" rtl="0" algn="l">
              <a:spcBef>
                <a:spcPts val="480"/>
              </a:spcBef>
              <a:spcAft>
                <a:spcPts val="0"/>
              </a:spcAft>
              <a:buSzPts val="2040"/>
              <a:buChar char="⚫"/>
            </a:pPr>
            <a:r>
              <a:rPr lang="en-US"/>
              <a:t>PIP 39</a:t>
            </a:r>
            <a:endParaRPr/>
          </a:p>
          <a:p>
            <a:pPr indent="-246888" lvl="1" marL="640080" rtl="0" algn="l">
              <a:spcBef>
                <a:spcPts val="480"/>
              </a:spcBef>
              <a:spcAft>
                <a:spcPts val="0"/>
              </a:spcAft>
              <a:buSzPts val="2040"/>
              <a:buChar char="⚫"/>
            </a:pPr>
            <a:r>
              <a:rPr lang="en-US"/>
              <a:t>TV 8ml/kg</a:t>
            </a:r>
            <a:endParaRPr/>
          </a:p>
          <a:p>
            <a:pPr indent="-246888" lvl="1" marL="640080" rtl="0" algn="l">
              <a:spcBef>
                <a:spcPts val="480"/>
              </a:spcBef>
              <a:spcAft>
                <a:spcPts val="0"/>
              </a:spcAft>
              <a:buSzPts val="2040"/>
              <a:buChar char="⚫"/>
            </a:pPr>
            <a:r>
              <a:rPr lang="en-US"/>
              <a:t>PEEP 6</a:t>
            </a:r>
            <a:endParaRPr/>
          </a:p>
          <a:p>
            <a:pPr indent="-246888" lvl="1" marL="640080" rtl="0" algn="l">
              <a:spcBef>
                <a:spcPts val="480"/>
              </a:spcBef>
              <a:spcAft>
                <a:spcPts val="0"/>
              </a:spcAft>
              <a:buSzPts val="2040"/>
              <a:buChar char="⚫"/>
            </a:pPr>
            <a:r>
              <a:rPr lang="en-US"/>
              <a:t>FiO2 100%</a:t>
            </a:r>
            <a:endParaRPr/>
          </a:p>
          <a:p>
            <a:pPr indent="-274320" lvl="0" marL="274320" rtl="0" algn="l">
              <a:spcBef>
                <a:spcPts val="520"/>
              </a:spcBef>
              <a:spcAft>
                <a:spcPts val="0"/>
              </a:spcAft>
              <a:buSzPts val="2470"/>
              <a:buChar char="⚫"/>
            </a:pPr>
            <a:r>
              <a:rPr lang="en-US"/>
              <a:t>ABGs: 7.37/48/50/20/83</a:t>
            </a:r>
            <a:endParaRPr/>
          </a:p>
        </p:txBody>
      </p:sp>
      <p:pic>
        <p:nvPicPr>
          <p:cNvPr id="232" name="Google Shape;232;p32"/>
          <p:cNvPicPr preferRelativeResize="0"/>
          <p:nvPr>
            <p:ph idx="2" type="body"/>
          </p:nvPr>
        </p:nvPicPr>
        <p:blipFill rotWithShape="1">
          <a:blip r:embed="rId3">
            <a:alphaModFix/>
          </a:blip>
          <a:srcRect b="7195" l="25591" r="16816" t="21923"/>
          <a:stretch/>
        </p:blipFill>
        <p:spPr>
          <a:xfrm>
            <a:off x="4953000" y="1752600"/>
            <a:ext cx="3660178" cy="374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5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Effect filter="fade" transition="in">
                                      <p:cBhvr>
                                        <p:cTn dur="500"/>
                                        <p:tgtEl>
                                          <p:spTgt spid="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Effect filter="fade" transition="in">
                                      <p:cBhvr>
                                        <p:cTn dur="500"/>
                                        <p:tgtEl>
                                          <p:spTgt spid="2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Effect filter="fade" transition="in">
                                      <p:cBhvr>
                                        <p:cTn dur="500"/>
                                        <p:tgtEl>
                                          <p:spTgt spid="2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Effect filter="fade" transition="in">
                                      <p:cBhvr>
                                        <p:cTn dur="500"/>
                                        <p:tgtEl>
                                          <p:spTgt spid="2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Effect filter="fade" transition="in">
                                      <p:cBhvr>
                                        <p:cTn dur="500"/>
                                        <p:tgtEl>
                                          <p:spTgt spid="2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6" st="6"/>
                                            </p:txEl>
                                          </p:spTgt>
                                        </p:tgtEl>
                                        <p:attrNameLst>
                                          <p:attrName>style.visibility</p:attrName>
                                        </p:attrNameLst>
                                      </p:cBhvr>
                                      <p:to>
                                        <p:strVal val="visible"/>
                                      </p:to>
                                    </p:set>
                                    <p:animEffect filter="fade" transition="in">
                                      <p:cBhvr>
                                        <p:cTn dur="500"/>
                                        <p:tgtEl>
                                          <p:spTgt spid="2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7" st="7"/>
                                            </p:txEl>
                                          </p:spTgt>
                                        </p:tgtEl>
                                        <p:attrNameLst>
                                          <p:attrName>style.visibility</p:attrName>
                                        </p:attrNameLst>
                                      </p:cBhvr>
                                      <p:to>
                                        <p:strVal val="visible"/>
                                      </p:to>
                                    </p:set>
                                    <p:animEffect filter="fade" transition="in">
                                      <p:cBhvr>
                                        <p:cTn dur="500"/>
                                        <p:tgtEl>
                                          <p:spTgt spid="23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3"/>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Gas Exchange Goals</a:t>
            </a:r>
            <a:endParaRPr/>
          </a:p>
        </p:txBody>
      </p:sp>
      <p:sp>
        <p:nvSpPr>
          <p:cNvPr id="238" name="Google Shape;238;p33"/>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SzPts val="209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Gas Exchange Goals</a:t>
            </a:r>
            <a:endParaRPr/>
          </a:p>
        </p:txBody>
      </p:sp>
      <p:sp>
        <p:nvSpPr>
          <p:cNvPr id="244" name="Google Shape;244;p3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Ventilatory approaches should provide adequate tissue/organ oxygenation while minimizing oxygen toxicity and ventilator induced lung injury</a:t>
            </a:r>
            <a:endParaRPr/>
          </a:p>
          <a:p>
            <a:pPr indent="-246888" lvl="1" marL="640080" rtl="0" algn="l">
              <a:spcBef>
                <a:spcPts val="480"/>
              </a:spcBef>
              <a:spcAft>
                <a:spcPts val="0"/>
              </a:spcAft>
              <a:buSzPts val="2040"/>
              <a:buChar char="⚫"/>
            </a:pPr>
            <a:r>
              <a:rPr lang="en-US"/>
              <a:t>Permissive Hypoxemia</a:t>
            </a:r>
            <a:endParaRPr/>
          </a:p>
          <a:p>
            <a:pPr indent="-246888" lvl="1" marL="640080" rtl="0" algn="l">
              <a:spcBef>
                <a:spcPts val="480"/>
              </a:spcBef>
              <a:spcAft>
                <a:spcPts val="0"/>
              </a:spcAft>
              <a:buSzPts val="2040"/>
              <a:buChar char="⚫"/>
            </a:pPr>
            <a:r>
              <a:rPr lang="en-US"/>
              <a:t>Permissive Hypercapnia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Outline</a:t>
            </a:r>
            <a:endParaRPr/>
          </a:p>
        </p:txBody>
      </p:sp>
      <p:sp>
        <p:nvSpPr>
          <p:cNvPr id="123" name="Google Shape;123;p1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Epidemiology</a:t>
            </a:r>
            <a:endParaRPr/>
          </a:p>
          <a:p>
            <a:pPr indent="-274320" lvl="0" marL="274320" rtl="0" algn="l">
              <a:spcBef>
                <a:spcPts val="520"/>
              </a:spcBef>
              <a:spcAft>
                <a:spcPts val="0"/>
              </a:spcAft>
              <a:buSzPts val="2470"/>
              <a:buChar char="⚫"/>
            </a:pPr>
            <a:r>
              <a:rPr lang="en-US"/>
              <a:t>Pathophysiology</a:t>
            </a:r>
            <a:endParaRPr/>
          </a:p>
          <a:p>
            <a:pPr indent="-274320" lvl="0" marL="274320" rtl="0" algn="l">
              <a:spcBef>
                <a:spcPts val="520"/>
              </a:spcBef>
              <a:spcAft>
                <a:spcPts val="0"/>
              </a:spcAft>
              <a:buSzPts val="2470"/>
              <a:buChar char="⚫"/>
            </a:pPr>
            <a:r>
              <a:rPr lang="en-US"/>
              <a:t>Definition</a:t>
            </a:r>
            <a:endParaRPr/>
          </a:p>
          <a:p>
            <a:pPr indent="-274320" lvl="0" marL="274320" rtl="0" algn="l">
              <a:spcBef>
                <a:spcPts val="520"/>
              </a:spcBef>
              <a:spcAft>
                <a:spcPts val="0"/>
              </a:spcAft>
              <a:buSzPts val="2470"/>
              <a:buChar char="⚫"/>
            </a:pPr>
            <a:r>
              <a:rPr lang="en-US"/>
              <a:t>Management Goals</a:t>
            </a:r>
            <a:endParaRPr/>
          </a:p>
          <a:p>
            <a:pPr indent="-274320" lvl="0" marL="274320" rtl="0" algn="l">
              <a:spcBef>
                <a:spcPts val="520"/>
              </a:spcBef>
              <a:spcAft>
                <a:spcPts val="0"/>
              </a:spcAft>
              <a:buSzPts val="2470"/>
              <a:buChar char="⚫"/>
            </a:pPr>
            <a:r>
              <a:rPr lang="en-US"/>
              <a:t>Ventilator Management</a:t>
            </a:r>
            <a:endParaRPr/>
          </a:p>
          <a:p>
            <a:pPr indent="-274320" lvl="0" marL="274320" rtl="0" algn="l">
              <a:spcBef>
                <a:spcPts val="520"/>
              </a:spcBef>
              <a:spcAft>
                <a:spcPts val="0"/>
              </a:spcAft>
              <a:buSzPts val="2470"/>
              <a:buChar char="⚫"/>
            </a:pPr>
            <a:r>
              <a:rPr lang="en-US"/>
              <a:t>Pulmonary Ancillary Therapies</a:t>
            </a:r>
            <a:endParaRPr/>
          </a:p>
          <a:p>
            <a:pPr indent="-274320" lvl="0" marL="274320" rtl="0" algn="l">
              <a:spcBef>
                <a:spcPts val="520"/>
              </a:spcBef>
              <a:spcAft>
                <a:spcPts val="0"/>
              </a:spcAft>
              <a:buSzPts val="2470"/>
              <a:buChar char="⚫"/>
            </a:pPr>
            <a:r>
              <a:rPr lang="en-US"/>
              <a:t>Non-pulmonary therapies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Permissive Hypoxemia</a:t>
            </a:r>
            <a:endParaRPr/>
          </a:p>
        </p:txBody>
      </p:sp>
      <p:sp>
        <p:nvSpPr>
          <p:cNvPr id="250" name="Google Shape;250;p3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Permissive Hypoxemia: mild PARDS with PEEP &lt; 10 cm H2O, the SpO2 goal should generally be 92–97%</a:t>
            </a:r>
            <a:endParaRPr/>
          </a:p>
          <a:p>
            <a:pPr indent="-246888" lvl="1" marL="640080" rtl="0" algn="l">
              <a:spcBef>
                <a:spcPts val="480"/>
              </a:spcBef>
              <a:spcAft>
                <a:spcPts val="0"/>
              </a:spcAft>
              <a:buSzPts val="2040"/>
              <a:buChar char="⚫"/>
            </a:pPr>
            <a:r>
              <a:rPr lang="en-US"/>
              <a:t>For those with more severe PARDS with PEEP &gt; 10 cmH2O, the consensus conference recommended that SpO2 of 88–92%</a:t>
            </a:r>
            <a:endParaRPr/>
          </a:p>
          <a:p>
            <a:pPr indent="-274320" lvl="0" marL="274320" rtl="0" algn="l">
              <a:spcBef>
                <a:spcPts val="300"/>
              </a:spcBef>
              <a:spcAft>
                <a:spcPts val="0"/>
              </a:spcAft>
              <a:buSzPts val="1425"/>
              <a:buChar char="⚫"/>
            </a:pPr>
            <a:r>
              <a:rPr lang="en-US" sz="1500"/>
              <a:t>Abdelsalam M, Cheifetz IM. Goal-directed therapy for severely hypoxic patients with acute respiratory distress syndrome: permissive hypoxemia. Respir Care 2010;55(11):1483-1490.</a:t>
            </a:r>
            <a:endParaRPr/>
          </a:p>
          <a:p>
            <a:pPr indent="-274320" lvl="0" marL="274320" rtl="0" algn="l">
              <a:spcBef>
                <a:spcPts val="300"/>
              </a:spcBef>
              <a:spcAft>
                <a:spcPts val="0"/>
              </a:spcAft>
              <a:buSzPts val="1425"/>
              <a:buChar char="⚫"/>
            </a:pPr>
            <a:r>
              <a:rPr lang="en-US" sz="1500"/>
              <a:t>Acute Respiratory Distress Syndrome Network, Brower RG, Matthay MA, Morris A, Schoenfeld D, Thompson BT, Wheeler A. Ventilation with lower tidal volumes as compared with traditional tidal volumes for acute lung injury and the acute respiratory distress syndrome. N Engl J Med 2000;342(18):1301-1308.</a:t>
            </a:r>
            <a:endParaRPr/>
          </a:p>
        </p:txBody>
      </p:sp>
      <p:sp>
        <p:nvSpPr>
          <p:cNvPr id="251" name="Google Shape;251;p35"/>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Permissive Hypercapnia</a:t>
            </a:r>
            <a:endParaRPr/>
          </a:p>
        </p:txBody>
      </p:sp>
      <p:sp>
        <p:nvSpPr>
          <p:cNvPr id="257" name="Google Shape;257;p3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Permissive hypercapnia: pH range of 7.15–7.30 with pCO2 of 50-60s</a:t>
            </a:r>
            <a:endParaRPr/>
          </a:p>
          <a:p>
            <a:pPr indent="-117475" lvl="0" marL="274320" rtl="0" algn="l">
              <a:spcBef>
                <a:spcPts val="520"/>
              </a:spcBef>
              <a:spcAft>
                <a:spcPts val="0"/>
              </a:spcAft>
              <a:buSzPts val="2470"/>
              <a:buNone/>
            </a:pPr>
            <a:r>
              <a:t/>
            </a:r>
            <a:endParaRPr/>
          </a:p>
          <a:p>
            <a:pPr indent="-274320" lvl="0" marL="274320" rtl="0" algn="l">
              <a:spcBef>
                <a:spcPts val="300"/>
              </a:spcBef>
              <a:spcAft>
                <a:spcPts val="0"/>
              </a:spcAft>
              <a:buSzPts val="1425"/>
              <a:buChar char="⚫"/>
            </a:pPr>
            <a:r>
              <a:rPr lang="en-US" sz="1500"/>
              <a:t>Hickling KG, Walsh J, Henderson S, Jackson R. Low mortality rate in adult respiratory distress syndrome using low-volume, pressurelimited ventilation with permissive hypercapnia: a prospective study. Crit Care Med 1994;22(10):1568-1578.</a:t>
            </a:r>
            <a:endParaRPr/>
          </a:p>
        </p:txBody>
      </p:sp>
      <p:sp>
        <p:nvSpPr>
          <p:cNvPr id="258" name="Google Shape;258;p36"/>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Conventional Mechanical Ventilation</a:t>
            </a:r>
            <a:endParaRPr/>
          </a:p>
        </p:txBody>
      </p:sp>
      <p:sp>
        <p:nvSpPr>
          <p:cNvPr id="264" name="Google Shape;264;p37"/>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SzPts val="209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270" name="Google Shape;270;p38"/>
          <p:cNvSpPr txBox="1"/>
          <p:nvPr>
            <p:ph idx="1" type="body"/>
          </p:nvPr>
        </p:nvSpPr>
        <p:spPr>
          <a:xfrm>
            <a:off x="1905000" y="6477001"/>
            <a:ext cx="8229600" cy="380999"/>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950"/>
              <a:buChar char="⚫"/>
            </a:pPr>
            <a:r>
              <a:rPr lang="en-US" sz="1000"/>
              <a:t>Dahlem P, van Aalderen WM, Bos AP (2007) Pediatric acute lung injury. Paediatr Respir Rev 8:348–362</a:t>
            </a:r>
            <a:endParaRPr/>
          </a:p>
        </p:txBody>
      </p:sp>
      <p:pic>
        <p:nvPicPr>
          <p:cNvPr id="271" name="Google Shape;271;p38"/>
          <p:cNvPicPr preferRelativeResize="0"/>
          <p:nvPr/>
        </p:nvPicPr>
        <p:blipFill rotWithShape="1">
          <a:blip r:embed="rId3">
            <a:alphaModFix/>
          </a:blip>
          <a:srcRect b="0" l="37863" r="0" t="0"/>
          <a:stretch/>
        </p:blipFill>
        <p:spPr>
          <a:xfrm>
            <a:off x="1600200" y="1399309"/>
            <a:ext cx="5624945" cy="42750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4500"/>
              <a:buFont typeface="Calibri"/>
              <a:buNone/>
            </a:pPr>
            <a:r>
              <a:rPr b="1" lang="en-US" sz="4500"/>
              <a:t>Conventional Mechanical Ventilation</a:t>
            </a:r>
            <a:endParaRPr sz="4500"/>
          </a:p>
        </p:txBody>
      </p:sp>
      <p:sp>
        <p:nvSpPr>
          <p:cNvPr id="277" name="Google Shape;277;p3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Tidal Volume</a:t>
            </a:r>
            <a:endParaRPr/>
          </a:p>
          <a:p>
            <a:pPr indent="-274320" lvl="0" marL="274320" rtl="0" algn="l">
              <a:spcBef>
                <a:spcPts val="520"/>
              </a:spcBef>
              <a:spcAft>
                <a:spcPts val="0"/>
              </a:spcAft>
              <a:buSzPts val="2470"/>
              <a:buChar char="⚫"/>
            </a:pPr>
            <a:r>
              <a:rPr lang="en-US"/>
              <a:t>Peak Inspiratory Pressure</a:t>
            </a:r>
            <a:endParaRPr/>
          </a:p>
          <a:p>
            <a:pPr indent="-274320" lvl="0" marL="274320" rtl="0" algn="l">
              <a:spcBef>
                <a:spcPts val="520"/>
              </a:spcBef>
              <a:spcAft>
                <a:spcPts val="0"/>
              </a:spcAft>
              <a:buSzPts val="2470"/>
              <a:buChar char="⚫"/>
            </a:pPr>
            <a:r>
              <a:rPr lang="en-US"/>
              <a:t>PEEP</a:t>
            </a:r>
            <a:endParaRPr/>
          </a:p>
          <a:p>
            <a:pPr indent="-274320" lvl="0" marL="274320" rtl="0" algn="l">
              <a:spcBef>
                <a:spcPts val="520"/>
              </a:spcBef>
              <a:spcAft>
                <a:spcPts val="0"/>
              </a:spcAft>
              <a:buSzPts val="2470"/>
              <a:buChar char="⚫"/>
            </a:pPr>
            <a:r>
              <a:rPr lang="en-US"/>
              <a:t>Recruitment Maneuvers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Tidal Volumes</a:t>
            </a:r>
            <a:endParaRPr/>
          </a:p>
        </p:txBody>
      </p:sp>
      <p:sp>
        <p:nvSpPr>
          <p:cNvPr id="283" name="Google Shape;283;p4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p:txBody>
      </p:sp>
      <p:pic>
        <p:nvPicPr>
          <p:cNvPr id="284" name="Google Shape;284;p40"/>
          <p:cNvPicPr preferRelativeResize="0"/>
          <p:nvPr/>
        </p:nvPicPr>
        <p:blipFill rotWithShape="1">
          <a:blip r:embed="rId3">
            <a:alphaModFix/>
          </a:blip>
          <a:srcRect b="0" l="0" r="0" t="0"/>
          <a:stretch/>
        </p:blipFill>
        <p:spPr>
          <a:xfrm>
            <a:off x="0" y="1038225"/>
            <a:ext cx="9144000" cy="4781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1"/>
          <p:cNvSpPr/>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CC00"/>
              </a:solidFill>
              <a:latin typeface="Arial Narrow"/>
              <a:ea typeface="Arial Narrow"/>
              <a:cs typeface="Arial Narrow"/>
              <a:sym typeface="Arial Narrow"/>
            </a:endParaRPr>
          </a:p>
        </p:txBody>
      </p:sp>
      <p:sp>
        <p:nvSpPr>
          <p:cNvPr id="290" name="Google Shape;290;p41"/>
          <p:cNvSpPr/>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rgbClr val="00FFFF"/>
              </a:buClr>
              <a:buSzPts val="2800"/>
              <a:buFont typeface="Noto Sans Symbols"/>
              <a:buNone/>
            </a:pPr>
            <a:r>
              <a:t/>
            </a:r>
            <a:endParaRPr sz="2800">
              <a:solidFill>
                <a:srgbClr val="FFFFFF"/>
              </a:solidFill>
              <a:latin typeface="Arial Narrow"/>
              <a:ea typeface="Arial Narrow"/>
              <a:cs typeface="Arial Narrow"/>
              <a:sym typeface="Arial Narrow"/>
            </a:endParaRPr>
          </a:p>
          <a:p>
            <a:pPr indent="-179069" lvl="1" marL="742950" marR="0" rtl="0" algn="l">
              <a:spcBef>
                <a:spcPts val="560"/>
              </a:spcBef>
              <a:spcAft>
                <a:spcPts val="0"/>
              </a:spcAft>
              <a:buClr>
                <a:srgbClr val="00FFFF"/>
              </a:buClr>
              <a:buSzPts val="1680"/>
              <a:buFont typeface="Noto Sans Symbols"/>
              <a:buNone/>
            </a:pPr>
            <a:r>
              <a:t/>
            </a:r>
            <a:endParaRPr b="0" i="0" sz="2800" u="none" cap="none" strike="noStrike">
              <a:solidFill>
                <a:srgbClr val="FFFFFF"/>
              </a:solidFill>
              <a:latin typeface="Arial Narrow"/>
              <a:ea typeface="Arial Narrow"/>
              <a:cs typeface="Arial Narrow"/>
              <a:sym typeface="Arial Narrow"/>
            </a:endParaRPr>
          </a:p>
          <a:p>
            <a:pPr indent="-179069" lvl="1" marL="742950" marR="0" rtl="0" algn="l">
              <a:spcBef>
                <a:spcPts val="560"/>
              </a:spcBef>
              <a:spcAft>
                <a:spcPts val="0"/>
              </a:spcAft>
              <a:buClr>
                <a:srgbClr val="00FFFF"/>
              </a:buClr>
              <a:buSzPts val="1680"/>
              <a:buFont typeface="Noto Sans Symbols"/>
              <a:buNone/>
            </a:pPr>
            <a:r>
              <a:t/>
            </a:r>
            <a:endParaRPr b="0" i="0" sz="2800" u="none" cap="none" strike="noStrike">
              <a:solidFill>
                <a:srgbClr val="FFFFFF"/>
              </a:solidFill>
              <a:latin typeface="Arial Narrow"/>
              <a:ea typeface="Arial Narrow"/>
              <a:cs typeface="Arial Narrow"/>
              <a:sym typeface="Arial Narrow"/>
            </a:endParaRPr>
          </a:p>
        </p:txBody>
      </p:sp>
      <p:pic>
        <p:nvPicPr>
          <p:cNvPr descr="msotw9_temp0" id="291" name="Google Shape;291;p41"/>
          <p:cNvPicPr preferRelativeResize="0"/>
          <p:nvPr/>
        </p:nvPicPr>
        <p:blipFill rotWithShape="1">
          <a:blip r:embed="rId3">
            <a:alphaModFix/>
          </a:blip>
          <a:srcRect b="0" l="0" r="0" t="0"/>
          <a:stretch/>
        </p:blipFill>
        <p:spPr>
          <a:xfrm>
            <a:off x="1066800" y="1752600"/>
            <a:ext cx="7315200" cy="4343400"/>
          </a:xfrm>
          <a:prstGeom prst="rect">
            <a:avLst/>
          </a:prstGeom>
          <a:noFill/>
          <a:ln>
            <a:noFill/>
          </a:ln>
        </p:spPr>
      </p:pic>
      <p:sp>
        <p:nvSpPr>
          <p:cNvPr id="292" name="Google Shape;292;p41"/>
          <p:cNvSpPr/>
          <p:nvPr/>
        </p:nvSpPr>
        <p:spPr>
          <a:xfrm>
            <a:off x="7315200" y="3429000"/>
            <a:ext cx="914400" cy="5334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3" name="Google Shape;293;p41"/>
          <p:cNvSpPr/>
          <p:nvPr/>
        </p:nvSpPr>
        <p:spPr>
          <a:xfrm>
            <a:off x="7239000" y="5257800"/>
            <a:ext cx="1066800" cy="381000"/>
          </a:xfrm>
          <a:prstGeom prst="ellipse">
            <a:avLst/>
          </a:prstGeom>
          <a:noFill/>
          <a:ln cap="flat" cmpd="sng" w="28575">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4" name="Google Shape;294;p41"/>
          <p:cNvSpPr/>
          <p:nvPr/>
        </p:nvSpPr>
        <p:spPr>
          <a:xfrm>
            <a:off x="990600" y="6096000"/>
            <a:ext cx="58674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Constantia"/>
                <a:ea typeface="Constantia"/>
                <a:cs typeface="Constantia"/>
                <a:sym typeface="Constantia"/>
              </a:rPr>
              <a:t>861 patients: 12 ml/kg vs. 6 ml/kg</a:t>
            </a:r>
            <a:endParaRPr/>
          </a:p>
        </p:txBody>
      </p:sp>
      <p:sp>
        <p:nvSpPr>
          <p:cNvPr id="295" name="Google Shape;295;p41"/>
          <p:cNvSpPr/>
          <p:nvPr/>
        </p:nvSpPr>
        <p:spPr>
          <a:xfrm>
            <a:off x="4191000" y="3429000"/>
            <a:ext cx="838200" cy="4572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6" name="Google Shape;296;p41"/>
          <p:cNvSpPr/>
          <p:nvPr/>
        </p:nvSpPr>
        <p:spPr>
          <a:xfrm>
            <a:off x="5867400" y="3429000"/>
            <a:ext cx="838200" cy="4572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7" name="Google Shape;297;p41"/>
          <p:cNvSpPr txBox="1"/>
          <p:nvPr/>
        </p:nvSpPr>
        <p:spPr>
          <a:xfrm>
            <a:off x="8305800" y="2201863"/>
            <a:ext cx="838200"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98" name="Google Shape;298;p41"/>
          <p:cNvSpPr/>
          <p:nvPr/>
        </p:nvSpPr>
        <p:spPr>
          <a:xfrm>
            <a:off x="1828800" y="2362200"/>
            <a:ext cx="6096000" cy="457200"/>
          </a:xfrm>
          <a:prstGeom prst="rect">
            <a:avLst/>
          </a:pr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Constantia"/>
                <a:ea typeface="Constantia"/>
                <a:cs typeface="Constantia"/>
                <a:sym typeface="Constantia"/>
              </a:rPr>
              <a:t>MORTALITY REDUCED BY</a:t>
            </a:r>
            <a:r>
              <a:rPr b="1" lang="en-US" sz="2400">
                <a:solidFill>
                  <a:schemeClr val="dk1"/>
                </a:solidFill>
                <a:latin typeface="Constantia"/>
                <a:ea typeface="Constantia"/>
                <a:cs typeface="Constantia"/>
                <a:sym typeface="Constantia"/>
              </a:rPr>
              <a:t> </a:t>
            </a:r>
            <a:r>
              <a:rPr b="1" lang="en-US" sz="2400">
                <a:solidFill>
                  <a:srgbClr val="FF0000"/>
                </a:solidFill>
                <a:latin typeface="Constantia"/>
                <a:ea typeface="Constantia"/>
                <a:cs typeface="Constantia"/>
                <a:sym typeface="Constantia"/>
              </a:rPr>
              <a:t>22%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1000"/>
                                        <p:tgtEl>
                                          <p:spTgt spid="2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Tidal Volume</a:t>
            </a:r>
            <a:endParaRPr/>
          </a:p>
        </p:txBody>
      </p:sp>
      <p:sp>
        <p:nvSpPr>
          <p:cNvPr id="304" name="Google Shape;304;p4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Tidal Volume: should be 3–6 mL/kg</a:t>
            </a:r>
            <a:endParaRPr/>
          </a:p>
          <a:p>
            <a:pPr indent="-171767" lvl="0" marL="274320" rtl="0" algn="l">
              <a:spcBef>
                <a:spcPts val="340"/>
              </a:spcBef>
              <a:spcAft>
                <a:spcPts val="0"/>
              </a:spcAft>
              <a:buSzPts val="1615"/>
              <a:buNone/>
            </a:pPr>
            <a:r>
              <a:t/>
            </a:r>
            <a:endParaRPr sz="1700"/>
          </a:p>
          <a:p>
            <a:pPr indent="-171767" lvl="0" marL="274320" rtl="0" algn="l">
              <a:spcBef>
                <a:spcPts val="340"/>
              </a:spcBef>
              <a:spcAft>
                <a:spcPts val="0"/>
              </a:spcAft>
              <a:buSzPts val="1615"/>
              <a:buNone/>
            </a:pPr>
            <a:r>
              <a:t/>
            </a:r>
            <a:endParaRPr sz="1700"/>
          </a:p>
          <a:p>
            <a:pPr indent="-171767" lvl="0" marL="274320" rtl="0" algn="l">
              <a:spcBef>
                <a:spcPts val="340"/>
              </a:spcBef>
              <a:spcAft>
                <a:spcPts val="0"/>
              </a:spcAft>
              <a:buSzPts val="1615"/>
              <a:buNone/>
            </a:pPr>
            <a:r>
              <a:t/>
            </a:r>
            <a:endParaRPr sz="1700"/>
          </a:p>
          <a:p>
            <a:pPr indent="-274320" lvl="0" marL="274320" rtl="0" algn="l">
              <a:spcBef>
                <a:spcPts val="340"/>
              </a:spcBef>
              <a:spcAft>
                <a:spcPts val="0"/>
              </a:spcAft>
              <a:buSzPts val="1615"/>
              <a:buChar char="⚫"/>
            </a:pPr>
            <a:r>
              <a:rPr lang="en-US" sz="1700"/>
              <a:t>Erickson S, Schibler A, Numa A, Nuthall G, Yung M, Pascoe E, et al. Acute lung injury in pediatric intensive care in Australia and New Zealand: a prospective, multicenter, observational study. Pediatr Crit Care Med 2007;8(4):317-323.</a:t>
            </a:r>
            <a:endParaRPr/>
          </a:p>
          <a:p>
            <a:pPr indent="-274320" lvl="0" marL="274320" rtl="0" algn="l">
              <a:spcBef>
                <a:spcPts val="340"/>
              </a:spcBef>
              <a:spcAft>
                <a:spcPts val="0"/>
              </a:spcAft>
              <a:buSzPts val="1615"/>
              <a:buChar char="⚫"/>
            </a:pPr>
            <a:r>
              <a:rPr lang="en-US" sz="1700"/>
              <a:t>Khemani RG, Conti D, Alonzo TA, Bart RD 3rd, Newth CJ. Effect of tidal volume in children with acute hypoxemic respiratory failure. Intensive Care Med 2009;35(8):1428-1437</a:t>
            </a:r>
            <a:endParaRPr/>
          </a:p>
          <a:p>
            <a:pPr indent="-171767" lvl="0" marL="274320" rtl="0" algn="l">
              <a:spcBef>
                <a:spcPts val="340"/>
              </a:spcBef>
              <a:spcAft>
                <a:spcPts val="0"/>
              </a:spcAft>
              <a:buSzPts val="1615"/>
              <a:buNone/>
            </a:pPr>
            <a:r>
              <a:t/>
            </a:r>
            <a:endParaRPr sz="1700"/>
          </a:p>
          <a:p>
            <a:pPr indent="-274320" lvl="0" marL="274320" rtl="0" algn="l">
              <a:spcBef>
                <a:spcPts val="360"/>
              </a:spcBef>
              <a:spcAft>
                <a:spcPts val="0"/>
              </a:spcAft>
              <a:buSzPts val="1710"/>
              <a:buChar char="⚫"/>
            </a:pPr>
            <a:r>
              <a:rPr lang="en-US" sz="1800"/>
              <a:t>Demonstrated an inverse relationship between VT and mortality in children</a:t>
            </a:r>
            <a:endParaRPr/>
          </a:p>
          <a:p>
            <a:pPr indent="-274320" lvl="0" marL="274320" rtl="0" algn="l">
              <a:spcBef>
                <a:spcPts val="340"/>
              </a:spcBef>
              <a:spcAft>
                <a:spcPts val="0"/>
              </a:spcAft>
              <a:buSzPts val="1615"/>
              <a:buChar char="⚫"/>
            </a:pPr>
            <a:r>
              <a:rPr b="1" i="1" lang="en-US" sz="1700" u="sng"/>
              <a:t>BUT</a:t>
            </a:r>
            <a:endParaRPr b="1" i="1" sz="1700" u="sng"/>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PIP and P Plateau</a:t>
            </a:r>
            <a:endParaRPr/>
          </a:p>
        </p:txBody>
      </p:sp>
      <p:sp>
        <p:nvSpPr>
          <p:cNvPr id="310" name="Google Shape;310;p4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Peak Inspiratory Pressure and Plateau Pressure: 28 cm H2O, allowing for slightly higher plateau pressures (29–32 cm H2O) for patients with increased chest wall compliance</a:t>
            </a:r>
            <a:endParaRPr/>
          </a:p>
          <a:p>
            <a:pPr indent="-189865" lvl="0" marL="274320" rtl="0" algn="l">
              <a:spcBef>
                <a:spcPts val="280"/>
              </a:spcBef>
              <a:spcAft>
                <a:spcPts val="0"/>
              </a:spcAft>
              <a:buSzPts val="1330"/>
              <a:buNone/>
            </a:pPr>
            <a:r>
              <a:t/>
            </a:r>
            <a:endParaRPr sz="1400"/>
          </a:p>
          <a:p>
            <a:pPr indent="-274320" lvl="0" marL="274320" rtl="0" algn="l">
              <a:spcBef>
                <a:spcPts val="280"/>
              </a:spcBef>
              <a:spcAft>
                <a:spcPts val="0"/>
              </a:spcAft>
              <a:buSzPts val="1330"/>
              <a:buChar char="⚫"/>
            </a:pPr>
            <a:r>
              <a:rPr lang="en-US" sz="1400"/>
              <a:t>Erickson S, Schibler A, Numa A, Nuthall G, Yung M, Pascoe E, et al. Acute lung injury in pediatric intensive care in Australia and New Zealand: a prospective, multicenter, observational study. Pediatr Crit Care Med 2007;8(4):317-323.</a:t>
            </a:r>
            <a:endParaRPr/>
          </a:p>
          <a:p>
            <a:pPr indent="-274320" lvl="0" marL="274320" rtl="0" algn="l">
              <a:spcBef>
                <a:spcPts val="280"/>
              </a:spcBef>
              <a:spcAft>
                <a:spcPts val="0"/>
              </a:spcAft>
              <a:buSzPts val="1330"/>
              <a:buChar char="⚫"/>
            </a:pPr>
            <a:r>
              <a:rPr lang="en-US" sz="1400"/>
              <a:t>Khemani RG, Conti D, Alonzo TA, Bart RD 3rd, Newth CJ. Effect of tidal volume in children with acute hypoxemic respiratory failure. Intensive Care Med 2009;35(8):1428-1437</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PEEP</a:t>
            </a:r>
            <a:endParaRPr/>
          </a:p>
        </p:txBody>
      </p:sp>
      <p:sp>
        <p:nvSpPr>
          <p:cNvPr id="316" name="Google Shape;316;p4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PEEP: moderately elevated levels of PEEP (10–15 cm H2O) should be titrated in patients with severe PARDS to the observed oxygenation and hemodynamic response</a:t>
            </a:r>
            <a:endParaRPr/>
          </a:p>
          <a:p>
            <a:pPr indent="-117475" lvl="0" marL="274320" rtl="0" algn="l">
              <a:spcBef>
                <a:spcPts val="520"/>
              </a:spcBef>
              <a:spcAft>
                <a:spcPts val="0"/>
              </a:spcAft>
              <a:buSzPts val="2470"/>
              <a:buNone/>
            </a:pPr>
            <a:r>
              <a:t/>
            </a:r>
            <a:endParaRPr/>
          </a:p>
        </p:txBody>
      </p:sp>
      <p:sp>
        <p:nvSpPr>
          <p:cNvPr id="317" name="Google Shape;317;p44"/>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Before</a:t>
            </a:r>
            <a:endParaRPr/>
          </a:p>
        </p:txBody>
      </p:sp>
      <p:pic>
        <p:nvPicPr>
          <p:cNvPr id="129" name="Google Shape;129;p18"/>
          <p:cNvPicPr preferRelativeResize="0"/>
          <p:nvPr>
            <p:ph idx="1" type="body"/>
          </p:nvPr>
        </p:nvPicPr>
        <p:blipFill rotWithShape="1">
          <a:blip r:embed="rId3">
            <a:alphaModFix/>
          </a:blip>
          <a:srcRect b="0" l="0" r="0" t="0"/>
          <a:stretch/>
        </p:blipFill>
        <p:spPr>
          <a:xfrm>
            <a:off x="5105400" y="1961808"/>
            <a:ext cx="3511549" cy="4389437"/>
          </a:xfrm>
          <a:prstGeom prst="rect">
            <a:avLst/>
          </a:prstGeom>
          <a:noFill/>
          <a:ln>
            <a:noFill/>
          </a:ln>
        </p:spPr>
      </p:pic>
      <p:pic>
        <p:nvPicPr>
          <p:cNvPr id="130" name="Google Shape;130;p18"/>
          <p:cNvPicPr preferRelativeResize="0"/>
          <p:nvPr/>
        </p:nvPicPr>
        <p:blipFill rotWithShape="1">
          <a:blip r:embed="rId4">
            <a:alphaModFix/>
          </a:blip>
          <a:srcRect b="0" l="0" r="0" t="0"/>
          <a:stretch/>
        </p:blipFill>
        <p:spPr>
          <a:xfrm>
            <a:off x="982875" y="1981200"/>
            <a:ext cx="3032550" cy="42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descr="12" id="322" name="Google Shape;322;p45"/>
          <p:cNvPicPr preferRelativeResize="0"/>
          <p:nvPr/>
        </p:nvPicPr>
        <p:blipFill rotWithShape="1">
          <a:blip r:embed="rId3">
            <a:alphaModFix/>
          </a:blip>
          <a:srcRect b="0" l="0" r="0" t="0"/>
          <a:stretch/>
        </p:blipFill>
        <p:spPr>
          <a:xfrm>
            <a:off x="762000" y="0"/>
            <a:ext cx="5638800" cy="6858000"/>
          </a:xfrm>
          <a:prstGeom prst="rect">
            <a:avLst/>
          </a:prstGeom>
          <a:noFill/>
          <a:ln cap="flat" cmpd="sng" w="28575">
            <a:solidFill>
              <a:schemeClr val="dk2"/>
            </a:solidFill>
            <a:prstDash val="solid"/>
            <a:miter lim="800000"/>
            <a:headEnd len="sm" w="sm" type="none"/>
            <a:tailEnd len="sm" w="sm" type="none"/>
          </a:ln>
        </p:spPr>
      </p:pic>
      <p:sp>
        <p:nvSpPr>
          <p:cNvPr id="323" name="Google Shape;323;p45"/>
          <p:cNvSpPr txBox="1"/>
          <p:nvPr/>
        </p:nvSpPr>
        <p:spPr>
          <a:xfrm>
            <a:off x="6841025" y="5072896"/>
            <a:ext cx="2337611"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Brower RG, Lanken PN, MacIntyre N, Matthay MA, Morris A,</a:t>
            </a:r>
            <a:endParaRPr/>
          </a:p>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Ancukiewicz M, et al. National Heart, Lung, and Blood Institute</a:t>
            </a:r>
            <a:endParaRPr/>
          </a:p>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ARDS Clinical Trials Network. Higher versus lower positive endexpiratory</a:t>
            </a:r>
            <a:endParaRPr sz="1000">
              <a:solidFill>
                <a:schemeClr val="dk1"/>
              </a:solidFill>
              <a:latin typeface="Constantia"/>
              <a:ea typeface="Constantia"/>
              <a:cs typeface="Constantia"/>
              <a:sym typeface="Constantia"/>
            </a:endParaRPr>
          </a:p>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pressures in patients with the acute respiratory distress</a:t>
            </a:r>
            <a:endParaRPr/>
          </a:p>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syndrome. N Engl J Med 2004;351(4):327-336.</a:t>
            </a:r>
            <a:endParaRPr sz="1000">
              <a:solidFill>
                <a:schemeClr val="dk1"/>
              </a:solidFill>
              <a:latin typeface="Constantia"/>
              <a:ea typeface="Constantia"/>
              <a:cs typeface="Constantia"/>
              <a:sym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Recruitment Maneuvers</a:t>
            </a:r>
            <a:endParaRPr/>
          </a:p>
        </p:txBody>
      </p:sp>
      <p:sp>
        <p:nvSpPr>
          <p:cNvPr id="329" name="Google Shape;329;p4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Application of recruitment maneuvers has been shown to improve oxygenation in adult ARDS (ie, predominantly inflammatory edema) in those without impairment of chest wall mechanics</a:t>
            </a:r>
            <a:endParaRPr/>
          </a:p>
          <a:p>
            <a:pPr indent="-274320" lvl="0" marL="274320" rtl="0" algn="l">
              <a:spcBef>
                <a:spcPts val="520"/>
              </a:spcBef>
              <a:spcAft>
                <a:spcPts val="0"/>
              </a:spcAft>
              <a:buSzPts val="2470"/>
              <a:buChar char="⚫"/>
            </a:pPr>
            <a:r>
              <a:rPr lang="en-US"/>
              <a:t>PALICC recommended that careful recruitment maneuvers by slow incremental and decremental PEEP steps be formed in an attempt to improve severe oxygenation failure</a:t>
            </a:r>
            <a:endParaRPr/>
          </a:p>
        </p:txBody>
      </p:sp>
      <p:sp>
        <p:nvSpPr>
          <p:cNvPr id="330" name="Google Shape;330;p46"/>
          <p:cNvSpPr txBox="1"/>
          <p:nvPr/>
        </p:nvSpPr>
        <p:spPr>
          <a:xfrm>
            <a:off x="5029200" y="5796171"/>
            <a:ext cx="40386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Grasso S, Mascia L, Del Turco M, Malacarne P, Giunta F, Brochard</a:t>
            </a:r>
            <a:endParaRPr/>
          </a:p>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L, et al. Effects of recruiting maneuvers in patients with acute respiratory</a:t>
            </a:r>
            <a:endParaRPr/>
          </a:p>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distress syndrome ventilated with protective ventilatory</a:t>
            </a:r>
            <a:endParaRPr sz="1000">
              <a:solidFill>
                <a:schemeClr val="dk1"/>
              </a:solidFill>
              <a:latin typeface="Constantia"/>
              <a:ea typeface="Constantia"/>
              <a:cs typeface="Constantia"/>
              <a:sym typeface="Constantia"/>
            </a:endParaRPr>
          </a:p>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strategy. Anesthesiology 2002;96(4):795-802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pic>
        <p:nvPicPr>
          <p:cNvPr id="336" name="Google Shape;336;p47"/>
          <p:cNvPicPr preferRelativeResize="0"/>
          <p:nvPr>
            <p:ph idx="1" type="body"/>
          </p:nvPr>
        </p:nvPicPr>
        <p:blipFill rotWithShape="1">
          <a:blip r:embed="rId3">
            <a:alphaModFix/>
          </a:blip>
          <a:srcRect b="0" l="0" r="0" t="0"/>
          <a:stretch/>
        </p:blipFill>
        <p:spPr>
          <a:xfrm>
            <a:off x="1646238" y="1935163"/>
            <a:ext cx="5851525" cy="43894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pic>
        <p:nvPicPr>
          <p:cNvPr id="342" name="Google Shape;342;p48"/>
          <p:cNvPicPr preferRelativeResize="0"/>
          <p:nvPr>
            <p:ph idx="1" type="body"/>
          </p:nvPr>
        </p:nvPicPr>
        <p:blipFill rotWithShape="1">
          <a:blip r:embed="rId3">
            <a:alphaModFix/>
          </a:blip>
          <a:srcRect b="0" l="0" r="0" t="0"/>
          <a:stretch/>
        </p:blipFill>
        <p:spPr>
          <a:xfrm>
            <a:off x="2743200" y="2895600"/>
            <a:ext cx="3749040" cy="2811780"/>
          </a:xfrm>
          <a:prstGeom prst="rect">
            <a:avLst/>
          </a:prstGeom>
          <a:noFill/>
          <a:ln>
            <a:noFill/>
          </a:ln>
        </p:spPr>
      </p:pic>
      <p:pic>
        <p:nvPicPr>
          <p:cNvPr id="343" name="Google Shape;343;p48"/>
          <p:cNvPicPr preferRelativeResize="0"/>
          <p:nvPr/>
        </p:nvPicPr>
        <p:blipFill rotWithShape="1">
          <a:blip r:embed="rId4">
            <a:alphaModFix/>
          </a:blip>
          <a:srcRect b="0" l="0" r="0" t="0"/>
          <a:stretch/>
        </p:blipFill>
        <p:spPr>
          <a:xfrm>
            <a:off x="533400" y="2743200"/>
            <a:ext cx="2560320" cy="3413760"/>
          </a:xfrm>
          <a:prstGeom prst="rect">
            <a:avLst/>
          </a:prstGeom>
          <a:noFill/>
          <a:ln>
            <a:noFill/>
          </a:ln>
        </p:spPr>
      </p:pic>
      <p:pic>
        <p:nvPicPr>
          <p:cNvPr id="344" name="Google Shape;344;p48"/>
          <p:cNvPicPr preferRelativeResize="0"/>
          <p:nvPr/>
        </p:nvPicPr>
        <p:blipFill rotWithShape="1">
          <a:blip r:embed="rId5">
            <a:alphaModFix/>
          </a:blip>
          <a:srcRect b="0" l="0" r="0" t="0"/>
          <a:stretch/>
        </p:blipFill>
        <p:spPr>
          <a:xfrm>
            <a:off x="6248400" y="2743200"/>
            <a:ext cx="2560320" cy="3413760"/>
          </a:xfrm>
          <a:prstGeom prst="rect">
            <a:avLst/>
          </a:prstGeom>
          <a:noFill/>
          <a:ln>
            <a:noFill/>
          </a:ln>
        </p:spPr>
      </p:pic>
      <p:pic>
        <p:nvPicPr>
          <p:cNvPr id="345" name="Google Shape;345;p48"/>
          <p:cNvPicPr preferRelativeResize="0"/>
          <p:nvPr/>
        </p:nvPicPr>
        <p:blipFill rotWithShape="1">
          <a:blip r:embed="rId6">
            <a:alphaModFix/>
          </a:blip>
          <a:srcRect b="19349" l="0" r="0" t="18649"/>
          <a:stretch/>
        </p:blipFill>
        <p:spPr>
          <a:xfrm>
            <a:off x="1143000" y="512618"/>
            <a:ext cx="7223760" cy="17041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351" name="Google Shape;351;p4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Ventilator settings:</a:t>
            </a:r>
            <a:endParaRPr/>
          </a:p>
          <a:p>
            <a:pPr indent="-246888" lvl="1" marL="640080" rtl="0" algn="l">
              <a:spcBef>
                <a:spcPts val="480"/>
              </a:spcBef>
              <a:spcAft>
                <a:spcPts val="0"/>
              </a:spcAft>
              <a:buSzPts val="2040"/>
              <a:buChar char="⚫"/>
            </a:pPr>
            <a:r>
              <a:rPr lang="en-US"/>
              <a:t>RR 40</a:t>
            </a:r>
            <a:endParaRPr/>
          </a:p>
          <a:p>
            <a:pPr indent="-246888" lvl="1" marL="640080" rtl="0" algn="l">
              <a:spcBef>
                <a:spcPts val="480"/>
              </a:spcBef>
              <a:spcAft>
                <a:spcPts val="0"/>
              </a:spcAft>
              <a:buSzPts val="2040"/>
              <a:buChar char="⚫"/>
            </a:pPr>
            <a:r>
              <a:rPr lang="en-US"/>
              <a:t>PIP 30</a:t>
            </a:r>
            <a:endParaRPr/>
          </a:p>
          <a:p>
            <a:pPr indent="-246888" lvl="1" marL="640080" rtl="0" algn="l">
              <a:spcBef>
                <a:spcPts val="480"/>
              </a:spcBef>
              <a:spcAft>
                <a:spcPts val="0"/>
              </a:spcAft>
              <a:buSzPts val="2040"/>
              <a:buChar char="⚫"/>
            </a:pPr>
            <a:r>
              <a:rPr lang="en-US"/>
              <a:t>TV 5ml/kg</a:t>
            </a:r>
            <a:endParaRPr/>
          </a:p>
          <a:p>
            <a:pPr indent="-246888" lvl="1" marL="640080" rtl="0" algn="l">
              <a:spcBef>
                <a:spcPts val="480"/>
              </a:spcBef>
              <a:spcAft>
                <a:spcPts val="0"/>
              </a:spcAft>
              <a:buSzPts val="2040"/>
              <a:buChar char="⚫"/>
            </a:pPr>
            <a:r>
              <a:rPr lang="en-US"/>
              <a:t>PEEP 10</a:t>
            </a:r>
            <a:endParaRPr/>
          </a:p>
          <a:p>
            <a:pPr indent="-246888" lvl="1" marL="640080" rtl="0" algn="l">
              <a:spcBef>
                <a:spcPts val="480"/>
              </a:spcBef>
              <a:spcAft>
                <a:spcPts val="0"/>
              </a:spcAft>
              <a:buSzPts val="2040"/>
              <a:buChar char="⚫"/>
            </a:pPr>
            <a:r>
              <a:rPr lang="en-US"/>
              <a:t>FiO2 100%</a:t>
            </a:r>
            <a:endParaRPr/>
          </a:p>
          <a:p>
            <a:pPr indent="-274320" lvl="0" marL="274320" rtl="0" algn="l">
              <a:spcBef>
                <a:spcPts val="520"/>
              </a:spcBef>
              <a:spcAft>
                <a:spcPts val="0"/>
              </a:spcAft>
              <a:buSzPts val="2470"/>
              <a:buChar char="⚫"/>
            </a:pPr>
            <a:r>
              <a:rPr lang="en-US"/>
              <a:t>ABGs: 7.29/63/60/21/90</a:t>
            </a:r>
            <a:endParaRPr/>
          </a:p>
          <a:p>
            <a:pPr indent="-117475" lvl="0" marL="274320" rtl="0" algn="l">
              <a:spcBef>
                <a:spcPts val="520"/>
              </a:spcBef>
              <a:spcAft>
                <a:spcPts val="0"/>
              </a:spcAft>
              <a:buSzPts val="247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animEffect filter="fade" transition="in">
                                      <p:cBhvr>
                                        <p:cTn dur="500"/>
                                        <p:tgtEl>
                                          <p:spTgt spid="3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2" st="2"/>
                                            </p:txEl>
                                          </p:spTgt>
                                        </p:tgtEl>
                                        <p:attrNameLst>
                                          <p:attrName>style.visibility</p:attrName>
                                        </p:attrNameLst>
                                      </p:cBhvr>
                                      <p:to>
                                        <p:strVal val="visible"/>
                                      </p:to>
                                    </p:set>
                                    <p:animEffect filter="fade" transition="in">
                                      <p:cBhvr>
                                        <p:cTn dur="500"/>
                                        <p:tgtEl>
                                          <p:spTgt spid="3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3" st="3"/>
                                            </p:txEl>
                                          </p:spTgt>
                                        </p:tgtEl>
                                        <p:attrNameLst>
                                          <p:attrName>style.visibility</p:attrName>
                                        </p:attrNameLst>
                                      </p:cBhvr>
                                      <p:to>
                                        <p:strVal val="visible"/>
                                      </p:to>
                                    </p:set>
                                    <p:animEffect filter="fade" transition="in">
                                      <p:cBhvr>
                                        <p:cTn dur="500"/>
                                        <p:tgtEl>
                                          <p:spTgt spid="3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4" st="4"/>
                                            </p:txEl>
                                          </p:spTgt>
                                        </p:tgtEl>
                                        <p:attrNameLst>
                                          <p:attrName>style.visibility</p:attrName>
                                        </p:attrNameLst>
                                      </p:cBhvr>
                                      <p:to>
                                        <p:strVal val="visible"/>
                                      </p:to>
                                    </p:set>
                                    <p:animEffect filter="fade" transition="in">
                                      <p:cBhvr>
                                        <p:cTn dur="500"/>
                                        <p:tgtEl>
                                          <p:spTgt spid="3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5" st="5"/>
                                            </p:txEl>
                                          </p:spTgt>
                                        </p:tgtEl>
                                        <p:attrNameLst>
                                          <p:attrName>style.visibility</p:attrName>
                                        </p:attrNameLst>
                                      </p:cBhvr>
                                      <p:to>
                                        <p:strVal val="visible"/>
                                      </p:to>
                                    </p:set>
                                    <p:animEffect filter="fade" transition="in">
                                      <p:cBhvr>
                                        <p:cTn dur="500"/>
                                        <p:tgtEl>
                                          <p:spTgt spid="3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6" st="6"/>
                                            </p:txEl>
                                          </p:spTgt>
                                        </p:tgtEl>
                                        <p:attrNameLst>
                                          <p:attrName>style.visibility</p:attrName>
                                        </p:attrNameLst>
                                      </p:cBhvr>
                                      <p:to>
                                        <p:strVal val="visible"/>
                                      </p:to>
                                    </p:set>
                                    <p:animEffect filter="fade" transition="in">
                                      <p:cBhvr>
                                        <p:cTn dur="500"/>
                                        <p:tgtEl>
                                          <p:spTgt spid="35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7" st="7"/>
                                            </p:txEl>
                                          </p:spTgt>
                                        </p:tgtEl>
                                        <p:attrNameLst>
                                          <p:attrName>style.visibility</p:attrName>
                                        </p:attrNameLst>
                                      </p:cBhvr>
                                      <p:to>
                                        <p:strVal val="visible"/>
                                      </p:to>
                                    </p:set>
                                    <p:animEffect filter="fade" transition="in">
                                      <p:cBhvr>
                                        <p:cTn dur="500"/>
                                        <p:tgtEl>
                                          <p:spTgt spid="35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0"/>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Adjunct Approaches</a:t>
            </a:r>
            <a:endParaRPr/>
          </a:p>
        </p:txBody>
      </p:sp>
      <p:sp>
        <p:nvSpPr>
          <p:cNvPr id="357" name="Google Shape;357;p50"/>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SzPts val="209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Prone Positioning</a:t>
            </a:r>
            <a:endParaRPr/>
          </a:p>
        </p:txBody>
      </p:sp>
      <p:sp>
        <p:nvSpPr>
          <p:cNvPr id="363" name="Google Shape;363;p5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Role of prone position for PARDS remains uncertain</a:t>
            </a:r>
            <a:endParaRPr/>
          </a:p>
          <a:p>
            <a:pPr indent="-117475" lvl="0" marL="274320" rtl="0" algn="l">
              <a:spcBef>
                <a:spcPts val="520"/>
              </a:spcBef>
              <a:spcAft>
                <a:spcPts val="0"/>
              </a:spcAft>
              <a:buSzPts val="2470"/>
              <a:buNone/>
            </a:pPr>
            <a:r>
              <a:t/>
            </a:r>
            <a:endParaRPr/>
          </a:p>
        </p:txBody>
      </p:sp>
      <p:sp>
        <p:nvSpPr>
          <p:cNvPr id="364" name="Google Shape;364;p51"/>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2"/>
          <p:cNvSpPr/>
          <p:nvPr/>
        </p:nvSpPr>
        <p:spPr>
          <a:xfrm>
            <a:off x="1144588" y="349250"/>
            <a:ext cx="7772400" cy="11430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3200">
                <a:solidFill>
                  <a:schemeClr val="dk2"/>
                </a:solidFill>
                <a:latin typeface="Constantia"/>
                <a:ea typeface="Constantia"/>
                <a:cs typeface="Constantia"/>
                <a:sym typeface="Constantia"/>
              </a:rPr>
              <a:t>The Prone Position Eliminates Compression of the Lungs by the Heart</a:t>
            </a:r>
            <a:br>
              <a:rPr lang="en-US" sz="3200">
                <a:solidFill>
                  <a:schemeClr val="dk2"/>
                </a:solidFill>
                <a:latin typeface="Constantia"/>
                <a:ea typeface="Constantia"/>
                <a:cs typeface="Constantia"/>
                <a:sym typeface="Constantia"/>
              </a:rPr>
            </a:br>
            <a:r>
              <a:rPr lang="en-US" sz="2000">
                <a:solidFill>
                  <a:schemeClr val="dk2"/>
                </a:solidFill>
                <a:latin typeface="Constantia"/>
                <a:ea typeface="Constantia"/>
                <a:cs typeface="Constantia"/>
                <a:sym typeface="Constantia"/>
              </a:rPr>
              <a:t>Albert, Hubmayr AJRCCM 2000; 161:1660-65</a:t>
            </a:r>
            <a:endParaRPr/>
          </a:p>
        </p:txBody>
      </p:sp>
      <p:pic>
        <p:nvPicPr>
          <p:cNvPr id="370" name="Google Shape;370;p52"/>
          <p:cNvPicPr preferRelativeResize="0"/>
          <p:nvPr/>
        </p:nvPicPr>
        <p:blipFill rotWithShape="1">
          <a:blip r:embed="rId3">
            <a:alphaModFix/>
          </a:blip>
          <a:srcRect b="0" l="0" r="0" t="0"/>
          <a:stretch/>
        </p:blipFill>
        <p:spPr>
          <a:xfrm>
            <a:off x="76200" y="2514602"/>
            <a:ext cx="4389120" cy="3624420"/>
          </a:xfrm>
          <a:prstGeom prst="rect">
            <a:avLst/>
          </a:prstGeom>
          <a:noFill/>
          <a:ln>
            <a:noFill/>
          </a:ln>
        </p:spPr>
      </p:pic>
      <p:sp>
        <p:nvSpPr>
          <p:cNvPr id="371" name="Google Shape;371;p5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372" name="Google Shape;372;p52"/>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p>
            <a:pPr indent="0" lvl="0" marL="0" rtl="0" algn="l">
              <a:spcBef>
                <a:spcPts val="0"/>
              </a:spcBef>
              <a:spcAft>
                <a:spcPts val="0"/>
              </a:spcAft>
              <a:buSzPts val="2280"/>
              <a:buNone/>
            </a:pPr>
            <a:r>
              <a:rPr lang="en-US"/>
              <a:t>Supine CT</a:t>
            </a:r>
            <a:endParaRPr/>
          </a:p>
        </p:txBody>
      </p:sp>
      <p:sp>
        <p:nvSpPr>
          <p:cNvPr id="373" name="Google Shape;373;p52"/>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Autofit/>
          </a:bodyPr>
          <a:lstStyle/>
          <a:p>
            <a:pPr indent="0" lvl="0" marL="0" rtl="0" algn="l">
              <a:spcBef>
                <a:spcPts val="0"/>
              </a:spcBef>
              <a:spcAft>
                <a:spcPts val="0"/>
              </a:spcAft>
              <a:buSzPts val="2280"/>
              <a:buNone/>
            </a:pPr>
            <a:r>
              <a:rPr lang="en-US"/>
              <a:t>Prone CT</a:t>
            </a:r>
            <a:endParaRPr/>
          </a:p>
        </p:txBody>
      </p:sp>
      <p:pic>
        <p:nvPicPr>
          <p:cNvPr id="374" name="Google Shape;374;p52"/>
          <p:cNvPicPr preferRelativeResize="0"/>
          <p:nvPr/>
        </p:nvPicPr>
        <p:blipFill rotWithShape="1">
          <a:blip r:embed="rId4">
            <a:alphaModFix/>
          </a:blip>
          <a:srcRect b="0" l="0" r="0" t="0"/>
          <a:stretch/>
        </p:blipFill>
        <p:spPr>
          <a:xfrm>
            <a:off x="4465320" y="2500747"/>
            <a:ext cx="4549075" cy="35661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Prone Positioning</a:t>
            </a:r>
            <a:endParaRPr/>
          </a:p>
        </p:txBody>
      </p:sp>
      <p:sp>
        <p:nvSpPr>
          <p:cNvPr id="380" name="Google Shape;380;p5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Curley et al (Pediatric)</a:t>
            </a:r>
            <a:endParaRPr/>
          </a:p>
          <a:p>
            <a:pPr indent="-246888" lvl="1" marL="640080" rtl="0" algn="l">
              <a:spcBef>
                <a:spcPts val="480"/>
              </a:spcBef>
              <a:spcAft>
                <a:spcPts val="0"/>
              </a:spcAft>
              <a:buSzPts val="2040"/>
              <a:buChar char="⚫"/>
            </a:pPr>
            <a:r>
              <a:rPr lang="en-US"/>
              <a:t>no differences in the primary outcome variable of ventilator-free days or any of the secondary outcome parameters were seen</a:t>
            </a:r>
            <a:endParaRPr/>
          </a:p>
          <a:p>
            <a:pPr indent="-246888" lvl="1" marL="640080" rtl="0" algn="l">
              <a:spcBef>
                <a:spcPts val="480"/>
              </a:spcBef>
              <a:spcAft>
                <a:spcPts val="0"/>
              </a:spcAft>
              <a:buSzPts val="2040"/>
              <a:buChar char="⚫"/>
            </a:pPr>
            <a:r>
              <a:rPr lang="en-US"/>
              <a:t>Subjects ranging from mild to severe lung injury</a:t>
            </a:r>
            <a:endParaRPr/>
          </a:p>
          <a:p>
            <a:pPr indent="-246888" lvl="1" marL="640080" rtl="0" algn="l">
              <a:spcBef>
                <a:spcPts val="480"/>
              </a:spcBef>
              <a:spcAft>
                <a:spcPts val="0"/>
              </a:spcAft>
              <a:buSzPts val="2040"/>
              <a:buChar char="⚫"/>
            </a:pPr>
            <a:r>
              <a:rPr lang="en-US"/>
              <a:t>mandated the use of HFOV as oxygenation worsened</a:t>
            </a:r>
            <a:endParaRPr/>
          </a:p>
          <a:p>
            <a:pPr indent="-274320" lvl="0" marL="274320" rtl="0" algn="l">
              <a:spcBef>
                <a:spcPts val="520"/>
              </a:spcBef>
              <a:spcAft>
                <a:spcPts val="0"/>
              </a:spcAft>
              <a:buSzPts val="2470"/>
              <a:buChar char="⚫"/>
            </a:pPr>
            <a:r>
              <a:rPr lang="en-US"/>
              <a:t>PROSEVA (Adult)</a:t>
            </a:r>
            <a:endParaRPr/>
          </a:p>
          <a:p>
            <a:pPr indent="-246888" lvl="1" marL="640080" rtl="0" algn="l">
              <a:spcBef>
                <a:spcPts val="480"/>
              </a:spcBef>
              <a:spcAft>
                <a:spcPts val="0"/>
              </a:spcAft>
              <a:buSzPts val="2040"/>
              <a:buChar char="⚫"/>
            </a:pPr>
            <a:r>
              <a:rPr lang="en-US"/>
              <a:t>improved survival</a:t>
            </a:r>
            <a:endParaRPr/>
          </a:p>
          <a:p>
            <a:pPr indent="-246888" lvl="1" marL="640080" rtl="0" algn="l">
              <a:spcBef>
                <a:spcPts val="480"/>
              </a:spcBef>
              <a:spcAft>
                <a:spcPts val="0"/>
              </a:spcAft>
              <a:buSzPts val="2040"/>
              <a:buChar char="⚫"/>
            </a:pPr>
            <a:r>
              <a:rPr lang="en-US"/>
              <a:t>focused on severe ARDS.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Prone Positioning</a:t>
            </a:r>
            <a:endParaRPr/>
          </a:p>
        </p:txBody>
      </p:sp>
      <p:sp>
        <p:nvSpPr>
          <p:cNvPr id="386" name="Google Shape;386;p5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Role of prone position for PARDS remains uncertain</a:t>
            </a:r>
            <a:endParaRPr/>
          </a:p>
          <a:p>
            <a:pPr indent="-274320" lvl="0" marL="274320" rtl="0" algn="l">
              <a:spcBef>
                <a:spcPts val="520"/>
              </a:spcBef>
              <a:spcAft>
                <a:spcPts val="0"/>
              </a:spcAft>
              <a:buSzPts val="2470"/>
              <a:buChar char="⚫"/>
            </a:pPr>
            <a:r>
              <a:rPr lang="en-US"/>
              <a:t>Process of proning appeared safe</a:t>
            </a:r>
            <a:endParaRPr/>
          </a:p>
          <a:p>
            <a:pPr indent="-274320" lvl="0" marL="274320" rtl="0" algn="l">
              <a:spcBef>
                <a:spcPts val="520"/>
              </a:spcBef>
              <a:spcAft>
                <a:spcPts val="0"/>
              </a:spcAft>
              <a:buSzPts val="2470"/>
              <a:buChar char="⚫"/>
            </a:pPr>
            <a:r>
              <a:rPr lang="en-US"/>
              <a:t>BUT how to do it and for how long?</a:t>
            </a:r>
            <a:endParaRPr/>
          </a:p>
        </p:txBody>
      </p:sp>
      <p:sp>
        <p:nvSpPr>
          <p:cNvPr id="387" name="Google Shape;387;p54"/>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pic>
        <p:nvPicPr>
          <p:cNvPr id="136" name="Google Shape;136;p19"/>
          <p:cNvPicPr preferRelativeResize="0"/>
          <p:nvPr>
            <p:ph idx="1" type="body"/>
          </p:nvPr>
        </p:nvPicPr>
        <p:blipFill rotWithShape="1">
          <a:blip r:embed="rId3">
            <a:alphaModFix/>
          </a:blip>
          <a:srcRect b="0" l="0" r="0" t="0"/>
          <a:stretch/>
        </p:blipFill>
        <p:spPr>
          <a:xfrm>
            <a:off x="2816225" y="1935163"/>
            <a:ext cx="3511549" cy="4389437"/>
          </a:xfrm>
          <a:prstGeom prst="rect">
            <a:avLst/>
          </a:prstGeom>
          <a:noFill/>
          <a:ln>
            <a:noFill/>
          </a:ln>
        </p:spPr>
      </p:pic>
      <p:pic>
        <p:nvPicPr>
          <p:cNvPr id="137" name="Google Shape;137;p19"/>
          <p:cNvPicPr preferRelativeResize="0"/>
          <p:nvPr/>
        </p:nvPicPr>
        <p:blipFill rotWithShape="1">
          <a:blip r:embed="rId4">
            <a:alphaModFix/>
          </a:blip>
          <a:srcRect b="0" l="0" r="47492" t="0"/>
          <a:stretch/>
        </p:blipFill>
        <p:spPr>
          <a:xfrm>
            <a:off x="609600" y="3200400"/>
            <a:ext cx="1621299" cy="1737360"/>
          </a:xfrm>
          <a:prstGeom prst="rect">
            <a:avLst/>
          </a:prstGeom>
          <a:noFill/>
          <a:ln>
            <a:noFill/>
          </a:ln>
        </p:spPr>
      </p:pic>
      <p:pic>
        <p:nvPicPr>
          <p:cNvPr id="138" name="Google Shape;138;p19"/>
          <p:cNvPicPr preferRelativeResize="0"/>
          <p:nvPr/>
        </p:nvPicPr>
        <p:blipFill rotWithShape="1">
          <a:blip r:embed="rId4">
            <a:alphaModFix/>
          </a:blip>
          <a:srcRect b="0" l="50000" r="0" t="0"/>
          <a:stretch/>
        </p:blipFill>
        <p:spPr>
          <a:xfrm>
            <a:off x="7162800" y="3291334"/>
            <a:ext cx="1463040" cy="1646426"/>
          </a:xfrm>
          <a:prstGeom prst="rect">
            <a:avLst/>
          </a:prstGeom>
          <a:noFill/>
          <a:ln>
            <a:noFill/>
          </a:ln>
        </p:spPr>
      </p:pic>
      <p:pic>
        <p:nvPicPr>
          <p:cNvPr id="139" name="Google Shape;139;p19"/>
          <p:cNvPicPr preferRelativeResize="0"/>
          <p:nvPr/>
        </p:nvPicPr>
        <p:blipFill rotWithShape="1">
          <a:blip r:embed="rId5">
            <a:alphaModFix/>
          </a:blip>
          <a:srcRect b="21353" l="0" r="0" t="15929"/>
          <a:stretch/>
        </p:blipFill>
        <p:spPr>
          <a:xfrm>
            <a:off x="687532" y="443345"/>
            <a:ext cx="7315200" cy="17456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393" name="Google Shape;393;p5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Ventilator settings:</a:t>
            </a:r>
            <a:endParaRPr/>
          </a:p>
          <a:p>
            <a:pPr indent="-246888" lvl="1" marL="640080" rtl="0" algn="l">
              <a:spcBef>
                <a:spcPts val="480"/>
              </a:spcBef>
              <a:spcAft>
                <a:spcPts val="0"/>
              </a:spcAft>
              <a:buSzPts val="2040"/>
              <a:buChar char="⚫"/>
            </a:pPr>
            <a:r>
              <a:rPr lang="en-US"/>
              <a:t>RR 40</a:t>
            </a:r>
            <a:endParaRPr/>
          </a:p>
          <a:p>
            <a:pPr indent="-246888" lvl="1" marL="640080" rtl="0" algn="l">
              <a:spcBef>
                <a:spcPts val="480"/>
              </a:spcBef>
              <a:spcAft>
                <a:spcPts val="0"/>
              </a:spcAft>
              <a:buSzPts val="2040"/>
              <a:buChar char="⚫"/>
            </a:pPr>
            <a:r>
              <a:rPr lang="en-US"/>
              <a:t>PIP 30</a:t>
            </a:r>
            <a:endParaRPr/>
          </a:p>
          <a:p>
            <a:pPr indent="-246888" lvl="1" marL="640080" rtl="0" algn="l">
              <a:spcBef>
                <a:spcPts val="480"/>
              </a:spcBef>
              <a:spcAft>
                <a:spcPts val="0"/>
              </a:spcAft>
              <a:buSzPts val="2040"/>
              <a:buChar char="⚫"/>
            </a:pPr>
            <a:r>
              <a:rPr lang="en-US"/>
              <a:t>TV 5ml/kg</a:t>
            </a:r>
            <a:endParaRPr/>
          </a:p>
          <a:p>
            <a:pPr indent="-246888" lvl="1" marL="640080" rtl="0" algn="l">
              <a:spcBef>
                <a:spcPts val="480"/>
              </a:spcBef>
              <a:spcAft>
                <a:spcPts val="0"/>
              </a:spcAft>
              <a:buSzPts val="2040"/>
              <a:buChar char="⚫"/>
            </a:pPr>
            <a:r>
              <a:rPr lang="en-US"/>
              <a:t>PEEP 10</a:t>
            </a:r>
            <a:endParaRPr/>
          </a:p>
          <a:p>
            <a:pPr indent="-246888" lvl="1" marL="640080" rtl="0" algn="l">
              <a:spcBef>
                <a:spcPts val="480"/>
              </a:spcBef>
              <a:spcAft>
                <a:spcPts val="0"/>
              </a:spcAft>
              <a:buSzPts val="2040"/>
              <a:buChar char="⚫"/>
            </a:pPr>
            <a:r>
              <a:rPr lang="en-US"/>
              <a:t>FiO2 100%</a:t>
            </a:r>
            <a:endParaRPr/>
          </a:p>
          <a:p>
            <a:pPr indent="-274320" lvl="0" marL="274320" rtl="0" algn="l">
              <a:spcBef>
                <a:spcPts val="520"/>
              </a:spcBef>
              <a:spcAft>
                <a:spcPts val="0"/>
              </a:spcAft>
              <a:buSzPts val="2470"/>
              <a:buChar char="⚫"/>
            </a:pPr>
            <a:r>
              <a:rPr lang="en-US"/>
              <a:t>ABGs: 7.28/65/61/21/90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Neuromuscular Blockade</a:t>
            </a:r>
            <a:endParaRPr/>
          </a:p>
        </p:txBody>
      </p:sp>
      <p:sp>
        <p:nvSpPr>
          <p:cNvPr id="399" name="Google Shape;399;p5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adult population, neuromuscular blockade during the initial 48 h of ARDS demonstrated improved survival and time off the ventilator</a:t>
            </a:r>
            <a:endParaRPr/>
          </a:p>
          <a:p>
            <a:pPr indent="-274320" lvl="0" marL="274320" rtl="0" algn="l">
              <a:spcBef>
                <a:spcPts val="520"/>
              </a:spcBef>
              <a:spcAft>
                <a:spcPts val="0"/>
              </a:spcAft>
              <a:buSzPts val="2470"/>
              <a:buChar char="⚫"/>
            </a:pPr>
            <a:r>
              <a:rPr lang="en-US"/>
              <a:t>if sedation alone is inadequate to achieve effective mechanical ventilation, neuromuscular blockade (NMB) should be considered </a:t>
            </a:r>
            <a:endParaRPr/>
          </a:p>
          <a:p>
            <a:pPr indent="-117475" lvl="0" marL="274320" rtl="0" algn="l">
              <a:spcBef>
                <a:spcPts val="520"/>
              </a:spcBef>
              <a:spcAft>
                <a:spcPts val="0"/>
              </a:spcAft>
              <a:buSzPts val="2470"/>
              <a:buNone/>
            </a:pPr>
            <a:r>
              <a:t/>
            </a:r>
            <a:endParaRPr/>
          </a:p>
        </p:txBody>
      </p:sp>
      <p:sp>
        <p:nvSpPr>
          <p:cNvPr id="400" name="Google Shape;400;p56"/>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5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406" name="Google Shape;406;p5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Ventilator settings:</a:t>
            </a:r>
            <a:endParaRPr/>
          </a:p>
          <a:p>
            <a:pPr indent="-246888" lvl="1" marL="640080" rtl="0" algn="l">
              <a:spcBef>
                <a:spcPts val="480"/>
              </a:spcBef>
              <a:spcAft>
                <a:spcPts val="0"/>
              </a:spcAft>
              <a:buSzPts val="2040"/>
              <a:buChar char="⚫"/>
            </a:pPr>
            <a:r>
              <a:rPr lang="en-US"/>
              <a:t>RR 40</a:t>
            </a:r>
            <a:endParaRPr/>
          </a:p>
          <a:p>
            <a:pPr indent="-246888" lvl="1" marL="640080" rtl="0" algn="l">
              <a:spcBef>
                <a:spcPts val="480"/>
              </a:spcBef>
              <a:spcAft>
                <a:spcPts val="0"/>
              </a:spcAft>
              <a:buSzPts val="2040"/>
              <a:buChar char="⚫"/>
            </a:pPr>
            <a:r>
              <a:rPr lang="en-US"/>
              <a:t>PIP 34</a:t>
            </a:r>
            <a:endParaRPr/>
          </a:p>
          <a:p>
            <a:pPr indent="-246888" lvl="1" marL="640080" rtl="0" algn="l">
              <a:spcBef>
                <a:spcPts val="480"/>
              </a:spcBef>
              <a:spcAft>
                <a:spcPts val="0"/>
              </a:spcAft>
              <a:buSzPts val="2040"/>
              <a:buChar char="⚫"/>
            </a:pPr>
            <a:r>
              <a:rPr lang="en-US"/>
              <a:t>TV 5ml/kg</a:t>
            </a:r>
            <a:endParaRPr/>
          </a:p>
          <a:p>
            <a:pPr indent="-246888" lvl="1" marL="640080" rtl="0" algn="l">
              <a:spcBef>
                <a:spcPts val="480"/>
              </a:spcBef>
              <a:spcAft>
                <a:spcPts val="0"/>
              </a:spcAft>
              <a:buSzPts val="2040"/>
              <a:buChar char="⚫"/>
            </a:pPr>
            <a:r>
              <a:rPr lang="en-US"/>
              <a:t>PEEP 11</a:t>
            </a:r>
            <a:endParaRPr/>
          </a:p>
          <a:p>
            <a:pPr indent="-246888" lvl="1" marL="640080" rtl="0" algn="l">
              <a:spcBef>
                <a:spcPts val="480"/>
              </a:spcBef>
              <a:spcAft>
                <a:spcPts val="0"/>
              </a:spcAft>
              <a:buSzPts val="2040"/>
              <a:buChar char="⚫"/>
            </a:pPr>
            <a:r>
              <a:rPr lang="en-US"/>
              <a:t>FiO2 100%</a:t>
            </a:r>
            <a:endParaRPr/>
          </a:p>
          <a:p>
            <a:pPr indent="-274320" lvl="0" marL="274320" rtl="0" algn="l">
              <a:spcBef>
                <a:spcPts val="520"/>
              </a:spcBef>
              <a:spcAft>
                <a:spcPts val="0"/>
              </a:spcAft>
              <a:buSzPts val="2470"/>
              <a:buChar char="⚫"/>
            </a:pPr>
            <a:r>
              <a:rPr lang="en-US"/>
              <a:t>ABGs: 7.28/68/60/22/89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58"/>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High-Frequency Oscillatory Ventilation</a:t>
            </a:r>
            <a:endParaRPr/>
          </a:p>
        </p:txBody>
      </p:sp>
      <p:sp>
        <p:nvSpPr>
          <p:cNvPr id="412" name="Google Shape;412;p58"/>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SzPts val="209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5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4500"/>
              <a:buFont typeface="Calibri"/>
              <a:buNone/>
            </a:pPr>
            <a:r>
              <a:rPr b="1" lang="en-US" sz="4500"/>
              <a:t>High-Frequency Oscillatory Ventilation</a:t>
            </a:r>
            <a:endParaRPr sz="4500"/>
          </a:p>
        </p:txBody>
      </p:sp>
      <p:sp>
        <p:nvSpPr>
          <p:cNvPr id="418" name="Google Shape;418;p5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rescue modality for patients with refractory hypoxemic respiratory failure</a:t>
            </a:r>
            <a:endParaRPr/>
          </a:p>
          <a:p>
            <a:pPr indent="-274320" lvl="0" marL="274320" rtl="0" algn="l">
              <a:spcBef>
                <a:spcPts val="520"/>
              </a:spcBef>
              <a:spcAft>
                <a:spcPts val="0"/>
              </a:spcAft>
              <a:buSzPts val="2470"/>
              <a:buChar char="⚫"/>
            </a:pPr>
            <a:r>
              <a:rPr lang="en-US"/>
              <a:t>Plateau airway pressures exceed 28 cm H2O</a:t>
            </a:r>
            <a:endParaRPr/>
          </a:p>
          <a:p>
            <a:pPr indent="-117475" lvl="0" marL="274320" rtl="0" algn="l">
              <a:spcBef>
                <a:spcPts val="520"/>
              </a:spcBef>
              <a:spcAft>
                <a:spcPts val="0"/>
              </a:spcAft>
              <a:buSzPts val="2470"/>
              <a:buNone/>
            </a:pPr>
            <a:r>
              <a:t/>
            </a:r>
            <a:endParaRPr/>
          </a:p>
        </p:txBody>
      </p:sp>
      <p:sp>
        <p:nvSpPr>
          <p:cNvPr id="419" name="Google Shape;419;p59"/>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6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pic>
        <p:nvPicPr>
          <p:cNvPr id="425" name="Google Shape;425;p60"/>
          <p:cNvPicPr preferRelativeResize="0"/>
          <p:nvPr>
            <p:ph idx="1" type="body"/>
          </p:nvPr>
        </p:nvPicPr>
        <p:blipFill rotWithShape="1">
          <a:blip r:embed="rId3">
            <a:alphaModFix/>
          </a:blip>
          <a:srcRect b="0" l="0" r="0" t="0"/>
          <a:stretch/>
        </p:blipFill>
        <p:spPr>
          <a:xfrm>
            <a:off x="1646238" y="1935163"/>
            <a:ext cx="5851525" cy="438943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6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HFOV</a:t>
            </a:r>
            <a:endParaRPr/>
          </a:p>
        </p:txBody>
      </p:sp>
      <p:sp>
        <p:nvSpPr>
          <p:cNvPr id="431" name="Google Shape;431;p6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RESTORE study:</a:t>
            </a:r>
            <a:endParaRPr/>
          </a:p>
          <a:p>
            <a:pPr indent="-274320" lvl="0" marL="274320" rtl="0" algn="l">
              <a:spcBef>
                <a:spcPts val="520"/>
              </a:spcBef>
              <a:spcAft>
                <a:spcPts val="0"/>
              </a:spcAft>
              <a:buSzPts val="2470"/>
              <a:buChar char="⚫"/>
            </a:pPr>
            <a:r>
              <a:rPr lang="en-US"/>
              <a:t>Early application of HFOV was associated with a significantly longer duration of mechanical ventilation and greater use of sedation and pharmacologic paralysis</a:t>
            </a:r>
            <a:endParaRPr/>
          </a:p>
          <a:p>
            <a:pPr indent="-274320" lvl="0" marL="274320" rtl="0" algn="l">
              <a:spcBef>
                <a:spcPts val="520"/>
              </a:spcBef>
              <a:spcAft>
                <a:spcPts val="0"/>
              </a:spcAft>
              <a:buSzPts val="2470"/>
              <a:buChar char="⚫"/>
            </a:pPr>
            <a:r>
              <a:rPr lang="en-US"/>
              <a:t>no mortality association was noted</a:t>
            </a:r>
            <a:endParaRPr/>
          </a:p>
          <a:p>
            <a:pPr indent="-274320" lvl="0" marL="274320" rtl="0" algn="l">
              <a:spcBef>
                <a:spcPts val="520"/>
              </a:spcBef>
              <a:spcAft>
                <a:spcPts val="0"/>
              </a:spcAft>
              <a:buSzPts val="2470"/>
              <a:buChar char="⚫"/>
            </a:pPr>
            <a:r>
              <a:rPr lang="en-US"/>
              <a:t>No standard protocol for initiation and weaning</a:t>
            </a:r>
            <a:endParaRPr/>
          </a:p>
        </p:txBody>
      </p:sp>
      <p:sp>
        <p:nvSpPr>
          <p:cNvPr id="432" name="Google Shape;432;p61"/>
          <p:cNvSpPr txBox="1"/>
          <p:nvPr/>
        </p:nvSpPr>
        <p:spPr>
          <a:xfrm>
            <a:off x="5140981" y="6092279"/>
            <a:ext cx="400301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Curley MA, Wypij D, Watson RS, Grant MJ, Asaro LA, Cheifetz</a:t>
            </a:r>
            <a:endParaRPr sz="1100">
              <a:solidFill>
                <a:schemeClr val="dk1"/>
              </a:solidFill>
              <a:latin typeface="Constantia"/>
              <a:ea typeface="Constantia"/>
              <a:cs typeface="Constantia"/>
              <a:sym typeface="Constantia"/>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IM, et al. Protocolized sedation vs usual care in pediatric patients</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mechanically ventilated for acute respiratory failure: a randomized</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clinical trial. JAMA 2015;313(4):379-389.</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6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438" name="Google Shape;438;p62"/>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Ventilator settings:</a:t>
            </a:r>
            <a:endParaRPr/>
          </a:p>
          <a:p>
            <a:pPr indent="-246888" lvl="1" marL="640080" rtl="0" algn="l">
              <a:spcBef>
                <a:spcPts val="480"/>
              </a:spcBef>
              <a:spcAft>
                <a:spcPts val="0"/>
              </a:spcAft>
              <a:buSzPts val="2040"/>
              <a:buChar char="⚫"/>
            </a:pPr>
            <a:r>
              <a:rPr lang="en-US"/>
              <a:t>MAP 28</a:t>
            </a:r>
            <a:endParaRPr/>
          </a:p>
          <a:p>
            <a:pPr indent="-246888" lvl="1" marL="640080" rtl="0" algn="l">
              <a:spcBef>
                <a:spcPts val="480"/>
              </a:spcBef>
              <a:spcAft>
                <a:spcPts val="0"/>
              </a:spcAft>
              <a:buSzPts val="2040"/>
              <a:buChar char="⚫"/>
            </a:pPr>
            <a:r>
              <a:rPr lang="en-US"/>
              <a:t>Delta P 55</a:t>
            </a:r>
            <a:endParaRPr/>
          </a:p>
          <a:p>
            <a:pPr indent="-246888" lvl="1" marL="640080" rtl="0" algn="l">
              <a:spcBef>
                <a:spcPts val="480"/>
              </a:spcBef>
              <a:spcAft>
                <a:spcPts val="0"/>
              </a:spcAft>
              <a:buSzPts val="2040"/>
              <a:buChar char="⚫"/>
            </a:pPr>
            <a:r>
              <a:rPr lang="en-US"/>
              <a:t>Frequency 20 Hz</a:t>
            </a:r>
            <a:endParaRPr/>
          </a:p>
          <a:p>
            <a:pPr indent="-246888" lvl="1" marL="640080" rtl="0" algn="l">
              <a:spcBef>
                <a:spcPts val="480"/>
              </a:spcBef>
              <a:spcAft>
                <a:spcPts val="0"/>
              </a:spcAft>
              <a:buSzPts val="2040"/>
              <a:buChar char="⚫"/>
            </a:pPr>
            <a:r>
              <a:rPr lang="en-US"/>
              <a:t>FiO2 90%</a:t>
            </a:r>
            <a:endParaRPr/>
          </a:p>
          <a:p>
            <a:pPr indent="-274320" lvl="0" marL="274320" rtl="0" algn="l">
              <a:spcBef>
                <a:spcPts val="520"/>
              </a:spcBef>
              <a:spcAft>
                <a:spcPts val="0"/>
              </a:spcAft>
              <a:buSzPts val="2470"/>
              <a:buChar char="⚫"/>
            </a:pPr>
            <a:r>
              <a:rPr lang="en-US"/>
              <a:t>ABGs: 7.25/70/66/21/91</a:t>
            </a:r>
            <a:endParaRPr/>
          </a:p>
        </p:txBody>
      </p:sp>
      <p:sp>
        <p:nvSpPr>
          <p:cNvPr id="439" name="Google Shape;439;p62"/>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Why would HFOV fail?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animEffect filter="fade" transition="in">
                                      <p:cBhvr>
                                        <p:cTn dur="2000"/>
                                        <p:tgtEl>
                                          <p:spTgt spid="43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pic>
        <p:nvPicPr>
          <p:cNvPr id="445" name="Google Shape;445;p63"/>
          <p:cNvPicPr preferRelativeResize="0"/>
          <p:nvPr>
            <p:ph idx="1" type="body"/>
          </p:nvPr>
        </p:nvPicPr>
        <p:blipFill rotWithShape="1">
          <a:blip r:embed="rId3">
            <a:alphaModFix/>
          </a:blip>
          <a:srcRect b="0" l="0" r="0" t="0"/>
          <a:stretch/>
        </p:blipFill>
        <p:spPr>
          <a:xfrm>
            <a:off x="681038" y="1935163"/>
            <a:ext cx="7783512" cy="43894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6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Inhaled Nitric Oxide</a:t>
            </a:r>
            <a:endParaRPr/>
          </a:p>
        </p:txBody>
      </p:sp>
      <p:sp>
        <p:nvSpPr>
          <p:cNvPr id="451" name="Google Shape;451;p6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INO does not improve outcome for PARDS, despite the expected short-term oxygenation benefit</a:t>
            </a:r>
            <a:endParaRPr/>
          </a:p>
          <a:p>
            <a:pPr indent="-274320" lvl="0" marL="274320" rtl="0" algn="l">
              <a:spcBef>
                <a:spcPts val="520"/>
              </a:spcBef>
              <a:spcAft>
                <a:spcPts val="0"/>
              </a:spcAft>
              <a:buSzPts val="2470"/>
              <a:buChar char="⚫"/>
            </a:pPr>
            <a:r>
              <a:rPr lang="en-US"/>
              <a:t>Potential clinical exceptions in which INO may be indicated for ARDS include patients with documented pulmonary hypertension, as a bridge to ECMO cannulation, and in those with clinically important right-ventricular dysfunction</a:t>
            </a:r>
            <a:endParaRPr/>
          </a:p>
        </p:txBody>
      </p:sp>
      <p:sp>
        <p:nvSpPr>
          <p:cNvPr id="452" name="Google Shape;452;p64"/>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145" name="Google Shape;145;p2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8 months old baby boy (weight = 7 kg) is admitted for bronchiolitis. </a:t>
            </a:r>
            <a:endParaRPr/>
          </a:p>
          <a:p>
            <a:pPr indent="-274320" lvl="0" marL="274320" rtl="0" algn="l">
              <a:spcBef>
                <a:spcPts val="520"/>
              </a:spcBef>
              <a:spcAft>
                <a:spcPts val="0"/>
              </a:spcAft>
              <a:buSzPts val="2470"/>
              <a:buChar char="⚫"/>
            </a:pPr>
            <a:r>
              <a:rPr lang="en-US"/>
              <a:t>He is managed by High Flow Nasal Cannula for 72 hours then weaned to regular nasal cannula, with a smooth course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6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458" name="Google Shape;458;p6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1914"/>
              <a:buChar char="⚫"/>
            </a:pPr>
            <a:r>
              <a:rPr lang="en-US" sz="2015"/>
              <a:t>Day RW, Allen EM, Witte MK. A randomized, controlled study of the 1-hour and 24-hour effects of inhaled nitric oxide therapy in children with acute hypoxemic respiratory failure. Chest 1997;112(5): 1324-1331.</a:t>
            </a:r>
            <a:endParaRPr/>
          </a:p>
          <a:p>
            <a:pPr indent="-274320" lvl="0" marL="274320" rtl="0" algn="l">
              <a:lnSpc>
                <a:spcPct val="80000"/>
              </a:lnSpc>
              <a:spcBef>
                <a:spcPts val="403"/>
              </a:spcBef>
              <a:spcAft>
                <a:spcPts val="0"/>
              </a:spcAft>
              <a:buSzPts val="1914"/>
              <a:buChar char="⚫"/>
            </a:pPr>
            <a:r>
              <a:rPr lang="en-US" sz="2015"/>
              <a:t>Dobyns EL, Cornfield DN, Anas NG, Fortenberry JD, Tasker RC, Lynch A, et al. Multicenter randomized controlled trial of the effects of inhaled nitric oxide therapy on gas exchange in children with acute hypoxemic respiratory failure. J Pediatr 1999;134(4):406-412.</a:t>
            </a:r>
            <a:endParaRPr/>
          </a:p>
          <a:p>
            <a:pPr indent="-274320" lvl="0" marL="274320" rtl="0" algn="l">
              <a:lnSpc>
                <a:spcPct val="80000"/>
              </a:lnSpc>
              <a:spcBef>
                <a:spcPts val="403"/>
              </a:spcBef>
              <a:spcAft>
                <a:spcPts val="0"/>
              </a:spcAft>
              <a:buSzPts val="1914"/>
              <a:buChar char="⚫"/>
            </a:pPr>
            <a:r>
              <a:rPr lang="en-US" sz="2015"/>
              <a:t>Ibrahim TS, El-Mohamady HS. Inhaled nitric oxide and prone position how far they can improve oxygenation in pediatric patients with acute respiratory distress syndrome? J Med Sci 2007;7(3):390-395.</a:t>
            </a:r>
            <a:endParaRPr/>
          </a:p>
          <a:p>
            <a:pPr indent="-274320" lvl="0" marL="274320" rtl="0" algn="l">
              <a:lnSpc>
                <a:spcPct val="80000"/>
              </a:lnSpc>
              <a:spcBef>
                <a:spcPts val="403"/>
              </a:spcBef>
              <a:spcAft>
                <a:spcPts val="0"/>
              </a:spcAft>
              <a:buSzPts val="1914"/>
              <a:buChar char="⚫"/>
            </a:pPr>
            <a:r>
              <a:rPr lang="en-US" sz="2015"/>
              <a:t>Afshari A, Brok J, Møller AM, Wetterslev J. Inhaled nitric oxide for acute respiratory distress syndrome and acute lung injury in adults and children: a systematic review with meta-analysis and trial sequential analysis. Anesth Analg 2011;112(6):1411-1421.</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6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464" name="Google Shape;464;p6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Ventilator settings:</a:t>
            </a:r>
            <a:endParaRPr/>
          </a:p>
          <a:p>
            <a:pPr indent="-246888" lvl="1" marL="640080" rtl="0" algn="l">
              <a:spcBef>
                <a:spcPts val="480"/>
              </a:spcBef>
              <a:spcAft>
                <a:spcPts val="0"/>
              </a:spcAft>
              <a:buSzPts val="2040"/>
              <a:buChar char="⚫"/>
            </a:pPr>
            <a:r>
              <a:rPr lang="en-US"/>
              <a:t>iNO: 20ppm</a:t>
            </a:r>
            <a:endParaRPr/>
          </a:p>
          <a:p>
            <a:pPr indent="-246888" lvl="1" marL="640080" rtl="0" algn="l">
              <a:spcBef>
                <a:spcPts val="480"/>
              </a:spcBef>
              <a:spcAft>
                <a:spcPts val="0"/>
              </a:spcAft>
              <a:buSzPts val="2040"/>
              <a:buChar char="⚫"/>
            </a:pPr>
            <a:r>
              <a:rPr lang="en-US"/>
              <a:t>RR 40</a:t>
            </a:r>
            <a:endParaRPr/>
          </a:p>
          <a:p>
            <a:pPr indent="-246888" lvl="1" marL="640080" rtl="0" algn="l">
              <a:spcBef>
                <a:spcPts val="480"/>
              </a:spcBef>
              <a:spcAft>
                <a:spcPts val="0"/>
              </a:spcAft>
              <a:buSzPts val="2040"/>
              <a:buChar char="⚫"/>
            </a:pPr>
            <a:r>
              <a:rPr lang="en-US"/>
              <a:t>PIP 34</a:t>
            </a:r>
            <a:endParaRPr/>
          </a:p>
          <a:p>
            <a:pPr indent="-246888" lvl="1" marL="640080" rtl="0" algn="l">
              <a:spcBef>
                <a:spcPts val="480"/>
              </a:spcBef>
              <a:spcAft>
                <a:spcPts val="0"/>
              </a:spcAft>
              <a:buSzPts val="2040"/>
              <a:buChar char="⚫"/>
            </a:pPr>
            <a:r>
              <a:rPr lang="en-US"/>
              <a:t>TV 5ml/kg</a:t>
            </a:r>
            <a:endParaRPr/>
          </a:p>
          <a:p>
            <a:pPr indent="-246888" lvl="1" marL="640080" rtl="0" algn="l">
              <a:spcBef>
                <a:spcPts val="480"/>
              </a:spcBef>
              <a:spcAft>
                <a:spcPts val="0"/>
              </a:spcAft>
              <a:buSzPts val="2040"/>
              <a:buChar char="⚫"/>
            </a:pPr>
            <a:r>
              <a:rPr lang="en-US"/>
              <a:t>PEEP 11</a:t>
            </a:r>
            <a:endParaRPr/>
          </a:p>
          <a:p>
            <a:pPr indent="-246888" lvl="1" marL="640080" rtl="0" algn="l">
              <a:spcBef>
                <a:spcPts val="480"/>
              </a:spcBef>
              <a:spcAft>
                <a:spcPts val="0"/>
              </a:spcAft>
              <a:buSzPts val="2040"/>
              <a:buChar char="⚫"/>
            </a:pPr>
            <a:r>
              <a:rPr lang="en-US"/>
              <a:t>FiO2 100%</a:t>
            </a:r>
            <a:endParaRPr/>
          </a:p>
          <a:p>
            <a:pPr indent="-274320" lvl="0" marL="274320" rtl="0" algn="l">
              <a:spcBef>
                <a:spcPts val="520"/>
              </a:spcBef>
              <a:spcAft>
                <a:spcPts val="0"/>
              </a:spcAft>
              <a:buSzPts val="2470"/>
              <a:buChar char="⚫"/>
            </a:pPr>
            <a:r>
              <a:rPr lang="en-US"/>
              <a:t>ABGs: 7.28/65/67/21/92</a:t>
            </a:r>
            <a:endParaRPr/>
          </a:p>
          <a:p>
            <a:pPr indent="-117475" lvl="0" marL="274320" rtl="0" algn="l">
              <a:spcBef>
                <a:spcPts val="520"/>
              </a:spcBef>
              <a:spcAft>
                <a:spcPts val="0"/>
              </a:spcAft>
              <a:buSzPts val="247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6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Exogenous Surfactant</a:t>
            </a:r>
            <a:endParaRPr/>
          </a:p>
        </p:txBody>
      </p:sp>
      <p:sp>
        <p:nvSpPr>
          <p:cNvPr id="470" name="Google Shape;470;p6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no significant decrease in the course of respiratory failure measured by duration of ventilator therapy, intensive care unit, or hospital stay was observed</a:t>
            </a:r>
            <a:endParaRPr/>
          </a:p>
          <a:p>
            <a:pPr indent="-274320" lvl="0" marL="274320" rtl="0" algn="l">
              <a:spcBef>
                <a:spcPts val="520"/>
              </a:spcBef>
              <a:spcAft>
                <a:spcPts val="0"/>
              </a:spcAft>
              <a:buSzPts val="2470"/>
              <a:buChar char="⚫"/>
            </a:pPr>
            <a:r>
              <a:rPr lang="en-US"/>
              <a:t>Non sustained improvement in oxygenation</a:t>
            </a:r>
            <a:endParaRPr/>
          </a:p>
        </p:txBody>
      </p:sp>
      <p:sp>
        <p:nvSpPr>
          <p:cNvPr id="471" name="Google Shape;471;p67"/>
          <p:cNvSpPr txBox="1"/>
          <p:nvPr/>
        </p:nvSpPr>
        <p:spPr>
          <a:xfrm>
            <a:off x="4953000" y="6095816"/>
            <a:ext cx="403668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Willson DF, Thomas NJ, Markovitz BP, Bauman LA, DiCarlo JV,</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Pon S, et al. Effect of exogenous surfactant (calfactant) in pediatric</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acute lung injury: a randomized controlled trial. JAMA 2005;293(4):</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470-476</a:t>
            </a:r>
            <a:endParaRPr/>
          </a:p>
        </p:txBody>
      </p:sp>
      <p:sp>
        <p:nvSpPr>
          <p:cNvPr id="472" name="Google Shape;472;p67"/>
          <p:cNvSpPr txBox="1"/>
          <p:nvPr/>
        </p:nvSpPr>
        <p:spPr>
          <a:xfrm>
            <a:off x="916318" y="6153781"/>
            <a:ext cx="430758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Mo¨ller JC, Schaible T, Roll C, Schiffmann JH, Bindl L, Schrod L, et</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al. Treatment with bovine surfactant in severe acute respiratory distress</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syndrome in children: a randomized multicenter study. Intensive</a:t>
            </a:r>
            <a:endParaRPr/>
          </a:p>
          <a:p>
            <a:pPr indent="0" lvl="0" marL="0" marR="0" rtl="0" algn="l">
              <a:spcBef>
                <a:spcPts val="0"/>
              </a:spcBef>
              <a:spcAft>
                <a:spcPts val="0"/>
              </a:spcAft>
              <a:buNone/>
            </a:pPr>
            <a:r>
              <a:rPr lang="en-US" sz="1100">
                <a:solidFill>
                  <a:schemeClr val="dk1"/>
                </a:solidFill>
                <a:latin typeface="Constantia"/>
                <a:ea typeface="Constantia"/>
                <a:cs typeface="Constantia"/>
                <a:sym typeface="Constantia"/>
              </a:rPr>
              <a:t>Care Med 2003;29(3):437-446.</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6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Exogenous Surfactant</a:t>
            </a:r>
            <a:endParaRPr/>
          </a:p>
        </p:txBody>
      </p:sp>
      <p:sp>
        <p:nvSpPr>
          <p:cNvPr id="478" name="Google Shape;478;p6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Cannot be recommended as routine therapy</a:t>
            </a:r>
            <a:endParaRPr/>
          </a:p>
          <a:p>
            <a:pPr indent="-274320" lvl="0" marL="274320" rtl="0" algn="l">
              <a:spcBef>
                <a:spcPts val="520"/>
              </a:spcBef>
              <a:spcAft>
                <a:spcPts val="0"/>
              </a:spcAft>
              <a:buSzPts val="2470"/>
              <a:buChar char="⚫"/>
            </a:pPr>
            <a:r>
              <a:rPr lang="en-US"/>
              <a:t>What is the proper dose and which preparation</a:t>
            </a:r>
            <a:endParaRPr/>
          </a:p>
          <a:p>
            <a:pPr indent="-274320" lvl="0" marL="274320" rtl="0" algn="l">
              <a:spcBef>
                <a:spcPts val="520"/>
              </a:spcBef>
              <a:spcAft>
                <a:spcPts val="0"/>
              </a:spcAft>
              <a:buSzPts val="2470"/>
              <a:buChar char="⚫"/>
            </a:pPr>
            <a:r>
              <a:rPr lang="en-US"/>
              <a:t>What is the best mode of administration</a:t>
            </a:r>
            <a:endParaRPr/>
          </a:p>
          <a:p>
            <a:pPr indent="-274320" lvl="0" marL="274320" rtl="0" algn="l">
              <a:spcBef>
                <a:spcPts val="520"/>
              </a:spcBef>
              <a:spcAft>
                <a:spcPts val="0"/>
              </a:spcAft>
              <a:buSzPts val="2470"/>
              <a:buChar char="⚫"/>
            </a:pPr>
            <a:r>
              <a:rPr lang="en-US"/>
              <a:t>What is the Optimum number of doses</a:t>
            </a:r>
            <a:endParaRPr/>
          </a:p>
          <a:p>
            <a:pPr indent="-117475" lvl="0" marL="274320" rtl="0" algn="l">
              <a:spcBef>
                <a:spcPts val="520"/>
              </a:spcBef>
              <a:spcAft>
                <a:spcPts val="0"/>
              </a:spcAft>
              <a:buSzPts val="2470"/>
              <a:buNone/>
            </a:pPr>
            <a:r>
              <a:t/>
            </a:r>
            <a:endParaRPr/>
          </a:p>
        </p:txBody>
      </p:sp>
      <p:sp>
        <p:nvSpPr>
          <p:cNvPr id="479" name="Google Shape;479;p68"/>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6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Corticosteroid</a:t>
            </a:r>
            <a:endParaRPr/>
          </a:p>
        </p:txBody>
      </p:sp>
      <p:sp>
        <p:nvSpPr>
          <p:cNvPr id="485" name="Google Shape;485;p6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Corticosteroid administration is estimated at 20–60% of PARDS patients</a:t>
            </a:r>
            <a:endParaRPr/>
          </a:p>
          <a:p>
            <a:pPr indent="-274320" lvl="0" marL="274320" rtl="0" algn="l">
              <a:spcBef>
                <a:spcPts val="520"/>
              </a:spcBef>
              <a:spcAft>
                <a:spcPts val="0"/>
              </a:spcAft>
              <a:buSzPts val="2470"/>
              <a:buChar char="⚫"/>
            </a:pPr>
            <a:r>
              <a:rPr lang="en-US"/>
              <a:t>No differences in mortality or duration of mechanical ventilation, ICU admission, and hospital stay</a:t>
            </a:r>
            <a:endParaRPr/>
          </a:p>
          <a:p>
            <a:pPr indent="-274320" lvl="0" marL="274320" rtl="0" algn="l">
              <a:spcBef>
                <a:spcPts val="520"/>
              </a:spcBef>
              <a:spcAft>
                <a:spcPts val="0"/>
              </a:spcAft>
              <a:buSzPts val="2470"/>
              <a:buChar char="⚫"/>
            </a:pPr>
            <a:r>
              <a:rPr lang="en-US"/>
              <a:t>Not associated with increased incidence of hyperglycemia or nosocomial infections</a:t>
            </a:r>
            <a:endParaRPr/>
          </a:p>
          <a:p>
            <a:pPr indent="-274320" lvl="0" marL="274320" rtl="0" algn="l">
              <a:spcBef>
                <a:spcPts val="520"/>
              </a:spcBef>
              <a:spcAft>
                <a:spcPts val="0"/>
              </a:spcAft>
              <a:buSzPts val="2470"/>
              <a:buChar char="⚫"/>
            </a:pPr>
            <a:r>
              <a:rPr lang="en-US"/>
              <a:t>But immunocomprimised patients were excluded from this study</a:t>
            </a:r>
            <a:endParaRPr/>
          </a:p>
        </p:txBody>
      </p:sp>
      <p:sp>
        <p:nvSpPr>
          <p:cNvPr id="486" name="Google Shape;486;p69"/>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Drago BB, Kimura D, Rovnaghi CR, Schwingshackl A, Rayburn M, Meduri GU, Kanwaljeet JS, Anand KJ. Double-blind, placebo-controlled pilot randomized trial of methylprednisolone infusion in pediatric acute respiratory distress syndrome. Pediatr Crit Care Med 2015;16(3):e74-e81.</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7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Corticosteroid</a:t>
            </a:r>
            <a:endParaRPr/>
          </a:p>
        </p:txBody>
      </p:sp>
      <p:sp>
        <p:nvSpPr>
          <p:cNvPr id="492" name="Google Shape;492;p7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exposure for 24 h was associated with:</a:t>
            </a:r>
            <a:endParaRPr/>
          </a:p>
          <a:p>
            <a:pPr indent="-246888" lvl="1" marL="640080" rtl="0" algn="l">
              <a:spcBef>
                <a:spcPts val="480"/>
              </a:spcBef>
              <a:spcAft>
                <a:spcPts val="0"/>
              </a:spcAft>
              <a:buSzPts val="2040"/>
              <a:buChar char="⚫"/>
            </a:pPr>
            <a:r>
              <a:rPr lang="en-US"/>
              <a:t>increased mortality</a:t>
            </a:r>
            <a:endParaRPr/>
          </a:p>
          <a:p>
            <a:pPr indent="-246888" lvl="1" marL="640080" rtl="0" algn="l">
              <a:spcBef>
                <a:spcPts val="480"/>
              </a:spcBef>
              <a:spcAft>
                <a:spcPts val="0"/>
              </a:spcAft>
              <a:buSzPts val="2040"/>
              <a:buChar char="⚫"/>
            </a:pPr>
            <a:r>
              <a:rPr lang="en-US"/>
              <a:t>fewer ventilator-free days (at 28 d)</a:t>
            </a:r>
            <a:endParaRPr/>
          </a:p>
          <a:p>
            <a:pPr indent="-246888" lvl="1" marL="640080" rtl="0" algn="l">
              <a:spcBef>
                <a:spcPts val="480"/>
              </a:spcBef>
              <a:spcAft>
                <a:spcPts val="0"/>
              </a:spcAft>
              <a:buSzPts val="2040"/>
              <a:buChar char="⚫"/>
            </a:pPr>
            <a:r>
              <a:rPr lang="en-US"/>
              <a:t>a longer length of ventilation in survivors</a:t>
            </a:r>
            <a:endParaRPr/>
          </a:p>
        </p:txBody>
      </p:sp>
      <p:sp>
        <p:nvSpPr>
          <p:cNvPr id="493" name="Google Shape;493;p70"/>
          <p:cNvSpPr txBox="1"/>
          <p:nvPr/>
        </p:nvSpPr>
        <p:spPr>
          <a:xfrm>
            <a:off x="3573412" y="6165365"/>
            <a:ext cx="553595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Yehya N, Servaes S, Thomas NJ, Nadkarni VM, Srinivasan V. Corticosteroid exposure in pediatric acute respiratory distress syndrome. Intensive Care Med 2015;41(9):1658-1666.</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7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Corticosteroids</a:t>
            </a:r>
            <a:endParaRPr/>
          </a:p>
        </p:txBody>
      </p:sp>
      <p:sp>
        <p:nvSpPr>
          <p:cNvPr id="499" name="Google Shape;499;p7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Cannot be recommended as routine therapy</a:t>
            </a:r>
            <a:endParaRPr/>
          </a:p>
          <a:p>
            <a:pPr indent="-274320" lvl="0" marL="274320" rtl="0" algn="l">
              <a:spcBef>
                <a:spcPts val="520"/>
              </a:spcBef>
              <a:spcAft>
                <a:spcPts val="0"/>
              </a:spcAft>
              <a:buSzPts val="2470"/>
              <a:buChar char="⚫"/>
            </a:pPr>
            <a:r>
              <a:rPr lang="en-US"/>
              <a:t>IF used at what dose and for how long?</a:t>
            </a:r>
            <a:endParaRPr/>
          </a:p>
          <a:p>
            <a:pPr indent="-117475" lvl="0" marL="274320" rtl="0" algn="l">
              <a:spcBef>
                <a:spcPts val="520"/>
              </a:spcBef>
              <a:spcAft>
                <a:spcPts val="0"/>
              </a:spcAft>
              <a:buSzPts val="2470"/>
              <a:buNone/>
            </a:pPr>
            <a:r>
              <a:t/>
            </a:r>
            <a:endParaRPr/>
          </a:p>
        </p:txBody>
      </p:sp>
      <p:sp>
        <p:nvSpPr>
          <p:cNvPr id="500" name="Google Shape;500;p71"/>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7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506" name="Google Shape;506;p7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Patient still not improving</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What do you want to do next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7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Next Lunch</a:t>
            </a:r>
            <a:endParaRPr/>
          </a:p>
        </p:txBody>
      </p:sp>
      <p:pic>
        <p:nvPicPr>
          <p:cNvPr id="512" name="Google Shape;512;p73"/>
          <p:cNvPicPr preferRelativeResize="0"/>
          <p:nvPr>
            <p:ph idx="1" type="body"/>
          </p:nvPr>
        </p:nvPicPr>
        <p:blipFill rotWithShape="1">
          <a:blip r:embed="rId3">
            <a:alphaModFix/>
          </a:blip>
          <a:srcRect b="0" l="0" r="0" t="0"/>
          <a:stretch/>
        </p:blipFill>
        <p:spPr>
          <a:xfrm>
            <a:off x="5181600" y="2057400"/>
            <a:ext cx="3511295" cy="4389120"/>
          </a:xfrm>
          <a:prstGeom prst="rect">
            <a:avLst/>
          </a:prstGeom>
          <a:noFill/>
          <a:ln>
            <a:noFill/>
          </a:ln>
        </p:spPr>
      </p:pic>
      <p:pic>
        <p:nvPicPr>
          <p:cNvPr id="513" name="Google Shape;513;p73"/>
          <p:cNvPicPr preferRelativeResize="0"/>
          <p:nvPr/>
        </p:nvPicPr>
        <p:blipFill rotWithShape="1">
          <a:blip r:embed="rId4">
            <a:alphaModFix/>
          </a:blip>
          <a:srcRect b="0" l="0" r="0" t="0"/>
          <a:stretch/>
        </p:blipFill>
        <p:spPr>
          <a:xfrm>
            <a:off x="550050" y="2057400"/>
            <a:ext cx="3200400" cy="4267200"/>
          </a:xfrm>
          <a:prstGeom prst="rect">
            <a:avLst/>
          </a:prstGeom>
          <a:noFill/>
          <a:ln>
            <a:noFill/>
          </a:ln>
        </p:spPr>
      </p:pic>
      <p:pic>
        <p:nvPicPr>
          <p:cNvPr id="514" name="Google Shape;514;p73"/>
          <p:cNvPicPr preferRelativeResize="0"/>
          <p:nvPr/>
        </p:nvPicPr>
        <p:blipFill rotWithShape="1">
          <a:blip r:embed="rId5">
            <a:alphaModFix/>
          </a:blip>
          <a:srcRect b="24359" l="0" r="0" t="20396"/>
          <a:stretch/>
        </p:blipFill>
        <p:spPr>
          <a:xfrm>
            <a:off x="550050" y="304800"/>
            <a:ext cx="7810500" cy="16417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20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2000"/>
                                        <p:tgtEl>
                                          <p:spTgt spid="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74"/>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A few more details to optimize</a:t>
            </a:r>
            <a:endParaRPr/>
          </a:p>
        </p:txBody>
      </p:sp>
      <p:sp>
        <p:nvSpPr>
          <p:cNvPr id="520" name="Google Shape;520;p74"/>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SzPts val="209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Case Scenario</a:t>
            </a:r>
            <a:endParaRPr/>
          </a:p>
        </p:txBody>
      </p:sp>
      <p:sp>
        <p:nvSpPr>
          <p:cNvPr id="151" name="Google Shape;151;p21"/>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48 hours later he develops high grade fever (40 °C) along with respiratory distress and desaturation</a:t>
            </a:r>
            <a:endParaRPr/>
          </a:p>
          <a:p>
            <a:pPr indent="-274320" lvl="0" marL="274320" rtl="0" algn="l">
              <a:spcBef>
                <a:spcPts val="520"/>
              </a:spcBef>
              <a:spcAft>
                <a:spcPts val="0"/>
              </a:spcAft>
              <a:buSzPts val="2470"/>
              <a:buChar char="⚫"/>
            </a:pPr>
            <a:r>
              <a:rPr lang="en-US"/>
              <a:t>Trial of non-invasive ventilation</a:t>
            </a:r>
            <a:endParaRPr/>
          </a:p>
          <a:p>
            <a:pPr indent="-274320" lvl="0" marL="274320" rtl="0" algn="l">
              <a:spcBef>
                <a:spcPts val="520"/>
              </a:spcBef>
              <a:spcAft>
                <a:spcPts val="0"/>
              </a:spcAft>
              <a:buSzPts val="2470"/>
              <a:buChar char="⚫"/>
            </a:pPr>
            <a:r>
              <a:rPr lang="en-US"/>
              <a:t>ABGs: 7.32/55/45/18/80</a:t>
            </a:r>
            <a:endParaRPr/>
          </a:p>
          <a:p>
            <a:pPr indent="-117475" lvl="0" marL="274320" rtl="0" algn="l">
              <a:spcBef>
                <a:spcPts val="520"/>
              </a:spcBef>
              <a:spcAft>
                <a:spcPts val="0"/>
              </a:spcAft>
              <a:buSzPts val="2470"/>
              <a:buNone/>
            </a:pPr>
            <a:r>
              <a:t/>
            </a:r>
            <a:endParaRPr/>
          </a:p>
        </p:txBody>
      </p:sp>
      <p:pic>
        <p:nvPicPr>
          <p:cNvPr id="152" name="Google Shape;152;p21"/>
          <p:cNvPicPr preferRelativeResize="0"/>
          <p:nvPr>
            <p:ph idx="2" type="body"/>
          </p:nvPr>
        </p:nvPicPr>
        <p:blipFill rotWithShape="1">
          <a:blip r:embed="rId3">
            <a:alphaModFix/>
          </a:blip>
          <a:srcRect b="5607" l="16577" r="3188" t="32237"/>
          <a:stretch/>
        </p:blipFill>
        <p:spPr>
          <a:xfrm>
            <a:off x="4343398" y="1676400"/>
            <a:ext cx="4808685" cy="309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7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Transfusion</a:t>
            </a:r>
            <a:endParaRPr/>
          </a:p>
        </p:txBody>
      </p:sp>
      <p:sp>
        <p:nvSpPr>
          <p:cNvPr id="526" name="Google Shape;526;p7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hemoglobin concentration up to 7.0 g/dL be considered a trigger for RBC transfusion</a:t>
            </a:r>
            <a:endParaRPr/>
          </a:p>
          <a:p>
            <a:pPr indent="-117475" lvl="0" marL="274320" rtl="0" algn="l">
              <a:spcBef>
                <a:spcPts val="520"/>
              </a:spcBef>
              <a:spcAft>
                <a:spcPts val="0"/>
              </a:spcAft>
              <a:buSzPts val="2470"/>
              <a:buNone/>
            </a:pPr>
            <a:r>
              <a:t/>
            </a:r>
            <a:endParaRPr/>
          </a:p>
        </p:txBody>
      </p:sp>
      <p:sp>
        <p:nvSpPr>
          <p:cNvPr id="527" name="Google Shape;527;p75"/>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7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Nutrition</a:t>
            </a:r>
            <a:endParaRPr/>
          </a:p>
        </p:txBody>
      </p:sp>
      <p:sp>
        <p:nvSpPr>
          <p:cNvPr id="533" name="Google Shape;533;p7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receive a nutrition plan to facilitate their recovery, maintain their growth, and meet their metabolic needs</a:t>
            </a:r>
            <a:endParaRPr/>
          </a:p>
          <a:p>
            <a:pPr indent="-274320" lvl="0" marL="274320" rtl="0" algn="l">
              <a:spcBef>
                <a:spcPts val="520"/>
              </a:spcBef>
              <a:spcAft>
                <a:spcPts val="0"/>
              </a:spcAft>
              <a:buSzPts val="2470"/>
              <a:buChar char="⚫"/>
            </a:pPr>
            <a:r>
              <a:rPr lang="en-US"/>
              <a:t>enteral nutrition, when tolerated, should be used in preference to parenteral nutrition </a:t>
            </a:r>
            <a:endParaRPr/>
          </a:p>
        </p:txBody>
      </p:sp>
      <p:sp>
        <p:nvSpPr>
          <p:cNvPr id="534" name="Google Shape;534;p76"/>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7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Nutrition</a:t>
            </a:r>
            <a:endParaRPr/>
          </a:p>
        </p:txBody>
      </p:sp>
      <p:sp>
        <p:nvSpPr>
          <p:cNvPr id="540" name="Google Shape;540;p7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How do you decide the type of nutrition you give ? Parenteral or enteral?</a:t>
            </a:r>
            <a:endParaRPr/>
          </a:p>
          <a:p>
            <a:pPr indent="-117475" lvl="0" marL="274320" rtl="0" algn="l">
              <a:spcBef>
                <a:spcPts val="520"/>
              </a:spcBef>
              <a:spcAft>
                <a:spcPts val="0"/>
              </a:spcAft>
              <a:buSzPts val="2470"/>
              <a:buNone/>
            </a:pPr>
            <a:r>
              <a:t/>
            </a:r>
            <a:endParaRPr/>
          </a:p>
        </p:txBody>
      </p:sp>
      <p:pic>
        <p:nvPicPr>
          <p:cNvPr id="541" name="Google Shape;541;p77"/>
          <p:cNvPicPr preferRelativeResize="0"/>
          <p:nvPr/>
        </p:nvPicPr>
        <p:blipFill rotWithShape="1">
          <a:blip r:embed="rId3">
            <a:alphaModFix/>
          </a:blip>
          <a:srcRect b="0" l="0" r="0" t="0"/>
          <a:stretch/>
        </p:blipFill>
        <p:spPr>
          <a:xfrm>
            <a:off x="609600" y="3200400"/>
            <a:ext cx="7496175" cy="30099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7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Fluid Management</a:t>
            </a:r>
            <a:endParaRPr/>
          </a:p>
        </p:txBody>
      </p:sp>
      <p:sp>
        <p:nvSpPr>
          <p:cNvPr id="547" name="Google Shape;547;p7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total fluids to maintain adequate intravascular volume, end-organ perfusion, and optimal delivery of oxygen</a:t>
            </a:r>
            <a:endParaRPr/>
          </a:p>
          <a:p>
            <a:pPr indent="-274320" lvl="0" marL="274320" rtl="0" algn="l">
              <a:spcBef>
                <a:spcPts val="520"/>
              </a:spcBef>
              <a:spcAft>
                <a:spcPts val="0"/>
              </a:spcAft>
              <a:buSzPts val="2470"/>
              <a:buChar char="⚫"/>
            </a:pPr>
            <a:r>
              <a:rPr lang="en-US"/>
              <a:t>Fluid balance should be monitored and titrated to maintain adequate intravascular volume while aiming to prevent positive fluid balance  </a:t>
            </a:r>
            <a:endParaRPr/>
          </a:p>
        </p:txBody>
      </p:sp>
      <p:sp>
        <p:nvSpPr>
          <p:cNvPr id="548" name="Google Shape;548;p78"/>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7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554" name="Google Shape;554;p79"/>
          <p:cNvSpPr txBox="1"/>
          <p:nvPr>
            <p:ph idx="1" type="body"/>
          </p:nvPr>
        </p:nvSpPr>
        <p:spPr>
          <a:xfrm>
            <a:off x="457200" y="3429000"/>
            <a:ext cx="8229600" cy="2697163"/>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i="1" lang="en-US"/>
              <a:t>early </a:t>
            </a:r>
            <a:r>
              <a:rPr lang="en-US"/>
              <a:t>fluid overload was found to be of main influence in less ventilator free days and worsening oxygenation</a:t>
            </a:r>
            <a:endParaRPr/>
          </a:p>
        </p:txBody>
      </p:sp>
      <p:sp>
        <p:nvSpPr>
          <p:cNvPr id="555" name="Google Shape;555;p79"/>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chemeClr val="dk1"/>
                </a:solidFill>
                <a:latin typeface="Constantia"/>
                <a:ea typeface="Constantia"/>
                <a:cs typeface="Constantia"/>
                <a:sym typeface="Constantia"/>
              </a:rPr>
              <a:t>Ingelse SA, Wösten-van Asperen RM, Lemson J, Daams JG, Bem RA and van Woensel JB (2016) Pediatric Acute Respiratory Distress Syndrome: Fluid Management in the PICU. Front. Pediatr. 4:21. doi: 10.3389/fped.2016.00021 </a:t>
            </a:r>
            <a:endParaRPr sz="1000">
              <a:solidFill>
                <a:schemeClr val="dk1"/>
              </a:solidFill>
              <a:latin typeface="Constantia"/>
              <a:ea typeface="Constantia"/>
              <a:cs typeface="Constantia"/>
              <a:sym typeface="Constantia"/>
            </a:endParaRPr>
          </a:p>
        </p:txBody>
      </p:sp>
      <p:pic>
        <p:nvPicPr>
          <p:cNvPr id="556" name="Google Shape;556;p79"/>
          <p:cNvPicPr preferRelativeResize="0"/>
          <p:nvPr/>
        </p:nvPicPr>
        <p:blipFill rotWithShape="1">
          <a:blip r:embed="rId3">
            <a:alphaModFix/>
          </a:blip>
          <a:srcRect b="0" l="0" r="0" t="0"/>
          <a:stretch/>
        </p:blipFill>
        <p:spPr>
          <a:xfrm>
            <a:off x="990600" y="457200"/>
            <a:ext cx="7027200" cy="28800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8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pic>
        <p:nvPicPr>
          <p:cNvPr id="562" name="Google Shape;562;p80"/>
          <p:cNvPicPr preferRelativeResize="0"/>
          <p:nvPr>
            <p:ph idx="1" type="body"/>
          </p:nvPr>
        </p:nvPicPr>
        <p:blipFill rotWithShape="1">
          <a:blip r:embed="rId3">
            <a:alphaModFix/>
          </a:blip>
          <a:srcRect b="0" l="10010" r="13770" t="25983"/>
          <a:stretch/>
        </p:blipFill>
        <p:spPr>
          <a:xfrm>
            <a:off x="2209800" y="2286000"/>
            <a:ext cx="4461163" cy="324889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81"/>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Extracorporeal Life Support</a:t>
            </a:r>
            <a:endParaRPr/>
          </a:p>
        </p:txBody>
      </p:sp>
      <p:sp>
        <p:nvSpPr>
          <p:cNvPr id="568" name="Google Shape;568;p81"/>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SzPts val="209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8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b="1" lang="en-US"/>
              <a:t>Extracorporeal Life Support</a:t>
            </a:r>
            <a:endParaRPr/>
          </a:p>
        </p:txBody>
      </p:sp>
      <p:sp>
        <p:nvSpPr>
          <p:cNvPr id="574" name="Google Shape;574;p8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the optimal timing for cannulation remains uncertain and continues to be controversial</a:t>
            </a:r>
            <a:endParaRPr/>
          </a:p>
          <a:p>
            <a:pPr indent="-274320" lvl="0" marL="274320" rtl="0" algn="l">
              <a:spcBef>
                <a:spcPts val="520"/>
              </a:spcBef>
              <a:spcAft>
                <a:spcPts val="0"/>
              </a:spcAft>
              <a:buSzPts val="2470"/>
              <a:buChar char="⚫"/>
            </a:pPr>
            <a:r>
              <a:rPr lang="en-US"/>
              <a:t>Survival rates  70% have been reported with venovenous ECMO for viral-induced ARDS</a:t>
            </a:r>
            <a:endParaRPr/>
          </a:p>
          <a:p>
            <a:pPr indent="-274320" lvl="0" marL="274320" rtl="0" algn="l">
              <a:spcBef>
                <a:spcPts val="520"/>
              </a:spcBef>
              <a:spcAft>
                <a:spcPts val="0"/>
              </a:spcAft>
              <a:buSzPts val="2470"/>
              <a:buChar char="⚫"/>
            </a:pPr>
            <a:r>
              <a:rPr lang="en-US"/>
              <a:t>decisions to employ ECMO support</a:t>
            </a:r>
            <a:endParaRPr/>
          </a:p>
          <a:p>
            <a:pPr indent="-274320" lvl="0" marL="274320" rtl="0" algn="l">
              <a:spcBef>
                <a:spcPts val="520"/>
              </a:spcBef>
              <a:spcAft>
                <a:spcPts val="0"/>
              </a:spcAft>
              <a:buSzPts val="2470"/>
              <a:buChar char="⚫"/>
            </a:pPr>
            <a:r>
              <a:rPr lang="en-US"/>
              <a:t>serial structured evaluations of clinical data, including evidence of improving or deteriorating trends</a:t>
            </a:r>
            <a:endParaRPr/>
          </a:p>
          <a:p>
            <a:pPr indent="-117475" lvl="0" marL="274320" rtl="0" algn="l">
              <a:spcBef>
                <a:spcPts val="520"/>
              </a:spcBef>
              <a:spcAft>
                <a:spcPts val="0"/>
              </a:spcAft>
              <a:buSzPts val="2470"/>
              <a:buNone/>
            </a:pPr>
            <a:r>
              <a:t/>
            </a:r>
            <a:endParaRPr/>
          </a:p>
        </p:txBody>
      </p:sp>
      <p:sp>
        <p:nvSpPr>
          <p:cNvPr id="575" name="Google Shape;575;p82"/>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8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pic>
        <p:nvPicPr>
          <p:cNvPr id="581" name="Google Shape;581;p83"/>
          <p:cNvPicPr preferRelativeResize="0"/>
          <p:nvPr>
            <p:ph idx="1" type="body"/>
          </p:nvPr>
        </p:nvPicPr>
        <p:blipFill rotWithShape="1">
          <a:blip r:embed="rId3">
            <a:alphaModFix/>
          </a:blip>
          <a:srcRect b="0" l="0" r="0" t="0"/>
          <a:stretch/>
        </p:blipFill>
        <p:spPr>
          <a:xfrm>
            <a:off x="2299821" y="1935163"/>
            <a:ext cx="4544358" cy="438943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8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t/>
            </a:r>
            <a:endParaRPr/>
          </a:p>
        </p:txBody>
      </p:sp>
      <p:sp>
        <p:nvSpPr>
          <p:cNvPr id="587" name="Google Shape;587;p84"/>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p:txBody>
      </p:sp>
      <p:sp>
        <p:nvSpPr>
          <p:cNvPr id="588" name="Google Shape;588;p84"/>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p>
            <a:pPr indent="-117475" lvl="0" marL="274320" rtl="0" algn="l">
              <a:spcBef>
                <a:spcPts val="0"/>
              </a:spcBef>
              <a:spcAft>
                <a:spcPts val="0"/>
              </a:spcAft>
              <a:buSzPts val="2470"/>
              <a:buNone/>
            </a:pPr>
            <a:r>
              <a:t/>
            </a:r>
            <a:endParaRPr/>
          </a:p>
        </p:txBody>
      </p:sp>
      <p:pic>
        <p:nvPicPr>
          <p:cNvPr id="589" name="Google Shape;589;p84"/>
          <p:cNvPicPr preferRelativeResize="0"/>
          <p:nvPr/>
        </p:nvPicPr>
        <p:blipFill rotWithShape="1">
          <a:blip r:embed="rId3">
            <a:alphaModFix/>
          </a:blip>
          <a:srcRect b="0" l="0" r="0" t="0"/>
          <a:stretch/>
        </p:blipFill>
        <p:spPr>
          <a:xfrm>
            <a:off x="667074" y="500063"/>
            <a:ext cx="7800975" cy="1952625"/>
          </a:xfrm>
          <a:prstGeom prst="rect">
            <a:avLst/>
          </a:prstGeom>
          <a:noFill/>
          <a:ln>
            <a:noFill/>
          </a:ln>
        </p:spPr>
      </p:pic>
      <p:pic>
        <p:nvPicPr>
          <p:cNvPr id="590" name="Google Shape;590;p84"/>
          <p:cNvPicPr preferRelativeResize="0"/>
          <p:nvPr/>
        </p:nvPicPr>
        <p:blipFill rotWithShape="1">
          <a:blip r:embed="rId4">
            <a:alphaModFix/>
          </a:blip>
          <a:srcRect b="0" l="0" r="0" t="0"/>
          <a:stretch/>
        </p:blipFill>
        <p:spPr>
          <a:xfrm>
            <a:off x="479394" y="2562225"/>
            <a:ext cx="3971925" cy="3305175"/>
          </a:xfrm>
          <a:prstGeom prst="rect">
            <a:avLst/>
          </a:prstGeom>
          <a:noFill/>
          <a:ln>
            <a:noFill/>
          </a:ln>
        </p:spPr>
      </p:pic>
      <p:pic>
        <p:nvPicPr>
          <p:cNvPr id="591" name="Google Shape;591;p84"/>
          <p:cNvPicPr preferRelativeResize="0"/>
          <p:nvPr/>
        </p:nvPicPr>
        <p:blipFill rotWithShape="1">
          <a:blip r:embed="rId5">
            <a:alphaModFix/>
          </a:blip>
          <a:srcRect b="0" l="0" r="0" t="0"/>
          <a:stretch/>
        </p:blipFill>
        <p:spPr>
          <a:xfrm>
            <a:off x="4737717" y="2562225"/>
            <a:ext cx="3857625" cy="335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History</a:t>
            </a:r>
            <a:endParaRPr/>
          </a:p>
        </p:txBody>
      </p:sp>
      <p:sp>
        <p:nvSpPr>
          <p:cNvPr id="158" name="Google Shape;158;p2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70"/>
              <a:buChar char="⚫"/>
            </a:pPr>
            <a:r>
              <a:rPr lang="en-US"/>
              <a:t>1940s through the 1960s: The terms wet lungs or shock lungs were used</a:t>
            </a:r>
            <a:endParaRPr/>
          </a:p>
          <a:p>
            <a:pPr indent="-274320" lvl="0" marL="274320" rtl="0" algn="l">
              <a:lnSpc>
                <a:spcPct val="90000"/>
              </a:lnSpc>
              <a:spcBef>
                <a:spcPts val="520"/>
              </a:spcBef>
              <a:spcAft>
                <a:spcPts val="0"/>
              </a:spcAft>
              <a:buSzPts val="2470"/>
              <a:buChar char="⚫"/>
            </a:pPr>
            <a:r>
              <a:rPr lang="en-US"/>
              <a:t>1967: The first case series that named the findings of severe acute hypoxemic respiratory failure, poor lung compliance, and diffuse alveolar infiltrates on chest x-ray </a:t>
            </a:r>
            <a:endParaRPr/>
          </a:p>
          <a:p>
            <a:pPr indent="-246888" lvl="1" marL="640080" rtl="0" algn="l">
              <a:lnSpc>
                <a:spcPct val="90000"/>
              </a:lnSpc>
              <a:spcBef>
                <a:spcPts val="480"/>
              </a:spcBef>
              <a:spcAft>
                <a:spcPts val="0"/>
              </a:spcAft>
              <a:buSzPts val="2040"/>
              <a:buChar char="⚫"/>
            </a:pPr>
            <a:r>
              <a:rPr i="1" lang="en-US"/>
              <a:t>acute respiratory distress syndrome in adults, </a:t>
            </a:r>
            <a:r>
              <a:rPr lang="en-US"/>
              <a:t>which they later called </a:t>
            </a:r>
            <a:r>
              <a:rPr i="1" lang="en-US"/>
              <a:t>adult respiratory distress syndrome</a:t>
            </a:r>
            <a:endParaRPr/>
          </a:p>
          <a:p>
            <a:pPr indent="-274320" lvl="0" marL="274320" rtl="0" algn="l">
              <a:lnSpc>
                <a:spcPct val="90000"/>
              </a:lnSpc>
              <a:spcBef>
                <a:spcPts val="520"/>
              </a:spcBef>
              <a:spcAft>
                <a:spcPts val="0"/>
              </a:spcAft>
              <a:buSzPts val="2470"/>
              <a:buChar char="⚫"/>
            </a:pPr>
            <a:r>
              <a:rPr i="1" lang="en-US"/>
              <a:t>1994: </a:t>
            </a:r>
            <a:r>
              <a:rPr lang="en-US"/>
              <a:t>American-European Consensus Conference acknowledged that this process also occurred  in children</a:t>
            </a:r>
            <a:endParaRPr/>
          </a:p>
        </p:txBody>
      </p:sp>
      <p:sp>
        <p:nvSpPr>
          <p:cNvPr id="159" name="Google Shape;159;p22"/>
          <p:cNvSpPr txBox="1"/>
          <p:nvPr/>
        </p:nvSpPr>
        <p:spPr>
          <a:xfrm>
            <a:off x="2667000" y="6248400"/>
            <a:ext cx="624840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Bernard GR, et al. The American-European Consensus Conference on ARDS. Definitions, mechanisms, relevant outcomes, and clinical trial coordination. </a:t>
            </a:r>
            <a:r>
              <a:rPr i="1" lang="en-US" sz="1000">
                <a:solidFill>
                  <a:schemeClr val="dk1"/>
                </a:solidFill>
                <a:latin typeface="Constantia"/>
                <a:ea typeface="Constantia"/>
                <a:cs typeface="Constantia"/>
                <a:sym typeface="Constantia"/>
              </a:rPr>
              <a:t>Am J Respir Crit Care Med</a:t>
            </a:r>
            <a:r>
              <a:rPr lang="en-US" sz="1000">
                <a:solidFill>
                  <a:schemeClr val="dk1"/>
                </a:solidFill>
                <a:latin typeface="Constantia"/>
                <a:ea typeface="Constantia"/>
                <a:cs typeface="Constantia"/>
                <a:sym typeface="Constantia"/>
              </a:rPr>
              <a:t>. 1994;818-824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8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And Now Dessert</a:t>
            </a:r>
            <a:endParaRPr/>
          </a:p>
        </p:txBody>
      </p:sp>
      <p:pic>
        <p:nvPicPr>
          <p:cNvPr id="597" name="Google Shape;597;p85"/>
          <p:cNvPicPr preferRelativeResize="0"/>
          <p:nvPr>
            <p:ph idx="1" type="body"/>
          </p:nvPr>
        </p:nvPicPr>
        <p:blipFill rotWithShape="1">
          <a:blip r:embed="rId3">
            <a:alphaModFix/>
          </a:blip>
          <a:srcRect b="0" l="0" r="0" t="0"/>
          <a:stretch/>
        </p:blipFill>
        <p:spPr>
          <a:xfrm>
            <a:off x="5029200" y="1905000"/>
            <a:ext cx="3474720" cy="3474720"/>
          </a:xfrm>
          <a:prstGeom prst="rect">
            <a:avLst/>
          </a:prstGeom>
          <a:noFill/>
          <a:ln>
            <a:noFill/>
          </a:ln>
        </p:spPr>
      </p:pic>
      <p:pic>
        <p:nvPicPr>
          <p:cNvPr id="598" name="Google Shape;598;p85"/>
          <p:cNvPicPr preferRelativeResize="0"/>
          <p:nvPr/>
        </p:nvPicPr>
        <p:blipFill rotWithShape="1">
          <a:blip r:embed="rId4">
            <a:alphaModFix/>
          </a:blip>
          <a:srcRect b="0" l="0" r="0" t="0"/>
          <a:stretch/>
        </p:blipFill>
        <p:spPr>
          <a:xfrm>
            <a:off x="228600" y="1905000"/>
            <a:ext cx="3840480" cy="288036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86"/>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Thank you</a:t>
            </a:r>
            <a:endParaRPr/>
          </a:p>
        </p:txBody>
      </p:sp>
      <p:sp>
        <p:nvSpPr>
          <p:cNvPr id="604" name="Google Shape;604;p86"/>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SzPts val="2090"/>
              <a:buNone/>
            </a:pPr>
            <a:r>
              <a:t/>
            </a:r>
            <a:endParaRPr/>
          </a:p>
        </p:txBody>
      </p:sp>
      <p:pic>
        <p:nvPicPr>
          <p:cNvPr id="605" name="Google Shape;605;p86"/>
          <p:cNvPicPr preferRelativeResize="0"/>
          <p:nvPr/>
        </p:nvPicPr>
        <p:blipFill rotWithShape="1">
          <a:blip r:embed="rId3">
            <a:alphaModFix/>
          </a:blip>
          <a:srcRect b="0" l="0" r="50000" t="0"/>
          <a:stretch/>
        </p:blipFill>
        <p:spPr>
          <a:xfrm>
            <a:off x="1244479" y="5604793"/>
            <a:ext cx="457200" cy="514508"/>
          </a:xfrm>
          <a:prstGeom prst="rect">
            <a:avLst/>
          </a:prstGeom>
          <a:noFill/>
          <a:ln>
            <a:noFill/>
          </a:ln>
        </p:spPr>
      </p:pic>
      <p:pic>
        <p:nvPicPr>
          <p:cNvPr id="606" name="Google Shape;606;p86"/>
          <p:cNvPicPr preferRelativeResize="0"/>
          <p:nvPr/>
        </p:nvPicPr>
        <p:blipFill rotWithShape="1">
          <a:blip r:embed="rId4">
            <a:alphaModFix/>
          </a:blip>
          <a:srcRect b="0" l="50773" r="0" t="0"/>
          <a:stretch/>
        </p:blipFill>
        <p:spPr>
          <a:xfrm>
            <a:off x="1295400" y="6156960"/>
            <a:ext cx="406279" cy="457200"/>
          </a:xfrm>
          <a:prstGeom prst="rect">
            <a:avLst/>
          </a:prstGeom>
          <a:noFill/>
          <a:ln>
            <a:noFill/>
          </a:ln>
        </p:spPr>
      </p:pic>
      <p:pic>
        <p:nvPicPr>
          <p:cNvPr id="607" name="Google Shape;607;p86"/>
          <p:cNvPicPr preferRelativeResize="0"/>
          <p:nvPr/>
        </p:nvPicPr>
        <p:blipFill rotWithShape="1">
          <a:blip r:embed="rId5">
            <a:alphaModFix/>
          </a:blip>
          <a:srcRect b="19402" l="0" r="0" t="16526"/>
          <a:stretch/>
        </p:blipFill>
        <p:spPr>
          <a:xfrm>
            <a:off x="1905000" y="5562002"/>
            <a:ext cx="4572000" cy="11145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Epidemiology</a:t>
            </a:r>
            <a:endParaRPr/>
          </a:p>
        </p:txBody>
      </p:sp>
      <p:sp>
        <p:nvSpPr>
          <p:cNvPr id="165" name="Google Shape;165;p2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ALI in children that is between 2 and 16 per 100,000 person-years with an age-related increase</a:t>
            </a:r>
            <a:endParaRPr/>
          </a:p>
          <a:p>
            <a:pPr indent="-274320" lvl="0" marL="274320" rtl="0" algn="l">
              <a:spcBef>
                <a:spcPts val="520"/>
              </a:spcBef>
              <a:spcAft>
                <a:spcPts val="0"/>
              </a:spcAft>
              <a:buSzPts val="2470"/>
              <a:buChar char="⚫"/>
            </a:pPr>
            <a:r>
              <a:rPr lang="en-US"/>
              <a:t>Mortality ranges between 18 and 27 %</a:t>
            </a:r>
            <a:endParaRPr/>
          </a:p>
          <a:p>
            <a:pPr indent="-274320" lvl="0" marL="274320" rtl="0" algn="l">
              <a:spcBef>
                <a:spcPts val="520"/>
              </a:spcBef>
              <a:spcAft>
                <a:spcPts val="0"/>
              </a:spcAft>
              <a:buSzPts val="2470"/>
              <a:buChar char="⚫"/>
            </a:pPr>
            <a:r>
              <a:rPr lang="en-US"/>
              <a:t>Boys are more prone to develop ALI than girls</a:t>
            </a:r>
            <a:endParaRPr/>
          </a:p>
          <a:p>
            <a:pPr indent="-274320" lvl="0" marL="274320" rtl="0" algn="l">
              <a:spcBef>
                <a:spcPts val="520"/>
              </a:spcBef>
              <a:spcAft>
                <a:spcPts val="0"/>
              </a:spcAft>
              <a:buSzPts val="2470"/>
              <a:buChar char="⚫"/>
            </a:pPr>
            <a:r>
              <a:rPr lang="en-US"/>
              <a:t>Presence of multiple organ failure also showed a trend towards higher mortality</a:t>
            </a:r>
            <a:endParaRPr/>
          </a:p>
        </p:txBody>
      </p:sp>
      <p:sp>
        <p:nvSpPr>
          <p:cNvPr id="166" name="Google Shape;166;p23"/>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dk2"/>
              </a:buClr>
              <a:buSzPts val="5000"/>
              <a:buFont typeface="Calibri"/>
              <a:buNone/>
            </a:pPr>
            <a:r>
              <a:rPr lang="en-US"/>
              <a:t>Pathophysiology</a:t>
            </a:r>
            <a:endParaRPr/>
          </a:p>
        </p:txBody>
      </p:sp>
      <p:sp>
        <p:nvSpPr>
          <p:cNvPr id="172" name="Google Shape;172;p24"/>
          <p:cNvSpPr txBox="1"/>
          <p:nvPr>
            <p:ph idx="1" type="body"/>
          </p:nvPr>
        </p:nvSpPr>
        <p:spPr>
          <a:xfrm>
            <a:off x="457200" y="1981200"/>
            <a:ext cx="8229600" cy="438912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70"/>
              <a:buChar char="⚫"/>
            </a:pPr>
            <a:r>
              <a:rPr lang="en-US"/>
              <a:t>The primary etiologies were pneumonia (35%), aspiration (15%), sepsis (13%), near-drowning (9%), concomitant cardiac disease (7%), and other clinical conditions (21%)</a:t>
            </a:r>
            <a:endParaRPr/>
          </a:p>
          <a:p>
            <a:pPr indent="-274320" lvl="0" marL="274320" rtl="0" algn="l">
              <a:spcBef>
                <a:spcPts val="520"/>
              </a:spcBef>
              <a:spcAft>
                <a:spcPts val="0"/>
              </a:spcAft>
              <a:buSzPts val="2470"/>
              <a:buChar char="⚫"/>
            </a:pPr>
            <a:r>
              <a:rPr lang="en-US"/>
              <a:t>It manifests as pulmonary inflammation, alveolar edema, and hypoxemic respiratory failure</a:t>
            </a:r>
            <a:endParaRPr/>
          </a:p>
        </p:txBody>
      </p:sp>
      <p:sp>
        <p:nvSpPr>
          <p:cNvPr id="173" name="Google Shape;173;p24"/>
          <p:cNvSpPr txBox="1"/>
          <p:nvPr/>
        </p:nvSpPr>
        <p:spPr>
          <a:xfrm>
            <a:off x="3573412" y="6165365"/>
            <a:ext cx="553595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onstantia"/>
                <a:ea typeface="Constantia"/>
                <a:cs typeface="Constantia"/>
                <a:sym typeface="Constantia"/>
              </a:rPr>
              <a:t>Pediatric Acute Lung Injury Consensus Conference Group. Pediatric acute respiratory distress syndrome: consensus recommendations from the Pediatric Acute Lung Injury Consensus Conference. Pediatr Crit Care Med 2015;16(5):428-439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