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Because children with SCID experience multiple infections, they fail to grow and gain weight as expected </a:t>
            </a:r>
            <a:endParaRPr/>
          </a:p>
          <a:p>
            <a:pPr indent="0" lvl="0" marL="0" rtl="0" algn="l">
              <a:spcBef>
                <a:spcPts val="0"/>
              </a:spcBef>
              <a:spcAft>
                <a:spcPts val="0"/>
              </a:spcAft>
              <a:buNone/>
            </a:pPr>
            <a:r>
              <a:rPr lang="en-US" sz="1200"/>
              <a:t>, because they are protected for a few weeks by antibodies produced by the mother and then transferred into the baby's blood. In addition, newborns have not been exposed to infections.</a:t>
            </a:r>
            <a:endParaRPr/>
          </a:p>
          <a:p>
            <a:pPr indent="0" lvl="0" marL="0" marR="0" rtl="0" algn="l">
              <a:lnSpc>
                <a:spcPct val="100000"/>
              </a:lnSpc>
              <a:spcBef>
                <a:spcPts val="0"/>
              </a:spcBef>
              <a:spcAft>
                <a:spcPts val="0"/>
              </a:spcAft>
              <a:buClr>
                <a:schemeClr val="dk1"/>
              </a:buClr>
              <a:buSzPts val="1200"/>
              <a:buFont typeface="Calibri"/>
              <a:buNone/>
            </a:pPr>
            <a:r>
              <a:rPr lang="en-US" sz="1200"/>
              <a:t>Diagnosis and treatment before the onset of infections and the complications they cause in immune-compromised babies reduces costly hospitalizations and leads to better outcomes.</a:t>
            </a:r>
            <a:endParaRPr sz="1200"/>
          </a:p>
          <a:p>
            <a:pPr indent="0" lvl="0" marL="0" rtl="0" algn="l">
              <a:spcBef>
                <a:spcPts val="0"/>
              </a:spcBef>
              <a:spcAft>
                <a:spcPts val="0"/>
              </a:spcAft>
              <a:buNone/>
            </a:pPr>
            <a:r>
              <a:t/>
            </a:r>
            <a:endParaRPr/>
          </a:p>
        </p:txBody>
      </p:sp>
      <p:sp>
        <p:nvSpPr>
          <p:cNvPr id="156" name="Google Shape;15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a:t>Efficacy of Early Identification and Treatment.</a:t>
            </a:r>
            <a:r>
              <a:rPr lang="en-US"/>
              <a:t> Research indicates that infants with SCID who receive hematopoietic stem-cell transplants from related donors in the first 3.5 months of life have approximately 95% chance of survival, compared with a survival rate of 76% for infants receiving this treatment after 3.5 months (</a:t>
            </a:r>
            <a:r>
              <a:rPr i="1" lang="en-US"/>
              <a:t>27</a:t>
            </a:r>
            <a:r>
              <a:rPr lang="en-US"/>
              <a:t>). Infants who received stem cell transplants during the first 28 days of life demonstrated higher levels of T-cell reconstitution and thymic output than did those who received a transplant later; updated survival estimates were 95% (N = 21/22) for infants receiving transplants during the first 28 days, compared with 74% (N = 71/96) for infants receiving transplants after the neonatal period (</a:t>
            </a:r>
            <a:r>
              <a:rPr i="1" lang="en-US"/>
              <a:t>19</a:t>
            </a:r>
            <a:r>
              <a:rPr lang="en-US"/>
              <a:t>). An analysis of registry data for 475 SCID patients from 37 centers in 18 European countries reported that long-term survival among patients who received stem-cell transplants has improved, probably because of more effective prevention of complications (</a:t>
            </a:r>
            <a:r>
              <a:rPr i="1" lang="en-US"/>
              <a:t>106</a:t>
            </a:r>
            <a:r>
              <a:rPr lang="en-US"/>
              <a:t>). Differences were identified by SCID phenotype, with poorer outcomes occurring among SCID patients without B cells than among those with B cells. Immune reconstitution using gene therapy in clinical trials has also been achieved for forms of SCID (</a:t>
            </a:r>
            <a:r>
              <a:rPr i="1" lang="en-US"/>
              <a:t>14,17,18,20,52</a:t>
            </a:r>
            <a:r>
              <a:rPr lang="en-US"/>
              <a:t>); however, as discussed previously, the unexpected complication of T-cell leukemia occurred among 2 of 10 children receiving therapy for </a:t>
            </a:r>
            <a:r>
              <a:rPr i="1" lang="en-US"/>
              <a:t>IL2RG</a:t>
            </a:r>
            <a:r>
              <a:rPr lang="en-US"/>
              <a:t> SCID (</a:t>
            </a:r>
            <a:r>
              <a:rPr i="1" lang="en-US"/>
              <a:t>53--55</a:t>
            </a:r>
            <a:r>
              <a:rPr lang="en-US"/>
              <a:t>). Similar types of therapy are promising for other immunodeficiencies (</a:t>
            </a:r>
            <a:r>
              <a:rPr i="1" lang="en-US"/>
              <a:t>26</a:t>
            </a:r>
            <a:r>
              <a:rPr lang="en-US"/>
              <a:t>).</a:t>
            </a:r>
            <a:endParaRPr/>
          </a:p>
        </p:txBody>
      </p:sp>
      <p:sp>
        <p:nvSpPr>
          <p:cNvPr id="163" name="Google Shape;16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The aim of any screening program in the newborn is the early detection of treatable genetic disorders having a high velocity of morbidity and mortality, like outlined by Wilson and Jungner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Wilson and jungner criteria:</a:t>
            </a:r>
            <a:endParaRPr/>
          </a:p>
          <a:p>
            <a:pPr indent="0" lvl="0" marL="0" rtl="0" algn="l">
              <a:spcBef>
                <a:spcPts val="0"/>
              </a:spcBef>
              <a:spcAft>
                <a:spcPts val="0"/>
              </a:spcAft>
              <a:buNone/>
            </a:pPr>
            <a:r>
              <a:rPr lang="en-US"/>
              <a:t>Knowledge of the disorder and its natural history</a:t>
            </a:r>
            <a:endParaRPr/>
          </a:p>
          <a:p>
            <a:pPr indent="0" lvl="0" marL="0" rtl="0" algn="l">
              <a:spcBef>
                <a:spcPts val="0"/>
              </a:spcBef>
              <a:spcAft>
                <a:spcPts val="0"/>
              </a:spcAft>
              <a:buNone/>
            </a:pPr>
            <a:r>
              <a:rPr lang="en-US"/>
              <a:t>Availability of, access to treatment</a:t>
            </a:r>
            <a:endParaRPr/>
          </a:p>
          <a:p>
            <a:pPr indent="0" lvl="0" marL="0" rtl="0" algn="l">
              <a:spcBef>
                <a:spcPts val="0"/>
              </a:spcBef>
              <a:spcAft>
                <a:spcPts val="0"/>
              </a:spcAft>
              <a:buNone/>
            </a:pPr>
            <a:r>
              <a:rPr lang="en-US"/>
              <a:t>“simple” test</a:t>
            </a:r>
            <a:endParaRPr/>
          </a:p>
          <a:p>
            <a:pPr indent="0" lvl="0" marL="0" rtl="0" algn="l">
              <a:spcBef>
                <a:spcPts val="0"/>
              </a:spcBef>
              <a:spcAft>
                <a:spcPts val="0"/>
              </a:spcAft>
              <a:buNone/>
            </a:pPr>
            <a:r>
              <a:rPr lang="en-US"/>
              <a:t>Follow up of “screen positive” newborns for confirmatory testing, introduction and monitoring of treatment </a:t>
            </a:r>
            <a:endParaRPr/>
          </a:p>
          <a:p>
            <a:pPr indent="0" lvl="0" marL="0" rtl="0" algn="l">
              <a:spcBef>
                <a:spcPts val="0"/>
              </a:spcBef>
              <a:spcAft>
                <a:spcPts val="0"/>
              </a:spcAft>
              <a:buNone/>
            </a:pPr>
            <a:r>
              <a:rPr lang="en-US"/>
              <a:t>The principles as outlined earlier were acceptable to the consumer — the “target population”.</a:t>
            </a:r>
            <a:endParaRPr/>
          </a:p>
          <a:p>
            <a:pPr indent="0" lvl="0" marL="0" rtl="0" algn="l">
              <a:spcBef>
                <a:spcPts val="0"/>
              </a:spcBef>
              <a:spcAft>
                <a:spcPts val="0"/>
              </a:spcAft>
              <a:buNone/>
            </a:pPr>
            <a:r>
              <a:t/>
            </a:r>
            <a:endParaRPr/>
          </a:p>
        </p:txBody>
      </p:sp>
      <p:sp>
        <p:nvSpPr>
          <p:cNvPr id="187" name="Google Shape;18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Test developpe ou et puis ou</a:t>
            </a:r>
            <a:endParaRPr/>
          </a:p>
        </p:txBody>
      </p:sp>
      <p:sp>
        <p:nvSpPr>
          <p:cNvPr id="196" name="Google Shape;19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Semi quantitative method</a:t>
            </a:r>
            <a:endParaRPr/>
          </a:p>
          <a:p>
            <a:pPr indent="0" lvl="0" marL="0" rtl="0" algn="l">
              <a:spcBef>
                <a:spcPts val="0"/>
              </a:spcBef>
              <a:spcAft>
                <a:spcPts val="0"/>
              </a:spcAft>
              <a:buNone/>
            </a:pPr>
            <a:r>
              <a:rPr lang="en-US"/>
              <a:t>Add perkin slide technology!</a:t>
            </a:r>
            <a:endParaRPr/>
          </a:p>
        </p:txBody>
      </p:sp>
      <p:sp>
        <p:nvSpPr>
          <p:cNvPr id="225" name="Google Shape;22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TREC screening detects less than 50% of cases of ataxia telangiectasia.</a:t>
            </a:r>
            <a:endParaRPr/>
          </a:p>
          <a:p>
            <a:pPr indent="0" lvl="0" marL="0" marR="0" rtl="0" algn="l">
              <a:lnSpc>
                <a:spcPct val="100000"/>
              </a:lnSpc>
              <a:spcBef>
                <a:spcPts val="0"/>
              </a:spcBef>
              <a:spcAft>
                <a:spcPts val="0"/>
              </a:spcAft>
              <a:buClr>
                <a:srgbClr val="0F243E"/>
              </a:buClr>
              <a:buSzPts val="1200"/>
              <a:buFont typeface="Calibri"/>
              <a:buNone/>
            </a:pPr>
            <a:r>
              <a:rPr lang="en-US" sz="1200">
                <a:solidFill>
                  <a:srgbClr val="0F243E"/>
                </a:solidFill>
              </a:rPr>
              <a:t>Several rare disorders, such as Ora1, Stim1, or CD40 ligand deficiency, show an infectious phenotype similar to SCID but have normal numbers of T cells, and it is unknown whether the TREC assay can detect these disorders.</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ZAP-70 defects similarly result in significant CD8 lymphopenia and a CID phenotype, but can have normal TREC levels. MHC class II deficiency results in severe CD4 lymphopenia and significant risk of infections similar to SCID. This syndrome is typically missed by the TREC assay because CD8 cells are present, so the assay can be within the normal range.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Recent reports also confirm that TREC assay is not effective in identifying a subset of rare but deadly immunodeficiencies. Therefore, it is vital that any infant with unusual or serious infections be assessed by an expert clinical immunologist. </a:t>
            </a:r>
            <a:endParaRPr/>
          </a:p>
        </p:txBody>
      </p:sp>
      <p:sp>
        <p:nvSpPr>
          <p:cNvPr id="262" name="Google Shape;26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Metabolic screening:</a:t>
            </a:r>
            <a:endParaRPr/>
          </a:p>
          <a:p>
            <a:pPr indent="0" lvl="0" marL="0" rtl="0" algn="l">
              <a:spcBef>
                <a:spcPts val="0"/>
              </a:spcBef>
              <a:spcAft>
                <a:spcPts val="0"/>
              </a:spcAft>
              <a:buNone/>
            </a:pPr>
            <a:r>
              <a:rPr i="0" lang="en-US" sz="1200">
                <a:solidFill>
                  <a:schemeClr val="dk1"/>
                </a:solidFill>
                <a:latin typeface="Calibri"/>
                <a:ea typeface="Calibri"/>
                <a:cs typeface="Calibri"/>
                <a:sym typeface="Calibri"/>
              </a:rPr>
              <a:t>La déficience en G6PD</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0" lang="en-US" sz="1200">
                <a:solidFill>
                  <a:schemeClr val="dk1"/>
                </a:solidFill>
                <a:latin typeface="Calibri"/>
                <a:ea typeface="Calibri"/>
                <a:cs typeface="Calibri"/>
                <a:sym typeface="Calibri"/>
              </a:rPr>
              <a:t>La galactosémie congénitale, gc</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 troubles du métabolisme des acides aminés (8 maladies)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 troubles du métablosime des acides gras (8 maladies)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 troubles du métablosime des acides organiques (9 maladies)</a:t>
            </a:r>
            <a:endParaRPr/>
          </a:p>
        </p:txBody>
      </p:sp>
      <p:sp>
        <p:nvSpPr>
          <p:cNvPr id="270" name="Google Shape;270;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addition to high rates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of consanguinity, the large family size and the rapid population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growth all are factors responsible for the high prevalence of</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rare genetic diseases in the MENA region</a:t>
            </a:r>
            <a:endParaRPr/>
          </a:p>
        </p:txBody>
      </p:sp>
      <p:sp>
        <p:nvSpPr>
          <p:cNvPr id="100" name="Google Shape;10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t>Des infections:</a:t>
            </a:r>
            <a:endParaRPr/>
          </a:p>
          <a:p>
            <a:pPr indent="-114300" lvl="1" marL="457200" rtl="0" algn="l">
              <a:spcBef>
                <a:spcPts val="0"/>
              </a:spcBef>
              <a:spcAft>
                <a:spcPts val="0"/>
              </a:spcAft>
              <a:buClr>
                <a:schemeClr val="dk1"/>
              </a:buClr>
              <a:buSzPts val="1800"/>
              <a:buFont typeface="Noto Sans Symbols"/>
              <a:buChar char="⮚"/>
            </a:pPr>
            <a:r>
              <a:rPr lang="en-US" sz="1800"/>
              <a:t> sévères </a:t>
            </a:r>
            <a:endParaRPr/>
          </a:p>
          <a:p>
            <a:pPr indent="-114300" lvl="1" marL="457200" rtl="0" algn="l">
              <a:spcBef>
                <a:spcPts val="0"/>
              </a:spcBef>
              <a:spcAft>
                <a:spcPts val="0"/>
              </a:spcAft>
              <a:buClr>
                <a:schemeClr val="dk1"/>
              </a:buClr>
              <a:buSzPts val="1800"/>
              <a:buFont typeface="Noto Sans Symbols"/>
              <a:buChar char="⮚"/>
            </a:pPr>
            <a:r>
              <a:rPr lang="en-US" sz="1800"/>
              <a:t> récidivantes</a:t>
            </a:r>
            <a:endParaRPr/>
          </a:p>
          <a:p>
            <a:pPr indent="-114300" lvl="1" marL="457200" rtl="0" algn="l">
              <a:spcBef>
                <a:spcPts val="0"/>
              </a:spcBef>
              <a:spcAft>
                <a:spcPts val="0"/>
              </a:spcAft>
              <a:buClr>
                <a:schemeClr val="dk1"/>
              </a:buClr>
              <a:buSzPts val="1800"/>
              <a:buFont typeface="Noto Sans Symbols"/>
              <a:buChar char="⮚"/>
            </a:pPr>
            <a:r>
              <a:rPr lang="en-US" sz="1800"/>
              <a:t> affectant plusieurs organes</a:t>
            </a:r>
            <a:endParaRPr/>
          </a:p>
          <a:p>
            <a:pPr indent="-114300" lvl="1" marL="457200" rtl="0" algn="l">
              <a:spcBef>
                <a:spcPts val="0"/>
              </a:spcBef>
              <a:spcAft>
                <a:spcPts val="0"/>
              </a:spcAft>
              <a:buClr>
                <a:schemeClr val="dk1"/>
              </a:buClr>
              <a:buSzPts val="1800"/>
              <a:buFont typeface="Noto Sans Symbols"/>
              <a:buChar char="⮚"/>
            </a:pPr>
            <a:r>
              <a:rPr lang="en-US" sz="1800"/>
              <a:t> résistantes aux antibiotiques</a:t>
            </a:r>
            <a:endParaRPr/>
          </a:p>
          <a:p>
            <a:pPr indent="-114300" lvl="1" marL="457200" rtl="0" algn="l">
              <a:spcBef>
                <a:spcPts val="0"/>
              </a:spcBef>
              <a:spcAft>
                <a:spcPts val="0"/>
              </a:spcAft>
              <a:buClr>
                <a:schemeClr val="dk1"/>
              </a:buClr>
              <a:buSzPts val="1800"/>
              <a:buFont typeface="Noto Sans Symbols"/>
              <a:buChar char="⮚"/>
            </a:pPr>
            <a:r>
              <a:rPr lang="en-US" sz="1800"/>
              <a:t> infections aux agents opportunistes ou inhabituels</a:t>
            </a:r>
            <a:endParaRPr/>
          </a:p>
          <a:p>
            <a:pPr indent="0" lvl="0" marL="0" rtl="0" algn="l">
              <a:spcBef>
                <a:spcPts val="0"/>
              </a:spcBef>
              <a:spcAft>
                <a:spcPts val="0"/>
              </a:spcAft>
              <a:buNone/>
            </a:pPr>
            <a:r>
              <a:rPr lang="en-US" sz="1200"/>
              <a:t>Des manifestations auto-immunes</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Une hypoplasie des organes lymphoïdes (ganglions, amygdales, thymus)</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rPr lang="en-US" sz="1200"/>
              <a:t>Autres manifestations: syndrome lymphoprolifératif (parfois lié à une infection à EBV), syndrome malformatif</a:t>
            </a:r>
            <a:endParaRPr/>
          </a:p>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MENA: 1/3350 to 1/123500</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SCIDs have a worldwide prevalence of approxi-mately 1:50,000 live births and are more common in male subjects, reflecting the over-representation of X-linked SCID ( chain mutation),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Previous to NSP, severe combined immunodeficiency (SCID) has been projected to happen at an incidence of 1/50,000-100,000 births </a:t>
            </a:r>
            <a:endParaRPr/>
          </a:p>
        </p:txBody>
      </p:sp>
      <p:sp>
        <p:nvSpPr>
          <p:cNvPr id="124" name="Google Shape;12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EXAMPLES!!!!!!!!!!!!!!!</a:t>
            </a:r>
            <a:endParaRPr/>
          </a:p>
        </p:txBody>
      </p:sp>
      <p:sp>
        <p:nvSpPr>
          <p:cNvPr id="141" name="Google Shape;14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Because children with SCID experience multiple infections, they fail to grow and gain weight as expected </a:t>
            </a:r>
            <a:endParaRPr/>
          </a:p>
          <a:p>
            <a:pPr indent="0" lvl="0" marL="0" rtl="0" algn="l">
              <a:spcBef>
                <a:spcPts val="0"/>
              </a:spcBef>
              <a:spcAft>
                <a:spcPts val="0"/>
              </a:spcAft>
              <a:buNone/>
            </a:pPr>
            <a:r>
              <a:rPr lang="en-US" sz="1200"/>
              <a:t>, because they are protected for a few weeks by antibodies produced by the mother and then transferred into the baby's blood. In addition, newborns have not been exposed to infections.</a:t>
            </a:r>
            <a:endParaRPr/>
          </a:p>
          <a:p>
            <a:pPr indent="0" lvl="0" marL="0" marR="0" rtl="0" algn="l">
              <a:lnSpc>
                <a:spcPct val="100000"/>
              </a:lnSpc>
              <a:spcBef>
                <a:spcPts val="0"/>
              </a:spcBef>
              <a:spcAft>
                <a:spcPts val="0"/>
              </a:spcAft>
              <a:buClr>
                <a:schemeClr val="dk1"/>
              </a:buClr>
              <a:buSzPts val="1200"/>
              <a:buFont typeface="Calibri"/>
              <a:buNone/>
            </a:pPr>
            <a:r>
              <a:rPr lang="en-US" sz="1200"/>
              <a:t>Diagnosis and treatment before the onset of infections and the complications they cause in immune-compromised babies reduces costly hospitalizations and leads to better outcomes.</a:t>
            </a:r>
            <a:endParaRPr sz="1200"/>
          </a:p>
          <a:p>
            <a:pPr indent="0" lvl="0" marL="0" rtl="0" algn="l">
              <a:spcBef>
                <a:spcPts val="0"/>
              </a:spcBef>
              <a:spcAft>
                <a:spcPts val="0"/>
              </a:spcAft>
              <a:buNone/>
            </a:pPr>
            <a:r>
              <a:t/>
            </a:r>
            <a:endParaRPr/>
          </a:p>
        </p:txBody>
      </p:sp>
      <p:sp>
        <p:nvSpPr>
          <p:cNvPr id="148" name="Google Shape;14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alpha val="95686"/>
              </a:srgbClr>
            </a:gs>
            <a:gs pos="35000">
              <a:srgbClr val="FFFFFF"/>
            </a:gs>
            <a:gs pos="100000">
              <a:srgbClr val="5A9BD5"/>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6000"/>
              <a:buFont typeface="Calibri"/>
              <a:buNone/>
            </a:pPr>
            <a:r>
              <a:rPr lang="en-US">
                <a:solidFill>
                  <a:srgbClr val="7030A0"/>
                </a:solidFill>
              </a:rPr>
              <a:t>Neo Natal Screening for PID.</a:t>
            </a:r>
            <a:br>
              <a:rPr lang="en-US">
                <a:solidFill>
                  <a:srgbClr val="7030A0"/>
                </a:solidFill>
              </a:rPr>
            </a:br>
            <a:r>
              <a:rPr lang="en-US">
                <a:solidFill>
                  <a:srgbClr val="7030A0"/>
                </a:solidFill>
              </a:rPr>
              <a:t>18 months later.</a:t>
            </a:r>
            <a:endParaRPr>
              <a:solidFill>
                <a:srgbClr val="7030A0"/>
              </a:solidFill>
            </a:endParaRPr>
          </a:p>
        </p:txBody>
      </p:sp>
      <p:sp>
        <p:nvSpPr>
          <p:cNvPr id="89" name="Google Shape;89;p13"/>
          <p:cNvSpPr txBox="1"/>
          <p:nvPr>
            <p:ph idx="1" type="subTitle"/>
          </p:nvPr>
        </p:nvSpPr>
        <p:spPr>
          <a:xfrm>
            <a:off x="5429250" y="3602038"/>
            <a:ext cx="6267450" cy="16557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3200"/>
              <a:buNone/>
            </a:pPr>
            <a:r>
              <a:t/>
            </a:r>
            <a:endParaRPr sz="3200">
              <a:solidFill>
                <a:srgbClr val="4CA4B3"/>
              </a:solidFill>
              <a:latin typeface="Avenir"/>
              <a:ea typeface="Avenir"/>
              <a:cs typeface="Avenir"/>
              <a:sym typeface="Avenir"/>
            </a:endParaRPr>
          </a:p>
          <a:p>
            <a:pPr indent="0" lvl="0" marL="0" rtl="0" algn="ctr">
              <a:lnSpc>
                <a:spcPct val="80000"/>
              </a:lnSpc>
              <a:spcBef>
                <a:spcPts val="1000"/>
              </a:spcBef>
              <a:spcAft>
                <a:spcPts val="0"/>
              </a:spcAft>
              <a:buClr>
                <a:schemeClr val="dk1"/>
              </a:buClr>
              <a:buSzPts val="3200"/>
              <a:buNone/>
            </a:pPr>
            <a:r>
              <a:t/>
            </a:r>
            <a:endParaRPr sz="3200">
              <a:solidFill>
                <a:srgbClr val="4CA4B3"/>
              </a:solidFill>
              <a:latin typeface="Avenir"/>
              <a:ea typeface="Avenir"/>
              <a:cs typeface="Avenir"/>
              <a:sym typeface="Avenir"/>
            </a:endParaRPr>
          </a:p>
          <a:p>
            <a:pPr indent="0" lvl="0" marL="0" rtl="0" algn="ctr">
              <a:lnSpc>
                <a:spcPct val="80000"/>
              </a:lnSpc>
              <a:spcBef>
                <a:spcPts val="1000"/>
              </a:spcBef>
              <a:spcAft>
                <a:spcPts val="0"/>
              </a:spcAft>
              <a:buClr>
                <a:srgbClr val="7030A0"/>
              </a:buClr>
              <a:buSzPts val="3200"/>
              <a:buNone/>
            </a:pPr>
            <a:r>
              <a:rPr lang="en-US" sz="3200">
                <a:solidFill>
                  <a:srgbClr val="7030A0"/>
                </a:solidFill>
                <a:latin typeface="Avenir"/>
                <a:ea typeface="Avenir"/>
                <a:cs typeface="Avenir"/>
                <a:sym typeface="Avenir"/>
              </a:rPr>
              <a:t>Raymond Mikhael.MD</a:t>
            </a:r>
            <a:endParaRPr/>
          </a:p>
          <a:p>
            <a:pPr indent="0" lvl="0" marL="0" rtl="0" algn="ctr">
              <a:lnSpc>
                <a:spcPct val="80000"/>
              </a:lnSpc>
              <a:spcBef>
                <a:spcPts val="1000"/>
              </a:spcBef>
              <a:spcAft>
                <a:spcPts val="0"/>
              </a:spcAft>
              <a:buClr>
                <a:schemeClr val="dk1"/>
              </a:buClr>
              <a:buSzPts val="3200"/>
              <a:buNone/>
            </a:pPr>
            <a:r>
              <a:t/>
            </a:r>
            <a:endParaRPr sz="3200">
              <a:solidFill>
                <a:srgbClr val="4CA4B3"/>
              </a:solidFill>
              <a:latin typeface="Avenir"/>
              <a:ea typeface="Avenir"/>
              <a:cs typeface="Avenir"/>
              <a:sym typeface="Avenir"/>
            </a:endParaRPr>
          </a:p>
        </p:txBody>
      </p:sp>
      <p:sp>
        <p:nvSpPr>
          <p:cNvPr id="90" name="Google Shape;90;p13"/>
          <p:cNvSpPr txBox="1"/>
          <p:nvPr/>
        </p:nvSpPr>
        <p:spPr>
          <a:xfrm>
            <a:off x="7484533" y="5706533"/>
            <a:ext cx="298026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7030A0"/>
                </a:solidFill>
                <a:latin typeface="Calibri"/>
                <a:ea typeface="Calibri"/>
                <a:cs typeface="Calibri"/>
                <a:sym typeface="Calibri"/>
              </a:rPr>
              <a:t>September  2019</a:t>
            </a:r>
            <a:endParaRPr sz="2800">
              <a:solidFill>
                <a:srgbClr val="7030A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idx="1" type="body"/>
          </p:nvPr>
        </p:nvSpPr>
        <p:spPr>
          <a:xfrm>
            <a:off x="565616" y="1233055"/>
            <a:ext cx="10774754"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200"/>
              <a:buNone/>
            </a:pPr>
            <a:r>
              <a:t/>
            </a:r>
            <a:endParaRPr sz="2200">
              <a:solidFill>
                <a:srgbClr val="222A35"/>
              </a:solidFill>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Newborns with SCID generally appear healthy (maternal antibodies…) </a:t>
            </a:r>
            <a:endParaRPr/>
          </a:p>
          <a:p>
            <a:pPr indent="-76200" lvl="0" marL="228600" rtl="0" algn="just">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Classic symptoms of SCID: increased susceptibility to a variety of infections (ear infections, pneumonia or bronchitis), oral thrush, diarrhea, failure to thrive.</a:t>
            </a:r>
            <a:endParaRPr/>
          </a:p>
          <a:p>
            <a:pPr indent="-76200" lvl="0" marL="228600" rtl="0" algn="just">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SCID can lead to death in early infancy unless immune reconstitution is provided. </a:t>
            </a:r>
            <a:endParaRPr/>
          </a:p>
          <a:p>
            <a:pPr indent="0" lvl="0" marL="0" rtl="0" algn="just">
              <a:lnSpc>
                <a:spcPct val="90000"/>
              </a:lnSpc>
              <a:spcBef>
                <a:spcPts val="1000"/>
              </a:spcBef>
              <a:spcAft>
                <a:spcPts val="0"/>
              </a:spcAft>
              <a:buClr>
                <a:schemeClr val="dk1"/>
              </a:buClr>
              <a:buSzPts val="2400"/>
              <a:buNone/>
            </a:pPr>
            <a:r>
              <a:t/>
            </a:r>
            <a:endParaRPr sz="2400">
              <a:solidFill>
                <a:srgbClr val="7030A0"/>
              </a:solidFill>
            </a:endParaRPr>
          </a:p>
          <a:p>
            <a:pPr indent="0" lvl="0" marL="0" rtl="0" algn="just">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Early diagnosis of SCID should be considered a PEDIATRIC  EMERGENCY.</a:t>
            </a:r>
            <a:endParaRPr sz="2400">
              <a:solidFill>
                <a:srgbClr val="7030A0"/>
              </a:solidFill>
            </a:endParaRPr>
          </a:p>
          <a:p>
            <a:pPr indent="-127000" lvl="0" marL="228600" rtl="0" algn="just">
              <a:lnSpc>
                <a:spcPct val="90000"/>
              </a:lnSpc>
              <a:spcBef>
                <a:spcPts val="1000"/>
              </a:spcBef>
              <a:spcAft>
                <a:spcPts val="0"/>
              </a:spcAft>
              <a:buClr>
                <a:schemeClr val="dk1"/>
              </a:buClr>
              <a:buSzPts val="1600"/>
              <a:buNone/>
            </a:pPr>
            <a:r>
              <a:t/>
            </a:r>
            <a:endParaRPr sz="1600">
              <a:solidFill>
                <a:srgbClr val="7030A0"/>
              </a:solidFill>
            </a:endParaRPr>
          </a:p>
        </p:txBody>
      </p:sp>
      <p:sp>
        <p:nvSpPr>
          <p:cNvPr id="159" name="Google Shape;159;p22"/>
          <p:cNvSpPr txBox="1"/>
          <p:nvPr/>
        </p:nvSpPr>
        <p:spPr>
          <a:xfrm>
            <a:off x="944692" y="519393"/>
            <a:ext cx="10515600" cy="7136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7030A0"/>
              </a:buClr>
              <a:buSzPts val="3200"/>
              <a:buFont typeface="Calibri"/>
              <a:buNone/>
            </a:pPr>
            <a:r>
              <a:rPr b="1" lang="en-US" sz="3200">
                <a:solidFill>
                  <a:srgbClr val="7030A0"/>
                </a:solidFill>
                <a:latin typeface="Calibri"/>
                <a:ea typeface="Calibri"/>
                <a:cs typeface="Calibri"/>
                <a:sym typeface="Calibri"/>
              </a:rPr>
              <a:t>Severe Combined Immunodeficiencies SCID</a:t>
            </a:r>
            <a:endParaRPr/>
          </a:p>
          <a:p>
            <a:pPr indent="0" lvl="0" marL="0" marR="0" rtl="0" algn="ctr">
              <a:lnSpc>
                <a:spcPct val="90000"/>
              </a:lnSpc>
              <a:spcBef>
                <a:spcPts val="0"/>
              </a:spcBef>
              <a:spcAft>
                <a:spcPts val="0"/>
              </a:spcAft>
              <a:buClr>
                <a:schemeClr val="dk1"/>
              </a:buClr>
              <a:buSzPts val="3200"/>
              <a:buFont typeface="Calibri"/>
              <a:buNone/>
            </a:pPr>
            <a:r>
              <a:t/>
            </a:r>
            <a:endParaRPr b="1" sz="3200">
              <a:solidFill>
                <a:srgbClr val="7030A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0" y="238864"/>
            <a:ext cx="12192000" cy="18500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2800"/>
              <a:buFont typeface="Calibri"/>
              <a:buNone/>
            </a:pPr>
            <a:r>
              <a:rPr b="1" lang="en-US" sz="2800">
                <a:solidFill>
                  <a:srgbClr val="222A35"/>
                </a:solidFill>
              </a:rPr>
              <a:t>Transplantation outcomes for Severe Combined Immunodeficiency</a:t>
            </a:r>
            <a:br>
              <a:rPr b="1" lang="en-US" sz="2800">
                <a:solidFill>
                  <a:srgbClr val="222A35"/>
                </a:solidFill>
              </a:rPr>
            </a:br>
            <a:br>
              <a:rPr b="1" lang="en-US" sz="2800">
                <a:solidFill>
                  <a:srgbClr val="222A35"/>
                </a:solidFill>
              </a:rPr>
            </a:br>
            <a:br>
              <a:rPr b="1" lang="en-US" sz="2800">
                <a:solidFill>
                  <a:srgbClr val="222A35"/>
                </a:solidFill>
              </a:rPr>
            </a:br>
            <a:br>
              <a:rPr b="1" lang="en-US" sz="3000">
                <a:solidFill>
                  <a:srgbClr val="222A35"/>
                </a:solidFill>
              </a:rPr>
            </a:br>
            <a:r>
              <a:rPr b="1" lang="en-US" sz="2000">
                <a:solidFill>
                  <a:srgbClr val="222A35"/>
                </a:solidFill>
              </a:rPr>
              <a:t>Active infection pretransplant adversely impacts survival</a:t>
            </a:r>
            <a:br>
              <a:rPr b="1" lang="en-US" sz="3000">
                <a:solidFill>
                  <a:srgbClr val="222A35"/>
                </a:solidFill>
              </a:rPr>
            </a:br>
            <a:endParaRPr b="1" sz="3000">
              <a:solidFill>
                <a:srgbClr val="222A35"/>
              </a:solidFill>
            </a:endParaRPr>
          </a:p>
        </p:txBody>
      </p:sp>
      <p:pic>
        <p:nvPicPr>
          <p:cNvPr id="166" name="Google Shape;166;p23"/>
          <p:cNvPicPr preferRelativeResize="0"/>
          <p:nvPr/>
        </p:nvPicPr>
        <p:blipFill rotWithShape="1">
          <a:blip r:embed="rId3">
            <a:alphaModFix/>
          </a:blip>
          <a:srcRect b="0" l="0" r="1083" t="10472"/>
          <a:stretch/>
        </p:blipFill>
        <p:spPr>
          <a:xfrm>
            <a:off x="3704531" y="1964241"/>
            <a:ext cx="4026305" cy="2907746"/>
          </a:xfrm>
          <a:prstGeom prst="rect">
            <a:avLst/>
          </a:prstGeom>
          <a:noFill/>
          <a:ln cap="flat" cmpd="sng" w="9525">
            <a:solidFill>
              <a:srgbClr val="222A35"/>
            </a:solidFill>
            <a:prstDash val="solid"/>
            <a:round/>
            <a:headEnd len="sm" w="sm" type="none"/>
            <a:tailEnd len="sm" w="sm" type="none"/>
          </a:ln>
        </p:spPr>
      </p:pic>
      <p:sp>
        <p:nvSpPr>
          <p:cNvPr id="167" name="Google Shape;167;p23"/>
          <p:cNvSpPr txBox="1"/>
          <p:nvPr/>
        </p:nvSpPr>
        <p:spPr>
          <a:xfrm>
            <a:off x="2039065" y="4955117"/>
            <a:ext cx="8265914"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222A35"/>
                </a:solidFill>
                <a:latin typeface="Calibri"/>
                <a:ea typeface="Calibri"/>
                <a:cs typeface="Calibri"/>
                <a:sym typeface="Calibri"/>
              </a:rPr>
              <a:t>OS was significantly better in patients transplanted without infection </a:t>
            </a:r>
            <a:r>
              <a:rPr lang="en-US" sz="1800">
                <a:solidFill>
                  <a:srgbClr val="222A35"/>
                </a:solidFill>
                <a:latin typeface="Calibri"/>
                <a:ea typeface="Calibri"/>
                <a:cs typeface="Calibri"/>
                <a:sym typeface="Calibri"/>
              </a:rPr>
              <a:t>(OS, 95%) compared with those with active infection at the time of transplant (OS, 81%; P 5.009).</a:t>
            </a:r>
            <a:endParaRPr sz="1800">
              <a:solidFill>
                <a:srgbClr val="222A35"/>
              </a:solidFill>
              <a:latin typeface="Calibri"/>
              <a:ea typeface="Calibri"/>
              <a:cs typeface="Calibri"/>
              <a:sym typeface="Calibri"/>
            </a:endParaRPr>
          </a:p>
        </p:txBody>
      </p:sp>
      <p:sp>
        <p:nvSpPr>
          <p:cNvPr id="168" name="Google Shape;168;p23"/>
          <p:cNvSpPr txBox="1"/>
          <p:nvPr/>
        </p:nvSpPr>
        <p:spPr>
          <a:xfrm>
            <a:off x="8557930" y="5653800"/>
            <a:ext cx="349409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222A35"/>
                </a:solidFill>
                <a:latin typeface="Calibri"/>
                <a:ea typeface="Calibri"/>
                <a:cs typeface="Calibri"/>
                <a:sym typeface="Calibri"/>
              </a:rPr>
              <a:t>Pai SY et al. </a:t>
            </a:r>
            <a:r>
              <a:rPr i="1" lang="en-US" sz="1400">
                <a:solidFill>
                  <a:srgbClr val="222A35"/>
                </a:solidFill>
                <a:latin typeface="Calibri"/>
                <a:ea typeface="Calibri"/>
                <a:cs typeface="Calibri"/>
                <a:sym typeface="Calibri"/>
              </a:rPr>
              <a:t>N Engl J Med, 2014;</a:t>
            </a:r>
            <a:r>
              <a:rPr lang="en-US" sz="1400">
                <a:solidFill>
                  <a:srgbClr val="222A35"/>
                </a:solidFill>
                <a:latin typeface="Calibri"/>
                <a:ea typeface="Calibri"/>
                <a:cs typeface="Calibri"/>
                <a:sym typeface="Calibri"/>
              </a:rPr>
              <a:t> 371:434-446</a:t>
            </a:r>
            <a:endParaRPr i="1" sz="1400">
              <a:solidFill>
                <a:srgbClr val="222A35"/>
              </a:solidFill>
              <a:latin typeface="Calibri"/>
              <a:ea typeface="Calibri"/>
              <a:cs typeface="Calibri"/>
              <a:sym typeface="Calibri"/>
            </a:endParaRPr>
          </a:p>
        </p:txBody>
      </p:sp>
      <p:sp>
        <p:nvSpPr>
          <p:cNvPr id="169" name="Google Shape;169;p23"/>
          <p:cNvSpPr txBox="1"/>
          <p:nvPr/>
        </p:nvSpPr>
        <p:spPr>
          <a:xfrm>
            <a:off x="0" y="533081"/>
            <a:ext cx="11734800"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Data on all infants who had received a transplant for SCID at each of 25 centers between January 1, 2000, and December 31, 2009, were reviewed centrally (240 infants with classic SCID were included).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            </a:t>
            </a:r>
            <a:r>
              <a:rPr lang="en-US">
                <a:solidFill>
                  <a:srgbClr val="7030A0"/>
                </a:solidFill>
              </a:rPr>
              <a:t>Importance of early diagnosis.</a:t>
            </a:r>
            <a:endParaRPr>
              <a:solidFill>
                <a:srgbClr val="7030A0"/>
              </a:solidFill>
            </a:endParaRPr>
          </a:p>
        </p:txBody>
      </p:sp>
      <p:sp>
        <p:nvSpPr>
          <p:cNvPr id="175" name="Google Shape;17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3200"/>
              <a:buChar char="•"/>
            </a:pPr>
            <a:r>
              <a:rPr lang="en-US" sz="3200">
                <a:solidFill>
                  <a:srgbClr val="7030A0"/>
                </a:solidFill>
              </a:rPr>
              <a:t>If SCID is not detected until the infant is older, there is a much higher likelihood that death from live vaccines, graft-versus-host disease from non irradiated blood products or infection will occur before successful definitive therapy can be achieved.</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Early diagnosis permits lifesaving HSCT, enzyme replacement or gene therapy.</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Cost of therapy and outcome after treatment depend closely on early diagnosis and treatment.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b="0" l="5935" r="3617" t="0"/>
          <a:stretch/>
        </p:blipFill>
        <p:spPr>
          <a:xfrm>
            <a:off x="3713016" y="1036941"/>
            <a:ext cx="4984886" cy="3920317"/>
          </a:xfrm>
          <a:prstGeom prst="rect">
            <a:avLst/>
          </a:prstGeom>
          <a:noFill/>
          <a:ln cap="flat" cmpd="sng" w="9525">
            <a:solidFill>
              <a:schemeClr val="dk1"/>
            </a:solidFill>
            <a:prstDash val="solid"/>
            <a:round/>
            <a:headEnd len="sm" w="sm" type="none"/>
            <a:tailEnd len="sm" w="sm" type="none"/>
          </a:ln>
        </p:spPr>
      </p:pic>
      <p:sp>
        <p:nvSpPr>
          <p:cNvPr id="181" name="Google Shape;181;p25"/>
          <p:cNvSpPr txBox="1"/>
          <p:nvPr/>
        </p:nvSpPr>
        <p:spPr>
          <a:xfrm>
            <a:off x="8697902" y="5703590"/>
            <a:ext cx="349409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222A35"/>
                </a:solidFill>
                <a:latin typeface="Calibri"/>
                <a:ea typeface="Calibri"/>
                <a:cs typeface="Calibri"/>
                <a:sym typeface="Calibri"/>
              </a:rPr>
              <a:t>Pai SY et al. </a:t>
            </a:r>
            <a:r>
              <a:rPr i="1" lang="en-US" sz="1400">
                <a:solidFill>
                  <a:srgbClr val="222A35"/>
                </a:solidFill>
                <a:latin typeface="Calibri"/>
                <a:ea typeface="Calibri"/>
                <a:cs typeface="Calibri"/>
                <a:sym typeface="Calibri"/>
              </a:rPr>
              <a:t>N Engl J Med, 2014;</a:t>
            </a:r>
            <a:r>
              <a:rPr lang="en-US" sz="1400">
                <a:solidFill>
                  <a:srgbClr val="222A35"/>
                </a:solidFill>
                <a:latin typeface="Calibri"/>
                <a:ea typeface="Calibri"/>
                <a:cs typeface="Calibri"/>
                <a:sym typeface="Calibri"/>
              </a:rPr>
              <a:t> 371:434-446</a:t>
            </a:r>
            <a:endParaRPr i="1" sz="1400">
              <a:solidFill>
                <a:srgbClr val="222A35"/>
              </a:solidFill>
              <a:latin typeface="Calibri"/>
              <a:ea typeface="Calibri"/>
              <a:cs typeface="Calibri"/>
              <a:sym typeface="Calibri"/>
            </a:endParaRPr>
          </a:p>
        </p:txBody>
      </p:sp>
      <p:sp>
        <p:nvSpPr>
          <p:cNvPr id="182" name="Google Shape;182;p25"/>
          <p:cNvSpPr txBox="1"/>
          <p:nvPr/>
        </p:nvSpPr>
        <p:spPr>
          <a:xfrm>
            <a:off x="0" y="369332"/>
            <a:ext cx="1219200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222A35"/>
                </a:solidFill>
                <a:latin typeface="Calibri"/>
                <a:ea typeface="Calibri"/>
                <a:cs typeface="Calibri"/>
                <a:sym typeface="Calibri"/>
              </a:rPr>
              <a:t>Age at the time of transplantation and infection status significantly affect survival</a:t>
            </a:r>
            <a:endParaRPr b="1" sz="2000">
              <a:solidFill>
                <a:srgbClr val="222A35"/>
              </a:solidFill>
              <a:latin typeface="Calibri"/>
              <a:ea typeface="Calibri"/>
              <a:cs typeface="Calibri"/>
              <a:sym typeface="Calibri"/>
            </a:endParaRPr>
          </a:p>
        </p:txBody>
      </p:sp>
      <p:sp>
        <p:nvSpPr>
          <p:cNvPr id="183" name="Google Shape;183;p25"/>
          <p:cNvSpPr txBox="1"/>
          <p:nvPr/>
        </p:nvSpPr>
        <p:spPr>
          <a:xfrm>
            <a:off x="2355274" y="5057259"/>
            <a:ext cx="7855529"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222A35"/>
                </a:solidFill>
                <a:latin typeface="Calibri"/>
                <a:ea typeface="Calibri"/>
                <a:cs typeface="Calibri"/>
                <a:sym typeface="Calibri"/>
              </a:rPr>
              <a:t>The survival rate was lowest for children who were older than 3.5 months of age </a:t>
            </a:r>
            <a:r>
              <a:rPr lang="en-US" sz="1800">
                <a:solidFill>
                  <a:srgbClr val="222A35"/>
                </a:solidFill>
                <a:latin typeface="Calibri"/>
                <a:ea typeface="Calibri"/>
                <a:cs typeface="Calibri"/>
                <a:sym typeface="Calibri"/>
              </a:rPr>
              <a:t>and had active infection at the time of transplantation (50%)</a:t>
            </a:r>
            <a:endParaRPr sz="1800">
              <a:solidFill>
                <a:srgbClr val="222A3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800"/>
              <a:buFont typeface="Calibri"/>
              <a:buNone/>
            </a:pPr>
            <a:r>
              <a:rPr b="1" lang="en-US" sz="2800">
                <a:solidFill>
                  <a:srgbClr val="7030A0"/>
                </a:solidFill>
              </a:rPr>
              <a:t>To screen or not to screen!</a:t>
            </a:r>
            <a:br>
              <a:rPr b="1" lang="en-US" sz="2800">
                <a:solidFill>
                  <a:srgbClr val="7030A0"/>
                </a:solidFill>
              </a:rPr>
            </a:br>
            <a:r>
              <a:rPr b="1" lang="en-US" sz="2800">
                <a:solidFill>
                  <a:srgbClr val="7030A0"/>
                </a:solidFill>
              </a:rPr>
              <a:t>Applying public health strategies to primary immunodeficiency diseases</a:t>
            </a:r>
            <a:endParaRPr b="1" sz="2800">
              <a:solidFill>
                <a:srgbClr val="7030A0"/>
              </a:solidFill>
            </a:endParaRPr>
          </a:p>
        </p:txBody>
      </p:sp>
      <p:sp>
        <p:nvSpPr>
          <p:cNvPr id="190" name="Google Shape;190;p26"/>
          <p:cNvSpPr txBox="1"/>
          <p:nvPr>
            <p:ph idx="1" type="body"/>
          </p:nvPr>
        </p:nvSpPr>
        <p:spPr>
          <a:xfrm>
            <a:off x="623475" y="1825625"/>
            <a:ext cx="12192000" cy="245543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400"/>
              <a:buNone/>
            </a:pPr>
            <a:r>
              <a:rPr lang="en-US" sz="2400">
                <a:solidFill>
                  <a:srgbClr val="7030A0"/>
                </a:solidFill>
              </a:rPr>
              <a:t>SCID meets certain traditional criteria for newborn screening, as follows:</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SCID is fatal during infancy without immune reconstitution. </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A short asymptomatic period exists after birth. </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Effective treatments are available. </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Early intervention improves outcome and reduces the treatment cost.</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Profound deficiencies of cellular and humoral immunity might be detectable with screening tests</a:t>
            </a:r>
            <a:r>
              <a:rPr lang="en-US" sz="2400">
                <a:solidFill>
                  <a:srgbClr val="222A35"/>
                </a:solidFill>
              </a:rPr>
              <a:t>. </a:t>
            </a:r>
            <a:endParaRPr sz="2400">
              <a:solidFill>
                <a:srgbClr val="222A35"/>
              </a:solidFill>
            </a:endParaRPr>
          </a:p>
        </p:txBody>
      </p:sp>
      <p:pic>
        <p:nvPicPr>
          <p:cNvPr id="191" name="Google Shape;191;p26"/>
          <p:cNvPicPr preferRelativeResize="0"/>
          <p:nvPr/>
        </p:nvPicPr>
        <p:blipFill rotWithShape="1">
          <a:blip r:embed="rId3">
            <a:alphaModFix/>
          </a:blip>
          <a:srcRect b="0" l="0" r="0" t="0"/>
          <a:stretch/>
        </p:blipFill>
        <p:spPr>
          <a:xfrm>
            <a:off x="10584872" y="365125"/>
            <a:ext cx="1190712" cy="1190712"/>
          </a:xfrm>
          <a:prstGeom prst="rect">
            <a:avLst/>
          </a:prstGeom>
          <a:noFill/>
          <a:ln>
            <a:noFill/>
          </a:ln>
        </p:spPr>
      </p:pic>
      <p:sp>
        <p:nvSpPr>
          <p:cNvPr id="192" name="Google Shape;192;p26"/>
          <p:cNvSpPr txBox="1"/>
          <p:nvPr/>
        </p:nvSpPr>
        <p:spPr>
          <a:xfrm>
            <a:off x="6959935" y="5417127"/>
            <a:ext cx="506145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030A0"/>
                </a:solidFill>
                <a:latin typeface="Calibri"/>
                <a:ea typeface="Calibri"/>
                <a:cs typeface="Calibri"/>
                <a:sym typeface="Calibri"/>
              </a:rPr>
              <a:t>Centers for Disease Control and Prevention. </a:t>
            </a:r>
            <a:r>
              <a:rPr i="1" lang="en-US" sz="1400">
                <a:solidFill>
                  <a:srgbClr val="7030A0"/>
                </a:solidFill>
                <a:latin typeface="Calibri"/>
                <a:ea typeface="Calibri"/>
                <a:cs typeface="Calibri"/>
                <a:sym typeface="Calibri"/>
              </a:rPr>
              <a:t>MMWR,</a:t>
            </a:r>
            <a:r>
              <a:rPr lang="en-US" sz="1400">
                <a:solidFill>
                  <a:srgbClr val="7030A0"/>
                </a:solidFill>
                <a:latin typeface="Calibri"/>
                <a:ea typeface="Calibri"/>
                <a:cs typeface="Calibri"/>
                <a:sym typeface="Calibri"/>
              </a:rPr>
              <a:t> 2004;52:1-29</a:t>
            </a:r>
            <a:endParaRPr sz="1400">
              <a:solidFill>
                <a:srgbClr val="7030A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838200" y="46461"/>
            <a:ext cx="10515600" cy="88178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2800"/>
              <a:buFont typeface="Calibri"/>
              <a:buNone/>
            </a:pPr>
            <a:r>
              <a:rPr b="1" lang="en-US" sz="2800">
                <a:solidFill>
                  <a:srgbClr val="222A35"/>
                </a:solidFill>
              </a:rPr>
              <a:t>Test Technology</a:t>
            </a:r>
            <a:endParaRPr b="1" sz="2800">
              <a:solidFill>
                <a:srgbClr val="222A35"/>
              </a:solidFill>
            </a:endParaRPr>
          </a:p>
        </p:txBody>
      </p:sp>
      <p:pic>
        <p:nvPicPr>
          <p:cNvPr id="199" name="Google Shape;199;p27"/>
          <p:cNvPicPr preferRelativeResize="0"/>
          <p:nvPr/>
        </p:nvPicPr>
        <p:blipFill rotWithShape="1">
          <a:blip r:embed="rId3">
            <a:alphaModFix/>
          </a:blip>
          <a:srcRect b="0" l="0" r="0" t="0"/>
          <a:stretch/>
        </p:blipFill>
        <p:spPr>
          <a:xfrm>
            <a:off x="2014104" y="1773395"/>
            <a:ext cx="9715500" cy="2667000"/>
          </a:xfrm>
          <a:prstGeom prst="rect">
            <a:avLst/>
          </a:prstGeom>
          <a:noFill/>
          <a:ln>
            <a:noFill/>
          </a:ln>
        </p:spPr>
      </p:pic>
      <p:pic>
        <p:nvPicPr>
          <p:cNvPr descr="dnaaa.jpg" id="200" name="Google Shape;200;p27"/>
          <p:cNvPicPr preferRelativeResize="0"/>
          <p:nvPr/>
        </p:nvPicPr>
        <p:blipFill rotWithShape="1">
          <a:blip r:embed="rId4">
            <a:alphaModFix/>
          </a:blip>
          <a:srcRect b="0" l="0" r="15625" t="0"/>
          <a:stretch/>
        </p:blipFill>
        <p:spPr>
          <a:xfrm>
            <a:off x="9601215" y="23365"/>
            <a:ext cx="2571749" cy="1504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04" name="Shape 204"/>
        <p:cNvGrpSpPr/>
        <p:nvPr/>
      </p:nvGrpSpPr>
      <p:grpSpPr>
        <a:xfrm>
          <a:off x="0" y="0"/>
          <a:ext cx="0" cy="0"/>
          <a:chOff x="0" y="0"/>
          <a:chExt cx="0" cy="0"/>
        </a:xfrm>
      </p:grpSpPr>
      <p:sp>
        <p:nvSpPr>
          <p:cNvPr id="205" name="Google Shape;205;p28"/>
          <p:cNvSpPr txBox="1"/>
          <p:nvPr/>
        </p:nvSpPr>
        <p:spPr>
          <a:xfrm>
            <a:off x="6096000" y="6345716"/>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28"/>
          <p:cNvSpPr txBox="1"/>
          <p:nvPr/>
        </p:nvSpPr>
        <p:spPr>
          <a:xfrm>
            <a:off x="9685606" y="1383525"/>
            <a:ext cx="2370927" cy="378565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en-US" sz="1600">
                <a:solidFill>
                  <a:srgbClr val="222A35"/>
                </a:solidFill>
                <a:latin typeface="Calibri"/>
                <a:ea typeface="Calibri"/>
                <a:cs typeface="Calibri"/>
                <a:sym typeface="Calibri"/>
              </a:rPr>
              <a:t>TCRD</a:t>
            </a:r>
            <a:r>
              <a:rPr lang="en-US" sz="1600">
                <a:solidFill>
                  <a:srgbClr val="222A35"/>
                </a:solidFill>
                <a:latin typeface="Calibri"/>
                <a:ea typeface="Calibri"/>
                <a:cs typeface="Calibri"/>
                <a:sym typeface="Calibri"/>
              </a:rPr>
              <a:t> gene segments are interspersed within </a:t>
            </a:r>
            <a:r>
              <a:rPr i="1" lang="en-US" sz="1600">
                <a:solidFill>
                  <a:srgbClr val="222A35"/>
                </a:solidFill>
                <a:latin typeface="Calibri"/>
                <a:ea typeface="Calibri"/>
                <a:cs typeface="Calibri"/>
                <a:sym typeface="Calibri"/>
              </a:rPr>
              <a:t>TCRA</a:t>
            </a:r>
            <a:r>
              <a:rPr lang="en-US" sz="1600">
                <a:solidFill>
                  <a:srgbClr val="222A35"/>
                </a:solidFill>
                <a:latin typeface="Calibri"/>
                <a:ea typeface="Calibri"/>
                <a:cs typeface="Calibri"/>
                <a:sym typeface="Calibri"/>
              </a:rPr>
              <a:t> gene segments along chromosome 14q11 </a:t>
            </a:r>
            <a:r>
              <a:rPr i="1" lang="en-US" sz="1600">
                <a:solidFill>
                  <a:srgbClr val="222A35"/>
                </a:solidFill>
                <a:latin typeface="Calibri"/>
                <a:ea typeface="Calibri"/>
                <a:cs typeface="Calibri"/>
                <a:sym typeface="Calibri"/>
              </a:rPr>
              <a:t>(TCRAD locus): </a:t>
            </a:r>
            <a:endParaRPr/>
          </a:p>
          <a:p>
            <a:pPr indent="0" lvl="0" marL="0" marR="0" rtl="0" algn="just">
              <a:spcBef>
                <a:spcPts val="0"/>
              </a:spcBef>
              <a:spcAft>
                <a:spcPts val="0"/>
              </a:spcAft>
              <a:buNone/>
            </a:pPr>
            <a:r>
              <a:rPr lang="en-US" sz="1600">
                <a:solidFill>
                  <a:srgbClr val="222A35"/>
                </a:solidFill>
                <a:latin typeface="Calibri"/>
                <a:ea typeface="Calibri"/>
                <a:cs typeface="Calibri"/>
                <a:sym typeface="Calibri"/>
              </a:rPr>
              <a:t>V(D)J recombination of the </a:t>
            </a:r>
            <a:r>
              <a:rPr i="1" lang="en-US" sz="1600">
                <a:solidFill>
                  <a:srgbClr val="222A35"/>
                </a:solidFill>
                <a:latin typeface="Calibri"/>
                <a:ea typeface="Calibri"/>
                <a:cs typeface="Calibri"/>
                <a:sym typeface="Calibri"/>
              </a:rPr>
              <a:t>TCRD</a:t>
            </a:r>
            <a:r>
              <a:rPr lang="en-US" sz="1600">
                <a:solidFill>
                  <a:srgbClr val="222A35"/>
                </a:solidFill>
                <a:latin typeface="Calibri"/>
                <a:ea typeface="Calibri"/>
                <a:cs typeface="Calibri"/>
                <a:sym typeface="Calibri"/>
              </a:rPr>
              <a:t> locus leads to the deletionof a segment by 	δREC–ψJα rearrangements. </a:t>
            </a:r>
            <a:endParaRPr sz="1600">
              <a:solidFill>
                <a:srgbClr val="222A35"/>
              </a:solidFill>
              <a:latin typeface="Calibri"/>
              <a:ea typeface="Calibri"/>
              <a:cs typeface="Calibri"/>
              <a:sym typeface="Calibri"/>
            </a:endParaRPr>
          </a:p>
          <a:p>
            <a:pPr indent="0" lvl="0" marL="0" marR="0" rtl="0" algn="just">
              <a:spcBef>
                <a:spcPts val="0"/>
              </a:spcBef>
              <a:spcAft>
                <a:spcPts val="0"/>
              </a:spcAft>
              <a:buNone/>
            </a:pPr>
            <a:r>
              <a:rPr lang="en-US" sz="1600">
                <a:solidFill>
                  <a:srgbClr val="222A35"/>
                </a:solidFill>
                <a:latin typeface="Calibri"/>
                <a:ea typeface="Calibri"/>
                <a:cs typeface="Calibri"/>
                <a:sym typeface="Calibri"/>
              </a:rPr>
              <a:t>This process gives rise to a δREC–ψJα signal joint on an excision circle (TREC) and a δREC–ψJα coding joint in the genome.</a:t>
            </a:r>
            <a:endParaRPr sz="1600">
              <a:solidFill>
                <a:srgbClr val="222A35"/>
              </a:solidFill>
              <a:latin typeface="Calibri"/>
              <a:ea typeface="Calibri"/>
              <a:cs typeface="Calibri"/>
              <a:sym typeface="Calibri"/>
            </a:endParaRPr>
          </a:p>
        </p:txBody>
      </p:sp>
      <p:sp>
        <p:nvSpPr>
          <p:cNvPr id="207" name="Google Shape;207;p28"/>
          <p:cNvSpPr txBox="1"/>
          <p:nvPr>
            <p:ph type="title"/>
          </p:nvPr>
        </p:nvSpPr>
        <p:spPr>
          <a:xfrm>
            <a:off x="0" y="0"/>
            <a:ext cx="12192000" cy="99752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2800"/>
              <a:buFont typeface="Calibri"/>
              <a:buNone/>
            </a:pPr>
            <a:r>
              <a:rPr b="1" lang="en-US" sz="2800">
                <a:solidFill>
                  <a:srgbClr val="222A35"/>
                </a:solidFill>
              </a:rPr>
              <a:t>T-cell Receptor gene rearrangement</a:t>
            </a:r>
            <a:endParaRPr b="1" sz="2800">
              <a:solidFill>
                <a:srgbClr val="222A35"/>
              </a:solidFill>
            </a:endParaRPr>
          </a:p>
        </p:txBody>
      </p:sp>
      <p:sp>
        <p:nvSpPr>
          <p:cNvPr id="208" name="Google Shape;20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Cybel Mehawej, PhD</a:t>
            </a:r>
            <a:endParaRPr/>
          </a:p>
        </p:txBody>
      </p:sp>
      <p:grpSp>
        <p:nvGrpSpPr>
          <p:cNvPr id="209" name="Google Shape;209;p28"/>
          <p:cNvGrpSpPr/>
          <p:nvPr/>
        </p:nvGrpSpPr>
        <p:grpSpPr>
          <a:xfrm>
            <a:off x="3186545" y="997527"/>
            <a:ext cx="5022274" cy="4807174"/>
            <a:chOff x="2466109" y="193509"/>
            <a:chExt cx="6953676" cy="6336873"/>
          </a:xfrm>
        </p:grpSpPr>
        <p:pic>
          <p:nvPicPr>
            <p:cNvPr id="210" name="Google Shape;210;p28"/>
            <p:cNvPicPr preferRelativeResize="0"/>
            <p:nvPr/>
          </p:nvPicPr>
          <p:blipFill rotWithShape="1">
            <a:blip r:embed="rId3">
              <a:alphaModFix/>
            </a:blip>
            <a:srcRect b="0" l="29990" r="0" t="0"/>
            <a:stretch/>
          </p:blipFill>
          <p:spPr>
            <a:xfrm>
              <a:off x="2466109" y="193509"/>
              <a:ext cx="6953676" cy="6336873"/>
            </a:xfrm>
            <a:prstGeom prst="rect">
              <a:avLst/>
            </a:prstGeom>
            <a:noFill/>
            <a:ln cap="flat" cmpd="sng" w="9525">
              <a:solidFill>
                <a:srgbClr val="222A35"/>
              </a:solidFill>
              <a:prstDash val="solid"/>
              <a:round/>
              <a:headEnd len="sm" w="sm" type="none"/>
              <a:tailEnd len="sm" w="sm" type="none"/>
            </a:ln>
          </p:spPr>
        </p:pic>
        <p:sp>
          <p:nvSpPr>
            <p:cNvPr id="211" name="Google Shape;211;p28"/>
            <p:cNvSpPr/>
            <p:nvPr/>
          </p:nvSpPr>
          <p:spPr>
            <a:xfrm>
              <a:off x="2479964" y="3760659"/>
              <a:ext cx="1163780" cy="27697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 name="Google Shape;212;p28"/>
          <p:cNvSpPr txBox="1"/>
          <p:nvPr/>
        </p:nvSpPr>
        <p:spPr>
          <a:xfrm>
            <a:off x="8380379" y="5543091"/>
            <a:ext cx="381162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222A35"/>
                </a:solidFill>
                <a:latin typeface="Calibri"/>
                <a:ea typeface="Calibri"/>
                <a:cs typeface="Calibri"/>
                <a:sym typeface="Calibri"/>
              </a:rPr>
              <a:t>Chiarini M et al. </a:t>
            </a:r>
            <a:r>
              <a:rPr i="1" lang="en-US" sz="1400">
                <a:solidFill>
                  <a:srgbClr val="222A35"/>
                </a:solidFill>
                <a:latin typeface="Calibri"/>
                <a:ea typeface="Calibri"/>
                <a:cs typeface="Calibri"/>
                <a:sym typeface="Calibri"/>
              </a:rPr>
              <a:t>J Public Health Res</a:t>
            </a:r>
            <a:r>
              <a:rPr lang="en-US" sz="1400">
                <a:solidFill>
                  <a:srgbClr val="222A35"/>
                </a:solidFill>
                <a:latin typeface="Calibri"/>
                <a:ea typeface="Calibri"/>
                <a:cs typeface="Calibri"/>
                <a:sym typeface="Calibri"/>
              </a:rPr>
              <a:t>, 2013;2:9-16.</a:t>
            </a:r>
            <a:endParaRPr/>
          </a:p>
          <a:p>
            <a:pPr indent="0" lvl="0" marL="0" marR="0" rtl="0" algn="l">
              <a:spcBef>
                <a:spcPts val="0"/>
              </a:spcBef>
              <a:spcAft>
                <a:spcPts val="0"/>
              </a:spcAft>
              <a:buNone/>
            </a:pPr>
            <a:r>
              <a:t/>
            </a:r>
            <a:endParaRPr sz="1400">
              <a:solidFill>
                <a:srgbClr val="222A3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2800"/>
              <a:buFont typeface="Calibri"/>
              <a:buNone/>
            </a:pPr>
            <a:r>
              <a:rPr b="1" lang="en-US" sz="2800">
                <a:solidFill>
                  <a:srgbClr val="222A35"/>
                </a:solidFill>
              </a:rPr>
              <a:t>Quantification of T-cell Receptor Excision Circles (TRECs)</a:t>
            </a:r>
            <a:endParaRPr b="1" sz="2800">
              <a:solidFill>
                <a:srgbClr val="222A35"/>
              </a:solidFill>
            </a:endParaRPr>
          </a:p>
        </p:txBody>
      </p:sp>
      <p:grpSp>
        <p:nvGrpSpPr>
          <p:cNvPr id="219" name="Google Shape;219;p29"/>
          <p:cNvGrpSpPr/>
          <p:nvPr/>
        </p:nvGrpSpPr>
        <p:grpSpPr>
          <a:xfrm>
            <a:off x="3089564" y="1482869"/>
            <a:ext cx="5206538" cy="4047270"/>
            <a:chOff x="3089564" y="1482869"/>
            <a:chExt cx="5206538" cy="4047270"/>
          </a:xfrm>
        </p:grpSpPr>
        <p:pic>
          <p:nvPicPr>
            <p:cNvPr descr="trec.jpg" id="220" name="Google Shape;220;p29"/>
            <p:cNvPicPr preferRelativeResize="0"/>
            <p:nvPr/>
          </p:nvPicPr>
          <p:blipFill rotWithShape="1">
            <a:blip r:embed="rId3">
              <a:alphaModFix/>
            </a:blip>
            <a:srcRect b="0" l="0" r="0" t="0"/>
            <a:stretch/>
          </p:blipFill>
          <p:spPr>
            <a:xfrm>
              <a:off x="3089564" y="1482869"/>
              <a:ext cx="5206538" cy="4047270"/>
            </a:xfrm>
            <a:prstGeom prst="rect">
              <a:avLst/>
            </a:prstGeom>
            <a:noFill/>
            <a:ln>
              <a:noFill/>
            </a:ln>
          </p:spPr>
        </p:pic>
        <p:sp>
          <p:nvSpPr>
            <p:cNvPr id="221" name="Google Shape;221;p29"/>
            <p:cNvSpPr/>
            <p:nvPr/>
          </p:nvSpPr>
          <p:spPr>
            <a:xfrm>
              <a:off x="4959927" y="2951018"/>
              <a:ext cx="914400" cy="8728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0"/>
          <p:cNvSpPr txBox="1"/>
          <p:nvPr/>
        </p:nvSpPr>
        <p:spPr>
          <a:xfrm>
            <a:off x="0" y="203199"/>
            <a:ext cx="12192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22A35"/>
              </a:buClr>
              <a:buSzPts val="2800"/>
              <a:buFont typeface="Calibri"/>
              <a:buNone/>
            </a:pPr>
            <a:r>
              <a:rPr b="1" lang="en-US" sz="2800">
                <a:solidFill>
                  <a:srgbClr val="222A35"/>
                </a:solidFill>
                <a:latin typeface="Calibri"/>
                <a:ea typeface="Calibri"/>
                <a:cs typeface="Calibri"/>
                <a:sym typeface="Calibri"/>
              </a:rPr>
              <a:t>TREC test </a:t>
            </a:r>
            <a:endParaRPr/>
          </a:p>
          <a:p>
            <a:pPr indent="0" lvl="0" marL="0" marR="0" rtl="0" algn="ctr">
              <a:spcBef>
                <a:spcPts val="0"/>
              </a:spcBef>
              <a:spcAft>
                <a:spcPts val="0"/>
              </a:spcAft>
              <a:buClr>
                <a:srgbClr val="222A35"/>
              </a:buClr>
              <a:buSzPts val="2800"/>
              <a:buFont typeface="Calibri"/>
              <a:buNone/>
            </a:pPr>
            <a:r>
              <a:rPr b="1" lang="en-US" sz="2800">
                <a:solidFill>
                  <a:srgbClr val="222A35"/>
                </a:solidFill>
                <a:latin typeface="Calibri"/>
                <a:ea typeface="Calibri"/>
                <a:cs typeface="Calibri"/>
                <a:sym typeface="Calibri"/>
              </a:rPr>
              <a:t> Neonatal Screening for « SCID and T-cell lymphopenia conditions »</a:t>
            </a:r>
            <a:endParaRPr b="1" sz="2800">
              <a:solidFill>
                <a:srgbClr val="222A35"/>
              </a:solidFill>
              <a:latin typeface="Calibri"/>
              <a:ea typeface="Calibri"/>
              <a:cs typeface="Calibri"/>
              <a:sym typeface="Calibri"/>
            </a:endParaRPr>
          </a:p>
        </p:txBody>
      </p:sp>
      <p:pic>
        <p:nvPicPr>
          <p:cNvPr id="228" name="Google Shape;228;p30"/>
          <p:cNvPicPr preferRelativeResize="0"/>
          <p:nvPr/>
        </p:nvPicPr>
        <p:blipFill rotWithShape="1">
          <a:blip r:embed="rId3">
            <a:alphaModFix/>
          </a:blip>
          <a:srcRect b="41846" l="4185" r="70138" t="33905"/>
          <a:stretch/>
        </p:blipFill>
        <p:spPr>
          <a:xfrm>
            <a:off x="685800" y="1562100"/>
            <a:ext cx="1828936" cy="1295399"/>
          </a:xfrm>
          <a:prstGeom prst="rect">
            <a:avLst/>
          </a:prstGeom>
          <a:noFill/>
          <a:ln>
            <a:noFill/>
          </a:ln>
        </p:spPr>
      </p:pic>
      <p:sp>
        <p:nvSpPr>
          <p:cNvPr id="229" name="Google Shape;229;p30"/>
          <p:cNvSpPr/>
          <p:nvPr/>
        </p:nvSpPr>
        <p:spPr>
          <a:xfrm>
            <a:off x="1371600" y="3022600"/>
            <a:ext cx="368300" cy="495300"/>
          </a:xfrm>
          <a:prstGeom prst="ellipse">
            <a:avLst/>
          </a:prstGeom>
          <a:solidFill>
            <a:srgbClr val="D2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30"/>
          <p:cNvSpPr/>
          <p:nvPr/>
        </p:nvSpPr>
        <p:spPr>
          <a:xfrm>
            <a:off x="520700" y="3911600"/>
            <a:ext cx="2425700" cy="6477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p:nvPr/>
        </p:nvSpPr>
        <p:spPr>
          <a:xfrm>
            <a:off x="1416118" y="3956050"/>
            <a:ext cx="368300" cy="495300"/>
          </a:xfrm>
          <a:prstGeom prst="ellipse">
            <a:avLst/>
          </a:prstGeom>
          <a:solidFill>
            <a:srgbClr val="D2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0"/>
          <p:cNvSpPr/>
          <p:nvPr/>
        </p:nvSpPr>
        <p:spPr>
          <a:xfrm>
            <a:off x="1600268" y="4114800"/>
            <a:ext cx="133282" cy="120650"/>
          </a:xfrm>
          <a:prstGeom prst="ellipse">
            <a:avLst/>
          </a:prstGeom>
          <a:solidFill>
            <a:srgbClr val="B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0"/>
          <p:cNvSpPr/>
          <p:nvPr/>
        </p:nvSpPr>
        <p:spPr>
          <a:xfrm>
            <a:off x="3543931" y="3835400"/>
            <a:ext cx="133282" cy="120650"/>
          </a:xfrm>
          <a:prstGeom prst="ellipse">
            <a:avLst/>
          </a:prstGeom>
          <a:solidFill>
            <a:srgbClr val="B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30"/>
          <p:cNvSpPr txBox="1"/>
          <p:nvPr/>
        </p:nvSpPr>
        <p:spPr>
          <a:xfrm>
            <a:off x="3089872" y="3990459"/>
            <a:ext cx="2117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1.5 mm punch</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(Dried Blood Spot)</a:t>
            </a:r>
            <a:endParaRPr sz="2000">
              <a:solidFill>
                <a:schemeClr val="dk1"/>
              </a:solidFill>
              <a:latin typeface="Calibri"/>
              <a:ea typeface="Calibri"/>
              <a:cs typeface="Calibri"/>
              <a:sym typeface="Calibri"/>
            </a:endParaRPr>
          </a:p>
        </p:txBody>
      </p:sp>
      <p:cxnSp>
        <p:nvCxnSpPr>
          <p:cNvPr id="235" name="Google Shape;235;p30"/>
          <p:cNvCxnSpPr/>
          <p:nvPr/>
        </p:nvCxnSpPr>
        <p:spPr>
          <a:xfrm flipH="1" rot="10800000">
            <a:off x="5067300" y="1828800"/>
            <a:ext cx="2374900" cy="2374900"/>
          </a:xfrm>
          <a:prstGeom prst="straightConnector1">
            <a:avLst/>
          </a:prstGeom>
          <a:noFill/>
          <a:ln cap="flat" cmpd="sng" w="9525">
            <a:solidFill>
              <a:schemeClr val="dk1"/>
            </a:solidFill>
            <a:prstDash val="solid"/>
            <a:miter lim="800000"/>
            <a:headEnd len="sm" w="sm" type="none"/>
            <a:tailEnd len="med" w="med" type="triangle"/>
          </a:ln>
        </p:spPr>
      </p:cxnSp>
      <p:sp>
        <p:nvSpPr>
          <p:cNvPr id="236" name="Google Shape;236;p30"/>
          <p:cNvSpPr txBox="1"/>
          <p:nvPr/>
        </p:nvSpPr>
        <p:spPr>
          <a:xfrm>
            <a:off x="7677150" y="1428690"/>
            <a:ext cx="302895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222A35"/>
                </a:solidFill>
                <a:latin typeface="Calibri"/>
                <a:ea typeface="Calibri"/>
                <a:cs typeface="Calibri"/>
                <a:sym typeface="Calibri"/>
              </a:rPr>
              <a:t>DNA Elution</a:t>
            </a:r>
            <a:endParaRPr sz="2200">
              <a:solidFill>
                <a:srgbClr val="222A35"/>
              </a:solidFill>
              <a:latin typeface="Calibri"/>
              <a:ea typeface="Calibri"/>
              <a:cs typeface="Calibri"/>
              <a:sym typeface="Calibri"/>
            </a:endParaRPr>
          </a:p>
        </p:txBody>
      </p:sp>
      <p:cxnSp>
        <p:nvCxnSpPr>
          <p:cNvPr id="237" name="Google Shape;237;p30"/>
          <p:cNvCxnSpPr/>
          <p:nvPr/>
        </p:nvCxnSpPr>
        <p:spPr>
          <a:xfrm>
            <a:off x="8699500" y="2032000"/>
            <a:ext cx="0" cy="1079500"/>
          </a:xfrm>
          <a:prstGeom prst="straightConnector1">
            <a:avLst/>
          </a:prstGeom>
          <a:noFill/>
          <a:ln cap="flat" cmpd="sng" w="9525">
            <a:solidFill>
              <a:schemeClr val="dk1"/>
            </a:solidFill>
            <a:prstDash val="solid"/>
            <a:miter lim="800000"/>
            <a:headEnd len="sm" w="sm" type="none"/>
            <a:tailEnd len="med" w="med" type="triangle"/>
          </a:ln>
        </p:spPr>
      </p:cxnSp>
      <p:sp>
        <p:nvSpPr>
          <p:cNvPr id="238" name="Google Shape;238;p30"/>
          <p:cNvSpPr txBox="1"/>
          <p:nvPr/>
        </p:nvSpPr>
        <p:spPr>
          <a:xfrm>
            <a:off x="6209147" y="3240746"/>
            <a:ext cx="5522485" cy="17851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rgbClr val="222A35"/>
                </a:solidFill>
                <a:latin typeface="Calibri"/>
                <a:ea typeface="Calibri"/>
                <a:cs typeface="Calibri"/>
                <a:sym typeface="Calibri"/>
              </a:rPr>
              <a:t>Quantification of TRECs </a:t>
            </a:r>
            <a:endParaRPr/>
          </a:p>
          <a:p>
            <a:pPr indent="0" lvl="0" marL="0" marR="0" rtl="0" algn="ctr">
              <a:spcBef>
                <a:spcPts val="0"/>
              </a:spcBef>
              <a:spcAft>
                <a:spcPts val="0"/>
              </a:spcAft>
              <a:buNone/>
            </a:pPr>
            <a:r>
              <a:rPr lang="en-US" sz="2200">
                <a:solidFill>
                  <a:srgbClr val="222A35"/>
                </a:solidFill>
                <a:latin typeface="Calibri"/>
                <a:ea typeface="Calibri"/>
                <a:cs typeface="Calibri"/>
                <a:sym typeface="Calibri"/>
              </a:rPr>
              <a:t>PCR-based nucleic acid amplification and time-resolved fluorescence resonance energy transfer (TR-</a:t>
            </a:r>
            <a:r>
              <a:rPr i="1" lang="en-US" sz="2200">
                <a:solidFill>
                  <a:srgbClr val="222A35"/>
                </a:solidFill>
                <a:latin typeface="Calibri"/>
                <a:ea typeface="Calibri"/>
                <a:cs typeface="Calibri"/>
                <a:sym typeface="Calibri"/>
              </a:rPr>
              <a:t>FRET</a:t>
            </a:r>
            <a:r>
              <a:rPr lang="en-US" sz="2200">
                <a:solidFill>
                  <a:srgbClr val="222A35"/>
                </a:solidFill>
                <a:latin typeface="Calibri"/>
                <a:ea typeface="Calibri"/>
                <a:cs typeface="Calibri"/>
                <a:sym typeface="Calibri"/>
              </a:rPr>
              <a:t>) technology</a:t>
            </a:r>
            <a:endParaRPr/>
          </a:p>
          <a:p>
            <a:pPr indent="0" lvl="0" marL="0" marR="0" rtl="0" algn="l">
              <a:spcBef>
                <a:spcPts val="0"/>
              </a:spcBef>
              <a:spcAft>
                <a:spcPts val="0"/>
              </a:spcAft>
              <a:buNone/>
            </a:pPr>
            <a:r>
              <a:rPr lang="en-US" sz="2200">
                <a:solidFill>
                  <a:srgbClr val="222A35"/>
                </a:solidFill>
                <a:latin typeface="Calibri"/>
                <a:ea typeface="Calibri"/>
                <a:cs typeface="Calibri"/>
                <a:sym typeface="Calibri"/>
              </a:rPr>
              <a:t>		(PerkinElmer)</a:t>
            </a:r>
            <a:endParaRPr sz="2200">
              <a:solidFill>
                <a:srgbClr val="222A3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Conditions detected by low or absent TRECs</a:t>
            </a:r>
            <a:endParaRPr/>
          </a:p>
        </p:txBody>
      </p:sp>
      <p:sp>
        <p:nvSpPr>
          <p:cNvPr id="245" name="Google Shape;245;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46" name="Google Shape;246;p31"/>
          <p:cNvSpPr txBox="1"/>
          <p:nvPr/>
        </p:nvSpPr>
        <p:spPr>
          <a:xfrm>
            <a:off x="1011364" y="1504215"/>
            <a:ext cx="2729362" cy="2616101"/>
          </a:xfrm>
          <a:prstGeom prst="rect">
            <a:avLst/>
          </a:prstGeom>
          <a:noFill/>
          <a:ln cap="flat" cmpd="sng" w="9525">
            <a:solidFill>
              <a:srgbClr val="222A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222A35"/>
                </a:solidFill>
                <a:latin typeface="Calibri"/>
                <a:ea typeface="Calibri"/>
                <a:cs typeface="Calibri"/>
                <a:sym typeface="Calibri"/>
              </a:rPr>
              <a:t>Typical SCID</a:t>
            </a:r>
            <a:endParaRPr/>
          </a:p>
          <a:p>
            <a:pPr indent="0" lvl="0" marL="0" marR="0" rtl="0" algn="ctr">
              <a:spcBef>
                <a:spcPts val="0"/>
              </a:spcBef>
              <a:spcAft>
                <a:spcPts val="0"/>
              </a:spcAft>
              <a:buNone/>
            </a:pPr>
            <a:r>
              <a:t/>
            </a:r>
            <a:endParaRPr b="1" sz="2200">
              <a:solidFill>
                <a:srgbClr val="222A35"/>
              </a:solidFill>
              <a:latin typeface="Calibri"/>
              <a:ea typeface="Calibri"/>
              <a:cs typeface="Calibri"/>
              <a:sym typeface="Calibri"/>
            </a:endParaRPr>
          </a:p>
          <a:p>
            <a:pPr indent="0" lvl="0" marL="0" marR="0" rtl="0" algn="just">
              <a:spcBef>
                <a:spcPts val="0"/>
              </a:spcBef>
              <a:spcAft>
                <a:spcPts val="0"/>
              </a:spcAft>
              <a:buNone/>
            </a:pPr>
            <a:r>
              <a:rPr lang="en-US" sz="2000">
                <a:solidFill>
                  <a:srgbClr val="222A35"/>
                </a:solidFill>
                <a:latin typeface="Calibri"/>
                <a:ea typeface="Calibri"/>
                <a:cs typeface="Calibri"/>
                <a:sym typeface="Calibri"/>
              </a:rPr>
              <a:t>IL2RG</a:t>
            </a:r>
            <a:r>
              <a:rPr i="1" lang="en-US" sz="2000">
                <a:solidFill>
                  <a:srgbClr val="222A35"/>
                </a:solidFill>
                <a:latin typeface="Calibri"/>
                <a:ea typeface="Calibri"/>
                <a:cs typeface="Calibri"/>
                <a:sym typeface="Calibri"/>
              </a:rPr>
              <a:t>, IL7R, JAK3, ADA, RAG1, RAG2, DCLRE1C (Artemis), LIG4, CD3 receptor </a:t>
            </a:r>
            <a:r>
              <a:rPr lang="en-US" sz="2000">
                <a:solidFill>
                  <a:srgbClr val="222A35"/>
                </a:solidFill>
                <a:latin typeface="Calibri"/>
                <a:ea typeface="Calibri"/>
                <a:cs typeface="Calibri"/>
                <a:sym typeface="Calibri"/>
              </a:rPr>
              <a:t>chains, STAT5, PNP, Coronin-1A, and as yet unknown genes.</a:t>
            </a:r>
            <a:endParaRPr sz="2200">
              <a:solidFill>
                <a:srgbClr val="222A35"/>
              </a:solidFill>
              <a:latin typeface="Calibri"/>
              <a:ea typeface="Calibri"/>
              <a:cs typeface="Calibri"/>
              <a:sym typeface="Calibri"/>
            </a:endParaRPr>
          </a:p>
        </p:txBody>
      </p:sp>
      <p:sp>
        <p:nvSpPr>
          <p:cNvPr id="247" name="Google Shape;247;p31"/>
          <p:cNvSpPr txBox="1"/>
          <p:nvPr/>
        </p:nvSpPr>
        <p:spPr>
          <a:xfrm>
            <a:off x="8326608" y="5668002"/>
            <a:ext cx="382385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22A35"/>
                </a:solidFill>
                <a:latin typeface="Calibri"/>
                <a:ea typeface="Calibri"/>
                <a:cs typeface="Calibri"/>
                <a:sym typeface="Calibri"/>
              </a:rPr>
              <a:t>Puck J. </a:t>
            </a:r>
            <a:r>
              <a:rPr b="1" i="1" lang="en-US" sz="1400">
                <a:solidFill>
                  <a:srgbClr val="222A35"/>
                </a:solidFill>
                <a:latin typeface="Calibri"/>
                <a:ea typeface="Calibri"/>
                <a:cs typeface="Calibri"/>
                <a:sym typeface="Calibri"/>
              </a:rPr>
              <a:t>Curr Opin Pediatr, </a:t>
            </a:r>
            <a:r>
              <a:rPr b="1" lang="en-US" sz="1400">
                <a:solidFill>
                  <a:srgbClr val="222A35"/>
                </a:solidFill>
                <a:latin typeface="Calibri"/>
                <a:ea typeface="Calibri"/>
                <a:cs typeface="Calibri"/>
                <a:sym typeface="Calibri"/>
              </a:rPr>
              <a:t>2011; 23: 667–673</a:t>
            </a:r>
            <a:endParaRPr b="1" sz="1400">
              <a:solidFill>
                <a:srgbClr val="222A35"/>
              </a:solidFill>
              <a:latin typeface="Calibri"/>
              <a:ea typeface="Calibri"/>
              <a:cs typeface="Calibri"/>
              <a:sym typeface="Calibri"/>
            </a:endParaRPr>
          </a:p>
        </p:txBody>
      </p:sp>
      <p:sp>
        <p:nvSpPr>
          <p:cNvPr id="248" name="Google Shape;248;p31"/>
          <p:cNvSpPr txBox="1"/>
          <p:nvPr/>
        </p:nvSpPr>
        <p:spPr>
          <a:xfrm>
            <a:off x="4932246" y="1504215"/>
            <a:ext cx="2729362" cy="2616101"/>
          </a:xfrm>
          <a:prstGeom prst="rect">
            <a:avLst/>
          </a:prstGeom>
          <a:noFill/>
          <a:ln cap="flat" cmpd="sng" w="9525">
            <a:solidFill>
              <a:srgbClr val="222A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222A35"/>
                </a:solidFill>
                <a:latin typeface="Calibri"/>
                <a:ea typeface="Calibri"/>
                <a:cs typeface="Calibri"/>
                <a:sym typeface="Calibri"/>
              </a:rPr>
              <a:t>Leaky SCID</a:t>
            </a:r>
            <a:endParaRPr/>
          </a:p>
          <a:p>
            <a:pPr indent="0" lvl="0" marL="0" marR="0" rtl="0" algn="ctr">
              <a:spcBef>
                <a:spcPts val="0"/>
              </a:spcBef>
              <a:spcAft>
                <a:spcPts val="0"/>
              </a:spcAft>
              <a:buNone/>
            </a:pPr>
            <a:r>
              <a:t/>
            </a:r>
            <a:endParaRPr b="1" sz="2200">
              <a:solidFill>
                <a:srgbClr val="222A35"/>
              </a:solidFill>
              <a:latin typeface="Calibri"/>
              <a:ea typeface="Calibri"/>
              <a:cs typeface="Calibri"/>
              <a:sym typeface="Calibri"/>
            </a:endParaRPr>
          </a:p>
          <a:p>
            <a:pPr indent="0" lvl="0" marL="0" marR="0" rtl="0" algn="just">
              <a:spcBef>
                <a:spcPts val="0"/>
              </a:spcBef>
              <a:spcAft>
                <a:spcPts val="0"/>
              </a:spcAft>
              <a:buNone/>
            </a:pPr>
            <a:r>
              <a:rPr lang="en-US" sz="2000">
                <a:solidFill>
                  <a:srgbClr val="222A35"/>
                </a:solidFill>
                <a:latin typeface="Calibri"/>
                <a:ea typeface="Calibri"/>
                <a:cs typeface="Calibri"/>
                <a:sym typeface="Calibri"/>
              </a:rPr>
              <a:t>Conditions that are due to incomplete (hypomorphic) mutation in a typical SCID gene</a:t>
            </a:r>
            <a:endParaRPr/>
          </a:p>
          <a:p>
            <a:pPr indent="0" lvl="0" marL="0" marR="0" rtl="0" algn="just">
              <a:spcBef>
                <a:spcPts val="0"/>
              </a:spcBef>
              <a:spcAft>
                <a:spcPts val="0"/>
              </a:spcAft>
              <a:buNone/>
            </a:pPr>
            <a:r>
              <a:t/>
            </a:r>
            <a:endParaRPr sz="2000">
              <a:solidFill>
                <a:srgbClr val="222A35"/>
              </a:solidFill>
              <a:latin typeface="Calibri"/>
              <a:ea typeface="Calibri"/>
              <a:cs typeface="Calibri"/>
              <a:sym typeface="Calibri"/>
            </a:endParaRPr>
          </a:p>
          <a:p>
            <a:pPr indent="0" lvl="0" marL="0" marR="0" rtl="0" algn="ctr">
              <a:spcBef>
                <a:spcPts val="0"/>
              </a:spcBef>
              <a:spcAft>
                <a:spcPts val="0"/>
              </a:spcAft>
              <a:buNone/>
            </a:pPr>
            <a:r>
              <a:t/>
            </a:r>
            <a:endParaRPr sz="2000">
              <a:solidFill>
                <a:srgbClr val="222A35"/>
              </a:solidFill>
              <a:latin typeface="Calibri"/>
              <a:ea typeface="Calibri"/>
              <a:cs typeface="Calibri"/>
              <a:sym typeface="Calibri"/>
            </a:endParaRPr>
          </a:p>
        </p:txBody>
      </p:sp>
      <p:sp>
        <p:nvSpPr>
          <p:cNvPr id="249" name="Google Shape;249;p31"/>
          <p:cNvSpPr txBox="1"/>
          <p:nvPr/>
        </p:nvSpPr>
        <p:spPr>
          <a:xfrm>
            <a:off x="8575933" y="1504215"/>
            <a:ext cx="2673958" cy="2616101"/>
          </a:xfrm>
          <a:prstGeom prst="rect">
            <a:avLst/>
          </a:prstGeom>
          <a:noFill/>
          <a:ln cap="flat" cmpd="sng" w="9525">
            <a:solidFill>
              <a:srgbClr val="222A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222A35"/>
                </a:solidFill>
                <a:latin typeface="Calibri"/>
                <a:ea typeface="Calibri"/>
                <a:cs typeface="Calibri"/>
                <a:sym typeface="Calibri"/>
              </a:rPr>
              <a:t>Variant SCID</a:t>
            </a:r>
            <a:endParaRPr/>
          </a:p>
          <a:p>
            <a:pPr indent="0" lvl="0" marL="0" marR="0" rtl="0" algn="just">
              <a:spcBef>
                <a:spcPts val="0"/>
              </a:spcBef>
              <a:spcAft>
                <a:spcPts val="0"/>
              </a:spcAft>
              <a:buNone/>
            </a:pPr>
            <a:r>
              <a:t/>
            </a:r>
            <a:endParaRPr b="1" sz="2200">
              <a:solidFill>
                <a:srgbClr val="222A35"/>
              </a:solidFill>
              <a:latin typeface="Calibri"/>
              <a:ea typeface="Calibri"/>
              <a:cs typeface="Calibri"/>
              <a:sym typeface="Calibri"/>
            </a:endParaRPr>
          </a:p>
          <a:p>
            <a:pPr indent="0" lvl="0" marL="0" marR="0" rtl="0" algn="just">
              <a:spcBef>
                <a:spcPts val="0"/>
              </a:spcBef>
              <a:spcAft>
                <a:spcPts val="0"/>
              </a:spcAft>
              <a:buNone/>
            </a:pPr>
            <a:r>
              <a:rPr lang="en-US" sz="2000">
                <a:solidFill>
                  <a:srgbClr val="222A35"/>
                </a:solidFill>
                <a:latin typeface="Calibri"/>
                <a:ea typeface="Calibri"/>
                <a:cs typeface="Calibri"/>
                <a:sym typeface="Calibri"/>
              </a:rPr>
              <a:t>Conditions with no known gene defect and persistence of 300–1500 T cells/uL that have impaired function.</a:t>
            </a:r>
            <a:endParaRPr/>
          </a:p>
          <a:p>
            <a:pPr indent="0" lvl="0" marL="0" marR="0" rtl="0" algn="ctr">
              <a:spcBef>
                <a:spcPts val="0"/>
              </a:spcBef>
              <a:spcAft>
                <a:spcPts val="0"/>
              </a:spcAft>
              <a:buNone/>
            </a:pPr>
            <a:r>
              <a:t/>
            </a:r>
            <a:endParaRPr sz="2000">
              <a:solidFill>
                <a:srgbClr val="222A3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6" name="Google Shape;9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rgbClr val="7030A0"/>
              </a:buClr>
              <a:buSzPts val="4000"/>
              <a:buChar char="•"/>
            </a:pPr>
            <a:r>
              <a:rPr lang="en-US" sz="4000">
                <a:solidFill>
                  <a:srgbClr val="7030A0"/>
                </a:solidFill>
              </a:rPr>
              <a:t>Talking on behalf of WOPID: Working Group on PID.</a:t>
            </a:r>
            <a:endParaRPr/>
          </a:p>
          <a:p>
            <a:pPr indent="-254000" lvl="0" marL="228600" rtl="0" algn="l">
              <a:lnSpc>
                <a:spcPct val="90000"/>
              </a:lnSpc>
              <a:spcBef>
                <a:spcPts val="1000"/>
              </a:spcBef>
              <a:spcAft>
                <a:spcPts val="0"/>
              </a:spcAft>
              <a:buClr>
                <a:srgbClr val="7030A0"/>
              </a:buClr>
              <a:buSzPts val="4000"/>
              <a:buChar char="•"/>
            </a:pPr>
            <a:r>
              <a:rPr lang="en-US" sz="4000">
                <a:solidFill>
                  <a:srgbClr val="7030A0"/>
                </a:solidFill>
              </a:rPr>
              <a:t>Group of Pediatricians specialized in Immunology, Infectious diseases, Hematology and few Adult Immuno-Allergologists as valued visitors.</a:t>
            </a:r>
            <a:endParaRPr/>
          </a:p>
          <a:p>
            <a:pPr indent="-254000" lvl="0" marL="228600" rtl="0" algn="l">
              <a:lnSpc>
                <a:spcPct val="90000"/>
              </a:lnSpc>
              <a:spcBef>
                <a:spcPts val="1000"/>
              </a:spcBef>
              <a:spcAft>
                <a:spcPts val="0"/>
              </a:spcAft>
              <a:buClr>
                <a:srgbClr val="7030A0"/>
              </a:buClr>
              <a:buSzPts val="4000"/>
              <a:buChar char="•"/>
            </a:pPr>
            <a:r>
              <a:rPr lang="en-US" sz="4000">
                <a:solidFill>
                  <a:srgbClr val="7030A0"/>
                </a:solidFill>
              </a:rPr>
              <a:t>Working under the LPS and LOP.</a:t>
            </a:r>
            <a:endParaRPr sz="400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41536" y="0"/>
            <a:ext cx="12192000" cy="67722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2200"/>
              <a:buFont typeface="Calibri"/>
              <a:buNone/>
            </a:pPr>
            <a:r>
              <a:rPr b="1" lang="en-US" sz="2200">
                <a:solidFill>
                  <a:srgbClr val="222A35"/>
                </a:solidFill>
              </a:rPr>
              <a:t>Conditions detected by low or absent TRECs</a:t>
            </a:r>
            <a:endParaRPr b="1" sz="2200">
              <a:solidFill>
                <a:srgbClr val="222A35"/>
              </a:solidFill>
            </a:endParaRPr>
          </a:p>
        </p:txBody>
      </p:sp>
      <p:sp>
        <p:nvSpPr>
          <p:cNvPr id="256" name="Google Shape;256;p32"/>
          <p:cNvSpPr txBox="1"/>
          <p:nvPr/>
        </p:nvSpPr>
        <p:spPr>
          <a:xfrm>
            <a:off x="8326608" y="5668002"/>
            <a:ext cx="382385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222A35"/>
                </a:solidFill>
                <a:latin typeface="Calibri"/>
                <a:ea typeface="Calibri"/>
                <a:cs typeface="Calibri"/>
                <a:sym typeface="Calibri"/>
              </a:rPr>
              <a:t>Puck J. </a:t>
            </a:r>
            <a:r>
              <a:rPr b="1" i="1" lang="en-US" sz="1400">
                <a:solidFill>
                  <a:srgbClr val="222A35"/>
                </a:solidFill>
                <a:latin typeface="Calibri"/>
                <a:ea typeface="Calibri"/>
                <a:cs typeface="Calibri"/>
                <a:sym typeface="Calibri"/>
              </a:rPr>
              <a:t>Curr Opin Pediatr, </a:t>
            </a:r>
            <a:r>
              <a:rPr b="1" lang="en-US" sz="1400">
                <a:solidFill>
                  <a:srgbClr val="222A35"/>
                </a:solidFill>
                <a:latin typeface="Calibri"/>
                <a:ea typeface="Calibri"/>
                <a:cs typeface="Calibri"/>
                <a:sym typeface="Calibri"/>
              </a:rPr>
              <a:t>2011; 23: 667–673</a:t>
            </a:r>
            <a:endParaRPr b="1" sz="1400">
              <a:solidFill>
                <a:srgbClr val="222A35"/>
              </a:solidFill>
              <a:latin typeface="Calibri"/>
              <a:ea typeface="Calibri"/>
              <a:cs typeface="Calibri"/>
              <a:sym typeface="Calibri"/>
            </a:endParaRPr>
          </a:p>
        </p:txBody>
      </p:sp>
      <p:sp>
        <p:nvSpPr>
          <p:cNvPr id="257" name="Google Shape;257;p32"/>
          <p:cNvSpPr txBox="1"/>
          <p:nvPr/>
        </p:nvSpPr>
        <p:spPr>
          <a:xfrm>
            <a:off x="1011364" y="1219752"/>
            <a:ext cx="9989145" cy="1661993"/>
          </a:xfrm>
          <a:prstGeom prst="rect">
            <a:avLst/>
          </a:prstGeom>
          <a:noFill/>
          <a:ln cap="flat" cmpd="sng" w="9525">
            <a:solidFill>
              <a:srgbClr val="222A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222A35"/>
                </a:solidFill>
                <a:latin typeface="Calibri"/>
                <a:ea typeface="Calibri"/>
                <a:cs typeface="Calibri"/>
                <a:sym typeface="Calibri"/>
              </a:rPr>
              <a:t>Syndromes with variably affected cellular immunity</a:t>
            </a:r>
            <a:r>
              <a:rPr lang="en-US" sz="2200">
                <a:solidFill>
                  <a:srgbClr val="222A35"/>
                </a:solidFill>
                <a:latin typeface="Calibri"/>
                <a:ea typeface="Calibri"/>
                <a:cs typeface="Calibri"/>
                <a:sym typeface="Calibri"/>
              </a:rPr>
              <a:t> </a:t>
            </a:r>
            <a:endParaRPr/>
          </a:p>
          <a:p>
            <a:pPr indent="0" lvl="0" marL="0" marR="0" rtl="0" algn="just">
              <a:spcBef>
                <a:spcPts val="0"/>
              </a:spcBef>
              <a:spcAft>
                <a:spcPts val="0"/>
              </a:spcAft>
              <a:buNone/>
            </a:pPr>
            <a:r>
              <a:rPr lang="en-US" sz="2000">
                <a:solidFill>
                  <a:srgbClr val="222A35"/>
                </a:solidFill>
                <a:latin typeface="Calibri"/>
                <a:ea typeface="Calibri"/>
                <a:cs typeface="Calibri"/>
                <a:sym typeface="Calibri"/>
              </a:rPr>
              <a:t>Complete DiGeorge syndrome, Partial DiGeorge syndrome with low T lymphocytes</a:t>
            </a:r>
            <a:r>
              <a:rPr i="1" lang="en-US" sz="2000">
                <a:solidFill>
                  <a:srgbClr val="222A35"/>
                </a:solidFill>
                <a:latin typeface="Calibri"/>
                <a:ea typeface="Calibri"/>
                <a:cs typeface="Calibri"/>
                <a:sym typeface="Calibri"/>
              </a:rPr>
              <a:t>, </a:t>
            </a:r>
            <a:r>
              <a:rPr lang="en-US" sz="2000">
                <a:solidFill>
                  <a:srgbClr val="222A35"/>
                </a:solidFill>
                <a:latin typeface="Calibri"/>
                <a:ea typeface="Calibri"/>
                <a:cs typeface="Calibri"/>
                <a:sym typeface="Calibri"/>
              </a:rPr>
              <a:t>CHARGE syndrome, Jacobsen syndrome, Trisomy 21, RAC2 dominant interfering mutation, DOCK8 deficient, hyper-IgE syndrome, Cartilage hair hypoplasia</a:t>
            </a:r>
            <a:endParaRPr sz="2000">
              <a:solidFill>
                <a:srgbClr val="222A35"/>
              </a:solidFill>
              <a:latin typeface="Calibri"/>
              <a:ea typeface="Calibri"/>
              <a:cs typeface="Calibri"/>
              <a:sym typeface="Calibri"/>
            </a:endParaRPr>
          </a:p>
          <a:p>
            <a:pPr indent="0" lvl="0" marL="0" marR="0" rtl="0" algn="l">
              <a:spcBef>
                <a:spcPts val="0"/>
              </a:spcBef>
              <a:spcAft>
                <a:spcPts val="0"/>
              </a:spcAft>
              <a:buNone/>
            </a:pPr>
            <a:r>
              <a:t/>
            </a:r>
            <a:endParaRPr sz="2000">
              <a:solidFill>
                <a:srgbClr val="222A35"/>
              </a:solidFill>
              <a:latin typeface="Calibri"/>
              <a:ea typeface="Calibri"/>
              <a:cs typeface="Calibri"/>
              <a:sym typeface="Calibri"/>
            </a:endParaRPr>
          </a:p>
        </p:txBody>
      </p:sp>
      <p:sp>
        <p:nvSpPr>
          <p:cNvPr id="258" name="Google Shape;258;p32"/>
          <p:cNvSpPr txBox="1"/>
          <p:nvPr/>
        </p:nvSpPr>
        <p:spPr>
          <a:xfrm>
            <a:off x="1011364" y="3623416"/>
            <a:ext cx="9989145" cy="1323439"/>
          </a:xfrm>
          <a:prstGeom prst="rect">
            <a:avLst/>
          </a:prstGeom>
          <a:noFill/>
          <a:ln cap="flat" cmpd="sng" w="9525">
            <a:solidFill>
              <a:srgbClr val="222A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222A35"/>
                </a:solidFill>
                <a:latin typeface="Calibri"/>
                <a:ea typeface="Calibri"/>
                <a:cs typeface="Calibri"/>
                <a:sym typeface="Calibri"/>
              </a:rPr>
              <a:t>Secondary T lymphocytopenia</a:t>
            </a:r>
            <a:endParaRPr b="1" sz="2200">
              <a:solidFill>
                <a:srgbClr val="222A35"/>
              </a:solidFill>
              <a:latin typeface="Calibri"/>
              <a:ea typeface="Calibri"/>
              <a:cs typeface="Calibri"/>
              <a:sym typeface="Calibri"/>
            </a:endParaRPr>
          </a:p>
          <a:p>
            <a:pPr indent="0" lvl="0" marL="0" marR="0" rtl="0" algn="l">
              <a:spcBef>
                <a:spcPts val="0"/>
              </a:spcBef>
              <a:spcAft>
                <a:spcPts val="0"/>
              </a:spcAft>
              <a:buNone/>
            </a:pPr>
            <a:r>
              <a:rPr lang="en-US" sz="2000">
                <a:solidFill>
                  <a:srgbClr val="222A35"/>
                </a:solidFill>
                <a:latin typeface="Calibri"/>
                <a:ea typeface="Calibri"/>
                <a:cs typeface="Calibri"/>
                <a:sym typeface="Calibri"/>
              </a:rPr>
              <a:t>Cardiac surgery with thymectomy, Neonatal leukemia, Gastroschesis, Third spacing, Extreme prematurity (resolves to normal with time), HIV</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838200" y="365126"/>
            <a:ext cx="10515600" cy="72938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800"/>
              <a:buFont typeface="Calibri"/>
              <a:buNone/>
            </a:pPr>
            <a:r>
              <a:rPr b="1" lang="en-US" sz="2800">
                <a:solidFill>
                  <a:srgbClr val="7030A0"/>
                </a:solidFill>
              </a:rPr>
              <a:t>TREC Test’s limitations</a:t>
            </a:r>
            <a:endParaRPr b="1" sz="2800">
              <a:solidFill>
                <a:srgbClr val="7030A0"/>
              </a:solidFill>
            </a:endParaRPr>
          </a:p>
        </p:txBody>
      </p:sp>
      <p:sp>
        <p:nvSpPr>
          <p:cNvPr id="265" name="Google Shape;265;p33"/>
          <p:cNvSpPr txBox="1"/>
          <p:nvPr>
            <p:ph idx="1" type="body"/>
          </p:nvPr>
        </p:nvSpPr>
        <p:spPr>
          <a:xfrm>
            <a:off x="630375" y="1676410"/>
            <a:ext cx="113538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7030A0"/>
              </a:buClr>
              <a:buSzPts val="2400"/>
              <a:buChar char="•"/>
            </a:pPr>
            <a:r>
              <a:rPr lang="en-US" sz="2400">
                <a:solidFill>
                  <a:srgbClr val="7030A0"/>
                </a:solidFill>
              </a:rPr>
              <a:t>Although the TREC assay can identify many reasons for T-cell lymphopenia,  physicians have to recognize the limitations of this test. </a:t>
            </a:r>
            <a:endParaRPr b="1" sz="2400">
              <a:solidFill>
                <a:srgbClr val="7030A0"/>
              </a:solidFill>
            </a:endParaRPr>
          </a:p>
          <a:p>
            <a:pPr indent="-228600" lvl="0" marL="228600" rtl="0" algn="just">
              <a:lnSpc>
                <a:spcPct val="90000"/>
              </a:lnSpc>
              <a:spcBef>
                <a:spcPts val="1000"/>
              </a:spcBef>
              <a:spcAft>
                <a:spcPts val="0"/>
              </a:spcAft>
              <a:buClr>
                <a:srgbClr val="7030A0"/>
              </a:buClr>
              <a:buSzPts val="2400"/>
              <a:buChar char="•"/>
            </a:pPr>
            <a:r>
              <a:rPr b="1" lang="en-US" sz="2400">
                <a:solidFill>
                  <a:srgbClr val="7030A0"/>
                </a:solidFill>
              </a:rPr>
              <a:t>TREC test may not be a screening test for every PID.</a:t>
            </a:r>
            <a:r>
              <a:rPr lang="en-US" sz="2400">
                <a:solidFill>
                  <a:srgbClr val="7030A0"/>
                </a:solidFill>
              </a:rPr>
              <a:t> </a:t>
            </a:r>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There is a group of CID in which lymphopenia is not a finding, but the immune dysfunction is as severe as in typical SCID patients. Among these: chronic granulomatous disease, congenital neutropenia, toll-like receptor defects, ZAP-70 deficiency and MHC class II deficiency (Bare lymphocyte syndrome). </a:t>
            </a:r>
            <a:endParaRPr/>
          </a:p>
          <a:p>
            <a:pPr indent="-228600" lvl="0" marL="228600" rtl="0" algn="just">
              <a:lnSpc>
                <a:spcPct val="90000"/>
              </a:lnSpc>
              <a:spcBef>
                <a:spcPts val="1000"/>
              </a:spcBef>
              <a:spcAft>
                <a:spcPts val="0"/>
              </a:spcAft>
              <a:buClr>
                <a:srgbClr val="7030A0"/>
              </a:buClr>
              <a:buSzPts val="2400"/>
              <a:buChar char="•"/>
            </a:pPr>
            <a:r>
              <a:rPr lang="en-US" sz="2400">
                <a:solidFill>
                  <a:srgbClr val="7030A0"/>
                </a:solidFill>
              </a:rPr>
              <a:t>Any infant with unusual or serious infections should be assessed by an expert clinical immunologist. </a:t>
            </a:r>
            <a:endParaRPr/>
          </a:p>
          <a:p>
            <a:pPr indent="-88900" lvl="0" marL="228600" rtl="0" algn="just">
              <a:lnSpc>
                <a:spcPct val="90000"/>
              </a:lnSpc>
              <a:spcBef>
                <a:spcPts val="1000"/>
              </a:spcBef>
              <a:spcAft>
                <a:spcPts val="0"/>
              </a:spcAft>
              <a:buClr>
                <a:schemeClr val="dk1"/>
              </a:buClr>
              <a:buSzPts val="2200"/>
              <a:buNone/>
            </a:pPr>
            <a:r>
              <a:t/>
            </a:r>
            <a:endParaRPr sz="2200">
              <a:solidFill>
                <a:srgbClr val="222A35"/>
              </a:solidFill>
            </a:endParaRPr>
          </a:p>
        </p:txBody>
      </p:sp>
      <p:sp>
        <p:nvSpPr>
          <p:cNvPr id="266" name="Google Shape;266;p33"/>
          <p:cNvSpPr txBox="1"/>
          <p:nvPr/>
        </p:nvSpPr>
        <p:spPr>
          <a:xfrm>
            <a:off x="8579137" y="5445848"/>
            <a:ext cx="333894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7030A0"/>
                </a:solidFill>
                <a:latin typeface="Calibri"/>
                <a:ea typeface="Calibri"/>
                <a:cs typeface="Calibri"/>
                <a:sym typeface="Calibri"/>
              </a:rPr>
              <a:t>Özdemir Ö. </a:t>
            </a:r>
            <a:r>
              <a:rPr i="1" lang="en-US" sz="1400">
                <a:solidFill>
                  <a:srgbClr val="7030A0"/>
                </a:solidFill>
                <a:latin typeface="Calibri"/>
                <a:ea typeface="Calibri"/>
                <a:cs typeface="Calibri"/>
                <a:sym typeface="Calibri"/>
              </a:rPr>
              <a:t>MOJ Immunol</a:t>
            </a:r>
            <a:r>
              <a:rPr lang="en-US" sz="1400">
                <a:solidFill>
                  <a:srgbClr val="7030A0"/>
                </a:solidFill>
                <a:latin typeface="Calibri"/>
                <a:ea typeface="Calibri"/>
                <a:cs typeface="Calibri"/>
                <a:sym typeface="Calibri"/>
              </a:rPr>
              <a:t> ,2016, 3: 00107</a:t>
            </a:r>
            <a:endParaRPr sz="1400">
              <a:solidFill>
                <a:srgbClr val="7030A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800"/>
              <a:buFont typeface="Calibri"/>
              <a:buNone/>
            </a:pPr>
            <a:r>
              <a:rPr b="1" lang="en-US" sz="2800">
                <a:solidFill>
                  <a:srgbClr val="7030A0"/>
                </a:solidFill>
              </a:rPr>
              <a:t>Unité de Génétique Médicale – Faculté de Médecine de l’USJ</a:t>
            </a:r>
            <a:endParaRPr b="1" sz="2800">
              <a:solidFill>
                <a:srgbClr val="7030A0"/>
              </a:solidFill>
            </a:endParaRPr>
          </a:p>
        </p:txBody>
      </p:sp>
      <p:sp>
        <p:nvSpPr>
          <p:cNvPr id="273" name="Google Shape;273;p34"/>
          <p:cNvSpPr txBox="1"/>
          <p:nvPr>
            <p:ph idx="1" type="body"/>
          </p:nvPr>
        </p:nvSpPr>
        <p:spPr>
          <a:xfrm>
            <a:off x="838200" y="1911929"/>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7030A0"/>
              </a:buClr>
              <a:buSzPts val="3600"/>
              <a:buChar char="•"/>
            </a:pPr>
            <a:r>
              <a:rPr lang="en-US" sz="3600">
                <a:solidFill>
                  <a:srgbClr val="7030A0"/>
                </a:solidFill>
              </a:rPr>
              <a:t>Metabolic Neonatal Screening was initiated in 1994.</a:t>
            </a:r>
            <a:endParaRPr/>
          </a:p>
          <a:p>
            <a:pPr indent="-228600" lvl="0" marL="228600" rtl="0" algn="l">
              <a:lnSpc>
                <a:spcPct val="80000"/>
              </a:lnSpc>
              <a:spcBef>
                <a:spcPts val="1000"/>
              </a:spcBef>
              <a:spcAft>
                <a:spcPts val="0"/>
              </a:spcAft>
              <a:buClr>
                <a:srgbClr val="7030A0"/>
              </a:buClr>
              <a:buSzPts val="3600"/>
              <a:buChar char="•"/>
            </a:pPr>
            <a:r>
              <a:rPr lang="en-US" sz="3600">
                <a:solidFill>
                  <a:srgbClr val="7030A0"/>
                </a:solidFill>
              </a:rPr>
              <a:t>Participation in the quality assurance program of CDC (Center for Disease prevention and Control) since 1999.</a:t>
            </a:r>
            <a:endParaRPr/>
          </a:p>
          <a:p>
            <a:pPr indent="-228600" lvl="0" marL="228600" rtl="0" algn="l">
              <a:lnSpc>
                <a:spcPct val="80000"/>
              </a:lnSpc>
              <a:spcBef>
                <a:spcPts val="1000"/>
              </a:spcBef>
              <a:spcAft>
                <a:spcPts val="0"/>
              </a:spcAft>
              <a:buClr>
                <a:srgbClr val="7030A0"/>
              </a:buClr>
              <a:buSzPts val="3600"/>
              <a:buChar char="•"/>
            </a:pPr>
            <a:r>
              <a:rPr lang="en-US" sz="3600">
                <a:solidFill>
                  <a:srgbClr val="7030A0"/>
                </a:solidFill>
              </a:rPr>
              <a:t>Samples are collected from 69 hospitals </a:t>
            </a:r>
            <a:endParaRPr/>
          </a:p>
          <a:p>
            <a:pPr indent="-228600" lvl="0" marL="228600" rtl="0" algn="l">
              <a:lnSpc>
                <a:spcPct val="80000"/>
              </a:lnSpc>
              <a:spcBef>
                <a:spcPts val="1000"/>
              </a:spcBef>
              <a:spcAft>
                <a:spcPts val="0"/>
              </a:spcAft>
              <a:buClr>
                <a:srgbClr val="7030A0"/>
              </a:buClr>
              <a:buSzPts val="3600"/>
              <a:buChar char="•"/>
            </a:pPr>
            <a:r>
              <a:rPr lang="en-US" sz="3600">
                <a:solidFill>
                  <a:srgbClr val="7030A0"/>
                </a:solidFill>
              </a:rPr>
              <a:t>April 2018: Neonatal Screening for SCID and T-cell lymphopenia conditions (TREC test) was added to the NBS panel. </a:t>
            </a:r>
            <a:endParaRPr/>
          </a:p>
          <a:p>
            <a:pPr indent="0" lvl="0" marL="228600" rtl="0" algn="l">
              <a:lnSpc>
                <a:spcPct val="80000"/>
              </a:lnSpc>
              <a:spcBef>
                <a:spcPts val="1000"/>
              </a:spcBef>
              <a:spcAft>
                <a:spcPts val="0"/>
              </a:spcAft>
              <a:buClr>
                <a:schemeClr val="dk1"/>
              </a:buClr>
              <a:buSzPts val="3600"/>
              <a:buNone/>
            </a:pPr>
            <a:r>
              <a:t/>
            </a:r>
            <a:endParaRPr sz="3600">
              <a:solidFill>
                <a:srgbClr val="7030A0"/>
              </a:solidFill>
            </a:endParaRPr>
          </a:p>
          <a:p>
            <a:pPr indent="-88900" lvl="0" marL="228600" rtl="0" algn="l">
              <a:lnSpc>
                <a:spcPct val="80000"/>
              </a:lnSpc>
              <a:spcBef>
                <a:spcPts val="1000"/>
              </a:spcBef>
              <a:spcAft>
                <a:spcPts val="0"/>
              </a:spcAft>
              <a:buClr>
                <a:schemeClr val="dk1"/>
              </a:buClr>
              <a:buSzPts val="2200"/>
              <a:buNone/>
            </a:pPr>
            <a:r>
              <a:t/>
            </a:r>
            <a:endParaRPr sz="2200">
              <a:solidFill>
                <a:srgbClr val="222A3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173182" y="61728"/>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en-US" sz="3200">
                <a:solidFill>
                  <a:srgbClr val="7030A0"/>
                </a:solidFill>
              </a:rPr>
              <a:t>“NBS should be available and accessible to all newborns!” </a:t>
            </a:r>
            <a:br>
              <a:rPr b="1" lang="en-US" sz="3200">
                <a:solidFill>
                  <a:srgbClr val="7030A0"/>
                </a:solidFill>
              </a:rPr>
            </a:br>
            <a:endParaRPr b="1" sz="3200">
              <a:solidFill>
                <a:srgbClr val="7030A0"/>
              </a:solidFill>
            </a:endParaRPr>
          </a:p>
        </p:txBody>
      </p:sp>
      <p:sp>
        <p:nvSpPr>
          <p:cNvPr id="279" name="Google Shape;279;p35"/>
          <p:cNvSpPr txBox="1"/>
          <p:nvPr>
            <p:ph idx="1" type="body"/>
          </p:nvPr>
        </p:nvSpPr>
        <p:spPr>
          <a:xfrm>
            <a:off x="838200" y="138729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800"/>
              <a:buChar char="•"/>
            </a:pPr>
            <a:r>
              <a:rPr lang="en-US">
                <a:solidFill>
                  <a:srgbClr val="7030A0"/>
                </a:solidFill>
              </a:rPr>
              <a:t>TREC test is recommended by the Ministry of public Health (MOH) to all newborns, as mandated by the decree 1/2128.</a:t>
            </a:r>
            <a:endParaRPr/>
          </a:p>
          <a:p>
            <a:pPr indent="-228600" lvl="0" marL="228600" rtl="0" algn="l">
              <a:lnSpc>
                <a:spcPct val="90000"/>
              </a:lnSpc>
              <a:spcBef>
                <a:spcPts val="1000"/>
              </a:spcBef>
              <a:spcAft>
                <a:spcPts val="0"/>
              </a:spcAft>
              <a:buClr>
                <a:srgbClr val="7030A0"/>
              </a:buClr>
              <a:buSzPts val="2800"/>
              <a:buChar char="•"/>
            </a:pPr>
            <a:r>
              <a:rPr lang="en-US">
                <a:solidFill>
                  <a:srgbClr val="7030A0"/>
                </a:solidFill>
              </a:rPr>
              <a:t>National Campaign (January 2018)</a:t>
            </a:r>
            <a:endParaRPr/>
          </a:p>
          <a:p>
            <a:pPr indent="-228600" lvl="1" marL="685800" rtl="0" algn="l">
              <a:lnSpc>
                <a:spcPct val="90000"/>
              </a:lnSpc>
              <a:spcBef>
                <a:spcPts val="500"/>
              </a:spcBef>
              <a:spcAft>
                <a:spcPts val="0"/>
              </a:spcAft>
              <a:buClr>
                <a:srgbClr val="7030A0"/>
              </a:buClr>
              <a:buSzPts val="2800"/>
              <a:buFont typeface="Noto Sans Symbols"/>
              <a:buChar char="⮚"/>
            </a:pPr>
            <a:r>
              <a:rPr lang="en-US" sz="2800">
                <a:solidFill>
                  <a:srgbClr val="7030A0"/>
                </a:solidFill>
              </a:rPr>
              <a:t>Ministry of Public Health</a:t>
            </a:r>
            <a:endParaRPr/>
          </a:p>
          <a:p>
            <a:pPr indent="-228600" lvl="1" marL="685800" rtl="0" algn="l">
              <a:lnSpc>
                <a:spcPct val="90000"/>
              </a:lnSpc>
              <a:spcBef>
                <a:spcPts val="500"/>
              </a:spcBef>
              <a:spcAft>
                <a:spcPts val="0"/>
              </a:spcAft>
              <a:buClr>
                <a:srgbClr val="7030A0"/>
              </a:buClr>
              <a:buSzPts val="2800"/>
              <a:buFont typeface="Noto Sans Symbols"/>
              <a:buChar char="⮚"/>
            </a:pPr>
            <a:r>
              <a:rPr lang="en-US" sz="2800">
                <a:solidFill>
                  <a:srgbClr val="7030A0"/>
                </a:solidFill>
              </a:rPr>
              <a:t>iFight PID</a:t>
            </a:r>
            <a:endParaRPr/>
          </a:p>
          <a:p>
            <a:pPr indent="-228600" lvl="1" marL="685800" rtl="0" algn="l">
              <a:lnSpc>
                <a:spcPct val="90000"/>
              </a:lnSpc>
              <a:spcBef>
                <a:spcPts val="500"/>
              </a:spcBef>
              <a:spcAft>
                <a:spcPts val="0"/>
              </a:spcAft>
              <a:buClr>
                <a:srgbClr val="7030A0"/>
              </a:buClr>
              <a:buSzPts val="2800"/>
              <a:buFont typeface="Noto Sans Symbols"/>
              <a:buChar char="⮚"/>
            </a:pPr>
            <a:r>
              <a:rPr lang="en-US" sz="2800">
                <a:solidFill>
                  <a:srgbClr val="7030A0"/>
                </a:solidFill>
              </a:rPr>
              <a:t>USJ  </a:t>
            </a:r>
            <a:endParaRPr/>
          </a:p>
          <a:p>
            <a:pPr indent="-228600" lvl="1" marL="685800" rtl="0" algn="l">
              <a:lnSpc>
                <a:spcPct val="90000"/>
              </a:lnSpc>
              <a:spcBef>
                <a:spcPts val="500"/>
              </a:spcBef>
              <a:spcAft>
                <a:spcPts val="0"/>
              </a:spcAft>
              <a:buClr>
                <a:srgbClr val="7030A0"/>
              </a:buClr>
              <a:buSzPts val="2800"/>
              <a:buFont typeface="Noto Sans Symbols"/>
              <a:buChar char="⮚"/>
            </a:pPr>
            <a:r>
              <a:rPr lang="en-US" sz="2800">
                <a:solidFill>
                  <a:srgbClr val="7030A0"/>
                </a:solidFill>
              </a:rPr>
              <a:t>AUBMC</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moh.jpg" id="280" name="Google Shape;280;p35"/>
          <p:cNvPicPr preferRelativeResize="0"/>
          <p:nvPr/>
        </p:nvPicPr>
        <p:blipFill rotWithShape="1">
          <a:blip r:embed="rId3">
            <a:alphaModFix/>
          </a:blip>
          <a:srcRect b="22063" l="6848" r="4423" t="28066"/>
          <a:stretch/>
        </p:blipFill>
        <p:spPr>
          <a:xfrm>
            <a:off x="332508" y="4858070"/>
            <a:ext cx="2937164" cy="866704"/>
          </a:xfrm>
          <a:prstGeom prst="rect">
            <a:avLst/>
          </a:prstGeom>
          <a:noFill/>
          <a:ln>
            <a:noFill/>
          </a:ln>
        </p:spPr>
      </p:pic>
      <p:pic>
        <p:nvPicPr>
          <p:cNvPr descr="AUBMC.jpg" id="281" name="Google Shape;281;p35"/>
          <p:cNvPicPr preferRelativeResize="0"/>
          <p:nvPr/>
        </p:nvPicPr>
        <p:blipFill rotWithShape="1">
          <a:blip r:embed="rId4">
            <a:alphaModFix/>
          </a:blip>
          <a:srcRect b="32869" l="0" r="0" t="24464"/>
          <a:stretch/>
        </p:blipFill>
        <p:spPr>
          <a:xfrm>
            <a:off x="8808055" y="4871925"/>
            <a:ext cx="2090860" cy="892100"/>
          </a:xfrm>
          <a:prstGeom prst="rect">
            <a:avLst/>
          </a:prstGeom>
          <a:noFill/>
          <a:ln>
            <a:noFill/>
          </a:ln>
        </p:spPr>
      </p:pic>
      <p:pic>
        <p:nvPicPr>
          <p:cNvPr descr="USJ FM.jpg" id="282" name="Google Shape;282;p35"/>
          <p:cNvPicPr preferRelativeResize="0"/>
          <p:nvPr/>
        </p:nvPicPr>
        <p:blipFill rotWithShape="1">
          <a:blip r:embed="rId5">
            <a:alphaModFix/>
          </a:blip>
          <a:srcRect b="0" l="0" r="0" t="0"/>
          <a:stretch/>
        </p:blipFill>
        <p:spPr>
          <a:xfrm>
            <a:off x="6298108" y="4871925"/>
            <a:ext cx="2098557" cy="1089636"/>
          </a:xfrm>
          <a:prstGeom prst="rect">
            <a:avLst/>
          </a:prstGeom>
          <a:noFill/>
          <a:ln>
            <a:noFill/>
          </a:ln>
        </p:spPr>
      </p:pic>
      <p:pic>
        <p:nvPicPr>
          <p:cNvPr descr="IFIGHT.png" id="283" name="Google Shape;283;p35"/>
          <p:cNvPicPr preferRelativeResize="0"/>
          <p:nvPr/>
        </p:nvPicPr>
        <p:blipFill rotWithShape="1">
          <a:blip r:embed="rId6">
            <a:alphaModFix/>
          </a:blip>
          <a:srcRect b="32949" l="0" r="14777" t="30976"/>
          <a:stretch/>
        </p:blipFill>
        <p:spPr>
          <a:xfrm>
            <a:off x="3713020" y="4878459"/>
            <a:ext cx="2092035" cy="885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lang="en-US">
                <a:solidFill>
                  <a:srgbClr val="7030A0"/>
                </a:solidFill>
              </a:rPr>
              <a:t>Facts in September 2019</a:t>
            </a:r>
            <a:endParaRPr>
              <a:solidFill>
                <a:srgbClr val="7030A0"/>
              </a:solidFill>
            </a:endParaRPr>
          </a:p>
        </p:txBody>
      </p:sp>
      <p:sp>
        <p:nvSpPr>
          <p:cNvPr id="290" name="Google Shape;29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7030A0"/>
              </a:buClr>
              <a:buSzPts val="3200"/>
              <a:buChar char="•"/>
            </a:pPr>
            <a:r>
              <a:rPr lang="en-US" sz="3200">
                <a:solidFill>
                  <a:srgbClr val="7030A0"/>
                </a:solidFill>
              </a:rPr>
              <a:t>25% of hospitals did not sign yet the contract with the labs wich is mandatory to lunch the screening in those hospitals.</a:t>
            </a:r>
            <a:endParaRPr/>
          </a:p>
          <a:p>
            <a:pPr indent="-25400" lvl="0" marL="228600" rtl="0" algn="l">
              <a:lnSpc>
                <a:spcPct val="80000"/>
              </a:lnSpc>
              <a:spcBef>
                <a:spcPts val="1000"/>
              </a:spcBef>
              <a:spcAft>
                <a:spcPts val="0"/>
              </a:spcAft>
              <a:buClr>
                <a:schemeClr val="dk1"/>
              </a:buClr>
              <a:buSzPts val="3200"/>
              <a:buNone/>
            </a:pPr>
            <a:r>
              <a:t/>
            </a:r>
            <a:endParaRPr sz="3200">
              <a:solidFill>
                <a:srgbClr val="7030A0"/>
              </a:solidFill>
            </a:endParaRPr>
          </a:p>
          <a:p>
            <a:pPr indent="-228600" lvl="0" marL="228600" rtl="0" algn="l">
              <a:lnSpc>
                <a:spcPct val="80000"/>
              </a:lnSpc>
              <a:spcBef>
                <a:spcPts val="1000"/>
              </a:spcBef>
              <a:spcAft>
                <a:spcPts val="0"/>
              </a:spcAft>
              <a:buClr>
                <a:srgbClr val="7030A0"/>
              </a:buClr>
              <a:buSzPts val="3200"/>
              <a:buChar char="•"/>
            </a:pPr>
            <a:r>
              <a:rPr lang="en-US" sz="3200">
                <a:solidFill>
                  <a:srgbClr val="7030A0"/>
                </a:solidFill>
              </a:rPr>
              <a:t>During the last 18 months:</a:t>
            </a:r>
            <a:endParaRPr/>
          </a:p>
          <a:p>
            <a:pPr indent="0" lvl="0" marL="0" rtl="0" algn="l">
              <a:lnSpc>
                <a:spcPct val="80000"/>
              </a:lnSpc>
              <a:spcBef>
                <a:spcPts val="1000"/>
              </a:spcBef>
              <a:spcAft>
                <a:spcPts val="0"/>
              </a:spcAft>
              <a:buClr>
                <a:srgbClr val="7030A0"/>
              </a:buClr>
              <a:buSzPts val="3200"/>
              <a:buNone/>
            </a:pPr>
            <a:r>
              <a:rPr lang="en-US" sz="3200">
                <a:solidFill>
                  <a:srgbClr val="7030A0"/>
                </a:solidFill>
              </a:rPr>
              <a:t>	- 120 000 Lebanese births.</a:t>
            </a:r>
            <a:endParaRPr/>
          </a:p>
          <a:p>
            <a:pPr indent="0" lvl="0" marL="0" rtl="0" algn="l">
              <a:lnSpc>
                <a:spcPct val="80000"/>
              </a:lnSpc>
              <a:spcBef>
                <a:spcPts val="1000"/>
              </a:spcBef>
              <a:spcAft>
                <a:spcPts val="0"/>
              </a:spcAft>
              <a:buClr>
                <a:srgbClr val="7030A0"/>
              </a:buClr>
              <a:buSzPts val="3200"/>
              <a:buNone/>
            </a:pPr>
            <a:r>
              <a:rPr lang="en-US" sz="3200">
                <a:solidFill>
                  <a:srgbClr val="7030A0"/>
                </a:solidFill>
              </a:rPr>
              <a:t>	- Only 11 000 tests done.  		</a:t>
            </a:r>
            <a:r>
              <a:rPr lang="en-US" sz="4800">
                <a:solidFill>
                  <a:srgbClr val="FF0000"/>
                </a:solidFill>
              </a:rPr>
              <a:t>9%</a:t>
            </a:r>
            <a:r>
              <a:rPr lang="en-US" sz="3200">
                <a:solidFill>
                  <a:srgbClr val="7030A0"/>
                </a:solidFill>
              </a:rPr>
              <a:t>      </a:t>
            </a:r>
            <a:endParaRPr/>
          </a:p>
          <a:p>
            <a:pPr indent="-228600" lvl="0" marL="228600" rtl="0" algn="l">
              <a:lnSpc>
                <a:spcPct val="80000"/>
              </a:lnSpc>
              <a:spcBef>
                <a:spcPts val="1000"/>
              </a:spcBef>
              <a:spcAft>
                <a:spcPts val="0"/>
              </a:spcAft>
              <a:buClr>
                <a:srgbClr val="7030A0"/>
              </a:buClr>
              <a:buSzPts val="3200"/>
              <a:buChar char="•"/>
            </a:pPr>
            <a:r>
              <a:rPr lang="en-US" sz="3200">
                <a:solidFill>
                  <a:srgbClr val="7030A0"/>
                </a:solidFill>
              </a:rPr>
              <a:t>One DiGeorge found and many potential cases are retested.                                                								</a:t>
            </a:r>
            <a:endParaRPr sz="40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i="1" lang="en-US" u="sng"/>
              <a:t>Test samples</a:t>
            </a:r>
            <a:endParaRPr b="1" i="1" u="sng"/>
          </a:p>
        </p:txBody>
      </p:sp>
      <p:sp>
        <p:nvSpPr>
          <p:cNvPr id="296" name="Google Shape;29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97" name="Google Shape;297;p37"/>
          <p:cNvPicPr preferRelativeResize="0"/>
          <p:nvPr/>
        </p:nvPicPr>
        <p:blipFill rotWithShape="1">
          <a:blip r:embed="rId3">
            <a:alphaModFix/>
          </a:blip>
          <a:srcRect b="0" l="0" r="0" t="0"/>
          <a:stretch/>
        </p:blipFill>
        <p:spPr>
          <a:xfrm>
            <a:off x="548458" y="2038350"/>
            <a:ext cx="4572000" cy="2743200"/>
          </a:xfrm>
          <a:prstGeom prst="rect">
            <a:avLst/>
          </a:prstGeom>
          <a:noFill/>
          <a:ln>
            <a:noFill/>
          </a:ln>
        </p:spPr>
      </p:pic>
      <p:pic>
        <p:nvPicPr>
          <p:cNvPr id="298" name="Google Shape;298;p37"/>
          <p:cNvPicPr preferRelativeResize="0"/>
          <p:nvPr/>
        </p:nvPicPr>
        <p:blipFill rotWithShape="1">
          <a:blip r:embed="rId4">
            <a:alphaModFix/>
          </a:blip>
          <a:srcRect b="0" l="0" r="0" t="0"/>
          <a:stretch/>
        </p:blipFill>
        <p:spPr>
          <a:xfrm>
            <a:off x="6384332" y="2081504"/>
            <a:ext cx="4572000" cy="2743200"/>
          </a:xfrm>
          <a:prstGeom prst="rect">
            <a:avLst/>
          </a:prstGeom>
          <a:noFill/>
          <a:ln>
            <a:noFill/>
          </a:ln>
        </p:spPr>
      </p:pic>
      <p:sp>
        <p:nvSpPr>
          <p:cNvPr id="299" name="Google Shape;299;p37"/>
          <p:cNvSpPr/>
          <p:nvPr/>
        </p:nvSpPr>
        <p:spPr>
          <a:xfrm>
            <a:off x="6230329" y="1927160"/>
            <a:ext cx="4843268" cy="28594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5" name="Google Shape;30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3600"/>
              <a:buChar char="•"/>
            </a:pPr>
            <a:r>
              <a:rPr lang="en-US" sz="3600">
                <a:solidFill>
                  <a:srgbClr val="7030A0"/>
                </a:solidFill>
              </a:rPr>
              <a:t>The actual minister of health announced lately that this screening test is a requirement and asked all third party payers to cover it.</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Mutual Fund of employees, all military and security forces, NSS, all agreed and memos will be issued soon.</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Insurance companies will follow as they always do.</a:t>
            </a:r>
            <a:endParaRPr sz="360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lang="en-US">
                <a:solidFill>
                  <a:srgbClr val="7030A0"/>
                </a:solidFill>
              </a:rPr>
              <a:t>CASE 1</a:t>
            </a:r>
            <a:endParaRPr>
              <a:solidFill>
                <a:srgbClr val="7030A0"/>
              </a:solidFill>
            </a:endParaRPr>
          </a:p>
        </p:txBody>
      </p:sp>
      <p:sp>
        <p:nvSpPr>
          <p:cNvPr id="311" name="Google Shape;31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7030A0"/>
              </a:buClr>
              <a:buSzPts val="2800"/>
              <a:buChar char="•"/>
            </a:pPr>
            <a:r>
              <a:rPr lang="en-US">
                <a:solidFill>
                  <a:srgbClr val="7030A0"/>
                </a:solidFill>
              </a:rPr>
              <a:t>HF, male, born on 03/07/2018,at the Governmental Hospital, Nabatieh. TREC screening not done.</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Third degree consanguineous parents.1 older sister in GH.</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Well vaccinated, no BCG.</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Lived in KSA, admitted 4 times to hospital for fever, pneumonia and failure to thrive.</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Transferred to HDF in March 2019 for Infl A+, Coronavirus+ pneumonia</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Severe lymphopenia, indetectable IgG in blood.</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T- B+ NK- SCID on flux cytometry. Mutation in IL2RG gene.</a:t>
            </a:r>
            <a:endParaRPr>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7" name="Google Shape;31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3600"/>
              <a:buChar char="•"/>
            </a:pPr>
            <a:r>
              <a:rPr lang="en-US" sz="3600">
                <a:solidFill>
                  <a:srgbClr val="7030A0"/>
                </a:solidFill>
              </a:rPr>
              <a:t>HLA typing: father was a complete geno-identical donor.</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Put on IVIG and prophylaxis.</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Successful HSCT done at AUB. Discharged last week.</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Lucky boy: survived till diagnosis.</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Money spent till transplant ~ money for transplant.</a:t>
            </a:r>
            <a:endParaRPr sz="360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lang="en-US">
                <a:solidFill>
                  <a:srgbClr val="7030A0"/>
                </a:solidFill>
              </a:rPr>
              <a:t>CASE 2</a:t>
            </a:r>
            <a:endParaRPr>
              <a:solidFill>
                <a:srgbClr val="7030A0"/>
              </a:solidFill>
            </a:endParaRPr>
          </a:p>
        </p:txBody>
      </p:sp>
      <p:sp>
        <p:nvSpPr>
          <p:cNvPr id="323" name="Google Shape;32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7030A0"/>
              </a:buClr>
              <a:buSzPts val="2800"/>
              <a:buChar char="•"/>
            </a:pPr>
            <a:r>
              <a:rPr lang="en-US">
                <a:solidFill>
                  <a:srgbClr val="7030A0"/>
                </a:solidFill>
              </a:rPr>
              <a:t>Boy ,born on February 2019 at Cheikh Ragheb Hospital, consanguineous parents. TREC not proposed.</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Three episodes of pneumonia with failure to thrive (actual </a:t>
            </a:r>
            <a:endParaRPr/>
          </a:p>
          <a:p>
            <a:pPr indent="0" lvl="0" marL="0" rtl="0" algn="l">
              <a:lnSpc>
                <a:spcPct val="80000"/>
              </a:lnSpc>
              <a:spcBef>
                <a:spcPts val="1000"/>
              </a:spcBef>
              <a:spcAft>
                <a:spcPts val="0"/>
              </a:spcAft>
              <a:buClr>
                <a:srgbClr val="7030A0"/>
              </a:buClr>
              <a:buSzPts val="2800"/>
              <a:buNone/>
            </a:pPr>
            <a:r>
              <a:rPr lang="en-US">
                <a:solidFill>
                  <a:srgbClr val="7030A0"/>
                </a:solidFill>
              </a:rPr>
              <a:t>  weight 2,7 kg)</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Lab results: severe lymphopenia</a:t>
            </a:r>
            <a:endParaRPr/>
          </a:p>
          <a:p>
            <a:pPr indent="0" lvl="0" marL="0" rtl="0" algn="l">
              <a:lnSpc>
                <a:spcPct val="80000"/>
              </a:lnSpc>
              <a:spcBef>
                <a:spcPts val="1000"/>
              </a:spcBef>
              <a:spcAft>
                <a:spcPts val="0"/>
              </a:spcAft>
              <a:buClr>
                <a:srgbClr val="7030A0"/>
              </a:buClr>
              <a:buSzPts val="2800"/>
              <a:buNone/>
            </a:pPr>
            <a:r>
              <a:rPr lang="en-US">
                <a:solidFill>
                  <a:srgbClr val="7030A0"/>
                </a:solidFill>
              </a:rPr>
              <a:t>	          no IgG in blood</a:t>
            </a:r>
            <a:endParaRPr/>
          </a:p>
          <a:p>
            <a:pPr indent="0" lvl="0" marL="0" rtl="0" algn="l">
              <a:lnSpc>
                <a:spcPct val="80000"/>
              </a:lnSpc>
              <a:spcBef>
                <a:spcPts val="1000"/>
              </a:spcBef>
              <a:spcAft>
                <a:spcPts val="0"/>
              </a:spcAft>
              <a:buClr>
                <a:srgbClr val="7030A0"/>
              </a:buClr>
              <a:buSzPts val="2800"/>
              <a:buNone/>
            </a:pPr>
            <a:r>
              <a:rPr lang="en-US">
                <a:solidFill>
                  <a:srgbClr val="7030A0"/>
                </a:solidFill>
              </a:rPr>
              <a:t>	          T- B- NK+ SCID by flux cytometry</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Treated by IV Ig </a:t>
            </a:r>
            <a:endParaRPr/>
          </a:p>
          <a:p>
            <a:pPr indent="-228600" lvl="0" marL="228600" rtl="0" algn="l">
              <a:lnSpc>
                <a:spcPct val="80000"/>
              </a:lnSpc>
              <a:spcBef>
                <a:spcPts val="1000"/>
              </a:spcBef>
              <a:spcAft>
                <a:spcPts val="0"/>
              </a:spcAft>
              <a:buClr>
                <a:srgbClr val="7030A0"/>
              </a:buClr>
              <a:buSzPts val="2800"/>
              <a:buChar char="•"/>
            </a:pPr>
            <a:r>
              <a:rPr lang="en-US">
                <a:solidFill>
                  <a:srgbClr val="7030A0"/>
                </a:solidFill>
              </a:rPr>
              <a:t>Search for a compatible donor in progress.</a:t>
            </a:r>
            <a:endParaRPr>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idx="1" type="body"/>
          </p:nvPr>
        </p:nvSpPr>
        <p:spPr>
          <a:xfrm>
            <a:off x="443345" y="1875489"/>
            <a:ext cx="11305309" cy="5149736"/>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7030A0"/>
              </a:buClr>
              <a:buSzPts val="2400"/>
              <a:buChar char="•"/>
            </a:pPr>
            <a:r>
              <a:rPr lang="en-US" sz="2400">
                <a:solidFill>
                  <a:srgbClr val="7030A0"/>
                </a:solidFill>
              </a:rPr>
              <a:t>Heterogeneous group of inherited disorders affecting the development and/or function of the immune system.</a:t>
            </a:r>
            <a:endParaRPr/>
          </a:p>
          <a:p>
            <a:pPr indent="0" lvl="0" marL="0" rtl="0" algn="just">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Patients with PID are more susceptible to life-threatening infections.</a:t>
            </a:r>
            <a:endParaRPr/>
          </a:p>
          <a:p>
            <a:pPr indent="-76200" lvl="0" marL="228600" rtl="0" algn="l">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Non-infectious manifestations in PID patients might include: failure to thrive, allergy, lymphoproliferation and/or autoimmunity.</a:t>
            </a:r>
            <a:endParaRPr/>
          </a:p>
          <a:p>
            <a:pPr indent="0" lvl="0" marL="0" rtl="0" algn="l">
              <a:lnSpc>
                <a:spcPct val="90000"/>
              </a:lnSpc>
              <a:spcBef>
                <a:spcPts val="1000"/>
              </a:spcBef>
              <a:spcAft>
                <a:spcPts val="0"/>
              </a:spcAft>
              <a:buClr>
                <a:schemeClr val="dk1"/>
              </a:buClr>
              <a:buSzPts val="2400"/>
              <a:buNone/>
            </a:pPr>
            <a:r>
              <a:t/>
            </a:r>
            <a:endParaRPr sz="2400">
              <a:solidFill>
                <a:srgbClr val="222A35"/>
              </a:solidFill>
            </a:endParaRPr>
          </a:p>
        </p:txBody>
      </p:sp>
      <p:sp>
        <p:nvSpPr>
          <p:cNvPr id="103" name="Google Shape;10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 name="Google Shape;104;p15"/>
          <p:cNvSpPr txBox="1"/>
          <p:nvPr/>
        </p:nvSpPr>
        <p:spPr>
          <a:xfrm>
            <a:off x="1254177" y="330950"/>
            <a:ext cx="9144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2800"/>
              <a:buFont typeface="Calibri"/>
              <a:buNone/>
            </a:pPr>
            <a:r>
              <a:rPr b="1" lang="en-US" sz="2800">
                <a:solidFill>
                  <a:srgbClr val="7030A0"/>
                </a:solidFill>
                <a:latin typeface="Calibri"/>
                <a:ea typeface="Calibri"/>
                <a:cs typeface="Calibri"/>
                <a:sym typeface="Calibri"/>
              </a:rPr>
              <a:t>Primary Immunodeficiencies (PIDs) </a:t>
            </a:r>
            <a:endParaRPr/>
          </a:p>
        </p:txBody>
      </p:sp>
      <p:pic>
        <p:nvPicPr>
          <p:cNvPr id="105" name="Google Shape;105;p15"/>
          <p:cNvPicPr preferRelativeResize="0"/>
          <p:nvPr/>
        </p:nvPicPr>
        <p:blipFill rotWithShape="1">
          <a:blip r:embed="rId3">
            <a:alphaModFix/>
          </a:blip>
          <a:srcRect b="0" l="0" r="29760" t="0"/>
          <a:stretch/>
        </p:blipFill>
        <p:spPr>
          <a:xfrm>
            <a:off x="9191740" y="2"/>
            <a:ext cx="1476260" cy="15762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b="1" i="1" lang="en-US" u="sng">
                <a:solidFill>
                  <a:srgbClr val="7030A0"/>
                </a:solidFill>
              </a:rPr>
              <a:t>Challenges</a:t>
            </a:r>
            <a:br>
              <a:rPr b="1" i="1" lang="en-US" u="sng">
                <a:solidFill>
                  <a:srgbClr val="7030A0"/>
                </a:solidFill>
              </a:rPr>
            </a:br>
            <a:r>
              <a:rPr lang="en-US">
                <a:solidFill>
                  <a:srgbClr val="7030A0"/>
                </a:solidFill>
              </a:rPr>
              <a:t>I- Logistics</a:t>
            </a:r>
            <a:endParaRPr>
              <a:solidFill>
                <a:srgbClr val="7030A0"/>
              </a:solidFill>
            </a:endParaRPr>
          </a:p>
        </p:txBody>
      </p:sp>
      <p:sp>
        <p:nvSpPr>
          <p:cNvPr id="329" name="Google Shape;32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400"/>
              <a:buChar char="•"/>
            </a:pPr>
            <a:r>
              <a:rPr lang="en-US" sz="2400">
                <a:solidFill>
                  <a:srgbClr val="7030A0"/>
                </a:solidFill>
              </a:rPr>
              <a:t>Delays in sending Guthrie cards from hospitals.</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Delays in performing tests in the labs due to paper work.</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Many hospitals did not sign the contract yet.</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Coverage of the test by third party payers.</a:t>
            </a:r>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The need for further confirmatory testing including a TREC repetition for all borderline and positive cases leading sometimes to additional detailed studies.</a:t>
            </a:r>
            <a:endParaRPr/>
          </a:p>
          <a:p>
            <a:pPr indent="-76200" lvl="0" marL="228600" rtl="0" algn="l">
              <a:lnSpc>
                <a:spcPct val="90000"/>
              </a:lnSpc>
              <a:spcBef>
                <a:spcPts val="1000"/>
              </a:spcBef>
              <a:spcAft>
                <a:spcPts val="0"/>
              </a:spcAft>
              <a:buClr>
                <a:schemeClr val="dk1"/>
              </a:buClr>
              <a:buSzPts val="2400"/>
              <a:buNone/>
            </a:pPr>
            <a:r>
              <a:t/>
            </a:r>
            <a:endParaRPr sz="2400">
              <a:solidFill>
                <a:srgbClr val="7030A0"/>
              </a:solidFill>
            </a:endParaRPr>
          </a:p>
          <a:p>
            <a:pPr indent="0" lvl="0" marL="0" rtl="0" algn="l">
              <a:lnSpc>
                <a:spcPct val="90000"/>
              </a:lnSpc>
              <a:spcBef>
                <a:spcPts val="1000"/>
              </a:spcBef>
              <a:spcAft>
                <a:spcPts val="0"/>
              </a:spcAft>
              <a:buClr>
                <a:srgbClr val="7030A0"/>
              </a:buClr>
              <a:buSzPts val="2400"/>
              <a:buNone/>
            </a:pPr>
            <a:r>
              <a:rPr lang="en-US" sz="2400">
                <a:solidFill>
                  <a:srgbClr val="7030A0"/>
                </a:solidFill>
              </a:rPr>
              <a:t>Huge work still needed in order to simplify procedures and optimize the circuit between hospitals and labs.</a:t>
            </a:r>
            <a:endParaRPr/>
          </a:p>
          <a:p>
            <a:pPr indent="0" lvl="0" marL="0" rtl="0" algn="l">
              <a:lnSpc>
                <a:spcPct val="90000"/>
              </a:lnSpc>
              <a:spcBef>
                <a:spcPts val="1000"/>
              </a:spcBef>
              <a:spcAft>
                <a:spcPts val="0"/>
              </a:spcAft>
              <a:buClr>
                <a:srgbClr val="7030A0"/>
              </a:buClr>
              <a:buSzPts val="2400"/>
              <a:buNone/>
            </a:pPr>
            <a:r>
              <a:rPr lang="en-US" sz="2400">
                <a:solidFill>
                  <a:srgbClr val="7030A0"/>
                </a:solidFill>
              </a:rPr>
              <a:t>This work is done by us as WOPID in partnership with both labs, I fight PID and NaSPID</a:t>
            </a:r>
            <a:endParaRPr sz="2400">
              <a:solidFill>
                <a:srgbClr val="7030A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lang="en-US">
                <a:solidFill>
                  <a:srgbClr val="7030A0"/>
                </a:solidFill>
              </a:rPr>
              <a:t>II- Awarness</a:t>
            </a:r>
            <a:endParaRPr>
              <a:solidFill>
                <a:srgbClr val="7030A0"/>
              </a:solidFill>
            </a:endParaRPr>
          </a:p>
        </p:txBody>
      </p:sp>
      <p:sp>
        <p:nvSpPr>
          <p:cNvPr id="335" name="Google Shape;335;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2800"/>
              <a:buChar char="•"/>
            </a:pPr>
            <a:r>
              <a:rPr lang="en-US">
                <a:solidFill>
                  <a:srgbClr val="7030A0"/>
                </a:solidFill>
              </a:rPr>
              <a:t>The lack of awareness is really huge and present at multiple levels.</a:t>
            </a:r>
            <a:endParaRPr/>
          </a:p>
          <a:p>
            <a:pPr indent="-228600" lvl="0" marL="228600" rtl="0" algn="l">
              <a:lnSpc>
                <a:spcPct val="90000"/>
              </a:lnSpc>
              <a:spcBef>
                <a:spcPts val="1000"/>
              </a:spcBef>
              <a:spcAft>
                <a:spcPts val="0"/>
              </a:spcAft>
              <a:buClr>
                <a:srgbClr val="7030A0"/>
              </a:buClr>
              <a:buSzPts val="2800"/>
              <a:buChar char="•"/>
            </a:pPr>
            <a:r>
              <a:rPr lang="en-US">
                <a:solidFill>
                  <a:srgbClr val="7030A0"/>
                </a:solidFill>
              </a:rPr>
              <a:t>It is not about the neonatal screening concept but more about the PID screening. It explains most of the encountered problems:</a:t>
            </a:r>
            <a:endParaRPr/>
          </a:p>
          <a:p>
            <a:pPr indent="0" lvl="0" marL="0" rtl="0" algn="l">
              <a:lnSpc>
                <a:spcPct val="90000"/>
              </a:lnSpc>
              <a:spcBef>
                <a:spcPts val="1000"/>
              </a:spcBef>
              <a:spcAft>
                <a:spcPts val="0"/>
              </a:spcAft>
              <a:buClr>
                <a:srgbClr val="7030A0"/>
              </a:buClr>
              <a:buSzPts val="2800"/>
              <a:buNone/>
            </a:pPr>
            <a:r>
              <a:rPr lang="en-US">
                <a:solidFill>
                  <a:srgbClr val="7030A0"/>
                </a:solidFill>
              </a:rPr>
              <a:t>	- lack of compliance of hospitals.</a:t>
            </a:r>
            <a:endParaRPr/>
          </a:p>
          <a:p>
            <a:pPr indent="0" lvl="0" marL="0" rtl="0" algn="l">
              <a:lnSpc>
                <a:spcPct val="90000"/>
              </a:lnSpc>
              <a:spcBef>
                <a:spcPts val="1000"/>
              </a:spcBef>
              <a:spcAft>
                <a:spcPts val="0"/>
              </a:spcAft>
              <a:buClr>
                <a:srgbClr val="7030A0"/>
              </a:buClr>
              <a:buSzPts val="2800"/>
              <a:buNone/>
            </a:pPr>
            <a:r>
              <a:rPr lang="en-US">
                <a:solidFill>
                  <a:srgbClr val="7030A0"/>
                </a:solidFill>
              </a:rPr>
              <a:t>	- lack of compliance of nurses.</a:t>
            </a:r>
            <a:endParaRPr/>
          </a:p>
          <a:p>
            <a:pPr indent="0" lvl="0" marL="0" rtl="0" algn="l">
              <a:lnSpc>
                <a:spcPct val="90000"/>
              </a:lnSpc>
              <a:spcBef>
                <a:spcPts val="1000"/>
              </a:spcBef>
              <a:spcAft>
                <a:spcPts val="0"/>
              </a:spcAft>
              <a:buClr>
                <a:srgbClr val="7030A0"/>
              </a:buClr>
              <a:buSzPts val="2800"/>
              <a:buNone/>
            </a:pPr>
            <a:r>
              <a:rPr lang="en-US">
                <a:solidFill>
                  <a:srgbClr val="7030A0"/>
                </a:solidFill>
              </a:rPr>
              <a:t>	- lack of compliance of parents both in accepting to do   the test 	and later in accepting to do confirmatory retesting and follow up 	when needed</a:t>
            </a:r>
            <a:endParaRPr sz="320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1" name="Google Shape;34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3600"/>
              <a:buChar char="•"/>
            </a:pPr>
            <a:r>
              <a:rPr lang="en-US" sz="3600">
                <a:solidFill>
                  <a:srgbClr val="7030A0"/>
                </a:solidFill>
              </a:rPr>
              <a:t>The most surprising and challenging problem is the lack of compliance among pediatricians and obstetricians.</a:t>
            </a:r>
            <a:endParaRPr/>
          </a:p>
          <a:p>
            <a:pPr indent="-228600" lvl="0" marL="228600" rtl="0" algn="l">
              <a:lnSpc>
                <a:spcPct val="90000"/>
              </a:lnSpc>
              <a:spcBef>
                <a:spcPts val="1000"/>
              </a:spcBef>
              <a:spcAft>
                <a:spcPts val="0"/>
              </a:spcAft>
              <a:buClr>
                <a:srgbClr val="7030A0"/>
              </a:buClr>
              <a:buSzPts val="3600"/>
              <a:buChar char="•"/>
            </a:pPr>
            <a:r>
              <a:rPr lang="en-US" sz="3600">
                <a:solidFill>
                  <a:srgbClr val="7030A0"/>
                </a:solidFill>
              </a:rPr>
              <a:t>This program needs	</a:t>
            </a:r>
            <a:r>
              <a:rPr lang="en-US" sz="6000">
                <a:solidFill>
                  <a:srgbClr val="FF0000"/>
                </a:solidFill>
              </a:rPr>
              <a:t>YOU</a:t>
            </a:r>
            <a:r>
              <a:rPr lang="en-US" sz="3600">
                <a:solidFill>
                  <a:srgbClr val="7030A0"/>
                </a:solidFill>
              </a:rPr>
              <a:t>		to succeed</a:t>
            </a:r>
            <a:endParaRPr/>
          </a:p>
          <a:p>
            <a:pPr indent="0" lvl="4" marL="1828800" rtl="0" algn="l">
              <a:lnSpc>
                <a:spcPct val="90000"/>
              </a:lnSpc>
              <a:spcBef>
                <a:spcPts val="500"/>
              </a:spcBef>
              <a:spcAft>
                <a:spcPts val="0"/>
              </a:spcAft>
              <a:buClr>
                <a:srgbClr val="7030A0"/>
              </a:buClr>
              <a:buSzPts val="7200"/>
              <a:buNone/>
            </a:pPr>
            <a:r>
              <a:rPr lang="en-US" sz="7200">
                <a:solidFill>
                  <a:srgbClr val="7030A0"/>
                </a:solidFil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7" name="Google Shape;347;p45"/>
          <p:cNvSpPr txBox="1"/>
          <p:nvPr>
            <p:ph idx="1" type="body"/>
          </p:nvPr>
        </p:nvSpPr>
        <p:spPr>
          <a:xfrm>
            <a:off x="944380" y="1454046"/>
            <a:ext cx="10409420" cy="50227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030A0"/>
              </a:buClr>
              <a:buSzPts val="2800"/>
              <a:buNone/>
            </a:pPr>
            <a:r>
              <a:rPr lang="en-US">
                <a:solidFill>
                  <a:srgbClr val="7030A0"/>
                </a:solidFill>
              </a:rPr>
              <a:t>We need each one of you to act as a WOPID member in her or his institution to spread knowledge and convince all actors :</a:t>
            </a:r>
            <a:endParaRPr/>
          </a:p>
          <a:p>
            <a:pPr indent="0" lvl="0" marL="0" rtl="0" algn="l">
              <a:lnSpc>
                <a:spcPct val="90000"/>
              </a:lnSpc>
              <a:spcBef>
                <a:spcPts val="1000"/>
              </a:spcBef>
              <a:spcAft>
                <a:spcPts val="0"/>
              </a:spcAft>
              <a:buClr>
                <a:srgbClr val="7030A0"/>
              </a:buClr>
              <a:buSzPts val="2800"/>
              <a:buNone/>
            </a:pPr>
            <a:r>
              <a:rPr lang="en-US">
                <a:solidFill>
                  <a:srgbClr val="7030A0"/>
                </a:solidFill>
              </a:rPr>
              <a:t>	medical and administrative directors, obstetricians and nurses</a:t>
            </a:r>
            <a:endParaRPr/>
          </a:p>
          <a:p>
            <a:pPr indent="0" lvl="0" marL="0" rtl="0" algn="l">
              <a:lnSpc>
                <a:spcPct val="90000"/>
              </a:lnSpc>
              <a:spcBef>
                <a:spcPts val="1000"/>
              </a:spcBef>
              <a:spcAft>
                <a:spcPts val="0"/>
              </a:spcAft>
              <a:buClr>
                <a:srgbClr val="7030A0"/>
              </a:buClr>
              <a:buSzPts val="2800"/>
              <a:buNone/>
            </a:pPr>
            <a:r>
              <a:rPr lang="en-US">
                <a:solidFill>
                  <a:srgbClr val="7030A0"/>
                </a:solidFill>
              </a:rPr>
              <a:t>            to adopt this screening test.</a:t>
            </a:r>
            <a:endParaRPr>
              <a:solidFill>
                <a:srgbClr val="7030A0"/>
              </a:solidFill>
            </a:endParaRPr>
          </a:p>
          <a:p>
            <a:pPr indent="0" lvl="0" marL="0" rtl="0" algn="l">
              <a:lnSpc>
                <a:spcPct val="90000"/>
              </a:lnSpc>
              <a:spcBef>
                <a:spcPts val="1000"/>
              </a:spcBef>
              <a:spcAft>
                <a:spcPts val="0"/>
              </a:spcAft>
              <a:buClr>
                <a:schemeClr val="dk1"/>
              </a:buClr>
              <a:buSzPts val="2800"/>
              <a:buNone/>
            </a:pPr>
            <a:r>
              <a:t/>
            </a:r>
            <a:endParaRPr>
              <a:solidFill>
                <a:srgbClr val="7030A0"/>
              </a:solidFill>
            </a:endParaRPr>
          </a:p>
          <a:p>
            <a:pPr indent="0" lvl="0" marL="0" rtl="0" algn="l">
              <a:lnSpc>
                <a:spcPct val="90000"/>
              </a:lnSpc>
              <a:spcBef>
                <a:spcPts val="1000"/>
              </a:spcBef>
              <a:spcAft>
                <a:spcPts val="0"/>
              </a:spcAft>
              <a:buClr>
                <a:srgbClr val="7030A0"/>
              </a:buClr>
              <a:buSzPts val="2800"/>
              <a:buNone/>
            </a:pPr>
            <a:r>
              <a:rPr lang="en-US">
                <a:solidFill>
                  <a:srgbClr val="7030A0"/>
                </a:solidFill>
              </a:rPr>
              <a:t>We want to cooperate with you to organize awareness cessions in all regions of Lebanon especially in November when we are planning an awareness campaign in medias</a:t>
            </a:r>
            <a:endParaRPr/>
          </a:p>
          <a:p>
            <a:pPr indent="0" lvl="0" marL="0" rtl="0" algn="l">
              <a:lnSpc>
                <a:spcPct val="90000"/>
              </a:lnSpc>
              <a:spcBef>
                <a:spcPts val="1000"/>
              </a:spcBef>
              <a:spcAft>
                <a:spcPts val="0"/>
              </a:spcAft>
              <a:buClr>
                <a:srgbClr val="7030A0"/>
              </a:buClr>
              <a:buSzPts val="2800"/>
              <a:buNone/>
            </a:pPr>
            <a:r>
              <a:rPr lang="en-US">
                <a:solidFill>
                  <a:srgbClr val="7030A0"/>
                </a:solidFill>
              </a:rPr>
              <a:t>We need you to do a catch up process in your clinics at the first visit.</a:t>
            </a:r>
            <a:endParaRPr/>
          </a:p>
          <a:p>
            <a:pPr indent="0" lvl="0" marL="0" rtl="0" algn="l">
              <a:lnSpc>
                <a:spcPct val="90000"/>
              </a:lnSpc>
              <a:spcBef>
                <a:spcPts val="1000"/>
              </a:spcBef>
              <a:spcAft>
                <a:spcPts val="0"/>
              </a:spcAft>
              <a:buClr>
                <a:srgbClr val="7030A0"/>
              </a:buClr>
              <a:buSzPts val="2800"/>
              <a:buNone/>
            </a:pPr>
            <a:r>
              <a:rPr lang="en-US">
                <a:solidFill>
                  <a:srgbClr val="7030A0"/>
                </a:solidFill>
              </a:rPr>
              <a:t>We are open to your suggestions and comments.</a:t>
            </a:r>
            <a:endParaRPr>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53" name="Google Shape;353;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ctr">
              <a:lnSpc>
                <a:spcPct val="90000"/>
              </a:lnSpc>
              <a:spcBef>
                <a:spcPts val="0"/>
              </a:spcBef>
              <a:spcAft>
                <a:spcPts val="0"/>
              </a:spcAft>
              <a:buClr>
                <a:schemeClr val="dk1"/>
              </a:buClr>
              <a:buSzPts val="2800"/>
              <a:buNone/>
            </a:pPr>
            <a:r>
              <a:t/>
            </a:r>
            <a:endParaRPr/>
          </a:p>
          <a:p>
            <a:pPr indent="-50800" lvl="0" marL="228600" rtl="0" algn="ctr">
              <a:lnSpc>
                <a:spcPct val="90000"/>
              </a:lnSpc>
              <a:spcBef>
                <a:spcPts val="1000"/>
              </a:spcBef>
              <a:spcAft>
                <a:spcPts val="0"/>
              </a:spcAft>
              <a:buClr>
                <a:schemeClr val="dk1"/>
              </a:buClr>
              <a:buSzPts val="2800"/>
              <a:buNone/>
            </a:pPr>
            <a:r>
              <a:t/>
            </a:r>
            <a:endParaRPr/>
          </a:p>
          <a:p>
            <a:pPr indent="-50800" lvl="0" marL="22860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7030A0"/>
              </a:buClr>
              <a:buSzPts val="6000"/>
              <a:buNone/>
            </a:pPr>
            <a:r>
              <a:rPr lang="en-US" sz="6000">
                <a:solidFill>
                  <a:srgbClr val="7030A0"/>
                </a:solidFill>
              </a:rPr>
              <a:t>THANK YOU</a:t>
            </a:r>
            <a:endParaRPr/>
          </a:p>
          <a:p>
            <a:pPr indent="-50800" lvl="0" marL="228600" rtl="0" algn="ctr">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57" name="Shape 357"/>
        <p:cNvGrpSpPr/>
        <p:nvPr/>
      </p:nvGrpSpPr>
      <p:grpSpPr>
        <a:xfrm>
          <a:off x="0" y="0"/>
          <a:ext cx="0" cy="0"/>
          <a:chOff x="0" y="0"/>
          <a:chExt cx="0" cy="0"/>
        </a:xfrm>
      </p:grpSpPr>
      <p:sp>
        <p:nvSpPr>
          <p:cNvPr id="358" name="Google Shape;358;p47"/>
          <p:cNvSpPr txBox="1"/>
          <p:nvPr>
            <p:ph type="ctrTitle"/>
          </p:nvPr>
        </p:nvSpPr>
        <p:spPr>
          <a:xfrm>
            <a:off x="6028270" y="1122363"/>
            <a:ext cx="5920705"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CA4B3"/>
              </a:buClr>
              <a:buSzPts val="5600"/>
              <a:buFont typeface="Avenir"/>
              <a:buNone/>
            </a:pPr>
            <a:r>
              <a:rPr lang="en-US" sz="5600">
                <a:solidFill>
                  <a:srgbClr val="4CA4B3"/>
                </a:solidFill>
                <a:latin typeface="Avenir"/>
                <a:ea typeface="Avenir"/>
                <a:cs typeface="Avenir"/>
                <a:sym typeface="Avenir"/>
              </a:rPr>
              <a:t>Merci</a:t>
            </a:r>
            <a:endParaRPr sz="5600">
              <a:solidFill>
                <a:srgbClr val="4CA4B3"/>
              </a:solidFill>
              <a:latin typeface="Avenir"/>
              <a:ea typeface="Avenir"/>
              <a:cs typeface="Avenir"/>
              <a:sym typeface="Avenir"/>
            </a:endParaRPr>
          </a:p>
        </p:txBody>
      </p:sp>
      <p:sp>
        <p:nvSpPr>
          <p:cNvPr id="359" name="Google Shape;359;p47"/>
          <p:cNvSpPr txBox="1"/>
          <p:nvPr>
            <p:ph idx="1" type="subTitle"/>
          </p:nvPr>
        </p:nvSpPr>
        <p:spPr>
          <a:xfrm>
            <a:off x="6178691" y="3602037"/>
            <a:ext cx="5800798"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CA4B3"/>
              </a:buClr>
              <a:buSzPts val="3200"/>
              <a:buNone/>
            </a:pPr>
            <a:r>
              <a:rPr lang="en-US" sz="3200">
                <a:solidFill>
                  <a:srgbClr val="4CA4B3"/>
                </a:solidFill>
                <a:latin typeface="Avenir"/>
                <a:ea typeface="Avenir"/>
                <a:cs typeface="Avenir"/>
                <a:sym typeface="Avenir"/>
              </a:rPr>
              <a:t>Cybel Mehawej</a:t>
            </a:r>
            <a:endParaRPr sz="3200">
              <a:solidFill>
                <a:srgbClr val="4CA4B3"/>
              </a:solidFill>
              <a:latin typeface="Avenir"/>
              <a:ea typeface="Avenir"/>
              <a:cs typeface="Avenir"/>
              <a:sym typeface="Avenir"/>
            </a:endParaRPr>
          </a:p>
        </p:txBody>
      </p:sp>
      <p:pic>
        <p:nvPicPr>
          <p:cNvPr id="360" name="Google Shape;360;p47"/>
          <p:cNvPicPr preferRelativeResize="0"/>
          <p:nvPr/>
        </p:nvPicPr>
        <p:blipFill rotWithShape="1">
          <a:blip r:embed="rId3">
            <a:alphaModFix/>
          </a:blip>
          <a:srcRect b="44069" l="0" r="0" t="53355"/>
          <a:stretch/>
        </p:blipFill>
        <p:spPr>
          <a:xfrm rot="-5400000">
            <a:off x="2369115" y="3297340"/>
            <a:ext cx="6922076" cy="327394"/>
          </a:xfrm>
          <a:prstGeom prst="rect">
            <a:avLst/>
          </a:prstGeom>
          <a:noFill/>
          <a:ln>
            <a:noFill/>
          </a:ln>
        </p:spPr>
      </p:pic>
      <p:pic>
        <p:nvPicPr>
          <p:cNvPr id="361" name="Google Shape;361;p47"/>
          <p:cNvPicPr preferRelativeResize="0"/>
          <p:nvPr/>
        </p:nvPicPr>
        <p:blipFill rotWithShape="1">
          <a:blip r:embed="rId3">
            <a:alphaModFix/>
          </a:blip>
          <a:srcRect b="21608" l="0" r="0" t="0"/>
          <a:stretch/>
        </p:blipFill>
        <p:spPr>
          <a:xfrm>
            <a:off x="0" y="0"/>
            <a:ext cx="5666456" cy="6282265"/>
          </a:xfrm>
          <a:prstGeom prst="rect">
            <a:avLst/>
          </a:prstGeom>
          <a:noFill/>
          <a:ln>
            <a:noFill/>
          </a:ln>
        </p:spPr>
      </p:pic>
      <p:pic>
        <p:nvPicPr>
          <p:cNvPr id="362" name="Google Shape;362;p47"/>
          <p:cNvPicPr preferRelativeResize="0"/>
          <p:nvPr/>
        </p:nvPicPr>
        <p:blipFill rotWithShape="1">
          <a:blip r:embed="rId3">
            <a:alphaModFix/>
          </a:blip>
          <a:srcRect b="2934" l="1451" r="-1450" t="79006"/>
          <a:stretch/>
        </p:blipFill>
        <p:spPr>
          <a:xfrm>
            <a:off x="6161858" y="5257800"/>
            <a:ext cx="5834464" cy="14901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nvSpPr>
        <p:spPr>
          <a:xfrm>
            <a:off x="1524000" y="13854"/>
            <a:ext cx="9144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3200"/>
              <a:buFont typeface="Calibri"/>
              <a:buNone/>
            </a:pPr>
            <a:r>
              <a:rPr b="1" lang="en-US" sz="3200">
                <a:solidFill>
                  <a:srgbClr val="7030A0"/>
                </a:solidFill>
                <a:latin typeface="Calibri"/>
                <a:ea typeface="Calibri"/>
                <a:cs typeface="Calibri"/>
                <a:sym typeface="Calibri"/>
              </a:rPr>
              <a:t>When to Suspect a PID</a:t>
            </a:r>
            <a:endParaRPr b="1" sz="3200">
              <a:solidFill>
                <a:srgbClr val="7030A0"/>
              </a:solidFill>
              <a:latin typeface="Calibri"/>
              <a:ea typeface="Calibri"/>
              <a:cs typeface="Calibri"/>
              <a:sym typeface="Calibri"/>
            </a:endParaRPr>
          </a:p>
        </p:txBody>
      </p:sp>
      <p:sp>
        <p:nvSpPr>
          <p:cNvPr id="112" name="Google Shape;112;p16"/>
          <p:cNvSpPr txBox="1"/>
          <p:nvPr>
            <p:ph idx="1" type="body"/>
          </p:nvPr>
        </p:nvSpPr>
        <p:spPr>
          <a:xfrm>
            <a:off x="838200" y="130982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030A0"/>
              </a:buClr>
              <a:buSzPts val="3200"/>
              <a:buChar char="•"/>
            </a:pPr>
            <a:r>
              <a:rPr lang="en-US" sz="3200">
                <a:solidFill>
                  <a:srgbClr val="7030A0"/>
                </a:solidFill>
              </a:rPr>
              <a:t>Recurrent infections within one year / persistent infections</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Infections resistant to antibiotics</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Infections affecting many organs</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Infections with unusual pathogens</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Autoimmune manifestations</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Lymphoid organs hypoplasia </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Lymphoproliferative manifestations </a:t>
            </a:r>
            <a:endParaRPr/>
          </a:p>
          <a:p>
            <a:pPr indent="-228600" lvl="0" marL="228600" rtl="0" algn="l">
              <a:lnSpc>
                <a:spcPct val="90000"/>
              </a:lnSpc>
              <a:spcBef>
                <a:spcPts val="1000"/>
              </a:spcBef>
              <a:spcAft>
                <a:spcPts val="0"/>
              </a:spcAft>
              <a:buClr>
                <a:srgbClr val="7030A0"/>
              </a:buClr>
              <a:buSzPts val="3200"/>
              <a:buChar char="•"/>
            </a:pPr>
            <a:r>
              <a:rPr lang="en-US" sz="3200">
                <a:solidFill>
                  <a:srgbClr val="7030A0"/>
                </a:solidFill>
              </a:rPr>
              <a:t>Family history of PID</a:t>
            </a:r>
            <a:endParaRPr/>
          </a:p>
        </p:txBody>
      </p:sp>
      <p:pic>
        <p:nvPicPr>
          <p:cNvPr id="113" name="Google Shape;113;p16"/>
          <p:cNvPicPr preferRelativeResize="0"/>
          <p:nvPr/>
        </p:nvPicPr>
        <p:blipFill rotWithShape="1">
          <a:blip r:embed="rId3">
            <a:alphaModFix/>
          </a:blip>
          <a:srcRect b="1" l="21235" r="0" t="-172"/>
          <a:stretch/>
        </p:blipFill>
        <p:spPr>
          <a:xfrm>
            <a:off x="8846049" y="1910488"/>
            <a:ext cx="3179423" cy="21228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7" name="Shape 117"/>
        <p:cNvGrpSpPr/>
        <p:nvPr/>
      </p:nvGrpSpPr>
      <p:grpSpPr>
        <a:xfrm>
          <a:off x="0" y="0"/>
          <a:ext cx="0" cy="0"/>
          <a:chOff x="0" y="0"/>
          <a:chExt cx="0" cy="0"/>
        </a:xfrm>
      </p:grpSpPr>
      <p:pic>
        <p:nvPicPr>
          <p:cNvPr id="118" name="Google Shape;118;p17"/>
          <p:cNvPicPr preferRelativeResize="0"/>
          <p:nvPr/>
        </p:nvPicPr>
        <p:blipFill rotWithShape="1">
          <a:blip r:embed="rId3">
            <a:alphaModFix/>
          </a:blip>
          <a:srcRect b="0" l="0" r="0" t="0"/>
          <a:stretch/>
        </p:blipFill>
        <p:spPr>
          <a:xfrm>
            <a:off x="3519850" y="27710"/>
            <a:ext cx="4377241" cy="5938457"/>
          </a:xfrm>
          <a:prstGeom prst="rect">
            <a:avLst/>
          </a:prstGeom>
          <a:noFill/>
          <a:ln>
            <a:noFill/>
          </a:ln>
        </p:spPr>
      </p:pic>
      <p:sp>
        <p:nvSpPr>
          <p:cNvPr id="119" name="Google Shape;11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0" name="Google Shape;120;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824770" y="0"/>
            <a:ext cx="10515600" cy="7136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800"/>
              <a:buFont typeface="Calibri"/>
              <a:buNone/>
            </a:pPr>
            <a:r>
              <a:rPr b="1" lang="en-US" sz="2800">
                <a:solidFill>
                  <a:srgbClr val="7030A0"/>
                </a:solidFill>
              </a:rPr>
              <a:t>PIDs Prevalence</a:t>
            </a:r>
            <a:endParaRPr b="1" sz="2800">
              <a:solidFill>
                <a:srgbClr val="7030A0"/>
              </a:solidFill>
            </a:endParaRPr>
          </a:p>
        </p:txBody>
      </p:sp>
      <p:sp>
        <p:nvSpPr>
          <p:cNvPr id="127" name="Google Shape;127;p18"/>
          <p:cNvSpPr txBox="1"/>
          <p:nvPr>
            <p:ph idx="1" type="body"/>
          </p:nvPr>
        </p:nvSpPr>
        <p:spPr>
          <a:xfrm>
            <a:off x="-27710" y="713662"/>
            <a:ext cx="10515600"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7030A0"/>
              </a:buClr>
              <a:buSzPts val="2400"/>
              <a:buChar char="•"/>
            </a:pPr>
            <a:r>
              <a:rPr lang="en-US" sz="2400">
                <a:solidFill>
                  <a:srgbClr val="7030A0"/>
                </a:solidFill>
              </a:rPr>
              <a:t>The real prevalence and incidence of PIDs remains unclear, but recent epidemiologic studies have suggested that PIDs are more common than generally thought.</a:t>
            </a:r>
            <a:endParaRPr/>
          </a:p>
          <a:p>
            <a:pPr indent="0" lvl="0" marL="0" rtl="0" algn="l">
              <a:lnSpc>
                <a:spcPct val="90000"/>
              </a:lnSpc>
              <a:spcBef>
                <a:spcPts val="1000"/>
              </a:spcBef>
              <a:spcAft>
                <a:spcPts val="0"/>
              </a:spcAft>
              <a:buClr>
                <a:schemeClr val="dk1"/>
              </a:buClr>
              <a:buSzPts val="2400"/>
              <a:buNone/>
            </a:pPr>
            <a:r>
              <a:t/>
            </a:r>
            <a:endParaRPr sz="2400">
              <a:solidFill>
                <a:srgbClr val="7030A0"/>
              </a:solidFill>
            </a:endParaRPr>
          </a:p>
          <a:p>
            <a:pPr indent="-228600" lvl="0" marL="228600" rtl="0" algn="l">
              <a:lnSpc>
                <a:spcPct val="90000"/>
              </a:lnSpc>
              <a:spcBef>
                <a:spcPts val="1000"/>
              </a:spcBef>
              <a:spcAft>
                <a:spcPts val="0"/>
              </a:spcAft>
              <a:buClr>
                <a:srgbClr val="7030A0"/>
              </a:buClr>
              <a:buSzPts val="2400"/>
              <a:buChar char="•"/>
            </a:pPr>
            <a:r>
              <a:rPr lang="en-US" sz="2400">
                <a:solidFill>
                  <a:srgbClr val="7030A0"/>
                </a:solidFill>
              </a:rPr>
              <a:t>Prevalence of PIDs worldwide:</a:t>
            </a:r>
            <a:endParaRPr/>
          </a:p>
          <a:p>
            <a:pPr indent="-228600" lvl="1" marL="685800" rtl="0" algn="l">
              <a:lnSpc>
                <a:spcPct val="90000"/>
              </a:lnSpc>
              <a:spcBef>
                <a:spcPts val="500"/>
              </a:spcBef>
              <a:spcAft>
                <a:spcPts val="0"/>
              </a:spcAft>
              <a:buClr>
                <a:srgbClr val="7030A0"/>
              </a:buClr>
              <a:buSzPts val="2200"/>
              <a:buFont typeface="Noto Sans Symbols"/>
              <a:buChar char="⮚"/>
            </a:pPr>
            <a:r>
              <a:rPr lang="en-US" sz="2200">
                <a:solidFill>
                  <a:srgbClr val="7030A0"/>
                </a:solidFill>
              </a:rPr>
              <a:t>5.38 per 100,000 inhabitants in France (2011)</a:t>
            </a:r>
            <a:r>
              <a:rPr baseline="30000" lang="en-US" sz="2200">
                <a:solidFill>
                  <a:srgbClr val="7030A0"/>
                </a:solidFill>
              </a:rPr>
              <a:t>(1)</a:t>
            </a:r>
            <a:endParaRPr/>
          </a:p>
          <a:p>
            <a:pPr indent="-228600" lvl="1" marL="685800" rtl="0" algn="l">
              <a:lnSpc>
                <a:spcPct val="90000"/>
              </a:lnSpc>
              <a:spcBef>
                <a:spcPts val="500"/>
              </a:spcBef>
              <a:spcAft>
                <a:spcPts val="0"/>
              </a:spcAft>
              <a:buClr>
                <a:srgbClr val="7030A0"/>
              </a:buClr>
              <a:buSzPts val="2200"/>
              <a:buFont typeface="Noto Sans Symbols"/>
              <a:buChar char="⮚"/>
            </a:pPr>
            <a:r>
              <a:rPr lang="en-US" sz="2200">
                <a:solidFill>
                  <a:srgbClr val="7030A0"/>
                </a:solidFill>
              </a:rPr>
              <a:t>5.6 per 100,000 in Australia (2007)</a:t>
            </a:r>
            <a:r>
              <a:rPr baseline="30000" lang="en-US" sz="2200">
                <a:solidFill>
                  <a:srgbClr val="7030A0"/>
                </a:solidFill>
              </a:rPr>
              <a:t>(2)</a:t>
            </a:r>
            <a:endParaRPr baseline="30000" sz="2200">
              <a:solidFill>
                <a:srgbClr val="7030A0"/>
              </a:solidFill>
            </a:endParaRPr>
          </a:p>
          <a:p>
            <a:pPr indent="-228600" lvl="1" marL="685800" rtl="0" algn="l">
              <a:lnSpc>
                <a:spcPct val="90000"/>
              </a:lnSpc>
              <a:spcBef>
                <a:spcPts val="500"/>
              </a:spcBef>
              <a:spcAft>
                <a:spcPts val="0"/>
              </a:spcAft>
              <a:buClr>
                <a:srgbClr val="7030A0"/>
              </a:buClr>
              <a:buSzPts val="2200"/>
              <a:buFont typeface="Noto Sans Symbols"/>
              <a:buChar char="⮚"/>
            </a:pPr>
            <a:r>
              <a:rPr lang="en-US" sz="2200">
                <a:solidFill>
                  <a:srgbClr val="7030A0"/>
                </a:solidFill>
              </a:rPr>
              <a:t>1.94 per 100,000 in the UK  (2011)</a:t>
            </a:r>
            <a:r>
              <a:rPr baseline="30000" lang="en-US" sz="2200">
                <a:solidFill>
                  <a:srgbClr val="7030A0"/>
                </a:solidFill>
              </a:rPr>
              <a:t>(1)</a:t>
            </a:r>
            <a:endParaRPr baseline="30000" sz="2200">
              <a:solidFill>
                <a:srgbClr val="7030A0"/>
              </a:solidFill>
            </a:endParaRPr>
          </a:p>
          <a:p>
            <a:pPr indent="-228600" lvl="1" marL="685800" rtl="0" algn="l">
              <a:lnSpc>
                <a:spcPct val="90000"/>
              </a:lnSpc>
              <a:spcBef>
                <a:spcPts val="500"/>
              </a:spcBef>
              <a:spcAft>
                <a:spcPts val="0"/>
              </a:spcAft>
              <a:buClr>
                <a:srgbClr val="7030A0"/>
              </a:buClr>
              <a:buSzPts val="2200"/>
              <a:buFont typeface="Noto Sans Symbols"/>
              <a:buChar char="⮚"/>
            </a:pPr>
            <a:r>
              <a:rPr lang="en-US" sz="2200">
                <a:solidFill>
                  <a:srgbClr val="7030A0"/>
                </a:solidFill>
              </a:rPr>
              <a:t>10.6 per 100 000 in Minnesota, USA (2009)</a:t>
            </a:r>
            <a:r>
              <a:rPr baseline="30000" lang="en-US" sz="2200">
                <a:solidFill>
                  <a:srgbClr val="7030A0"/>
                </a:solidFill>
              </a:rPr>
              <a:t>(3)</a:t>
            </a:r>
            <a:endParaRPr/>
          </a:p>
          <a:p>
            <a:pPr indent="-228600" lvl="1" marL="685800" rtl="0" algn="l">
              <a:lnSpc>
                <a:spcPct val="90000"/>
              </a:lnSpc>
              <a:spcBef>
                <a:spcPts val="500"/>
              </a:spcBef>
              <a:spcAft>
                <a:spcPts val="0"/>
              </a:spcAft>
              <a:buClr>
                <a:srgbClr val="7030A0"/>
              </a:buClr>
              <a:buSzPts val="2200"/>
              <a:buFont typeface="Noto Sans Symbols"/>
              <a:buChar char="⮚"/>
            </a:pPr>
            <a:r>
              <a:rPr lang="en-US" sz="2200">
                <a:solidFill>
                  <a:srgbClr val="7030A0"/>
                </a:solidFill>
              </a:rPr>
              <a:t> 0.81 – 30.5 per 100 000 in the MENA region(2017)</a:t>
            </a:r>
            <a:r>
              <a:rPr baseline="30000" lang="en-US" sz="2200">
                <a:solidFill>
                  <a:srgbClr val="7030A0"/>
                </a:solidFill>
              </a:rPr>
              <a:t>(4)</a:t>
            </a:r>
            <a:endParaRPr baseline="30000" sz="2200">
              <a:solidFill>
                <a:srgbClr val="7030A0"/>
              </a:solidFill>
            </a:endParaRPr>
          </a:p>
        </p:txBody>
      </p:sp>
      <p:pic>
        <p:nvPicPr>
          <p:cNvPr id="128" name="Google Shape;128;p18"/>
          <p:cNvPicPr preferRelativeResize="0"/>
          <p:nvPr/>
        </p:nvPicPr>
        <p:blipFill rotWithShape="1">
          <a:blip r:embed="rId3">
            <a:alphaModFix/>
          </a:blip>
          <a:srcRect b="0" l="0" r="41977" t="14345"/>
          <a:stretch/>
        </p:blipFill>
        <p:spPr>
          <a:xfrm>
            <a:off x="6811197" y="2126435"/>
            <a:ext cx="5146991" cy="3160237"/>
          </a:xfrm>
          <a:prstGeom prst="rect">
            <a:avLst/>
          </a:prstGeom>
          <a:noFill/>
          <a:ln cap="flat" cmpd="sng" w="9525">
            <a:solidFill>
              <a:srgbClr val="222A35"/>
            </a:solidFill>
            <a:prstDash val="solid"/>
            <a:round/>
            <a:headEnd len="sm" w="sm" type="none"/>
            <a:tailEnd len="sm" w="sm" type="none"/>
          </a:ln>
        </p:spPr>
      </p:pic>
      <p:sp>
        <p:nvSpPr>
          <p:cNvPr id="129" name="Google Shape;129;p18"/>
          <p:cNvSpPr txBox="1"/>
          <p:nvPr/>
        </p:nvSpPr>
        <p:spPr>
          <a:xfrm>
            <a:off x="0" y="5053267"/>
            <a:ext cx="11958188" cy="95410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030A0"/>
              </a:buClr>
              <a:buSzPts val="1400"/>
              <a:buFont typeface="Calibri"/>
              <a:buAutoNum type="arabicParenBoth"/>
            </a:pPr>
            <a:r>
              <a:rPr lang="en-US" sz="1400">
                <a:solidFill>
                  <a:srgbClr val="7030A0"/>
                </a:solidFill>
                <a:latin typeface="Calibri"/>
                <a:ea typeface="Calibri"/>
                <a:cs typeface="Calibri"/>
                <a:sym typeface="Calibri"/>
              </a:rPr>
              <a:t>ESID database statistics. In: European Society for Immunodeficiencies.2011.</a:t>
            </a:r>
            <a:endParaRPr/>
          </a:p>
          <a:p>
            <a:pPr indent="-342900" lvl="0" marL="342900" marR="0" rtl="0" algn="l">
              <a:spcBef>
                <a:spcPts val="0"/>
              </a:spcBef>
              <a:spcAft>
                <a:spcPts val="0"/>
              </a:spcAft>
              <a:buClr>
                <a:srgbClr val="7030A0"/>
              </a:buClr>
              <a:buSzPts val="1400"/>
              <a:buFont typeface="Calibri"/>
              <a:buAutoNum type="arabicParenBoth"/>
            </a:pPr>
            <a:r>
              <a:rPr lang="en-US" sz="1400">
                <a:solidFill>
                  <a:srgbClr val="7030A0"/>
                </a:solidFill>
                <a:latin typeface="Calibri"/>
                <a:ea typeface="Calibri"/>
                <a:cs typeface="Calibri"/>
                <a:sym typeface="Calibri"/>
              </a:rPr>
              <a:t>Kirkpatrick P et al. J Clin Immunol. 2007;27:517–524. </a:t>
            </a:r>
            <a:endParaRPr/>
          </a:p>
          <a:p>
            <a:pPr indent="-342900" lvl="0" marL="342900" marR="0" rtl="0" algn="l">
              <a:spcBef>
                <a:spcPts val="0"/>
              </a:spcBef>
              <a:spcAft>
                <a:spcPts val="0"/>
              </a:spcAft>
              <a:buClr>
                <a:srgbClr val="7030A0"/>
              </a:buClr>
              <a:buSzPts val="1400"/>
              <a:buFont typeface="Calibri"/>
              <a:buAutoNum type="arabicParenBoth"/>
            </a:pPr>
            <a:r>
              <a:rPr lang="en-US" sz="1400">
                <a:solidFill>
                  <a:srgbClr val="7030A0"/>
                </a:solidFill>
                <a:latin typeface="Calibri"/>
                <a:ea typeface="Calibri"/>
                <a:cs typeface="Calibri"/>
                <a:sym typeface="Calibri"/>
              </a:rPr>
              <a:t>Joshi AY et al. </a:t>
            </a:r>
            <a:r>
              <a:rPr i="1" lang="en-US" sz="1400">
                <a:solidFill>
                  <a:srgbClr val="7030A0"/>
                </a:solidFill>
                <a:latin typeface="Calibri"/>
                <a:ea typeface="Calibri"/>
                <a:cs typeface="Calibri"/>
                <a:sym typeface="Calibri"/>
              </a:rPr>
              <a:t>Mayo Clinic Proceedings</a:t>
            </a:r>
            <a:r>
              <a:rPr lang="en-US" sz="1400">
                <a:solidFill>
                  <a:srgbClr val="7030A0"/>
                </a:solidFill>
                <a:latin typeface="Calibri"/>
                <a:ea typeface="Calibri"/>
                <a:cs typeface="Calibri"/>
                <a:sym typeface="Calibri"/>
              </a:rPr>
              <a:t>. 2009;84:16-22. </a:t>
            </a:r>
            <a:endParaRPr sz="1400">
              <a:solidFill>
                <a:srgbClr val="7030A0"/>
              </a:solidFill>
              <a:latin typeface="Calibri"/>
              <a:ea typeface="Calibri"/>
              <a:cs typeface="Calibri"/>
              <a:sym typeface="Calibri"/>
            </a:endParaRPr>
          </a:p>
          <a:p>
            <a:pPr indent="-342900" lvl="0" marL="342900" marR="0" rtl="0" algn="l">
              <a:spcBef>
                <a:spcPts val="0"/>
              </a:spcBef>
              <a:spcAft>
                <a:spcPts val="0"/>
              </a:spcAft>
              <a:buClr>
                <a:srgbClr val="7030A0"/>
              </a:buClr>
              <a:buSzPts val="1400"/>
              <a:buFont typeface="Calibri"/>
              <a:buAutoNum type="arabicParenBoth"/>
            </a:pPr>
            <a:r>
              <a:rPr lang="en-US" sz="1400">
                <a:solidFill>
                  <a:srgbClr val="7030A0"/>
                </a:solidFill>
                <a:latin typeface="Calibri"/>
                <a:ea typeface="Calibri"/>
                <a:cs typeface="Calibri"/>
                <a:sym typeface="Calibri"/>
              </a:rPr>
              <a:t>Al-Mousa H et al</a:t>
            </a:r>
            <a:r>
              <a:rPr i="1" lang="en-US" sz="1400">
                <a:solidFill>
                  <a:srgbClr val="7030A0"/>
                </a:solidFill>
                <a:latin typeface="Calibri"/>
                <a:ea typeface="Calibri"/>
                <a:cs typeface="Calibri"/>
                <a:sym typeface="Calibri"/>
              </a:rPr>
              <a:t>. Frontiers in Immunology</a:t>
            </a:r>
            <a:r>
              <a:rPr lang="en-US" sz="1400">
                <a:solidFill>
                  <a:srgbClr val="7030A0"/>
                </a:solidFill>
                <a:latin typeface="Calibri"/>
                <a:ea typeface="Calibri"/>
                <a:cs typeface="Calibri"/>
                <a:sym typeface="Calibri"/>
              </a:rPr>
              <a:t>. 2017;8:678.</a:t>
            </a:r>
            <a:endParaRPr sz="1400">
              <a:solidFill>
                <a:srgbClr val="7030A0"/>
              </a:solidFill>
              <a:latin typeface="Calibri"/>
              <a:ea typeface="Calibri"/>
              <a:cs typeface="Calibri"/>
              <a:sym typeface="Calibri"/>
            </a:endParaRPr>
          </a:p>
        </p:txBody>
      </p:sp>
      <p:sp>
        <p:nvSpPr>
          <p:cNvPr id="130" name="Google Shape;130;p18"/>
          <p:cNvSpPr txBox="1"/>
          <p:nvPr/>
        </p:nvSpPr>
        <p:spPr>
          <a:xfrm>
            <a:off x="7621715" y="5286672"/>
            <a:ext cx="433647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222A35"/>
                </a:solidFill>
                <a:latin typeface="Calibri"/>
                <a:ea typeface="Calibri"/>
                <a:cs typeface="Calibri"/>
                <a:sym typeface="Calibri"/>
              </a:rPr>
              <a:t>Al-Mousa H and Al-Saud B. </a:t>
            </a:r>
            <a:r>
              <a:rPr i="1" lang="en-US" sz="1400">
                <a:solidFill>
                  <a:srgbClr val="222A35"/>
                </a:solidFill>
                <a:latin typeface="Calibri"/>
                <a:ea typeface="Calibri"/>
                <a:cs typeface="Calibri"/>
                <a:sym typeface="Calibri"/>
              </a:rPr>
              <a:t>Front. Immunol. 2017; 8:678. </a:t>
            </a:r>
            <a:endParaRPr sz="1400">
              <a:solidFill>
                <a:srgbClr val="222A3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19"/>
          <p:cNvPicPr preferRelativeResize="0"/>
          <p:nvPr/>
        </p:nvPicPr>
        <p:blipFill rotWithShape="1">
          <a:blip r:embed="rId3">
            <a:alphaModFix/>
          </a:blip>
          <a:srcRect b="0" l="0" r="0" t="0"/>
          <a:stretch/>
        </p:blipFill>
        <p:spPr>
          <a:xfrm>
            <a:off x="493161" y="349535"/>
            <a:ext cx="10270678" cy="3926600"/>
          </a:xfrm>
          <a:prstGeom prst="rect">
            <a:avLst/>
          </a:prstGeom>
          <a:noFill/>
          <a:ln>
            <a:noFill/>
          </a:ln>
        </p:spPr>
      </p:pic>
      <p:sp>
        <p:nvSpPr>
          <p:cNvPr id="137" name="Google Shape;137;p19"/>
          <p:cNvSpPr txBox="1"/>
          <p:nvPr/>
        </p:nvSpPr>
        <p:spPr>
          <a:xfrm>
            <a:off x="297952" y="4982966"/>
            <a:ext cx="11332394" cy="11387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7030A0"/>
                </a:solidFill>
                <a:latin typeface="Calibri"/>
                <a:ea typeface="Calibri"/>
                <a:cs typeface="Calibri"/>
                <a:sym typeface="Calibri"/>
              </a:rPr>
              <a:t>As of February 2017: </a:t>
            </a:r>
            <a:r>
              <a:rPr b="1" lang="en-US" sz="2200">
                <a:solidFill>
                  <a:srgbClr val="7030A0"/>
                </a:solidFill>
                <a:latin typeface="Calibri"/>
                <a:ea typeface="Calibri"/>
                <a:cs typeface="Calibri"/>
                <a:sym typeface="Calibri"/>
              </a:rPr>
              <a:t>354 inborn errors of immunity </a:t>
            </a:r>
            <a:r>
              <a:rPr lang="en-US" sz="2400">
                <a:solidFill>
                  <a:srgbClr val="7030A0"/>
                </a:solidFill>
                <a:latin typeface="Calibri"/>
                <a:ea typeface="Calibri"/>
                <a:cs typeface="Calibri"/>
                <a:sym typeface="Calibri"/>
              </a:rPr>
              <a:t>with 344 different gene defects.</a:t>
            </a:r>
            <a:endParaRPr/>
          </a:p>
          <a:p>
            <a:pPr indent="-146050" lvl="0" marL="285750" marR="0" rtl="0" algn="l">
              <a:spcBef>
                <a:spcPts val="0"/>
              </a:spcBef>
              <a:spcAft>
                <a:spcPts val="0"/>
              </a:spcAft>
              <a:buClr>
                <a:schemeClr val="dk1"/>
              </a:buClr>
              <a:buSzPts val="2200"/>
              <a:buFont typeface="Arial"/>
              <a:buNone/>
            </a:pPr>
            <a:r>
              <a:t/>
            </a:r>
            <a:endParaRPr sz="2200">
              <a:solidFill>
                <a:srgbClr val="7030A0"/>
              </a:solidFill>
              <a:latin typeface="Calibri"/>
              <a:ea typeface="Calibri"/>
              <a:cs typeface="Calibri"/>
              <a:sym typeface="Calibri"/>
            </a:endParaRPr>
          </a:p>
          <a:p>
            <a:pPr indent="-146050" lvl="0" marL="285750" marR="0" rtl="0" algn="l">
              <a:spcBef>
                <a:spcPts val="0"/>
              </a:spcBef>
              <a:spcAft>
                <a:spcPts val="0"/>
              </a:spcAft>
              <a:buClr>
                <a:schemeClr val="dk1"/>
              </a:buClr>
              <a:buSzPts val="2200"/>
              <a:buFont typeface="Arial"/>
              <a:buNone/>
            </a:pPr>
            <a:r>
              <a:t/>
            </a:r>
            <a:endParaRPr sz="2200">
              <a:solidFill>
                <a:srgbClr val="222A3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0" y="365126"/>
            <a:ext cx="12192000" cy="71553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en-US" sz="3200">
                <a:solidFill>
                  <a:srgbClr val="7030A0"/>
                </a:solidFill>
              </a:rPr>
              <a:t>PID categories according to common phenotypes</a:t>
            </a:r>
            <a:endParaRPr b="1" sz="3200">
              <a:solidFill>
                <a:srgbClr val="7030A0"/>
              </a:solidFill>
            </a:endParaRPr>
          </a:p>
        </p:txBody>
      </p:sp>
      <p:sp>
        <p:nvSpPr>
          <p:cNvPr id="144" name="Google Shape;144;p20"/>
          <p:cNvSpPr txBox="1"/>
          <p:nvPr>
            <p:ph idx="1" type="body"/>
          </p:nvPr>
        </p:nvSpPr>
        <p:spPr>
          <a:xfrm>
            <a:off x="838200" y="1399733"/>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7030A0"/>
              </a:buClr>
              <a:buSzPts val="2400"/>
              <a:buAutoNum type="arabicPeriod"/>
            </a:pPr>
            <a:r>
              <a:rPr lang="en-US" sz="2400">
                <a:solidFill>
                  <a:srgbClr val="7030A0"/>
                </a:solidFill>
              </a:rPr>
              <a:t>Combined immunodeficiencies (SCID, CD40 and CD40L deficiencies, ZAP70 deficiency…)</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Combined immunodeficiencies with syndromic features (Wiskott-Aldrich syndrome…)</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Antibody deficiencies (X-linked Agammaglobulinemia…)</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Diseases of immune dysregulation (LRBA deficiency, CTLA4 deficiency, ALPS…)</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Defects of phagocyte number or function (congenital neutropenias, defects of motility…)</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Defects in intrinsic and innate immunity (STAT1 and STAT2 deficiencies, IRAK4 deficiency…)</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Autoinflammatory diseases (FMF, Muckle Wells syndrome…)</a:t>
            </a:r>
            <a:endParaRPr/>
          </a:p>
          <a:p>
            <a:pPr indent="-514350" lvl="0" marL="514350" rtl="0" algn="l">
              <a:lnSpc>
                <a:spcPct val="90000"/>
              </a:lnSpc>
              <a:spcBef>
                <a:spcPts val="1000"/>
              </a:spcBef>
              <a:spcAft>
                <a:spcPts val="0"/>
              </a:spcAft>
              <a:buClr>
                <a:srgbClr val="7030A0"/>
              </a:buClr>
              <a:buSzPts val="2400"/>
              <a:buAutoNum type="arabicPeriod"/>
            </a:pPr>
            <a:r>
              <a:rPr lang="en-US" sz="2400">
                <a:solidFill>
                  <a:srgbClr val="7030A0"/>
                </a:solidFill>
              </a:rPr>
              <a:t>Complement deficiencies.</a:t>
            </a:r>
            <a:endParaRPr/>
          </a:p>
          <a:p>
            <a:pPr indent="-228600" lvl="0" marL="228600" rtl="0" algn="l">
              <a:lnSpc>
                <a:spcPct val="90000"/>
              </a:lnSpc>
              <a:spcBef>
                <a:spcPts val="1000"/>
              </a:spcBef>
              <a:spcAft>
                <a:spcPts val="0"/>
              </a:spcAft>
              <a:buClr>
                <a:schemeClr val="dk1"/>
              </a:buClr>
              <a:buSzPts val="2400"/>
              <a:buNone/>
            </a:pPr>
            <a:r>
              <a:t/>
            </a:r>
            <a:endParaRPr sz="240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565616" y="1593263"/>
            <a:ext cx="10774754"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7030A0"/>
              </a:buClr>
              <a:buSzPts val="2800"/>
              <a:buChar char="•"/>
            </a:pPr>
            <a:r>
              <a:rPr lang="en-US">
                <a:solidFill>
                  <a:srgbClr val="7030A0"/>
                </a:solidFill>
              </a:rPr>
              <a:t>Severe combined immunodeficiency, or SCID: a group of inherited disorders characterized by a lack of both humoral and cellular immunity (complete absence or extremely low level of T cells). </a:t>
            </a:r>
            <a:endParaRPr/>
          </a:p>
          <a:p>
            <a:pPr indent="-50800" lvl="0" marL="228600" rtl="0" algn="just">
              <a:lnSpc>
                <a:spcPct val="90000"/>
              </a:lnSpc>
              <a:spcBef>
                <a:spcPts val="1000"/>
              </a:spcBef>
              <a:spcAft>
                <a:spcPts val="0"/>
              </a:spcAft>
              <a:buClr>
                <a:schemeClr val="dk1"/>
              </a:buClr>
              <a:buSzPts val="2800"/>
              <a:buNone/>
            </a:pPr>
            <a:r>
              <a:t/>
            </a:r>
            <a:endParaRPr>
              <a:solidFill>
                <a:srgbClr val="7030A0"/>
              </a:solidFill>
            </a:endParaRPr>
          </a:p>
          <a:p>
            <a:pPr indent="-228600" lvl="0" marL="228600" rtl="0" algn="just">
              <a:lnSpc>
                <a:spcPct val="90000"/>
              </a:lnSpc>
              <a:spcBef>
                <a:spcPts val="1000"/>
              </a:spcBef>
              <a:spcAft>
                <a:spcPts val="0"/>
              </a:spcAft>
              <a:buClr>
                <a:srgbClr val="7030A0"/>
              </a:buClr>
              <a:buSzPts val="2800"/>
              <a:buChar char="•"/>
            </a:pPr>
            <a:r>
              <a:rPr lang="en-US">
                <a:solidFill>
                  <a:srgbClr val="7030A0"/>
                </a:solidFill>
              </a:rPr>
              <a:t>SCIDs have a worldwide prevalence of approximately 1:50,000 live births. </a:t>
            </a:r>
            <a:endParaRPr/>
          </a:p>
          <a:p>
            <a:pPr indent="-228600" lvl="0" marL="228600" rtl="0" algn="just">
              <a:lnSpc>
                <a:spcPct val="90000"/>
              </a:lnSpc>
              <a:spcBef>
                <a:spcPts val="1000"/>
              </a:spcBef>
              <a:spcAft>
                <a:spcPts val="0"/>
              </a:spcAft>
              <a:buClr>
                <a:srgbClr val="7030A0"/>
              </a:buClr>
              <a:buSzPts val="2800"/>
              <a:buChar char="•"/>
            </a:pPr>
            <a:r>
              <a:rPr lang="en-US">
                <a:solidFill>
                  <a:srgbClr val="7030A0"/>
                </a:solidFill>
              </a:rPr>
              <a:t>The average annual incidence rate for the period 2004-2014 of (S)CID in children in Kuwait was 13.01/100,000 children, with an estimated occurrence of 1/7500 live births</a:t>
            </a:r>
            <a:r>
              <a:rPr baseline="30000" lang="en-US" sz="3200">
                <a:solidFill>
                  <a:srgbClr val="7030A0"/>
                </a:solidFill>
              </a:rPr>
              <a:t>(1)</a:t>
            </a:r>
            <a:r>
              <a:rPr lang="en-US">
                <a:solidFill>
                  <a:srgbClr val="7030A0"/>
                </a:solidFill>
              </a:rPr>
              <a:t>. </a:t>
            </a:r>
            <a:endParaRPr/>
          </a:p>
          <a:p>
            <a:pPr indent="-228600" lvl="0" marL="228600" rtl="0" algn="just">
              <a:lnSpc>
                <a:spcPct val="90000"/>
              </a:lnSpc>
              <a:spcBef>
                <a:spcPts val="1000"/>
              </a:spcBef>
              <a:spcAft>
                <a:spcPts val="0"/>
              </a:spcAft>
              <a:buClr>
                <a:schemeClr val="dk1"/>
              </a:buClr>
              <a:buSzPts val="2800"/>
              <a:buNone/>
            </a:pPr>
            <a:r>
              <a:t/>
            </a:r>
            <a:endParaRPr>
              <a:solidFill>
                <a:srgbClr val="7030A0"/>
              </a:solidFill>
            </a:endParaRPr>
          </a:p>
        </p:txBody>
      </p:sp>
      <p:sp>
        <p:nvSpPr>
          <p:cNvPr id="151" name="Google Shape;151;p21"/>
          <p:cNvSpPr txBox="1"/>
          <p:nvPr/>
        </p:nvSpPr>
        <p:spPr>
          <a:xfrm>
            <a:off x="824770" y="0"/>
            <a:ext cx="10515600" cy="7136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7030A0"/>
              </a:buClr>
              <a:buSzPts val="3200"/>
              <a:buFont typeface="Calibri"/>
              <a:buNone/>
            </a:pPr>
            <a:r>
              <a:rPr b="1" lang="en-US" sz="3200">
                <a:solidFill>
                  <a:srgbClr val="7030A0"/>
                </a:solidFill>
                <a:latin typeface="Calibri"/>
                <a:ea typeface="Calibri"/>
                <a:cs typeface="Calibri"/>
                <a:sym typeface="Calibri"/>
              </a:rPr>
              <a:t>Severe Combined Immunodeficiencies SCID</a:t>
            </a:r>
            <a:endParaRPr b="1" sz="3200">
              <a:solidFill>
                <a:srgbClr val="7030A0"/>
              </a:solidFill>
              <a:latin typeface="Calibri"/>
              <a:ea typeface="Calibri"/>
              <a:cs typeface="Calibri"/>
              <a:sym typeface="Calibri"/>
            </a:endParaRPr>
          </a:p>
        </p:txBody>
      </p:sp>
      <p:sp>
        <p:nvSpPr>
          <p:cNvPr id="152" name="Google Shape;152;p21"/>
          <p:cNvSpPr/>
          <p:nvPr/>
        </p:nvSpPr>
        <p:spPr>
          <a:xfrm>
            <a:off x="6999168" y="5532719"/>
            <a:ext cx="519283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1800">
                <a:solidFill>
                  <a:srgbClr val="7030A0"/>
                </a:solidFill>
                <a:latin typeface="Calibri"/>
                <a:ea typeface="Calibri"/>
                <a:cs typeface="Calibri"/>
                <a:sym typeface="Calibri"/>
              </a:rPr>
              <a:t> (1) </a:t>
            </a:r>
            <a:r>
              <a:rPr lang="en-US" sz="1800">
                <a:solidFill>
                  <a:srgbClr val="7030A0"/>
                </a:solidFill>
                <a:latin typeface="Calibri"/>
                <a:ea typeface="Calibri"/>
                <a:cs typeface="Calibri"/>
                <a:sym typeface="Calibri"/>
              </a:rPr>
              <a:t>Al-Herz W et al. Clin. Immunol., 2015;161:170-173</a:t>
            </a:r>
            <a:r>
              <a:rPr lang="en-US" sz="1800">
                <a:solidFill>
                  <a:srgbClr val="222A35"/>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